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980" r:id="rId2"/>
    <p:sldId id="948" r:id="rId3"/>
    <p:sldId id="530" r:id="rId4"/>
    <p:sldId id="534" r:id="rId5"/>
    <p:sldId id="977" r:id="rId6"/>
    <p:sldId id="535" r:id="rId7"/>
    <p:sldId id="976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66" r:id="rId17"/>
    <p:sldId id="967" r:id="rId18"/>
    <p:sldId id="968" r:id="rId19"/>
    <p:sldId id="969" r:id="rId20"/>
    <p:sldId id="970" r:id="rId21"/>
    <p:sldId id="971" r:id="rId22"/>
    <p:sldId id="975" r:id="rId23"/>
    <p:sldId id="979" r:id="rId24"/>
    <p:sldId id="974" r:id="rId25"/>
    <p:sldId id="978" r:id="rId26"/>
    <p:sldId id="981" r:id="rId27"/>
    <p:sldId id="765" r:id="rId28"/>
    <p:sldId id="766" r:id="rId29"/>
    <p:sldId id="767" r:id="rId30"/>
    <p:sldId id="768" r:id="rId31"/>
    <p:sldId id="769" r:id="rId32"/>
    <p:sldId id="770" r:id="rId33"/>
    <p:sldId id="771" r:id="rId34"/>
    <p:sldId id="782" r:id="rId35"/>
    <p:sldId id="783" r:id="rId36"/>
    <p:sldId id="784" r:id="rId37"/>
    <p:sldId id="785" r:id="rId38"/>
    <p:sldId id="786" r:id="rId39"/>
    <p:sldId id="787" r:id="rId40"/>
    <p:sldId id="788" r:id="rId41"/>
    <p:sldId id="983" r:id="rId42"/>
    <p:sldId id="789" r:id="rId43"/>
    <p:sldId id="982" r:id="rId44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3500" autoAdjust="0"/>
    <p:restoredTop sz="87010" autoAdjust="0"/>
  </p:normalViewPr>
  <p:slideViewPr>
    <p:cSldViewPr>
      <p:cViewPr varScale="1">
        <p:scale>
          <a:sx n="69" d="100"/>
          <a:sy n="69" d="100"/>
        </p:scale>
        <p:origin x="17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4"/>
    </p:cViewPr>
  </p:sorterViewPr>
  <p:notesViewPr>
    <p:cSldViewPr>
      <p:cViewPr varScale="1">
        <p:scale>
          <a:sx n="92" d="100"/>
          <a:sy n="92" d="100"/>
        </p:scale>
        <p:origin x="-2022" y="-108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8CE140-F846-5CD8-3F55-6DDEB0281E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anose="020B0600000101010101" pitchFamily="34" charset="-127"/>
              </a:defRPr>
            </a:lvl1pPr>
          </a:lstStyle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1AEACDC-E5FC-05AE-659C-60A3FC7C2D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 panose="020B0600000101010101" pitchFamily="34" charset="-127"/>
              </a:defRPr>
            </a:lvl1pPr>
          </a:lstStyle>
          <a:p>
            <a:fld id="{E9CD16D7-AB70-4C5D-B046-D60880703CDE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A1026AF-5DA1-206F-3D60-163AC9D968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anose="020B0600000101010101" pitchFamily="34" charset="-127"/>
              </a:defRPr>
            </a:lvl1pPr>
          </a:lstStyle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E33B546-4660-A4D6-7A5B-6C28D7E7E63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 panose="020B0600000101010101" pitchFamily="34" charset="-127"/>
              </a:defRPr>
            </a:lvl1pPr>
          </a:lstStyle>
          <a:p>
            <a:fld id="{B78F003C-E490-4541-A59E-9A7C5936F6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A65C001-B5E9-AFCC-334F-4D40694AAA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anose="020B0600000101010101" pitchFamily="34" charset="-127"/>
              </a:defRPr>
            </a:lvl1pPr>
          </a:lstStyle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2DA95D8-33B9-E8E6-DB5F-8B70511D29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 panose="020B0600000101010101" pitchFamily="34" charset="-127"/>
              </a:defRPr>
            </a:lvl1pPr>
          </a:lstStyle>
          <a:p>
            <a:fld id="{5D0C167A-AA05-48B1-9A44-FE1290574B92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166523D-89D0-0EFE-1078-F7972DE34A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7127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BD26B03E-DDB5-AB32-4E5C-C699C2C05B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7063"/>
            <a:ext cx="5129212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086E389D-6522-88BA-3606-0123B64863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anose="020B0600000101010101" pitchFamily="34" charset="-127"/>
              </a:defRPr>
            </a:lvl1pPr>
          </a:lstStyle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48DC925B-72BB-49C3-988E-46607D7FB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 panose="020B0600000101010101" pitchFamily="34" charset="-127"/>
              </a:defRPr>
            </a:lvl1pPr>
          </a:lstStyle>
          <a:p>
            <a:fld id="{EB9F3A0D-2DB9-4F82-B0ED-CDAA0BA8259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A65B145-388D-4405-F4F0-1CA22E172E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9FE89F-CE14-8410-C9FB-7FBDFA77E9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12F0B9-C617-4BAD-AECF-1D58902CF9F5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DBD98C-B0AA-B622-755C-CF5BEB9147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0E60F8-7D5D-256C-5FC4-5B7D1D453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F205C-96A6-4A8D-9B24-4F7C686D4701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827394" name="Rectangle 2">
            <a:extLst>
              <a:ext uri="{FF2B5EF4-FFF2-40B4-BE49-F238E27FC236}">
                <a16:creationId xmlns:a16="http://schemas.microsoft.com/office/drawing/2014/main" id="{D0D42D31-D92D-6698-876A-8890443AD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BB787829-B8DC-588F-6827-95F8AE42F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560BC9F-44DE-C8A0-ED00-4DD929A55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DECA5C2-A01A-2BF3-2CA8-177386A62B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B333F46-CF46-4AA7-BC34-97C1DDD25030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1DB320-7F04-4EAD-90BE-FF13B964C6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DF3B2F5-0CC1-234D-85F7-96C50615F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9F0C8-56DC-4775-84DC-29AF934B20F8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836610" name="Rectangle 2">
            <a:extLst>
              <a:ext uri="{FF2B5EF4-FFF2-40B4-BE49-F238E27FC236}">
                <a16:creationId xmlns:a16="http://schemas.microsoft.com/office/drawing/2014/main" id="{000A0150-C90D-2BEA-5867-2CC2CC42C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E997388E-F8BC-1B17-CBFA-846900138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A04E54-0409-FA45-2C4D-A56D166706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F2F2D2A-3F47-0689-7454-B392189BB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D93FC8-60B2-4949-9339-D5D9C737B07F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BB7D90-D631-CDF9-512F-C9FFFAF4B6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E691A1F-01B9-01FB-0514-B744AF7CF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24446-C56D-4CF2-92DF-5D321E3D9DE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837634" name="Rectangle 2">
            <a:extLst>
              <a:ext uri="{FF2B5EF4-FFF2-40B4-BE49-F238E27FC236}">
                <a16:creationId xmlns:a16="http://schemas.microsoft.com/office/drawing/2014/main" id="{124EDEDF-64EA-611B-0465-67A0BD1FC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2010C3F9-02B1-CD06-E8D2-01264A00D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935315-FEA5-5C7D-5B09-D8362EA0D4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D230313-2148-E79B-FBD5-D9534DE08F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51CF0A-163E-4FFB-AC48-706A120D44B8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A64FF2-BF42-5FD1-B883-249050C0D5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6D4808F-01AF-6DEE-123A-18B454FAD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B3FF4-CDA1-4061-B602-979F371C4DA5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838658" name="Rectangle 2">
            <a:extLst>
              <a:ext uri="{FF2B5EF4-FFF2-40B4-BE49-F238E27FC236}">
                <a16:creationId xmlns:a16="http://schemas.microsoft.com/office/drawing/2014/main" id="{730E855C-CD5D-D56D-AF6D-CFB2F5772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7D8A36D1-EDD7-63F7-2269-A780F11E2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F4F7FAE-D215-9022-74A6-2C2144C6B3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36023F-4C0C-E796-4D56-9322F07B0F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39EAF6-3385-4544-ABF3-5290D194FE5B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9F4004-0B41-B439-C187-8BBC7105DE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6FF7360-A7D5-A2CE-A1CF-D92F33E54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CCFCB-BE84-4125-BBD1-901573E60FA8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839682" name="Rectangle 2">
            <a:extLst>
              <a:ext uri="{FF2B5EF4-FFF2-40B4-BE49-F238E27FC236}">
                <a16:creationId xmlns:a16="http://schemas.microsoft.com/office/drawing/2014/main" id="{07694858-0828-380B-0317-6605B77AF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20D053D8-B690-CFCA-5923-3AAE73748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2A9AFB8-8EA8-FEBA-CFA3-438D35D576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7F9C37-281A-5C5E-107F-23374242B6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317EC9-1C7F-400B-A6A4-DB103C646722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2B2FB6-DDEB-5BAF-08E4-6C276F4A82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166983D-97B8-1B05-B792-AC2C810B1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1F18A-8688-4998-9D8E-5B9196C50FB5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840706" name="Rectangle 2">
            <a:extLst>
              <a:ext uri="{FF2B5EF4-FFF2-40B4-BE49-F238E27FC236}">
                <a16:creationId xmlns:a16="http://schemas.microsoft.com/office/drawing/2014/main" id="{7AB37AE7-3BBA-08A5-119A-F7D8FAAE0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CBDDEBF6-A559-30F6-7B29-12CB1F181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6FE15A0-8FDF-868F-681E-D7A28F9406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1569781-C1E9-5823-0049-8AA228AB1B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70A769-FEBA-49B5-9E3B-93C761171ED1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E3858C-D5D9-295E-F1EB-2790D869B5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6AA9DD7-86AE-B822-1C03-5984DB7ED9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0D892-E78A-46B7-B8CA-D352B8673947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841730" name="Rectangle 2">
            <a:extLst>
              <a:ext uri="{FF2B5EF4-FFF2-40B4-BE49-F238E27FC236}">
                <a16:creationId xmlns:a16="http://schemas.microsoft.com/office/drawing/2014/main" id="{03D827F4-DFB4-E4F8-5DD0-CCF67C4A6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A22CF0DA-727C-4067-642B-C01C740D9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5520D4F-A088-EB5A-7AD4-214FBA837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D07220-DF5A-CA67-6178-773A755B6D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2C6622-E750-4E0D-BF2E-022B2F396701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BC732E-E708-187D-5688-44E931C4A3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27FFB1-A771-6828-61BC-B674EA6E1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8958C-1BD7-47CB-ACB7-B08CE3FD8B9E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842754" name="Rectangle 2">
            <a:extLst>
              <a:ext uri="{FF2B5EF4-FFF2-40B4-BE49-F238E27FC236}">
                <a16:creationId xmlns:a16="http://schemas.microsoft.com/office/drawing/2014/main" id="{58EE9F8F-3236-837F-D2AC-82FF415C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A9EEB64B-5603-F463-B8EF-C6608DFC0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AF8608-48D0-7A7A-5119-D6EF5253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372588-AE99-C496-DFCD-2024D72AB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585BDF2-A4F7-4D03-B188-ABAFB2F53B30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A0E389-0600-03A2-32DE-A3DAA4F295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691DA3-4B93-8D13-E8E8-346EF99602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5B821-7E57-47CE-A0BC-B7D74EDE19DC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843778" name="Rectangle 2">
            <a:extLst>
              <a:ext uri="{FF2B5EF4-FFF2-40B4-BE49-F238E27FC236}">
                <a16:creationId xmlns:a16="http://schemas.microsoft.com/office/drawing/2014/main" id="{F206EECD-E4EA-6745-8D90-0EA1C7E9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3D97AD63-AD06-F4C3-FB04-964CC6B71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D93E5A-BED8-6004-2F30-66DC5E232F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713B4B-83E9-0901-BB28-816776FB47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F094FD4-6EDE-4EFE-885E-229D67D18AA9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7DB8D3-C0DF-63A0-C29B-FFFC4296EB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A48290-29C4-E082-6DCF-685443A9A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AD573-3B34-4C81-8B52-D18CF20397C0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34FE1564-2A74-CB53-EB01-586E13511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7256143A-8251-FD73-5049-6DA4E0598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E5BB02B-1B8F-4E45-28B8-1C69C64B61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CC4E7B1-7838-F3B3-7799-ED7D3B4309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5469C7-F724-4243-ACB2-854399D66770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C24B93-3B22-646E-FA35-52A3CCF57D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B15720A-9CED-11E6-14B8-D0904FD48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6A066-45E0-4CC3-AB5E-1C0D9F34DB10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845826" name="Rectangle 2">
            <a:extLst>
              <a:ext uri="{FF2B5EF4-FFF2-40B4-BE49-F238E27FC236}">
                <a16:creationId xmlns:a16="http://schemas.microsoft.com/office/drawing/2014/main" id="{51D36FE6-70B1-FE80-C4B7-7DC076964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8A12115C-AD59-4AD3-4F10-BCF876A7A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66E7F17-960E-5ACA-287C-C6E5C4BBBF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5918F8B-5809-60DE-A3CB-E293615402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AE3777D-D4EA-4BF3-9D92-20324F9DFD55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C6646E-4AB3-D471-C1BD-AAB8AA6CEB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99B400-6AC4-D3A6-E25A-30A66CD93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26784-96C2-413B-BFEA-EC57F484FB1B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829442" name="Rectangle 2">
            <a:extLst>
              <a:ext uri="{FF2B5EF4-FFF2-40B4-BE49-F238E27FC236}">
                <a16:creationId xmlns:a16="http://schemas.microsoft.com/office/drawing/2014/main" id="{D4CFC283-F3B7-07EC-7AB4-2850F2AC2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20423AE8-473F-8C6D-71B6-53B6CB34D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58897A-AA65-CD49-B4E3-64A69FDA7A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75F3544-B392-4B79-EEBA-0D1DA75273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C00FC6-891F-4077-8B37-EDB1E86E53A9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D2E336-FA94-368F-D5F8-0B7A171259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F3F43AD-0356-7911-0380-A5E505DCB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E3C7E-62E0-4EEE-94AD-0F0B6A18047C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846850" name="Rectangle 2">
            <a:extLst>
              <a:ext uri="{FF2B5EF4-FFF2-40B4-BE49-F238E27FC236}">
                <a16:creationId xmlns:a16="http://schemas.microsoft.com/office/drawing/2014/main" id="{FA282F49-5FA9-8D34-221D-0E062EDDE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F0FACEB3-7623-E073-C478-EFAF00832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75D2C9-CEC3-B400-1565-3D45D2C5CF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ACEB376-7E58-BA4F-181F-C2BBFC8DD4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E421F-479A-487E-8374-B14B78C91C96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607E47-772B-97DD-5871-A6DE60A349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E835CA8-AF4B-C21F-B820-390AD9E15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D808F-671F-46D0-913D-299C5291EAC3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849922" name="Rectangle 2">
            <a:extLst>
              <a:ext uri="{FF2B5EF4-FFF2-40B4-BE49-F238E27FC236}">
                <a16:creationId xmlns:a16="http://schemas.microsoft.com/office/drawing/2014/main" id="{38E8BAEE-B888-0CA7-E923-D68B08995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79985CEC-6265-19A3-0EC5-9563079CD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9878932-844B-12D8-6880-AF97D1CE39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045916-CDBD-458D-5949-424FA70F01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259FD9-CEE6-4674-86C6-52C84B9A100E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1DE8FC-C339-E40E-6F9E-A1CACC8A36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2E7F79F-BEA4-35A3-E6CC-E9CC2FD98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CA3B-9220-491A-ABAD-35D559F13301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0E11BE8E-2488-3ED9-704F-06092ABF7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460E34C8-5B87-670C-91A5-B900916A9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469F99A-C3A8-8F9D-B1EE-2F2436F4C9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F7573D-87E1-D4FB-5DE9-721523AE70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2BB41C-28CF-4E5F-9910-26BCBF152644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C089F7-0568-E55A-C4DD-BC05650281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CB6E0D-5CDE-DF26-8A83-E052FE70B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481DE-2764-416A-B300-BBFF638D44AD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850946" name="Rectangle 2">
            <a:extLst>
              <a:ext uri="{FF2B5EF4-FFF2-40B4-BE49-F238E27FC236}">
                <a16:creationId xmlns:a16="http://schemas.microsoft.com/office/drawing/2014/main" id="{DAE37809-2E1F-5E78-3305-36450EFE3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A4EF81B9-EA95-6DA2-CC53-BAB99764C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E15223-72D1-2460-4E0B-15B2529EF2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88DA6EA-69EA-CC67-13A1-DC0D3AD4BE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42268A-D578-4A31-B856-2616086EF9CA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50DA45-A015-8FB5-09C5-A2CBB2EE4E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E32F72E-4E2C-51F8-34DE-ED3B7816A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6A925-EE1B-42CF-98FF-B89A2AB43647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857090" name="Rectangle 2">
            <a:extLst>
              <a:ext uri="{FF2B5EF4-FFF2-40B4-BE49-F238E27FC236}">
                <a16:creationId xmlns:a16="http://schemas.microsoft.com/office/drawing/2014/main" id="{972C929A-BD04-CBF6-1F58-43A8DBDA1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F5A64982-22B0-BF37-45F3-FC8F1A8C8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D6F8632-E5BD-FDD7-ABEA-C3AB239C15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746E0A-9BFA-6EB5-2C56-73EE1F8CEB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C5CC9E-D5A5-4222-B945-0A35CEF27B32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C47A84-BC84-D388-6966-85AD82C3B2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E7AC2D-5A4B-28B0-66E3-C86DE2A4D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B345A-0135-4055-8414-A33C2C18EA5C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B0695657-A651-A5E7-1FD0-597356658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6C980989-DC4C-2BA9-A06B-465425360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2B02CC-3EA6-9CC8-0F45-BFB80CBA6E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A52198-F11E-5792-D3A8-EDB2FDC435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48ECE8-86FC-44F3-B646-8DA66CD80D52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0572B5-8705-F19D-4803-FA615DD4E6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B637CC-2983-B16A-EA9F-7DF7757BB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BA7CD-8CED-49D8-86EB-DBC7D89C18D8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55042" name="Rectangle 2">
            <a:extLst>
              <a:ext uri="{FF2B5EF4-FFF2-40B4-BE49-F238E27FC236}">
                <a16:creationId xmlns:a16="http://schemas.microsoft.com/office/drawing/2014/main" id="{E0E90618-1FC9-E57F-5948-A439A67BD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1F47F510-57E1-7D05-8776-46CB2B825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4664E57-8EC6-D7A2-E8BC-976EB0E545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155BD1-D6B8-4D85-BFE6-BFDDF90F38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5535B7-7E4B-427C-AB27-EECB43E4BE4D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C436E7-B4BA-3621-9671-384043DC61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C55747-DB6D-0BC7-3003-DB0331E17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3AF03-B0CE-4E67-A3FC-1F87D88CCA3D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831490" name="Rectangle 2">
            <a:extLst>
              <a:ext uri="{FF2B5EF4-FFF2-40B4-BE49-F238E27FC236}">
                <a16:creationId xmlns:a16="http://schemas.microsoft.com/office/drawing/2014/main" id="{0B5E8D02-D65E-5C51-9B66-FB7C1CC2A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0C8F1C30-6D55-F3AA-F8E8-8F7B66DCA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1C6BB4-16FE-1011-FA58-F50C21513D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E562D6-04EE-98DD-D0AB-6235A38BD1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8B34D6-B654-4176-B2CD-0D3856DFD5F5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0279C3-1566-5CD6-D417-0C8BF92282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E1117D-51B9-215C-1177-825E87BC4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5786B-44D8-4A19-BEF0-125E758F1EE7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852994" name="Rectangle 2">
            <a:extLst>
              <a:ext uri="{FF2B5EF4-FFF2-40B4-BE49-F238E27FC236}">
                <a16:creationId xmlns:a16="http://schemas.microsoft.com/office/drawing/2014/main" id="{141C9633-0A52-9AD2-B890-C4DB59FBD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8FB83E28-1728-CD0D-27B8-E312D2754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A2AB42C-8BA7-3F80-4B8A-AB4F3807F7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84FCB8-9654-AC31-EC53-155525C806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2EC41A0-F235-4563-A78D-C199FB05F7DD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0306FD-1E57-1A22-92AE-0998198885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F47E692-B343-4DB1-ED19-7A09EAB3D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49A86-F2FB-4E68-83AC-A76FDA96D957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833538" name="Rectangle 2">
            <a:extLst>
              <a:ext uri="{FF2B5EF4-FFF2-40B4-BE49-F238E27FC236}">
                <a16:creationId xmlns:a16="http://schemas.microsoft.com/office/drawing/2014/main" id="{50E899AA-F18A-4E97-2B33-B3BE92368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D7DA06F2-F44D-6BFE-314E-C9B1A25B6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6DF4EE6-77AE-C4A5-0938-FBA8D14566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FD0117C-B63C-A53A-6FCF-0852098F2B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152197-B12E-4962-A4D3-5BA62662E24D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6917F9-E28F-C892-BF93-ABFF775666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AC8B015-52C8-D380-38CE-1D0D9F966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3847A-B385-41BE-901F-472347D151CE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834562" name="Rectangle 2">
            <a:extLst>
              <a:ext uri="{FF2B5EF4-FFF2-40B4-BE49-F238E27FC236}">
                <a16:creationId xmlns:a16="http://schemas.microsoft.com/office/drawing/2014/main" id="{4160E4FD-083D-C77C-5817-7F18C5384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6770F79F-B467-5E20-6B04-D4086ADBB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CB3B5C-9598-99F1-597E-D75DC0EDA6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73B0C7-28C2-F815-6542-1DEEA23B44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A9E1B-7F29-4EEC-9BC1-5477B7D6FC5A}" type="datetime1">
              <a:rPr lang="ko-KR" altLang="en-US"/>
              <a:pPr/>
              <a:t>2023-10-18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AD1CE8-E081-0475-A46B-8C7EEF2E2F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38AA8F-04D7-948B-3D69-E1D519DB4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0DD6B-530E-4CCF-8C5A-AC05E65C9DED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835586" name="Rectangle 2">
            <a:extLst>
              <a:ext uri="{FF2B5EF4-FFF2-40B4-BE49-F238E27FC236}">
                <a16:creationId xmlns:a16="http://schemas.microsoft.com/office/drawing/2014/main" id="{A0C8B80E-6BEA-2D86-D612-CE792CD86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2CDA8B48-B613-CDDE-0494-637B7E786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C0C-3A35-86D9-90F4-060E49E5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829DA-9E0E-CCFA-0769-07981DD0D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4CD68-EF44-AFF3-3F66-6C8F20914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500BA1-DC93-4D44-81ED-20A76F6038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0E10-2A52-167F-28EC-333D846D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4327-DD01-7E3E-9382-B5DAC94D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8E39D-5E11-D107-B271-F947BD29E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2A9A1C-424A-4901-AF61-8DD1B7464F9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3E68C-731B-DEAD-EA4C-197A136D2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C3C9A-8C00-6404-E931-AB810A8D4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F862-469F-82AF-DDB4-F44216ACD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076F8F-2FBA-4703-B5C4-77A340FF9B7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08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E162-9EBC-79DB-5EC3-A5E152AA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BB63-8B4D-60E8-BB66-E8AA2530BF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BE05-FFB1-A77F-0E6D-F94E221A3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C833-245A-17D1-3546-D75AD2211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2BA9BEC1-0E3A-4446-A4C4-452DEFF98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10FA-E130-10D3-F263-70A71AEE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6C74-F473-7FCA-FFA5-FC10132D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E1AA-9A84-D7C6-D700-8789612BD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26DD5-AF95-49F6-924C-EDA17D0EEB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4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521B-7A5D-5F42-638D-2D06E964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02993-4058-6C40-9BCA-A25EF52B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4EFB-814F-F7EA-31D1-2C1B1F3E1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8A8B4C-062F-4D39-BD41-6C26641C2D1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2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D015-A01E-FCA5-2D53-EDD5BF89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1291-FAAE-FA89-57B9-71FD3480E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1DA2D-4650-4B19-F5E9-B2EE04851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2460F-6BFE-23B1-7318-DBCE74EFA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F523CC-169A-46CD-85F7-D5BF390F65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3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10BF-ABA9-7C3E-F5CF-A05B293B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C99C-42D1-D86E-BF3B-32055501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7CB7D-D2CB-9D02-E4B9-92038332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3A7B-F3FF-08A1-79C2-CF4203DFA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58AA6-3CBD-98FD-5E87-BA85D43CF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ED86-4A04-78FA-8722-5C3F5606A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66E667-06CD-4B9A-B693-B58DE81DFA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8615-9686-2A4E-E443-93222A39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63312-7706-59D8-F3FD-2D37FC182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25064C-E55A-43EC-A921-C3D5FCC7BB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37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3AB1D-E61A-9840-FB3D-16F59BCAD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179DDE-FFEA-4C72-8823-922F7C0673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74D-7AE1-FE19-3184-3DA2455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F9F4-4130-BB18-F2D2-FE7B16EF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C7607-17AF-25BD-7E93-02B1C293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6630-8D80-4FCB-DCC7-7B3131F78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1667F0-B665-4264-93DA-7C2BA79F6DC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13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A425-32B5-6668-85DF-386DC025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AC62-7EE2-1637-7067-EB8C519C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E133F-42CF-3879-99FA-3C8A11FCA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E9F9E-FD10-53CD-6B08-F13F0D429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AC5285-1E2C-4110-8FD4-D6DAE1E765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5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308D1D-3A85-825C-7FEC-0AD4C2906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99CC00"/>
          </a:solidFill>
          <a:ln w="5715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B2AF65-E307-4C45-1F58-BB940283D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246805-3492-54E6-CD82-2BA0783455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fld id="{4307AB59-3EC3-4ECE-8F96-70AD5E70A6F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hyperlink" Target="https://mayooran1987.github.io/MC4010_E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>
            <a:extLst>
              <a:ext uri="{FF2B5EF4-FFF2-40B4-BE49-F238E27FC236}">
                <a16:creationId xmlns:a16="http://schemas.microsoft.com/office/drawing/2014/main" id="{C67827D7-9C02-F369-7536-64C11A1FB7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  <a:noFill/>
          <a:ln>
            <a:noFill/>
          </a:ln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  <a:t>MC4010- Discrete Mathematics</a:t>
            </a:r>
            <a:b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</a:br>
            <a:b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  <a:t>Basic Structures: Sets, Functions, </a:t>
            </a:r>
            <a:r>
              <a:rPr lang="en-US" altLang="ko-KR" sz="3100" dirty="0">
                <a:solidFill>
                  <a:srgbClr val="99FF66"/>
                </a:solidFill>
                <a:ea typeface="굴림" panose="020B0600000101010101" pitchFamily="34" charset="-127"/>
              </a:rPr>
              <a:t>Sequences, Sums</a:t>
            </a:r>
            <a: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  <a:t>, and</a:t>
            </a:r>
            <a:b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sz="3100" dirty="0">
                <a:solidFill>
                  <a:srgbClr val="99FF66"/>
                </a:solidFill>
                <a:ea typeface="굴림" panose="020B0600000101010101" pitchFamily="34" charset="-127"/>
              </a:rPr>
              <a:t>Matrices</a:t>
            </a:r>
            <a: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  <a:t> – 3</a:t>
            </a:r>
            <a:b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</a:br>
            <a:b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</a:br>
            <a:br>
              <a:rPr lang="en-US" altLang="ko-KR" sz="31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</a:br>
            <a:br>
              <a:rPr lang="en-US" altLang="ko-KR" sz="4400" dirty="0">
                <a:solidFill>
                  <a:schemeClr val="bg1">
                    <a:lumMod val="9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sz="3600" cap="none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  <a:ea typeface="굴림" panose="020B0600000101010101" pitchFamily="34" charset="-127"/>
              </a:rPr>
              <a:t> Dr T. Mayooran,</a:t>
            </a:r>
            <a:b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  <a:ea typeface="굴림" panose="020B0600000101010101" pitchFamily="34" charset="-127"/>
              </a:rPr>
            </a:br>
            <a:r>
              <a:rPr lang="en-US" altLang="ko-KR" sz="3600" cap="none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  <a:ea typeface="굴림" panose="020B0600000101010101" pitchFamily="34" charset="-127"/>
              </a:rPr>
              <a:t>Department of Inter-Disciplinary Studies, Faculty of Engineering, </a:t>
            </a:r>
            <a:br>
              <a:rPr lang="en-US" altLang="ko-KR" sz="3600" cap="none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  <a:ea typeface="굴림" panose="020B0600000101010101" pitchFamily="34" charset="-127"/>
              </a:rPr>
            </a:br>
            <a:r>
              <a:rPr lang="en-US" altLang="ko-KR" sz="3600" cap="none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  <a:ea typeface="굴림" panose="020B0600000101010101" pitchFamily="34" charset="-127"/>
              </a:rPr>
              <a:t>University of Jaffna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898ED70-EFF3-5E73-155A-F3B97F75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9B76745-4500-4926-955B-142D16BFAC9A}" type="slidenum">
              <a:rPr lang="en-US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F43393D-D61A-40A3-7BEF-1E64F42B1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7D68C-5319-4D79-A39E-A1028D1204FC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807938" name="Rectangle 2">
            <a:extLst>
              <a:ext uri="{FF2B5EF4-FFF2-40B4-BE49-F238E27FC236}">
                <a16:creationId xmlns:a16="http://schemas.microsoft.com/office/drawing/2014/main" id="{CCFF3286-19CD-639B-F018-20126AB7F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Simple Summation Example</a:t>
            </a:r>
          </a:p>
        </p:txBody>
      </p:sp>
      <p:sp>
        <p:nvSpPr>
          <p:cNvPr id="807939" name="Rectangle 3">
            <a:extLst>
              <a:ext uri="{FF2B5EF4-FFF2-40B4-BE49-F238E27FC236}">
                <a16:creationId xmlns:a16="http://schemas.microsoft.com/office/drawing/2014/main" id="{9C9525A4-A13B-EB1E-0B92-50496A0AA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>
                <a:effectLst/>
                <a:ea typeface="굴림" panose="020B0600000101010101" pitchFamily="34" charset="-127"/>
              </a:rPr>
              <a:t> </a:t>
            </a:r>
          </a:p>
        </p:txBody>
      </p:sp>
      <p:graphicFrame>
        <p:nvGraphicFramePr>
          <p:cNvPr id="807940" name="Object 4">
            <a:extLst>
              <a:ext uri="{FF2B5EF4-FFF2-40B4-BE49-F238E27FC236}">
                <a16:creationId xmlns:a16="http://schemas.microsoft.com/office/drawing/2014/main" id="{130C9277-519D-3C3C-0939-C11B02729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563" y="2133600"/>
          <a:ext cx="7764462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3800" imgH="1091880" progId="Equation.DSMT4">
                  <p:embed/>
                </p:oleObj>
              </mc:Choice>
              <mc:Fallback>
                <p:oleObj name="Equation" r:id="rId3" imgW="2323800" imgH="1091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133600"/>
                        <a:ext cx="7764462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9D7A638-BD78-1369-94CD-BAEDE4863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A94ED-AF35-433D-979B-A1BEAAFA1FB3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808962" name="Rectangle 2">
            <a:extLst>
              <a:ext uri="{FF2B5EF4-FFF2-40B4-BE49-F238E27FC236}">
                <a16:creationId xmlns:a16="http://schemas.microsoft.com/office/drawing/2014/main" id="{B2C8746D-DC45-043C-B93D-A1B859CAF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Summation Examples</a:t>
            </a: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5273EB03-562E-C3E6-8A6A-01DCD1756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An infinite series with a finite sum: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Using a predicate to define a set of elements to sum over:</a:t>
            </a:r>
          </a:p>
        </p:txBody>
      </p:sp>
      <p:graphicFrame>
        <p:nvGraphicFramePr>
          <p:cNvPr id="808964" name="Object 4">
            <a:extLst>
              <a:ext uri="{FF2B5EF4-FFF2-40B4-BE49-F238E27FC236}">
                <a16:creationId xmlns:a16="http://schemas.microsoft.com/office/drawing/2014/main" id="{1D257302-BD74-FD8E-E12E-0209409CD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953000"/>
          <a:ext cx="76390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457200" progId="Equation.3">
                  <p:embed/>
                </p:oleObj>
              </mc:Choice>
              <mc:Fallback>
                <p:oleObj name="Equation" r:id="rId3" imgW="29588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76390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65" name="Object 5">
            <a:extLst>
              <a:ext uri="{FF2B5EF4-FFF2-40B4-BE49-F238E27FC236}">
                <a16:creationId xmlns:a16="http://schemas.microsoft.com/office/drawing/2014/main" id="{8E791239-9249-2335-59AE-5BCB2F4F4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14600"/>
          <a:ext cx="6705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36760" imgH="431640" progId="Equation.3">
                  <p:embed/>
                </p:oleObj>
              </mc:Choice>
              <mc:Fallback>
                <p:oleObj name="Equation" r:id="rId5" imgW="23367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6705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39E33AE-AEE5-2000-50D1-FFDE82743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46108-650E-4560-B4BC-3CA834C25A8F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6F969D38-B37F-2B06-3C2B-32F5D7A50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Summation Manipulations</a:t>
            </a: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723614F1-333C-10FE-DFB6-D99385D56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 handy identities for summations:</a:t>
            </a:r>
          </a:p>
        </p:txBody>
      </p:sp>
      <p:graphicFrame>
        <p:nvGraphicFramePr>
          <p:cNvPr id="809988" name="Object 4">
            <a:extLst>
              <a:ext uri="{FF2B5EF4-FFF2-40B4-BE49-F238E27FC236}">
                <a16:creationId xmlns:a16="http://schemas.microsoft.com/office/drawing/2014/main" id="{0E969681-0410-44E5-6F70-1F01201D0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2743200"/>
          <a:ext cx="5965825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720" imgH="1282680" progId="Equation.DSMT4">
                  <p:embed/>
                </p:oleObj>
              </mc:Choice>
              <mc:Fallback>
                <p:oleObj name="Equation" r:id="rId3" imgW="2412720" imgH="1282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743200"/>
                        <a:ext cx="5965825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91" name="Text Box 7">
            <a:extLst>
              <a:ext uri="{FF2B5EF4-FFF2-40B4-BE49-F238E27FC236}">
                <a16:creationId xmlns:a16="http://schemas.microsoft.com/office/drawing/2014/main" id="{B6D0DB2E-D617-BECE-DB05-8712EFA4D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5105400"/>
            <a:ext cx="216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(Index shifting.)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011357-E862-708C-3F11-F27BB1257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2A29-1C25-43B6-816D-A8CB6D5E247C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811010" name="Rectangle 2">
            <a:extLst>
              <a:ext uri="{FF2B5EF4-FFF2-40B4-BE49-F238E27FC236}">
                <a16:creationId xmlns:a16="http://schemas.microsoft.com/office/drawing/2014/main" id="{9DA545FD-9E8C-08D1-BC78-D15C48EF2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Summation Manipulations</a:t>
            </a:r>
          </a:p>
        </p:txBody>
      </p:sp>
      <p:sp>
        <p:nvSpPr>
          <p:cNvPr id="811011" name="Rectangle 3">
            <a:extLst>
              <a:ext uri="{FF2B5EF4-FFF2-40B4-BE49-F238E27FC236}">
                <a16:creationId xmlns:a16="http://schemas.microsoft.com/office/drawing/2014/main" id="{C1215ED8-1220-A821-EFB1-7EEEAD009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</a:t>
            </a:r>
          </a:p>
        </p:txBody>
      </p:sp>
      <p:graphicFrame>
        <p:nvGraphicFramePr>
          <p:cNvPr id="811012" name="Object 4">
            <a:extLst>
              <a:ext uri="{FF2B5EF4-FFF2-40B4-BE49-F238E27FC236}">
                <a16:creationId xmlns:a16="http://schemas.microsoft.com/office/drawing/2014/main" id="{16C928F6-4B49-1238-EA7B-74A85D523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6278563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1854000" progId="Equation.DSMT4">
                  <p:embed/>
                </p:oleObj>
              </mc:Choice>
              <mc:Fallback>
                <p:oleObj name="Equation" r:id="rId3" imgW="2705040" imgH="18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6278563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13" name="Text Box 5">
            <a:extLst>
              <a:ext uri="{FF2B5EF4-FFF2-40B4-BE49-F238E27FC236}">
                <a16:creationId xmlns:a16="http://schemas.microsoft.com/office/drawing/2014/main" id="{737E70CE-C52E-2AC2-18AD-7A0F48760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(Grouping.)</a:t>
            </a:r>
          </a:p>
        </p:txBody>
      </p:sp>
      <p:sp>
        <p:nvSpPr>
          <p:cNvPr id="811014" name="Text Box 6">
            <a:extLst>
              <a:ext uri="{FF2B5EF4-FFF2-40B4-BE49-F238E27FC236}">
                <a16:creationId xmlns:a16="http://schemas.microsoft.com/office/drawing/2014/main" id="{768F5682-982A-6B9F-765C-4EAA717B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91000"/>
            <a:ext cx="221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(Order reversal.)</a:t>
            </a:r>
          </a:p>
        </p:txBody>
      </p:sp>
      <p:sp>
        <p:nvSpPr>
          <p:cNvPr id="811015" name="Text Box 7">
            <a:extLst>
              <a:ext uri="{FF2B5EF4-FFF2-40B4-BE49-F238E27FC236}">
                <a16:creationId xmlns:a16="http://schemas.microsoft.com/office/drawing/2014/main" id="{B1E26082-6577-BA66-FBDE-126B0109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24200"/>
            <a:ext cx="228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(Series splitting.)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2875298-84BD-6226-9BE6-755A2573B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7D8B5-F653-4617-85E3-01A97490FD80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812034" name="Rectangle 2">
            <a:extLst>
              <a:ext uri="{FF2B5EF4-FFF2-40B4-BE49-F238E27FC236}">
                <a16:creationId xmlns:a16="http://schemas.microsoft.com/office/drawing/2014/main" id="{43C431A7-2797-0BA8-BA20-16D4ACF5A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Example: Impress Your Friends</a:t>
            </a:r>
          </a:p>
        </p:txBody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A29096CF-A34B-E5F6-14FF-7460ABE0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Boast, “I’m so smart; give me any 2-digit number</a:t>
            </a:r>
            <a:r>
              <a:rPr lang="en-US" altLang="ko-KR" i="1">
                <a:ea typeface="굴림" panose="020B0600000101010101" pitchFamily="34" charset="-127"/>
              </a:rPr>
              <a:t> n</a:t>
            </a:r>
            <a:r>
              <a:rPr lang="en-US" altLang="ko-KR">
                <a:ea typeface="굴림" panose="020B0600000101010101" pitchFamily="34" charset="-127"/>
              </a:rPr>
              <a:t>, and I’ll add all the numbers from 1 to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 in my head in just a few seconds.”</a:t>
            </a:r>
          </a:p>
          <a:p>
            <a:r>
              <a:rPr lang="en-US" altLang="ko-KR" i="1">
                <a:ea typeface="굴림" panose="020B0600000101010101" pitchFamily="34" charset="-127"/>
              </a:rPr>
              <a:t>I.e.</a:t>
            </a:r>
            <a:r>
              <a:rPr lang="en-US" altLang="ko-KR">
                <a:ea typeface="굴림" panose="020B0600000101010101" pitchFamily="34" charset="-127"/>
              </a:rPr>
              <a:t>, Evaluate the summation: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There is a simple closed-form formula for the result, discovered by Euler at age 12! </a:t>
            </a:r>
          </a:p>
        </p:txBody>
      </p:sp>
      <p:graphicFrame>
        <p:nvGraphicFramePr>
          <p:cNvPr id="812036" name="Object 4">
            <a:extLst>
              <a:ext uri="{FF2B5EF4-FFF2-40B4-BE49-F238E27FC236}">
                <a16:creationId xmlns:a16="http://schemas.microsoft.com/office/drawing/2014/main" id="{AB22AFF1-0272-F89E-BE85-B461C103F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505200"/>
          <a:ext cx="7969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400" imgH="431640" progId="Equation.3">
                  <p:embed/>
                </p:oleObj>
              </mc:Choice>
              <mc:Fallback>
                <p:oleObj name="Equation" r:id="rId3" imgW="266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7969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2037" name="Picture 5">
            <a:extLst>
              <a:ext uri="{FF2B5EF4-FFF2-40B4-BE49-F238E27FC236}">
                <a16:creationId xmlns:a16="http://schemas.microsoft.com/office/drawing/2014/main" id="{4EDC0CD2-D737-0B57-8ED5-D27619DB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257800"/>
            <a:ext cx="13271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2038" name="Text Box 6">
            <a:extLst>
              <a:ext uri="{FF2B5EF4-FFF2-40B4-BE49-F238E27FC236}">
                <a16:creationId xmlns:a16="http://schemas.microsoft.com/office/drawing/2014/main" id="{41C24802-49AC-3508-6013-1568737A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5867400"/>
            <a:ext cx="1593850" cy="954088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ko-KR" sz="1800">
                <a:ea typeface="굴림" panose="020B0600000101010101" pitchFamily="34" charset="-127"/>
              </a:rPr>
              <a:t>Leonhard</a:t>
            </a:r>
            <a:br>
              <a:rPr lang="en-US" altLang="ko-KR" sz="1800">
                <a:ea typeface="굴림" panose="020B0600000101010101" pitchFamily="34" charset="-127"/>
              </a:rPr>
            </a:br>
            <a:r>
              <a:rPr lang="en-US" altLang="ko-KR" sz="1800">
                <a:ea typeface="굴림" panose="020B0600000101010101" pitchFamily="34" charset="-127"/>
              </a:rPr>
              <a:t>Euler</a:t>
            </a:r>
            <a:br>
              <a:rPr lang="en-US" altLang="ko-KR" sz="1800">
                <a:ea typeface="굴림" panose="020B0600000101010101" pitchFamily="34" charset="-127"/>
              </a:rPr>
            </a:br>
            <a:r>
              <a:rPr lang="en-US" altLang="ko-KR" sz="1800">
                <a:ea typeface="굴림" panose="020B0600000101010101" pitchFamily="34" charset="-127"/>
              </a:rPr>
              <a:t>(1707-1783)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A0FB4AB-6D34-9584-42C8-163C803B9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C31F6-E77F-49B7-A95F-3EB55EBCFBAC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813058" name="Rectangle 2">
            <a:extLst>
              <a:ext uri="{FF2B5EF4-FFF2-40B4-BE49-F238E27FC236}">
                <a16:creationId xmlns:a16="http://schemas.microsoft.com/office/drawing/2014/main" id="{B8DFB276-4814-CD36-8D20-2A3C80E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Euler’s Trick, Illustrated</a:t>
            </a:r>
          </a:p>
        </p:txBody>
      </p:sp>
      <p:sp>
        <p:nvSpPr>
          <p:cNvPr id="813059" name="Rectangle 3">
            <a:extLst>
              <a:ext uri="{FF2B5EF4-FFF2-40B4-BE49-F238E27FC236}">
                <a16:creationId xmlns:a16="http://schemas.microsoft.com/office/drawing/2014/main" id="{CD54B992-1356-02A1-6EF3-15CA19A0D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Consider the sum (assume n is even):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1+2+…+(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/2)+((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/2)+1)+…+(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-1)+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</a:p>
          <a:p>
            <a:endParaRPr lang="en-US" altLang="ko-KR" i="1">
              <a:ea typeface="굴림" panose="020B0600000101010101" pitchFamily="34" charset="-127"/>
            </a:endParaRPr>
          </a:p>
          <a:p>
            <a:endParaRPr lang="en-US" altLang="ko-KR" i="1">
              <a:ea typeface="굴림" panose="020B0600000101010101" pitchFamily="34" charset="-127"/>
            </a:endParaRPr>
          </a:p>
          <a:p>
            <a:endParaRPr lang="en-US" altLang="ko-KR" i="1">
              <a:ea typeface="굴림" panose="020B0600000101010101" pitchFamily="34" charset="-127"/>
            </a:endParaRPr>
          </a:p>
          <a:p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/2 pairs of elements, each pair summing to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+1, for a total of 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/2)(n+1).</a:t>
            </a:r>
          </a:p>
        </p:txBody>
      </p:sp>
      <p:sp>
        <p:nvSpPr>
          <p:cNvPr id="813060" name="Freeform 4">
            <a:extLst>
              <a:ext uri="{FF2B5EF4-FFF2-40B4-BE49-F238E27FC236}">
                <a16:creationId xmlns:a16="http://schemas.microsoft.com/office/drawing/2014/main" id="{F0E04D7D-93D7-FDF7-B815-756A3F2AA7E6}"/>
              </a:ext>
            </a:extLst>
          </p:cNvPr>
          <p:cNvSpPr>
            <a:spLocks/>
          </p:cNvSpPr>
          <p:nvPr/>
        </p:nvSpPr>
        <p:spPr bwMode="auto">
          <a:xfrm>
            <a:off x="3124200" y="3124200"/>
            <a:ext cx="990600" cy="228600"/>
          </a:xfrm>
          <a:custGeom>
            <a:avLst/>
            <a:gdLst>
              <a:gd name="T0" fmla="*/ 0 w 912"/>
              <a:gd name="T1" fmla="*/ 0 h 192"/>
              <a:gd name="T2" fmla="*/ 384 w 912"/>
              <a:gd name="T3" fmla="*/ 192 h 192"/>
              <a:gd name="T4" fmla="*/ 912 w 91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cubicBezTo>
                  <a:pt x="116" y="96"/>
                  <a:pt x="232" y="192"/>
                  <a:pt x="384" y="192"/>
                </a:cubicBezTo>
                <a:cubicBezTo>
                  <a:pt x="536" y="192"/>
                  <a:pt x="724" y="96"/>
                  <a:pt x="91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61" name="Freeform 5">
            <a:extLst>
              <a:ext uri="{FF2B5EF4-FFF2-40B4-BE49-F238E27FC236}">
                <a16:creationId xmlns:a16="http://schemas.microsoft.com/office/drawing/2014/main" id="{C51A9E80-8626-1142-820C-C0A29A1EE9CE}"/>
              </a:ext>
            </a:extLst>
          </p:cNvPr>
          <p:cNvSpPr>
            <a:spLocks/>
          </p:cNvSpPr>
          <p:nvPr/>
        </p:nvSpPr>
        <p:spPr bwMode="auto">
          <a:xfrm>
            <a:off x="1752600" y="3048000"/>
            <a:ext cx="4495800" cy="914400"/>
          </a:xfrm>
          <a:custGeom>
            <a:avLst/>
            <a:gdLst>
              <a:gd name="T0" fmla="*/ 0 w 912"/>
              <a:gd name="T1" fmla="*/ 0 h 192"/>
              <a:gd name="T2" fmla="*/ 384 w 912"/>
              <a:gd name="T3" fmla="*/ 192 h 192"/>
              <a:gd name="T4" fmla="*/ 912 w 91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cubicBezTo>
                  <a:pt x="116" y="96"/>
                  <a:pt x="232" y="192"/>
                  <a:pt x="384" y="192"/>
                </a:cubicBezTo>
                <a:cubicBezTo>
                  <a:pt x="536" y="192"/>
                  <a:pt x="724" y="96"/>
                  <a:pt x="91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62" name="Freeform 6">
            <a:extLst>
              <a:ext uri="{FF2B5EF4-FFF2-40B4-BE49-F238E27FC236}">
                <a16:creationId xmlns:a16="http://schemas.microsoft.com/office/drawing/2014/main" id="{AA334954-4BB2-213C-6557-9E2A5938B22D}"/>
              </a:ext>
            </a:extLst>
          </p:cNvPr>
          <p:cNvSpPr>
            <a:spLocks/>
          </p:cNvSpPr>
          <p:nvPr/>
        </p:nvSpPr>
        <p:spPr bwMode="auto">
          <a:xfrm>
            <a:off x="1295400" y="3048000"/>
            <a:ext cx="5791200" cy="1143000"/>
          </a:xfrm>
          <a:custGeom>
            <a:avLst/>
            <a:gdLst>
              <a:gd name="T0" fmla="*/ 0 w 912"/>
              <a:gd name="T1" fmla="*/ 0 h 192"/>
              <a:gd name="T2" fmla="*/ 384 w 912"/>
              <a:gd name="T3" fmla="*/ 192 h 192"/>
              <a:gd name="T4" fmla="*/ 912 w 91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cubicBezTo>
                  <a:pt x="116" y="96"/>
                  <a:pt x="232" y="192"/>
                  <a:pt x="384" y="192"/>
                </a:cubicBezTo>
                <a:cubicBezTo>
                  <a:pt x="536" y="192"/>
                  <a:pt x="724" y="96"/>
                  <a:pt x="91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63" name="Text Box 7">
            <a:extLst>
              <a:ext uri="{FF2B5EF4-FFF2-40B4-BE49-F238E27FC236}">
                <a16:creationId xmlns:a16="http://schemas.microsoft.com/office/drawing/2014/main" id="{3AE93B25-653D-55F5-5F9F-6DDF8C5464D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23444" y="34345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3200" b="1">
                <a:solidFill>
                  <a:srgbClr val="006600"/>
                </a:solidFill>
                <a:ea typeface="굴림" panose="020B0600000101010101" pitchFamily="34" charset="-127"/>
              </a:rPr>
              <a:t>…</a:t>
            </a:r>
            <a:endParaRPr lang="en-US" altLang="ko-KR">
              <a:solidFill>
                <a:srgbClr val="006600"/>
              </a:solidFill>
              <a:ea typeface="굴림" panose="020B0600000101010101" pitchFamily="34" charset="-127"/>
            </a:endParaRPr>
          </a:p>
        </p:txBody>
      </p:sp>
      <p:sp>
        <p:nvSpPr>
          <p:cNvPr id="813064" name="Text Box 8">
            <a:extLst>
              <a:ext uri="{FF2B5EF4-FFF2-40B4-BE49-F238E27FC236}">
                <a16:creationId xmlns:a16="http://schemas.microsoft.com/office/drawing/2014/main" id="{2381DCEC-B9C0-3033-D5A2-99221FD9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148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i="1">
                <a:solidFill>
                  <a:srgbClr val="006600"/>
                </a:solidFill>
                <a:ea typeface="굴림" panose="020B0600000101010101" pitchFamily="34" charset="-127"/>
              </a:rPr>
              <a:t>n</a:t>
            </a:r>
            <a:r>
              <a:rPr lang="en-US" altLang="ko-KR">
                <a:solidFill>
                  <a:srgbClr val="006600"/>
                </a:solidFill>
                <a:ea typeface="굴림" panose="020B0600000101010101" pitchFamily="34" charset="-127"/>
              </a:rPr>
              <a:t>+1</a:t>
            </a:r>
          </a:p>
        </p:txBody>
      </p:sp>
      <p:sp>
        <p:nvSpPr>
          <p:cNvPr id="813065" name="Text Box 9">
            <a:extLst>
              <a:ext uri="{FF2B5EF4-FFF2-40B4-BE49-F238E27FC236}">
                <a16:creationId xmlns:a16="http://schemas.microsoft.com/office/drawing/2014/main" id="{6691BA89-678F-A2AF-082E-C96D32511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100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i="1">
                <a:solidFill>
                  <a:srgbClr val="006600"/>
                </a:solidFill>
                <a:ea typeface="굴림" panose="020B0600000101010101" pitchFamily="34" charset="-127"/>
              </a:rPr>
              <a:t>n</a:t>
            </a:r>
            <a:r>
              <a:rPr lang="en-US" altLang="ko-KR">
                <a:solidFill>
                  <a:srgbClr val="006600"/>
                </a:solidFill>
                <a:ea typeface="굴림" panose="020B0600000101010101" pitchFamily="34" charset="-127"/>
              </a:rPr>
              <a:t>+1</a:t>
            </a:r>
          </a:p>
        </p:txBody>
      </p:sp>
      <p:sp>
        <p:nvSpPr>
          <p:cNvPr id="813066" name="Text Box 10">
            <a:extLst>
              <a:ext uri="{FF2B5EF4-FFF2-40B4-BE49-F238E27FC236}">
                <a16:creationId xmlns:a16="http://schemas.microsoft.com/office/drawing/2014/main" id="{E8F9DA21-E734-D692-2BEA-C46C274B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004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i="1">
                <a:solidFill>
                  <a:srgbClr val="006600"/>
                </a:solidFill>
                <a:ea typeface="굴림" panose="020B0600000101010101" pitchFamily="34" charset="-127"/>
              </a:rPr>
              <a:t>n</a:t>
            </a:r>
            <a:r>
              <a:rPr lang="en-US" altLang="ko-KR">
                <a:solidFill>
                  <a:srgbClr val="006600"/>
                </a:solidFill>
                <a:ea typeface="굴림" panose="020B0600000101010101" pitchFamily="34" charset="-127"/>
              </a:rPr>
              <a:t>+1</a:t>
            </a:r>
          </a:p>
        </p:txBody>
      </p:sp>
      <p:sp>
        <p:nvSpPr>
          <p:cNvPr id="813067" name="Oval 11">
            <a:extLst>
              <a:ext uri="{FF2B5EF4-FFF2-40B4-BE49-F238E27FC236}">
                <a16:creationId xmlns:a16="http://schemas.microsoft.com/office/drawing/2014/main" id="{EBA51062-C53B-A5C4-4AB5-4F54DEFB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2286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68" name="Oval 12">
            <a:extLst>
              <a:ext uri="{FF2B5EF4-FFF2-40B4-BE49-F238E27FC236}">
                <a16:creationId xmlns:a16="http://schemas.microsoft.com/office/drawing/2014/main" id="{0B331D0E-4928-5CA7-8F1E-DC84D623E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304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69" name="Oval 13">
            <a:extLst>
              <a:ext uri="{FF2B5EF4-FFF2-40B4-BE49-F238E27FC236}">
                <a16:creationId xmlns:a16="http://schemas.microsoft.com/office/drawing/2014/main" id="{B8067F67-CAC1-10D2-F5B6-B0804223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90800"/>
            <a:ext cx="304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70" name="Oval 14">
            <a:extLst>
              <a:ext uri="{FF2B5EF4-FFF2-40B4-BE49-F238E27FC236}">
                <a16:creationId xmlns:a16="http://schemas.microsoft.com/office/drawing/2014/main" id="{17364D70-E43F-A387-9BC0-CACFF512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838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71" name="Oval 15">
            <a:extLst>
              <a:ext uri="{FF2B5EF4-FFF2-40B4-BE49-F238E27FC236}">
                <a16:creationId xmlns:a16="http://schemas.microsoft.com/office/drawing/2014/main" id="{D757392D-68B9-822A-43F3-7C9ED948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914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3072" name="Oval 16">
            <a:extLst>
              <a:ext uri="{FF2B5EF4-FFF2-40B4-BE49-F238E27FC236}">
                <a16:creationId xmlns:a16="http://schemas.microsoft.com/office/drawing/2014/main" id="{BA1F1400-5090-B62B-E0AC-FC3EB4CD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600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3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3" grpId="0" autoUpdateAnimBg="0"/>
      <p:bldP spid="813064" grpId="0" autoUpdateAnimBg="0"/>
      <p:bldP spid="813065" grpId="0" autoUpdateAnimBg="0"/>
      <p:bldP spid="81306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4E923E-37DA-6A8C-298B-830DAB754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7572-58B9-41C7-855F-FA7AD1F1557A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814082" name="Rectangle 2">
            <a:extLst>
              <a:ext uri="{FF2B5EF4-FFF2-40B4-BE49-F238E27FC236}">
                <a16:creationId xmlns:a16="http://schemas.microsoft.com/office/drawing/2014/main" id="{B8921144-B052-4034-8535-F90FF27D0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Symbolic Derivation of Trick</a:t>
            </a:r>
          </a:p>
        </p:txBody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AF5B64B3-0655-37B5-1E24-113A0AEF7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endParaRPr lang="ko-KR" altLang="en-US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graphicFrame>
        <p:nvGraphicFramePr>
          <p:cNvPr id="814084" name="Object 4">
            <a:extLst>
              <a:ext uri="{FF2B5EF4-FFF2-40B4-BE49-F238E27FC236}">
                <a16:creationId xmlns:a16="http://schemas.microsoft.com/office/drawing/2014/main" id="{30C52C35-B8F3-9336-F968-38F804C70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413" y="2562225"/>
          <a:ext cx="691197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1396800" progId="Equation.DSMT4">
                  <p:embed/>
                </p:oleObj>
              </mc:Choice>
              <mc:Fallback>
                <p:oleObj name="Equation" r:id="rId3" imgW="3301920" imgH="139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562225"/>
                        <a:ext cx="6911975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4130" name="Text Box 50">
            <a:extLst>
              <a:ext uri="{FF2B5EF4-FFF2-40B4-BE49-F238E27FC236}">
                <a16:creationId xmlns:a16="http://schemas.microsoft.com/office/drawing/2014/main" id="{EA4E3110-1E23-590F-D481-397A18669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(k=n/2)</a:t>
            </a:r>
          </a:p>
        </p:txBody>
      </p:sp>
      <p:sp>
        <p:nvSpPr>
          <p:cNvPr id="814131" name="Text Box 51">
            <a:extLst>
              <a:ext uri="{FF2B5EF4-FFF2-40B4-BE49-F238E27FC236}">
                <a16:creationId xmlns:a16="http://schemas.microsoft.com/office/drawing/2014/main" id="{6E94DB35-C6F1-4D08-7A81-EB4714AA7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490913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DD0111"/>
                </a:solidFill>
              </a:rPr>
              <a:t>order reversal</a:t>
            </a:r>
          </a:p>
        </p:txBody>
      </p:sp>
      <p:sp>
        <p:nvSpPr>
          <p:cNvPr id="814132" name="Line 52">
            <a:extLst>
              <a:ext uri="{FF2B5EF4-FFF2-40B4-BE49-F238E27FC236}">
                <a16:creationId xmlns:a16="http://schemas.microsoft.com/office/drawing/2014/main" id="{9351574E-648E-D124-8896-29AFF5825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814133" name="Text Box 53">
            <a:extLst>
              <a:ext uri="{FF2B5EF4-FFF2-40B4-BE49-F238E27FC236}">
                <a16:creationId xmlns:a16="http://schemas.microsoft.com/office/drawing/2014/main" id="{13F95CDF-26FC-8240-0433-7DCDECDA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62400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DD0111"/>
                </a:solidFill>
              </a:rPr>
              <a:t>index shifting</a:t>
            </a:r>
          </a:p>
        </p:txBody>
      </p:sp>
      <p:sp>
        <p:nvSpPr>
          <p:cNvPr id="814134" name="Line 54">
            <a:extLst>
              <a:ext uri="{FF2B5EF4-FFF2-40B4-BE49-F238E27FC236}">
                <a16:creationId xmlns:a16="http://schemas.microsoft.com/office/drawing/2014/main" id="{5D2D47C2-AB6B-0FE3-A741-A92167DBC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267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814135" name="Text Box 55">
            <a:extLst>
              <a:ext uri="{FF2B5EF4-FFF2-40B4-BE49-F238E27FC236}">
                <a16:creationId xmlns:a16="http://schemas.microsoft.com/office/drawing/2014/main" id="{BCADF43E-D087-9317-6E3A-14852534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404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Suppose n is even, that is, n=2k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DC33559-7C36-8433-8AA5-129979DD7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3F26A-205A-44E6-B329-060C8DCDD61A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815106" name="Rectangle 2">
            <a:extLst>
              <a:ext uri="{FF2B5EF4-FFF2-40B4-BE49-F238E27FC236}">
                <a16:creationId xmlns:a16="http://schemas.microsoft.com/office/drawing/2014/main" id="{3BEECC61-49E4-AD63-D536-E1C8A00CC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Concluding Euler’s Derivation</a:t>
            </a:r>
          </a:p>
        </p:txBody>
      </p:sp>
      <p:sp>
        <p:nvSpPr>
          <p:cNvPr id="815107" name="Rectangle 3">
            <a:extLst>
              <a:ext uri="{FF2B5EF4-FFF2-40B4-BE49-F238E27FC236}">
                <a16:creationId xmlns:a16="http://schemas.microsoft.com/office/drawing/2014/main" id="{E1486699-D16C-8465-F5C2-E33B9E98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  <a:p>
            <a:endParaRPr lang="ko-KR" altLang="en-US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Also works for odd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 (prove this at home).</a:t>
            </a:r>
          </a:p>
        </p:txBody>
      </p:sp>
      <p:graphicFrame>
        <p:nvGraphicFramePr>
          <p:cNvPr id="815108" name="Object 4">
            <a:extLst>
              <a:ext uri="{FF2B5EF4-FFF2-40B4-BE49-F238E27FC236}">
                <a16:creationId xmlns:a16="http://schemas.microsoft.com/office/drawing/2014/main" id="{F7322999-A683-6710-A575-98609B9AA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2349500"/>
          <a:ext cx="51292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914400" progId="Equation.DSMT4">
                  <p:embed/>
                </p:oleObj>
              </mc:Choice>
              <mc:Fallback>
                <p:oleObj name="Equation" r:id="rId3" imgW="25524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349500"/>
                        <a:ext cx="512921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4B039CD-E275-7967-995E-C318D2D2D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790A2-B455-4848-8E26-D245309629AF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816130" name="Rectangle 2">
            <a:extLst>
              <a:ext uri="{FF2B5EF4-FFF2-40B4-BE49-F238E27FC236}">
                <a16:creationId xmlns:a16="http://schemas.microsoft.com/office/drawing/2014/main" id="{0CA2DC44-87EC-998B-8742-71FDE7090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Example: Geometric Series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2DFCA724-2253-DE51-9483-3DD037003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</a:t>
            </a:r>
            <a:r>
              <a:rPr lang="en-US" altLang="ko-KR" i="1">
                <a:ea typeface="굴림" panose="020B0600000101010101" pitchFamily="34" charset="-127"/>
              </a:rPr>
              <a:t>geometric series </a:t>
            </a:r>
            <a:r>
              <a:rPr lang="en-US" altLang="ko-KR">
                <a:ea typeface="굴림" panose="020B0600000101010101" pitchFamily="34" charset="-127"/>
              </a:rPr>
              <a:t>is a series of the form </a:t>
            </a:r>
          </a:p>
          <a:p>
            <a:pPr>
              <a:buFontTx/>
              <a:buNone/>
            </a:pPr>
            <a:r>
              <a:rPr lang="en-US" altLang="ko-KR" i="1">
                <a:ea typeface="굴림" panose="020B0600000101010101" pitchFamily="34" charset="-127"/>
              </a:rPr>
              <a:t>      a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 i="1">
                <a:ea typeface="굴림" panose="020B0600000101010101" pitchFamily="34" charset="-127"/>
              </a:rPr>
              <a:t>ar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 i="1">
                <a:ea typeface="굴림" panose="020B0600000101010101" pitchFamily="34" charset="-127"/>
              </a:rPr>
              <a:t>ar</a:t>
            </a:r>
            <a:r>
              <a:rPr lang="en-US" altLang="ko-KR" i="1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 i="1">
                <a:ea typeface="굴림" panose="020B0600000101010101" pitchFamily="34" charset="-127"/>
              </a:rPr>
              <a:t>ar</a:t>
            </a:r>
            <a:r>
              <a:rPr lang="en-US" altLang="ko-KR" i="1" baseline="30000">
                <a:ea typeface="굴림" panose="020B0600000101010101" pitchFamily="34" charset="-127"/>
              </a:rPr>
              <a:t>3</a:t>
            </a:r>
            <a:r>
              <a:rPr lang="en-US" altLang="ko-KR">
                <a:ea typeface="굴림" panose="020B0600000101010101" pitchFamily="34" charset="-127"/>
              </a:rPr>
              <a:t>, …, </a:t>
            </a:r>
            <a:r>
              <a:rPr lang="en-US" altLang="ko-KR" i="1">
                <a:ea typeface="굴림" panose="020B0600000101010101" pitchFamily="34" charset="-127"/>
              </a:rPr>
              <a:t>ar</a:t>
            </a:r>
            <a:r>
              <a:rPr lang="en-US" altLang="ko-KR" i="1" baseline="30000">
                <a:ea typeface="굴림" panose="020B0600000101010101" pitchFamily="34" charset="-127"/>
              </a:rPr>
              <a:t>k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where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a,r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</a:rPr>
              <a:t>The sum of such a series is given by: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We can reduce this to </a:t>
            </a:r>
            <a:r>
              <a:rPr lang="en-US" altLang="ko-KR" i="1">
                <a:ea typeface="굴림" panose="020B0600000101010101" pitchFamily="34" charset="-127"/>
              </a:rPr>
              <a:t>closed form</a:t>
            </a:r>
            <a:r>
              <a:rPr lang="en-US" altLang="ko-KR">
                <a:ea typeface="굴림" panose="020B0600000101010101" pitchFamily="34" charset="-127"/>
              </a:rPr>
              <a:t> via clever manipulation of summations... </a:t>
            </a:r>
          </a:p>
        </p:txBody>
      </p:sp>
      <p:graphicFrame>
        <p:nvGraphicFramePr>
          <p:cNvPr id="816132" name="Object 4">
            <a:extLst>
              <a:ext uri="{FF2B5EF4-FFF2-40B4-BE49-F238E27FC236}">
                <a16:creationId xmlns:a16="http://schemas.microsoft.com/office/drawing/2014/main" id="{F6ACDEA8-656F-1909-D471-6AFC30527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3581400"/>
          <a:ext cx="36480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31640" progId="Equation.DSMT4">
                  <p:embed/>
                </p:oleObj>
              </mc:Choice>
              <mc:Fallback>
                <p:oleObj name="Equation" r:id="rId3" imgW="1193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581400"/>
                        <a:ext cx="364807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8460A64-650E-73F5-A290-AA54BB3EA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E1D49-2FD2-418E-9770-77C61DDD0A27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817154" name="Rectangle 2">
            <a:extLst>
              <a:ext uri="{FF2B5EF4-FFF2-40B4-BE49-F238E27FC236}">
                <a16:creationId xmlns:a16="http://schemas.microsoft.com/office/drawing/2014/main" id="{9661BA9F-2233-707E-6F06-FD8BB019A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Here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we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go...</a:t>
            </a:r>
          </a:p>
        </p:txBody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5FF1BF51-4FB3-3632-0515-F6129F8AC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Geometric Sum Derivation</a:t>
            </a:r>
          </a:p>
        </p:txBody>
      </p:sp>
      <p:graphicFrame>
        <p:nvGraphicFramePr>
          <p:cNvPr id="817156" name="Object 4">
            <a:extLst>
              <a:ext uri="{FF2B5EF4-FFF2-40B4-BE49-F238E27FC236}">
                <a16:creationId xmlns:a16="http://schemas.microsoft.com/office/drawing/2014/main" id="{54506A06-8EA3-B504-B23B-FCDDBC8F6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57400"/>
          <a:ext cx="5995988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1803240" progId="Equation.3">
                  <p:embed/>
                </p:oleObj>
              </mc:Choice>
              <mc:Fallback>
                <p:oleObj name="Equation" r:id="rId4" imgW="2768400" imgH="1803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5995988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7157" name="Group 5">
            <a:extLst>
              <a:ext uri="{FF2B5EF4-FFF2-40B4-BE49-F238E27FC236}">
                <a16:creationId xmlns:a16="http://schemas.microsoft.com/office/drawing/2014/main" id="{D1BF94CA-3C10-B373-5246-395C8DCB046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352800"/>
            <a:ext cx="914400" cy="304800"/>
            <a:chOff x="1488" y="2112"/>
            <a:chExt cx="576" cy="192"/>
          </a:xfrm>
        </p:grpSpPr>
        <p:sp>
          <p:nvSpPr>
            <p:cNvPr id="817158" name="Oval 6">
              <a:extLst>
                <a:ext uri="{FF2B5EF4-FFF2-40B4-BE49-F238E27FC236}">
                  <a16:creationId xmlns:a16="http://schemas.microsoft.com/office/drawing/2014/main" id="{38C069DD-F695-27B6-7919-4FAFB8210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12"/>
              <a:ext cx="144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59" name="Oval 7">
              <a:extLst>
                <a:ext uri="{FF2B5EF4-FFF2-40B4-BE49-F238E27FC236}">
                  <a16:creationId xmlns:a16="http://schemas.microsoft.com/office/drawing/2014/main" id="{AF007D4D-7B12-CE1A-4CBD-C952C135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144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817160" name="Freeform 8">
            <a:extLst>
              <a:ext uri="{FF2B5EF4-FFF2-40B4-BE49-F238E27FC236}">
                <a16:creationId xmlns:a16="http://schemas.microsoft.com/office/drawing/2014/main" id="{CA53EAD6-69BE-B595-8DED-55E7F78AF88C}"/>
              </a:ext>
            </a:extLst>
          </p:cNvPr>
          <p:cNvSpPr>
            <a:spLocks/>
          </p:cNvSpPr>
          <p:nvPr/>
        </p:nvSpPr>
        <p:spPr bwMode="auto">
          <a:xfrm>
            <a:off x="3124200" y="2959100"/>
            <a:ext cx="1676400" cy="469900"/>
          </a:xfrm>
          <a:custGeom>
            <a:avLst/>
            <a:gdLst>
              <a:gd name="T0" fmla="*/ 0 w 1056"/>
              <a:gd name="T1" fmla="*/ 296 h 296"/>
              <a:gd name="T2" fmla="*/ 528 w 1056"/>
              <a:gd name="T3" fmla="*/ 8 h 296"/>
              <a:gd name="T4" fmla="*/ 1056 w 1056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96">
                <a:moveTo>
                  <a:pt x="0" y="296"/>
                </a:moveTo>
                <a:cubicBezTo>
                  <a:pt x="176" y="156"/>
                  <a:pt x="352" y="16"/>
                  <a:pt x="528" y="8"/>
                </a:cubicBezTo>
                <a:cubicBezTo>
                  <a:pt x="704" y="0"/>
                  <a:pt x="880" y="124"/>
                  <a:pt x="1056" y="24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7161" name="Freeform 9">
            <a:extLst>
              <a:ext uri="{FF2B5EF4-FFF2-40B4-BE49-F238E27FC236}">
                <a16:creationId xmlns:a16="http://schemas.microsoft.com/office/drawing/2014/main" id="{8005948A-4067-25E4-E9CD-CCFCD83FDE49}"/>
              </a:ext>
            </a:extLst>
          </p:cNvPr>
          <p:cNvSpPr>
            <a:spLocks/>
          </p:cNvSpPr>
          <p:nvPr/>
        </p:nvSpPr>
        <p:spPr bwMode="auto">
          <a:xfrm>
            <a:off x="4800600" y="2895600"/>
            <a:ext cx="1447800" cy="533400"/>
          </a:xfrm>
          <a:custGeom>
            <a:avLst/>
            <a:gdLst>
              <a:gd name="T0" fmla="*/ 0 w 1056"/>
              <a:gd name="T1" fmla="*/ 296 h 296"/>
              <a:gd name="T2" fmla="*/ 528 w 1056"/>
              <a:gd name="T3" fmla="*/ 8 h 296"/>
              <a:gd name="T4" fmla="*/ 1056 w 1056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96">
                <a:moveTo>
                  <a:pt x="0" y="296"/>
                </a:moveTo>
                <a:cubicBezTo>
                  <a:pt x="176" y="156"/>
                  <a:pt x="352" y="16"/>
                  <a:pt x="528" y="8"/>
                </a:cubicBezTo>
                <a:cubicBezTo>
                  <a:pt x="704" y="0"/>
                  <a:pt x="880" y="124"/>
                  <a:pt x="1056" y="24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817162" name="Freeform 10">
            <a:extLst>
              <a:ext uri="{FF2B5EF4-FFF2-40B4-BE49-F238E27FC236}">
                <a16:creationId xmlns:a16="http://schemas.microsoft.com/office/drawing/2014/main" id="{23C4D509-719D-1F78-F657-69A65B5E5AF9}"/>
              </a:ext>
            </a:extLst>
          </p:cNvPr>
          <p:cNvSpPr>
            <a:spLocks/>
          </p:cNvSpPr>
          <p:nvPr/>
        </p:nvSpPr>
        <p:spPr bwMode="auto">
          <a:xfrm>
            <a:off x="6248400" y="2819400"/>
            <a:ext cx="1295400" cy="609600"/>
          </a:xfrm>
          <a:custGeom>
            <a:avLst/>
            <a:gdLst>
              <a:gd name="T0" fmla="*/ 0 w 1056"/>
              <a:gd name="T1" fmla="*/ 296 h 296"/>
              <a:gd name="T2" fmla="*/ 528 w 1056"/>
              <a:gd name="T3" fmla="*/ 8 h 296"/>
              <a:gd name="T4" fmla="*/ 1056 w 1056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96">
                <a:moveTo>
                  <a:pt x="0" y="296"/>
                </a:moveTo>
                <a:cubicBezTo>
                  <a:pt x="176" y="156"/>
                  <a:pt x="352" y="16"/>
                  <a:pt x="528" y="8"/>
                </a:cubicBezTo>
                <a:cubicBezTo>
                  <a:pt x="704" y="0"/>
                  <a:pt x="880" y="124"/>
                  <a:pt x="1056" y="24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grpSp>
        <p:nvGrpSpPr>
          <p:cNvPr id="817163" name="Group 11">
            <a:extLst>
              <a:ext uri="{FF2B5EF4-FFF2-40B4-BE49-F238E27FC236}">
                <a16:creationId xmlns:a16="http://schemas.microsoft.com/office/drawing/2014/main" id="{D7F37078-97E1-08FD-3FD0-D90F25E1420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4419600" cy="1447800"/>
            <a:chOff x="2256" y="2064"/>
            <a:chExt cx="2784" cy="912"/>
          </a:xfrm>
        </p:grpSpPr>
        <p:sp>
          <p:nvSpPr>
            <p:cNvPr id="817164" name="Oval 12">
              <a:extLst>
                <a:ext uri="{FF2B5EF4-FFF2-40B4-BE49-F238E27FC236}">
                  <a16:creationId xmlns:a16="http://schemas.microsoft.com/office/drawing/2014/main" id="{F548D0AE-3AA6-4681-4554-F7202650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40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65" name="Oval 13">
              <a:extLst>
                <a:ext uri="{FF2B5EF4-FFF2-40B4-BE49-F238E27FC236}">
                  <a16:creationId xmlns:a16="http://schemas.microsoft.com/office/drawing/2014/main" id="{9C7C7226-A457-5241-444B-E250334C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064"/>
              <a:ext cx="384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66" name="Freeform 14">
              <a:extLst>
                <a:ext uri="{FF2B5EF4-FFF2-40B4-BE49-F238E27FC236}">
                  <a16:creationId xmlns:a16="http://schemas.microsoft.com/office/drawing/2014/main" id="{382197E7-A1EB-B8F7-2279-BCD81A603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304"/>
              <a:ext cx="2296" cy="384"/>
            </a:xfrm>
            <a:custGeom>
              <a:avLst/>
              <a:gdLst>
                <a:gd name="T0" fmla="*/ 2208 w 2296"/>
                <a:gd name="T1" fmla="*/ 0 h 384"/>
                <a:gd name="T2" fmla="*/ 2016 w 2296"/>
                <a:gd name="T3" fmla="*/ 288 h 384"/>
                <a:gd name="T4" fmla="*/ 528 w 2296"/>
                <a:gd name="T5" fmla="*/ 192 h 384"/>
                <a:gd name="T6" fmla="*/ 0 w 22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384">
                  <a:moveTo>
                    <a:pt x="2208" y="0"/>
                  </a:moveTo>
                  <a:cubicBezTo>
                    <a:pt x="2252" y="128"/>
                    <a:pt x="2296" y="256"/>
                    <a:pt x="2016" y="288"/>
                  </a:cubicBezTo>
                  <a:cubicBezTo>
                    <a:pt x="1736" y="320"/>
                    <a:pt x="864" y="176"/>
                    <a:pt x="528" y="192"/>
                  </a:cubicBezTo>
                  <a:cubicBezTo>
                    <a:pt x="192" y="208"/>
                    <a:pt x="96" y="296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817167" name="Group 15">
            <a:extLst>
              <a:ext uri="{FF2B5EF4-FFF2-40B4-BE49-F238E27FC236}">
                <a16:creationId xmlns:a16="http://schemas.microsoft.com/office/drawing/2014/main" id="{B91B82F5-86E9-3279-1324-B8BFB031818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038600"/>
            <a:ext cx="914400" cy="914400"/>
            <a:chOff x="1968" y="2544"/>
            <a:chExt cx="576" cy="576"/>
          </a:xfrm>
        </p:grpSpPr>
        <p:sp>
          <p:nvSpPr>
            <p:cNvPr id="817168" name="Oval 16">
              <a:extLst>
                <a:ext uri="{FF2B5EF4-FFF2-40B4-BE49-F238E27FC236}">
                  <a16:creationId xmlns:a16="http://schemas.microsoft.com/office/drawing/2014/main" id="{774FB9A7-5610-ABC4-C155-304E54C6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96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69" name="Oval 17">
              <a:extLst>
                <a:ext uri="{FF2B5EF4-FFF2-40B4-BE49-F238E27FC236}">
                  <a16:creationId xmlns:a16="http://schemas.microsoft.com/office/drawing/2014/main" id="{4F91C37A-4CD0-D0ED-AB7B-FB166246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28"/>
              <a:ext cx="120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70" name="Oval 18">
              <a:extLst>
                <a:ext uri="{FF2B5EF4-FFF2-40B4-BE49-F238E27FC236}">
                  <a16:creationId xmlns:a16="http://schemas.microsoft.com/office/drawing/2014/main" id="{6C63CDD0-1EAB-9E12-974C-E8B4D7F6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44"/>
              <a:ext cx="120" cy="1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817171" name="Group 19">
            <a:extLst>
              <a:ext uri="{FF2B5EF4-FFF2-40B4-BE49-F238E27FC236}">
                <a16:creationId xmlns:a16="http://schemas.microsoft.com/office/drawing/2014/main" id="{BB05148A-9B14-064F-2D3D-81DE33D0F71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962400"/>
            <a:ext cx="1371600" cy="990600"/>
            <a:chOff x="2736" y="2496"/>
            <a:chExt cx="864" cy="624"/>
          </a:xfrm>
        </p:grpSpPr>
        <p:sp>
          <p:nvSpPr>
            <p:cNvPr id="817172" name="Oval 20">
              <a:extLst>
                <a:ext uri="{FF2B5EF4-FFF2-40B4-BE49-F238E27FC236}">
                  <a16:creationId xmlns:a16="http://schemas.microsoft.com/office/drawing/2014/main" id="{1AB27289-28AF-35B6-2BF0-B9EBBF5FC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8"/>
              <a:ext cx="96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73" name="Oval 21">
              <a:extLst>
                <a:ext uri="{FF2B5EF4-FFF2-40B4-BE49-F238E27FC236}">
                  <a16:creationId xmlns:a16="http://schemas.microsoft.com/office/drawing/2014/main" id="{A809941E-2374-E184-5629-07E74CC40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74" name="Oval 22">
              <a:extLst>
                <a:ext uri="{FF2B5EF4-FFF2-40B4-BE49-F238E27FC236}">
                  <a16:creationId xmlns:a16="http://schemas.microsoft.com/office/drawing/2014/main" id="{DD4E70BA-7FEB-3D4F-9B6F-1DFB3F6C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0"/>
              <a:ext cx="288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817175" name="Group 23">
            <a:extLst>
              <a:ext uri="{FF2B5EF4-FFF2-40B4-BE49-F238E27FC236}">
                <a16:creationId xmlns:a16="http://schemas.microsoft.com/office/drawing/2014/main" id="{957CAE73-4B6D-8B58-EF80-C2F0DA9898C1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962400"/>
            <a:ext cx="3276600" cy="1219200"/>
            <a:chOff x="2304" y="2496"/>
            <a:chExt cx="2064" cy="768"/>
          </a:xfrm>
        </p:grpSpPr>
        <p:sp>
          <p:nvSpPr>
            <p:cNvPr id="817176" name="Oval 24">
              <a:extLst>
                <a:ext uri="{FF2B5EF4-FFF2-40B4-BE49-F238E27FC236}">
                  <a16:creationId xmlns:a16="http://schemas.microsoft.com/office/drawing/2014/main" id="{94CBC0DF-EDDE-095B-28D6-916E8E19B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77" name="Freeform 25">
              <a:extLst>
                <a:ext uri="{FF2B5EF4-FFF2-40B4-BE49-F238E27FC236}">
                  <a16:creationId xmlns:a16="http://schemas.microsoft.com/office/drawing/2014/main" id="{924CCBD6-2FB5-F08E-8D90-4F743B5A1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928"/>
              <a:ext cx="1440" cy="240"/>
            </a:xfrm>
            <a:custGeom>
              <a:avLst/>
              <a:gdLst>
                <a:gd name="T0" fmla="*/ 1440 w 1440"/>
                <a:gd name="T1" fmla="*/ 0 h 240"/>
                <a:gd name="T2" fmla="*/ 1056 w 1440"/>
                <a:gd name="T3" fmla="*/ 144 h 240"/>
                <a:gd name="T4" fmla="*/ 288 w 1440"/>
                <a:gd name="T5" fmla="*/ 96 h 240"/>
                <a:gd name="T6" fmla="*/ 0 w 14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0" h="240">
                  <a:moveTo>
                    <a:pt x="1440" y="0"/>
                  </a:moveTo>
                  <a:cubicBezTo>
                    <a:pt x="1344" y="64"/>
                    <a:pt x="1248" y="128"/>
                    <a:pt x="1056" y="144"/>
                  </a:cubicBezTo>
                  <a:cubicBezTo>
                    <a:pt x="864" y="160"/>
                    <a:pt x="464" y="80"/>
                    <a:pt x="288" y="96"/>
                  </a:cubicBezTo>
                  <a:cubicBezTo>
                    <a:pt x="112" y="112"/>
                    <a:pt x="56" y="176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78" name="Freeform 26">
              <a:extLst>
                <a:ext uri="{FF2B5EF4-FFF2-40B4-BE49-F238E27FC236}">
                  <a16:creationId xmlns:a16="http://schemas.microsoft.com/office/drawing/2014/main" id="{268BA1D6-0FD3-A307-6178-C6DBB6F8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976"/>
              <a:ext cx="664" cy="288"/>
            </a:xfrm>
            <a:custGeom>
              <a:avLst/>
              <a:gdLst>
                <a:gd name="T0" fmla="*/ 624 w 664"/>
                <a:gd name="T1" fmla="*/ 0 h 288"/>
                <a:gd name="T2" fmla="*/ 624 w 664"/>
                <a:gd name="T3" fmla="*/ 48 h 288"/>
                <a:gd name="T4" fmla="*/ 384 w 664"/>
                <a:gd name="T5" fmla="*/ 144 h 288"/>
                <a:gd name="T6" fmla="*/ 144 w 664"/>
                <a:gd name="T7" fmla="*/ 144 h 288"/>
                <a:gd name="T8" fmla="*/ 0 w 664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288">
                  <a:moveTo>
                    <a:pt x="624" y="0"/>
                  </a:moveTo>
                  <a:cubicBezTo>
                    <a:pt x="644" y="12"/>
                    <a:pt x="664" y="24"/>
                    <a:pt x="624" y="48"/>
                  </a:cubicBezTo>
                  <a:cubicBezTo>
                    <a:pt x="584" y="72"/>
                    <a:pt x="464" y="128"/>
                    <a:pt x="384" y="144"/>
                  </a:cubicBezTo>
                  <a:cubicBezTo>
                    <a:pt x="304" y="160"/>
                    <a:pt x="208" y="120"/>
                    <a:pt x="144" y="144"/>
                  </a:cubicBezTo>
                  <a:cubicBezTo>
                    <a:pt x="80" y="168"/>
                    <a:pt x="40" y="228"/>
                    <a:pt x="0" y="28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817179" name="Group 27">
            <a:extLst>
              <a:ext uri="{FF2B5EF4-FFF2-40B4-BE49-F238E27FC236}">
                <a16:creationId xmlns:a16="http://schemas.microsoft.com/office/drawing/2014/main" id="{A9397CAE-9243-8583-8A02-39531E63FB5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22800"/>
            <a:ext cx="2971800" cy="1473200"/>
            <a:chOff x="2736" y="2912"/>
            <a:chExt cx="1872" cy="928"/>
          </a:xfrm>
        </p:grpSpPr>
        <p:sp>
          <p:nvSpPr>
            <p:cNvPr id="817180" name="Oval 28">
              <a:extLst>
                <a:ext uri="{FF2B5EF4-FFF2-40B4-BE49-F238E27FC236}">
                  <a16:creationId xmlns:a16="http://schemas.microsoft.com/office/drawing/2014/main" id="{217B4C2B-9346-83B9-9D61-1EE4CF5B0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20"/>
              <a:ext cx="672" cy="7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81" name="Freeform 29">
              <a:extLst>
                <a:ext uri="{FF2B5EF4-FFF2-40B4-BE49-F238E27FC236}">
                  <a16:creationId xmlns:a16="http://schemas.microsoft.com/office/drawing/2014/main" id="{64311391-C31E-5486-8D1F-0F352AB5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912"/>
              <a:ext cx="1344" cy="400"/>
            </a:xfrm>
            <a:custGeom>
              <a:avLst/>
              <a:gdLst>
                <a:gd name="T0" fmla="*/ 48 w 1344"/>
                <a:gd name="T1" fmla="*/ 352 h 400"/>
                <a:gd name="T2" fmla="*/ 144 w 1344"/>
                <a:gd name="T3" fmla="*/ 304 h 400"/>
                <a:gd name="T4" fmla="*/ 912 w 1344"/>
                <a:gd name="T5" fmla="*/ 16 h 400"/>
                <a:gd name="T6" fmla="*/ 1344 w 1344"/>
                <a:gd name="T7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400">
                  <a:moveTo>
                    <a:pt x="48" y="352"/>
                  </a:moveTo>
                  <a:cubicBezTo>
                    <a:pt x="24" y="356"/>
                    <a:pt x="0" y="360"/>
                    <a:pt x="144" y="304"/>
                  </a:cubicBezTo>
                  <a:cubicBezTo>
                    <a:pt x="288" y="248"/>
                    <a:pt x="712" y="0"/>
                    <a:pt x="912" y="16"/>
                  </a:cubicBezTo>
                  <a:cubicBezTo>
                    <a:pt x="1112" y="32"/>
                    <a:pt x="1228" y="216"/>
                    <a:pt x="1344" y="40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817182" name="Group 30">
            <a:extLst>
              <a:ext uri="{FF2B5EF4-FFF2-40B4-BE49-F238E27FC236}">
                <a16:creationId xmlns:a16="http://schemas.microsoft.com/office/drawing/2014/main" id="{C2E0019C-06F2-FFE8-A683-678007FBFAE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2057400" cy="1905000"/>
            <a:chOff x="1344" y="1344"/>
            <a:chExt cx="1296" cy="1200"/>
          </a:xfrm>
        </p:grpSpPr>
        <p:sp>
          <p:nvSpPr>
            <p:cNvPr id="817183" name="Oval 31">
              <a:extLst>
                <a:ext uri="{FF2B5EF4-FFF2-40B4-BE49-F238E27FC236}">
                  <a16:creationId xmlns:a16="http://schemas.microsoft.com/office/drawing/2014/main" id="{65729E3F-64B9-1BDA-F3D5-ECFDDA2D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44"/>
              <a:ext cx="1104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84" name="Oval 32">
              <a:extLst>
                <a:ext uri="{FF2B5EF4-FFF2-40B4-BE49-F238E27FC236}">
                  <a16:creationId xmlns:a16="http://schemas.microsoft.com/office/drawing/2014/main" id="{F07EB505-9B65-2A9A-B54F-97C742B9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72"/>
              <a:ext cx="1296" cy="6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817185" name="Group 33">
            <a:extLst>
              <a:ext uri="{FF2B5EF4-FFF2-40B4-BE49-F238E27FC236}">
                <a16:creationId xmlns:a16="http://schemas.microsoft.com/office/drawing/2014/main" id="{98D90A18-856D-81DD-E46C-129A29093B1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810000"/>
            <a:ext cx="1752600" cy="685800"/>
            <a:chOff x="3168" y="2400"/>
            <a:chExt cx="1104" cy="432"/>
          </a:xfrm>
        </p:grpSpPr>
        <p:sp>
          <p:nvSpPr>
            <p:cNvPr id="817186" name="Freeform 34">
              <a:extLst>
                <a:ext uri="{FF2B5EF4-FFF2-40B4-BE49-F238E27FC236}">
                  <a16:creationId xmlns:a16="http://schemas.microsoft.com/office/drawing/2014/main" id="{C29A00C5-F4EB-9AD9-CCFE-6D3F76470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400"/>
              <a:ext cx="768" cy="240"/>
            </a:xfrm>
            <a:custGeom>
              <a:avLst/>
              <a:gdLst>
                <a:gd name="T0" fmla="*/ 0 w 768"/>
                <a:gd name="T1" fmla="*/ 240 h 240"/>
                <a:gd name="T2" fmla="*/ 528 w 768"/>
                <a:gd name="T3" fmla="*/ 0 h 240"/>
                <a:gd name="T4" fmla="*/ 768 w 76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240">
                  <a:moveTo>
                    <a:pt x="0" y="240"/>
                  </a:moveTo>
                  <a:cubicBezTo>
                    <a:pt x="200" y="120"/>
                    <a:pt x="400" y="0"/>
                    <a:pt x="528" y="0"/>
                  </a:cubicBezTo>
                  <a:cubicBezTo>
                    <a:pt x="656" y="0"/>
                    <a:pt x="712" y="120"/>
                    <a:pt x="768" y="24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7187" name="Oval 35">
              <a:extLst>
                <a:ext uri="{FF2B5EF4-FFF2-40B4-BE49-F238E27FC236}">
                  <a16:creationId xmlns:a16="http://schemas.microsoft.com/office/drawing/2014/main" id="{584D36FC-59A0-7D4B-785D-F1DC0ADD8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480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7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8E1AC22-F192-2301-8B3D-3E1042F3E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3EE07-C9F7-4451-AA9C-399CC2F23585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782338" name="Rectangle 2">
            <a:extLst>
              <a:ext uri="{FF2B5EF4-FFF2-40B4-BE49-F238E27FC236}">
                <a16:creationId xmlns:a16="http://schemas.microsoft.com/office/drawing/2014/main" id="{E3668F32-9F5F-64BE-DB32-D638D067B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Sequences</a:t>
            </a:r>
          </a:p>
        </p:txBody>
      </p:sp>
      <p:sp>
        <p:nvSpPr>
          <p:cNvPr id="782339" name="Rectangle 3">
            <a:extLst>
              <a:ext uri="{FF2B5EF4-FFF2-40B4-BE49-F238E27FC236}">
                <a16:creationId xmlns:a16="http://schemas.microsoft.com/office/drawing/2014/main" id="{2758F7EA-D637-63A4-9EAD-52F1F7D6A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ln/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A sequence represents an ordered list of elements.</a:t>
            </a:r>
          </a:p>
          <a:p>
            <a:pPr>
              <a:buFontTx/>
              <a:buNone/>
            </a:pPr>
            <a:r>
              <a:rPr lang="en-US" altLang="ko-KR" sz="2800">
                <a:ea typeface="굴림" panose="020B0600000101010101" pitchFamily="34" charset="-127"/>
              </a:rPr>
              <a:t>			 e.g., {</a:t>
            </a:r>
            <a:r>
              <a:rPr lang="en-US" altLang="ko-KR" sz="2800" i="1">
                <a:ea typeface="굴림" panose="020B0600000101010101" pitchFamily="34" charset="-127"/>
              </a:rPr>
              <a:t>a</a:t>
            </a:r>
            <a:r>
              <a:rPr lang="en-US" altLang="ko-KR" sz="2800" i="1" baseline="-25000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} = 1, 1/2, 1/3, 	1/4, …</a:t>
            </a:r>
            <a:endParaRPr lang="en-US" altLang="ko-KR" sz="2800" u="sng">
              <a:ea typeface="굴림" panose="020B0600000101010101" pitchFamily="34" charset="-127"/>
            </a:endParaRPr>
          </a:p>
          <a:p>
            <a:r>
              <a:rPr lang="en-US" altLang="ko-KR" sz="2800" u="sng">
                <a:ea typeface="굴림" panose="020B0600000101010101" pitchFamily="34" charset="-127"/>
              </a:rPr>
              <a:t>Formally:</a:t>
            </a:r>
            <a:r>
              <a:rPr lang="en-US" altLang="ko-KR" sz="2800">
                <a:ea typeface="굴림" panose="020B0600000101010101" pitchFamily="34" charset="-127"/>
              </a:rPr>
              <a:t> A </a:t>
            </a:r>
            <a:r>
              <a:rPr lang="en-US" altLang="ko-KR" sz="2800" i="1">
                <a:ea typeface="굴림" panose="020B0600000101010101" pitchFamily="34" charset="-127"/>
              </a:rPr>
              <a:t>sequence</a:t>
            </a:r>
            <a:r>
              <a:rPr lang="en-US" altLang="ko-KR" sz="2800">
                <a:ea typeface="굴림" panose="020B0600000101010101" pitchFamily="34" charset="-127"/>
              </a:rPr>
              <a:t> or </a:t>
            </a:r>
            <a:r>
              <a:rPr lang="en-US" altLang="ko-KR" sz="2800" i="1">
                <a:ea typeface="굴림" panose="020B0600000101010101" pitchFamily="34" charset="-127"/>
              </a:rPr>
              <a:t>series</a:t>
            </a:r>
            <a:r>
              <a:rPr lang="en-US" altLang="ko-KR" sz="2800">
                <a:ea typeface="굴림" panose="020B0600000101010101" pitchFamily="34" charset="-127"/>
              </a:rPr>
              <a:t> {</a:t>
            </a:r>
            <a:r>
              <a:rPr lang="en-US" altLang="ko-KR" sz="2800" i="1">
                <a:ea typeface="굴림" panose="020B0600000101010101" pitchFamily="34" charset="-127"/>
              </a:rPr>
              <a:t>a</a:t>
            </a:r>
            <a:r>
              <a:rPr lang="en-US" altLang="ko-KR" sz="2800" i="1" baseline="-25000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} is identified with a </a:t>
            </a:r>
            <a:r>
              <a:rPr lang="en-US" altLang="ko-KR" sz="2800" i="1">
                <a:ea typeface="굴림" panose="020B0600000101010101" pitchFamily="34" charset="-127"/>
              </a:rPr>
              <a:t>generating function</a:t>
            </a:r>
            <a:r>
              <a:rPr lang="en-US" altLang="ko-KR" sz="2800">
                <a:ea typeface="굴림" panose="020B0600000101010101" pitchFamily="34" charset="-127"/>
              </a:rPr>
              <a:t> </a:t>
            </a:r>
            <a:r>
              <a:rPr lang="en-US" altLang="ko-KR" sz="2800" i="1">
                <a:ea typeface="굴림" panose="020B0600000101010101" pitchFamily="34" charset="-127"/>
              </a:rPr>
              <a:t>f</a:t>
            </a:r>
            <a:r>
              <a:rPr lang="en-US" altLang="ko-KR" sz="2800">
                <a:ea typeface="굴림" panose="020B0600000101010101" pitchFamily="34" charset="-127"/>
              </a:rPr>
              <a:t>:</a:t>
            </a:r>
            <a:r>
              <a:rPr lang="en-US" altLang="ko-KR" sz="2800" i="1">
                <a:ea typeface="굴림" panose="020B0600000101010101" pitchFamily="34" charset="-127"/>
              </a:rPr>
              <a:t>S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for some subset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</a:t>
            </a:r>
            <a:r>
              <a:rPr lang="en-US" altLang="ko-KR" sz="2800" b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(often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=</a:t>
            </a:r>
            <a:r>
              <a:rPr lang="en-US" altLang="ko-KR" sz="2800" b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=</a:t>
            </a:r>
            <a:r>
              <a:rPr lang="en-US" altLang="ko-KR" sz="2800" b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{0}) and for some set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pPr>
              <a:buFontTx/>
              <a:buNone/>
            </a:pP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			  e.g., </a:t>
            </a:r>
            <a:r>
              <a:rPr lang="en-US" altLang="ko-KR" sz="2800" i="1">
                <a:ea typeface="굴림" panose="020B0600000101010101" pitchFamily="34" charset="-127"/>
              </a:rPr>
              <a:t>a</a:t>
            </a:r>
            <a:r>
              <a:rPr lang="en-US" altLang="ko-KR" sz="2800" i="1" baseline="-25000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= </a:t>
            </a:r>
            <a:r>
              <a:rPr lang="en-US" altLang="ko-KR" sz="2800" i="1">
                <a:ea typeface="굴림" panose="020B0600000101010101" pitchFamily="34" charset="-127"/>
              </a:rPr>
              <a:t>f</a:t>
            </a:r>
            <a:r>
              <a:rPr lang="en-US" altLang="ko-KR" sz="2800">
                <a:ea typeface="굴림" panose="020B0600000101010101" pitchFamily="34" charset="-127"/>
              </a:rPr>
              <a:t>(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) = 1/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.</a:t>
            </a:r>
            <a:endParaRPr lang="en-US" altLang="ko-KR" sz="280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The symbol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sz="2800" i="1" baseline="-2500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denotes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), also called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term 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of the sequence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1F57271-6CC4-9462-1763-26FC805C0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65D16-BCE3-4DC5-A2D8-3CC590D14857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818178" name="Rectangle 2">
            <a:extLst>
              <a:ext uri="{FF2B5EF4-FFF2-40B4-BE49-F238E27FC236}">
                <a16:creationId xmlns:a16="http://schemas.microsoft.com/office/drawing/2014/main" id="{86F66479-65F7-0E4D-A6DC-1A346DE5B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Derivation example cont...</a:t>
            </a:r>
          </a:p>
        </p:txBody>
      </p:sp>
      <p:sp>
        <p:nvSpPr>
          <p:cNvPr id="818179" name="Rectangle 3">
            <a:extLst>
              <a:ext uri="{FF2B5EF4-FFF2-40B4-BE49-F238E27FC236}">
                <a16:creationId xmlns:a16="http://schemas.microsoft.com/office/drawing/2014/main" id="{C799894E-B097-1D17-C41E-80246EF8F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>
                <a:ea typeface="굴림" panose="020B0600000101010101" pitchFamily="34" charset="-127"/>
              </a:rPr>
              <a:t> </a:t>
            </a:r>
          </a:p>
        </p:txBody>
      </p:sp>
      <p:graphicFrame>
        <p:nvGraphicFramePr>
          <p:cNvPr id="818180" name="Object 4">
            <a:extLst>
              <a:ext uri="{FF2B5EF4-FFF2-40B4-BE49-F238E27FC236}">
                <a16:creationId xmlns:a16="http://schemas.microsoft.com/office/drawing/2014/main" id="{95CB5C59-2A7E-2D51-6385-D2ED7C6AD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057400"/>
          <a:ext cx="670560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1879560" progId="Equation.3">
                  <p:embed/>
                </p:oleObj>
              </mc:Choice>
              <mc:Fallback>
                <p:oleObj name="Equation" r:id="rId4" imgW="3200400" imgH="1879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6705600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1" name="Oval 5">
            <a:extLst>
              <a:ext uri="{FF2B5EF4-FFF2-40B4-BE49-F238E27FC236}">
                <a16:creationId xmlns:a16="http://schemas.microsoft.com/office/drawing/2014/main" id="{2657C4C8-F8F8-71E5-5694-D383BEAF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1524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grpSp>
        <p:nvGrpSpPr>
          <p:cNvPr id="818182" name="Group 6">
            <a:extLst>
              <a:ext uri="{FF2B5EF4-FFF2-40B4-BE49-F238E27FC236}">
                <a16:creationId xmlns:a16="http://schemas.microsoft.com/office/drawing/2014/main" id="{BD5CBD09-2351-E7AC-97C4-CE404895D86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86000"/>
            <a:ext cx="990600" cy="1524000"/>
            <a:chOff x="2640" y="1440"/>
            <a:chExt cx="624" cy="960"/>
          </a:xfrm>
        </p:grpSpPr>
        <p:sp>
          <p:nvSpPr>
            <p:cNvPr id="818183" name="Oval 7">
              <a:extLst>
                <a:ext uri="{FF2B5EF4-FFF2-40B4-BE49-F238E27FC236}">
                  <a16:creationId xmlns:a16="http://schemas.microsoft.com/office/drawing/2014/main" id="{9D8E974D-5ADC-B87A-FB7E-FC6911B51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40"/>
              <a:ext cx="528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84" name="Line 8">
              <a:extLst>
                <a:ext uri="{FF2B5EF4-FFF2-40B4-BE49-F238E27FC236}">
                  <a16:creationId xmlns:a16="http://schemas.microsoft.com/office/drawing/2014/main" id="{B598BAA0-3333-2BCC-8C32-EC5B5F84E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824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85" name="Oval 9">
              <a:extLst>
                <a:ext uri="{FF2B5EF4-FFF2-40B4-BE49-F238E27FC236}">
                  <a16:creationId xmlns:a16="http://schemas.microsoft.com/office/drawing/2014/main" id="{30902586-844F-B4D1-0461-7BC70107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57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818186" name="Group 10">
            <a:extLst>
              <a:ext uri="{FF2B5EF4-FFF2-40B4-BE49-F238E27FC236}">
                <a16:creationId xmlns:a16="http://schemas.microsoft.com/office/drawing/2014/main" id="{9FD4E734-4E80-768F-541E-3D4E226514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00400"/>
            <a:ext cx="3810000" cy="1981200"/>
            <a:chOff x="864" y="2016"/>
            <a:chExt cx="2400" cy="1248"/>
          </a:xfrm>
        </p:grpSpPr>
        <p:sp>
          <p:nvSpPr>
            <p:cNvPr id="818187" name="Oval 11">
              <a:extLst>
                <a:ext uri="{FF2B5EF4-FFF2-40B4-BE49-F238E27FC236}">
                  <a16:creationId xmlns:a16="http://schemas.microsoft.com/office/drawing/2014/main" id="{60AF5389-2E70-B239-FD4A-713B0A45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016"/>
              <a:ext cx="432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88" name="Oval 12">
              <a:extLst>
                <a:ext uri="{FF2B5EF4-FFF2-40B4-BE49-F238E27FC236}">
                  <a16:creationId xmlns:a16="http://schemas.microsoft.com/office/drawing/2014/main" id="{F0A46881-389C-3CBB-E2A8-BAA7C46A9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816" cy="8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89" name="Line 13">
              <a:extLst>
                <a:ext uri="{FF2B5EF4-FFF2-40B4-BE49-F238E27FC236}">
                  <a16:creationId xmlns:a16="http://schemas.microsoft.com/office/drawing/2014/main" id="{4EB1C023-8FF1-0E0B-7134-E84CC68DA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90" name="Line 14">
              <a:extLst>
                <a:ext uri="{FF2B5EF4-FFF2-40B4-BE49-F238E27FC236}">
                  <a16:creationId xmlns:a16="http://schemas.microsoft.com/office/drawing/2014/main" id="{02667890-152A-5DDA-C260-E06D170AF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818191" name="Freeform 15">
            <a:extLst>
              <a:ext uri="{FF2B5EF4-FFF2-40B4-BE49-F238E27FC236}">
                <a16:creationId xmlns:a16="http://schemas.microsoft.com/office/drawing/2014/main" id="{4FBBC21B-B118-06E2-2C11-D6567B55E1B7}"/>
              </a:ext>
            </a:extLst>
          </p:cNvPr>
          <p:cNvSpPr>
            <a:spLocks/>
          </p:cNvSpPr>
          <p:nvPr/>
        </p:nvSpPr>
        <p:spPr bwMode="auto">
          <a:xfrm>
            <a:off x="2590800" y="4800600"/>
            <a:ext cx="1828800" cy="457200"/>
          </a:xfrm>
          <a:custGeom>
            <a:avLst/>
            <a:gdLst>
              <a:gd name="T0" fmla="*/ 0 w 1152"/>
              <a:gd name="T1" fmla="*/ 288 h 288"/>
              <a:gd name="T2" fmla="*/ 624 w 1152"/>
              <a:gd name="T3" fmla="*/ 0 h 288"/>
              <a:gd name="T4" fmla="*/ 1152 w 115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288">
                <a:moveTo>
                  <a:pt x="0" y="288"/>
                </a:moveTo>
                <a:cubicBezTo>
                  <a:pt x="216" y="144"/>
                  <a:pt x="432" y="0"/>
                  <a:pt x="624" y="0"/>
                </a:cubicBezTo>
                <a:cubicBezTo>
                  <a:pt x="816" y="0"/>
                  <a:pt x="984" y="144"/>
                  <a:pt x="1152" y="2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grpSp>
        <p:nvGrpSpPr>
          <p:cNvPr id="818192" name="Group 16">
            <a:extLst>
              <a:ext uri="{FF2B5EF4-FFF2-40B4-BE49-F238E27FC236}">
                <a16:creationId xmlns:a16="http://schemas.microsoft.com/office/drawing/2014/main" id="{2936A272-E46E-4B30-EA63-4861456B956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4038600" cy="2133600"/>
            <a:chOff x="864" y="2496"/>
            <a:chExt cx="2544" cy="1344"/>
          </a:xfrm>
        </p:grpSpPr>
        <p:sp>
          <p:nvSpPr>
            <p:cNvPr id="818193" name="Oval 17">
              <a:extLst>
                <a:ext uri="{FF2B5EF4-FFF2-40B4-BE49-F238E27FC236}">
                  <a16:creationId xmlns:a16="http://schemas.microsoft.com/office/drawing/2014/main" id="{ECED0C7F-1349-BAB4-C7D2-090A8043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1680" cy="7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94" name="Oval 18">
              <a:extLst>
                <a:ext uri="{FF2B5EF4-FFF2-40B4-BE49-F238E27FC236}">
                  <a16:creationId xmlns:a16="http://schemas.microsoft.com/office/drawing/2014/main" id="{A6E2216C-EB11-2007-DA5A-1DD3410C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120"/>
              <a:ext cx="816" cy="7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95" name="Oval 19">
              <a:extLst>
                <a:ext uri="{FF2B5EF4-FFF2-40B4-BE49-F238E27FC236}">
                  <a16:creationId xmlns:a16="http://schemas.microsoft.com/office/drawing/2014/main" id="{1DF5C508-720B-C0F7-4C40-734B82AF9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76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96" name="Oval 20">
              <a:extLst>
                <a:ext uri="{FF2B5EF4-FFF2-40B4-BE49-F238E27FC236}">
                  <a16:creationId xmlns:a16="http://schemas.microsoft.com/office/drawing/2014/main" id="{787FF8B0-644F-2BA6-3B3C-BCA51B78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312"/>
              <a:ext cx="864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18197" name="Line 21">
              <a:extLst>
                <a:ext uri="{FF2B5EF4-FFF2-40B4-BE49-F238E27FC236}">
                  <a16:creationId xmlns:a16="http://schemas.microsoft.com/office/drawing/2014/main" id="{9710DC3D-5CC8-01CE-6340-1ECF72378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28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818198" name="Freeform 22">
            <a:extLst>
              <a:ext uri="{FF2B5EF4-FFF2-40B4-BE49-F238E27FC236}">
                <a16:creationId xmlns:a16="http://schemas.microsoft.com/office/drawing/2014/main" id="{718CA8D9-B5B8-3C3B-0992-4DB4E822A513}"/>
              </a:ext>
            </a:extLst>
          </p:cNvPr>
          <p:cNvSpPr>
            <a:spLocks/>
          </p:cNvSpPr>
          <p:nvPr/>
        </p:nvSpPr>
        <p:spPr bwMode="auto">
          <a:xfrm>
            <a:off x="1981200" y="2667000"/>
            <a:ext cx="2222500" cy="533400"/>
          </a:xfrm>
          <a:custGeom>
            <a:avLst/>
            <a:gdLst>
              <a:gd name="T0" fmla="*/ 1488 w 1592"/>
              <a:gd name="T1" fmla="*/ 0 h 336"/>
              <a:gd name="T2" fmla="*/ 1392 w 1592"/>
              <a:gd name="T3" fmla="*/ 192 h 336"/>
              <a:gd name="T4" fmla="*/ 288 w 1592"/>
              <a:gd name="T5" fmla="*/ 240 h 336"/>
              <a:gd name="T6" fmla="*/ 0 w 1592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336">
                <a:moveTo>
                  <a:pt x="1488" y="0"/>
                </a:moveTo>
                <a:cubicBezTo>
                  <a:pt x="1540" y="76"/>
                  <a:pt x="1592" y="152"/>
                  <a:pt x="1392" y="192"/>
                </a:cubicBezTo>
                <a:cubicBezTo>
                  <a:pt x="1192" y="232"/>
                  <a:pt x="520" y="216"/>
                  <a:pt x="288" y="240"/>
                </a:cubicBezTo>
                <a:cubicBezTo>
                  <a:pt x="56" y="264"/>
                  <a:pt x="28" y="300"/>
                  <a:pt x="0" y="33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3396277-02CA-03E9-9CE6-F9243347C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657DA-624E-45D4-A2C8-073D136A9DC9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819202" name="Rectangle 2">
            <a:extLst>
              <a:ext uri="{FF2B5EF4-FFF2-40B4-BE49-F238E27FC236}">
                <a16:creationId xmlns:a16="http://schemas.microsoft.com/office/drawing/2014/main" id="{4FB1089F-DB5C-73F3-AC03-0752FBC95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Concluding long derivation...</a:t>
            </a:r>
          </a:p>
        </p:txBody>
      </p:sp>
      <p:sp>
        <p:nvSpPr>
          <p:cNvPr id="819203" name="Rectangle 3">
            <a:extLst>
              <a:ext uri="{FF2B5EF4-FFF2-40B4-BE49-F238E27FC236}">
                <a16:creationId xmlns:a16="http://schemas.microsoft.com/office/drawing/2014/main" id="{97040E99-3625-52F4-228A-7B6B49D57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>
                <a:ea typeface="굴림" panose="020B0600000101010101" pitchFamily="34" charset="-127"/>
              </a:rPr>
              <a:t> </a:t>
            </a:r>
          </a:p>
        </p:txBody>
      </p:sp>
      <p:graphicFrame>
        <p:nvGraphicFramePr>
          <p:cNvPr id="819204" name="Object 4">
            <a:extLst>
              <a:ext uri="{FF2B5EF4-FFF2-40B4-BE49-F238E27FC236}">
                <a16:creationId xmlns:a16="http://schemas.microsoft.com/office/drawing/2014/main" id="{40801C94-40E1-FBC4-890B-DBA747532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2282825"/>
          <a:ext cx="64135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360" imgH="1663560" progId="Equation.3">
                  <p:embed/>
                </p:oleObj>
              </mc:Choice>
              <mc:Fallback>
                <p:oleObj name="Equation" r:id="rId3" imgW="3060360" imgH="1663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282825"/>
                        <a:ext cx="6413500" cy="348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BFF2BB8-12B2-A582-5857-8098BADBD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45F4-DDEF-4435-B8CA-B3673D272414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825346" name="Rectangle 2">
            <a:extLst>
              <a:ext uri="{FF2B5EF4-FFF2-40B4-BE49-F238E27FC236}">
                <a16:creationId xmlns:a16="http://schemas.microsoft.com/office/drawing/2014/main" id="{616CACF9-2439-13CC-378A-B1A1DF3D7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Series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9510B3BD-8F12-A310-9794-E1F9E45AD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>
                <a:ea typeface="굴림" panose="020B0600000101010101" pitchFamily="34" charset="-127"/>
              </a:rPr>
              <a:t> </a:t>
            </a:r>
          </a:p>
        </p:txBody>
      </p:sp>
      <p:graphicFrame>
        <p:nvGraphicFramePr>
          <p:cNvPr id="825348" name="Object 4">
            <a:extLst>
              <a:ext uri="{FF2B5EF4-FFF2-40B4-BE49-F238E27FC236}">
                <a16:creationId xmlns:a16="http://schemas.microsoft.com/office/drawing/2014/main" id="{3B238220-7C14-3206-9592-0944F31FD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895600"/>
          <a:ext cx="363378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888840" progId="Equation.DSMT4">
                  <p:embed/>
                </p:oleObj>
              </mc:Choice>
              <mc:Fallback>
                <p:oleObj name="Equation" r:id="rId3" imgW="16254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3633788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49" name="Text Box 5">
            <a:extLst>
              <a:ext uri="{FF2B5EF4-FFF2-40B4-BE49-F238E27FC236}">
                <a16:creationId xmlns:a16="http://schemas.microsoft.com/office/drawing/2014/main" id="{FD9BCB9D-1F13-E525-0E7F-928490CE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0"/>
            <a:ext cx="259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Infinite Geometric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EFC4D2-3307-C245-3C97-FAF91A3BA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477DC-5B75-442D-B0C0-E01A7C55FD9C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BF32D072-9ED6-9479-D34B-B7592EABB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Series</a:t>
            </a:r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825ACD18-EE25-948E-729E-47DF63399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ko-KR" altLang="en-US">
                <a:ea typeface="굴림" panose="020B0600000101010101" pitchFamily="34" charset="-127"/>
              </a:rPr>
              <a:t> </a:t>
            </a:r>
          </a:p>
        </p:txBody>
      </p:sp>
      <p:graphicFrame>
        <p:nvGraphicFramePr>
          <p:cNvPr id="858116" name="Object 4">
            <a:extLst>
              <a:ext uri="{FF2B5EF4-FFF2-40B4-BE49-F238E27FC236}">
                <a16:creationId xmlns:a16="http://schemas.microsoft.com/office/drawing/2014/main" id="{21D70347-957B-D65E-7BF3-EFC1960F5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1200"/>
          <a:ext cx="4343400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2920" imgH="1777680" progId="Equation.3">
                  <p:embed/>
                </p:oleObj>
              </mc:Choice>
              <mc:Fallback>
                <p:oleObj name="Equation" r:id="rId3" imgW="1942920" imgH="1777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4343400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7" name="Text Box 5">
            <a:extLst>
              <a:ext uri="{FF2B5EF4-FFF2-40B4-BE49-F238E27FC236}">
                <a16:creationId xmlns:a16="http://schemas.microsoft.com/office/drawing/2014/main" id="{9C566EC5-70BE-6BDF-BC19-ECE76D852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286000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34" charset="-127"/>
              </a:rPr>
              <a:t>Geometric series</a:t>
            </a:r>
          </a:p>
        </p:txBody>
      </p:sp>
      <p:sp>
        <p:nvSpPr>
          <p:cNvPr id="858118" name="Text Box 6">
            <a:extLst>
              <a:ext uri="{FF2B5EF4-FFF2-40B4-BE49-F238E27FC236}">
                <a16:creationId xmlns:a16="http://schemas.microsoft.com/office/drawing/2014/main" id="{C05467F6-EFEC-7FF2-985A-721C2054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2927350"/>
            <a:ext cx="24590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34" charset="-127"/>
              </a:rPr>
              <a:t>Arithmetic Series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ea typeface="굴림" panose="020B0600000101010101" pitchFamily="34" charset="-127"/>
              </a:rPr>
              <a:t>(Euler’s trick)</a:t>
            </a:r>
          </a:p>
        </p:txBody>
      </p:sp>
      <p:sp>
        <p:nvSpPr>
          <p:cNvPr id="858119" name="Text Box 7">
            <a:extLst>
              <a:ext uri="{FF2B5EF4-FFF2-40B4-BE49-F238E27FC236}">
                <a16:creationId xmlns:a16="http://schemas.microsoft.com/office/drawing/2014/main" id="{CD573908-67EF-7237-DFEA-66F66EF4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63" y="4191000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34" charset="-127"/>
              </a:rPr>
              <a:t>Quadratic series</a:t>
            </a:r>
          </a:p>
        </p:txBody>
      </p:sp>
      <p:sp>
        <p:nvSpPr>
          <p:cNvPr id="858120" name="Text Box 8">
            <a:extLst>
              <a:ext uri="{FF2B5EF4-FFF2-40B4-BE49-F238E27FC236}">
                <a16:creationId xmlns:a16="http://schemas.microsoft.com/office/drawing/2014/main" id="{F1DEC330-A374-7BE1-AD12-5470B7BE4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1816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34" charset="-127"/>
              </a:rPr>
              <a:t>Cubic series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A000DD5-0E85-54DE-D7F0-AAC45DE5E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BE66-3B3B-4B7A-AAF2-3F6ADCD13335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822274" name="Rectangle 2">
            <a:extLst>
              <a:ext uri="{FF2B5EF4-FFF2-40B4-BE49-F238E27FC236}">
                <a16:creationId xmlns:a16="http://schemas.microsoft.com/office/drawing/2014/main" id="{6D6CC346-FEFD-D4B7-DD42-B38E7E547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2D81BB2F-FE39-CF43-1775-8060BBA59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           Evaluate            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Use series splitting.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Solve for desired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summation.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Apply quadratic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series rule.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Evaluate.</a:t>
            </a:r>
          </a:p>
        </p:txBody>
      </p:sp>
      <p:graphicFrame>
        <p:nvGraphicFramePr>
          <p:cNvPr id="822276" name="Object 4">
            <a:extLst>
              <a:ext uri="{FF2B5EF4-FFF2-40B4-BE49-F238E27FC236}">
                <a16:creationId xmlns:a16="http://schemas.microsoft.com/office/drawing/2014/main" id="{AE62AA2C-7846-95E8-DD6E-31677CF9E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752600"/>
          <a:ext cx="901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31640" progId="Equation.3">
                  <p:embed/>
                </p:oleObj>
              </mc:Choice>
              <mc:Fallback>
                <p:oleObj name="Equation" r:id="rId4" imgW="3934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901700" cy="99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7" name="Object 5">
            <a:extLst>
              <a:ext uri="{FF2B5EF4-FFF2-40B4-BE49-F238E27FC236}">
                <a16:creationId xmlns:a16="http://schemas.microsoft.com/office/drawing/2014/main" id="{E5D4A4C6-B348-5209-6752-9E99E8885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808288"/>
          <a:ext cx="4800600" cy="404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1777680" progId="Equation.3">
                  <p:embed/>
                </p:oleObj>
              </mc:Choice>
              <mc:Fallback>
                <p:oleObj name="Equation" r:id="rId6" imgW="2108160" imgH="1777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08288"/>
                        <a:ext cx="4800600" cy="4049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C54AABB-7D10-0C94-26EA-16A1381C7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7A96D-0051-424E-A009-88C595E858F1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856066" name="Rectangle 2">
            <a:extLst>
              <a:ext uri="{FF2B5EF4-FFF2-40B4-BE49-F238E27FC236}">
                <a16:creationId xmlns:a16="http://schemas.microsoft.com/office/drawing/2014/main" id="{622834D6-48A5-195E-CAF4-B5246D4B0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Nested Summations</a:t>
            </a:r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CA0E9C12-EFE7-7740-0BDE-F2F1A669F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These have the meaning you’d expect.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Note issues of free vs. bound variables, just like in quantified expressions, integrals, etc.</a:t>
            </a:r>
          </a:p>
        </p:txBody>
      </p:sp>
      <p:graphicFrame>
        <p:nvGraphicFramePr>
          <p:cNvPr id="856068" name="Object 4">
            <a:extLst>
              <a:ext uri="{FF2B5EF4-FFF2-40B4-BE49-F238E27FC236}">
                <a16:creationId xmlns:a16="http://schemas.microsoft.com/office/drawing/2014/main" id="{0E97D1D9-B609-B3D0-E054-C025CF47F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14600"/>
          <a:ext cx="621506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1130040" progId="Equation.3">
                  <p:embed/>
                </p:oleObj>
              </mc:Choice>
              <mc:Fallback>
                <p:oleObj name="Equation" r:id="rId3" imgW="2958840" imgH="1130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621506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40DA-4038-6692-43A7-87179310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990600"/>
            <a:ext cx="6381750" cy="1450975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Z" sz="6600" b="1" i="0" u="none" strike="noStrike" baseline="0" dirty="0">
                <a:solidFill>
                  <a:srgbClr val="00FFFF"/>
                </a:solidFill>
                <a:latin typeface="Times-Bold"/>
              </a:rPr>
              <a:t>Next Section: </a:t>
            </a:r>
          </a:p>
          <a:p>
            <a:pPr marL="0" indent="0" algn="ctr">
              <a:buNone/>
            </a:pPr>
            <a:endParaRPr lang="en-NZ" sz="6600" b="1" i="0" u="none" strike="noStrike" baseline="0" dirty="0">
              <a:solidFill>
                <a:srgbClr val="00FFFF"/>
              </a:solidFill>
              <a:latin typeface="Times-Bold"/>
            </a:endParaRPr>
          </a:p>
          <a:p>
            <a:pPr marL="0" indent="0" algn="ctr">
              <a:buNone/>
            </a:pPr>
            <a:r>
              <a:rPr lang="en-US" altLang="ko-KR" sz="6600" dirty="0">
                <a:solidFill>
                  <a:schemeClr val="accent1">
                    <a:lumMod val="20000"/>
                    <a:lumOff val="80000"/>
                  </a:schemeClr>
                </a:solidFill>
                <a:ea typeface="굴림" panose="020B0600000101010101" pitchFamily="34" charset="-127"/>
              </a:rPr>
              <a:t>Matrices</a:t>
            </a:r>
            <a:r>
              <a:rPr lang="en-NZ" sz="6600" b="1" i="0" u="none" strike="noStrike" baseline="0" dirty="0">
                <a:solidFill>
                  <a:srgbClr val="00FFFF"/>
                </a:solidFill>
                <a:latin typeface="Times-Bold"/>
              </a:rPr>
              <a:t>!</a:t>
            </a:r>
            <a:endParaRPr lang="en-NZ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65853-F34B-B807-55E0-528B9EC8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903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8BFAE-D4A7-6851-CDBC-5903BB15C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FE01A-8DA5-41BA-8787-D2B777F61A8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50C6D461-FDB0-898F-DA5E-71893E0D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Matrices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ADE3BF7C-CC81-8E17-7F8B-3174CD76B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2672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</a:t>
            </a:r>
            <a:r>
              <a:rPr lang="en-US" altLang="ko-KR" i="1">
                <a:ea typeface="굴림" panose="020B0600000101010101" pitchFamily="34" charset="-127"/>
              </a:rPr>
              <a:t>matrix</a:t>
            </a:r>
            <a:r>
              <a:rPr lang="en-US" altLang="ko-KR">
                <a:ea typeface="굴림" panose="020B0600000101010101" pitchFamily="34" charset="-127"/>
              </a:rPr>
              <a:t> is a rectangular array of numbers.</a:t>
            </a:r>
          </a:p>
          <a:p>
            <a:r>
              <a:rPr lang="en-US" altLang="ko-KR">
                <a:ea typeface="굴림" panose="020B0600000101010101" pitchFamily="34" charset="-127"/>
              </a:rPr>
              <a:t>An </a:t>
            </a:r>
            <a:r>
              <a:rPr lang="en-US" altLang="ko-KR" i="1">
                <a:ea typeface="굴림" panose="020B0600000101010101" pitchFamily="34" charset="-127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(“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by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”) matrix has exactly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horizontal rows, and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vertical columns.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An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matrix is called a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square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matrix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b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whose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order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is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aphicFrame>
        <p:nvGraphicFramePr>
          <p:cNvPr id="574468" name="Object 4">
            <a:extLst>
              <a:ext uri="{FF2B5EF4-FFF2-40B4-BE49-F238E27FC236}">
                <a16:creationId xmlns:a16="http://schemas.microsoft.com/office/drawing/2014/main" id="{4C6368AB-76A6-4836-EF32-B171AC24A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800600"/>
          <a:ext cx="10779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711000" progId="Equation.3">
                  <p:embed/>
                </p:oleObj>
              </mc:Choice>
              <mc:Fallback>
                <p:oleObj name="Equation" r:id="rId2" imgW="558720" imgH="711000" progId="Equation.3">
                  <p:embed/>
                  <p:pic>
                    <p:nvPicPr>
                      <p:cNvPr id="574468" name="Object 4">
                        <a:extLst>
                          <a:ext uri="{FF2B5EF4-FFF2-40B4-BE49-F238E27FC236}">
                            <a16:creationId xmlns:a16="http://schemas.microsoft.com/office/drawing/2014/main" id="{4C6368AB-76A6-4836-EF32-B171AC24A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10779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69" name="Text Box 5">
            <a:extLst>
              <a:ext uri="{FF2B5EF4-FFF2-40B4-BE49-F238E27FC236}">
                <a16:creationId xmlns:a16="http://schemas.microsoft.com/office/drawing/2014/main" id="{C15CC44B-9912-17D8-20A0-3FCD0EEC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8160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a 3</a:t>
            </a:r>
            <a:r>
              <a:rPr lang="en-US" altLang="en-US">
                <a:sym typeface="Symbol" panose="05050102010706020507" pitchFamily="18" charset="2"/>
              </a:rPr>
              <a:t>2</a:t>
            </a:r>
            <a:r>
              <a:rPr lang="en-US" altLang="en-US"/>
              <a:t> matrix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56082-4BAC-A713-ECE6-DE73D5F78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6E81-B8D6-4D6D-BC9F-F033E099C19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CB9D858E-FFC5-2601-E704-1C991EBF6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Matrix Equality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9C554947-2C48-9972-26CC-176E06091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Two matrices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and </a:t>
            </a:r>
            <a:r>
              <a:rPr lang="en-US" altLang="ko-KR" b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are equal iff they have the same number of rows, the same number of columns, and all corresponding elements are equal.</a:t>
            </a:r>
          </a:p>
        </p:txBody>
      </p:sp>
      <p:graphicFrame>
        <p:nvGraphicFramePr>
          <p:cNvPr id="575492" name="Object 4">
            <a:extLst>
              <a:ext uri="{FF2B5EF4-FFF2-40B4-BE49-F238E27FC236}">
                <a16:creationId xmlns:a16="http://schemas.microsoft.com/office/drawing/2014/main" id="{717F3062-1146-4B4E-384C-97C67A105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191000"/>
          <a:ext cx="467995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57200" progId="Equation.3">
                  <p:embed/>
                </p:oleObj>
              </mc:Choice>
              <mc:Fallback>
                <p:oleObj name="Equation" r:id="rId2" imgW="1434960" imgH="457200" progId="Equation.3">
                  <p:embed/>
                  <p:pic>
                    <p:nvPicPr>
                      <p:cNvPr id="575492" name="Object 4">
                        <a:extLst>
                          <a:ext uri="{FF2B5EF4-FFF2-40B4-BE49-F238E27FC236}">
                            <a16:creationId xmlns:a16="http://schemas.microsoft.com/office/drawing/2014/main" id="{717F3062-1146-4B4E-384C-97C67A105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67995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B7B08-B17C-8D37-5F99-D778B4FE5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A0870-4BD3-40B1-94EA-CB9E1430D33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8A1F69E3-13F8-6833-4279-513D615DE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Row and Column Order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812EFA0E-B06B-5B63-268E-6BCD5AB84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rows in a matrix are usually indexed 1 to </a:t>
            </a:r>
            <a:r>
              <a:rPr lang="en-US" altLang="ko-KR" i="1">
                <a:ea typeface="굴림" panose="020B0600000101010101" pitchFamily="34" charset="-127"/>
              </a:rPr>
              <a:t>m</a:t>
            </a:r>
            <a:r>
              <a:rPr lang="en-US" altLang="ko-KR">
                <a:ea typeface="굴림" panose="020B0600000101010101" pitchFamily="34" charset="-127"/>
              </a:rPr>
              <a:t> from top to bottom.  The columns are usually indexed 1 to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 from left to right.  Elements are indexed by row, then column.</a:t>
            </a:r>
          </a:p>
        </p:txBody>
      </p:sp>
      <p:graphicFrame>
        <p:nvGraphicFramePr>
          <p:cNvPr id="576516" name="Object 4">
            <a:extLst>
              <a:ext uri="{FF2B5EF4-FFF2-40B4-BE49-F238E27FC236}">
                <a16:creationId xmlns:a16="http://schemas.microsoft.com/office/drawing/2014/main" id="{34E5E349-1058-67A0-10E3-520ED1CA0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59563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939600" progId="Equation.3">
                  <p:embed/>
                </p:oleObj>
              </mc:Choice>
              <mc:Fallback>
                <p:oleObj name="Equation" r:id="rId2" imgW="2133360" imgH="939600" progId="Equation.3">
                  <p:embed/>
                  <p:pic>
                    <p:nvPicPr>
                      <p:cNvPr id="576516" name="Object 4">
                        <a:extLst>
                          <a:ext uri="{FF2B5EF4-FFF2-40B4-BE49-F238E27FC236}">
                            <a16:creationId xmlns:a16="http://schemas.microsoft.com/office/drawing/2014/main" id="{34E5E349-1058-67A0-10E3-520ED1CA0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956300" cy="2622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10E6A38-A9C8-BB70-19AF-B9BF46094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68CD0-B6F2-400D-A964-78CE692340D8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D8A1CDAC-520D-9E82-1C9D-867867724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 with Repetitions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5E9A470E-FB44-AD6A-C4EB-61A5FD483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Consider the sequence 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</a:rPr>
              <a:t>n </a:t>
            </a:r>
            <a:r>
              <a:rPr lang="en-US" altLang="ko-KR">
                <a:ea typeface="굴림" panose="020B0600000101010101" pitchFamily="34" charset="-127"/>
              </a:rPr>
              <a:t>= (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ea typeface="굴림" panose="020B0600000101010101" pitchFamily="34" charset="-127"/>
              </a:rPr>
              <a:t>1)</a:t>
            </a:r>
            <a:r>
              <a:rPr lang="en-US" altLang="ko-KR" i="1" baseline="30000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{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}</a:t>
            </a:r>
            <a:r>
              <a:rPr lang="en-US" altLang="ko-KR" i="1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= 1,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ea typeface="굴림" panose="020B0600000101010101" pitchFamily="34" charset="-127"/>
              </a:rPr>
              <a:t>1, 1,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ea typeface="굴림" panose="020B0600000101010101" pitchFamily="34" charset="-127"/>
              </a:rPr>
              <a:t>1, …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{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} denotes an infinite sequence of 1’s and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ea typeface="굴림" panose="020B0600000101010101" pitchFamily="34" charset="-127"/>
              </a:rPr>
              <a:t>1’s, </a:t>
            </a:r>
            <a:r>
              <a:rPr lang="en-US" altLang="ko-KR" i="1">
                <a:ea typeface="굴림" panose="020B0600000101010101" pitchFamily="34" charset="-127"/>
              </a:rPr>
              <a:t>not</a:t>
            </a:r>
            <a:r>
              <a:rPr lang="en-US" altLang="ko-KR">
                <a:ea typeface="굴림" panose="020B0600000101010101" pitchFamily="34" charset="-127"/>
              </a:rPr>
              <a:t> the 2-element set {1,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ea typeface="굴림" panose="020B0600000101010101" pitchFamily="34" charset="-127"/>
              </a:rPr>
              <a:t>1}.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B20E2-9DFF-6686-3A60-50E3A5C49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44892-2630-4D3C-AACB-16967B7C50B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FCA40793-0BC7-B531-A259-074BFEE30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Matrix Sums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54D16109-E96F-56A5-0A8A-FE22A375D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</a:t>
            </a:r>
            <a:r>
              <a:rPr lang="en-US" altLang="ko-KR" i="1">
                <a:ea typeface="굴림" panose="020B0600000101010101" pitchFamily="34" charset="-127"/>
              </a:rPr>
              <a:t>sum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+</a:t>
            </a:r>
            <a:r>
              <a:rPr lang="en-US" altLang="ko-KR" b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of two matrices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 b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(which </a:t>
            </a:r>
            <a:r>
              <a:rPr lang="en-US" altLang="ko-KR" b="1">
                <a:ea typeface="굴림" panose="020B0600000101010101" pitchFamily="34" charset="-127"/>
              </a:rPr>
              <a:t>must</a:t>
            </a:r>
            <a:r>
              <a:rPr lang="en-US" altLang="ko-KR">
                <a:ea typeface="굴림" panose="020B0600000101010101" pitchFamily="34" charset="-127"/>
              </a:rPr>
              <a:t> have the same number of rows, and the same number of columns) is the matrix (also with the same shape) given by adding corresponding elements.</a:t>
            </a:r>
          </a:p>
          <a:p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+</a:t>
            </a:r>
            <a:r>
              <a:rPr lang="en-US" altLang="ko-KR" b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= [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</a:rPr>
              <a:t>i</a:t>
            </a:r>
            <a:r>
              <a:rPr lang="en-US" altLang="ko-KR" baseline="-25000">
                <a:ea typeface="굴림" panose="020B0600000101010101" pitchFamily="34" charset="-127"/>
              </a:rPr>
              <a:t>,</a:t>
            </a:r>
            <a:r>
              <a:rPr lang="en-US" altLang="ko-KR" i="1" baseline="-25000">
                <a:ea typeface="굴림" panose="020B0600000101010101" pitchFamily="34" charset="-127"/>
              </a:rPr>
              <a:t>j</a:t>
            </a:r>
            <a:r>
              <a:rPr lang="en-US" altLang="ko-KR">
                <a:ea typeface="굴림" panose="020B0600000101010101" pitchFamily="34" charset="-127"/>
              </a:rPr>
              <a:t>+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</a:rPr>
              <a:t>i</a:t>
            </a:r>
            <a:r>
              <a:rPr lang="en-US" altLang="ko-KR" baseline="-25000">
                <a:ea typeface="굴림" panose="020B0600000101010101" pitchFamily="34" charset="-127"/>
              </a:rPr>
              <a:t>,</a:t>
            </a:r>
            <a:r>
              <a:rPr lang="en-US" altLang="ko-KR" i="1" baseline="-25000">
                <a:ea typeface="굴림" panose="020B0600000101010101" pitchFamily="34" charset="-127"/>
              </a:rPr>
              <a:t>j</a:t>
            </a:r>
            <a:r>
              <a:rPr lang="en-US" altLang="ko-KR">
                <a:ea typeface="굴림" panose="020B0600000101010101" pitchFamily="34" charset="-127"/>
              </a:rPr>
              <a:t>]</a:t>
            </a:r>
          </a:p>
        </p:txBody>
      </p:sp>
      <p:graphicFrame>
        <p:nvGraphicFramePr>
          <p:cNvPr id="577540" name="Object 4">
            <a:extLst>
              <a:ext uri="{FF2B5EF4-FFF2-40B4-BE49-F238E27FC236}">
                <a16:creationId xmlns:a16="http://schemas.microsoft.com/office/drawing/2014/main" id="{D311E326-5A40-6F26-0705-D70E9CD8D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054600"/>
          <a:ext cx="448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457200" progId="Equation.3">
                  <p:embed/>
                </p:oleObj>
              </mc:Choice>
              <mc:Fallback>
                <p:oleObj name="Equation" r:id="rId2" imgW="2120760" imgH="457200" progId="Equation.3">
                  <p:embed/>
                  <p:pic>
                    <p:nvPicPr>
                      <p:cNvPr id="577540" name="Object 4">
                        <a:extLst>
                          <a:ext uri="{FF2B5EF4-FFF2-40B4-BE49-F238E27FC236}">
                            <a16:creationId xmlns:a16="http://schemas.microsoft.com/office/drawing/2014/main" id="{D311E326-5A40-6F26-0705-D70E9CD8D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54600"/>
                        <a:ext cx="448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12F20-1EA0-1642-2C0C-687EBB97C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51BBB-4941-4F53-8C3D-AB8D0272533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AD97B4B7-D833-9BA1-CB8F-49414E095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Matrix Products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5FACBA24-788A-4BC5-DCE0-4886249BD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  <a:ln/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For an </a:t>
            </a:r>
            <a:r>
              <a:rPr lang="en-US" altLang="ko-KR" sz="2800" i="1">
                <a:ea typeface="굴림" panose="020B0600000101010101" pitchFamily="34" charset="-127"/>
              </a:rPr>
              <a:t>m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matrix </a:t>
            </a:r>
            <a:r>
              <a:rPr lang="en-US" altLang="ko-KR" sz="2800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and a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matrix </a:t>
            </a:r>
            <a:r>
              <a:rPr lang="en-US" altLang="ko-KR" sz="2800" b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, the </a:t>
            </a:r>
            <a:r>
              <a:rPr lang="en-US" altLang="ko-KR" sz="2800" i="1">
                <a:ea typeface="굴림" panose="020B0600000101010101" pitchFamily="34" charset="-127"/>
              </a:rPr>
              <a:t>product</a:t>
            </a:r>
            <a:r>
              <a:rPr lang="en-US" altLang="ko-KR" sz="2800">
                <a:ea typeface="굴림" panose="020B0600000101010101" pitchFamily="34" charset="-127"/>
              </a:rPr>
              <a:t> </a:t>
            </a:r>
            <a:r>
              <a:rPr lang="en-US" altLang="ko-KR" sz="2800" b="1">
                <a:ea typeface="굴림" panose="020B0600000101010101" pitchFamily="34" charset="-127"/>
              </a:rPr>
              <a:t>AB</a:t>
            </a:r>
            <a:r>
              <a:rPr lang="en-US" altLang="ko-KR" sz="2800">
                <a:ea typeface="굴림" panose="020B0600000101010101" pitchFamily="34" charset="-127"/>
              </a:rPr>
              <a:t> is the </a:t>
            </a:r>
            <a:r>
              <a:rPr lang="en-US" altLang="ko-KR" sz="2800" i="1">
                <a:ea typeface="굴림" panose="020B0600000101010101" pitchFamily="34" charset="-127"/>
              </a:rPr>
              <a:t>m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 matrix:</a:t>
            </a:r>
          </a:p>
          <a:p>
            <a:endParaRPr lang="en-US" altLang="ko-KR" sz="2800">
              <a:ea typeface="굴림" panose="020B0600000101010101" pitchFamily="34" charset="-127"/>
            </a:endParaRPr>
          </a:p>
          <a:p>
            <a:endParaRPr lang="en-US" altLang="ko-KR" sz="2800">
              <a:ea typeface="굴림" panose="020B0600000101010101" pitchFamily="34" charset="-127"/>
            </a:endParaRPr>
          </a:p>
          <a:p>
            <a:endParaRPr lang="en-US" altLang="ko-KR" sz="2800" i="1">
              <a:ea typeface="굴림" panose="020B0600000101010101" pitchFamily="34" charset="-127"/>
            </a:endParaRPr>
          </a:p>
          <a:p>
            <a:r>
              <a:rPr lang="en-US" altLang="ko-KR" sz="2800" i="1">
                <a:ea typeface="굴림" panose="020B0600000101010101" pitchFamily="34" charset="-127"/>
              </a:rPr>
              <a:t>i.e.</a:t>
            </a:r>
            <a:r>
              <a:rPr lang="en-US" altLang="ko-KR" sz="2800">
                <a:ea typeface="굴림" panose="020B0600000101010101" pitchFamily="34" charset="-127"/>
              </a:rPr>
              <a:t>, element (</a:t>
            </a:r>
            <a:r>
              <a:rPr lang="en-US" altLang="ko-KR" sz="2800" i="1">
                <a:ea typeface="굴림" panose="020B0600000101010101" pitchFamily="34" charset="-127"/>
              </a:rPr>
              <a:t>i</a:t>
            </a:r>
            <a:r>
              <a:rPr lang="en-US" altLang="ko-KR" sz="2800">
                <a:ea typeface="굴림" panose="020B0600000101010101" pitchFamily="34" charset="-127"/>
              </a:rPr>
              <a:t>,</a:t>
            </a:r>
            <a:r>
              <a:rPr lang="en-US" altLang="ko-KR" sz="2800" i="1">
                <a:ea typeface="굴림" panose="020B0600000101010101" pitchFamily="34" charset="-127"/>
              </a:rPr>
              <a:t>j</a:t>
            </a:r>
            <a:r>
              <a:rPr lang="en-US" altLang="ko-KR" sz="2800">
                <a:ea typeface="굴림" panose="020B0600000101010101" pitchFamily="34" charset="-127"/>
              </a:rPr>
              <a:t>) of </a:t>
            </a:r>
            <a:r>
              <a:rPr lang="en-US" altLang="ko-KR" sz="2800" b="1">
                <a:ea typeface="굴림" panose="020B0600000101010101" pitchFamily="34" charset="-127"/>
              </a:rPr>
              <a:t>AB</a:t>
            </a:r>
            <a:r>
              <a:rPr lang="en-US" altLang="ko-KR" sz="2800">
                <a:ea typeface="굴림" panose="020B0600000101010101" pitchFamily="34" charset="-127"/>
              </a:rPr>
              <a:t> is given by the vector </a:t>
            </a:r>
            <a:r>
              <a:rPr lang="en-US" altLang="ko-KR" sz="2800" i="1">
                <a:ea typeface="굴림" panose="020B0600000101010101" pitchFamily="34" charset="-127"/>
              </a:rPr>
              <a:t>dot product</a:t>
            </a:r>
            <a:r>
              <a:rPr lang="en-US" altLang="ko-KR" sz="2800">
                <a:ea typeface="굴림" panose="020B0600000101010101" pitchFamily="34" charset="-127"/>
              </a:rPr>
              <a:t> of the </a:t>
            </a:r>
            <a:r>
              <a:rPr lang="en-US" altLang="ko-KR" sz="2800" i="1" u="sng">
                <a:ea typeface="굴림" panose="020B0600000101010101" pitchFamily="34" charset="-127"/>
              </a:rPr>
              <a:t>i</a:t>
            </a:r>
            <a:r>
              <a:rPr lang="en-US" altLang="ko-KR" sz="2800" u="sng">
                <a:ea typeface="굴림" panose="020B0600000101010101" pitchFamily="34" charset="-127"/>
              </a:rPr>
              <a:t>th row of </a:t>
            </a:r>
            <a:r>
              <a:rPr lang="en-US" altLang="ko-KR" sz="2800" b="1" u="sng">
                <a:ea typeface="굴림" panose="020B0600000101010101" pitchFamily="34" charset="-127"/>
              </a:rPr>
              <a:t>A</a:t>
            </a:r>
            <a:r>
              <a:rPr lang="en-US" altLang="ko-KR" sz="2800">
                <a:ea typeface="굴림" panose="020B0600000101010101" pitchFamily="34" charset="-127"/>
              </a:rPr>
              <a:t> and the </a:t>
            </a:r>
            <a:r>
              <a:rPr lang="en-US" altLang="ko-KR" sz="2800" i="1" u="sng">
                <a:ea typeface="굴림" panose="020B0600000101010101" pitchFamily="34" charset="-127"/>
              </a:rPr>
              <a:t>j</a:t>
            </a:r>
            <a:r>
              <a:rPr lang="en-US" altLang="ko-KR" sz="2800" u="sng">
                <a:ea typeface="굴림" panose="020B0600000101010101" pitchFamily="34" charset="-127"/>
              </a:rPr>
              <a:t>th column of </a:t>
            </a:r>
            <a:r>
              <a:rPr lang="en-US" altLang="ko-KR" sz="2800" b="1" u="sng">
                <a:ea typeface="굴림" panose="020B0600000101010101" pitchFamily="34" charset="-127"/>
              </a:rPr>
              <a:t>B</a:t>
            </a:r>
            <a:r>
              <a:rPr lang="en-US" altLang="ko-KR" sz="2800">
                <a:ea typeface="굴림" panose="020B0600000101010101" pitchFamily="34" charset="-127"/>
              </a:rPr>
              <a:t> (considered as vectors).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Note: Matrix multiplication is </a:t>
            </a:r>
            <a:r>
              <a:rPr lang="en-US" altLang="ko-KR" sz="2800" b="1">
                <a:ea typeface="굴림" panose="020B0600000101010101" pitchFamily="34" charset="-127"/>
              </a:rPr>
              <a:t>not</a:t>
            </a:r>
            <a:r>
              <a:rPr lang="en-US" altLang="ko-KR" sz="2800">
                <a:ea typeface="굴림" panose="020B0600000101010101" pitchFamily="34" charset="-127"/>
              </a:rPr>
              <a:t> commutative!</a:t>
            </a:r>
          </a:p>
        </p:txBody>
      </p:sp>
      <p:graphicFrame>
        <p:nvGraphicFramePr>
          <p:cNvPr id="578564" name="Object 4">
            <a:extLst>
              <a:ext uri="{FF2B5EF4-FFF2-40B4-BE49-F238E27FC236}">
                <a16:creationId xmlns:a16="http://schemas.microsoft.com/office/drawing/2014/main" id="{82F0E596-0248-97ED-5AE3-32909321F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971800"/>
          <a:ext cx="57150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57200" progId="Equation.3">
                  <p:embed/>
                </p:oleObj>
              </mc:Choice>
              <mc:Fallback>
                <p:oleObj name="Equation" r:id="rId2" imgW="1790640" imgH="457200" progId="Equation.3">
                  <p:embed/>
                  <p:pic>
                    <p:nvPicPr>
                      <p:cNvPr id="578564" name="Object 4">
                        <a:extLst>
                          <a:ext uri="{FF2B5EF4-FFF2-40B4-BE49-F238E27FC236}">
                            <a16:creationId xmlns:a16="http://schemas.microsoft.com/office/drawing/2014/main" id="{82F0E596-0248-97ED-5AE3-32909321F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57150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6E01E-5810-2F01-C7BD-A6F23500A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41CA-2E25-4D5A-8A81-5AF5E4F706B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B21922F7-B155-1E47-8642-6D8684987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Matrix Product Example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DE297203-D20A-0624-F7F7-C7A46AB72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An example matrix multiplication to practice in class:</a:t>
            </a:r>
          </a:p>
        </p:txBody>
      </p:sp>
      <p:graphicFrame>
        <p:nvGraphicFramePr>
          <p:cNvPr id="579588" name="Object 4">
            <a:extLst>
              <a:ext uri="{FF2B5EF4-FFF2-40B4-BE49-F238E27FC236}">
                <a16:creationId xmlns:a16="http://schemas.microsoft.com/office/drawing/2014/main" id="{47F98E88-6C2C-B1E8-7DA2-C23218909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460750"/>
          <a:ext cx="73914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711000" progId="Equation.3">
                  <p:embed/>
                </p:oleObj>
              </mc:Choice>
              <mc:Fallback>
                <p:oleObj name="Equation" r:id="rId2" imgW="3200400" imgH="711000" progId="Equation.3">
                  <p:embed/>
                  <p:pic>
                    <p:nvPicPr>
                      <p:cNvPr id="579588" name="Object 4">
                        <a:extLst>
                          <a:ext uri="{FF2B5EF4-FFF2-40B4-BE49-F238E27FC236}">
                            <a16:creationId xmlns:a16="http://schemas.microsoft.com/office/drawing/2014/main" id="{47F98E88-6C2C-B1E8-7DA2-C23218909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60750"/>
                        <a:ext cx="7391400" cy="164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D9704-1A14-18F3-2912-1317CB19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2F5C2-26E5-4A5A-8C91-FB050CC2145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1BCECE66-E95D-1618-B6A2-6821D5075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Identity Matrices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6BBC8456-2401-7868-9E3F-9F75A7AA0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</a:t>
            </a:r>
            <a:r>
              <a:rPr lang="en-US" altLang="ko-KR" i="1">
                <a:ea typeface="굴림" panose="020B0600000101010101" pitchFamily="34" charset="-127"/>
              </a:rPr>
              <a:t>identity matrix of order n, </a:t>
            </a:r>
            <a:r>
              <a:rPr lang="en-US" altLang="ko-KR" b="1">
                <a:ea typeface="굴림" panose="020B0600000101010101" pitchFamily="34" charset="-127"/>
              </a:rPr>
              <a:t>I</a:t>
            </a:r>
            <a:r>
              <a:rPr lang="en-US" altLang="ko-KR" i="1" baseline="-25000">
                <a:ea typeface="굴림" panose="020B0600000101010101" pitchFamily="34" charset="-127"/>
              </a:rPr>
              <a:t>n</a:t>
            </a:r>
            <a:r>
              <a:rPr lang="en-US" altLang="ko-KR" i="1">
                <a:ea typeface="굴림" panose="020B0600000101010101" pitchFamily="34" charset="-127"/>
              </a:rPr>
              <a:t>,</a:t>
            </a:r>
            <a:r>
              <a:rPr lang="en-US" altLang="ko-KR">
                <a:ea typeface="굴림" panose="020B0600000101010101" pitchFamily="34" charset="-127"/>
              </a:rPr>
              <a:t> is the order-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matrix with 1’s along the upper-left to lower-right diagonal and 0’s everywhere else.  </a:t>
            </a:r>
          </a:p>
          <a:p>
            <a:endParaRPr lang="ko-KR" altLang="en-US">
              <a:ea typeface="굴림" panose="020B0600000101010101" pitchFamily="34" charset="-127"/>
            </a:endParaRPr>
          </a:p>
        </p:txBody>
      </p:sp>
      <p:graphicFrame>
        <p:nvGraphicFramePr>
          <p:cNvPr id="580612" name="Object 4">
            <a:extLst>
              <a:ext uri="{FF2B5EF4-FFF2-40B4-BE49-F238E27FC236}">
                <a16:creationId xmlns:a16="http://schemas.microsoft.com/office/drawing/2014/main" id="{DBE0BFCC-FD75-AD95-070A-B1110120F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517900"/>
          <a:ext cx="65532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914400" progId="Equation.3">
                  <p:embed/>
                </p:oleObj>
              </mc:Choice>
              <mc:Fallback>
                <p:oleObj name="Equation" r:id="rId2" imgW="2133360" imgH="914400" progId="Equation.3">
                  <p:embed/>
                  <p:pic>
                    <p:nvPicPr>
                      <p:cNvPr id="580612" name="Object 4">
                        <a:extLst>
                          <a:ext uri="{FF2B5EF4-FFF2-40B4-BE49-F238E27FC236}">
                            <a16:creationId xmlns:a16="http://schemas.microsoft.com/office/drawing/2014/main" id="{DBE0BFCC-FD75-AD95-070A-B1110120F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17900"/>
                        <a:ext cx="65532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22ED4-900F-A4D7-5D39-C993B9AA0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F6082-448D-4A32-834F-2DB5238E493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4ED4D935-B883-DE5D-3F30-718ED86C8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Matrix Inverses</a:t>
            </a:r>
          </a:p>
        </p:txBody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5A8F6EF3-B18F-1880-2F9B-FAD23273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 some (but not all) square matrices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 there exists a unique multiplicative </a:t>
            </a:r>
            <a:r>
              <a:rPr lang="en-US" altLang="ko-KR" i="1">
                <a:ea typeface="굴림" panose="020B0600000101010101" pitchFamily="34" charset="-127"/>
              </a:rPr>
              <a:t>inverse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 baseline="30000">
                <a:ea typeface="굴림" panose="020B0600000101010101" pitchFamily="34" charset="-127"/>
              </a:rPr>
              <a:t>-1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 a matrix such that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 baseline="30000">
                <a:ea typeface="굴림" panose="020B0600000101010101" pitchFamily="34" charset="-127"/>
              </a:rPr>
              <a:t>-1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= </a:t>
            </a:r>
            <a:r>
              <a:rPr lang="en-US" altLang="ko-KR" b="1">
                <a:ea typeface="굴림" panose="020B0600000101010101" pitchFamily="34" charset="-127"/>
              </a:rPr>
              <a:t>I</a:t>
            </a:r>
            <a:r>
              <a:rPr lang="en-US" altLang="ko-KR" i="1" baseline="-25000">
                <a:ea typeface="굴림" panose="020B0600000101010101" pitchFamily="34" charset="-127"/>
              </a:rPr>
              <a:t>n</a:t>
            </a:r>
            <a:r>
              <a:rPr lang="en-US" altLang="ko-KR" i="1">
                <a:ea typeface="굴림" panose="020B0600000101010101" pitchFamily="34" charset="-127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</a:rPr>
              <a:t>If the inverse exists, it is unique, and 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 baseline="30000">
                <a:ea typeface="굴림" panose="020B0600000101010101" pitchFamily="34" charset="-127"/>
              </a:rPr>
              <a:t>-1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= </a:t>
            </a:r>
            <a:r>
              <a:rPr lang="en-US" altLang="ko-KR" b="1">
                <a:ea typeface="굴림" panose="020B0600000101010101" pitchFamily="34" charset="-127"/>
              </a:rPr>
              <a:t>AA</a:t>
            </a:r>
            <a:r>
              <a:rPr lang="en-US" altLang="ko-KR" baseline="30000">
                <a:ea typeface="굴림" panose="020B0600000101010101" pitchFamily="34" charset="-127"/>
              </a:rPr>
              <a:t>-1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</a:rPr>
              <a:t>We won’t go into the algorithms for matrix inversion...</a:t>
            </a:r>
            <a:endParaRPr lang="en-US" altLang="ko-KR" b="1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DB66A-A20D-4392-A165-A011B9FE9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5EB2-26FD-4BE8-AC4E-254E5371CA6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7E4D637E-670F-2F8C-105A-0EB3C1AEB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Matrix Multiplication Algorithm</a:t>
            </a: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08F5C844-C501-AE3C-D5E4-A62CF9361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altLang="ko-KR" b="1">
                <a:ea typeface="굴림" panose="020B0600000101010101" pitchFamily="34" charset="-127"/>
              </a:rPr>
              <a:t>procedure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matmul</a:t>
            </a:r>
            <a:r>
              <a:rPr lang="en-US" altLang="ko-KR">
                <a:ea typeface="굴림" panose="020B0600000101010101" pitchFamily="34" charset="-127"/>
              </a:rPr>
              <a:t>(matrices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: </a:t>
            </a:r>
            <a:r>
              <a:rPr lang="en-US" altLang="ko-KR" i="1">
                <a:ea typeface="굴림" panose="020B0600000101010101" pitchFamily="34" charset="-127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 b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: </a:t>
            </a:r>
            <a:r>
              <a:rPr lang="en-US" altLang="ko-KR" i="1">
                <a:ea typeface="굴림" panose="020B0600000101010101" pitchFamily="34" charset="-127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b="1">
                <a:ea typeface="굴림" panose="020B0600000101010101" pitchFamily="34" charset="-127"/>
              </a:rPr>
              <a:t>for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i</a:t>
            </a:r>
            <a:r>
              <a:rPr lang="en-US" altLang="ko-KR">
                <a:ea typeface="굴림" panose="020B0600000101010101" pitchFamily="34" charset="-127"/>
              </a:rPr>
              <a:t> := 1 </a:t>
            </a:r>
            <a:r>
              <a:rPr lang="en-US" altLang="ko-KR" b="1">
                <a:ea typeface="굴림" panose="020B0600000101010101" pitchFamily="34" charset="-127"/>
              </a:rPr>
              <a:t>to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m</a:t>
            </a:r>
            <a:endParaRPr lang="en-US" altLang="ko-KR" b="1">
              <a:ea typeface="굴림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b="1">
                <a:ea typeface="굴림" panose="020B0600000101010101" pitchFamily="34" charset="-127"/>
              </a:rPr>
              <a:t>	for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j</a:t>
            </a:r>
            <a:r>
              <a:rPr lang="en-US" altLang="ko-KR">
                <a:ea typeface="굴림" panose="020B0600000101010101" pitchFamily="34" charset="-127"/>
              </a:rPr>
              <a:t> := 1 </a:t>
            </a:r>
            <a:r>
              <a:rPr lang="en-US" altLang="ko-KR" b="1">
                <a:ea typeface="굴림" panose="020B0600000101010101" pitchFamily="34" charset="-127"/>
              </a:rPr>
              <a:t>to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b="1">
                <a:ea typeface="굴림" panose="020B0600000101010101" pitchFamily="34" charset="-127"/>
              </a:rPr>
              <a:t>begin</a:t>
            </a:r>
            <a:endParaRPr lang="en-US" altLang="ko-KR">
              <a:ea typeface="굴림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		</a:t>
            </a:r>
            <a:r>
              <a:rPr lang="en-US" altLang="ko-KR" i="1">
                <a:ea typeface="굴림" panose="020B0600000101010101" pitchFamily="34" charset="-127"/>
              </a:rPr>
              <a:t>c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>
                <a:ea typeface="굴림" panose="020B0600000101010101" pitchFamily="34" charset="-127"/>
              </a:rPr>
              <a:t> := 0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		</a:t>
            </a:r>
            <a:r>
              <a:rPr lang="en-US" altLang="ko-KR" b="1">
                <a:ea typeface="굴림" panose="020B0600000101010101" pitchFamily="34" charset="-127"/>
              </a:rPr>
              <a:t>for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q</a:t>
            </a:r>
            <a:r>
              <a:rPr lang="en-US" altLang="ko-KR">
                <a:ea typeface="굴림" panose="020B0600000101010101" pitchFamily="34" charset="-127"/>
              </a:rPr>
              <a:t> := 1 </a:t>
            </a:r>
            <a:r>
              <a:rPr lang="en-US" altLang="ko-KR" b="1">
                <a:ea typeface="굴림" panose="020B0600000101010101" pitchFamily="34" charset="-127"/>
              </a:rPr>
              <a:t>to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k</a:t>
            </a:r>
            <a:endParaRPr lang="en-US" altLang="ko-KR">
              <a:ea typeface="굴림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			</a:t>
            </a:r>
            <a:r>
              <a:rPr lang="en-US" altLang="ko-KR" i="1">
                <a:ea typeface="굴림" panose="020B0600000101010101" pitchFamily="34" charset="-127"/>
              </a:rPr>
              <a:t>c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>
                <a:ea typeface="굴림" panose="020B0600000101010101" pitchFamily="34" charset="-127"/>
              </a:rPr>
              <a:t> := </a:t>
            </a:r>
            <a:r>
              <a:rPr lang="en-US" altLang="ko-KR" i="1">
                <a:ea typeface="굴림" panose="020B0600000101010101" pitchFamily="34" charset="-127"/>
              </a:rPr>
              <a:t>c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 i="1">
                <a:ea typeface="굴림" panose="020B0600000101010101" pitchFamily="34" charset="-127"/>
              </a:rPr>
              <a:t> + a</a:t>
            </a:r>
            <a:r>
              <a:rPr lang="en-US" altLang="ko-KR" i="1" baseline="-25000">
                <a:ea typeface="굴림" panose="020B0600000101010101" pitchFamily="34" charset="-127"/>
              </a:rPr>
              <a:t>iq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</a:rPr>
              <a:t>qj</a:t>
            </a:r>
            <a:endParaRPr lang="en-US" altLang="ko-KR" i="1">
              <a:ea typeface="굴림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b="1">
                <a:ea typeface="굴림" panose="020B0600000101010101" pitchFamily="34" charset="-127"/>
              </a:rPr>
              <a:t>	end</a:t>
            </a:r>
            <a:r>
              <a:rPr lang="en-US" altLang="ko-KR">
                <a:ea typeface="굴림" panose="020B0600000101010101" pitchFamily="34" charset="-127"/>
              </a:rPr>
              <a:t> {</a:t>
            </a:r>
            <a:r>
              <a:rPr lang="en-US" altLang="ko-KR" b="1">
                <a:ea typeface="굴림" panose="020B0600000101010101" pitchFamily="34" charset="-127"/>
              </a:rPr>
              <a:t>C</a:t>
            </a:r>
            <a:r>
              <a:rPr lang="en-US" altLang="ko-KR">
                <a:ea typeface="굴림" panose="020B0600000101010101" pitchFamily="34" charset="-127"/>
              </a:rPr>
              <a:t>=[</a:t>
            </a:r>
            <a:r>
              <a:rPr lang="en-US" altLang="ko-KR" i="1">
                <a:ea typeface="굴림" panose="020B0600000101010101" pitchFamily="34" charset="-127"/>
              </a:rPr>
              <a:t>c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>
                <a:ea typeface="굴림" panose="020B0600000101010101" pitchFamily="34" charset="-127"/>
              </a:rPr>
              <a:t>] is the product of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and </a:t>
            </a:r>
            <a:r>
              <a:rPr lang="en-US" altLang="ko-KR" b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593924" name="Text Box 4">
            <a:extLst>
              <a:ext uri="{FF2B5EF4-FFF2-40B4-BE49-F238E27FC236}">
                <a16:creationId xmlns:a16="http://schemas.microsoft.com/office/drawing/2014/main" id="{4C4543CC-9D88-82D2-7AE1-5E46D7B3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2659063"/>
            <a:ext cx="2532063" cy="847725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What’s the </a:t>
            </a:r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 of its</a:t>
            </a:r>
            <a:b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</a:br>
            <a:r>
              <a:rPr lang="en-US" altLang="en-US">
                <a:solidFill>
                  <a:srgbClr val="0000CC"/>
                </a:solidFill>
                <a:sym typeface="Symbol" panose="05050102010706020507" pitchFamily="18" charset="2"/>
              </a:rPr>
              <a:t>time complexity?</a:t>
            </a:r>
            <a:endParaRPr lang="en-US" altLang="en-US"/>
          </a:p>
        </p:txBody>
      </p:sp>
      <p:grpSp>
        <p:nvGrpSpPr>
          <p:cNvPr id="593925" name="Group 5">
            <a:extLst>
              <a:ext uri="{FF2B5EF4-FFF2-40B4-BE49-F238E27FC236}">
                <a16:creationId xmlns:a16="http://schemas.microsoft.com/office/drawing/2014/main" id="{278053BE-E78B-BF52-BE63-A4D5FDF08B4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667000"/>
            <a:ext cx="1201738" cy="533400"/>
            <a:chOff x="2640" y="1680"/>
            <a:chExt cx="757" cy="336"/>
          </a:xfrm>
        </p:grpSpPr>
        <p:sp>
          <p:nvSpPr>
            <p:cNvPr id="593926" name="AutoShape 6">
              <a:extLst>
                <a:ext uri="{FF2B5EF4-FFF2-40B4-BE49-F238E27FC236}">
                  <a16:creationId xmlns:a16="http://schemas.microsoft.com/office/drawing/2014/main" id="{2D22F203-0046-5868-4092-BA4EE13B8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680"/>
              <a:ext cx="192" cy="336"/>
            </a:xfrm>
            <a:prstGeom prst="rightBrace">
              <a:avLst>
                <a:gd name="adj1" fmla="val 1458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93927" name="Text Box 7">
              <a:extLst>
                <a:ext uri="{FF2B5EF4-FFF2-40B4-BE49-F238E27FC236}">
                  <a16:creationId xmlns:a16="http://schemas.microsoft.com/office/drawing/2014/main" id="{57724B30-A5CC-2329-C9F0-C552E9366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1707"/>
              <a:ext cx="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(</a:t>
              </a:r>
              <a:r>
                <a:rPr lang="en-US" altLang="en-US" i="1">
                  <a:solidFill>
                    <a:srgbClr val="FF000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)·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3928" name="Group 8">
            <a:extLst>
              <a:ext uri="{FF2B5EF4-FFF2-40B4-BE49-F238E27FC236}">
                <a16:creationId xmlns:a16="http://schemas.microsoft.com/office/drawing/2014/main" id="{CBE2CF5D-EEC6-7959-6587-AAA6C2D0A4F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276600"/>
            <a:ext cx="1217613" cy="533400"/>
            <a:chOff x="2784" y="2064"/>
            <a:chExt cx="767" cy="336"/>
          </a:xfrm>
        </p:grpSpPr>
        <p:sp>
          <p:nvSpPr>
            <p:cNvPr id="593929" name="AutoShape 9">
              <a:extLst>
                <a:ext uri="{FF2B5EF4-FFF2-40B4-BE49-F238E27FC236}">
                  <a16:creationId xmlns:a16="http://schemas.microsoft.com/office/drawing/2014/main" id="{B1C51DF0-996D-A6BF-B019-D4605ABB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064"/>
              <a:ext cx="192" cy="336"/>
            </a:xfrm>
            <a:prstGeom prst="rightBrace">
              <a:avLst>
                <a:gd name="adj1" fmla="val 1458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93930" name="Text Box 10">
              <a:extLst>
                <a:ext uri="{FF2B5EF4-FFF2-40B4-BE49-F238E27FC236}">
                  <a16:creationId xmlns:a16="http://schemas.microsoft.com/office/drawing/2014/main" id="{D49A3CB6-583F-DF57-E603-E55B0B76B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2091"/>
              <a:ext cx="6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(</a:t>
              </a:r>
              <a:r>
                <a:rPr lang="en-US" altLang="en-US" i="1">
                  <a:solidFill>
                    <a:srgbClr val="FF0000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)·(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3931" name="Group 11">
            <a:extLst>
              <a:ext uri="{FF2B5EF4-FFF2-40B4-BE49-F238E27FC236}">
                <a16:creationId xmlns:a16="http://schemas.microsoft.com/office/drawing/2014/main" id="{AC5E2D69-D53B-3C85-21CC-1889C59E971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10000"/>
            <a:ext cx="1198563" cy="533400"/>
            <a:chOff x="3024" y="2400"/>
            <a:chExt cx="755" cy="336"/>
          </a:xfrm>
        </p:grpSpPr>
        <p:sp>
          <p:nvSpPr>
            <p:cNvPr id="593932" name="AutoShape 12">
              <a:extLst>
                <a:ext uri="{FF2B5EF4-FFF2-40B4-BE49-F238E27FC236}">
                  <a16:creationId xmlns:a16="http://schemas.microsoft.com/office/drawing/2014/main" id="{CB6C3095-C83C-8D9C-662C-928C797A7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400"/>
              <a:ext cx="192" cy="336"/>
            </a:xfrm>
            <a:prstGeom prst="rightBrace">
              <a:avLst>
                <a:gd name="adj1" fmla="val 1458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93933" name="Text Box 13">
              <a:extLst>
                <a:ext uri="{FF2B5EF4-FFF2-40B4-BE49-F238E27FC236}">
                  <a16:creationId xmlns:a16="http://schemas.microsoft.com/office/drawing/2014/main" id="{896F9053-301B-9A4B-05B8-1FA180433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2427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(1)+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3934" name="Group 14">
            <a:extLst>
              <a:ext uri="{FF2B5EF4-FFF2-40B4-BE49-F238E27FC236}">
                <a16:creationId xmlns:a16="http://schemas.microsoft.com/office/drawing/2014/main" id="{2D853B67-DE76-CD2B-A44D-34F52520023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419600"/>
            <a:ext cx="1195388" cy="533400"/>
            <a:chOff x="3264" y="2784"/>
            <a:chExt cx="753" cy="336"/>
          </a:xfrm>
        </p:grpSpPr>
        <p:sp>
          <p:nvSpPr>
            <p:cNvPr id="593935" name="AutoShape 15">
              <a:extLst>
                <a:ext uri="{FF2B5EF4-FFF2-40B4-BE49-F238E27FC236}">
                  <a16:creationId xmlns:a16="http://schemas.microsoft.com/office/drawing/2014/main" id="{E29B613D-13ED-6400-75E0-711115B9A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784"/>
              <a:ext cx="192" cy="336"/>
            </a:xfrm>
            <a:prstGeom prst="rightBrace">
              <a:avLst>
                <a:gd name="adj1" fmla="val 1458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93936" name="Text Box 16">
              <a:extLst>
                <a:ext uri="{FF2B5EF4-FFF2-40B4-BE49-F238E27FC236}">
                  <a16:creationId xmlns:a16="http://schemas.microsoft.com/office/drawing/2014/main" id="{B3C11D40-D053-956A-9901-666BEFAE9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2811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(</a:t>
              </a:r>
              <a:r>
                <a:rPr lang="en-US" altLang="en-US" i="1">
                  <a:solidFill>
                    <a:srgbClr val="FF0000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) ·</a:t>
              </a:r>
            </a:p>
          </p:txBody>
        </p:sp>
      </p:grpSp>
      <p:grpSp>
        <p:nvGrpSpPr>
          <p:cNvPr id="593937" name="Group 17">
            <a:extLst>
              <a:ext uri="{FF2B5EF4-FFF2-40B4-BE49-F238E27FC236}">
                <a16:creationId xmlns:a16="http://schemas.microsoft.com/office/drawing/2014/main" id="{E870A966-64FC-41CB-72AC-72BF5834B40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953000"/>
            <a:ext cx="1163638" cy="533400"/>
            <a:chOff x="3456" y="3120"/>
            <a:chExt cx="733" cy="336"/>
          </a:xfrm>
        </p:grpSpPr>
        <p:sp>
          <p:nvSpPr>
            <p:cNvPr id="593938" name="AutoShape 18">
              <a:extLst>
                <a:ext uri="{FF2B5EF4-FFF2-40B4-BE49-F238E27FC236}">
                  <a16:creationId xmlns:a16="http://schemas.microsoft.com/office/drawing/2014/main" id="{D356068A-E580-843F-86AC-A9D8E59F0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120"/>
              <a:ext cx="192" cy="336"/>
            </a:xfrm>
            <a:prstGeom prst="rightBrace">
              <a:avLst>
                <a:gd name="adj1" fmla="val 1458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93939" name="Text Box 19">
              <a:extLst>
                <a:ext uri="{FF2B5EF4-FFF2-40B4-BE49-F238E27FC236}">
                  <a16:creationId xmlns:a16="http://schemas.microsoft.com/office/drawing/2014/main" id="{4C81872A-913C-8F50-E150-A3564DE5D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" y="3147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(1))</a:t>
              </a:r>
            </a:p>
          </p:txBody>
        </p:sp>
      </p:grpSp>
      <p:sp>
        <p:nvSpPr>
          <p:cNvPr id="593940" name="Text Box 20">
            <a:extLst>
              <a:ext uri="{FF2B5EF4-FFF2-40B4-BE49-F238E27FC236}">
                <a16:creationId xmlns:a16="http://schemas.microsoft.com/office/drawing/2014/main" id="{04AF525D-2E88-8613-A441-859A95AD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3703638"/>
            <a:ext cx="1227138" cy="831850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6600"/>
                </a:solidFill>
                <a:sym typeface="Symbol" panose="05050102010706020507" pitchFamily="18" charset="2"/>
              </a:rPr>
              <a:t>Answer:</a:t>
            </a:r>
            <a:br>
              <a:rPr lang="en-US" altLang="en-US">
                <a:solidFill>
                  <a:srgbClr val="006600"/>
                </a:solidFill>
                <a:sym typeface="Symbol" panose="05050102010706020507" pitchFamily="18" charset="2"/>
              </a:rPr>
            </a:br>
            <a:r>
              <a:rPr lang="en-US" altLang="en-US">
                <a:solidFill>
                  <a:srgbClr val="006600"/>
                </a:solidFill>
                <a:sym typeface="Symbol" panose="05050102010706020507" pitchFamily="18" charset="2"/>
              </a:rPr>
              <a:t>(</a:t>
            </a:r>
            <a:r>
              <a:rPr lang="en-US" altLang="en-US" i="1">
                <a:solidFill>
                  <a:srgbClr val="006600"/>
                </a:solidFill>
                <a:sym typeface="Symbol" panose="05050102010706020507" pitchFamily="18" charset="2"/>
              </a:rPr>
              <a:t>mnk</a:t>
            </a:r>
            <a:r>
              <a:rPr lang="en-US" altLang="en-US">
                <a:solidFill>
                  <a:srgbClr val="006600"/>
                </a:solidFill>
                <a:sym typeface="Symbol" panose="05050102010706020507" pitchFamily="18" charset="2"/>
              </a:rPr>
              <a:t>)</a:t>
            </a:r>
            <a:endParaRPr lang="en-US" altLang="en-US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EDF8F-86CF-1941-4082-C06A08B76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A03F5-76E7-4CF8-8804-ACB135049CD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A63FD95A-2C61-C040-8B48-2BEDBA7A7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Powers of Matrices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DB74951C-5FEE-34F9-DE6B-9BA9D5324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If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is an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square matrix and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0, then:</a:t>
            </a:r>
          </a:p>
          <a:p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i="1" baseline="30000">
                <a:ea typeface="굴림" panose="020B0600000101010101" pitchFamily="34" charset="-127"/>
                <a:sym typeface="Symbol" panose="05050102010706020507" pitchFamily="18" charset="2"/>
              </a:rPr>
              <a:t>p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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AAA···A   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0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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Example:</a:t>
            </a:r>
          </a:p>
        </p:txBody>
      </p:sp>
      <p:grpSp>
        <p:nvGrpSpPr>
          <p:cNvPr id="594948" name="Group 4">
            <a:extLst>
              <a:ext uri="{FF2B5EF4-FFF2-40B4-BE49-F238E27FC236}">
                <a16:creationId xmlns:a16="http://schemas.microsoft.com/office/drawing/2014/main" id="{1A3D3A48-9967-059B-7F3B-22B15220F054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3095625"/>
            <a:ext cx="1600200" cy="685800"/>
            <a:chOff x="1488" y="1968"/>
            <a:chExt cx="1008" cy="432"/>
          </a:xfrm>
        </p:grpSpPr>
        <p:sp>
          <p:nvSpPr>
            <p:cNvPr id="594949" name="AutoShape 5">
              <a:extLst>
                <a:ext uri="{FF2B5EF4-FFF2-40B4-BE49-F238E27FC236}">
                  <a16:creationId xmlns:a16="http://schemas.microsoft.com/office/drawing/2014/main" id="{35880E2C-0A59-D7A2-335D-28C63EF75B4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96" y="1560"/>
              <a:ext cx="192" cy="1008"/>
            </a:xfrm>
            <a:prstGeom prst="rightBrace">
              <a:avLst>
                <a:gd name="adj1" fmla="val 4375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94950" name="Text Box 6">
              <a:extLst>
                <a:ext uri="{FF2B5EF4-FFF2-40B4-BE49-F238E27FC236}">
                  <a16:creationId xmlns:a16="http://schemas.microsoft.com/office/drawing/2014/main" id="{D219A0D4-1D8D-864A-9E97-5BD6325F0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12"/>
              <a:ext cx="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p</a:t>
              </a:r>
              <a:r>
                <a:rPr lang="en-US" altLang="en-US"/>
                <a:t> times</a:t>
              </a:r>
              <a:endParaRPr lang="en-US" altLang="en-US" i="1"/>
            </a:p>
          </p:txBody>
        </p:sp>
      </p:grpSp>
      <p:graphicFrame>
        <p:nvGraphicFramePr>
          <p:cNvPr id="594951" name="Object 7">
            <a:extLst>
              <a:ext uri="{FF2B5EF4-FFF2-40B4-BE49-F238E27FC236}">
                <a16:creationId xmlns:a16="http://schemas.microsoft.com/office/drawing/2014/main" id="{870C0D3D-FC8E-D3FD-230A-D7D1C7F68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276600"/>
          <a:ext cx="4419600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1460160" progId="Equation.3">
                  <p:embed/>
                </p:oleObj>
              </mc:Choice>
              <mc:Fallback>
                <p:oleObj name="Equation" r:id="rId2" imgW="2425680" imgH="1460160" progId="Equation.3">
                  <p:embed/>
                  <p:pic>
                    <p:nvPicPr>
                      <p:cNvPr id="594951" name="Object 7">
                        <a:extLst>
                          <a:ext uri="{FF2B5EF4-FFF2-40B4-BE49-F238E27FC236}">
                            <a16:creationId xmlns:a16="http://schemas.microsoft.com/office/drawing/2014/main" id="{870C0D3D-FC8E-D3FD-230A-D7D1C7F686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4419600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E97FF-A285-6802-7649-199879BB5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EBC2F-0A3E-4BE3-8E8E-3B7E77E2616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EF420D48-204F-4BCB-1B01-5FA7F58E3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If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=[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>
                <a:ea typeface="굴림" panose="020B0600000101010101" pitchFamily="34" charset="-127"/>
              </a:rPr>
              <a:t>] is an </a:t>
            </a:r>
            <a:r>
              <a:rPr lang="en-US" altLang="ko-KR" i="1">
                <a:ea typeface="굴림" panose="020B0600000101010101" pitchFamily="34" charset="-127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matrix, the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transpose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of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(often written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is the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matrix given by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t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=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= [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] = [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</a:rPr>
              <a:t>ji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] (1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,1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595971" name="Group 3">
            <a:extLst>
              <a:ext uri="{FF2B5EF4-FFF2-40B4-BE49-F238E27FC236}">
                <a16:creationId xmlns:a16="http://schemas.microsoft.com/office/drawing/2014/main" id="{EF16F583-92FA-2C05-C5C1-CDC0F4E31F13}"/>
              </a:ext>
            </a:extLst>
          </p:cNvPr>
          <p:cNvGrpSpPr>
            <a:grpSpLocks/>
          </p:cNvGrpSpPr>
          <p:nvPr/>
        </p:nvGrpSpPr>
        <p:grpSpPr bwMode="auto">
          <a:xfrm>
            <a:off x="2565400" y="4032250"/>
            <a:ext cx="796925" cy="1606550"/>
            <a:chOff x="1616" y="2540"/>
            <a:chExt cx="502" cy="1012"/>
          </a:xfrm>
        </p:grpSpPr>
        <p:sp>
          <p:nvSpPr>
            <p:cNvPr id="595972" name="AutoShape 4">
              <a:extLst>
                <a:ext uri="{FF2B5EF4-FFF2-40B4-BE49-F238E27FC236}">
                  <a16:creationId xmlns:a16="http://schemas.microsoft.com/office/drawing/2014/main" id="{37A2DEFB-D276-E602-3AE4-A18D493F33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826355">
              <a:off x="1539" y="2973"/>
              <a:ext cx="960" cy="198"/>
            </a:xfrm>
            <a:prstGeom prst="curvedUpArrow">
              <a:avLst>
                <a:gd name="adj1" fmla="val 96970"/>
                <a:gd name="adj2" fmla="val 193939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95973" name="AutoShape 5">
              <a:extLst>
                <a:ext uri="{FF2B5EF4-FFF2-40B4-BE49-F238E27FC236}">
                  <a16:creationId xmlns:a16="http://schemas.microsoft.com/office/drawing/2014/main" id="{E399CDB2-3D0F-F4C1-F768-33F4EC5D5B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73645">
              <a:off x="1616" y="2540"/>
              <a:ext cx="240" cy="960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2D2976D4-8DE1-4BB6-8970-4C8D3D48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Matrix Transposition</a:t>
            </a:r>
          </a:p>
        </p:txBody>
      </p:sp>
      <p:sp>
        <p:nvSpPr>
          <p:cNvPr id="595975" name="Line 7">
            <a:extLst>
              <a:ext uri="{FF2B5EF4-FFF2-40B4-BE49-F238E27FC236}">
                <a16:creationId xmlns:a16="http://schemas.microsoft.com/office/drawing/2014/main" id="{19B1FCD2-D860-E2E0-0C16-762C1BE11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14800"/>
            <a:ext cx="1905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595976" name="Line 8">
            <a:extLst>
              <a:ext uri="{FF2B5EF4-FFF2-40B4-BE49-F238E27FC236}">
                <a16:creationId xmlns:a16="http://schemas.microsoft.com/office/drawing/2014/main" id="{1066AE06-078C-27CD-D839-9F77C82AD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1905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595977" name="Text Box 9">
            <a:extLst>
              <a:ext uri="{FF2B5EF4-FFF2-40B4-BE49-F238E27FC236}">
                <a16:creationId xmlns:a16="http://schemas.microsoft.com/office/drawing/2014/main" id="{5CF98B84-9697-1E63-1AC7-971FCA325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56238"/>
            <a:ext cx="13716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Flip</a:t>
            </a:r>
            <a:br>
              <a:rPr lang="en-US" altLang="en-US"/>
            </a:br>
            <a:r>
              <a:rPr lang="en-US" altLang="en-US"/>
              <a:t>across</a:t>
            </a:r>
            <a:br>
              <a:rPr lang="en-US" altLang="en-US"/>
            </a:br>
            <a:r>
              <a:rPr lang="en-US" altLang="en-US"/>
              <a:t>diagonal</a:t>
            </a:r>
          </a:p>
        </p:txBody>
      </p:sp>
      <p:graphicFrame>
        <p:nvGraphicFramePr>
          <p:cNvPr id="595978" name="Object 10">
            <a:extLst>
              <a:ext uri="{FF2B5EF4-FFF2-40B4-BE49-F238E27FC236}">
                <a16:creationId xmlns:a16="http://schemas.microsoft.com/office/drawing/2014/main" id="{F981B959-EE56-C4FF-05AD-3EFBA0769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733800"/>
          <a:ext cx="46482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711000" progId="Equation.3">
                  <p:embed/>
                </p:oleObj>
              </mc:Choice>
              <mc:Fallback>
                <p:oleObj name="Equation" r:id="rId3" imgW="1625400" imgH="711000" progId="Equation.3">
                  <p:embed/>
                  <p:pic>
                    <p:nvPicPr>
                      <p:cNvPr id="595978" name="Object 10">
                        <a:extLst>
                          <a:ext uri="{FF2B5EF4-FFF2-40B4-BE49-F238E27FC236}">
                            <a16:creationId xmlns:a16="http://schemas.microsoft.com/office/drawing/2014/main" id="{F981B959-EE56-C4FF-05AD-3EFBA0769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6482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46459-BD3D-9E33-C711-56915CB5C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9921E-B9BB-4FEA-8643-20C21C35706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380A0C95-BAEC-22B4-D9DB-6FDDE1FCC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Symmetric Matrices</a:t>
            </a:r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2732AADF-2EE3-07DA-CE1B-F503FE86A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square matrix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is </a:t>
            </a:r>
            <a:r>
              <a:rPr lang="en-US" altLang="ko-KR" i="1">
                <a:ea typeface="굴림" panose="020B0600000101010101" pitchFamily="34" charset="-127"/>
              </a:rPr>
              <a:t>symmetric</a:t>
            </a:r>
            <a:r>
              <a:rPr lang="en-US" altLang="ko-KR">
                <a:ea typeface="굴림" panose="020B0600000101010101" pitchFamily="34" charset="-127"/>
              </a:rPr>
              <a:t> iff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=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 baseline="30000">
                <a:ea typeface="굴림" panose="020B0600000101010101" pitchFamily="34" charset="-127"/>
              </a:rPr>
              <a:t>t</a:t>
            </a:r>
            <a:r>
              <a:rPr lang="en-US" altLang="ko-KR">
                <a:ea typeface="굴림" panose="020B0600000101010101" pitchFamily="34" charset="-127"/>
              </a:rPr>
              <a:t>. </a:t>
            </a:r>
            <a:r>
              <a:rPr lang="en-US" altLang="ko-KR" i="1">
                <a:ea typeface="굴림" panose="020B0600000101010101" pitchFamily="34" charset="-127"/>
              </a:rPr>
              <a:t>I.e.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 i="1">
                <a:ea typeface="굴림" panose="020B0600000101010101" pitchFamily="34" charset="-127"/>
              </a:rPr>
              <a:t> = a</a:t>
            </a:r>
            <a:r>
              <a:rPr lang="en-US" altLang="ko-KR" i="1" baseline="-25000">
                <a:ea typeface="굴림" panose="020B0600000101010101" pitchFamily="34" charset="-127"/>
              </a:rPr>
              <a:t>ji </a:t>
            </a:r>
            <a:r>
              <a:rPr lang="en-US" altLang="ko-KR" i="1">
                <a:ea typeface="굴림" panose="020B0600000101010101" pitchFamily="34" charset="-127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</a:rPr>
              <a:t>Which is symmetric?</a:t>
            </a:r>
            <a:endParaRPr lang="en-US" altLang="ko-KR" baseline="-25000">
              <a:ea typeface="굴림" panose="020B0600000101010101" pitchFamily="34" charset="-127"/>
            </a:endParaRPr>
          </a:p>
        </p:txBody>
      </p:sp>
      <p:graphicFrame>
        <p:nvGraphicFramePr>
          <p:cNvPr id="596996" name="Object 4">
            <a:extLst>
              <a:ext uri="{FF2B5EF4-FFF2-40B4-BE49-F238E27FC236}">
                <a16:creationId xmlns:a16="http://schemas.microsoft.com/office/drawing/2014/main" id="{F8DF5D1C-7C9F-097E-2DB3-724984458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903663"/>
          <a:ext cx="2324100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920" imgH="711000" progId="Equation.3">
                  <p:embed/>
                </p:oleObj>
              </mc:Choice>
              <mc:Fallback>
                <p:oleObj name="Equation" r:id="rId3" imgW="799920" imgH="711000" progId="Equation.3">
                  <p:embed/>
                  <p:pic>
                    <p:nvPicPr>
                      <p:cNvPr id="596996" name="Object 4">
                        <a:extLst>
                          <a:ext uri="{FF2B5EF4-FFF2-40B4-BE49-F238E27FC236}">
                            <a16:creationId xmlns:a16="http://schemas.microsoft.com/office/drawing/2014/main" id="{F8DF5D1C-7C9F-097E-2DB3-724984458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03663"/>
                        <a:ext cx="2324100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997" name="Object 5">
            <a:extLst>
              <a:ext uri="{FF2B5EF4-FFF2-40B4-BE49-F238E27FC236}">
                <a16:creationId xmlns:a16="http://schemas.microsoft.com/office/drawing/2014/main" id="{C6866650-FB61-D17E-9157-5753282DE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86200"/>
          <a:ext cx="280352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160" imgH="711000" progId="Equation.3">
                  <p:embed/>
                </p:oleObj>
              </mc:Choice>
              <mc:Fallback>
                <p:oleObj name="Equation" r:id="rId5" imgW="965160" imgH="711000" progId="Equation.3">
                  <p:embed/>
                  <p:pic>
                    <p:nvPicPr>
                      <p:cNvPr id="596997" name="Object 5">
                        <a:extLst>
                          <a:ext uri="{FF2B5EF4-FFF2-40B4-BE49-F238E27FC236}">
                            <a16:creationId xmlns:a16="http://schemas.microsoft.com/office/drawing/2014/main" id="{C6866650-FB61-D17E-9157-5753282DE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280352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998" name="Object 6">
            <a:extLst>
              <a:ext uri="{FF2B5EF4-FFF2-40B4-BE49-F238E27FC236}">
                <a16:creationId xmlns:a16="http://schemas.microsoft.com/office/drawing/2014/main" id="{CB9D1735-A883-331C-41B5-F50CCFC17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3962400"/>
          <a:ext cx="1217612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711000" progId="Equation.3">
                  <p:embed/>
                </p:oleObj>
              </mc:Choice>
              <mc:Fallback>
                <p:oleObj name="Equation" r:id="rId7" imgW="419040" imgH="711000" progId="Equation.3">
                  <p:embed/>
                  <p:pic>
                    <p:nvPicPr>
                      <p:cNvPr id="596998" name="Object 6">
                        <a:extLst>
                          <a:ext uri="{FF2B5EF4-FFF2-40B4-BE49-F238E27FC236}">
                            <a16:creationId xmlns:a16="http://schemas.microsoft.com/office/drawing/2014/main" id="{CB9D1735-A883-331C-41B5-F50CCFC17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962400"/>
                        <a:ext cx="1217612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6999" name="Oval 7">
            <a:extLst>
              <a:ext uri="{FF2B5EF4-FFF2-40B4-BE49-F238E27FC236}">
                <a16:creationId xmlns:a16="http://schemas.microsoft.com/office/drawing/2014/main" id="{23DCAB84-0A23-9C50-2BA2-2959AA57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2895600" cy="2590800"/>
          </a:xfrm>
          <a:prstGeom prst="ellips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597000" name="AutoShape 8">
            <a:extLst>
              <a:ext uri="{FF2B5EF4-FFF2-40B4-BE49-F238E27FC236}">
                <a16:creationId xmlns:a16="http://schemas.microsoft.com/office/drawing/2014/main" id="{1EECA57A-11E8-4F9C-35C0-8B230570A55F}"/>
              </a:ext>
            </a:extLst>
          </p:cNvPr>
          <p:cNvSpPr>
            <a:spLocks noChangeArrowheads="1"/>
          </p:cNvSpPr>
          <p:nvPr/>
        </p:nvSpPr>
        <p:spPr bwMode="auto">
          <a:xfrm rot="-2237965">
            <a:off x="6986588" y="518795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FCBBF-705F-4C14-E3AC-58E850136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37A8B-AE4D-46D1-ABE5-B1F98E3B8E8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F958D25F-CD14-346D-A83A-F0B62AF8B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Zero-One Matrices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07BBF4D7-3A52-DADC-A509-637F29811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All elements of a </a:t>
            </a:r>
            <a:r>
              <a:rPr lang="en-US" altLang="ko-KR" sz="2800" i="1">
                <a:ea typeface="굴림" panose="020B0600000101010101" pitchFamily="34" charset="-127"/>
              </a:rPr>
              <a:t>zero-one</a:t>
            </a:r>
            <a:r>
              <a:rPr lang="en-US" altLang="ko-KR" sz="2800">
                <a:ea typeface="굴림" panose="020B0600000101010101" pitchFamily="34" charset="-127"/>
              </a:rPr>
              <a:t> matrix are 0 or 1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Representing </a:t>
            </a:r>
            <a:r>
              <a:rPr lang="en-US" altLang="ko-KR" sz="2400" b="1">
                <a:ea typeface="굴림" panose="020B0600000101010101" pitchFamily="34" charset="-127"/>
              </a:rPr>
              <a:t>False </a:t>
            </a:r>
            <a:r>
              <a:rPr lang="en-US" altLang="ko-KR" sz="2400">
                <a:ea typeface="굴림" panose="020B0600000101010101" pitchFamily="34" charset="-127"/>
              </a:rPr>
              <a:t>&amp; </a:t>
            </a:r>
            <a:r>
              <a:rPr lang="en-US" altLang="ko-KR" sz="2400" b="1">
                <a:ea typeface="굴림" panose="020B0600000101010101" pitchFamily="34" charset="-127"/>
              </a:rPr>
              <a:t>True </a:t>
            </a:r>
            <a:r>
              <a:rPr lang="en-US" altLang="ko-KR" sz="2400">
                <a:ea typeface="굴림" panose="020B0600000101010101" pitchFamily="34" charset="-127"/>
              </a:rPr>
              <a:t>respectively.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Useful for representing other structures.</a:t>
            </a:r>
          </a:p>
          <a:p>
            <a:pPr lvl="1"/>
            <a:r>
              <a:rPr lang="en-US" altLang="ko-KR" sz="2400" i="1">
                <a:ea typeface="굴림" panose="020B0600000101010101" pitchFamily="34" charset="-127"/>
              </a:rPr>
              <a:t>E.g.</a:t>
            </a:r>
            <a:r>
              <a:rPr lang="en-US" altLang="ko-KR" sz="2400">
                <a:ea typeface="굴림" panose="020B0600000101010101" pitchFamily="34" charset="-127"/>
              </a:rPr>
              <a:t>, relations, directed graphs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The </a:t>
            </a:r>
            <a:r>
              <a:rPr lang="en-US" altLang="ko-KR" sz="2800" i="1">
                <a:ea typeface="굴림" panose="020B0600000101010101" pitchFamily="34" charset="-127"/>
              </a:rPr>
              <a:t>meet</a:t>
            </a:r>
            <a:r>
              <a:rPr lang="en-US" altLang="ko-KR" sz="2800">
                <a:ea typeface="굴림" panose="020B0600000101010101" pitchFamily="34" charset="-127"/>
              </a:rPr>
              <a:t> of </a:t>
            </a:r>
            <a:r>
              <a:rPr lang="en-US" altLang="ko-KR" sz="2800" b="1">
                <a:ea typeface="굴림" panose="020B0600000101010101" pitchFamily="34" charset="-127"/>
              </a:rPr>
              <a:t>A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sz="2800" b="1">
                <a:ea typeface="굴림" panose="020B0600000101010101" pitchFamily="34" charset="-127"/>
                <a:sym typeface="Symbol" panose="05050102010706020507" pitchFamily="18" charset="2"/>
              </a:rPr>
              <a:t>B 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(both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m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zero-one matrices):</a:t>
            </a:r>
          </a:p>
          <a:p>
            <a:pPr lvl="1"/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B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: [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ij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ij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] = [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ij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ij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]</a:t>
            </a:r>
          </a:p>
          <a:p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The </a:t>
            </a:r>
            <a:r>
              <a:rPr lang="en-US" altLang="ko-KR" sz="2800" i="1">
                <a:ea typeface="굴림" panose="020B0600000101010101" pitchFamily="34" charset="-127"/>
                <a:sym typeface="Symbol" panose="05050102010706020507" pitchFamily="18" charset="2"/>
              </a:rPr>
              <a:t>join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 of </a:t>
            </a:r>
            <a:r>
              <a:rPr lang="en-US" altLang="ko-KR" sz="2800" b="1">
                <a:ea typeface="굴림" panose="020B0600000101010101" pitchFamily="34" charset="-127"/>
              </a:rPr>
              <a:t>A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sz="2800" b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sz="280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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B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: [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ij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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ij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BBE4542-7574-F24A-2714-C3F28F82D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CC66B-1D2E-4904-97F3-F723E70F9D1F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F8AFB5E1-0BBD-6DE0-14AD-DC16D1496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Recognizing Sequences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2DDE948C-8C41-A388-D1D4-74DF34B17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Sometimes, you’re given the first few terms of a sequence, and you are asked to find the sequence’s generating function, or a procedure to enumerate the sequence.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6A18-EC14-15D1-A4FE-AB1B498E55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CAD17-3802-4A44-AE0E-3135B2C99F6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473361B8-124F-7544-43CC-871D4AC80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Boolean Products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D2BA48D9-CA69-37E5-FDF1-164158749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Let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=[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</a:rPr>
              <a:t>ij</a:t>
            </a:r>
            <a:r>
              <a:rPr lang="en-US" altLang="ko-KR">
                <a:ea typeface="굴림" panose="020B0600000101010101" pitchFamily="34" charset="-127"/>
              </a:rPr>
              <a:t>] be an </a:t>
            </a:r>
            <a:r>
              <a:rPr lang="en-US" altLang="ko-KR" i="1">
                <a:ea typeface="굴림" panose="020B0600000101010101" pitchFamily="34" charset="-127"/>
              </a:rPr>
              <a:t>m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zero-one matrix,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&amp; let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=[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i="1" baseline="-25000">
                <a:ea typeface="굴림" panose="020B0600000101010101" pitchFamily="34" charset="-127"/>
                <a:sym typeface="Symbol" panose="05050102010706020507" pitchFamily="18" charset="2"/>
              </a:rPr>
              <a:t>ij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] be a </a:t>
            </a:r>
            <a:r>
              <a:rPr lang="en-US" altLang="ko-KR" i="1">
                <a:ea typeface="굴림" panose="020B0600000101010101" pitchFamily="34" charset="-127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zero-one matrix,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The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boolean product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of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is like normal matrix , but using  instead + in the row-column “vector dot product.”</a:t>
            </a:r>
          </a:p>
        </p:txBody>
      </p:sp>
      <p:graphicFrame>
        <p:nvGraphicFramePr>
          <p:cNvPr id="599044" name="Object 4">
            <a:extLst>
              <a:ext uri="{FF2B5EF4-FFF2-40B4-BE49-F238E27FC236}">
                <a16:creationId xmlns:a16="http://schemas.microsoft.com/office/drawing/2014/main" id="{464EEC7F-E82F-0159-C0BF-ED9A539AF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648200"/>
          <a:ext cx="54959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31640" progId="Equation.3">
                  <p:embed/>
                </p:oleObj>
              </mc:Choice>
              <mc:Fallback>
                <p:oleObj name="Equation" r:id="rId2" imgW="1574640" imgH="431640" progId="Equation.3">
                  <p:embed/>
                  <p:pic>
                    <p:nvPicPr>
                      <p:cNvPr id="599044" name="Object 4">
                        <a:extLst>
                          <a:ext uri="{FF2B5EF4-FFF2-40B4-BE49-F238E27FC236}">
                            <a16:creationId xmlns:a16="http://schemas.microsoft.com/office/drawing/2014/main" id="{464EEC7F-E82F-0159-C0BF-ED9A539AF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549592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45" name="Text Box 5">
            <a:extLst>
              <a:ext uri="{FF2B5EF4-FFF2-40B4-BE49-F238E27FC236}">
                <a16:creationId xmlns:a16="http://schemas.microsoft.com/office/drawing/2014/main" id="{89DE8B77-256D-F943-4412-34170A36A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ea typeface="Arial Unicode MS" pitchFamily="34" charset="-128"/>
              </a:rPr>
              <a:t>A</a:t>
            </a:r>
            <a:r>
              <a:rPr lang="en-US" altLang="en-US" sz="4000">
                <a:latin typeface="Arial Unicode MS" pitchFamily="34" charset="-128"/>
                <a:ea typeface="Arial Unicode MS" pitchFamily="34" charset="-128"/>
              </a:rPr>
              <a:t>⊙</a:t>
            </a:r>
            <a:r>
              <a:rPr lang="en-US" altLang="en-US" sz="4000" b="1"/>
              <a:t>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41B42-E242-2FD1-3925-17683B1F2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62BE-5304-4284-9476-AB4F53C8604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25346" name="Rectangle 2">
            <a:extLst>
              <a:ext uri="{FF2B5EF4-FFF2-40B4-BE49-F238E27FC236}">
                <a16:creationId xmlns:a16="http://schemas.microsoft.com/office/drawing/2014/main" id="{A93D6F03-8599-3228-05F6-4F761380B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Arithmetic/Boolean Products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53B7810E-D326-9BB2-F5FB-13778CB099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4495800"/>
          </a:xfrm>
          <a:ln/>
        </p:spPr>
        <p:txBody>
          <a:bodyPr/>
          <a:lstStyle/>
          <a:p>
            <a:endParaRPr lang="en-US" altLang="ko-KR" sz="280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endParaRPr lang="en-US" altLang="ko-KR" sz="280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endParaRPr lang="en-US" altLang="ko-KR" sz="280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aphicFrame>
        <p:nvGraphicFramePr>
          <p:cNvPr id="825348" name="Object 4">
            <a:extLst>
              <a:ext uri="{FF2B5EF4-FFF2-40B4-BE49-F238E27FC236}">
                <a16:creationId xmlns:a16="http://schemas.microsoft.com/office/drawing/2014/main" id="{331971C4-1C1A-3AC9-248A-732EDB7FA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648200"/>
          <a:ext cx="54959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31640" progId="Equation.3">
                  <p:embed/>
                </p:oleObj>
              </mc:Choice>
              <mc:Fallback>
                <p:oleObj name="Equation" r:id="rId2" imgW="1574640" imgH="431640" progId="Equation.3">
                  <p:embed/>
                  <p:pic>
                    <p:nvPicPr>
                      <p:cNvPr id="825348" name="Object 4">
                        <a:extLst>
                          <a:ext uri="{FF2B5EF4-FFF2-40B4-BE49-F238E27FC236}">
                            <a16:creationId xmlns:a16="http://schemas.microsoft.com/office/drawing/2014/main" id="{331971C4-1C1A-3AC9-248A-732EDB7FA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549592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49" name="Text Box 5">
            <a:extLst>
              <a:ext uri="{FF2B5EF4-FFF2-40B4-BE49-F238E27FC236}">
                <a16:creationId xmlns:a16="http://schemas.microsoft.com/office/drawing/2014/main" id="{420624EE-591A-FB00-3CA1-533D7DF1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ea typeface="Arial Unicode MS" pitchFamily="34" charset="-128"/>
              </a:rPr>
              <a:t>A</a:t>
            </a:r>
            <a:r>
              <a:rPr lang="en-US" altLang="en-US" sz="4000">
                <a:latin typeface="Arial Unicode MS" pitchFamily="34" charset="-128"/>
                <a:ea typeface="Arial Unicode MS" pitchFamily="34" charset="-128"/>
              </a:rPr>
              <a:t>⊙</a:t>
            </a:r>
            <a:r>
              <a:rPr lang="en-US" altLang="en-US" sz="4000" b="1"/>
              <a:t>B</a:t>
            </a:r>
          </a:p>
        </p:txBody>
      </p:sp>
      <p:graphicFrame>
        <p:nvGraphicFramePr>
          <p:cNvPr id="825352" name="Object 8">
            <a:extLst>
              <a:ext uri="{FF2B5EF4-FFF2-40B4-BE49-F238E27FC236}">
                <a16:creationId xmlns:a16="http://schemas.microsoft.com/office/drawing/2014/main" id="{71CD0D3C-6E25-FF37-2BE9-891DC5EB832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2590800"/>
          <a:ext cx="5867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457200" progId="Equation.3">
                  <p:embed/>
                </p:oleObj>
              </mc:Choice>
              <mc:Fallback>
                <p:oleObj name="Equation" r:id="rId4" imgW="1790640" imgH="457200" progId="Equation.3">
                  <p:embed/>
                  <p:pic>
                    <p:nvPicPr>
                      <p:cNvPr id="825352" name="Object 8">
                        <a:extLst>
                          <a:ext uri="{FF2B5EF4-FFF2-40B4-BE49-F238E27FC236}">
                            <a16:creationId xmlns:a16="http://schemas.microsoft.com/office/drawing/2014/main" id="{71CD0D3C-6E25-FF37-2BE9-891DC5EB8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58674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9648E-0D5C-E863-102D-E9B1CADDB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AE38-7C4A-4D60-BA9E-6F52DCB833E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1142F21E-3689-2803-D098-89A9554AE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Boolean Powers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A3A43435-9761-6AB6-2610-29BED21F9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 a square zero-one matrix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 and any </a:t>
            </a:r>
            <a:r>
              <a:rPr lang="en-US" altLang="ko-KR" i="1">
                <a:ea typeface="굴림" panose="020B0600000101010101" pitchFamily="34" charset="-127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0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the </a:t>
            </a:r>
            <a:r>
              <a:rPr lang="en-US" altLang="ko-KR" i="1">
                <a:ea typeface="굴림" panose="020B0600000101010101" pitchFamily="34" charset="-127"/>
              </a:rPr>
              <a:t>kth Boolean power of </a:t>
            </a:r>
            <a:r>
              <a:rPr lang="en-US" altLang="ko-KR" b="1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is simply the Boolean product of </a:t>
            </a:r>
            <a:r>
              <a:rPr lang="en-US" altLang="ko-KR" i="1">
                <a:ea typeface="굴림" panose="020B0600000101010101" pitchFamily="34" charset="-127"/>
              </a:rPr>
              <a:t>k</a:t>
            </a:r>
            <a:r>
              <a:rPr lang="en-US" altLang="ko-KR">
                <a:ea typeface="굴림" panose="020B0600000101010101" pitchFamily="34" charset="-127"/>
              </a:rPr>
              <a:t> copies of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 baseline="30000">
                <a:ea typeface="굴림" panose="020B0600000101010101" pitchFamily="34" charset="-127"/>
              </a:rPr>
              <a:t>[</a:t>
            </a:r>
            <a:r>
              <a:rPr lang="en-US" altLang="ko-KR" i="1" baseline="30000">
                <a:ea typeface="굴림" panose="020B0600000101010101" pitchFamily="34" charset="-127"/>
              </a:rPr>
              <a:t>k</a:t>
            </a:r>
            <a:r>
              <a:rPr lang="en-US" altLang="ko-KR" baseline="30000">
                <a:ea typeface="굴림" panose="020B0600000101010101" pitchFamily="34" charset="-127"/>
              </a:rPr>
              <a:t>]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 b="1">
                <a:ea typeface="Arial Unicode MS" pitchFamily="34" charset="-128"/>
              </a:rPr>
              <a:t>⊙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 b="1">
                <a:latin typeface="Arial Unicode MS" pitchFamily="34" charset="-128"/>
                <a:ea typeface="굴림" panose="020B0600000101010101" pitchFamily="34" charset="-127"/>
              </a:rPr>
              <a:t>⊙</a:t>
            </a:r>
            <a:r>
              <a:rPr lang="en-US" altLang="ko-KR">
                <a:ea typeface="굴림" panose="020B0600000101010101" pitchFamily="34" charset="-127"/>
                <a:sym typeface="Wingdings" panose="05000000000000000000" pitchFamily="2" charset="2"/>
              </a:rPr>
              <a:t>…</a:t>
            </a:r>
            <a:r>
              <a:rPr lang="en-US" altLang="ko-KR" b="1">
                <a:latin typeface="Arial Unicode MS" pitchFamily="34" charset="-128"/>
                <a:ea typeface="굴림" panose="020B0600000101010101" pitchFamily="34" charset="-127"/>
              </a:rPr>
              <a:t>⊙</a:t>
            </a:r>
            <a:r>
              <a:rPr lang="en-US" altLang="ko-KR" b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00068" name="AutoShape 4">
            <a:extLst>
              <a:ext uri="{FF2B5EF4-FFF2-40B4-BE49-F238E27FC236}">
                <a16:creationId xmlns:a16="http://schemas.microsoft.com/office/drawing/2014/main" id="{E6616C94-1993-D950-E3FD-51547E739943}"/>
              </a:ext>
            </a:extLst>
          </p:cNvPr>
          <p:cNvSpPr>
            <a:spLocks/>
          </p:cNvSpPr>
          <p:nvPr/>
        </p:nvSpPr>
        <p:spPr bwMode="auto">
          <a:xfrm rot="-5400000">
            <a:off x="3124200" y="2971800"/>
            <a:ext cx="381000" cy="2514600"/>
          </a:xfrm>
          <a:prstGeom prst="leftBrace">
            <a:avLst>
              <a:gd name="adj1" fmla="val 5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00069" name="Text Box 5">
            <a:extLst>
              <a:ext uri="{FF2B5EF4-FFF2-40B4-BE49-F238E27FC236}">
                <a16:creationId xmlns:a16="http://schemas.microsoft.com/office/drawing/2014/main" id="{AF48CCBA-7042-6C00-54AD-5F37D354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k</a:t>
            </a:r>
            <a:r>
              <a:rPr lang="en-US" altLang="en-US"/>
              <a:t> times</a:t>
            </a:r>
            <a:endParaRPr lang="en-US" altLang="en-US" i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81DA7-1AA5-3E9C-7FE8-E9FB1642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25D2A-114B-3F3C-26AA-8050ECF91BED}"/>
              </a:ext>
            </a:extLst>
          </p:cNvPr>
          <p:cNvSpPr txBox="1"/>
          <p:nvPr/>
        </p:nvSpPr>
        <p:spPr>
          <a:xfrm>
            <a:off x="190500" y="457200"/>
            <a:ext cx="87630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Don’t hesitate to contact us if you have any questions about this course’s teaching contents. Also don’t forget to check out the course page and Microsoft Team folder,</a:t>
            </a:r>
          </a:p>
          <a:p>
            <a:pPr algn="just"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r>
              <a:rPr lang="fr-FR" sz="3200" dirty="0">
                <a:solidFill>
                  <a:schemeClr val="bg1"/>
                </a:solidFill>
                <a:latin typeface="+mj-lt"/>
              </a:rPr>
              <a:t>• course page </a:t>
            </a:r>
            <a:r>
              <a:rPr lang="fr-FR" sz="32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https://mayooran1987.github.io/MC4010_E21/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endParaRPr lang="fr-FR" sz="3200" dirty="0">
              <a:latin typeface="+mj-lt"/>
            </a:endParaRPr>
          </a:p>
          <a:p>
            <a:pPr algn="just">
              <a:defRPr/>
            </a:pPr>
            <a:endParaRPr lang="en-US" sz="32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3BD5F-303E-BDD7-A40D-8888EBAC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18012"/>
            <a:ext cx="2261116" cy="2261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3D602FF-AFE9-26A4-1DFF-8F292B285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83A4-96A4-4E59-B5C4-4BDF75BA01B7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54018" name="Rectangle 2">
            <a:extLst>
              <a:ext uri="{FF2B5EF4-FFF2-40B4-BE49-F238E27FC236}">
                <a16:creationId xmlns:a16="http://schemas.microsoft.com/office/drawing/2014/main" id="{FC6C7D70-68EE-8E82-5941-2D6494CF6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Recognizing Sequences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8354DFCD-19DE-B60C-1F98-B14FFEB39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Examples: What’s the next number?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1,2,3,4,…</a:t>
            </a:r>
          </a:p>
          <a:p>
            <a:pPr lvl="1"/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1,3,5,7,9,…</a:t>
            </a:r>
          </a:p>
          <a:p>
            <a:pPr lvl="1"/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2,3,5,7,11,... </a:t>
            </a:r>
          </a:p>
        </p:txBody>
      </p:sp>
      <p:sp>
        <p:nvSpPr>
          <p:cNvPr id="854020" name="Text Box 4">
            <a:extLst>
              <a:ext uri="{FF2B5EF4-FFF2-40B4-BE49-F238E27FC236}">
                <a16:creationId xmlns:a16="http://schemas.microsoft.com/office/drawing/2014/main" id="{C4AE7064-85D9-EB10-C192-8D10E5B31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667000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34" charset="-127"/>
              </a:rPr>
              <a:t>5</a:t>
            </a:r>
            <a:r>
              <a:rPr lang="en-US" altLang="ko-KR">
                <a:ea typeface="굴림" panose="020B0600000101010101" pitchFamily="34" charset="-127"/>
              </a:rPr>
              <a:t>  (the 5th smallest number &gt;0)</a:t>
            </a:r>
          </a:p>
        </p:txBody>
      </p:sp>
      <p:sp>
        <p:nvSpPr>
          <p:cNvPr id="854021" name="Text Box 5">
            <a:extLst>
              <a:ext uri="{FF2B5EF4-FFF2-40B4-BE49-F238E27FC236}">
                <a16:creationId xmlns:a16="http://schemas.microsoft.com/office/drawing/2014/main" id="{CCE4D74D-0D4B-19D8-EAC4-D103C572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657600"/>
            <a:ext cx="469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34" charset="-127"/>
              </a:rPr>
              <a:t>11</a:t>
            </a:r>
            <a:r>
              <a:rPr lang="en-US" altLang="ko-KR">
                <a:ea typeface="굴림" panose="020B0600000101010101" pitchFamily="34" charset="-127"/>
              </a:rPr>
              <a:t>  (the 6th smallest odd number &gt;0)</a:t>
            </a:r>
          </a:p>
        </p:txBody>
      </p:sp>
      <p:sp>
        <p:nvSpPr>
          <p:cNvPr id="854022" name="Text Box 6">
            <a:extLst>
              <a:ext uri="{FF2B5EF4-FFF2-40B4-BE49-F238E27FC236}">
                <a16:creationId xmlns:a16="http://schemas.microsoft.com/office/drawing/2014/main" id="{8281D7DE-E264-1404-1381-B648B29DA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648200"/>
            <a:ext cx="454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ea typeface="굴림" panose="020B0600000101010101" pitchFamily="34" charset="-127"/>
              </a:rPr>
              <a:t>13</a:t>
            </a:r>
            <a:r>
              <a:rPr lang="en-US" altLang="ko-KR">
                <a:ea typeface="굴림" panose="020B0600000101010101" pitchFamily="34" charset="-127"/>
              </a:rPr>
              <a:t>  (the 6th smallest prime 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0" grpId="0" autoUpdateAnimBg="0"/>
      <p:bldP spid="854021" grpId="0" autoUpdateAnimBg="0"/>
      <p:bldP spid="8540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91F9409-53A2-BF0A-9C0B-D4DFC1879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C59CF-CD06-43DF-AEA2-9C2FB366E95A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AC76ACC5-874E-B0BB-25E7-9E6EEC69D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Trouble with Recognition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6E88F565-FB88-58A5-7EE5-3C0859DF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problem of finding “the” generating function given just an initial subsequence is </a:t>
            </a:r>
            <a:r>
              <a:rPr lang="en-US" altLang="ko-KR" i="1">
                <a:ea typeface="굴림" panose="020B0600000101010101" pitchFamily="34" charset="-127"/>
              </a:rPr>
              <a:t>not well defined.</a:t>
            </a:r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This is because there are </a:t>
            </a:r>
            <a:r>
              <a:rPr lang="en-US" altLang="ko-KR" i="1">
                <a:ea typeface="굴림" panose="020B0600000101010101" pitchFamily="34" charset="-127"/>
              </a:rPr>
              <a:t>infinitely </a:t>
            </a:r>
            <a:r>
              <a:rPr lang="en-US" altLang="ko-KR">
                <a:ea typeface="굴림" panose="020B0600000101010101" pitchFamily="34" charset="-127"/>
              </a:rPr>
              <a:t>many computable functions that will generate </a:t>
            </a:r>
            <a:r>
              <a:rPr lang="en-US" altLang="ko-KR" i="1">
                <a:ea typeface="굴림" panose="020B0600000101010101" pitchFamily="34" charset="-127"/>
              </a:rPr>
              <a:t>any</a:t>
            </a:r>
            <a:r>
              <a:rPr lang="en-US" altLang="ko-KR">
                <a:ea typeface="굴림" panose="020B0600000101010101" pitchFamily="34" charset="-127"/>
              </a:rPr>
              <a:t> given initial subsequence.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C9D140A-CE20-10A7-A05E-E2FB57C04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F8EC1-1D2A-4B84-847A-F09F3F2993E7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851970" name="Rectangle 2">
            <a:extLst>
              <a:ext uri="{FF2B5EF4-FFF2-40B4-BE49-F238E27FC236}">
                <a16:creationId xmlns:a16="http://schemas.microsoft.com/office/drawing/2014/main" id="{5F481196-A2BD-2679-079B-35D34B1C6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sz="4000">
                <a:ea typeface="굴림" panose="020B0600000101010101" pitchFamily="34" charset="-127"/>
              </a:rPr>
              <a:t>The Trouble with Recognition (cont’d)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A593AFEB-8387-08EB-0741-BEACD7669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We implicitly are supposed to find the </a:t>
            </a:r>
            <a:r>
              <a:rPr lang="en-US" altLang="ko-KR" sz="2800" i="1">
                <a:ea typeface="굴림" panose="020B0600000101010101" pitchFamily="34" charset="-127"/>
              </a:rPr>
              <a:t>simplest </a:t>
            </a:r>
            <a:r>
              <a:rPr lang="en-US" altLang="ko-KR" sz="2800">
                <a:ea typeface="굴림" panose="020B0600000101010101" pitchFamily="34" charset="-127"/>
              </a:rPr>
              <a:t>such function but, how should we define the </a:t>
            </a:r>
            <a:r>
              <a:rPr lang="en-US" altLang="ko-KR" sz="2800" i="1">
                <a:ea typeface="굴림" panose="020B0600000101010101" pitchFamily="34" charset="-127"/>
              </a:rPr>
              <a:t>simplicity</a:t>
            </a:r>
            <a:r>
              <a:rPr lang="en-US" altLang="ko-KR" sz="2800">
                <a:ea typeface="굴림" panose="020B0600000101010101" pitchFamily="34" charset="-127"/>
              </a:rPr>
              <a:t> of a function?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We might define simplicity as the reciprocal of complexity, but…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There are </a:t>
            </a:r>
            <a:r>
              <a:rPr lang="en-US" altLang="ko-KR" sz="2400" i="1">
                <a:ea typeface="굴림" panose="020B0600000101010101" pitchFamily="34" charset="-127"/>
              </a:rPr>
              <a:t>many</a:t>
            </a:r>
            <a:r>
              <a:rPr lang="en-US" altLang="ko-KR" sz="2400">
                <a:ea typeface="굴림" panose="020B0600000101010101" pitchFamily="34" charset="-127"/>
              </a:rPr>
              <a:t> plausible, competing definitions of complexity, and this is an active research area.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So, these questions really have </a:t>
            </a:r>
            <a:r>
              <a:rPr lang="en-US" altLang="ko-KR" sz="2800" i="1">
                <a:ea typeface="굴림" panose="020B0600000101010101" pitchFamily="34" charset="-127"/>
              </a:rPr>
              <a:t>no</a:t>
            </a:r>
            <a:r>
              <a:rPr lang="en-US" altLang="ko-KR" sz="2800">
                <a:ea typeface="굴림" panose="020B0600000101010101" pitchFamily="34" charset="-127"/>
              </a:rPr>
              <a:t> objective right answer!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8B82330-F470-2BDE-CA44-745977DAE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52876-00E7-43B8-9C97-992979E7C2B9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805890" name="Rectangle 2">
            <a:extLst>
              <a:ext uri="{FF2B5EF4-FFF2-40B4-BE49-F238E27FC236}">
                <a16:creationId xmlns:a16="http://schemas.microsoft.com/office/drawing/2014/main" id="{1C748D9F-E177-2B08-FDF6-B437F2B68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Summation Notation</a:t>
            </a:r>
          </a:p>
        </p:txBody>
      </p:sp>
      <p:sp>
        <p:nvSpPr>
          <p:cNvPr id="805891" name="Rectangle 3">
            <a:extLst>
              <a:ext uri="{FF2B5EF4-FFF2-40B4-BE49-F238E27FC236}">
                <a16:creationId xmlns:a16="http://schemas.microsoft.com/office/drawing/2014/main" id="{ED2DA9CC-EA81-EDB8-C385-9EAE281A7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Given a series {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}, the </a:t>
            </a:r>
            <a:r>
              <a:rPr lang="en-US" altLang="ko-KR" i="1">
                <a:ea typeface="굴림" panose="020B0600000101010101" pitchFamily="34" charset="-127"/>
              </a:rPr>
              <a:t>summation of </a:t>
            </a:r>
            <a:r>
              <a:rPr lang="en-US" altLang="ko-KR">
                <a:ea typeface="굴림" panose="020B0600000101010101" pitchFamily="34" charset="-127"/>
              </a:rPr>
              <a:t>{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 i="1" baseline="-25000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} </a:t>
            </a:r>
            <a:r>
              <a:rPr lang="en-US" altLang="ko-KR" i="1">
                <a:ea typeface="굴림" panose="020B0600000101010101" pitchFamily="34" charset="-127"/>
              </a:rPr>
              <a:t>from j to k</a:t>
            </a:r>
            <a:r>
              <a:rPr lang="en-US" altLang="ko-KR">
                <a:ea typeface="굴림" panose="020B0600000101010101" pitchFamily="34" charset="-127"/>
              </a:rPr>
              <a:t> is written and defined as follows: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Here, </a:t>
            </a:r>
            <a:r>
              <a:rPr lang="en-US" altLang="ko-KR" i="1">
                <a:ea typeface="굴림" panose="020B0600000101010101" pitchFamily="34" charset="-127"/>
              </a:rPr>
              <a:t>i</a:t>
            </a:r>
            <a:r>
              <a:rPr lang="en-US" altLang="ko-KR">
                <a:ea typeface="굴림" panose="020B0600000101010101" pitchFamily="34" charset="-127"/>
              </a:rPr>
              <a:t> is called the </a:t>
            </a:r>
            <a:r>
              <a:rPr lang="en-US" altLang="ko-KR" i="1">
                <a:ea typeface="굴림" panose="020B0600000101010101" pitchFamily="34" charset="-127"/>
              </a:rPr>
              <a:t>index of summation</a:t>
            </a:r>
            <a:r>
              <a:rPr lang="en-US" altLang="ko-KR">
                <a:ea typeface="굴림" panose="020B0600000101010101" pitchFamily="34" charset="-127"/>
              </a:rPr>
              <a:t>.</a:t>
            </a:r>
            <a:endParaRPr lang="en-US" altLang="ko-KR" i="1">
              <a:ea typeface="굴림" panose="020B0600000101010101" pitchFamily="34" charset="-127"/>
            </a:endParaRPr>
          </a:p>
        </p:txBody>
      </p:sp>
      <p:graphicFrame>
        <p:nvGraphicFramePr>
          <p:cNvPr id="805892" name="Object 4">
            <a:extLst>
              <a:ext uri="{FF2B5EF4-FFF2-40B4-BE49-F238E27FC236}">
                <a16:creationId xmlns:a16="http://schemas.microsoft.com/office/drawing/2014/main" id="{9DDA1530-32E4-36B4-4E65-E1F42954A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05200"/>
          <a:ext cx="3933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444240" progId="Equation.3">
                  <p:embed/>
                </p:oleObj>
              </mc:Choice>
              <mc:Fallback>
                <p:oleObj name="Equation" r:id="rId3" imgW="15238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39338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7CDFC9D-33E2-7CC6-3FDB-D37964273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7BC5-FA53-4582-8309-CD64A246AE99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806914" name="Rectangle 2">
            <a:extLst>
              <a:ext uri="{FF2B5EF4-FFF2-40B4-BE49-F238E27FC236}">
                <a16:creationId xmlns:a16="http://schemas.microsoft.com/office/drawing/2014/main" id="{8D6A82AB-3A2E-C838-1ADF-E1E8CC6B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Generalized Summations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36F8A873-2922-50CE-CC8B-7ECB741DE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 an infinite series, we may write:</a:t>
            </a:r>
          </a:p>
          <a:p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To sum a function over all members of a set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={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 baseline="-25000">
                <a:ea typeface="굴림" panose="020B0600000101010101" pitchFamily="34" charset="-127"/>
              </a:rPr>
              <a:t>1</a:t>
            </a:r>
            <a:r>
              <a:rPr lang="en-US" altLang="ko-KR">
                <a:ea typeface="굴림" panose="020B0600000101010101" pitchFamily="34" charset="-127"/>
              </a:rPr>
              <a:t>,</a:t>
            </a:r>
            <a:r>
              <a:rPr lang="en-US" altLang="ko-KR" i="1">
                <a:ea typeface="굴림" panose="020B0600000101010101" pitchFamily="34" charset="-127"/>
              </a:rPr>
              <a:t> x</a:t>
            </a:r>
            <a:r>
              <a:rPr lang="en-US" altLang="ko-KR" baseline="-25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, …}:</a:t>
            </a:r>
          </a:p>
          <a:p>
            <a:r>
              <a:rPr lang="en-US" altLang="ko-KR">
                <a:ea typeface="굴림" panose="020B0600000101010101" pitchFamily="34" charset="-127"/>
              </a:rPr>
              <a:t>Or, if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={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|</a:t>
            </a:r>
            <a:r>
              <a:rPr lang="en-US" altLang="ko-KR" i="1">
                <a:ea typeface="굴림" panose="020B0600000101010101" pitchFamily="34" charset="-127"/>
              </a:rPr>
              <a:t>P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)}, we may just write:</a:t>
            </a:r>
          </a:p>
        </p:txBody>
      </p:sp>
      <p:graphicFrame>
        <p:nvGraphicFramePr>
          <p:cNvPr id="806916" name="Object 4">
            <a:extLst>
              <a:ext uri="{FF2B5EF4-FFF2-40B4-BE49-F238E27FC236}">
                <a16:creationId xmlns:a16="http://schemas.microsoft.com/office/drawing/2014/main" id="{349C8F21-F8EE-1278-7252-06D48B47B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0650" y="3657600"/>
          <a:ext cx="4319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342720" progId="Equation.3">
                  <p:embed/>
                </p:oleObj>
              </mc:Choice>
              <mc:Fallback>
                <p:oleObj name="Equation" r:id="rId3" imgW="176508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657600"/>
                        <a:ext cx="43195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17" name="Object 5">
            <a:extLst>
              <a:ext uri="{FF2B5EF4-FFF2-40B4-BE49-F238E27FC236}">
                <a16:creationId xmlns:a16="http://schemas.microsoft.com/office/drawing/2014/main" id="{F934154C-ACB6-2747-5ED4-27867CC2A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4800600"/>
          <a:ext cx="564356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080" imgH="355320" progId="Equation.3">
                  <p:embed/>
                </p:oleObj>
              </mc:Choice>
              <mc:Fallback>
                <p:oleObj name="Equation" r:id="rId5" imgW="176508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800600"/>
                        <a:ext cx="564356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18" name="Object 6">
            <a:extLst>
              <a:ext uri="{FF2B5EF4-FFF2-40B4-BE49-F238E27FC236}">
                <a16:creationId xmlns:a16="http://schemas.microsoft.com/office/drawing/2014/main" id="{49261895-AAE1-E253-FA14-50FE9C7A4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5438" y="2362200"/>
          <a:ext cx="30321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444240" progId="Equation.3">
                  <p:embed/>
                </p:oleObj>
              </mc:Choice>
              <mc:Fallback>
                <p:oleObj name="Equation" r:id="rId7" imgW="12697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2200"/>
                        <a:ext cx="30321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Office\Templates\Blank Presentation.pot</Template>
  <TotalTime>1236</TotalTime>
  <Words>2101</Words>
  <Application>Microsoft Office PowerPoint</Application>
  <PresentationFormat>On-screen Show (4:3)</PresentationFormat>
  <Paragraphs>341</Paragraphs>
  <Slides>43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Unicode MS</vt:lpstr>
      <vt:lpstr>Corbel</vt:lpstr>
      <vt:lpstr>Times New Roman</vt:lpstr>
      <vt:lpstr>Times-Bold</vt:lpstr>
      <vt:lpstr>Blank Presentation</vt:lpstr>
      <vt:lpstr>Equation</vt:lpstr>
      <vt:lpstr>MC4010- Discrete Mathematics  Basic Structures: Sets, Functions, Sequences, Sums, and Matrices – 3     Dr T. Mayooran, Department of Inter-Disciplinary Studies, Faculty of Engineering,  University of Jaffna</vt:lpstr>
      <vt:lpstr>Sequences</vt:lpstr>
      <vt:lpstr>Example with Repetitions</vt:lpstr>
      <vt:lpstr>Recognizing Sequences</vt:lpstr>
      <vt:lpstr>Recognizing Sequences</vt:lpstr>
      <vt:lpstr>The Trouble with Recognition</vt:lpstr>
      <vt:lpstr>The Trouble with Recognition (cont’d)</vt:lpstr>
      <vt:lpstr>Summation Notation</vt:lpstr>
      <vt:lpstr>Generalized Summations</vt:lpstr>
      <vt:lpstr>Simple Summation Example</vt:lpstr>
      <vt:lpstr>More Summation Examples</vt:lpstr>
      <vt:lpstr>Summation Manipulations</vt:lpstr>
      <vt:lpstr>More Summation Manipulations</vt:lpstr>
      <vt:lpstr>Example: Impress Your Friends</vt:lpstr>
      <vt:lpstr>Euler’s Trick, Illustrated</vt:lpstr>
      <vt:lpstr>Symbolic Derivation of Trick</vt:lpstr>
      <vt:lpstr>Concluding Euler’s Derivation</vt:lpstr>
      <vt:lpstr>Example: Geometric Series</vt:lpstr>
      <vt:lpstr>Geometric Sum Derivation</vt:lpstr>
      <vt:lpstr>Derivation example cont...</vt:lpstr>
      <vt:lpstr>Concluding long derivation...</vt:lpstr>
      <vt:lpstr>More Series</vt:lpstr>
      <vt:lpstr>More Series</vt:lpstr>
      <vt:lpstr>Example</vt:lpstr>
      <vt:lpstr>Nested Summations</vt:lpstr>
      <vt:lpstr>PowerPoint Presentation</vt:lpstr>
      <vt:lpstr>Matrices</vt:lpstr>
      <vt:lpstr>Matrix Equality</vt:lpstr>
      <vt:lpstr>Row and Column Order</vt:lpstr>
      <vt:lpstr>Matrix Sums</vt:lpstr>
      <vt:lpstr>Matrix Products</vt:lpstr>
      <vt:lpstr>Matrix Product Example</vt:lpstr>
      <vt:lpstr>Identity Matrices</vt:lpstr>
      <vt:lpstr>Matrix Inverses</vt:lpstr>
      <vt:lpstr>Matrix Multiplication Algorithm</vt:lpstr>
      <vt:lpstr>Powers of Matrices</vt:lpstr>
      <vt:lpstr>Matrix Transposition</vt:lpstr>
      <vt:lpstr>Symmetric Matrices</vt:lpstr>
      <vt:lpstr>Zero-One Matrices</vt:lpstr>
      <vt:lpstr>Boolean Products</vt:lpstr>
      <vt:lpstr>Arithmetic/Boolean Products</vt:lpstr>
      <vt:lpstr>Boolean Powers</vt:lpstr>
      <vt:lpstr>PowerPoint Presentation</vt:lpstr>
    </vt:vector>
  </TitlesOfParts>
  <Manager>CISE Department</Manager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5th edition</dc:title>
  <dc:subject>Discrete Mathematics</dc:subject>
  <dc:creator>Michael P. Frank</dc:creator>
  <dc:description>Slides developed at the University of Florida_x000d_
for course COT3100, Applications of_x000d_
Discrete Structures, Spring 2001 &amp; 2003.</dc:description>
  <cp:lastModifiedBy>Thevaraja Mayooran</cp:lastModifiedBy>
  <cp:revision>57</cp:revision>
  <dcterms:created xsi:type="dcterms:W3CDTF">2001-01-08T01:48:20Z</dcterms:created>
  <dcterms:modified xsi:type="dcterms:W3CDTF">2023-10-18T06:48:17Z</dcterms:modified>
</cp:coreProperties>
</file>