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3"/>
  </p:notesMasterIdLst>
  <p:handoutMasterIdLst>
    <p:handoutMasterId r:id="rId54"/>
  </p:handoutMasterIdLst>
  <p:sldIdLst>
    <p:sldId id="956" r:id="rId2"/>
    <p:sldId id="417" r:id="rId3"/>
    <p:sldId id="419" r:id="rId4"/>
    <p:sldId id="420" r:id="rId5"/>
    <p:sldId id="421" r:id="rId6"/>
    <p:sldId id="422" r:id="rId7"/>
    <p:sldId id="423" r:id="rId8"/>
    <p:sldId id="424" r:id="rId9"/>
    <p:sldId id="425" r:id="rId10"/>
    <p:sldId id="426" r:id="rId11"/>
    <p:sldId id="427" r:id="rId12"/>
    <p:sldId id="428" r:id="rId13"/>
    <p:sldId id="429" r:id="rId14"/>
    <p:sldId id="430" r:id="rId15"/>
    <p:sldId id="439" r:id="rId16"/>
    <p:sldId id="440" r:id="rId17"/>
    <p:sldId id="459" r:id="rId18"/>
    <p:sldId id="460" r:id="rId19"/>
    <p:sldId id="461" r:id="rId20"/>
    <p:sldId id="462" r:id="rId21"/>
    <p:sldId id="463" r:id="rId22"/>
    <p:sldId id="464" r:id="rId23"/>
    <p:sldId id="465" r:id="rId24"/>
    <p:sldId id="466" r:id="rId25"/>
    <p:sldId id="467" r:id="rId26"/>
    <p:sldId id="468" r:id="rId27"/>
    <p:sldId id="469" r:id="rId28"/>
    <p:sldId id="945" r:id="rId29"/>
    <p:sldId id="483" r:id="rId30"/>
    <p:sldId id="484" r:id="rId31"/>
    <p:sldId id="310" r:id="rId32"/>
    <p:sldId id="311" r:id="rId33"/>
    <p:sldId id="470" r:id="rId34"/>
    <p:sldId id="312" r:id="rId35"/>
    <p:sldId id="313" r:id="rId36"/>
    <p:sldId id="314" r:id="rId37"/>
    <p:sldId id="473" r:id="rId38"/>
    <p:sldId id="479" r:id="rId39"/>
    <p:sldId id="480" r:id="rId40"/>
    <p:sldId id="315" r:id="rId41"/>
    <p:sldId id="957" r:id="rId42"/>
    <p:sldId id="316" r:id="rId43"/>
    <p:sldId id="481" r:id="rId44"/>
    <p:sldId id="317" r:id="rId45"/>
    <p:sldId id="318" r:id="rId46"/>
    <p:sldId id="319" r:id="rId47"/>
    <p:sldId id="320" r:id="rId48"/>
    <p:sldId id="321" r:id="rId49"/>
    <p:sldId id="322" r:id="rId50"/>
    <p:sldId id="325" r:id="rId51"/>
    <p:sldId id="958" r:id="rId52"/>
  </p:sldIdLst>
  <p:sldSz cx="9144000" cy="6858000" type="screen4x3"/>
  <p:notesSz cx="6858000" cy="9067800"/>
  <p:defaultTex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FF66"/>
    <a:srgbClr val="FFFF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1" autoAdjust="0"/>
    <p:restoredTop sz="87113" autoAdjust="0"/>
  </p:normalViewPr>
  <p:slideViewPr>
    <p:cSldViewPr>
      <p:cViewPr varScale="1">
        <p:scale>
          <a:sx n="111" d="100"/>
          <a:sy n="111" d="100"/>
        </p:scale>
        <p:origin x="22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2022" y="-108"/>
      </p:cViewPr>
      <p:guideLst>
        <p:guide orient="horz" pos="285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E47096A-5F6F-FABA-C91E-EFB32E3C288E}"/>
              </a:ext>
            </a:extLst>
          </p:cNvPr>
          <p:cNvSpPr>
            <a:spLocks noGrp="1" noChangeArrowheads="1"/>
          </p:cNvSpPr>
          <p:nvPr>
            <p:ph type="hdr" sz="quarter"/>
          </p:nvPr>
        </p:nvSpPr>
        <p:spPr bwMode="auto">
          <a:xfrm>
            <a:off x="0" y="0"/>
            <a:ext cx="2971800" cy="463550"/>
          </a:xfrm>
          <a:prstGeom prst="rect">
            <a:avLst/>
          </a:prstGeom>
          <a:noFill/>
          <a:ln>
            <a:noFill/>
          </a:ln>
          <a:effectLst/>
        </p:spPr>
        <p:txBody>
          <a:bodyPr vert="horz" wrap="square" lIns="92257" tIns="46129" rIns="92257" bIns="46129" numCol="1" anchor="t" anchorCtr="0" compatLnSpc="1">
            <a:prstTxWarp prst="textNoShape">
              <a:avLst/>
            </a:prstTxWarp>
          </a:bodyPr>
          <a:lstStyle>
            <a:lvl1pPr defTabSz="922338" eaLnBrk="1" fontAlgn="auto" hangingPunct="1">
              <a:spcBef>
                <a:spcPts val="0"/>
              </a:spcBef>
              <a:spcAft>
                <a:spcPts val="0"/>
              </a:spcAft>
              <a:defRPr sz="1200">
                <a:latin typeface="+mn-lt"/>
                <a:ea typeface="굴림" panose="020B0600000101010101" pitchFamily="34" charset="-127"/>
              </a:defRPr>
            </a:lvl1pPr>
          </a:lstStyle>
          <a:p>
            <a:pPr>
              <a:defRPr/>
            </a:pPr>
            <a:r>
              <a:rPr lang="ko-KR" altLang="en-US"/>
              <a:t>Discrete Mathematics and its Applications</a:t>
            </a:r>
            <a:endParaRPr lang="en-US" altLang="ko-KR"/>
          </a:p>
        </p:txBody>
      </p:sp>
      <p:sp>
        <p:nvSpPr>
          <p:cNvPr id="23555" name="Rectangle 3">
            <a:extLst>
              <a:ext uri="{FF2B5EF4-FFF2-40B4-BE49-F238E27FC236}">
                <a16:creationId xmlns:a16="http://schemas.microsoft.com/office/drawing/2014/main" id="{33D51296-3B75-01F5-0160-C8D1B23FD77F}"/>
              </a:ext>
            </a:extLst>
          </p:cNvPr>
          <p:cNvSpPr>
            <a:spLocks noGrp="1" noChangeArrowheads="1"/>
          </p:cNvSpPr>
          <p:nvPr>
            <p:ph type="dt" sz="quarter" idx="1"/>
          </p:nvPr>
        </p:nvSpPr>
        <p:spPr bwMode="auto">
          <a:xfrm>
            <a:off x="3886200" y="0"/>
            <a:ext cx="2971800" cy="463550"/>
          </a:xfrm>
          <a:prstGeom prst="rect">
            <a:avLst/>
          </a:prstGeom>
          <a:noFill/>
          <a:ln>
            <a:noFill/>
          </a:ln>
          <a:effectLst/>
        </p:spPr>
        <p:txBody>
          <a:bodyPr vert="horz" wrap="square" lIns="92257" tIns="46129" rIns="92257" bIns="46129" numCol="1" anchor="t" anchorCtr="0" compatLnSpc="1">
            <a:prstTxWarp prst="textNoShape">
              <a:avLst/>
            </a:prstTxWarp>
          </a:bodyPr>
          <a:lstStyle>
            <a:lvl1pPr algn="r" defTabSz="922338" eaLnBrk="1" fontAlgn="auto" hangingPunct="1">
              <a:spcBef>
                <a:spcPts val="0"/>
              </a:spcBef>
              <a:spcAft>
                <a:spcPts val="0"/>
              </a:spcAft>
              <a:defRPr sz="1200">
                <a:latin typeface="+mn-lt"/>
                <a:ea typeface="굴림" panose="020B0600000101010101" pitchFamily="34" charset="-127"/>
              </a:defRPr>
            </a:lvl1pPr>
          </a:lstStyle>
          <a:p>
            <a:pPr>
              <a:defRPr/>
            </a:pPr>
            <a:fld id="{C3DCFECE-C467-4074-8ABB-1EA351E05990}" type="datetime1">
              <a:rPr lang="ko-KR" altLang="en-US"/>
              <a:pPr>
                <a:defRPr/>
              </a:pPr>
              <a:t>2023-10-11</a:t>
            </a:fld>
            <a:endParaRPr lang="en-US" altLang="ko-KR"/>
          </a:p>
        </p:txBody>
      </p:sp>
      <p:sp>
        <p:nvSpPr>
          <p:cNvPr id="23556" name="Rectangle 4">
            <a:extLst>
              <a:ext uri="{FF2B5EF4-FFF2-40B4-BE49-F238E27FC236}">
                <a16:creationId xmlns:a16="http://schemas.microsoft.com/office/drawing/2014/main" id="{6D51EF4F-0405-C3FB-67F0-C89359C02F43}"/>
              </a:ext>
            </a:extLst>
          </p:cNvPr>
          <p:cNvSpPr>
            <a:spLocks noGrp="1" noChangeArrowheads="1"/>
          </p:cNvSpPr>
          <p:nvPr>
            <p:ph type="ftr" sz="quarter" idx="2"/>
          </p:nvPr>
        </p:nvSpPr>
        <p:spPr bwMode="auto">
          <a:xfrm>
            <a:off x="0" y="8593138"/>
            <a:ext cx="2971800" cy="465137"/>
          </a:xfrm>
          <a:prstGeom prst="rect">
            <a:avLst/>
          </a:prstGeom>
          <a:noFill/>
          <a:ln>
            <a:noFill/>
          </a:ln>
          <a:effectLst/>
        </p:spPr>
        <p:txBody>
          <a:bodyPr vert="horz" wrap="square" lIns="92257" tIns="46129" rIns="92257" bIns="46129" numCol="1" anchor="b" anchorCtr="0" compatLnSpc="1">
            <a:prstTxWarp prst="textNoShape">
              <a:avLst/>
            </a:prstTxWarp>
          </a:bodyPr>
          <a:lstStyle>
            <a:lvl1pPr defTabSz="922338" eaLnBrk="1" fontAlgn="auto" hangingPunct="1">
              <a:spcBef>
                <a:spcPts val="0"/>
              </a:spcBef>
              <a:spcAft>
                <a:spcPts val="0"/>
              </a:spcAft>
              <a:defRPr sz="1200">
                <a:latin typeface="+mn-lt"/>
                <a:ea typeface="굴림" panose="020B0600000101010101" pitchFamily="34" charset="-127"/>
              </a:defRPr>
            </a:lvl1pPr>
          </a:lstStyle>
          <a:p>
            <a:pPr>
              <a:defRPr/>
            </a:pPr>
            <a:r>
              <a:rPr lang="ko-KR" altLang="en-US"/>
              <a:t>(c)2001-2002, Michael P. Frank</a:t>
            </a:r>
            <a:endParaRPr lang="en-US" altLang="ko-KR"/>
          </a:p>
        </p:txBody>
      </p:sp>
      <p:sp>
        <p:nvSpPr>
          <p:cNvPr id="23557" name="Rectangle 5">
            <a:extLst>
              <a:ext uri="{FF2B5EF4-FFF2-40B4-BE49-F238E27FC236}">
                <a16:creationId xmlns:a16="http://schemas.microsoft.com/office/drawing/2014/main" id="{E550C624-917B-9563-B2F1-38E90B383336}"/>
              </a:ext>
            </a:extLst>
          </p:cNvPr>
          <p:cNvSpPr>
            <a:spLocks noGrp="1" noChangeArrowheads="1"/>
          </p:cNvSpPr>
          <p:nvPr>
            <p:ph type="sldNum" sz="quarter" idx="3"/>
          </p:nvPr>
        </p:nvSpPr>
        <p:spPr bwMode="auto">
          <a:xfrm>
            <a:off x="3886200" y="8593138"/>
            <a:ext cx="2971800" cy="465137"/>
          </a:xfrm>
          <a:prstGeom prst="rect">
            <a:avLst/>
          </a:prstGeom>
          <a:noFill/>
          <a:ln>
            <a:noFill/>
          </a:ln>
          <a:effectLst/>
        </p:spPr>
        <p:txBody>
          <a:bodyPr vert="horz" wrap="square" lIns="92257" tIns="46129" rIns="92257" bIns="46129" numCol="1" anchor="b" anchorCtr="0" compatLnSpc="1">
            <a:prstTxWarp prst="textNoShape">
              <a:avLst/>
            </a:prstTxWarp>
          </a:bodyPr>
          <a:lstStyle>
            <a:lvl1pPr algn="r" defTabSz="922338" eaLnBrk="1" fontAlgn="auto" hangingPunct="1">
              <a:spcBef>
                <a:spcPts val="0"/>
              </a:spcBef>
              <a:spcAft>
                <a:spcPts val="0"/>
              </a:spcAft>
              <a:defRPr sz="1200">
                <a:latin typeface="+mn-lt"/>
                <a:ea typeface="굴림" panose="020B0600000101010101" pitchFamily="34" charset="-127"/>
              </a:defRPr>
            </a:lvl1pPr>
          </a:lstStyle>
          <a:p>
            <a:pPr>
              <a:defRPr/>
            </a:pPr>
            <a:fld id="{61DF1287-21F3-41A7-81CF-128504B05AA0}"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9F74237-F277-A606-9B03-F476313C66C1}"/>
              </a:ext>
            </a:extLst>
          </p:cNvPr>
          <p:cNvSpPr>
            <a:spLocks noGrp="1" noChangeArrowheads="1"/>
          </p:cNvSpPr>
          <p:nvPr>
            <p:ph type="hdr" sz="quarter"/>
          </p:nvPr>
        </p:nvSpPr>
        <p:spPr bwMode="auto">
          <a:xfrm>
            <a:off x="0" y="0"/>
            <a:ext cx="2971800" cy="463550"/>
          </a:xfrm>
          <a:prstGeom prst="rect">
            <a:avLst/>
          </a:prstGeom>
          <a:noFill/>
          <a:ln>
            <a:noFill/>
          </a:ln>
          <a:effectLst/>
        </p:spPr>
        <p:txBody>
          <a:bodyPr vert="horz" wrap="square" lIns="92257" tIns="46129" rIns="92257" bIns="46129" numCol="1" anchor="t" anchorCtr="0" compatLnSpc="1">
            <a:prstTxWarp prst="textNoShape">
              <a:avLst/>
            </a:prstTxWarp>
          </a:bodyPr>
          <a:lstStyle>
            <a:lvl1pPr defTabSz="922338" eaLnBrk="1" fontAlgn="auto" hangingPunct="1">
              <a:spcBef>
                <a:spcPts val="0"/>
              </a:spcBef>
              <a:spcAft>
                <a:spcPts val="0"/>
              </a:spcAft>
              <a:defRPr sz="1200">
                <a:latin typeface="+mn-lt"/>
                <a:ea typeface="굴림" panose="020B0600000101010101" pitchFamily="34" charset="-127"/>
              </a:defRPr>
            </a:lvl1pPr>
          </a:lstStyle>
          <a:p>
            <a:pPr>
              <a:defRPr/>
            </a:pPr>
            <a:r>
              <a:rPr lang="ko-KR" altLang="en-US"/>
              <a:t>Discrete Mathematics and its Applications</a:t>
            </a:r>
            <a:endParaRPr lang="en-US" altLang="ko-KR"/>
          </a:p>
        </p:txBody>
      </p:sp>
      <p:sp>
        <p:nvSpPr>
          <p:cNvPr id="19459" name="Rectangle 3">
            <a:extLst>
              <a:ext uri="{FF2B5EF4-FFF2-40B4-BE49-F238E27FC236}">
                <a16:creationId xmlns:a16="http://schemas.microsoft.com/office/drawing/2014/main" id="{09506A17-1D7B-4111-2749-33375DF5373E}"/>
              </a:ext>
            </a:extLst>
          </p:cNvPr>
          <p:cNvSpPr>
            <a:spLocks noGrp="1" noChangeArrowheads="1"/>
          </p:cNvSpPr>
          <p:nvPr>
            <p:ph type="dt" idx="1"/>
          </p:nvPr>
        </p:nvSpPr>
        <p:spPr bwMode="auto">
          <a:xfrm>
            <a:off x="3886200" y="0"/>
            <a:ext cx="2971800" cy="463550"/>
          </a:xfrm>
          <a:prstGeom prst="rect">
            <a:avLst/>
          </a:prstGeom>
          <a:noFill/>
          <a:ln>
            <a:noFill/>
          </a:ln>
          <a:effectLst/>
        </p:spPr>
        <p:txBody>
          <a:bodyPr vert="horz" wrap="square" lIns="92257" tIns="46129" rIns="92257" bIns="46129" numCol="1" anchor="t" anchorCtr="0" compatLnSpc="1">
            <a:prstTxWarp prst="textNoShape">
              <a:avLst/>
            </a:prstTxWarp>
          </a:bodyPr>
          <a:lstStyle>
            <a:lvl1pPr algn="r" defTabSz="922338" eaLnBrk="1" fontAlgn="auto" hangingPunct="1">
              <a:spcBef>
                <a:spcPts val="0"/>
              </a:spcBef>
              <a:spcAft>
                <a:spcPts val="0"/>
              </a:spcAft>
              <a:defRPr sz="1200">
                <a:latin typeface="+mn-lt"/>
                <a:ea typeface="굴림" panose="020B0600000101010101" pitchFamily="34" charset="-127"/>
              </a:defRPr>
            </a:lvl1pPr>
          </a:lstStyle>
          <a:p>
            <a:pPr>
              <a:defRPr/>
            </a:pPr>
            <a:fld id="{3432F87D-FABF-4D78-96A4-1CC85D41F793}" type="datetime1">
              <a:rPr lang="ko-KR" altLang="en-US"/>
              <a:pPr>
                <a:defRPr/>
              </a:pPr>
              <a:t>2023-10-11</a:t>
            </a:fld>
            <a:endParaRPr lang="en-US" altLang="ko-KR"/>
          </a:p>
        </p:txBody>
      </p:sp>
      <p:sp>
        <p:nvSpPr>
          <p:cNvPr id="4100" name="Rectangle 4">
            <a:extLst>
              <a:ext uri="{FF2B5EF4-FFF2-40B4-BE49-F238E27FC236}">
                <a16:creationId xmlns:a16="http://schemas.microsoft.com/office/drawing/2014/main" id="{6DB73CCB-FE96-6EDF-FC3B-179157C30160}"/>
              </a:ext>
            </a:extLst>
          </p:cNvPr>
          <p:cNvSpPr>
            <a:spLocks noChangeArrowheads="1" noTextEdit="1"/>
          </p:cNvSpPr>
          <p:nvPr>
            <p:ph type="sldImg" idx="2"/>
          </p:nvPr>
        </p:nvSpPr>
        <p:spPr bwMode="auto">
          <a:xfrm>
            <a:off x="1158875" y="696913"/>
            <a:ext cx="4541838" cy="34067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a:extLst>
              <a:ext uri="{FF2B5EF4-FFF2-40B4-BE49-F238E27FC236}">
                <a16:creationId xmlns:a16="http://schemas.microsoft.com/office/drawing/2014/main" id="{E945A215-66C3-96F3-0F33-22F24559B52F}"/>
              </a:ext>
            </a:extLst>
          </p:cNvPr>
          <p:cNvSpPr>
            <a:spLocks noGrp="1" noChangeArrowheads="1"/>
          </p:cNvSpPr>
          <p:nvPr>
            <p:ph type="body" sz="quarter" idx="3"/>
          </p:nvPr>
        </p:nvSpPr>
        <p:spPr bwMode="auto">
          <a:xfrm>
            <a:off x="914400" y="4335463"/>
            <a:ext cx="5029200" cy="4025900"/>
          </a:xfrm>
          <a:prstGeom prst="rect">
            <a:avLst/>
          </a:prstGeom>
          <a:noFill/>
          <a:ln>
            <a:noFill/>
          </a:ln>
          <a:effectLst/>
        </p:spPr>
        <p:txBody>
          <a:bodyPr vert="horz" wrap="square" lIns="92257" tIns="46129" rIns="92257" bIns="46129"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19462" name="Rectangle 6">
            <a:extLst>
              <a:ext uri="{FF2B5EF4-FFF2-40B4-BE49-F238E27FC236}">
                <a16:creationId xmlns:a16="http://schemas.microsoft.com/office/drawing/2014/main" id="{830A9FCF-569E-9B97-C9FF-305FD6E6C471}"/>
              </a:ext>
            </a:extLst>
          </p:cNvPr>
          <p:cNvSpPr>
            <a:spLocks noGrp="1" noChangeArrowheads="1"/>
          </p:cNvSpPr>
          <p:nvPr>
            <p:ph type="ftr" sz="quarter" idx="4"/>
          </p:nvPr>
        </p:nvSpPr>
        <p:spPr bwMode="auto">
          <a:xfrm>
            <a:off x="0" y="8593138"/>
            <a:ext cx="2971800" cy="465137"/>
          </a:xfrm>
          <a:prstGeom prst="rect">
            <a:avLst/>
          </a:prstGeom>
          <a:noFill/>
          <a:ln>
            <a:noFill/>
          </a:ln>
          <a:effectLst/>
        </p:spPr>
        <p:txBody>
          <a:bodyPr vert="horz" wrap="square" lIns="92257" tIns="46129" rIns="92257" bIns="46129" numCol="1" anchor="b" anchorCtr="0" compatLnSpc="1">
            <a:prstTxWarp prst="textNoShape">
              <a:avLst/>
            </a:prstTxWarp>
          </a:bodyPr>
          <a:lstStyle>
            <a:lvl1pPr defTabSz="922338" eaLnBrk="1" fontAlgn="auto" hangingPunct="1">
              <a:spcBef>
                <a:spcPts val="0"/>
              </a:spcBef>
              <a:spcAft>
                <a:spcPts val="0"/>
              </a:spcAft>
              <a:defRPr sz="1200">
                <a:latin typeface="+mn-lt"/>
                <a:ea typeface="굴림" panose="020B0600000101010101" pitchFamily="34" charset="-127"/>
              </a:defRPr>
            </a:lvl1pPr>
          </a:lstStyle>
          <a:p>
            <a:pPr>
              <a:defRPr/>
            </a:pPr>
            <a:r>
              <a:rPr lang="ko-KR" altLang="en-US"/>
              <a:t>(c)2001-2002, Michael P. Frank</a:t>
            </a:r>
            <a:endParaRPr lang="en-US" altLang="ko-KR"/>
          </a:p>
        </p:txBody>
      </p:sp>
      <p:sp>
        <p:nvSpPr>
          <p:cNvPr id="19463" name="Rectangle 7">
            <a:extLst>
              <a:ext uri="{FF2B5EF4-FFF2-40B4-BE49-F238E27FC236}">
                <a16:creationId xmlns:a16="http://schemas.microsoft.com/office/drawing/2014/main" id="{7E9813B0-00D4-4BB3-9BC5-CC6CE67F97C7}"/>
              </a:ext>
            </a:extLst>
          </p:cNvPr>
          <p:cNvSpPr>
            <a:spLocks noGrp="1" noChangeArrowheads="1"/>
          </p:cNvSpPr>
          <p:nvPr>
            <p:ph type="sldNum" sz="quarter" idx="5"/>
          </p:nvPr>
        </p:nvSpPr>
        <p:spPr bwMode="auto">
          <a:xfrm>
            <a:off x="3886200" y="8593138"/>
            <a:ext cx="2971800" cy="465137"/>
          </a:xfrm>
          <a:prstGeom prst="rect">
            <a:avLst/>
          </a:prstGeom>
          <a:noFill/>
          <a:ln>
            <a:noFill/>
          </a:ln>
          <a:effectLst/>
        </p:spPr>
        <p:txBody>
          <a:bodyPr vert="horz" wrap="square" lIns="92257" tIns="46129" rIns="92257" bIns="46129" numCol="1" anchor="b" anchorCtr="0" compatLnSpc="1">
            <a:prstTxWarp prst="textNoShape">
              <a:avLst/>
            </a:prstTxWarp>
          </a:bodyPr>
          <a:lstStyle>
            <a:lvl1pPr algn="r" defTabSz="922338" eaLnBrk="1" fontAlgn="auto" hangingPunct="1">
              <a:spcBef>
                <a:spcPts val="0"/>
              </a:spcBef>
              <a:spcAft>
                <a:spcPts val="0"/>
              </a:spcAft>
              <a:defRPr sz="1200">
                <a:latin typeface="+mn-lt"/>
                <a:ea typeface="굴림" panose="020B0600000101010101" pitchFamily="34" charset="-127"/>
              </a:defRPr>
            </a:lvl1pPr>
          </a:lstStyle>
          <a:p>
            <a:pPr>
              <a:defRPr/>
            </a:pPr>
            <a:fld id="{B3E1A91A-ED62-4FCE-AD7E-41A5A16CFB95}"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DA511E-77F1-9773-32CE-53697C4E5530}"/>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9219" name="Rectangle 3">
            <a:extLst>
              <a:ext uri="{FF2B5EF4-FFF2-40B4-BE49-F238E27FC236}">
                <a16:creationId xmlns:a16="http://schemas.microsoft.com/office/drawing/2014/main" id="{182312CE-3415-26F1-5115-642A25F41A5E}"/>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9187363B-3ABC-4768-A5CE-B0415361D91C}"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9220" name="Rectangle 6">
            <a:extLst>
              <a:ext uri="{FF2B5EF4-FFF2-40B4-BE49-F238E27FC236}">
                <a16:creationId xmlns:a16="http://schemas.microsoft.com/office/drawing/2014/main" id="{87E56AED-6371-69E1-8FF8-D89AC44491D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9221" name="Rectangle 7">
            <a:extLst>
              <a:ext uri="{FF2B5EF4-FFF2-40B4-BE49-F238E27FC236}">
                <a16:creationId xmlns:a16="http://schemas.microsoft.com/office/drawing/2014/main" id="{3912F95F-7B07-CBA5-BE09-F52333C921D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83F74510-F6ED-4D3F-8C34-98D3B1445698}" type="slidenum">
              <a:rPr lang="ko-KR" altLang="en-US" smtClean="0">
                <a:latin typeface="Calibri" panose="020F0502020204030204" pitchFamily="34" charset="0"/>
              </a:rPr>
              <a:pPr fontAlgn="base">
                <a:spcBef>
                  <a:spcPct val="0"/>
                </a:spcBef>
                <a:spcAft>
                  <a:spcPct val="0"/>
                </a:spcAft>
              </a:pPr>
              <a:t>3</a:t>
            </a:fld>
            <a:endParaRPr lang="en-US" altLang="ko-KR">
              <a:latin typeface="Calibri" panose="020F0502020204030204" pitchFamily="34" charset="0"/>
            </a:endParaRPr>
          </a:p>
        </p:txBody>
      </p:sp>
      <p:sp>
        <p:nvSpPr>
          <p:cNvPr id="9222" name="Rectangle 2">
            <a:extLst>
              <a:ext uri="{FF2B5EF4-FFF2-40B4-BE49-F238E27FC236}">
                <a16:creationId xmlns:a16="http://schemas.microsoft.com/office/drawing/2014/main" id="{D93C1047-4C80-5CB8-0356-A606ECA057E3}"/>
              </a:ext>
            </a:extLst>
          </p:cNvPr>
          <p:cNvSpPr>
            <a:spLocks noChangeArrowheads="1" noTextEdit="1"/>
          </p:cNvSpPr>
          <p:nvPr>
            <p:ph type="sldImg"/>
          </p:nvPr>
        </p:nvSpPr>
        <p:spPr>
          <a:ln/>
        </p:spPr>
      </p:sp>
      <p:sp>
        <p:nvSpPr>
          <p:cNvPr id="9223" name="Rectangle 3">
            <a:extLst>
              <a:ext uri="{FF2B5EF4-FFF2-40B4-BE49-F238E27FC236}">
                <a16:creationId xmlns:a16="http://schemas.microsoft.com/office/drawing/2014/main" id="{9FDE8B5D-91A8-AA00-83B0-9617E7E155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Read {a, b, c} as “the set whose elements are a, b, and c” or just “the set a, b, 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D9A4A91-D6E2-EC6F-A4F6-8AB8DE088774}"/>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38915" name="Rectangle 3">
            <a:extLst>
              <a:ext uri="{FF2B5EF4-FFF2-40B4-BE49-F238E27FC236}">
                <a16:creationId xmlns:a16="http://schemas.microsoft.com/office/drawing/2014/main" id="{173E5751-8469-8ABE-927D-2AED309DDFE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8635B990-DC09-45AD-9FA1-A63792389A7B}"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38916" name="Rectangle 6">
            <a:extLst>
              <a:ext uri="{FF2B5EF4-FFF2-40B4-BE49-F238E27FC236}">
                <a16:creationId xmlns:a16="http://schemas.microsoft.com/office/drawing/2014/main" id="{57B42E0E-DC2E-442A-1A27-24C70E0EAE4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38917" name="Rectangle 7">
            <a:extLst>
              <a:ext uri="{FF2B5EF4-FFF2-40B4-BE49-F238E27FC236}">
                <a16:creationId xmlns:a16="http://schemas.microsoft.com/office/drawing/2014/main" id="{184480CE-B21A-C326-C0F8-4E1C8EEEF5D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35F9E5D-56A0-46B6-9690-73E8C2C58005}" type="slidenum">
              <a:rPr lang="ko-KR" altLang="en-US" smtClean="0">
                <a:latin typeface="Calibri" panose="020F0502020204030204" pitchFamily="34" charset="0"/>
              </a:rPr>
              <a:pPr fontAlgn="base">
                <a:spcBef>
                  <a:spcPct val="0"/>
                </a:spcBef>
                <a:spcAft>
                  <a:spcPct val="0"/>
                </a:spcAft>
              </a:pPr>
              <a:t>23</a:t>
            </a:fld>
            <a:endParaRPr lang="en-US" altLang="ko-KR">
              <a:latin typeface="Calibri" panose="020F0502020204030204" pitchFamily="34" charset="0"/>
            </a:endParaRPr>
          </a:p>
        </p:txBody>
      </p:sp>
      <p:sp>
        <p:nvSpPr>
          <p:cNvPr id="38918" name="Rectangle 2">
            <a:extLst>
              <a:ext uri="{FF2B5EF4-FFF2-40B4-BE49-F238E27FC236}">
                <a16:creationId xmlns:a16="http://schemas.microsoft.com/office/drawing/2014/main" id="{CBA1A55E-BBD3-EFE8-00C0-9446FE0D4D6D}"/>
              </a:ext>
            </a:extLst>
          </p:cNvPr>
          <p:cNvSpPr>
            <a:spLocks noChangeArrowheads="1" noTextEdit="1"/>
          </p:cNvSpPr>
          <p:nvPr>
            <p:ph type="sldImg"/>
          </p:nvPr>
        </p:nvSpPr>
        <p:spPr>
          <a:ln/>
        </p:spPr>
      </p:sp>
      <p:sp>
        <p:nvSpPr>
          <p:cNvPr id="38919" name="Rectangle 3">
            <a:extLst>
              <a:ext uri="{FF2B5EF4-FFF2-40B4-BE49-F238E27FC236}">
                <a16:creationId xmlns:a16="http://schemas.microsoft.com/office/drawing/2014/main" id="{24902038-7B7E-DBA2-C4E6-C053DAF92C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NOT (x in A -&gt; x in B) = NOT (x not in A or x in B) (defn. of implies) = x in A AND x not in B (DeMorgan’s law).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BA8FE80-476C-297F-38B5-A04D26421253}"/>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44035" name="Rectangle 3">
            <a:extLst>
              <a:ext uri="{FF2B5EF4-FFF2-40B4-BE49-F238E27FC236}">
                <a16:creationId xmlns:a16="http://schemas.microsoft.com/office/drawing/2014/main" id="{087211B2-D28A-2FE6-FC78-D8E050D1F52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E3D5F9AF-9170-4432-85E8-BAEE24E54D54}"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44036" name="Rectangle 6">
            <a:extLst>
              <a:ext uri="{FF2B5EF4-FFF2-40B4-BE49-F238E27FC236}">
                <a16:creationId xmlns:a16="http://schemas.microsoft.com/office/drawing/2014/main" id="{9F501707-F9F1-8B0F-2938-CD5882F6B7F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44037" name="Rectangle 7">
            <a:extLst>
              <a:ext uri="{FF2B5EF4-FFF2-40B4-BE49-F238E27FC236}">
                <a16:creationId xmlns:a16="http://schemas.microsoft.com/office/drawing/2014/main" id="{EBB4EFE7-ADAD-3F2F-3F08-AA282A5CEEA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8DDBA9-FDFB-4F4E-B84D-2674873773C7}" type="slidenum">
              <a:rPr lang="ko-KR" altLang="en-US" smtClean="0">
                <a:latin typeface="Calibri" panose="020F0502020204030204" pitchFamily="34" charset="0"/>
              </a:rPr>
              <a:pPr fontAlgn="base">
                <a:spcBef>
                  <a:spcPct val="0"/>
                </a:spcBef>
                <a:spcAft>
                  <a:spcPct val="0"/>
                </a:spcAft>
              </a:pPr>
              <a:t>27</a:t>
            </a:fld>
            <a:endParaRPr lang="en-US" altLang="ko-KR">
              <a:latin typeface="Calibri" panose="020F0502020204030204" pitchFamily="34" charset="0"/>
            </a:endParaRPr>
          </a:p>
        </p:txBody>
      </p:sp>
      <p:sp>
        <p:nvSpPr>
          <p:cNvPr id="44038" name="Rectangle 2">
            <a:extLst>
              <a:ext uri="{FF2B5EF4-FFF2-40B4-BE49-F238E27FC236}">
                <a16:creationId xmlns:a16="http://schemas.microsoft.com/office/drawing/2014/main" id="{D2AAD1A6-3540-6506-D0FF-EBB958FA5970}"/>
              </a:ext>
            </a:extLst>
          </p:cNvPr>
          <p:cNvSpPr>
            <a:spLocks noChangeArrowheads="1" noTextEdit="1"/>
          </p:cNvSpPr>
          <p:nvPr>
            <p:ph type="sldImg"/>
          </p:nvPr>
        </p:nvSpPr>
        <p:spPr>
          <a:ln/>
        </p:spPr>
      </p:sp>
      <p:sp>
        <p:nvSpPr>
          <p:cNvPr id="44039" name="Rectangle 3">
            <a:extLst>
              <a:ext uri="{FF2B5EF4-FFF2-40B4-BE49-F238E27FC236}">
                <a16:creationId xmlns:a16="http://schemas.microsoft.com/office/drawing/2014/main" id="{23D769EE-B39B-1489-22DF-4DDED5B9A2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Note that set difference and complement do not relate to each other like arithmetic difference and negative.  In arithmetic, we know that a-b = -(b-a).  But in sets, A-B is not generally the same as the complement of B-A.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D969F0-03D7-9698-278D-49D35FF5D5EA}"/>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46083" name="Rectangle 3">
            <a:extLst>
              <a:ext uri="{FF2B5EF4-FFF2-40B4-BE49-F238E27FC236}">
                <a16:creationId xmlns:a16="http://schemas.microsoft.com/office/drawing/2014/main" id="{9B752336-8F5D-2693-804C-B509E162D2EC}"/>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FF198C74-6A20-4450-AAF4-D5DA1A2C8192}"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46084" name="Rectangle 6">
            <a:extLst>
              <a:ext uri="{FF2B5EF4-FFF2-40B4-BE49-F238E27FC236}">
                <a16:creationId xmlns:a16="http://schemas.microsoft.com/office/drawing/2014/main" id="{64465344-5C56-E376-41EE-9FA2D6721B2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46085" name="Rectangle 7">
            <a:extLst>
              <a:ext uri="{FF2B5EF4-FFF2-40B4-BE49-F238E27FC236}">
                <a16:creationId xmlns:a16="http://schemas.microsoft.com/office/drawing/2014/main" id="{2E5408AF-ABB7-0133-84F8-6414CB2944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1604D2C6-3B72-4DBE-9AEA-6FAA6F2CE80B}" type="slidenum">
              <a:rPr lang="ko-KR" altLang="en-US" smtClean="0">
                <a:latin typeface="Calibri" panose="020F0502020204030204" pitchFamily="34" charset="0"/>
              </a:rPr>
              <a:pPr fontAlgn="base">
                <a:spcBef>
                  <a:spcPct val="0"/>
                </a:spcBef>
                <a:spcAft>
                  <a:spcPct val="0"/>
                </a:spcAft>
              </a:pPr>
              <a:t>28</a:t>
            </a:fld>
            <a:endParaRPr lang="en-US" altLang="ko-KR">
              <a:latin typeface="Calibri" panose="020F0502020204030204" pitchFamily="34" charset="0"/>
            </a:endParaRPr>
          </a:p>
        </p:txBody>
      </p:sp>
      <p:sp>
        <p:nvSpPr>
          <p:cNvPr id="46086" name="Rectangle 2">
            <a:extLst>
              <a:ext uri="{FF2B5EF4-FFF2-40B4-BE49-F238E27FC236}">
                <a16:creationId xmlns:a16="http://schemas.microsoft.com/office/drawing/2014/main" id="{E6198B97-A573-E402-290C-B65FEEC8C8B7}"/>
              </a:ext>
            </a:extLst>
          </p:cNvPr>
          <p:cNvSpPr>
            <a:spLocks noChangeArrowheads="1" noTextEdit="1"/>
          </p:cNvSpPr>
          <p:nvPr>
            <p:ph type="sldImg"/>
          </p:nvPr>
        </p:nvSpPr>
        <p:spPr>
          <a:ln/>
        </p:spPr>
      </p:sp>
      <p:sp>
        <p:nvSpPr>
          <p:cNvPr id="46087" name="Rectangle 3">
            <a:extLst>
              <a:ext uri="{FF2B5EF4-FFF2-40B4-BE49-F238E27FC236}">
                <a16:creationId xmlns:a16="http://schemas.microsoft.com/office/drawing/2014/main" id="{7BCBC4D6-E2CE-A53B-C091-DA4343191A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A membership table is like a truth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43CBB0E-831C-0B83-45A5-63E6640DAA4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14339" name="Rectangle 3">
            <a:extLst>
              <a:ext uri="{FF2B5EF4-FFF2-40B4-BE49-F238E27FC236}">
                <a16:creationId xmlns:a16="http://schemas.microsoft.com/office/drawing/2014/main" id="{794A49C3-9E04-E993-B2B1-E59A62D6B09C}"/>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FC0867E4-F7CC-4F51-BA88-0F6B75CDA5F8}"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14340" name="Rectangle 6">
            <a:extLst>
              <a:ext uri="{FF2B5EF4-FFF2-40B4-BE49-F238E27FC236}">
                <a16:creationId xmlns:a16="http://schemas.microsoft.com/office/drawing/2014/main" id="{8F2964F5-D30D-5356-4697-96050661794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14341" name="Rectangle 7">
            <a:extLst>
              <a:ext uri="{FF2B5EF4-FFF2-40B4-BE49-F238E27FC236}">
                <a16:creationId xmlns:a16="http://schemas.microsoft.com/office/drawing/2014/main" id="{2AAC1543-6DE7-B9DE-6520-3EEFE08A97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9A04422-A26E-4526-B305-754F1E13D571}" type="slidenum">
              <a:rPr lang="ko-KR" altLang="en-US" smtClean="0">
                <a:latin typeface="Calibri" panose="020F0502020204030204" pitchFamily="34" charset="0"/>
              </a:rPr>
              <a:pPr fontAlgn="base">
                <a:spcBef>
                  <a:spcPct val="0"/>
                </a:spcBef>
                <a:spcAft>
                  <a:spcPct val="0"/>
                </a:spcAft>
              </a:pPr>
              <a:t>7</a:t>
            </a:fld>
            <a:endParaRPr lang="en-US" altLang="ko-KR">
              <a:latin typeface="Calibri" panose="020F0502020204030204" pitchFamily="34" charset="0"/>
            </a:endParaRPr>
          </a:p>
        </p:txBody>
      </p:sp>
      <p:sp>
        <p:nvSpPr>
          <p:cNvPr id="14342" name="Rectangle 2">
            <a:extLst>
              <a:ext uri="{FF2B5EF4-FFF2-40B4-BE49-F238E27FC236}">
                <a16:creationId xmlns:a16="http://schemas.microsoft.com/office/drawing/2014/main" id="{1D546EAF-761D-B2C2-30B3-493E24E6508B}"/>
              </a:ext>
            </a:extLst>
          </p:cNvPr>
          <p:cNvSpPr>
            <a:spLocks noChangeArrowheads="1" noTextEdit="1"/>
          </p:cNvSpPr>
          <p:nvPr>
            <p:ph type="sldImg"/>
          </p:nvPr>
        </p:nvSpPr>
        <p:spPr>
          <a:ln/>
        </p:spPr>
      </p:sp>
      <p:sp>
        <p:nvSpPr>
          <p:cNvPr id="14343" name="Rectangle 3">
            <a:extLst>
              <a:ext uri="{FF2B5EF4-FFF2-40B4-BE49-F238E27FC236}">
                <a16:creationId xmlns:a16="http://schemas.microsoft.com/office/drawing/2014/main" id="{B88D27D5-995B-36CE-F83A-D04A2730C0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With Venn diagrams, you can see that one set is a subset of another just by seeing that you can draw an enclosure around its members that fits completely inside an enclosure drawn around the larger set’s members.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F6E76E3-BA6A-3D88-215F-072589274326}"/>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18435" name="Rectangle 3">
            <a:extLst>
              <a:ext uri="{FF2B5EF4-FFF2-40B4-BE49-F238E27FC236}">
                <a16:creationId xmlns:a16="http://schemas.microsoft.com/office/drawing/2014/main" id="{97F5E8A0-F0E8-FDCB-EB27-7DEB107C8BC9}"/>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98DA71C4-BA86-469D-BB73-BE4DEC7AF111}"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18436" name="Rectangle 6">
            <a:extLst>
              <a:ext uri="{FF2B5EF4-FFF2-40B4-BE49-F238E27FC236}">
                <a16:creationId xmlns:a16="http://schemas.microsoft.com/office/drawing/2014/main" id="{8929088E-4C35-1963-FC88-1DC99D396CB7}"/>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18437" name="Rectangle 7">
            <a:extLst>
              <a:ext uri="{FF2B5EF4-FFF2-40B4-BE49-F238E27FC236}">
                <a16:creationId xmlns:a16="http://schemas.microsoft.com/office/drawing/2014/main" id="{822172EC-1093-82A0-D9CE-DFD1D2DB2AD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9BA390F-27E6-47D2-B2D8-E8B987204816}" type="slidenum">
              <a:rPr lang="ko-KR" altLang="en-US" smtClean="0">
                <a:latin typeface="Calibri" panose="020F0502020204030204" pitchFamily="34" charset="0"/>
              </a:rPr>
              <a:pPr fontAlgn="base">
                <a:spcBef>
                  <a:spcPct val="0"/>
                </a:spcBef>
                <a:spcAft>
                  <a:spcPct val="0"/>
                </a:spcAft>
              </a:pPr>
              <a:t>10</a:t>
            </a:fld>
            <a:endParaRPr lang="en-US" altLang="ko-KR">
              <a:latin typeface="Calibri" panose="020F0502020204030204" pitchFamily="34" charset="0"/>
            </a:endParaRPr>
          </a:p>
        </p:txBody>
      </p:sp>
      <p:sp>
        <p:nvSpPr>
          <p:cNvPr id="18438" name="Rectangle 2">
            <a:extLst>
              <a:ext uri="{FF2B5EF4-FFF2-40B4-BE49-F238E27FC236}">
                <a16:creationId xmlns:a16="http://schemas.microsoft.com/office/drawing/2014/main" id="{0900E8BD-8ED3-A219-E17A-CADF41DFCC7A}"/>
              </a:ext>
            </a:extLst>
          </p:cNvPr>
          <p:cNvSpPr>
            <a:spLocks noChangeArrowheads="1" noTextEdit="1"/>
          </p:cNvSpPr>
          <p:nvPr>
            <p:ph type="sldImg"/>
          </p:nvPr>
        </p:nvSpPr>
        <p:spPr>
          <a:ln/>
        </p:spPr>
      </p:sp>
      <p:sp>
        <p:nvSpPr>
          <p:cNvPr id="18439" name="Rectangle 3">
            <a:extLst>
              <a:ext uri="{FF2B5EF4-FFF2-40B4-BE49-F238E27FC236}">
                <a16:creationId xmlns:a16="http://schemas.microsoft.com/office/drawing/2014/main" id="{9E1B07F7-92F3-673E-BB8A-B1A1FF8E0F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Note also that FORALL x P(x)-&gt;Q(x) can also be understood as meaning “{x|P(x)} is a subset of {x|Q{x}}”.  This can help you understand the meaning of implication.  For example, if I say, “if a student has a drivers license, then he is over 16,” this is the same as saying “the set of students with drivers licenses is a subset of the set of students who are over 16”, or “every student with a drivers license is over 16.”  If no students in the universe of discourse have drivers licenses, then the antecedent is always false, or in other words the set of students with drivers licenses is just the empty set, which is of course a member of every set, and so the statement is vacuously true.  Alternatively, if every student in the universe of discourse is over 16, then the consequent is always true, that is, the set of students who are over 16 is the entire universe of discourse, and so every set of students in the u.d. is necessarily a subset of the set of students who are over 16, and so the statement is trivially true.  The statement is only false if there exists a student with a drivers license in the u.d. who is under 16 (perhaps the license is fake or from a foreign country), in which case, the set of students with drivers licenses is *not* a subset of the under-16 students.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CEE56D4-B183-05AB-D41F-964685FDA12D}"/>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20483" name="Rectangle 3">
            <a:extLst>
              <a:ext uri="{FF2B5EF4-FFF2-40B4-BE49-F238E27FC236}">
                <a16:creationId xmlns:a16="http://schemas.microsoft.com/office/drawing/2014/main" id="{BE67470B-19F1-14D0-157D-2DA598A66F94}"/>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57150189-DEF3-47EC-AD78-10B70B1E690C}"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20484" name="Rectangle 6">
            <a:extLst>
              <a:ext uri="{FF2B5EF4-FFF2-40B4-BE49-F238E27FC236}">
                <a16:creationId xmlns:a16="http://schemas.microsoft.com/office/drawing/2014/main" id="{DEF44DB8-1B3B-5A14-1AC6-1CF3DE60C2B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20485" name="Rectangle 7">
            <a:extLst>
              <a:ext uri="{FF2B5EF4-FFF2-40B4-BE49-F238E27FC236}">
                <a16:creationId xmlns:a16="http://schemas.microsoft.com/office/drawing/2014/main" id="{C01A3F4D-648A-3453-A1E1-C6A2F64026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B28C058-0177-438C-8F8B-5CDB50F952D7}" type="slidenum">
              <a:rPr lang="ko-KR" altLang="en-US" smtClean="0">
                <a:latin typeface="Calibri" panose="020F0502020204030204" pitchFamily="34" charset="0"/>
              </a:rPr>
              <a:pPr fontAlgn="base">
                <a:spcBef>
                  <a:spcPct val="0"/>
                </a:spcBef>
                <a:spcAft>
                  <a:spcPct val="0"/>
                </a:spcAft>
              </a:pPr>
              <a:t>11</a:t>
            </a:fld>
            <a:endParaRPr lang="en-US" altLang="ko-KR">
              <a:latin typeface="Calibri" panose="020F0502020204030204" pitchFamily="34" charset="0"/>
            </a:endParaRPr>
          </a:p>
        </p:txBody>
      </p:sp>
      <p:sp>
        <p:nvSpPr>
          <p:cNvPr id="20486" name="Rectangle 2">
            <a:extLst>
              <a:ext uri="{FF2B5EF4-FFF2-40B4-BE49-F238E27FC236}">
                <a16:creationId xmlns:a16="http://schemas.microsoft.com/office/drawing/2014/main" id="{96D4AC26-651B-0A12-6088-B3742F842448}"/>
              </a:ext>
            </a:extLst>
          </p:cNvPr>
          <p:cNvSpPr>
            <a:spLocks noChangeArrowheads="1" noTextEdit="1"/>
          </p:cNvSpPr>
          <p:nvPr>
            <p:ph type="sldImg"/>
          </p:nvPr>
        </p:nvSpPr>
        <p:spPr>
          <a:ln/>
        </p:spPr>
      </p:sp>
      <p:sp>
        <p:nvSpPr>
          <p:cNvPr id="20487" name="Rectangle 3">
            <a:extLst>
              <a:ext uri="{FF2B5EF4-FFF2-40B4-BE49-F238E27FC236}">
                <a16:creationId xmlns:a16="http://schemas.microsoft.com/office/drawing/2014/main" id="{04A5269C-EDFA-EF8B-428B-C41D208441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We may also say, “S is a strict subset of T”, or “S is strictly a subset of T” to mean the same thing.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2B0B0FF-E1D7-A5AD-296D-38E87CC25951}"/>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22531" name="Rectangle 3">
            <a:extLst>
              <a:ext uri="{FF2B5EF4-FFF2-40B4-BE49-F238E27FC236}">
                <a16:creationId xmlns:a16="http://schemas.microsoft.com/office/drawing/2014/main" id="{9EF3F6DD-5E01-3B95-A369-139B489B0B0D}"/>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4F999DA3-64F2-425A-A7FC-F5C77E0C6E52}"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22532" name="Rectangle 6">
            <a:extLst>
              <a:ext uri="{FF2B5EF4-FFF2-40B4-BE49-F238E27FC236}">
                <a16:creationId xmlns:a16="http://schemas.microsoft.com/office/drawing/2014/main" id="{73EBF071-AC0E-2FCE-527E-13B396BCF96A}"/>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22533" name="Rectangle 7">
            <a:extLst>
              <a:ext uri="{FF2B5EF4-FFF2-40B4-BE49-F238E27FC236}">
                <a16:creationId xmlns:a16="http://schemas.microsoft.com/office/drawing/2014/main" id="{7FC8BCEE-5A5F-15FC-7510-EC17EE8CE95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13E1CF86-95E4-4A75-AAD4-FE05E2EAF458}" type="slidenum">
              <a:rPr lang="ko-KR" altLang="en-US" smtClean="0">
                <a:latin typeface="Calibri" panose="020F0502020204030204" pitchFamily="34" charset="0"/>
              </a:rPr>
              <a:pPr fontAlgn="base">
                <a:spcBef>
                  <a:spcPct val="0"/>
                </a:spcBef>
                <a:spcAft>
                  <a:spcPct val="0"/>
                </a:spcAft>
              </a:pPr>
              <a:t>12</a:t>
            </a:fld>
            <a:endParaRPr lang="en-US" altLang="ko-KR">
              <a:latin typeface="Calibri" panose="020F0502020204030204" pitchFamily="34" charset="0"/>
            </a:endParaRPr>
          </a:p>
        </p:txBody>
      </p:sp>
      <p:sp>
        <p:nvSpPr>
          <p:cNvPr id="22534" name="Rectangle 2">
            <a:extLst>
              <a:ext uri="{FF2B5EF4-FFF2-40B4-BE49-F238E27FC236}">
                <a16:creationId xmlns:a16="http://schemas.microsoft.com/office/drawing/2014/main" id="{9BCB136C-D9C9-519D-3AE3-37D716CE50D7}"/>
              </a:ext>
            </a:extLst>
          </p:cNvPr>
          <p:cNvSpPr>
            <a:spLocks noChangeArrowheads="1" noTextEdit="1"/>
          </p:cNvSpPr>
          <p:nvPr>
            <p:ph type="sldImg"/>
          </p:nvPr>
        </p:nvSpPr>
        <p:spPr>
          <a:ln/>
        </p:spPr>
      </p:sp>
      <p:sp>
        <p:nvSpPr>
          <p:cNvPr id="22535" name="Rectangle 3">
            <a:extLst>
              <a:ext uri="{FF2B5EF4-FFF2-40B4-BE49-F238E27FC236}">
                <a16:creationId xmlns:a16="http://schemas.microsoft.com/office/drawing/2014/main" id="{FCD6B8B1-9A58-5C3A-A7C2-FD428D99301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In general, any kind of object or structure, whether simple or complex, can be a member of a set.  In particular, sets themselves (being structures) can be members of sets.</a:t>
            </a:r>
          </a:p>
          <a:p>
            <a:endParaRPr lang="en-US" altLang="ko-KR">
              <a:ea typeface="굴림" panose="020B0600000101010101" pitchFamily="34" charset="-127"/>
            </a:endParaRPr>
          </a:p>
          <a:p>
            <a:r>
              <a:rPr lang="en-US" altLang="ko-KR">
                <a:ea typeface="굴림" panose="020B0600000101010101" pitchFamily="34" charset="-127"/>
              </a:rPr>
              <a:t>If you don’t understand the distinction between 1, {1}, {{1}}, you’ll make endless silly mistakes.  1 is a number, the number one.  {1} is NOT A NUMBER AT ALL!  It is a COMPLETELY DIFFERENT TYPE OF OBJECT!  Namely, it is a set.  What kind of set?  It is a singleton set, by which we mean a set that contains exactly one element.  In this case, its element happens to be the number 1.  Now, what is {{1}}?  It is also a set, and also a singleton set, but it is a COMPLETELY DIFFERENT TYPE of singleton set.  To see this, notice that {1} is a set of numbers, whereas {{1}} is not a set of numbers at all!  It is a SET OF SETS.  Its single element is not a number at all, but is a SET.  Namely, the set {1}.  In other words, {{1}} is the singleton set whose member is the singleton set whose member is 1.  Whereas, {1} is just the singleton set whose member is 1.  And, 1 is just 1.  All of these are distinct objects and you’ve got to learn to keep them separate!  Otherwise, you’ll never have a chance of understanding data types in programming languages.  For example, in most languages, we can have an array of numbers, or an array of arrays of numbers, etc.  These are all completely different types of objects and can never be compatible with each other.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FFAD181-B566-36B1-CE4C-4F1DD4221DC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25603" name="Rectangle 3">
            <a:extLst>
              <a:ext uri="{FF2B5EF4-FFF2-40B4-BE49-F238E27FC236}">
                <a16:creationId xmlns:a16="http://schemas.microsoft.com/office/drawing/2014/main" id="{08BCE480-D803-53C1-E317-D0C2C1887CD4}"/>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9D189085-4DD4-4970-8899-F1512853237A}"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25604" name="Rectangle 6">
            <a:extLst>
              <a:ext uri="{FF2B5EF4-FFF2-40B4-BE49-F238E27FC236}">
                <a16:creationId xmlns:a16="http://schemas.microsoft.com/office/drawing/2014/main" id="{665C20CA-662D-AE7D-3867-BC2ADC204FCF}"/>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25605" name="Rectangle 7">
            <a:extLst>
              <a:ext uri="{FF2B5EF4-FFF2-40B4-BE49-F238E27FC236}">
                <a16:creationId xmlns:a16="http://schemas.microsoft.com/office/drawing/2014/main" id="{2A003F3E-7758-E61E-C681-D4F3110D2B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83C0E635-3509-45E4-B0E9-04FEA3C50348}" type="slidenum">
              <a:rPr lang="ko-KR" altLang="en-US" smtClean="0">
                <a:latin typeface="Calibri" panose="020F0502020204030204" pitchFamily="34" charset="0"/>
              </a:rPr>
              <a:pPr fontAlgn="base">
                <a:spcBef>
                  <a:spcPct val="0"/>
                </a:spcBef>
                <a:spcAft>
                  <a:spcPct val="0"/>
                </a:spcAft>
              </a:pPr>
              <a:t>14</a:t>
            </a:fld>
            <a:endParaRPr lang="en-US" altLang="ko-KR">
              <a:latin typeface="Calibri" panose="020F0502020204030204" pitchFamily="34" charset="0"/>
            </a:endParaRPr>
          </a:p>
        </p:txBody>
      </p:sp>
      <p:sp>
        <p:nvSpPr>
          <p:cNvPr id="25606" name="Rectangle 2">
            <a:extLst>
              <a:ext uri="{FF2B5EF4-FFF2-40B4-BE49-F238E27FC236}">
                <a16:creationId xmlns:a16="http://schemas.microsoft.com/office/drawing/2014/main" id="{9C4C9E22-8B73-26AE-1822-4F94ACDF1731}"/>
              </a:ext>
            </a:extLst>
          </p:cNvPr>
          <p:cNvSpPr>
            <a:spLocks noChangeArrowheads="1" noTextEdit="1"/>
          </p:cNvSpPr>
          <p:nvPr>
            <p:ph type="sldImg"/>
          </p:nvPr>
        </p:nvSpPr>
        <p:spPr>
          <a:ln/>
        </p:spPr>
      </p:sp>
      <p:sp>
        <p:nvSpPr>
          <p:cNvPr id="25607" name="Rectangle 3">
            <a:extLst>
              <a:ext uri="{FF2B5EF4-FFF2-40B4-BE49-F238E27FC236}">
                <a16:creationId xmlns:a16="http://schemas.microsoft.com/office/drawing/2014/main" id="{EB2F657C-E17E-23F8-4780-BB13271F63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We’ll get to different sizes of infinite sets later, in the module on functions.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5F2C501-57E8-0713-00F2-46431222A71A}"/>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27651" name="Rectangle 3">
            <a:extLst>
              <a:ext uri="{FF2B5EF4-FFF2-40B4-BE49-F238E27FC236}">
                <a16:creationId xmlns:a16="http://schemas.microsoft.com/office/drawing/2014/main" id="{E7F999A9-A446-C5FB-89FE-88424D10E29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4240AC6-746B-4F32-81DC-3FB76361816A}"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27652" name="Rectangle 6">
            <a:extLst>
              <a:ext uri="{FF2B5EF4-FFF2-40B4-BE49-F238E27FC236}">
                <a16:creationId xmlns:a16="http://schemas.microsoft.com/office/drawing/2014/main" id="{93CB93E9-CE8A-86AD-B733-11542FF25BDF}"/>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27653" name="Rectangle 7">
            <a:extLst>
              <a:ext uri="{FF2B5EF4-FFF2-40B4-BE49-F238E27FC236}">
                <a16:creationId xmlns:a16="http://schemas.microsoft.com/office/drawing/2014/main" id="{05F320F2-F008-85B9-E23C-CED17738C7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3EB2AD8A-DC31-4474-AAE0-204916AF4E29}" type="slidenum">
              <a:rPr lang="ko-KR" altLang="en-US" smtClean="0">
                <a:latin typeface="Calibri" panose="020F0502020204030204" pitchFamily="34" charset="0"/>
              </a:rPr>
              <a:pPr fontAlgn="base">
                <a:spcBef>
                  <a:spcPct val="0"/>
                </a:spcBef>
                <a:spcAft>
                  <a:spcPct val="0"/>
                </a:spcAft>
              </a:pPr>
              <a:t>15</a:t>
            </a:fld>
            <a:endParaRPr lang="en-US" altLang="ko-KR">
              <a:latin typeface="Calibri" panose="020F0502020204030204" pitchFamily="34" charset="0"/>
            </a:endParaRPr>
          </a:p>
        </p:txBody>
      </p:sp>
      <p:sp>
        <p:nvSpPr>
          <p:cNvPr id="27654" name="Rectangle 2">
            <a:extLst>
              <a:ext uri="{FF2B5EF4-FFF2-40B4-BE49-F238E27FC236}">
                <a16:creationId xmlns:a16="http://schemas.microsoft.com/office/drawing/2014/main" id="{6CCCCD83-3111-17B9-FA00-3EADD7950C49}"/>
              </a:ext>
            </a:extLst>
          </p:cNvPr>
          <p:cNvSpPr>
            <a:spLocks noChangeArrowheads="1" noTextEdit="1"/>
          </p:cNvSpPr>
          <p:nvPr>
            <p:ph type="sldImg"/>
          </p:nvPr>
        </p:nvSpPr>
        <p:spPr>
          <a:ln/>
        </p:spPr>
      </p:sp>
      <p:sp>
        <p:nvSpPr>
          <p:cNvPr id="27655" name="Rectangle 3">
            <a:extLst>
              <a:ext uri="{FF2B5EF4-FFF2-40B4-BE49-F238E27FC236}">
                <a16:creationId xmlns:a16="http://schemas.microsoft.com/office/drawing/2014/main" id="{5C59C153-1743-C4A2-C196-7ED6A63796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Sometimes people also define “bags”, which are unordered collections in which duplicates matter.  If you have a bag of coins, they are in no particular order, but it matters how many coins of each type you have.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3336296-C13B-9767-8FB7-D4D1DFCC18CE}"/>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29699" name="Rectangle 3">
            <a:extLst>
              <a:ext uri="{FF2B5EF4-FFF2-40B4-BE49-F238E27FC236}">
                <a16:creationId xmlns:a16="http://schemas.microsoft.com/office/drawing/2014/main" id="{EBE25541-1AA1-C9D1-BF86-0E0C6B7712E0}"/>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7469D67-D49F-4944-BF69-4DBFD957493E}"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29700" name="Rectangle 6">
            <a:extLst>
              <a:ext uri="{FF2B5EF4-FFF2-40B4-BE49-F238E27FC236}">
                <a16:creationId xmlns:a16="http://schemas.microsoft.com/office/drawing/2014/main" id="{E753E1D8-167B-04FF-0809-6DB140B60E2A}"/>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29701" name="Rectangle 7">
            <a:extLst>
              <a:ext uri="{FF2B5EF4-FFF2-40B4-BE49-F238E27FC236}">
                <a16:creationId xmlns:a16="http://schemas.microsoft.com/office/drawing/2014/main" id="{A87C10A7-67EE-C0B3-501E-DB5FB45234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45DAD8A0-45D2-450C-A1A6-49E89E607993}" type="slidenum">
              <a:rPr lang="ko-KR" altLang="en-US" smtClean="0">
                <a:latin typeface="Calibri" panose="020F0502020204030204" pitchFamily="34" charset="0"/>
              </a:rPr>
              <a:pPr fontAlgn="base">
                <a:spcBef>
                  <a:spcPct val="0"/>
                </a:spcBef>
                <a:spcAft>
                  <a:spcPct val="0"/>
                </a:spcAft>
              </a:pPr>
              <a:t>16</a:t>
            </a:fld>
            <a:endParaRPr lang="en-US" altLang="ko-KR">
              <a:latin typeface="Calibri" panose="020F0502020204030204" pitchFamily="34" charset="0"/>
            </a:endParaRPr>
          </a:p>
        </p:txBody>
      </p:sp>
      <p:sp>
        <p:nvSpPr>
          <p:cNvPr id="29702" name="Rectangle 2">
            <a:extLst>
              <a:ext uri="{FF2B5EF4-FFF2-40B4-BE49-F238E27FC236}">
                <a16:creationId xmlns:a16="http://schemas.microsoft.com/office/drawing/2014/main" id="{DD9F997B-6183-A2AD-1E7C-2407235D0871}"/>
              </a:ext>
            </a:extLst>
          </p:cNvPr>
          <p:cNvSpPr>
            <a:spLocks noChangeArrowheads="1" noTextEdit="1"/>
          </p:cNvSpPr>
          <p:nvPr>
            <p:ph type="sldImg"/>
          </p:nvPr>
        </p:nvSpPr>
        <p:spPr>
          <a:ln/>
        </p:spPr>
      </p:sp>
      <p:sp>
        <p:nvSpPr>
          <p:cNvPr id="29703" name="Rectangle 3">
            <a:extLst>
              <a:ext uri="{FF2B5EF4-FFF2-40B4-BE49-F238E27FC236}">
                <a16:creationId xmlns:a16="http://schemas.microsoft.com/office/drawing/2014/main" id="{1D1A652A-141A-3F53-5417-EC4319E485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Usually AxBxC is defined as {(a,b,c) | a is in A and b is in B and c is in C}.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A4B7FCB-3F9F-9AC7-4C55-5BDE5043FEB3}"/>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Discrete Mathematics and its Applications</a:t>
            </a:r>
            <a:endParaRPr lang="en-US" altLang="ko-KR">
              <a:latin typeface="Calibri" panose="020F0502020204030204" pitchFamily="34" charset="0"/>
            </a:endParaRPr>
          </a:p>
        </p:txBody>
      </p:sp>
      <p:sp>
        <p:nvSpPr>
          <p:cNvPr id="36867" name="Rectangle 3">
            <a:extLst>
              <a:ext uri="{FF2B5EF4-FFF2-40B4-BE49-F238E27FC236}">
                <a16:creationId xmlns:a16="http://schemas.microsoft.com/office/drawing/2014/main" id="{08484F71-7538-31B0-8445-409D8630EBC9}"/>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BB32DBFA-B812-4907-9BA8-7CE4BD5F217D}" type="datetime1">
              <a:rPr lang="ko-KR" altLang="en-US" smtClean="0">
                <a:latin typeface="Calibri" panose="020F0502020204030204" pitchFamily="34" charset="0"/>
              </a:rPr>
              <a:pPr fontAlgn="base">
                <a:spcBef>
                  <a:spcPct val="0"/>
                </a:spcBef>
                <a:spcAft>
                  <a:spcPct val="0"/>
                </a:spcAft>
              </a:pPr>
              <a:t>2023-10-11</a:t>
            </a:fld>
            <a:endParaRPr lang="en-US" altLang="ko-KR">
              <a:latin typeface="Calibri" panose="020F0502020204030204" pitchFamily="34" charset="0"/>
            </a:endParaRPr>
          </a:p>
        </p:txBody>
      </p:sp>
      <p:sp>
        <p:nvSpPr>
          <p:cNvPr id="36868" name="Rectangle 6">
            <a:extLst>
              <a:ext uri="{FF2B5EF4-FFF2-40B4-BE49-F238E27FC236}">
                <a16:creationId xmlns:a16="http://schemas.microsoft.com/office/drawing/2014/main" id="{5247B8B9-E506-C8FB-139E-B2E946009C2B}"/>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r>
              <a:rPr lang="ko-KR" altLang="en-US">
                <a:latin typeface="Calibri" panose="020F0502020204030204" pitchFamily="34" charset="0"/>
              </a:rPr>
              <a:t>(c)2001-2002, Michael P. Frank</a:t>
            </a:r>
            <a:endParaRPr lang="en-US" altLang="ko-KR">
              <a:latin typeface="Calibri" panose="020F0502020204030204" pitchFamily="34" charset="0"/>
            </a:endParaRPr>
          </a:p>
        </p:txBody>
      </p:sp>
      <p:sp>
        <p:nvSpPr>
          <p:cNvPr id="36869" name="Rectangle 7">
            <a:extLst>
              <a:ext uri="{FF2B5EF4-FFF2-40B4-BE49-F238E27FC236}">
                <a16:creationId xmlns:a16="http://schemas.microsoft.com/office/drawing/2014/main" id="{D830E2D0-7B50-3E4A-F77F-6381481F45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22338">
              <a:defRPr>
                <a:solidFill>
                  <a:schemeClr val="tx1"/>
                </a:solidFill>
                <a:latin typeface="Rockwell" panose="02060603020205020403" pitchFamily="18" charset="0"/>
              </a:defRPr>
            </a:lvl1pPr>
            <a:lvl2pPr marL="742950" indent="-285750" defTabSz="922338">
              <a:defRPr>
                <a:solidFill>
                  <a:schemeClr val="tx1"/>
                </a:solidFill>
                <a:latin typeface="Rockwell" panose="02060603020205020403" pitchFamily="18" charset="0"/>
              </a:defRPr>
            </a:lvl2pPr>
            <a:lvl3pPr marL="1143000" indent="-228600" defTabSz="922338">
              <a:defRPr>
                <a:solidFill>
                  <a:schemeClr val="tx1"/>
                </a:solidFill>
                <a:latin typeface="Rockwell" panose="02060603020205020403" pitchFamily="18" charset="0"/>
              </a:defRPr>
            </a:lvl3pPr>
            <a:lvl4pPr marL="1600200" indent="-228600" defTabSz="922338">
              <a:defRPr>
                <a:solidFill>
                  <a:schemeClr val="tx1"/>
                </a:solidFill>
                <a:latin typeface="Rockwell" panose="02060603020205020403" pitchFamily="18" charset="0"/>
              </a:defRPr>
            </a:lvl4pPr>
            <a:lvl5pPr marL="2057400" indent="-228600" defTabSz="922338">
              <a:defRPr>
                <a:solidFill>
                  <a:schemeClr val="tx1"/>
                </a:solidFill>
                <a:latin typeface="Rockwell" panose="02060603020205020403" pitchFamily="18" charset="0"/>
              </a:defRPr>
            </a:lvl5pPr>
            <a:lvl6pPr marL="2514600" indent="-228600" defTabSz="922338" eaLnBrk="0" fontAlgn="base" hangingPunct="0">
              <a:spcBef>
                <a:spcPct val="0"/>
              </a:spcBef>
              <a:spcAft>
                <a:spcPct val="0"/>
              </a:spcAft>
              <a:defRPr>
                <a:solidFill>
                  <a:schemeClr val="tx1"/>
                </a:solidFill>
                <a:latin typeface="Rockwell" panose="02060603020205020403" pitchFamily="18" charset="0"/>
              </a:defRPr>
            </a:lvl6pPr>
            <a:lvl7pPr marL="2971800" indent="-228600" defTabSz="922338" eaLnBrk="0" fontAlgn="base" hangingPunct="0">
              <a:spcBef>
                <a:spcPct val="0"/>
              </a:spcBef>
              <a:spcAft>
                <a:spcPct val="0"/>
              </a:spcAft>
              <a:defRPr>
                <a:solidFill>
                  <a:schemeClr val="tx1"/>
                </a:solidFill>
                <a:latin typeface="Rockwell" panose="02060603020205020403" pitchFamily="18" charset="0"/>
              </a:defRPr>
            </a:lvl7pPr>
            <a:lvl8pPr marL="3429000" indent="-228600" defTabSz="922338" eaLnBrk="0" fontAlgn="base" hangingPunct="0">
              <a:spcBef>
                <a:spcPct val="0"/>
              </a:spcBef>
              <a:spcAft>
                <a:spcPct val="0"/>
              </a:spcAft>
              <a:defRPr>
                <a:solidFill>
                  <a:schemeClr val="tx1"/>
                </a:solidFill>
                <a:latin typeface="Rockwell" panose="02060603020205020403" pitchFamily="18" charset="0"/>
              </a:defRPr>
            </a:lvl8pPr>
            <a:lvl9pPr marL="3886200" indent="-228600" defTabSz="92233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F24F46FB-9830-4F5A-B013-539C210EA9BC}" type="slidenum">
              <a:rPr lang="ko-KR" altLang="en-US" smtClean="0">
                <a:latin typeface="Calibri" panose="020F0502020204030204" pitchFamily="34" charset="0"/>
              </a:rPr>
              <a:pPr fontAlgn="base">
                <a:spcBef>
                  <a:spcPct val="0"/>
                </a:spcBef>
                <a:spcAft>
                  <a:spcPct val="0"/>
                </a:spcAft>
              </a:pPr>
              <a:t>22</a:t>
            </a:fld>
            <a:endParaRPr lang="en-US" altLang="ko-KR">
              <a:latin typeface="Calibri" panose="020F0502020204030204" pitchFamily="34" charset="0"/>
            </a:endParaRPr>
          </a:p>
        </p:txBody>
      </p:sp>
      <p:sp>
        <p:nvSpPr>
          <p:cNvPr id="36870" name="Rectangle 2">
            <a:extLst>
              <a:ext uri="{FF2B5EF4-FFF2-40B4-BE49-F238E27FC236}">
                <a16:creationId xmlns:a16="http://schemas.microsoft.com/office/drawing/2014/main" id="{EF608FFF-9411-0329-09FB-07E652F9C4C0}"/>
              </a:ext>
            </a:extLst>
          </p:cNvPr>
          <p:cNvSpPr>
            <a:spLocks noChangeArrowheads="1" noTextEdit="1"/>
          </p:cNvSpPr>
          <p:nvPr>
            <p:ph type="sldImg"/>
          </p:nvPr>
        </p:nvSpPr>
        <p:spPr>
          <a:ln/>
        </p:spPr>
      </p:sp>
      <p:sp>
        <p:nvSpPr>
          <p:cNvPr id="36871" name="Rectangle 3">
            <a:extLst>
              <a:ext uri="{FF2B5EF4-FFF2-40B4-BE49-F238E27FC236}">
                <a16:creationId xmlns:a16="http://schemas.microsoft.com/office/drawing/2014/main" id="{3266BD58-6E68-94F5-2571-95F7B22248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ko-KR">
                <a:ea typeface="굴림" panose="020B0600000101010101" pitchFamily="34" charset="-127"/>
              </a:rPr>
              <a:t>We will see this basic counting principle again when we talk about combinatorics.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B563C6D-F14D-606F-4C7B-B7D062D87CE9}"/>
              </a:ext>
            </a:extLst>
          </p:cNvPr>
          <p:cNvSpPr>
            <a:spLocks noGrp="1"/>
          </p:cNvSpPr>
          <p:nvPr>
            <p:ph type="dt" sz="half" idx="10"/>
          </p:nvPr>
        </p:nvSpPr>
        <p:spPr/>
        <p:txBody>
          <a:bodyPr/>
          <a:lstStyle>
            <a:lvl1pPr>
              <a:defRPr/>
            </a:lvl1pPr>
          </a:lstStyle>
          <a:p>
            <a:pPr>
              <a:defRPr/>
            </a:pPr>
            <a:fld id="{5916610B-73A6-4E36-A28F-F8073F1F1EB6}" type="datetimeFigureOut">
              <a:rPr lang="en-US"/>
              <a:pPr>
                <a:defRPr/>
              </a:pPr>
              <a:t>10/11/2023</a:t>
            </a:fld>
            <a:endParaRPr lang="en-US"/>
          </a:p>
        </p:txBody>
      </p:sp>
      <p:sp>
        <p:nvSpPr>
          <p:cNvPr id="5" name="Footer Placeholder 4">
            <a:extLst>
              <a:ext uri="{FF2B5EF4-FFF2-40B4-BE49-F238E27FC236}">
                <a16:creationId xmlns:a16="http://schemas.microsoft.com/office/drawing/2014/main" id="{AD27A610-ECDD-CF80-DE4C-F9D76F4599C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ABA00B-3F18-8481-4C9B-83EB2491AAA0}"/>
              </a:ext>
            </a:extLst>
          </p:cNvPr>
          <p:cNvSpPr>
            <a:spLocks noGrp="1"/>
          </p:cNvSpPr>
          <p:nvPr>
            <p:ph type="sldNum" sz="quarter" idx="12"/>
          </p:nvPr>
        </p:nvSpPr>
        <p:spPr/>
        <p:txBody>
          <a:bodyPr/>
          <a:lstStyle>
            <a:lvl1pPr>
              <a:defRPr/>
            </a:lvl1pPr>
          </a:lstStyle>
          <a:p>
            <a:pPr>
              <a:defRPr/>
            </a:pPr>
            <a:fld id="{2C17E1B5-2DB8-4F78-86B3-F5F781AD49D0}" type="slidenum">
              <a:rPr lang="ko-KR" altLang="en-US"/>
              <a:pPr>
                <a:defRPr/>
              </a:pPr>
              <a:t>‹#›</a:t>
            </a:fld>
            <a:endParaRPr lang="en-US" altLang="ko-KR"/>
          </a:p>
        </p:txBody>
      </p:sp>
    </p:spTree>
    <p:extLst>
      <p:ext uri="{BB962C8B-B14F-4D97-AF65-F5344CB8AC3E}">
        <p14:creationId xmlns:p14="http://schemas.microsoft.com/office/powerpoint/2010/main" val="64934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5108728"/>
            <a:ext cx="7774499" cy="682472"/>
          </a:xfrm>
        </p:spPr>
        <p:txBody>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A5FCB7A-822B-93D7-E2E6-825FCA6077F0}"/>
              </a:ext>
            </a:extLst>
          </p:cNvPr>
          <p:cNvSpPr>
            <a:spLocks noGrp="1"/>
          </p:cNvSpPr>
          <p:nvPr>
            <p:ph type="dt" sz="half" idx="10"/>
          </p:nvPr>
        </p:nvSpPr>
        <p:spPr/>
        <p:txBody>
          <a:bodyPr/>
          <a:lstStyle>
            <a:lvl1pPr>
              <a:defRPr/>
            </a:lvl1pPr>
          </a:lstStyle>
          <a:p>
            <a:pPr>
              <a:defRPr/>
            </a:pPr>
            <a:fld id="{4CE6EBD1-1132-480A-82B0-9C366E6E5E18}" type="datetimeFigureOut">
              <a:rPr lang="en-US"/>
              <a:pPr>
                <a:defRPr/>
              </a:pPr>
              <a:t>10/11/2023</a:t>
            </a:fld>
            <a:endParaRPr lang="en-US"/>
          </a:p>
        </p:txBody>
      </p:sp>
      <p:sp>
        <p:nvSpPr>
          <p:cNvPr id="6" name="Footer Placeholder 4">
            <a:extLst>
              <a:ext uri="{FF2B5EF4-FFF2-40B4-BE49-F238E27FC236}">
                <a16:creationId xmlns:a16="http://schemas.microsoft.com/office/drawing/2014/main" id="{7C79CAEF-5920-F9E8-9A0A-73D71E3A44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163E033-3DAC-3286-7252-03F52EA1FEBB}"/>
              </a:ext>
            </a:extLst>
          </p:cNvPr>
          <p:cNvSpPr>
            <a:spLocks noGrp="1"/>
          </p:cNvSpPr>
          <p:nvPr>
            <p:ph type="sldNum" sz="quarter" idx="12"/>
          </p:nvPr>
        </p:nvSpPr>
        <p:spPr/>
        <p:txBody>
          <a:bodyPr/>
          <a:lstStyle>
            <a:lvl1pPr>
              <a:defRPr/>
            </a:lvl1pPr>
          </a:lstStyle>
          <a:p>
            <a:pPr>
              <a:defRPr/>
            </a:pPr>
            <a:fld id="{1261CD69-7BC6-4D6F-A6CD-BC07D047372A}" type="slidenum">
              <a:rPr lang="ko-KR" altLang="en-US"/>
              <a:pPr>
                <a:defRPr/>
              </a:pPr>
              <a:t>‹#›</a:t>
            </a:fld>
            <a:endParaRPr lang="en-US" altLang="ko-KR"/>
          </a:p>
        </p:txBody>
      </p:sp>
    </p:spTree>
    <p:extLst>
      <p:ext uri="{BB962C8B-B14F-4D97-AF65-F5344CB8AC3E}">
        <p14:creationId xmlns:p14="http://schemas.microsoft.com/office/powerpoint/2010/main" val="19856975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3">
            <a:extLst>
              <a:ext uri="{FF2B5EF4-FFF2-40B4-BE49-F238E27FC236}">
                <a16:creationId xmlns:a16="http://schemas.microsoft.com/office/drawing/2014/main" id="{6D94D414-66EA-8947-A6A0-FFE197C2D7FD}"/>
              </a:ext>
            </a:extLst>
          </p:cNvPr>
          <p:cNvSpPr>
            <a:spLocks noGrp="1"/>
          </p:cNvSpPr>
          <p:nvPr>
            <p:ph type="dt" sz="half" idx="10"/>
          </p:nvPr>
        </p:nvSpPr>
        <p:spPr/>
        <p:txBody>
          <a:bodyPr/>
          <a:lstStyle>
            <a:lvl1pPr>
              <a:defRPr/>
            </a:lvl1pPr>
          </a:lstStyle>
          <a:p>
            <a:pPr>
              <a:defRPr/>
            </a:pPr>
            <a:fld id="{F1B64495-5CF8-44D7-B794-6F08BC7A6B44}" type="datetimeFigureOut">
              <a:rPr lang="en-US"/>
              <a:pPr>
                <a:defRPr/>
              </a:pPr>
              <a:t>10/11/2023</a:t>
            </a:fld>
            <a:endParaRPr lang="en-US"/>
          </a:p>
        </p:txBody>
      </p:sp>
      <p:sp>
        <p:nvSpPr>
          <p:cNvPr id="5" name="Footer Placeholder 4">
            <a:extLst>
              <a:ext uri="{FF2B5EF4-FFF2-40B4-BE49-F238E27FC236}">
                <a16:creationId xmlns:a16="http://schemas.microsoft.com/office/drawing/2014/main" id="{D91980A6-F018-D5E7-5A31-DE66E340C9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FB7F45-41B8-94B1-61C3-F061DE4E54A9}"/>
              </a:ext>
            </a:extLst>
          </p:cNvPr>
          <p:cNvSpPr>
            <a:spLocks noGrp="1"/>
          </p:cNvSpPr>
          <p:nvPr>
            <p:ph type="sldNum" sz="quarter" idx="12"/>
          </p:nvPr>
        </p:nvSpPr>
        <p:spPr/>
        <p:txBody>
          <a:bodyPr/>
          <a:lstStyle>
            <a:lvl1pPr>
              <a:defRPr/>
            </a:lvl1pPr>
          </a:lstStyle>
          <a:p>
            <a:pPr>
              <a:defRPr/>
            </a:pPr>
            <a:fld id="{AB8DA82B-3ADB-4061-A12A-79D21CEAC520}" type="slidenum">
              <a:rPr lang="ko-KR" altLang="en-US"/>
              <a:pPr>
                <a:defRPr/>
              </a:pPr>
              <a:t>‹#›</a:t>
            </a:fld>
            <a:endParaRPr lang="en-US" altLang="ko-KR"/>
          </a:p>
        </p:txBody>
      </p:sp>
    </p:spTree>
    <p:extLst>
      <p:ext uri="{BB962C8B-B14F-4D97-AF65-F5344CB8AC3E}">
        <p14:creationId xmlns:p14="http://schemas.microsoft.com/office/powerpoint/2010/main" val="334341129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08E73-CD2D-2645-1EA0-8C296E424B3A}"/>
              </a:ext>
            </a:extLst>
          </p:cNvPr>
          <p:cNvSpPr txBox="1"/>
          <p:nvPr/>
        </p:nvSpPr>
        <p:spPr>
          <a:xfrm>
            <a:off x="504825" y="641350"/>
            <a:ext cx="457200" cy="585788"/>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5" name="TextBox 4">
            <a:extLst>
              <a:ext uri="{FF2B5EF4-FFF2-40B4-BE49-F238E27FC236}">
                <a16:creationId xmlns:a16="http://schemas.microsoft.com/office/drawing/2014/main" id="{480ABBF1-AD5E-3174-3503-1F6D3D96EF31}"/>
              </a:ext>
            </a:extLst>
          </p:cNvPr>
          <p:cNvSpPr txBox="1"/>
          <p:nvPr/>
        </p:nvSpPr>
        <p:spPr>
          <a:xfrm>
            <a:off x="7947025" y="3073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084659" y="609600"/>
            <a:ext cx="6977064" cy="2992904"/>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A677CD7B-734C-E3EF-887A-7E1CFA736B5C}"/>
              </a:ext>
            </a:extLst>
          </p:cNvPr>
          <p:cNvSpPr>
            <a:spLocks noGrp="1"/>
          </p:cNvSpPr>
          <p:nvPr>
            <p:ph type="dt" sz="half" idx="14"/>
          </p:nvPr>
        </p:nvSpPr>
        <p:spPr/>
        <p:txBody>
          <a:bodyPr/>
          <a:lstStyle>
            <a:lvl1pPr>
              <a:defRPr/>
            </a:lvl1pPr>
          </a:lstStyle>
          <a:p>
            <a:pPr>
              <a:defRPr/>
            </a:pPr>
            <a:fld id="{D9E3486A-2E99-4640-A65B-97B2D11864C0}" type="datetimeFigureOut">
              <a:rPr lang="en-US"/>
              <a:pPr>
                <a:defRPr/>
              </a:pPr>
              <a:t>10/11/2023</a:t>
            </a:fld>
            <a:endParaRPr lang="en-US"/>
          </a:p>
        </p:txBody>
      </p:sp>
      <p:sp>
        <p:nvSpPr>
          <p:cNvPr id="7" name="Footer Placeholder 5">
            <a:extLst>
              <a:ext uri="{FF2B5EF4-FFF2-40B4-BE49-F238E27FC236}">
                <a16:creationId xmlns:a16="http://schemas.microsoft.com/office/drawing/2014/main" id="{36B11864-8552-B93F-802A-ABD12AC4343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89EFAA91-5CEF-D062-B7BE-D633E5828707}"/>
              </a:ext>
            </a:extLst>
          </p:cNvPr>
          <p:cNvSpPr>
            <a:spLocks noGrp="1"/>
          </p:cNvSpPr>
          <p:nvPr>
            <p:ph type="sldNum" sz="quarter" idx="16"/>
          </p:nvPr>
        </p:nvSpPr>
        <p:spPr/>
        <p:txBody>
          <a:bodyPr/>
          <a:lstStyle>
            <a:lvl1pPr>
              <a:defRPr/>
            </a:lvl1pPr>
          </a:lstStyle>
          <a:p>
            <a:pPr>
              <a:defRPr/>
            </a:pPr>
            <a:fld id="{1DE6D62D-0443-4C7E-9658-E8E3452F4CDB}" type="slidenum">
              <a:rPr lang="ko-KR" altLang="en-US"/>
              <a:pPr>
                <a:defRPr/>
              </a:pPr>
              <a:t>‹#›</a:t>
            </a:fld>
            <a:endParaRPr lang="en-US" altLang="ko-KR"/>
          </a:p>
        </p:txBody>
      </p:sp>
    </p:spTree>
    <p:extLst>
      <p:ext uri="{BB962C8B-B14F-4D97-AF65-F5344CB8AC3E}">
        <p14:creationId xmlns:p14="http://schemas.microsoft.com/office/powerpoint/2010/main" val="420234496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3">
            <a:extLst>
              <a:ext uri="{FF2B5EF4-FFF2-40B4-BE49-F238E27FC236}">
                <a16:creationId xmlns:a16="http://schemas.microsoft.com/office/drawing/2014/main" id="{37EB3D1F-198A-AB13-A3F1-05FD3BB12668}"/>
              </a:ext>
            </a:extLst>
          </p:cNvPr>
          <p:cNvSpPr>
            <a:spLocks noGrp="1"/>
          </p:cNvSpPr>
          <p:nvPr>
            <p:ph type="dt" sz="half" idx="10"/>
          </p:nvPr>
        </p:nvSpPr>
        <p:spPr/>
        <p:txBody>
          <a:bodyPr/>
          <a:lstStyle>
            <a:lvl1pPr>
              <a:defRPr/>
            </a:lvl1pPr>
          </a:lstStyle>
          <a:p>
            <a:pPr>
              <a:defRPr/>
            </a:pPr>
            <a:fld id="{E4B837BA-1B1D-47C1-8FC1-9E8D494E8F95}" type="datetimeFigureOut">
              <a:rPr lang="en-US"/>
              <a:pPr>
                <a:defRPr/>
              </a:pPr>
              <a:t>10/11/2023</a:t>
            </a:fld>
            <a:endParaRPr lang="en-US"/>
          </a:p>
        </p:txBody>
      </p:sp>
      <p:sp>
        <p:nvSpPr>
          <p:cNvPr id="5" name="Footer Placeholder 4">
            <a:extLst>
              <a:ext uri="{FF2B5EF4-FFF2-40B4-BE49-F238E27FC236}">
                <a16:creationId xmlns:a16="http://schemas.microsoft.com/office/drawing/2014/main" id="{FA9FF824-A891-0BBC-AD4F-D2AE5AA57B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78990E-D443-9B4F-1DFE-D93EAD301EE0}"/>
              </a:ext>
            </a:extLst>
          </p:cNvPr>
          <p:cNvSpPr>
            <a:spLocks noGrp="1"/>
          </p:cNvSpPr>
          <p:nvPr>
            <p:ph type="sldNum" sz="quarter" idx="12"/>
          </p:nvPr>
        </p:nvSpPr>
        <p:spPr/>
        <p:txBody>
          <a:bodyPr/>
          <a:lstStyle>
            <a:lvl1pPr>
              <a:defRPr/>
            </a:lvl1pPr>
          </a:lstStyle>
          <a:p>
            <a:pPr>
              <a:defRPr/>
            </a:pPr>
            <a:fld id="{E5D71328-AC67-4A9E-97F6-8797BA47C2B7}" type="slidenum">
              <a:rPr lang="ko-KR" altLang="en-US"/>
              <a:pPr>
                <a:defRPr/>
              </a:pPr>
              <a:t>‹#›</a:t>
            </a:fld>
            <a:endParaRPr lang="en-US" altLang="ko-KR"/>
          </a:p>
        </p:txBody>
      </p:sp>
    </p:spTree>
    <p:extLst>
      <p:ext uri="{BB962C8B-B14F-4D97-AF65-F5344CB8AC3E}">
        <p14:creationId xmlns:p14="http://schemas.microsoft.com/office/powerpoint/2010/main" val="99289771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3">
            <a:extLst>
              <a:ext uri="{FF2B5EF4-FFF2-40B4-BE49-F238E27FC236}">
                <a16:creationId xmlns:a16="http://schemas.microsoft.com/office/drawing/2014/main" id="{20741769-18C8-6A24-5B1C-DEE6DF9CE316}"/>
              </a:ext>
            </a:extLst>
          </p:cNvPr>
          <p:cNvSpPr>
            <a:spLocks noGrp="1"/>
          </p:cNvSpPr>
          <p:nvPr>
            <p:ph type="dt" sz="half" idx="18"/>
          </p:nvPr>
        </p:nvSpPr>
        <p:spPr/>
        <p:txBody>
          <a:bodyPr/>
          <a:lstStyle>
            <a:lvl1pPr>
              <a:defRPr/>
            </a:lvl1pPr>
          </a:lstStyle>
          <a:p>
            <a:pPr>
              <a:defRPr/>
            </a:pPr>
            <a:fld id="{80E2166C-29D9-4AD2-862B-7454A25F397C}" type="datetimeFigureOut">
              <a:rPr lang="en-US"/>
              <a:pPr>
                <a:defRPr/>
              </a:pPr>
              <a:t>10/11/2023</a:t>
            </a:fld>
            <a:endParaRPr lang="en-US"/>
          </a:p>
        </p:txBody>
      </p:sp>
      <p:sp>
        <p:nvSpPr>
          <p:cNvPr id="3" name="Footer Placeholder 4">
            <a:extLst>
              <a:ext uri="{FF2B5EF4-FFF2-40B4-BE49-F238E27FC236}">
                <a16:creationId xmlns:a16="http://schemas.microsoft.com/office/drawing/2014/main" id="{DF32BCCB-08B8-8447-46C6-4727FE29EB76}"/>
              </a:ext>
            </a:extLst>
          </p:cNvPr>
          <p:cNvSpPr>
            <a:spLocks noGrp="1"/>
          </p:cNvSpPr>
          <p:nvPr>
            <p:ph type="ftr" sz="quarter" idx="19"/>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6CA9DC0-DA5E-83F6-BE7D-9FED944B4ABA}"/>
              </a:ext>
            </a:extLst>
          </p:cNvPr>
          <p:cNvSpPr>
            <a:spLocks noGrp="1"/>
          </p:cNvSpPr>
          <p:nvPr>
            <p:ph type="sldNum" sz="quarter" idx="20"/>
          </p:nvPr>
        </p:nvSpPr>
        <p:spPr/>
        <p:txBody>
          <a:bodyPr/>
          <a:lstStyle>
            <a:lvl1pPr>
              <a:defRPr/>
            </a:lvl1pPr>
          </a:lstStyle>
          <a:p>
            <a:pPr>
              <a:defRPr/>
            </a:pPr>
            <a:fld id="{52F174BF-3A61-4305-B9DA-17C14B6371C8}" type="slidenum">
              <a:rPr lang="ko-KR" altLang="en-US"/>
              <a:pPr>
                <a:defRPr/>
              </a:pPr>
              <a:t>‹#›</a:t>
            </a:fld>
            <a:endParaRPr lang="en-US" altLang="ko-KR"/>
          </a:p>
        </p:txBody>
      </p:sp>
    </p:spTree>
    <p:extLst>
      <p:ext uri="{BB962C8B-B14F-4D97-AF65-F5344CB8AC3E}">
        <p14:creationId xmlns:p14="http://schemas.microsoft.com/office/powerpoint/2010/main" val="132482547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47" y="4565409"/>
            <a:ext cx="2474216" cy="1225792"/>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565408"/>
            <a:ext cx="2475252" cy="1225792"/>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973" y="4565410"/>
            <a:ext cx="2470694" cy="1225790"/>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3">
            <a:extLst>
              <a:ext uri="{FF2B5EF4-FFF2-40B4-BE49-F238E27FC236}">
                <a16:creationId xmlns:a16="http://schemas.microsoft.com/office/drawing/2014/main" id="{CCFE6291-916D-719E-496B-252F9134BA9C}"/>
              </a:ext>
            </a:extLst>
          </p:cNvPr>
          <p:cNvSpPr>
            <a:spLocks noGrp="1"/>
          </p:cNvSpPr>
          <p:nvPr>
            <p:ph type="dt" sz="half" idx="23"/>
          </p:nvPr>
        </p:nvSpPr>
        <p:spPr/>
        <p:txBody>
          <a:bodyPr/>
          <a:lstStyle>
            <a:lvl1pPr>
              <a:defRPr/>
            </a:lvl1pPr>
          </a:lstStyle>
          <a:p>
            <a:pPr>
              <a:defRPr/>
            </a:pPr>
            <a:fld id="{A585D040-6A56-4F24-AA72-0F11DB4AF655}" type="datetimeFigureOut">
              <a:rPr lang="en-US"/>
              <a:pPr>
                <a:defRPr/>
              </a:pPr>
              <a:t>10/11/2023</a:t>
            </a:fld>
            <a:endParaRPr lang="en-US"/>
          </a:p>
        </p:txBody>
      </p:sp>
      <p:sp>
        <p:nvSpPr>
          <p:cNvPr id="3" name="Footer Placeholder 4">
            <a:extLst>
              <a:ext uri="{FF2B5EF4-FFF2-40B4-BE49-F238E27FC236}">
                <a16:creationId xmlns:a16="http://schemas.microsoft.com/office/drawing/2014/main" id="{53899695-6E4A-ED48-D71D-ECEDB8DFC425}"/>
              </a:ext>
            </a:extLst>
          </p:cNvPr>
          <p:cNvSpPr>
            <a:spLocks noGrp="1"/>
          </p:cNvSpPr>
          <p:nvPr>
            <p:ph type="ftr" sz="quarter" idx="24"/>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9E458C4-9E10-32AA-8464-82B01C05CEE5}"/>
              </a:ext>
            </a:extLst>
          </p:cNvPr>
          <p:cNvSpPr>
            <a:spLocks noGrp="1"/>
          </p:cNvSpPr>
          <p:nvPr>
            <p:ph type="sldNum" sz="quarter" idx="25"/>
          </p:nvPr>
        </p:nvSpPr>
        <p:spPr/>
        <p:txBody>
          <a:bodyPr/>
          <a:lstStyle>
            <a:lvl1pPr>
              <a:defRPr/>
            </a:lvl1pPr>
          </a:lstStyle>
          <a:p>
            <a:pPr>
              <a:defRPr/>
            </a:pPr>
            <a:fld id="{D689C879-DCEF-4DD3-8666-FA17E5E36730}" type="slidenum">
              <a:rPr lang="ko-KR" altLang="en-US"/>
              <a:pPr>
                <a:defRPr/>
              </a:pPr>
              <a:t>‹#›</a:t>
            </a:fld>
            <a:endParaRPr lang="en-US" altLang="ko-KR"/>
          </a:p>
        </p:txBody>
      </p:sp>
    </p:spTree>
    <p:extLst>
      <p:ext uri="{BB962C8B-B14F-4D97-AF65-F5344CB8AC3E}">
        <p14:creationId xmlns:p14="http://schemas.microsoft.com/office/powerpoint/2010/main" val="68417608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3BA81AE-09D0-711F-82C1-1C1DEDC7EFFF}"/>
              </a:ext>
            </a:extLst>
          </p:cNvPr>
          <p:cNvSpPr>
            <a:spLocks noGrp="1"/>
          </p:cNvSpPr>
          <p:nvPr>
            <p:ph type="dt" sz="half" idx="10"/>
          </p:nvPr>
        </p:nvSpPr>
        <p:spPr/>
        <p:txBody>
          <a:bodyPr/>
          <a:lstStyle>
            <a:lvl1pPr>
              <a:defRPr/>
            </a:lvl1pPr>
          </a:lstStyle>
          <a:p>
            <a:pPr>
              <a:defRPr/>
            </a:pPr>
            <a:fld id="{4D72196D-F056-480C-885D-771A1BA73CA3}" type="datetimeFigureOut">
              <a:rPr lang="en-US"/>
              <a:pPr>
                <a:defRPr/>
              </a:pPr>
              <a:t>10/11/2023</a:t>
            </a:fld>
            <a:endParaRPr lang="en-US"/>
          </a:p>
        </p:txBody>
      </p:sp>
      <p:sp>
        <p:nvSpPr>
          <p:cNvPr id="5" name="Footer Placeholder 4">
            <a:extLst>
              <a:ext uri="{FF2B5EF4-FFF2-40B4-BE49-F238E27FC236}">
                <a16:creationId xmlns:a16="http://schemas.microsoft.com/office/drawing/2014/main" id="{2D0DDA4D-F80D-87CC-EC96-B0878F959A3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D612853-6F68-32F2-D9E1-22599D610101}"/>
              </a:ext>
            </a:extLst>
          </p:cNvPr>
          <p:cNvSpPr>
            <a:spLocks noGrp="1"/>
          </p:cNvSpPr>
          <p:nvPr>
            <p:ph type="sldNum" sz="quarter" idx="12"/>
          </p:nvPr>
        </p:nvSpPr>
        <p:spPr/>
        <p:txBody>
          <a:bodyPr/>
          <a:lstStyle>
            <a:lvl1pPr>
              <a:defRPr/>
            </a:lvl1pPr>
          </a:lstStyle>
          <a:p>
            <a:pPr>
              <a:defRPr/>
            </a:pPr>
            <a:fld id="{D67CCBAD-61BF-4286-9C46-C6119F4F815A}" type="slidenum">
              <a:rPr lang="ko-KR" altLang="en-US"/>
              <a:pPr>
                <a:defRPr/>
              </a:pPr>
              <a:t>‹#›</a:t>
            </a:fld>
            <a:endParaRPr lang="en-US" altLang="ko-KR"/>
          </a:p>
        </p:txBody>
      </p:sp>
    </p:spTree>
    <p:extLst>
      <p:ext uri="{BB962C8B-B14F-4D97-AF65-F5344CB8AC3E}">
        <p14:creationId xmlns:p14="http://schemas.microsoft.com/office/powerpoint/2010/main" val="30656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8E6C1F-5CBD-5D50-E365-F42A629BEFD1}"/>
              </a:ext>
            </a:extLst>
          </p:cNvPr>
          <p:cNvSpPr>
            <a:spLocks noGrp="1"/>
          </p:cNvSpPr>
          <p:nvPr>
            <p:ph type="dt" sz="half" idx="10"/>
          </p:nvPr>
        </p:nvSpPr>
        <p:spPr/>
        <p:txBody>
          <a:bodyPr/>
          <a:lstStyle>
            <a:lvl1pPr>
              <a:defRPr/>
            </a:lvl1pPr>
          </a:lstStyle>
          <a:p>
            <a:pPr>
              <a:defRPr/>
            </a:pPr>
            <a:fld id="{7088C582-A81A-475B-A37C-FDD0A4A84304}" type="datetimeFigureOut">
              <a:rPr lang="en-US"/>
              <a:pPr>
                <a:defRPr/>
              </a:pPr>
              <a:t>10/11/2023</a:t>
            </a:fld>
            <a:endParaRPr lang="en-US"/>
          </a:p>
        </p:txBody>
      </p:sp>
      <p:sp>
        <p:nvSpPr>
          <p:cNvPr id="5" name="Footer Placeholder 4">
            <a:extLst>
              <a:ext uri="{FF2B5EF4-FFF2-40B4-BE49-F238E27FC236}">
                <a16:creationId xmlns:a16="http://schemas.microsoft.com/office/drawing/2014/main" id="{8C00F22C-514B-B8BD-50DF-DE6169AF43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99C2F3-D8E4-2B7D-C726-C72E64EA58DE}"/>
              </a:ext>
            </a:extLst>
          </p:cNvPr>
          <p:cNvSpPr>
            <a:spLocks noGrp="1"/>
          </p:cNvSpPr>
          <p:nvPr>
            <p:ph type="sldNum" sz="quarter" idx="12"/>
          </p:nvPr>
        </p:nvSpPr>
        <p:spPr/>
        <p:txBody>
          <a:bodyPr/>
          <a:lstStyle>
            <a:lvl1pPr>
              <a:defRPr/>
            </a:lvl1pPr>
          </a:lstStyle>
          <a:p>
            <a:pPr>
              <a:defRPr/>
            </a:pPr>
            <a:fld id="{191FDDB3-A47E-44EA-ABB0-53D1C9A371D6}" type="slidenum">
              <a:rPr lang="ko-KR" altLang="en-US"/>
              <a:pPr>
                <a:defRPr/>
              </a:pPr>
              <a:t>‹#›</a:t>
            </a:fld>
            <a:endParaRPr lang="en-US" altLang="ko-KR"/>
          </a:p>
        </p:txBody>
      </p:sp>
    </p:spTree>
    <p:extLst>
      <p:ext uri="{BB962C8B-B14F-4D97-AF65-F5344CB8AC3E}">
        <p14:creationId xmlns:p14="http://schemas.microsoft.com/office/powerpoint/2010/main" val="11718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CF202-10D8-E261-221F-58378B875BCB}"/>
              </a:ext>
            </a:extLst>
          </p:cNvPr>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237D4C77-A55A-D046-7F7E-F42DD7114AF8}"/>
              </a:ext>
            </a:extLst>
          </p:cNvPr>
          <p:cNvSpPr>
            <a:spLocks noGrp="1"/>
          </p:cNvSpPr>
          <p:nvPr>
            <p:ph type="ftr" sz="quarter" idx="11"/>
          </p:nvPr>
        </p:nvSpPr>
        <p:spPr>
          <a:xfrm>
            <a:off x="3124200" y="6245225"/>
            <a:ext cx="2895600" cy="47625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8DCDBD6F-AC44-9F8B-E5F9-8BD1BEC851BA}"/>
              </a:ext>
            </a:extLst>
          </p:cNvPr>
          <p:cNvSpPr>
            <a:spLocks noGrp="1"/>
          </p:cNvSpPr>
          <p:nvPr>
            <p:ph type="sldNum" sz="quarter" idx="12"/>
          </p:nvPr>
        </p:nvSpPr>
        <p:spPr>
          <a:xfrm>
            <a:off x="6553200" y="6245225"/>
            <a:ext cx="2133600" cy="476250"/>
          </a:xfrm>
        </p:spPr>
        <p:txBody>
          <a:bodyPr/>
          <a:lstStyle>
            <a:lvl1pPr>
              <a:defRPr/>
            </a:lvl1pPr>
          </a:lstStyle>
          <a:p>
            <a:pPr>
              <a:defRPr/>
            </a:pPr>
            <a:fld id="{745FB9DA-8E8D-4AF6-9D57-654D8BCE6DDF}" type="slidenum">
              <a:rPr lang="en-US" altLang="en-US"/>
              <a:pPr>
                <a:defRPr/>
              </a:pPr>
              <a:t>‹#›</a:t>
            </a:fld>
            <a:endParaRPr lang="en-US" altLang="en-US"/>
          </a:p>
        </p:txBody>
      </p:sp>
    </p:spTree>
    <p:extLst>
      <p:ext uri="{BB962C8B-B14F-4D97-AF65-F5344CB8AC3E}">
        <p14:creationId xmlns:p14="http://schemas.microsoft.com/office/powerpoint/2010/main" val="194767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4038187-DE4D-103B-E00A-19C2F9919F5E}"/>
              </a:ext>
            </a:extLst>
          </p:cNvPr>
          <p:cNvSpPr>
            <a:spLocks noGrp="1"/>
          </p:cNvSpPr>
          <p:nvPr>
            <p:ph type="dt" sz="half" idx="10"/>
          </p:nvPr>
        </p:nvSpPr>
        <p:spPr/>
        <p:txBody>
          <a:bodyPr/>
          <a:lstStyle>
            <a:lvl1pPr>
              <a:defRPr/>
            </a:lvl1pPr>
          </a:lstStyle>
          <a:p>
            <a:pPr>
              <a:defRPr/>
            </a:pPr>
            <a:fld id="{FC08E6C9-45EF-44ED-81E8-CB0F8B2C27C9}" type="datetimeFigureOut">
              <a:rPr lang="en-US"/>
              <a:pPr>
                <a:defRPr/>
              </a:pPr>
              <a:t>10/11/2023</a:t>
            </a:fld>
            <a:endParaRPr lang="en-US"/>
          </a:p>
        </p:txBody>
      </p:sp>
      <p:sp>
        <p:nvSpPr>
          <p:cNvPr id="5" name="Footer Placeholder 4">
            <a:extLst>
              <a:ext uri="{FF2B5EF4-FFF2-40B4-BE49-F238E27FC236}">
                <a16:creationId xmlns:a16="http://schemas.microsoft.com/office/drawing/2014/main" id="{5FE352A5-618B-5D16-FD40-BA2C4342105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E7745D0-7567-8DC5-A79E-05EC2B226EAA}"/>
              </a:ext>
            </a:extLst>
          </p:cNvPr>
          <p:cNvSpPr>
            <a:spLocks noGrp="1"/>
          </p:cNvSpPr>
          <p:nvPr>
            <p:ph type="sldNum" sz="quarter" idx="12"/>
          </p:nvPr>
        </p:nvSpPr>
        <p:spPr/>
        <p:txBody>
          <a:bodyPr/>
          <a:lstStyle>
            <a:lvl1pPr>
              <a:defRPr/>
            </a:lvl1pPr>
          </a:lstStyle>
          <a:p>
            <a:pPr>
              <a:defRPr/>
            </a:pPr>
            <a:fld id="{4A39D7F0-B4EE-4409-BF89-AE37B7B1318F}" type="slidenum">
              <a:rPr lang="ko-KR" altLang="en-US"/>
              <a:pPr>
                <a:defRPr/>
              </a:pPr>
              <a:t>‹#›</a:t>
            </a:fld>
            <a:endParaRPr lang="en-US" altLang="ko-KR"/>
          </a:p>
        </p:txBody>
      </p:sp>
    </p:spTree>
    <p:extLst>
      <p:ext uri="{BB962C8B-B14F-4D97-AF65-F5344CB8AC3E}">
        <p14:creationId xmlns:p14="http://schemas.microsoft.com/office/powerpoint/2010/main" val="363957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6E7439-EB49-0D46-0BD8-D9C4A3570A83}"/>
              </a:ext>
            </a:extLst>
          </p:cNvPr>
          <p:cNvSpPr>
            <a:spLocks noGrp="1"/>
          </p:cNvSpPr>
          <p:nvPr>
            <p:ph type="dt" sz="half" idx="10"/>
          </p:nvPr>
        </p:nvSpPr>
        <p:spPr/>
        <p:txBody>
          <a:bodyPr/>
          <a:lstStyle>
            <a:lvl1pPr>
              <a:defRPr/>
            </a:lvl1pPr>
          </a:lstStyle>
          <a:p>
            <a:pPr>
              <a:defRPr/>
            </a:pPr>
            <a:fld id="{971D0EE3-EC41-4693-A736-F650F01C0E9C}" type="datetimeFigureOut">
              <a:rPr lang="en-US"/>
              <a:pPr>
                <a:defRPr/>
              </a:pPr>
              <a:t>10/11/2023</a:t>
            </a:fld>
            <a:endParaRPr lang="en-US"/>
          </a:p>
        </p:txBody>
      </p:sp>
      <p:sp>
        <p:nvSpPr>
          <p:cNvPr id="5" name="Footer Placeholder 4">
            <a:extLst>
              <a:ext uri="{FF2B5EF4-FFF2-40B4-BE49-F238E27FC236}">
                <a16:creationId xmlns:a16="http://schemas.microsoft.com/office/drawing/2014/main" id="{7F90ADB7-399C-C04D-DCFC-B77393133A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7883F9D-591A-53B5-9FC3-7C981EB55850}"/>
              </a:ext>
            </a:extLst>
          </p:cNvPr>
          <p:cNvSpPr>
            <a:spLocks noGrp="1"/>
          </p:cNvSpPr>
          <p:nvPr>
            <p:ph type="sldNum" sz="quarter" idx="12"/>
          </p:nvPr>
        </p:nvSpPr>
        <p:spPr/>
        <p:txBody>
          <a:bodyPr/>
          <a:lstStyle>
            <a:lvl1pPr>
              <a:defRPr/>
            </a:lvl1pPr>
          </a:lstStyle>
          <a:p>
            <a:pPr>
              <a:defRPr/>
            </a:pPr>
            <a:fld id="{58347FB9-B377-4E38-98F8-53C52D9563E1}" type="slidenum">
              <a:rPr lang="ko-KR" altLang="en-US"/>
              <a:pPr>
                <a:defRPr/>
              </a:pPr>
              <a:t>‹#›</a:t>
            </a:fld>
            <a:endParaRPr lang="en-US" altLang="ko-KR"/>
          </a:p>
        </p:txBody>
      </p:sp>
    </p:spTree>
    <p:extLst>
      <p:ext uri="{BB962C8B-B14F-4D97-AF65-F5344CB8AC3E}">
        <p14:creationId xmlns:p14="http://schemas.microsoft.com/office/powerpoint/2010/main" val="77403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9FE931D-8A5A-AAF8-9D62-C295F5324FC0}"/>
              </a:ext>
            </a:extLst>
          </p:cNvPr>
          <p:cNvSpPr>
            <a:spLocks noGrp="1"/>
          </p:cNvSpPr>
          <p:nvPr>
            <p:ph type="dt" sz="half" idx="10"/>
          </p:nvPr>
        </p:nvSpPr>
        <p:spPr/>
        <p:txBody>
          <a:bodyPr/>
          <a:lstStyle>
            <a:lvl1pPr>
              <a:defRPr/>
            </a:lvl1pPr>
          </a:lstStyle>
          <a:p>
            <a:pPr>
              <a:defRPr/>
            </a:pPr>
            <a:fld id="{EC3AB5F7-BA37-43A2-9C43-C6F8F3BAE4C0}" type="datetimeFigureOut">
              <a:rPr lang="en-US"/>
              <a:pPr>
                <a:defRPr/>
              </a:pPr>
              <a:t>10/11/2023</a:t>
            </a:fld>
            <a:endParaRPr lang="en-US"/>
          </a:p>
        </p:txBody>
      </p:sp>
      <p:sp>
        <p:nvSpPr>
          <p:cNvPr id="6" name="Footer Placeholder 4">
            <a:extLst>
              <a:ext uri="{FF2B5EF4-FFF2-40B4-BE49-F238E27FC236}">
                <a16:creationId xmlns:a16="http://schemas.microsoft.com/office/drawing/2014/main" id="{7EB62A68-8931-7D69-4139-1F740FFC286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C961FD3-3DB6-C2D3-21B3-0C6C48D4F6EF}"/>
              </a:ext>
            </a:extLst>
          </p:cNvPr>
          <p:cNvSpPr>
            <a:spLocks noGrp="1"/>
          </p:cNvSpPr>
          <p:nvPr>
            <p:ph type="sldNum" sz="quarter" idx="12"/>
          </p:nvPr>
        </p:nvSpPr>
        <p:spPr/>
        <p:txBody>
          <a:bodyPr/>
          <a:lstStyle>
            <a:lvl1pPr>
              <a:defRPr/>
            </a:lvl1pPr>
          </a:lstStyle>
          <a:p>
            <a:pPr>
              <a:defRPr/>
            </a:pPr>
            <a:fld id="{CCA5DC36-5077-4E93-AE81-7C12877C8D6F}" type="slidenum">
              <a:rPr lang="ko-KR" altLang="en-US"/>
              <a:pPr>
                <a:defRPr/>
              </a:pPr>
              <a:t>‹#›</a:t>
            </a:fld>
            <a:endParaRPr lang="en-US" altLang="ko-KR"/>
          </a:p>
        </p:txBody>
      </p:sp>
    </p:spTree>
    <p:extLst>
      <p:ext uri="{BB962C8B-B14F-4D97-AF65-F5344CB8AC3E}">
        <p14:creationId xmlns:p14="http://schemas.microsoft.com/office/powerpoint/2010/main" val="267990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C51052F-E2A6-B792-4152-270B69BD0B2D}"/>
              </a:ext>
            </a:extLst>
          </p:cNvPr>
          <p:cNvSpPr>
            <a:spLocks noGrp="1"/>
          </p:cNvSpPr>
          <p:nvPr>
            <p:ph type="dt" sz="half" idx="10"/>
          </p:nvPr>
        </p:nvSpPr>
        <p:spPr/>
        <p:txBody>
          <a:bodyPr/>
          <a:lstStyle>
            <a:lvl1pPr>
              <a:defRPr/>
            </a:lvl1pPr>
          </a:lstStyle>
          <a:p>
            <a:pPr>
              <a:defRPr/>
            </a:pPr>
            <a:fld id="{CBCE18C7-5645-4424-BCE7-DE524EB666E6}" type="datetimeFigureOut">
              <a:rPr lang="en-US"/>
              <a:pPr>
                <a:defRPr/>
              </a:pPr>
              <a:t>10/11/2023</a:t>
            </a:fld>
            <a:endParaRPr lang="en-US"/>
          </a:p>
        </p:txBody>
      </p:sp>
      <p:sp>
        <p:nvSpPr>
          <p:cNvPr id="8" name="Footer Placeholder 4">
            <a:extLst>
              <a:ext uri="{FF2B5EF4-FFF2-40B4-BE49-F238E27FC236}">
                <a16:creationId xmlns:a16="http://schemas.microsoft.com/office/drawing/2014/main" id="{F3FF2137-EF74-9A32-EC5C-6B2EB6E4F77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43869B9-3C1C-9EE7-6A37-045418E261E6}"/>
              </a:ext>
            </a:extLst>
          </p:cNvPr>
          <p:cNvSpPr>
            <a:spLocks noGrp="1"/>
          </p:cNvSpPr>
          <p:nvPr>
            <p:ph type="sldNum" sz="quarter" idx="12"/>
          </p:nvPr>
        </p:nvSpPr>
        <p:spPr/>
        <p:txBody>
          <a:bodyPr/>
          <a:lstStyle>
            <a:lvl1pPr>
              <a:defRPr/>
            </a:lvl1pPr>
          </a:lstStyle>
          <a:p>
            <a:pPr>
              <a:defRPr/>
            </a:pPr>
            <a:fld id="{449CC4D9-C3ED-4AF0-97B7-32E040F12628}" type="slidenum">
              <a:rPr lang="ko-KR" altLang="en-US"/>
              <a:pPr>
                <a:defRPr/>
              </a:pPr>
              <a:t>‹#›</a:t>
            </a:fld>
            <a:endParaRPr lang="en-US" altLang="ko-KR"/>
          </a:p>
        </p:txBody>
      </p:sp>
    </p:spTree>
    <p:extLst>
      <p:ext uri="{BB962C8B-B14F-4D97-AF65-F5344CB8AC3E}">
        <p14:creationId xmlns:p14="http://schemas.microsoft.com/office/powerpoint/2010/main" val="269696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6B3637F8-EA12-B91F-600C-6382BC6698CE}"/>
              </a:ext>
            </a:extLst>
          </p:cNvPr>
          <p:cNvSpPr>
            <a:spLocks noGrp="1"/>
          </p:cNvSpPr>
          <p:nvPr>
            <p:ph type="dt" sz="half" idx="10"/>
          </p:nvPr>
        </p:nvSpPr>
        <p:spPr/>
        <p:txBody>
          <a:bodyPr/>
          <a:lstStyle>
            <a:lvl1pPr>
              <a:defRPr/>
            </a:lvl1pPr>
          </a:lstStyle>
          <a:p>
            <a:pPr>
              <a:defRPr/>
            </a:pPr>
            <a:fld id="{714678BB-B80D-43CB-897C-976E8DF342FE}" type="datetimeFigureOut">
              <a:rPr lang="en-US"/>
              <a:pPr>
                <a:defRPr/>
              </a:pPr>
              <a:t>10/11/2023</a:t>
            </a:fld>
            <a:endParaRPr lang="en-US"/>
          </a:p>
        </p:txBody>
      </p:sp>
      <p:sp>
        <p:nvSpPr>
          <p:cNvPr id="4" name="Footer Placeholder 4">
            <a:extLst>
              <a:ext uri="{FF2B5EF4-FFF2-40B4-BE49-F238E27FC236}">
                <a16:creationId xmlns:a16="http://schemas.microsoft.com/office/drawing/2014/main" id="{CCE9CCCB-3421-7596-75F7-847FB3DF584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7C7B63B-4A42-D1FA-51F8-6A231AD76A50}"/>
              </a:ext>
            </a:extLst>
          </p:cNvPr>
          <p:cNvSpPr>
            <a:spLocks noGrp="1"/>
          </p:cNvSpPr>
          <p:nvPr>
            <p:ph type="sldNum" sz="quarter" idx="12"/>
          </p:nvPr>
        </p:nvSpPr>
        <p:spPr/>
        <p:txBody>
          <a:bodyPr/>
          <a:lstStyle>
            <a:lvl1pPr>
              <a:defRPr/>
            </a:lvl1pPr>
          </a:lstStyle>
          <a:p>
            <a:pPr>
              <a:defRPr/>
            </a:pPr>
            <a:fld id="{B1C18DFD-35CD-456E-8045-E77DF5120DB3}" type="slidenum">
              <a:rPr lang="ko-KR" altLang="en-US"/>
              <a:pPr>
                <a:defRPr/>
              </a:pPr>
              <a:t>‹#›</a:t>
            </a:fld>
            <a:endParaRPr lang="en-US" altLang="ko-KR"/>
          </a:p>
        </p:txBody>
      </p:sp>
    </p:spTree>
    <p:extLst>
      <p:ext uri="{BB962C8B-B14F-4D97-AF65-F5344CB8AC3E}">
        <p14:creationId xmlns:p14="http://schemas.microsoft.com/office/powerpoint/2010/main" val="6453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8F9547C-4C25-B155-8935-4632E668A453}"/>
              </a:ext>
            </a:extLst>
          </p:cNvPr>
          <p:cNvSpPr>
            <a:spLocks noGrp="1"/>
          </p:cNvSpPr>
          <p:nvPr>
            <p:ph type="dt" sz="half" idx="10"/>
          </p:nvPr>
        </p:nvSpPr>
        <p:spPr/>
        <p:txBody>
          <a:bodyPr/>
          <a:lstStyle>
            <a:lvl1pPr>
              <a:defRPr/>
            </a:lvl1pPr>
          </a:lstStyle>
          <a:p>
            <a:pPr>
              <a:defRPr/>
            </a:pPr>
            <a:fld id="{7830CA92-A943-42D0-B987-F79FD473C62B}" type="datetimeFigureOut">
              <a:rPr lang="en-US"/>
              <a:pPr>
                <a:defRPr/>
              </a:pPr>
              <a:t>10/11/2023</a:t>
            </a:fld>
            <a:endParaRPr lang="en-US"/>
          </a:p>
        </p:txBody>
      </p:sp>
      <p:sp>
        <p:nvSpPr>
          <p:cNvPr id="3" name="Footer Placeholder 4">
            <a:extLst>
              <a:ext uri="{FF2B5EF4-FFF2-40B4-BE49-F238E27FC236}">
                <a16:creationId xmlns:a16="http://schemas.microsoft.com/office/drawing/2014/main" id="{B162D2D1-CB1B-42C6-CC11-94482146005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A649010-35B1-0D95-DF91-FC321ABCCC3E}"/>
              </a:ext>
            </a:extLst>
          </p:cNvPr>
          <p:cNvSpPr>
            <a:spLocks noGrp="1"/>
          </p:cNvSpPr>
          <p:nvPr>
            <p:ph type="sldNum" sz="quarter" idx="12"/>
          </p:nvPr>
        </p:nvSpPr>
        <p:spPr/>
        <p:txBody>
          <a:bodyPr/>
          <a:lstStyle>
            <a:lvl1pPr>
              <a:defRPr/>
            </a:lvl1pPr>
          </a:lstStyle>
          <a:p>
            <a:pPr>
              <a:defRPr/>
            </a:pPr>
            <a:fld id="{7BFEAFFA-C7E0-4698-88B5-47F75F5D340B}" type="slidenum">
              <a:rPr lang="ko-KR" altLang="en-US"/>
              <a:pPr>
                <a:defRPr/>
              </a:pPr>
              <a:t>‹#›</a:t>
            </a:fld>
            <a:endParaRPr lang="en-US" altLang="ko-KR"/>
          </a:p>
        </p:txBody>
      </p:sp>
    </p:spTree>
    <p:extLst>
      <p:ext uri="{BB962C8B-B14F-4D97-AF65-F5344CB8AC3E}">
        <p14:creationId xmlns:p14="http://schemas.microsoft.com/office/powerpoint/2010/main" val="191209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A46B2BB-7F9C-66C6-09FA-0B348C565429}"/>
              </a:ext>
            </a:extLst>
          </p:cNvPr>
          <p:cNvSpPr>
            <a:spLocks noGrp="1"/>
          </p:cNvSpPr>
          <p:nvPr>
            <p:ph type="dt" sz="half" idx="10"/>
          </p:nvPr>
        </p:nvSpPr>
        <p:spPr/>
        <p:txBody>
          <a:bodyPr/>
          <a:lstStyle>
            <a:lvl1pPr>
              <a:defRPr/>
            </a:lvl1pPr>
          </a:lstStyle>
          <a:p>
            <a:pPr>
              <a:defRPr/>
            </a:pPr>
            <a:fld id="{6C35D52B-4236-4900-B1F7-0DD1204B4FB7}" type="datetimeFigureOut">
              <a:rPr lang="en-US"/>
              <a:pPr>
                <a:defRPr/>
              </a:pPr>
              <a:t>10/11/2023</a:t>
            </a:fld>
            <a:endParaRPr lang="en-US"/>
          </a:p>
        </p:txBody>
      </p:sp>
      <p:sp>
        <p:nvSpPr>
          <p:cNvPr id="6" name="Footer Placeholder 4">
            <a:extLst>
              <a:ext uri="{FF2B5EF4-FFF2-40B4-BE49-F238E27FC236}">
                <a16:creationId xmlns:a16="http://schemas.microsoft.com/office/drawing/2014/main" id="{8A9AC8F4-94F0-4E16-F652-53D8A4325B9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340AA52-1902-FFFC-01A7-C18C934A9776}"/>
              </a:ext>
            </a:extLst>
          </p:cNvPr>
          <p:cNvSpPr>
            <a:spLocks noGrp="1"/>
          </p:cNvSpPr>
          <p:nvPr>
            <p:ph type="sldNum" sz="quarter" idx="12"/>
          </p:nvPr>
        </p:nvSpPr>
        <p:spPr/>
        <p:txBody>
          <a:bodyPr/>
          <a:lstStyle>
            <a:lvl1pPr>
              <a:defRPr/>
            </a:lvl1pPr>
          </a:lstStyle>
          <a:p>
            <a:pPr>
              <a:defRPr/>
            </a:pPr>
            <a:fld id="{3C5D011F-696C-4C4B-AF5E-45E7794058BF}" type="slidenum">
              <a:rPr lang="ko-KR" altLang="en-US"/>
              <a:pPr>
                <a:defRPr/>
              </a:pPr>
              <a:t>‹#›</a:t>
            </a:fld>
            <a:endParaRPr lang="en-US" altLang="ko-KR"/>
          </a:p>
        </p:txBody>
      </p:sp>
    </p:spTree>
    <p:extLst>
      <p:ext uri="{BB962C8B-B14F-4D97-AF65-F5344CB8AC3E}">
        <p14:creationId xmlns:p14="http://schemas.microsoft.com/office/powerpoint/2010/main" val="319254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971800"/>
            <a:ext cx="4171242" cy="2819400"/>
          </a:xfrm>
        </p:spPr>
        <p:txBody>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8F77259-DFD2-F1FE-BB73-755E7C83ABFE}"/>
              </a:ext>
            </a:extLst>
          </p:cNvPr>
          <p:cNvSpPr>
            <a:spLocks noGrp="1"/>
          </p:cNvSpPr>
          <p:nvPr>
            <p:ph type="dt" sz="half" idx="10"/>
          </p:nvPr>
        </p:nvSpPr>
        <p:spPr/>
        <p:txBody>
          <a:bodyPr/>
          <a:lstStyle>
            <a:lvl1pPr>
              <a:defRPr/>
            </a:lvl1pPr>
          </a:lstStyle>
          <a:p>
            <a:pPr>
              <a:defRPr/>
            </a:pPr>
            <a:fld id="{77C4875A-3E33-425C-A8AE-15D4A64620AD}" type="datetimeFigureOut">
              <a:rPr lang="en-US"/>
              <a:pPr>
                <a:defRPr/>
              </a:pPr>
              <a:t>10/11/2023</a:t>
            </a:fld>
            <a:endParaRPr lang="en-US"/>
          </a:p>
        </p:txBody>
      </p:sp>
      <p:sp>
        <p:nvSpPr>
          <p:cNvPr id="6" name="Footer Placeholder 4">
            <a:extLst>
              <a:ext uri="{FF2B5EF4-FFF2-40B4-BE49-F238E27FC236}">
                <a16:creationId xmlns:a16="http://schemas.microsoft.com/office/drawing/2014/main" id="{368C93BF-4B4C-298E-0570-63749CE97B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5026F2D-0AA5-AC7B-7C78-5B11BB8D7C10}"/>
              </a:ext>
            </a:extLst>
          </p:cNvPr>
          <p:cNvSpPr>
            <a:spLocks noGrp="1"/>
          </p:cNvSpPr>
          <p:nvPr>
            <p:ph type="sldNum" sz="quarter" idx="12"/>
          </p:nvPr>
        </p:nvSpPr>
        <p:spPr/>
        <p:txBody>
          <a:bodyPr/>
          <a:lstStyle>
            <a:lvl1pPr>
              <a:defRPr/>
            </a:lvl1pPr>
          </a:lstStyle>
          <a:p>
            <a:pPr>
              <a:defRPr/>
            </a:pPr>
            <a:fld id="{BAB6E8AF-10C4-4730-9C4B-FBC3FB646233}" type="slidenum">
              <a:rPr lang="ko-KR" altLang="en-US"/>
              <a:pPr>
                <a:defRPr/>
              </a:pPr>
              <a:t>‹#›</a:t>
            </a:fld>
            <a:endParaRPr lang="en-US" altLang="ko-KR"/>
          </a:p>
        </p:txBody>
      </p:sp>
    </p:spTree>
    <p:extLst>
      <p:ext uri="{BB962C8B-B14F-4D97-AF65-F5344CB8AC3E}">
        <p14:creationId xmlns:p14="http://schemas.microsoft.com/office/powerpoint/2010/main" val="262190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9C4B8-0E61-CE61-7189-2AD084EFE2D5}"/>
              </a:ext>
            </a:extLst>
          </p:cNvPr>
          <p:cNvSpPr>
            <a:spLocks noGrp="1"/>
          </p:cNvSpPr>
          <p:nvPr>
            <p:ph type="title"/>
          </p:nvPr>
        </p:nvSpPr>
        <p:spPr>
          <a:xfrm>
            <a:off x="685800" y="609600"/>
            <a:ext cx="7764463"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B1D405D-9165-3DA6-9DEE-726B5777D41C}"/>
              </a:ext>
            </a:extLst>
          </p:cNvPr>
          <p:cNvSpPr>
            <a:spLocks noGrp="1"/>
          </p:cNvSpPr>
          <p:nvPr>
            <p:ph type="body" idx="1"/>
          </p:nvPr>
        </p:nvSpPr>
        <p:spPr>
          <a:xfrm>
            <a:off x="685800" y="2095500"/>
            <a:ext cx="7764463" cy="3695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DC18159-989C-CFED-0BA3-43162834E70F}"/>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tint val="75000"/>
                  </a:schemeClr>
                </a:solidFill>
                <a:latin typeface="+mn-lt"/>
              </a:defRPr>
            </a:lvl1pPr>
          </a:lstStyle>
          <a:p>
            <a:pPr>
              <a:defRPr/>
            </a:pPr>
            <a:fld id="{D432E884-38DA-420F-BB50-6A2C6FA9BFFB}" type="datetimeFigureOut">
              <a:rPr lang="en-US"/>
              <a:pPr>
                <a:defRPr/>
              </a:pPr>
              <a:t>10/11/2023</a:t>
            </a:fld>
            <a:endParaRPr lang="en-US"/>
          </a:p>
        </p:txBody>
      </p:sp>
      <p:sp>
        <p:nvSpPr>
          <p:cNvPr id="5" name="Footer Placeholder 4">
            <a:extLst>
              <a:ext uri="{FF2B5EF4-FFF2-40B4-BE49-F238E27FC236}">
                <a16:creationId xmlns:a16="http://schemas.microsoft.com/office/drawing/2014/main" id="{7D4FF4AC-F331-AF0C-DCFC-71B34F528A3C}"/>
              </a:ext>
            </a:extLst>
          </p:cNvPr>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708A038-FC4D-F1ED-4D61-7D82BD56CC02}"/>
              </a:ext>
            </a:extLst>
          </p:cNvPr>
          <p:cNvSpPr>
            <a:spLocks noGrp="1"/>
          </p:cNvSpPr>
          <p:nvPr>
            <p:ph type="sldNum" sz="quarter" idx="4"/>
          </p:nvPr>
        </p:nvSpPr>
        <p:spPr>
          <a:xfrm>
            <a:off x="7885113" y="5883275"/>
            <a:ext cx="565150"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tint val="75000"/>
                  </a:schemeClr>
                </a:solidFill>
                <a:latin typeface="+mn-lt"/>
              </a:defRPr>
            </a:lvl1pPr>
          </a:lstStyle>
          <a:p>
            <a:pPr>
              <a:defRPr/>
            </a:pPr>
            <a:fld id="{DE49499E-49A5-46D3-8DC0-2E7906797CDD}" type="slidenum">
              <a:rPr lang="ko-KR" altLang="en-US"/>
              <a:pPr>
                <a:defRPr/>
              </a:pPr>
              <a:t>‹#›</a:t>
            </a:fld>
            <a:endParaRPr lang="en-US" altLang="ko-KR"/>
          </a:p>
        </p:txBody>
      </p:sp>
    </p:spTree>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53" r:id="rId12"/>
    <p:sldLayoutId id="2147483748" r:id="rId13"/>
    <p:sldLayoutId id="2147483749" r:id="rId14"/>
    <p:sldLayoutId id="2147483750" r:id="rId15"/>
    <p:sldLayoutId id="2147483751" r:id="rId16"/>
    <p:sldLayoutId id="2147483752" r:id="rId17"/>
    <p:sldLayoutId id="2147483754" r:id="rId18"/>
  </p:sldLayoutIdLst>
  <p:hf hdr="0" ftr="0" dt="0"/>
  <p:txStyles>
    <p:titleStyle>
      <a:lvl1pPr algn="ctr" rtl="0" eaLnBrk="0" fontAlgn="base" hangingPunct="0">
        <a:lnSpc>
          <a:spcPct val="90000"/>
        </a:lnSpc>
        <a:spcBef>
          <a:spcPct val="0"/>
        </a:spcBef>
        <a:spcAft>
          <a:spcPct val="0"/>
        </a:spcAft>
        <a:defRPr sz="3400" b="1"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algn="ctr" rtl="0" eaLnBrk="0" fontAlgn="base" hangingPunct="0">
        <a:lnSpc>
          <a:spcPct val="90000"/>
        </a:lnSpc>
        <a:spcBef>
          <a:spcPct val="0"/>
        </a:spcBef>
        <a:spcAft>
          <a:spcPct val="0"/>
        </a:spcAft>
        <a:defRPr sz="3400" b="1">
          <a:solidFill>
            <a:schemeClr val="tx1"/>
          </a:solidFill>
          <a:latin typeface="Bookman Old Style" panose="02050604050505020204" pitchFamily="18" charset="0"/>
        </a:defRPr>
      </a:lvl2pPr>
      <a:lvl3pPr algn="ctr" rtl="0" eaLnBrk="0" fontAlgn="base" hangingPunct="0">
        <a:lnSpc>
          <a:spcPct val="90000"/>
        </a:lnSpc>
        <a:spcBef>
          <a:spcPct val="0"/>
        </a:spcBef>
        <a:spcAft>
          <a:spcPct val="0"/>
        </a:spcAft>
        <a:defRPr sz="3400" b="1">
          <a:solidFill>
            <a:schemeClr val="tx1"/>
          </a:solidFill>
          <a:latin typeface="Bookman Old Style" panose="02050604050505020204" pitchFamily="18" charset="0"/>
        </a:defRPr>
      </a:lvl3pPr>
      <a:lvl4pPr algn="ctr" rtl="0" eaLnBrk="0" fontAlgn="base" hangingPunct="0">
        <a:lnSpc>
          <a:spcPct val="90000"/>
        </a:lnSpc>
        <a:spcBef>
          <a:spcPct val="0"/>
        </a:spcBef>
        <a:spcAft>
          <a:spcPct val="0"/>
        </a:spcAft>
        <a:defRPr sz="3400" b="1">
          <a:solidFill>
            <a:schemeClr val="tx1"/>
          </a:solidFill>
          <a:latin typeface="Bookman Old Style" panose="02050604050505020204" pitchFamily="18" charset="0"/>
        </a:defRPr>
      </a:lvl4pPr>
      <a:lvl5pPr algn="ctr" rtl="0" eaLnBrk="0" fontAlgn="base" hangingPunct="0">
        <a:lnSpc>
          <a:spcPct val="90000"/>
        </a:lnSpc>
        <a:spcBef>
          <a:spcPct val="0"/>
        </a:spcBef>
        <a:spcAft>
          <a:spcPct val="0"/>
        </a:spcAft>
        <a:defRPr sz="3400" b="1">
          <a:solidFill>
            <a:schemeClr val="tx1"/>
          </a:solidFill>
          <a:latin typeface="Bookman Old Style" panose="02050604050505020204" pitchFamily="18" charset="0"/>
        </a:defRPr>
      </a:lvl5pPr>
      <a:lvl6pPr marL="457200" algn="ctr" rtl="0" fontAlgn="base">
        <a:lnSpc>
          <a:spcPct val="90000"/>
        </a:lnSpc>
        <a:spcBef>
          <a:spcPct val="0"/>
        </a:spcBef>
        <a:spcAft>
          <a:spcPct val="0"/>
        </a:spcAft>
        <a:defRPr sz="3400" b="1">
          <a:solidFill>
            <a:schemeClr val="tx1"/>
          </a:solidFill>
          <a:latin typeface="Bookman Old Style" panose="02050604050505020204" pitchFamily="18" charset="0"/>
        </a:defRPr>
      </a:lvl6pPr>
      <a:lvl7pPr marL="914400" algn="ctr" rtl="0" fontAlgn="base">
        <a:lnSpc>
          <a:spcPct val="90000"/>
        </a:lnSpc>
        <a:spcBef>
          <a:spcPct val="0"/>
        </a:spcBef>
        <a:spcAft>
          <a:spcPct val="0"/>
        </a:spcAft>
        <a:defRPr sz="3400" b="1">
          <a:solidFill>
            <a:schemeClr val="tx1"/>
          </a:solidFill>
          <a:latin typeface="Bookman Old Style" panose="02050604050505020204" pitchFamily="18" charset="0"/>
        </a:defRPr>
      </a:lvl7pPr>
      <a:lvl8pPr marL="1371600" algn="ctr" rtl="0" fontAlgn="base">
        <a:lnSpc>
          <a:spcPct val="90000"/>
        </a:lnSpc>
        <a:spcBef>
          <a:spcPct val="0"/>
        </a:spcBef>
        <a:spcAft>
          <a:spcPct val="0"/>
        </a:spcAft>
        <a:defRPr sz="3400" b="1">
          <a:solidFill>
            <a:schemeClr val="tx1"/>
          </a:solidFill>
          <a:latin typeface="Bookman Old Style" panose="02050604050505020204" pitchFamily="18" charset="0"/>
        </a:defRPr>
      </a:lvl8pPr>
      <a:lvl9pPr marL="1828800" algn="ctr" rtl="0" fontAlgn="base">
        <a:lnSpc>
          <a:spcPct val="90000"/>
        </a:lnSpc>
        <a:spcBef>
          <a:spcPct val="0"/>
        </a:spcBef>
        <a:spcAft>
          <a:spcPct val="0"/>
        </a:spcAft>
        <a:defRPr sz="3400" b="1">
          <a:solidFill>
            <a:schemeClr val="tx1"/>
          </a:solidFill>
          <a:latin typeface="Bookman Old Style" panose="02050604050505020204" pitchFamily="18" charset="0"/>
        </a:defRPr>
      </a:lvl9pPr>
    </p:titleStyle>
    <p:bodyStyle>
      <a:lvl1pPr marL="228600" indent="-228600" algn="l" rtl="0" eaLnBrk="0" fontAlgn="base" hangingPunct="0">
        <a:lnSpc>
          <a:spcPct val="120000"/>
        </a:lnSpc>
        <a:spcBef>
          <a:spcPts val="1000"/>
        </a:spcBef>
        <a:spcAft>
          <a:spcPct val="0"/>
        </a:spcAft>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rtl="0" eaLnBrk="0" fontAlgn="base" hangingPunct="0">
        <a:lnSpc>
          <a:spcPct val="120000"/>
        </a:lnSpc>
        <a:spcBef>
          <a:spcPts val="500"/>
        </a:spcBef>
        <a:spcAft>
          <a:spcPct val="0"/>
        </a:spcAft>
        <a:buFont typeface="Arial" panose="020B0604020202020204" pitchFamily="34" charset="0"/>
        <a:buChar char="•"/>
        <a:defRPr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rtl="0" eaLnBrk="0" fontAlgn="base" hangingPunct="0">
        <a:lnSpc>
          <a:spcPct val="120000"/>
        </a:lnSpc>
        <a:spcBef>
          <a:spcPts val="500"/>
        </a:spcBef>
        <a:spcAft>
          <a:spcPct val="0"/>
        </a:spcAft>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rtl="0" eaLnBrk="0" fontAlgn="base" hangingPunct="0">
        <a:lnSpc>
          <a:spcPct val="120000"/>
        </a:lnSpc>
        <a:spcBef>
          <a:spcPts val="500"/>
        </a:spcBef>
        <a:spcAft>
          <a:spcPct val="0"/>
        </a:spcAft>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rtl="0" eaLnBrk="0" fontAlgn="base" hangingPunct="0">
        <a:lnSpc>
          <a:spcPct val="120000"/>
        </a:lnSpc>
        <a:spcBef>
          <a:spcPts val="500"/>
        </a:spcBef>
        <a:spcAft>
          <a:spcPct val="0"/>
        </a:spcAft>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5.wav"/><Relationship Id="rId1" Type="http://schemas.openxmlformats.org/officeDocument/2006/relationships/slideLayout" Target="../slideLayouts/slideLayout2.xml"/><Relationship Id="rId5" Type="http://schemas.openxmlformats.org/officeDocument/2006/relationships/audio" Target="../media/audio4.wav"/><Relationship Id="rId4" Type="http://schemas.openxmlformats.org/officeDocument/2006/relationships/audio" Target="../media/audio2.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audio" Target="../media/audio4.wav"/><Relationship Id="rId1" Type="http://schemas.openxmlformats.org/officeDocument/2006/relationships/slideLayout" Target="../slideLayouts/slideLayout2.xml"/><Relationship Id="rId4" Type="http://schemas.openxmlformats.org/officeDocument/2006/relationships/audio" Target="../media/audio9.wav"/></Relationships>
</file>

<file path=ppt/slides/_rels/slide25.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audio" Target="../media/audio8.wav"/><Relationship Id="rId7"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17.bin"/><Relationship Id="rId17" Type="http://schemas.openxmlformats.org/officeDocument/2006/relationships/image" Target="../media/image22.wmf"/><Relationship Id="rId2" Type="http://schemas.openxmlformats.org/officeDocument/2006/relationships/oleObject" Target="../embeddings/oleObject12.bin"/><Relationship Id="rId16" Type="http://schemas.openxmlformats.org/officeDocument/2006/relationships/oleObject" Target="../embeddings/oleObject19.bin"/><Relationship Id="rId1" Type="http://schemas.openxmlformats.org/officeDocument/2006/relationships/slideLayout" Target="../slideLayouts/slideLayout18.xml"/><Relationship Id="rId6" Type="http://schemas.openxmlformats.org/officeDocument/2006/relationships/oleObject" Target="../embeddings/oleObject14.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8.wmf"/><Relationship Id="rId1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audio" Target="../media/audio10.wav"/><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1.bin"/><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2.bin"/><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2.wmf"/><Relationship Id="rId18" Type="http://schemas.openxmlformats.org/officeDocument/2006/relationships/oleObject" Target="../embeddings/oleObject32.bin"/><Relationship Id="rId3" Type="http://schemas.openxmlformats.org/officeDocument/2006/relationships/image" Target="../media/image27.wmf"/><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29.bin"/><Relationship Id="rId17" Type="http://schemas.openxmlformats.org/officeDocument/2006/relationships/image" Target="../media/image34.wmf"/><Relationship Id="rId2" Type="http://schemas.openxmlformats.org/officeDocument/2006/relationships/oleObject" Target="../embeddings/oleObject24.bin"/><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28.bin"/><Relationship Id="rId19" Type="http://schemas.openxmlformats.org/officeDocument/2006/relationships/image" Target="../media/image35.wmf"/><Relationship Id="rId4" Type="http://schemas.openxmlformats.org/officeDocument/2006/relationships/oleObject" Target="../embeddings/oleObject25.bin"/><Relationship Id="rId9" Type="http://schemas.openxmlformats.org/officeDocument/2006/relationships/image" Target="../media/image30.wmf"/><Relationship Id="rId14" Type="http://schemas.openxmlformats.org/officeDocument/2006/relationships/oleObject" Target="../embeddings/oleObject30.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hyperlink" Target="https://mayooran1987.github.io/MC4010_E2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C67827D7-9C02-F369-7536-64C11A1FB7EB}"/>
              </a:ext>
            </a:extLst>
          </p:cNvPr>
          <p:cNvSpPr>
            <a:spLocks noGrp="1" noChangeArrowheads="1"/>
          </p:cNvSpPr>
          <p:nvPr>
            <p:ph type="ctrTitle"/>
          </p:nvPr>
        </p:nvSpPr>
        <p:spPr>
          <a:xfrm>
            <a:off x="677863" y="2693988"/>
            <a:ext cx="7772400" cy="1470025"/>
          </a:xfrm>
        </p:spPr>
        <p:txBody>
          <a:bodyPr anchor="ctr">
            <a:normAutofit fontScale="90000"/>
          </a:bodyPr>
          <a:lstStyle/>
          <a:p>
            <a:pPr eaLnBrk="1" fontAlgn="auto" hangingPunct="1">
              <a:spcAft>
                <a:spcPts val="0"/>
              </a:spcAft>
              <a:defRPr/>
            </a:pPr>
            <a:r>
              <a:rPr lang="en-US" altLang="ko-KR" sz="3100" dirty="0">
                <a:ea typeface="굴림" panose="020B0600000101010101" pitchFamily="34" charset="-127"/>
              </a:rPr>
              <a:t>MC4010- Discrete Mathematics</a:t>
            </a:r>
            <a:br>
              <a:rPr lang="en-US" altLang="ko-KR" sz="3100" dirty="0">
                <a:ea typeface="굴림" panose="020B0600000101010101" pitchFamily="34" charset="-127"/>
              </a:rPr>
            </a:br>
            <a:br>
              <a:rPr lang="en-US" altLang="ko-KR" sz="3100" dirty="0">
                <a:ea typeface="굴림" panose="020B0600000101010101" pitchFamily="34" charset="-127"/>
              </a:rPr>
            </a:br>
            <a:r>
              <a:rPr lang="en-US" altLang="ko-KR" sz="3100" dirty="0">
                <a:ea typeface="굴림" panose="020B0600000101010101" pitchFamily="34" charset="-127"/>
              </a:rPr>
              <a:t>Basic Structures: </a:t>
            </a:r>
            <a:r>
              <a:rPr lang="en-US" altLang="ko-KR" sz="3100" dirty="0">
                <a:solidFill>
                  <a:srgbClr val="92D050"/>
                </a:solidFill>
                <a:ea typeface="굴림" panose="020B0600000101010101" pitchFamily="34" charset="-127"/>
              </a:rPr>
              <a:t>Sets, </a:t>
            </a:r>
            <a:r>
              <a:rPr lang="en-US" altLang="ko-KR" sz="3100" dirty="0">
                <a:ea typeface="굴림" panose="020B0600000101010101" pitchFamily="34" charset="-127"/>
              </a:rPr>
              <a:t>Functions, Sequences, Sums, and</a:t>
            </a:r>
            <a:br>
              <a:rPr lang="en-US" altLang="ko-KR" sz="3100" dirty="0">
                <a:ea typeface="굴림" panose="020B0600000101010101" pitchFamily="34" charset="-127"/>
              </a:rPr>
            </a:br>
            <a:r>
              <a:rPr lang="en-US" altLang="ko-KR" sz="3100" dirty="0">
                <a:ea typeface="굴림" panose="020B0600000101010101" pitchFamily="34" charset="-127"/>
              </a:rPr>
              <a:t>Matrices – 1</a:t>
            </a:r>
            <a:br>
              <a:rPr lang="en-US" altLang="ko-KR" sz="3100" dirty="0">
                <a:ea typeface="굴림" panose="020B0600000101010101" pitchFamily="34" charset="-127"/>
              </a:rPr>
            </a:br>
            <a:br>
              <a:rPr lang="en-US" altLang="ko-KR" sz="3100" dirty="0">
                <a:ea typeface="굴림" panose="020B0600000101010101" pitchFamily="34" charset="-127"/>
              </a:rPr>
            </a:br>
            <a:br>
              <a:rPr lang="en-US" altLang="ko-KR" sz="3100" dirty="0">
                <a:ea typeface="굴림" panose="020B0600000101010101" pitchFamily="34" charset="-127"/>
              </a:rPr>
            </a:br>
            <a:br>
              <a:rPr lang="en-US" altLang="ko-KR" sz="4400" dirty="0">
                <a:ea typeface="굴림" panose="020B0600000101010101" pitchFamily="34" charset="-127"/>
              </a:rPr>
            </a:br>
            <a:r>
              <a:rPr lang="en-US" altLang="ko-KR" sz="3600" cap="none" dirty="0">
                <a:latin typeface="Corbel" panose="020B0503020204020204" pitchFamily="34" charset="0"/>
                <a:ea typeface="굴림" panose="020B0600000101010101" pitchFamily="34" charset="-127"/>
              </a:rPr>
              <a:t> Dr T. Mayooran,</a:t>
            </a:r>
            <a:br>
              <a:rPr lang="en-US" altLang="ko-KR" sz="3600" dirty="0">
                <a:latin typeface="Corbel" panose="020B0503020204020204" pitchFamily="34" charset="0"/>
                <a:ea typeface="굴림" panose="020B0600000101010101" pitchFamily="34" charset="-127"/>
              </a:rPr>
            </a:br>
            <a:r>
              <a:rPr lang="en-US" altLang="ko-KR" sz="3600" cap="none" dirty="0">
                <a:latin typeface="Corbel" panose="020B0503020204020204" pitchFamily="34" charset="0"/>
                <a:ea typeface="굴림" panose="020B0600000101010101" pitchFamily="34" charset="-127"/>
              </a:rPr>
              <a:t>Department of Inter-Disciplinary Studies, Faculty of Engineering, </a:t>
            </a:r>
            <a:br>
              <a:rPr lang="en-US" altLang="ko-KR" sz="3600" cap="none" dirty="0">
                <a:latin typeface="Corbel" panose="020B0503020204020204" pitchFamily="34" charset="0"/>
                <a:ea typeface="굴림" panose="020B0600000101010101" pitchFamily="34" charset="-127"/>
              </a:rPr>
            </a:br>
            <a:r>
              <a:rPr lang="en-US" altLang="ko-KR" sz="3600" cap="none" dirty="0">
                <a:latin typeface="Corbel" panose="020B0503020204020204" pitchFamily="34" charset="0"/>
                <a:ea typeface="굴림" panose="020B0600000101010101" pitchFamily="34" charset="-127"/>
              </a:rPr>
              <a:t>University of Jaffna</a:t>
            </a:r>
            <a:endParaRPr lang="en-US" altLang="ko-KR" sz="3600" dirty="0">
              <a:solidFill>
                <a:srgbClr val="C00000"/>
              </a:solidFill>
              <a:latin typeface="Times New Roman" panose="02020603050405020304" pitchFamily="18" charset="0"/>
              <a:ea typeface="굴림" panose="020B0600000101010101" pitchFamily="34" charset="-127"/>
              <a:cs typeface="Times New Roman" panose="02020603050405020304" pitchFamily="18" charset="0"/>
            </a:endParaRPr>
          </a:p>
        </p:txBody>
      </p:sp>
      <p:sp>
        <p:nvSpPr>
          <p:cNvPr id="2" name="Slide Number Placeholder 3">
            <a:extLst>
              <a:ext uri="{FF2B5EF4-FFF2-40B4-BE49-F238E27FC236}">
                <a16:creationId xmlns:a16="http://schemas.microsoft.com/office/drawing/2014/main" id="{A898ED70-EFF3-5E73-155A-F3B97F7558C1}"/>
              </a:ext>
            </a:extLst>
          </p:cNvPr>
          <p:cNvSpPr>
            <a:spLocks noGrp="1"/>
          </p:cNvSpPr>
          <p:nvPr>
            <p:ph type="sldNum" sz="quarter" idx="12"/>
          </p:nvPr>
        </p:nvSpPr>
        <p:spPr/>
        <p:txBody>
          <a:bodyPr/>
          <a:lstStyle/>
          <a:p>
            <a:pPr>
              <a:defRPr/>
            </a:pPr>
            <a:fld id="{D301D5B0-2E86-466E-86E5-FA04847A269B}" type="slidenum">
              <a:rPr lang="ko-KR" altLang="en-US"/>
              <a:pPr>
                <a:defRPr/>
              </a:pPr>
              <a:t>1</a:t>
            </a:fld>
            <a:endParaRPr lang="en-US"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3A53D10-473A-7642-153D-885CED99BE91}"/>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Subset and Superset Relations</a:t>
            </a:r>
          </a:p>
        </p:txBody>
      </p:sp>
      <p:sp>
        <p:nvSpPr>
          <p:cNvPr id="199683" name="Rectangle 3">
            <a:extLst>
              <a:ext uri="{FF2B5EF4-FFF2-40B4-BE49-F238E27FC236}">
                <a16:creationId xmlns:a16="http://schemas.microsoft.com/office/drawing/2014/main" id="{FCF7B875-D999-0873-9E82-2DE224EFB9D3}"/>
              </a:ext>
            </a:extLst>
          </p:cNvPr>
          <p:cNvSpPr>
            <a:spLocks noGrp="1" noChangeArrowheads="1"/>
          </p:cNvSpPr>
          <p:nvPr>
            <p:ph idx="1"/>
          </p:nvPr>
        </p:nvSpPr>
        <p:spPr/>
        <p:txBody>
          <a:bodyPr/>
          <a:lstStyle/>
          <a:p>
            <a:pPr eaLnBrk="1" fontAlgn="auto" hangingPunct="1">
              <a:spcAft>
                <a:spcPts val="0"/>
              </a:spcAft>
              <a:defRPr/>
            </a:pPr>
            <a:r>
              <a:rPr lang="en-US" altLang="ko-KR" i="1">
                <a:ea typeface="굴림" panose="020B0600000101010101" pitchFamily="34" charset="-127"/>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is a subset of </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 means that every element of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is also an element of </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a:t>
            </a:r>
          </a:p>
          <a:p>
            <a:pPr eaLnBrk="1" fontAlgn="auto" hangingPunct="1">
              <a:spcAft>
                <a:spcPts val="0"/>
              </a:spcAft>
              <a:defRPr/>
            </a:pP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 </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x </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a:t>
            </a:r>
          </a:p>
          <a:p>
            <a:pPr eaLnBrk="1" fontAlgn="auto" hangingPunct="1">
              <a:spcAft>
                <a:spcPts val="0"/>
              </a:spcAft>
              <a:defRPr/>
            </a:pP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S.</a:t>
            </a:r>
          </a:p>
          <a:p>
            <a:pPr eaLnBrk="1" fontAlgn="auto" hangingPunct="1">
              <a:spcAft>
                <a:spcPts val="0"/>
              </a:spcAft>
              <a:defRPr/>
            </a:pPr>
            <a:r>
              <a:rPr lang="en-US" altLang="ko-KR" i="1">
                <a:ea typeface="굴림" panose="020B0600000101010101" pitchFamily="34" charset="-127"/>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is a superset of </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 means </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a:t>
            </a:r>
          </a:p>
          <a:p>
            <a:pPr eaLnBrk="1" fontAlgn="auto" hangingPunct="1">
              <a:spcAft>
                <a:spcPts val="0"/>
              </a:spcAft>
              <a:defRPr/>
            </a:pPr>
            <a:r>
              <a:rPr lang="en-US" altLang="ko-KR">
                <a:ea typeface="굴림" panose="020B0600000101010101" pitchFamily="34" charset="-127"/>
                <a:sym typeface="Symbol" panose="05050102010706020507" pitchFamily="18" charset="2"/>
              </a:rPr>
              <a:t>Note </a:t>
            </a:r>
            <a:r>
              <a:rPr lang="en-US" altLang="ko-KR" i="1">
                <a:ea typeface="굴림" panose="020B0600000101010101" pitchFamily="34" charset="-127"/>
                <a:sym typeface="Symbol" panose="05050102010706020507" pitchFamily="18" charset="2"/>
              </a:rPr>
              <a:t>S=T</a:t>
            </a: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endParaRPr lang="en-US" altLang="ko-KR">
              <a:ea typeface="굴림" panose="020B0600000101010101" pitchFamily="34" charset="-127"/>
              <a:sym typeface="Symbol" panose="05050102010706020507" pitchFamily="18" charset="2"/>
            </a:endParaRPr>
          </a:p>
          <a:p>
            <a:pPr eaLnBrk="1" fontAlgn="auto" hangingPunct="1">
              <a:spcAft>
                <a:spcPts val="0"/>
              </a:spcAft>
              <a:defRPr/>
            </a:pPr>
            <a:r>
              <a:rPr lang="en-US" altLang="ko-KR" i="1">
                <a:ea typeface="굴림" panose="020B0600000101010101" pitchFamily="34" charset="-127"/>
                <a:sym typeface="Symbol" panose="05050102010706020507" pitchFamily="18" charset="2"/>
              </a:rPr>
              <a:t>          </a:t>
            </a:r>
            <a:r>
              <a:rPr lang="en-US" altLang="ko-KR">
                <a:ea typeface="굴림" panose="020B0600000101010101" pitchFamily="34" charset="-127"/>
                <a:sym typeface="Symbol" panose="05050102010706020507" pitchFamily="18" charset="2"/>
              </a:rPr>
              <a:t>means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i.e.</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a:t>
            </a:r>
          </a:p>
        </p:txBody>
      </p:sp>
      <p:sp>
        <p:nvSpPr>
          <p:cNvPr id="2" name="Slide Number Placeholder 3">
            <a:extLst>
              <a:ext uri="{FF2B5EF4-FFF2-40B4-BE49-F238E27FC236}">
                <a16:creationId xmlns:a16="http://schemas.microsoft.com/office/drawing/2014/main" id="{10BF0140-D640-D475-17BE-59604EB9D7D2}"/>
              </a:ext>
            </a:extLst>
          </p:cNvPr>
          <p:cNvSpPr>
            <a:spLocks noGrp="1"/>
          </p:cNvSpPr>
          <p:nvPr>
            <p:ph type="sldNum" sz="quarter" idx="12"/>
          </p:nvPr>
        </p:nvSpPr>
        <p:spPr/>
        <p:txBody>
          <a:bodyPr/>
          <a:lstStyle/>
          <a:p>
            <a:pPr>
              <a:defRPr/>
            </a:pPr>
            <a:fld id="{5AB4C03A-03A0-4C27-A019-8F83194BC6BD}" type="slidenum">
              <a:rPr lang="ko-KR" altLang="en-US"/>
              <a:pPr>
                <a:defRPr/>
              </a:pPr>
              <a:t>10</a:t>
            </a:fld>
            <a:endParaRPr lang="en-US" altLang="ko-KR"/>
          </a:p>
        </p:txBody>
      </p:sp>
      <p:graphicFrame>
        <p:nvGraphicFramePr>
          <p:cNvPr id="17413" name="Object 4">
            <a:extLst>
              <a:ext uri="{FF2B5EF4-FFF2-40B4-BE49-F238E27FC236}">
                <a16:creationId xmlns:a16="http://schemas.microsoft.com/office/drawing/2014/main" id="{A6325D9F-7DC0-2D96-CE78-823DBCA5A50D}"/>
              </a:ext>
            </a:extLst>
          </p:cNvPr>
          <p:cNvGraphicFramePr>
            <a:graphicFrameLocks noChangeAspect="1"/>
          </p:cNvGraphicFramePr>
          <p:nvPr/>
        </p:nvGraphicFramePr>
        <p:xfrm>
          <a:off x="1066800" y="5449888"/>
          <a:ext cx="1143000" cy="536575"/>
        </p:xfrm>
        <a:graphic>
          <a:graphicData uri="http://schemas.openxmlformats.org/presentationml/2006/ole">
            <mc:AlternateContent xmlns:mc="http://schemas.openxmlformats.org/markup-compatibility/2006">
              <mc:Choice xmlns:v="urn:schemas-microsoft-com:vml" Requires="v">
                <p:oleObj name="Equation" r:id="rId3" imgW="431613" imgH="203112" progId="Equation.3">
                  <p:embed/>
                </p:oleObj>
              </mc:Choice>
              <mc:Fallback>
                <p:oleObj name="Equation" r:id="rId3" imgW="431613"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449888"/>
                        <a:ext cx="1143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98AD02DE-071A-B7DC-4038-50C724EF03B8}"/>
              </a:ext>
            </a:extLst>
          </p:cNvPr>
          <p:cNvSpPr>
            <a:spLocks noGrp="1" noChangeArrowheads="1"/>
          </p:cNvSpPr>
          <p:nvPr>
            <p:ph type="title"/>
          </p:nvPr>
        </p:nvSpPr>
        <p:spPr/>
        <p:txBody>
          <a:bodyPr/>
          <a:lstStyle/>
          <a:p>
            <a:pPr eaLnBrk="1" fontAlgn="auto" hangingPunct="1">
              <a:spcAft>
                <a:spcPts val="0"/>
              </a:spcAft>
              <a:defRPr/>
            </a:pPr>
            <a:r>
              <a:rPr lang="en-US" altLang="ko-KR" sz="4000">
                <a:ea typeface="굴림" panose="020B0600000101010101" pitchFamily="34" charset="-127"/>
              </a:rPr>
              <a:t>Proper (Strict) Subsets &amp; Supersets</a:t>
            </a:r>
          </a:p>
        </p:txBody>
      </p:sp>
      <p:sp>
        <p:nvSpPr>
          <p:cNvPr id="200707" name="Rectangle 3">
            <a:extLst>
              <a:ext uri="{FF2B5EF4-FFF2-40B4-BE49-F238E27FC236}">
                <a16:creationId xmlns:a16="http://schemas.microsoft.com/office/drawing/2014/main" id="{10C60C4C-F987-DE0A-E8DE-817AFB9A460E}"/>
              </a:ext>
            </a:extLst>
          </p:cNvPr>
          <p:cNvSpPr>
            <a:spLocks noGrp="1" noChangeArrowheads="1"/>
          </p:cNvSpPr>
          <p:nvPr>
            <p:ph idx="1"/>
          </p:nvPr>
        </p:nvSpPr>
        <p:spPr/>
        <p:txBody>
          <a:bodyPr/>
          <a:lstStyle/>
          <a:p>
            <a:pPr eaLnBrk="1" fontAlgn="auto" hangingPunct="1">
              <a:spcAft>
                <a:spcPts val="0"/>
              </a:spcAft>
              <a:defRPr/>
            </a:pP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 </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is a proper subset of </a:t>
            </a:r>
            <a:r>
              <a:rPr lang="en-US" altLang="ko-KR" i="1">
                <a:ea typeface="굴림" panose="020B0600000101010101" pitchFamily="34" charset="-127"/>
                <a:sym typeface="Symbol" panose="05050102010706020507" pitchFamily="18" charset="2"/>
              </a:rPr>
              <a:t>T</a:t>
            </a:r>
            <a:r>
              <a:rPr lang="en-US" altLang="ko-KR">
                <a:ea typeface="굴림" panose="020B0600000101010101" pitchFamily="34" charset="-127"/>
                <a:sym typeface="Symbol" panose="05050102010706020507" pitchFamily="18" charset="2"/>
              </a:rPr>
              <a:t>”) means that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 </a:t>
            </a:r>
            <a:r>
              <a:rPr lang="en-US" altLang="ko-KR">
                <a:ea typeface="굴림" panose="020B0600000101010101" pitchFamily="34" charset="-127"/>
                <a:sym typeface="Symbol" panose="05050102010706020507" pitchFamily="18" charset="2"/>
              </a:rPr>
              <a:t>but</a:t>
            </a:r>
            <a:r>
              <a:rPr lang="en-US" altLang="ko-KR" i="1">
                <a:ea typeface="굴림" panose="020B0600000101010101" pitchFamily="34" charset="-127"/>
                <a:sym typeface="Symbol" panose="05050102010706020507" pitchFamily="18" charset="2"/>
              </a:rPr>
              <a:t>           .  </a:t>
            </a:r>
            <a:r>
              <a:rPr lang="en-US" altLang="ko-KR">
                <a:ea typeface="굴림" panose="020B0600000101010101" pitchFamily="34" charset="-127"/>
                <a:sym typeface="Symbol" panose="05050102010706020507" pitchFamily="18" charset="2"/>
              </a:rPr>
              <a:t>Similar for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T.</a:t>
            </a:r>
          </a:p>
        </p:txBody>
      </p:sp>
      <p:sp>
        <p:nvSpPr>
          <p:cNvPr id="2" name="Slide Number Placeholder 3">
            <a:extLst>
              <a:ext uri="{FF2B5EF4-FFF2-40B4-BE49-F238E27FC236}">
                <a16:creationId xmlns:a16="http://schemas.microsoft.com/office/drawing/2014/main" id="{A513F7ED-6E94-AA08-09DF-47F252057641}"/>
              </a:ext>
            </a:extLst>
          </p:cNvPr>
          <p:cNvSpPr>
            <a:spLocks noGrp="1"/>
          </p:cNvSpPr>
          <p:nvPr>
            <p:ph type="sldNum" sz="quarter" idx="12"/>
          </p:nvPr>
        </p:nvSpPr>
        <p:spPr/>
        <p:txBody>
          <a:bodyPr/>
          <a:lstStyle/>
          <a:p>
            <a:pPr>
              <a:defRPr/>
            </a:pPr>
            <a:fld id="{2BB6DCC3-21AB-4C10-B211-CAFE6A2659F0}" type="slidenum">
              <a:rPr lang="ko-KR" altLang="en-US"/>
              <a:pPr>
                <a:defRPr/>
              </a:pPr>
              <a:t>11</a:t>
            </a:fld>
            <a:endParaRPr lang="en-US" altLang="ko-KR"/>
          </a:p>
        </p:txBody>
      </p:sp>
      <p:sp>
        <p:nvSpPr>
          <p:cNvPr id="19461" name="Oval 5">
            <a:extLst>
              <a:ext uri="{FF2B5EF4-FFF2-40B4-BE49-F238E27FC236}">
                <a16:creationId xmlns:a16="http://schemas.microsoft.com/office/drawing/2014/main" id="{F90171AE-A45E-0CCD-B9FD-F4910214EC83}"/>
              </a:ext>
            </a:extLst>
          </p:cNvPr>
          <p:cNvSpPr>
            <a:spLocks noChangeArrowheads="1"/>
          </p:cNvSpPr>
          <p:nvPr/>
        </p:nvSpPr>
        <p:spPr bwMode="auto">
          <a:xfrm>
            <a:off x="1981200" y="3276600"/>
            <a:ext cx="4419600" cy="2133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19462" name="Oval 6">
            <a:extLst>
              <a:ext uri="{FF2B5EF4-FFF2-40B4-BE49-F238E27FC236}">
                <a16:creationId xmlns:a16="http://schemas.microsoft.com/office/drawing/2014/main" id="{BA42166A-C5F4-0420-FA4F-A2DD82D811DA}"/>
              </a:ext>
            </a:extLst>
          </p:cNvPr>
          <p:cNvSpPr>
            <a:spLocks noChangeArrowheads="1"/>
          </p:cNvSpPr>
          <p:nvPr/>
        </p:nvSpPr>
        <p:spPr bwMode="auto">
          <a:xfrm>
            <a:off x="2438400" y="3733800"/>
            <a:ext cx="1828800" cy="1295400"/>
          </a:xfrm>
          <a:prstGeom prst="ellipse">
            <a:avLst/>
          </a:prstGeom>
          <a:solidFill>
            <a:srgbClr val="FF99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19463" name="Text Box 7">
            <a:extLst>
              <a:ext uri="{FF2B5EF4-FFF2-40B4-BE49-F238E27FC236}">
                <a16:creationId xmlns:a16="http://schemas.microsoft.com/office/drawing/2014/main" id="{0A5F60D2-718D-34BC-F227-61B4A6AB3A59}"/>
              </a:ext>
            </a:extLst>
          </p:cNvPr>
          <p:cNvSpPr txBox="1">
            <a:spLocks noChangeArrowheads="1"/>
          </p:cNvSpPr>
          <p:nvPr/>
        </p:nvSpPr>
        <p:spPr bwMode="auto">
          <a:xfrm>
            <a:off x="3124200" y="4419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4000" i="1">
                <a:ea typeface="굴림" panose="020B0600000101010101" pitchFamily="34" charset="-127"/>
              </a:rPr>
              <a:t>S</a:t>
            </a:r>
            <a:endParaRPr lang="en-US" altLang="ko-KR" sz="1800">
              <a:ea typeface="굴림" panose="020B0600000101010101" pitchFamily="34" charset="-127"/>
            </a:endParaRPr>
          </a:p>
        </p:txBody>
      </p:sp>
      <p:sp>
        <p:nvSpPr>
          <p:cNvPr id="19464" name="Text Box 8">
            <a:extLst>
              <a:ext uri="{FF2B5EF4-FFF2-40B4-BE49-F238E27FC236}">
                <a16:creationId xmlns:a16="http://schemas.microsoft.com/office/drawing/2014/main" id="{C6B195EC-783C-12F3-9F2E-C583B49D0D05}"/>
              </a:ext>
            </a:extLst>
          </p:cNvPr>
          <p:cNvSpPr txBox="1">
            <a:spLocks noChangeArrowheads="1"/>
          </p:cNvSpPr>
          <p:nvPr/>
        </p:nvSpPr>
        <p:spPr bwMode="auto">
          <a:xfrm>
            <a:off x="4038600" y="4800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4000" i="1">
                <a:ea typeface="굴림" panose="020B0600000101010101" pitchFamily="34" charset="-127"/>
              </a:rPr>
              <a:t>T</a:t>
            </a:r>
            <a:endParaRPr lang="en-US" altLang="ko-KR" sz="1800">
              <a:ea typeface="굴림" panose="020B0600000101010101" pitchFamily="34" charset="-127"/>
            </a:endParaRPr>
          </a:p>
        </p:txBody>
      </p:sp>
      <p:sp>
        <p:nvSpPr>
          <p:cNvPr id="19465" name="Text Box 9">
            <a:extLst>
              <a:ext uri="{FF2B5EF4-FFF2-40B4-BE49-F238E27FC236}">
                <a16:creationId xmlns:a16="http://schemas.microsoft.com/office/drawing/2014/main" id="{D4A42128-9C8D-60E7-4E13-4C8E66CCA9C2}"/>
              </a:ext>
            </a:extLst>
          </p:cNvPr>
          <p:cNvSpPr txBox="1">
            <a:spLocks noChangeArrowheads="1"/>
          </p:cNvSpPr>
          <p:nvPr/>
        </p:nvSpPr>
        <p:spPr bwMode="auto">
          <a:xfrm>
            <a:off x="2057400" y="5410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1800">
                <a:ea typeface="굴림" panose="020B0600000101010101" pitchFamily="34" charset="-127"/>
              </a:rPr>
              <a:t>Venn Diagram equivalent of </a:t>
            </a:r>
            <a:r>
              <a:rPr lang="en-US" altLang="ko-KR" sz="1800" i="1">
                <a:ea typeface="굴림" panose="020B0600000101010101" pitchFamily="34" charset="-127"/>
                <a:sym typeface="Symbol" panose="05050102010706020507" pitchFamily="18" charset="2"/>
              </a:rPr>
              <a:t>S</a:t>
            </a:r>
            <a:r>
              <a:rPr lang="en-US" altLang="ko-KR" sz="1800">
                <a:ea typeface="굴림" panose="020B0600000101010101" pitchFamily="34" charset="-127"/>
                <a:sym typeface="Symbol" panose="05050102010706020507" pitchFamily="18" charset="2"/>
              </a:rPr>
              <a:t></a:t>
            </a:r>
            <a:r>
              <a:rPr lang="en-US" altLang="ko-KR" sz="1800" i="1">
                <a:ea typeface="굴림" panose="020B0600000101010101" pitchFamily="34" charset="-127"/>
                <a:sym typeface="Symbol" panose="05050102010706020507" pitchFamily="18" charset="2"/>
              </a:rPr>
              <a:t>T</a:t>
            </a:r>
            <a:endParaRPr lang="en-US" altLang="ko-KR" sz="1800">
              <a:ea typeface="굴림" panose="020B0600000101010101" pitchFamily="34" charset="-127"/>
            </a:endParaRPr>
          </a:p>
        </p:txBody>
      </p:sp>
      <p:sp>
        <p:nvSpPr>
          <p:cNvPr id="19466" name="Text Box 10">
            <a:extLst>
              <a:ext uri="{FF2B5EF4-FFF2-40B4-BE49-F238E27FC236}">
                <a16:creationId xmlns:a16="http://schemas.microsoft.com/office/drawing/2014/main" id="{61CCE89A-CAD1-C67E-1856-4319015A8215}"/>
              </a:ext>
            </a:extLst>
          </p:cNvPr>
          <p:cNvSpPr txBox="1">
            <a:spLocks noChangeArrowheads="1"/>
          </p:cNvSpPr>
          <p:nvPr/>
        </p:nvSpPr>
        <p:spPr bwMode="auto">
          <a:xfrm>
            <a:off x="6553200" y="3352800"/>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1800">
                <a:ea typeface="굴림" panose="020B0600000101010101" pitchFamily="34" charset="-127"/>
              </a:rPr>
              <a:t>Example:</a:t>
            </a:r>
            <a:br>
              <a:rPr lang="en-US" altLang="ko-KR" sz="1800">
                <a:ea typeface="굴림" panose="020B0600000101010101" pitchFamily="34" charset="-127"/>
              </a:rPr>
            </a:br>
            <a:r>
              <a:rPr lang="en-US" altLang="ko-KR" sz="1800">
                <a:ea typeface="굴림" panose="020B0600000101010101" pitchFamily="34" charset="-127"/>
              </a:rPr>
              <a:t>{1,2} </a:t>
            </a:r>
            <a:r>
              <a:rPr lang="en-US" altLang="ko-KR" sz="1800">
                <a:ea typeface="굴림" panose="020B0600000101010101" pitchFamily="34" charset="-127"/>
                <a:sym typeface="Symbol" panose="05050102010706020507" pitchFamily="18" charset="2"/>
              </a:rPr>
              <a:t></a:t>
            </a:r>
            <a:br>
              <a:rPr lang="en-US" altLang="ko-KR" sz="1800">
                <a:ea typeface="굴림" panose="020B0600000101010101" pitchFamily="34" charset="-127"/>
                <a:sym typeface="Symbol" panose="05050102010706020507" pitchFamily="18" charset="2"/>
              </a:rPr>
            </a:br>
            <a:r>
              <a:rPr lang="en-US" altLang="ko-KR" sz="1800">
                <a:ea typeface="굴림" panose="020B0600000101010101" pitchFamily="34" charset="-127"/>
                <a:sym typeface="Symbol" panose="05050102010706020507" pitchFamily="18" charset="2"/>
              </a:rPr>
              <a:t>{1,2,3}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1979D0EB-7E95-0D6A-0BBB-9DB9C1DE211A}"/>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Sets Are Objects, Too!</a:t>
            </a:r>
          </a:p>
        </p:txBody>
      </p:sp>
      <p:sp>
        <p:nvSpPr>
          <p:cNvPr id="201731" name="Rectangle 3">
            <a:extLst>
              <a:ext uri="{FF2B5EF4-FFF2-40B4-BE49-F238E27FC236}">
                <a16:creationId xmlns:a16="http://schemas.microsoft.com/office/drawing/2014/main" id="{45347509-242A-633F-7300-4635A69572D2}"/>
              </a:ext>
            </a:extLst>
          </p:cNvPr>
          <p:cNvSpPr>
            <a:spLocks noGrp="1" noChangeArrowheads="1"/>
          </p:cNvSpPr>
          <p:nvPr>
            <p:ph idx="1"/>
          </p:nvPr>
        </p:nvSpPr>
        <p:spPr>
          <a:xfrm>
            <a:off x="685800" y="1981200"/>
            <a:ext cx="7772400" cy="4191000"/>
          </a:xfrm>
        </p:spPr>
        <p:txBody>
          <a:bodyPr/>
          <a:lstStyle/>
          <a:p>
            <a:pPr eaLnBrk="1" fontAlgn="auto" hangingPunct="1">
              <a:spcAft>
                <a:spcPts val="0"/>
              </a:spcAft>
              <a:defRPr/>
            </a:pPr>
            <a:r>
              <a:rPr lang="en-US" altLang="ko-KR">
                <a:ea typeface="굴림" panose="020B0600000101010101" pitchFamily="34" charset="-127"/>
              </a:rPr>
              <a:t>The objects that are elements of a set may </a:t>
            </a:r>
            <a:r>
              <a:rPr lang="en-US" altLang="ko-KR" i="1">
                <a:ea typeface="굴림" panose="020B0600000101010101" pitchFamily="34" charset="-127"/>
              </a:rPr>
              <a:t>themselves</a:t>
            </a:r>
            <a:r>
              <a:rPr lang="en-US" altLang="ko-KR">
                <a:ea typeface="굴림" panose="020B0600000101010101" pitchFamily="34" charset="-127"/>
              </a:rPr>
              <a:t> be sets.</a:t>
            </a:r>
          </a:p>
          <a:p>
            <a:pPr eaLnBrk="1" fontAlgn="auto" hangingPunct="1">
              <a:spcAft>
                <a:spcPts val="0"/>
              </a:spcAft>
              <a:defRPr/>
            </a:pPr>
            <a:r>
              <a:rPr lang="en-US" altLang="ko-KR" i="1">
                <a:ea typeface="굴림" panose="020B0600000101010101" pitchFamily="34" charset="-127"/>
              </a:rPr>
              <a:t>E.g. </a:t>
            </a:r>
            <a:r>
              <a:rPr lang="en-US" altLang="ko-KR">
                <a:ea typeface="굴림" panose="020B0600000101010101" pitchFamily="34" charset="-127"/>
              </a:rPr>
              <a:t>let </a:t>
            </a:r>
            <a:r>
              <a:rPr lang="en-US" altLang="ko-KR" i="1">
                <a:ea typeface="굴림" panose="020B0600000101010101" pitchFamily="34" charset="-127"/>
              </a:rPr>
              <a:t>S</a:t>
            </a:r>
            <a:r>
              <a:rPr lang="en-US" altLang="ko-KR">
                <a:ea typeface="굴림" panose="020B0600000101010101" pitchFamily="34" charset="-127"/>
              </a:rPr>
              <a:t>={</a:t>
            </a:r>
            <a:r>
              <a:rPr lang="en-US" altLang="ko-KR" i="1">
                <a:ea typeface="굴림" panose="020B0600000101010101" pitchFamily="34" charset="-127"/>
              </a:rPr>
              <a:t>x </a:t>
            </a:r>
            <a:r>
              <a:rPr lang="en-US" altLang="ko-KR">
                <a:ea typeface="굴림" panose="020B0600000101010101" pitchFamily="34" charset="-127"/>
              </a:rPr>
              <a:t>| </a:t>
            </a:r>
            <a:r>
              <a:rPr lang="en-US" altLang="ko-KR" i="1">
                <a:ea typeface="굴림" panose="020B0600000101010101" pitchFamily="34" charset="-127"/>
              </a:rPr>
              <a:t>x </a:t>
            </a:r>
            <a:r>
              <a:rPr lang="en-US" altLang="ko-KR">
                <a:ea typeface="굴림" panose="020B0600000101010101" pitchFamily="34" charset="-127"/>
                <a:sym typeface="Symbol" panose="05050102010706020507" pitchFamily="18" charset="2"/>
              </a:rPr>
              <a:t> {1,2,3}}</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then </a:t>
            </a:r>
            <a:r>
              <a:rPr lang="en-US" altLang="ko-KR" i="1">
                <a:ea typeface="굴림" panose="020B0600000101010101" pitchFamily="34" charset="-127"/>
                <a:sym typeface="Symbol" panose="05050102010706020507" pitchFamily="18" charset="2"/>
              </a:rPr>
              <a:t>S</a:t>
            </a:r>
            <a:r>
              <a:rPr lang="en-US" altLang="ko-KR">
                <a:ea typeface="굴림" panose="020B0600000101010101" pitchFamily="34" charset="-127"/>
                <a:sym typeface="Symbol" panose="05050102010706020507" pitchFamily="18" charset="2"/>
              </a:rPr>
              <a:t>={, </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              {1}, {2}, {3},</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              {1,2}, {1,3}, {2,3},</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              {1,2,3}}</a:t>
            </a:r>
          </a:p>
          <a:p>
            <a:pPr eaLnBrk="1" fontAlgn="auto" hangingPunct="1">
              <a:spcAft>
                <a:spcPts val="0"/>
              </a:spcAft>
              <a:defRPr/>
            </a:pPr>
            <a:r>
              <a:rPr lang="en-US" altLang="ko-KR">
                <a:ea typeface="굴림" panose="020B0600000101010101" pitchFamily="34" charset="-127"/>
                <a:sym typeface="Symbol" panose="05050102010706020507" pitchFamily="18" charset="2"/>
              </a:rPr>
              <a:t>Note that 1  {1}  {{1}} !!!!</a:t>
            </a:r>
          </a:p>
        </p:txBody>
      </p:sp>
      <p:sp>
        <p:nvSpPr>
          <p:cNvPr id="2" name="Slide Number Placeholder 3">
            <a:extLst>
              <a:ext uri="{FF2B5EF4-FFF2-40B4-BE49-F238E27FC236}">
                <a16:creationId xmlns:a16="http://schemas.microsoft.com/office/drawing/2014/main" id="{FC24ADF7-00CA-ACF6-21E7-50C5FC4DCFAD}"/>
              </a:ext>
            </a:extLst>
          </p:cNvPr>
          <p:cNvSpPr>
            <a:spLocks noGrp="1"/>
          </p:cNvSpPr>
          <p:nvPr>
            <p:ph type="sldNum" sz="quarter" idx="12"/>
          </p:nvPr>
        </p:nvSpPr>
        <p:spPr/>
        <p:txBody>
          <a:bodyPr/>
          <a:lstStyle/>
          <a:p>
            <a:pPr>
              <a:defRPr/>
            </a:pPr>
            <a:fld id="{591603C6-91E8-4D2F-BBD5-DCDA248E2761}" type="slidenum">
              <a:rPr lang="ko-KR" altLang="en-US"/>
              <a:pPr>
                <a:defRPr/>
              </a:pPr>
              <a:t>12</a:t>
            </a:fld>
            <a:endParaRPr lang="en-US" altLang="ko-KR"/>
          </a:p>
        </p:txBody>
      </p:sp>
      <p:sp>
        <p:nvSpPr>
          <p:cNvPr id="21509" name="Rectangle 5">
            <a:extLst>
              <a:ext uri="{FF2B5EF4-FFF2-40B4-BE49-F238E27FC236}">
                <a16:creationId xmlns:a16="http://schemas.microsoft.com/office/drawing/2014/main" id="{C8703C35-AC1F-38E3-1461-419309C3B7D0}"/>
              </a:ext>
            </a:extLst>
          </p:cNvPr>
          <p:cNvSpPr>
            <a:spLocks noChangeArrowheads="1"/>
          </p:cNvSpPr>
          <p:nvPr/>
        </p:nvSpPr>
        <p:spPr bwMode="auto">
          <a:xfrm>
            <a:off x="6096000" y="5181600"/>
            <a:ext cx="3048000" cy="1676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21510" name="WordArt 4">
            <a:extLst>
              <a:ext uri="{FF2B5EF4-FFF2-40B4-BE49-F238E27FC236}">
                <a16:creationId xmlns:a16="http://schemas.microsoft.com/office/drawing/2014/main" id="{4251606E-4149-AF10-948D-0A13CD2C1AB6}"/>
              </a:ext>
            </a:extLst>
          </p:cNvPr>
          <p:cNvSpPr>
            <a:spLocks noChangeArrowheads="1" noChangeShapeType="1" noTextEdit="1"/>
          </p:cNvSpPr>
          <p:nvPr/>
        </p:nvSpPr>
        <p:spPr bwMode="auto">
          <a:xfrm>
            <a:off x="6324600" y="5334000"/>
            <a:ext cx="2590800" cy="1371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NZ"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Very</a:t>
            </a:r>
          </a:p>
          <a:p>
            <a:pPr algn="ctr"/>
            <a:r>
              <a:rPr lang="en-NZ"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Important!</a:t>
            </a:r>
          </a:p>
        </p:txBody>
      </p:sp>
      <p:sp>
        <p:nvSpPr>
          <p:cNvPr id="21511" name="Line 6">
            <a:extLst>
              <a:ext uri="{FF2B5EF4-FFF2-40B4-BE49-F238E27FC236}">
                <a16:creationId xmlns:a16="http://schemas.microsoft.com/office/drawing/2014/main" id="{729323E5-C9E3-35FD-AD85-B116C02E0282}"/>
              </a:ext>
            </a:extLst>
          </p:cNvPr>
          <p:cNvSpPr>
            <a:spLocks noChangeShapeType="1"/>
          </p:cNvSpPr>
          <p:nvPr/>
        </p:nvSpPr>
        <p:spPr bwMode="auto">
          <a:xfrm flipH="1">
            <a:off x="6248400" y="5562600"/>
            <a:ext cx="685800" cy="304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BDE97F93-CDDD-3F93-E259-1C562860FF08}"/>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Cardinality and Finiteness</a:t>
            </a:r>
          </a:p>
        </p:txBody>
      </p:sp>
      <p:sp>
        <p:nvSpPr>
          <p:cNvPr id="202755" name="Rectangle 3">
            <a:extLst>
              <a:ext uri="{FF2B5EF4-FFF2-40B4-BE49-F238E27FC236}">
                <a16:creationId xmlns:a16="http://schemas.microsoft.com/office/drawing/2014/main" id="{64125865-2221-3045-6F1E-F5DE942972DB}"/>
              </a:ext>
            </a:extLst>
          </p:cNvPr>
          <p:cNvSpPr>
            <a:spLocks noGrp="1" noChangeArrowheads="1"/>
          </p:cNvSpPr>
          <p:nvPr>
            <p:ph idx="1"/>
          </p:nvPr>
        </p:nvSpPr>
        <p:spPr/>
        <p:txBody>
          <a:bodyPr/>
          <a:lstStyle/>
          <a:p>
            <a:pPr eaLnBrk="1" fontAlgn="auto" hangingPunct="1">
              <a:spcAft>
                <a:spcPts val="0"/>
              </a:spcAft>
              <a:defRPr/>
            </a:pPr>
            <a:r>
              <a:rPr lang="en-US" altLang="ko-KR" dirty="0">
                <a:ea typeface="굴림" panose="020B0600000101010101" pitchFamily="34" charset="-127"/>
              </a:rPr>
              <a:t>|</a:t>
            </a:r>
            <a:r>
              <a:rPr lang="en-US" altLang="ko-KR" i="1" dirty="0">
                <a:ea typeface="굴림" panose="020B0600000101010101" pitchFamily="34" charset="-127"/>
              </a:rPr>
              <a:t>S</a:t>
            </a:r>
            <a:r>
              <a:rPr lang="en-US" altLang="ko-KR" dirty="0">
                <a:ea typeface="굴림" panose="020B0600000101010101" pitchFamily="34" charset="-127"/>
              </a:rPr>
              <a:t>| (read “the </a:t>
            </a:r>
            <a:r>
              <a:rPr lang="en-US" altLang="ko-KR" i="1" dirty="0">
                <a:ea typeface="굴림" panose="020B0600000101010101" pitchFamily="34" charset="-127"/>
              </a:rPr>
              <a:t>cardinality</a:t>
            </a:r>
            <a:r>
              <a:rPr lang="en-US" altLang="ko-KR" dirty="0">
                <a:ea typeface="굴림" panose="020B0600000101010101" pitchFamily="34" charset="-127"/>
              </a:rPr>
              <a:t> of </a:t>
            </a:r>
            <a:r>
              <a:rPr lang="en-US" altLang="ko-KR" i="1" dirty="0">
                <a:ea typeface="굴림" panose="020B0600000101010101" pitchFamily="34" charset="-127"/>
              </a:rPr>
              <a:t>S</a:t>
            </a:r>
            <a:r>
              <a:rPr lang="en-US" altLang="ko-KR" dirty="0">
                <a:ea typeface="굴림" panose="020B0600000101010101" pitchFamily="34" charset="-127"/>
              </a:rPr>
              <a:t>”) is a measure of how many different elements </a:t>
            </a:r>
            <a:r>
              <a:rPr lang="en-US" altLang="ko-KR" i="1" dirty="0">
                <a:ea typeface="굴림" panose="020B0600000101010101" pitchFamily="34" charset="-127"/>
              </a:rPr>
              <a:t>S</a:t>
            </a:r>
            <a:r>
              <a:rPr lang="en-US" altLang="ko-KR" dirty="0">
                <a:ea typeface="굴림" panose="020B0600000101010101" pitchFamily="34" charset="-127"/>
              </a:rPr>
              <a:t> has.</a:t>
            </a:r>
          </a:p>
          <a:p>
            <a:pPr eaLnBrk="1" fontAlgn="auto" hangingPunct="1">
              <a:spcAft>
                <a:spcPts val="0"/>
              </a:spcAft>
              <a:defRPr/>
            </a:pPr>
            <a:r>
              <a:rPr lang="en-US" altLang="ko-KR" i="1" dirty="0">
                <a:ea typeface="굴림" panose="020B0600000101010101" pitchFamily="34" charset="-127"/>
              </a:rPr>
              <a:t>E.g.</a:t>
            </a:r>
            <a:r>
              <a:rPr lang="en-US" altLang="ko-KR" dirty="0">
                <a:ea typeface="굴림" panose="020B0600000101010101" pitchFamily="34" charset="-127"/>
              </a:rPr>
              <a:t>, |</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|=0,    |{1,2,3}| = 3,   |{</a:t>
            </a:r>
            <a:r>
              <a:rPr lang="en-US" altLang="ko-KR" dirty="0" err="1">
                <a:ea typeface="굴림" panose="020B0600000101010101" pitchFamily="34" charset="-127"/>
              </a:rPr>
              <a:t>a,b</a:t>
            </a:r>
            <a:r>
              <a:rPr lang="en-US" altLang="ko-KR" dirty="0">
                <a:ea typeface="굴림" panose="020B0600000101010101" pitchFamily="34" charset="-127"/>
              </a:rPr>
              <a:t>}| = 2,</a:t>
            </a:r>
            <a:br>
              <a:rPr lang="en-US" altLang="ko-KR" dirty="0">
                <a:ea typeface="굴림" panose="020B0600000101010101" pitchFamily="34" charset="-127"/>
              </a:rPr>
            </a:br>
            <a:r>
              <a:rPr lang="en-US" altLang="ko-KR" dirty="0">
                <a:ea typeface="굴림" panose="020B0600000101010101" pitchFamily="34" charset="-127"/>
              </a:rPr>
              <a:t>        |{{1,2,3},{4,5}}| = ____</a:t>
            </a:r>
          </a:p>
          <a:p>
            <a:pPr eaLnBrk="1" fontAlgn="auto" hangingPunct="1">
              <a:spcAft>
                <a:spcPts val="0"/>
              </a:spcAft>
              <a:defRPr/>
            </a:pPr>
            <a:r>
              <a:rPr lang="en-US" altLang="ko-KR" dirty="0">
                <a:ea typeface="굴림" panose="020B0600000101010101" pitchFamily="34" charset="-127"/>
                <a:sym typeface="Symbol" panose="05050102010706020507" pitchFamily="18" charset="2"/>
              </a:rPr>
              <a:t>We say </a:t>
            </a:r>
            <a:r>
              <a:rPr lang="en-US" altLang="ko-KR" i="1" dirty="0">
                <a:ea typeface="굴림" panose="020B0600000101010101" pitchFamily="34" charset="-127"/>
                <a:sym typeface="Symbol" panose="05050102010706020507" pitchFamily="18" charset="2"/>
              </a:rPr>
              <a:t>S</a:t>
            </a:r>
            <a:r>
              <a:rPr lang="en-US" altLang="ko-KR" dirty="0">
                <a:ea typeface="굴림" panose="020B0600000101010101" pitchFamily="34" charset="-127"/>
                <a:sym typeface="Symbol" panose="05050102010706020507" pitchFamily="18" charset="2"/>
              </a:rPr>
              <a:t> is </a:t>
            </a:r>
            <a:r>
              <a:rPr lang="en-US" altLang="ko-KR" i="1" dirty="0">
                <a:ea typeface="굴림" panose="020B0600000101010101" pitchFamily="34" charset="-127"/>
                <a:sym typeface="Symbol" panose="05050102010706020507" pitchFamily="18" charset="2"/>
              </a:rPr>
              <a:t>infinite</a:t>
            </a:r>
            <a:r>
              <a:rPr lang="en-US" altLang="ko-KR" dirty="0">
                <a:ea typeface="굴림" panose="020B0600000101010101" pitchFamily="34" charset="-127"/>
                <a:sym typeface="Symbol" panose="05050102010706020507" pitchFamily="18" charset="2"/>
              </a:rPr>
              <a:t>  if it is not </a:t>
            </a:r>
            <a:r>
              <a:rPr lang="en-US" altLang="ko-KR" i="1" dirty="0">
                <a:ea typeface="굴림" panose="020B0600000101010101" pitchFamily="34" charset="-127"/>
                <a:sym typeface="Symbol" panose="05050102010706020507" pitchFamily="18" charset="2"/>
              </a:rPr>
              <a:t>finite</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r>
              <a:rPr lang="en-US" altLang="ko-KR" dirty="0">
                <a:ea typeface="굴림" panose="020B0600000101010101" pitchFamily="34" charset="-127"/>
              </a:rPr>
              <a:t>What are some infinite sets we’ve seen?</a:t>
            </a:r>
          </a:p>
        </p:txBody>
      </p:sp>
      <p:sp>
        <p:nvSpPr>
          <p:cNvPr id="2" name="Slide Number Placeholder 3">
            <a:extLst>
              <a:ext uri="{FF2B5EF4-FFF2-40B4-BE49-F238E27FC236}">
                <a16:creationId xmlns:a16="http://schemas.microsoft.com/office/drawing/2014/main" id="{86C0A7C6-2276-5907-6DAC-41DC7F1FE961}"/>
              </a:ext>
            </a:extLst>
          </p:cNvPr>
          <p:cNvSpPr>
            <a:spLocks noGrp="1"/>
          </p:cNvSpPr>
          <p:nvPr>
            <p:ph type="sldNum" sz="quarter" idx="12"/>
          </p:nvPr>
        </p:nvSpPr>
        <p:spPr/>
        <p:txBody>
          <a:bodyPr/>
          <a:lstStyle/>
          <a:p>
            <a:pPr>
              <a:defRPr/>
            </a:pPr>
            <a:fld id="{8328EE78-9DF0-46BE-94A0-C667E6D3E830}" type="slidenum">
              <a:rPr lang="ko-KR" altLang="en-US"/>
              <a:pPr>
                <a:defRPr/>
              </a:pPr>
              <a:t>13</a:t>
            </a:fld>
            <a:endParaRPr lang="en-US" altLang="ko-KR"/>
          </a:p>
        </p:txBody>
      </p:sp>
      <p:sp>
        <p:nvSpPr>
          <p:cNvPr id="202756" name="WordArt 4">
            <a:extLst>
              <a:ext uri="{FF2B5EF4-FFF2-40B4-BE49-F238E27FC236}">
                <a16:creationId xmlns:a16="http://schemas.microsoft.com/office/drawing/2014/main" id="{45DAA760-B6F1-406D-BC2F-2126DA111E9C}"/>
              </a:ext>
            </a:extLst>
          </p:cNvPr>
          <p:cNvSpPr>
            <a:spLocks noChangeArrowheads="1" noChangeShapeType="1" noTextEdit="1"/>
          </p:cNvSpPr>
          <p:nvPr/>
        </p:nvSpPr>
        <p:spPr bwMode="auto">
          <a:xfrm>
            <a:off x="5334000" y="3657600"/>
            <a:ext cx="457200" cy="3810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NZ" sz="3600" kern="1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mn-lt"/>
                <a:ea typeface="+mn-lt"/>
                <a:cs typeface="+mn-lt"/>
              </a:rPr>
              <a:t>2</a:t>
            </a:r>
          </a:p>
        </p:txBody>
      </p:sp>
      <p:sp>
        <p:nvSpPr>
          <p:cNvPr id="202757" name="WordArt 5">
            <a:extLst>
              <a:ext uri="{FF2B5EF4-FFF2-40B4-BE49-F238E27FC236}">
                <a16:creationId xmlns:a16="http://schemas.microsoft.com/office/drawing/2014/main" id="{FB57A4AF-6831-764B-27C3-622377637413}"/>
              </a:ext>
            </a:extLst>
          </p:cNvPr>
          <p:cNvSpPr>
            <a:spLocks noChangeArrowheads="1" noChangeShapeType="1" noTextEdit="1"/>
          </p:cNvSpPr>
          <p:nvPr/>
        </p:nvSpPr>
        <p:spPr bwMode="auto">
          <a:xfrm>
            <a:off x="1600200" y="5410200"/>
            <a:ext cx="533400" cy="647700"/>
          </a:xfrm>
          <a:prstGeom prst="rect">
            <a:avLst/>
          </a:prstGeom>
        </p:spPr>
        <p:txBody>
          <a:bodyPr wrap="none" fromWordArt="1">
            <a:prstTxWarp prst="textPlain">
              <a:avLst>
                <a:gd name="adj" fmla="val 50000"/>
              </a:avLst>
            </a:prstTxWarp>
          </a:bodyPr>
          <a:lstStyle/>
          <a:p>
            <a:pPr algn="ctr"/>
            <a:r>
              <a:rPr lang="en-NZ" sz="3600" kern="10">
                <a:ln w="76200">
                  <a:solidFill>
                    <a:srgbClr val="000000"/>
                  </a:solidFill>
                  <a:round/>
                  <a:headEnd/>
                  <a:tailEnd/>
                </a:ln>
                <a:solidFill>
                  <a:srgbClr val="FFFFFF"/>
                </a:solidFill>
                <a:latin typeface="Arial Black" panose="020B0A04020102020204" pitchFamily="34" charset="0"/>
              </a:rPr>
              <a:t>N</a:t>
            </a:r>
          </a:p>
        </p:txBody>
      </p:sp>
      <p:sp>
        <p:nvSpPr>
          <p:cNvPr id="202758" name="WordArt 6">
            <a:extLst>
              <a:ext uri="{FF2B5EF4-FFF2-40B4-BE49-F238E27FC236}">
                <a16:creationId xmlns:a16="http://schemas.microsoft.com/office/drawing/2014/main" id="{36EA5934-E1BA-88DD-76CC-60D06A28ADA5}"/>
              </a:ext>
            </a:extLst>
          </p:cNvPr>
          <p:cNvSpPr>
            <a:spLocks noChangeArrowheads="1" noChangeShapeType="1" noTextEdit="1"/>
          </p:cNvSpPr>
          <p:nvPr/>
        </p:nvSpPr>
        <p:spPr bwMode="auto">
          <a:xfrm>
            <a:off x="2438400" y="5410200"/>
            <a:ext cx="609600" cy="647700"/>
          </a:xfrm>
          <a:prstGeom prst="rect">
            <a:avLst/>
          </a:prstGeom>
        </p:spPr>
        <p:txBody>
          <a:bodyPr wrap="none" fromWordArt="1">
            <a:prstTxWarp prst="textPlain">
              <a:avLst>
                <a:gd name="adj" fmla="val 50000"/>
              </a:avLst>
            </a:prstTxWarp>
          </a:bodyPr>
          <a:lstStyle/>
          <a:p>
            <a:pPr algn="ctr"/>
            <a:r>
              <a:rPr lang="en-NZ" sz="3600" kern="10">
                <a:ln w="76200">
                  <a:solidFill>
                    <a:srgbClr val="000000"/>
                  </a:solidFill>
                  <a:round/>
                  <a:headEnd/>
                  <a:tailEnd/>
                </a:ln>
                <a:solidFill>
                  <a:srgbClr val="FFFFFF"/>
                </a:solidFill>
                <a:latin typeface="Arial Black" panose="020B0A04020102020204" pitchFamily="34" charset="0"/>
              </a:rPr>
              <a:t>Z</a:t>
            </a:r>
          </a:p>
        </p:txBody>
      </p:sp>
      <p:sp>
        <p:nvSpPr>
          <p:cNvPr id="202759" name="WordArt 7">
            <a:extLst>
              <a:ext uri="{FF2B5EF4-FFF2-40B4-BE49-F238E27FC236}">
                <a16:creationId xmlns:a16="http://schemas.microsoft.com/office/drawing/2014/main" id="{F67533FE-9954-2E30-BDD7-B0A3ECA9C583}"/>
              </a:ext>
            </a:extLst>
          </p:cNvPr>
          <p:cNvSpPr>
            <a:spLocks noChangeArrowheads="1" noChangeShapeType="1" noTextEdit="1"/>
          </p:cNvSpPr>
          <p:nvPr/>
        </p:nvSpPr>
        <p:spPr bwMode="auto">
          <a:xfrm>
            <a:off x="3429000" y="5410200"/>
            <a:ext cx="685800" cy="647700"/>
          </a:xfrm>
          <a:prstGeom prst="rect">
            <a:avLst/>
          </a:prstGeom>
        </p:spPr>
        <p:txBody>
          <a:bodyPr wrap="none" fromWordArt="1">
            <a:prstTxWarp prst="textPlain">
              <a:avLst>
                <a:gd name="adj" fmla="val 50000"/>
              </a:avLst>
            </a:prstTxWarp>
          </a:bodyPr>
          <a:lstStyle/>
          <a:p>
            <a:pPr algn="ctr"/>
            <a:r>
              <a:rPr lang="en-NZ" sz="3600" kern="10">
                <a:ln w="76200">
                  <a:solidFill>
                    <a:srgbClr val="000000"/>
                  </a:solidFill>
                  <a:round/>
                  <a:headEnd/>
                  <a:tailEnd/>
                </a:ln>
                <a:solidFill>
                  <a:srgbClr val="FFFFFF"/>
                </a:solidFill>
                <a:latin typeface="Arial Black" panose="020B0A04020102020204" pitchFamily="34" charset="0"/>
              </a:rPr>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 calcmode="lin" valueType="num">
                                      <p:cBhvr>
                                        <p:cTn id="7" dur="500" fill="hold"/>
                                        <p:tgtEl>
                                          <p:spTgt spid="202756"/>
                                        </p:tgtEl>
                                        <p:attrNameLst>
                                          <p:attrName>ppt_w</p:attrName>
                                        </p:attrNameLst>
                                      </p:cBhvr>
                                      <p:tavLst>
                                        <p:tav tm="0">
                                          <p:val>
                                            <p:strVal val="4*#ppt_w"/>
                                          </p:val>
                                        </p:tav>
                                        <p:tav tm="100000">
                                          <p:val>
                                            <p:strVal val="#ppt_w"/>
                                          </p:val>
                                        </p:tav>
                                      </p:tavLst>
                                    </p:anim>
                                    <p:anim calcmode="lin" valueType="num">
                                      <p:cBhvr>
                                        <p:cTn id="8" dur="500" fill="hold"/>
                                        <p:tgtEl>
                                          <p:spTgt spid="20275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GLAS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02757"/>
                                        </p:tgtEl>
                                        <p:attrNameLst>
                                          <p:attrName>style.visibility</p:attrName>
                                        </p:attrNameLst>
                                      </p:cBhvr>
                                      <p:to>
                                        <p:strVal val="visible"/>
                                      </p:to>
                                    </p:set>
                                    <p:anim calcmode="lin" valueType="num">
                                      <p:cBhvr additive="base">
                                        <p:cTn id="13" dur="500" fill="hold"/>
                                        <p:tgtEl>
                                          <p:spTgt spid="202757"/>
                                        </p:tgtEl>
                                        <p:attrNameLst>
                                          <p:attrName>ppt_x</p:attrName>
                                        </p:attrNameLst>
                                      </p:cBhvr>
                                      <p:tavLst>
                                        <p:tav tm="0">
                                          <p:val>
                                            <p:strVal val="1+#ppt_w/2"/>
                                          </p:val>
                                        </p:tav>
                                        <p:tav tm="100000">
                                          <p:val>
                                            <p:strVal val="#ppt_x"/>
                                          </p:val>
                                        </p:tav>
                                      </p:tavLst>
                                    </p:anim>
                                    <p:anim calcmode="lin" valueType="num">
                                      <p:cBhvr additive="base">
                                        <p:cTn id="14" dur="500" fill="hold"/>
                                        <p:tgtEl>
                                          <p:spTgt spid="2027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EXPLOD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02758"/>
                                        </p:tgtEl>
                                        <p:attrNameLst>
                                          <p:attrName>style.visibility</p:attrName>
                                        </p:attrNameLst>
                                      </p:cBhvr>
                                      <p:to>
                                        <p:strVal val="visible"/>
                                      </p:to>
                                    </p:set>
                                    <p:anim calcmode="lin" valueType="num">
                                      <p:cBhvr additive="base">
                                        <p:cTn id="19" dur="500" fill="hold"/>
                                        <p:tgtEl>
                                          <p:spTgt spid="202758"/>
                                        </p:tgtEl>
                                        <p:attrNameLst>
                                          <p:attrName>ppt_x</p:attrName>
                                        </p:attrNameLst>
                                      </p:cBhvr>
                                      <p:tavLst>
                                        <p:tav tm="0">
                                          <p:val>
                                            <p:strVal val="1+#ppt_w/2"/>
                                          </p:val>
                                        </p:tav>
                                        <p:tav tm="100000">
                                          <p:val>
                                            <p:strVal val="#ppt_x"/>
                                          </p:val>
                                        </p:tav>
                                      </p:tavLst>
                                    </p:anim>
                                    <p:anim calcmode="lin" valueType="num">
                                      <p:cBhvr additive="base">
                                        <p:cTn id="20" dur="500" fill="hold"/>
                                        <p:tgtEl>
                                          <p:spTgt spid="2027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EXPLOD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02759"/>
                                        </p:tgtEl>
                                        <p:attrNameLst>
                                          <p:attrName>style.visibility</p:attrName>
                                        </p:attrNameLst>
                                      </p:cBhvr>
                                      <p:to>
                                        <p:strVal val="visible"/>
                                      </p:to>
                                    </p:set>
                                    <p:anim calcmode="lin" valueType="num">
                                      <p:cBhvr additive="base">
                                        <p:cTn id="25" dur="500" fill="hold"/>
                                        <p:tgtEl>
                                          <p:spTgt spid="202759"/>
                                        </p:tgtEl>
                                        <p:attrNameLst>
                                          <p:attrName>ppt_x</p:attrName>
                                        </p:attrNameLst>
                                      </p:cBhvr>
                                      <p:tavLst>
                                        <p:tav tm="0">
                                          <p:val>
                                            <p:strVal val="1+#ppt_w/2"/>
                                          </p:val>
                                        </p:tav>
                                        <p:tav tm="100000">
                                          <p:val>
                                            <p:strVal val="#ppt_x"/>
                                          </p:val>
                                        </p:tav>
                                      </p:tavLst>
                                    </p:anim>
                                    <p:anim calcmode="lin" valueType="num">
                                      <p:cBhvr additive="base">
                                        <p:cTn id="26" dur="500" fill="hold"/>
                                        <p:tgtEl>
                                          <p:spTgt spid="2027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5ADC0187-C35F-7A25-C727-95125C0537B7}"/>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The </a:t>
            </a:r>
            <a:r>
              <a:rPr lang="en-US" altLang="ko-KR" i="1">
                <a:ea typeface="굴림" panose="020B0600000101010101" pitchFamily="34" charset="-127"/>
              </a:rPr>
              <a:t>Power Set</a:t>
            </a:r>
            <a:r>
              <a:rPr lang="en-US" altLang="ko-KR">
                <a:ea typeface="굴림" panose="020B0600000101010101" pitchFamily="34" charset="-127"/>
              </a:rPr>
              <a:t> Operation</a:t>
            </a:r>
          </a:p>
        </p:txBody>
      </p:sp>
      <p:sp>
        <p:nvSpPr>
          <p:cNvPr id="203779" name="Rectangle 3">
            <a:extLst>
              <a:ext uri="{FF2B5EF4-FFF2-40B4-BE49-F238E27FC236}">
                <a16:creationId xmlns:a16="http://schemas.microsoft.com/office/drawing/2014/main" id="{15786179-6F6A-8BE7-91CF-D09E4E374512}"/>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The </a:t>
            </a:r>
            <a:r>
              <a:rPr lang="en-US" altLang="ko-KR" i="1">
                <a:ea typeface="굴림" panose="020B0600000101010101" pitchFamily="34" charset="-127"/>
              </a:rPr>
              <a:t>power set</a:t>
            </a:r>
            <a:r>
              <a:rPr lang="en-US" altLang="ko-KR">
                <a:ea typeface="굴림" panose="020B0600000101010101" pitchFamily="34" charset="-127"/>
              </a:rPr>
              <a:t> P(</a:t>
            </a:r>
            <a:r>
              <a:rPr lang="en-US" altLang="ko-KR" i="1">
                <a:ea typeface="굴림" panose="020B0600000101010101" pitchFamily="34" charset="-127"/>
              </a:rPr>
              <a:t>S</a:t>
            </a:r>
            <a:r>
              <a:rPr lang="en-US" altLang="ko-KR">
                <a:ea typeface="굴림" panose="020B0600000101010101" pitchFamily="34" charset="-127"/>
              </a:rPr>
              <a:t>) of a set </a:t>
            </a:r>
            <a:r>
              <a:rPr lang="en-US" altLang="ko-KR" i="1">
                <a:ea typeface="굴림" panose="020B0600000101010101" pitchFamily="34" charset="-127"/>
              </a:rPr>
              <a:t>S</a:t>
            </a:r>
            <a:r>
              <a:rPr lang="en-US" altLang="ko-KR">
                <a:ea typeface="굴림" panose="020B0600000101010101" pitchFamily="34" charset="-127"/>
              </a:rPr>
              <a:t> is the set of all subsets of </a:t>
            </a:r>
            <a:r>
              <a:rPr lang="en-US" altLang="ko-KR" i="1">
                <a:ea typeface="굴림" panose="020B0600000101010101" pitchFamily="34" charset="-127"/>
              </a:rPr>
              <a:t>S</a:t>
            </a:r>
            <a:r>
              <a:rPr lang="en-US" altLang="ko-KR">
                <a:ea typeface="굴림" panose="020B0600000101010101" pitchFamily="34" charset="-127"/>
              </a:rPr>
              <a:t>.  P(</a:t>
            </a:r>
            <a:r>
              <a:rPr lang="en-US" altLang="ko-KR" i="1">
                <a:ea typeface="굴림" panose="020B0600000101010101" pitchFamily="34" charset="-127"/>
              </a:rPr>
              <a:t>S</a:t>
            </a:r>
            <a:r>
              <a:rPr lang="en-US" altLang="ko-KR">
                <a:ea typeface="굴림" panose="020B0600000101010101" pitchFamily="34" charset="-127"/>
              </a:rPr>
              <a:t>) = {</a:t>
            </a:r>
            <a:r>
              <a:rPr lang="en-US" altLang="ko-KR" i="1">
                <a:ea typeface="굴림" panose="020B0600000101010101" pitchFamily="34" charset="-127"/>
              </a:rPr>
              <a:t>x </a:t>
            </a:r>
            <a:r>
              <a:rPr lang="en-US" altLang="ko-KR">
                <a:ea typeface="굴림" panose="020B0600000101010101" pitchFamily="34" charset="-127"/>
              </a:rPr>
              <a:t>| </a:t>
            </a:r>
            <a:r>
              <a:rPr lang="en-US" altLang="ko-KR" i="1">
                <a:ea typeface="굴림" panose="020B0600000101010101" pitchFamily="34" charset="-127"/>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S</a:t>
            </a:r>
            <a:r>
              <a:rPr lang="en-US" altLang="ko-KR">
                <a:ea typeface="굴림" panose="020B0600000101010101" pitchFamily="34" charset="-127"/>
              </a:rPr>
              <a:t>}.</a:t>
            </a:r>
          </a:p>
          <a:p>
            <a:pPr eaLnBrk="1" fontAlgn="auto" hangingPunct="1">
              <a:spcAft>
                <a:spcPts val="0"/>
              </a:spcAft>
              <a:defRPr/>
            </a:pPr>
            <a:r>
              <a:rPr lang="en-US" altLang="ko-KR" i="1">
                <a:ea typeface="굴림" panose="020B0600000101010101" pitchFamily="34" charset="-127"/>
              </a:rPr>
              <a:t>E</a:t>
            </a:r>
            <a:r>
              <a:rPr lang="en-US" altLang="ko-KR">
                <a:ea typeface="굴림" panose="020B0600000101010101" pitchFamily="34" charset="-127"/>
              </a:rPr>
              <a:t>.</a:t>
            </a:r>
            <a:r>
              <a:rPr lang="en-US" altLang="ko-KR" i="1">
                <a:ea typeface="굴림" panose="020B0600000101010101" pitchFamily="34" charset="-127"/>
              </a:rPr>
              <a:t>g.</a:t>
            </a:r>
            <a:r>
              <a:rPr lang="en-US" altLang="ko-KR">
                <a:ea typeface="굴림" panose="020B0600000101010101" pitchFamily="34" charset="-127"/>
              </a:rPr>
              <a:t> P({a,b}) = {</a:t>
            </a:r>
            <a:r>
              <a:rPr lang="en-US" altLang="ko-KR">
                <a:ea typeface="굴림" panose="020B0600000101010101" pitchFamily="34" charset="-127"/>
                <a:sym typeface="Symbol" panose="05050102010706020507" pitchFamily="18" charset="2"/>
              </a:rPr>
              <a:t></a:t>
            </a:r>
            <a:r>
              <a:rPr lang="en-US" altLang="ko-KR">
                <a:ea typeface="굴림" panose="020B0600000101010101" pitchFamily="34" charset="-127"/>
              </a:rPr>
              <a:t>, {a}, {b}, {a,b}}.</a:t>
            </a:r>
          </a:p>
          <a:p>
            <a:pPr eaLnBrk="1" fontAlgn="auto" hangingPunct="1">
              <a:spcAft>
                <a:spcPts val="0"/>
              </a:spcAft>
              <a:defRPr/>
            </a:pPr>
            <a:r>
              <a:rPr lang="en-US" altLang="ko-KR">
                <a:ea typeface="굴림" panose="020B0600000101010101" pitchFamily="34" charset="-127"/>
              </a:rPr>
              <a:t>Sometimes P(</a:t>
            </a:r>
            <a:r>
              <a:rPr lang="en-US" altLang="ko-KR" i="1">
                <a:ea typeface="굴림" panose="020B0600000101010101" pitchFamily="34" charset="-127"/>
              </a:rPr>
              <a:t>S</a:t>
            </a:r>
            <a:r>
              <a:rPr lang="en-US" altLang="ko-KR">
                <a:ea typeface="굴림" panose="020B0600000101010101" pitchFamily="34" charset="-127"/>
              </a:rPr>
              <a:t>) is written </a:t>
            </a:r>
            <a:r>
              <a:rPr lang="en-US" altLang="ko-KR" b="1">
                <a:ea typeface="굴림" panose="020B0600000101010101" pitchFamily="34" charset="-127"/>
              </a:rPr>
              <a:t>2</a:t>
            </a:r>
            <a:r>
              <a:rPr lang="en-US" altLang="ko-KR" i="1" baseline="30000">
                <a:ea typeface="굴림" panose="020B0600000101010101" pitchFamily="34" charset="-127"/>
              </a:rPr>
              <a:t>S</a:t>
            </a:r>
            <a:r>
              <a:rPr lang="en-US" altLang="ko-KR" i="1">
                <a:ea typeface="굴림" panose="020B0600000101010101" pitchFamily="34" charset="-127"/>
              </a:rPr>
              <a:t>.</a:t>
            </a:r>
            <a:br>
              <a:rPr lang="en-US" altLang="ko-KR" i="1">
                <a:ea typeface="굴림" panose="020B0600000101010101" pitchFamily="34" charset="-127"/>
              </a:rPr>
            </a:br>
            <a:r>
              <a:rPr lang="en-US" altLang="ko-KR">
                <a:ea typeface="굴림" panose="020B0600000101010101" pitchFamily="34" charset="-127"/>
              </a:rPr>
              <a:t>Note that for finite </a:t>
            </a:r>
            <a:r>
              <a:rPr lang="en-US" altLang="ko-KR" i="1">
                <a:ea typeface="굴림" panose="020B0600000101010101" pitchFamily="34" charset="-127"/>
              </a:rPr>
              <a:t>S</a:t>
            </a:r>
            <a:r>
              <a:rPr lang="en-US" altLang="ko-KR">
                <a:ea typeface="굴림" panose="020B0600000101010101" pitchFamily="34" charset="-127"/>
              </a:rPr>
              <a:t>,   |P(</a:t>
            </a:r>
            <a:r>
              <a:rPr lang="en-US" altLang="ko-KR" i="1">
                <a:ea typeface="굴림" panose="020B0600000101010101" pitchFamily="34" charset="-127"/>
              </a:rPr>
              <a:t>S</a:t>
            </a:r>
            <a:r>
              <a:rPr lang="en-US" altLang="ko-KR">
                <a:ea typeface="굴림" panose="020B0600000101010101" pitchFamily="34" charset="-127"/>
              </a:rPr>
              <a:t>)| = 2</a:t>
            </a:r>
            <a:r>
              <a:rPr lang="en-US" altLang="ko-KR" baseline="30000">
                <a:ea typeface="굴림" panose="020B0600000101010101" pitchFamily="34" charset="-127"/>
              </a:rPr>
              <a:t>|</a:t>
            </a:r>
            <a:r>
              <a:rPr lang="en-US" altLang="ko-KR" i="1" baseline="30000">
                <a:ea typeface="굴림" panose="020B0600000101010101" pitchFamily="34" charset="-127"/>
              </a:rPr>
              <a:t>S</a:t>
            </a:r>
            <a:r>
              <a:rPr lang="en-US" altLang="ko-KR" baseline="30000">
                <a:ea typeface="굴림" panose="020B0600000101010101" pitchFamily="34" charset="-127"/>
              </a:rPr>
              <a:t>|</a:t>
            </a:r>
            <a:r>
              <a:rPr lang="en-US" altLang="ko-KR">
                <a:ea typeface="굴림" panose="020B0600000101010101" pitchFamily="34" charset="-127"/>
              </a:rPr>
              <a:t>.</a:t>
            </a:r>
          </a:p>
          <a:p>
            <a:pPr eaLnBrk="1" fontAlgn="auto" hangingPunct="1">
              <a:spcAft>
                <a:spcPts val="0"/>
              </a:spcAft>
              <a:defRPr/>
            </a:pPr>
            <a:r>
              <a:rPr lang="en-US" altLang="ko-KR">
                <a:ea typeface="굴림" panose="020B0600000101010101" pitchFamily="34" charset="-127"/>
              </a:rPr>
              <a:t>It turns out that |P(</a:t>
            </a:r>
            <a:r>
              <a:rPr lang="en-US" altLang="ko-KR" b="1">
                <a:ea typeface="굴림" panose="020B0600000101010101" pitchFamily="34" charset="-127"/>
              </a:rPr>
              <a:t>N</a:t>
            </a:r>
            <a:r>
              <a:rPr lang="en-US" altLang="ko-KR">
                <a:ea typeface="굴림" panose="020B0600000101010101" pitchFamily="34" charset="-127"/>
              </a:rPr>
              <a:t>)| &gt; |</a:t>
            </a:r>
            <a:r>
              <a:rPr lang="en-US" altLang="ko-KR" b="1">
                <a:ea typeface="굴림" panose="020B0600000101010101" pitchFamily="34" charset="-127"/>
              </a:rPr>
              <a:t>N</a:t>
            </a:r>
            <a:r>
              <a:rPr lang="en-US" altLang="ko-KR">
                <a:ea typeface="굴림" panose="020B0600000101010101" pitchFamily="34" charset="-127"/>
              </a:rPr>
              <a:t>|.</a:t>
            </a:r>
            <a:br>
              <a:rPr lang="en-US" altLang="ko-KR" i="1">
                <a:ea typeface="굴림" panose="020B0600000101010101" pitchFamily="34" charset="-127"/>
              </a:rPr>
            </a:br>
            <a:r>
              <a:rPr lang="en-US" altLang="ko-KR" i="1">
                <a:ea typeface="굴림" panose="020B0600000101010101" pitchFamily="34" charset="-127"/>
              </a:rPr>
              <a:t>There are different sizes of infinite sets</a:t>
            </a:r>
            <a:r>
              <a:rPr lang="en-US" altLang="ko-KR">
                <a:ea typeface="굴림" panose="020B0600000101010101" pitchFamily="34" charset="-127"/>
              </a:rPr>
              <a:t>!</a:t>
            </a:r>
          </a:p>
        </p:txBody>
      </p:sp>
      <p:sp>
        <p:nvSpPr>
          <p:cNvPr id="2" name="Slide Number Placeholder 3">
            <a:extLst>
              <a:ext uri="{FF2B5EF4-FFF2-40B4-BE49-F238E27FC236}">
                <a16:creationId xmlns:a16="http://schemas.microsoft.com/office/drawing/2014/main" id="{4562F88E-3CC2-B2B8-7460-408C9DB09A91}"/>
              </a:ext>
            </a:extLst>
          </p:cNvPr>
          <p:cNvSpPr>
            <a:spLocks noGrp="1"/>
          </p:cNvSpPr>
          <p:nvPr>
            <p:ph type="sldNum" sz="quarter" idx="12"/>
          </p:nvPr>
        </p:nvSpPr>
        <p:spPr/>
        <p:txBody>
          <a:bodyPr/>
          <a:lstStyle/>
          <a:p>
            <a:pPr>
              <a:defRPr/>
            </a:pPr>
            <a:fld id="{919B20F7-CE18-476E-B2E4-C4D42FA1C36B}" type="slidenum">
              <a:rPr lang="ko-KR" altLang="en-US"/>
              <a:pPr>
                <a:defRPr/>
              </a:pPr>
              <a:t>14</a:t>
            </a:fld>
            <a:endParaRPr lang="en-US" altLang="ko-K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6EAA75F7-BF9F-03BC-3B8C-F11DB0EE6E33}"/>
              </a:ext>
            </a:extLst>
          </p:cNvPr>
          <p:cNvSpPr>
            <a:spLocks noGrp="1" noChangeArrowheads="1"/>
          </p:cNvSpPr>
          <p:nvPr>
            <p:ph type="title"/>
          </p:nvPr>
        </p:nvSpPr>
        <p:spPr/>
        <p:txBody>
          <a:bodyPr/>
          <a:lstStyle/>
          <a:p>
            <a:pPr eaLnBrk="1" fontAlgn="auto" hangingPunct="1">
              <a:spcAft>
                <a:spcPts val="0"/>
              </a:spcAft>
              <a:defRPr/>
            </a:pPr>
            <a:r>
              <a:rPr lang="en-US" altLang="ko-KR" dirty="0">
                <a:ea typeface="굴림" panose="020B0600000101010101" pitchFamily="34" charset="-127"/>
              </a:rPr>
              <a:t>Ordered </a:t>
            </a:r>
            <a:r>
              <a:rPr lang="en-US" altLang="ko-KR" i="1" dirty="0">
                <a:ea typeface="굴림" panose="020B0600000101010101" pitchFamily="34" charset="-127"/>
              </a:rPr>
              <a:t>n</a:t>
            </a:r>
            <a:r>
              <a:rPr lang="en-US" altLang="ko-KR" dirty="0">
                <a:ea typeface="굴림" panose="020B0600000101010101" pitchFamily="34" charset="-127"/>
              </a:rPr>
              <a:t>-tuples</a:t>
            </a:r>
          </a:p>
        </p:txBody>
      </p:sp>
      <p:sp>
        <p:nvSpPr>
          <p:cNvPr id="214019" name="Rectangle 3">
            <a:extLst>
              <a:ext uri="{FF2B5EF4-FFF2-40B4-BE49-F238E27FC236}">
                <a16:creationId xmlns:a16="http://schemas.microsoft.com/office/drawing/2014/main" id="{0316C499-53DF-3882-C8CE-7E7F9D9D082A}"/>
              </a:ext>
            </a:extLst>
          </p:cNvPr>
          <p:cNvSpPr>
            <a:spLocks noGrp="1" noChangeArrowheads="1"/>
          </p:cNvSpPr>
          <p:nvPr>
            <p:ph idx="1"/>
          </p:nvPr>
        </p:nvSpPr>
        <p:spPr>
          <a:xfrm>
            <a:off x="685800" y="1981200"/>
            <a:ext cx="7772400" cy="4343400"/>
          </a:xfrm>
        </p:spPr>
        <p:txBody>
          <a:bodyPr/>
          <a:lstStyle/>
          <a:p>
            <a:pPr eaLnBrk="1" fontAlgn="auto" hangingPunct="1">
              <a:spcAft>
                <a:spcPts val="0"/>
              </a:spcAft>
              <a:defRPr/>
            </a:pPr>
            <a:r>
              <a:rPr lang="en-US" altLang="ko-KR" dirty="0">
                <a:ea typeface="굴림" panose="020B0600000101010101" pitchFamily="34" charset="-127"/>
              </a:rPr>
              <a:t>For </a:t>
            </a:r>
            <a:r>
              <a:rPr lang="en-US" altLang="ko-KR" i="1" dirty="0" err="1">
                <a:ea typeface="굴림" panose="020B0600000101010101" pitchFamily="34" charset="-127"/>
              </a:rPr>
              <a:t>n</a:t>
            </a:r>
            <a:r>
              <a:rPr lang="en-US" altLang="ko-KR" dirty="0" err="1">
                <a:ea typeface="굴림" panose="020B0600000101010101" pitchFamily="34" charset="-127"/>
                <a:sym typeface="Symbol" panose="05050102010706020507" pitchFamily="18" charset="2"/>
              </a:rPr>
              <a:t></a:t>
            </a:r>
            <a:r>
              <a:rPr lang="en-US" altLang="ko-KR" b="1" dirty="0" err="1">
                <a:ea typeface="굴림" panose="020B0600000101010101" pitchFamily="34" charset="-127"/>
                <a:sym typeface="Symbol" panose="05050102010706020507" pitchFamily="18" charset="2"/>
              </a:rPr>
              <a:t>N</a:t>
            </a:r>
            <a:r>
              <a:rPr lang="en-US" altLang="ko-KR" dirty="0">
                <a:ea typeface="굴림" panose="020B0600000101010101" pitchFamily="34" charset="-127"/>
                <a:sym typeface="Symbol" panose="05050102010706020507" pitchFamily="18" charset="2"/>
              </a:rPr>
              <a:t>, a</a:t>
            </a:r>
            <a:r>
              <a:rPr lang="en-US" altLang="ko-KR" dirty="0">
                <a:ea typeface="굴림" panose="020B0600000101010101" pitchFamily="34" charset="-127"/>
              </a:rPr>
              <a:t>n </a:t>
            </a:r>
            <a:r>
              <a:rPr lang="en-US" altLang="ko-KR" i="1" dirty="0">
                <a:ea typeface="굴림" panose="020B0600000101010101" pitchFamily="34" charset="-127"/>
              </a:rPr>
              <a:t>ordered n-tuple</a:t>
            </a:r>
            <a:r>
              <a:rPr lang="en-US" altLang="ko-KR" dirty="0">
                <a:ea typeface="굴림" panose="020B0600000101010101" pitchFamily="34" charset="-127"/>
              </a:rPr>
              <a:t> or a </a:t>
            </a:r>
            <a:r>
              <a:rPr lang="en-US" altLang="ko-KR" i="1" u="sng" dirty="0">
                <a:ea typeface="굴림" panose="020B0600000101010101" pitchFamily="34" charset="-127"/>
              </a:rPr>
              <a:t>sequence</a:t>
            </a:r>
            <a:r>
              <a:rPr lang="en-US" altLang="ko-KR" u="sng" dirty="0">
                <a:ea typeface="굴림" panose="020B0600000101010101" pitchFamily="34" charset="-127"/>
              </a:rPr>
              <a:t> </a:t>
            </a:r>
            <a:r>
              <a:rPr lang="en-US" altLang="ko-KR" i="1" u="sng" dirty="0">
                <a:ea typeface="굴림" panose="020B0600000101010101" pitchFamily="34" charset="-127"/>
              </a:rPr>
              <a:t>of</a:t>
            </a:r>
            <a:r>
              <a:rPr lang="en-US" altLang="ko-KR" u="sng" dirty="0">
                <a:ea typeface="굴림" panose="020B0600000101010101" pitchFamily="34" charset="-127"/>
              </a:rPr>
              <a:t> </a:t>
            </a:r>
            <a:r>
              <a:rPr lang="en-US" altLang="ko-KR" i="1" u="sng" dirty="0">
                <a:ea typeface="굴림" panose="020B0600000101010101" pitchFamily="34" charset="-127"/>
              </a:rPr>
              <a:t>length n</a:t>
            </a:r>
            <a:r>
              <a:rPr lang="en-US" altLang="ko-KR" dirty="0">
                <a:ea typeface="굴림" panose="020B0600000101010101" pitchFamily="34" charset="-127"/>
              </a:rPr>
              <a:t> is written (</a:t>
            </a:r>
            <a:r>
              <a:rPr lang="en-US" altLang="ko-KR" i="1" dirty="0">
                <a:ea typeface="굴림" panose="020B0600000101010101" pitchFamily="34" charset="-127"/>
              </a:rPr>
              <a:t>a</a:t>
            </a:r>
            <a:r>
              <a:rPr lang="en-US" altLang="ko-KR" baseline="-25000" dirty="0">
                <a:ea typeface="굴림" panose="020B0600000101010101" pitchFamily="34" charset="-127"/>
              </a:rPr>
              <a:t>1</a:t>
            </a:r>
            <a:r>
              <a:rPr lang="en-US" altLang="ko-KR" dirty="0">
                <a:ea typeface="굴림" panose="020B0600000101010101" pitchFamily="34" charset="-127"/>
              </a:rPr>
              <a:t>, </a:t>
            </a:r>
            <a:r>
              <a:rPr lang="en-US" altLang="ko-KR" i="1" dirty="0">
                <a:ea typeface="굴림" panose="020B0600000101010101" pitchFamily="34" charset="-127"/>
              </a:rPr>
              <a:t>a</a:t>
            </a:r>
            <a:r>
              <a:rPr lang="en-US" altLang="ko-KR"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a</a:t>
            </a:r>
            <a:r>
              <a:rPr lang="en-US" altLang="ko-KR" i="1" baseline="-25000" dirty="0">
                <a:ea typeface="굴림" panose="020B0600000101010101" pitchFamily="34" charset="-127"/>
              </a:rPr>
              <a:t>n</a:t>
            </a:r>
            <a:r>
              <a:rPr lang="en-US" altLang="ko-KR" dirty="0">
                <a:ea typeface="굴림" panose="020B0600000101010101" pitchFamily="34" charset="-127"/>
              </a:rPr>
              <a:t>). The </a:t>
            </a:r>
            <a:r>
              <a:rPr lang="en-US" altLang="ko-KR" i="1" dirty="0">
                <a:ea typeface="굴림" panose="020B0600000101010101" pitchFamily="34" charset="-127"/>
              </a:rPr>
              <a:t>first</a:t>
            </a:r>
            <a:r>
              <a:rPr lang="en-US" altLang="ko-KR" dirty="0">
                <a:ea typeface="굴림" panose="020B0600000101010101" pitchFamily="34" charset="-127"/>
              </a:rPr>
              <a:t> element is </a:t>
            </a:r>
            <a:r>
              <a:rPr lang="en-US" altLang="ko-KR" i="1" dirty="0">
                <a:ea typeface="굴림" panose="020B0600000101010101" pitchFamily="34" charset="-127"/>
              </a:rPr>
              <a:t>a</a:t>
            </a:r>
            <a:r>
              <a:rPr lang="en-US" altLang="ko-KR" baseline="-25000" dirty="0">
                <a:ea typeface="굴림" panose="020B0600000101010101" pitchFamily="34" charset="-127"/>
              </a:rPr>
              <a:t>1</a:t>
            </a:r>
            <a:r>
              <a:rPr lang="en-US" altLang="ko-KR" dirty="0">
                <a:ea typeface="굴림" panose="020B0600000101010101" pitchFamily="34" charset="-127"/>
              </a:rPr>
              <a:t>, </a:t>
            </a:r>
            <a:r>
              <a:rPr lang="en-US" altLang="ko-KR" i="1" dirty="0">
                <a:ea typeface="굴림" panose="020B0600000101010101" pitchFamily="34" charset="-127"/>
              </a:rPr>
              <a:t>etc.</a:t>
            </a:r>
          </a:p>
          <a:p>
            <a:pPr eaLnBrk="1" fontAlgn="auto" hangingPunct="1">
              <a:spcAft>
                <a:spcPts val="0"/>
              </a:spcAft>
              <a:defRPr/>
            </a:pPr>
            <a:r>
              <a:rPr lang="en-US" altLang="ko-KR" dirty="0">
                <a:ea typeface="굴림" panose="020B0600000101010101" pitchFamily="34" charset="-127"/>
              </a:rPr>
              <a:t>These are like sets, except that duplicates matter, and the order makes a difference.</a:t>
            </a:r>
            <a:endParaRPr lang="en-US" altLang="ko-KR" i="1" dirty="0">
              <a:ea typeface="굴림" panose="020B0600000101010101" pitchFamily="34" charset="-127"/>
            </a:endParaRPr>
          </a:p>
          <a:p>
            <a:pPr eaLnBrk="1" fontAlgn="auto" hangingPunct="1">
              <a:spcAft>
                <a:spcPts val="0"/>
              </a:spcAft>
              <a:defRPr/>
            </a:pPr>
            <a:r>
              <a:rPr lang="en-US" altLang="ko-KR" dirty="0">
                <a:ea typeface="굴림" panose="020B0600000101010101" pitchFamily="34" charset="-127"/>
              </a:rPr>
              <a:t>Note (1, 2) </a:t>
            </a:r>
            <a:r>
              <a:rPr lang="en-US" altLang="ko-KR" dirty="0">
                <a:ea typeface="굴림" panose="020B0600000101010101" pitchFamily="34" charset="-127"/>
                <a:sym typeface="Symbol" panose="05050102010706020507" pitchFamily="18" charset="2"/>
              </a:rPr>
              <a:t> (2, 1)  (2, 1, 1).</a:t>
            </a:r>
            <a:endParaRPr lang="en-US" altLang="ko-KR" i="1" dirty="0">
              <a:ea typeface="굴림" panose="020B0600000101010101" pitchFamily="34" charset="-127"/>
            </a:endParaRPr>
          </a:p>
          <a:p>
            <a:pPr eaLnBrk="1" fontAlgn="auto" hangingPunct="1">
              <a:spcAft>
                <a:spcPts val="0"/>
              </a:spcAft>
              <a:defRPr/>
            </a:pPr>
            <a:r>
              <a:rPr lang="en-US" altLang="ko-KR" dirty="0">
                <a:ea typeface="굴림" panose="020B0600000101010101" pitchFamily="34" charset="-127"/>
              </a:rPr>
              <a:t>Empty sequence, singlets, pairs, triples, quadruples, quin</a:t>
            </a:r>
            <a:r>
              <a:rPr lang="en-US" altLang="ko-KR" u="sng" dirty="0">
                <a:ea typeface="굴림" panose="020B0600000101010101" pitchFamily="34" charset="-127"/>
              </a:rPr>
              <a:t>tuples</a:t>
            </a:r>
            <a:r>
              <a:rPr lang="en-US" altLang="ko-KR" dirty="0">
                <a:ea typeface="굴림" panose="020B0600000101010101" pitchFamily="34" charset="-127"/>
              </a:rPr>
              <a:t>, …,  </a:t>
            </a:r>
            <a:r>
              <a:rPr lang="en-US" altLang="ko-KR" i="1" dirty="0">
                <a:ea typeface="굴림" panose="020B0600000101010101" pitchFamily="34" charset="-127"/>
              </a:rPr>
              <a:t>n</a:t>
            </a:r>
            <a:r>
              <a:rPr lang="en-US" altLang="ko-KR" dirty="0">
                <a:ea typeface="굴림" panose="020B0600000101010101" pitchFamily="34" charset="-127"/>
              </a:rPr>
              <a:t>-tuples.</a:t>
            </a:r>
          </a:p>
        </p:txBody>
      </p:sp>
      <p:sp>
        <p:nvSpPr>
          <p:cNvPr id="2" name="Slide Number Placeholder 3">
            <a:extLst>
              <a:ext uri="{FF2B5EF4-FFF2-40B4-BE49-F238E27FC236}">
                <a16:creationId xmlns:a16="http://schemas.microsoft.com/office/drawing/2014/main" id="{13E505FF-DC9E-A761-1173-60034C00D06B}"/>
              </a:ext>
            </a:extLst>
          </p:cNvPr>
          <p:cNvSpPr>
            <a:spLocks noGrp="1"/>
          </p:cNvSpPr>
          <p:nvPr>
            <p:ph type="sldNum" sz="quarter" idx="12"/>
          </p:nvPr>
        </p:nvSpPr>
        <p:spPr/>
        <p:txBody>
          <a:bodyPr/>
          <a:lstStyle/>
          <a:p>
            <a:pPr>
              <a:defRPr/>
            </a:pPr>
            <a:fld id="{CDE7CD4E-79C4-4CEC-957C-13D4BE5BC2C2}" type="slidenum">
              <a:rPr lang="ko-KR" altLang="en-US"/>
              <a:pPr>
                <a:defRPr/>
              </a:pPr>
              <a:t>15</a:t>
            </a:fld>
            <a:endParaRPr lang="en-US" altLang="ko-K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608E0BAF-6F00-1DB6-670A-6E86F396D735}"/>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Cartesian Products of Sets</a:t>
            </a:r>
          </a:p>
        </p:txBody>
      </p:sp>
      <p:sp>
        <p:nvSpPr>
          <p:cNvPr id="215043" name="Rectangle 3">
            <a:extLst>
              <a:ext uri="{FF2B5EF4-FFF2-40B4-BE49-F238E27FC236}">
                <a16:creationId xmlns:a16="http://schemas.microsoft.com/office/drawing/2014/main" id="{5E2872CF-E388-0DBA-F7CF-0CBA9AF8A24C}"/>
              </a:ext>
            </a:extLst>
          </p:cNvPr>
          <p:cNvSpPr>
            <a:spLocks noGrp="1" noChangeArrowheads="1"/>
          </p:cNvSpPr>
          <p:nvPr>
            <p:ph idx="1"/>
          </p:nvPr>
        </p:nvSpPr>
        <p:spPr/>
        <p:txBody>
          <a:bodyPr/>
          <a:lstStyle/>
          <a:p>
            <a:pPr eaLnBrk="1" fontAlgn="auto" hangingPunct="1">
              <a:spcAft>
                <a:spcPts val="0"/>
              </a:spcAft>
              <a:defRPr/>
            </a:pPr>
            <a:r>
              <a:rPr lang="en-US" altLang="ko-KR" dirty="0">
                <a:ea typeface="굴림" panose="020B0600000101010101" pitchFamily="34" charset="-127"/>
              </a:rPr>
              <a:t>For sets </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i="1" dirty="0">
                <a:ea typeface="굴림" panose="020B0600000101010101" pitchFamily="34" charset="-127"/>
              </a:rPr>
              <a:t>B</a:t>
            </a:r>
            <a:r>
              <a:rPr lang="en-US" altLang="ko-KR" dirty="0">
                <a:ea typeface="굴림" panose="020B0600000101010101" pitchFamily="34" charset="-127"/>
              </a:rPr>
              <a:t>, their </a:t>
            </a:r>
            <a:r>
              <a:rPr lang="en-US" altLang="ko-KR" i="1" dirty="0">
                <a:ea typeface="굴림" panose="020B0600000101010101" pitchFamily="34" charset="-127"/>
              </a:rPr>
              <a:t>Cartesian product</a:t>
            </a:r>
            <a:br>
              <a:rPr lang="en-US" altLang="ko-KR" i="1" dirty="0">
                <a:ea typeface="굴림" panose="020B0600000101010101" pitchFamily="34" charset="-127"/>
              </a:rPr>
            </a:b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rPr>
              <a:t>:</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 | </a:t>
            </a:r>
            <a:r>
              <a:rPr lang="en-US" altLang="ko-KR" i="1" dirty="0" err="1">
                <a:ea typeface="굴림" panose="020B0600000101010101" pitchFamily="34" charset="-127"/>
                <a:sym typeface="Symbol" panose="05050102010706020507" pitchFamily="18" charset="2"/>
              </a:rPr>
              <a:t>a</a:t>
            </a:r>
            <a:r>
              <a:rPr lang="en-US" altLang="ko-KR" dirty="0" err="1">
                <a:ea typeface="굴림" panose="020B0600000101010101" pitchFamily="34" charset="-127"/>
                <a:sym typeface="Symbol" panose="05050102010706020507" pitchFamily="18" charset="2"/>
              </a:rPr>
              <a:t></a:t>
            </a:r>
            <a:r>
              <a:rPr lang="en-US" altLang="ko-KR" i="1" dirty="0" err="1">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 </a:t>
            </a:r>
            <a:r>
              <a:rPr lang="en-US" altLang="ko-KR" i="1" dirty="0" err="1">
                <a:ea typeface="굴림" panose="020B0600000101010101" pitchFamily="34" charset="-127"/>
                <a:sym typeface="Symbol" panose="05050102010706020507" pitchFamily="18" charset="2"/>
              </a:rPr>
              <a:t>b</a:t>
            </a:r>
            <a:r>
              <a:rPr lang="en-US" altLang="ko-KR" dirty="0" err="1">
                <a:ea typeface="굴림" panose="020B0600000101010101" pitchFamily="34" charset="-127"/>
                <a:sym typeface="Symbol" panose="05050102010706020507" pitchFamily="18" charset="2"/>
              </a:rPr>
              <a:t></a:t>
            </a:r>
            <a:r>
              <a:rPr lang="en-US" altLang="ko-KR" i="1" dirty="0" err="1">
                <a:ea typeface="굴림" panose="020B0600000101010101" pitchFamily="34" charset="-127"/>
                <a:sym typeface="Symbol" panose="05050102010706020507" pitchFamily="18" charset="2"/>
              </a:rPr>
              <a:t>B</a:t>
            </a:r>
            <a:r>
              <a:rPr lang="en-US" altLang="ko-KR" i="1" dirty="0">
                <a:ea typeface="굴림" panose="020B0600000101010101" pitchFamily="34" charset="-127"/>
                <a:sym typeface="Symbol" panose="05050102010706020507" pitchFamily="18" charset="2"/>
              </a:rPr>
              <a:t> </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r>
              <a:rPr lang="en-US" altLang="ko-KR" i="1" dirty="0">
                <a:ea typeface="굴림" panose="020B0600000101010101" pitchFamily="34" charset="-127"/>
                <a:sym typeface="Symbol" panose="05050102010706020507" pitchFamily="18" charset="2"/>
              </a:rPr>
              <a:t>E.g.</a:t>
            </a:r>
            <a:r>
              <a:rPr lang="en-US" altLang="ko-KR" dirty="0">
                <a:ea typeface="굴림" panose="020B0600000101010101" pitchFamily="34" charset="-127"/>
                <a:sym typeface="Symbol" panose="05050102010706020507" pitchFamily="18" charset="2"/>
              </a:rPr>
              <a:t> {</a:t>
            </a:r>
            <a:r>
              <a:rPr lang="en-US" altLang="ko-KR" dirty="0" err="1">
                <a:ea typeface="굴림" panose="020B0600000101010101" pitchFamily="34" charset="-127"/>
                <a:sym typeface="Symbol" panose="05050102010706020507" pitchFamily="18" charset="2"/>
              </a:rPr>
              <a:t>a,b</a:t>
            </a:r>
            <a:r>
              <a:rPr lang="en-US" altLang="ko-KR" dirty="0">
                <a:ea typeface="굴림" panose="020B0600000101010101" pitchFamily="34" charset="-127"/>
                <a:sym typeface="Symbol" panose="05050102010706020507" pitchFamily="18" charset="2"/>
              </a:rPr>
              <a:t>}{1,2} = {(a,1),(a,2),(b,1),(b,2)}</a:t>
            </a:r>
          </a:p>
          <a:p>
            <a:pPr eaLnBrk="1" fontAlgn="auto" hangingPunct="1">
              <a:spcAft>
                <a:spcPts val="0"/>
              </a:spcAft>
              <a:defRPr/>
            </a:pPr>
            <a:r>
              <a:rPr lang="en-US" altLang="ko-KR" dirty="0">
                <a:ea typeface="굴림" panose="020B0600000101010101" pitchFamily="34" charset="-127"/>
                <a:sym typeface="Symbol" panose="05050102010706020507" pitchFamily="18" charset="2"/>
              </a:rPr>
              <a:t>Note that for finite </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r>
              <a:rPr lang="en-US" altLang="ko-KR" dirty="0">
                <a:ea typeface="굴림" panose="020B0600000101010101" pitchFamily="34" charset="-127"/>
                <a:sym typeface="Symbol" panose="05050102010706020507" pitchFamily="18" charset="2"/>
              </a:rPr>
              <a:t>Note that the Cartesian product is </a:t>
            </a:r>
            <a:r>
              <a:rPr lang="en-US" altLang="ko-KR" b="1" i="1" dirty="0">
                <a:ea typeface="굴림" panose="020B0600000101010101" pitchFamily="34" charset="-127"/>
                <a:sym typeface="Symbol" panose="05050102010706020507" pitchFamily="18" charset="2"/>
              </a:rPr>
              <a:t>not</a:t>
            </a:r>
            <a:r>
              <a:rPr lang="en-US" altLang="ko-KR" dirty="0">
                <a:ea typeface="굴림" panose="020B0600000101010101" pitchFamily="34" charset="-127"/>
                <a:sym typeface="Symbol" panose="05050102010706020507" pitchFamily="18" charset="2"/>
              </a:rPr>
              <a:t> commutative: </a:t>
            </a:r>
            <a:r>
              <a:rPr lang="en-US" altLang="ko-KR" i="1" dirty="0">
                <a:ea typeface="굴림" panose="020B0600000101010101" pitchFamily="34" charset="-127"/>
                <a:sym typeface="Symbol" panose="05050102010706020507" pitchFamily="18" charset="2"/>
              </a:rPr>
              <a:t>AB</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r>
              <a:rPr lang="en-US" altLang="ko-KR" dirty="0">
                <a:ea typeface="굴림" panose="020B0600000101010101" pitchFamily="34" charset="-127"/>
                <a:sym typeface="Symbol" panose="05050102010706020507" pitchFamily="18" charset="2"/>
              </a:rPr>
              <a:t>Extends to </a:t>
            </a:r>
            <a:r>
              <a:rPr lang="en-US" altLang="ko-KR" i="1" dirty="0">
                <a:ea typeface="굴림" panose="020B0600000101010101" pitchFamily="34" charset="-127"/>
                <a:sym typeface="Symbol" panose="05050102010706020507" pitchFamily="18" charset="2"/>
              </a:rPr>
              <a:t>A</a:t>
            </a:r>
            <a:r>
              <a:rPr lang="en-US" altLang="ko-KR" baseline="-25000" dirty="0">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 </a:t>
            </a:r>
            <a:r>
              <a:rPr lang="en-US" altLang="ko-KR" i="1" dirty="0">
                <a:ea typeface="굴림" panose="020B0600000101010101" pitchFamily="34" charset="-127"/>
                <a:sym typeface="Symbol" panose="05050102010706020507" pitchFamily="18" charset="2"/>
              </a:rPr>
              <a:t>A</a:t>
            </a:r>
            <a:r>
              <a:rPr lang="en-US" altLang="ko-KR" baseline="-25000" dirty="0">
                <a:ea typeface="굴림" panose="020B0600000101010101" pitchFamily="34" charset="-127"/>
                <a:sym typeface="Symbol" panose="05050102010706020507" pitchFamily="18" charset="2"/>
              </a:rPr>
              <a:t>2</a:t>
            </a:r>
            <a:r>
              <a:rPr lang="en-US" altLang="ko-KR" dirty="0">
                <a:ea typeface="굴림" panose="020B0600000101010101" pitchFamily="34" charset="-127"/>
                <a:sym typeface="Symbol" panose="05050102010706020507" pitchFamily="18" charset="2"/>
              </a:rPr>
              <a:t>  …  </a:t>
            </a:r>
            <a:r>
              <a:rPr lang="en-US" altLang="ko-KR" i="1" dirty="0">
                <a:ea typeface="굴림" panose="020B0600000101010101" pitchFamily="34" charset="-127"/>
                <a:sym typeface="Symbol" panose="05050102010706020507" pitchFamily="18" charset="2"/>
              </a:rPr>
              <a:t>A</a:t>
            </a:r>
            <a:r>
              <a:rPr lang="en-US" altLang="ko-KR" i="1" baseline="-25000" dirty="0">
                <a:ea typeface="굴림" panose="020B0600000101010101" pitchFamily="34" charset="-127"/>
                <a:sym typeface="Symbol" panose="05050102010706020507" pitchFamily="18" charset="2"/>
              </a:rPr>
              <a:t>n</a:t>
            </a:r>
            <a:r>
              <a:rPr lang="en-US" altLang="ko-KR" dirty="0">
                <a:ea typeface="굴림" panose="020B0600000101010101" pitchFamily="34" charset="-127"/>
                <a:sym typeface="Symbol" panose="05050102010706020507" pitchFamily="18" charset="2"/>
              </a:rPr>
              <a:t>...</a:t>
            </a:r>
          </a:p>
        </p:txBody>
      </p:sp>
      <p:sp>
        <p:nvSpPr>
          <p:cNvPr id="2" name="Slide Number Placeholder 3">
            <a:extLst>
              <a:ext uri="{FF2B5EF4-FFF2-40B4-BE49-F238E27FC236}">
                <a16:creationId xmlns:a16="http://schemas.microsoft.com/office/drawing/2014/main" id="{1068AEE0-8A26-BAD1-7DA8-66390E636A69}"/>
              </a:ext>
            </a:extLst>
          </p:cNvPr>
          <p:cNvSpPr>
            <a:spLocks noGrp="1"/>
          </p:cNvSpPr>
          <p:nvPr>
            <p:ph type="sldNum" sz="quarter" idx="12"/>
          </p:nvPr>
        </p:nvSpPr>
        <p:spPr/>
        <p:txBody>
          <a:bodyPr/>
          <a:lstStyle/>
          <a:p>
            <a:pPr>
              <a:defRPr/>
            </a:pPr>
            <a:fld id="{B272F009-8175-4502-9559-5C14724B4C6E}" type="slidenum">
              <a:rPr lang="ko-KR" altLang="en-US"/>
              <a:pPr>
                <a:defRPr/>
              </a:pPr>
              <a:t>16</a:t>
            </a:fld>
            <a:endParaRPr lang="en-US" altLang="ko-K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A5D4C25C-185F-9F3F-35E1-1BA6EF19F69C}"/>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The Union Operator</a:t>
            </a:r>
          </a:p>
        </p:txBody>
      </p:sp>
      <p:sp>
        <p:nvSpPr>
          <p:cNvPr id="235523" name="Rectangle 3">
            <a:extLst>
              <a:ext uri="{FF2B5EF4-FFF2-40B4-BE49-F238E27FC236}">
                <a16:creationId xmlns:a16="http://schemas.microsoft.com/office/drawing/2014/main" id="{E81D5016-69D1-1066-A00D-4237A6D63D46}"/>
              </a:ext>
            </a:extLst>
          </p:cNvPr>
          <p:cNvSpPr>
            <a:spLocks noGrp="1" noChangeArrowheads="1"/>
          </p:cNvSpPr>
          <p:nvPr>
            <p:ph idx="1"/>
          </p:nvPr>
        </p:nvSpPr>
        <p:spPr/>
        <p:txBody>
          <a:bodyPr/>
          <a:lstStyle/>
          <a:p>
            <a:pPr eaLnBrk="1" fontAlgn="auto" hangingPunct="1">
              <a:spcAft>
                <a:spcPts val="0"/>
              </a:spcAft>
              <a:defRPr/>
            </a:pPr>
            <a:r>
              <a:rPr lang="en-US" altLang="ko-KR" dirty="0">
                <a:ea typeface="굴림" panose="020B0600000101010101" pitchFamily="34" charset="-127"/>
              </a:rPr>
              <a:t>For sets </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i="1" dirty="0">
                <a:ea typeface="굴림" panose="020B0600000101010101" pitchFamily="34" charset="-127"/>
              </a:rPr>
              <a:t>B</a:t>
            </a:r>
            <a:r>
              <a:rPr lang="en-US" altLang="ko-KR" dirty="0">
                <a:ea typeface="굴림" panose="020B0600000101010101" pitchFamily="34" charset="-127"/>
              </a:rPr>
              <a:t>, their</a:t>
            </a:r>
            <a:r>
              <a:rPr lang="en-US" altLang="ko-KR" i="1" dirty="0">
                <a:ea typeface="굴림" panose="020B0600000101010101" pitchFamily="34" charset="-127"/>
                <a:sym typeface="Symbol" panose="05050102010706020507" pitchFamily="18" charset="2"/>
              </a:rPr>
              <a:t> u</a:t>
            </a:r>
            <a:r>
              <a:rPr lang="en-US" altLang="ko-KR" i="1" dirty="0">
                <a:ea typeface="굴림" panose="020B0600000101010101" pitchFamily="34" charset="-127"/>
              </a:rPr>
              <a:t>nion</a:t>
            </a:r>
            <a:r>
              <a:rPr lang="en-US" altLang="ko-KR" dirty="0">
                <a:ea typeface="굴림" panose="020B0600000101010101" pitchFamily="34" charset="-127"/>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a:t>
            </a:r>
            <a:r>
              <a:rPr lang="en-US" altLang="ko-KR" dirty="0">
                <a:ea typeface="굴림" panose="020B0600000101010101" pitchFamily="34" charset="-127"/>
              </a:rPr>
              <a:t> is the set containing all elements that are either in </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b="1" dirty="0">
                <a:ea typeface="굴림" panose="020B0600000101010101" pitchFamily="34" charset="-127"/>
              </a:rPr>
              <a:t>or</a:t>
            </a:r>
            <a:r>
              <a:rPr lang="en-US" altLang="ko-KR" dirty="0">
                <a:ea typeface="굴림" panose="020B0600000101010101" pitchFamily="34" charset="-127"/>
              </a:rPr>
              <a:t> (“</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in </a:t>
            </a:r>
            <a:r>
              <a:rPr lang="en-US" altLang="ko-KR" i="1" dirty="0">
                <a:ea typeface="굴림" panose="020B0600000101010101" pitchFamily="34" charset="-127"/>
              </a:rPr>
              <a:t>B</a:t>
            </a:r>
            <a:r>
              <a:rPr lang="en-US" altLang="ko-KR" dirty="0">
                <a:ea typeface="굴림" panose="020B0600000101010101" pitchFamily="34" charset="-127"/>
              </a:rPr>
              <a:t> (or, of course, in both).</a:t>
            </a:r>
          </a:p>
          <a:p>
            <a:pPr eaLnBrk="1" fontAlgn="auto" hangingPunct="1">
              <a:spcAft>
                <a:spcPts val="0"/>
              </a:spcAft>
              <a:defRPr/>
            </a:pPr>
            <a:r>
              <a:rPr lang="en-US" altLang="ko-KR" dirty="0">
                <a:ea typeface="굴림" panose="020B0600000101010101" pitchFamily="34" charset="-127"/>
              </a:rPr>
              <a:t>Formally, </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a:t>
            </a:r>
            <a:r>
              <a:rPr lang="en-US" altLang="ko-KR" dirty="0">
                <a:ea typeface="굴림" panose="020B0600000101010101" pitchFamily="34" charset="-127"/>
                <a:sym typeface="Symbol" panose="05050102010706020507" pitchFamily="18" charset="2"/>
              </a:rPr>
              <a:t> = </a:t>
            </a:r>
            <a:r>
              <a:rPr lang="en-US" altLang="ko-KR" dirty="0">
                <a:ea typeface="굴림" panose="020B0600000101010101" pitchFamily="34" charset="-127"/>
              </a:rPr>
              <a:t>{</a:t>
            </a:r>
            <a:r>
              <a:rPr lang="en-US" altLang="ko-KR" i="1" dirty="0">
                <a:ea typeface="굴림" panose="020B0600000101010101" pitchFamily="34" charset="-127"/>
              </a:rPr>
              <a:t>x </a:t>
            </a:r>
            <a:r>
              <a:rPr lang="en-US" altLang="ko-KR" dirty="0">
                <a:ea typeface="굴림" panose="020B0600000101010101" pitchFamily="34" charset="-127"/>
              </a:rPr>
              <a:t>| </a:t>
            </a:r>
            <a:r>
              <a:rPr lang="en-US" altLang="ko-KR" i="1" dirty="0" err="1">
                <a:ea typeface="굴림" panose="020B0600000101010101" pitchFamily="34" charset="-127"/>
              </a:rPr>
              <a:t>x</a:t>
            </a:r>
            <a:r>
              <a:rPr lang="en-US" altLang="ko-KR" dirty="0" err="1">
                <a:ea typeface="굴림" panose="020B0600000101010101" pitchFamily="34" charset="-127"/>
                <a:sym typeface="Symbol" panose="05050102010706020507" pitchFamily="18" charset="2"/>
              </a:rPr>
              <a:t></a:t>
            </a:r>
            <a:r>
              <a:rPr lang="en-US" altLang="ko-KR" i="1" dirty="0" err="1">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b="1" dirty="0">
                <a:ea typeface="굴림" panose="020B0600000101010101" pitchFamily="34" charset="-127"/>
                <a:sym typeface="Symbol" panose="05050102010706020507" pitchFamily="18" charset="2"/>
              </a:rPr>
              <a:t></a:t>
            </a:r>
            <a:r>
              <a:rPr lang="en-US" altLang="ko-KR" dirty="0">
                <a:ea typeface="굴림" panose="020B0600000101010101" pitchFamily="34" charset="-127"/>
                <a:sym typeface="Symbol" panose="05050102010706020507" pitchFamily="18" charset="2"/>
              </a:rPr>
              <a:t> </a:t>
            </a:r>
            <a:r>
              <a:rPr lang="en-US" altLang="ko-KR" i="1" dirty="0" err="1">
                <a:ea typeface="굴림" panose="020B0600000101010101" pitchFamily="34" charset="-127"/>
                <a:sym typeface="Symbol" panose="05050102010706020507" pitchFamily="18" charset="2"/>
              </a:rPr>
              <a:t>x</a:t>
            </a:r>
            <a:r>
              <a:rPr lang="en-US" altLang="ko-KR" dirty="0" err="1">
                <a:ea typeface="굴림" panose="020B0600000101010101" pitchFamily="34" charset="-127"/>
                <a:sym typeface="Symbol" panose="05050102010706020507" pitchFamily="18" charset="2"/>
              </a:rPr>
              <a:t></a:t>
            </a:r>
            <a:r>
              <a:rPr lang="en-US" altLang="ko-KR" i="1" dirty="0" err="1">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r>
              <a:rPr lang="en-US" altLang="ko-KR" dirty="0">
                <a:ea typeface="굴림" panose="020B0600000101010101" pitchFamily="34" charset="-127"/>
                <a:sym typeface="Symbol" panose="05050102010706020507" pitchFamily="18" charset="2"/>
              </a:rPr>
              <a:t>Note that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rPr>
              <a:t>contains all the elements of </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b="1" dirty="0">
                <a:ea typeface="굴림" panose="020B0600000101010101" pitchFamily="34" charset="-127"/>
              </a:rPr>
              <a:t>and</a:t>
            </a:r>
            <a:r>
              <a:rPr lang="en-US" altLang="ko-KR" dirty="0">
                <a:ea typeface="굴림" panose="020B0600000101010101" pitchFamily="34" charset="-127"/>
              </a:rPr>
              <a:t> it contains all the elements of </a:t>
            </a:r>
            <a:r>
              <a:rPr lang="en-US" altLang="ko-KR" i="1" dirty="0">
                <a:ea typeface="굴림" panose="020B0600000101010101" pitchFamily="34" charset="-127"/>
              </a:rPr>
              <a:t>B</a:t>
            </a:r>
            <a:r>
              <a:rPr lang="en-US" altLang="ko-KR" dirty="0">
                <a:ea typeface="굴림" panose="020B0600000101010101" pitchFamily="34" charset="-127"/>
              </a:rPr>
              <a:t>:</a:t>
            </a:r>
            <a:r>
              <a:rPr lang="en-US" altLang="ko-KR" i="1" dirty="0">
                <a:ea typeface="굴림" panose="020B0600000101010101" pitchFamily="34" charset="-127"/>
              </a:rPr>
              <a:t> </a:t>
            </a:r>
            <a:br>
              <a:rPr lang="en-US" altLang="ko-KR" dirty="0">
                <a:ea typeface="굴림" panose="020B0600000101010101" pitchFamily="34" charset="-127"/>
              </a:rPr>
            </a:b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b="1" dirty="0">
                <a:ea typeface="굴림" panose="020B0600000101010101" pitchFamily="34" charset="-127"/>
                <a:sym typeface="Symbol" panose="05050102010706020507" pitchFamily="18" charset="2"/>
              </a:rPr>
              <a:t></a:t>
            </a:r>
            <a:r>
              <a:rPr lang="en-US" altLang="ko-KR" dirty="0">
                <a:ea typeface="굴림" panose="020B0600000101010101" pitchFamily="34" charset="-127"/>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a:t>
            </a:r>
          </a:p>
        </p:txBody>
      </p:sp>
      <p:sp>
        <p:nvSpPr>
          <p:cNvPr id="2" name="Slide Number Placeholder 3">
            <a:extLst>
              <a:ext uri="{FF2B5EF4-FFF2-40B4-BE49-F238E27FC236}">
                <a16:creationId xmlns:a16="http://schemas.microsoft.com/office/drawing/2014/main" id="{4C04E145-BA66-5610-C061-F4677D653D1E}"/>
              </a:ext>
            </a:extLst>
          </p:cNvPr>
          <p:cNvSpPr>
            <a:spLocks noGrp="1"/>
          </p:cNvSpPr>
          <p:nvPr>
            <p:ph type="sldNum" sz="quarter" idx="12"/>
          </p:nvPr>
        </p:nvSpPr>
        <p:spPr/>
        <p:txBody>
          <a:bodyPr/>
          <a:lstStyle/>
          <a:p>
            <a:pPr>
              <a:defRPr/>
            </a:pPr>
            <a:fld id="{0E2A7969-D871-4CE0-8769-BEA1D62CF5C5}" type="slidenum">
              <a:rPr lang="ko-KR" altLang="en-US"/>
              <a:pPr>
                <a:defRPr/>
              </a:pPr>
              <a:t>17</a:t>
            </a:fld>
            <a:endParaRPr lang="en-US" altLang="ko-K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50" name="Rectangle 6">
            <a:extLst>
              <a:ext uri="{FF2B5EF4-FFF2-40B4-BE49-F238E27FC236}">
                <a16:creationId xmlns:a16="http://schemas.microsoft.com/office/drawing/2014/main" id="{169CE4CC-241C-18FC-732F-3FE3696CD00E}"/>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Union Examples</a:t>
            </a:r>
          </a:p>
        </p:txBody>
      </p:sp>
      <p:sp>
        <p:nvSpPr>
          <p:cNvPr id="236546" name="Rectangle 2">
            <a:extLst>
              <a:ext uri="{FF2B5EF4-FFF2-40B4-BE49-F238E27FC236}">
                <a16:creationId xmlns:a16="http://schemas.microsoft.com/office/drawing/2014/main" id="{404E25EF-A744-6093-81FF-914ED5DB2B38}"/>
              </a:ext>
            </a:extLst>
          </p:cNvPr>
          <p:cNvSpPr>
            <a:spLocks noGrp="1" noChangeArrowheads="1"/>
          </p:cNvSpPr>
          <p:nvPr>
            <p:ph idx="1"/>
          </p:nvPr>
        </p:nvSpPr>
        <p:spPr/>
        <p:txBody>
          <a:bodyPr/>
          <a:lstStyle/>
          <a:p>
            <a:pPr eaLnBrk="1" fontAlgn="auto" hangingPunct="1">
              <a:spcAft>
                <a:spcPts val="0"/>
              </a:spcAft>
              <a:defRPr/>
            </a:pPr>
            <a:r>
              <a:rPr lang="en-US" altLang="ko-KR" dirty="0">
                <a:ea typeface="굴림" panose="020B0600000101010101" pitchFamily="34" charset="-127"/>
              </a:rPr>
              <a:t>{</a:t>
            </a:r>
            <a:r>
              <a:rPr lang="en-US" altLang="ko-KR" dirty="0" err="1">
                <a:ea typeface="굴림" panose="020B0600000101010101" pitchFamily="34" charset="-127"/>
              </a:rPr>
              <a:t>a,b,c</a:t>
            </a:r>
            <a:r>
              <a:rPr lang="en-US" altLang="ko-KR" dirty="0">
                <a:ea typeface="굴림" panose="020B0600000101010101" pitchFamily="34" charset="-127"/>
              </a:rPr>
              <a:t>}</a:t>
            </a:r>
            <a:r>
              <a:rPr lang="en-US" altLang="ko-KR" dirty="0">
                <a:ea typeface="굴림" panose="020B0600000101010101" pitchFamily="34" charset="-127"/>
                <a:sym typeface="Symbol" panose="05050102010706020507" pitchFamily="18" charset="2"/>
              </a:rPr>
              <a:t>{2,3} = {a,b,c,2,3}</a:t>
            </a:r>
          </a:p>
          <a:p>
            <a:pPr eaLnBrk="1" fontAlgn="auto" hangingPunct="1">
              <a:spcAft>
                <a:spcPts val="0"/>
              </a:spcAft>
              <a:defRPr/>
            </a:pPr>
            <a:r>
              <a:rPr lang="en-US" altLang="ko-KR" dirty="0">
                <a:solidFill>
                  <a:schemeClr val="accent2"/>
                </a:solidFill>
                <a:ea typeface="굴림" panose="020B0600000101010101" pitchFamily="34" charset="-127"/>
                <a:sym typeface="Symbol" panose="05050102010706020507" pitchFamily="18" charset="2"/>
              </a:rPr>
              <a:t>{2,3,5}</a:t>
            </a:r>
            <a:r>
              <a:rPr lang="en-US" altLang="ko-KR" dirty="0">
                <a:ea typeface="굴림" panose="020B0600000101010101" pitchFamily="34" charset="-127"/>
                <a:sym typeface="Symbol" panose="05050102010706020507" pitchFamily="18" charset="2"/>
              </a:rPr>
              <a:t></a:t>
            </a:r>
            <a:r>
              <a:rPr lang="en-US" altLang="ko-KR" dirty="0">
                <a:solidFill>
                  <a:srgbClr val="FF0000"/>
                </a:solidFill>
                <a:ea typeface="굴림" panose="020B0600000101010101" pitchFamily="34" charset="-127"/>
                <a:sym typeface="Symbol" panose="05050102010706020507" pitchFamily="18" charset="2"/>
              </a:rPr>
              <a:t>{3,5,7}</a:t>
            </a:r>
            <a:r>
              <a:rPr lang="en-US" altLang="ko-KR" dirty="0">
                <a:ea typeface="굴림" panose="020B0600000101010101" pitchFamily="34" charset="-127"/>
                <a:sym typeface="Symbol" panose="05050102010706020507" pitchFamily="18" charset="2"/>
              </a:rPr>
              <a:t> = {</a:t>
            </a:r>
            <a:r>
              <a:rPr lang="en-US" altLang="ko-KR" dirty="0">
                <a:solidFill>
                  <a:schemeClr val="accent2"/>
                </a:solidFill>
                <a:ea typeface="굴림" panose="020B0600000101010101" pitchFamily="34" charset="-127"/>
                <a:sym typeface="Symbol" panose="05050102010706020507" pitchFamily="18" charset="2"/>
              </a:rPr>
              <a:t>2,3,5</a:t>
            </a:r>
            <a:r>
              <a:rPr lang="en-US" altLang="ko-KR" dirty="0">
                <a:ea typeface="굴림" panose="020B0600000101010101" pitchFamily="34" charset="-127"/>
                <a:sym typeface="Symbol" panose="05050102010706020507" pitchFamily="18" charset="2"/>
              </a:rPr>
              <a:t>,</a:t>
            </a:r>
            <a:r>
              <a:rPr lang="en-US" altLang="ko-KR" dirty="0">
                <a:solidFill>
                  <a:srgbClr val="FF0000"/>
                </a:solidFill>
                <a:ea typeface="굴림" panose="020B0600000101010101" pitchFamily="34" charset="-127"/>
                <a:sym typeface="Symbol" panose="05050102010706020507" pitchFamily="18" charset="2"/>
              </a:rPr>
              <a:t>3,5,7</a:t>
            </a:r>
            <a:r>
              <a:rPr lang="en-US" altLang="ko-KR" dirty="0">
                <a:ea typeface="굴림" panose="020B0600000101010101" pitchFamily="34" charset="-127"/>
                <a:sym typeface="Symbol" panose="05050102010706020507" pitchFamily="18" charset="2"/>
              </a:rPr>
              <a:t>} </a:t>
            </a:r>
            <a:r>
              <a:rPr lang="en-US" altLang="ko-KR" dirty="0">
                <a:solidFill>
                  <a:schemeClr val="accent5">
                    <a:lumMod val="40000"/>
                    <a:lumOff val="60000"/>
                  </a:schemeClr>
                </a:solidFill>
                <a:ea typeface="굴림" panose="020B0600000101010101" pitchFamily="34" charset="-127"/>
                <a:sym typeface="Symbol" panose="05050102010706020507" pitchFamily="18" charset="2"/>
              </a:rPr>
              <a:t>={2,3,5,7} </a:t>
            </a:r>
          </a:p>
        </p:txBody>
      </p:sp>
      <p:sp>
        <p:nvSpPr>
          <p:cNvPr id="2" name="Slide Number Placeholder 3">
            <a:extLst>
              <a:ext uri="{FF2B5EF4-FFF2-40B4-BE49-F238E27FC236}">
                <a16:creationId xmlns:a16="http://schemas.microsoft.com/office/drawing/2014/main" id="{EB6818B2-4447-A6BB-59B5-2C8FE7CD82AF}"/>
              </a:ext>
            </a:extLst>
          </p:cNvPr>
          <p:cNvSpPr>
            <a:spLocks noGrp="1"/>
          </p:cNvSpPr>
          <p:nvPr>
            <p:ph type="sldNum" sz="quarter" idx="12"/>
          </p:nvPr>
        </p:nvSpPr>
        <p:spPr/>
        <p:txBody>
          <a:bodyPr/>
          <a:lstStyle/>
          <a:p>
            <a:pPr>
              <a:defRPr/>
            </a:pPr>
            <a:fld id="{6EC47FC5-03FE-4799-BD60-88258EC027F2}" type="slidenum">
              <a:rPr lang="ko-KR" altLang="en-US"/>
              <a:pPr>
                <a:defRPr/>
              </a:pPr>
              <a:t>18</a:t>
            </a:fld>
            <a:endParaRPr lang="en-US" altLang="ko-KR"/>
          </a:p>
        </p:txBody>
      </p:sp>
      <p:grpSp>
        <p:nvGrpSpPr>
          <p:cNvPr id="236547" name="Group 3">
            <a:extLst>
              <a:ext uri="{FF2B5EF4-FFF2-40B4-BE49-F238E27FC236}">
                <a16:creationId xmlns:a16="http://schemas.microsoft.com/office/drawing/2014/main" id="{3E3BFFAF-45D5-ED32-F434-A2D2DE8F7467}"/>
              </a:ext>
            </a:extLst>
          </p:cNvPr>
          <p:cNvGrpSpPr>
            <a:grpSpLocks/>
          </p:cNvGrpSpPr>
          <p:nvPr/>
        </p:nvGrpSpPr>
        <p:grpSpPr bwMode="auto">
          <a:xfrm>
            <a:off x="1219200" y="3505200"/>
            <a:ext cx="3505200" cy="1981200"/>
            <a:chOff x="624" y="2400"/>
            <a:chExt cx="2208" cy="1248"/>
          </a:xfrm>
        </p:grpSpPr>
        <p:sp>
          <p:nvSpPr>
            <p:cNvPr id="31760" name="Oval 4">
              <a:extLst>
                <a:ext uri="{FF2B5EF4-FFF2-40B4-BE49-F238E27FC236}">
                  <a16:creationId xmlns:a16="http://schemas.microsoft.com/office/drawing/2014/main" id="{F67EAFA5-0BFD-707B-7216-D19E0D2AC968}"/>
                </a:ext>
              </a:extLst>
            </p:cNvPr>
            <p:cNvSpPr>
              <a:spLocks noChangeArrowheads="1"/>
            </p:cNvSpPr>
            <p:nvPr/>
          </p:nvSpPr>
          <p:spPr bwMode="auto">
            <a:xfrm>
              <a:off x="624" y="2400"/>
              <a:ext cx="1680" cy="960"/>
            </a:xfrm>
            <a:prstGeom prst="ellipse">
              <a:avLst/>
            </a:prstGeom>
            <a:solidFill>
              <a:srgbClr val="008000">
                <a:alpha val="50195"/>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1761" name="Oval 5">
              <a:extLst>
                <a:ext uri="{FF2B5EF4-FFF2-40B4-BE49-F238E27FC236}">
                  <a16:creationId xmlns:a16="http://schemas.microsoft.com/office/drawing/2014/main" id="{8F464D72-010A-3CB8-C029-509542ECA9D7}"/>
                </a:ext>
              </a:extLst>
            </p:cNvPr>
            <p:cNvSpPr>
              <a:spLocks noChangeArrowheads="1"/>
            </p:cNvSpPr>
            <p:nvPr/>
          </p:nvSpPr>
          <p:spPr bwMode="auto">
            <a:xfrm>
              <a:off x="1104" y="2736"/>
              <a:ext cx="1728" cy="912"/>
            </a:xfrm>
            <a:prstGeom prst="ellipse">
              <a:avLst/>
            </a:prstGeom>
            <a:solidFill>
              <a:srgbClr val="008000">
                <a:alpha val="50195"/>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grpSp>
      <p:grpSp>
        <p:nvGrpSpPr>
          <p:cNvPr id="236551" name="Group 7">
            <a:extLst>
              <a:ext uri="{FF2B5EF4-FFF2-40B4-BE49-F238E27FC236}">
                <a16:creationId xmlns:a16="http://schemas.microsoft.com/office/drawing/2014/main" id="{994EF9FC-7483-210F-0853-9281471D4F77}"/>
              </a:ext>
            </a:extLst>
          </p:cNvPr>
          <p:cNvGrpSpPr>
            <a:grpSpLocks/>
          </p:cNvGrpSpPr>
          <p:nvPr/>
        </p:nvGrpSpPr>
        <p:grpSpPr bwMode="auto">
          <a:xfrm>
            <a:off x="4343400" y="1649413"/>
            <a:ext cx="4141788" cy="1524000"/>
            <a:chOff x="2736" y="1039"/>
            <a:chExt cx="2609" cy="960"/>
          </a:xfrm>
        </p:grpSpPr>
        <p:sp>
          <p:nvSpPr>
            <p:cNvPr id="31758" name="Oval 8">
              <a:extLst>
                <a:ext uri="{FF2B5EF4-FFF2-40B4-BE49-F238E27FC236}">
                  <a16:creationId xmlns:a16="http://schemas.microsoft.com/office/drawing/2014/main" id="{9AA07348-2DDE-610F-174B-638B6EC41231}"/>
                </a:ext>
              </a:extLst>
            </p:cNvPr>
            <p:cNvSpPr>
              <a:spLocks noChangeArrowheads="1"/>
            </p:cNvSpPr>
            <p:nvPr/>
          </p:nvSpPr>
          <p:spPr bwMode="auto">
            <a:xfrm>
              <a:off x="2736" y="1567"/>
              <a:ext cx="1104" cy="43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1759" name="WordArt 9">
              <a:extLst>
                <a:ext uri="{FF2B5EF4-FFF2-40B4-BE49-F238E27FC236}">
                  <a16:creationId xmlns:a16="http://schemas.microsoft.com/office/drawing/2014/main" id="{C9E4A6FC-9D11-754A-8801-91B656A924A7}"/>
                </a:ext>
              </a:extLst>
            </p:cNvPr>
            <p:cNvSpPr>
              <a:spLocks noChangeArrowheads="1" noChangeShapeType="1" noTextEdit="1"/>
            </p:cNvSpPr>
            <p:nvPr/>
          </p:nvSpPr>
          <p:spPr bwMode="auto">
            <a:xfrm>
              <a:off x="3617" y="1039"/>
              <a:ext cx="1728" cy="36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NZ"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Required Form</a:t>
              </a:r>
            </a:p>
          </p:txBody>
        </p:sp>
      </p:grpSp>
      <p:grpSp>
        <p:nvGrpSpPr>
          <p:cNvPr id="236554" name="Group 10">
            <a:extLst>
              <a:ext uri="{FF2B5EF4-FFF2-40B4-BE49-F238E27FC236}">
                <a16:creationId xmlns:a16="http://schemas.microsoft.com/office/drawing/2014/main" id="{25CEAC05-1107-7102-D93F-834DB3EDE911}"/>
              </a:ext>
            </a:extLst>
          </p:cNvPr>
          <p:cNvGrpSpPr>
            <a:grpSpLocks/>
          </p:cNvGrpSpPr>
          <p:nvPr/>
        </p:nvGrpSpPr>
        <p:grpSpPr bwMode="auto">
          <a:xfrm>
            <a:off x="1219200" y="3505200"/>
            <a:ext cx="3505200" cy="1981200"/>
            <a:chOff x="624" y="2400"/>
            <a:chExt cx="2208" cy="1248"/>
          </a:xfrm>
        </p:grpSpPr>
        <p:sp>
          <p:nvSpPr>
            <p:cNvPr id="31752" name="Oval 11">
              <a:extLst>
                <a:ext uri="{FF2B5EF4-FFF2-40B4-BE49-F238E27FC236}">
                  <a16:creationId xmlns:a16="http://schemas.microsoft.com/office/drawing/2014/main" id="{1075F4F3-B856-0C7E-105A-114D0F758DED}"/>
                </a:ext>
              </a:extLst>
            </p:cNvPr>
            <p:cNvSpPr>
              <a:spLocks noChangeArrowheads="1"/>
            </p:cNvSpPr>
            <p:nvPr/>
          </p:nvSpPr>
          <p:spPr bwMode="auto">
            <a:xfrm>
              <a:off x="624" y="2400"/>
              <a:ext cx="1680" cy="96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1753" name="Oval 12">
              <a:extLst>
                <a:ext uri="{FF2B5EF4-FFF2-40B4-BE49-F238E27FC236}">
                  <a16:creationId xmlns:a16="http://schemas.microsoft.com/office/drawing/2014/main" id="{23B55FA4-E2C2-EA3B-2971-9DF5ECC76D5C}"/>
                </a:ext>
              </a:extLst>
            </p:cNvPr>
            <p:cNvSpPr>
              <a:spLocks noChangeArrowheads="1"/>
            </p:cNvSpPr>
            <p:nvPr/>
          </p:nvSpPr>
          <p:spPr bwMode="auto">
            <a:xfrm>
              <a:off x="1104" y="2736"/>
              <a:ext cx="1728" cy="9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1754" name="WordArt 13">
              <a:extLst>
                <a:ext uri="{FF2B5EF4-FFF2-40B4-BE49-F238E27FC236}">
                  <a16:creationId xmlns:a16="http://schemas.microsoft.com/office/drawing/2014/main" id="{6117CDB9-5CFB-70ED-6C86-F4E45F1C2770}"/>
                </a:ext>
              </a:extLst>
            </p:cNvPr>
            <p:cNvSpPr>
              <a:spLocks noChangeArrowheads="1" noChangeShapeType="1" noTextEdit="1"/>
            </p:cNvSpPr>
            <p:nvPr/>
          </p:nvSpPr>
          <p:spPr bwMode="auto">
            <a:xfrm>
              <a:off x="1008" y="2640"/>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2</a:t>
              </a:r>
            </a:p>
          </p:txBody>
        </p:sp>
        <p:sp>
          <p:nvSpPr>
            <p:cNvPr id="31755" name="WordArt 14">
              <a:extLst>
                <a:ext uri="{FF2B5EF4-FFF2-40B4-BE49-F238E27FC236}">
                  <a16:creationId xmlns:a16="http://schemas.microsoft.com/office/drawing/2014/main" id="{5F6D0983-E576-796D-0C69-AB1A6F3D442A}"/>
                </a:ext>
              </a:extLst>
            </p:cNvPr>
            <p:cNvSpPr>
              <a:spLocks noChangeArrowheads="1" noChangeShapeType="1" noTextEdit="1"/>
            </p:cNvSpPr>
            <p:nvPr/>
          </p:nvSpPr>
          <p:spPr bwMode="auto">
            <a:xfrm>
              <a:off x="1392" y="2976"/>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3</a:t>
              </a:r>
            </a:p>
          </p:txBody>
        </p:sp>
        <p:sp>
          <p:nvSpPr>
            <p:cNvPr id="31756" name="WordArt 15">
              <a:extLst>
                <a:ext uri="{FF2B5EF4-FFF2-40B4-BE49-F238E27FC236}">
                  <a16:creationId xmlns:a16="http://schemas.microsoft.com/office/drawing/2014/main" id="{5BCFB5EF-91C5-4C10-6776-9EBDB9A6B218}"/>
                </a:ext>
              </a:extLst>
            </p:cNvPr>
            <p:cNvSpPr>
              <a:spLocks noChangeArrowheads="1" noChangeShapeType="1" noTextEdit="1"/>
            </p:cNvSpPr>
            <p:nvPr/>
          </p:nvSpPr>
          <p:spPr bwMode="auto">
            <a:xfrm>
              <a:off x="1872" y="2880"/>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5</a:t>
              </a:r>
            </a:p>
          </p:txBody>
        </p:sp>
        <p:sp>
          <p:nvSpPr>
            <p:cNvPr id="31757" name="WordArt 16">
              <a:extLst>
                <a:ext uri="{FF2B5EF4-FFF2-40B4-BE49-F238E27FC236}">
                  <a16:creationId xmlns:a16="http://schemas.microsoft.com/office/drawing/2014/main" id="{A0D9AC3A-02A9-220E-4E5F-39EF8D1D8B8C}"/>
                </a:ext>
              </a:extLst>
            </p:cNvPr>
            <p:cNvSpPr>
              <a:spLocks noChangeArrowheads="1" noChangeShapeType="1" noTextEdit="1"/>
            </p:cNvSpPr>
            <p:nvPr/>
          </p:nvSpPr>
          <p:spPr bwMode="auto">
            <a:xfrm>
              <a:off x="2400" y="3120"/>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36551"/>
                                        </p:tgtEl>
                                        <p:attrNameLst>
                                          <p:attrName>style.visibility</p:attrName>
                                        </p:attrNameLst>
                                      </p:cBhvr>
                                      <p:to>
                                        <p:strVal val="visible"/>
                                      </p:to>
                                    </p:set>
                                    <p:anim calcmode="lin" valueType="num">
                                      <p:cBhvr>
                                        <p:cTn id="7" dur="500" fill="hold"/>
                                        <p:tgtEl>
                                          <p:spTgt spid="236551"/>
                                        </p:tgtEl>
                                        <p:attrNameLst>
                                          <p:attrName>ppt_w</p:attrName>
                                        </p:attrNameLst>
                                      </p:cBhvr>
                                      <p:tavLst>
                                        <p:tav tm="0">
                                          <p:val>
                                            <p:strVal val="4*#ppt_w"/>
                                          </p:val>
                                        </p:tav>
                                        <p:tav tm="100000">
                                          <p:val>
                                            <p:strVal val="#ppt_w"/>
                                          </p:val>
                                        </p:tav>
                                      </p:tavLst>
                                    </p:anim>
                                    <p:anim calcmode="lin" valueType="num">
                                      <p:cBhvr>
                                        <p:cTn id="8" dur="500" fill="hold"/>
                                        <p:tgtEl>
                                          <p:spTgt spid="23655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EXPLOD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236554"/>
                                        </p:tgtEl>
                                        <p:attrNameLst>
                                          <p:attrName>style.visibility</p:attrName>
                                        </p:attrNameLst>
                                      </p:cBhvr>
                                      <p:to>
                                        <p:strVal val="visible"/>
                                      </p:to>
                                    </p:set>
                                    <p:anim calcmode="lin" valueType="num">
                                      <p:cBhvr>
                                        <p:cTn id="13" dur="500" fill="hold"/>
                                        <p:tgtEl>
                                          <p:spTgt spid="236554"/>
                                        </p:tgtEl>
                                        <p:attrNameLst>
                                          <p:attrName>ppt_w</p:attrName>
                                        </p:attrNameLst>
                                      </p:cBhvr>
                                      <p:tavLst>
                                        <p:tav tm="0">
                                          <p:val>
                                            <p:fltVal val="0"/>
                                          </p:val>
                                        </p:tav>
                                        <p:tav tm="100000">
                                          <p:val>
                                            <p:strVal val="#ppt_w"/>
                                          </p:val>
                                        </p:tav>
                                      </p:tavLst>
                                    </p:anim>
                                    <p:anim calcmode="lin" valueType="num">
                                      <p:cBhvr>
                                        <p:cTn id="14" dur="500" fill="hold"/>
                                        <p:tgtEl>
                                          <p:spTgt spid="236554"/>
                                        </p:tgtEl>
                                        <p:attrNameLst>
                                          <p:attrName>ppt_h</p:attrName>
                                        </p:attrNameLst>
                                      </p:cBhvr>
                                      <p:tavLst>
                                        <p:tav tm="0">
                                          <p:val>
                                            <p:fltVal val="0"/>
                                          </p:val>
                                        </p:tav>
                                        <p:tav tm="100000">
                                          <p:val>
                                            <p:strVal val="#ppt_h"/>
                                          </p:val>
                                        </p:tav>
                                      </p:tavLst>
                                    </p:anim>
                                    <p:anim calcmode="lin" valueType="num">
                                      <p:cBhvr>
                                        <p:cTn id="15" dur="500" fill="hold"/>
                                        <p:tgtEl>
                                          <p:spTgt spid="236554"/>
                                        </p:tgtEl>
                                        <p:attrNameLst>
                                          <p:attrName>ppt_x</p:attrName>
                                        </p:attrNameLst>
                                      </p:cBhvr>
                                      <p:tavLst>
                                        <p:tav tm="0">
                                          <p:val>
                                            <p:fltVal val="0.5"/>
                                          </p:val>
                                        </p:tav>
                                        <p:tav tm="100000">
                                          <p:val>
                                            <p:strVal val="#ppt_x"/>
                                          </p:val>
                                        </p:tav>
                                      </p:tavLst>
                                    </p:anim>
                                    <p:anim calcmode="lin" valueType="num">
                                      <p:cBhvr>
                                        <p:cTn id="16" dur="500" fill="hold"/>
                                        <p:tgtEl>
                                          <p:spTgt spid="23655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36547"/>
                                        </p:tgtEl>
                                        <p:attrNameLst>
                                          <p:attrName>style.visibility</p:attrName>
                                        </p:attrNameLst>
                                      </p:cBhvr>
                                      <p:to>
                                        <p:strVal val="visible"/>
                                      </p:to>
                                    </p:set>
                                    <p:animEffect transition="in" filter="dissolve">
                                      <p:cBhvr>
                                        <p:cTn id="21" dur="500"/>
                                        <p:tgtEl>
                                          <p:spTgt spid="236547"/>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A8A1B3EB-2A8A-7211-D1AD-AB1A3B34C2EF}"/>
              </a:ext>
            </a:extLst>
          </p:cNvPr>
          <p:cNvSpPr>
            <a:spLocks noGrp="1" noChangeArrowheads="1"/>
          </p:cNvSpPr>
          <p:nvPr>
            <p:ph type="title"/>
          </p:nvPr>
        </p:nvSpPr>
        <p:spPr/>
        <p:txBody>
          <a:bodyPr/>
          <a:lstStyle/>
          <a:p>
            <a:pPr eaLnBrk="1" fontAlgn="auto" hangingPunct="1">
              <a:spcAft>
                <a:spcPts val="0"/>
              </a:spcAft>
              <a:defRPr/>
            </a:pPr>
            <a:r>
              <a:rPr lang="en-US" altLang="ko-KR" dirty="0">
                <a:ea typeface="굴림" panose="020B0600000101010101" pitchFamily="34" charset="-127"/>
              </a:rPr>
              <a:t>The Intersection Operator</a:t>
            </a:r>
          </a:p>
        </p:txBody>
      </p:sp>
      <p:sp>
        <p:nvSpPr>
          <p:cNvPr id="237571" name="Rectangle 3">
            <a:extLst>
              <a:ext uri="{FF2B5EF4-FFF2-40B4-BE49-F238E27FC236}">
                <a16:creationId xmlns:a16="http://schemas.microsoft.com/office/drawing/2014/main" id="{D8440137-E5D2-6854-1C18-26BB1BE08E66}"/>
              </a:ext>
            </a:extLst>
          </p:cNvPr>
          <p:cNvSpPr>
            <a:spLocks noGrp="1" noChangeArrowheads="1"/>
          </p:cNvSpPr>
          <p:nvPr>
            <p:ph idx="1"/>
          </p:nvPr>
        </p:nvSpPr>
        <p:spPr/>
        <p:txBody>
          <a:bodyPr/>
          <a:lstStyle/>
          <a:p>
            <a:pPr eaLnBrk="1" fontAlgn="auto" hangingPunct="1">
              <a:spcAft>
                <a:spcPts val="0"/>
              </a:spcAft>
              <a:defRPr/>
            </a:pPr>
            <a:r>
              <a:rPr lang="en-US" altLang="ko-KR" dirty="0">
                <a:ea typeface="굴림" panose="020B0600000101010101" pitchFamily="34" charset="-127"/>
              </a:rPr>
              <a:t>For sets </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i="1" dirty="0">
                <a:ea typeface="굴림" panose="020B0600000101010101" pitchFamily="34" charset="-127"/>
              </a:rPr>
              <a:t>B</a:t>
            </a:r>
            <a:r>
              <a:rPr lang="en-US" altLang="ko-KR" dirty="0">
                <a:ea typeface="굴림" panose="020B0600000101010101" pitchFamily="34" charset="-127"/>
              </a:rPr>
              <a:t>, their </a:t>
            </a:r>
            <a:r>
              <a:rPr lang="en-US" altLang="ko-KR" i="1" dirty="0">
                <a:ea typeface="굴림" panose="020B0600000101010101" pitchFamily="34" charset="-127"/>
              </a:rPr>
              <a:t>intersection</a:t>
            </a:r>
            <a:r>
              <a:rPr lang="en-US" altLang="ko-KR" dirty="0">
                <a:ea typeface="굴림" panose="020B0600000101010101" pitchFamily="34" charset="-127"/>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a:t>
            </a:r>
            <a:r>
              <a:rPr lang="en-US" altLang="ko-KR" dirty="0">
                <a:ea typeface="굴림" panose="020B0600000101010101" pitchFamily="34" charset="-127"/>
              </a:rPr>
              <a:t> is the set containing all elements that are simultaneously in </a:t>
            </a:r>
            <a:r>
              <a:rPr lang="en-US" altLang="ko-KR" i="1" dirty="0">
                <a:ea typeface="굴림" panose="020B0600000101010101" pitchFamily="34" charset="-127"/>
              </a:rPr>
              <a:t>A </a:t>
            </a:r>
            <a:r>
              <a:rPr lang="en-US" altLang="ko-KR" b="1" dirty="0">
                <a:ea typeface="굴림" panose="020B0600000101010101" pitchFamily="34" charset="-127"/>
              </a:rPr>
              <a:t>and</a:t>
            </a:r>
            <a:r>
              <a:rPr lang="en-US" altLang="ko-KR" dirty="0">
                <a:ea typeface="굴림" panose="020B0600000101010101" pitchFamily="34" charset="-127"/>
              </a:rPr>
              <a:t> (“</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in </a:t>
            </a:r>
            <a:r>
              <a:rPr lang="en-US" altLang="ko-KR" i="1" dirty="0">
                <a:ea typeface="굴림" panose="020B0600000101010101" pitchFamily="34" charset="-127"/>
              </a:rPr>
              <a:t>B</a:t>
            </a:r>
            <a:r>
              <a:rPr lang="en-US" altLang="ko-KR" dirty="0">
                <a:ea typeface="굴림" panose="020B0600000101010101" pitchFamily="34" charset="-127"/>
              </a:rPr>
              <a:t>.</a:t>
            </a:r>
          </a:p>
          <a:p>
            <a:pPr eaLnBrk="1" fontAlgn="auto" hangingPunct="1">
              <a:spcAft>
                <a:spcPts val="0"/>
              </a:spcAft>
              <a:defRPr/>
            </a:pPr>
            <a:r>
              <a:rPr lang="en-US" altLang="ko-KR" dirty="0">
                <a:ea typeface="굴림" panose="020B0600000101010101" pitchFamily="34" charset="-127"/>
              </a:rPr>
              <a:t>Formally, </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a:t>
            </a:r>
            <a:r>
              <a:rPr lang="en-US" altLang="ko-KR" i="1" dirty="0">
                <a:ea typeface="굴림" panose="020B0600000101010101" pitchFamily="34" charset="-127"/>
              </a:rPr>
              <a:t>x </a:t>
            </a:r>
            <a:r>
              <a:rPr lang="en-US" altLang="ko-KR" dirty="0">
                <a:ea typeface="굴림" panose="020B0600000101010101" pitchFamily="34" charset="-127"/>
              </a:rPr>
              <a:t>| </a:t>
            </a:r>
            <a:r>
              <a:rPr lang="en-US" altLang="ko-KR" i="1" dirty="0" err="1">
                <a:ea typeface="굴림" panose="020B0600000101010101" pitchFamily="34" charset="-127"/>
              </a:rPr>
              <a:t>x</a:t>
            </a:r>
            <a:r>
              <a:rPr lang="en-US" altLang="ko-KR" dirty="0" err="1">
                <a:ea typeface="굴림" panose="020B0600000101010101" pitchFamily="34" charset="-127"/>
                <a:sym typeface="Symbol" panose="05050102010706020507" pitchFamily="18" charset="2"/>
              </a:rPr>
              <a:t></a:t>
            </a:r>
            <a:r>
              <a:rPr lang="en-US" altLang="ko-KR" i="1" dirty="0" err="1">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b="1" dirty="0">
                <a:ea typeface="굴림" panose="020B0600000101010101" pitchFamily="34" charset="-127"/>
                <a:sym typeface="Symbol" panose="05050102010706020507" pitchFamily="18" charset="2"/>
              </a:rPr>
              <a:t></a:t>
            </a:r>
            <a:r>
              <a:rPr lang="en-US" altLang="ko-KR" dirty="0">
                <a:ea typeface="굴림" panose="020B0600000101010101" pitchFamily="34" charset="-127"/>
                <a:sym typeface="Symbol" panose="05050102010706020507" pitchFamily="18" charset="2"/>
              </a:rPr>
              <a:t> </a:t>
            </a:r>
            <a:r>
              <a:rPr lang="en-US" altLang="ko-KR" i="1" dirty="0" err="1">
                <a:ea typeface="굴림" panose="020B0600000101010101" pitchFamily="34" charset="-127"/>
                <a:sym typeface="Symbol" panose="05050102010706020507" pitchFamily="18" charset="2"/>
              </a:rPr>
              <a:t>x</a:t>
            </a:r>
            <a:r>
              <a:rPr lang="en-US" altLang="ko-KR" dirty="0" err="1">
                <a:ea typeface="굴림" panose="020B0600000101010101" pitchFamily="34" charset="-127"/>
                <a:sym typeface="Symbol" panose="05050102010706020507" pitchFamily="18" charset="2"/>
              </a:rPr>
              <a:t></a:t>
            </a:r>
            <a:r>
              <a:rPr lang="en-US" altLang="ko-KR" i="1" dirty="0" err="1">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r>
              <a:rPr lang="en-US" altLang="ko-KR" dirty="0">
                <a:ea typeface="굴림" panose="020B0600000101010101" pitchFamily="34" charset="-127"/>
                <a:sym typeface="Symbol" panose="05050102010706020507" pitchFamily="18" charset="2"/>
              </a:rPr>
              <a:t>Note that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rPr>
              <a:t>is a subset of </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b="1" dirty="0">
                <a:ea typeface="굴림" panose="020B0600000101010101" pitchFamily="34" charset="-127"/>
              </a:rPr>
              <a:t>and</a:t>
            </a:r>
            <a:r>
              <a:rPr lang="en-US" altLang="ko-KR" dirty="0">
                <a:ea typeface="굴림" panose="020B0600000101010101" pitchFamily="34" charset="-127"/>
              </a:rPr>
              <a:t> it is a subset of </a:t>
            </a:r>
            <a:r>
              <a:rPr lang="en-US" altLang="ko-KR" i="1" dirty="0">
                <a:ea typeface="굴림" panose="020B0600000101010101" pitchFamily="34" charset="-127"/>
              </a:rPr>
              <a:t>B</a:t>
            </a:r>
            <a:r>
              <a:rPr lang="en-US" altLang="ko-KR" dirty="0">
                <a:ea typeface="굴림" panose="020B0600000101010101" pitchFamily="34" charset="-127"/>
              </a:rPr>
              <a:t>:</a:t>
            </a:r>
            <a:r>
              <a:rPr lang="en-US" altLang="ko-KR" i="1" dirty="0">
                <a:ea typeface="굴림" panose="020B0600000101010101" pitchFamily="34" charset="-127"/>
              </a:rPr>
              <a:t> </a:t>
            </a:r>
            <a:br>
              <a:rPr lang="en-US" altLang="ko-KR" dirty="0">
                <a:ea typeface="굴림" panose="020B0600000101010101" pitchFamily="34" charset="-127"/>
              </a:rPr>
            </a:b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 </a:t>
            </a:r>
            <a:r>
              <a:rPr lang="en-US" altLang="ko-KR" b="1" dirty="0">
                <a:ea typeface="굴림" panose="020B0600000101010101" pitchFamily="34" charset="-127"/>
                <a:sym typeface="Symbol" panose="05050102010706020507" pitchFamily="18" charset="2"/>
              </a:rPr>
              <a:t></a:t>
            </a:r>
            <a:r>
              <a:rPr lang="en-US" altLang="ko-KR" dirty="0">
                <a:ea typeface="굴림" panose="020B0600000101010101" pitchFamily="34" charset="-127"/>
              </a:rPr>
              <a:t>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 </a:t>
            </a:r>
            <a:r>
              <a:rPr lang="en-US" altLang="ko-KR" dirty="0">
                <a:ea typeface="굴림" panose="020B0600000101010101" pitchFamily="34" charset="-127"/>
                <a:sym typeface="Symbol" panose="05050102010706020507" pitchFamily="18" charset="2"/>
              </a:rPr>
              <a:t> </a:t>
            </a:r>
            <a:r>
              <a:rPr lang="en-US" altLang="ko-KR" i="1" dirty="0">
                <a:ea typeface="굴림" panose="020B0600000101010101" pitchFamily="34" charset="-127"/>
                <a:sym typeface="Symbol" panose="05050102010706020507" pitchFamily="18" charset="2"/>
              </a:rPr>
              <a:t>B</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endParaRPr lang="ko-KR" altLang="en-US" dirty="0">
              <a:ea typeface="굴림" panose="020B0600000101010101" pitchFamily="34" charset="-127"/>
            </a:endParaRPr>
          </a:p>
        </p:txBody>
      </p:sp>
      <p:sp>
        <p:nvSpPr>
          <p:cNvPr id="2" name="Slide Number Placeholder 3">
            <a:extLst>
              <a:ext uri="{FF2B5EF4-FFF2-40B4-BE49-F238E27FC236}">
                <a16:creationId xmlns:a16="http://schemas.microsoft.com/office/drawing/2014/main" id="{AA600050-B01F-2D40-7EAA-6470ED1E6C50}"/>
              </a:ext>
            </a:extLst>
          </p:cNvPr>
          <p:cNvSpPr>
            <a:spLocks noGrp="1"/>
          </p:cNvSpPr>
          <p:nvPr>
            <p:ph type="sldNum" sz="quarter" idx="12"/>
          </p:nvPr>
        </p:nvSpPr>
        <p:spPr/>
        <p:txBody>
          <a:bodyPr/>
          <a:lstStyle/>
          <a:p>
            <a:pPr>
              <a:defRPr/>
            </a:pPr>
            <a:fld id="{A851BE2D-91B8-4603-A7A8-9B76E1614854}" type="slidenum">
              <a:rPr lang="ko-KR" altLang="en-US"/>
              <a:pPr>
                <a:defRPr/>
              </a:pPr>
              <a:t>19</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73792E85-4855-3533-1495-C103F59BEF77}"/>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Introduction to Set Theory</a:t>
            </a:r>
          </a:p>
        </p:txBody>
      </p:sp>
      <p:sp>
        <p:nvSpPr>
          <p:cNvPr id="190467" name="Rectangle 3">
            <a:extLst>
              <a:ext uri="{FF2B5EF4-FFF2-40B4-BE49-F238E27FC236}">
                <a16:creationId xmlns:a16="http://schemas.microsoft.com/office/drawing/2014/main" id="{879C0446-C9C1-37A4-BD8E-54E256C78061}"/>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A </a:t>
            </a:r>
            <a:r>
              <a:rPr lang="en-US" altLang="ko-KR" i="1">
                <a:ea typeface="굴림" panose="020B0600000101010101" pitchFamily="34" charset="-127"/>
              </a:rPr>
              <a:t>set</a:t>
            </a:r>
            <a:r>
              <a:rPr lang="en-US" altLang="ko-KR">
                <a:ea typeface="굴림" panose="020B0600000101010101" pitchFamily="34" charset="-127"/>
              </a:rPr>
              <a:t> is a structure, representing an </a:t>
            </a:r>
            <a:r>
              <a:rPr lang="en-US" altLang="ko-KR" i="1" u="sng">
                <a:ea typeface="굴림" panose="020B0600000101010101" pitchFamily="34" charset="-127"/>
              </a:rPr>
              <a:t>unordered</a:t>
            </a:r>
            <a:r>
              <a:rPr lang="en-US" altLang="ko-KR" i="1">
                <a:ea typeface="굴림" panose="020B0600000101010101" pitchFamily="34" charset="-127"/>
              </a:rPr>
              <a:t> </a:t>
            </a:r>
            <a:r>
              <a:rPr lang="en-US" altLang="ko-KR">
                <a:ea typeface="굴림" panose="020B0600000101010101" pitchFamily="34" charset="-127"/>
              </a:rPr>
              <a:t>collection (group, plurality) of zero or more </a:t>
            </a:r>
            <a:r>
              <a:rPr lang="en-US" altLang="ko-KR" i="1" u="sng">
                <a:ea typeface="굴림" panose="020B0600000101010101" pitchFamily="34" charset="-127"/>
              </a:rPr>
              <a:t>distinct</a:t>
            </a:r>
            <a:r>
              <a:rPr lang="en-US" altLang="ko-KR" i="1">
                <a:ea typeface="굴림" panose="020B0600000101010101" pitchFamily="34" charset="-127"/>
              </a:rPr>
              <a:t> </a:t>
            </a:r>
            <a:r>
              <a:rPr lang="en-US" altLang="ko-KR">
                <a:ea typeface="굴림" panose="020B0600000101010101" pitchFamily="34" charset="-127"/>
              </a:rPr>
              <a:t>(different) objects.</a:t>
            </a:r>
          </a:p>
          <a:p>
            <a:pPr eaLnBrk="1" fontAlgn="auto" hangingPunct="1">
              <a:spcAft>
                <a:spcPts val="0"/>
              </a:spcAft>
              <a:defRPr/>
            </a:pPr>
            <a:r>
              <a:rPr lang="en-US" altLang="ko-KR">
                <a:ea typeface="굴림" panose="020B0600000101010101" pitchFamily="34" charset="-127"/>
              </a:rPr>
              <a:t>Set theory deals with operations between, relations among, and statements about sets.</a:t>
            </a:r>
          </a:p>
        </p:txBody>
      </p:sp>
      <p:sp>
        <p:nvSpPr>
          <p:cNvPr id="2" name="Slide Number Placeholder 3">
            <a:extLst>
              <a:ext uri="{FF2B5EF4-FFF2-40B4-BE49-F238E27FC236}">
                <a16:creationId xmlns:a16="http://schemas.microsoft.com/office/drawing/2014/main" id="{85F1C9F1-71F0-134B-C45B-75DEDE84FC5D}"/>
              </a:ext>
            </a:extLst>
          </p:cNvPr>
          <p:cNvSpPr>
            <a:spLocks noGrp="1"/>
          </p:cNvSpPr>
          <p:nvPr>
            <p:ph type="sldNum" sz="quarter" idx="12"/>
          </p:nvPr>
        </p:nvSpPr>
        <p:spPr/>
        <p:txBody>
          <a:bodyPr/>
          <a:lstStyle/>
          <a:p>
            <a:pPr>
              <a:defRPr/>
            </a:pPr>
            <a:fld id="{300CA8F6-6982-4B7E-A5BD-8D6892696D82}" type="slidenum">
              <a:rPr lang="ko-KR" altLang="en-US"/>
              <a:pPr>
                <a:defRPr/>
              </a:pPr>
              <a:t>2</a:t>
            </a:fld>
            <a:endParaRPr lang="en-US" altLang="ko-K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6" name="Rectangle 4">
            <a:extLst>
              <a:ext uri="{FF2B5EF4-FFF2-40B4-BE49-F238E27FC236}">
                <a16:creationId xmlns:a16="http://schemas.microsoft.com/office/drawing/2014/main" id="{097434C8-47E0-248B-8C12-A154CD39A5FD}"/>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Intersection Examples</a:t>
            </a:r>
          </a:p>
        </p:txBody>
      </p:sp>
      <p:sp>
        <p:nvSpPr>
          <p:cNvPr id="238594" name="Rectangle 2">
            <a:extLst>
              <a:ext uri="{FF2B5EF4-FFF2-40B4-BE49-F238E27FC236}">
                <a16:creationId xmlns:a16="http://schemas.microsoft.com/office/drawing/2014/main" id="{07A70755-878E-34CA-102E-F0200374B5E2}"/>
              </a:ext>
            </a:extLst>
          </p:cNvPr>
          <p:cNvSpPr>
            <a:spLocks noGrp="1" noChangeArrowheads="1"/>
          </p:cNvSpPr>
          <p:nvPr>
            <p:ph idx="1"/>
          </p:nvPr>
        </p:nvSpPr>
        <p:spPr/>
        <p:txBody>
          <a:bodyPr/>
          <a:lstStyle/>
          <a:p>
            <a:pPr eaLnBrk="1" fontAlgn="auto" hangingPunct="1">
              <a:spcAft>
                <a:spcPts val="0"/>
              </a:spcAft>
              <a:defRPr/>
            </a:pPr>
            <a:r>
              <a:rPr lang="en-US" altLang="ko-KR" dirty="0">
                <a:ea typeface="굴림" panose="020B0600000101010101" pitchFamily="34" charset="-127"/>
              </a:rPr>
              <a:t>{</a:t>
            </a:r>
            <a:r>
              <a:rPr lang="en-US" altLang="ko-KR" dirty="0" err="1">
                <a:ea typeface="굴림" panose="020B0600000101010101" pitchFamily="34" charset="-127"/>
              </a:rPr>
              <a:t>a,b,c</a:t>
            </a:r>
            <a:r>
              <a:rPr lang="en-US" altLang="ko-KR" dirty="0">
                <a:ea typeface="굴림" panose="020B0600000101010101" pitchFamily="34" charset="-127"/>
              </a:rPr>
              <a:t>}</a:t>
            </a:r>
            <a:r>
              <a:rPr lang="en-US" altLang="ko-KR" dirty="0">
                <a:ea typeface="굴림" panose="020B0600000101010101" pitchFamily="34" charset="-127"/>
                <a:sym typeface="Symbol" panose="05050102010706020507" pitchFamily="18" charset="2"/>
              </a:rPr>
              <a:t>{2,3} = ___</a:t>
            </a:r>
          </a:p>
          <a:p>
            <a:pPr eaLnBrk="1" fontAlgn="auto" hangingPunct="1">
              <a:spcAft>
                <a:spcPts val="0"/>
              </a:spcAft>
              <a:defRPr/>
            </a:pPr>
            <a:r>
              <a:rPr lang="en-US" altLang="ko-KR" dirty="0">
                <a:solidFill>
                  <a:schemeClr val="accent2"/>
                </a:solidFill>
                <a:ea typeface="굴림" panose="020B0600000101010101" pitchFamily="34" charset="-127"/>
                <a:sym typeface="Symbol" panose="05050102010706020507" pitchFamily="18" charset="2"/>
              </a:rPr>
              <a:t>{2,4,6}</a:t>
            </a:r>
            <a:r>
              <a:rPr lang="en-US" altLang="ko-KR" dirty="0">
                <a:ea typeface="굴림" panose="020B0600000101010101" pitchFamily="34" charset="-127"/>
                <a:sym typeface="Symbol" panose="05050102010706020507" pitchFamily="18" charset="2"/>
              </a:rPr>
              <a:t></a:t>
            </a:r>
            <a:r>
              <a:rPr lang="en-US" altLang="ko-KR" dirty="0">
                <a:solidFill>
                  <a:srgbClr val="FF0000"/>
                </a:solidFill>
                <a:ea typeface="굴림" panose="020B0600000101010101" pitchFamily="34" charset="-127"/>
                <a:sym typeface="Symbol" panose="05050102010706020507" pitchFamily="18" charset="2"/>
              </a:rPr>
              <a:t>{3,4,5}</a:t>
            </a:r>
            <a:r>
              <a:rPr lang="en-US" altLang="ko-KR" dirty="0">
                <a:ea typeface="굴림" panose="020B0600000101010101" pitchFamily="34" charset="-127"/>
                <a:sym typeface="Symbol" panose="05050102010706020507" pitchFamily="18" charset="2"/>
              </a:rPr>
              <a:t> = ______</a:t>
            </a:r>
          </a:p>
        </p:txBody>
      </p:sp>
      <p:sp>
        <p:nvSpPr>
          <p:cNvPr id="2" name="Slide Number Placeholder 3">
            <a:extLst>
              <a:ext uri="{FF2B5EF4-FFF2-40B4-BE49-F238E27FC236}">
                <a16:creationId xmlns:a16="http://schemas.microsoft.com/office/drawing/2014/main" id="{CD3E0248-411F-F64B-1BCE-C4FF80B51CB3}"/>
              </a:ext>
            </a:extLst>
          </p:cNvPr>
          <p:cNvSpPr>
            <a:spLocks noGrp="1"/>
          </p:cNvSpPr>
          <p:nvPr>
            <p:ph type="sldNum" sz="quarter" idx="12"/>
          </p:nvPr>
        </p:nvSpPr>
        <p:spPr/>
        <p:txBody>
          <a:bodyPr/>
          <a:lstStyle/>
          <a:p>
            <a:pPr>
              <a:defRPr/>
            </a:pPr>
            <a:fld id="{A5286F60-5CF9-480C-9C18-B1502F5AC065}" type="slidenum">
              <a:rPr lang="ko-KR" altLang="en-US"/>
              <a:pPr>
                <a:defRPr/>
              </a:pPr>
              <a:t>20</a:t>
            </a:fld>
            <a:endParaRPr lang="en-US" altLang="ko-KR"/>
          </a:p>
        </p:txBody>
      </p:sp>
      <p:sp>
        <p:nvSpPr>
          <p:cNvPr id="238595" name="Freeform 3">
            <a:extLst>
              <a:ext uri="{FF2B5EF4-FFF2-40B4-BE49-F238E27FC236}">
                <a16:creationId xmlns:a16="http://schemas.microsoft.com/office/drawing/2014/main" id="{4E155CFE-1ECD-BB5A-8EC4-9EF7620DB101}"/>
              </a:ext>
            </a:extLst>
          </p:cNvPr>
          <p:cNvSpPr>
            <a:spLocks/>
          </p:cNvSpPr>
          <p:nvPr/>
        </p:nvSpPr>
        <p:spPr bwMode="auto">
          <a:xfrm>
            <a:off x="2424113" y="4114800"/>
            <a:ext cx="968375" cy="939800"/>
          </a:xfrm>
          <a:custGeom>
            <a:avLst/>
            <a:gdLst>
              <a:gd name="T0" fmla="*/ 2147483646 w 610"/>
              <a:gd name="T1" fmla="*/ 2147483646 h 592"/>
              <a:gd name="T2" fmla="*/ 2147483646 w 610"/>
              <a:gd name="T3" fmla="*/ 2147483646 h 592"/>
              <a:gd name="T4" fmla="*/ 2147483646 w 610"/>
              <a:gd name="T5" fmla="*/ 2147483646 h 592"/>
              <a:gd name="T6" fmla="*/ 2147483646 w 610"/>
              <a:gd name="T7" fmla="*/ 2147483646 h 592"/>
              <a:gd name="T8" fmla="*/ 2147483646 w 610"/>
              <a:gd name="T9" fmla="*/ 2147483646 h 592"/>
              <a:gd name="T10" fmla="*/ 2147483646 w 610"/>
              <a:gd name="T11" fmla="*/ 2147483646 h 592"/>
              <a:gd name="T12" fmla="*/ 2147483646 w 610"/>
              <a:gd name="T13" fmla="*/ 2147483646 h 592"/>
              <a:gd name="T14" fmla="*/ 2147483646 w 610"/>
              <a:gd name="T15" fmla="*/ 2147483646 h 592"/>
              <a:gd name="T16" fmla="*/ 2147483646 w 610"/>
              <a:gd name="T17" fmla="*/ 2147483646 h 592"/>
              <a:gd name="T18" fmla="*/ 2147483646 w 610"/>
              <a:gd name="T19" fmla="*/ 2147483646 h 592"/>
              <a:gd name="T20" fmla="*/ 2147483646 w 610"/>
              <a:gd name="T21" fmla="*/ 2147483646 h 592"/>
              <a:gd name="T22" fmla="*/ 2147483646 w 610"/>
              <a:gd name="T23" fmla="*/ 2147483646 h 592"/>
              <a:gd name="T24" fmla="*/ 2147483646 w 610"/>
              <a:gd name="T25" fmla="*/ 2147483646 h 5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0" h="592">
                <a:moveTo>
                  <a:pt x="41" y="569"/>
                </a:moveTo>
                <a:cubicBezTo>
                  <a:pt x="9" y="471"/>
                  <a:pt x="0" y="372"/>
                  <a:pt x="14" y="270"/>
                </a:cubicBezTo>
                <a:cubicBezTo>
                  <a:pt x="7" y="210"/>
                  <a:pt x="23" y="130"/>
                  <a:pt x="25" y="74"/>
                </a:cubicBezTo>
                <a:cubicBezTo>
                  <a:pt x="26" y="57"/>
                  <a:pt x="25" y="31"/>
                  <a:pt x="41" y="26"/>
                </a:cubicBezTo>
                <a:cubicBezTo>
                  <a:pt x="86" y="11"/>
                  <a:pt x="57" y="19"/>
                  <a:pt x="130" y="10"/>
                </a:cubicBezTo>
                <a:cubicBezTo>
                  <a:pt x="165" y="0"/>
                  <a:pt x="208" y="17"/>
                  <a:pt x="244" y="10"/>
                </a:cubicBezTo>
                <a:cubicBezTo>
                  <a:pt x="355" y="13"/>
                  <a:pt x="438" y="10"/>
                  <a:pt x="576" y="26"/>
                </a:cubicBezTo>
                <a:cubicBezTo>
                  <a:pt x="590" y="68"/>
                  <a:pt x="565" y="84"/>
                  <a:pt x="573" y="140"/>
                </a:cubicBezTo>
                <a:cubicBezTo>
                  <a:pt x="577" y="162"/>
                  <a:pt x="608" y="265"/>
                  <a:pt x="608" y="285"/>
                </a:cubicBezTo>
                <a:cubicBezTo>
                  <a:pt x="608" y="394"/>
                  <a:pt x="610" y="484"/>
                  <a:pt x="576" y="585"/>
                </a:cubicBezTo>
                <a:cubicBezTo>
                  <a:pt x="574" y="592"/>
                  <a:pt x="431" y="559"/>
                  <a:pt x="422" y="561"/>
                </a:cubicBezTo>
                <a:cubicBezTo>
                  <a:pt x="315" y="583"/>
                  <a:pt x="288" y="568"/>
                  <a:pt x="179" y="577"/>
                </a:cubicBezTo>
                <a:cubicBezTo>
                  <a:pt x="140" y="564"/>
                  <a:pt x="98" y="586"/>
                  <a:pt x="81" y="569"/>
                </a:cubicBezTo>
              </a:path>
            </a:pathLst>
          </a:custGeom>
          <a:solidFill>
            <a:srgbClr val="008000">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grpSp>
        <p:nvGrpSpPr>
          <p:cNvPr id="238598" name="Group 6">
            <a:extLst>
              <a:ext uri="{FF2B5EF4-FFF2-40B4-BE49-F238E27FC236}">
                <a16:creationId xmlns:a16="http://schemas.microsoft.com/office/drawing/2014/main" id="{0FA11700-C13A-1784-9B5F-440F5F93DCE3}"/>
              </a:ext>
            </a:extLst>
          </p:cNvPr>
          <p:cNvGrpSpPr>
            <a:grpSpLocks/>
          </p:cNvGrpSpPr>
          <p:nvPr/>
        </p:nvGrpSpPr>
        <p:grpSpPr bwMode="auto">
          <a:xfrm>
            <a:off x="1219200" y="3276600"/>
            <a:ext cx="3352800" cy="2590800"/>
            <a:chOff x="768" y="2064"/>
            <a:chExt cx="2112" cy="1632"/>
          </a:xfrm>
        </p:grpSpPr>
        <p:sp>
          <p:nvSpPr>
            <p:cNvPr id="32777" name="Oval 7">
              <a:extLst>
                <a:ext uri="{FF2B5EF4-FFF2-40B4-BE49-F238E27FC236}">
                  <a16:creationId xmlns:a16="http://schemas.microsoft.com/office/drawing/2014/main" id="{C8999A67-B52D-89D4-3B61-34659498A6AE}"/>
                </a:ext>
              </a:extLst>
            </p:cNvPr>
            <p:cNvSpPr>
              <a:spLocks noChangeArrowheads="1"/>
            </p:cNvSpPr>
            <p:nvPr/>
          </p:nvSpPr>
          <p:spPr bwMode="auto">
            <a:xfrm>
              <a:off x="768" y="2592"/>
              <a:ext cx="2112" cy="576"/>
            </a:xfrm>
            <a:prstGeom prst="ellipse">
              <a:avLst/>
            </a:prstGeom>
            <a:noFill/>
            <a:ln w="38100">
              <a:solidFill>
                <a:srgbClr val="0000FF"/>
              </a:solidFill>
              <a:round/>
              <a:headEnd/>
              <a:tailEnd/>
            </a:ln>
            <a:effec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defRPr/>
              </a:pPr>
              <a:endParaRPr lang="en-NZ" altLang="en-US">
                <a:solidFill>
                  <a:schemeClr val="accent6">
                    <a:lumMod val="20000"/>
                    <a:lumOff val="80000"/>
                  </a:schemeClr>
                </a:solidFill>
              </a:endParaRPr>
            </a:p>
          </p:txBody>
        </p:sp>
        <p:sp>
          <p:nvSpPr>
            <p:cNvPr id="32778" name="Oval 8">
              <a:extLst>
                <a:ext uri="{FF2B5EF4-FFF2-40B4-BE49-F238E27FC236}">
                  <a16:creationId xmlns:a16="http://schemas.microsoft.com/office/drawing/2014/main" id="{74F0A13B-86C9-A767-7145-50C9DB649886}"/>
                </a:ext>
              </a:extLst>
            </p:cNvPr>
            <p:cNvSpPr>
              <a:spLocks noChangeArrowheads="1"/>
            </p:cNvSpPr>
            <p:nvPr/>
          </p:nvSpPr>
          <p:spPr bwMode="auto">
            <a:xfrm>
              <a:off x="1536" y="2064"/>
              <a:ext cx="576" cy="1632"/>
            </a:xfrm>
            <a:prstGeom prst="ellipse">
              <a:avLst/>
            </a:prstGeom>
            <a:noFill/>
            <a:ln w="38100">
              <a:solidFill>
                <a:srgbClr val="FF0000"/>
              </a:solidFill>
              <a:round/>
              <a:headEnd/>
              <a:tailEnd/>
            </a:ln>
            <a:effec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defRPr/>
              </a:pPr>
              <a:endParaRPr lang="en-NZ" altLang="en-US">
                <a:solidFill>
                  <a:schemeClr val="accent6">
                    <a:lumMod val="20000"/>
                    <a:lumOff val="80000"/>
                  </a:schemeClr>
                </a:solidFill>
              </a:endParaRPr>
            </a:p>
          </p:txBody>
        </p:sp>
        <p:sp>
          <p:nvSpPr>
            <p:cNvPr id="33803" name="WordArt 9">
              <a:extLst>
                <a:ext uri="{FF2B5EF4-FFF2-40B4-BE49-F238E27FC236}">
                  <a16:creationId xmlns:a16="http://schemas.microsoft.com/office/drawing/2014/main" id="{EF587700-BF7B-5716-ACBF-660EFCFA3C1A}"/>
                </a:ext>
              </a:extLst>
            </p:cNvPr>
            <p:cNvSpPr>
              <a:spLocks noChangeArrowheads="1" noChangeShapeType="1" noTextEdit="1"/>
            </p:cNvSpPr>
            <p:nvPr/>
          </p:nvSpPr>
          <p:spPr bwMode="auto">
            <a:xfrm>
              <a:off x="1200" y="2736"/>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2</a:t>
              </a:r>
            </a:p>
          </p:txBody>
        </p:sp>
        <p:sp>
          <p:nvSpPr>
            <p:cNvPr id="33804" name="WordArt 10">
              <a:extLst>
                <a:ext uri="{FF2B5EF4-FFF2-40B4-BE49-F238E27FC236}">
                  <a16:creationId xmlns:a16="http://schemas.microsoft.com/office/drawing/2014/main" id="{980DCEBC-BB19-9D45-1E2D-D4B7807EAC2E}"/>
                </a:ext>
              </a:extLst>
            </p:cNvPr>
            <p:cNvSpPr>
              <a:spLocks noChangeArrowheads="1" noChangeShapeType="1" noTextEdit="1"/>
            </p:cNvSpPr>
            <p:nvPr/>
          </p:nvSpPr>
          <p:spPr bwMode="auto">
            <a:xfrm>
              <a:off x="1776" y="2208"/>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3</a:t>
              </a:r>
            </a:p>
          </p:txBody>
        </p:sp>
        <p:sp>
          <p:nvSpPr>
            <p:cNvPr id="33805" name="WordArt 11">
              <a:extLst>
                <a:ext uri="{FF2B5EF4-FFF2-40B4-BE49-F238E27FC236}">
                  <a16:creationId xmlns:a16="http://schemas.microsoft.com/office/drawing/2014/main" id="{A22E4997-A527-C414-04CC-99D05B0E9065}"/>
                </a:ext>
              </a:extLst>
            </p:cNvPr>
            <p:cNvSpPr>
              <a:spLocks noChangeArrowheads="1" noChangeShapeType="1" noTextEdit="1"/>
            </p:cNvSpPr>
            <p:nvPr/>
          </p:nvSpPr>
          <p:spPr bwMode="auto">
            <a:xfrm>
              <a:off x="1728" y="3264"/>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5</a:t>
              </a:r>
            </a:p>
          </p:txBody>
        </p:sp>
        <p:sp>
          <p:nvSpPr>
            <p:cNvPr id="33806" name="WordArt 12">
              <a:extLst>
                <a:ext uri="{FF2B5EF4-FFF2-40B4-BE49-F238E27FC236}">
                  <a16:creationId xmlns:a16="http://schemas.microsoft.com/office/drawing/2014/main" id="{C1C00E17-EC9D-354E-09DA-B40D3DAA97B3}"/>
                </a:ext>
              </a:extLst>
            </p:cNvPr>
            <p:cNvSpPr>
              <a:spLocks noChangeArrowheads="1" noChangeShapeType="1" noTextEdit="1"/>
            </p:cNvSpPr>
            <p:nvPr/>
          </p:nvSpPr>
          <p:spPr bwMode="auto">
            <a:xfrm>
              <a:off x="2304" y="2784"/>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6</a:t>
              </a:r>
            </a:p>
          </p:txBody>
        </p:sp>
        <p:sp>
          <p:nvSpPr>
            <p:cNvPr id="33807" name="WordArt 13">
              <a:extLst>
                <a:ext uri="{FF2B5EF4-FFF2-40B4-BE49-F238E27FC236}">
                  <a16:creationId xmlns:a16="http://schemas.microsoft.com/office/drawing/2014/main" id="{682038C2-5797-C97C-473E-3DF4752FC25A}"/>
                </a:ext>
              </a:extLst>
            </p:cNvPr>
            <p:cNvSpPr>
              <a:spLocks noChangeArrowheads="1" noChangeShapeType="1" noTextEdit="1"/>
            </p:cNvSpPr>
            <p:nvPr/>
          </p:nvSpPr>
          <p:spPr bwMode="auto">
            <a:xfrm>
              <a:off x="1728" y="2784"/>
              <a:ext cx="144" cy="240"/>
            </a:xfrm>
            <a:prstGeom prst="rect">
              <a:avLst/>
            </a:prstGeom>
          </p:spPr>
          <p:txBody>
            <a:bodyPr wrap="none" fromWordArt="1">
              <a:prstTxWarp prst="textSlantUp">
                <a:avLst>
                  <a:gd name="adj" fmla="val 0"/>
                </a:avLst>
              </a:prstTxWarp>
            </a:bodyPr>
            <a:lstStyle/>
            <a:p>
              <a:pPr algn="ctr"/>
              <a:r>
                <a:rPr lang="en-NZ" sz="3600" kern="10">
                  <a:ln w="9525">
                    <a:solidFill>
                      <a:srgbClr val="000000"/>
                    </a:solidFill>
                    <a:round/>
                    <a:headEnd/>
                    <a:tailEnd/>
                  </a:ln>
                  <a:solidFill>
                    <a:srgbClr val="000000"/>
                  </a:solidFill>
                  <a:latin typeface="Arial Black" panose="020B0A04020102020204" pitchFamily="34" charset="0"/>
                </a:rPr>
                <a:t>4</a:t>
              </a:r>
            </a:p>
          </p:txBody>
        </p:sp>
      </p:grpSp>
      <p:sp>
        <p:nvSpPr>
          <p:cNvPr id="238606" name="Text Box 14">
            <a:extLst>
              <a:ext uri="{FF2B5EF4-FFF2-40B4-BE49-F238E27FC236}">
                <a16:creationId xmlns:a16="http://schemas.microsoft.com/office/drawing/2014/main" id="{0B28855C-87A6-DF5D-372E-13B03F6524C3}"/>
              </a:ext>
            </a:extLst>
          </p:cNvPr>
          <p:cNvSpPr txBox="1">
            <a:spLocks noChangeArrowheads="1"/>
          </p:cNvSpPr>
          <p:nvPr/>
        </p:nvSpPr>
        <p:spPr bwMode="auto">
          <a:xfrm>
            <a:off x="3962400" y="20574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ko-KR" altLang="en-US" sz="3200">
                <a:ea typeface="굴림" panose="020B0600000101010101" pitchFamily="34" charset="-127"/>
                <a:sym typeface="Symbol" panose="05050102010706020507" pitchFamily="18" charset="2"/>
              </a:rPr>
              <a:t></a:t>
            </a:r>
            <a:endParaRPr lang="ko-KR" altLang="en-US" sz="1800">
              <a:ea typeface="굴림" panose="020B0600000101010101" pitchFamily="34" charset="-127"/>
              <a:sym typeface="Symbol" panose="05050102010706020507" pitchFamily="18" charset="2"/>
            </a:endParaRPr>
          </a:p>
        </p:txBody>
      </p:sp>
      <p:sp>
        <p:nvSpPr>
          <p:cNvPr id="238607" name="Text Box 15">
            <a:extLst>
              <a:ext uri="{FF2B5EF4-FFF2-40B4-BE49-F238E27FC236}">
                <a16:creationId xmlns:a16="http://schemas.microsoft.com/office/drawing/2014/main" id="{891A4D82-17C2-4CBD-6E2B-8F5D81EBEE02}"/>
              </a:ext>
            </a:extLst>
          </p:cNvPr>
          <p:cNvSpPr txBox="1">
            <a:spLocks noChangeArrowheads="1"/>
          </p:cNvSpPr>
          <p:nvPr/>
        </p:nvSpPr>
        <p:spPr bwMode="auto">
          <a:xfrm>
            <a:off x="4495800" y="2590800"/>
            <a:ext cx="838200" cy="579438"/>
          </a:xfrm>
          <a:prstGeom prst="rect">
            <a:avLst/>
          </a:prstGeom>
          <a:noFill/>
          <a:ln>
            <a:noFill/>
          </a:ln>
          <a:effec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spcBef>
                <a:spcPct val="50000"/>
              </a:spcBef>
              <a:defRPr/>
            </a:pPr>
            <a:r>
              <a:rPr lang="en-US" altLang="ko-KR" sz="3200" dirty="0">
                <a:solidFill>
                  <a:schemeClr val="accent6">
                    <a:lumMod val="20000"/>
                    <a:lumOff val="80000"/>
                  </a:schemeClr>
                </a:solidFill>
                <a:ea typeface="굴림" panose="020B0600000101010101" pitchFamily="34" charset="-127"/>
                <a:sym typeface="Symbol" panose="05050102010706020507" pitchFamily="18" charset="2"/>
              </a:rPr>
              <a:t>{4}</a:t>
            </a:r>
            <a:endParaRPr lang="en-US" altLang="ko-KR" dirty="0">
              <a:solidFill>
                <a:schemeClr val="accent6">
                  <a:lumMod val="20000"/>
                  <a:lumOff val="80000"/>
                </a:schemeClr>
              </a:solidFill>
              <a:ea typeface="굴림" panose="020B0600000101010101" pitchFamily="34" charset="-127"/>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38606"/>
                                        </p:tgtEl>
                                        <p:attrNameLst>
                                          <p:attrName>style.visibility</p:attrName>
                                        </p:attrNameLst>
                                      </p:cBhvr>
                                      <p:to>
                                        <p:strVal val="visible"/>
                                      </p:to>
                                    </p:set>
                                    <p:anim calcmode="lin" valueType="num">
                                      <p:cBhvr>
                                        <p:cTn id="7" dur="500" fill="hold"/>
                                        <p:tgtEl>
                                          <p:spTgt spid="238606"/>
                                        </p:tgtEl>
                                        <p:attrNameLst>
                                          <p:attrName>ppt_w</p:attrName>
                                        </p:attrNameLst>
                                      </p:cBhvr>
                                      <p:tavLst>
                                        <p:tav tm="0">
                                          <p:val>
                                            <p:strVal val="4*#ppt_w"/>
                                          </p:val>
                                        </p:tav>
                                        <p:tav tm="100000">
                                          <p:val>
                                            <p:strVal val="#ppt_w"/>
                                          </p:val>
                                        </p:tav>
                                      </p:tavLst>
                                    </p:anim>
                                    <p:anim calcmode="lin" valueType="num">
                                      <p:cBhvr>
                                        <p:cTn id="8" dur="500" fill="hold"/>
                                        <p:tgtEl>
                                          <p:spTgt spid="23860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LAP.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238607"/>
                                        </p:tgtEl>
                                        <p:attrNameLst>
                                          <p:attrName>style.visibility</p:attrName>
                                        </p:attrNameLst>
                                      </p:cBhvr>
                                      <p:to>
                                        <p:strVal val="visible"/>
                                      </p:to>
                                    </p:set>
                                    <p:anim calcmode="lin" valueType="num">
                                      <p:cBhvr>
                                        <p:cTn id="13" dur="500" fill="hold"/>
                                        <p:tgtEl>
                                          <p:spTgt spid="238607"/>
                                        </p:tgtEl>
                                        <p:attrNameLst>
                                          <p:attrName>ppt_w</p:attrName>
                                        </p:attrNameLst>
                                      </p:cBhvr>
                                      <p:tavLst>
                                        <p:tav tm="0">
                                          <p:val>
                                            <p:strVal val="4*#ppt_w"/>
                                          </p:val>
                                        </p:tav>
                                        <p:tav tm="100000">
                                          <p:val>
                                            <p:strVal val="#ppt_w"/>
                                          </p:val>
                                        </p:tav>
                                      </p:tavLst>
                                    </p:anim>
                                    <p:anim calcmode="lin" valueType="num">
                                      <p:cBhvr>
                                        <p:cTn id="14" dur="500" fill="hold"/>
                                        <p:tgtEl>
                                          <p:spTgt spid="23860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APPLAUS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nodeType="clickEffect">
                                  <p:stCondLst>
                                    <p:cond delay="0"/>
                                  </p:stCondLst>
                                  <p:childTnLst>
                                    <p:set>
                                      <p:cBhvr>
                                        <p:cTn id="18" dur="1" fill="hold">
                                          <p:stCondLst>
                                            <p:cond delay="0"/>
                                          </p:stCondLst>
                                        </p:cTn>
                                        <p:tgtEl>
                                          <p:spTgt spid="238598"/>
                                        </p:tgtEl>
                                        <p:attrNameLst>
                                          <p:attrName>style.visibility</p:attrName>
                                        </p:attrNameLst>
                                      </p:cBhvr>
                                      <p:to>
                                        <p:strVal val="visible"/>
                                      </p:to>
                                    </p:set>
                                    <p:anim calcmode="lin" valueType="num">
                                      <p:cBhvr>
                                        <p:cTn id="19" dur="500" fill="hold"/>
                                        <p:tgtEl>
                                          <p:spTgt spid="238598"/>
                                        </p:tgtEl>
                                        <p:attrNameLst>
                                          <p:attrName>ppt_w</p:attrName>
                                        </p:attrNameLst>
                                      </p:cBhvr>
                                      <p:tavLst>
                                        <p:tav tm="0">
                                          <p:val>
                                            <p:fltVal val="0"/>
                                          </p:val>
                                        </p:tav>
                                        <p:tav tm="100000">
                                          <p:val>
                                            <p:strVal val="#ppt_w"/>
                                          </p:val>
                                        </p:tav>
                                      </p:tavLst>
                                    </p:anim>
                                    <p:anim calcmode="lin" valueType="num">
                                      <p:cBhvr>
                                        <p:cTn id="20" dur="500" fill="hold"/>
                                        <p:tgtEl>
                                          <p:spTgt spid="238598"/>
                                        </p:tgtEl>
                                        <p:attrNameLst>
                                          <p:attrName>ppt_h</p:attrName>
                                        </p:attrNameLst>
                                      </p:cBhvr>
                                      <p:tavLst>
                                        <p:tav tm="0">
                                          <p:val>
                                            <p:fltVal val="0"/>
                                          </p:val>
                                        </p:tav>
                                        <p:tav tm="100000">
                                          <p:val>
                                            <p:strVal val="#ppt_h"/>
                                          </p:val>
                                        </p:tav>
                                      </p:tavLst>
                                    </p:anim>
                                    <p:anim calcmode="lin" valueType="num">
                                      <p:cBhvr>
                                        <p:cTn id="21" dur="500" fill="hold"/>
                                        <p:tgtEl>
                                          <p:spTgt spid="238598"/>
                                        </p:tgtEl>
                                        <p:attrNameLst>
                                          <p:attrName>ppt_x</p:attrName>
                                        </p:attrNameLst>
                                      </p:cBhvr>
                                      <p:tavLst>
                                        <p:tav tm="0">
                                          <p:val>
                                            <p:fltVal val="0.5"/>
                                          </p:val>
                                        </p:tav>
                                        <p:tav tm="100000">
                                          <p:val>
                                            <p:strVal val="#ppt_x"/>
                                          </p:val>
                                        </p:tav>
                                      </p:tavLst>
                                    </p:anim>
                                    <p:anim calcmode="lin" valueType="num">
                                      <p:cBhvr>
                                        <p:cTn id="22" dur="500" fill="hold"/>
                                        <p:tgtEl>
                                          <p:spTgt spid="23859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EXPLOD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8595"/>
                                        </p:tgtEl>
                                        <p:attrNameLst>
                                          <p:attrName>style.visibility</p:attrName>
                                        </p:attrNameLst>
                                      </p:cBhvr>
                                      <p:to>
                                        <p:strVal val="visible"/>
                                      </p:to>
                                    </p:set>
                                    <p:animEffect transition="in" filter="dissolve">
                                      <p:cBhvr>
                                        <p:cTn id="27" dur="500"/>
                                        <p:tgtEl>
                                          <p:spTgt spid="238595"/>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autoUpdateAnimBg="0"/>
      <p:bldP spid="23860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0F026CDF-0308-2141-5018-16C60E95BB1D}"/>
              </a:ext>
            </a:extLst>
          </p:cNvPr>
          <p:cNvSpPr>
            <a:spLocks noGrp="1" noChangeArrowheads="1"/>
          </p:cNvSpPr>
          <p:nvPr>
            <p:ph type="title"/>
          </p:nvPr>
        </p:nvSpPr>
        <p:spPr/>
        <p:txBody>
          <a:bodyPr/>
          <a:lstStyle/>
          <a:p>
            <a:pPr eaLnBrk="1" fontAlgn="auto" hangingPunct="1">
              <a:spcAft>
                <a:spcPts val="0"/>
              </a:spcAft>
              <a:defRPr/>
            </a:pPr>
            <a:r>
              <a:rPr lang="en-US" altLang="ko-KR" dirty="0">
                <a:ea typeface="굴림" panose="020B0600000101010101" pitchFamily="34" charset="-127"/>
              </a:rPr>
              <a:t>Disjointedness</a:t>
            </a:r>
          </a:p>
        </p:txBody>
      </p:sp>
      <p:sp>
        <p:nvSpPr>
          <p:cNvPr id="239619" name="Rectangle 3">
            <a:extLst>
              <a:ext uri="{FF2B5EF4-FFF2-40B4-BE49-F238E27FC236}">
                <a16:creationId xmlns:a16="http://schemas.microsoft.com/office/drawing/2014/main" id="{2328650C-75CF-5C0A-1C82-2CA815944BBA}"/>
              </a:ext>
            </a:extLst>
          </p:cNvPr>
          <p:cNvSpPr>
            <a:spLocks noGrp="1" noChangeArrowheads="1"/>
          </p:cNvSpPr>
          <p:nvPr>
            <p:ph idx="1"/>
          </p:nvPr>
        </p:nvSpPr>
        <p:spPr/>
        <p:txBody>
          <a:bodyPr/>
          <a:lstStyle/>
          <a:p>
            <a:pPr eaLnBrk="1" fontAlgn="auto" hangingPunct="1">
              <a:spcAft>
                <a:spcPts val="0"/>
              </a:spcAft>
              <a:defRPr/>
            </a:pPr>
            <a:r>
              <a:rPr lang="en-US" altLang="ko-KR" dirty="0">
                <a:ea typeface="굴림" panose="020B0600000101010101" pitchFamily="34" charset="-127"/>
              </a:rPr>
              <a:t>Two sets </a:t>
            </a:r>
            <a:r>
              <a:rPr lang="en-US" altLang="ko-KR" i="1" dirty="0">
                <a:ea typeface="굴림" panose="020B0600000101010101" pitchFamily="34" charset="-127"/>
              </a:rPr>
              <a:t>A</a:t>
            </a:r>
            <a:r>
              <a:rPr lang="en-US" altLang="ko-KR" dirty="0">
                <a:ea typeface="굴림" panose="020B0600000101010101" pitchFamily="34" charset="-127"/>
              </a:rPr>
              <a:t>, </a:t>
            </a:r>
            <a:r>
              <a:rPr lang="en-US" altLang="ko-KR" i="1" dirty="0">
                <a:ea typeface="굴림" panose="020B0600000101010101" pitchFamily="34" charset="-127"/>
              </a:rPr>
              <a:t>B</a:t>
            </a:r>
            <a:r>
              <a:rPr lang="en-US" altLang="ko-KR" dirty="0">
                <a:ea typeface="굴림" panose="020B0600000101010101" pitchFamily="34" charset="-127"/>
              </a:rPr>
              <a:t> are called</a:t>
            </a:r>
            <a:br>
              <a:rPr lang="en-US" altLang="ko-KR" dirty="0">
                <a:ea typeface="굴림" panose="020B0600000101010101" pitchFamily="34" charset="-127"/>
              </a:rPr>
            </a:br>
            <a:r>
              <a:rPr lang="en-US" altLang="ko-KR" i="1" dirty="0">
                <a:ea typeface="굴림" panose="020B0600000101010101" pitchFamily="34" charset="-127"/>
              </a:rPr>
              <a:t>disjoint</a:t>
            </a:r>
            <a:r>
              <a:rPr lang="en-US" altLang="ko-KR" dirty="0">
                <a:ea typeface="굴림" panose="020B0600000101010101" pitchFamily="34" charset="-127"/>
              </a:rPr>
              <a:t> (</a:t>
            </a:r>
            <a:r>
              <a:rPr lang="en-US" altLang="ko-KR" i="1" dirty="0">
                <a:ea typeface="굴림" panose="020B0600000101010101" pitchFamily="34" charset="-127"/>
              </a:rPr>
              <a:t>i.e.</a:t>
            </a:r>
            <a:r>
              <a:rPr lang="en-US" altLang="ko-KR" dirty="0">
                <a:ea typeface="굴림" panose="020B0600000101010101" pitchFamily="34" charset="-127"/>
              </a:rPr>
              <a:t>, </a:t>
            </a:r>
            <a:r>
              <a:rPr lang="en-US" altLang="ko-KR" dirty="0" err="1">
                <a:ea typeface="굴림" panose="020B0600000101010101" pitchFamily="34" charset="-127"/>
              </a:rPr>
              <a:t>unjoined</a:t>
            </a:r>
            <a:r>
              <a:rPr lang="en-US" altLang="ko-KR" dirty="0">
                <a:ea typeface="굴림" panose="020B0600000101010101" pitchFamily="34" charset="-127"/>
              </a:rPr>
              <a:t>)</a:t>
            </a:r>
            <a:br>
              <a:rPr lang="en-US" altLang="ko-KR" dirty="0">
                <a:ea typeface="굴림" panose="020B0600000101010101" pitchFamily="34" charset="-127"/>
              </a:rPr>
            </a:br>
            <a:r>
              <a:rPr lang="en-US" altLang="ko-KR" dirty="0" err="1">
                <a:ea typeface="굴림" panose="020B0600000101010101" pitchFamily="34" charset="-127"/>
              </a:rPr>
              <a:t>iff</a:t>
            </a:r>
            <a:r>
              <a:rPr lang="en-US" altLang="ko-KR" dirty="0">
                <a:ea typeface="굴림" panose="020B0600000101010101" pitchFamily="34" charset="-127"/>
              </a:rPr>
              <a:t> their intersection is</a:t>
            </a:r>
            <a:br>
              <a:rPr lang="en-US" altLang="ko-KR" dirty="0">
                <a:ea typeface="굴림" panose="020B0600000101010101" pitchFamily="34" charset="-127"/>
              </a:rPr>
            </a:br>
            <a:r>
              <a:rPr lang="en-US" altLang="ko-KR" dirty="0">
                <a:ea typeface="굴림" panose="020B0600000101010101" pitchFamily="34" charset="-127"/>
              </a:rPr>
              <a:t>empty.  (</a:t>
            </a:r>
            <a:r>
              <a:rPr lang="en-US" altLang="ko-KR" i="1" dirty="0">
                <a:ea typeface="굴림" panose="020B0600000101010101" pitchFamily="34" charset="-127"/>
              </a:rPr>
              <a:t>A</a:t>
            </a:r>
            <a:r>
              <a:rPr lang="en-US" altLang="ko-KR" dirty="0">
                <a:ea typeface="굴림" panose="020B0600000101010101" pitchFamily="34" charset="-127"/>
                <a:sym typeface="Symbol" panose="05050102010706020507" pitchFamily="18" charset="2"/>
              </a:rPr>
              <a:t></a:t>
            </a:r>
            <a:r>
              <a:rPr lang="en-US" altLang="ko-KR" i="1" dirty="0">
                <a:ea typeface="굴림" panose="020B0600000101010101" pitchFamily="34" charset="-127"/>
              </a:rPr>
              <a:t>B</a:t>
            </a:r>
            <a:r>
              <a:rPr lang="en-US" altLang="ko-KR" dirty="0">
                <a:ea typeface="굴림" panose="020B0600000101010101" pitchFamily="34" charset="-127"/>
              </a:rPr>
              <a:t>=</a:t>
            </a:r>
            <a:r>
              <a:rPr lang="en-US" altLang="ko-KR" dirty="0">
                <a:ea typeface="굴림" panose="020B0600000101010101" pitchFamily="34" charset="-127"/>
                <a:sym typeface="Symbol" panose="05050102010706020507" pitchFamily="18" charset="2"/>
              </a:rPr>
              <a:t>)</a:t>
            </a:r>
          </a:p>
          <a:p>
            <a:pPr eaLnBrk="1" fontAlgn="auto" hangingPunct="1">
              <a:spcAft>
                <a:spcPts val="0"/>
              </a:spcAft>
              <a:defRPr/>
            </a:pPr>
            <a:r>
              <a:rPr lang="en-US" altLang="ko-KR" dirty="0">
                <a:ea typeface="굴림" panose="020B0600000101010101" pitchFamily="34" charset="-127"/>
              </a:rPr>
              <a:t>Example: the set of even</a:t>
            </a:r>
            <a:br>
              <a:rPr lang="en-US" altLang="ko-KR" dirty="0">
                <a:ea typeface="굴림" panose="020B0600000101010101" pitchFamily="34" charset="-127"/>
              </a:rPr>
            </a:br>
            <a:r>
              <a:rPr lang="en-US" altLang="ko-KR" dirty="0">
                <a:ea typeface="굴림" panose="020B0600000101010101" pitchFamily="34" charset="-127"/>
              </a:rPr>
              <a:t>integers is disjoint with</a:t>
            </a:r>
            <a:br>
              <a:rPr lang="en-US" altLang="ko-KR" dirty="0">
                <a:ea typeface="굴림" panose="020B0600000101010101" pitchFamily="34" charset="-127"/>
              </a:rPr>
            </a:br>
            <a:r>
              <a:rPr lang="en-US" altLang="ko-KR" dirty="0">
                <a:ea typeface="굴림" panose="020B0600000101010101" pitchFamily="34" charset="-127"/>
              </a:rPr>
              <a:t>the set of odd integers.</a:t>
            </a:r>
          </a:p>
        </p:txBody>
      </p:sp>
      <p:sp>
        <p:nvSpPr>
          <p:cNvPr id="2" name="Slide Number Placeholder 3">
            <a:extLst>
              <a:ext uri="{FF2B5EF4-FFF2-40B4-BE49-F238E27FC236}">
                <a16:creationId xmlns:a16="http://schemas.microsoft.com/office/drawing/2014/main" id="{C6B702A0-FF9D-25EA-1479-F7C4DF49B7E7}"/>
              </a:ext>
            </a:extLst>
          </p:cNvPr>
          <p:cNvSpPr>
            <a:spLocks noGrp="1"/>
          </p:cNvSpPr>
          <p:nvPr>
            <p:ph type="sldNum" sz="quarter" idx="12"/>
          </p:nvPr>
        </p:nvSpPr>
        <p:spPr/>
        <p:txBody>
          <a:bodyPr/>
          <a:lstStyle/>
          <a:p>
            <a:pPr>
              <a:defRPr/>
            </a:pPr>
            <a:fld id="{5E0DB5BD-0A6E-4B82-ADAA-C464FEE7896B}" type="slidenum">
              <a:rPr lang="ko-KR" altLang="en-US"/>
              <a:pPr>
                <a:defRPr/>
              </a:pPr>
              <a:t>21</a:t>
            </a:fld>
            <a:endParaRPr lang="en-US" altLang="ko-KR"/>
          </a:p>
        </p:txBody>
      </p:sp>
      <p:grpSp>
        <p:nvGrpSpPr>
          <p:cNvPr id="34821" name="Group 2">
            <a:extLst>
              <a:ext uri="{FF2B5EF4-FFF2-40B4-BE49-F238E27FC236}">
                <a16:creationId xmlns:a16="http://schemas.microsoft.com/office/drawing/2014/main" id="{155FF25A-6F0F-6C72-E8BC-965767828E51}"/>
              </a:ext>
            </a:extLst>
          </p:cNvPr>
          <p:cNvGrpSpPr>
            <a:grpSpLocks/>
          </p:cNvGrpSpPr>
          <p:nvPr/>
        </p:nvGrpSpPr>
        <p:grpSpPr bwMode="auto">
          <a:xfrm>
            <a:off x="5105400" y="1371600"/>
            <a:ext cx="3429000" cy="3886200"/>
            <a:chOff x="5334000" y="1600200"/>
            <a:chExt cx="3429000" cy="3886200"/>
          </a:xfrm>
        </p:grpSpPr>
        <p:sp>
          <p:nvSpPr>
            <p:cNvPr id="34822" name="Line 5">
              <a:extLst>
                <a:ext uri="{FF2B5EF4-FFF2-40B4-BE49-F238E27FC236}">
                  <a16:creationId xmlns:a16="http://schemas.microsoft.com/office/drawing/2014/main" id="{54B9EDDB-D2FE-29B7-1144-B3024C21D0DD}"/>
                </a:ext>
              </a:extLst>
            </p:cNvPr>
            <p:cNvSpPr>
              <a:spLocks noChangeShapeType="1"/>
            </p:cNvSpPr>
            <p:nvPr/>
          </p:nvSpPr>
          <p:spPr bwMode="auto">
            <a:xfrm flipH="1">
              <a:off x="6019800" y="4724400"/>
              <a:ext cx="228600" cy="76200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4823" name="Line 6">
              <a:extLst>
                <a:ext uri="{FF2B5EF4-FFF2-40B4-BE49-F238E27FC236}">
                  <a16:creationId xmlns:a16="http://schemas.microsoft.com/office/drawing/2014/main" id="{11C9E8C4-CF55-8349-6F00-6733CD7E4BB1}"/>
                </a:ext>
              </a:extLst>
            </p:cNvPr>
            <p:cNvSpPr>
              <a:spLocks noChangeShapeType="1"/>
            </p:cNvSpPr>
            <p:nvPr/>
          </p:nvSpPr>
          <p:spPr bwMode="auto">
            <a:xfrm>
              <a:off x="6705600" y="4724400"/>
              <a:ext cx="304800" cy="76200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4824" name="Line 7">
              <a:extLst>
                <a:ext uri="{FF2B5EF4-FFF2-40B4-BE49-F238E27FC236}">
                  <a16:creationId xmlns:a16="http://schemas.microsoft.com/office/drawing/2014/main" id="{6ED841A9-FCF2-AB60-C244-FF4E0AF37316}"/>
                </a:ext>
              </a:extLst>
            </p:cNvPr>
            <p:cNvSpPr>
              <a:spLocks noChangeShapeType="1"/>
            </p:cNvSpPr>
            <p:nvPr/>
          </p:nvSpPr>
          <p:spPr bwMode="auto">
            <a:xfrm>
              <a:off x="6477000" y="3733800"/>
              <a:ext cx="0" cy="76200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4825" name="Line 8">
              <a:extLst>
                <a:ext uri="{FF2B5EF4-FFF2-40B4-BE49-F238E27FC236}">
                  <a16:creationId xmlns:a16="http://schemas.microsoft.com/office/drawing/2014/main" id="{ADEEEB3D-5E22-9821-DCB9-24267AB2B334}"/>
                </a:ext>
              </a:extLst>
            </p:cNvPr>
            <p:cNvSpPr>
              <a:spLocks noChangeShapeType="1"/>
            </p:cNvSpPr>
            <p:nvPr/>
          </p:nvSpPr>
          <p:spPr bwMode="auto">
            <a:xfrm>
              <a:off x="5334000" y="3429000"/>
              <a:ext cx="838200" cy="7620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4826" name="Line 9">
              <a:extLst>
                <a:ext uri="{FF2B5EF4-FFF2-40B4-BE49-F238E27FC236}">
                  <a16:creationId xmlns:a16="http://schemas.microsoft.com/office/drawing/2014/main" id="{D5072A90-B39C-8FD9-82E0-20F787190FF5}"/>
                </a:ext>
              </a:extLst>
            </p:cNvPr>
            <p:cNvSpPr>
              <a:spLocks noChangeShapeType="1"/>
            </p:cNvSpPr>
            <p:nvPr/>
          </p:nvSpPr>
          <p:spPr bwMode="auto">
            <a:xfrm flipV="1">
              <a:off x="6858000" y="3276600"/>
              <a:ext cx="914400" cy="22860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4827" name="Oval 10">
              <a:extLst>
                <a:ext uri="{FF2B5EF4-FFF2-40B4-BE49-F238E27FC236}">
                  <a16:creationId xmlns:a16="http://schemas.microsoft.com/office/drawing/2014/main" id="{6C5E996D-4C63-A657-84F1-DF42AEE35E10}"/>
                </a:ext>
              </a:extLst>
            </p:cNvPr>
            <p:cNvSpPr>
              <a:spLocks noChangeArrowheads="1"/>
            </p:cNvSpPr>
            <p:nvPr/>
          </p:nvSpPr>
          <p:spPr bwMode="auto">
            <a:xfrm>
              <a:off x="6172200" y="28956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4828" name="Oval 11">
              <a:extLst>
                <a:ext uri="{FF2B5EF4-FFF2-40B4-BE49-F238E27FC236}">
                  <a16:creationId xmlns:a16="http://schemas.microsoft.com/office/drawing/2014/main" id="{308B1A00-3866-98AB-6CD4-71E8A93D6BB8}"/>
                </a:ext>
              </a:extLst>
            </p:cNvPr>
            <p:cNvSpPr>
              <a:spLocks noChangeArrowheads="1"/>
            </p:cNvSpPr>
            <p:nvPr/>
          </p:nvSpPr>
          <p:spPr bwMode="auto">
            <a:xfrm>
              <a:off x="6324600" y="3048000"/>
              <a:ext cx="76200" cy="762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4829" name="Oval 12">
              <a:extLst>
                <a:ext uri="{FF2B5EF4-FFF2-40B4-BE49-F238E27FC236}">
                  <a16:creationId xmlns:a16="http://schemas.microsoft.com/office/drawing/2014/main" id="{8F4BB33E-D2FA-EBF9-6678-05C6B7F03DE4}"/>
                </a:ext>
              </a:extLst>
            </p:cNvPr>
            <p:cNvSpPr>
              <a:spLocks noChangeArrowheads="1"/>
            </p:cNvSpPr>
            <p:nvPr/>
          </p:nvSpPr>
          <p:spPr bwMode="auto">
            <a:xfrm>
              <a:off x="6553200" y="3048000"/>
              <a:ext cx="76200" cy="762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4830" name="AutoShape 13">
              <a:extLst>
                <a:ext uri="{FF2B5EF4-FFF2-40B4-BE49-F238E27FC236}">
                  <a16:creationId xmlns:a16="http://schemas.microsoft.com/office/drawing/2014/main" id="{6BE7AC9C-DB2C-B979-11BD-0F03ABCAE1E4}"/>
                </a:ext>
              </a:extLst>
            </p:cNvPr>
            <p:cNvSpPr>
              <a:spLocks noChangeArrowheads="1"/>
            </p:cNvSpPr>
            <p:nvPr/>
          </p:nvSpPr>
          <p:spPr bwMode="auto">
            <a:xfrm rot="5515029">
              <a:off x="6400800" y="3124200"/>
              <a:ext cx="152400" cy="304800"/>
            </a:xfrm>
            <a:prstGeom prst="moon">
              <a:avLst>
                <a:gd name="adj" fmla="val 50000"/>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34831" name="AutoShape 14">
              <a:extLst>
                <a:ext uri="{FF2B5EF4-FFF2-40B4-BE49-F238E27FC236}">
                  <a16:creationId xmlns:a16="http://schemas.microsoft.com/office/drawing/2014/main" id="{DF9FE545-AF21-0692-A9E4-F9D64DAD2589}"/>
                </a:ext>
              </a:extLst>
            </p:cNvPr>
            <p:cNvSpPr>
              <a:spLocks noChangeArrowheads="1"/>
            </p:cNvSpPr>
            <p:nvPr/>
          </p:nvSpPr>
          <p:spPr bwMode="auto">
            <a:xfrm>
              <a:off x="6858000" y="1600200"/>
              <a:ext cx="1905000" cy="1295400"/>
            </a:xfrm>
            <a:prstGeom prst="wedgeEllipseCallout">
              <a:avLst>
                <a:gd name="adj1" fmla="val -45000"/>
                <a:gd name="adj2" fmla="val 55884"/>
              </a:avLst>
            </a:prstGeom>
            <a:solidFill>
              <a:schemeClr val="hlink"/>
            </a:solidFill>
            <a:ln w="571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ctr" eaLnBrk="1" hangingPunct="1">
                <a:lnSpc>
                  <a:spcPct val="100000"/>
                </a:lnSpc>
                <a:spcBef>
                  <a:spcPct val="0"/>
                </a:spcBef>
                <a:buFontTx/>
                <a:buNone/>
              </a:pPr>
              <a:r>
                <a:rPr lang="en-US" altLang="ko-KR">
                  <a:ea typeface="굴림" panose="020B0600000101010101" pitchFamily="34" charset="-127"/>
                </a:rPr>
                <a:t>Help, I’ve</a:t>
              </a:r>
              <a:br>
                <a:rPr lang="en-US" altLang="ko-KR">
                  <a:ea typeface="굴림" panose="020B0600000101010101" pitchFamily="34" charset="-127"/>
                </a:rPr>
              </a:br>
              <a:r>
                <a:rPr lang="en-US" altLang="ko-KR">
                  <a:ea typeface="굴림" panose="020B0600000101010101" pitchFamily="34" charset="-127"/>
                </a:rPr>
                <a:t>been</a:t>
              </a:r>
              <a:br>
                <a:rPr lang="en-US" altLang="ko-KR">
                  <a:ea typeface="굴림" panose="020B0600000101010101" pitchFamily="34" charset="-127"/>
                </a:rPr>
              </a:br>
              <a:r>
                <a:rPr lang="en-US" altLang="ko-KR">
                  <a:ea typeface="굴림" panose="020B0600000101010101" pitchFamily="34" charset="-127"/>
                </a:rPr>
                <a:t>disjointed!</a:t>
              </a:r>
              <a:endParaRPr lang="en-US" altLang="ko-KR" sz="1800">
                <a:ea typeface="굴림" panose="020B0600000101010101" pitchFamily="34" charset="-127"/>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CF3D49C3-0E2F-12EF-1C01-A78A0FF0F39E}"/>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Inclusion-Exclusion Principle</a:t>
            </a:r>
          </a:p>
        </p:txBody>
      </p:sp>
      <p:sp>
        <p:nvSpPr>
          <p:cNvPr id="240643" name="Rectangle 3">
            <a:extLst>
              <a:ext uri="{FF2B5EF4-FFF2-40B4-BE49-F238E27FC236}">
                <a16:creationId xmlns:a16="http://schemas.microsoft.com/office/drawing/2014/main" id="{DFC7DD1C-8C86-4884-E84F-1AF792059CED}"/>
              </a:ext>
            </a:extLst>
          </p:cNvPr>
          <p:cNvSpPr>
            <a:spLocks noGrp="1" noChangeArrowheads="1"/>
          </p:cNvSpPr>
          <p:nvPr>
            <p:ph idx="1"/>
          </p:nvPr>
        </p:nvSpPr>
        <p:spPr>
          <a:xfrm>
            <a:off x="685800" y="1981200"/>
            <a:ext cx="7772400" cy="4267200"/>
          </a:xfrm>
        </p:spPr>
        <p:txBody>
          <a:bodyPr/>
          <a:lstStyle/>
          <a:p>
            <a:pPr eaLnBrk="1" fontAlgn="auto" hangingPunct="1">
              <a:spcAft>
                <a:spcPts val="0"/>
              </a:spcAft>
              <a:defRPr/>
            </a:pPr>
            <a:r>
              <a:rPr lang="en-US" altLang="ko-KR">
                <a:ea typeface="굴림" panose="020B0600000101010101" pitchFamily="34" charset="-127"/>
              </a:rPr>
              <a:t>How many elements are in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B</a:t>
            </a:r>
            <a:r>
              <a:rPr lang="en-US" altLang="ko-KR">
                <a:ea typeface="굴림" panose="020B0600000101010101" pitchFamily="34" charset="-127"/>
              </a:rPr>
              <a:t>?</a:t>
            </a:r>
            <a:br>
              <a:rPr lang="en-US" altLang="ko-KR">
                <a:ea typeface="굴림" panose="020B0600000101010101" pitchFamily="34" charset="-127"/>
              </a:rPr>
            </a:br>
            <a:r>
              <a:rPr lang="en-US" altLang="ko-KR">
                <a:ea typeface="굴림" panose="020B0600000101010101" pitchFamily="34" charset="-127"/>
              </a:rPr>
              <a:t>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B</a:t>
            </a:r>
            <a:r>
              <a:rPr lang="en-US" altLang="ko-KR">
                <a:ea typeface="굴림" panose="020B0600000101010101" pitchFamily="34" charset="-127"/>
              </a:rPr>
              <a:t>|</a:t>
            </a:r>
            <a:r>
              <a:rPr lang="en-US" altLang="ko-KR" i="1">
                <a:ea typeface="굴림" panose="020B0600000101010101" pitchFamily="34" charset="-127"/>
              </a:rPr>
              <a:t> = |A| </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 |B| </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a:ea typeface="굴림" panose="020B0600000101010101" pitchFamily="34" charset="-127"/>
                <a:sym typeface="Symbol" panose="05050102010706020507" pitchFamily="18" charset="2"/>
              </a:rPr>
              <a:t>|</a:t>
            </a:r>
          </a:p>
          <a:p>
            <a:pPr eaLnBrk="1" fontAlgn="auto" hangingPunct="1">
              <a:spcAft>
                <a:spcPts val="0"/>
              </a:spcAft>
              <a:defRPr/>
            </a:pPr>
            <a:endParaRPr lang="en-US" altLang="ko-KR">
              <a:ea typeface="굴림" panose="020B0600000101010101" pitchFamily="34" charset="-127"/>
              <a:sym typeface="Symbol" panose="05050102010706020507" pitchFamily="18" charset="2"/>
            </a:endParaRPr>
          </a:p>
          <a:p>
            <a:pPr eaLnBrk="1" fontAlgn="auto" hangingPunct="1">
              <a:spcAft>
                <a:spcPts val="0"/>
              </a:spcAft>
              <a:defRPr/>
            </a:pPr>
            <a:r>
              <a:rPr lang="en-US" altLang="ko-KR">
                <a:ea typeface="굴림" panose="020B0600000101010101" pitchFamily="34" charset="-127"/>
                <a:sym typeface="Symbol" panose="05050102010706020507" pitchFamily="18" charset="2"/>
              </a:rPr>
              <a:t>Example: </a:t>
            </a:r>
          </a:p>
          <a:p>
            <a:pPr eaLnBrk="1" fontAlgn="auto" hangingPunct="1">
              <a:spcAft>
                <a:spcPts val="0"/>
              </a:spcAft>
              <a:buFontTx/>
              <a:buNone/>
              <a:defRPr/>
            </a:pPr>
            <a:r>
              <a:rPr lang="en-US" altLang="ko-KR">
                <a:solidFill>
                  <a:schemeClr val="accent2"/>
                </a:solidFill>
                <a:ea typeface="굴림" panose="020B0600000101010101" pitchFamily="34" charset="-127"/>
                <a:sym typeface="Symbol" panose="05050102010706020507" pitchFamily="18" charset="2"/>
              </a:rPr>
              <a:t>{2,3,5}</a:t>
            </a:r>
            <a:r>
              <a:rPr lang="en-US" altLang="ko-KR">
                <a:ea typeface="굴림" panose="020B0600000101010101" pitchFamily="34" charset="-127"/>
                <a:sym typeface="Symbol" panose="05050102010706020507" pitchFamily="18" charset="2"/>
              </a:rPr>
              <a:t></a:t>
            </a:r>
            <a:r>
              <a:rPr lang="en-US" altLang="ko-KR">
                <a:solidFill>
                  <a:srgbClr val="FF0000"/>
                </a:solidFill>
                <a:ea typeface="굴림" panose="020B0600000101010101" pitchFamily="34" charset="-127"/>
                <a:sym typeface="Symbol" panose="05050102010706020507" pitchFamily="18" charset="2"/>
              </a:rPr>
              <a:t>{3,5,7}</a:t>
            </a:r>
            <a:r>
              <a:rPr lang="en-US" altLang="ko-KR">
                <a:ea typeface="굴림" panose="020B0600000101010101" pitchFamily="34" charset="-127"/>
                <a:sym typeface="Symbol" panose="05050102010706020507" pitchFamily="18" charset="2"/>
              </a:rPr>
              <a:t> = {</a:t>
            </a:r>
            <a:r>
              <a:rPr lang="en-US" altLang="ko-KR">
                <a:solidFill>
                  <a:schemeClr val="accent2"/>
                </a:solidFill>
                <a:ea typeface="굴림" panose="020B0600000101010101" pitchFamily="34" charset="-127"/>
                <a:sym typeface="Symbol" panose="05050102010706020507" pitchFamily="18" charset="2"/>
              </a:rPr>
              <a:t>2,3,5</a:t>
            </a:r>
            <a:r>
              <a:rPr lang="en-US" altLang="ko-KR">
                <a:ea typeface="굴림" panose="020B0600000101010101" pitchFamily="34" charset="-127"/>
                <a:sym typeface="Symbol" panose="05050102010706020507" pitchFamily="18" charset="2"/>
              </a:rPr>
              <a:t>,</a:t>
            </a:r>
            <a:r>
              <a:rPr lang="en-US" altLang="ko-KR">
                <a:solidFill>
                  <a:srgbClr val="FF0000"/>
                </a:solidFill>
                <a:ea typeface="굴림" panose="020B0600000101010101" pitchFamily="34" charset="-127"/>
                <a:sym typeface="Symbol" panose="05050102010706020507" pitchFamily="18" charset="2"/>
              </a:rPr>
              <a:t>3,5,7</a:t>
            </a:r>
            <a:r>
              <a:rPr lang="en-US" altLang="ko-KR">
                <a:ea typeface="굴림" panose="020B0600000101010101" pitchFamily="34" charset="-127"/>
                <a:sym typeface="Symbol" panose="05050102010706020507" pitchFamily="18" charset="2"/>
              </a:rPr>
              <a:t>} =</a:t>
            </a:r>
            <a:r>
              <a:rPr lang="en-US" altLang="ko-KR">
                <a:solidFill>
                  <a:srgbClr val="006600"/>
                </a:solidFill>
                <a:ea typeface="굴림" panose="020B0600000101010101" pitchFamily="34" charset="-127"/>
                <a:sym typeface="Symbol" panose="05050102010706020507" pitchFamily="18" charset="2"/>
              </a:rPr>
              <a:t>{2,3,5,7} </a:t>
            </a:r>
          </a:p>
        </p:txBody>
      </p:sp>
      <p:sp>
        <p:nvSpPr>
          <p:cNvPr id="2" name="Slide Number Placeholder 3">
            <a:extLst>
              <a:ext uri="{FF2B5EF4-FFF2-40B4-BE49-F238E27FC236}">
                <a16:creationId xmlns:a16="http://schemas.microsoft.com/office/drawing/2014/main" id="{058A51DC-277C-C28F-E5C0-619778D882BB}"/>
              </a:ext>
            </a:extLst>
          </p:cNvPr>
          <p:cNvSpPr>
            <a:spLocks noGrp="1"/>
          </p:cNvSpPr>
          <p:nvPr>
            <p:ph type="sldNum" sz="quarter" idx="12"/>
          </p:nvPr>
        </p:nvSpPr>
        <p:spPr/>
        <p:txBody>
          <a:bodyPr/>
          <a:lstStyle/>
          <a:p>
            <a:pPr>
              <a:defRPr/>
            </a:pPr>
            <a:fld id="{F8AFCE0E-888B-4196-8DD8-EE03ED584FA2}" type="slidenum">
              <a:rPr lang="ko-KR" altLang="en-US"/>
              <a:pPr>
                <a:defRPr/>
              </a:pPr>
              <a:t>22</a:t>
            </a:fld>
            <a:endParaRPr lang="en-US" altLang="ko-KR"/>
          </a:p>
        </p:txBody>
      </p:sp>
      <p:sp>
        <p:nvSpPr>
          <p:cNvPr id="240644" name="WordArt 4">
            <a:extLst>
              <a:ext uri="{FF2B5EF4-FFF2-40B4-BE49-F238E27FC236}">
                <a16:creationId xmlns:a16="http://schemas.microsoft.com/office/drawing/2014/main" id="{D4D2FBFA-086F-2FDC-C2D5-91A16B69D5B5}"/>
              </a:ext>
            </a:extLst>
          </p:cNvPr>
          <p:cNvSpPr>
            <a:spLocks noChangeArrowheads="1" noChangeShapeType="1" noTextEdit="1"/>
          </p:cNvSpPr>
          <p:nvPr/>
        </p:nvSpPr>
        <p:spPr bwMode="auto">
          <a:xfrm>
            <a:off x="76200" y="2376488"/>
            <a:ext cx="10091738" cy="3506787"/>
          </a:xfrm>
          <a:prstGeom prst="rect">
            <a:avLst/>
          </a:prstGeom>
        </p:spPr>
        <p:txBody>
          <a:bodyPr wrap="none" fromWordArt="1">
            <a:prstTxWarp prst="textCascadeUp">
              <a:avLst>
                <a:gd name="adj" fmla="val 100000"/>
              </a:avLst>
            </a:prstTxWarp>
            <a:scene3d>
              <a:camera prst="legacyPerspectiveTopLeft">
                <a:rot lat="0" lon="20519992" rev="0"/>
              </a:camera>
              <a:lightRig rig="legacyHarsh3" dir="r"/>
            </a:scene3d>
            <a:sp3d extrusionH="430200" prstMaterial="legacyMatte">
              <a:extrusionClr>
                <a:srgbClr val="006600"/>
              </a:extrusionClr>
              <a:contourClr>
                <a:srgbClr val="F6B05C"/>
              </a:contourClr>
            </a:sp3d>
          </a:bodyPr>
          <a:lstStyle/>
          <a:p>
            <a:pPr algn="ctr"/>
            <a:r>
              <a:rPr lang="en-US" sz="3200" b="1" kern="10">
                <a:ln w="9525">
                  <a:round/>
                  <a:headEnd/>
                  <a:tailEnd/>
                </a:ln>
                <a:gradFill rotWithShape="1">
                  <a:gsLst>
                    <a:gs pos="0">
                      <a:srgbClr val="F6B05C"/>
                    </a:gs>
                    <a:gs pos="100000">
                      <a:srgbClr val="FF0000"/>
                    </a:gs>
                  </a:gsLst>
                  <a:lin ang="5400000" scaled="1"/>
                </a:gradFill>
                <a:latin typeface="Haettenschweiler" panose="020B0706040902060204" pitchFamily="34" charset="0"/>
              </a:rPr>
              <a:t>Subtract out items</a:t>
            </a:r>
          </a:p>
          <a:p>
            <a:pPr algn="ctr"/>
            <a:r>
              <a:rPr lang="en-US" sz="3200" b="1" kern="10">
                <a:ln w="9525">
                  <a:round/>
                  <a:headEnd/>
                  <a:tailEnd/>
                </a:ln>
                <a:gradFill rotWithShape="1">
                  <a:gsLst>
                    <a:gs pos="0">
                      <a:srgbClr val="F6B05C"/>
                    </a:gs>
                    <a:gs pos="100000">
                      <a:srgbClr val="FF0000"/>
                    </a:gs>
                  </a:gsLst>
                  <a:lin ang="5400000" scaled="1"/>
                </a:gradFill>
                <a:latin typeface="Haettenschweiler" panose="020B0706040902060204" pitchFamily="34" charset="0"/>
              </a:rPr>
              <a:t>in intersection, to</a:t>
            </a:r>
          </a:p>
          <a:p>
            <a:pPr algn="ctr"/>
            <a:r>
              <a:rPr lang="en-US" sz="3200" b="1" kern="10">
                <a:ln w="9525">
                  <a:round/>
                  <a:headEnd/>
                  <a:tailEnd/>
                </a:ln>
                <a:gradFill rotWithShape="1">
                  <a:gsLst>
                    <a:gs pos="0">
                      <a:srgbClr val="F6B05C"/>
                    </a:gs>
                    <a:gs pos="100000">
                      <a:srgbClr val="FF0000"/>
                    </a:gs>
                  </a:gsLst>
                  <a:lin ang="5400000" scaled="1"/>
                </a:gradFill>
                <a:latin typeface="Haettenschweiler" panose="020B0706040902060204" pitchFamily="34" charset="0"/>
              </a:rPr>
              <a:t>compensate for</a:t>
            </a:r>
          </a:p>
          <a:p>
            <a:pPr algn="ctr"/>
            <a:r>
              <a:rPr lang="en-US" sz="3200" b="1" kern="10">
                <a:ln w="9525">
                  <a:round/>
                  <a:headEnd/>
                  <a:tailEnd/>
                </a:ln>
                <a:gradFill rotWithShape="1">
                  <a:gsLst>
                    <a:gs pos="0">
                      <a:srgbClr val="F6B05C"/>
                    </a:gs>
                    <a:gs pos="100000">
                      <a:srgbClr val="FF0000"/>
                    </a:gs>
                  </a:gsLst>
                  <a:lin ang="5400000" scaled="1"/>
                </a:gradFill>
                <a:latin typeface="Haettenschweiler" panose="020B0706040902060204" pitchFamily="34" charset="0"/>
              </a:rPr>
              <a:t>double-counting them!</a:t>
            </a:r>
            <a:endParaRPr lang="en-NZ" sz="3200" b="1" kern="10">
              <a:ln w="9525">
                <a:round/>
                <a:headEnd/>
                <a:tailEnd/>
              </a:ln>
              <a:gradFill rotWithShape="1">
                <a:gsLst>
                  <a:gs pos="0">
                    <a:srgbClr val="F6B05C"/>
                  </a:gs>
                  <a:gs pos="100000">
                    <a:srgbClr val="FF0000"/>
                  </a:gs>
                </a:gsLst>
                <a:lin ang="5400000" scaled="1"/>
              </a:gradFill>
              <a:latin typeface="Haettenschweiler" panose="020B070604090206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40644"/>
                                        </p:tgtEl>
                                        <p:attrNameLst>
                                          <p:attrName>style.visibility</p:attrName>
                                        </p:attrNameLst>
                                      </p:cBhvr>
                                      <p:to>
                                        <p:strVal val="visible"/>
                                      </p:to>
                                    </p:set>
                                    <p:anim calcmode="lin" valueType="num">
                                      <p:cBhvr additive="base">
                                        <p:cTn id="7" dur="500" fill="hold"/>
                                        <p:tgtEl>
                                          <p:spTgt spid="240644"/>
                                        </p:tgtEl>
                                        <p:attrNameLst>
                                          <p:attrName>ppt_x</p:attrName>
                                        </p:attrNameLst>
                                      </p:cBhvr>
                                      <p:tavLst>
                                        <p:tav tm="0">
                                          <p:val>
                                            <p:strVal val="1+#ppt_w/2"/>
                                          </p:val>
                                        </p:tav>
                                        <p:tav tm="100000">
                                          <p:val>
                                            <p:strVal val="#ppt_x"/>
                                          </p:val>
                                        </p:tav>
                                      </p:tavLst>
                                    </p:anim>
                                    <p:anim calcmode="lin" valueType="num">
                                      <p:cBhvr additive="base">
                                        <p:cTn id="8" dur="500" fill="hold"/>
                                        <p:tgtEl>
                                          <p:spTgt spid="24064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F0A6122C-EC2A-0EA1-3F53-6EC651D1BDDB}"/>
              </a:ext>
            </a:extLst>
          </p:cNvPr>
          <p:cNvSpPr>
            <a:spLocks noGrp="1" noChangeArrowheads="1"/>
          </p:cNvSpPr>
          <p:nvPr>
            <p:ph type="title"/>
          </p:nvPr>
        </p:nvSpPr>
        <p:spPr/>
        <p:txBody>
          <a:bodyPr/>
          <a:lstStyle/>
          <a:p>
            <a:pPr eaLnBrk="1" fontAlgn="auto" hangingPunct="1">
              <a:spcAft>
                <a:spcPts val="0"/>
              </a:spcAft>
              <a:defRPr/>
            </a:pPr>
            <a:r>
              <a:rPr lang="en-US" altLang="ko-KR" dirty="0">
                <a:ea typeface="굴림" panose="020B0600000101010101" pitchFamily="34" charset="-127"/>
              </a:rPr>
              <a:t>Set Difference</a:t>
            </a:r>
          </a:p>
        </p:txBody>
      </p:sp>
      <p:sp>
        <p:nvSpPr>
          <p:cNvPr id="241667" name="Rectangle 3">
            <a:extLst>
              <a:ext uri="{FF2B5EF4-FFF2-40B4-BE49-F238E27FC236}">
                <a16:creationId xmlns:a16="http://schemas.microsoft.com/office/drawing/2014/main" id="{F98E0DF2-83EB-5EDB-D18E-70D4EE787B64}"/>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For sets </a:t>
            </a:r>
            <a:r>
              <a:rPr lang="en-US" altLang="ko-KR" i="1">
                <a:ea typeface="굴림" panose="020B0600000101010101" pitchFamily="34" charset="-127"/>
              </a:rPr>
              <a:t>A</a:t>
            </a:r>
            <a:r>
              <a:rPr lang="en-US" altLang="ko-KR">
                <a:ea typeface="굴림" panose="020B0600000101010101" pitchFamily="34" charset="-127"/>
              </a:rPr>
              <a:t>, </a:t>
            </a:r>
            <a:r>
              <a:rPr lang="en-US" altLang="ko-KR" i="1">
                <a:ea typeface="굴림" panose="020B0600000101010101" pitchFamily="34" charset="-127"/>
              </a:rPr>
              <a:t>B</a:t>
            </a:r>
            <a:r>
              <a:rPr lang="en-US" altLang="ko-KR">
                <a:ea typeface="굴림" panose="020B0600000101010101" pitchFamily="34" charset="-127"/>
              </a:rPr>
              <a:t>, the </a:t>
            </a:r>
            <a:r>
              <a:rPr lang="en-US" altLang="ko-KR" i="1">
                <a:ea typeface="굴림" panose="020B0600000101010101" pitchFamily="34" charset="-127"/>
              </a:rPr>
              <a:t>difference</a:t>
            </a:r>
            <a:r>
              <a:rPr lang="en-US" altLang="ko-KR">
                <a:ea typeface="굴림" panose="020B0600000101010101" pitchFamily="34" charset="-127"/>
              </a:rPr>
              <a:t> </a:t>
            </a:r>
            <a:r>
              <a:rPr lang="en-US" altLang="ko-KR" i="1">
                <a:ea typeface="굴림" panose="020B0600000101010101" pitchFamily="34" charset="-127"/>
              </a:rPr>
              <a:t>of A and B</a:t>
            </a:r>
            <a:r>
              <a:rPr lang="en-US" altLang="ko-KR">
                <a:ea typeface="굴림" panose="020B0600000101010101" pitchFamily="34" charset="-127"/>
              </a:rPr>
              <a:t>, written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B</a:t>
            </a:r>
            <a:r>
              <a:rPr lang="en-US" altLang="ko-KR">
                <a:ea typeface="굴림" panose="020B0600000101010101" pitchFamily="34" charset="-127"/>
              </a:rPr>
              <a:t>, is the set of all elements that are in </a:t>
            </a:r>
            <a:r>
              <a:rPr lang="en-US" altLang="ko-KR" i="1">
                <a:ea typeface="굴림" panose="020B0600000101010101" pitchFamily="34" charset="-127"/>
              </a:rPr>
              <a:t>A</a:t>
            </a:r>
            <a:r>
              <a:rPr lang="en-US" altLang="ko-KR">
                <a:ea typeface="굴림" panose="020B0600000101010101" pitchFamily="34" charset="-127"/>
              </a:rPr>
              <a:t> but not </a:t>
            </a:r>
            <a:r>
              <a:rPr lang="en-US" altLang="ko-KR" i="1">
                <a:ea typeface="굴림" panose="020B0600000101010101" pitchFamily="34" charset="-127"/>
              </a:rPr>
              <a:t>B</a:t>
            </a:r>
            <a:r>
              <a:rPr lang="en-US" altLang="ko-KR">
                <a:ea typeface="굴림" panose="020B0600000101010101" pitchFamily="34" charset="-127"/>
              </a:rPr>
              <a:t>.</a:t>
            </a:r>
          </a:p>
          <a:p>
            <a:pPr eaLnBrk="1" fontAlgn="auto" hangingPunct="1">
              <a:spcAft>
                <a:spcPts val="0"/>
              </a:spcAft>
              <a:defRPr/>
            </a:pPr>
            <a:r>
              <a:rPr lang="en-US" altLang="ko-KR" i="1">
                <a:ea typeface="굴림" panose="020B0600000101010101" pitchFamily="34" charset="-127"/>
              </a:rPr>
              <a:t>A </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rPr>
              <a:t>B </a:t>
            </a:r>
            <a:r>
              <a:rPr lang="en-US" altLang="ko-KR">
                <a:ea typeface="굴림" panose="020B0600000101010101" pitchFamily="34" charset="-127"/>
              </a:rPr>
              <a:t>:</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x </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 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 </a:t>
            </a:r>
            <a:r>
              <a:rPr lang="en-US" altLang="ko-KR">
                <a:ea typeface="굴림" panose="020B0600000101010101" pitchFamily="34" charset="-127"/>
                <a:sym typeface="Symbol" panose="05050102010706020507" pitchFamily="18" charset="2"/>
              </a:rPr>
              <a:t> x</a:t>
            </a:r>
            <a:r>
              <a:rPr lang="en-US" altLang="ko-KR" i="1">
                <a:ea typeface="굴림" panose="020B0600000101010101" pitchFamily="34" charset="-127"/>
                <a:sym typeface="Symbol" panose="05050102010706020507" pitchFamily="18" charset="2"/>
              </a:rPr>
              <a:t>B</a:t>
            </a:r>
            <a:r>
              <a:rPr lang="en-US" altLang="ko-KR">
                <a:ea typeface="굴림" panose="020B0600000101010101" pitchFamily="34" charset="-127"/>
                <a:sym typeface="Symbol" panose="05050102010706020507" pitchFamily="18" charset="2"/>
              </a:rPr>
              <a:t></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  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a:ea typeface="굴림" panose="020B0600000101010101" pitchFamily="34" charset="-127"/>
                <a:sym typeface="Symbol" panose="05050102010706020507" pitchFamily="18" charset="2"/>
              </a:rPr>
              <a:t>  </a:t>
            </a:r>
            <a:endParaRPr lang="en-US" altLang="ko-KR">
              <a:ea typeface="굴림" panose="020B0600000101010101" pitchFamily="34" charset="-127"/>
            </a:endParaRPr>
          </a:p>
          <a:p>
            <a:pPr eaLnBrk="1" fontAlgn="auto" hangingPunct="1">
              <a:spcAft>
                <a:spcPts val="0"/>
              </a:spcAft>
              <a:defRPr/>
            </a:pPr>
            <a:r>
              <a:rPr lang="en-US" altLang="ko-KR">
                <a:ea typeface="굴림" panose="020B0600000101010101" pitchFamily="34" charset="-127"/>
              </a:rPr>
              <a:t>Also called: </a:t>
            </a:r>
            <a:br>
              <a:rPr lang="en-US" altLang="ko-KR">
                <a:ea typeface="굴림" panose="020B0600000101010101" pitchFamily="34" charset="-127"/>
              </a:rPr>
            </a:br>
            <a:r>
              <a:rPr lang="en-US" altLang="ko-KR">
                <a:ea typeface="굴림" panose="020B0600000101010101" pitchFamily="34" charset="-127"/>
              </a:rPr>
              <a:t>The </a:t>
            </a:r>
            <a:r>
              <a:rPr lang="en-US" altLang="ko-KR" i="1" u="sng">
                <a:ea typeface="굴림" panose="020B0600000101010101" pitchFamily="34" charset="-127"/>
              </a:rPr>
              <a:t>complement</a:t>
            </a:r>
            <a:r>
              <a:rPr lang="en-US" altLang="ko-KR" u="sng">
                <a:ea typeface="굴림" panose="020B0600000101010101" pitchFamily="34" charset="-127"/>
              </a:rPr>
              <a:t> </a:t>
            </a:r>
            <a:r>
              <a:rPr lang="en-US" altLang="ko-KR" i="1" u="sng">
                <a:ea typeface="굴림" panose="020B0600000101010101" pitchFamily="34" charset="-127"/>
              </a:rPr>
              <a:t>of</a:t>
            </a:r>
            <a:r>
              <a:rPr lang="en-US" altLang="ko-KR" u="sng">
                <a:ea typeface="굴림" panose="020B0600000101010101" pitchFamily="34" charset="-127"/>
              </a:rPr>
              <a:t> </a:t>
            </a:r>
            <a:r>
              <a:rPr lang="en-US" altLang="ko-KR" i="1" u="sng">
                <a:ea typeface="굴림" panose="020B0600000101010101" pitchFamily="34" charset="-127"/>
              </a:rPr>
              <a:t>B</a:t>
            </a:r>
            <a:r>
              <a:rPr lang="en-US" altLang="ko-KR" u="sng">
                <a:ea typeface="굴림" panose="020B0600000101010101" pitchFamily="34" charset="-127"/>
              </a:rPr>
              <a:t> </a:t>
            </a:r>
            <a:r>
              <a:rPr lang="en-US" altLang="ko-KR" i="1" u="sng">
                <a:ea typeface="굴림" panose="020B0600000101010101" pitchFamily="34" charset="-127"/>
              </a:rPr>
              <a:t>with respect to</a:t>
            </a:r>
            <a:r>
              <a:rPr lang="en-US" altLang="ko-KR" u="sng">
                <a:ea typeface="굴림" panose="020B0600000101010101" pitchFamily="34" charset="-127"/>
              </a:rPr>
              <a:t> </a:t>
            </a:r>
            <a:r>
              <a:rPr lang="en-US" altLang="ko-KR" i="1" u="sng">
                <a:ea typeface="굴림" panose="020B0600000101010101" pitchFamily="34" charset="-127"/>
              </a:rPr>
              <a:t>A</a:t>
            </a:r>
            <a:r>
              <a:rPr lang="en-US" altLang="ko-KR">
                <a:ea typeface="굴림" panose="020B0600000101010101" pitchFamily="34" charset="-127"/>
              </a:rPr>
              <a:t>.</a:t>
            </a:r>
          </a:p>
        </p:txBody>
      </p:sp>
      <p:sp>
        <p:nvSpPr>
          <p:cNvPr id="2" name="Slide Number Placeholder 3">
            <a:extLst>
              <a:ext uri="{FF2B5EF4-FFF2-40B4-BE49-F238E27FC236}">
                <a16:creationId xmlns:a16="http://schemas.microsoft.com/office/drawing/2014/main" id="{B40DD358-1B9E-741C-FBA4-575E4EFB6D66}"/>
              </a:ext>
            </a:extLst>
          </p:cNvPr>
          <p:cNvSpPr>
            <a:spLocks noGrp="1"/>
          </p:cNvSpPr>
          <p:nvPr>
            <p:ph type="sldNum" sz="quarter" idx="12"/>
          </p:nvPr>
        </p:nvSpPr>
        <p:spPr/>
        <p:txBody>
          <a:bodyPr/>
          <a:lstStyle/>
          <a:p>
            <a:pPr>
              <a:defRPr/>
            </a:pPr>
            <a:fld id="{A7169A41-BB00-4A30-9391-FD3CB11F6580}" type="slidenum">
              <a:rPr lang="ko-KR" altLang="en-US"/>
              <a:pPr>
                <a:defRPr/>
              </a:pPr>
              <a:t>23</a:t>
            </a:fld>
            <a:endParaRPr lang="en-US" altLang="ko-K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023B5104-A2E6-F210-B21A-CC72DD46B5BA}"/>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Set Difference Examples</a:t>
            </a:r>
          </a:p>
        </p:txBody>
      </p:sp>
      <p:sp>
        <p:nvSpPr>
          <p:cNvPr id="242691" name="Rectangle 3">
            <a:extLst>
              <a:ext uri="{FF2B5EF4-FFF2-40B4-BE49-F238E27FC236}">
                <a16:creationId xmlns:a16="http://schemas.microsoft.com/office/drawing/2014/main" id="{98A60FC1-338D-8EE3-AB15-D35CA5395A3D}"/>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{1,2,3,4,5,6} </a:t>
            </a:r>
            <a:r>
              <a:rPr lang="en-US" altLang="ko-KR">
                <a:ea typeface="굴림" panose="020B0600000101010101" pitchFamily="34" charset="-127"/>
                <a:sym typeface="Symbol" panose="05050102010706020507" pitchFamily="18" charset="2"/>
              </a:rPr>
              <a:t></a:t>
            </a:r>
            <a:r>
              <a:rPr lang="en-US" altLang="ko-KR">
                <a:ea typeface="굴림" panose="020B0600000101010101" pitchFamily="34" charset="-127"/>
              </a:rPr>
              <a:t> {2,3,5,7,9,11} =</a:t>
            </a:r>
            <a:br>
              <a:rPr lang="en-US" altLang="ko-KR">
                <a:ea typeface="굴림" panose="020B0600000101010101" pitchFamily="34" charset="-127"/>
              </a:rPr>
            </a:br>
            <a:r>
              <a:rPr lang="en-US" altLang="ko-KR">
                <a:ea typeface="굴림" panose="020B0600000101010101" pitchFamily="34" charset="-127"/>
              </a:rPr>
              <a:t>          ___________</a:t>
            </a:r>
            <a:endParaRPr lang="en-US" altLang="ko-KR" b="1">
              <a:ea typeface="굴림" panose="020B0600000101010101" pitchFamily="34" charset="-127"/>
            </a:endParaRPr>
          </a:p>
          <a:p>
            <a:pPr eaLnBrk="1" fontAlgn="auto" hangingPunct="1">
              <a:spcAft>
                <a:spcPts val="0"/>
              </a:spcAft>
              <a:defRPr/>
            </a:pPr>
            <a:r>
              <a:rPr lang="en-US" altLang="ko-KR" b="1">
                <a:ea typeface="굴림" panose="020B0600000101010101" pitchFamily="34" charset="-127"/>
              </a:rPr>
              <a:t>Z </a:t>
            </a:r>
            <a:r>
              <a:rPr lang="en-US" altLang="ko-KR">
                <a:ea typeface="굴림" panose="020B0600000101010101" pitchFamily="34" charset="-127"/>
                <a:sym typeface="Symbol" panose="05050102010706020507" pitchFamily="18" charset="2"/>
              </a:rPr>
              <a:t> </a:t>
            </a:r>
            <a:r>
              <a:rPr lang="en-US" altLang="ko-KR" b="1">
                <a:ea typeface="굴림" panose="020B0600000101010101" pitchFamily="34" charset="-127"/>
                <a:sym typeface="Symbol" panose="05050102010706020507" pitchFamily="18" charset="2"/>
              </a:rPr>
              <a:t>N </a:t>
            </a:r>
            <a:r>
              <a:rPr lang="en-US" altLang="ko-KR">
                <a:ea typeface="굴림" panose="020B0600000101010101" pitchFamily="34" charset="-127"/>
                <a:sym typeface="Symbol" panose="05050102010706020507" pitchFamily="18" charset="2"/>
              </a:rPr>
              <a:t> {… , -1, 0, 1, 2, … }  {0, 1, … }</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x </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 is an integer but not a nat. #}</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 x</a:t>
            </a:r>
            <a:r>
              <a:rPr lang="en-US" altLang="ko-KR">
                <a:ea typeface="굴림" panose="020B0600000101010101" pitchFamily="34" charset="-127"/>
                <a:sym typeface="Symbol" panose="05050102010706020507" pitchFamily="18" charset="2"/>
              </a:rPr>
              <a:t> is a negative integer}</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           = {… , -3, -2, -1}</a:t>
            </a:r>
            <a:endParaRPr lang="en-US" altLang="ko-KR" b="1">
              <a:ea typeface="굴림" panose="020B0600000101010101" pitchFamily="34" charset="-127"/>
            </a:endParaRPr>
          </a:p>
        </p:txBody>
      </p:sp>
      <p:sp>
        <p:nvSpPr>
          <p:cNvPr id="2" name="Slide Number Placeholder 3">
            <a:extLst>
              <a:ext uri="{FF2B5EF4-FFF2-40B4-BE49-F238E27FC236}">
                <a16:creationId xmlns:a16="http://schemas.microsoft.com/office/drawing/2014/main" id="{43C896CD-DD86-6F5B-9159-7FDAF01EAD63}"/>
              </a:ext>
            </a:extLst>
          </p:cNvPr>
          <p:cNvSpPr>
            <a:spLocks noGrp="1"/>
          </p:cNvSpPr>
          <p:nvPr>
            <p:ph type="sldNum" sz="quarter" idx="12"/>
          </p:nvPr>
        </p:nvSpPr>
        <p:spPr/>
        <p:txBody>
          <a:bodyPr/>
          <a:lstStyle/>
          <a:p>
            <a:pPr>
              <a:defRPr/>
            </a:pPr>
            <a:fld id="{458328CA-D67F-4C31-838F-245844B64568}" type="slidenum">
              <a:rPr lang="ko-KR" altLang="en-US"/>
              <a:pPr>
                <a:defRPr/>
              </a:pPr>
              <a:t>24</a:t>
            </a:fld>
            <a:endParaRPr lang="en-US" altLang="ko-KR"/>
          </a:p>
        </p:txBody>
      </p:sp>
      <p:sp>
        <p:nvSpPr>
          <p:cNvPr id="242692" name="Text Box 4">
            <a:extLst>
              <a:ext uri="{FF2B5EF4-FFF2-40B4-BE49-F238E27FC236}">
                <a16:creationId xmlns:a16="http://schemas.microsoft.com/office/drawing/2014/main" id="{44CE4D89-FB6B-4847-3817-7CF4DDAF7801}"/>
              </a:ext>
            </a:extLst>
          </p:cNvPr>
          <p:cNvSpPr txBox="1">
            <a:spLocks noChangeArrowheads="1"/>
          </p:cNvSpPr>
          <p:nvPr/>
        </p:nvSpPr>
        <p:spPr bwMode="auto">
          <a:xfrm>
            <a:off x="2590800" y="251460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3200">
                <a:solidFill>
                  <a:srgbClr val="006600"/>
                </a:solidFill>
                <a:ea typeface="굴림" panose="020B0600000101010101" pitchFamily="34" charset="-127"/>
              </a:rPr>
              <a:t>{1,4,6}</a:t>
            </a:r>
            <a:endParaRPr lang="en-US" altLang="ko-KR" sz="1800">
              <a:ea typeface="굴림" panose="020B0600000101010101" pitchFamily="34" charset="-127"/>
            </a:endParaRPr>
          </a:p>
        </p:txBody>
      </p:sp>
      <p:sp>
        <p:nvSpPr>
          <p:cNvPr id="242693" name="Line 5">
            <a:extLst>
              <a:ext uri="{FF2B5EF4-FFF2-40B4-BE49-F238E27FC236}">
                <a16:creationId xmlns:a16="http://schemas.microsoft.com/office/drawing/2014/main" id="{80197FB3-510B-24E6-46A9-6B4A7D5496CB}"/>
              </a:ext>
            </a:extLst>
          </p:cNvPr>
          <p:cNvSpPr>
            <a:spLocks noChangeShapeType="1"/>
          </p:cNvSpPr>
          <p:nvPr/>
        </p:nvSpPr>
        <p:spPr bwMode="auto">
          <a:xfrm flipH="1">
            <a:off x="1676400" y="2133600"/>
            <a:ext cx="1524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2694" name="Line 6">
            <a:extLst>
              <a:ext uri="{FF2B5EF4-FFF2-40B4-BE49-F238E27FC236}">
                <a16:creationId xmlns:a16="http://schemas.microsoft.com/office/drawing/2014/main" id="{CAF9CB1F-77C8-AF8D-D2D3-C0837B73B40E}"/>
              </a:ext>
            </a:extLst>
          </p:cNvPr>
          <p:cNvSpPr>
            <a:spLocks noChangeShapeType="1"/>
          </p:cNvSpPr>
          <p:nvPr/>
        </p:nvSpPr>
        <p:spPr bwMode="auto">
          <a:xfrm flipH="1">
            <a:off x="1981200" y="2133600"/>
            <a:ext cx="1524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2695" name="Line 7">
            <a:extLst>
              <a:ext uri="{FF2B5EF4-FFF2-40B4-BE49-F238E27FC236}">
                <a16:creationId xmlns:a16="http://schemas.microsoft.com/office/drawing/2014/main" id="{6B0EE28B-6F0A-837A-A5C5-E750C4E18ABB}"/>
              </a:ext>
            </a:extLst>
          </p:cNvPr>
          <p:cNvSpPr>
            <a:spLocks noChangeShapeType="1"/>
          </p:cNvSpPr>
          <p:nvPr/>
        </p:nvSpPr>
        <p:spPr bwMode="auto">
          <a:xfrm flipH="1">
            <a:off x="2590800" y="2133600"/>
            <a:ext cx="1524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2696" name="Freeform 8">
            <a:extLst>
              <a:ext uri="{FF2B5EF4-FFF2-40B4-BE49-F238E27FC236}">
                <a16:creationId xmlns:a16="http://schemas.microsoft.com/office/drawing/2014/main" id="{B1EDB960-2695-6D98-9C24-44F49B4ADBED}"/>
              </a:ext>
            </a:extLst>
          </p:cNvPr>
          <p:cNvSpPr>
            <a:spLocks/>
          </p:cNvSpPr>
          <p:nvPr/>
        </p:nvSpPr>
        <p:spPr bwMode="auto">
          <a:xfrm>
            <a:off x="1828800" y="1600200"/>
            <a:ext cx="2057400" cy="5334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2697" name="Freeform 9">
            <a:extLst>
              <a:ext uri="{FF2B5EF4-FFF2-40B4-BE49-F238E27FC236}">
                <a16:creationId xmlns:a16="http://schemas.microsoft.com/office/drawing/2014/main" id="{CF2C41A6-FD8F-6B44-5B5A-79496AAA319B}"/>
              </a:ext>
            </a:extLst>
          </p:cNvPr>
          <p:cNvSpPr>
            <a:spLocks/>
          </p:cNvSpPr>
          <p:nvPr/>
        </p:nvSpPr>
        <p:spPr bwMode="auto">
          <a:xfrm>
            <a:off x="2133600" y="1600200"/>
            <a:ext cx="2057400" cy="5334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2698" name="Freeform 10">
            <a:extLst>
              <a:ext uri="{FF2B5EF4-FFF2-40B4-BE49-F238E27FC236}">
                <a16:creationId xmlns:a16="http://schemas.microsoft.com/office/drawing/2014/main" id="{5CE848A9-B452-F4A6-2ADA-21F0F8417D19}"/>
              </a:ext>
            </a:extLst>
          </p:cNvPr>
          <p:cNvSpPr>
            <a:spLocks/>
          </p:cNvSpPr>
          <p:nvPr/>
        </p:nvSpPr>
        <p:spPr bwMode="auto">
          <a:xfrm>
            <a:off x="2743200" y="1600200"/>
            <a:ext cx="1828800" cy="5334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2699" name="Oval 11">
            <a:extLst>
              <a:ext uri="{FF2B5EF4-FFF2-40B4-BE49-F238E27FC236}">
                <a16:creationId xmlns:a16="http://schemas.microsoft.com/office/drawing/2014/main" id="{59A7DAB1-7462-BAA6-816B-4907D5CBEEB2}"/>
              </a:ext>
            </a:extLst>
          </p:cNvPr>
          <p:cNvSpPr>
            <a:spLocks noChangeArrowheads="1"/>
          </p:cNvSpPr>
          <p:nvPr/>
        </p:nvSpPr>
        <p:spPr bwMode="auto">
          <a:xfrm>
            <a:off x="1295400" y="2057400"/>
            <a:ext cx="304800" cy="5334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242700" name="Oval 12">
            <a:extLst>
              <a:ext uri="{FF2B5EF4-FFF2-40B4-BE49-F238E27FC236}">
                <a16:creationId xmlns:a16="http://schemas.microsoft.com/office/drawing/2014/main" id="{11CCEB9F-8B86-84A7-743E-9F1EC8F650A5}"/>
              </a:ext>
            </a:extLst>
          </p:cNvPr>
          <p:cNvSpPr>
            <a:spLocks noChangeArrowheads="1"/>
          </p:cNvSpPr>
          <p:nvPr/>
        </p:nvSpPr>
        <p:spPr bwMode="auto">
          <a:xfrm>
            <a:off x="2209800" y="2057400"/>
            <a:ext cx="304800" cy="5334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242701" name="Oval 13">
            <a:extLst>
              <a:ext uri="{FF2B5EF4-FFF2-40B4-BE49-F238E27FC236}">
                <a16:creationId xmlns:a16="http://schemas.microsoft.com/office/drawing/2014/main" id="{D66FA344-ECEA-82BC-BC9A-E383F60911FD}"/>
              </a:ext>
            </a:extLst>
          </p:cNvPr>
          <p:cNvSpPr>
            <a:spLocks noChangeArrowheads="1"/>
          </p:cNvSpPr>
          <p:nvPr/>
        </p:nvSpPr>
        <p:spPr bwMode="auto">
          <a:xfrm>
            <a:off x="2819400" y="2057400"/>
            <a:ext cx="304800" cy="5334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42696"/>
                                        </p:tgtEl>
                                        <p:attrNameLst>
                                          <p:attrName>style.visibility</p:attrName>
                                        </p:attrNameLst>
                                      </p:cBhvr>
                                      <p:to>
                                        <p:strVal val="visible"/>
                                      </p:to>
                                    </p:set>
                                    <p:animEffect transition="in" filter="wipe(right)">
                                      <p:cBhvr>
                                        <p:cTn id="7" dur="500"/>
                                        <p:tgtEl>
                                          <p:spTgt spid="24269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Effect transition="in" filter="wipe(up)">
                                      <p:cBhvr>
                                        <p:cTn id="12" dur="500"/>
                                        <p:tgtEl>
                                          <p:spTgt spid="242693"/>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42697"/>
                                        </p:tgtEl>
                                        <p:attrNameLst>
                                          <p:attrName>style.visibility</p:attrName>
                                        </p:attrNameLst>
                                      </p:cBhvr>
                                      <p:to>
                                        <p:strVal val="visible"/>
                                      </p:to>
                                    </p:set>
                                    <p:animEffect transition="in" filter="wipe(right)">
                                      <p:cBhvr>
                                        <p:cTn id="17" dur="500"/>
                                        <p:tgtEl>
                                          <p:spTgt spid="242697"/>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42694"/>
                                        </p:tgtEl>
                                        <p:attrNameLst>
                                          <p:attrName>style.visibility</p:attrName>
                                        </p:attrNameLst>
                                      </p:cBhvr>
                                      <p:to>
                                        <p:strVal val="visible"/>
                                      </p:to>
                                    </p:set>
                                    <p:animEffect transition="in" filter="wipe(up)">
                                      <p:cBhvr>
                                        <p:cTn id="22" dur="500"/>
                                        <p:tgtEl>
                                          <p:spTgt spid="24269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42698"/>
                                        </p:tgtEl>
                                        <p:attrNameLst>
                                          <p:attrName>style.visibility</p:attrName>
                                        </p:attrNameLst>
                                      </p:cBhvr>
                                      <p:to>
                                        <p:strVal val="visible"/>
                                      </p:to>
                                    </p:set>
                                    <p:animEffect transition="in" filter="wipe(right)">
                                      <p:cBhvr>
                                        <p:cTn id="27" dur="500"/>
                                        <p:tgtEl>
                                          <p:spTgt spid="242698"/>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42695"/>
                                        </p:tgtEl>
                                        <p:attrNameLst>
                                          <p:attrName>style.visibility</p:attrName>
                                        </p:attrNameLst>
                                      </p:cBhvr>
                                      <p:to>
                                        <p:strVal val="visible"/>
                                      </p:to>
                                    </p:set>
                                    <p:animEffect transition="in" filter="wipe(up)">
                                      <p:cBhvr>
                                        <p:cTn id="32" dur="500"/>
                                        <p:tgtEl>
                                          <p:spTgt spid="242695"/>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nodeType="clickEffect">
                                  <p:stCondLst>
                                    <p:cond delay="0"/>
                                  </p:stCondLst>
                                  <p:childTnLst>
                                    <p:set>
                                      <p:cBhvr>
                                        <p:cTn id="36" dur="1" fill="hold">
                                          <p:stCondLst>
                                            <p:cond delay="0"/>
                                          </p:stCondLst>
                                        </p:cTn>
                                        <p:tgtEl>
                                          <p:spTgt spid="242699"/>
                                        </p:tgtEl>
                                        <p:attrNameLst>
                                          <p:attrName>style.visibility</p:attrName>
                                        </p:attrNameLst>
                                      </p:cBhvr>
                                      <p:to>
                                        <p:strVal val="visible"/>
                                      </p:to>
                                    </p:set>
                                    <p:anim calcmode="lin" valueType="num">
                                      <p:cBhvr>
                                        <p:cTn id="37" dur="500" fill="hold"/>
                                        <p:tgtEl>
                                          <p:spTgt spid="242699"/>
                                        </p:tgtEl>
                                        <p:attrNameLst>
                                          <p:attrName>ppt_w</p:attrName>
                                        </p:attrNameLst>
                                      </p:cBhvr>
                                      <p:tavLst>
                                        <p:tav tm="0">
                                          <p:val>
                                            <p:strVal val="4*#ppt_w"/>
                                          </p:val>
                                        </p:tav>
                                        <p:tav tm="100000">
                                          <p:val>
                                            <p:strVal val="#ppt_w"/>
                                          </p:val>
                                        </p:tav>
                                      </p:tavLst>
                                    </p:anim>
                                    <p:anim calcmode="lin" valueType="num">
                                      <p:cBhvr>
                                        <p:cTn id="38" dur="500" fill="hold"/>
                                        <p:tgtEl>
                                          <p:spTgt spid="242699"/>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nodeType="clickEffect">
                                  <p:stCondLst>
                                    <p:cond delay="0"/>
                                  </p:stCondLst>
                                  <p:childTnLst>
                                    <p:set>
                                      <p:cBhvr>
                                        <p:cTn id="42" dur="1" fill="hold">
                                          <p:stCondLst>
                                            <p:cond delay="0"/>
                                          </p:stCondLst>
                                        </p:cTn>
                                        <p:tgtEl>
                                          <p:spTgt spid="242700"/>
                                        </p:tgtEl>
                                        <p:attrNameLst>
                                          <p:attrName>style.visibility</p:attrName>
                                        </p:attrNameLst>
                                      </p:cBhvr>
                                      <p:to>
                                        <p:strVal val="visible"/>
                                      </p:to>
                                    </p:set>
                                    <p:anim calcmode="lin" valueType="num">
                                      <p:cBhvr>
                                        <p:cTn id="43" dur="500" fill="hold"/>
                                        <p:tgtEl>
                                          <p:spTgt spid="242700"/>
                                        </p:tgtEl>
                                        <p:attrNameLst>
                                          <p:attrName>ppt_w</p:attrName>
                                        </p:attrNameLst>
                                      </p:cBhvr>
                                      <p:tavLst>
                                        <p:tav tm="0">
                                          <p:val>
                                            <p:strVal val="4*#ppt_w"/>
                                          </p:val>
                                        </p:tav>
                                        <p:tav tm="100000">
                                          <p:val>
                                            <p:strVal val="#ppt_w"/>
                                          </p:val>
                                        </p:tav>
                                      </p:tavLst>
                                    </p:anim>
                                    <p:anim calcmode="lin" valueType="num">
                                      <p:cBhvr>
                                        <p:cTn id="44" dur="500" fill="hold"/>
                                        <p:tgtEl>
                                          <p:spTgt spid="242700"/>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32" fill="hold" nodeType="clickEffect">
                                  <p:stCondLst>
                                    <p:cond delay="0"/>
                                  </p:stCondLst>
                                  <p:childTnLst>
                                    <p:set>
                                      <p:cBhvr>
                                        <p:cTn id="48" dur="1" fill="hold">
                                          <p:stCondLst>
                                            <p:cond delay="0"/>
                                          </p:stCondLst>
                                        </p:cTn>
                                        <p:tgtEl>
                                          <p:spTgt spid="242701"/>
                                        </p:tgtEl>
                                        <p:attrNameLst>
                                          <p:attrName>style.visibility</p:attrName>
                                        </p:attrNameLst>
                                      </p:cBhvr>
                                      <p:to>
                                        <p:strVal val="visible"/>
                                      </p:to>
                                    </p:set>
                                    <p:anim calcmode="lin" valueType="num">
                                      <p:cBhvr>
                                        <p:cTn id="49" dur="500" fill="hold"/>
                                        <p:tgtEl>
                                          <p:spTgt spid="242701"/>
                                        </p:tgtEl>
                                        <p:attrNameLst>
                                          <p:attrName>ppt_w</p:attrName>
                                        </p:attrNameLst>
                                      </p:cBhvr>
                                      <p:tavLst>
                                        <p:tav tm="0">
                                          <p:val>
                                            <p:strVal val="4*#ppt_w"/>
                                          </p:val>
                                        </p:tav>
                                        <p:tav tm="100000">
                                          <p:val>
                                            <p:strVal val="#ppt_w"/>
                                          </p:val>
                                        </p:tav>
                                      </p:tavLst>
                                    </p:anim>
                                    <p:anim calcmode="lin" valueType="num">
                                      <p:cBhvr>
                                        <p:cTn id="50" dur="500" fill="hold"/>
                                        <p:tgtEl>
                                          <p:spTgt spid="242701"/>
                                        </p:tgtEl>
                                        <p:attrNameLst>
                                          <p:attrName>ppt_h</p:attrName>
                                        </p:attrNameLst>
                                      </p:cBhvr>
                                      <p:tavLst>
                                        <p:tav tm="0">
                                          <p:val>
                                            <p:strVal val="4*#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nodeType="clickEffect">
                                  <p:stCondLst>
                                    <p:cond delay="0"/>
                                  </p:stCondLst>
                                  <p:childTnLst>
                                    <p:set>
                                      <p:cBhvr>
                                        <p:cTn id="54" dur="1" fill="hold">
                                          <p:stCondLst>
                                            <p:cond delay="0"/>
                                          </p:stCondLst>
                                        </p:cTn>
                                        <p:tgtEl>
                                          <p:spTgt spid="242692"/>
                                        </p:tgtEl>
                                        <p:attrNameLst>
                                          <p:attrName>style.visibility</p:attrName>
                                        </p:attrNameLst>
                                      </p:cBhvr>
                                      <p:to>
                                        <p:strVal val="visible"/>
                                      </p:to>
                                    </p:set>
                                    <p:anim calcmode="lin" valueType="num">
                                      <p:cBhvr>
                                        <p:cTn id="55" dur="500" fill="hold"/>
                                        <p:tgtEl>
                                          <p:spTgt spid="242692"/>
                                        </p:tgtEl>
                                        <p:attrNameLst>
                                          <p:attrName>ppt_w</p:attrName>
                                        </p:attrNameLst>
                                      </p:cBhvr>
                                      <p:tavLst>
                                        <p:tav tm="0">
                                          <p:val>
                                            <p:strVal val="4*#ppt_w"/>
                                          </p:val>
                                        </p:tav>
                                        <p:tav tm="100000">
                                          <p:val>
                                            <p:strVal val="#ppt_w"/>
                                          </p:val>
                                        </p:tav>
                                      </p:tavLst>
                                    </p:anim>
                                    <p:anim calcmode="lin" valueType="num">
                                      <p:cBhvr>
                                        <p:cTn id="56" dur="500" fill="hold"/>
                                        <p:tgtEl>
                                          <p:spTgt spid="24269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79ABD34A-DEA4-505E-E593-EC3FE9670B69}"/>
              </a:ext>
            </a:extLst>
          </p:cNvPr>
          <p:cNvSpPr>
            <a:spLocks noGrp="1" noChangeArrowheads="1"/>
          </p:cNvSpPr>
          <p:nvPr>
            <p:ph type="title"/>
          </p:nvPr>
        </p:nvSpPr>
        <p:spPr>
          <a:xfrm>
            <a:off x="685800" y="638175"/>
            <a:ext cx="7764463" cy="1325563"/>
          </a:xfrm>
        </p:spPr>
        <p:txBody>
          <a:bodyPr/>
          <a:lstStyle/>
          <a:p>
            <a:pPr eaLnBrk="1" fontAlgn="auto" hangingPunct="1">
              <a:spcAft>
                <a:spcPts val="0"/>
              </a:spcAft>
              <a:defRPr/>
            </a:pPr>
            <a:r>
              <a:rPr lang="en-US" altLang="ko-KR" dirty="0">
                <a:ea typeface="굴림" panose="020B0600000101010101" pitchFamily="34" charset="-127"/>
              </a:rPr>
              <a:t>Set Difference - Venn Diagram</a:t>
            </a:r>
          </a:p>
        </p:txBody>
      </p:sp>
      <p:sp>
        <p:nvSpPr>
          <p:cNvPr id="243715" name="Rectangle 3">
            <a:extLst>
              <a:ext uri="{FF2B5EF4-FFF2-40B4-BE49-F238E27FC236}">
                <a16:creationId xmlns:a16="http://schemas.microsoft.com/office/drawing/2014/main" id="{4FAF05FB-AC7E-D6D5-92B5-56C87D68978C}"/>
              </a:ext>
            </a:extLst>
          </p:cNvPr>
          <p:cNvSpPr>
            <a:spLocks noGrp="1" noChangeArrowheads="1"/>
          </p:cNvSpPr>
          <p:nvPr>
            <p:ph idx="1"/>
          </p:nvPr>
        </p:nvSpPr>
        <p:spPr>
          <a:xfrm>
            <a:off x="433388" y="1522412"/>
            <a:ext cx="7764462" cy="5335587"/>
          </a:xfrm>
        </p:spPr>
        <p:txBody>
          <a:bodyPr/>
          <a:lstStyle/>
          <a:p>
            <a:pPr eaLnBrk="1" fontAlgn="auto" hangingPunct="1">
              <a:spcAft>
                <a:spcPts val="0"/>
              </a:spcAft>
              <a:defRPr/>
            </a:pPr>
            <a:r>
              <a:rPr lang="en-US" altLang="ko-KR" i="1" dirty="0">
                <a:ea typeface="굴림" panose="020B0600000101010101" pitchFamily="34" charset="-127"/>
              </a:rPr>
              <a:t>A</a:t>
            </a:r>
            <a:r>
              <a:rPr lang="en-US" altLang="ko-KR" dirty="0">
                <a:ea typeface="굴림" panose="020B0600000101010101" pitchFamily="34" charset="-127"/>
              </a:rPr>
              <a:t>-</a:t>
            </a:r>
            <a:r>
              <a:rPr lang="en-US" altLang="ko-KR" i="1" dirty="0">
                <a:ea typeface="굴림" panose="020B0600000101010101" pitchFamily="34" charset="-127"/>
              </a:rPr>
              <a:t>B</a:t>
            </a:r>
            <a:r>
              <a:rPr lang="en-US" altLang="ko-KR" dirty="0">
                <a:ea typeface="굴림" panose="020B0600000101010101" pitchFamily="34" charset="-127"/>
              </a:rPr>
              <a:t> is what’s left after </a:t>
            </a:r>
            <a:r>
              <a:rPr lang="en-US" altLang="ko-KR" i="1" dirty="0">
                <a:ea typeface="굴림" panose="020B0600000101010101" pitchFamily="34" charset="-127"/>
              </a:rPr>
              <a:t>B</a:t>
            </a:r>
            <a:br>
              <a:rPr lang="en-US" altLang="ko-KR" dirty="0">
                <a:ea typeface="굴림" panose="020B0600000101010101" pitchFamily="34" charset="-127"/>
              </a:rPr>
            </a:br>
            <a:r>
              <a:rPr lang="en-US" altLang="ko-KR" dirty="0">
                <a:ea typeface="굴림" panose="020B0600000101010101" pitchFamily="34" charset="-127"/>
              </a:rPr>
              <a:t>“takes a bite out of </a:t>
            </a:r>
            <a:r>
              <a:rPr lang="en-US" altLang="ko-KR" i="1" dirty="0">
                <a:ea typeface="굴림" panose="020B0600000101010101" pitchFamily="34" charset="-127"/>
              </a:rPr>
              <a:t>A</a:t>
            </a:r>
            <a:r>
              <a:rPr lang="en-US" altLang="ko-KR" dirty="0">
                <a:ea typeface="굴림" panose="020B0600000101010101" pitchFamily="34" charset="-127"/>
              </a:rPr>
              <a:t>”</a:t>
            </a:r>
          </a:p>
          <a:p>
            <a:pPr eaLnBrk="1" fontAlgn="auto" hangingPunct="1">
              <a:spcAft>
                <a:spcPts val="0"/>
              </a:spcAft>
              <a:defRPr/>
            </a:pPr>
            <a:endParaRPr lang="en-US" altLang="ko-KR" dirty="0">
              <a:ea typeface="굴림" panose="020B0600000101010101" pitchFamily="34" charset="-127"/>
            </a:endParaRPr>
          </a:p>
          <a:p>
            <a:pPr eaLnBrk="1" fontAlgn="auto" hangingPunct="1">
              <a:spcAft>
                <a:spcPts val="0"/>
              </a:spcAft>
              <a:defRPr/>
            </a:pPr>
            <a:endParaRPr lang="en-US" altLang="ko-KR" dirty="0">
              <a:ea typeface="굴림" panose="020B0600000101010101" pitchFamily="34" charset="-127"/>
            </a:endParaRPr>
          </a:p>
          <a:p>
            <a:pPr eaLnBrk="1" fontAlgn="auto" hangingPunct="1">
              <a:spcAft>
                <a:spcPts val="0"/>
              </a:spcAft>
              <a:defRPr/>
            </a:pPr>
            <a:endParaRPr lang="en-US" altLang="ko-KR" dirty="0">
              <a:ea typeface="굴림" panose="020B0600000101010101" pitchFamily="34" charset="-127"/>
            </a:endParaRPr>
          </a:p>
          <a:p>
            <a:pPr eaLnBrk="1" fontAlgn="auto" hangingPunct="1">
              <a:spcAft>
                <a:spcPts val="0"/>
              </a:spcAft>
              <a:defRPr/>
            </a:pPr>
            <a:endParaRPr lang="en-US" altLang="ko-KR" dirty="0">
              <a:ea typeface="굴림" panose="020B0600000101010101" pitchFamily="34" charset="-127"/>
            </a:endParaRPr>
          </a:p>
          <a:p>
            <a:pPr eaLnBrk="1" fontAlgn="auto" hangingPunct="1">
              <a:spcAft>
                <a:spcPts val="0"/>
              </a:spcAft>
              <a:defRPr/>
            </a:pPr>
            <a:endParaRPr lang="en-US" altLang="ko-KR" dirty="0">
              <a:ea typeface="굴림" panose="020B0600000101010101" pitchFamily="34" charset="-127"/>
            </a:endParaRPr>
          </a:p>
          <a:p>
            <a:pPr eaLnBrk="1" fontAlgn="auto" hangingPunct="1">
              <a:spcAft>
                <a:spcPts val="0"/>
              </a:spcAft>
              <a:defRPr/>
            </a:pPr>
            <a:endParaRPr lang="en-US" altLang="ko-KR" dirty="0">
              <a:ea typeface="굴림" panose="020B0600000101010101" pitchFamily="34" charset="-127"/>
            </a:endParaRPr>
          </a:p>
          <a:p>
            <a:pPr marL="0" indent="0" eaLnBrk="1" fontAlgn="auto" hangingPunct="1">
              <a:spcAft>
                <a:spcPts val="0"/>
              </a:spcAft>
              <a:buFont typeface="Arial" panose="020B0604020202020204" pitchFamily="34" charset="0"/>
              <a:buNone/>
              <a:defRPr/>
            </a:pPr>
            <a:endParaRPr lang="en-US" altLang="ko-KR" dirty="0">
              <a:ea typeface="굴림" panose="020B0600000101010101" pitchFamily="34" charset="-127"/>
            </a:endParaRPr>
          </a:p>
          <a:p>
            <a:pPr algn="just" eaLnBrk="1" fontAlgn="auto" hangingPunct="1">
              <a:spcAft>
                <a:spcPts val="0"/>
              </a:spcAft>
              <a:defRPr/>
            </a:pPr>
            <a:r>
              <a:rPr lang="en-US" sz="2400" b="1" i="1" dirty="0">
                <a:solidFill>
                  <a:srgbClr val="FF0000"/>
                </a:solidFill>
                <a:highlight>
                  <a:srgbClr val="99FF66"/>
                </a:highlight>
                <a:latin typeface="Times-BoldItalic"/>
              </a:rPr>
              <a:t>Remark: </a:t>
            </a:r>
            <a:r>
              <a:rPr lang="en-US" sz="2400" dirty="0">
                <a:solidFill>
                  <a:srgbClr val="FF0000"/>
                </a:solidFill>
                <a:highlight>
                  <a:srgbClr val="99FF66"/>
                </a:highlight>
                <a:latin typeface="Times-Roman"/>
              </a:rPr>
              <a:t>The difference of sets </a:t>
            </a:r>
            <a:r>
              <a:rPr lang="en-US" sz="2400" i="1" dirty="0">
                <a:solidFill>
                  <a:srgbClr val="FF0000"/>
                </a:solidFill>
                <a:highlight>
                  <a:srgbClr val="99FF66"/>
                </a:highlight>
                <a:latin typeface="MTMI"/>
              </a:rPr>
              <a:t>A, </a:t>
            </a:r>
            <a:r>
              <a:rPr lang="en-US" sz="2400" dirty="0">
                <a:solidFill>
                  <a:srgbClr val="FF0000"/>
                </a:solidFill>
                <a:highlight>
                  <a:srgbClr val="99FF66"/>
                </a:highlight>
                <a:latin typeface="Times-Roman"/>
              </a:rPr>
              <a:t>and </a:t>
            </a:r>
            <a:r>
              <a:rPr lang="en-US" sz="2400" i="1" dirty="0">
                <a:solidFill>
                  <a:srgbClr val="FF0000"/>
                </a:solidFill>
                <a:highlight>
                  <a:srgbClr val="99FF66"/>
                </a:highlight>
                <a:latin typeface="MTMI"/>
              </a:rPr>
              <a:t>B </a:t>
            </a:r>
            <a:r>
              <a:rPr lang="en-US" sz="2400" dirty="0">
                <a:solidFill>
                  <a:srgbClr val="FF0000"/>
                </a:solidFill>
                <a:highlight>
                  <a:srgbClr val="99FF66"/>
                </a:highlight>
                <a:latin typeface="Times-Roman"/>
              </a:rPr>
              <a:t>is sometimes denoted by </a:t>
            </a:r>
            <a:r>
              <a:rPr lang="en-US" sz="2400" i="1" dirty="0">
                <a:solidFill>
                  <a:srgbClr val="FF0000"/>
                </a:solidFill>
                <a:highlight>
                  <a:srgbClr val="99FF66"/>
                </a:highlight>
                <a:latin typeface="MTMI"/>
              </a:rPr>
              <a:t>A</a:t>
            </a:r>
            <a:r>
              <a:rPr lang="en-US" sz="2400" dirty="0">
                <a:solidFill>
                  <a:srgbClr val="FF0000"/>
                </a:solidFill>
                <a:highlight>
                  <a:srgbClr val="99FF66"/>
                </a:highlight>
                <a:latin typeface="MTSYN"/>
              </a:rPr>
              <a:t>\</a:t>
            </a:r>
            <a:r>
              <a:rPr lang="en-US" sz="2400" i="1" dirty="0">
                <a:solidFill>
                  <a:srgbClr val="FF0000"/>
                </a:solidFill>
                <a:highlight>
                  <a:srgbClr val="99FF66"/>
                </a:highlight>
                <a:latin typeface="MTMI"/>
              </a:rPr>
              <a:t>B</a:t>
            </a:r>
            <a:r>
              <a:rPr lang="en-US" sz="2400" dirty="0">
                <a:solidFill>
                  <a:srgbClr val="FF0000"/>
                </a:solidFill>
                <a:highlight>
                  <a:srgbClr val="99FF66"/>
                </a:highlight>
                <a:latin typeface="Times-Roman"/>
              </a:rPr>
              <a:t>.</a:t>
            </a:r>
            <a:endParaRPr lang="en-US" altLang="ko-KR" sz="2400" dirty="0">
              <a:solidFill>
                <a:srgbClr val="FF0000"/>
              </a:solidFill>
              <a:highlight>
                <a:srgbClr val="99FF66"/>
              </a:highlight>
              <a:ea typeface="굴림" panose="020B0600000101010101" pitchFamily="34" charset="-127"/>
            </a:endParaRPr>
          </a:p>
        </p:txBody>
      </p:sp>
      <p:sp>
        <p:nvSpPr>
          <p:cNvPr id="2" name="Slide Number Placeholder 3">
            <a:extLst>
              <a:ext uri="{FF2B5EF4-FFF2-40B4-BE49-F238E27FC236}">
                <a16:creationId xmlns:a16="http://schemas.microsoft.com/office/drawing/2014/main" id="{E9F5D1EB-A80E-F165-5733-4FD5CB707FC9}"/>
              </a:ext>
            </a:extLst>
          </p:cNvPr>
          <p:cNvSpPr>
            <a:spLocks noGrp="1"/>
          </p:cNvSpPr>
          <p:nvPr>
            <p:ph type="sldNum" sz="quarter" idx="12"/>
          </p:nvPr>
        </p:nvSpPr>
        <p:spPr>
          <a:xfrm>
            <a:off x="7915275" y="6400800"/>
            <a:ext cx="923925" cy="288925"/>
          </a:xfrm>
        </p:spPr>
        <p:txBody>
          <a:bodyPr/>
          <a:lstStyle/>
          <a:p>
            <a:pPr>
              <a:defRPr/>
            </a:pPr>
            <a:fld id="{4D98831D-55E6-4FE1-B79A-0E0502A3B3E3}" type="slidenum">
              <a:rPr lang="ko-KR" altLang="en-US"/>
              <a:pPr>
                <a:defRPr/>
              </a:pPr>
              <a:t>25</a:t>
            </a:fld>
            <a:endParaRPr lang="en-US" altLang="ko-KR" dirty="0"/>
          </a:p>
        </p:txBody>
      </p:sp>
      <p:sp>
        <p:nvSpPr>
          <p:cNvPr id="40965" name="Oval 4">
            <a:extLst>
              <a:ext uri="{FF2B5EF4-FFF2-40B4-BE49-F238E27FC236}">
                <a16:creationId xmlns:a16="http://schemas.microsoft.com/office/drawing/2014/main" id="{783F6372-715F-ED93-0E9E-5E8A377E1567}"/>
              </a:ext>
            </a:extLst>
          </p:cNvPr>
          <p:cNvSpPr>
            <a:spLocks noChangeArrowheads="1"/>
          </p:cNvSpPr>
          <p:nvPr/>
        </p:nvSpPr>
        <p:spPr bwMode="auto">
          <a:xfrm>
            <a:off x="1371600" y="3124200"/>
            <a:ext cx="3200400" cy="20574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66" name="Text Box 5">
            <a:extLst>
              <a:ext uri="{FF2B5EF4-FFF2-40B4-BE49-F238E27FC236}">
                <a16:creationId xmlns:a16="http://schemas.microsoft.com/office/drawing/2014/main" id="{CF88ABF0-9A36-EE1A-8D5F-1DE49CF9D7AD}"/>
              </a:ext>
            </a:extLst>
          </p:cNvPr>
          <p:cNvSpPr txBox="1">
            <a:spLocks noChangeArrowheads="1"/>
          </p:cNvSpPr>
          <p:nvPr/>
        </p:nvSpPr>
        <p:spPr bwMode="auto">
          <a:xfrm>
            <a:off x="2286000" y="5105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4000">
                <a:ea typeface="굴림" panose="020B0600000101010101" pitchFamily="34" charset="-127"/>
              </a:rPr>
              <a:t>Set </a:t>
            </a:r>
            <a:r>
              <a:rPr lang="en-US" altLang="ko-KR" sz="4000" i="1">
                <a:ea typeface="굴림" panose="020B0600000101010101" pitchFamily="34" charset="-127"/>
              </a:rPr>
              <a:t>A</a:t>
            </a:r>
            <a:endParaRPr lang="en-US" altLang="ko-KR" sz="1800">
              <a:ea typeface="굴림" panose="020B0600000101010101" pitchFamily="34" charset="-127"/>
            </a:endParaRPr>
          </a:p>
        </p:txBody>
      </p:sp>
      <p:sp>
        <p:nvSpPr>
          <p:cNvPr id="40967" name="Oval 6">
            <a:extLst>
              <a:ext uri="{FF2B5EF4-FFF2-40B4-BE49-F238E27FC236}">
                <a16:creationId xmlns:a16="http://schemas.microsoft.com/office/drawing/2014/main" id="{FABC0C25-62D0-0418-1DB7-72F1BDE0999F}"/>
              </a:ext>
            </a:extLst>
          </p:cNvPr>
          <p:cNvSpPr>
            <a:spLocks noChangeArrowheads="1"/>
          </p:cNvSpPr>
          <p:nvPr/>
        </p:nvSpPr>
        <p:spPr bwMode="auto">
          <a:xfrm>
            <a:off x="3429000" y="3200400"/>
            <a:ext cx="3276600" cy="2057400"/>
          </a:xfrm>
          <a:prstGeom prst="ellipse">
            <a:avLst/>
          </a:prstGeom>
          <a:solidFill>
            <a:srgbClr val="0000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68" name="Text Box 7">
            <a:extLst>
              <a:ext uri="{FF2B5EF4-FFF2-40B4-BE49-F238E27FC236}">
                <a16:creationId xmlns:a16="http://schemas.microsoft.com/office/drawing/2014/main" id="{E164FFFF-8A36-3D49-A37B-F76E6F9F09BF}"/>
              </a:ext>
            </a:extLst>
          </p:cNvPr>
          <p:cNvSpPr txBox="1">
            <a:spLocks noChangeArrowheads="1"/>
          </p:cNvSpPr>
          <p:nvPr/>
        </p:nvSpPr>
        <p:spPr bwMode="auto">
          <a:xfrm>
            <a:off x="4419600" y="51816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4000">
                <a:ea typeface="굴림" panose="020B0600000101010101" pitchFamily="34" charset="-127"/>
              </a:rPr>
              <a:t>Set </a:t>
            </a:r>
            <a:r>
              <a:rPr lang="en-US" altLang="ko-KR" sz="4000" i="1">
                <a:ea typeface="굴림" panose="020B0600000101010101" pitchFamily="34" charset="-127"/>
              </a:rPr>
              <a:t>B</a:t>
            </a:r>
            <a:endParaRPr lang="en-US" altLang="ko-KR" sz="1800">
              <a:ea typeface="굴림" panose="020B0600000101010101" pitchFamily="34" charset="-127"/>
            </a:endParaRPr>
          </a:p>
        </p:txBody>
      </p:sp>
      <p:grpSp>
        <p:nvGrpSpPr>
          <p:cNvPr id="243720" name="Group 8">
            <a:extLst>
              <a:ext uri="{FF2B5EF4-FFF2-40B4-BE49-F238E27FC236}">
                <a16:creationId xmlns:a16="http://schemas.microsoft.com/office/drawing/2014/main" id="{3EDD69E4-D78C-BA0B-2484-8B71A88D421E}"/>
              </a:ext>
            </a:extLst>
          </p:cNvPr>
          <p:cNvGrpSpPr>
            <a:grpSpLocks/>
          </p:cNvGrpSpPr>
          <p:nvPr/>
        </p:nvGrpSpPr>
        <p:grpSpPr bwMode="auto">
          <a:xfrm>
            <a:off x="1397000" y="3140075"/>
            <a:ext cx="2695575" cy="2046288"/>
            <a:chOff x="880" y="1978"/>
            <a:chExt cx="1698" cy="1289"/>
          </a:xfrm>
        </p:grpSpPr>
        <p:sp>
          <p:nvSpPr>
            <p:cNvPr id="40984" name="Freeform 9">
              <a:extLst>
                <a:ext uri="{FF2B5EF4-FFF2-40B4-BE49-F238E27FC236}">
                  <a16:creationId xmlns:a16="http://schemas.microsoft.com/office/drawing/2014/main" id="{9F3C394A-32F4-D781-5275-E05B8865E385}"/>
                </a:ext>
              </a:extLst>
            </p:cNvPr>
            <p:cNvSpPr>
              <a:spLocks/>
            </p:cNvSpPr>
            <p:nvPr/>
          </p:nvSpPr>
          <p:spPr bwMode="auto">
            <a:xfrm>
              <a:off x="880" y="1978"/>
              <a:ext cx="1698" cy="1289"/>
            </a:xfrm>
            <a:custGeom>
              <a:avLst/>
              <a:gdLst>
                <a:gd name="T0" fmla="*/ 466 w 1698"/>
                <a:gd name="T1" fmla="*/ 1176 h 1289"/>
                <a:gd name="T2" fmla="*/ 320 w 1698"/>
                <a:gd name="T3" fmla="*/ 1119 h 1289"/>
                <a:gd name="T4" fmla="*/ 271 w 1698"/>
                <a:gd name="T5" fmla="*/ 1087 h 1289"/>
                <a:gd name="T6" fmla="*/ 198 w 1698"/>
                <a:gd name="T7" fmla="*/ 1006 h 1289"/>
                <a:gd name="T8" fmla="*/ 166 w 1698"/>
                <a:gd name="T9" fmla="*/ 965 h 1289"/>
                <a:gd name="T10" fmla="*/ 125 w 1698"/>
                <a:gd name="T11" fmla="*/ 933 h 1289"/>
                <a:gd name="T12" fmla="*/ 93 w 1698"/>
                <a:gd name="T13" fmla="*/ 860 h 1289"/>
                <a:gd name="T14" fmla="*/ 61 w 1698"/>
                <a:gd name="T15" fmla="*/ 819 h 1289"/>
                <a:gd name="T16" fmla="*/ 36 w 1698"/>
                <a:gd name="T17" fmla="*/ 746 h 1289"/>
                <a:gd name="T18" fmla="*/ 28 w 1698"/>
                <a:gd name="T19" fmla="*/ 722 h 1289"/>
                <a:gd name="T20" fmla="*/ 20 w 1698"/>
                <a:gd name="T21" fmla="*/ 511 h 1289"/>
                <a:gd name="T22" fmla="*/ 69 w 1698"/>
                <a:gd name="T23" fmla="*/ 398 h 1289"/>
                <a:gd name="T24" fmla="*/ 101 w 1698"/>
                <a:gd name="T25" fmla="*/ 333 h 1289"/>
                <a:gd name="T26" fmla="*/ 158 w 1698"/>
                <a:gd name="T27" fmla="*/ 276 h 1289"/>
                <a:gd name="T28" fmla="*/ 231 w 1698"/>
                <a:gd name="T29" fmla="*/ 227 h 1289"/>
                <a:gd name="T30" fmla="*/ 312 w 1698"/>
                <a:gd name="T31" fmla="*/ 162 h 1289"/>
                <a:gd name="T32" fmla="*/ 450 w 1698"/>
                <a:gd name="T33" fmla="*/ 106 h 1289"/>
                <a:gd name="T34" fmla="*/ 701 w 1698"/>
                <a:gd name="T35" fmla="*/ 25 h 1289"/>
                <a:gd name="T36" fmla="*/ 1034 w 1698"/>
                <a:gd name="T37" fmla="*/ 0 h 1289"/>
                <a:gd name="T38" fmla="*/ 1423 w 1698"/>
                <a:gd name="T39" fmla="*/ 73 h 1289"/>
                <a:gd name="T40" fmla="*/ 1577 w 1698"/>
                <a:gd name="T41" fmla="*/ 122 h 1289"/>
                <a:gd name="T42" fmla="*/ 1691 w 1698"/>
                <a:gd name="T43" fmla="*/ 171 h 1289"/>
                <a:gd name="T44" fmla="*/ 1609 w 1698"/>
                <a:gd name="T45" fmla="*/ 195 h 1289"/>
                <a:gd name="T46" fmla="*/ 1536 w 1698"/>
                <a:gd name="T47" fmla="*/ 235 h 1289"/>
                <a:gd name="T48" fmla="*/ 1455 w 1698"/>
                <a:gd name="T49" fmla="*/ 292 h 1289"/>
                <a:gd name="T50" fmla="*/ 1439 w 1698"/>
                <a:gd name="T51" fmla="*/ 325 h 1289"/>
                <a:gd name="T52" fmla="*/ 1374 w 1698"/>
                <a:gd name="T53" fmla="*/ 389 h 1289"/>
                <a:gd name="T54" fmla="*/ 1342 w 1698"/>
                <a:gd name="T55" fmla="*/ 438 h 1289"/>
                <a:gd name="T56" fmla="*/ 1293 w 1698"/>
                <a:gd name="T57" fmla="*/ 519 h 1289"/>
                <a:gd name="T58" fmla="*/ 1277 w 1698"/>
                <a:gd name="T59" fmla="*/ 584 h 1289"/>
                <a:gd name="T60" fmla="*/ 1269 w 1698"/>
                <a:gd name="T61" fmla="*/ 633 h 1289"/>
                <a:gd name="T62" fmla="*/ 1285 w 1698"/>
                <a:gd name="T63" fmla="*/ 852 h 1289"/>
                <a:gd name="T64" fmla="*/ 1399 w 1698"/>
                <a:gd name="T65" fmla="*/ 1046 h 1289"/>
                <a:gd name="T66" fmla="*/ 1601 w 1698"/>
                <a:gd name="T67" fmla="*/ 1168 h 1289"/>
                <a:gd name="T68" fmla="*/ 1285 w 1698"/>
                <a:gd name="T69" fmla="*/ 1273 h 1289"/>
                <a:gd name="T70" fmla="*/ 985 w 1698"/>
                <a:gd name="T71" fmla="*/ 1289 h 1289"/>
                <a:gd name="T72" fmla="*/ 685 w 1698"/>
                <a:gd name="T73" fmla="*/ 1257 h 1289"/>
                <a:gd name="T74" fmla="*/ 555 w 1698"/>
                <a:gd name="T75" fmla="*/ 1200 h 1289"/>
                <a:gd name="T76" fmla="*/ 466 w 1698"/>
                <a:gd name="T77" fmla="*/ 1176 h 12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8" h="1289">
                  <a:moveTo>
                    <a:pt x="466" y="1176"/>
                  </a:moveTo>
                  <a:cubicBezTo>
                    <a:pt x="416" y="1160"/>
                    <a:pt x="366" y="1144"/>
                    <a:pt x="320" y="1119"/>
                  </a:cubicBezTo>
                  <a:cubicBezTo>
                    <a:pt x="303" y="1110"/>
                    <a:pt x="271" y="1087"/>
                    <a:pt x="271" y="1087"/>
                  </a:cubicBezTo>
                  <a:cubicBezTo>
                    <a:pt x="260" y="1051"/>
                    <a:pt x="227" y="1029"/>
                    <a:pt x="198" y="1006"/>
                  </a:cubicBezTo>
                  <a:cubicBezTo>
                    <a:pt x="163" y="978"/>
                    <a:pt x="202" y="1001"/>
                    <a:pt x="166" y="965"/>
                  </a:cubicBezTo>
                  <a:cubicBezTo>
                    <a:pt x="154" y="953"/>
                    <a:pt x="138" y="945"/>
                    <a:pt x="125" y="933"/>
                  </a:cubicBezTo>
                  <a:cubicBezTo>
                    <a:pt x="117" y="909"/>
                    <a:pt x="106" y="881"/>
                    <a:pt x="93" y="860"/>
                  </a:cubicBezTo>
                  <a:cubicBezTo>
                    <a:pt x="65" y="812"/>
                    <a:pt x="88" y="880"/>
                    <a:pt x="61" y="819"/>
                  </a:cubicBezTo>
                  <a:cubicBezTo>
                    <a:pt x="58" y="812"/>
                    <a:pt x="41" y="762"/>
                    <a:pt x="36" y="746"/>
                  </a:cubicBezTo>
                  <a:cubicBezTo>
                    <a:pt x="33" y="738"/>
                    <a:pt x="28" y="722"/>
                    <a:pt x="28" y="722"/>
                  </a:cubicBezTo>
                  <a:cubicBezTo>
                    <a:pt x="38" y="622"/>
                    <a:pt x="0" y="610"/>
                    <a:pt x="20" y="511"/>
                  </a:cubicBezTo>
                  <a:cubicBezTo>
                    <a:pt x="22" y="499"/>
                    <a:pt x="64" y="402"/>
                    <a:pt x="69" y="398"/>
                  </a:cubicBezTo>
                  <a:cubicBezTo>
                    <a:pt x="85" y="387"/>
                    <a:pt x="82" y="339"/>
                    <a:pt x="101" y="333"/>
                  </a:cubicBezTo>
                  <a:cubicBezTo>
                    <a:pt x="117" y="328"/>
                    <a:pt x="144" y="285"/>
                    <a:pt x="158" y="276"/>
                  </a:cubicBezTo>
                  <a:cubicBezTo>
                    <a:pt x="214" y="239"/>
                    <a:pt x="188" y="241"/>
                    <a:pt x="231" y="227"/>
                  </a:cubicBezTo>
                  <a:cubicBezTo>
                    <a:pt x="274" y="164"/>
                    <a:pt x="226" y="243"/>
                    <a:pt x="312" y="162"/>
                  </a:cubicBezTo>
                  <a:cubicBezTo>
                    <a:pt x="332" y="144"/>
                    <a:pt x="423" y="117"/>
                    <a:pt x="450" y="106"/>
                  </a:cubicBezTo>
                  <a:cubicBezTo>
                    <a:pt x="511" y="80"/>
                    <a:pt x="637" y="37"/>
                    <a:pt x="701" y="25"/>
                  </a:cubicBezTo>
                  <a:cubicBezTo>
                    <a:pt x="831" y="1"/>
                    <a:pt x="903" y="18"/>
                    <a:pt x="1034" y="0"/>
                  </a:cubicBezTo>
                  <a:cubicBezTo>
                    <a:pt x="1185" y="14"/>
                    <a:pt x="1278" y="27"/>
                    <a:pt x="1423" y="73"/>
                  </a:cubicBezTo>
                  <a:cubicBezTo>
                    <a:pt x="1450" y="91"/>
                    <a:pt x="1546" y="112"/>
                    <a:pt x="1577" y="122"/>
                  </a:cubicBezTo>
                  <a:cubicBezTo>
                    <a:pt x="1582" y="128"/>
                    <a:pt x="1685" y="166"/>
                    <a:pt x="1691" y="171"/>
                  </a:cubicBezTo>
                  <a:cubicBezTo>
                    <a:pt x="1698" y="177"/>
                    <a:pt x="1609" y="185"/>
                    <a:pt x="1609" y="195"/>
                  </a:cubicBezTo>
                  <a:cubicBezTo>
                    <a:pt x="1609" y="199"/>
                    <a:pt x="1543" y="229"/>
                    <a:pt x="1536" y="235"/>
                  </a:cubicBezTo>
                  <a:cubicBezTo>
                    <a:pt x="1512" y="254"/>
                    <a:pt x="1482" y="276"/>
                    <a:pt x="1455" y="292"/>
                  </a:cubicBezTo>
                  <a:cubicBezTo>
                    <a:pt x="1401" y="324"/>
                    <a:pt x="1494" y="281"/>
                    <a:pt x="1439" y="325"/>
                  </a:cubicBezTo>
                  <a:cubicBezTo>
                    <a:pt x="1412" y="347"/>
                    <a:pt x="1398" y="363"/>
                    <a:pt x="1374" y="389"/>
                  </a:cubicBezTo>
                  <a:cubicBezTo>
                    <a:pt x="1358" y="437"/>
                    <a:pt x="1379" y="391"/>
                    <a:pt x="1342" y="438"/>
                  </a:cubicBezTo>
                  <a:cubicBezTo>
                    <a:pt x="1319" y="468"/>
                    <a:pt x="1314" y="487"/>
                    <a:pt x="1293" y="519"/>
                  </a:cubicBezTo>
                  <a:cubicBezTo>
                    <a:pt x="1283" y="533"/>
                    <a:pt x="1283" y="568"/>
                    <a:pt x="1277" y="584"/>
                  </a:cubicBezTo>
                  <a:cubicBezTo>
                    <a:pt x="1274" y="592"/>
                    <a:pt x="1269" y="633"/>
                    <a:pt x="1269" y="633"/>
                  </a:cubicBezTo>
                  <a:cubicBezTo>
                    <a:pt x="1287" y="746"/>
                    <a:pt x="1249" y="743"/>
                    <a:pt x="1285" y="852"/>
                  </a:cubicBezTo>
                  <a:cubicBezTo>
                    <a:pt x="1291" y="870"/>
                    <a:pt x="1388" y="1030"/>
                    <a:pt x="1399" y="1046"/>
                  </a:cubicBezTo>
                  <a:cubicBezTo>
                    <a:pt x="1445" y="1115"/>
                    <a:pt x="1575" y="1091"/>
                    <a:pt x="1601" y="1168"/>
                  </a:cubicBezTo>
                  <a:cubicBezTo>
                    <a:pt x="1514" y="1197"/>
                    <a:pt x="1389" y="1268"/>
                    <a:pt x="1285" y="1273"/>
                  </a:cubicBezTo>
                  <a:cubicBezTo>
                    <a:pt x="1217" y="1282"/>
                    <a:pt x="1052" y="1276"/>
                    <a:pt x="985" y="1289"/>
                  </a:cubicBezTo>
                  <a:cubicBezTo>
                    <a:pt x="861" y="1274"/>
                    <a:pt x="810" y="1268"/>
                    <a:pt x="685" y="1257"/>
                  </a:cubicBezTo>
                  <a:cubicBezTo>
                    <a:pt x="656" y="1251"/>
                    <a:pt x="591" y="1210"/>
                    <a:pt x="555" y="1200"/>
                  </a:cubicBezTo>
                  <a:cubicBezTo>
                    <a:pt x="527" y="1192"/>
                    <a:pt x="495" y="1176"/>
                    <a:pt x="466" y="1176"/>
                  </a:cubicBezTo>
                  <a:close/>
                </a:path>
              </a:pathLst>
            </a:custGeom>
            <a:noFill/>
            <a:ln w="1016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40985" name="Text Box 10">
              <a:extLst>
                <a:ext uri="{FF2B5EF4-FFF2-40B4-BE49-F238E27FC236}">
                  <a16:creationId xmlns:a16="http://schemas.microsoft.com/office/drawing/2014/main" id="{A5DAA542-1F16-6554-5FBC-F45B2F1C4A72}"/>
                </a:ext>
              </a:extLst>
            </p:cNvPr>
            <p:cNvSpPr txBox="1">
              <a:spLocks noChangeArrowheads="1"/>
            </p:cNvSpPr>
            <p:nvPr/>
          </p:nvSpPr>
          <p:spPr bwMode="auto">
            <a:xfrm>
              <a:off x="1200" y="2160"/>
              <a:ext cx="9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ko-KR" altLang="en-US" sz="4000" b="1">
                  <a:solidFill>
                    <a:srgbClr val="FF0000"/>
                  </a:solidFill>
                  <a:ea typeface="굴림" panose="020B0600000101010101" pitchFamily="34" charset="-127"/>
                </a:rPr>
                <a:t> </a:t>
              </a:r>
              <a:r>
                <a:rPr lang="en-US" altLang="ko-KR" sz="4000" b="1">
                  <a:solidFill>
                    <a:srgbClr val="FF0000"/>
                  </a:solidFill>
                  <a:ea typeface="굴림" panose="020B0600000101010101" pitchFamily="34" charset="-127"/>
                </a:rPr>
                <a:t>Set</a:t>
              </a:r>
              <a:br>
                <a:rPr lang="en-US" altLang="ko-KR" sz="4000" b="1">
                  <a:solidFill>
                    <a:srgbClr val="FF0000"/>
                  </a:solidFill>
                  <a:ea typeface="굴림" panose="020B0600000101010101" pitchFamily="34" charset="-127"/>
                </a:rPr>
              </a:br>
              <a:r>
                <a:rPr lang="en-US" altLang="ko-KR" sz="4000" b="1" i="1">
                  <a:solidFill>
                    <a:srgbClr val="FF0000"/>
                  </a:solidFill>
                  <a:ea typeface="굴림" panose="020B0600000101010101" pitchFamily="34" charset="-127"/>
                </a:rPr>
                <a:t>A</a:t>
              </a:r>
              <a:r>
                <a:rPr lang="en-US" altLang="ko-KR" sz="4000">
                  <a:solidFill>
                    <a:srgbClr val="FF0000"/>
                  </a:solidFill>
                  <a:ea typeface="굴림" panose="020B0600000101010101" pitchFamily="34" charset="-127"/>
                  <a:sym typeface="Symbol" panose="05050102010706020507" pitchFamily="18" charset="2"/>
                </a:rPr>
                <a:t></a:t>
              </a:r>
              <a:r>
                <a:rPr lang="en-US" altLang="ko-KR" sz="4000" b="1" i="1">
                  <a:solidFill>
                    <a:srgbClr val="FF0000"/>
                  </a:solidFill>
                  <a:ea typeface="굴림" panose="020B0600000101010101" pitchFamily="34" charset="-127"/>
                  <a:sym typeface="Symbol" panose="05050102010706020507" pitchFamily="18" charset="2"/>
                </a:rPr>
                <a:t>B</a:t>
              </a:r>
              <a:endParaRPr lang="en-US" altLang="ko-KR" sz="1800">
                <a:ea typeface="굴림" panose="020B0600000101010101" pitchFamily="34" charset="-127"/>
              </a:endParaRPr>
            </a:p>
          </p:txBody>
        </p:sp>
      </p:grpSp>
      <p:grpSp>
        <p:nvGrpSpPr>
          <p:cNvPr id="243723" name="Group 11">
            <a:extLst>
              <a:ext uri="{FF2B5EF4-FFF2-40B4-BE49-F238E27FC236}">
                <a16:creationId xmlns:a16="http://schemas.microsoft.com/office/drawing/2014/main" id="{17F09D3F-37D5-5115-65E7-9AD7C40D7898}"/>
              </a:ext>
            </a:extLst>
          </p:cNvPr>
          <p:cNvGrpSpPr>
            <a:grpSpLocks/>
          </p:cNvGrpSpPr>
          <p:nvPr/>
        </p:nvGrpSpPr>
        <p:grpSpPr bwMode="auto">
          <a:xfrm>
            <a:off x="3657600" y="2514600"/>
            <a:ext cx="5181600" cy="2514600"/>
            <a:chOff x="2304" y="1536"/>
            <a:chExt cx="3264" cy="1584"/>
          </a:xfrm>
        </p:grpSpPr>
        <p:sp>
          <p:nvSpPr>
            <p:cNvPr id="40971" name="AutoShape 12">
              <a:extLst>
                <a:ext uri="{FF2B5EF4-FFF2-40B4-BE49-F238E27FC236}">
                  <a16:creationId xmlns:a16="http://schemas.microsoft.com/office/drawing/2014/main" id="{D68574A6-C083-2315-7096-2A364AA14486}"/>
                </a:ext>
              </a:extLst>
            </p:cNvPr>
            <p:cNvSpPr>
              <a:spLocks noChangeArrowheads="1"/>
            </p:cNvSpPr>
            <p:nvPr/>
          </p:nvSpPr>
          <p:spPr bwMode="auto">
            <a:xfrm>
              <a:off x="4272" y="1536"/>
              <a:ext cx="1296" cy="864"/>
            </a:xfrm>
            <a:prstGeom prst="wedgeEllipseCallout">
              <a:avLst>
                <a:gd name="adj1" fmla="val -58796"/>
                <a:gd name="adj2" fmla="val 362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ctr" eaLnBrk="1" hangingPunct="1">
                <a:lnSpc>
                  <a:spcPct val="100000"/>
                </a:lnSpc>
                <a:spcBef>
                  <a:spcPct val="0"/>
                </a:spcBef>
                <a:buFontTx/>
                <a:buNone/>
              </a:pPr>
              <a:r>
                <a:rPr lang="en-US" altLang="ko-KR" sz="4000">
                  <a:latin typeface="Beesknees ITC" pitchFamily="82" charset="0"/>
                  <a:ea typeface="굴림" panose="020B0600000101010101" pitchFamily="34" charset="-127"/>
                </a:rPr>
                <a:t>Chomp!</a:t>
              </a:r>
              <a:endParaRPr lang="en-US" altLang="ko-KR" sz="1800">
                <a:ea typeface="굴림" panose="020B0600000101010101" pitchFamily="34" charset="-127"/>
              </a:endParaRPr>
            </a:p>
          </p:txBody>
        </p:sp>
        <p:grpSp>
          <p:nvGrpSpPr>
            <p:cNvPr id="40972" name="Group 13">
              <a:extLst>
                <a:ext uri="{FF2B5EF4-FFF2-40B4-BE49-F238E27FC236}">
                  <a16:creationId xmlns:a16="http://schemas.microsoft.com/office/drawing/2014/main" id="{8CE8C2A8-0A37-419F-FF61-4AD8AE6C511E}"/>
                </a:ext>
              </a:extLst>
            </p:cNvPr>
            <p:cNvGrpSpPr>
              <a:grpSpLocks/>
            </p:cNvGrpSpPr>
            <p:nvPr/>
          </p:nvGrpSpPr>
          <p:grpSpPr bwMode="auto">
            <a:xfrm rot="240913">
              <a:off x="2304" y="2592"/>
              <a:ext cx="624" cy="528"/>
              <a:chOff x="2880" y="2544"/>
              <a:chExt cx="624" cy="528"/>
            </a:xfrm>
          </p:grpSpPr>
          <p:sp>
            <p:nvSpPr>
              <p:cNvPr id="40979" name="AutoShape 14">
                <a:extLst>
                  <a:ext uri="{FF2B5EF4-FFF2-40B4-BE49-F238E27FC236}">
                    <a16:creationId xmlns:a16="http://schemas.microsoft.com/office/drawing/2014/main" id="{A5DDD703-90FD-7A91-6EB3-466CB36A8993}"/>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80" name="AutoShape 15">
                <a:extLst>
                  <a:ext uri="{FF2B5EF4-FFF2-40B4-BE49-F238E27FC236}">
                    <a16:creationId xmlns:a16="http://schemas.microsoft.com/office/drawing/2014/main" id="{41B775DB-9652-A0A9-49EE-9BF82BB1EE72}"/>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81" name="AutoShape 16">
                <a:extLst>
                  <a:ext uri="{FF2B5EF4-FFF2-40B4-BE49-F238E27FC236}">
                    <a16:creationId xmlns:a16="http://schemas.microsoft.com/office/drawing/2014/main" id="{9018B400-2597-FB7E-F81A-76F84C5C9B78}"/>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82" name="AutoShape 17">
                <a:extLst>
                  <a:ext uri="{FF2B5EF4-FFF2-40B4-BE49-F238E27FC236}">
                    <a16:creationId xmlns:a16="http://schemas.microsoft.com/office/drawing/2014/main" id="{65F84BBB-8EA1-910A-0EDE-122D00BFD1AD}"/>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83" name="AutoShape 18">
                <a:extLst>
                  <a:ext uri="{FF2B5EF4-FFF2-40B4-BE49-F238E27FC236}">
                    <a16:creationId xmlns:a16="http://schemas.microsoft.com/office/drawing/2014/main" id="{6D129B4A-16AA-2F81-FF13-7816B2E42BB4}"/>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grpSp>
        <p:grpSp>
          <p:nvGrpSpPr>
            <p:cNvPr id="40973" name="Group 19">
              <a:extLst>
                <a:ext uri="{FF2B5EF4-FFF2-40B4-BE49-F238E27FC236}">
                  <a16:creationId xmlns:a16="http://schemas.microsoft.com/office/drawing/2014/main" id="{0F3FAA86-F88A-A1FB-50AC-85F160E0088B}"/>
                </a:ext>
              </a:extLst>
            </p:cNvPr>
            <p:cNvGrpSpPr>
              <a:grpSpLocks/>
            </p:cNvGrpSpPr>
            <p:nvPr/>
          </p:nvGrpSpPr>
          <p:grpSpPr bwMode="auto">
            <a:xfrm rot="21577889" flipV="1">
              <a:off x="2400" y="2160"/>
              <a:ext cx="624" cy="528"/>
              <a:chOff x="2880" y="2544"/>
              <a:chExt cx="624" cy="528"/>
            </a:xfrm>
          </p:grpSpPr>
          <p:sp>
            <p:nvSpPr>
              <p:cNvPr id="40974" name="AutoShape 20">
                <a:extLst>
                  <a:ext uri="{FF2B5EF4-FFF2-40B4-BE49-F238E27FC236}">
                    <a16:creationId xmlns:a16="http://schemas.microsoft.com/office/drawing/2014/main" id="{30BA24D5-6F57-5F10-B584-FC5732D9EC76}"/>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75" name="AutoShape 21">
                <a:extLst>
                  <a:ext uri="{FF2B5EF4-FFF2-40B4-BE49-F238E27FC236}">
                    <a16:creationId xmlns:a16="http://schemas.microsoft.com/office/drawing/2014/main" id="{E098752D-DB0E-73C1-4079-CF56C2764356}"/>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76" name="AutoShape 22">
                <a:extLst>
                  <a:ext uri="{FF2B5EF4-FFF2-40B4-BE49-F238E27FC236}">
                    <a16:creationId xmlns:a16="http://schemas.microsoft.com/office/drawing/2014/main" id="{7D8F5AF5-8C6A-1CDD-5188-4DD112447BCF}"/>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77" name="AutoShape 23">
                <a:extLst>
                  <a:ext uri="{FF2B5EF4-FFF2-40B4-BE49-F238E27FC236}">
                    <a16:creationId xmlns:a16="http://schemas.microsoft.com/office/drawing/2014/main" id="{0964889C-CE1E-E0DE-B722-4CDF9F082159}"/>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0978" name="AutoShape 24">
                <a:extLst>
                  <a:ext uri="{FF2B5EF4-FFF2-40B4-BE49-F238E27FC236}">
                    <a16:creationId xmlns:a16="http://schemas.microsoft.com/office/drawing/2014/main" id="{46C39D5E-7605-9329-4539-34354AF89082}"/>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20"/>
                                        </p:tgtEl>
                                        <p:attrNameLst>
                                          <p:attrName>style.visibility</p:attrName>
                                        </p:attrNameLst>
                                      </p:cBhvr>
                                      <p:to>
                                        <p:strVal val="visible"/>
                                      </p:to>
                                    </p:set>
                                    <p:animEffect transition="in" filter="dissolve">
                                      <p:cBhvr>
                                        <p:cTn id="7" dur="500"/>
                                        <p:tgtEl>
                                          <p:spTgt spid="243720"/>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3723"/>
                                        </p:tgtEl>
                                        <p:attrNameLst>
                                          <p:attrName>style.visibility</p:attrName>
                                        </p:attrNameLst>
                                      </p:cBhvr>
                                      <p:to>
                                        <p:strVal val="visible"/>
                                      </p:to>
                                    </p:set>
                                    <p:animEffect transition="in" filter="dissolve">
                                      <p:cBhvr>
                                        <p:cTn id="12" dur="500"/>
                                        <p:tgtEl>
                                          <p:spTgt spid="243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19EF6FCE-610E-4278-BA92-0743AC80E9BA}"/>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Set Complements</a:t>
            </a:r>
          </a:p>
        </p:txBody>
      </p:sp>
      <p:sp>
        <p:nvSpPr>
          <p:cNvPr id="244739" name="Rectangle 3">
            <a:extLst>
              <a:ext uri="{FF2B5EF4-FFF2-40B4-BE49-F238E27FC236}">
                <a16:creationId xmlns:a16="http://schemas.microsoft.com/office/drawing/2014/main" id="{B336841B-BAB6-E31D-9588-73D1F7C0CEEB}"/>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The </a:t>
            </a:r>
            <a:r>
              <a:rPr lang="en-US" altLang="ko-KR" i="1">
                <a:ea typeface="굴림" panose="020B0600000101010101" pitchFamily="34" charset="-127"/>
              </a:rPr>
              <a:t>universe of discourse</a:t>
            </a:r>
            <a:r>
              <a:rPr lang="en-US" altLang="ko-KR">
                <a:ea typeface="굴림" panose="020B0600000101010101" pitchFamily="34" charset="-127"/>
              </a:rPr>
              <a:t> can itself be considered a set, call it </a:t>
            </a:r>
            <a:r>
              <a:rPr lang="en-US" altLang="ko-KR" i="1">
                <a:ea typeface="굴림" panose="020B0600000101010101" pitchFamily="34" charset="-127"/>
              </a:rPr>
              <a:t>U</a:t>
            </a:r>
            <a:r>
              <a:rPr lang="en-US" altLang="ko-KR">
                <a:ea typeface="굴림" panose="020B0600000101010101" pitchFamily="34" charset="-127"/>
              </a:rPr>
              <a:t>.</a:t>
            </a:r>
          </a:p>
          <a:p>
            <a:pPr eaLnBrk="1" fontAlgn="auto" hangingPunct="1">
              <a:spcAft>
                <a:spcPts val="0"/>
              </a:spcAft>
              <a:defRPr/>
            </a:pPr>
            <a:r>
              <a:rPr lang="en-US" altLang="ko-KR">
                <a:ea typeface="굴림" panose="020B0600000101010101" pitchFamily="34" charset="-127"/>
              </a:rPr>
              <a:t>The </a:t>
            </a:r>
            <a:r>
              <a:rPr lang="en-US" altLang="ko-KR" i="1">
                <a:ea typeface="굴림" panose="020B0600000101010101" pitchFamily="34" charset="-127"/>
              </a:rPr>
              <a:t>complement</a:t>
            </a:r>
            <a:r>
              <a:rPr lang="en-US" altLang="ko-KR">
                <a:ea typeface="굴림" panose="020B0600000101010101" pitchFamily="34" charset="-127"/>
              </a:rPr>
              <a:t> of </a:t>
            </a:r>
            <a:r>
              <a:rPr lang="en-US" altLang="ko-KR" i="1">
                <a:ea typeface="굴림" panose="020B0600000101010101" pitchFamily="34" charset="-127"/>
              </a:rPr>
              <a:t>A</a:t>
            </a:r>
            <a:r>
              <a:rPr lang="en-US" altLang="ko-KR">
                <a:ea typeface="굴림" panose="020B0600000101010101" pitchFamily="34" charset="-127"/>
              </a:rPr>
              <a:t>, written    , is the complement of </a:t>
            </a:r>
            <a:r>
              <a:rPr lang="en-US" altLang="ko-KR" i="1">
                <a:ea typeface="굴림" panose="020B0600000101010101" pitchFamily="34" charset="-127"/>
              </a:rPr>
              <a:t>A</a:t>
            </a:r>
            <a:r>
              <a:rPr lang="en-US" altLang="ko-KR">
                <a:ea typeface="굴림" panose="020B0600000101010101" pitchFamily="34" charset="-127"/>
              </a:rPr>
              <a:t> w.r.t. </a:t>
            </a:r>
            <a:r>
              <a:rPr lang="en-US" altLang="ko-KR" i="1">
                <a:ea typeface="굴림" panose="020B0600000101010101" pitchFamily="34" charset="-127"/>
              </a:rPr>
              <a:t>U</a:t>
            </a:r>
            <a:r>
              <a:rPr lang="en-US" altLang="ko-KR">
                <a:ea typeface="굴림" panose="020B0600000101010101" pitchFamily="34" charset="-127"/>
              </a:rPr>
              <a:t>, </a:t>
            </a:r>
            <a:r>
              <a:rPr lang="en-US" altLang="ko-KR" i="1">
                <a:ea typeface="굴림" panose="020B0600000101010101" pitchFamily="34" charset="-127"/>
              </a:rPr>
              <a:t>i.e.</a:t>
            </a:r>
            <a:r>
              <a:rPr lang="en-US" altLang="ko-KR">
                <a:ea typeface="굴림" panose="020B0600000101010101" pitchFamily="34" charset="-127"/>
              </a:rPr>
              <a:t>,</a:t>
            </a:r>
            <a:r>
              <a:rPr lang="en-US" altLang="ko-KR" i="1">
                <a:ea typeface="굴림" panose="020B0600000101010101" pitchFamily="34" charset="-127"/>
              </a:rPr>
              <a:t> </a:t>
            </a:r>
            <a:r>
              <a:rPr lang="en-US" altLang="ko-KR">
                <a:ea typeface="굴림" panose="020B0600000101010101" pitchFamily="34" charset="-127"/>
              </a:rPr>
              <a:t>it is </a:t>
            </a:r>
            <a:r>
              <a:rPr lang="en-US" altLang="ko-KR" i="1">
                <a:ea typeface="굴림" panose="020B0600000101010101" pitchFamily="34" charset="-127"/>
              </a:rPr>
              <a:t>U</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p>
          <a:p>
            <a:pPr eaLnBrk="1" fontAlgn="auto" hangingPunct="1">
              <a:spcAft>
                <a:spcPts val="0"/>
              </a:spcAft>
              <a:defRPr/>
            </a:pPr>
            <a:r>
              <a:rPr lang="en-US" altLang="ko-KR" i="1">
                <a:ea typeface="굴림" panose="020B0600000101010101" pitchFamily="34" charset="-127"/>
                <a:sym typeface="Symbol" panose="05050102010706020507" pitchFamily="18" charset="2"/>
              </a:rPr>
              <a:t>E.g., </a:t>
            </a:r>
            <a:r>
              <a:rPr lang="en-US" altLang="ko-KR">
                <a:ea typeface="굴림" panose="020B0600000101010101" pitchFamily="34" charset="-127"/>
                <a:sym typeface="Symbol" panose="05050102010706020507" pitchFamily="18" charset="2"/>
              </a:rPr>
              <a:t>If </a:t>
            </a:r>
            <a:r>
              <a:rPr lang="en-US" altLang="ko-KR" i="1">
                <a:ea typeface="굴림" panose="020B0600000101010101" pitchFamily="34" charset="-127"/>
                <a:sym typeface="Symbol" panose="05050102010706020507" pitchFamily="18" charset="2"/>
              </a:rPr>
              <a:t>U</a:t>
            </a:r>
            <a:r>
              <a:rPr lang="en-US" altLang="ko-KR">
                <a:ea typeface="굴림" panose="020B0600000101010101" pitchFamily="34" charset="-127"/>
                <a:sym typeface="Symbol" panose="05050102010706020507" pitchFamily="18" charset="2"/>
              </a:rPr>
              <a:t>=</a:t>
            </a:r>
            <a:r>
              <a:rPr lang="en-US" altLang="ko-KR" b="1">
                <a:ea typeface="굴림" panose="020B0600000101010101" pitchFamily="34" charset="-127"/>
                <a:sym typeface="Symbol" panose="05050102010706020507" pitchFamily="18" charset="2"/>
              </a:rPr>
              <a:t>N</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rPr>
              <a:t> </a:t>
            </a:r>
            <a:endParaRPr lang="en-US" altLang="ko-KR">
              <a:ea typeface="굴림" panose="020B0600000101010101" pitchFamily="34" charset="-127"/>
            </a:endParaRPr>
          </a:p>
        </p:txBody>
      </p:sp>
      <p:sp>
        <p:nvSpPr>
          <p:cNvPr id="2" name="Slide Number Placeholder 3">
            <a:extLst>
              <a:ext uri="{FF2B5EF4-FFF2-40B4-BE49-F238E27FC236}">
                <a16:creationId xmlns:a16="http://schemas.microsoft.com/office/drawing/2014/main" id="{ADE3BCE7-DF3B-5963-6418-6C23F92F3C36}"/>
              </a:ext>
            </a:extLst>
          </p:cNvPr>
          <p:cNvSpPr>
            <a:spLocks noGrp="1"/>
          </p:cNvSpPr>
          <p:nvPr>
            <p:ph type="sldNum" sz="quarter" idx="12"/>
          </p:nvPr>
        </p:nvSpPr>
        <p:spPr/>
        <p:txBody>
          <a:bodyPr/>
          <a:lstStyle/>
          <a:p>
            <a:pPr>
              <a:defRPr/>
            </a:pPr>
            <a:fld id="{13D09F48-4B9D-44BA-86CB-831D61F4A1A5}" type="slidenum">
              <a:rPr lang="ko-KR" altLang="en-US"/>
              <a:pPr>
                <a:defRPr/>
              </a:pPr>
              <a:t>26</a:t>
            </a:fld>
            <a:endParaRPr lang="en-US" altLang="ko-KR"/>
          </a:p>
        </p:txBody>
      </p:sp>
      <p:graphicFrame>
        <p:nvGraphicFramePr>
          <p:cNvPr id="41989" name="Object 4">
            <a:extLst>
              <a:ext uri="{FF2B5EF4-FFF2-40B4-BE49-F238E27FC236}">
                <a16:creationId xmlns:a16="http://schemas.microsoft.com/office/drawing/2014/main" id="{6EC16BE0-D440-56AA-12E5-795A4A57D849}"/>
              </a:ext>
            </a:extLst>
          </p:cNvPr>
          <p:cNvGraphicFramePr>
            <a:graphicFrameLocks noChangeAspect="1"/>
          </p:cNvGraphicFramePr>
          <p:nvPr/>
        </p:nvGraphicFramePr>
        <p:xfrm>
          <a:off x="6019800" y="3048000"/>
          <a:ext cx="458788" cy="533400"/>
        </p:xfrm>
        <a:graphic>
          <a:graphicData uri="http://schemas.openxmlformats.org/presentationml/2006/ole">
            <mc:AlternateContent xmlns:mc="http://schemas.openxmlformats.org/markup-compatibility/2006">
              <mc:Choice xmlns:v="urn:schemas-microsoft-com:vml" Requires="v">
                <p:oleObj name="Equation" r:id="rId2" imgW="164957" imgH="190335" progId="Equation.3">
                  <p:embed/>
                </p:oleObj>
              </mc:Choice>
              <mc:Fallback>
                <p:oleObj name="Equation" r:id="rId2" imgW="164957" imgH="19033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048000"/>
                        <a:ext cx="458788" cy="533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5">
            <a:extLst>
              <a:ext uri="{FF2B5EF4-FFF2-40B4-BE49-F238E27FC236}">
                <a16:creationId xmlns:a16="http://schemas.microsoft.com/office/drawing/2014/main" id="{E455E4D6-CA4B-BE27-D54F-B8E94B9CDB56}"/>
              </a:ext>
            </a:extLst>
          </p:cNvPr>
          <p:cNvGraphicFramePr>
            <a:graphicFrameLocks noChangeAspect="1"/>
          </p:cNvGraphicFramePr>
          <p:nvPr/>
        </p:nvGraphicFramePr>
        <p:xfrm>
          <a:off x="1970088" y="4038600"/>
          <a:ext cx="4279900" cy="749300"/>
        </p:xfrm>
        <a:graphic>
          <a:graphicData uri="http://schemas.openxmlformats.org/presentationml/2006/ole">
            <mc:AlternateContent xmlns:mc="http://schemas.openxmlformats.org/markup-compatibility/2006">
              <mc:Choice xmlns:v="urn:schemas-microsoft-com:vml" Requires="v">
                <p:oleObj name="Equation" r:id="rId4" imgW="1371600" imgH="241300" progId="Equation.3">
                  <p:embed/>
                </p:oleObj>
              </mc:Choice>
              <mc:Fallback>
                <p:oleObj name="Equation" r:id="rId4" imgW="13716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088" y="4038600"/>
                        <a:ext cx="4279900" cy="749300"/>
                      </a:xfrm>
                      <a:prstGeom prst="rect">
                        <a:avLst/>
                      </a:prstGeom>
                      <a:solidFill>
                        <a:srgbClr val="ECF3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5B615917-861A-87B5-1918-EEF8F20D1FD3}"/>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More on Set Complements</a:t>
            </a:r>
          </a:p>
        </p:txBody>
      </p:sp>
      <p:sp>
        <p:nvSpPr>
          <p:cNvPr id="245763" name="Rectangle 3">
            <a:extLst>
              <a:ext uri="{FF2B5EF4-FFF2-40B4-BE49-F238E27FC236}">
                <a16:creationId xmlns:a16="http://schemas.microsoft.com/office/drawing/2014/main" id="{3EB404AB-E37A-6556-5F54-1A3922A3D2B5}"/>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An equivalent definition, when </a:t>
            </a:r>
            <a:r>
              <a:rPr lang="en-US" altLang="ko-KR" i="1">
                <a:ea typeface="굴림" panose="020B0600000101010101" pitchFamily="34" charset="-127"/>
              </a:rPr>
              <a:t>U</a:t>
            </a:r>
            <a:r>
              <a:rPr lang="en-US" altLang="ko-KR">
                <a:ea typeface="굴림" panose="020B0600000101010101" pitchFamily="34" charset="-127"/>
              </a:rPr>
              <a:t> is clear:</a:t>
            </a:r>
            <a:br>
              <a:rPr lang="en-US" altLang="ko-KR">
                <a:ea typeface="굴림" panose="020B0600000101010101" pitchFamily="34" charset="-127"/>
              </a:rPr>
            </a:br>
            <a:endParaRPr lang="en-US" altLang="ko-KR">
              <a:ea typeface="굴림" panose="020B0600000101010101" pitchFamily="34" charset="-127"/>
            </a:endParaRPr>
          </a:p>
        </p:txBody>
      </p:sp>
      <p:sp>
        <p:nvSpPr>
          <p:cNvPr id="2" name="Slide Number Placeholder 3">
            <a:extLst>
              <a:ext uri="{FF2B5EF4-FFF2-40B4-BE49-F238E27FC236}">
                <a16:creationId xmlns:a16="http://schemas.microsoft.com/office/drawing/2014/main" id="{7BE607C8-B6DD-492C-C500-5FEDBA438175}"/>
              </a:ext>
            </a:extLst>
          </p:cNvPr>
          <p:cNvSpPr>
            <a:spLocks noGrp="1"/>
          </p:cNvSpPr>
          <p:nvPr>
            <p:ph type="sldNum" sz="quarter" idx="12"/>
          </p:nvPr>
        </p:nvSpPr>
        <p:spPr/>
        <p:txBody>
          <a:bodyPr/>
          <a:lstStyle/>
          <a:p>
            <a:pPr>
              <a:defRPr/>
            </a:pPr>
            <a:fld id="{D5D53E9B-6062-4ADE-8DE1-5EEB39D556E5}" type="slidenum">
              <a:rPr lang="ko-KR" altLang="en-US"/>
              <a:pPr>
                <a:defRPr/>
              </a:pPr>
              <a:t>27</a:t>
            </a:fld>
            <a:endParaRPr lang="en-US" altLang="ko-KR"/>
          </a:p>
        </p:txBody>
      </p:sp>
      <p:graphicFrame>
        <p:nvGraphicFramePr>
          <p:cNvPr id="43013" name="Object 4">
            <a:extLst>
              <a:ext uri="{FF2B5EF4-FFF2-40B4-BE49-F238E27FC236}">
                <a16:creationId xmlns:a16="http://schemas.microsoft.com/office/drawing/2014/main" id="{AF6F0CC9-51B7-1B09-94A8-6752F9A893EE}"/>
              </a:ext>
            </a:extLst>
          </p:cNvPr>
          <p:cNvGraphicFramePr>
            <a:graphicFrameLocks noChangeAspect="1"/>
          </p:cNvGraphicFramePr>
          <p:nvPr/>
        </p:nvGraphicFramePr>
        <p:xfrm>
          <a:off x="2819400" y="2590800"/>
          <a:ext cx="2895600" cy="723900"/>
        </p:xfrm>
        <a:graphic>
          <a:graphicData uri="http://schemas.openxmlformats.org/presentationml/2006/ole">
            <mc:AlternateContent xmlns:mc="http://schemas.openxmlformats.org/markup-compatibility/2006">
              <mc:Choice xmlns:v="urn:schemas-microsoft-com:vml" Requires="v">
                <p:oleObj name="Equation" r:id="rId4" imgW="914400" imgH="228600" progId="Equation.3">
                  <p:embed/>
                </p:oleObj>
              </mc:Choice>
              <mc:Fallback>
                <p:oleObj name="Equation" r:id="rId4" imgW="9144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590800"/>
                        <a:ext cx="2895600" cy="723900"/>
                      </a:xfrm>
                      <a:prstGeom prst="rect">
                        <a:avLst/>
                      </a:prstGeom>
                      <a:solidFill>
                        <a:srgbClr val="ECF3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Rectangle 5">
            <a:extLst>
              <a:ext uri="{FF2B5EF4-FFF2-40B4-BE49-F238E27FC236}">
                <a16:creationId xmlns:a16="http://schemas.microsoft.com/office/drawing/2014/main" id="{1BE58EDC-67FE-E9D3-03B8-36644B4A0930}"/>
              </a:ext>
            </a:extLst>
          </p:cNvPr>
          <p:cNvSpPr>
            <a:spLocks noChangeArrowheads="1"/>
          </p:cNvSpPr>
          <p:nvPr/>
        </p:nvSpPr>
        <p:spPr bwMode="auto">
          <a:xfrm>
            <a:off x="1371600" y="3505200"/>
            <a:ext cx="28194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3015" name="Oval 6">
            <a:extLst>
              <a:ext uri="{FF2B5EF4-FFF2-40B4-BE49-F238E27FC236}">
                <a16:creationId xmlns:a16="http://schemas.microsoft.com/office/drawing/2014/main" id="{619545DB-A4F0-DB45-4858-31F35E5741F1}"/>
              </a:ext>
            </a:extLst>
          </p:cNvPr>
          <p:cNvSpPr>
            <a:spLocks noChangeArrowheads="1"/>
          </p:cNvSpPr>
          <p:nvPr/>
        </p:nvSpPr>
        <p:spPr bwMode="auto">
          <a:xfrm>
            <a:off x="1828800" y="4191000"/>
            <a:ext cx="1447800" cy="11430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3016" name="Text Box 7">
            <a:extLst>
              <a:ext uri="{FF2B5EF4-FFF2-40B4-BE49-F238E27FC236}">
                <a16:creationId xmlns:a16="http://schemas.microsoft.com/office/drawing/2014/main" id="{F5EBCA51-2A5F-C99A-9BE9-2B28CF19BB2E}"/>
              </a:ext>
            </a:extLst>
          </p:cNvPr>
          <p:cNvSpPr txBox="1">
            <a:spLocks noChangeArrowheads="1"/>
          </p:cNvSpPr>
          <p:nvPr/>
        </p:nvSpPr>
        <p:spPr bwMode="auto">
          <a:xfrm>
            <a:off x="2286000" y="44196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4000" i="1">
                <a:ea typeface="굴림" panose="020B0600000101010101" pitchFamily="34" charset="-127"/>
              </a:rPr>
              <a:t>A</a:t>
            </a:r>
            <a:endParaRPr lang="en-US" altLang="ko-KR" sz="1800">
              <a:ea typeface="굴림" panose="020B0600000101010101" pitchFamily="34" charset="-127"/>
            </a:endParaRPr>
          </a:p>
        </p:txBody>
      </p:sp>
      <p:sp>
        <p:nvSpPr>
          <p:cNvPr id="43017" name="Text Box 8">
            <a:extLst>
              <a:ext uri="{FF2B5EF4-FFF2-40B4-BE49-F238E27FC236}">
                <a16:creationId xmlns:a16="http://schemas.microsoft.com/office/drawing/2014/main" id="{DA65EBBB-31E2-D4AB-324F-CC7BE2483160}"/>
              </a:ext>
            </a:extLst>
          </p:cNvPr>
          <p:cNvSpPr txBox="1">
            <a:spLocks noChangeArrowheads="1"/>
          </p:cNvSpPr>
          <p:nvPr/>
        </p:nvSpPr>
        <p:spPr bwMode="auto">
          <a:xfrm>
            <a:off x="838200" y="51054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50000"/>
              </a:spcBef>
              <a:buFontTx/>
              <a:buNone/>
            </a:pPr>
            <a:r>
              <a:rPr lang="en-US" altLang="ko-KR" sz="4000" i="1">
                <a:ea typeface="굴림" panose="020B0600000101010101" pitchFamily="34" charset="-127"/>
              </a:rPr>
              <a:t>U</a:t>
            </a:r>
            <a:endParaRPr lang="en-US" altLang="ko-KR" sz="1800">
              <a:ea typeface="굴림" panose="020B0600000101010101" pitchFamily="34" charset="-127"/>
            </a:endParaRPr>
          </a:p>
        </p:txBody>
      </p:sp>
      <p:sp>
        <p:nvSpPr>
          <p:cNvPr id="43018" name="Rectangle 9">
            <a:extLst>
              <a:ext uri="{FF2B5EF4-FFF2-40B4-BE49-F238E27FC236}">
                <a16:creationId xmlns:a16="http://schemas.microsoft.com/office/drawing/2014/main" id="{B7717442-B1A6-6A8E-9C55-7073BB64EC4D}"/>
              </a:ext>
            </a:extLst>
          </p:cNvPr>
          <p:cNvSpPr>
            <a:spLocks noChangeArrowheads="1"/>
          </p:cNvSpPr>
          <p:nvPr/>
        </p:nvSpPr>
        <p:spPr bwMode="auto">
          <a:xfrm>
            <a:off x="4724400" y="3505200"/>
            <a:ext cx="28194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3019" name="Oval 10">
            <a:extLst>
              <a:ext uri="{FF2B5EF4-FFF2-40B4-BE49-F238E27FC236}">
                <a16:creationId xmlns:a16="http://schemas.microsoft.com/office/drawing/2014/main" id="{35640EE3-E08B-E5CB-5E4C-D7A5B2FB17C4}"/>
              </a:ext>
            </a:extLst>
          </p:cNvPr>
          <p:cNvSpPr>
            <a:spLocks noChangeArrowheads="1"/>
          </p:cNvSpPr>
          <p:nvPr/>
        </p:nvSpPr>
        <p:spPr bwMode="auto">
          <a:xfrm>
            <a:off x="5181600" y="4191000"/>
            <a:ext cx="1447800" cy="1143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graphicFrame>
        <p:nvGraphicFramePr>
          <p:cNvPr id="43020" name="Object 11">
            <a:extLst>
              <a:ext uri="{FF2B5EF4-FFF2-40B4-BE49-F238E27FC236}">
                <a16:creationId xmlns:a16="http://schemas.microsoft.com/office/drawing/2014/main" id="{61F22910-A31C-9E5B-B9D2-44AD249387EF}"/>
              </a:ext>
            </a:extLst>
          </p:cNvPr>
          <p:cNvGraphicFramePr>
            <a:graphicFrameLocks noChangeAspect="1"/>
          </p:cNvGraphicFramePr>
          <p:nvPr/>
        </p:nvGraphicFramePr>
        <p:xfrm>
          <a:off x="6629400" y="3657600"/>
          <a:ext cx="719138" cy="838200"/>
        </p:xfrm>
        <a:graphic>
          <a:graphicData uri="http://schemas.openxmlformats.org/presentationml/2006/ole">
            <mc:AlternateContent xmlns:mc="http://schemas.openxmlformats.org/markup-compatibility/2006">
              <mc:Choice xmlns:v="urn:schemas-microsoft-com:vml" Requires="v">
                <p:oleObj name="Equation" r:id="rId6" imgW="164957" imgH="190335" progId="Equation.3">
                  <p:embed/>
                </p:oleObj>
              </mc:Choice>
              <mc:Fallback>
                <p:oleObj name="Equation" r:id="rId6" imgW="164957" imgH="190335"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3657600"/>
                        <a:ext cx="7191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772" name="Group 12">
            <a:extLst>
              <a:ext uri="{FF2B5EF4-FFF2-40B4-BE49-F238E27FC236}">
                <a16:creationId xmlns:a16="http://schemas.microsoft.com/office/drawing/2014/main" id="{16090840-3983-D368-FECF-BB5087DF1691}"/>
              </a:ext>
            </a:extLst>
          </p:cNvPr>
          <p:cNvGrpSpPr>
            <a:grpSpLocks/>
          </p:cNvGrpSpPr>
          <p:nvPr/>
        </p:nvGrpSpPr>
        <p:grpSpPr bwMode="auto">
          <a:xfrm>
            <a:off x="5289550" y="2882900"/>
            <a:ext cx="738188" cy="3965575"/>
            <a:chOff x="3332" y="1816"/>
            <a:chExt cx="465" cy="2498"/>
          </a:xfrm>
        </p:grpSpPr>
        <p:sp>
          <p:nvSpPr>
            <p:cNvPr id="43022" name="AutoShape 13">
              <a:extLst>
                <a:ext uri="{FF2B5EF4-FFF2-40B4-BE49-F238E27FC236}">
                  <a16:creationId xmlns:a16="http://schemas.microsoft.com/office/drawing/2014/main" id="{4A469B60-BC92-D903-E40F-D5F77D7D718F}"/>
                </a:ext>
              </a:extLst>
            </p:cNvPr>
            <p:cNvSpPr>
              <a:spLocks noChangeArrowheads="1"/>
            </p:cNvSpPr>
            <p:nvPr/>
          </p:nvSpPr>
          <p:spPr bwMode="auto">
            <a:xfrm rot="-4527339">
              <a:off x="2933" y="2488"/>
              <a:ext cx="1535" cy="192"/>
            </a:xfrm>
            <a:prstGeom prst="doubleWave">
              <a:avLst>
                <a:gd name="adj1" fmla="val 10319"/>
                <a:gd name="adj2" fmla="val -676"/>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43023" name="AutoShape 14">
              <a:extLst>
                <a:ext uri="{FF2B5EF4-FFF2-40B4-BE49-F238E27FC236}">
                  <a16:creationId xmlns:a16="http://schemas.microsoft.com/office/drawing/2014/main" id="{B564F7D8-8F71-56F7-55D9-826D293D7A60}"/>
                </a:ext>
              </a:extLst>
            </p:cNvPr>
            <p:cNvSpPr>
              <a:spLocks noChangeArrowheads="1"/>
            </p:cNvSpPr>
            <p:nvPr/>
          </p:nvSpPr>
          <p:spPr bwMode="auto">
            <a:xfrm rot="-4527339">
              <a:off x="3023" y="3832"/>
              <a:ext cx="791" cy="173"/>
            </a:xfrm>
            <a:prstGeom prst="doubleWave">
              <a:avLst>
                <a:gd name="adj1" fmla="val 10319"/>
                <a:gd name="adj2" fmla="val 2204"/>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5772"/>
                                        </p:tgtEl>
                                        <p:attrNameLst>
                                          <p:attrName>style.visibility</p:attrName>
                                        </p:attrNameLst>
                                      </p:cBhvr>
                                      <p:to>
                                        <p:strVal val="visible"/>
                                      </p:to>
                                    </p:set>
                                    <p:animEffect transition="in" filter="wipe(up)">
                                      <p:cBhvr>
                                        <p:cTn id="7" dur="500"/>
                                        <p:tgtEl>
                                          <p:spTgt spid="245772"/>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8D4F4334-578F-22C5-80D8-AC34F1E38CC1}"/>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Proving Set Identities</a:t>
            </a:r>
          </a:p>
        </p:txBody>
      </p:sp>
      <p:sp>
        <p:nvSpPr>
          <p:cNvPr id="779267" name="Rectangle 3">
            <a:extLst>
              <a:ext uri="{FF2B5EF4-FFF2-40B4-BE49-F238E27FC236}">
                <a16:creationId xmlns:a16="http://schemas.microsoft.com/office/drawing/2014/main" id="{EFFD4992-0D08-E10E-3424-5FA73CB22D3C}"/>
              </a:ext>
            </a:extLst>
          </p:cNvPr>
          <p:cNvSpPr>
            <a:spLocks noGrp="1" noChangeArrowheads="1"/>
          </p:cNvSpPr>
          <p:nvPr>
            <p:ph idx="1"/>
          </p:nvPr>
        </p:nvSpPr>
        <p:spPr/>
        <p:txBody>
          <a:bodyPr/>
          <a:lstStyle/>
          <a:p>
            <a:pPr eaLnBrk="1" fontAlgn="auto" hangingPunct="1">
              <a:spcAft>
                <a:spcPts val="0"/>
              </a:spcAft>
              <a:buFontTx/>
              <a:buNone/>
              <a:defRPr/>
            </a:pPr>
            <a:r>
              <a:rPr lang="en-US" altLang="ko-KR">
                <a:ea typeface="굴림" panose="020B0600000101010101" pitchFamily="34" charset="-127"/>
              </a:rPr>
              <a:t>To prove statements about sets, of the form </a:t>
            </a:r>
            <a:br>
              <a:rPr lang="en-US" altLang="ko-KR">
                <a:ea typeface="굴림" panose="020B0600000101010101" pitchFamily="34" charset="-127"/>
              </a:rPr>
            </a:br>
            <a:r>
              <a:rPr lang="en-US" altLang="ko-KR" i="1">
                <a:ea typeface="굴림" panose="020B0600000101010101" pitchFamily="34" charset="-127"/>
              </a:rPr>
              <a:t>E</a:t>
            </a:r>
            <a:r>
              <a:rPr lang="en-US" altLang="ko-KR" baseline="-25000">
                <a:ea typeface="굴림" panose="020B0600000101010101" pitchFamily="34" charset="-127"/>
              </a:rPr>
              <a:t>1</a:t>
            </a:r>
            <a:r>
              <a:rPr lang="en-US" altLang="ko-KR">
                <a:ea typeface="굴림" panose="020B0600000101010101" pitchFamily="34" charset="-127"/>
              </a:rPr>
              <a:t> = </a:t>
            </a:r>
            <a:r>
              <a:rPr lang="en-US" altLang="ko-KR" i="1">
                <a:ea typeface="굴림" panose="020B0600000101010101" pitchFamily="34" charset="-127"/>
              </a:rPr>
              <a:t>E</a:t>
            </a:r>
            <a:r>
              <a:rPr lang="en-US" altLang="ko-KR" baseline="-25000">
                <a:ea typeface="굴림" panose="020B0600000101010101" pitchFamily="34" charset="-127"/>
              </a:rPr>
              <a:t>2</a:t>
            </a:r>
            <a:r>
              <a:rPr lang="en-US" altLang="ko-KR">
                <a:ea typeface="굴림" panose="020B0600000101010101" pitchFamily="34" charset="-127"/>
              </a:rPr>
              <a:t> (where </a:t>
            </a:r>
            <a:r>
              <a:rPr lang="en-US" altLang="ko-KR" i="1">
                <a:ea typeface="굴림" panose="020B0600000101010101" pitchFamily="34" charset="-127"/>
              </a:rPr>
              <a:t>E</a:t>
            </a:r>
            <a:r>
              <a:rPr lang="en-US" altLang="ko-KR">
                <a:ea typeface="굴림" panose="020B0600000101010101" pitchFamily="34" charset="-127"/>
              </a:rPr>
              <a:t>s are set expressions), here are three useful techniques:</a:t>
            </a:r>
          </a:p>
          <a:p>
            <a:pPr eaLnBrk="1" fontAlgn="auto" hangingPunct="1">
              <a:spcAft>
                <a:spcPts val="0"/>
              </a:spcAft>
              <a:defRPr/>
            </a:pPr>
            <a:r>
              <a:rPr lang="en-US" altLang="ko-KR">
                <a:ea typeface="굴림" panose="020B0600000101010101" pitchFamily="34" charset="-127"/>
              </a:rPr>
              <a:t>Prove </a:t>
            </a:r>
            <a:r>
              <a:rPr lang="en-US" altLang="ko-KR" i="1">
                <a:ea typeface="굴림" panose="020B0600000101010101" pitchFamily="34" charset="-127"/>
              </a:rPr>
              <a:t>E</a:t>
            </a:r>
            <a:r>
              <a:rPr lang="en-US" altLang="ko-KR" baseline="-25000">
                <a:ea typeface="굴림" panose="020B0600000101010101" pitchFamily="34" charset="-127"/>
              </a:rPr>
              <a:t>1</a:t>
            </a:r>
            <a:r>
              <a:rPr lang="en-US" altLang="ko-KR">
                <a:ea typeface="굴림" panose="020B0600000101010101" pitchFamily="34" charset="-127"/>
              </a:rPr>
              <a:t> </a:t>
            </a:r>
            <a:r>
              <a:rPr lang="en-US" altLang="ko-KR">
                <a:ea typeface="굴림" panose="020B0600000101010101" pitchFamily="34" charset="-127"/>
                <a:sym typeface="Symbol" panose="05050102010706020507" pitchFamily="18" charset="2"/>
              </a:rPr>
              <a:t></a:t>
            </a:r>
            <a:r>
              <a:rPr lang="en-US" altLang="ko-KR">
                <a:ea typeface="굴림" panose="020B0600000101010101" pitchFamily="34" charset="-127"/>
              </a:rPr>
              <a:t> </a:t>
            </a:r>
            <a:r>
              <a:rPr lang="en-US" altLang="ko-KR" i="1">
                <a:ea typeface="굴림" panose="020B0600000101010101" pitchFamily="34" charset="-127"/>
              </a:rPr>
              <a:t>E</a:t>
            </a:r>
            <a:r>
              <a:rPr lang="en-US" altLang="ko-KR" baseline="-25000">
                <a:ea typeface="굴림" panose="020B0600000101010101" pitchFamily="34" charset="-127"/>
              </a:rPr>
              <a:t>2</a:t>
            </a:r>
            <a:r>
              <a:rPr lang="en-US" altLang="ko-KR">
                <a:ea typeface="굴림" panose="020B0600000101010101" pitchFamily="34" charset="-127"/>
              </a:rPr>
              <a:t> and</a:t>
            </a:r>
            <a:r>
              <a:rPr lang="en-US" altLang="ko-KR" baseline="-25000">
                <a:ea typeface="굴림" panose="020B0600000101010101" pitchFamily="34" charset="-127"/>
              </a:rPr>
              <a:t> </a:t>
            </a:r>
            <a:r>
              <a:rPr lang="en-US" altLang="ko-KR" i="1">
                <a:ea typeface="굴림" panose="020B0600000101010101" pitchFamily="34" charset="-127"/>
              </a:rPr>
              <a:t>E</a:t>
            </a:r>
            <a:r>
              <a:rPr lang="en-US" altLang="ko-KR" baseline="-25000">
                <a:ea typeface="굴림" panose="020B0600000101010101" pitchFamily="34" charset="-127"/>
              </a:rPr>
              <a:t>2</a:t>
            </a:r>
            <a:r>
              <a:rPr lang="en-US" altLang="ko-KR">
                <a:ea typeface="굴림" panose="020B0600000101010101" pitchFamily="34" charset="-127"/>
              </a:rPr>
              <a:t> </a:t>
            </a:r>
            <a:r>
              <a:rPr lang="en-US" altLang="ko-KR">
                <a:ea typeface="굴림" panose="020B0600000101010101" pitchFamily="34" charset="-127"/>
                <a:sym typeface="Symbol" panose="05050102010706020507" pitchFamily="18" charset="2"/>
              </a:rPr>
              <a:t></a:t>
            </a:r>
            <a:r>
              <a:rPr lang="en-US" altLang="ko-KR">
                <a:ea typeface="굴림" panose="020B0600000101010101" pitchFamily="34" charset="-127"/>
              </a:rPr>
              <a:t> </a:t>
            </a:r>
            <a:r>
              <a:rPr lang="en-US" altLang="ko-KR" i="1">
                <a:ea typeface="굴림" panose="020B0600000101010101" pitchFamily="34" charset="-127"/>
              </a:rPr>
              <a:t>E</a:t>
            </a:r>
            <a:r>
              <a:rPr lang="en-US" altLang="ko-KR" baseline="-25000">
                <a:ea typeface="굴림" panose="020B0600000101010101" pitchFamily="34" charset="-127"/>
              </a:rPr>
              <a:t>1</a:t>
            </a:r>
            <a:r>
              <a:rPr lang="en-US" altLang="ko-KR">
                <a:ea typeface="굴림" panose="020B0600000101010101" pitchFamily="34" charset="-127"/>
              </a:rPr>
              <a:t> separately.</a:t>
            </a:r>
          </a:p>
          <a:p>
            <a:pPr eaLnBrk="1" fontAlgn="auto" hangingPunct="1">
              <a:spcAft>
                <a:spcPts val="0"/>
              </a:spcAft>
              <a:defRPr/>
            </a:pPr>
            <a:r>
              <a:rPr lang="en-US" altLang="ko-KR">
                <a:ea typeface="굴림" panose="020B0600000101010101" pitchFamily="34" charset="-127"/>
              </a:rPr>
              <a:t>Use logical equivalences.</a:t>
            </a:r>
          </a:p>
          <a:p>
            <a:pPr eaLnBrk="1" fontAlgn="auto" hangingPunct="1">
              <a:spcAft>
                <a:spcPts val="0"/>
              </a:spcAft>
              <a:defRPr/>
            </a:pPr>
            <a:r>
              <a:rPr lang="en-US" altLang="ko-KR">
                <a:ea typeface="굴림" panose="020B0600000101010101" pitchFamily="34" charset="-127"/>
              </a:rPr>
              <a:t>Use a </a:t>
            </a:r>
            <a:r>
              <a:rPr lang="en-US" altLang="ko-KR" i="1">
                <a:ea typeface="굴림" panose="020B0600000101010101" pitchFamily="34" charset="-127"/>
              </a:rPr>
              <a:t>membership table</a:t>
            </a:r>
            <a:r>
              <a:rPr lang="en-US" altLang="ko-KR">
                <a:ea typeface="굴림" panose="020B0600000101010101" pitchFamily="34" charset="-127"/>
              </a:rPr>
              <a:t>.</a:t>
            </a:r>
          </a:p>
        </p:txBody>
      </p:sp>
      <p:sp>
        <p:nvSpPr>
          <p:cNvPr id="2" name="Slide Number Placeholder 3">
            <a:extLst>
              <a:ext uri="{FF2B5EF4-FFF2-40B4-BE49-F238E27FC236}">
                <a16:creationId xmlns:a16="http://schemas.microsoft.com/office/drawing/2014/main" id="{65A7ACF1-1C2F-DC3A-2692-63E58B17832D}"/>
              </a:ext>
            </a:extLst>
          </p:cNvPr>
          <p:cNvSpPr>
            <a:spLocks noGrp="1"/>
          </p:cNvSpPr>
          <p:nvPr>
            <p:ph type="sldNum" sz="quarter" idx="12"/>
          </p:nvPr>
        </p:nvSpPr>
        <p:spPr/>
        <p:txBody>
          <a:bodyPr/>
          <a:lstStyle/>
          <a:p>
            <a:pPr>
              <a:defRPr/>
            </a:pPr>
            <a:fld id="{9D127FAE-93EC-454D-B6B2-384BB54E2969}" type="slidenum">
              <a:rPr lang="ko-KR" altLang="en-US"/>
              <a:pPr>
                <a:defRPr/>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EBE29E78-0BCF-703E-B83D-3B4BDB7F99F2}"/>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Generalized Union</a:t>
            </a:r>
          </a:p>
        </p:txBody>
      </p:sp>
      <p:sp>
        <p:nvSpPr>
          <p:cNvPr id="261123" name="Rectangle 3">
            <a:extLst>
              <a:ext uri="{FF2B5EF4-FFF2-40B4-BE49-F238E27FC236}">
                <a16:creationId xmlns:a16="http://schemas.microsoft.com/office/drawing/2014/main" id="{59B25FE3-231E-71D6-E905-76CCC9C014C0}"/>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Binary union operator: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endParaRPr lang="en-US" altLang="ko-KR">
              <a:ea typeface="굴림" panose="020B0600000101010101" pitchFamily="34" charset="-127"/>
              <a:sym typeface="Symbol" panose="05050102010706020507" pitchFamily="18" charset="2"/>
            </a:endParaRPr>
          </a:p>
          <a:p>
            <a:pPr eaLnBrk="1" fontAlgn="auto" hangingPunct="1">
              <a:spcAft>
                <a:spcPts val="0"/>
              </a:spcAft>
              <a:defRPr/>
            </a:pPr>
            <a:r>
              <a:rPr lang="en-US" altLang="ko-KR" i="1">
                <a:ea typeface="굴림" panose="020B0600000101010101" pitchFamily="34" charset="-127"/>
                <a:sym typeface="Symbol" panose="05050102010706020507" pitchFamily="18" charset="2"/>
              </a:rPr>
              <a:t>n</a:t>
            </a:r>
            <a:r>
              <a:rPr lang="en-US" altLang="ko-KR">
                <a:ea typeface="굴림" panose="020B0600000101010101" pitchFamily="34" charset="-127"/>
                <a:sym typeface="Symbol" panose="05050102010706020507" pitchFamily="18" charset="2"/>
              </a:rPr>
              <a:t>-ary union:</a:t>
            </a:r>
            <a:br>
              <a:rPr lang="en-US" altLang="ko-KR">
                <a:ea typeface="굴림" panose="020B0600000101010101" pitchFamily="34" charset="-127"/>
                <a:sym typeface="Symbol" panose="05050102010706020507" pitchFamily="18" charset="2"/>
              </a:rPr>
            </a:br>
            <a:r>
              <a:rPr lang="en-US" altLang="ko-KR" i="1">
                <a:ea typeface="굴림" panose="020B0600000101010101" pitchFamily="34" charset="-127"/>
                <a:sym typeface="Symbol" panose="05050102010706020507" pitchFamily="18" charset="2"/>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baseline="-25000">
                <a:ea typeface="굴림" panose="020B0600000101010101" pitchFamily="34" charset="-127"/>
                <a:sym typeface="Symbol" panose="05050102010706020507" pitchFamily="18" charset="2"/>
              </a:rPr>
              <a:t>2</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i="1" baseline="-25000">
                <a:ea typeface="굴림" panose="020B0600000101010101" pitchFamily="34" charset="-127"/>
                <a:sym typeface="Symbol" panose="05050102010706020507" pitchFamily="18" charset="2"/>
              </a:rPr>
              <a:t>n</a:t>
            </a: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A</a:t>
            </a:r>
            <a:r>
              <a:rPr lang="en-US" altLang="ko-KR" baseline="-25000">
                <a:ea typeface="굴림" panose="020B0600000101010101" pitchFamily="34" charset="-127"/>
                <a:sym typeface="Symbol" panose="05050102010706020507" pitchFamily="18" charset="2"/>
              </a:rPr>
              <a:t>1</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A</a:t>
            </a:r>
            <a:r>
              <a:rPr lang="en-US" altLang="ko-KR" baseline="-25000">
                <a:ea typeface="굴림" panose="020B0600000101010101" pitchFamily="34" charset="-127"/>
                <a:sym typeface="Symbol" panose="05050102010706020507" pitchFamily="18" charset="2"/>
              </a:rPr>
              <a:t>2</a:t>
            </a:r>
            <a:r>
              <a:rPr lang="en-US" altLang="ko-KR">
                <a:ea typeface="굴림" panose="020B0600000101010101" pitchFamily="34" charset="-127"/>
                <a:sym typeface="Symbol" panose="05050102010706020507" pitchFamily="18" charset="2"/>
              </a:rPr>
              <a:t>)</a:t>
            </a:r>
            <a:r>
              <a:rPr lang="en-US" altLang="ko-KR" baseline="-25000">
                <a:ea typeface="굴림" panose="020B0600000101010101" pitchFamily="34" charset="-127"/>
                <a:sym typeface="Symbol" panose="05050102010706020507" pitchFamily="18" charset="2"/>
              </a:rPr>
              <a:t> </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A</a:t>
            </a:r>
            <a:r>
              <a:rPr lang="en-US" altLang="ko-KR" i="1" baseline="-25000">
                <a:ea typeface="굴림" panose="020B0600000101010101" pitchFamily="34" charset="-127"/>
                <a:sym typeface="Symbol" panose="05050102010706020507" pitchFamily="18" charset="2"/>
              </a:rPr>
              <a:t>n</a:t>
            </a:r>
            <a:r>
              <a:rPr lang="en-US" altLang="ko-KR">
                <a:ea typeface="굴림" panose="020B0600000101010101" pitchFamily="34" charset="-127"/>
                <a:sym typeface="Symbol" panose="05050102010706020507" pitchFamily="18" charset="2"/>
              </a:rPr>
              <a:t>)</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(grouping &amp; order is irrelevant)</a:t>
            </a:r>
          </a:p>
          <a:p>
            <a:pPr eaLnBrk="1" fontAlgn="auto" hangingPunct="1">
              <a:spcAft>
                <a:spcPts val="0"/>
              </a:spcAft>
              <a:defRPr/>
            </a:pPr>
            <a:r>
              <a:rPr lang="en-US" altLang="ko-KR">
                <a:ea typeface="굴림" panose="020B0600000101010101" pitchFamily="34" charset="-127"/>
                <a:sym typeface="Symbol" panose="05050102010706020507" pitchFamily="18" charset="2"/>
              </a:rPr>
              <a:t>“Big U” notation:</a:t>
            </a:r>
            <a:br>
              <a:rPr lang="en-US" altLang="ko-KR">
                <a:ea typeface="굴림" panose="020B0600000101010101" pitchFamily="34" charset="-127"/>
                <a:sym typeface="Symbol" panose="05050102010706020507" pitchFamily="18" charset="2"/>
              </a:rPr>
            </a:br>
            <a:endParaRPr lang="en-US" altLang="ko-KR">
              <a:ea typeface="굴림" panose="020B0600000101010101" pitchFamily="34" charset="-127"/>
              <a:sym typeface="Symbol" panose="05050102010706020507" pitchFamily="18" charset="2"/>
            </a:endParaRPr>
          </a:p>
          <a:p>
            <a:pPr eaLnBrk="1" fontAlgn="auto" hangingPunct="1">
              <a:spcAft>
                <a:spcPts val="0"/>
              </a:spcAft>
              <a:defRPr/>
            </a:pPr>
            <a:r>
              <a:rPr lang="en-US" altLang="ko-KR">
                <a:ea typeface="굴림" panose="020B0600000101010101" pitchFamily="34" charset="-127"/>
                <a:sym typeface="Symbol" panose="05050102010706020507" pitchFamily="18" charset="2"/>
              </a:rPr>
              <a:t>Or for infinite sets of sets:</a:t>
            </a:r>
            <a:br>
              <a:rPr lang="en-US" altLang="ko-KR">
                <a:ea typeface="굴림" panose="020B0600000101010101" pitchFamily="34" charset="-127"/>
                <a:sym typeface="Symbol" panose="05050102010706020507" pitchFamily="18" charset="2"/>
              </a:rPr>
            </a:br>
            <a:endParaRPr lang="en-US" altLang="ko-KR" i="1" baseline="-25000">
              <a:ea typeface="굴림" panose="020B0600000101010101" pitchFamily="34" charset="-127"/>
              <a:sym typeface="Symbol" panose="05050102010706020507" pitchFamily="18" charset="2"/>
            </a:endParaRPr>
          </a:p>
        </p:txBody>
      </p:sp>
      <p:sp>
        <p:nvSpPr>
          <p:cNvPr id="2" name="Slide Number Placeholder 3">
            <a:extLst>
              <a:ext uri="{FF2B5EF4-FFF2-40B4-BE49-F238E27FC236}">
                <a16:creationId xmlns:a16="http://schemas.microsoft.com/office/drawing/2014/main" id="{8A355246-1246-7D49-6844-5685A7F53351}"/>
              </a:ext>
            </a:extLst>
          </p:cNvPr>
          <p:cNvSpPr>
            <a:spLocks noGrp="1"/>
          </p:cNvSpPr>
          <p:nvPr>
            <p:ph type="sldNum" sz="quarter" idx="12"/>
          </p:nvPr>
        </p:nvSpPr>
        <p:spPr/>
        <p:txBody>
          <a:bodyPr/>
          <a:lstStyle/>
          <a:p>
            <a:pPr>
              <a:defRPr/>
            </a:pPr>
            <a:fld id="{1C0969EB-52FC-423A-B44E-46B255E01191}" type="slidenum">
              <a:rPr lang="ko-KR" altLang="en-US"/>
              <a:pPr>
                <a:defRPr/>
              </a:pPr>
              <a:t>29</a:t>
            </a:fld>
            <a:endParaRPr lang="en-US" altLang="ko-KR"/>
          </a:p>
        </p:txBody>
      </p:sp>
      <p:graphicFrame>
        <p:nvGraphicFramePr>
          <p:cNvPr id="47109" name="Object 4">
            <a:extLst>
              <a:ext uri="{FF2B5EF4-FFF2-40B4-BE49-F238E27FC236}">
                <a16:creationId xmlns:a16="http://schemas.microsoft.com/office/drawing/2014/main" id="{928ECAFD-89FA-8372-7FD3-2F3F2E86C69B}"/>
              </a:ext>
            </a:extLst>
          </p:cNvPr>
          <p:cNvGraphicFramePr>
            <a:graphicFrameLocks noChangeAspect="1"/>
          </p:cNvGraphicFramePr>
          <p:nvPr/>
        </p:nvGraphicFramePr>
        <p:xfrm>
          <a:off x="4232275" y="4051300"/>
          <a:ext cx="931863" cy="1174750"/>
        </p:xfrm>
        <a:graphic>
          <a:graphicData uri="http://schemas.openxmlformats.org/presentationml/2006/ole">
            <mc:AlternateContent xmlns:mc="http://schemas.openxmlformats.org/markup-compatibility/2006">
              <mc:Choice xmlns:v="urn:schemas-microsoft-com:vml" Requires="v">
                <p:oleObj name="Equation" r:id="rId2" imgW="342751" imgH="431613" progId="Equation.3">
                  <p:embed/>
                </p:oleObj>
              </mc:Choice>
              <mc:Fallback>
                <p:oleObj name="Equation" r:id="rId2" imgW="342751" imgH="4316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4051300"/>
                        <a:ext cx="931863" cy="1174750"/>
                      </a:xfrm>
                      <a:prstGeom prst="rect">
                        <a:avLst/>
                      </a:prstGeom>
                      <a:solidFill>
                        <a:srgbClr val="ECF3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ct 5">
            <a:extLst>
              <a:ext uri="{FF2B5EF4-FFF2-40B4-BE49-F238E27FC236}">
                <a16:creationId xmlns:a16="http://schemas.microsoft.com/office/drawing/2014/main" id="{FF276545-F848-B1CE-0983-1CBBC3278962}"/>
              </a:ext>
            </a:extLst>
          </p:cNvPr>
          <p:cNvGraphicFramePr>
            <a:graphicFrameLocks noChangeAspect="1"/>
          </p:cNvGraphicFramePr>
          <p:nvPr/>
        </p:nvGraphicFramePr>
        <p:xfrm>
          <a:off x="5556250" y="5068888"/>
          <a:ext cx="1009650" cy="1011237"/>
        </p:xfrm>
        <a:graphic>
          <a:graphicData uri="http://schemas.openxmlformats.org/presentationml/2006/ole">
            <mc:AlternateContent xmlns:mc="http://schemas.openxmlformats.org/markup-compatibility/2006">
              <mc:Choice xmlns:v="urn:schemas-microsoft-com:vml" Requires="v">
                <p:oleObj name="Equation" r:id="rId4" imgW="342751" imgH="342751" progId="Equation.3">
                  <p:embed/>
                </p:oleObj>
              </mc:Choice>
              <mc:Fallback>
                <p:oleObj name="Equation" r:id="rId4" imgW="342751" imgH="34275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5068888"/>
                        <a:ext cx="1009650" cy="1011237"/>
                      </a:xfrm>
                      <a:prstGeom prst="rect">
                        <a:avLst/>
                      </a:prstGeom>
                      <a:solidFill>
                        <a:srgbClr val="ECF3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B31CDBE5-9D8C-6FB4-4FC1-25595551FCB7}"/>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Basic notations for sets</a:t>
            </a:r>
          </a:p>
        </p:txBody>
      </p:sp>
      <p:sp>
        <p:nvSpPr>
          <p:cNvPr id="192515" name="Rectangle 3">
            <a:extLst>
              <a:ext uri="{FF2B5EF4-FFF2-40B4-BE49-F238E27FC236}">
                <a16:creationId xmlns:a16="http://schemas.microsoft.com/office/drawing/2014/main" id="{9DE3FECE-4F97-526C-CAE9-99F91448F26D}"/>
              </a:ext>
            </a:extLst>
          </p:cNvPr>
          <p:cNvSpPr>
            <a:spLocks noGrp="1" noChangeArrowheads="1"/>
          </p:cNvSpPr>
          <p:nvPr>
            <p:ph idx="1"/>
          </p:nvPr>
        </p:nvSpPr>
        <p:spPr>
          <a:xfrm>
            <a:off x="685800" y="1981200"/>
            <a:ext cx="7772400" cy="4343400"/>
          </a:xfrm>
        </p:spPr>
        <p:txBody>
          <a:bodyPr>
            <a:normAutofit fontScale="92500" lnSpcReduction="10000"/>
          </a:bodyPr>
          <a:lstStyle/>
          <a:p>
            <a:pPr eaLnBrk="1" fontAlgn="auto" hangingPunct="1">
              <a:spcAft>
                <a:spcPts val="0"/>
              </a:spcAft>
              <a:defRPr/>
            </a:pPr>
            <a:r>
              <a:rPr lang="en-US" altLang="ko-KR" sz="2800">
                <a:ea typeface="굴림" panose="020B0600000101010101" pitchFamily="34" charset="-127"/>
              </a:rPr>
              <a:t>For sets, we’ll use variables </a:t>
            </a:r>
            <a:r>
              <a:rPr lang="en-US" altLang="ko-KR" sz="2800" i="1">
                <a:ea typeface="굴림" panose="020B0600000101010101" pitchFamily="34" charset="-127"/>
              </a:rPr>
              <a:t>S</a:t>
            </a:r>
            <a:r>
              <a:rPr lang="en-US" altLang="ko-KR" sz="2800">
                <a:ea typeface="굴림" panose="020B0600000101010101" pitchFamily="34" charset="-127"/>
              </a:rPr>
              <a:t>, </a:t>
            </a:r>
            <a:r>
              <a:rPr lang="en-US" altLang="ko-KR" sz="2800" i="1">
                <a:ea typeface="굴림" panose="020B0600000101010101" pitchFamily="34" charset="-127"/>
              </a:rPr>
              <a:t>T</a:t>
            </a:r>
            <a:r>
              <a:rPr lang="en-US" altLang="ko-KR" sz="2800">
                <a:ea typeface="굴림" panose="020B0600000101010101" pitchFamily="34" charset="-127"/>
              </a:rPr>
              <a:t>, </a:t>
            </a:r>
            <a:r>
              <a:rPr lang="en-US" altLang="ko-KR" sz="2800" i="1">
                <a:ea typeface="굴림" panose="020B0600000101010101" pitchFamily="34" charset="-127"/>
              </a:rPr>
              <a:t>U</a:t>
            </a:r>
            <a:r>
              <a:rPr lang="en-US" altLang="ko-KR" sz="2800">
                <a:ea typeface="굴림" panose="020B0600000101010101" pitchFamily="34" charset="-127"/>
              </a:rPr>
              <a:t>, … </a:t>
            </a:r>
          </a:p>
          <a:p>
            <a:pPr eaLnBrk="1" fontAlgn="auto" hangingPunct="1">
              <a:spcAft>
                <a:spcPts val="0"/>
              </a:spcAft>
              <a:defRPr/>
            </a:pPr>
            <a:r>
              <a:rPr lang="en-US" altLang="ko-KR" sz="2800">
                <a:ea typeface="굴림" panose="020B0600000101010101" pitchFamily="34" charset="-127"/>
              </a:rPr>
              <a:t>We can denote a set </a:t>
            </a:r>
            <a:r>
              <a:rPr lang="en-US" altLang="ko-KR" sz="2800" i="1">
                <a:ea typeface="굴림" panose="020B0600000101010101" pitchFamily="34" charset="-127"/>
              </a:rPr>
              <a:t>S</a:t>
            </a:r>
            <a:r>
              <a:rPr lang="en-US" altLang="ko-KR" sz="2800">
                <a:ea typeface="굴림" panose="020B0600000101010101" pitchFamily="34" charset="-127"/>
              </a:rPr>
              <a:t> in writing by listing all of its elements in curly braces: </a:t>
            </a:r>
          </a:p>
          <a:p>
            <a:pPr lvl="1" eaLnBrk="1" fontAlgn="auto" hangingPunct="1">
              <a:spcAft>
                <a:spcPts val="0"/>
              </a:spcAft>
              <a:defRPr/>
            </a:pPr>
            <a:r>
              <a:rPr lang="en-US" altLang="ko-KR" sz="2400">
                <a:ea typeface="굴림" panose="020B0600000101010101" pitchFamily="34" charset="-127"/>
              </a:rPr>
              <a:t>{a, b, c} is the set of whatever 3 objects are denoted by a, b, c.</a:t>
            </a:r>
          </a:p>
          <a:p>
            <a:pPr eaLnBrk="1" fontAlgn="auto" hangingPunct="1">
              <a:spcAft>
                <a:spcPts val="0"/>
              </a:spcAft>
              <a:defRPr/>
            </a:pPr>
            <a:r>
              <a:rPr lang="en-US" altLang="ko-KR" sz="2800" i="1">
                <a:ea typeface="굴림" panose="020B0600000101010101" pitchFamily="34" charset="-127"/>
              </a:rPr>
              <a:t>Set</a:t>
            </a:r>
            <a:r>
              <a:rPr lang="en-US" altLang="ko-KR" sz="2800">
                <a:ea typeface="굴림" panose="020B0600000101010101" pitchFamily="34" charset="-127"/>
              </a:rPr>
              <a:t> </a:t>
            </a:r>
            <a:r>
              <a:rPr lang="en-US" altLang="ko-KR" sz="2800" i="1">
                <a:ea typeface="굴림" panose="020B0600000101010101" pitchFamily="34" charset="-127"/>
              </a:rPr>
              <a:t>builder notation</a:t>
            </a:r>
            <a:r>
              <a:rPr lang="en-US" altLang="ko-KR" sz="2800">
                <a:ea typeface="굴림" panose="020B0600000101010101" pitchFamily="34" charset="-127"/>
              </a:rPr>
              <a:t>: For any proposition </a:t>
            </a:r>
            <a:r>
              <a:rPr lang="en-US" altLang="ko-KR" sz="2800" i="1">
                <a:ea typeface="굴림" panose="020B0600000101010101" pitchFamily="34" charset="-127"/>
              </a:rPr>
              <a:t>P</a:t>
            </a:r>
            <a:r>
              <a:rPr lang="en-US" altLang="ko-KR" sz="2800">
                <a:ea typeface="굴림" panose="020B0600000101010101" pitchFamily="34" charset="-127"/>
              </a:rPr>
              <a:t>(</a:t>
            </a:r>
            <a:r>
              <a:rPr lang="en-US" altLang="ko-KR" sz="2800" i="1">
                <a:ea typeface="굴림" panose="020B0600000101010101" pitchFamily="34" charset="-127"/>
              </a:rPr>
              <a:t>x</a:t>
            </a:r>
            <a:r>
              <a:rPr lang="en-US" altLang="ko-KR" sz="2800">
                <a:ea typeface="굴림" panose="020B0600000101010101" pitchFamily="34" charset="-127"/>
              </a:rPr>
              <a:t>) over any universe of discourse, {</a:t>
            </a:r>
            <a:r>
              <a:rPr lang="en-US" altLang="ko-KR" sz="2800" i="1">
                <a:ea typeface="굴림" panose="020B0600000101010101" pitchFamily="34" charset="-127"/>
              </a:rPr>
              <a:t>x</a:t>
            </a:r>
            <a:r>
              <a:rPr lang="en-US" altLang="ko-KR" sz="2800">
                <a:ea typeface="굴림" panose="020B0600000101010101" pitchFamily="34" charset="-127"/>
              </a:rPr>
              <a:t>|</a:t>
            </a:r>
            <a:r>
              <a:rPr lang="en-US" altLang="ko-KR" sz="2800" i="1">
                <a:ea typeface="굴림" panose="020B0600000101010101" pitchFamily="34" charset="-127"/>
              </a:rPr>
              <a:t>P</a:t>
            </a:r>
            <a:r>
              <a:rPr lang="en-US" altLang="ko-KR" sz="2800">
                <a:ea typeface="굴림" panose="020B0600000101010101" pitchFamily="34" charset="-127"/>
              </a:rPr>
              <a:t>(</a:t>
            </a:r>
            <a:r>
              <a:rPr lang="en-US" altLang="ko-KR" sz="2800" i="1">
                <a:ea typeface="굴림" panose="020B0600000101010101" pitchFamily="34" charset="-127"/>
              </a:rPr>
              <a:t>x</a:t>
            </a:r>
            <a:r>
              <a:rPr lang="en-US" altLang="ko-KR" sz="2800">
                <a:ea typeface="굴림" panose="020B0600000101010101" pitchFamily="34" charset="-127"/>
              </a:rPr>
              <a:t>)} is </a:t>
            </a:r>
            <a:r>
              <a:rPr lang="en-US" altLang="ko-KR" sz="2800" i="1">
                <a:ea typeface="굴림" panose="020B0600000101010101" pitchFamily="34" charset="-127"/>
              </a:rPr>
              <a:t>the set of all x such that P(x).</a:t>
            </a:r>
          </a:p>
          <a:p>
            <a:pPr eaLnBrk="1" fontAlgn="auto" hangingPunct="1">
              <a:spcAft>
                <a:spcPts val="0"/>
              </a:spcAft>
              <a:buFontTx/>
              <a:buNone/>
              <a:defRPr/>
            </a:pPr>
            <a:r>
              <a:rPr lang="en-US" altLang="ko-KR" sz="2800">
                <a:ea typeface="굴림" panose="020B0600000101010101" pitchFamily="34" charset="-127"/>
              </a:rPr>
              <a:t>     e.g., {</a:t>
            </a:r>
            <a:r>
              <a:rPr lang="en-US" altLang="ko-KR" sz="2800" i="1">
                <a:ea typeface="굴림" panose="020B0600000101010101" pitchFamily="34" charset="-127"/>
              </a:rPr>
              <a:t>x</a:t>
            </a:r>
            <a:r>
              <a:rPr lang="en-US" altLang="ko-KR" sz="2800">
                <a:ea typeface="굴림" panose="020B0600000101010101" pitchFamily="34" charset="-127"/>
              </a:rPr>
              <a:t> | </a:t>
            </a:r>
            <a:r>
              <a:rPr lang="en-US" altLang="ko-KR" sz="2800" i="1">
                <a:ea typeface="굴림" panose="020B0600000101010101" pitchFamily="34" charset="-127"/>
              </a:rPr>
              <a:t>x</a:t>
            </a:r>
            <a:r>
              <a:rPr lang="en-US" altLang="ko-KR" sz="2800">
                <a:ea typeface="굴림" panose="020B0600000101010101" pitchFamily="34" charset="-127"/>
              </a:rPr>
              <a:t> is an integer where </a:t>
            </a:r>
            <a:r>
              <a:rPr lang="en-US" altLang="ko-KR" sz="2800" i="1">
                <a:ea typeface="굴림" panose="020B0600000101010101" pitchFamily="34" charset="-127"/>
              </a:rPr>
              <a:t>x</a:t>
            </a:r>
            <a:r>
              <a:rPr lang="en-US" altLang="ko-KR" sz="2800">
                <a:ea typeface="굴림" panose="020B0600000101010101" pitchFamily="34" charset="-127"/>
              </a:rPr>
              <a:t>&gt;0 and </a:t>
            </a:r>
            <a:r>
              <a:rPr lang="en-US" altLang="ko-KR" sz="2800" i="1">
                <a:ea typeface="굴림" panose="020B0600000101010101" pitchFamily="34" charset="-127"/>
              </a:rPr>
              <a:t>x</a:t>
            </a:r>
            <a:r>
              <a:rPr lang="en-US" altLang="ko-KR" sz="2800">
                <a:ea typeface="굴림" panose="020B0600000101010101" pitchFamily="34" charset="-127"/>
              </a:rPr>
              <a:t>&lt;5 }</a:t>
            </a:r>
          </a:p>
        </p:txBody>
      </p:sp>
      <p:sp>
        <p:nvSpPr>
          <p:cNvPr id="2" name="Slide Number Placeholder 3">
            <a:extLst>
              <a:ext uri="{FF2B5EF4-FFF2-40B4-BE49-F238E27FC236}">
                <a16:creationId xmlns:a16="http://schemas.microsoft.com/office/drawing/2014/main" id="{BD586980-3C4C-8127-F558-D49DC0B73BC4}"/>
              </a:ext>
            </a:extLst>
          </p:cNvPr>
          <p:cNvSpPr>
            <a:spLocks noGrp="1"/>
          </p:cNvSpPr>
          <p:nvPr>
            <p:ph type="sldNum" sz="quarter" idx="12"/>
          </p:nvPr>
        </p:nvSpPr>
        <p:spPr/>
        <p:txBody>
          <a:bodyPr/>
          <a:lstStyle/>
          <a:p>
            <a:pPr>
              <a:defRPr/>
            </a:pPr>
            <a:fld id="{36B1227E-3FD9-4D79-876C-7F1160C1FD82}" type="slidenum">
              <a:rPr lang="ko-KR" altLang="en-US"/>
              <a:pPr>
                <a:defRPr/>
              </a:pPr>
              <a:t>3</a:t>
            </a:fld>
            <a:endParaRPr lang="en-US" altLang="ko-K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876DFAB1-FAA3-9D86-534A-F323D3B4892D}"/>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Generalized Intersection</a:t>
            </a:r>
          </a:p>
        </p:txBody>
      </p:sp>
      <p:sp>
        <p:nvSpPr>
          <p:cNvPr id="262147" name="Rectangle 3">
            <a:extLst>
              <a:ext uri="{FF2B5EF4-FFF2-40B4-BE49-F238E27FC236}">
                <a16:creationId xmlns:a16="http://schemas.microsoft.com/office/drawing/2014/main" id="{C16819FB-793B-049A-59B1-A67FE9B6CEF3}"/>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Binary intersection operator: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endParaRPr lang="en-US" altLang="ko-KR">
              <a:ea typeface="굴림" panose="020B0600000101010101" pitchFamily="34" charset="-127"/>
              <a:sym typeface="Symbol" panose="05050102010706020507" pitchFamily="18" charset="2"/>
            </a:endParaRPr>
          </a:p>
          <a:p>
            <a:pPr eaLnBrk="1" fontAlgn="auto" hangingPunct="1">
              <a:spcAft>
                <a:spcPts val="0"/>
              </a:spcAft>
              <a:defRPr/>
            </a:pPr>
            <a:r>
              <a:rPr lang="en-US" altLang="ko-KR" i="1">
                <a:ea typeface="굴림" panose="020B0600000101010101" pitchFamily="34" charset="-127"/>
                <a:sym typeface="Symbol" panose="05050102010706020507" pitchFamily="18" charset="2"/>
              </a:rPr>
              <a:t>n</a:t>
            </a:r>
            <a:r>
              <a:rPr lang="en-US" altLang="ko-KR">
                <a:ea typeface="굴림" panose="020B0600000101010101" pitchFamily="34" charset="-127"/>
                <a:sym typeface="Symbol" panose="05050102010706020507" pitchFamily="18" charset="2"/>
              </a:rPr>
              <a:t>-ary intersection:</a:t>
            </a:r>
            <a:br>
              <a:rPr lang="en-US" altLang="ko-KR">
                <a:ea typeface="굴림" panose="020B0600000101010101" pitchFamily="34" charset="-127"/>
                <a:sym typeface="Symbol" panose="05050102010706020507" pitchFamily="18" charset="2"/>
              </a:rPr>
            </a:br>
            <a:r>
              <a:rPr lang="en-US" altLang="ko-KR" i="1">
                <a:ea typeface="굴림" panose="020B0600000101010101" pitchFamily="34" charset="-127"/>
                <a:sym typeface="Symbol" panose="05050102010706020507" pitchFamily="18" charset="2"/>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baseline="-25000">
                <a:ea typeface="굴림" panose="020B0600000101010101" pitchFamily="34" charset="-127"/>
                <a:sym typeface="Symbol" panose="05050102010706020507" pitchFamily="18" charset="2"/>
              </a:rPr>
              <a:t>2</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i="1" baseline="-25000">
                <a:ea typeface="굴림" panose="020B0600000101010101" pitchFamily="34" charset="-127"/>
                <a:sym typeface="Symbol" panose="05050102010706020507" pitchFamily="18" charset="2"/>
              </a:rPr>
              <a:t>n</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baseline="-25000">
                <a:ea typeface="굴림" panose="020B0600000101010101" pitchFamily="34" charset="-127"/>
                <a:sym typeface="Symbol" panose="05050102010706020507" pitchFamily="18" charset="2"/>
              </a:rPr>
              <a:t>1</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baseline="-25000">
                <a:ea typeface="굴림" panose="020B0600000101010101" pitchFamily="34" charset="-127"/>
                <a:sym typeface="Symbol" panose="05050102010706020507" pitchFamily="18" charset="2"/>
              </a:rPr>
              <a:t>2</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i="1" baseline="-25000">
                <a:ea typeface="굴림" panose="020B0600000101010101" pitchFamily="34" charset="-127"/>
                <a:sym typeface="Symbol" panose="05050102010706020507" pitchFamily="18" charset="2"/>
              </a:rPr>
              <a:t>n</a:t>
            </a:r>
            <a:r>
              <a:rPr lang="en-US" altLang="ko-KR">
                <a:ea typeface="굴림" panose="020B0600000101010101" pitchFamily="34" charset="-127"/>
                <a:sym typeface="Symbol" panose="05050102010706020507" pitchFamily="18" charset="2"/>
              </a:rPr>
              <a:t>)</a:t>
            </a:r>
            <a:br>
              <a:rPr lang="en-US" altLang="ko-KR">
                <a:ea typeface="굴림" panose="020B0600000101010101" pitchFamily="34" charset="-127"/>
                <a:sym typeface="Symbol" panose="05050102010706020507" pitchFamily="18" charset="2"/>
              </a:rPr>
            </a:br>
            <a:r>
              <a:rPr lang="en-US" altLang="ko-KR">
                <a:ea typeface="굴림" panose="020B0600000101010101" pitchFamily="34" charset="-127"/>
                <a:sym typeface="Symbol" panose="05050102010706020507" pitchFamily="18" charset="2"/>
              </a:rPr>
              <a:t>(grouping &amp; order is irrelevant)</a:t>
            </a:r>
          </a:p>
          <a:p>
            <a:pPr eaLnBrk="1" fontAlgn="auto" hangingPunct="1">
              <a:spcAft>
                <a:spcPts val="0"/>
              </a:spcAft>
              <a:defRPr/>
            </a:pPr>
            <a:r>
              <a:rPr lang="en-US" altLang="ko-KR">
                <a:ea typeface="굴림" panose="020B0600000101010101" pitchFamily="34" charset="-127"/>
                <a:sym typeface="Symbol" panose="05050102010706020507" pitchFamily="18" charset="2"/>
              </a:rPr>
              <a:t>“Big Arch” notation:</a:t>
            </a:r>
            <a:br>
              <a:rPr lang="en-US" altLang="ko-KR">
                <a:ea typeface="굴림" panose="020B0600000101010101" pitchFamily="34" charset="-127"/>
                <a:sym typeface="Symbol" panose="05050102010706020507" pitchFamily="18" charset="2"/>
              </a:rPr>
            </a:br>
            <a:endParaRPr lang="en-US" altLang="ko-KR">
              <a:ea typeface="굴림" panose="020B0600000101010101" pitchFamily="34" charset="-127"/>
              <a:sym typeface="Symbol" panose="05050102010706020507" pitchFamily="18" charset="2"/>
            </a:endParaRPr>
          </a:p>
          <a:p>
            <a:pPr eaLnBrk="1" fontAlgn="auto" hangingPunct="1">
              <a:spcAft>
                <a:spcPts val="0"/>
              </a:spcAft>
              <a:defRPr/>
            </a:pPr>
            <a:r>
              <a:rPr lang="en-US" altLang="ko-KR">
                <a:ea typeface="굴림" panose="020B0600000101010101" pitchFamily="34" charset="-127"/>
                <a:sym typeface="Symbol" panose="05050102010706020507" pitchFamily="18" charset="2"/>
              </a:rPr>
              <a:t>Or for infinite sets of sets:</a:t>
            </a:r>
            <a:br>
              <a:rPr lang="en-US" altLang="ko-KR">
                <a:ea typeface="굴림" panose="020B0600000101010101" pitchFamily="34" charset="-127"/>
                <a:sym typeface="Symbol" panose="05050102010706020507" pitchFamily="18" charset="2"/>
              </a:rPr>
            </a:br>
            <a:endParaRPr lang="en-US" altLang="ko-KR">
              <a:ea typeface="굴림" panose="020B0600000101010101" pitchFamily="34" charset="-127"/>
              <a:sym typeface="Symbol" panose="05050102010706020507" pitchFamily="18" charset="2"/>
            </a:endParaRPr>
          </a:p>
        </p:txBody>
      </p:sp>
      <p:sp>
        <p:nvSpPr>
          <p:cNvPr id="2" name="Slide Number Placeholder 3">
            <a:extLst>
              <a:ext uri="{FF2B5EF4-FFF2-40B4-BE49-F238E27FC236}">
                <a16:creationId xmlns:a16="http://schemas.microsoft.com/office/drawing/2014/main" id="{D27057E3-7C06-6411-CF28-4D9DDAB64C0A}"/>
              </a:ext>
            </a:extLst>
          </p:cNvPr>
          <p:cNvSpPr>
            <a:spLocks noGrp="1"/>
          </p:cNvSpPr>
          <p:nvPr>
            <p:ph type="sldNum" sz="quarter" idx="12"/>
          </p:nvPr>
        </p:nvSpPr>
        <p:spPr/>
        <p:txBody>
          <a:bodyPr/>
          <a:lstStyle/>
          <a:p>
            <a:pPr>
              <a:defRPr/>
            </a:pPr>
            <a:fld id="{79865E3C-BF06-4C0D-9F7A-6CD36977902B}" type="slidenum">
              <a:rPr lang="ko-KR" altLang="en-US"/>
              <a:pPr>
                <a:defRPr/>
              </a:pPr>
              <a:t>30</a:t>
            </a:fld>
            <a:endParaRPr lang="en-US" altLang="ko-KR"/>
          </a:p>
        </p:txBody>
      </p:sp>
      <p:graphicFrame>
        <p:nvGraphicFramePr>
          <p:cNvPr id="48133" name="Object 4">
            <a:extLst>
              <a:ext uri="{FF2B5EF4-FFF2-40B4-BE49-F238E27FC236}">
                <a16:creationId xmlns:a16="http://schemas.microsoft.com/office/drawing/2014/main" id="{BAA99DD4-D139-37C5-4DD8-4D7FF91B946E}"/>
              </a:ext>
            </a:extLst>
          </p:cNvPr>
          <p:cNvGraphicFramePr>
            <a:graphicFrameLocks noChangeAspect="1"/>
          </p:cNvGraphicFramePr>
          <p:nvPr/>
        </p:nvGraphicFramePr>
        <p:xfrm>
          <a:off x="4240213" y="3894138"/>
          <a:ext cx="931862" cy="1174750"/>
        </p:xfrm>
        <a:graphic>
          <a:graphicData uri="http://schemas.openxmlformats.org/presentationml/2006/ole">
            <mc:AlternateContent xmlns:mc="http://schemas.openxmlformats.org/markup-compatibility/2006">
              <mc:Choice xmlns:v="urn:schemas-microsoft-com:vml" Requires="v">
                <p:oleObj name="Equation" r:id="rId2" imgW="342751" imgH="431613" progId="Equation.3">
                  <p:embed/>
                </p:oleObj>
              </mc:Choice>
              <mc:Fallback>
                <p:oleObj name="Equation" r:id="rId2" imgW="342751" imgH="4316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13" y="3894138"/>
                        <a:ext cx="931862" cy="1174750"/>
                      </a:xfrm>
                      <a:prstGeom prst="rect">
                        <a:avLst/>
                      </a:prstGeom>
                      <a:solidFill>
                        <a:srgbClr val="ECF3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Object 5">
            <a:extLst>
              <a:ext uri="{FF2B5EF4-FFF2-40B4-BE49-F238E27FC236}">
                <a16:creationId xmlns:a16="http://schemas.microsoft.com/office/drawing/2014/main" id="{81D1B4E2-FC18-325E-3B02-951152AB61AA}"/>
              </a:ext>
            </a:extLst>
          </p:cNvPr>
          <p:cNvGraphicFramePr>
            <a:graphicFrameLocks noChangeAspect="1"/>
          </p:cNvGraphicFramePr>
          <p:nvPr/>
        </p:nvGraphicFramePr>
        <p:xfrm>
          <a:off x="3276600" y="5237163"/>
          <a:ext cx="1009650" cy="1011237"/>
        </p:xfrm>
        <a:graphic>
          <a:graphicData uri="http://schemas.openxmlformats.org/presentationml/2006/ole">
            <mc:AlternateContent xmlns:mc="http://schemas.openxmlformats.org/markup-compatibility/2006">
              <mc:Choice xmlns:v="urn:schemas-microsoft-com:vml" Requires="v">
                <p:oleObj name="Equation" r:id="rId4" imgW="342751" imgH="342751" progId="Equation.3">
                  <p:embed/>
                </p:oleObj>
              </mc:Choice>
              <mc:Fallback>
                <p:oleObj name="Equation" r:id="rId4" imgW="342751" imgH="34275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237163"/>
                        <a:ext cx="1009650" cy="1011237"/>
                      </a:xfrm>
                      <a:prstGeom prst="rect">
                        <a:avLst/>
                      </a:prstGeom>
                      <a:solidFill>
                        <a:srgbClr val="ECF3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F533B84-83BD-E33C-7ACD-454F44C8C204}"/>
              </a:ext>
            </a:extLst>
          </p:cNvPr>
          <p:cNvSpPr>
            <a:spLocks noGrp="1"/>
          </p:cNvSpPr>
          <p:nvPr>
            <p:ph type="sldNum" sz="quarter" idx="12"/>
          </p:nvPr>
        </p:nvSpPr>
        <p:spPr/>
        <p:txBody>
          <a:bodyPr/>
          <a:lstStyle/>
          <a:p>
            <a:pPr>
              <a:defRPr/>
            </a:pPr>
            <a:fld id="{58BB2C70-5D9C-44AA-8B27-F9AB437C656E}" type="slidenum">
              <a:rPr lang="en-US" altLang="en-US"/>
              <a:pPr>
                <a:defRPr/>
              </a:pPr>
              <a:t>31</a:t>
            </a:fld>
            <a:endParaRPr lang="en-US" altLang="en-US"/>
          </a:p>
        </p:txBody>
      </p:sp>
      <p:sp>
        <p:nvSpPr>
          <p:cNvPr id="112642" name="Rectangle 2">
            <a:extLst>
              <a:ext uri="{FF2B5EF4-FFF2-40B4-BE49-F238E27FC236}">
                <a16:creationId xmlns:a16="http://schemas.microsoft.com/office/drawing/2014/main" id="{67CE08A8-AD1E-FEED-F54C-161D25872CD5}"/>
              </a:ext>
            </a:extLst>
          </p:cNvPr>
          <p:cNvSpPr>
            <a:spLocks noGrp="1" noChangeArrowheads="1"/>
          </p:cNvSpPr>
          <p:nvPr>
            <p:ph type="title"/>
          </p:nvPr>
        </p:nvSpPr>
        <p:spPr/>
        <p:txBody>
          <a:bodyPr/>
          <a:lstStyle/>
          <a:p>
            <a:pPr>
              <a:defRPr/>
            </a:pPr>
            <a:r>
              <a:rPr lang="en-US" altLang="en-US"/>
              <a:t>Set identities</a:t>
            </a:r>
          </a:p>
        </p:txBody>
      </p:sp>
      <p:sp>
        <p:nvSpPr>
          <p:cNvPr id="112643" name="Rectangle 3">
            <a:extLst>
              <a:ext uri="{FF2B5EF4-FFF2-40B4-BE49-F238E27FC236}">
                <a16:creationId xmlns:a16="http://schemas.microsoft.com/office/drawing/2014/main" id="{B23D4663-D119-EC5E-E800-170A46C1E07E}"/>
              </a:ext>
            </a:extLst>
          </p:cNvPr>
          <p:cNvSpPr>
            <a:spLocks noGrp="1" noChangeArrowheads="1"/>
          </p:cNvSpPr>
          <p:nvPr>
            <p:ph type="body" idx="1"/>
          </p:nvPr>
        </p:nvSpPr>
        <p:spPr/>
        <p:txBody>
          <a:bodyPr/>
          <a:lstStyle/>
          <a:p>
            <a:pPr>
              <a:lnSpc>
                <a:spcPct val="90000"/>
              </a:lnSpc>
              <a:defRPr/>
            </a:pPr>
            <a:r>
              <a:rPr lang="en-US" altLang="en-US"/>
              <a:t>Set identities are basic laws on how set operations work</a:t>
            </a:r>
          </a:p>
          <a:p>
            <a:pPr lvl="1">
              <a:lnSpc>
                <a:spcPct val="90000"/>
              </a:lnSpc>
              <a:defRPr/>
            </a:pPr>
            <a:r>
              <a:rPr lang="en-US" altLang="en-US"/>
              <a:t>Many have already been introduced on previous slides</a:t>
            </a:r>
          </a:p>
          <a:p>
            <a:pPr>
              <a:lnSpc>
                <a:spcPct val="90000"/>
              </a:lnSpc>
              <a:defRPr/>
            </a:pPr>
            <a:r>
              <a:rPr lang="en-US" altLang="en-US"/>
              <a:t>Just like logical equivalences!</a:t>
            </a:r>
          </a:p>
          <a:p>
            <a:pPr lvl="1">
              <a:lnSpc>
                <a:spcPct val="90000"/>
              </a:lnSpc>
              <a:defRPr/>
            </a:pPr>
            <a:r>
              <a:rPr lang="en-US" altLang="en-US"/>
              <a:t>Replace U with </a:t>
            </a:r>
            <a:r>
              <a:rPr lang="en-US" altLang="en-US">
                <a:sym typeface="Symbol" panose="05050102010706020507" pitchFamily="18" charset="2"/>
              </a:rPr>
              <a:t></a:t>
            </a:r>
          </a:p>
          <a:p>
            <a:pPr lvl="1">
              <a:lnSpc>
                <a:spcPct val="90000"/>
              </a:lnSpc>
              <a:defRPr/>
            </a:pPr>
            <a:r>
              <a:rPr lang="en-US" altLang="en-US">
                <a:sym typeface="Symbol" panose="05050102010706020507" pitchFamily="18" charset="2"/>
              </a:rPr>
              <a:t>Replace </a:t>
            </a:r>
            <a:r>
              <a:rPr lang="en-US" altLang="en-US">
                <a:cs typeface="Arial" panose="020B0604020202020204" pitchFamily="34" charset="0"/>
                <a:sym typeface="Symbol" panose="05050102010706020507" pitchFamily="18" charset="2"/>
              </a:rPr>
              <a:t>∩ with </a:t>
            </a:r>
            <a:r>
              <a:rPr lang="en-US" altLang="en-US">
                <a:sym typeface="Symbol" panose="05050102010706020507" pitchFamily="18" charset="2"/>
              </a:rPr>
              <a:t></a:t>
            </a:r>
          </a:p>
          <a:p>
            <a:pPr lvl="1">
              <a:lnSpc>
                <a:spcPct val="90000"/>
              </a:lnSpc>
              <a:defRPr/>
            </a:pPr>
            <a:r>
              <a:rPr lang="en-US" altLang="en-US">
                <a:cs typeface="Arial" panose="020B0604020202020204" pitchFamily="34" charset="0"/>
                <a:sym typeface="Symbol" panose="05050102010706020507" pitchFamily="18" charset="2"/>
              </a:rPr>
              <a:t>Replace </a:t>
            </a:r>
            <a:r>
              <a:rPr lang="en-US" altLang="en-US">
                <a:sym typeface="Symbol" panose="05050102010706020507" pitchFamily="18" charset="2"/>
              </a:rPr>
              <a:t> with F</a:t>
            </a:r>
          </a:p>
          <a:p>
            <a:pPr lvl="1">
              <a:lnSpc>
                <a:spcPct val="90000"/>
              </a:lnSpc>
              <a:defRPr/>
            </a:pPr>
            <a:r>
              <a:rPr lang="en-US" altLang="en-US">
                <a:cs typeface="Arial" panose="020B0604020202020204" pitchFamily="34" charset="0"/>
                <a:sym typeface="Symbol" panose="05050102010706020507" pitchFamily="18" charset="2"/>
              </a:rPr>
              <a:t>Replace </a:t>
            </a:r>
            <a:r>
              <a:rPr lang="en-US" altLang="en-US" b="1" i="1">
                <a:latin typeface="Times" panose="02020603050405020304" pitchFamily="18" charset="0"/>
                <a:cs typeface="Arial" panose="020B0604020202020204" pitchFamily="34" charset="0"/>
                <a:sym typeface="Symbol" panose="05050102010706020507" pitchFamily="18" charset="2"/>
              </a:rPr>
              <a:t>U</a:t>
            </a:r>
            <a:r>
              <a:rPr lang="en-US" altLang="en-US">
                <a:cs typeface="Arial" panose="020B0604020202020204" pitchFamily="34" charset="0"/>
                <a:sym typeface="Symbol" panose="05050102010706020507" pitchFamily="18" charset="2"/>
              </a:rPr>
              <a:t> with 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4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4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5CBC20D0-35AB-9722-4B8C-1C51E597EE9E}"/>
              </a:ext>
            </a:extLst>
          </p:cNvPr>
          <p:cNvSpPr>
            <a:spLocks noGrp="1"/>
          </p:cNvSpPr>
          <p:nvPr>
            <p:ph type="sldNum" sz="quarter" idx="12"/>
          </p:nvPr>
        </p:nvSpPr>
        <p:spPr/>
        <p:txBody>
          <a:bodyPr/>
          <a:lstStyle/>
          <a:p>
            <a:pPr>
              <a:defRPr/>
            </a:pPr>
            <a:fld id="{B158FC2E-1A58-4AB5-9DEF-3DF21A42FC67}" type="slidenum">
              <a:rPr lang="en-US" altLang="en-US"/>
              <a:pPr>
                <a:defRPr/>
              </a:pPr>
              <a:t>32</a:t>
            </a:fld>
            <a:endParaRPr lang="en-US" altLang="en-US"/>
          </a:p>
        </p:txBody>
      </p:sp>
      <p:sp>
        <p:nvSpPr>
          <p:cNvPr id="113666" name="Rectangle 2">
            <a:extLst>
              <a:ext uri="{FF2B5EF4-FFF2-40B4-BE49-F238E27FC236}">
                <a16:creationId xmlns:a16="http://schemas.microsoft.com/office/drawing/2014/main" id="{CD6FF8CD-6B35-0773-1F3F-6A08BA2D70CD}"/>
              </a:ext>
            </a:extLst>
          </p:cNvPr>
          <p:cNvSpPr>
            <a:spLocks noGrp="1" noChangeArrowheads="1"/>
          </p:cNvSpPr>
          <p:nvPr>
            <p:ph type="title"/>
          </p:nvPr>
        </p:nvSpPr>
        <p:spPr/>
        <p:txBody>
          <a:bodyPr/>
          <a:lstStyle/>
          <a:p>
            <a:pPr>
              <a:defRPr/>
            </a:pPr>
            <a:r>
              <a:rPr lang="en-US" altLang="en-US"/>
              <a:t>Set identities: DeMorgan again</a:t>
            </a:r>
          </a:p>
        </p:txBody>
      </p:sp>
      <p:graphicFrame>
        <p:nvGraphicFramePr>
          <p:cNvPr id="50180" name="Object 3">
            <a:extLst>
              <a:ext uri="{FF2B5EF4-FFF2-40B4-BE49-F238E27FC236}">
                <a16:creationId xmlns:a16="http://schemas.microsoft.com/office/drawing/2014/main" id="{64B4BD4B-E59A-C9B4-4BD4-9FCAD3C4BCC4}"/>
              </a:ext>
            </a:extLst>
          </p:cNvPr>
          <p:cNvGraphicFramePr>
            <a:graphicFrameLocks noChangeAspect="1"/>
          </p:cNvGraphicFramePr>
          <p:nvPr/>
        </p:nvGraphicFramePr>
        <p:xfrm>
          <a:off x="990600" y="3200400"/>
          <a:ext cx="2971800" cy="1590675"/>
        </p:xfrm>
        <a:graphic>
          <a:graphicData uri="http://schemas.openxmlformats.org/presentationml/2006/ole">
            <mc:AlternateContent xmlns:mc="http://schemas.openxmlformats.org/markup-compatibility/2006">
              <mc:Choice xmlns:v="urn:schemas-microsoft-com:vml" Requires="v">
                <p:oleObj name="Equation" r:id="rId2" imgW="901309" imgH="482391" progId="Equation.3">
                  <p:embed/>
                </p:oleObj>
              </mc:Choice>
              <mc:Fallback>
                <p:oleObj name="Equation" r:id="rId2" imgW="901309" imgH="482391"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2971800" cy="15906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68" name="Rectangle 4">
            <a:extLst>
              <a:ext uri="{FF2B5EF4-FFF2-40B4-BE49-F238E27FC236}">
                <a16:creationId xmlns:a16="http://schemas.microsoft.com/office/drawing/2014/main" id="{C736CB17-2C1D-B638-B154-A082A967C015}"/>
              </a:ext>
            </a:extLst>
          </p:cNvPr>
          <p:cNvSpPr>
            <a:spLocks noGrp="1" noChangeArrowheads="1"/>
          </p:cNvSpPr>
          <p:nvPr>
            <p:ph type="body" idx="1"/>
          </p:nvPr>
        </p:nvSpPr>
        <p:spPr/>
        <p:txBody>
          <a:bodyPr/>
          <a:lstStyle/>
          <a:p>
            <a:pPr>
              <a:defRPr/>
            </a:pPr>
            <a:r>
              <a:rPr lang="en-US" altLang="en-US"/>
              <a:t>These should look</a:t>
            </a:r>
            <a:br>
              <a:rPr lang="en-US" altLang="en-US"/>
            </a:br>
            <a:r>
              <a:rPr lang="en-US" altLang="en-US"/>
              <a:t>very familiar…</a:t>
            </a:r>
          </a:p>
        </p:txBody>
      </p:sp>
      <p:pic>
        <p:nvPicPr>
          <p:cNvPr id="50182" name="Picture 5">
            <a:extLst>
              <a:ext uri="{FF2B5EF4-FFF2-40B4-BE49-F238E27FC236}">
                <a16:creationId xmlns:a16="http://schemas.microsoft.com/office/drawing/2014/main" id="{597AF637-336C-3FE3-7351-0C59AF0D0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76400"/>
            <a:ext cx="25527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001F77ED-43F5-71EF-0CDA-E01F6E762328}"/>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Set Identities</a:t>
            </a:r>
          </a:p>
        </p:txBody>
      </p:sp>
      <p:sp>
        <p:nvSpPr>
          <p:cNvPr id="246787" name="Rectangle 3">
            <a:extLst>
              <a:ext uri="{FF2B5EF4-FFF2-40B4-BE49-F238E27FC236}">
                <a16:creationId xmlns:a16="http://schemas.microsoft.com/office/drawing/2014/main" id="{90A1C726-EA08-22D2-ACC1-20339397D12F}"/>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Identity: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U</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p>
          <a:p>
            <a:pPr eaLnBrk="1" fontAlgn="auto" hangingPunct="1">
              <a:spcAft>
                <a:spcPts val="0"/>
              </a:spcAft>
              <a:defRPr/>
            </a:pPr>
            <a:r>
              <a:rPr lang="en-US" altLang="ko-KR">
                <a:ea typeface="굴림" panose="020B0600000101010101" pitchFamily="34" charset="-127"/>
                <a:sym typeface="Symbol" panose="05050102010706020507" pitchFamily="18" charset="2"/>
              </a:rPr>
              <a:t>Domination: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U=U    A</a:t>
            </a:r>
            <a:r>
              <a:rPr lang="en-US" altLang="ko-KR">
                <a:ea typeface="굴림" panose="020B0600000101010101" pitchFamily="34" charset="-127"/>
                <a:sym typeface="Symbol" panose="05050102010706020507" pitchFamily="18" charset="2"/>
              </a:rPr>
              <a:t>=</a:t>
            </a:r>
          </a:p>
          <a:p>
            <a:pPr eaLnBrk="1" fontAlgn="auto" hangingPunct="1">
              <a:spcAft>
                <a:spcPts val="0"/>
              </a:spcAft>
              <a:defRPr/>
            </a:pPr>
            <a:r>
              <a:rPr lang="en-US" altLang="ko-KR">
                <a:ea typeface="굴림" panose="020B0600000101010101" pitchFamily="34" charset="-127"/>
                <a:sym typeface="Symbol" panose="05050102010706020507" pitchFamily="18" charset="2"/>
              </a:rPr>
              <a:t>Idempotent: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r>
              <a:rPr lang="en-US" altLang="ko-KR">
                <a:ea typeface="굴림" panose="020B0600000101010101" pitchFamily="34" charset="-127"/>
                <a:sym typeface="Symbol" panose="05050102010706020507" pitchFamily="18" charset="2"/>
              </a:rPr>
              <a:t> = </a:t>
            </a:r>
            <a:r>
              <a:rPr lang="en-US" altLang="ko-KR" i="1">
                <a:ea typeface="굴림" panose="020B0600000101010101" pitchFamily="34" charset="-127"/>
                <a:sym typeface="Symbol" panose="05050102010706020507" pitchFamily="18" charset="2"/>
              </a:rPr>
              <a:t>A =</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p>
          <a:p>
            <a:pPr eaLnBrk="1" fontAlgn="auto" hangingPunct="1">
              <a:spcAft>
                <a:spcPts val="0"/>
              </a:spcAft>
              <a:defRPr/>
            </a:pPr>
            <a:r>
              <a:rPr lang="en-US" altLang="ko-KR">
                <a:ea typeface="굴림" panose="020B0600000101010101" pitchFamily="34" charset="-127"/>
                <a:sym typeface="Symbol" panose="05050102010706020507" pitchFamily="18" charset="2"/>
              </a:rPr>
              <a:t>Double complement: </a:t>
            </a:r>
          </a:p>
          <a:p>
            <a:pPr eaLnBrk="1" fontAlgn="auto" hangingPunct="1">
              <a:spcAft>
                <a:spcPts val="0"/>
              </a:spcAft>
              <a:defRPr/>
            </a:pPr>
            <a:r>
              <a:rPr lang="en-US" altLang="ko-KR">
                <a:ea typeface="굴림" panose="020B0600000101010101" pitchFamily="34" charset="-127"/>
                <a:sym typeface="Symbol" panose="05050102010706020507" pitchFamily="18" charset="2"/>
              </a:rPr>
              <a:t>Commutative: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i="1">
                <a:ea typeface="굴림" panose="020B0600000101010101" pitchFamily="34" charset="-127"/>
              </a:rPr>
              <a:t>B</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i="1">
                <a:ea typeface="굴림" panose="020B0600000101010101" pitchFamily="34" charset="-127"/>
              </a:rPr>
              <a:t>B</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A</a:t>
            </a:r>
          </a:p>
          <a:p>
            <a:pPr eaLnBrk="1" fontAlgn="auto" hangingPunct="1">
              <a:spcAft>
                <a:spcPts val="0"/>
              </a:spcAft>
              <a:defRPr/>
            </a:pPr>
            <a:r>
              <a:rPr lang="en-US" altLang="ko-KR">
                <a:ea typeface="굴림" panose="020B0600000101010101" pitchFamily="34" charset="-127"/>
                <a:sym typeface="Symbol" panose="05050102010706020507" pitchFamily="18" charset="2"/>
              </a:rPr>
              <a:t>Associative: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C</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C</a:t>
            </a:r>
            <a:br>
              <a:rPr lang="en-US" altLang="ko-KR" i="1">
                <a:ea typeface="굴림" panose="020B0600000101010101" pitchFamily="34" charset="-127"/>
                <a:sym typeface="Symbol" panose="05050102010706020507" pitchFamily="18" charset="2"/>
              </a:rPr>
            </a:br>
            <a:r>
              <a:rPr lang="en-US" altLang="ko-KR" i="1">
                <a:ea typeface="굴림" panose="020B0600000101010101" pitchFamily="34" charset="-127"/>
                <a:sym typeface="Symbol" panose="05050102010706020507" pitchFamily="18" charset="2"/>
              </a:rPr>
              <a:t>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C</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B</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sym typeface="Symbol" panose="05050102010706020507" pitchFamily="18" charset="2"/>
              </a:rPr>
              <a:t>C</a:t>
            </a:r>
          </a:p>
        </p:txBody>
      </p:sp>
      <p:sp>
        <p:nvSpPr>
          <p:cNvPr id="2" name="Slide Number Placeholder 3">
            <a:extLst>
              <a:ext uri="{FF2B5EF4-FFF2-40B4-BE49-F238E27FC236}">
                <a16:creationId xmlns:a16="http://schemas.microsoft.com/office/drawing/2014/main" id="{7439C687-CC67-F7D0-03C0-3645833D8BE7}"/>
              </a:ext>
            </a:extLst>
          </p:cNvPr>
          <p:cNvSpPr>
            <a:spLocks noGrp="1"/>
          </p:cNvSpPr>
          <p:nvPr>
            <p:ph type="sldNum" sz="quarter" idx="12"/>
          </p:nvPr>
        </p:nvSpPr>
        <p:spPr/>
        <p:txBody>
          <a:bodyPr/>
          <a:lstStyle/>
          <a:p>
            <a:pPr>
              <a:defRPr/>
            </a:pPr>
            <a:fld id="{AE7EF350-7C3C-4C80-90F4-29229674656A}" type="slidenum">
              <a:rPr lang="ko-KR" altLang="en-US"/>
              <a:pPr>
                <a:defRPr/>
              </a:pPr>
              <a:t>33</a:t>
            </a:fld>
            <a:endParaRPr lang="en-US" altLang="ko-KR"/>
          </a:p>
        </p:txBody>
      </p:sp>
      <p:graphicFrame>
        <p:nvGraphicFramePr>
          <p:cNvPr id="51205" name="Object 4">
            <a:extLst>
              <a:ext uri="{FF2B5EF4-FFF2-40B4-BE49-F238E27FC236}">
                <a16:creationId xmlns:a16="http://schemas.microsoft.com/office/drawing/2014/main" id="{8499C266-A1D1-5916-4C3A-5AA58870832E}"/>
              </a:ext>
            </a:extLst>
          </p:cNvPr>
          <p:cNvGraphicFramePr>
            <a:graphicFrameLocks noChangeAspect="1"/>
          </p:cNvGraphicFramePr>
          <p:nvPr/>
        </p:nvGraphicFramePr>
        <p:xfrm>
          <a:off x="4419600" y="3429000"/>
          <a:ext cx="1417638" cy="687388"/>
        </p:xfrm>
        <a:graphic>
          <a:graphicData uri="http://schemas.openxmlformats.org/presentationml/2006/ole">
            <mc:AlternateContent xmlns:mc="http://schemas.openxmlformats.org/markup-compatibility/2006">
              <mc:Choice xmlns:v="urn:schemas-microsoft-com:vml" Requires="v">
                <p:oleObj name="Equation" r:id="rId2" imgW="520474" imgH="253890" progId="Equation.3">
                  <p:embed/>
                </p:oleObj>
              </mc:Choice>
              <mc:Fallback>
                <p:oleObj name="Equation" r:id="rId2" imgW="520474" imgH="25389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429000"/>
                        <a:ext cx="1417638" cy="687388"/>
                      </a:xfrm>
                      <a:prstGeom prst="rect">
                        <a:avLst/>
                      </a:prstGeom>
                      <a:solidFill>
                        <a:srgbClr val="ECF3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5DA08F97-4D72-676E-AA97-66C1C47DBAC6}"/>
              </a:ext>
            </a:extLst>
          </p:cNvPr>
          <p:cNvSpPr>
            <a:spLocks noGrp="1"/>
          </p:cNvSpPr>
          <p:nvPr>
            <p:ph type="sldNum" sz="quarter" idx="12"/>
          </p:nvPr>
        </p:nvSpPr>
        <p:spPr/>
        <p:txBody>
          <a:bodyPr/>
          <a:lstStyle/>
          <a:p>
            <a:pPr>
              <a:defRPr/>
            </a:pPr>
            <a:fld id="{860084AF-C6E9-4285-B0D2-ED3239BEFCA5}" type="slidenum">
              <a:rPr lang="en-US" altLang="en-US"/>
              <a:pPr>
                <a:defRPr/>
              </a:pPr>
              <a:t>34</a:t>
            </a:fld>
            <a:endParaRPr lang="en-US" altLang="en-US"/>
          </a:p>
        </p:txBody>
      </p:sp>
      <p:sp>
        <p:nvSpPr>
          <p:cNvPr id="114690" name="Rectangle 2">
            <a:extLst>
              <a:ext uri="{FF2B5EF4-FFF2-40B4-BE49-F238E27FC236}">
                <a16:creationId xmlns:a16="http://schemas.microsoft.com/office/drawing/2014/main" id="{88E16415-EBC7-08F2-BC9A-87143443367C}"/>
              </a:ext>
            </a:extLst>
          </p:cNvPr>
          <p:cNvSpPr>
            <a:spLocks noGrp="1" noChangeArrowheads="1"/>
          </p:cNvSpPr>
          <p:nvPr>
            <p:ph type="title"/>
          </p:nvPr>
        </p:nvSpPr>
        <p:spPr/>
        <p:txBody>
          <a:bodyPr/>
          <a:lstStyle/>
          <a:p>
            <a:pPr>
              <a:defRPr/>
            </a:pPr>
            <a:r>
              <a:rPr lang="en-US" altLang="en-US"/>
              <a:t>How to prove a set identity</a:t>
            </a:r>
          </a:p>
        </p:txBody>
      </p:sp>
      <p:sp>
        <p:nvSpPr>
          <p:cNvPr id="114691" name="Rectangle 3">
            <a:extLst>
              <a:ext uri="{FF2B5EF4-FFF2-40B4-BE49-F238E27FC236}">
                <a16:creationId xmlns:a16="http://schemas.microsoft.com/office/drawing/2014/main" id="{AEB821C2-5E95-CF58-766E-3A338FFC6E21}"/>
              </a:ext>
            </a:extLst>
          </p:cNvPr>
          <p:cNvSpPr>
            <a:spLocks noGrp="1" noChangeArrowheads="1"/>
          </p:cNvSpPr>
          <p:nvPr>
            <p:ph type="body" idx="1"/>
          </p:nvPr>
        </p:nvSpPr>
        <p:spPr/>
        <p:txBody>
          <a:bodyPr/>
          <a:lstStyle/>
          <a:p>
            <a:pPr>
              <a:defRPr/>
            </a:pPr>
            <a:r>
              <a:rPr lang="en-US" altLang="en-US">
                <a:cs typeface="Arial" panose="020B0604020202020204" pitchFamily="34" charset="0"/>
              </a:rPr>
              <a:t>For example: A∩B=B-(B-A)</a:t>
            </a:r>
            <a:endParaRPr lang="en-US" altLang="en-US"/>
          </a:p>
          <a:p>
            <a:pPr>
              <a:defRPr/>
            </a:pPr>
            <a:r>
              <a:rPr lang="en-US" altLang="en-US"/>
              <a:t>Four methods:</a:t>
            </a:r>
          </a:p>
          <a:p>
            <a:pPr lvl="1">
              <a:defRPr/>
            </a:pPr>
            <a:r>
              <a:rPr lang="en-US" altLang="en-US"/>
              <a:t>Use the basic set identities</a:t>
            </a:r>
          </a:p>
          <a:p>
            <a:pPr lvl="1">
              <a:defRPr/>
            </a:pPr>
            <a:r>
              <a:rPr lang="en-US" altLang="en-US"/>
              <a:t>Use membership tables</a:t>
            </a:r>
          </a:p>
          <a:p>
            <a:pPr lvl="1">
              <a:defRPr/>
            </a:pPr>
            <a:r>
              <a:rPr lang="en-US" altLang="en-US"/>
              <a:t>Prove each set is a subset of each other</a:t>
            </a:r>
          </a:p>
          <a:p>
            <a:pPr lvl="2">
              <a:defRPr/>
            </a:pPr>
            <a:r>
              <a:rPr lang="en-US" altLang="en-US"/>
              <a:t>This is like proving that two numbers are equal by showing that each is less than or equal to the other</a:t>
            </a:r>
          </a:p>
          <a:p>
            <a:pPr lvl="1">
              <a:defRPr/>
            </a:pPr>
            <a:r>
              <a:rPr lang="en-US" altLang="en-US"/>
              <a:t>Use set builder notation and logical equivalences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D72A9D99-D4F2-136A-8B05-CFE9CB64B28D}"/>
              </a:ext>
            </a:extLst>
          </p:cNvPr>
          <p:cNvSpPr>
            <a:spLocks noGrp="1"/>
          </p:cNvSpPr>
          <p:nvPr>
            <p:ph type="sldNum" sz="quarter" idx="12"/>
          </p:nvPr>
        </p:nvSpPr>
        <p:spPr/>
        <p:txBody>
          <a:bodyPr/>
          <a:lstStyle/>
          <a:p>
            <a:pPr>
              <a:defRPr/>
            </a:pPr>
            <a:fld id="{FB7BBAF6-B42D-4C84-B7D6-04E1C644133D}" type="slidenum">
              <a:rPr lang="en-US" altLang="en-US"/>
              <a:pPr>
                <a:defRPr/>
              </a:pPr>
              <a:t>35</a:t>
            </a:fld>
            <a:endParaRPr lang="en-US" altLang="en-US"/>
          </a:p>
        </p:txBody>
      </p:sp>
      <p:grpSp>
        <p:nvGrpSpPr>
          <p:cNvPr id="53251" name="Group 2">
            <a:extLst>
              <a:ext uri="{FF2B5EF4-FFF2-40B4-BE49-F238E27FC236}">
                <a16:creationId xmlns:a16="http://schemas.microsoft.com/office/drawing/2014/main" id="{4F61C914-74B8-B91C-13DC-54EAA5DEEFFA}"/>
              </a:ext>
            </a:extLst>
          </p:cNvPr>
          <p:cNvGrpSpPr>
            <a:grpSpLocks/>
          </p:cNvGrpSpPr>
          <p:nvPr/>
        </p:nvGrpSpPr>
        <p:grpSpPr bwMode="auto">
          <a:xfrm rot="10800000">
            <a:off x="2133600" y="2895600"/>
            <a:ext cx="4418013" cy="2741613"/>
            <a:chOff x="1344" y="1824"/>
            <a:chExt cx="2783" cy="1727"/>
          </a:xfrm>
        </p:grpSpPr>
        <p:sp>
          <p:nvSpPr>
            <p:cNvPr id="53269" name="Oval 3">
              <a:extLst>
                <a:ext uri="{FF2B5EF4-FFF2-40B4-BE49-F238E27FC236}">
                  <a16:creationId xmlns:a16="http://schemas.microsoft.com/office/drawing/2014/main" id="{6462A3A7-B229-0D03-5B2F-266FB451A8A4}"/>
                </a:ext>
              </a:extLst>
            </p:cNvPr>
            <p:cNvSpPr>
              <a:spLocks noChangeArrowheads="1"/>
            </p:cNvSpPr>
            <p:nvPr/>
          </p:nvSpPr>
          <p:spPr bwMode="auto">
            <a:xfrm>
              <a:off x="2400" y="1824"/>
              <a:ext cx="1727" cy="1727"/>
            </a:xfrm>
            <a:prstGeom prst="ellipse">
              <a:avLst/>
            </a:prstGeom>
            <a:solidFill>
              <a:schemeClr val="accent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53270" name="Oval 4">
              <a:extLst>
                <a:ext uri="{FF2B5EF4-FFF2-40B4-BE49-F238E27FC236}">
                  <a16:creationId xmlns:a16="http://schemas.microsoft.com/office/drawing/2014/main" id="{1765D211-6E0E-92D5-ADA4-416DFD178141}"/>
                </a:ext>
              </a:extLst>
            </p:cNvPr>
            <p:cNvSpPr>
              <a:spLocks noChangeArrowheads="1"/>
            </p:cNvSpPr>
            <p:nvPr/>
          </p:nvSpPr>
          <p:spPr bwMode="auto">
            <a:xfrm>
              <a:off x="1344" y="1824"/>
              <a:ext cx="1727" cy="1727"/>
            </a:xfrm>
            <a:prstGeom prst="ellipse">
              <a:avLst/>
            </a:prstGeom>
            <a:solidFill>
              <a:schemeClr val="bg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grpSp>
      <p:sp>
        <p:nvSpPr>
          <p:cNvPr id="53252" name="Rectangle 5">
            <a:extLst>
              <a:ext uri="{FF2B5EF4-FFF2-40B4-BE49-F238E27FC236}">
                <a16:creationId xmlns:a16="http://schemas.microsoft.com/office/drawing/2014/main" id="{8306E9EE-61F2-9669-5B73-A6FD96457D30}"/>
              </a:ext>
            </a:extLst>
          </p:cNvPr>
          <p:cNvSpPr>
            <a:spLocks noChangeArrowheads="1"/>
          </p:cNvSpPr>
          <p:nvPr/>
        </p:nvSpPr>
        <p:spPr bwMode="auto">
          <a:xfrm>
            <a:off x="1524000" y="2514600"/>
            <a:ext cx="5486400" cy="34290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grpSp>
        <p:nvGrpSpPr>
          <p:cNvPr id="115718" name="Group 6">
            <a:extLst>
              <a:ext uri="{FF2B5EF4-FFF2-40B4-BE49-F238E27FC236}">
                <a16:creationId xmlns:a16="http://schemas.microsoft.com/office/drawing/2014/main" id="{593921BB-8BB5-B995-F1A9-606DAC7B8D0B}"/>
              </a:ext>
            </a:extLst>
          </p:cNvPr>
          <p:cNvGrpSpPr>
            <a:grpSpLocks/>
          </p:cNvGrpSpPr>
          <p:nvPr/>
        </p:nvGrpSpPr>
        <p:grpSpPr bwMode="auto">
          <a:xfrm>
            <a:off x="2133600" y="2895600"/>
            <a:ext cx="4418013" cy="2741613"/>
            <a:chOff x="1344" y="1824"/>
            <a:chExt cx="2783" cy="1727"/>
          </a:xfrm>
        </p:grpSpPr>
        <p:sp>
          <p:nvSpPr>
            <p:cNvPr id="53267" name="Oval 7">
              <a:extLst>
                <a:ext uri="{FF2B5EF4-FFF2-40B4-BE49-F238E27FC236}">
                  <a16:creationId xmlns:a16="http://schemas.microsoft.com/office/drawing/2014/main" id="{B7DA8E04-3317-289F-3CF3-D67AB3AD1786}"/>
                </a:ext>
              </a:extLst>
            </p:cNvPr>
            <p:cNvSpPr>
              <a:spLocks noChangeArrowheads="1"/>
            </p:cNvSpPr>
            <p:nvPr/>
          </p:nvSpPr>
          <p:spPr bwMode="auto">
            <a:xfrm>
              <a:off x="2400" y="1824"/>
              <a:ext cx="1727" cy="1727"/>
            </a:xfrm>
            <a:prstGeom prst="ellipse">
              <a:avLst/>
            </a:prstGeom>
            <a:solidFill>
              <a:schemeClr val="accent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53268" name="Oval 8">
              <a:extLst>
                <a:ext uri="{FF2B5EF4-FFF2-40B4-BE49-F238E27FC236}">
                  <a16:creationId xmlns:a16="http://schemas.microsoft.com/office/drawing/2014/main" id="{972D250F-8D25-83D6-8850-73E0F705ECC6}"/>
                </a:ext>
              </a:extLst>
            </p:cNvPr>
            <p:cNvSpPr>
              <a:spLocks noChangeArrowheads="1"/>
            </p:cNvSpPr>
            <p:nvPr/>
          </p:nvSpPr>
          <p:spPr bwMode="auto">
            <a:xfrm>
              <a:off x="1344" y="1824"/>
              <a:ext cx="1727" cy="1727"/>
            </a:xfrm>
            <a:prstGeom prst="ellipse">
              <a:avLst/>
            </a:prstGeom>
            <a:solidFill>
              <a:schemeClr val="bg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grpSp>
      <p:sp>
        <p:nvSpPr>
          <p:cNvPr id="115721" name="Rectangle 9">
            <a:extLst>
              <a:ext uri="{FF2B5EF4-FFF2-40B4-BE49-F238E27FC236}">
                <a16:creationId xmlns:a16="http://schemas.microsoft.com/office/drawing/2014/main" id="{E0B9B921-CBC7-901F-FF1B-9482F5A662BC}"/>
              </a:ext>
            </a:extLst>
          </p:cNvPr>
          <p:cNvSpPr>
            <a:spLocks noGrp="1" noChangeArrowheads="1"/>
          </p:cNvSpPr>
          <p:nvPr>
            <p:ph type="title"/>
          </p:nvPr>
        </p:nvSpPr>
        <p:spPr/>
        <p:txBody>
          <a:bodyPr/>
          <a:lstStyle/>
          <a:p>
            <a:pPr>
              <a:defRPr/>
            </a:pPr>
            <a:r>
              <a:rPr lang="en-US" altLang="en-US"/>
              <a:t>What we are going to prove…</a:t>
            </a:r>
          </a:p>
        </p:txBody>
      </p:sp>
      <p:sp>
        <p:nvSpPr>
          <p:cNvPr id="115722" name="Rectangle 10">
            <a:extLst>
              <a:ext uri="{FF2B5EF4-FFF2-40B4-BE49-F238E27FC236}">
                <a16:creationId xmlns:a16="http://schemas.microsoft.com/office/drawing/2014/main" id="{7509185C-9B57-EB36-8F56-9699AFC6E8A8}"/>
              </a:ext>
            </a:extLst>
          </p:cNvPr>
          <p:cNvSpPr>
            <a:spLocks noGrp="1" noChangeArrowheads="1"/>
          </p:cNvSpPr>
          <p:nvPr>
            <p:ph type="body" idx="1"/>
          </p:nvPr>
        </p:nvSpPr>
        <p:spPr>
          <a:xfrm>
            <a:off x="457200" y="1600200"/>
            <a:ext cx="8229600" cy="609600"/>
          </a:xfrm>
        </p:spPr>
        <p:txBody>
          <a:bodyPr/>
          <a:lstStyle/>
          <a:p>
            <a:pPr algn="ctr">
              <a:buFontTx/>
              <a:buNone/>
              <a:defRPr/>
            </a:pPr>
            <a:r>
              <a:rPr lang="en-US" altLang="en-US">
                <a:cs typeface="Arial" panose="020B0604020202020204" pitchFamily="34" charset="0"/>
              </a:rPr>
              <a:t>A∩B=B-(B-A)</a:t>
            </a:r>
            <a:endParaRPr lang="en-US" altLang="en-US"/>
          </a:p>
        </p:txBody>
      </p:sp>
      <p:grpSp>
        <p:nvGrpSpPr>
          <p:cNvPr id="115723" name="Group 11">
            <a:extLst>
              <a:ext uri="{FF2B5EF4-FFF2-40B4-BE49-F238E27FC236}">
                <a16:creationId xmlns:a16="http://schemas.microsoft.com/office/drawing/2014/main" id="{282A60CA-0FCD-81B3-BB86-D82F55C686EB}"/>
              </a:ext>
            </a:extLst>
          </p:cNvPr>
          <p:cNvGrpSpPr>
            <a:grpSpLocks/>
          </p:cNvGrpSpPr>
          <p:nvPr/>
        </p:nvGrpSpPr>
        <p:grpSpPr bwMode="auto">
          <a:xfrm>
            <a:off x="2895600" y="2362200"/>
            <a:ext cx="4038600" cy="3810000"/>
            <a:chOff x="1824" y="1488"/>
            <a:chExt cx="2544" cy="2400"/>
          </a:xfrm>
        </p:grpSpPr>
        <p:sp>
          <p:nvSpPr>
            <p:cNvPr id="53265" name="Oval 12">
              <a:extLst>
                <a:ext uri="{FF2B5EF4-FFF2-40B4-BE49-F238E27FC236}">
                  <a16:creationId xmlns:a16="http://schemas.microsoft.com/office/drawing/2014/main" id="{D1F0BD96-0011-E991-1CE5-DE8A33C707BF}"/>
                </a:ext>
              </a:extLst>
            </p:cNvPr>
            <p:cNvSpPr>
              <a:spLocks noChangeArrowheads="1"/>
            </p:cNvSpPr>
            <p:nvPr/>
          </p:nvSpPr>
          <p:spPr bwMode="auto">
            <a:xfrm>
              <a:off x="2400" y="1824"/>
              <a:ext cx="1727" cy="1727"/>
            </a:xfrm>
            <a:prstGeom prst="ellipse">
              <a:avLst/>
            </a:prstGeom>
            <a:solidFill>
              <a:schemeClr val="accent1"/>
            </a:solidFill>
            <a:ln>
              <a:noFill/>
            </a:ln>
            <a:effectLst/>
            <a:extLst>
              <a:ext uri="{91240B29-F687-4F45-9708-019B960494DF}">
                <a14:hiddenLine xmlns:a14="http://schemas.microsoft.com/office/drawing/2010/main" w="1270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53266" name="AutoShape 13">
              <a:extLst>
                <a:ext uri="{FF2B5EF4-FFF2-40B4-BE49-F238E27FC236}">
                  <a16:creationId xmlns:a16="http://schemas.microsoft.com/office/drawing/2014/main" id="{A7F6BA1A-1E9A-4C71-A555-301337A54756}"/>
                </a:ext>
              </a:extLst>
            </p:cNvPr>
            <p:cNvSpPr>
              <a:spLocks noChangeArrowheads="1"/>
            </p:cNvSpPr>
            <p:nvPr/>
          </p:nvSpPr>
          <p:spPr bwMode="auto">
            <a:xfrm flipH="1">
              <a:off x="1824" y="1488"/>
              <a:ext cx="2544" cy="2400"/>
            </a:xfrm>
            <a:prstGeom prst="moon">
              <a:avLst>
                <a:gd name="adj" fmla="val 50000"/>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grpSp>
      <p:sp>
        <p:nvSpPr>
          <p:cNvPr id="53257" name="Oval 14">
            <a:extLst>
              <a:ext uri="{FF2B5EF4-FFF2-40B4-BE49-F238E27FC236}">
                <a16:creationId xmlns:a16="http://schemas.microsoft.com/office/drawing/2014/main" id="{C37182BF-9D19-0BBC-4575-1526772EE4A5}"/>
              </a:ext>
            </a:extLst>
          </p:cNvPr>
          <p:cNvSpPr>
            <a:spLocks noChangeArrowheads="1"/>
          </p:cNvSpPr>
          <p:nvPr/>
        </p:nvSpPr>
        <p:spPr bwMode="auto">
          <a:xfrm>
            <a:off x="2133600" y="2895600"/>
            <a:ext cx="2741613" cy="2741613"/>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53258" name="Oval 15">
            <a:extLst>
              <a:ext uri="{FF2B5EF4-FFF2-40B4-BE49-F238E27FC236}">
                <a16:creationId xmlns:a16="http://schemas.microsoft.com/office/drawing/2014/main" id="{ECA56DCB-0911-059D-16E8-F3CE3CD56D4A}"/>
              </a:ext>
            </a:extLst>
          </p:cNvPr>
          <p:cNvSpPr>
            <a:spLocks noChangeArrowheads="1"/>
          </p:cNvSpPr>
          <p:nvPr/>
        </p:nvSpPr>
        <p:spPr bwMode="auto">
          <a:xfrm>
            <a:off x="3810000" y="2895600"/>
            <a:ext cx="2741613" cy="2741613"/>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53259" name="Text Box 16">
            <a:extLst>
              <a:ext uri="{FF2B5EF4-FFF2-40B4-BE49-F238E27FC236}">
                <a16:creationId xmlns:a16="http://schemas.microsoft.com/office/drawing/2014/main" id="{C3F7157D-19A7-B233-6138-5F7DF62D5901}"/>
              </a:ext>
            </a:extLst>
          </p:cNvPr>
          <p:cNvSpPr txBox="1">
            <a:spLocks noChangeArrowheads="1"/>
          </p:cNvSpPr>
          <p:nvPr/>
        </p:nvSpPr>
        <p:spPr bwMode="auto">
          <a:xfrm>
            <a:off x="3352800" y="29718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ctr">
              <a:lnSpc>
                <a:spcPct val="100000"/>
              </a:lnSpc>
              <a:spcBef>
                <a:spcPct val="0"/>
              </a:spcBef>
              <a:buFontTx/>
              <a:buNone/>
            </a:pPr>
            <a:r>
              <a:rPr lang="en-US" altLang="en-US" sz="1800"/>
              <a:t>A</a:t>
            </a:r>
          </a:p>
        </p:txBody>
      </p:sp>
      <p:sp>
        <p:nvSpPr>
          <p:cNvPr id="53260" name="Text Box 17">
            <a:extLst>
              <a:ext uri="{FF2B5EF4-FFF2-40B4-BE49-F238E27FC236}">
                <a16:creationId xmlns:a16="http://schemas.microsoft.com/office/drawing/2014/main" id="{F6E45838-E4F8-9CF2-4B64-FC6FB82A4E09}"/>
              </a:ext>
            </a:extLst>
          </p:cNvPr>
          <p:cNvSpPr txBox="1">
            <a:spLocks noChangeArrowheads="1"/>
          </p:cNvSpPr>
          <p:nvPr/>
        </p:nvSpPr>
        <p:spPr bwMode="auto">
          <a:xfrm>
            <a:off x="5029200" y="29718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ctr">
              <a:lnSpc>
                <a:spcPct val="100000"/>
              </a:lnSpc>
              <a:spcBef>
                <a:spcPct val="0"/>
              </a:spcBef>
              <a:buFontTx/>
              <a:buNone/>
            </a:pPr>
            <a:r>
              <a:rPr lang="en-US" altLang="en-US" sz="1800"/>
              <a:t>B</a:t>
            </a:r>
          </a:p>
        </p:txBody>
      </p:sp>
      <p:sp>
        <p:nvSpPr>
          <p:cNvPr id="53261" name="Rectangle 18">
            <a:extLst>
              <a:ext uri="{FF2B5EF4-FFF2-40B4-BE49-F238E27FC236}">
                <a16:creationId xmlns:a16="http://schemas.microsoft.com/office/drawing/2014/main" id="{8A3CD7D5-2D44-9ED6-18AA-073F7290EAD5}"/>
              </a:ext>
            </a:extLst>
          </p:cNvPr>
          <p:cNvSpPr>
            <a:spLocks noChangeArrowheads="1"/>
          </p:cNvSpPr>
          <p:nvPr/>
        </p:nvSpPr>
        <p:spPr bwMode="auto">
          <a:xfrm>
            <a:off x="1219200" y="2209800"/>
            <a:ext cx="6553200" cy="41148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115731" name="Text Box 19">
            <a:extLst>
              <a:ext uri="{FF2B5EF4-FFF2-40B4-BE49-F238E27FC236}">
                <a16:creationId xmlns:a16="http://schemas.microsoft.com/office/drawing/2014/main" id="{4F0744DC-0C46-665D-9A7A-12C8AD1E3600}"/>
              </a:ext>
            </a:extLst>
          </p:cNvPr>
          <p:cNvSpPr txBox="1">
            <a:spLocks noChangeArrowheads="1"/>
          </p:cNvSpPr>
          <p:nvPr/>
        </p:nvSpPr>
        <p:spPr bwMode="auto">
          <a:xfrm>
            <a:off x="3962400" y="4038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ctr">
              <a:lnSpc>
                <a:spcPct val="100000"/>
              </a:lnSpc>
              <a:spcBef>
                <a:spcPct val="0"/>
              </a:spcBef>
              <a:buFontTx/>
              <a:buNone/>
            </a:pPr>
            <a:r>
              <a:rPr lang="en-US" altLang="en-US" sz="1800"/>
              <a:t>A∩B</a:t>
            </a:r>
          </a:p>
        </p:txBody>
      </p:sp>
      <p:sp>
        <p:nvSpPr>
          <p:cNvPr id="115732" name="Text Box 20">
            <a:extLst>
              <a:ext uri="{FF2B5EF4-FFF2-40B4-BE49-F238E27FC236}">
                <a16:creationId xmlns:a16="http://schemas.microsoft.com/office/drawing/2014/main" id="{627033B2-040C-CE97-0BD5-995F8BB99A00}"/>
              </a:ext>
            </a:extLst>
          </p:cNvPr>
          <p:cNvSpPr txBox="1">
            <a:spLocks noChangeArrowheads="1"/>
          </p:cNvSpPr>
          <p:nvPr/>
        </p:nvSpPr>
        <p:spPr bwMode="auto">
          <a:xfrm>
            <a:off x="5378450" y="40386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ctr">
              <a:lnSpc>
                <a:spcPct val="100000"/>
              </a:lnSpc>
              <a:spcBef>
                <a:spcPct val="0"/>
              </a:spcBef>
              <a:buFontTx/>
              <a:buNone/>
            </a:pPr>
            <a:r>
              <a:rPr lang="en-US" altLang="en-US" sz="1800"/>
              <a:t>B-A</a:t>
            </a:r>
          </a:p>
        </p:txBody>
      </p:sp>
      <p:sp>
        <p:nvSpPr>
          <p:cNvPr id="115733" name="Text Box 21">
            <a:extLst>
              <a:ext uri="{FF2B5EF4-FFF2-40B4-BE49-F238E27FC236}">
                <a16:creationId xmlns:a16="http://schemas.microsoft.com/office/drawing/2014/main" id="{3AEAF642-EF51-CEF3-AD48-7C204C722347}"/>
              </a:ext>
            </a:extLst>
          </p:cNvPr>
          <p:cNvSpPr txBox="1">
            <a:spLocks noChangeArrowheads="1"/>
          </p:cNvSpPr>
          <p:nvPr/>
        </p:nvSpPr>
        <p:spPr bwMode="auto">
          <a:xfrm>
            <a:off x="3886200" y="362585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ctr">
              <a:lnSpc>
                <a:spcPct val="100000"/>
              </a:lnSpc>
              <a:spcBef>
                <a:spcPct val="0"/>
              </a:spcBef>
              <a:buFontTx/>
              <a:buNone/>
            </a:pPr>
            <a:r>
              <a:rPr lang="en-US" altLang="en-US" sz="1800"/>
              <a:t>B-(B-A)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57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3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57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573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57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73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157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1" grpId="0"/>
      <p:bldP spid="115731" grpId="1"/>
      <p:bldP spid="115732" grpId="0"/>
      <p:bldP spid="115732" grpId="1"/>
      <p:bldP spid="1157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C04CD3A-F1F2-3BCD-25CD-F7C6BAB1247D}"/>
              </a:ext>
            </a:extLst>
          </p:cNvPr>
          <p:cNvSpPr>
            <a:spLocks noGrp="1"/>
          </p:cNvSpPr>
          <p:nvPr>
            <p:ph type="sldNum" sz="quarter" idx="12"/>
          </p:nvPr>
        </p:nvSpPr>
        <p:spPr/>
        <p:txBody>
          <a:bodyPr/>
          <a:lstStyle/>
          <a:p>
            <a:pPr>
              <a:defRPr/>
            </a:pPr>
            <a:fld id="{7F2D581F-0FA3-44E7-A126-1D1B19CB9C0D}" type="slidenum">
              <a:rPr lang="en-US" altLang="en-US"/>
              <a:pPr>
                <a:defRPr/>
              </a:pPr>
              <a:t>36</a:t>
            </a:fld>
            <a:endParaRPr lang="en-US" altLang="en-US"/>
          </a:p>
        </p:txBody>
      </p:sp>
      <p:sp>
        <p:nvSpPr>
          <p:cNvPr id="116738" name="Rectangle 2">
            <a:extLst>
              <a:ext uri="{FF2B5EF4-FFF2-40B4-BE49-F238E27FC236}">
                <a16:creationId xmlns:a16="http://schemas.microsoft.com/office/drawing/2014/main" id="{459590F6-0184-AD4D-2AF4-095E26852DEB}"/>
              </a:ext>
            </a:extLst>
          </p:cNvPr>
          <p:cNvSpPr>
            <a:spLocks noChangeArrowheads="1"/>
          </p:cNvSpPr>
          <p:nvPr/>
        </p:nvSpPr>
        <p:spPr bwMode="auto">
          <a:xfrm>
            <a:off x="4724400" y="1905000"/>
            <a:ext cx="4191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just">
              <a:spcBef>
                <a:spcPct val="20000"/>
              </a:spcBef>
              <a:buFontTx/>
              <a:buNone/>
            </a:pPr>
            <a:r>
              <a:rPr lang="en-US" altLang="en-US" sz="2800">
                <a:latin typeface="Arial" panose="020B0604020202020204" pitchFamily="34" charset="0"/>
                <a:cs typeface="Arial" panose="020B0604020202020204" pitchFamily="34" charset="0"/>
              </a:rPr>
              <a:t>Definition of difference</a:t>
            </a:r>
          </a:p>
          <a:p>
            <a:pPr algn="just">
              <a:spcBef>
                <a:spcPct val="20000"/>
              </a:spcBef>
              <a:buFontTx/>
              <a:buNone/>
            </a:pPr>
            <a:r>
              <a:rPr lang="en-US" altLang="en-US" sz="2800">
                <a:latin typeface="Arial" panose="020B0604020202020204" pitchFamily="34" charset="0"/>
                <a:cs typeface="Arial" panose="020B0604020202020204" pitchFamily="34" charset="0"/>
              </a:rPr>
              <a:t>Definition of difference</a:t>
            </a:r>
          </a:p>
          <a:p>
            <a:pPr algn="just">
              <a:spcBef>
                <a:spcPct val="20000"/>
              </a:spcBef>
              <a:buFontTx/>
              <a:buNone/>
            </a:pPr>
            <a:r>
              <a:rPr lang="en-US" altLang="en-US" sz="2800">
                <a:latin typeface="Arial" panose="020B0604020202020204" pitchFamily="34" charset="0"/>
                <a:cs typeface="Arial" panose="020B0604020202020204" pitchFamily="34" charset="0"/>
              </a:rPr>
              <a:t>DeMorgan’s law</a:t>
            </a:r>
          </a:p>
          <a:p>
            <a:pPr algn="just">
              <a:spcBef>
                <a:spcPct val="20000"/>
              </a:spcBef>
              <a:buFontTx/>
              <a:buNone/>
            </a:pPr>
            <a:r>
              <a:rPr lang="en-US" altLang="en-US" sz="2800">
                <a:latin typeface="Arial" panose="020B0604020202020204" pitchFamily="34" charset="0"/>
                <a:cs typeface="Arial" panose="020B0604020202020204" pitchFamily="34" charset="0"/>
              </a:rPr>
              <a:t>Complementation law</a:t>
            </a:r>
          </a:p>
          <a:p>
            <a:pPr algn="just">
              <a:spcBef>
                <a:spcPct val="20000"/>
              </a:spcBef>
              <a:buFontTx/>
              <a:buNone/>
            </a:pPr>
            <a:r>
              <a:rPr lang="en-US" altLang="en-US" sz="2800">
                <a:latin typeface="Arial" panose="020B0604020202020204" pitchFamily="34" charset="0"/>
                <a:cs typeface="Arial" panose="020B0604020202020204" pitchFamily="34" charset="0"/>
              </a:rPr>
              <a:t>Distributive law</a:t>
            </a:r>
          </a:p>
          <a:p>
            <a:pPr algn="just">
              <a:spcBef>
                <a:spcPct val="20000"/>
              </a:spcBef>
              <a:buFontTx/>
              <a:buNone/>
            </a:pPr>
            <a:r>
              <a:rPr lang="en-US" altLang="en-US" sz="2800">
                <a:latin typeface="Arial" panose="020B0604020202020204" pitchFamily="34" charset="0"/>
                <a:cs typeface="Arial" panose="020B0604020202020204" pitchFamily="34" charset="0"/>
              </a:rPr>
              <a:t>Complement law</a:t>
            </a:r>
          </a:p>
          <a:p>
            <a:pPr algn="just">
              <a:spcBef>
                <a:spcPct val="20000"/>
              </a:spcBef>
              <a:buFontTx/>
              <a:buNone/>
            </a:pPr>
            <a:r>
              <a:rPr lang="en-US" altLang="en-US" sz="2800">
                <a:latin typeface="Arial" panose="020B0604020202020204" pitchFamily="34" charset="0"/>
                <a:cs typeface="Arial" panose="020B0604020202020204" pitchFamily="34" charset="0"/>
              </a:rPr>
              <a:t>Identity law</a:t>
            </a:r>
          </a:p>
          <a:p>
            <a:pPr algn="just">
              <a:spcBef>
                <a:spcPct val="20000"/>
              </a:spcBef>
              <a:buFontTx/>
              <a:buNone/>
            </a:pPr>
            <a:r>
              <a:rPr lang="en-US" altLang="en-US" sz="2800">
                <a:latin typeface="Arial" panose="020B0604020202020204" pitchFamily="34" charset="0"/>
                <a:cs typeface="Arial" panose="020B0604020202020204" pitchFamily="34" charset="0"/>
              </a:rPr>
              <a:t>Commutative law</a:t>
            </a:r>
          </a:p>
        </p:txBody>
      </p:sp>
      <p:sp>
        <p:nvSpPr>
          <p:cNvPr id="116739" name="Rectangle 3">
            <a:extLst>
              <a:ext uri="{FF2B5EF4-FFF2-40B4-BE49-F238E27FC236}">
                <a16:creationId xmlns:a16="http://schemas.microsoft.com/office/drawing/2014/main" id="{2C383BB6-0DA9-D936-C40B-F4BB17AB2FFE}"/>
              </a:ext>
            </a:extLst>
          </p:cNvPr>
          <p:cNvSpPr>
            <a:spLocks noGrp="1" noChangeArrowheads="1"/>
          </p:cNvSpPr>
          <p:nvPr>
            <p:ph type="title"/>
          </p:nvPr>
        </p:nvSpPr>
        <p:spPr/>
        <p:txBody>
          <a:bodyPr>
            <a:normAutofit fontScale="90000"/>
          </a:bodyPr>
          <a:lstStyle/>
          <a:p>
            <a:pPr>
              <a:defRPr/>
            </a:pPr>
            <a:r>
              <a:rPr lang="en-US" altLang="en-US" sz="4000"/>
              <a:t>Proof by using basic set identities</a:t>
            </a:r>
          </a:p>
        </p:txBody>
      </p:sp>
      <p:sp>
        <p:nvSpPr>
          <p:cNvPr id="116740" name="Rectangle 4">
            <a:extLst>
              <a:ext uri="{FF2B5EF4-FFF2-40B4-BE49-F238E27FC236}">
                <a16:creationId xmlns:a16="http://schemas.microsoft.com/office/drawing/2014/main" id="{7F820728-4A6A-EA4E-101F-4F5BA6234618}"/>
              </a:ext>
            </a:extLst>
          </p:cNvPr>
          <p:cNvSpPr>
            <a:spLocks noGrp="1" noChangeArrowheads="1"/>
          </p:cNvSpPr>
          <p:nvPr>
            <p:ph type="body" sz="half" idx="1"/>
          </p:nvPr>
        </p:nvSpPr>
        <p:spPr>
          <a:xfrm>
            <a:off x="381000" y="1371600"/>
            <a:ext cx="7620000" cy="762000"/>
          </a:xfrm>
        </p:spPr>
        <p:txBody>
          <a:bodyPr/>
          <a:lstStyle/>
          <a:p>
            <a:pPr>
              <a:defRPr/>
            </a:pPr>
            <a:r>
              <a:rPr lang="en-US" altLang="en-US" sz="2800"/>
              <a:t>Prove that </a:t>
            </a:r>
            <a:r>
              <a:rPr lang="en-US" altLang="en-US" sz="2800">
                <a:cs typeface="Arial" panose="020B0604020202020204" pitchFamily="34" charset="0"/>
              </a:rPr>
              <a:t>A∩B=B-(B-A)</a:t>
            </a:r>
          </a:p>
        </p:txBody>
      </p:sp>
      <p:graphicFrame>
        <p:nvGraphicFramePr>
          <p:cNvPr id="116741" name="Object 5">
            <a:extLst>
              <a:ext uri="{FF2B5EF4-FFF2-40B4-BE49-F238E27FC236}">
                <a16:creationId xmlns:a16="http://schemas.microsoft.com/office/drawing/2014/main" id="{FA71B3E7-AEB1-0EF2-FFBD-1F7ABFF7DB54}"/>
              </a:ext>
            </a:extLst>
          </p:cNvPr>
          <p:cNvGraphicFramePr>
            <a:graphicFrameLocks noChangeAspect="1"/>
          </p:cNvGraphicFramePr>
          <p:nvPr/>
        </p:nvGraphicFramePr>
        <p:xfrm>
          <a:off x="304800" y="1981200"/>
          <a:ext cx="2647950" cy="523875"/>
        </p:xfrm>
        <a:graphic>
          <a:graphicData uri="http://schemas.openxmlformats.org/presentationml/2006/ole">
            <mc:AlternateContent xmlns:mc="http://schemas.openxmlformats.org/markup-compatibility/2006">
              <mc:Choice xmlns:v="urn:schemas-microsoft-com:vml" Requires="v">
                <p:oleObj name="Equation" r:id="rId2" imgW="1155700" imgH="228600" progId="Equation.3">
                  <p:embed/>
                </p:oleObj>
              </mc:Choice>
              <mc:Fallback>
                <p:oleObj name="Equation" r:id="rId2" imgW="1155700" imgH="2286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2647950" cy="523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2" name="Object 6">
            <a:extLst>
              <a:ext uri="{FF2B5EF4-FFF2-40B4-BE49-F238E27FC236}">
                <a16:creationId xmlns:a16="http://schemas.microsoft.com/office/drawing/2014/main" id="{ABCF0E00-E4F4-331E-5283-057BF0D6D4EA}"/>
              </a:ext>
            </a:extLst>
          </p:cNvPr>
          <p:cNvGraphicFramePr>
            <a:graphicFrameLocks noChangeAspect="1"/>
          </p:cNvGraphicFramePr>
          <p:nvPr/>
        </p:nvGraphicFramePr>
        <p:xfrm>
          <a:off x="1219200" y="2590800"/>
          <a:ext cx="1978025" cy="582613"/>
        </p:xfrm>
        <a:graphic>
          <a:graphicData uri="http://schemas.openxmlformats.org/presentationml/2006/ole">
            <mc:AlternateContent xmlns:mc="http://schemas.openxmlformats.org/markup-compatibility/2006">
              <mc:Choice xmlns:v="urn:schemas-microsoft-com:vml" Requires="v">
                <p:oleObj name="Equation" r:id="rId4" imgW="863225" imgH="253890" progId="Equation.3">
                  <p:embed/>
                </p:oleObj>
              </mc:Choice>
              <mc:Fallback>
                <p:oleObj name="Equation" r:id="rId4" imgW="863225" imgH="25389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590800"/>
                        <a:ext cx="1978025" cy="5826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3" name="Object 7">
            <a:extLst>
              <a:ext uri="{FF2B5EF4-FFF2-40B4-BE49-F238E27FC236}">
                <a16:creationId xmlns:a16="http://schemas.microsoft.com/office/drawing/2014/main" id="{798EBA08-01AE-72CC-F79A-DCF9D441880D}"/>
              </a:ext>
            </a:extLst>
          </p:cNvPr>
          <p:cNvGraphicFramePr>
            <a:graphicFrameLocks noChangeAspect="1"/>
          </p:cNvGraphicFramePr>
          <p:nvPr/>
        </p:nvGraphicFramePr>
        <p:xfrm>
          <a:off x="1219200" y="3200400"/>
          <a:ext cx="2036763" cy="581025"/>
        </p:xfrm>
        <a:graphic>
          <a:graphicData uri="http://schemas.openxmlformats.org/presentationml/2006/ole">
            <mc:AlternateContent xmlns:mc="http://schemas.openxmlformats.org/markup-compatibility/2006">
              <mc:Choice xmlns:v="urn:schemas-microsoft-com:vml" Requires="v">
                <p:oleObj name="Equation" r:id="rId6" imgW="888614" imgH="253890" progId="Equation.3">
                  <p:embed/>
                </p:oleObj>
              </mc:Choice>
              <mc:Fallback>
                <p:oleObj name="Equation" r:id="rId6" imgW="888614" imgH="25389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200400"/>
                        <a:ext cx="2036763" cy="581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4" name="Object 8">
            <a:extLst>
              <a:ext uri="{FF2B5EF4-FFF2-40B4-BE49-F238E27FC236}">
                <a16:creationId xmlns:a16="http://schemas.microsoft.com/office/drawing/2014/main" id="{19029556-7B20-43EB-B5C5-55A8799B9488}"/>
              </a:ext>
            </a:extLst>
          </p:cNvPr>
          <p:cNvGraphicFramePr>
            <a:graphicFrameLocks noChangeAspect="1"/>
          </p:cNvGraphicFramePr>
          <p:nvPr/>
        </p:nvGraphicFramePr>
        <p:xfrm>
          <a:off x="1219200" y="3810000"/>
          <a:ext cx="1978025" cy="523875"/>
        </p:xfrm>
        <a:graphic>
          <a:graphicData uri="http://schemas.openxmlformats.org/presentationml/2006/ole">
            <mc:AlternateContent xmlns:mc="http://schemas.openxmlformats.org/markup-compatibility/2006">
              <mc:Choice xmlns:v="urn:schemas-microsoft-com:vml" Requires="v">
                <p:oleObj name="Equation" r:id="rId8" imgW="863225" imgH="228501" progId="Equation.3">
                  <p:embed/>
                </p:oleObj>
              </mc:Choice>
              <mc:Fallback>
                <p:oleObj name="Equation" r:id="rId8" imgW="863225" imgH="228501"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810000"/>
                        <a:ext cx="1978025" cy="523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5" name="Object 9">
            <a:extLst>
              <a:ext uri="{FF2B5EF4-FFF2-40B4-BE49-F238E27FC236}">
                <a16:creationId xmlns:a16="http://schemas.microsoft.com/office/drawing/2014/main" id="{2FD8132A-1423-BC90-EAAC-914739568841}"/>
              </a:ext>
            </a:extLst>
          </p:cNvPr>
          <p:cNvGraphicFramePr>
            <a:graphicFrameLocks noChangeAspect="1"/>
          </p:cNvGraphicFramePr>
          <p:nvPr/>
        </p:nvGraphicFramePr>
        <p:xfrm>
          <a:off x="1219200" y="4419600"/>
          <a:ext cx="2733675" cy="523875"/>
        </p:xfrm>
        <a:graphic>
          <a:graphicData uri="http://schemas.openxmlformats.org/presentationml/2006/ole">
            <mc:AlternateContent xmlns:mc="http://schemas.openxmlformats.org/markup-compatibility/2006">
              <mc:Choice xmlns:v="urn:schemas-microsoft-com:vml" Requires="v">
                <p:oleObj name="Equation" r:id="rId10" imgW="1193800" imgH="228600" progId="Equation.3">
                  <p:embed/>
                </p:oleObj>
              </mc:Choice>
              <mc:Fallback>
                <p:oleObj name="Equation" r:id="rId10" imgW="119380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4419600"/>
                        <a:ext cx="2733675" cy="523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6" name="Object 10">
            <a:extLst>
              <a:ext uri="{FF2B5EF4-FFF2-40B4-BE49-F238E27FC236}">
                <a16:creationId xmlns:a16="http://schemas.microsoft.com/office/drawing/2014/main" id="{8CAB23AB-C442-7B13-4D62-C447CE150E0B}"/>
              </a:ext>
            </a:extLst>
          </p:cNvPr>
          <p:cNvGraphicFramePr>
            <a:graphicFrameLocks noChangeAspect="1"/>
          </p:cNvGraphicFramePr>
          <p:nvPr/>
        </p:nvGraphicFramePr>
        <p:xfrm>
          <a:off x="1219200" y="5029200"/>
          <a:ext cx="2008188" cy="465138"/>
        </p:xfrm>
        <a:graphic>
          <a:graphicData uri="http://schemas.openxmlformats.org/presentationml/2006/ole">
            <mc:AlternateContent xmlns:mc="http://schemas.openxmlformats.org/markup-compatibility/2006">
              <mc:Choice xmlns:v="urn:schemas-microsoft-com:vml" Requires="v">
                <p:oleObj name="Equation" r:id="rId12" imgW="876300" imgH="203200" progId="Equation.3">
                  <p:embed/>
                </p:oleObj>
              </mc:Choice>
              <mc:Fallback>
                <p:oleObj name="Equation" r:id="rId12" imgW="876300" imgH="2032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5029200"/>
                        <a:ext cx="2008188" cy="465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7" name="Object 11">
            <a:extLst>
              <a:ext uri="{FF2B5EF4-FFF2-40B4-BE49-F238E27FC236}">
                <a16:creationId xmlns:a16="http://schemas.microsoft.com/office/drawing/2014/main" id="{F7389796-BDF8-5001-0019-F95CA0DF3D39}"/>
              </a:ext>
            </a:extLst>
          </p:cNvPr>
          <p:cNvGraphicFramePr>
            <a:graphicFrameLocks noChangeAspect="1"/>
          </p:cNvGraphicFramePr>
          <p:nvPr/>
        </p:nvGraphicFramePr>
        <p:xfrm>
          <a:off x="1219200" y="5562600"/>
          <a:ext cx="1368425" cy="465138"/>
        </p:xfrm>
        <a:graphic>
          <a:graphicData uri="http://schemas.openxmlformats.org/presentationml/2006/ole">
            <mc:AlternateContent xmlns:mc="http://schemas.openxmlformats.org/markup-compatibility/2006">
              <mc:Choice xmlns:v="urn:schemas-microsoft-com:vml" Requires="v">
                <p:oleObj name="Equation" r:id="rId14" imgW="596641" imgH="203112" progId="Equation.3">
                  <p:embed/>
                </p:oleObj>
              </mc:Choice>
              <mc:Fallback>
                <p:oleObj name="Equation" r:id="rId14" imgW="596641" imgH="203112"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5562600"/>
                        <a:ext cx="1368425" cy="465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8" name="Object 12">
            <a:extLst>
              <a:ext uri="{FF2B5EF4-FFF2-40B4-BE49-F238E27FC236}">
                <a16:creationId xmlns:a16="http://schemas.microsoft.com/office/drawing/2014/main" id="{F15FD513-AEE3-B9A1-1091-374A5275BD5B}"/>
              </a:ext>
            </a:extLst>
          </p:cNvPr>
          <p:cNvGraphicFramePr>
            <a:graphicFrameLocks noChangeAspect="1"/>
          </p:cNvGraphicFramePr>
          <p:nvPr/>
        </p:nvGraphicFramePr>
        <p:xfrm>
          <a:off x="1219200" y="6096000"/>
          <a:ext cx="1192213" cy="436563"/>
        </p:xfrm>
        <a:graphic>
          <a:graphicData uri="http://schemas.openxmlformats.org/presentationml/2006/ole">
            <mc:AlternateContent xmlns:mc="http://schemas.openxmlformats.org/markup-compatibility/2006">
              <mc:Choice xmlns:v="urn:schemas-microsoft-com:vml" Requires="v">
                <p:oleObj name="Equation" r:id="rId16" imgW="520474" imgH="190417" progId="Equation.3">
                  <p:embed/>
                </p:oleObj>
              </mc:Choice>
              <mc:Fallback>
                <p:oleObj name="Equation" r:id="rId16" imgW="520474" imgH="190417"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19200" y="6096000"/>
                        <a:ext cx="1192213" cy="4365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8">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67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73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7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738">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67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738">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67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6738">
                                            <p:txEl>
                                              <p:pRg st="4" end="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167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738">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67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6738">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167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EBA9DB63-575A-1462-E0E0-3C9DE5414B2E}"/>
              </a:ext>
            </a:extLst>
          </p:cNvPr>
          <p:cNvSpPr>
            <a:spLocks noGrp="1" noChangeArrowheads="1"/>
          </p:cNvSpPr>
          <p:nvPr>
            <p:ph type="title"/>
          </p:nvPr>
        </p:nvSpPr>
        <p:spPr/>
        <p:txBody>
          <a:bodyPr/>
          <a:lstStyle/>
          <a:p>
            <a:pPr eaLnBrk="1" fontAlgn="auto" hangingPunct="1">
              <a:spcAft>
                <a:spcPts val="0"/>
              </a:spcAft>
              <a:defRPr/>
            </a:pPr>
            <a:r>
              <a:rPr lang="en-US" altLang="ko-KR" dirty="0">
                <a:ea typeface="굴림" panose="020B0600000101010101" pitchFamily="34" charset="-127"/>
              </a:rPr>
              <a:t>Mutual subsets</a:t>
            </a:r>
          </a:p>
        </p:txBody>
      </p:sp>
      <p:sp>
        <p:nvSpPr>
          <p:cNvPr id="249859" name="Rectangle 3">
            <a:extLst>
              <a:ext uri="{FF2B5EF4-FFF2-40B4-BE49-F238E27FC236}">
                <a16:creationId xmlns:a16="http://schemas.microsoft.com/office/drawing/2014/main" id="{3DA1D9C7-7BBF-5658-203E-5BB6D9B83D5C}"/>
              </a:ext>
            </a:extLst>
          </p:cNvPr>
          <p:cNvSpPr>
            <a:spLocks noGrp="1" noChangeArrowheads="1"/>
          </p:cNvSpPr>
          <p:nvPr>
            <p:ph idx="1"/>
          </p:nvPr>
        </p:nvSpPr>
        <p:spPr/>
        <p:txBody>
          <a:bodyPr>
            <a:normAutofit fontScale="85000" lnSpcReduction="20000"/>
          </a:bodyPr>
          <a:lstStyle/>
          <a:p>
            <a:pPr eaLnBrk="1" fontAlgn="auto" hangingPunct="1">
              <a:spcAft>
                <a:spcPts val="0"/>
              </a:spcAft>
              <a:buFontTx/>
              <a:buNone/>
              <a:defRPr/>
            </a:pPr>
            <a:r>
              <a:rPr lang="en-US" altLang="ko-KR" sz="2800">
                <a:ea typeface="굴림" panose="020B0600000101010101" pitchFamily="34" charset="-127"/>
              </a:rPr>
              <a:t>Example: Show </a:t>
            </a:r>
            <a:r>
              <a:rPr lang="en-US" altLang="ko-KR" sz="2800" i="1">
                <a:ea typeface="굴림" panose="020B0600000101010101" pitchFamily="34" charset="-127"/>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B</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C</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B</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C</a:t>
            </a:r>
            <a:r>
              <a:rPr lang="en-US" altLang="ko-KR" sz="2800">
                <a:ea typeface="굴림" panose="020B0600000101010101" pitchFamily="34" charset="-127"/>
                <a:sym typeface="Symbol" panose="05050102010706020507" pitchFamily="18" charset="2"/>
              </a:rPr>
              <a:t>).</a:t>
            </a:r>
          </a:p>
          <a:p>
            <a:pPr eaLnBrk="1" fontAlgn="auto" hangingPunct="1">
              <a:spcAft>
                <a:spcPts val="0"/>
              </a:spcAft>
              <a:defRPr/>
            </a:pPr>
            <a:r>
              <a:rPr lang="en-US" altLang="ko-KR" sz="2800">
                <a:ea typeface="굴림" panose="020B0600000101010101" pitchFamily="34" charset="-127"/>
                <a:sym typeface="Symbol" panose="05050102010706020507" pitchFamily="18" charset="2"/>
              </a:rPr>
              <a:t>Show </a:t>
            </a:r>
            <a:r>
              <a:rPr lang="en-US" altLang="ko-KR" sz="2800" i="1">
                <a:ea typeface="굴림" panose="020B0600000101010101" pitchFamily="34" charset="-127"/>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B</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C</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B</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C</a:t>
            </a:r>
            <a:r>
              <a:rPr lang="en-US" altLang="ko-KR" sz="2800">
                <a:ea typeface="굴림" panose="020B0600000101010101" pitchFamily="34" charset="-127"/>
                <a:sym typeface="Symbol" panose="05050102010706020507" pitchFamily="18" charset="2"/>
              </a:rPr>
              <a:t>).</a:t>
            </a:r>
          </a:p>
          <a:p>
            <a:pPr lvl="1" eaLnBrk="1" fontAlgn="auto" hangingPunct="1">
              <a:spcAft>
                <a:spcPts val="0"/>
              </a:spcAft>
              <a:defRPr/>
            </a:pPr>
            <a:r>
              <a:rPr lang="en-US" altLang="ko-KR" sz="2400">
                <a:ea typeface="굴림" panose="020B0600000101010101" pitchFamily="34" charset="-127"/>
                <a:sym typeface="Symbol" panose="05050102010706020507" pitchFamily="18" charset="2"/>
              </a:rPr>
              <a:t>Assume </a:t>
            </a:r>
            <a:r>
              <a:rPr lang="en-US" altLang="ko-KR" sz="2400" i="1">
                <a:ea typeface="굴림" panose="020B0600000101010101" pitchFamily="34" charset="-127"/>
                <a:sym typeface="Symbol" panose="05050102010706020507" pitchFamily="18" charset="2"/>
              </a:rPr>
              <a:t>x</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B</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C</a:t>
            </a:r>
            <a:r>
              <a:rPr lang="en-US" altLang="ko-KR" sz="2400">
                <a:ea typeface="굴림" panose="020B0600000101010101" pitchFamily="34" charset="-127"/>
                <a:sym typeface="Symbol" panose="05050102010706020507" pitchFamily="18" charset="2"/>
              </a:rPr>
              <a:t>), &amp; show </a:t>
            </a:r>
            <a:r>
              <a:rPr lang="en-US" altLang="ko-KR" sz="2400" i="1">
                <a:ea typeface="굴림" panose="020B0600000101010101" pitchFamily="34" charset="-127"/>
                <a:sym typeface="Symbol" panose="05050102010706020507" pitchFamily="18" charset="2"/>
              </a:rPr>
              <a:t>x</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B</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C</a:t>
            </a:r>
            <a:r>
              <a:rPr lang="en-US" altLang="ko-KR" sz="2400">
                <a:ea typeface="굴림" panose="020B0600000101010101" pitchFamily="34" charset="-127"/>
                <a:sym typeface="Symbol" panose="05050102010706020507" pitchFamily="18" charset="2"/>
              </a:rPr>
              <a:t>).</a:t>
            </a:r>
          </a:p>
          <a:p>
            <a:pPr lvl="1" eaLnBrk="1" fontAlgn="auto" hangingPunct="1">
              <a:spcAft>
                <a:spcPts val="0"/>
              </a:spcAft>
              <a:defRPr/>
            </a:pPr>
            <a:r>
              <a:rPr lang="en-US" altLang="ko-KR" sz="2400">
                <a:ea typeface="굴림" panose="020B0600000101010101" pitchFamily="34" charset="-127"/>
                <a:sym typeface="Symbol" panose="05050102010706020507" pitchFamily="18" charset="2"/>
              </a:rPr>
              <a:t>We know that </a:t>
            </a:r>
            <a:r>
              <a:rPr lang="en-US" altLang="ko-KR" sz="2400" i="1">
                <a:ea typeface="굴림" panose="020B0600000101010101" pitchFamily="34" charset="-127"/>
                <a:sym typeface="Symbol" panose="05050102010706020507" pitchFamily="18" charset="2"/>
              </a:rPr>
              <a:t>x</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rPr>
              <a:t>A</a:t>
            </a:r>
            <a:r>
              <a:rPr lang="en-US" altLang="ko-KR" sz="2400">
                <a:ea typeface="굴림" panose="020B0600000101010101" pitchFamily="34" charset="-127"/>
              </a:rPr>
              <a:t>, and either </a:t>
            </a:r>
            <a:r>
              <a:rPr lang="en-US" altLang="ko-KR" sz="2400" i="1">
                <a:ea typeface="굴림" panose="020B0600000101010101" pitchFamily="34" charset="-127"/>
                <a:sym typeface="Symbol" panose="05050102010706020507" pitchFamily="18" charset="2"/>
              </a:rPr>
              <a:t>x</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rPr>
              <a:t>B</a:t>
            </a:r>
            <a:r>
              <a:rPr lang="en-US" altLang="ko-KR" sz="2400">
                <a:ea typeface="굴림" panose="020B0600000101010101" pitchFamily="34" charset="-127"/>
              </a:rPr>
              <a:t> or </a:t>
            </a:r>
            <a:r>
              <a:rPr lang="en-US" altLang="ko-KR" sz="2400" i="1">
                <a:ea typeface="굴림" panose="020B0600000101010101" pitchFamily="34" charset="-127"/>
                <a:sym typeface="Symbol" panose="05050102010706020507" pitchFamily="18" charset="2"/>
              </a:rPr>
              <a:t>x</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rPr>
              <a:t>C.</a:t>
            </a:r>
          </a:p>
          <a:p>
            <a:pPr lvl="2" eaLnBrk="1" fontAlgn="auto" hangingPunct="1">
              <a:spcAft>
                <a:spcPts val="0"/>
              </a:spcAft>
              <a:defRPr/>
            </a:pPr>
            <a:r>
              <a:rPr lang="en-US" altLang="ko-KR" sz="2000">
                <a:ea typeface="굴림" panose="020B0600000101010101" pitchFamily="34" charset="-127"/>
              </a:rPr>
              <a:t>Case 1: </a:t>
            </a:r>
            <a:r>
              <a:rPr lang="en-US" altLang="ko-KR" sz="2000" i="1">
                <a:ea typeface="굴림" panose="020B0600000101010101" pitchFamily="34" charset="-127"/>
                <a:sym typeface="Symbol" panose="05050102010706020507" pitchFamily="18" charset="2"/>
              </a:rPr>
              <a:t>x</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rPr>
              <a:t>B</a:t>
            </a:r>
            <a:r>
              <a:rPr lang="en-US" altLang="ko-KR" sz="2000">
                <a:ea typeface="굴림" panose="020B0600000101010101" pitchFamily="34" charset="-127"/>
              </a:rPr>
              <a:t>.  Then </a:t>
            </a:r>
            <a:r>
              <a:rPr lang="en-US" altLang="ko-KR" sz="2000" i="1">
                <a:ea typeface="굴림" panose="020B0600000101010101" pitchFamily="34" charset="-127"/>
                <a:sym typeface="Symbol" panose="05050102010706020507" pitchFamily="18" charset="2"/>
              </a:rPr>
              <a:t>x</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A</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B</a:t>
            </a:r>
            <a:r>
              <a:rPr lang="en-US" altLang="ko-KR" sz="2000">
                <a:ea typeface="굴림" panose="020B0600000101010101" pitchFamily="34" charset="-127"/>
                <a:sym typeface="Symbol" panose="05050102010706020507" pitchFamily="18" charset="2"/>
              </a:rPr>
              <a:t>, so </a:t>
            </a:r>
            <a:r>
              <a:rPr lang="en-US" altLang="ko-KR" sz="2000" i="1">
                <a:ea typeface="굴림" panose="020B0600000101010101" pitchFamily="34" charset="-127"/>
                <a:sym typeface="Symbol" panose="05050102010706020507" pitchFamily="18" charset="2"/>
              </a:rPr>
              <a:t>x</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A</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B</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A</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C</a:t>
            </a:r>
            <a:r>
              <a:rPr lang="en-US" altLang="ko-KR" sz="2000">
                <a:ea typeface="굴림" panose="020B0600000101010101" pitchFamily="34" charset="-127"/>
                <a:sym typeface="Symbol" panose="05050102010706020507" pitchFamily="18" charset="2"/>
              </a:rPr>
              <a:t>).</a:t>
            </a:r>
          </a:p>
          <a:p>
            <a:pPr lvl="2" eaLnBrk="1" fontAlgn="auto" hangingPunct="1">
              <a:spcAft>
                <a:spcPts val="0"/>
              </a:spcAft>
              <a:defRPr/>
            </a:pPr>
            <a:r>
              <a:rPr lang="en-US" altLang="ko-KR" sz="2000">
                <a:ea typeface="굴림" panose="020B0600000101010101" pitchFamily="34" charset="-127"/>
                <a:sym typeface="Symbol" panose="05050102010706020507" pitchFamily="18" charset="2"/>
              </a:rPr>
              <a:t>Case 2: </a:t>
            </a:r>
            <a:r>
              <a:rPr lang="en-US" altLang="ko-KR" sz="2000" i="1">
                <a:ea typeface="굴림" panose="020B0600000101010101" pitchFamily="34" charset="-127"/>
                <a:sym typeface="Symbol" panose="05050102010706020507" pitchFamily="18" charset="2"/>
              </a:rPr>
              <a:t>x</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rPr>
              <a:t>C. </a:t>
            </a:r>
            <a:r>
              <a:rPr lang="en-US" altLang="ko-KR" sz="2000">
                <a:ea typeface="굴림" panose="020B0600000101010101" pitchFamily="34" charset="-127"/>
              </a:rPr>
              <a:t>Then </a:t>
            </a:r>
            <a:r>
              <a:rPr lang="en-US" altLang="ko-KR" sz="2000" i="1">
                <a:ea typeface="굴림" panose="020B0600000101010101" pitchFamily="34" charset="-127"/>
                <a:sym typeface="Symbol" panose="05050102010706020507" pitchFamily="18" charset="2"/>
              </a:rPr>
              <a:t>x</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A</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C </a:t>
            </a:r>
            <a:r>
              <a:rPr lang="en-US" altLang="ko-KR" sz="2000">
                <a:ea typeface="굴림" panose="020B0600000101010101" pitchFamily="34" charset="-127"/>
                <a:sym typeface="Symbol" panose="05050102010706020507" pitchFamily="18" charset="2"/>
              </a:rPr>
              <a:t>, so </a:t>
            </a:r>
            <a:r>
              <a:rPr lang="en-US" altLang="ko-KR" sz="2000" i="1">
                <a:ea typeface="굴림" panose="020B0600000101010101" pitchFamily="34" charset="-127"/>
                <a:sym typeface="Symbol" panose="05050102010706020507" pitchFamily="18" charset="2"/>
              </a:rPr>
              <a:t>x</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A</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B</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A</a:t>
            </a:r>
            <a:r>
              <a:rPr lang="en-US" altLang="ko-KR" sz="2000">
                <a:ea typeface="굴림" panose="020B0600000101010101" pitchFamily="34" charset="-127"/>
                <a:sym typeface="Symbol" panose="05050102010706020507" pitchFamily="18" charset="2"/>
              </a:rPr>
              <a:t></a:t>
            </a:r>
            <a:r>
              <a:rPr lang="en-US" altLang="ko-KR" sz="2000" i="1">
                <a:ea typeface="굴림" panose="020B0600000101010101" pitchFamily="34" charset="-127"/>
                <a:sym typeface="Symbol" panose="05050102010706020507" pitchFamily="18" charset="2"/>
              </a:rPr>
              <a:t>C</a:t>
            </a:r>
            <a:r>
              <a:rPr lang="en-US" altLang="ko-KR" sz="2000">
                <a:ea typeface="굴림" panose="020B0600000101010101" pitchFamily="34" charset="-127"/>
                <a:sym typeface="Symbol" panose="05050102010706020507" pitchFamily="18" charset="2"/>
              </a:rPr>
              <a:t>).</a:t>
            </a:r>
          </a:p>
          <a:p>
            <a:pPr lvl="1" eaLnBrk="1" fontAlgn="auto" hangingPunct="1">
              <a:spcAft>
                <a:spcPts val="0"/>
              </a:spcAft>
              <a:defRPr/>
            </a:pPr>
            <a:r>
              <a:rPr lang="en-US" altLang="ko-KR" sz="2400">
                <a:ea typeface="굴림" panose="020B0600000101010101" pitchFamily="34" charset="-127"/>
                <a:sym typeface="Symbol" panose="05050102010706020507" pitchFamily="18" charset="2"/>
              </a:rPr>
              <a:t>Therefore, </a:t>
            </a:r>
            <a:r>
              <a:rPr lang="en-US" altLang="ko-KR" sz="2400" i="1">
                <a:ea typeface="굴림" panose="020B0600000101010101" pitchFamily="34" charset="-127"/>
                <a:sym typeface="Symbol" panose="05050102010706020507" pitchFamily="18" charset="2"/>
              </a:rPr>
              <a:t>x</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B</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C</a:t>
            </a:r>
            <a:r>
              <a:rPr lang="en-US" altLang="ko-KR" sz="2400">
                <a:ea typeface="굴림" panose="020B0600000101010101" pitchFamily="34" charset="-127"/>
                <a:sym typeface="Symbol" panose="05050102010706020507" pitchFamily="18" charset="2"/>
              </a:rPr>
              <a:t>).</a:t>
            </a:r>
          </a:p>
          <a:p>
            <a:pPr lvl="1" eaLnBrk="1" fontAlgn="auto" hangingPunct="1">
              <a:spcAft>
                <a:spcPts val="0"/>
              </a:spcAft>
              <a:defRPr/>
            </a:pPr>
            <a:r>
              <a:rPr lang="en-US" altLang="ko-KR" sz="2400">
                <a:ea typeface="굴림" panose="020B0600000101010101" pitchFamily="34" charset="-127"/>
                <a:sym typeface="Symbol" panose="05050102010706020507" pitchFamily="18" charset="2"/>
              </a:rPr>
              <a:t>Therefore, </a:t>
            </a:r>
            <a:r>
              <a:rPr lang="en-US" altLang="ko-KR" sz="2400" i="1">
                <a:ea typeface="굴림" panose="020B0600000101010101" pitchFamily="34" charset="-127"/>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B</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C</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B</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A</a:t>
            </a:r>
            <a:r>
              <a:rPr lang="en-US" altLang="ko-KR" sz="2400">
                <a:ea typeface="굴림" panose="020B0600000101010101" pitchFamily="34" charset="-127"/>
                <a:sym typeface="Symbol" panose="05050102010706020507" pitchFamily="18" charset="2"/>
              </a:rPr>
              <a:t></a:t>
            </a:r>
            <a:r>
              <a:rPr lang="en-US" altLang="ko-KR" sz="2400" i="1">
                <a:ea typeface="굴림" panose="020B0600000101010101" pitchFamily="34" charset="-127"/>
                <a:sym typeface="Symbol" panose="05050102010706020507" pitchFamily="18" charset="2"/>
              </a:rPr>
              <a:t>C</a:t>
            </a:r>
            <a:r>
              <a:rPr lang="en-US" altLang="ko-KR" sz="2400">
                <a:ea typeface="굴림" panose="020B0600000101010101" pitchFamily="34" charset="-127"/>
                <a:sym typeface="Symbol" panose="05050102010706020507" pitchFamily="18" charset="2"/>
              </a:rPr>
              <a:t>).</a:t>
            </a:r>
          </a:p>
          <a:p>
            <a:pPr eaLnBrk="1" fontAlgn="auto" hangingPunct="1">
              <a:spcAft>
                <a:spcPts val="0"/>
              </a:spcAft>
              <a:defRPr/>
            </a:pPr>
            <a:r>
              <a:rPr lang="en-US" altLang="ko-KR" sz="2800">
                <a:ea typeface="굴림" panose="020B0600000101010101" pitchFamily="34" charset="-127"/>
                <a:sym typeface="Symbol" panose="05050102010706020507" pitchFamily="18" charset="2"/>
              </a:rPr>
              <a:t>Show (</a:t>
            </a:r>
            <a:r>
              <a:rPr lang="en-US" altLang="ko-KR" sz="2800" i="1">
                <a:ea typeface="굴림" panose="020B0600000101010101" pitchFamily="34" charset="-127"/>
                <a:sym typeface="Symbol" panose="05050102010706020507" pitchFamily="18" charset="2"/>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B</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C</a:t>
            </a:r>
            <a:r>
              <a:rPr lang="en-US" altLang="ko-KR" sz="2800">
                <a:ea typeface="굴림" panose="020B0600000101010101" pitchFamily="34" charset="-127"/>
                <a:sym typeface="Symbol" panose="05050102010706020507" pitchFamily="18" charset="2"/>
              </a:rPr>
              <a:t>)  </a:t>
            </a:r>
            <a:r>
              <a:rPr lang="en-US" altLang="ko-KR" sz="2800" i="1">
                <a:ea typeface="굴림" panose="020B0600000101010101" pitchFamily="34" charset="-127"/>
              </a:rPr>
              <a:t>A</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B</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C</a:t>
            </a:r>
            <a:r>
              <a:rPr lang="en-US" altLang="ko-KR" sz="2800">
                <a:ea typeface="굴림" panose="020B0600000101010101" pitchFamily="34" charset="-127"/>
                <a:sym typeface="Symbol" panose="05050102010706020507" pitchFamily="18" charset="2"/>
              </a:rPr>
              <a:t>). …</a:t>
            </a:r>
          </a:p>
          <a:p>
            <a:pPr eaLnBrk="1" fontAlgn="auto" hangingPunct="1">
              <a:spcAft>
                <a:spcPts val="0"/>
              </a:spcAft>
              <a:defRPr/>
            </a:pPr>
            <a:endParaRPr lang="ko-KR" altLang="en-US" sz="2800">
              <a:ea typeface="굴림" panose="020B0600000101010101" pitchFamily="34" charset="-127"/>
              <a:sym typeface="Symbol" panose="05050102010706020507" pitchFamily="18" charset="2"/>
            </a:endParaRPr>
          </a:p>
        </p:txBody>
      </p:sp>
      <p:sp>
        <p:nvSpPr>
          <p:cNvPr id="2" name="Slide Number Placeholder 3">
            <a:extLst>
              <a:ext uri="{FF2B5EF4-FFF2-40B4-BE49-F238E27FC236}">
                <a16:creationId xmlns:a16="http://schemas.microsoft.com/office/drawing/2014/main" id="{F71B37B7-D844-6D6E-4573-E6EC29833EA9}"/>
              </a:ext>
            </a:extLst>
          </p:cNvPr>
          <p:cNvSpPr>
            <a:spLocks noGrp="1"/>
          </p:cNvSpPr>
          <p:nvPr>
            <p:ph type="sldNum" sz="quarter" idx="12"/>
          </p:nvPr>
        </p:nvSpPr>
        <p:spPr/>
        <p:txBody>
          <a:bodyPr/>
          <a:lstStyle/>
          <a:p>
            <a:pPr>
              <a:defRPr/>
            </a:pPr>
            <a:fld id="{A4112AF7-CF1F-47FE-9A7E-B48C368DFEB4}" type="slidenum">
              <a:rPr lang="ko-KR" altLang="en-US"/>
              <a:pPr>
                <a:defRPr/>
              </a:pPr>
              <a:t>37</a:t>
            </a:fld>
            <a:endParaRPr lang="en-US" altLang="ko-K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735F7AE0-C846-7C5F-6069-82CC544C1B97}"/>
              </a:ext>
            </a:extLst>
          </p:cNvPr>
          <p:cNvSpPr>
            <a:spLocks noGrp="1" noChangeArrowheads="1"/>
          </p:cNvSpPr>
          <p:nvPr>
            <p:ph type="title"/>
          </p:nvPr>
        </p:nvSpPr>
        <p:spPr/>
        <p:txBody>
          <a:bodyPr/>
          <a:lstStyle/>
          <a:p>
            <a:pPr eaLnBrk="1" fontAlgn="auto" hangingPunct="1">
              <a:spcAft>
                <a:spcPts val="0"/>
              </a:spcAft>
              <a:defRPr/>
            </a:pPr>
            <a:r>
              <a:rPr lang="en-US" altLang="ko-KR" dirty="0">
                <a:ea typeface="굴림" panose="020B0600000101010101" pitchFamily="34" charset="-127"/>
              </a:rPr>
              <a:t>Membership Tables</a:t>
            </a:r>
          </a:p>
        </p:txBody>
      </p:sp>
      <p:sp>
        <p:nvSpPr>
          <p:cNvPr id="257027" name="Rectangle 3">
            <a:extLst>
              <a:ext uri="{FF2B5EF4-FFF2-40B4-BE49-F238E27FC236}">
                <a16:creationId xmlns:a16="http://schemas.microsoft.com/office/drawing/2014/main" id="{1031289D-ECB4-F2AA-0C71-7B63AAD4059A}"/>
              </a:ext>
            </a:extLst>
          </p:cNvPr>
          <p:cNvSpPr>
            <a:spLocks noGrp="1" noChangeArrowheads="1"/>
          </p:cNvSpPr>
          <p:nvPr>
            <p:ph idx="1"/>
          </p:nvPr>
        </p:nvSpPr>
        <p:spPr/>
        <p:txBody>
          <a:bodyPr/>
          <a:lstStyle/>
          <a:p>
            <a:pPr eaLnBrk="1" fontAlgn="auto" hangingPunct="1">
              <a:spcAft>
                <a:spcPts val="0"/>
              </a:spcAft>
              <a:defRPr/>
            </a:pPr>
            <a:r>
              <a:rPr lang="en-US" altLang="ko-KR">
                <a:ea typeface="굴림" panose="020B0600000101010101" pitchFamily="34" charset="-127"/>
              </a:rPr>
              <a:t>Just like truth tables for propositional logic.</a:t>
            </a:r>
          </a:p>
          <a:p>
            <a:pPr eaLnBrk="1" fontAlgn="auto" hangingPunct="1">
              <a:spcAft>
                <a:spcPts val="0"/>
              </a:spcAft>
              <a:defRPr/>
            </a:pPr>
            <a:r>
              <a:rPr lang="en-US" altLang="ko-KR">
                <a:ea typeface="굴림" panose="020B0600000101010101" pitchFamily="34" charset="-127"/>
              </a:rPr>
              <a:t>Columns for different set expressions.</a:t>
            </a:r>
          </a:p>
          <a:p>
            <a:pPr eaLnBrk="1" fontAlgn="auto" hangingPunct="1">
              <a:spcAft>
                <a:spcPts val="0"/>
              </a:spcAft>
              <a:defRPr/>
            </a:pPr>
            <a:r>
              <a:rPr lang="en-US" altLang="ko-KR">
                <a:ea typeface="굴림" panose="020B0600000101010101" pitchFamily="34" charset="-127"/>
              </a:rPr>
              <a:t>Rows for all combinations of memberships in constituent sets.</a:t>
            </a:r>
          </a:p>
          <a:p>
            <a:pPr eaLnBrk="1" fontAlgn="auto" hangingPunct="1">
              <a:spcAft>
                <a:spcPts val="0"/>
              </a:spcAft>
              <a:defRPr/>
            </a:pPr>
            <a:r>
              <a:rPr lang="en-US" altLang="ko-KR">
                <a:ea typeface="굴림" panose="020B0600000101010101" pitchFamily="34" charset="-127"/>
              </a:rPr>
              <a:t>Use “1” to indicate membership in the derived set, “0” for non-membership.</a:t>
            </a:r>
          </a:p>
          <a:p>
            <a:pPr eaLnBrk="1" fontAlgn="auto" hangingPunct="1">
              <a:spcAft>
                <a:spcPts val="0"/>
              </a:spcAft>
              <a:defRPr/>
            </a:pPr>
            <a:r>
              <a:rPr lang="en-US" altLang="ko-KR">
                <a:ea typeface="굴림" panose="020B0600000101010101" pitchFamily="34" charset="-127"/>
              </a:rPr>
              <a:t>Prove equivalence with identical columns.</a:t>
            </a:r>
          </a:p>
        </p:txBody>
      </p:sp>
      <p:sp>
        <p:nvSpPr>
          <p:cNvPr id="2" name="Slide Number Placeholder 3">
            <a:extLst>
              <a:ext uri="{FF2B5EF4-FFF2-40B4-BE49-F238E27FC236}">
                <a16:creationId xmlns:a16="http://schemas.microsoft.com/office/drawing/2014/main" id="{171713DA-6607-DB82-9B30-186137C50BB5}"/>
              </a:ext>
            </a:extLst>
          </p:cNvPr>
          <p:cNvSpPr>
            <a:spLocks noGrp="1"/>
          </p:cNvSpPr>
          <p:nvPr>
            <p:ph type="sldNum" sz="quarter" idx="12"/>
          </p:nvPr>
        </p:nvSpPr>
        <p:spPr/>
        <p:txBody>
          <a:bodyPr/>
          <a:lstStyle/>
          <a:p>
            <a:pPr>
              <a:defRPr/>
            </a:pPr>
            <a:fld id="{9C54E091-5DF0-4227-9EEE-846C3A92BF32}" type="slidenum">
              <a:rPr lang="ko-KR" altLang="en-US"/>
              <a:pPr>
                <a:defRPr/>
              </a:pPr>
              <a:t>38</a:t>
            </a:fld>
            <a:endParaRPr lang="en-US" altLang="ko-K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94280A19-3D8E-CFEE-A22A-EFBB3E2862E4}"/>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Membership Table Example</a:t>
            </a:r>
          </a:p>
        </p:txBody>
      </p:sp>
      <p:sp>
        <p:nvSpPr>
          <p:cNvPr id="258051" name="Rectangle 3">
            <a:extLst>
              <a:ext uri="{FF2B5EF4-FFF2-40B4-BE49-F238E27FC236}">
                <a16:creationId xmlns:a16="http://schemas.microsoft.com/office/drawing/2014/main" id="{08169563-9331-E2DA-877E-890C4D103456}"/>
              </a:ext>
            </a:extLst>
          </p:cNvPr>
          <p:cNvSpPr>
            <a:spLocks noGrp="1" noChangeArrowheads="1"/>
          </p:cNvSpPr>
          <p:nvPr>
            <p:ph idx="1"/>
          </p:nvPr>
        </p:nvSpPr>
        <p:spPr/>
        <p:txBody>
          <a:bodyPr/>
          <a:lstStyle/>
          <a:p>
            <a:pPr eaLnBrk="1" fontAlgn="auto" hangingPunct="1">
              <a:spcAft>
                <a:spcPts val="0"/>
              </a:spcAft>
              <a:buFontTx/>
              <a:buNone/>
              <a:defRPr/>
            </a:pPr>
            <a:r>
              <a:rPr lang="en-US" altLang="ko-KR">
                <a:ea typeface="굴림" panose="020B0600000101010101" pitchFamily="34" charset="-127"/>
              </a:rPr>
              <a:t>Prove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B</a:t>
            </a:r>
            <a:r>
              <a:rPr lang="en-US" altLang="ko-KR">
                <a:ea typeface="굴림" panose="020B0600000101010101" pitchFamily="34" charset="-127"/>
              </a:rPr>
              <a:t>)</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B = 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B</a:t>
            </a:r>
            <a:r>
              <a:rPr lang="en-US" altLang="ko-KR">
                <a:ea typeface="굴림" panose="020B0600000101010101" pitchFamily="34" charset="-127"/>
              </a:rPr>
              <a:t>.</a:t>
            </a:r>
          </a:p>
        </p:txBody>
      </p:sp>
      <p:sp>
        <p:nvSpPr>
          <p:cNvPr id="2" name="Slide Number Placeholder 3">
            <a:extLst>
              <a:ext uri="{FF2B5EF4-FFF2-40B4-BE49-F238E27FC236}">
                <a16:creationId xmlns:a16="http://schemas.microsoft.com/office/drawing/2014/main" id="{F4C965A7-E995-D8CD-6895-5E4DBA23534F}"/>
              </a:ext>
            </a:extLst>
          </p:cNvPr>
          <p:cNvSpPr>
            <a:spLocks noGrp="1"/>
          </p:cNvSpPr>
          <p:nvPr>
            <p:ph type="sldNum" sz="quarter" idx="12"/>
          </p:nvPr>
        </p:nvSpPr>
        <p:spPr/>
        <p:txBody>
          <a:bodyPr/>
          <a:lstStyle/>
          <a:p>
            <a:pPr>
              <a:defRPr/>
            </a:pPr>
            <a:fld id="{C0A88888-5094-48FE-BCA6-E9FDF66F92C8}" type="slidenum">
              <a:rPr lang="ko-KR" altLang="en-US"/>
              <a:pPr>
                <a:defRPr/>
              </a:pPr>
              <a:t>39</a:t>
            </a:fld>
            <a:endParaRPr lang="en-US" altLang="ko-KR"/>
          </a:p>
        </p:txBody>
      </p:sp>
      <p:graphicFrame>
        <p:nvGraphicFramePr>
          <p:cNvPr id="57349" name="Object 4">
            <a:extLst>
              <a:ext uri="{FF2B5EF4-FFF2-40B4-BE49-F238E27FC236}">
                <a16:creationId xmlns:a16="http://schemas.microsoft.com/office/drawing/2014/main" id="{A69D5E0A-8148-B4F5-20E0-F8BDDE3A4F23}"/>
              </a:ext>
            </a:extLst>
          </p:cNvPr>
          <p:cNvGraphicFramePr>
            <a:graphicFrameLocks noChangeAspect="1"/>
          </p:cNvGraphicFramePr>
          <p:nvPr/>
        </p:nvGraphicFramePr>
        <p:xfrm>
          <a:off x="1081088" y="2649538"/>
          <a:ext cx="6850062" cy="3192462"/>
        </p:xfrm>
        <a:graphic>
          <a:graphicData uri="http://schemas.openxmlformats.org/presentationml/2006/ole">
            <mc:AlternateContent xmlns:mc="http://schemas.openxmlformats.org/markup-compatibility/2006">
              <mc:Choice xmlns:v="urn:schemas-microsoft-com:vml" Requires="v">
                <p:oleObj name="Document" r:id="rId3" imgW="5315712" imgH="2639568" progId="Word.Document.8">
                  <p:embed/>
                </p:oleObj>
              </mc:Choice>
              <mc:Fallback>
                <p:oleObj name="Document" r:id="rId3" imgW="5315712" imgH="263956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2649538"/>
                        <a:ext cx="6850062" cy="31924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8053" name="Oval 5">
            <a:extLst>
              <a:ext uri="{FF2B5EF4-FFF2-40B4-BE49-F238E27FC236}">
                <a16:creationId xmlns:a16="http://schemas.microsoft.com/office/drawing/2014/main" id="{994265E3-AD20-AA28-7F4B-B857A6334B6D}"/>
              </a:ext>
            </a:extLst>
          </p:cNvPr>
          <p:cNvSpPr>
            <a:spLocks noChangeArrowheads="1"/>
          </p:cNvSpPr>
          <p:nvPr/>
        </p:nvSpPr>
        <p:spPr bwMode="auto">
          <a:xfrm>
            <a:off x="4865688" y="3268663"/>
            <a:ext cx="695325" cy="2522537"/>
          </a:xfrm>
          <a:prstGeom prst="ellipse">
            <a:avLst/>
          </a:prstGeom>
          <a:noFill/>
          <a:ln w="57150">
            <a:solidFill>
              <a:srgbClr val="FF0000"/>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
        <p:nvSpPr>
          <p:cNvPr id="258054" name="Oval 6">
            <a:extLst>
              <a:ext uri="{FF2B5EF4-FFF2-40B4-BE49-F238E27FC236}">
                <a16:creationId xmlns:a16="http://schemas.microsoft.com/office/drawing/2014/main" id="{E5C8C477-D53B-4512-98C6-201DEAAD2E0A}"/>
              </a:ext>
            </a:extLst>
          </p:cNvPr>
          <p:cNvSpPr>
            <a:spLocks noChangeArrowheads="1"/>
          </p:cNvSpPr>
          <p:nvPr/>
        </p:nvSpPr>
        <p:spPr bwMode="auto">
          <a:xfrm>
            <a:off x="6819900" y="3292475"/>
            <a:ext cx="695325" cy="2522538"/>
          </a:xfrm>
          <a:prstGeom prst="ellipse">
            <a:avLst/>
          </a:prstGeom>
          <a:noFill/>
          <a:ln w="57150">
            <a:solidFill>
              <a:srgbClr val="FF0000"/>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eaLnBrk="1" hangingPunct="1">
              <a:lnSpc>
                <a:spcPct val="100000"/>
              </a:lnSpc>
              <a:spcBef>
                <a:spcPct val="0"/>
              </a:spcBef>
              <a:buFontTx/>
              <a:buNone/>
            </a:pPr>
            <a:endParaRPr lang="en-NZ"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p:cTn id="7" dur="500" fill="hold"/>
                                        <p:tgtEl>
                                          <p:spTgt spid="258053"/>
                                        </p:tgtEl>
                                        <p:attrNameLst>
                                          <p:attrName>ppt_w</p:attrName>
                                        </p:attrNameLst>
                                      </p:cBhvr>
                                      <p:tavLst>
                                        <p:tav tm="0">
                                          <p:val>
                                            <p:strVal val="4*#ppt_w"/>
                                          </p:val>
                                        </p:tav>
                                        <p:tav tm="100000">
                                          <p:val>
                                            <p:strVal val="#ppt_w"/>
                                          </p:val>
                                        </p:tav>
                                      </p:tavLst>
                                    </p:anim>
                                    <p:anim calcmode="lin" valueType="num">
                                      <p:cBhvr>
                                        <p:cTn id="8" dur="500" fill="hold"/>
                                        <p:tgtEl>
                                          <p:spTgt spid="25805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258054"/>
                                        </p:tgtEl>
                                        <p:attrNameLst>
                                          <p:attrName>style.visibility</p:attrName>
                                        </p:attrNameLst>
                                      </p:cBhvr>
                                      <p:to>
                                        <p:strVal val="visible"/>
                                      </p:to>
                                    </p:set>
                                    <p:anim calcmode="lin" valueType="num">
                                      <p:cBhvr>
                                        <p:cTn id="13" dur="500" fill="hold"/>
                                        <p:tgtEl>
                                          <p:spTgt spid="258054"/>
                                        </p:tgtEl>
                                        <p:attrNameLst>
                                          <p:attrName>ppt_w</p:attrName>
                                        </p:attrNameLst>
                                      </p:cBhvr>
                                      <p:tavLst>
                                        <p:tav tm="0">
                                          <p:val>
                                            <p:strVal val="4*#ppt_w"/>
                                          </p:val>
                                        </p:tav>
                                        <p:tav tm="100000">
                                          <p:val>
                                            <p:strVal val="#ppt_w"/>
                                          </p:val>
                                        </p:tav>
                                      </p:tavLst>
                                    </p:anim>
                                    <p:anim calcmode="lin" valueType="num">
                                      <p:cBhvr>
                                        <p:cTn id="14" dur="500" fill="hold"/>
                                        <p:tgtEl>
                                          <p:spTgt spid="25805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3C93EA3-90DD-3AF9-5288-EE4B7E783AB4}"/>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Basic properties of sets</a:t>
            </a:r>
          </a:p>
        </p:txBody>
      </p:sp>
      <p:sp>
        <p:nvSpPr>
          <p:cNvPr id="193539" name="Rectangle 3">
            <a:extLst>
              <a:ext uri="{FF2B5EF4-FFF2-40B4-BE49-F238E27FC236}">
                <a16:creationId xmlns:a16="http://schemas.microsoft.com/office/drawing/2014/main" id="{3D0B640B-71D4-69EA-47E5-16FD4F99E355}"/>
              </a:ext>
            </a:extLst>
          </p:cNvPr>
          <p:cNvSpPr>
            <a:spLocks noGrp="1" noChangeArrowheads="1"/>
          </p:cNvSpPr>
          <p:nvPr>
            <p:ph idx="1"/>
          </p:nvPr>
        </p:nvSpPr>
        <p:spPr>
          <a:xfrm>
            <a:off x="685800" y="1981200"/>
            <a:ext cx="7772400" cy="4495800"/>
          </a:xfrm>
        </p:spPr>
        <p:txBody>
          <a:bodyPr/>
          <a:lstStyle/>
          <a:p>
            <a:pPr eaLnBrk="1" fontAlgn="auto" hangingPunct="1">
              <a:spcAft>
                <a:spcPts val="0"/>
              </a:spcAft>
              <a:defRPr/>
            </a:pPr>
            <a:r>
              <a:rPr lang="en-US" altLang="ko-KR">
                <a:ea typeface="굴림" panose="020B0600000101010101" pitchFamily="34" charset="-127"/>
              </a:rPr>
              <a:t>Sets are inherently </a:t>
            </a:r>
            <a:r>
              <a:rPr lang="en-US" altLang="ko-KR" i="1" u="sng">
                <a:ea typeface="굴림" panose="020B0600000101010101" pitchFamily="34" charset="-127"/>
              </a:rPr>
              <a:t>unordered</a:t>
            </a:r>
            <a:r>
              <a:rPr lang="en-US" altLang="ko-KR">
                <a:ea typeface="굴림" panose="020B0600000101010101" pitchFamily="34" charset="-127"/>
              </a:rPr>
              <a:t>:</a:t>
            </a:r>
          </a:p>
          <a:p>
            <a:pPr lvl="1" eaLnBrk="1" fontAlgn="auto" hangingPunct="1">
              <a:spcAft>
                <a:spcPts val="0"/>
              </a:spcAft>
              <a:defRPr/>
            </a:pPr>
            <a:r>
              <a:rPr lang="en-US" altLang="ko-KR">
                <a:ea typeface="굴림" panose="020B0600000101010101" pitchFamily="34" charset="-127"/>
              </a:rPr>
              <a:t>No matter what objects a, b, and c denote, </a:t>
            </a:r>
            <a:br>
              <a:rPr lang="en-US" altLang="ko-KR">
                <a:ea typeface="굴림" panose="020B0600000101010101" pitchFamily="34" charset="-127"/>
              </a:rPr>
            </a:br>
            <a:r>
              <a:rPr lang="en-US" altLang="ko-KR">
                <a:ea typeface="굴림" panose="020B0600000101010101" pitchFamily="34" charset="-127"/>
              </a:rPr>
              <a:t>{a, b, c} = {a, c, b} = {b, a, c} =</a:t>
            </a:r>
            <a:br>
              <a:rPr lang="en-US" altLang="ko-KR">
                <a:ea typeface="굴림" panose="020B0600000101010101" pitchFamily="34" charset="-127"/>
              </a:rPr>
            </a:br>
            <a:r>
              <a:rPr lang="en-US" altLang="ko-KR">
                <a:ea typeface="굴림" panose="020B0600000101010101" pitchFamily="34" charset="-127"/>
              </a:rPr>
              <a:t>{b, c, a} = {c, a, b} = {c, b, a}.</a:t>
            </a:r>
          </a:p>
          <a:p>
            <a:pPr eaLnBrk="1" fontAlgn="auto" hangingPunct="1">
              <a:spcAft>
                <a:spcPts val="0"/>
              </a:spcAft>
              <a:defRPr/>
            </a:pPr>
            <a:r>
              <a:rPr lang="en-US" altLang="ko-KR">
                <a:ea typeface="굴림" panose="020B0600000101010101" pitchFamily="34" charset="-127"/>
              </a:rPr>
              <a:t>All elements are </a:t>
            </a:r>
            <a:r>
              <a:rPr lang="en-US" altLang="ko-KR" i="1" u="sng">
                <a:ea typeface="굴림" panose="020B0600000101010101" pitchFamily="34" charset="-127"/>
              </a:rPr>
              <a:t>distinct</a:t>
            </a:r>
            <a:r>
              <a:rPr lang="en-US" altLang="ko-KR">
                <a:ea typeface="굴림" panose="020B0600000101010101" pitchFamily="34" charset="-127"/>
              </a:rPr>
              <a:t> (unequal);</a:t>
            </a:r>
            <a:br>
              <a:rPr lang="en-US" altLang="ko-KR">
                <a:ea typeface="굴림" panose="020B0600000101010101" pitchFamily="34" charset="-127"/>
              </a:rPr>
            </a:br>
            <a:r>
              <a:rPr lang="en-US" altLang="ko-KR">
                <a:ea typeface="굴림" panose="020B0600000101010101" pitchFamily="34" charset="-127"/>
              </a:rPr>
              <a:t>multiple listings make no difference!</a:t>
            </a:r>
          </a:p>
          <a:p>
            <a:pPr lvl="1" eaLnBrk="1" fontAlgn="auto" hangingPunct="1">
              <a:spcAft>
                <a:spcPts val="0"/>
              </a:spcAft>
              <a:defRPr/>
            </a:pPr>
            <a:r>
              <a:rPr lang="en-US" altLang="ko-KR">
                <a:ea typeface="굴림" panose="020B0600000101010101" pitchFamily="34" charset="-127"/>
              </a:rPr>
              <a:t>{a, b, c} = {a, a, b, a, b, c, c, c, c}. </a:t>
            </a:r>
          </a:p>
          <a:p>
            <a:pPr lvl="1" eaLnBrk="1" fontAlgn="auto" hangingPunct="1">
              <a:spcAft>
                <a:spcPts val="0"/>
              </a:spcAft>
              <a:defRPr/>
            </a:pPr>
            <a:r>
              <a:rPr lang="en-US" altLang="ko-KR">
                <a:ea typeface="굴림" panose="020B0600000101010101" pitchFamily="34" charset="-127"/>
              </a:rPr>
              <a:t>This set contains at most 3 elements!</a:t>
            </a:r>
          </a:p>
        </p:txBody>
      </p:sp>
      <p:sp>
        <p:nvSpPr>
          <p:cNvPr id="2" name="Slide Number Placeholder 3">
            <a:extLst>
              <a:ext uri="{FF2B5EF4-FFF2-40B4-BE49-F238E27FC236}">
                <a16:creationId xmlns:a16="http://schemas.microsoft.com/office/drawing/2014/main" id="{9713CE07-2778-E8B7-AC79-AB3E00A9F44A}"/>
              </a:ext>
            </a:extLst>
          </p:cNvPr>
          <p:cNvSpPr>
            <a:spLocks noGrp="1"/>
          </p:cNvSpPr>
          <p:nvPr>
            <p:ph type="sldNum" sz="quarter" idx="12"/>
          </p:nvPr>
        </p:nvSpPr>
        <p:spPr/>
        <p:txBody>
          <a:bodyPr/>
          <a:lstStyle/>
          <a:p>
            <a:pPr>
              <a:defRPr/>
            </a:pPr>
            <a:fld id="{C68CEC8C-7C9C-4149-8A52-D8689970D564}" type="slidenum">
              <a:rPr lang="ko-KR" altLang="en-US"/>
              <a:pPr>
                <a:defRPr/>
              </a:pPr>
              <a:t>4</a:t>
            </a:fld>
            <a:endParaRPr lang="en-US" altLang="ko-K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19F935D6-FFF9-BFBF-FB9C-3262C4FE92F6}"/>
              </a:ext>
            </a:extLst>
          </p:cNvPr>
          <p:cNvSpPr>
            <a:spLocks noGrp="1"/>
          </p:cNvSpPr>
          <p:nvPr>
            <p:ph type="sldNum" sz="quarter" idx="12"/>
          </p:nvPr>
        </p:nvSpPr>
        <p:spPr/>
        <p:txBody>
          <a:bodyPr/>
          <a:lstStyle/>
          <a:p>
            <a:pPr>
              <a:defRPr/>
            </a:pPr>
            <a:fld id="{74397FA2-33A6-4C43-A859-5284A7775694}" type="slidenum">
              <a:rPr lang="en-US" altLang="en-US"/>
              <a:pPr>
                <a:defRPr/>
              </a:pPr>
              <a:t>40</a:t>
            </a:fld>
            <a:endParaRPr lang="en-US" altLang="en-US"/>
          </a:p>
        </p:txBody>
      </p:sp>
      <p:sp>
        <p:nvSpPr>
          <p:cNvPr id="117762" name="Rectangle 2">
            <a:extLst>
              <a:ext uri="{FF2B5EF4-FFF2-40B4-BE49-F238E27FC236}">
                <a16:creationId xmlns:a16="http://schemas.microsoft.com/office/drawing/2014/main" id="{DA8575CC-2C17-3F0C-400A-6F88239A136B}"/>
              </a:ext>
            </a:extLst>
          </p:cNvPr>
          <p:cNvSpPr>
            <a:spLocks noGrp="1" noChangeArrowheads="1"/>
          </p:cNvSpPr>
          <p:nvPr>
            <p:ph type="body" sz="half" idx="1"/>
          </p:nvPr>
        </p:nvSpPr>
        <p:spPr>
          <a:xfrm>
            <a:off x="457200" y="5029200"/>
            <a:ext cx="8229600" cy="1600200"/>
          </a:xfrm>
        </p:spPr>
        <p:txBody>
          <a:bodyPr>
            <a:normAutofit fontScale="92500"/>
          </a:bodyPr>
          <a:lstStyle/>
          <a:p>
            <a:pPr>
              <a:defRPr/>
            </a:pPr>
            <a:r>
              <a:rPr lang="en-US" altLang="en-US" sz="2400" dirty="0"/>
              <a:t>The top row is all elements that belong to both sets A and B</a:t>
            </a:r>
          </a:p>
          <a:p>
            <a:pPr lvl="1">
              <a:defRPr/>
            </a:pPr>
            <a:r>
              <a:rPr lang="en-US" altLang="en-US" sz="2000" dirty="0"/>
              <a:t>Thus, these elements are in the union and intersection, but not the difference</a:t>
            </a:r>
          </a:p>
        </p:txBody>
      </p:sp>
      <p:sp>
        <p:nvSpPr>
          <p:cNvPr id="117764" name="Rectangle 4">
            <a:extLst>
              <a:ext uri="{FF2B5EF4-FFF2-40B4-BE49-F238E27FC236}">
                <a16:creationId xmlns:a16="http://schemas.microsoft.com/office/drawing/2014/main" id="{471A0D9D-1D19-1A43-5379-44FC1C95D29B}"/>
              </a:ext>
            </a:extLst>
          </p:cNvPr>
          <p:cNvSpPr>
            <a:spLocks noGrp="1" noChangeArrowheads="1"/>
          </p:cNvSpPr>
          <p:nvPr>
            <p:ph type="title"/>
          </p:nvPr>
        </p:nvSpPr>
        <p:spPr/>
        <p:txBody>
          <a:bodyPr/>
          <a:lstStyle/>
          <a:p>
            <a:pPr>
              <a:defRPr/>
            </a:pPr>
            <a:r>
              <a:rPr lang="en-US" altLang="en-US"/>
              <a:t>What is a membership table </a:t>
            </a:r>
          </a:p>
        </p:txBody>
      </p:sp>
      <p:sp>
        <p:nvSpPr>
          <p:cNvPr id="117765" name="Rectangle 5">
            <a:extLst>
              <a:ext uri="{FF2B5EF4-FFF2-40B4-BE49-F238E27FC236}">
                <a16:creationId xmlns:a16="http://schemas.microsoft.com/office/drawing/2014/main" id="{45BA4918-AEF3-BFF3-63D4-26D43CD4A2B0}"/>
              </a:ext>
            </a:extLst>
          </p:cNvPr>
          <p:cNvSpPr>
            <a:spLocks noChangeArrowheads="1"/>
          </p:cNvSpPr>
          <p:nvPr/>
        </p:nvSpPr>
        <p:spPr bwMode="auto">
          <a:xfrm>
            <a:off x="2514600" y="3810000"/>
            <a:ext cx="4114800" cy="304800"/>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117766" name="Rectangle 6">
            <a:extLst>
              <a:ext uri="{FF2B5EF4-FFF2-40B4-BE49-F238E27FC236}">
                <a16:creationId xmlns:a16="http://schemas.microsoft.com/office/drawing/2014/main" id="{EFDF2537-F72B-9623-1E9D-3AAD2A90B887}"/>
              </a:ext>
            </a:extLst>
          </p:cNvPr>
          <p:cNvSpPr>
            <a:spLocks noChangeArrowheads="1"/>
          </p:cNvSpPr>
          <p:nvPr/>
        </p:nvSpPr>
        <p:spPr bwMode="auto">
          <a:xfrm>
            <a:off x="2514600" y="4114800"/>
            <a:ext cx="4114800" cy="304800"/>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117767" name="Rectangle 7">
            <a:extLst>
              <a:ext uri="{FF2B5EF4-FFF2-40B4-BE49-F238E27FC236}">
                <a16:creationId xmlns:a16="http://schemas.microsoft.com/office/drawing/2014/main" id="{BF726415-80D9-DBEA-3818-121F886EFB8B}"/>
              </a:ext>
            </a:extLst>
          </p:cNvPr>
          <p:cNvSpPr>
            <a:spLocks noChangeArrowheads="1"/>
          </p:cNvSpPr>
          <p:nvPr/>
        </p:nvSpPr>
        <p:spPr bwMode="auto">
          <a:xfrm>
            <a:off x="2514600" y="4419600"/>
            <a:ext cx="4114800" cy="304800"/>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117768" name="Rectangle 8">
            <a:extLst>
              <a:ext uri="{FF2B5EF4-FFF2-40B4-BE49-F238E27FC236}">
                <a16:creationId xmlns:a16="http://schemas.microsoft.com/office/drawing/2014/main" id="{E2B5AADD-52A4-C6DE-9BBE-0C5BDDCD718D}"/>
              </a:ext>
            </a:extLst>
          </p:cNvPr>
          <p:cNvSpPr>
            <a:spLocks noChangeArrowheads="1"/>
          </p:cNvSpPr>
          <p:nvPr/>
        </p:nvSpPr>
        <p:spPr bwMode="auto">
          <a:xfrm>
            <a:off x="2514600" y="4724400"/>
            <a:ext cx="4114800" cy="304800"/>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58377" name="Rectangle 9">
            <a:extLst>
              <a:ext uri="{FF2B5EF4-FFF2-40B4-BE49-F238E27FC236}">
                <a16:creationId xmlns:a16="http://schemas.microsoft.com/office/drawing/2014/main" id="{DC4A7974-5DC1-08FB-C67B-32BFF853EB0C}"/>
              </a:ext>
            </a:extLst>
          </p:cNvPr>
          <p:cNvSpPr>
            <a:spLocks noChangeArrowheads="1"/>
          </p:cNvSpPr>
          <p:nvPr/>
        </p:nvSpPr>
        <p:spPr bwMode="auto">
          <a:xfrm>
            <a:off x="457200" y="1600200"/>
            <a:ext cx="822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just">
              <a:lnSpc>
                <a:spcPct val="90000"/>
              </a:lnSpc>
              <a:spcBef>
                <a:spcPct val="20000"/>
              </a:spcBef>
              <a:buFontTx/>
              <a:buChar char="•"/>
            </a:pPr>
            <a:r>
              <a:rPr lang="en-US" altLang="en-US" sz="2800">
                <a:latin typeface="Arial" panose="020B0604020202020204" pitchFamily="34" charset="0"/>
              </a:rPr>
              <a:t>Membership tables show all the combinations of sets an element can belong to</a:t>
            </a:r>
          </a:p>
          <a:p>
            <a:pPr lvl="1" algn="just">
              <a:lnSpc>
                <a:spcPct val="90000"/>
              </a:lnSpc>
              <a:spcBef>
                <a:spcPct val="20000"/>
              </a:spcBef>
              <a:buFontTx/>
              <a:buChar char="–"/>
            </a:pPr>
            <a:r>
              <a:rPr lang="en-US" altLang="en-US" sz="2400">
                <a:latin typeface="Arial" panose="020B0604020202020204" pitchFamily="34" charset="0"/>
              </a:rPr>
              <a:t>1 means the element belongs, 0 means it does not</a:t>
            </a:r>
          </a:p>
          <a:p>
            <a:pPr algn="just">
              <a:lnSpc>
                <a:spcPct val="90000"/>
              </a:lnSpc>
              <a:spcBef>
                <a:spcPct val="20000"/>
              </a:spcBef>
              <a:buFontTx/>
              <a:buChar char="•"/>
            </a:pPr>
            <a:r>
              <a:rPr lang="en-US" altLang="en-US" sz="2800">
                <a:latin typeface="Arial" panose="020B0604020202020204" pitchFamily="34" charset="0"/>
              </a:rPr>
              <a:t>Consider the following membership table:</a:t>
            </a:r>
          </a:p>
          <a:p>
            <a:pPr algn="just">
              <a:lnSpc>
                <a:spcPct val="90000"/>
              </a:lnSpc>
              <a:spcBef>
                <a:spcPct val="20000"/>
              </a:spcBef>
              <a:buFontTx/>
              <a:buChar char="•"/>
            </a:pPr>
            <a:endParaRPr lang="en-US" altLang="en-US" sz="2800">
              <a:latin typeface="Arial" panose="020B0604020202020204" pitchFamily="34" charset="0"/>
            </a:endParaRPr>
          </a:p>
          <a:p>
            <a:pPr algn="just">
              <a:lnSpc>
                <a:spcPct val="90000"/>
              </a:lnSpc>
              <a:spcBef>
                <a:spcPct val="20000"/>
              </a:spcBef>
              <a:buFontTx/>
              <a:buChar char="•"/>
            </a:pPr>
            <a:endParaRPr lang="en-US" altLang="en-US" sz="2800">
              <a:latin typeface="Arial" panose="020B0604020202020204" pitchFamily="34" charset="0"/>
            </a:endParaRPr>
          </a:p>
          <a:p>
            <a:pPr algn="just">
              <a:lnSpc>
                <a:spcPct val="90000"/>
              </a:lnSpc>
              <a:spcBef>
                <a:spcPct val="20000"/>
              </a:spcBef>
              <a:buFontTx/>
              <a:buChar char="•"/>
            </a:pPr>
            <a:endParaRPr lang="en-US" altLang="en-US" sz="2800">
              <a:latin typeface="Arial" panose="020B0604020202020204" pitchFamily="34" charset="0"/>
            </a:endParaRPr>
          </a:p>
        </p:txBody>
      </p:sp>
      <p:graphicFrame>
        <p:nvGraphicFramePr>
          <p:cNvPr id="58378" name="Object 10">
            <a:extLst>
              <a:ext uri="{FF2B5EF4-FFF2-40B4-BE49-F238E27FC236}">
                <a16:creationId xmlns:a16="http://schemas.microsoft.com/office/drawing/2014/main" id="{17CCBF6A-145C-FC36-70D1-2B3E0AE70FF0}"/>
              </a:ext>
            </a:extLst>
          </p:cNvPr>
          <p:cNvGraphicFramePr>
            <a:graphicFrameLocks noChangeAspect="1"/>
          </p:cNvGraphicFramePr>
          <p:nvPr>
            <p:ph sz="half" idx="2"/>
          </p:nvPr>
        </p:nvGraphicFramePr>
        <p:xfrm>
          <a:off x="2514600" y="3500438"/>
          <a:ext cx="4102100" cy="1576387"/>
        </p:xfrm>
        <a:graphic>
          <a:graphicData uri="http://schemas.openxmlformats.org/presentationml/2006/ole">
            <mc:AlternateContent xmlns:mc="http://schemas.openxmlformats.org/markup-compatibility/2006">
              <mc:Choice xmlns:v="urn:schemas-microsoft-com:vml" Requires="v">
                <p:oleObj name="Worksheet" r:id="rId2" imgW="3057480" imgH="1152432" progId="Excel.Sheet.8">
                  <p:embed/>
                </p:oleObj>
              </mc:Choice>
              <mc:Fallback>
                <p:oleObj name="Worksheet" r:id="rId2" imgW="3057480" imgH="1152432" progId="Excel.Sheet.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00438"/>
                        <a:ext cx="4102100" cy="15763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dissolve">
                                      <p:cBhvr>
                                        <p:cTn id="7" dur="500"/>
                                        <p:tgtEl>
                                          <p:spTgt spid="117765"/>
                                        </p:tgtEl>
                                      </p:cBhvr>
                                    </p:animEffect>
                                  </p:childTnLst>
                                </p:cTn>
                              </p:par>
                              <p:par>
                                <p:cTn id="8" presetID="1" presetClass="entr" presetSubtype="0" fill="hold" nodeType="withEffect">
                                  <p:stCondLst>
                                    <p:cond delay="0"/>
                                  </p:stCondLst>
                                  <p:childTnLst>
                                    <p:set>
                                      <p:cBhvr>
                                        <p:cTn id="9" dur="1" fill="hold">
                                          <p:stCondLst>
                                            <p:cond delay="0"/>
                                          </p:stCondLst>
                                        </p:cTn>
                                        <p:tgtEl>
                                          <p:spTgt spid="117762">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17762">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7766"/>
                                        </p:tgtEl>
                                        <p:attrNameLst>
                                          <p:attrName>style.visibility</p:attrName>
                                        </p:attrNameLst>
                                      </p:cBhvr>
                                      <p:to>
                                        <p:strVal val="visible"/>
                                      </p:to>
                                    </p:set>
                                    <p:animEffect transition="in" filter="dissolve">
                                      <p:cBhvr>
                                        <p:cTn id="16" dur="500"/>
                                        <p:tgtEl>
                                          <p:spTgt spid="117766"/>
                                        </p:tgtEl>
                                      </p:cBhvr>
                                    </p:animEffect>
                                  </p:childTnLst>
                                </p:cTn>
                              </p:par>
                              <p:par>
                                <p:cTn id="17" presetID="1" presetClass="exit" presetSubtype="0" fill="hold" nodeType="withEffect">
                                  <p:stCondLst>
                                    <p:cond delay="0"/>
                                  </p:stCondLst>
                                  <p:childTnLst>
                                    <p:set>
                                      <p:cBhvr>
                                        <p:cTn id="18" dur="1" fill="hold">
                                          <p:stCondLst>
                                            <p:cond delay="0"/>
                                          </p:stCondLst>
                                        </p:cTn>
                                        <p:tgtEl>
                                          <p:spTgt spid="11776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7762">
                                            <p:txEl>
                                              <p:pRg st="0" end="0"/>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7762">
                                            <p:txEl>
                                              <p:pRg st="1" end="1"/>
                                            </p:txEl>
                                          </p:spTgt>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7767"/>
                                        </p:tgtEl>
                                        <p:attrNameLst>
                                          <p:attrName>style.visibility</p:attrName>
                                        </p:attrNameLst>
                                      </p:cBhvr>
                                      <p:to>
                                        <p:strVal val="visible"/>
                                      </p:to>
                                    </p:set>
                                    <p:animEffect transition="in" filter="dissolve">
                                      <p:cBhvr>
                                        <p:cTn id="27" dur="500"/>
                                        <p:tgtEl>
                                          <p:spTgt spid="117767"/>
                                        </p:tgtEl>
                                      </p:cBhvr>
                                    </p:animEffect>
                                  </p:childTnLst>
                                </p:cTn>
                              </p:par>
                              <p:par>
                                <p:cTn id="28" presetID="1" presetClass="exit" presetSubtype="0" fill="hold" nodeType="withEffect">
                                  <p:stCondLst>
                                    <p:cond delay="0"/>
                                  </p:stCondLst>
                                  <p:childTnLst>
                                    <p:set>
                                      <p:cBhvr>
                                        <p:cTn id="29" dur="1" fill="hold">
                                          <p:stCondLst>
                                            <p:cond delay="0"/>
                                          </p:stCondLst>
                                        </p:cTn>
                                        <p:tgtEl>
                                          <p:spTgt spid="117766"/>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17768"/>
                                        </p:tgtEl>
                                        <p:attrNameLst>
                                          <p:attrName>style.visibility</p:attrName>
                                        </p:attrNameLst>
                                      </p:cBhvr>
                                      <p:to>
                                        <p:strVal val="visible"/>
                                      </p:to>
                                    </p:set>
                                    <p:animEffect transition="in" filter="dissolve">
                                      <p:cBhvr>
                                        <p:cTn id="34" dur="500"/>
                                        <p:tgtEl>
                                          <p:spTgt spid="117768"/>
                                        </p:tgtEl>
                                      </p:cBhvr>
                                    </p:animEffect>
                                  </p:childTnLst>
                                </p:cTn>
                              </p:par>
                              <p:par>
                                <p:cTn id="35" presetID="1" presetClass="exit" presetSubtype="0" fill="hold" nodeType="withEffect">
                                  <p:stCondLst>
                                    <p:cond delay="0"/>
                                  </p:stCondLst>
                                  <p:childTnLst>
                                    <p:set>
                                      <p:cBhvr>
                                        <p:cTn id="36" dur="1" fill="hold">
                                          <p:stCondLst>
                                            <p:cond delay="0"/>
                                          </p:stCondLst>
                                        </p:cTn>
                                        <p:tgtEl>
                                          <p:spTgt spid="1177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p:bldP spid="117762" grpI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4468A0-29A4-4458-EC46-6FAAD5C65F3D}"/>
              </a:ext>
            </a:extLst>
          </p:cNvPr>
          <p:cNvSpPr>
            <a:spLocks noGrp="1"/>
          </p:cNvSpPr>
          <p:nvPr>
            <p:ph type="sldNum" sz="quarter" idx="12"/>
          </p:nvPr>
        </p:nvSpPr>
        <p:spPr/>
        <p:txBody>
          <a:bodyPr/>
          <a:lstStyle/>
          <a:p>
            <a:pPr>
              <a:defRPr/>
            </a:pPr>
            <a:fld id="{8D9A2A06-3AD6-471B-88C3-3799A15DA04B}" type="slidenum">
              <a:rPr lang="en-US" altLang="en-US" smtClean="0"/>
              <a:pPr>
                <a:defRPr/>
              </a:pPr>
              <a:t>41</a:t>
            </a:fld>
            <a:endParaRPr lang="en-US" altLang="en-US"/>
          </a:p>
        </p:txBody>
      </p:sp>
      <p:sp>
        <p:nvSpPr>
          <p:cNvPr id="6" name="Rectangle 12">
            <a:extLst>
              <a:ext uri="{FF2B5EF4-FFF2-40B4-BE49-F238E27FC236}">
                <a16:creationId xmlns:a16="http://schemas.microsoft.com/office/drawing/2014/main" id="{26665408-7E10-4406-C757-B18C9F2AA9EF}"/>
              </a:ext>
            </a:extLst>
          </p:cNvPr>
          <p:cNvSpPr>
            <a:spLocks noChangeArrowheads="1"/>
          </p:cNvSpPr>
          <p:nvPr/>
        </p:nvSpPr>
        <p:spPr bwMode="auto">
          <a:xfrm>
            <a:off x="228600" y="44958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just">
              <a:lnSpc>
                <a:spcPct val="100000"/>
              </a:lnSpc>
              <a:spcBef>
                <a:spcPct val="20000"/>
              </a:spcBef>
              <a:buFontTx/>
              <a:buChar char="•"/>
            </a:pPr>
            <a:r>
              <a:rPr lang="en-US" altLang="en-US" sz="2400">
                <a:latin typeface="Arial" panose="020B0604020202020204" pitchFamily="34" charset="0"/>
              </a:rPr>
              <a:t>The bottom row is all elements that belong to neither set A or set B</a:t>
            </a:r>
          </a:p>
          <a:p>
            <a:pPr lvl="1" algn="just">
              <a:lnSpc>
                <a:spcPct val="100000"/>
              </a:lnSpc>
              <a:spcBef>
                <a:spcPct val="20000"/>
              </a:spcBef>
              <a:buFontTx/>
              <a:buChar char="–"/>
            </a:pPr>
            <a:r>
              <a:rPr lang="en-US" altLang="en-US" sz="2000">
                <a:latin typeface="Arial" panose="020B0604020202020204" pitchFamily="34" charset="0"/>
              </a:rPr>
              <a:t>Thus, these elements are neither the union, the intersection, nor difference</a:t>
            </a:r>
          </a:p>
        </p:txBody>
      </p:sp>
      <p:sp>
        <p:nvSpPr>
          <p:cNvPr id="8" name="Rectangle 11">
            <a:extLst>
              <a:ext uri="{FF2B5EF4-FFF2-40B4-BE49-F238E27FC236}">
                <a16:creationId xmlns:a16="http://schemas.microsoft.com/office/drawing/2014/main" id="{30EE3150-F4DA-927C-01B2-C934175B39F9}"/>
              </a:ext>
            </a:extLst>
          </p:cNvPr>
          <p:cNvSpPr>
            <a:spLocks noChangeArrowheads="1"/>
          </p:cNvSpPr>
          <p:nvPr/>
        </p:nvSpPr>
        <p:spPr bwMode="auto">
          <a:xfrm>
            <a:off x="228600" y="26289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just">
              <a:lnSpc>
                <a:spcPct val="100000"/>
              </a:lnSpc>
              <a:spcBef>
                <a:spcPct val="20000"/>
              </a:spcBef>
              <a:buFontTx/>
              <a:buChar char="•"/>
            </a:pPr>
            <a:r>
              <a:rPr lang="en-US" altLang="en-US" sz="2400">
                <a:latin typeface="Arial" panose="020B0604020202020204" pitchFamily="34" charset="0"/>
              </a:rPr>
              <a:t>The third row is all elements that belong to set B but not set A</a:t>
            </a:r>
          </a:p>
          <a:p>
            <a:pPr lvl="1" algn="just">
              <a:lnSpc>
                <a:spcPct val="100000"/>
              </a:lnSpc>
              <a:spcBef>
                <a:spcPct val="20000"/>
              </a:spcBef>
              <a:buFontTx/>
              <a:buChar char="–"/>
            </a:pPr>
            <a:r>
              <a:rPr lang="en-US" altLang="en-US" sz="2000">
                <a:latin typeface="Arial" panose="020B0604020202020204" pitchFamily="34" charset="0"/>
              </a:rPr>
              <a:t>Thus, these elements are in the union, but not the intersection or difference</a:t>
            </a:r>
          </a:p>
        </p:txBody>
      </p:sp>
      <p:sp>
        <p:nvSpPr>
          <p:cNvPr id="9" name="Rectangle 3">
            <a:extLst>
              <a:ext uri="{FF2B5EF4-FFF2-40B4-BE49-F238E27FC236}">
                <a16:creationId xmlns:a16="http://schemas.microsoft.com/office/drawing/2014/main" id="{25717990-0D9D-D384-9444-B3ACA27936B5}"/>
              </a:ext>
            </a:extLst>
          </p:cNvPr>
          <p:cNvSpPr>
            <a:spLocks noChangeArrowheads="1"/>
          </p:cNvSpPr>
          <p:nvPr/>
        </p:nvSpPr>
        <p:spPr bwMode="auto">
          <a:xfrm>
            <a:off x="228600" y="5334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just">
              <a:lnSpc>
                <a:spcPct val="100000"/>
              </a:lnSpc>
              <a:spcBef>
                <a:spcPct val="20000"/>
              </a:spcBef>
              <a:buFontTx/>
              <a:buChar char="•"/>
            </a:pPr>
            <a:r>
              <a:rPr lang="en-US" altLang="en-US" sz="2400">
                <a:latin typeface="Arial" panose="020B0604020202020204" pitchFamily="34" charset="0"/>
              </a:rPr>
              <a:t>The second row is all elements that belong to set A but not set B</a:t>
            </a:r>
          </a:p>
          <a:p>
            <a:pPr lvl="1" algn="just">
              <a:lnSpc>
                <a:spcPct val="100000"/>
              </a:lnSpc>
              <a:spcBef>
                <a:spcPct val="20000"/>
              </a:spcBef>
              <a:buFontTx/>
              <a:buChar char="–"/>
            </a:pPr>
            <a:r>
              <a:rPr lang="en-US" altLang="en-US" sz="2000">
                <a:latin typeface="Arial" panose="020B0604020202020204" pitchFamily="34" charset="0"/>
              </a:rPr>
              <a:t>Thus, these elements are in the union and difference, but not the intersection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P spid="9" grpId="0"/>
      <p:bldP spid="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B93B342C-7BDA-FB66-3E79-3D2E51A7B8E2}"/>
              </a:ext>
            </a:extLst>
          </p:cNvPr>
          <p:cNvSpPr>
            <a:spLocks noGrp="1"/>
          </p:cNvSpPr>
          <p:nvPr>
            <p:ph type="sldNum" sz="quarter" idx="12"/>
          </p:nvPr>
        </p:nvSpPr>
        <p:spPr/>
        <p:txBody>
          <a:bodyPr/>
          <a:lstStyle/>
          <a:p>
            <a:pPr>
              <a:defRPr/>
            </a:pPr>
            <a:fld id="{41F4881A-E477-4696-AC80-35F1B84FE81E}" type="slidenum">
              <a:rPr lang="en-US" altLang="en-US"/>
              <a:pPr>
                <a:defRPr/>
              </a:pPr>
              <a:t>42</a:t>
            </a:fld>
            <a:endParaRPr lang="en-US" altLang="en-US"/>
          </a:p>
        </p:txBody>
      </p:sp>
      <p:sp>
        <p:nvSpPr>
          <p:cNvPr id="118786" name="Rectangle 2">
            <a:extLst>
              <a:ext uri="{FF2B5EF4-FFF2-40B4-BE49-F238E27FC236}">
                <a16:creationId xmlns:a16="http://schemas.microsoft.com/office/drawing/2014/main" id="{309DE180-AE7F-6021-5898-ACB02C9E2660}"/>
              </a:ext>
            </a:extLst>
          </p:cNvPr>
          <p:cNvSpPr>
            <a:spLocks noGrp="1" noChangeArrowheads="1"/>
          </p:cNvSpPr>
          <p:nvPr>
            <p:ph type="title"/>
          </p:nvPr>
        </p:nvSpPr>
        <p:spPr/>
        <p:txBody>
          <a:bodyPr/>
          <a:lstStyle/>
          <a:p>
            <a:pPr>
              <a:defRPr/>
            </a:pPr>
            <a:r>
              <a:rPr lang="en-US" altLang="en-US"/>
              <a:t>Proof by membership tables</a:t>
            </a:r>
          </a:p>
        </p:txBody>
      </p:sp>
      <p:sp>
        <p:nvSpPr>
          <p:cNvPr id="118787" name="Rectangle 3">
            <a:extLst>
              <a:ext uri="{FF2B5EF4-FFF2-40B4-BE49-F238E27FC236}">
                <a16:creationId xmlns:a16="http://schemas.microsoft.com/office/drawing/2014/main" id="{B4695293-0E29-103A-0B6F-764CC74B6960}"/>
              </a:ext>
            </a:extLst>
          </p:cNvPr>
          <p:cNvSpPr>
            <a:spLocks noGrp="1" noChangeArrowheads="1"/>
          </p:cNvSpPr>
          <p:nvPr>
            <p:ph type="body" sz="half" idx="1"/>
          </p:nvPr>
        </p:nvSpPr>
        <p:spPr>
          <a:xfrm>
            <a:off x="457200" y="1600200"/>
            <a:ext cx="8077200" cy="4953000"/>
          </a:xfrm>
        </p:spPr>
        <p:txBody>
          <a:bodyPr/>
          <a:lstStyle/>
          <a:p>
            <a:pPr algn="just">
              <a:defRPr/>
            </a:pPr>
            <a:r>
              <a:rPr lang="en-US" altLang="en-US" sz="2800" dirty="0"/>
              <a:t>The following membership table shows that </a:t>
            </a:r>
            <a:r>
              <a:rPr lang="en-US" altLang="en-US" sz="2800" dirty="0">
                <a:cs typeface="Arial" panose="020B0604020202020204" pitchFamily="34" charset="0"/>
              </a:rPr>
              <a:t>A∩B=B-(B-A)</a:t>
            </a:r>
          </a:p>
        </p:txBody>
      </p:sp>
      <p:sp>
        <p:nvSpPr>
          <p:cNvPr id="118788" name="Rectangle 4">
            <a:extLst>
              <a:ext uri="{FF2B5EF4-FFF2-40B4-BE49-F238E27FC236}">
                <a16:creationId xmlns:a16="http://schemas.microsoft.com/office/drawing/2014/main" id="{727302C7-5334-6572-C755-44EABE0AE8F8}"/>
              </a:ext>
            </a:extLst>
          </p:cNvPr>
          <p:cNvSpPr>
            <a:spLocks noChangeArrowheads="1"/>
          </p:cNvSpPr>
          <p:nvPr/>
        </p:nvSpPr>
        <p:spPr bwMode="auto">
          <a:xfrm>
            <a:off x="3581400" y="2819400"/>
            <a:ext cx="914400" cy="1752600"/>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118789" name="Rectangle 5">
            <a:extLst>
              <a:ext uri="{FF2B5EF4-FFF2-40B4-BE49-F238E27FC236}">
                <a16:creationId xmlns:a16="http://schemas.microsoft.com/office/drawing/2014/main" id="{567FBAE9-5714-8292-FABF-CE2233A6CD3B}"/>
              </a:ext>
            </a:extLst>
          </p:cNvPr>
          <p:cNvSpPr>
            <a:spLocks noChangeArrowheads="1"/>
          </p:cNvSpPr>
          <p:nvPr/>
        </p:nvSpPr>
        <p:spPr bwMode="auto">
          <a:xfrm>
            <a:off x="5410200" y="2819400"/>
            <a:ext cx="1066800" cy="1752600"/>
          </a:xfrm>
          <a:prstGeom prst="rect">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00000"/>
              </a:lnSpc>
              <a:spcBef>
                <a:spcPct val="0"/>
              </a:spcBef>
              <a:buFontTx/>
              <a:buNone/>
            </a:pPr>
            <a:endParaRPr lang="en-US" altLang="en-US" sz="1800"/>
          </a:p>
        </p:txBody>
      </p:sp>
      <p:sp>
        <p:nvSpPr>
          <p:cNvPr id="118790" name="Rectangle 6">
            <a:extLst>
              <a:ext uri="{FF2B5EF4-FFF2-40B4-BE49-F238E27FC236}">
                <a16:creationId xmlns:a16="http://schemas.microsoft.com/office/drawing/2014/main" id="{FA5F25AD-5EC9-633C-6EA5-B036DD4D7CB4}"/>
              </a:ext>
            </a:extLst>
          </p:cNvPr>
          <p:cNvSpPr>
            <a:spLocks noChangeArrowheads="1"/>
          </p:cNvSpPr>
          <p:nvPr/>
        </p:nvSpPr>
        <p:spPr bwMode="auto">
          <a:xfrm>
            <a:off x="457200" y="4724400"/>
            <a:ext cx="8077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gn="just">
              <a:lnSpc>
                <a:spcPct val="90000"/>
              </a:lnSpc>
              <a:spcBef>
                <a:spcPct val="20000"/>
              </a:spcBef>
              <a:buFontTx/>
              <a:buChar char="•"/>
            </a:pPr>
            <a:r>
              <a:rPr lang="en-US" altLang="en-US" sz="2800">
                <a:latin typeface="Arial" panose="020B0604020202020204" pitchFamily="34" charset="0"/>
                <a:cs typeface="Arial" panose="020B0604020202020204" pitchFamily="34" charset="0"/>
              </a:rPr>
              <a:t>Because the two indicated columns have the same values, the two expressions are identical</a:t>
            </a:r>
          </a:p>
          <a:p>
            <a:pPr algn="just">
              <a:lnSpc>
                <a:spcPct val="90000"/>
              </a:lnSpc>
              <a:spcBef>
                <a:spcPct val="20000"/>
              </a:spcBef>
              <a:buFontTx/>
              <a:buChar char="•"/>
            </a:pPr>
            <a:r>
              <a:rPr lang="en-US" altLang="en-US" sz="2800">
                <a:latin typeface="Arial" panose="020B0604020202020204" pitchFamily="34" charset="0"/>
                <a:cs typeface="Arial" panose="020B0604020202020204" pitchFamily="34" charset="0"/>
              </a:rPr>
              <a:t>This is similar to Boolean logic!</a:t>
            </a:r>
          </a:p>
        </p:txBody>
      </p:sp>
      <p:graphicFrame>
        <p:nvGraphicFramePr>
          <p:cNvPr id="60424" name="Object 7">
            <a:extLst>
              <a:ext uri="{FF2B5EF4-FFF2-40B4-BE49-F238E27FC236}">
                <a16:creationId xmlns:a16="http://schemas.microsoft.com/office/drawing/2014/main" id="{71C8B9B6-60B8-ECAC-CD5B-F6BFE94FE5FC}"/>
              </a:ext>
            </a:extLst>
          </p:cNvPr>
          <p:cNvGraphicFramePr>
            <a:graphicFrameLocks noChangeAspect="1"/>
          </p:cNvGraphicFramePr>
          <p:nvPr>
            <p:ph sz="half" idx="2"/>
          </p:nvPr>
        </p:nvGraphicFramePr>
        <p:xfrm>
          <a:off x="1757363" y="2814638"/>
          <a:ext cx="4719637" cy="1755775"/>
        </p:xfrm>
        <a:graphic>
          <a:graphicData uri="http://schemas.openxmlformats.org/presentationml/2006/ole">
            <mc:AlternateContent xmlns:mc="http://schemas.openxmlformats.org/markup-compatibility/2006">
              <mc:Choice xmlns:v="urn:schemas-microsoft-com:vml" Requires="v">
                <p:oleObj name="Worksheet" r:id="rId2" imgW="3133649" imgH="1152449" progId="Excel.Sheet.8">
                  <p:embed/>
                </p:oleObj>
              </mc:Choice>
              <mc:Fallback>
                <p:oleObj name="Worksheet" r:id="rId2" imgW="3133649" imgH="1152449" progId="Excel.Sheet.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2814638"/>
                        <a:ext cx="4719637"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90"/>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118788"/>
                                        </p:tgtEl>
                                        <p:attrNameLst>
                                          <p:attrName>style.visibility</p:attrName>
                                        </p:attrNameLst>
                                      </p:cBhvr>
                                      <p:to>
                                        <p:strVal val="visible"/>
                                      </p:to>
                                    </p:set>
                                    <p:animEffect transition="in" filter="dissolve">
                                      <p:cBhvr>
                                        <p:cTn id="9" dur="500"/>
                                        <p:tgtEl>
                                          <p:spTgt spid="118788"/>
                                        </p:tgtEl>
                                      </p:cBhvr>
                                    </p:animEffect>
                                  </p:childTnLst>
                                </p:cTn>
                              </p:par>
                              <p:par>
                                <p:cTn id="10" presetID="9" presetClass="entr" presetSubtype="0" fill="hold" nodeType="with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dissolve">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6EB3CBDB-7F0A-79C3-C579-945DE7FD02F6}"/>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Membership Table Exercise</a:t>
            </a:r>
          </a:p>
        </p:txBody>
      </p:sp>
      <p:sp>
        <p:nvSpPr>
          <p:cNvPr id="259075" name="Rectangle 3">
            <a:extLst>
              <a:ext uri="{FF2B5EF4-FFF2-40B4-BE49-F238E27FC236}">
                <a16:creationId xmlns:a16="http://schemas.microsoft.com/office/drawing/2014/main" id="{17E4DDA3-A0C7-2FB3-469A-124FEC740F07}"/>
              </a:ext>
            </a:extLst>
          </p:cNvPr>
          <p:cNvSpPr>
            <a:spLocks noGrp="1" noChangeArrowheads="1"/>
          </p:cNvSpPr>
          <p:nvPr>
            <p:ph idx="1"/>
          </p:nvPr>
        </p:nvSpPr>
        <p:spPr/>
        <p:txBody>
          <a:bodyPr/>
          <a:lstStyle/>
          <a:p>
            <a:pPr eaLnBrk="1" fontAlgn="auto" hangingPunct="1">
              <a:spcAft>
                <a:spcPts val="0"/>
              </a:spcAft>
              <a:buFontTx/>
              <a:buNone/>
              <a:defRPr/>
            </a:pPr>
            <a:r>
              <a:rPr lang="en-US" altLang="ko-KR">
                <a:ea typeface="굴림" panose="020B0600000101010101" pitchFamily="34" charset="-127"/>
              </a:rPr>
              <a:t>Prove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B</a:t>
            </a:r>
            <a:r>
              <a:rPr lang="en-US" altLang="ko-KR">
                <a:ea typeface="굴림" panose="020B0600000101010101" pitchFamily="34" charset="-127"/>
              </a:rPr>
              <a:t>)</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C</a:t>
            </a:r>
            <a:r>
              <a:rPr lang="en-US" altLang="ko-KR">
                <a:ea typeface="굴림" panose="020B0600000101010101" pitchFamily="34" charset="-127"/>
              </a:rPr>
              <a:t> = (</a:t>
            </a:r>
            <a:r>
              <a:rPr lang="en-US" altLang="ko-KR" i="1">
                <a:ea typeface="굴림" panose="020B0600000101010101" pitchFamily="34" charset="-127"/>
              </a:rPr>
              <a:t>A</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C</a:t>
            </a:r>
            <a:r>
              <a:rPr lang="en-US" altLang="ko-KR">
                <a:ea typeface="굴림" panose="020B0600000101010101" pitchFamily="34" charset="-127"/>
              </a:rPr>
              <a:t>)</a:t>
            </a:r>
            <a:r>
              <a:rPr lang="en-US" altLang="ko-KR">
                <a:ea typeface="굴림" panose="020B0600000101010101" pitchFamily="34" charset="-127"/>
                <a:sym typeface="Symbol" panose="05050102010706020507" pitchFamily="18" charset="2"/>
              </a:rPr>
              <a:t></a:t>
            </a:r>
            <a:r>
              <a:rPr lang="en-US" altLang="ko-KR">
                <a:ea typeface="굴림" panose="020B0600000101010101" pitchFamily="34" charset="-127"/>
              </a:rPr>
              <a:t>(</a:t>
            </a:r>
            <a:r>
              <a:rPr lang="en-US" altLang="ko-KR" i="1">
                <a:ea typeface="굴림" panose="020B0600000101010101" pitchFamily="34" charset="-127"/>
              </a:rPr>
              <a:t>B</a:t>
            </a:r>
            <a:r>
              <a:rPr lang="en-US" altLang="ko-KR">
                <a:ea typeface="굴림" panose="020B0600000101010101" pitchFamily="34" charset="-127"/>
                <a:sym typeface="Symbol" panose="05050102010706020507" pitchFamily="18" charset="2"/>
              </a:rPr>
              <a:t></a:t>
            </a:r>
            <a:r>
              <a:rPr lang="en-US" altLang="ko-KR" i="1">
                <a:ea typeface="굴림" panose="020B0600000101010101" pitchFamily="34" charset="-127"/>
              </a:rPr>
              <a:t>C</a:t>
            </a:r>
            <a:r>
              <a:rPr lang="en-US" altLang="ko-KR">
                <a:ea typeface="굴림" panose="020B0600000101010101" pitchFamily="34" charset="-127"/>
              </a:rPr>
              <a:t>).</a:t>
            </a:r>
          </a:p>
        </p:txBody>
      </p:sp>
      <p:sp>
        <p:nvSpPr>
          <p:cNvPr id="2" name="Slide Number Placeholder 3">
            <a:extLst>
              <a:ext uri="{FF2B5EF4-FFF2-40B4-BE49-F238E27FC236}">
                <a16:creationId xmlns:a16="http://schemas.microsoft.com/office/drawing/2014/main" id="{45764CFA-440C-B2CB-766A-576A9F903E6F}"/>
              </a:ext>
            </a:extLst>
          </p:cNvPr>
          <p:cNvSpPr>
            <a:spLocks noGrp="1"/>
          </p:cNvSpPr>
          <p:nvPr>
            <p:ph type="sldNum" sz="quarter" idx="12"/>
          </p:nvPr>
        </p:nvSpPr>
        <p:spPr/>
        <p:txBody>
          <a:bodyPr/>
          <a:lstStyle/>
          <a:p>
            <a:pPr>
              <a:defRPr/>
            </a:pPr>
            <a:fld id="{ACA9364B-C43A-4730-869C-0288D61A0156}" type="slidenum">
              <a:rPr lang="ko-KR" altLang="en-US"/>
              <a:pPr>
                <a:defRPr/>
              </a:pPr>
              <a:t>43</a:t>
            </a:fld>
            <a:endParaRPr lang="en-US" altLang="ko-KR"/>
          </a:p>
        </p:txBody>
      </p:sp>
      <p:graphicFrame>
        <p:nvGraphicFramePr>
          <p:cNvPr id="61445" name="Object 4">
            <a:extLst>
              <a:ext uri="{FF2B5EF4-FFF2-40B4-BE49-F238E27FC236}">
                <a16:creationId xmlns:a16="http://schemas.microsoft.com/office/drawing/2014/main" id="{931D1CFE-6423-ABB9-27F7-0861D5538910}"/>
              </a:ext>
            </a:extLst>
          </p:cNvPr>
          <p:cNvGraphicFramePr>
            <a:graphicFrameLocks noChangeAspect="1"/>
          </p:cNvGraphicFramePr>
          <p:nvPr/>
        </p:nvGraphicFramePr>
        <p:xfrm>
          <a:off x="900113" y="2638425"/>
          <a:ext cx="7002462" cy="3257550"/>
        </p:xfrm>
        <a:graphic>
          <a:graphicData uri="http://schemas.openxmlformats.org/presentationml/2006/ole">
            <mc:AlternateContent xmlns:mc="http://schemas.openxmlformats.org/markup-compatibility/2006">
              <mc:Choice xmlns:v="urn:schemas-microsoft-com:vml" Requires="v">
                <p:oleObj name="Document" r:id="rId2" imgW="5925312" imgH="2859024" progId="Word.Document.8">
                  <p:embed/>
                </p:oleObj>
              </mc:Choice>
              <mc:Fallback>
                <p:oleObj name="Document" r:id="rId2" imgW="5925312" imgH="2859024"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8425"/>
                        <a:ext cx="7002462" cy="3257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50017F87-19BB-3B40-0B14-ED3EAB90756C}"/>
              </a:ext>
            </a:extLst>
          </p:cNvPr>
          <p:cNvSpPr>
            <a:spLocks noGrp="1"/>
          </p:cNvSpPr>
          <p:nvPr>
            <p:ph type="sldNum" sz="quarter" idx="12"/>
          </p:nvPr>
        </p:nvSpPr>
        <p:spPr/>
        <p:txBody>
          <a:bodyPr/>
          <a:lstStyle/>
          <a:p>
            <a:pPr>
              <a:defRPr/>
            </a:pPr>
            <a:fld id="{D56BB0E2-E40C-4835-B8C6-3C6C3802C01B}" type="slidenum">
              <a:rPr lang="en-US" altLang="en-US"/>
              <a:pPr>
                <a:defRPr/>
              </a:pPr>
              <a:t>44</a:t>
            </a:fld>
            <a:endParaRPr lang="en-US" altLang="en-US"/>
          </a:p>
        </p:txBody>
      </p:sp>
      <p:sp>
        <p:nvSpPr>
          <p:cNvPr id="119810" name="Rectangle 2">
            <a:extLst>
              <a:ext uri="{FF2B5EF4-FFF2-40B4-BE49-F238E27FC236}">
                <a16:creationId xmlns:a16="http://schemas.microsoft.com/office/drawing/2014/main" id="{78D83334-89BB-2A08-5A29-2B6E64F280F1}"/>
              </a:ext>
            </a:extLst>
          </p:cNvPr>
          <p:cNvSpPr>
            <a:spLocks noGrp="1" noChangeArrowheads="1"/>
          </p:cNvSpPr>
          <p:nvPr>
            <p:ph type="title"/>
          </p:nvPr>
        </p:nvSpPr>
        <p:spPr/>
        <p:txBody>
          <a:bodyPr>
            <a:normAutofit fontScale="90000"/>
          </a:bodyPr>
          <a:lstStyle/>
          <a:p>
            <a:pPr>
              <a:defRPr/>
            </a:pPr>
            <a:r>
              <a:rPr lang="en-US" altLang="en-US" sz="4000"/>
              <a:t>Proof by showing each set </a:t>
            </a:r>
            <a:br>
              <a:rPr lang="en-US" altLang="en-US" sz="4000"/>
            </a:br>
            <a:r>
              <a:rPr lang="en-US" altLang="en-US" sz="4000"/>
              <a:t>is a subset of the other 1</a:t>
            </a:r>
          </a:p>
        </p:txBody>
      </p:sp>
      <p:sp>
        <p:nvSpPr>
          <p:cNvPr id="119811" name="Rectangle 3">
            <a:extLst>
              <a:ext uri="{FF2B5EF4-FFF2-40B4-BE49-F238E27FC236}">
                <a16:creationId xmlns:a16="http://schemas.microsoft.com/office/drawing/2014/main" id="{D702D6B0-8B3E-7643-7260-DB762F2E834A}"/>
              </a:ext>
            </a:extLst>
          </p:cNvPr>
          <p:cNvSpPr>
            <a:spLocks noGrp="1" noChangeArrowheads="1"/>
          </p:cNvSpPr>
          <p:nvPr>
            <p:ph type="body" idx="1"/>
          </p:nvPr>
        </p:nvSpPr>
        <p:spPr/>
        <p:txBody>
          <a:bodyPr>
            <a:normAutofit fontScale="85000" lnSpcReduction="10000"/>
          </a:bodyPr>
          <a:lstStyle/>
          <a:p>
            <a:pPr>
              <a:lnSpc>
                <a:spcPct val="90000"/>
              </a:lnSpc>
              <a:defRPr/>
            </a:pPr>
            <a:r>
              <a:rPr lang="en-US" altLang="en-US" sz="2400"/>
              <a:t>Assume that an element is a member of one of the identities</a:t>
            </a:r>
          </a:p>
          <a:p>
            <a:pPr lvl="1">
              <a:lnSpc>
                <a:spcPct val="90000"/>
              </a:lnSpc>
              <a:defRPr/>
            </a:pPr>
            <a:r>
              <a:rPr lang="en-US" altLang="en-US" sz="2000"/>
              <a:t>Then show it is a member of the other</a:t>
            </a:r>
          </a:p>
          <a:p>
            <a:pPr>
              <a:lnSpc>
                <a:spcPct val="90000"/>
              </a:lnSpc>
              <a:defRPr/>
            </a:pPr>
            <a:r>
              <a:rPr lang="en-US" altLang="en-US" sz="2400"/>
              <a:t>Repeat for the other identity</a:t>
            </a:r>
          </a:p>
          <a:p>
            <a:pPr>
              <a:lnSpc>
                <a:spcPct val="90000"/>
              </a:lnSpc>
              <a:defRPr/>
            </a:pPr>
            <a:endParaRPr lang="en-US" altLang="en-US" sz="2400"/>
          </a:p>
          <a:p>
            <a:pPr>
              <a:lnSpc>
                <a:spcPct val="90000"/>
              </a:lnSpc>
              <a:defRPr/>
            </a:pPr>
            <a:r>
              <a:rPr lang="en-US" altLang="en-US" sz="2400"/>
              <a:t>We are trying to show:</a:t>
            </a:r>
          </a:p>
          <a:p>
            <a:pPr lvl="1">
              <a:lnSpc>
                <a:spcPct val="90000"/>
              </a:lnSpc>
              <a:defRPr/>
            </a:pPr>
            <a:r>
              <a:rPr lang="en-US" altLang="en-US" sz="2000"/>
              <a:t>(x</a:t>
            </a:r>
            <a:r>
              <a:rPr lang="en-US" altLang="en-US" sz="2000">
                <a:sym typeface="Symbol" panose="05050102010706020507" pitchFamily="18" charset="2"/>
              </a:rPr>
              <a:t></a:t>
            </a:r>
            <a:r>
              <a:rPr lang="en-US" altLang="en-US" sz="2000">
                <a:cs typeface="Arial" panose="020B0604020202020204" pitchFamily="34" charset="0"/>
              </a:rPr>
              <a:t>A∩B</a:t>
            </a:r>
            <a:r>
              <a:rPr lang="en-US" altLang="en-US" sz="2000">
                <a:cs typeface="Arial" panose="020B0604020202020204" pitchFamily="34" charset="0"/>
                <a:sym typeface="Symbol" panose="05050102010706020507" pitchFamily="18" charset="2"/>
              </a:rPr>
              <a:t>→ </a:t>
            </a:r>
            <a:r>
              <a:rPr lang="en-US" altLang="en-US" sz="2000"/>
              <a:t>x</a:t>
            </a:r>
            <a:r>
              <a:rPr lang="en-US" altLang="en-US" sz="2000">
                <a:sym typeface="Symbol" panose="05050102010706020507" pitchFamily="18" charset="2"/>
              </a:rPr>
              <a:t></a:t>
            </a:r>
            <a:r>
              <a:rPr lang="en-US" altLang="en-US" sz="2000">
                <a:cs typeface="Arial" panose="020B0604020202020204" pitchFamily="34" charset="0"/>
              </a:rPr>
              <a:t>B-(B-A)</a:t>
            </a:r>
            <a:r>
              <a:rPr lang="en-US" altLang="en-US" sz="2000">
                <a:sym typeface="Symbol" panose="05050102010706020507" pitchFamily="18" charset="2"/>
              </a:rPr>
              <a:t>)  </a:t>
            </a:r>
            <a:r>
              <a:rPr lang="en-US" altLang="en-US" sz="2000"/>
              <a:t>(x</a:t>
            </a:r>
            <a:r>
              <a:rPr lang="en-US" altLang="en-US" sz="2000">
                <a:sym typeface="Symbol" panose="05050102010706020507" pitchFamily="18" charset="2"/>
              </a:rPr>
              <a:t></a:t>
            </a:r>
            <a:r>
              <a:rPr lang="en-US" altLang="en-US" sz="2000">
                <a:cs typeface="Arial" panose="020B0604020202020204" pitchFamily="34" charset="0"/>
              </a:rPr>
              <a:t>B-(B-A)</a:t>
            </a:r>
            <a:r>
              <a:rPr lang="en-US" altLang="en-US" sz="2000">
                <a:cs typeface="Arial" panose="020B0604020202020204" pitchFamily="34" charset="0"/>
                <a:sym typeface="Symbol" panose="05050102010706020507" pitchFamily="18" charset="2"/>
              </a:rPr>
              <a:t>→ </a:t>
            </a:r>
            <a:r>
              <a:rPr lang="en-US" altLang="en-US" sz="2000"/>
              <a:t>x</a:t>
            </a:r>
            <a:r>
              <a:rPr lang="en-US" altLang="en-US" sz="2000">
                <a:sym typeface="Symbol" panose="05050102010706020507" pitchFamily="18" charset="2"/>
              </a:rPr>
              <a:t></a:t>
            </a:r>
            <a:r>
              <a:rPr lang="en-US" altLang="en-US" sz="2000">
                <a:cs typeface="Arial" panose="020B0604020202020204" pitchFamily="34" charset="0"/>
              </a:rPr>
              <a:t>A∩B</a:t>
            </a:r>
            <a:r>
              <a:rPr lang="en-US" altLang="en-US" sz="2000">
                <a:sym typeface="Symbol" panose="05050102010706020507" pitchFamily="18" charset="2"/>
              </a:rPr>
              <a:t>)</a:t>
            </a:r>
          </a:p>
          <a:p>
            <a:pPr lvl="1">
              <a:lnSpc>
                <a:spcPct val="90000"/>
              </a:lnSpc>
              <a:defRPr/>
            </a:pPr>
            <a:r>
              <a:rPr lang="en-US" altLang="en-US" sz="2000">
                <a:cs typeface="Arial" panose="020B0604020202020204" pitchFamily="34" charset="0"/>
                <a:sym typeface="Symbol" panose="05050102010706020507" pitchFamily="18" charset="2"/>
              </a:rPr>
              <a:t>This is the biconditional:</a:t>
            </a:r>
          </a:p>
          <a:p>
            <a:pPr lvl="1">
              <a:lnSpc>
                <a:spcPct val="90000"/>
              </a:lnSpc>
              <a:defRPr/>
            </a:pPr>
            <a:r>
              <a:rPr lang="en-US" altLang="en-US" sz="2000"/>
              <a:t>x</a:t>
            </a:r>
            <a:r>
              <a:rPr lang="en-US" altLang="en-US" sz="2000">
                <a:sym typeface="Symbol" panose="05050102010706020507" pitchFamily="18" charset="2"/>
              </a:rPr>
              <a:t></a:t>
            </a:r>
            <a:r>
              <a:rPr lang="en-US" altLang="en-US" sz="2000">
                <a:cs typeface="Arial" panose="020B0604020202020204" pitchFamily="34" charset="0"/>
              </a:rPr>
              <a:t>A∩B ↔</a:t>
            </a:r>
            <a:r>
              <a:rPr lang="en-US" altLang="en-US" sz="2000">
                <a:cs typeface="Arial" panose="020B0604020202020204" pitchFamily="34" charset="0"/>
                <a:sym typeface="Symbol" panose="05050102010706020507" pitchFamily="18" charset="2"/>
              </a:rPr>
              <a:t> </a:t>
            </a:r>
            <a:r>
              <a:rPr lang="en-US" altLang="en-US" sz="2000"/>
              <a:t>x</a:t>
            </a:r>
            <a:r>
              <a:rPr lang="en-US" altLang="en-US" sz="2000">
                <a:sym typeface="Symbol" panose="05050102010706020507" pitchFamily="18" charset="2"/>
              </a:rPr>
              <a:t></a:t>
            </a:r>
            <a:r>
              <a:rPr lang="en-US" altLang="en-US" sz="2000">
                <a:cs typeface="Arial" panose="020B0604020202020204" pitchFamily="34" charset="0"/>
              </a:rPr>
              <a:t>B-(B-A)</a:t>
            </a:r>
          </a:p>
          <a:p>
            <a:pPr>
              <a:lnSpc>
                <a:spcPct val="90000"/>
              </a:lnSpc>
              <a:defRPr/>
            </a:pPr>
            <a:endParaRPr lang="en-US" altLang="en-US" sz="2400"/>
          </a:p>
          <a:p>
            <a:pPr>
              <a:lnSpc>
                <a:spcPct val="90000"/>
              </a:lnSpc>
              <a:defRPr/>
            </a:pPr>
            <a:r>
              <a:rPr lang="en-US" altLang="en-US" sz="2400"/>
              <a:t>Not good for long proofs</a:t>
            </a:r>
          </a:p>
          <a:p>
            <a:pPr>
              <a:lnSpc>
                <a:spcPct val="90000"/>
              </a:lnSpc>
              <a:defRPr/>
            </a:pPr>
            <a:r>
              <a:rPr lang="en-US" altLang="en-US" sz="2400"/>
              <a:t>Basically, it’s an English run-through of the proof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8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98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307F005B-388E-0089-CD5C-33C1D8CB5717}"/>
              </a:ext>
            </a:extLst>
          </p:cNvPr>
          <p:cNvSpPr>
            <a:spLocks noGrp="1"/>
          </p:cNvSpPr>
          <p:nvPr>
            <p:ph type="sldNum" sz="quarter" idx="12"/>
          </p:nvPr>
        </p:nvSpPr>
        <p:spPr/>
        <p:txBody>
          <a:bodyPr/>
          <a:lstStyle/>
          <a:p>
            <a:pPr>
              <a:defRPr/>
            </a:pPr>
            <a:fld id="{C1B6A075-78DE-41CC-A9C1-EDE54B3C3AB2}" type="slidenum">
              <a:rPr lang="en-US" altLang="en-US"/>
              <a:pPr>
                <a:defRPr/>
              </a:pPr>
              <a:t>45</a:t>
            </a:fld>
            <a:endParaRPr lang="en-US" altLang="en-US"/>
          </a:p>
        </p:txBody>
      </p:sp>
      <p:sp>
        <p:nvSpPr>
          <p:cNvPr id="120834" name="Rectangle 2">
            <a:extLst>
              <a:ext uri="{FF2B5EF4-FFF2-40B4-BE49-F238E27FC236}">
                <a16:creationId xmlns:a16="http://schemas.microsoft.com/office/drawing/2014/main" id="{CE9048AB-6F26-7E42-3A5B-39A57CE380B9}"/>
              </a:ext>
            </a:extLst>
          </p:cNvPr>
          <p:cNvSpPr>
            <a:spLocks noGrp="1" noChangeArrowheads="1"/>
          </p:cNvSpPr>
          <p:nvPr>
            <p:ph type="title"/>
          </p:nvPr>
        </p:nvSpPr>
        <p:spPr/>
        <p:txBody>
          <a:bodyPr>
            <a:normAutofit fontScale="90000"/>
          </a:bodyPr>
          <a:lstStyle/>
          <a:p>
            <a:pPr>
              <a:defRPr/>
            </a:pPr>
            <a:r>
              <a:rPr lang="en-US" altLang="en-US" sz="4000"/>
              <a:t>Proof by showing each set </a:t>
            </a:r>
            <a:br>
              <a:rPr lang="en-US" altLang="en-US" sz="4000"/>
            </a:br>
            <a:r>
              <a:rPr lang="en-US" altLang="en-US" sz="4000"/>
              <a:t>is a subset of the other 2</a:t>
            </a:r>
          </a:p>
        </p:txBody>
      </p:sp>
      <p:sp>
        <p:nvSpPr>
          <p:cNvPr id="120835" name="Rectangle 3">
            <a:extLst>
              <a:ext uri="{FF2B5EF4-FFF2-40B4-BE49-F238E27FC236}">
                <a16:creationId xmlns:a16="http://schemas.microsoft.com/office/drawing/2014/main" id="{0A2F037D-F1D4-FE18-FC53-54EE7E7D0C00}"/>
              </a:ext>
            </a:extLst>
          </p:cNvPr>
          <p:cNvSpPr>
            <a:spLocks noGrp="1" noChangeArrowheads="1"/>
          </p:cNvSpPr>
          <p:nvPr>
            <p:ph type="body" idx="1"/>
          </p:nvPr>
        </p:nvSpPr>
        <p:spPr/>
        <p:txBody>
          <a:bodyPr>
            <a:normAutofit fontScale="92500" lnSpcReduction="10000"/>
          </a:bodyPr>
          <a:lstStyle/>
          <a:p>
            <a:pPr>
              <a:lnSpc>
                <a:spcPct val="90000"/>
              </a:lnSpc>
              <a:defRPr/>
            </a:pPr>
            <a:r>
              <a:rPr lang="en-US" altLang="en-US" sz="2400"/>
              <a:t>Assume that x</a:t>
            </a:r>
            <a:r>
              <a:rPr lang="en-US" altLang="en-US" sz="2400">
                <a:sym typeface="Symbol" panose="05050102010706020507" pitchFamily="18" charset="2"/>
              </a:rPr>
              <a:t>B-(B-A)</a:t>
            </a:r>
          </a:p>
          <a:p>
            <a:pPr lvl="1">
              <a:lnSpc>
                <a:spcPct val="90000"/>
              </a:lnSpc>
              <a:defRPr/>
            </a:pPr>
            <a:r>
              <a:rPr lang="en-US" altLang="en-US" sz="2000">
                <a:cs typeface="Arial" panose="020B0604020202020204" pitchFamily="34" charset="0"/>
                <a:sym typeface="Symbol" panose="05050102010706020507" pitchFamily="18" charset="2"/>
              </a:rPr>
              <a:t>By definition of difference, we know that x</a:t>
            </a:r>
            <a:r>
              <a:rPr lang="en-US" altLang="en-US" sz="2000">
                <a:sym typeface="Symbol" panose="05050102010706020507" pitchFamily="18" charset="2"/>
              </a:rPr>
              <a:t>B and xB-A</a:t>
            </a:r>
          </a:p>
          <a:p>
            <a:pPr>
              <a:lnSpc>
                <a:spcPct val="90000"/>
              </a:lnSpc>
              <a:defRPr/>
            </a:pPr>
            <a:r>
              <a:rPr lang="en-US" altLang="en-US" sz="2400">
                <a:sym typeface="Symbol" panose="05050102010706020507" pitchFamily="18" charset="2"/>
              </a:rPr>
              <a:t>Consider xB-A</a:t>
            </a:r>
          </a:p>
          <a:p>
            <a:pPr lvl="1">
              <a:lnSpc>
                <a:spcPct val="90000"/>
              </a:lnSpc>
              <a:defRPr/>
            </a:pPr>
            <a:r>
              <a:rPr lang="en-US" altLang="en-US" sz="2000">
                <a:sym typeface="Symbol" panose="05050102010706020507" pitchFamily="18" charset="2"/>
              </a:rPr>
              <a:t>If xB-A, then (by definition of difference) xB and xA</a:t>
            </a:r>
          </a:p>
          <a:p>
            <a:pPr lvl="1">
              <a:lnSpc>
                <a:spcPct val="90000"/>
              </a:lnSpc>
              <a:defRPr/>
            </a:pPr>
            <a:r>
              <a:rPr lang="en-US" altLang="en-US" sz="2000">
                <a:sym typeface="Symbol" panose="05050102010706020507" pitchFamily="18" charset="2"/>
              </a:rPr>
              <a:t>Since xB-A, then only one of the inverses has to be true (DeMorgan’s law): xB or xA</a:t>
            </a:r>
          </a:p>
          <a:p>
            <a:pPr>
              <a:lnSpc>
                <a:spcPct val="90000"/>
              </a:lnSpc>
              <a:defRPr/>
            </a:pPr>
            <a:r>
              <a:rPr lang="en-US" altLang="en-US" sz="2400">
                <a:sym typeface="Symbol" panose="05050102010706020507" pitchFamily="18" charset="2"/>
              </a:rPr>
              <a:t>So we have that xB and (xB or xA)</a:t>
            </a:r>
          </a:p>
          <a:p>
            <a:pPr lvl="1">
              <a:lnSpc>
                <a:spcPct val="90000"/>
              </a:lnSpc>
              <a:defRPr/>
            </a:pPr>
            <a:r>
              <a:rPr lang="en-US" altLang="en-US" sz="2000">
                <a:sym typeface="Symbol" panose="05050102010706020507" pitchFamily="18" charset="2"/>
              </a:rPr>
              <a:t>It cannot be the case where xB and xB</a:t>
            </a:r>
          </a:p>
          <a:p>
            <a:pPr lvl="1">
              <a:lnSpc>
                <a:spcPct val="90000"/>
              </a:lnSpc>
              <a:defRPr/>
            </a:pPr>
            <a:r>
              <a:rPr lang="en-US" altLang="en-US" sz="2000">
                <a:sym typeface="Symbol" panose="05050102010706020507" pitchFamily="18" charset="2"/>
              </a:rPr>
              <a:t>Thus, xB and xA</a:t>
            </a:r>
          </a:p>
          <a:p>
            <a:pPr lvl="1">
              <a:lnSpc>
                <a:spcPct val="90000"/>
              </a:lnSpc>
              <a:defRPr/>
            </a:pPr>
            <a:r>
              <a:rPr lang="en-US" altLang="en-US" sz="2000">
                <a:sym typeface="Symbol" panose="05050102010706020507" pitchFamily="18" charset="2"/>
              </a:rPr>
              <a:t>This is the definition of intersection</a:t>
            </a:r>
          </a:p>
          <a:p>
            <a:pPr>
              <a:lnSpc>
                <a:spcPct val="90000"/>
              </a:lnSpc>
              <a:defRPr/>
            </a:pPr>
            <a:r>
              <a:rPr lang="en-US" altLang="en-US" sz="2400">
                <a:sym typeface="Symbol" panose="05050102010706020507" pitchFamily="18" charset="2"/>
              </a:rPr>
              <a:t>Thus, if xB-(B-A) then xA</a:t>
            </a:r>
            <a:r>
              <a:rPr lang="en-US" altLang="en-US" sz="2400">
                <a:cs typeface="Arial" panose="020B0604020202020204" pitchFamily="34" charset="0"/>
                <a:sym typeface="Symbol" panose="05050102010706020507" pitchFamily="18" charset="2"/>
              </a:rPr>
              <a:t>∩</a:t>
            </a:r>
            <a:r>
              <a:rPr lang="en-US" altLang="en-US" sz="2400">
                <a:sym typeface="Symbol" panose="05050102010706020507" pitchFamily="18" charset="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83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83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83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08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8CFFB19E-A6E7-377F-126B-8F2159A94CD9}"/>
              </a:ext>
            </a:extLst>
          </p:cNvPr>
          <p:cNvSpPr>
            <a:spLocks noGrp="1"/>
          </p:cNvSpPr>
          <p:nvPr>
            <p:ph type="sldNum" sz="quarter" idx="12"/>
          </p:nvPr>
        </p:nvSpPr>
        <p:spPr/>
        <p:txBody>
          <a:bodyPr/>
          <a:lstStyle/>
          <a:p>
            <a:pPr>
              <a:defRPr/>
            </a:pPr>
            <a:fld id="{D265982C-0685-4668-9FE9-B16229C8D851}" type="slidenum">
              <a:rPr lang="en-US" altLang="en-US"/>
              <a:pPr>
                <a:defRPr/>
              </a:pPr>
              <a:t>46</a:t>
            </a:fld>
            <a:endParaRPr lang="en-US" altLang="en-US"/>
          </a:p>
        </p:txBody>
      </p:sp>
      <p:sp>
        <p:nvSpPr>
          <p:cNvPr id="121858" name="Rectangle 2">
            <a:extLst>
              <a:ext uri="{FF2B5EF4-FFF2-40B4-BE49-F238E27FC236}">
                <a16:creationId xmlns:a16="http://schemas.microsoft.com/office/drawing/2014/main" id="{2F2EA3BA-2448-D1B2-73E2-E4AC9DB4383F}"/>
              </a:ext>
            </a:extLst>
          </p:cNvPr>
          <p:cNvSpPr>
            <a:spLocks noGrp="1" noChangeArrowheads="1"/>
          </p:cNvSpPr>
          <p:nvPr>
            <p:ph type="title"/>
          </p:nvPr>
        </p:nvSpPr>
        <p:spPr/>
        <p:txBody>
          <a:bodyPr>
            <a:normAutofit fontScale="90000"/>
          </a:bodyPr>
          <a:lstStyle/>
          <a:p>
            <a:pPr>
              <a:defRPr/>
            </a:pPr>
            <a:r>
              <a:rPr lang="en-US" altLang="en-US" sz="4000"/>
              <a:t>Proof by showing each set </a:t>
            </a:r>
            <a:br>
              <a:rPr lang="en-US" altLang="en-US" sz="4000"/>
            </a:br>
            <a:r>
              <a:rPr lang="en-US" altLang="en-US" sz="4000"/>
              <a:t>is a subset of the other 3</a:t>
            </a:r>
          </a:p>
        </p:txBody>
      </p:sp>
      <p:sp>
        <p:nvSpPr>
          <p:cNvPr id="121859" name="Rectangle 3">
            <a:extLst>
              <a:ext uri="{FF2B5EF4-FFF2-40B4-BE49-F238E27FC236}">
                <a16:creationId xmlns:a16="http://schemas.microsoft.com/office/drawing/2014/main" id="{B0811B6E-F2BA-1755-8DE4-BDFFCF4DFD25}"/>
              </a:ext>
            </a:extLst>
          </p:cNvPr>
          <p:cNvSpPr>
            <a:spLocks noGrp="1" noChangeArrowheads="1"/>
          </p:cNvSpPr>
          <p:nvPr>
            <p:ph type="body" idx="1"/>
          </p:nvPr>
        </p:nvSpPr>
        <p:spPr/>
        <p:txBody>
          <a:bodyPr>
            <a:normAutofit fontScale="92500" lnSpcReduction="20000"/>
          </a:bodyPr>
          <a:lstStyle/>
          <a:p>
            <a:pPr>
              <a:lnSpc>
                <a:spcPct val="90000"/>
              </a:lnSpc>
              <a:defRPr/>
            </a:pPr>
            <a:r>
              <a:rPr lang="en-US" altLang="en-US" sz="2400"/>
              <a:t>Assume that x</a:t>
            </a:r>
            <a:r>
              <a:rPr lang="en-US" altLang="en-US" sz="2400">
                <a:sym typeface="Symbol" panose="05050102010706020507" pitchFamily="18" charset="2"/>
              </a:rPr>
              <a:t>A</a:t>
            </a:r>
            <a:r>
              <a:rPr lang="en-US" altLang="en-US" sz="2400">
                <a:cs typeface="Arial" panose="020B0604020202020204" pitchFamily="34" charset="0"/>
                <a:sym typeface="Symbol" panose="05050102010706020507" pitchFamily="18" charset="2"/>
              </a:rPr>
              <a:t>∩B</a:t>
            </a:r>
          </a:p>
          <a:p>
            <a:pPr lvl="1">
              <a:lnSpc>
                <a:spcPct val="90000"/>
              </a:lnSpc>
              <a:defRPr/>
            </a:pPr>
            <a:r>
              <a:rPr lang="en-US" altLang="en-US" sz="2000"/>
              <a:t>By definition of intersection, x</a:t>
            </a:r>
            <a:r>
              <a:rPr lang="en-US" altLang="en-US" sz="2000">
                <a:sym typeface="Symbol" panose="05050102010706020507" pitchFamily="18" charset="2"/>
              </a:rPr>
              <a:t>A and xB</a:t>
            </a:r>
          </a:p>
          <a:p>
            <a:pPr>
              <a:lnSpc>
                <a:spcPct val="90000"/>
              </a:lnSpc>
              <a:defRPr/>
            </a:pPr>
            <a:r>
              <a:rPr lang="en-US" altLang="en-US" sz="2400">
                <a:sym typeface="Symbol" panose="05050102010706020507" pitchFamily="18" charset="2"/>
              </a:rPr>
              <a:t>Thus, we know that xB-A</a:t>
            </a:r>
          </a:p>
          <a:p>
            <a:pPr lvl="1">
              <a:lnSpc>
                <a:spcPct val="90000"/>
              </a:lnSpc>
              <a:defRPr/>
            </a:pPr>
            <a:r>
              <a:rPr lang="en-US" altLang="en-US" sz="2000">
                <a:sym typeface="Symbol" panose="05050102010706020507" pitchFamily="18" charset="2"/>
              </a:rPr>
              <a:t>B-A includes all the elements in B that are also not in A not include any of the elements of A (by definition of difference)</a:t>
            </a:r>
          </a:p>
          <a:p>
            <a:pPr>
              <a:lnSpc>
                <a:spcPct val="90000"/>
              </a:lnSpc>
              <a:defRPr/>
            </a:pPr>
            <a:r>
              <a:rPr lang="en-US" altLang="en-US" sz="2400">
                <a:sym typeface="Symbol" panose="05050102010706020507" pitchFamily="18" charset="2"/>
              </a:rPr>
              <a:t>Consider B-(B-A)</a:t>
            </a:r>
          </a:p>
          <a:p>
            <a:pPr lvl="1">
              <a:lnSpc>
                <a:spcPct val="90000"/>
              </a:lnSpc>
              <a:defRPr/>
            </a:pPr>
            <a:r>
              <a:rPr lang="en-US" altLang="en-US" sz="2000">
                <a:sym typeface="Symbol" panose="05050102010706020507" pitchFamily="18" charset="2"/>
              </a:rPr>
              <a:t>We know that xB-A</a:t>
            </a:r>
          </a:p>
          <a:p>
            <a:pPr lvl="1">
              <a:lnSpc>
                <a:spcPct val="90000"/>
              </a:lnSpc>
              <a:defRPr/>
            </a:pPr>
            <a:r>
              <a:rPr lang="en-US" altLang="en-US" sz="2000">
                <a:sym typeface="Symbol" panose="05050102010706020507" pitchFamily="18" charset="2"/>
              </a:rPr>
              <a:t>We also know that if </a:t>
            </a:r>
            <a:r>
              <a:rPr lang="en-US" altLang="en-US" sz="2000"/>
              <a:t>x</a:t>
            </a:r>
            <a:r>
              <a:rPr lang="en-US" altLang="en-US" sz="2000">
                <a:sym typeface="Symbol" panose="05050102010706020507" pitchFamily="18" charset="2"/>
              </a:rPr>
              <a:t>A</a:t>
            </a:r>
            <a:r>
              <a:rPr lang="en-US" altLang="en-US" sz="2000">
                <a:cs typeface="Arial" panose="020B0604020202020204" pitchFamily="34" charset="0"/>
                <a:sym typeface="Symbol" panose="05050102010706020507" pitchFamily="18" charset="2"/>
              </a:rPr>
              <a:t>∩B then </a:t>
            </a:r>
            <a:r>
              <a:rPr lang="en-US" altLang="en-US" sz="2000"/>
              <a:t>x</a:t>
            </a:r>
            <a:r>
              <a:rPr lang="en-US" altLang="en-US" sz="2000">
                <a:sym typeface="Symbol" panose="05050102010706020507" pitchFamily="18" charset="2"/>
              </a:rPr>
              <a:t>B (by definition of intersection)</a:t>
            </a:r>
          </a:p>
          <a:p>
            <a:pPr lvl="1">
              <a:lnSpc>
                <a:spcPct val="90000"/>
              </a:lnSpc>
              <a:defRPr/>
            </a:pPr>
            <a:r>
              <a:rPr lang="en-US" altLang="en-US" sz="2000">
                <a:cs typeface="Arial" panose="020B0604020202020204" pitchFamily="34" charset="0"/>
                <a:sym typeface="Symbol" panose="05050102010706020507" pitchFamily="18" charset="2"/>
              </a:rPr>
              <a:t>Thus, if </a:t>
            </a:r>
            <a:r>
              <a:rPr lang="en-US" altLang="en-US" sz="2000"/>
              <a:t>x</a:t>
            </a:r>
            <a:r>
              <a:rPr lang="en-US" altLang="en-US" sz="2000">
                <a:sym typeface="Symbol" panose="05050102010706020507" pitchFamily="18" charset="2"/>
              </a:rPr>
              <a:t>B and xB-A, we can restate that (using the definition of difference) as xB-(B-A)</a:t>
            </a:r>
            <a:endParaRPr lang="en-US" altLang="en-US" sz="2000">
              <a:cs typeface="Arial" panose="020B0604020202020204" pitchFamily="34" charset="0"/>
              <a:sym typeface="Symbol" panose="05050102010706020507" pitchFamily="18" charset="2"/>
            </a:endParaRPr>
          </a:p>
          <a:p>
            <a:pPr>
              <a:lnSpc>
                <a:spcPct val="90000"/>
              </a:lnSpc>
              <a:defRPr/>
            </a:pPr>
            <a:r>
              <a:rPr lang="en-US" altLang="en-US" sz="2400">
                <a:sym typeface="Symbol" panose="05050102010706020507" pitchFamily="18" charset="2"/>
              </a:rPr>
              <a:t>Thus, if xA</a:t>
            </a:r>
            <a:r>
              <a:rPr lang="en-US" altLang="en-US" sz="2400">
                <a:cs typeface="Arial" panose="020B0604020202020204" pitchFamily="34" charset="0"/>
                <a:sym typeface="Symbol" panose="05050102010706020507" pitchFamily="18" charset="2"/>
              </a:rPr>
              <a:t>∩</a:t>
            </a:r>
            <a:r>
              <a:rPr lang="en-US" altLang="en-US" sz="2400">
                <a:sym typeface="Symbol" panose="05050102010706020507" pitchFamily="18" charset="2"/>
              </a:rPr>
              <a:t>B then xB-(B-A)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18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85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AF40E453-90EA-47AA-DF70-69921AED5E1B}"/>
              </a:ext>
            </a:extLst>
          </p:cNvPr>
          <p:cNvSpPr>
            <a:spLocks noGrp="1"/>
          </p:cNvSpPr>
          <p:nvPr>
            <p:ph type="sldNum" sz="quarter" idx="12"/>
          </p:nvPr>
        </p:nvSpPr>
        <p:spPr/>
        <p:txBody>
          <a:bodyPr/>
          <a:lstStyle/>
          <a:p>
            <a:pPr>
              <a:defRPr/>
            </a:pPr>
            <a:fld id="{7C4BF292-B499-4E34-964D-FF486B7E0723}" type="slidenum">
              <a:rPr lang="en-US" altLang="en-US"/>
              <a:pPr>
                <a:defRPr/>
              </a:pPr>
              <a:t>47</a:t>
            </a:fld>
            <a:endParaRPr lang="en-US" altLang="en-US"/>
          </a:p>
        </p:txBody>
      </p:sp>
      <p:sp>
        <p:nvSpPr>
          <p:cNvPr id="122882" name="Rectangle 2">
            <a:extLst>
              <a:ext uri="{FF2B5EF4-FFF2-40B4-BE49-F238E27FC236}">
                <a16:creationId xmlns:a16="http://schemas.microsoft.com/office/drawing/2014/main" id="{E6C0B583-BA51-EABF-56B5-219F218E8E78}"/>
              </a:ext>
            </a:extLst>
          </p:cNvPr>
          <p:cNvSpPr>
            <a:spLocks noGrp="1" noChangeArrowheads="1"/>
          </p:cNvSpPr>
          <p:nvPr>
            <p:ph type="title"/>
          </p:nvPr>
        </p:nvSpPr>
        <p:spPr/>
        <p:txBody>
          <a:bodyPr>
            <a:normAutofit fontScale="90000"/>
          </a:bodyPr>
          <a:lstStyle/>
          <a:p>
            <a:pPr>
              <a:defRPr/>
            </a:pPr>
            <a:r>
              <a:rPr lang="en-US" altLang="en-US" sz="4000"/>
              <a:t>Proof by set builder notation </a:t>
            </a:r>
            <a:br>
              <a:rPr lang="en-US" altLang="en-US" sz="4000"/>
            </a:br>
            <a:r>
              <a:rPr lang="en-US" altLang="en-US" sz="4000"/>
              <a:t>and logical equivalences 1</a:t>
            </a:r>
          </a:p>
        </p:txBody>
      </p:sp>
      <p:sp>
        <p:nvSpPr>
          <p:cNvPr id="122883" name="Rectangle 3">
            <a:extLst>
              <a:ext uri="{FF2B5EF4-FFF2-40B4-BE49-F238E27FC236}">
                <a16:creationId xmlns:a16="http://schemas.microsoft.com/office/drawing/2014/main" id="{7BAE6677-F7A6-7D27-0BEE-7F4DA8323665}"/>
              </a:ext>
            </a:extLst>
          </p:cNvPr>
          <p:cNvSpPr>
            <a:spLocks noGrp="1" noChangeArrowheads="1"/>
          </p:cNvSpPr>
          <p:nvPr>
            <p:ph type="body" idx="1"/>
          </p:nvPr>
        </p:nvSpPr>
        <p:spPr/>
        <p:txBody>
          <a:bodyPr/>
          <a:lstStyle/>
          <a:p>
            <a:pPr>
              <a:defRPr/>
            </a:pPr>
            <a:endParaRPr lang="en-US" altLang="en-US"/>
          </a:p>
          <a:p>
            <a:pPr>
              <a:defRPr/>
            </a:pPr>
            <a:r>
              <a:rPr lang="en-US" altLang="en-US"/>
              <a:t>First, translate both sides of the set identity into set builder notation</a:t>
            </a:r>
          </a:p>
          <a:p>
            <a:pPr>
              <a:defRPr/>
            </a:pPr>
            <a:endParaRPr lang="en-US" altLang="en-US"/>
          </a:p>
          <a:p>
            <a:pPr>
              <a:defRPr/>
            </a:pPr>
            <a:r>
              <a:rPr lang="en-US" altLang="en-US"/>
              <a:t>Then massage one side (or both) to make it identical to the other</a:t>
            </a:r>
          </a:p>
          <a:p>
            <a:pPr lvl="1">
              <a:defRPr/>
            </a:pPr>
            <a:r>
              <a:rPr lang="en-US" altLang="en-US"/>
              <a:t>Do this using logical equivalences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0B17567-C5F8-373B-9783-A1325D5FA3F8}"/>
              </a:ext>
            </a:extLst>
          </p:cNvPr>
          <p:cNvSpPr>
            <a:spLocks noGrp="1"/>
          </p:cNvSpPr>
          <p:nvPr>
            <p:ph type="sldNum" sz="quarter" idx="12"/>
          </p:nvPr>
        </p:nvSpPr>
        <p:spPr/>
        <p:txBody>
          <a:bodyPr/>
          <a:lstStyle/>
          <a:p>
            <a:pPr>
              <a:defRPr/>
            </a:pPr>
            <a:fld id="{13AF9452-4FB5-4B1C-B0AF-67EE7BF64947}" type="slidenum">
              <a:rPr lang="en-US" altLang="en-US"/>
              <a:pPr>
                <a:defRPr/>
              </a:pPr>
              <a:t>48</a:t>
            </a:fld>
            <a:endParaRPr lang="en-US" altLang="en-US"/>
          </a:p>
        </p:txBody>
      </p:sp>
      <p:sp>
        <p:nvSpPr>
          <p:cNvPr id="123906" name="Rectangle 2">
            <a:extLst>
              <a:ext uri="{FF2B5EF4-FFF2-40B4-BE49-F238E27FC236}">
                <a16:creationId xmlns:a16="http://schemas.microsoft.com/office/drawing/2014/main" id="{A5908900-77C6-43C8-3B93-DEB9B3223C60}"/>
              </a:ext>
            </a:extLst>
          </p:cNvPr>
          <p:cNvSpPr>
            <a:spLocks noGrp="1" noChangeArrowheads="1"/>
          </p:cNvSpPr>
          <p:nvPr>
            <p:ph type="title"/>
          </p:nvPr>
        </p:nvSpPr>
        <p:spPr/>
        <p:txBody>
          <a:bodyPr>
            <a:normAutofit fontScale="90000"/>
          </a:bodyPr>
          <a:lstStyle/>
          <a:p>
            <a:pPr>
              <a:defRPr/>
            </a:pPr>
            <a:r>
              <a:rPr lang="en-US" altLang="en-US" sz="4000"/>
              <a:t>Proof by set builder notation </a:t>
            </a:r>
            <a:br>
              <a:rPr lang="en-US" altLang="en-US" sz="4000"/>
            </a:br>
            <a:r>
              <a:rPr lang="en-US" altLang="en-US" sz="4000"/>
              <a:t>and logical equivalences 2</a:t>
            </a:r>
          </a:p>
        </p:txBody>
      </p:sp>
      <p:sp>
        <p:nvSpPr>
          <p:cNvPr id="123907" name="Text Box 3">
            <a:extLst>
              <a:ext uri="{FF2B5EF4-FFF2-40B4-BE49-F238E27FC236}">
                <a16:creationId xmlns:a16="http://schemas.microsoft.com/office/drawing/2014/main" id="{207CC28F-3DD2-78B9-BE37-29E606071FD5}"/>
              </a:ext>
            </a:extLst>
          </p:cNvPr>
          <p:cNvSpPr txBox="1">
            <a:spLocks noChangeArrowheads="1"/>
          </p:cNvSpPr>
          <p:nvPr/>
        </p:nvSpPr>
        <p:spPr bwMode="auto">
          <a:xfrm>
            <a:off x="5638800" y="1676400"/>
            <a:ext cx="262255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Font typeface="Arial" panose="020B0604020202020204" pitchFamily="34" charset="0"/>
              <a:buChar char="•"/>
              <a:defRPr sz="2000">
                <a:solidFill>
                  <a:schemeClr val="tx1"/>
                </a:solidFill>
                <a:latin typeface="Rockwell" panose="02060603020205020403" pitchFamily="18" charset="0"/>
              </a:defRPr>
            </a:lvl1pPr>
            <a:lvl2pPr marL="742950" indent="-285750">
              <a:lnSpc>
                <a:spcPct val="120000"/>
              </a:lnSpc>
              <a:spcBef>
                <a:spcPts val="500"/>
              </a:spcBef>
              <a:buFont typeface="Arial" panose="020B0604020202020204" pitchFamily="34" charset="0"/>
              <a:buChar char="•"/>
              <a:defRPr>
                <a:solidFill>
                  <a:schemeClr val="tx1"/>
                </a:solidFill>
                <a:latin typeface="Rockwell" panose="02060603020205020403" pitchFamily="18" charset="0"/>
              </a:defRPr>
            </a:lvl2pPr>
            <a:lvl3pPr marL="1143000" indent="-228600">
              <a:lnSpc>
                <a:spcPct val="120000"/>
              </a:lnSpc>
              <a:spcBef>
                <a:spcPts val="500"/>
              </a:spcBef>
              <a:buFont typeface="Arial" panose="020B0604020202020204" pitchFamily="34" charset="0"/>
              <a:buChar char="•"/>
              <a:defRPr sz="1600">
                <a:solidFill>
                  <a:schemeClr val="tx1"/>
                </a:solidFill>
                <a:latin typeface="Rockwell" panose="02060603020205020403" pitchFamily="18" charset="0"/>
              </a:defRPr>
            </a:lvl3pPr>
            <a:lvl4pPr marL="1600200" indent="-228600">
              <a:lnSpc>
                <a:spcPct val="120000"/>
              </a:lnSpc>
              <a:spcBef>
                <a:spcPts val="500"/>
              </a:spcBef>
              <a:buFont typeface="Arial" panose="020B0604020202020204" pitchFamily="34" charset="0"/>
              <a:buChar char="•"/>
              <a:defRPr sz="1400">
                <a:solidFill>
                  <a:schemeClr val="tx1"/>
                </a:solidFill>
                <a:latin typeface="Rockwell" panose="02060603020205020403" pitchFamily="18" charset="0"/>
              </a:defRPr>
            </a:lvl4pPr>
            <a:lvl5pPr marL="2057400" indent="-228600">
              <a:lnSpc>
                <a:spcPct val="120000"/>
              </a:lnSpc>
              <a:spcBef>
                <a:spcPts val="500"/>
              </a:spcBef>
              <a:buFont typeface="Arial" panose="020B0604020202020204" pitchFamily="34" charset="0"/>
              <a:buChar char="•"/>
              <a:defRPr sz="1200">
                <a:solidFill>
                  <a:schemeClr val="tx1"/>
                </a:solidFill>
                <a:latin typeface="Rockwell" panose="02060603020205020403" pitchFamily="18" charset="0"/>
              </a:defRPr>
            </a:lvl5pPr>
            <a:lvl6pPr marL="25146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6pPr>
            <a:lvl7pPr marL="29718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7pPr>
            <a:lvl8pPr marL="34290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8pPr>
            <a:lvl9pPr marL="3886200" indent="-228600" defTabSz="457200" eaLnBrk="0" fontAlgn="base" hangingPunct="0">
              <a:lnSpc>
                <a:spcPct val="120000"/>
              </a:lnSpc>
              <a:spcBef>
                <a:spcPts val="500"/>
              </a:spcBef>
              <a:spcAft>
                <a:spcPct val="0"/>
              </a:spcAft>
              <a:buFont typeface="Arial" panose="020B0604020202020204" pitchFamily="34" charset="0"/>
              <a:buChar char="•"/>
              <a:defRPr sz="1200">
                <a:solidFill>
                  <a:schemeClr val="tx1"/>
                </a:solidFill>
                <a:latin typeface="Rockwell" panose="02060603020205020403" pitchFamily="18" charset="0"/>
              </a:defRPr>
            </a:lvl9pPr>
          </a:lstStyle>
          <a:p>
            <a:pPr>
              <a:lnSpc>
                <a:spcPct val="160000"/>
              </a:lnSpc>
              <a:spcBef>
                <a:spcPct val="0"/>
              </a:spcBef>
              <a:buFontTx/>
              <a:buNone/>
            </a:pPr>
            <a:r>
              <a:rPr lang="en-US" altLang="en-US" sz="1800"/>
              <a:t>Original statement</a:t>
            </a:r>
          </a:p>
          <a:p>
            <a:pPr>
              <a:lnSpc>
                <a:spcPct val="160000"/>
              </a:lnSpc>
              <a:spcBef>
                <a:spcPct val="0"/>
              </a:spcBef>
              <a:buFontTx/>
              <a:buNone/>
            </a:pPr>
            <a:r>
              <a:rPr lang="en-US" altLang="en-US" sz="1800"/>
              <a:t>Definition of difference</a:t>
            </a:r>
          </a:p>
          <a:p>
            <a:pPr>
              <a:lnSpc>
                <a:spcPct val="160000"/>
              </a:lnSpc>
              <a:spcBef>
                <a:spcPct val="0"/>
              </a:spcBef>
              <a:buFontTx/>
              <a:buNone/>
            </a:pPr>
            <a:r>
              <a:rPr lang="en-US" altLang="en-US" sz="1800"/>
              <a:t>Negating “element of”</a:t>
            </a:r>
          </a:p>
          <a:p>
            <a:pPr>
              <a:lnSpc>
                <a:spcPct val="160000"/>
              </a:lnSpc>
              <a:spcBef>
                <a:spcPct val="0"/>
              </a:spcBef>
              <a:buFontTx/>
              <a:buNone/>
            </a:pPr>
            <a:r>
              <a:rPr lang="en-US" altLang="en-US" sz="1800"/>
              <a:t>Definition of difference</a:t>
            </a:r>
          </a:p>
          <a:p>
            <a:pPr>
              <a:lnSpc>
                <a:spcPct val="160000"/>
              </a:lnSpc>
              <a:spcBef>
                <a:spcPct val="0"/>
              </a:spcBef>
              <a:buFontTx/>
              <a:buNone/>
            </a:pPr>
            <a:r>
              <a:rPr lang="en-US" altLang="en-US" sz="1800"/>
              <a:t>DeMorgan’s Law</a:t>
            </a:r>
          </a:p>
          <a:p>
            <a:pPr>
              <a:lnSpc>
                <a:spcPct val="160000"/>
              </a:lnSpc>
              <a:spcBef>
                <a:spcPct val="0"/>
              </a:spcBef>
              <a:buFontTx/>
              <a:buNone/>
            </a:pPr>
            <a:r>
              <a:rPr lang="en-US" altLang="en-US" sz="1800"/>
              <a:t>Distributive Law</a:t>
            </a:r>
          </a:p>
          <a:p>
            <a:pPr>
              <a:lnSpc>
                <a:spcPct val="160000"/>
              </a:lnSpc>
              <a:spcBef>
                <a:spcPct val="0"/>
              </a:spcBef>
              <a:buFontTx/>
              <a:buNone/>
            </a:pPr>
            <a:r>
              <a:rPr lang="en-US" altLang="en-US" sz="1800"/>
              <a:t>Negating “element of”</a:t>
            </a:r>
          </a:p>
          <a:p>
            <a:pPr>
              <a:lnSpc>
                <a:spcPct val="160000"/>
              </a:lnSpc>
              <a:spcBef>
                <a:spcPct val="0"/>
              </a:spcBef>
              <a:buFontTx/>
              <a:buNone/>
            </a:pPr>
            <a:r>
              <a:rPr lang="en-US" altLang="en-US" sz="1800"/>
              <a:t>Negation Law</a:t>
            </a:r>
          </a:p>
          <a:p>
            <a:pPr>
              <a:lnSpc>
                <a:spcPct val="160000"/>
              </a:lnSpc>
              <a:spcBef>
                <a:spcPct val="0"/>
              </a:spcBef>
              <a:buFontTx/>
              <a:buNone/>
            </a:pPr>
            <a:r>
              <a:rPr lang="en-US" altLang="en-US" sz="1800"/>
              <a:t>Identity Law</a:t>
            </a:r>
          </a:p>
          <a:p>
            <a:pPr>
              <a:lnSpc>
                <a:spcPct val="160000"/>
              </a:lnSpc>
              <a:spcBef>
                <a:spcPct val="0"/>
              </a:spcBef>
              <a:buFontTx/>
              <a:buNone/>
            </a:pPr>
            <a:r>
              <a:rPr lang="en-US" altLang="en-US" sz="1800"/>
              <a:t>Definition of intersection</a:t>
            </a:r>
          </a:p>
        </p:txBody>
      </p:sp>
      <p:graphicFrame>
        <p:nvGraphicFramePr>
          <p:cNvPr id="123908" name="Object 4">
            <a:extLst>
              <a:ext uri="{FF2B5EF4-FFF2-40B4-BE49-F238E27FC236}">
                <a16:creationId xmlns:a16="http://schemas.microsoft.com/office/drawing/2014/main" id="{BD8359E1-7276-0F9E-BCED-97CD7FC974F9}"/>
              </a:ext>
            </a:extLst>
          </p:cNvPr>
          <p:cNvGraphicFramePr>
            <a:graphicFrameLocks noChangeAspect="1"/>
          </p:cNvGraphicFramePr>
          <p:nvPr/>
        </p:nvGraphicFramePr>
        <p:xfrm>
          <a:off x="304800" y="3124200"/>
          <a:ext cx="3790950" cy="401638"/>
        </p:xfrm>
        <a:graphic>
          <a:graphicData uri="http://schemas.openxmlformats.org/presentationml/2006/ole">
            <mc:AlternateContent xmlns:mc="http://schemas.openxmlformats.org/markup-compatibility/2006">
              <mc:Choice xmlns:v="urn:schemas-microsoft-com:vml" Requires="v">
                <p:oleObj name="Equation" r:id="rId2" imgW="1916868" imgH="203112" progId="Equation.3">
                  <p:embed/>
                </p:oleObj>
              </mc:Choice>
              <mc:Fallback>
                <p:oleObj name="Equation" r:id="rId2" imgW="1916868" imgH="203112"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24200"/>
                        <a:ext cx="3790950" cy="401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09" name="Object 5">
            <a:extLst>
              <a:ext uri="{FF2B5EF4-FFF2-40B4-BE49-F238E27FC236}">
                <a16:creationId xmlns:a16="http://schemas.microsoft.com/office/drawing/2014/main" id="{AF482C5C-7177-FF28-7F07-DF517C3EA14D}"/>
              </a:ext>
            </a:extLst>
          </p:cNvPr>
          <p:cNvGraphicFramePr>
            <a:graphicFrameLocks noChangeAspect="1"/>
          </p:cNvGraphicFramePr>
          <p:nvPr/>
        </p:nvGraphicFramePr>
        <p:xfrm>
          <a:off x="304800" y="1828800"/>
          <a:ext cx="1431925" cy="401638"/>
        </p:xfrm>
        <a:graphic>
          <a:graphicData uri="http://schemas.openxmlformats.org/presentationml/2006/ole">
            <mc:AlternateContent xmlns:mc="http://schemas.openxmlformats.org/markup-compatibility/2006">
              <mc:Choice xmlns:v="urn:schemas-microsoft-com:vml" Requires="v">
                <p:oleObj name="Equation" r:id="rId4" imgW="723586" imgH="203112" progId="Equation.3">
                  <p:embed/>
                </p:oleObj>
              </mc:Choice>
              <mc:Fallback>
                <p:oleObj name="Equation" r:id="rId4" imgW="723586"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828800"/>
                        <a:ext cx="1431925" cy="401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0" name="Object 6">
            <a:extLst>
              <a:ext uri="{FF2B5EF4-FFF2-40B4-BE49-F238E27FC236}">
                <a16:creationId xmlns:a16="http://schemas.microsoft.com/office/drawing/2014/main" id="{2DDD54ED-F81A-652C-904D-8B1CA1463E28}"/>
              </a:ext>
            </a:extLst>
          </p:cNvPr>
          <p:cNvGraphicFramePr>
            <a:graphicFrameLocks noChangeAspect="1"/>
          </p:cNvGraphicFramePr>
          <p:nvPr/>
        </p:nvGraphicFramePr>
        <p:xfrm>
          <a:off x="304800" y="2209800"/>
          <a:ext cx="3113088" cy="401638"/>
        </p:xfrm>
        <a:graphic>
          <a:graphicData uri="http://schemas.openxmlformats.org/presentationml/2006/ole">
            <mc:AlternateContent xmlns:mc="http://schemas.openxmlformats.org/markup-compatibility/2006">
              <mc:Choice xmlns:v="urn:schemas-microsoft-com:vml" Requires="v">
                <p:oleObj name="Equation" r:id="rId6" imgW="1574800" imgH="203200" progId="Equation.3">
                  <p:embed/>
                </p:oleObj>
              </mc:Choice>
              <mc:Fallback>
                <p:oleObj name="Equation" r:id="rId6" imgW="1574800" imgH="203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209800"/>
                        <a:ext cx="3113088" cy="401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1" name="Object 7">
            <a:extLst>
              <a:ext uri="{FF2B5EF4-FFF2-40B4-BE49-F238E27FC236}">
                <a16:creationId xmlns:a16="http://schemas.microsoft.com/office/drawing/2014/main" id="{B9FE4B78-E6C8-DAF7-68F7-EE870FEF900E}"/>
              </a:ext>
            </a:extLst>
          </p:cNvPr>
          <p:cNvGraphicFramePr>
            <a:graphicFrameLocks noChangeAspect="1"/>
          </p:cNvGraphicFramePr>
          <p:nvPr/>
        </p:nvGraphicFramePr>
        <p:xfrm>
          <a:off x="304800" y="2667000"/>
          <a:ext cx="3540125" cy="401638"/>
        </p:xfrm>
        <a:graphic>
          <a:graphicData uri="http://schemas.openxmlformats.org/presentationml/2006/ole">
            <mc:AlternateContent xmlns:mc="http://schemas.openxmlformats.org/markup-compatibility/2006">
              <mc:Choice xmlns:v="urn:schemas-microsoft-com:vml" Requires="v">
                <p:oleObj name="Equation" r:id="rId8" imgW="1790700" imgH="203200" progId="Equation.3">
                  <p:embed/>
                </p:oleObj>
              </mc:Choice>
              <mc:Fallback>
                <p:oleObj name="Equation" r:id="rId8" imgW="1790700" imgH="203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667000"/>
                        <a:ext cx="3540125" cy="401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2" name="Object 8">
            <a:extLst>
              <a:ext uri="{FF2B5EF4-FFF2-40B4-BE49-F238E27FC236}">
                <a16:creationId xmlns:a16="http://schemas.microsoft.com/office/drawing/2014/main" id="{4901BBC4-0D40-E104-DCE1-72D9E7933F5D}"/>
              </a:ext>
            </a:extLst>
          </p:cNvPr>
          <p:cNvGraphicFramePr>
            <a:graphicFrameLocks noChangeAspect="1"/>
          </p:cNvGraphicFramePr>
          <p:nvPr/>
        </p:nvGraphicFramePr>
        <p:xfrm>
          <a:off x="304800" y="5334000"/>
          <a:ext cx="2436813" cy="403225"/>
        </p:xfrm>
        <a:graphic>
          <a:graphicData uri="http://schemas.openxmlformats.org/presentationml/2006/ole">
            <mc:AlternateContent xmlns:mc="http://schemas.openxmlformats.org/markup-compatibility/2006">
              <mc:Choice xmlns:v="urn:schemas-microsoft-com:vml" Requires="v">
                <p:oleObj name="Equation" r:id="rId10" imgW="1231366" imgH="203112" progId="Equation.3">
                  <p:embed/>
                </p:oleObj>
              </mc:Choice>
              <mc:Fallback>
                <p:oleObj name="Equation" r:id="rId10" imgW="1231366" imgH="203112"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5334000"/>
                        <a:ext cx="2436813" cy="403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3" name="Object 9">
            <a:extLst>
              <a:ext uri="{FF2B5EF4-FFF2-40B4-BE49-F238E27FC236}">
                <a16:creationId xmlns:a16="http://schemas.microsoft.com/office/drawing/2014/main" id="{11A02A85-6BCC-B318-DC46-E1694AA2DF72}"/>
              </a:ext>
            </a:extLst>
          </p:cNvPr>
          <p:cNvGraphicFramePr>
            <a:graphicFrameLocks noChangeAspect="1"/>
          </p:cNvGraphicFramePr>
          <p:nvPr/>
        </p:nvGraphicFramePr>
        <p:xfrm>
          <a:off x="304800" y="3581400"/>
          <a:ext cx="3590925" cy="401638"/>
        </p:xfrm>
        <a:graphic>
          <a:graphicData uri="http://schemas.openxmlformats.org/presentationml/2006/ole">
            <mc:AlternateContent xmlns:mc="http://schemas.openxmlformats.org/markup-compatibility/2006">
              <mc:Choice xmlns:v="urn:schemas-microsoft-com:vml" Requires="v">
                <p:oleObj name="Equation" r:id="rId12" imgW="1816100" imgH="203200" progId="Equation.3">
                  <p:embed/>
                </p:oleObj>
              </mc:Choice>
              <mc:Fallback>
                <p:oleObj name="Equation" r:id="rId12" imgW="1816100" imgH="2032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3581400"/>
                        <a:ext cx="3590925" cy="401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4" name="Object 10">
            <a:extLst>
              <a:ext uri="{FF2B5EF4-FFF2-40B4-BE49-F238E27FC236}">
                <a16:creationId xmlns:a16="http://schemas.microsoft.com/office/drawing/2014/main" id="{33C3B17D-CC97-4359-2C59-DC384C7383AE}"/>
              </a:ext>
            </a:extLst>
          </p:cNvPr>
          <p:cNvGraphicFramePr>
            <a:graphicFrameLocks noChangeAspect="1"/>
          </p:cNvGraphicFramePr>
          <p:nvPr/>
        </p:nvGraphicFramePr>
        <p:xfrm>
          <a:off x="304800" y="3962400"/>
          <a:ext cx="4645025" cy="425450"/>
        </p:xfrm>
        <a:graphic>
          <a:graphicData uri="http://schemas.openxmlformats.org/presentationml/2006/ole">
            <mc:AlternateContent xmlns:mc="http://schemas.openxmlformats.org/markup-compatibility/2006">
              <mc:Choice xmlns:v="urn:schemas-microsoft-com:vml" Requires="v">
                <p:oleObj name="Equation" r:id="rId14" imgW="2349500" imgH="215900" progId="Equation.3">
                  <p:embed/>
                </p:oleObj>
              </mc:Choice>
              <mc:Fallback>
                <p:oleObj name="Equation" r:id="rId14" imgW="2349500" imgH="2159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4800" y="3962400"/>
                        <a:ext cx="4645025" cy="425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5" name="Object 11">
            <a:extLst>
              <a:ext uri="{FF2B5EF4-FFF2-40B4-BE49-F238E27FC236}">
                <a16:creationId xmlns:a16="http://schemas.microsoft.com/office/drawing/2014/main" id="{14E25265-AA12-730B-E8B0-389FCC61B164}"/>
              </a:ext>
            </a:extLst>
          </p:cNvPr>
          <p:cNvGraphicFramePr>
            <a:graphicFrameLocks noChangeAspect="1"/>
          </p:cNvGraphicFramePr>
          <p:nvPr/>
        </p:nvGraphicFramePr>
        <p:xfrm>
          <a:off x="304800" y="4419600"/>
          <a:ext cx="5072063" cy="427038"/>
        </p:xfrm>
        <a:graphic>
          <a:graphicData uri="http://schemas.openxmlformats.org/presentationml/2006/ole">
            <mc:AlternateContent xmlns:mc="http://schemas.openxmlformats.org/markup-compatibility/2006">
              <mc:Choice xmlns:v="urn:schemas-microsoft-com:vml" Requires="v">
                <p:oleObj name="Equation" r:id="rId16" imgW="2565400" imgH="215900" progId="Equation.3">
                  <p:embed/>
                </p:oleObj>
              </mc:Choice>
              <mc:Fallback>
                <p:oleObj name="Equation" r:id="rId16" imgW="2565400" imgH="21590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800" y="4419600"/>
                        <a:ext cx="5072063" cy="427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6" name="Object 12">
            <a:extLst>
              <a:ext uri="{FF2B5EF4-FFF2-40B4-BE49-F238E27FC236}">
                <a16:creationId xmlns:a16="http://schemas.microsoft.com/office/drawing/2014/main" id="{BC38072A-5169-CFC9-3DE4-904E2587E3AC}"/>
              </a:ext>
            </a:extLst>
          </p:cNvPr>
          <p:cNvGraphicFramePr>
            <a:graphicFrameLocks noChangeAspect="1"/>
          </p:cNvGraphicFramePr>
          <p:nvPr/>
        </p:nvGraphicFramePr>
        <p:xfrm>
          <a:off x="304800" y="4876800"/>
          <a:ext cx="3113088" cy="427038"/>
        </p:xfrm>
        <a:graphic>
          <a:graphicData uri="http://schemas.openxmlformats.org/presentationml/2006/ole">
            <mc:AlternateContent xmlns:mc="http://schemas.openxmlformats.org/markup-compatibility/2006">
              <mc:Choice xmlns:v="urn:schemas-microsoft-com:vml" Requires="v">
                <p:oleObj name="Equation" r:id="rId18" imgW="1574117" imgH="215806" progId="Equation.3">
                  <p:embed/>
                </p:oleObj>
              </mc:Choice>
              <mc:Fallback>
                <p:oleObj name="Equation" r:id="rId18" imgW="1574117" imgH="215806"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800" y="4876800"/>
                        <a:ext cx="3113088" cy="427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7" name="Object 13">
            <a:extLst>
              <a:ext uri="{FF2B5EF4-FFF2-40B4-BE49-F238E27FC236}">
                <a16:creationId xmlns:a16="http://schemas.microsoft.com/office/drawing/2014/main" id="{9735E2CA-5BC4-CC37-0465-A373450B202F}"/>
              </a:ext>
            </a:extLst>
          </p:cNvPr>
          <p:cNvGraphicFramePr>
            <a:graphicFrameLocks noChangeAspect="1"/>
          </p:cNvGraphicFramePr>
          <p:nvPr/>
        </p:nvGraphicFramePr>
        <p:xfrm>
          <a:off x="304800" y="5791200"/>
          <a:ext cx="1030288" cy="376238"/>
        </p:xfrm>
        <a:graphic>
          <a:graphicData uri="http://schemas.openxmlformats.org/presentationml/2006/ole">
            <mc:AlternateContent xmlns:mc="http://schemas.openxmlformats.org/markup-compatibility/2006">
              <mc:Choice xmlns:v="urn:schemas-microsoft-com:vml" Requires="v">
                <p:oleObj name="Equation" r:id="rId20" imgW="520474" imgH="190417" progId="Equation.3">
                  <p:embed/>
                </p:oleObj>
              </mc:Choice>
              <mc:Fallback>
                <p:oleObj name="Equation" r:id="rId20" imgW="520474" imgH="190417"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4800" y="5791200"/>
                        <a:ext cx="1030288" cy="376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39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39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39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39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39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39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239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3907">
                                            <p:txEl>
                                              <p:pRg st="7" end="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239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3907">
                                            <p:txEl>
                                              <p:pRg st="8" end="8"/>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239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8804C9E-61F5-AEAE-4691-5902D0136FA3}"/>
              </a:ext>
            </a:extLst>
          </p:cNvPr>
          <p:cNvSpPr>
            <a:spLocks noGrp="1"/>
          </p:cNvSpPr>
          <p:nvPr>
            <p:ph type="sldNum" sz="quarter" idx="12"/>
          </p:nvPr>
        </p:nvSpPr>
        <p:spPr/>
        <p:txBody>
          <a:bodyPr/>
          <a:lstStyle/>
          <a:p>
            <a:pPr>
              <a:defRPr/>
            </a:pPr>
            <a:fld id="{41B4F5B7-E338-4A18-924E-B8F69E8444FD}" type="slidenum">
              <a:rPr lang="en-US" altLang="en-US"/>
              <a:pPr>
                <a:defRPr/>
              </a:pPr>
              <a:t>49</a:t>
            </a:fld>
            <a:endParaRPr lang="en-US" altLang="en-US"/>
          </a:p>
        </p:txBody>
      </p:sp>
      <p:sp>
        <p:nvSpPr>
          <p:cNvPr id="124930" name="Rectangle 2">
            <a:extLst>
              <a:ext uri="{FF2B5EF4-FFF2-40B4-BE49-F238E27FC236}">
                <a16:creationId xmlns:a16="http://schemas.microsoft.com/office/drawing/2014/main" id="{EED4C151-C5A8-F73C-D672-20EC7E366263}"/>
              </a:ext>
            </a:extLst>
          </p:cNvPr>
          <p:cNvSpPr>
            <a:spLocks noGrp="1" noChangeArrowheads="1"/>
          </p:cNvSpPr>
          <p:nvPr>
            <p:ph type="title"/>
          </p:nvPr>
        </p:nvSpPr>
        <p:spPr/>
        <p:txBody>
          <a:bodyPr>
            <a:normAutofit fontScale="90000"/>
          </a:bodyPr>
          <a:lstStyle/>
          <a:p>
            <a:pPr>
              <a:defRPr/>
            </a:pPr>
            <a:r>
              <a:rPr lang="en-US" altLang="en-US" sz="4000"/>
              <a:t>Proof by set builder notation </a:t>
            </a:r>
            <a:br>
              <a:rPr lang="en-US" altLang="en-US" sz="4000"/>
            </a:br>
            <a:r>
              <a:rPr lang="en-US" altLang="en-US" sz="4000"/>
              <a:t>and logical equivalences 3</a:t>
            </a:r>
          </a:p>
        </p:txBody>
      </p:sp>
      <p:sp>
        <p:nvSpPr>
          <p:cNvPr id="124931" name="Rectangle 3">
            <a:extLst>
              <a:ext uri="{FF2B5EF4-FFF2-40B4-BE49-F238E27FC236}">
                <a16:creationId xmlns:a16="http://schemas.microsoft.com/office/drawing/2014/main" id="{6E0AFD1B-C570-130A-00B1-D364D1C405DD}"/>
              </a:ext>
            </a:extLst>
          </p:cNvPr>
          <p:cNvSpPr>
            <a:spLocks noGrp="1" noChangeArrowheads="1"/>
          </p:cNvSpPr>
          <p:nvPr>
            <p:ph type="body" idx="1"/>
          </p:nvPr>
        </p:nvSpPr>
        <p:spPr>
          <a:xfrm>
            <a:off x="457200" y="1600200"/>
            <a:ext cx="8458200" cy="4800600"/>
          </a:xfrm>
        </p:spPr>
        <p:txBody>
          <a:bodyPr/>
          <a:lstStyle/>
          <a:p>
            <a:pPr>
              <a:defRPr/>
            </a:pPr>
            <a:endParaRPr lang="en-US" altLang="en-US"/>
          </a:p>
          <a:p>
            <a:pPr>
              <a:defRPr/>
            </a:pPr>
            <a:r>
              <a:rPr lang="en-US" altLang="en-US"/>
              <a:t>Why can’t you prove it the “other” way?</a:t>
            </a:r>
          </a:p>
          <a:p>
            <a:pPr lvl="1">
              <a:defRPr/>
            </a:pPr>
            <a:r>
              <a:rPr lang="en-US" altLang="en-US"/>
              <a:t>I.e. massage A</a:t>
            </a:r>
            <a:r>
              <a:rPr lang="en-US" altLang="en-US">
                <a:cs typeface="Arial" panose="020B0604020202020204" pitchFamily="34" charset="0"/>
              </a:rPr>
              <a:t>∩B to make it look like B-(B-A)</a:t>
            </a:r>
          </a:p>
          <a:p>
            <a:pPr>
              <a:defRPr/>
            </a:pPr>
            <a:endParaRPr lang="en-US" altLang="en-US">
              <a:cs typeface="Arial" panose="020B0604020202020204" pitchFamily="34" charset="0"/>
            </a:endParaRPr>
          </a:p>
          <a:p>
            <a:pPr>
              <a:defRPr/>
            </a:pPr>
            <a:r>
              <a:rPr lang="en-US" altLang="en-US">
                <a:cs typeface="Arial" panose="020B0604020202020204" pitchFamily="34" charset="0"/>
              </a:rPr>
              <a:t>You can, but it’s a bit annoying</a:t>
            </a:r>
          </a:p>
          <a:p>
            <a:pPr lvl="1">
              <a:defRPr/>
            </a:pPr>
            <a:r>
              <a:rPr lang="en-US" altLang="en-US">
                <a:cs typeface="Arial" panose="020B0604020202020204" pitchFamily="34" charset="0"/>
              </a:rPr>
              <a:t>In this case, it’s not simplifying the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1BB34123-222A-79B3-81AE-B0202A5762DF}"/>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Definition of Set Equality</a:t>
            </a:r>
          </a:p>
        </p:txBody>
      </p:sp>
      <p:sp>
        <p:nvSpPr>
          <p:cNvPr id="194563" name="Rectangle 3">
            <a:extLst>
              <a:ext uri="{FF2B5EF4-FFF2-40B4-BE49-F238E27FC236}">
                <a16:creationId xmlns:a16="http://schemas.microsoft.com/office/drawing/2014/main" id="{7C3C7C57-AFBA-CB2C-7492-09AB517511F6}"/>
              </a:ext>
            </a:extLst>
          </p:cNvPr>
          <p:cNvSpPr>
            <a:spLocks noGrp="1" noChangeArrowheads="1"/>
          </p:cNvSpPr>
          <p:nvPr>
            <p:ph idx="1"/>
          </p:nvPr>
        </p:nvSpPr>
        <p:spPr>
          <a:xfrm>
            <a:off x="685800" y="1981200"/>
            <a:ext cx="7772400" cy="4267200"/>
          </a:xfrm>
        </p:spPr>
        <p:txBody>
          <a:bodyPr>
            <a:normAutofit fontScale="92500"/>
          </a:bodyPr>
          <a:lstStyle/>
          <a:p>
            <a:pPr eaLnBrk="1" fontAlgn="auto" hangingPunct="1">
              <a:spcAft>
                <a:spcPts val="0"/>
              </a:spcAft>
              <a:defRPr/>
            </a:pPr>
            <a:r>
              <a:rPr lang="en-US" altLang="ko-KR" sz="2800">
                <a:ea typeface="굴림" panose="020B0600000101010101" pitchFamily="34" charset="-127"/>
              </a:rPr>
              <a:t>Two sets are declared to be equal </a:t>
            </a:r>
            <a:r>
              <a:rPr lang="en-US" altLang="ko-KR" sz="2800" i="1">
                <a:ea typeface="굴림" panose="020B0600000101010101" pitchFamily="34" charset="-127"/>
              </a:rPr>
              <a:t>if and only if</a:t>
            </a:r>
            <a:r>
              <a:rPr lang="en-US" altLang="ko-KR" sz="2800">
                <a:ea typeface="굴림" panose="020B0600000101010101" pitchFamily="34" charset="-127"/>
              </a:rPr>
              <a:t> they contain </a:t>
            </a:r>
            <a:r>
              <a:rPr lang="en-US" altLang="ko-KR" sz="2800" u="sng">
                <a:ea typeface="굴림" panose="020B0600000101010101" pitchFamily="34" charset="-127"/>
              </a:rPr>
              <a:t>exactly the same</a:t>
            </a:r>
            <a:r>
              <a:rPr lang="en-US" altLang="ko-KR" sz="2800">
                <a:ea typeface="굴림" panose="020B0600000101010101" pitchFamily="34" charset="-127"/>
              </a:rPr>
              <a:t> elements.</a:t>
            </a:r>
          </a:p>
          <a:p>
            <a:pPr eaLnBrk="1" fontAlgn="auto" hangingPunct="1">
              <a:spcAft>
                <a:spcPts val="0"/>
              </a:spcAft>
              <a:defRPr/>
            </a:pPr>
            <a:r>
              <a:rPr lang="en-US" altLang="ko-KR" sz="2800">
                <a:ea typeface="굴림" panose="020B0600000101010101" pitchFamily="34" charset="-127"/>
              </a:rPr>
              <a:t>In particular, it does not matter </a:t>
            </a:r>
            <a:r>
              <a:rPr lang="en-US" altLang="ko-KR" sz="2800" i="1">
                <a:ea typeface="굴림" panose="020B0600000101010101" pitchFamily="34" charset="-127"/>
              </a:rPr>
              <a:t>how the set is defined or denoted.</a:t>
            </a:r>
            <a:endParaRPr lang="en-US" altLang="ko-KR" sz="2800">
              <a:ea typeface="굴림" panose="020B0600000101010101" pitchFamily="34" charset="-127"/>
            </a:endParaRPr>
          </a:p>
          <a:p>
            <a:pPr eaLnBrk="1" fontAlgn="auto" hangingPunct="1">
              <a:spcAft>
                <a:spcPts val="0"/>
              </a:spcAft>
              <a:defRPr/>
            </a:pPr>
            <a:r>
              <a:rPr lang="en-US" altLang="ko-KR" sz="2800">
                <a:ea typeface="굴림" panose="020B0600000101010101" pitchFamily="34" charset="-127"/>
              </a:rPr>
              <a:t>For example: The set {1, 2, 3, 4} = </a:t>
            </a:r>
            <a:br>
              <a:rPr lang="en-US" altLang="ko-KR" sz="2800">
                <a:ea typeface="굴림" panose="020B0600000101010101" pitchFamily="34" charset="-127"/>
              </a:rPr>
            </a:br>
            <a:r>
              <a:rPr lang="en-US" altLang="ko-KR" sz="2800">
                <a:ea typeface="굴림" panose="020B0600000101010101" pitchFamily="34" charset="-127"/>
              </a:rPr>
              <a:t>	{</a:t>
            </a:r>
            <a:r>
              <a:rPr lang="en-US" altLang="ko-KR" sz="2800" i="1">
                <a:ea typeface="굴림" panose="020B0600000101010101" pitchFamily="34" charset="-127"/>
              </a:rPr>
              <a:t>x</a:t>
            </a:r>
            <a:r>
              <a:rPr lang="en-US" altLang="ko-KR" sz="2800">
                <a:ea typeface="굴림" panose="020B0600000101010101" pitchFamily="34" charset="-127"/>
              </a:rPr>
              <a:t> | </a:t>
            </a:r>
            <a:r>
              <a:rPr lang="en-US" altLang="ko-KR" sz="2800" i="1">
                <a:ea typeface="굴림" panose="020B0600000101010101" pitchFamily="34" charset="-127"/>
              </a:rPr>
              <a:t>x</a:t>
            </a:r>
            <a:r>
              <a:rPr lang="en-US" altLang="ko-KR" sz="2800">
                <a:ea typeface="굴림" panose="020B0600000101010101" pitchFamily="34" charset="-127"/>
              </a:rPr>
              <a:t> is an integer where </a:t>
            </a:r>
            <a:r>
              <a:rPr lang="en-US" altLang="ko-KR" sz="2800" i="1">
                <a:ea typeface="굴림" panose="020B0600000101010101" pitchFamily="34" charset="-127"/>
              </a:rPr>
              <a:t>x</a:t>
            </a:r>
            <a:r>
              <a:rPr lang="en-US" altLang="ko-KR" sz="2800">
                <a:ea typeface="굴림" panose="020B0600000101010101" pitchFamily="34" charset="-127"/>
              </a:rPr>
              <a:t>&gt;0 and </a:t>
            </a:r>
            <a:r>
              <a:rPr lang="en-US" altLang="ko-KR" sz="2800" i="1">
                <a:ea typeface="굴림" panose="020B0600000101010101" pitchFamily="34" charset="-127"/>
              </a:rPr>
              <a:t>x</a:t>
            </a:r>
            <a:r>
              <a:rPr lang="en-US" altLang="ko-KR" sz="2800">
                <a:ea typeface="굴림" panose="020B0600000101010101" pitchFamily="34" charset="-127"/>
              </a:rPr>
              <a:t>&lt;5 } = </a:t>
            </a:r>
            <a:br>
              <a:rPr lang="en-US" altLang="ko-KR" sz="2800">
                <a:ea typeface="굴림" panose="020B0600000101010101" pitchFamily="34" charset="-127"/>
              </a:rPr>
            </a:br>
            <a:r>
              <a:rPr lang="en-US" altLang="ko-KR" sz="2800">
                <a:ea typeface="굴림" panose="020B0600000101010101" pitchFamily="34" charset="-127"/>
              </a:rPr>
              <a:t>	{</a:t>
            </a:r>
            <a:r>
              <a:rPr lang="en-US" altLang="ko-KR" sz="2800" i="1">
                <a:ea typeface="굴림" panose="020B0600000101010101" pitchFamily="34" charset="-127"/>
              </a:rPr>
              <a:t>x</a:t>
            </a:r>
            <a:r>
              <a:rPr lang="en-US" altLang="ko-KR" sz="2800">
                <a:ea typeface="굴림" panose="020B0600000101010101" pitchFamily="34" charset="-127"/>
              </a:rPr>
              <a:t> | </a:t>
            </a:r>
            <a:r>
              <a:rPr lang="en-US" altLang="ko-KR" sz="2800" i="1">
                <a:ea typeface="굴림" panose="020B0600000101010101" pitchFamily="34" charset="-127"/>
              </a:rPr>
              <a:t>x</a:t>
            </a:r>
            <a:r>
              <a:rPr lang="en-US" altLang="ko-KR" sz="2800">
                <a:ea typeface="굴림" panose="020B0600000101010101" pitchFamily="34" charset="-127"/>
              </a:rPr>
              <a:t> is a positive integer whose square</a:t>
            </a:r>
            <a:br>
              <a:rPr lang="en-US" altLang="ko-KR" sz="2800">
                <a:ea typeface="굴림" panose="020B0600000101010101" pitchFamily="34" charset="-127"/>
              </a:rPr>
            </a:br>
            <a:r>
              <a:rPr lang="en-US" altLang="ko-KR" sz="2800">
                <a:ea typeface="굴림" panose="020B0600000101010101" pitchFamily="34" charset="-127"/>
              </a:rPr>
              <a:t>               is  &gt;0 and &lt;25}</a:t>
            </a:r>
          </a:p>
        </p:txBody>
      </p:sp>
      <p:sp>
        <p:nvSpPr>
          <p:cNvPr id="2" name="Slide Number Placeholder 3">
            <a:extLst>
              <a:ext uri="{FF2B5EF4-FFF2-40B4-BE49-F238E27FC236}">
                <a16:creationId xmlns:a16="http://schemas.microsoft.com/office/drawing/2014/main" id="{E0ED9596-63D9-DB61-C894-92C0A418269B}"/>
              </a:ext>
            </a:extLst>
          </p:cNvPr>
          <p:cNvSpPr>
            <a:spLocks noGrp="1"/>
          </p:cNvSpPr>
          <p:nvPr>
            <p:ph type="sldNum" sz="quarter" idx="12"/>
          </p:nvPr>
        </p:nvSpPr>
        <p:spPr/>
        <p:txBody>
          <a:bodyPr/>
          <a:lstStyle/>
          <a:p>
            <a:pPr>
              <a:defRPr/>
            </a:pPr>
            <a:fld id="{A5D50B39-2EA4-4D9C-90B7-79D888DDA033}" type="slidenum">
              <a:rPr lang="ko-KR" altLang="en-US"/>
              <a:pPr>
                <a:defRPr/>
              </a:pPr>
              <a:t>5</a:t>
            </a:fld>
            <a:endParaRPr lang="en-US" altLang="ko-K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2FE95B8C-E25E-03C1-37EE-8E70944055E4}"/>
              </a:ext>
            </a:extLst>
          </p:cNvPr>
          <p:cNvSpPr>
            <a:spLocks noGrp="1"/>
          </p:cNvSpPr>
          <p:nvPr>
            <p:ph type="sldNum" sz="quarter" idx="12"/>
          </p:nvPr>
        </p:nvSpPr>
        <p:spPr/>
        <p:txBody>
          <a:bodyPr/>
          <a:lstStyle/>
          <a:p>
            <a:pPr>
              <a:defRPr/>
            </a:pPr>
            <a:fld id="{EEA8A06B-2E3B-442D-AC20-B6D72209EB49}" type="slidenum">
              <a:rPr lang="en-US" altLang="en-US"/>
              <a:pPr>
                <a:defRPr/>
              </a:pPr>
              <a:t>50</a:t>
            </a:fld>
            <a:endParaRPr lang="en-US" altLang="en-US"/>
          </a:p>
        </p:txBody>
      </p:sp>
      <p:sp>
        <p:nvSpPr>
          <p:cNvPr id="128002" name="Rectangle 2">
            <a:extLst>
              <a:ext uri="{FF2B5EF4-FFF2-40B4-BE49-F238E27FC236}">
                <a16:creationId xmlns:a16="http://schemas.microsoft.com/office/drawing/2014/main" id="{91DE427C-5F7F-0469-BB0A-96D8389F31F8}"/>
              </a:ext>
            </a:extLst>
          </p:cNvPr>
          <p:cNvSpPr>
            <a:spLocks noGrp="1" noChangeArrowheads="1"/>
          </p:cNvSpPr>
          <p:nvPr>
            <p:ph type="title"/>
          </p:nvPr>
        </p:nvSpPr>
        <p:spPr/>
        <p:txBody>
          <a:bodyPr/>
          <a:lstStyle/>
          <a:p>
            <a:pPr>
              <a:defRPr/>
            </a:pPr>
            <a:r>
              <a:rPr lang="en-US" altLang="en-US" dirty="0"/>
              <a:t>Practice problems</a:t>
            </a:r>
          </a:p>
        </p:txBody>
      </p:sp>
      <p:sp>
        <p:nvSpPr>
          <p:cNvPr id="128003" name="Rectangle 3">
            <a:extLst>
              <a:ext uri="{FF2B5EF4-FFF2-40B4-BE49-F238E27FC236}">
                <a16:creationId xmlns:a16="http://schemas.microsoft.com/office/drawing/2014/main" id="{276F3B49-FC59-5C20-B1D9-B277412304C2}"/>
              </a:ext>
            </a:extLst>
          </p:cNvPr>
          <p:cNvSpPr>
            <a:spLocks noGrp="1" noChangeArrowheads="1"/>
          </p:cNvSpPr>
          <p:nvPr>
            <p:ph type="body" idx="1"/>
          </p:nvPr>
        </p:nvSpPr>
        <p:spPr/>
        <p:txBody>
          <a:bodyPr/>
          <a:lstStyle/>
          <a:p>
            <a:pPr marL="0" indent="0">
              <a:buFont typeface="Arial" panose="020B0604020202020204" pitchFamily="34" charset="0"/>
              <a:buNone/>
              <a:defRPr/>
            </a:pPr>
            <a:r>
              <a:rPr lang="en-US" altLang="en-US" dirty="0"/>
              <a:t>Let </a:t>
            </a:r>
            <a:r>
              <a:rPr lang="en-US" altLang="en-US" i="1" dirty="0"/>
              <a:t>A</a:t>
            </a:r>
            <a:r>
              <a:rPr lang="en-US" altLang="en-US" dirty="0"/>
              <a:t>, </a:t>
            </a:r>
            <a:r>
              <a:rPr lang="en-US" altLang="en-US" i="1" dirty="0"/>
              <a:t>B</a:t>
            </a:r>
            <a:r>
              <a:rPr lang="en-US" altLang="en-US" dirty="0"/>
              <a:t>, and </a:t>
            </a:r>
            <a:r>
              <a:rPr lang="en-US" altLang="en-US" i="1" dirty="0"/>
              <a:t>C</a:t>
            </a:r>
            <a:r>
              <a:rPr lang="en-US" altLang="en-US" dirty="0"/>
              <a:t> be sets.  Show that:</a:t>
            </a:r>
          </a:p>
          <a:p>
            <a:pPr marL="609600" indent="-609600">
              <a:buFontTx/>
              <a:buAutoNum type="alphaLcParenR"/>
              <a:defRPr/>
            </a:pPr>
            <a:r>
              <a:rPr lang="en-US" altLang="en-US" dirty="0">
                <a:sym typeface="Symbol" panose="05050102010706020507" pitchFamily="18" charset="2"/>
              </a:rPr>
              <a:t>(AUB)  (AUBUC)</a:t>
            </a:r>
          </a:p>
          <a:p>
            <a:pPr marL="609600" indent="-609600">
              <a:buFontTx/>
              <a:buAutoNum type="alphaLcParenR"/>
              <a:defRPr/>
            </a:pPr>
            <a:r>
              <a:rPr lang="en-US" altLang="en-US" dirty="0">
                <a:sym typeface="Symbol" panose="05050102010706020507" pitchFamily="18" charset="2"/>
              </a:rPr>
              <a:t>(A</a:t>
            </a:r>
            <a:r>
              <a:rPr lang="en-US" altLang="en-US" dirty="0">
                <a:cs typeface="Arial" panose="020B0604020202020204" pitchFamily="34" charset="0"/>
                <a:sym typeface="Symbol" panose="05050102010706020507" pitchFamily="18" charset="2"/>
              </a:rPr>
              <a:t>∩B∩C) </a:t>
            </a:r>
            <a:r>
              <a:rPr lang="en-US" altLang="en-US" dirty="0">
                <a:sym typeface="Symbol" panose="05050102010706020507" pitchFamily="18" charset="2"/>
              </a:rPr>
              <a:t> (A</a:t>
            </a:r>
            <a:r>
              <a:rPr lang="en-US" altLang="en-US" dirty="0">
                <a:cs typeface="Arial" panose="020B0604020202020204" pitchFamily="34" charset="0"/>
                <a:sym typeface="Symbol" panose="05050102010706020507" pitchFamily="18" charset="2"/>
              </a:rPr>
              <a:t>∩B)</a:t>
            </a:r>
          </a:p>
          <a:p>
            <a:pPr marL="609600" indent="-609600">
              <a:buFontTx/>
              <a:buAutoNum type="alphaLcParenR"/>
              <a:defRPr/>
            </a:pPr>
            <a:r>
              <a:rPr lang="en-US" altLang="en-US" dirty="0">
                <a:cs typeface="Arial" panose="020B0604020202020204" pitchFamily="34" charset="0"/>
                <a:sym typeface="Symbol" panose="05050102010706020507" pitchFamily="18" charset="2"/>
              </a:rPr>
              <a:t>(A-B)-C </a:t>
            </a:r>
            <a:r>
              <a:rPr lang="en-US" altLang="en-US" dirty="0">
                <a:sym typeface="Symbol" panose="05050102010706020507" pitchFamily="18" charset="2"/>
              </a:rPr>
              <a:t> A-C</a:t>
            </a:r>
          </a:p>
          <a:p>
            <a:pPr marL="609600" indent="-609600">
              <a:buFontTx/>
              <a:buAutoNum type="alphaLcParenR"/>
              <a:defRPr/>
            </a:pPr>
            <a:r>
              <a:rPr lang="en-US" altLang="en-US" dirty="0">
                <a:sym typeface="Symbol" panose="05050102010706020507" pitchFamily="18" charset="2"/>
              </a:rPr>
              <a:t>(A-C) </a:t>
            </a:r>
            <a:r>
              <a:rPr lang="en-US" altLang="en-US" dirty="0">
                <a:cs typeface="Arial" panose="020B0604020202020204" pitchFamily="34" charset="0"/>
                <a:sym typeface="Symbol" panose="05050102010706020507" pitchFamily="18" charset="2"/>
              </a:rPr>
              <a:t>∩ (C-B) = </a:t>
            </a:r>
            <a:r>
              <a:rPr lang="en-US" altLang="en-US" dirty="0">
                <a:sym typeface="Symbol" panose="05050102010706020507" pitchFamily="18" charset="2"/>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CC45A-08CF-1644-1763-B22F942E878E}"/>
              </a:ext>
            </a:extLst>
          </p:cNvPr>
          <p:cNvSpPr>
            <a:spLocks noGrp="1"/>
          </p:cNvSpPr>
          <p:nvPr>
            <p:ph type="sldNum" sz="quarter" idx="12"/>
          </p:nvPr>
        </p:nvSpPr>
        <p:spPr/>
        <p:txBody>
          <a:bodyPr/>
          <a:lstStyle/>
          <a:p>
            <a:pPr>
              <a:defRPr/>
            </a:pPr>
            <a:fld id="{8AD69CA4-67FF-4B27-B18C-167F79404810}" type="slidenum">
              <a:rPr lang="ko-KR" altLang="en-US" smtClean="0"/>
              <a:pPr>
                <a:defRPr/>
              </a:pPr>
              <a:t>51</a:t>
            </a:fld>
            <a:endParaRPr lang="en-US" altLang="ko-KR"/>
          </a:p>
        </p:txBody>
      </p:sp>
      <p:sp>
        <p:nvSpPr>
          <p:cNvPr id="6" name="TextBox 5">
            <a:extLst>
              <a:ext uri="{FF2B5EF4-FFF2-40B4-BE49-F238E27FC236}">
                <a16:creationId xmlns:a16="http://schemas.microsoft.com/office/drawing/2014/main" id="{582DAF54-BA14-7739-D1B2-EB5C2101B947}"/>
              </a:ext>
            </a:extLst>
          </p:cNvPr>
          <p:cNvSpPr txBox="1"/>
          <p:nvPr/>
        </p:nvSpPr>
        <p:spPr>
          <a:xfrm>
            <a:off x="190500" y="457200"/>
            <a:ext cx="8763000" cy="5016500"/>
          </a:xfrm>
          <a:prstGeom prst="rect">
            <a:avLst/>
          </a:prstGeom>
          <a:noFill/>
        </p:spPr>
        <p:txBody>
          <a:bodyPr>
            <a:spAutoFit/>
          </a:bodyPr>
          <a:lstStyle/>
          <a:p>
            <a:pPr algn="just">
              <a:defRPr/>
            </a:pPr>
            <a:r>
              <a:rPr lang="en-US" sz="3200" dirty="0">
                <a:latin typeface="+mj-lt"/>
              </a:rPr>
              <a:t>Don’t hesitate to contact us if you have any questions about this course’s teaching contents. Also don’t forget to check out the course page and Microsoft Team folder,</a:t>
            </a:r>
          </a:p>
          <a:p>
            <a:pPr algn="just">
              <a:defRPr/>
            </a:pPr>
            <a:endParaRPr lang="en-US" sz="3200" dirty="0">
              <a:latin typeface="+mj-lt"/>
            </a:endParaRPr>
          </a:p>
          <a:p>
            <a:pPr>
              <a:defRPr/>
            </a:pPr>
            <a:r>
              <a:rPr lang="fr-FR" sz="3200" dirty="0">
                <a:latin typeface="+mj-lt"/>
              </a:rPr>
              <a:t>• course page </a:t>
            </a:r>
            <a:r>
              <a:rPr lang="fr-FR" sz="3200" dirty="0">
                <a:latin typeface="+mj-lt"/>
                <a:hlinkClick r:id="rId2"/>
              </a:rPr>
              <a:t>https://mayooran1987.github.io/MC4010_E21/</a:t>
            </a:r>
            <a:endParaRPr lang="fr-FR" sz="3200" dirty="0">
              <a:latin typeface="+mj-lt"/>
            </a:endParaRPr>
          </a:p>
          <a:p>
            <a:pPr>
              <a:defRPr/>
            </a:pPr>
            <a:endParaRPr lang="fr-FR" sz="3200" dirty="0">
              <a:latin typeface="+mj-lt"/>
            </a:endParaRPr>
          </a:p>
          <a:p>
            <a:pPr algn="just">
              <a:defRPr/>
            </a:pPr>
            <a:endParaRPr lang="en-US" sz="3200" dirty="0">
              <a:latin typeface="+mj-lt"/>
            </a:endParaRPr>
          </a:p>
        </p:txBody>
      </p:sp>
      <p:pic>
        <p:nvPicPr>
          <p:cNvPr id="8" name="Picture 7">
            <a:extLst>
              <a:ext uri="{FF2B5EF4-FFF2-40B4-BE49-F238E27FC236}">
                <a16:creationId xmlns:a16="http://schemas.microsoft.com/office/drawing/2014/main" id="{6404E001-BD07-AE5B-69C6-4D9EBA488364}"/>
              </a:ext>
            </a:extLst>
          </p:cNvPr>
          <p:cNvPicPr>
            <a:picLocks noChangeAspect="1"/>
          </p:cNvPicPr>
          <p:nvPr/>
        </p:nvPicPr>
        <p:blipFill>
          <a:blip r:embed="rId3"/>
          <a:stretch>
            <a:fillRect/>
          </a:stretch>
        </p:blipFill>
        <p:spPr>
          <a:xfrm>
            <a:off x="3352800" y="4118012"/>
            <a:ext cx="2261116" cy="2261116"/>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980CF7E4-7403-AAAC-925B-948709340B2F}"/>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Infinite Sets</a:t>
            </a:r>
          </a:p>
        </p:txBody>
      </p:sp>
      <p:sp>
        <p:nvSpPr>
          <p:cNvPr id="195587" name="Rectangle 3">
            <a:extLst>
              <a:ext uri="{FF2B5EF4-FFF2-40B4-BE49-F238E27FC236}">
                <a16:creationId xmlns:a16="http://schemas.microsoft.com/office/drawing/2014/main" id="{5384E22E-5473-C761-90F3-5BE51BABC52B}"/>
              </a:ext>
            </a:extLst>
          </p:cNvPr>
          <p:cNvSpPr>
            <a:spLocks noGrp="1" noChangeArrowheads="1"/>
          </p:cNvSpPr>
          <p:nvPr>
            <p:ph idx="1"/>
          </p:nvPr>
        </p:nvSpPr>
        <p:spPr>
          <a:xfrm>
            <a:off x="685800" y="1981200"/>
            <a:ext cx="7772400" cy="4267200"/>
          </a:xfrm>
        </p:spPr>
        <p:txBody>
          <a:bodyPr/>
          <a:lstStyle/>
          <a:p>
            <a:pPr eaLnBrk="1" fontAlgn="auto" hangingPunct="1">
              <a:spcAft>
                <a:spcPts val="0"/>
              </a:spcAft>
              <a:defRPr/>
            </a:pPr>
            <a:r>
              <a:rPr lang="en-US" altLang="ko-KR">
                <a:ea typeface="굴림" panose="020B0600000101010101" pitchFamily="34" charset="-127"/>
              </a:rPr>
              <a:t>Conceptually, sets may be </a:t>
            </a:r>
            <a:r>
              <a:rPr lang="en-US" altLang="ko-KR" i="1">
                <a:ea typeface="굴림" panose="020B0600000101010101" pitchFamily="34" charset="-127"/>
              </a:rPr>
              <a:t>infinite</a:t>
            </a:r>
            <a:r>
              <a:rPr lang="en-US" altLang="ko-KR">
                <a:ea typeface="굴림" panose="020B0600000101010101" pitchFamily="34" charset="-127"/>
              </a:rPr>
              <a:t> (</a:t>
            </a:r>
            <a:r>
              <a:rPr lang="en-US" altLang="ko-KR" i="1">
                <a:ea typeface="굴림" panose="020B0600000101010101" pitchFamily="34" charset="-127"/>
              </a:rPr>
              <a:t>i.e., </a:t>
            </a:r>
            <a:r>
              <a:rPr lang="en-US" altLang="ko-KR">
                <a:ea typeface="굴림" panose="020B0600000101010101" pitchFamily="34" charset="-127"/>
              </a:rPr>
              <a:t>not </a:t>
            </a:r>
            <a:r>
              <a:rPr lang="en-US" altLang="ko-KR" i="1">
                <a:ea typeface="굴림" panose="020B0600000101010101" pitchFamily="34" charset="-127"/>
              </a:rPr>
              <a:t>finite</a:t>
            </a:r>
            <a:r>
              <a:rPr lang="en-US" altLang="ko-KR">
                <a:ea typeface="굴림" panose="020B0600000101010101" pitchFamily="34" charset="-127"/>
              </a:rPr>
              <a:t>, without end, unending).</a:t>
            </a:r>
          </a:p>
          <a:p>
            <a:pPr eaLnBrk="1" fontAlgn="auto" hangingPunct="1">
              <a:spcAft>
                <a:spcPts val="0"/>
              </a:spcAft>
              <a:defRPr/>
            </a:pPr>
            <a:r>
              <a:rPr lang="en-US" altLang="ko-KR">
                <a:ea typeface="굴림" panose="020B0600000101010101" pitchFamily="34" charset="-127"/>
              </a:rPr>
              <a:t>Symbols for some special infinite sets:</a:t>
            </a:r>
            <a:br>
              <a:rPr lang="en-US" altLang="ko-KR">
                <a:ea typeface="굴림" panose="020B0600000101010101" pitchFamily="34" charset="-127"/>
              </a:rPr>
            </a:br>
            <a:r>
              <a:rPr lang="en-US" altLang="ko-KR" b="1">
                <a:ea typeface="굴림" panose="020B0600000101010101" pitchFamily="34" charset="-127"/>
              </a:rPr>
              <a:t>N</a:t>
            </a:r>
            <a:r>
              <a:rPr lang="en-US" altLang="ko-KR">
                <a:ea typeface="굴림" panose="020B0600000101010101" pitchFamily="34" charset="-127"/>
              </a:rPr>
              <a:t> = {0, 1, 2, …}    The </a:t>
            </a:r>
            <a:r>
              <a:rPr lang="en-US" altLang="ko-KR" b="1">
                <a:ea typeface="굴림" panose="020B0600000101010101" pitchFamily="34" charset="-127"/>
              </a:rPr>
              <a:t>n</a:t>
            </a:r>
            <a:r>
              <a:rPr lang="en-US" altLang="ko-KR">
                <a:ea typeface="굴림" panose="020B0600000101010101" pitchFamily="34" charset="-127"/>
              </a:rPr>
              <a:t>atural numbers.</a:t>
            </a:r>
            <a:br>
              <a:rPr lang="en-US" altLang="ko-KR">
                <a:ea typeface="굴림" panose="020B0600000101010101" pitchFamily="34" charset="-127"/>
              </a:rPr>
            </a:br>
            <a:r>
              <a:rPr lang="en-US" altLang="ko-KR" b="1">
                <a:ea typeface="굴림" panose="020B0600000101010101" pitchFamily="34" charset="-127"/>
              </a:rPr>
              <a:t>Z</a:t>
            </a:r>
            <a:r>
              <a:rPr lang="en-US" altLang="ko-KR">
                <a:ea typeface="굴림" panose="020B0600000101010101" pitchFamily="34" charset="-127"/>
              </a:rPr>
              <a:t> = {…, -2, -1, 0, 1, 2, …}  The </a:t>
            </a:r>
            <a:r>
              <a:rPr lang="en-US" altLang="ko-KR">
                <a:latin typeface="Viner Hand ITC" panose="03070502030502020203" pitchFamily="66" charset="0"/>
                <a:ea typeface="굴림" panose="020B0600000101010101" pitchFamily="34" charset="-127"/>
              </a:rPr>
              <a:t>i</a:t>
            </a:r>
            <a:r>
              <a:rPr lang="en-US" altLang="ko-KR">
                <a:ea typeface="굴림" panose="020B0600000101010101" pitchFamily="34" charset="-127"/>
              </a:rPr>
              <a:t>ntegers.</a:t>
            </a:r>
            <a:br>
              <a:rPr lang="en-US" altLang="ko-KR">
                <a:ea typeface="굴림" panose="020B0600000101010101" pitchFamily="34" charset="-127"/>
              </a:rPr>
            </a:br>
            <a:r>
              <a:rPr lang="en-US" altLang="ko-KR" b="1">
                <a:ea typeface="굴림" panose="020B0600000101010101" pitchFamily="34" charset="-127"/>
              </a:rPr>
              <a:t>R</a:t>
            </a:r>
            <a:r>
              <a:rPr lang="en-US" altLang="ko-KR">
                <a:ea typeface="굴림" panose="020B0600000101010101" pitchFamily="34" charset="-127"/>
              </a:rPr>
              <a:t> = The “</a:t>
            </a:r>
            <a:r>
              <a:rPr lang="en-US" altLang="ko-KR" b="1">
                <a:ea typeface="굴림" panose="020B0600000101010101" pitchFamily="34" charset="-127"/>
              </a:rPr>
              <a:t>r</a:t>
            </a:r>
            <a:r>
              <a:rPr lang="en-US" altLang="ko-KR">
                <a:ea typeface="굴림" panose="020B0600000101010101" pitchFamily="34" charset="-127"/>
              </a:rPr>
              <a:t>eal” numbers, such as 374.1828471929498181917281943125…</a:t>
            </a:r>
          </a:p>
          <a:p>
            <a:pPr eaLnBrk="1" fontAlgn="auto" hangingPunct="1">
              <a:spcAft>
                <a:spcPts val="0"/>
              </a:spcAft>
              <a:defRPr/>
            </a:pPr>
            <a:r>
              <a:rPr lang="en-US" altLang="ko-KR">
                <a:ea typeface="굴림" panose="020B0600000101010101" pitchFamily="34" charset="-127"/>
              </a:rPr>
              <a:t>Infinite sets come in different sizes!</a:t>
            </a:r>
          </a:p>
        </p:txBody>
      </p:sp>
      <p:sp>
        <p:nvSpPr>
          <p:cNvPr id="2" name="Slide Number Placeholder 3">
            <a:extLst>
              <a:ext uri="{FF2B5EF4-FFF2-40B4-BE49-F238E27FC236}">
                <a16:creationId xmlns:a16="http://schemas.microsoft.com/office/drawing/2014/main" id="{FC0891C4-EE58-04AC-B756-7965629412BC}"/>
              </a:ext>
            </a:extLst>
          </p:cNvPr>
          <p:cNvSpPr>
            <a:spLocks noGrp="1"/>
          </p:cNvSpPr>
          <p:nvPr>
            <p:ph type="sldNum" sz="quarter" idx="12"/>
          </p:nvPr>
        </p:nvSpPr>
        <p:spPr/>
        <p:txBody>
          <a:bodyPr/>
          <a:lstStyle/>
          <a:p>
            <a:pPr>
              <a:defRPr/>
            </a:pPr>
            <a:fld id="{EC83BF63-A804-471D-A57D-D7E1C0AB0044}" type="slidenum">
              <a:rPr lang="ko-KR" altLang="en-US"/>
              <a:pPr>
                <a:defRPr/>
              </a:pPr>
              <a:t>6</a:t>
            </a:fld>
            <a:endParaRPr lang="en-US" altLang="ko-K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880AF952-FC17-FDB2-C7BA-1BE610E5392F}"/>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Venn Diagrams</a:t>
            </a:r>
          </a:p>
        </p:txBody>
      </p:sp>
      <p:sp>
        <p:nvSpPr>
          <p:cNvPr id="2" name="Slide Number Placeholder 2">
            <a:extLst>
              <a:ext uri="{FF2B5EF4-FFF2-40B4-BE49-F238E27FC236}">
                <a16:creationId xmlns:a16="http://schemas.microsoft.com/office/drawing/2014/main" id="{D3C50AE1-C0BF-61F3-63E2-045E1AF47956}"/>
              </a:ext>
            </a:extLst>
          </p:cNvPr>
          <p:cNvSpPr>
            <a:spLocks noGrp="1"/>
          </p:cNvSpPr>
          <p:nvPr>
            <p:ph type="sldNum" sz="quarter" idx="12"/>
          </p:nvPr>
        </p:nvSpPr>
        <p:spPr/>
        <p:txBody>
          <a:bodyPr/>
          <a:lstStyle/>
          <a:p>
            <a:pPr>
              <a:defRPr/>
            </a:pPr>
            <a:fld id="{E8C717C9-23DB-479B-9AD0-A597A5725AC2}" type="slidenum">
              <a:rPr lang="ko-KR" altLang="en-US"/>
              <a:pPr>
                <a:defRPr/>
              </a:pPr>
              <a:t>7</a:t>
            </a:fld>
            <a:endParaRPr lang="en-US" altLang="ko-KR"/>
          </a:p>
        </p:txBody>
      </p:sp>
      <p:sp>
        <p:nvSpPr>
          <p:cNvPr id="13316" name="WordArt 3">
            <a:extLst>
              <a:ext uri="{FF2B5EF4-FFF2-40B4-BE49-F238E27FC236}">
                <a16:creationId xmlns:a16="http://schemas.microsoft.com/office/drawing/2014/main" id="{DC8DB7C4-2B68-1A7B-524D-AEAE310A9799}"/>
              </a:ext>
            </a:extLst>
          </p:cNvPr>
          <p:cNvSpPr>
            <a:spLocks noChangeArrowheads="1" noChangeShapeType="1" noTextEdit="1"/>
          </p:cNvSpPr>
          <p:nvPr/>
        </p:nvSpPr>
        <p:spPr bwMode="auto">
          <a:xfrm>
            <a:off x="1447800" y="29718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0</a:t>
            </a:r>
          </a:p>
        </p:txBody>
      </p:sp>
      <p:sp>
        <p:nvSpPr>
          <p:cNvPr id="13317" name="WordArt 4">
            <a:extLst>
              <a:ext uri="{FF2B5EF4-FFF2-40B4-BE49-F238E27FC236}">
                <a16:creationId xmlns:a16="http://schemas.microsoft.com/office/drawing/2014/main" id="{7E73D8DB-B3DF-4A9B-B1D7-4242CD9C47C4}"/>
              </a:ext>
            </a:extLst>
          </p:cNvPr>
          <p:cNvSpPr>
            <a:spLocks noChangeArrowheads="1" noChangeShapeType="1" noTextEdit="1"/>
          </p:cNvSpPr>
          <p:nvPr/>
        </p:nvSpPr>
        <p:spPr bwMode="auto">
          <a:xfrm>
            <a:off x="914400" y="36576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-1</a:t>
            </a:r>
          </a:p>
        </p:txBody>
      </p:sp>
      <p:sp>
        <p:nvSpPr>
          <p:cNvPr id="13318" name="WordArt 5">
            <a:extLst>
              <a:ext uri="{FF2B5EF4-FFF2-40B4-BE49-F238E27FC236}">
                <a16:creationId xmlns:a16="http://schemas.microsoft.com/office/drawing/2014/main" id="{BCE16646-0D7A-74D2-EC36-BADF349AEAFF}"/>
              </a:ext>
            </a:extLst>
          </p:cNvPr>
          <p:cNvSpPr>
            <a:spLocks noChangeArrowheads="1" noChangeShapeType="1" noTextEdit="1"/>
          </p:cNvSpPr>
          <p:nvPr/>
        </p:nvSpPr>
        <p:spPr bwMode="auto">
          <a:xfrm>
            <a:off x="2590800" y="36576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1</a:t>
            </a:r>
          </a:p>
        </p:txBody>
      </p:sp>
      <p:sp>
        <p:nvSpPr>
          <p:cNvPr id="13319" name="WordArt 6">
            <a:extLst>
              <a:ext uri="{FF2B5EF4-FFF2-40B4-BE49-F238E27FC236}">
                <a16:creationId xmlns:a16="http://schemas.microsoft.com/office/drawing/2014/main" id="{84DE9AAA-9FAC-9A62-57A0-2B0AE75B020D}"/>
              </a:ext>
            </a:extLst>
          </p:cNvPr>
          <p:cNvSpPr>
            <a:spLocks noChangeArrowheads="1" noChangeShapeType="1" noTextEdit="1"/>
          </p:cNvSpPr>
          <p:nvPr/>
        </p:nvSpPr>
        <p:spPr bwMode="auto">
          <a:xfrm>
            <a:off x="4267200" y="28956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2</a:t>
            </a:r>
          </a:p>
        </p:txBody>
      </p:sp>
      <p:sp>
        <p:nvSpPr>
          <p:cNvPr id="13320" name="WordArt 7">
            <a:extLst>
              <a:ext uri="{FF2B5EF4-FFF2-40B4-BE49-F238E27FC236}">
                <a16:creationId xmlns:a16="http://schemas.microsoft.com/office/drawing/2014/main" id="{F991BFDB-5EAE-E485-BF2A-7E55E0044233}"/>
              </a:ext>
            </a:extLst>
          </p:cNvPr>
          <p:cNvSpPr>
            <a:spLocks noChangeArrowheads="1" noChangeShapeType="1" noTextEdit="1"/>
          </p:cNvSpPr>
          <p:nvPr/>
        </p:nvSpPr>
        <p:spPr bwMode="auto">
          <a:xfrm>
            <a:off x="3657600" y="41148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3</a:t>
            </a:r>
          </a:p>
        </p:txBody>
      </p:sp>
      <p:sp>
        <p:nvSpPr>
          <p:cNvPr id="13321" name="WordArt 8">
            <a:extLst>
              <a:ext uri="{FF2B5EF4-FFF2-40B4-BE49-F238E27FC236}">
                <a16:creationId xmlns:a16="http://schemas.microsoft.com/office/drawing/2014/main" id="{5D9B7443-5D3C-CAD7-A574-45A6277DC9BC}"/>
              </a:ext>
            </a:extLst>
          </p:cNvPr>
          <p:cNvSpPr>
            <a:spLocks noChangeArrowheads="1" noChangeShapeType="1" noTextEdit="1"/>
          </p:cNvSpPr>
          <p:nvPr/>
        </p:nvSpPr>
        <p:spPr bwMode="auto">
          <a:xfrm>
            <a:off x="5715000" y="31242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4</a:t>
            </a:r>
          </a:p>
        </p:txBody>
      </p:sp>
      <p:sp>
        <p:nvSpPr>
          <p:cNvPr id="13322" name="WordArt 9">
            <a:extLst>
              <a:ext uri="{FF2B5EF4-FFF2-40B4-BE49-F238E27FC236}">
                <a16:creationId xmlns:a16="http://schemas.microsoft.com/office/drawing/2014/main" id="{D370661D-129B-7389-5C66-CFBD5025E322}"/>
              </a:ext>
            </a:extLst>
          </p:cNvPr>
          <p:cNvSpPr>
            <a:spLocks noChangeArrowheads="1" noChangeShapeType="1" noTextEdit="1"/>
          </p:cNvSpPr>
          <p:nvPr/>
        </p:nvSpPr>
        <p:spPr bwMode="auto">
          <a:xfrm>
            <a:off x="4343400" y="41148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5</a:t>
            </a:r>
          </a:p>
        </p:txBody>
      </p:sp>
      <p:sp>
        <p:nvSpPr>
          <p:cNvPr id="13323" name="WordArt 10">
            <a:extLst>
              <a:ext uri="{FF2B5EF4-FFF2-40B4-BE49-F238E27FC236}">
                <a16:creationId xmlns:a16="http://schemas.microsoft.com/office/drawing/2014/main" id="{3FECF1F3-F1FF-40D5-09B4-3CED770A4C51}"/>
              </a:ext>
            </a:extLst>
          </p:cNvPr>
          <p:cNvSpPr>
            <a:spLocks noChangeArrowheads="1" noChangeShapeType="1" noTextEdit="1"/>
          </p:cNvSpPr>
          <p:nvPr/>
        </p:nvSpPr>
        <p:spPr bwMode="auto">
          <a:xfrm>
            <a:off x="6324600" y="33528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6</a:t>
            </a:r>
          </a:p>
        </p:txBody>
      </p:sp>
      <p:sp>
        <p:nvSpPr>
          <p:cNvPr id="13324" name="WordArt 11">
            <a:extLst>
              <a:ext uri="{FF2B5EF4-FFF2-40B4-BE49-F238E27FC236}">
                <a16:creationId xmlns:a16="http://schemas.microsoft.com/office/drawing/2014/main" id="{65E3AB8B-334E-1927-BAE0-C0BA341EDC8A}"/>
              </a:ext>
            </a:extLst>
          </p:cNvPr>
          <p:cNvSpPr>
            <a:spLocks noChangeArrowheads="1" noChangeShapeType="1" noTextEdit="1"/>
          </p:cNvSpPr>
          <p:nvPr/>
        </p:nvSpPr>
        <p:spPr bwMode="auto">
          <a:xfrm>
            <a:off x="4953000" y="43434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7</a:t>
            </a:r>
          </a:p>
        </p:txBody>
      </p:sp>
      <p:sp>
        <p:nvSpPr>
          <p:cNvPr id="13325" name="WordArt 12">
            <a:extLst>
              <a:ext uri="{FF2B5EF4-FFF2-40B4-BE49-F238E27FC236}">
                <a16:creationId xmlns:a16="http://schemas.microsoft.com/office/drawing/2014/main" id="{0BB74B06-80D8-FEC9-DB70-585ABAFC6533}"/>
              </a:ext>
            </a:extLst>
          </p:cNvPr>
          <p:cNvSpPr>
            <a:spLocks noChangeArrowheads="1" noChangeShapeType="1" noTextEdit="1"/>
          </p:cNvSpPr>
          <p:nvPr/>
        </p:nvSpPr>
        <p:spPr bwMode="auto">
          <a:xfrm>
            <a:off x="7010400" y="35814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8</a:t>
            </a:r>
          </a:p>
        </p:txBody>
      </p:sp>
      <p:sp>
        <p:nvSpPr>
          <p:cNvPr id="13326" name="WordArt 13">
            <a:extLst>
              <a:ext uri="{FF2B5EF4-FFF2-40B4-BE49-F238E27FC236}">
                <a16:creationId xmlns:a16="http://schemas.microsoft.com/office/drawing/2014/main" id="{24F2C942-22AB-0D04-DDF1-D2A2DD141EBA}"/>
              </a:ext>
            </a:extLst>
          </p:cNvPr>
          <p:cNvSpPr>
            <a:spLocks noChangeArrowheads="1" noChangeShapeType="1" noTextEdit="1"/>
          </p:cNvSpPr>
          <p:nvPr/>
        </p:nvSpPr>
        <p:spPr bwMode="auto">
          <a:xfrm>
            <a:off x="6248400" y="4572000"/>
            <a:ext cx="247650" cy="571500"/>
          </a:xfrm>
          <a:prstGeom prst="rect">
            <a:avLst/>
          </a:prstGeom>
        </p:spPr>
        <p:txBody>
          <a:bodyPr wrap="none" fromWordArt="1">
            <a:prstTxWarp prst="textPlain">
              <a:avLst>
                <a:gd name="adj" fmla="val 50000"/>
              </a:avLst>
            </a:prstTxWarp>
          </a:bodyPr>
          <a:lstStyle/>
          <a:p>
            <a:pPr algn="ctr"/>
            <a:r>
              <a:rPr lang="en-NZ"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9</a:t>
            </a:r>
          </a:p>
        </p:txBody>
      </p:sp>
      <p:sp>
        <p:nvSpPr>
          <p:cNvPr id="12303" name="Oval 14">
            <a:extLst>
              <a:ext uri="{FF2B5EF4-FFF2-40B4-BE49-F238E27FC236}">
                <a16:creationId xmlns:a16="http://schemas.microsoft.com/office/drawing/2014/main" id="{5341467E-1206-F28C-DB1F-B92677D32387}"/>
              </a:ext>
            </a:extLst>
          </p:cNvPr>
          <p:cNvSpPr>
            <a:spLocks noChangeArrowheads="1"/>
          </p:cNvSpPr>
          <p:nvPr/>
        </p:nvSpPr>
        <p:spPr bwMode="auto">
          <a:xfrm>
            <a:off x="533400" y="1905000"/>
            <a:ext cx="8077200" cy="4191000"/>
          </a:xfrm>
          <a:prstGeom prst="ellipse">
            <a:avLst/>
          </a:prstGeom>
          <a:noFill/>
          <a:ln w="38100">
            <a:solidFill>
              <a:schemeClr val="accent6">
                <a:lumMod val="40000"/>
                <a:lumOff val="60000"/>
              </a:schemeClr>
            </a:solidFill>
            <a:round/>
            <a:headEnd/>
            <a:tailEnd/>
          </a:ln>
          <a:effec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defRPr/>
            </a:pPr>
            <a:endParaRPr lang="en-NZ" altLang="en-US"/>
          </a:p>
        </p:txBody>
      </p:sp>
      <p:sp>
        <p:nvSpPr>
          <p:cNvPr id="12304" name="Oval 15">
            <a:extLst>
              <a:ext uri="{FF2B5EF4-FFF2-40B4-BE49-F238E27FC236}">
                <a16:creationId xmlns:a16="http://schemas.microsoft.com/office/drawing/2014/main" id="{F173397A-E8FA-D9CB-E3DB-2D30E45DCDD8}"/>
              </a:ext>
            </a:extLst>
          </p:cNvPr>
          <p:cNvSpPr>
            <a:spLocks noChangeArrowheads="1"/>
          </p:cNvSpPr>
          <p:nvPr/>
        </p:nvSpPr>
        <p:spPr bwMode="auto">
          <a:xfrm>
            <a:off x="2133600" y="2133600"/>
            <a:ext cx="6096000" cy="3581400"/>
          </a:xfrm>
          <a:prstGeom prst="ellipse">
            <a:avLst/>
          </a:prstGeom>
          <a:noFill/>
          <a:ln w="38100">
            <a:solidFill>
              <a:schemeClr val="accent6">
                <a:lumMod val="40000"/>
                <a:lumOff val="60000"/>
              </a:schemeClr>
            </a:solidFill>
            <a:round/>
            <a:headEnd/>
            <a:tailEnd/>
          </a:ln>
          <a:effec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defRPr/>
            </a:pPr>
            <a:endParaRPr lang="en-NZ" altLang="en-US"/>
          </a:p>
        </p:txBody>
      </p:sp>
      <p:sp>
        <p:nvSpPr>
          <p:cNvPr id="12305" name="Oval 16">
            <a:extLst>
              <a:ext uri="{FF2B5EF4-FFF2-40B4-BE49-F238E27FC236}">
                <a16:creationId xmlns:a16="http://schemas.microsoft.com/office/drawing/2014/main" id="{71C332CE-B0F5-C0E1-3EBC-F2ADE44CE958}"/>
              </a:ext>
            </a:extLst>
          </p:cNvPr>
          <p:cNvSpPr>
            <a:spLocks noChangeArrowheads="1"/>
          </p:cNvSpPr>
          <p:nvPr/>
        </p:nvSpPr>
        <p:spPr bwMode="auto">
          <a:xfrm>
            <a:off x="3352800" y="2286000"/>
            <a:ext cx="2209800" cy="3200400"/>
          </a:xfrm>
          <a:prstGeom prst="ellipse">
            <a:avLst/>
          </a:prstGeom>
          <a:noFill/>
          <a:ln w="38100">
            <a:solidFill>
              <a:schemeClr val="accent6">
                <a:lumMod val="40000"/>
                <a:lumOff val="60000"/>
              </a:schemeClr>
            </a:solidFill>
            <a:round/>
            <a:headEnd/>
            <a:tailEnd/>
          </a:ln>
          <a:effec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defRPr/>
            </a:pPr>
            <a:endParaRPr lang="en-NZ" altLang="en-US"/>
          </a:p>
        </p:txBody>
      </p:sp>
      <p:sp>
        <p:nvSpPr>
          <p:cNvPr id="12306" name="Oval 17">
            <a:extLst>
              <a:ext uri="{FF2B5EF4-FFF2-40B4-BE49-F238E27FC236}">
                <a16:creationId xmlns:a16="http://schemas.microsoft.com/office/drawing/2014/main" id="{C71D347F-51FE-D8FD-F888-EEC66F04397A}"/>
              </a:ext>
            </a:extLst>
          </p:cNvPr>
          <p:cNvSpPr>
            <a:spLocks noChangeArrowheads="1"/>
          </p:cNvSpPr>
          <p:nvPr/>
        </p:nvSpPr>
        <p:spPr bwMode="auto">
          <a:xfrm rot="752356">
            <a:off x="2286000" y="3733800"/>
            <a:ext cx="4495800" cy="1295400"/>
          </a:xfrm>
          <a:prstGeom prst="ellipse">
            <a:avLst/>
          </a:prstGeom>
          <a:noFill/>
          <a:ln w="38100">
            <a:solidFill>
              <a:schemeClr val="accent6">
                <a:lumMod val="40000"/>
                <a:lumOff val="60000"/>
              </a:schemeClr>
            </a:solidFill>
            <a:round/>
            <a:headEnd/>
            <a:tailEnd/>
          </a:ln>
          <a:effec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defRPr/>
            </a:pPr>
            <a:endParaRPr lang="en-NZ" altLang="en-US"/>
          </a:p>
        </p:txBody>
      </p:sp>
      <p:sp>
        <p:nvSpPr>
          <p:cNvPr id="12307" name="Oval 18">
            <a:extLst>
              <a:ext uri="{FF2B5EF4-FFF2-40B4-BE49-F238E27FC236}">
                <a16:creationId xmlns:a16="http://schemas.microsoft.com/office/drawing/2014/main" id="{0F1DCB1B-EA08-5791-DABD-DBFAC79D2AFC}"/>
              </a:ext>
            </a:extLst>
          </p:cNvPr>
          <p:cNvSpPr>
            <a:spLocks noChangeArrowheads="1"/>
          </p:cNvSpPr>
          <p:nvPr/>
        </p:nvSpPr>
        <p:spPr bwMode="auto">
          <a:xfrm rot="752356">
            <a:off x="3505200" y="2743200"/>
            <a:ext cx="4495800" cy="1295400"/>
          </a:xfrm>
          <a:prstGeom prst="ellipse">
            <a:avLst/>
          </a:prstGeom>
          <a:noFill/>
          <a:ln w="38100">
            <a:solidFill>
              <a:schemeClr val="accent6">
                <a:lumMod val="40000"/>
                <a:lumOff val="60000"/>
              </a:schemeClr>
            </a:solidFill>
            <a:round/>
            <a:headEnd/>
            <a:tailEnd/>
          </a:ln>
          <a:effec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defRPr/>
            </a:pPr>
            <a:endParaRPr lang="en-NZ" altLang="en-US"/>
          </a:p>
        </p:txBody>
      </p:sp>
      <p:sp>
        <p:nvSpPr>
          <p:cNvPr id="196627" name="WordArt 19">
            <a:extLst>
              <a:ext uri="{FF2B5EF4-FFF2-40B4-BE49-F238E27FC236}">
                <a16:creationId xmlns:a16="http://schemas.microsoft.com/office/drawing/2014/main" id="{940C2662-B1AF-07A2-DF83-DE28C0C4BADA}"/>
              </a:ext>
            </a:extLst>
          </p:cNvPr>
          <p:cNvSpPr>
            <a:spLocks noChangeArrowheads="1" noChangeShapeType="1" noTextEdit="1"/>
          </p:cNvSpPr>
          <p:nvPr/>
        </p:nvSpPr>
        <p:spPr bwMode="auto">
          <a:xfrm>
            <a:off x="2286000" y="5486400"/>
            <a:ext cx="5400675" cy="1084263"/>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Integers from -1 to 9</a:t>
            </a:r>
            <a:endParaRPr lang="en-NZ" sz="36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endParaRPr>
          </a:p>
        </p:txBody>
      </p:sp>
      <p:sp>
        <p:nvSpPr>
          <p:cNvPr id="196628" name="WordArt 20">
            <a:extLst>
              <a:ext uri="{FF2B5EF4-FFF2-40B4-BE49-F238E27FC236}">
                <a16:creationId xmlns:a16="http://schemas.microsoft.com/office/drawing/2014/main" id="{C251A394-CB4F-3C76-AC18-2AF2BC636970}"/>
              </a:ext>
            </a:extLst>
          </p:cNvPr>
          <p:cNvSpPr>
            <a:spLocks noChangeArrowheads="1" noChangeShapeType="1" noTextEdit="1"/>
          </p:cNvSpPr>
          <p:nvPr/>
        </p:nvSpPr>
        <p:spPr bwMode="auto">
          <a:xfrm>
            <a:off x="3657600" y="5029200"/>
            <a:ext cx="3505200" cy="914400"/>
          </a:xfrm>
          <a:prstGeom prst="rect">
            <a:avLst/>
          </a:prstGeom>
        </p:spPr>
        <p:txBody>
          <a:bodyPr wrap="none" fromWordArt="1">
            <a:prstTxWarp prst="textCurveUp">
              <a:avLst>
                <a:gd name="adj" fmla="val 46852"/>
              </a:avLst>
            </a:prstTxWarp>
          </a:bodyPr>
          <a:lstStyle/>
          <a:p>
            <a:pPr algn="ctr"/>
            <a:r>
              <a:rPr lang="en-US" sz="32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Positive integers less than 10</a:t>
            </a:r>
            <a:endParaRPr lang="en-NZ" sz="32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endParaRPr>
          </a:p>
        </p:txBody>
      </p:sp>
      <p:sp>
        <p:nvSpPr>
          <p:cNvPr id="196629" name="WordArt 21">
            <a:extLst>
              <a:ext uri="{FF2B5EF4-FFF2-40B4-BE49-F238E27FC236}">
                <a16:creationId xmlns:a16="http://schemas.microsoft.com/office/drawing/2014/main" id="{7AE1A95F-EE2B-EF5E-FBE4-D8A7851F37BC}"/>
              </a:ext>
            </a:extLst>
          </p:cNvPr>
          <p:cNvSpPr>
            <a:spLocks noChangeArrowheads="1" noChangeShapeType="1" noTextEdit="1"/>
          </p:cNvSpPr>
          <p:nvPr/>
        </p:nvSpPr>
        <p:spPr bwMode="auto">
          <a:xfrm>
            <a:off x="5486400" y="3657600"/>
            <a:ext cx="2743200" cy="762000"/>
          </a:xfrm>
          <a:prstGeom prst="rect">
            <a:avLst/>
          </a:prstGeom>
        </p:spPr>
        <p:txBody>
          <a:bodyPr wrap="none" fromWordArt="1">
            <a:prstTxWarp prst="textCurveUp">
              <a:avLst>
                <a:gd name="adj" fmla="val 46852"/>
              </a:avLst>
            </a:prstTxWarp>
          </a:bodyPr>
          <a:lstStyle/>
          <a:p>
            <a:pPr algn="ctr"/>
            <a:r>
              <a:rPr lang="en-US" sz="32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Even integers from 2 to 9</a:t>
            </a:r>
            <a:endParaRPr lang="en-NZ" sz="32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endParaRPr>
          </a:p>
        </p:txBody>
      </p:sp>
      <p:sp>
        <p:nvSpPr>
          <p:cNvPr id="196630" name="WordArt 22">
            <a:extLst>
              <a:ext uri="{FF2B5EF4-FFF2-40B4-BE49-F238E27FC236}">
                <a16:creationId xmlns:a16="http://schemas.microsoft.com/office/drawing/2014/main" id="{617A3005-2576-B66E-8FAC-254656A0E917}"/>
              </a:ext>
            </a:extLst>
          </p:cNvPr>
          <p:cNvSpPr>
            <a:spLocks noChangeArrowheads="1" noChangeShapeType="1" noTextEdit="1"/>
          </p:cNvSpPr>
          <p:nvPr/>
        </p:nvSpPr>
        <p:spPr bwMode="auto">
          <a:xfrm>
            <a:off x="4191000" y="4876800"/>
            <a:ext cx="2819400" cy="381000"/>
          </a:xfrm>
          <a:prstGeom prst="rect">
            <a:avLst/>
          </a:prstGeom>
        </p:spPr>
        <p:txBody>
          <a:bodyPr wrap="none" fromWordArt="1">
            <a:prstTxWarp prst="textCurveUp">
              <a:avLst>
                <a:gd name="adj" fmla="val 29167"/>
              </a:avLst>
            </a:prstTxWarp>
          </a:bodyPr>
          <a:lstStyle/>
          <a:p>
            <a:pPr algn="ctr"/>
            <a:r>
              <a:rPr lang="en-US" sz="32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Odd integers from 1 to 9</a:t>
            </a:r>
            <a:endParaRPr lang="en-NZ" sz="32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endParaRPr>
          </a:p>
        </p:txBody>
      </p:sp>
      <p:sp>
        <p:nvSpPr>
          <p:cNvPr id="196631" name="WordArt 23">
            <a:extLst>
              <a:ext uri="{FF2B5EF4-FFF2-40B4-BE49-F238E27FC236}">
                <a16:creationId xmlns:a16="http://schemas.microsoft.com/office/drawing/2014/main" id="{B7356E02-C29F-7151-F27D-51784A7BDE1D}"/>
              </a:ext>
            </a:extLst>
          </p:cNvPr>
          <p:cNvSpPr>
            <a:spLocks noChangeArrowheads="1" noChangeShapeType="1" noTextEdit="1"/>
          </p:cNvSpPr>
          <p:nvPr/>
        </p:nvSpPr>
        <p:spPr bwMode="auto">
          <a:xfrm>
            <a:off x="3886200" y="5105400"/>
            <a:ext cx="1143000" cy="457200"/>
          </a:xfrm>
          <a:prstGeom prst="rect">
            <a:avLst/>
          </a:prstGeom>
        </p:spPr>
        <p:txBody>
          <a:bodyPr wrap="none" fromWordArt="1">
            <a:prstTxWarp prst="textCurveUp">
              <a:avLst>
                <a:gd name="adj" fmla="val 29167"/>
              </a:avLst>
            </a:prstTxWarp>
          </a:bodyPr>
          <a:lstStyle/>
          <a:p>
            <a:pPr algn="ctr"/>
            <a:r>
              <a:rPr lang="en-NZ" sz="3200" kern="10">
                <a:ln w="12700">
                  <a:solidFill>
                    <a:srgbClr val="000000"/>
                  </a:solidFill>
                  <a:round/>
                  <a:headEnd/>
                  <a:tailEnd/>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Primes &lt;10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6627"/>
                                        </p:tgtEl>
                                        <p:attrNameLst>
                                          <p:attrName>style.visibility</p:attrName>
                                        </p:attrNameLst>
                                      </p:cBhvr>
                                      <p:to>
                                        <p:strVal val="visible"/>
                                      </p:to>
                                    </p:set>
                                    <p:animEffect transition="in" filter="dissolve">
                                      <p:cBhvr>
                                        <p:cTn id="7" dur="500"/>
                                        <p:tgtEl>
                                          <p:spTgt spid="196627"/>
                                        </p:tgtEl>
                                      </p:cBhvr>
                                    </p:animEffect>
                                  </p:childTnLst>
                                  <p:subTnLst>
                                    <p:set>
                                      <p:cBhvr override="childStyle">
                                        <p:cTn dur="1" fill="hold" display="0" masterRel="nextClick" afterEffect="1"/>
                                        <p:tgtEl>
                                          <p:spTgt spid="19662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6628"/>
                                        </p:tgtEl>
                                        <p:attrNameLst>
                                          <p:attrName>style.visibility</p:attrName>
                                        </p:attrNameLst>
                                      </p:cBhvr>
                                      <p:to>
                                        <p:strVal val="visible"/>
                                      </p:to>
                                    </p:set>
                                    <p:animEffect transition="in" filter="dissolve">
                                      <p:cBhvr>
                                        <p:cTn id="12" dur="500"/>
                                        <p:tgtEl>
                                          <p:spTgt spid="196628"/>
                                        </p:tgtEl>
                                      </p:cBhvr>
                                    </p:animEffect>
                                  </p:childTnLst>
                                  <p:subTnLst>
                                    <p:set>
                                      <p:cBhvr override="childStyle">
                                        <p:cTn dur="1" fill="hold" display="0" masterRel="nextClick" afterEffect="1"/>
                                        <p:tgtEl>
                                          <p:spTgt spid="19662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6629"/>
                                        </p:tgtEl>
                                        <p:attrNameLst>
                                          <p:attrName>style.visibility</p:attrName>
                                        </p:attrNameLst>
                                      </p:cBhvr>
                                      <p:to>
                                        <p:strVal val="visible"/>
                                      </p:to>
                                    </p:set>
                                    <p:animEffect transition="in" filter="dissolve">
                                      <p:cBhvr>
                                        <p:cTn id="17" dur="500"/>
                                        <p:tgtEl>
                                          <p:spTgt spid="196629"/>
                                        </p:tgtEl>
                                      </p:cBhvr>
                                    </p:animEffect>
                                  </p:childTnLst>
                                  <p:subTnLst>
                                    <p:set>
                                      <p:cBhvr override="childStyle">
                                        <p:cTn dur="1" fill="hold" display="0" masterRel="nextClick" afterEffect="1"/>
                                        <p:tgtEl>
                                          <p:spTgt spid="196629"/>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6630"/>
                                        </p:tgtEl>
                                        <p:attrNameLst>
                                          <p:attrName>style.visibility</p:attrName>
                                        </p:attrNameLst>
                                      </p:cBhvr>
                                      <p:to>
                                        <p:strVal val="visible"/>
                                      </p:to>
                                    </p:set>
                                    <p:animEffect transition="in" filter="dissolve">
                                      <p:cBhvr>
                                        <p:cTn id="22" dur="500"/>
                                        <p:tgtEl>
                                          <p:spTgt spid="196630"/>
                                        </p:tgtEl>
                                      </p:cBhvr>
                                    </p:animEffect>
                                  </p:childTnLst>
                                  <p:subTnLst>
                                    <p:set>
                                      <p:cBhvr override="childStyle">
                                        <p:cTn dur="1" fill="hold" display="0" masterRel="nextClick" afterEffect="1"/>
                                        <p:tgtEl>
                                          <p:spTgt spid="19663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6631"/>
                                        </p:tgtEl>
                                        <p:attrNameLst>
                                          <p:attrName>style.visibility</p:attrName>
                                        </p:attrNameLst>
                                      </p:cBhvr>
                                      <p:to>
                                        <p:strVal val="visible"/>
                                      </p:to>
                                    </p:set>
                                    <p:animEffect transition="in" filter="dissolve">
                                      <p:cBhvr>
                                        <p:cTn id="27" dur="500"/>
                                        <p:tgtEl>
                                          <p:spTgt spid="196631"/>
                                        </p:tgtEl>
                                      </p:cBhvr>
                                    </p:animEffect>
                                  </p:childTnLst>
                                  <p:subTnLst>
                                    <p:set>
                                      <p:cBhvr override="childStyle">
                                        <p:cTn dur="1" fill="hold" display="0" masterRel="nextClick" afterEffect="1"/>
                                        <p:tgtEl>
                                          <p:spTgt spid="1966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3150606C-61B9-B94F-8358-D4086BEEA7A5}"/>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Basic Set Relations: Member of</a:t>
            </a:r>
          </a:p>
        </p:txBody>
      </p:sp>
      <p:sp>
        <p:nvSpPr>
          <p:cNvPr id="197635" name="Rectangle 3">
            <a:extLst>
              <a:ext uri="{FF2B5EF4-FFF2-40B4-BE49-F238E27FC236}">
                <a16:creationId xmlns:a16="http://schemas.microsoft.com/office/drawing/2014/main" id="{9DD9A76C-B1D7-5F6E-CD39-EB41936EDADB}"/>
              </a:ext>
            </a:extLst>
          </p:cNvPr>
          <p:cNvSpPr>
            <a:spLocks noGrp="1" noChangeArrowheads="1"/>
          </p:cNvSpPr>
          <p:nvPr>
            <p:ph idx="1"/>
          </p:nvPr>
        </p:nvSpPr>
        <p:spPr/>
        <p:txBody>
          <a:bodyPr>
            <a:normAutofit fontScale="92500" lnSpcReduction="20000"/>
          </a:bodyPr>
          <a:lstStyle/>
          <a:p>
            <a:pPr eaLnBrk="1" fontAlgn="auto" hangingPunct="1">
              <a:spcAft>
                <a:spcPts val="0"/>
              </a:spcAft>
              <a:defRPr/>
            </a:pPr>
            <a:r>
              <a:rPr lang="en-US" altLang="ko-KR" sz="2800" i="1">
                <a:ea typeface="굴림" panose="020B0600000101010101" pitchFamily="34" charset="-127"/>
              </a:rPr>
              <a:t>x</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S </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x</a:t>
            </a:r>
            <a:r>
              <a:rPr lang="en-US" altLang="ko-KR" sz="2800">
                <a:ea typeface="굴림" panose="020B0600000101010101" pitchFamily="34" charset="-127"/>
                <a:sym typeface="Symbol" panose="05050102010706020507" pitchFamily="18" charset="2"/>
              </a:rPr>
              <a:t> is in </a:t>
            </a:r>
            <a:r>
              <a:rPr lang="en-US" altLang="ko-KR" sz="2800" i="1">
                <a:ea typeface="굴림" panose="020B0600000101010101" pitchFamily="34" charset="-127"/>
                <a:sym typeface="Symbol" panose="05050102010706020507" pitchFamily="18" charset="2"/>
              </a:rPr>
              <a:t>S</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 </a:t>
            </a:r>
            <a:r>
              <a:rPr lang="en-US" altLang="ko-KR" sz="2800">
                <a:ea typeface="굴림" panose="020B0600000101010101" pitchFamily="34" charset="-127"/>
                <a:sym typeface="Symbol" panose="05050102010706020507" pitchFamily="18" charset="2"/>
              </a:rPr>
              <a:t>is the proposition that object </a:t>
            </a:r>
            <a:r>
              <a:rPr lang="en-US" altLang="ko-KR" sz="2800" i="1">
                <a:ea typeface="굴림" panose="020B0600000101010101" pitchFamily="34" charset="-127"/>
                <a:sym typeface="Symbol" panose="05050102010706020507" pitchFamily="18" charset="2"/>
              </a:rPr>
              <a:t>x</a:t>
            </a:r>
            <a:r>
              <a:rPr lang="en-US" altLang="ko-KR" sz="2800">
                <a:ea typeface="굴림" panose="020B0600000101010101" pitchFamily="34" charset="-127"/>
                <a:sym typeface="Symbol" panose="05050102010706020507" pitchFamily="18" charset="2"/>
              </a:rPr>
              <a:t> is an </a:t>
            </a:r>
            <a:r>
              <a:rPr lang="en-US" altLang="ko-KR" sz="2800" i="1">
                <a:ea typeface="굴림" panose="020B0600000101010101" pitchFamily="34" charset="-127"/>
                <a:sym typeface="Symbol" panose="05050102010706020507" pitchFamily="18" charset="2"/>
              </a:rPr>
              <a:t>lement</a:t>
            </a:r>
            <a:r>
              <a:rPr lang="en-US" altLang="ko-KR" sz="2800">
                <a:ea typeface="굴림" panose="020B0600000101010101" pitchFamily="34" charset="-127"/>
                <a:sym typeface="Symbol" panose="05050102010706020507" pitchFamily="18" charset="2"/>
              </a:rPr>
              <a:t> or </a:t>
            </a:r>
            <a:r>
              <a:rPr lang="en-US" altLang="ko-KR" sz="2800" i="1">
                <a:ea typeface="굴림" panose="020B0600000101010101" pitchFamily="34" charset="-127"/>
                <a:sym typeface="Symbol" panose="05050102010706020507" pitchFamily="18" charset="2"/>
              </a:rPr>
              <a:t>member</a:t>
            </a:r>
            <a:r>
              <a:rPr lang="en-US" altLang="ko-KR" sz="2800">
                <a:ea typeface="굴림" panose="020B0600000101010101" pitchFamily="34" charset="-127"/>
                <a:sym typeface="Symbol" panose="05050102010706020507" pitchFamily="18" charset="2"/>
              </a:rPr>
              <a:t> of set </a:t>
            </a:r>
            <a:r>
              <a:rPr lang="en-US" altLang="ko-KR" sz="2800" i="1">
                <a:ea typeface="굴림" panose="020B0600000101010101" pitchFamily="34" charset="-127"/>
                <a:sym typeface="Symbol" panose="05050102010706020507" pitchFamily="18" charset="2"/>
              </a:rPr>
              <a:t>S</a:t>
            </a:r>
            <a:r>
              <a:rPr lang="en-US" altLang="ko-KR" sz="2800">
                <a:ea typeface="굴림" panose="020B0600000101010101" pitchFamily="34" charset="-127"/>
                <a:sym typeface="Symbol" panose="05050102010706020507" pitchFamily="18" charset="2"/>
              </a:rPr>
              <a:t>.</a:t>
            </a:r>
          </a:p>
          <a:p>
            <a:pPr lvl="1" eaLnBrk="1" fontAlgn="auto" hangingPunct="1">
              <a:spcAft>
                <a:spcPts val="0"/>
              </a:spcAft>
              <a:defRPr/>
            </a:pPr>
            <a:r>
              <a:rPr lang="en-US" altLang="ko-KR" sz="2400" i="1">
                <a:ea typeface="굴림" panose="020B0600000101010101" pitchFamily="34" charset="-127"/>
                <a:sym typeface="Symbol" panose="05050102010706020507" pitchFamily="18" charset="2"/>
              </a:rPr>
              <a:t>e.g.</a:t>
            </a:r>
            <a:r>
              <a:rPr lang="en-US" altLang="ko-KR" sz="2400">
                <a:ea typeface="굴림" panose="020B0600000101010101" pitchFamily="34" charset="-127"/>
                <a:sym typeface="Symbol" panose="05050102010706020507" pitchFamily="18" charset="2"/>
              </a:rPr>
              <a:t> 3</a:t>
            </a:r>
            <a:r>
              <a:rPr lang="en-US" altLang="ko-KR" sz="2400" b="1">
                <a:ea typeface="굴림" panose="020B0600000101010101" pitchFamily="34" charset="-127"/>
                <a:sym typeface="Symbol" panose="05050102010706020507" pitchFamily="18" charset="2"/>
              </a:rPr>
              <a:t>N</a:t>
            </a:r>
            <a:r>
              <a:rPr lang="en-US" altLang="ko-KR" sz="2400" b="1" i="1">
                <a:ea typeface="굴림" panose="020B0600000101010101" pitchFamily="34" charset="-127"/>
                <a:sym typeface="Symbol" panose="05050102010706020507" pitchFamily="18" charset="2"/>
              </a:rPr>
              <a:t>, </a:t>
            </a:r>
            <a:r>
              <a:rPr lang="en-US" altLang="ko-KR" sz="2400">
                <a:ea typeface="굴림" panose="020B0600000101010101" pitchFamily="34" charset="-127"/>
                <a:sym typeface="Symbol" panose="05050102010706020507" pitchFamily="18" charset="2"/>
              </a:rPr>
              <a:t>“a”{</a:t>
            </a:r>
            <a:r>
              <a:rPr lang="en-US" altLang="ko-KR" sz="2400" i="1">
                <a:ea typeface="굴림" panose="020B0600000101010101" pitchFamily="34" charset="-127"/>
                <a:sym typeface="Symbol" panose="05050102010706020507" pitchFamily="18" charset="2"/>
              </a:rPr>
              <a:t>x </a:t>
            </a:r>
            <a:r>
              <a:rPr lang="en-US" altLang="ko-KR" sz="2400">
                <a:ea typeface="굴림" panose="020B0600000101010101" pitchFamily="34" charset="-127"/>
                <a:sym typeface="Symbol" panose="05050102010706020507" pitchFamily="18" charset="2"/>
              </a:rPr>
              <a:t>| </a:t>
            </a:r>
            <a:r>
              <a:rPr lang="en-US" altLang="ko-KR" sz="2400" i="1">
                <a:ea typeface="굴림" panose="020B0600000101010101" pitchFamily="34" charset="-127"/>
                <a:sym typeface="Symbol" panose="05050102010706020507" pitchFamily="18" charset="2"/>
              </a:rPr>
              <a:t>x</a:t>
            </a:r>
            <a:r>
              <a:rPr lang="en-US" altLang="ko-KR" sz="2400">
                <a:ea typeface="굴림" panose="020B0600000101010101" pitchFamily="34" charset="-127"/>
                <a:sym typeface="Symbol" panose="05050102010706020507" pitchFamily="18" charset="2"/>
              </a:rPr>
              <a:t> is a letter of the alphabet}</a:t>
            </a:r>
            <a:endParaRPr lang="en-US" altLang="ko-KR" sz="2400" b="1">
              <a:ea typeface="굴림" panose="020B0600000101010101" pitchFamily="34" charset="-127"/>
              <a:sym typeface="Symbol" panose="05050102010706020507" pitchFamily="18" charset="2"/>
            </a:endParaRPr>
          </a:p>
          <a:p>
            <a:pPr eaLnBrk="1" fontAlgn="auto" hangingPunct="1">
              <a:spcAft>
                <a:spcPts val="0"/>
              </a:spcAft>
              <a:defRPr/>
            </a:pPr>
            <a:r>
              <a:rPr lang="en-US" altLang="ko-KR" sz="2800">
                <a:ea typeface="굴림" panose="020B0600000101010101" pitchFamily="34" charset="-127"/>
                <a:sym typeface="Symbol" panose="05050102010706020507" pitchFamily="18" charset="2"/>
              </a:rPr>
              <a:t>Can define </a:t>
            </a:r>
            <a:r>
              <a:rPr lang="en-US" altLang="ko-KR" sz="2800" u="sng">
                <a:ea typeface="굴림" panose="020B0600000101010101" pitchFamily="34" charset="-127"/>
                <a:sym typeface="Symbol" panose="05050102010706020507" pitchFamily="18" charset="2"/>
              </a:rPr>
              <a:t>set equality</a:t>
            </a:r>
            <a:r>
              <a:rPr lang="en-US" altLang="ko-KR" sz="2800">
                <a:ea typeface="굴림" panose="020B0600000101010101" pitchFamily="34" charset="-127"/>
                <a:sym typeface="Symbol" panose="05050102010706020507" pitchFamily="18" charset="2"/>
              </a:rPr>
              <a:t> in terms of  relation:</a:t>
            </a:r>
            <a:br>
              <a:rPr lang="en-US" altLang="ko-KR" sz="2800">
                <a:ea typeface="굴림" panose="020B0600000101010101" pitchFamily="34" charset="-127"/>
                <a:sym typeface="Symbol" panose="05050102010706020507" pitchFamily="18" charset="2"/>
              </a:rPr>
            </a:b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S</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T</a:t>
            </a:r>
            <a:r>
              <a:rPr lang="en-US" altLang="ko-KR" sz="2800">
                <a:ea typeface="굴림" panose="020B0600000101010101" pitchFamily="34" charset="-127"/>
                <a:sym typeface="Symbol" panose="05050102010706020507" pitchFamily="18" charset="2"/>
              </a:rPr>
              <a:t>: </a:t>
            </a:r>
            <a:r>
              <a:rPr lang="en-US" altLang="ko-KR" sz="2800" i="1">
                <a:ea typeface="굴림" panose="020B0600000101010101" pitchFamily="34" charset="-127"/>
                <a:sym typeface="Symbol" panose="05050102010706020507" pitchFamily="18" charset="2"/>
              </a:rPr>
              <a:t>S</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T </a:t>
            </a:r>
            <a:r>
              <a:rPr lang="en-US" altLang="ko-KR" sz="2800">
                <a:ea typeface="굴림" panose="020B0600000101010101" pitchFamily="34" charset="-127"/>
                <a:sym typeface="Symbol" panose="05050102010706020507" pitchFamily="18" charset="2"/>
              </a:rPr>
              <a:t> (</a:t>
            </a:r>
            <a:r>
              <a:rPr lang="en-US" altLang="ko-KR" sz="2800" i="1">
                <a:ea typeface="굴림" panose="020B0600000101010101" pitchFamily="34" charset="-127"/>
                <a:sym typeface="Symbol" panose="05050102010706020507" pitchFamily="18" charset="2"/>
              </a:rPr>
              <a:t>x</a:t>
            </a:r>
            <a:r>
              <a:rPr lang="en-US" altLang="ko-KR" sz="2800">
                <a:ea typeface="굴림" panose="020B0600000101010101" pitchFamily="34" charset="-127"/>
                <a:sym typeface="Symbol" panose="05050102010706020507" pitchFamily="18" charset="2"/>
              </a:rPr>
              <a:t>: </a:t>
            </a:r>
            <a:r>
              <a:rPr lang="en-US" altLang="ko-KR" sz="2800" i="1">
                <a:ea typeface="굴림" panose="020B0600000101010101" pitchFamily="34" charset="-127"/>
                <a:sym typeface="Symbol" panose="05050102010706020507" pitchFamily="18" charset="2"/>
              </a:rPr>
              <a:t>x</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S</a:t>
            </a:r>
            <a:r>
              <a:rPr lang="en-US" altLang="ko-KR" sz="2800">
                <a:ea typeface="굴림" panose="020B0600000101010101" pitchFamily="34" charset="-127"/>
                <a:sym typeface="Symbol" panose="05050102010706020507" pitchFamily="18" charset="2"/>
              </a:rPr>
              <a:t>  </a:t>
            </a:r>
            <a:r>
              <a:rPr lang="en-US" altLang="ko-KR" sz="2800" i="1">
                <a:ea typeface="굴림" panose="020B0600000101010101" pitchFamily="34" charset="-127"/>
                <a:sym typeface="Symbol" panose="05050102010706020507" pitchFamily="18" charset="2"/>
              </a:rPr>
              <a:t>x</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T</a:t>
            </a:r>
            <a:r>
              <a:rPr lang="en-US" altLang="ko-KR" sz="2800">
                <a:ea typeface="굴림" panose="020B0600000101010101" pitchFamily="34" charset="-127"/>
                <a:sym typeface="Symbol" panose="05050102010706020507" pitchFamily="18" charset="2"/>
              </a:rPr>
              <a:t>)</a:t>
            </a:r>
            <a:br>
              <a:rPr lang="en-US" altLang="ko-KR" sz="2800">
                <a:ea typeface="굴림" panose="020B0600000101010101" pitchFamily="34" charset="-127"/>
                <a:sym typeface="Symbol" panose="05050102010706020507" pitchFamily="18" charset="2"/>
              </a:rPr>
            </a:br>
            <a:r>
              <a:rPr lang="en-US" altLang="ko-KR" sz="2800">
                <a:ea typeface="굴림" panose="020B0600000101010101" pitchFamily="34" charset="-127"/>
                <a:sym typeface="Symbol" panose="05050102010706020507" pitchFamily="18" charset="2"/>
              </a:rPr>
              <a:t>“Two sets are equal </a:t>
            </a:r>
            <a:r>
              <a:rPr lang="en-US" altLang="ko-KR" sz="2800" b="1">
                <a:ea typeface="굴림" panose="020B0600000101010101" pitchFamily="34" charset="-127"/>
                <a:sym typeface="Symbol" panose="05050102010706020507" pitchFamily="18" charset="2"/>
              </a:rPr>
              <a:t>iff</a:t>
            </a:r>
            <a:r>
              <a:rPr lang="en-US" altLang="ko-KR" sz="2800">
                <a:ea typeface="굴림" panose="020B0600000101010101" pitchFamily="34" charset="-127"/>
                <a:sym typeface="Symbol" panose="05050102010706020507" pitchFamily="18" charset="2"/>
              </a:rPr>
              <a:t> they have all the same members.”</a:t>
            </a:r>
          </a:p>
          <a:p>
            <a:pPr eaLnBrk="1" fontAlgn="auto" hangingPunct="1">
              <a:spcAft>
                <a:spcPts val="0"/>
              </a:spcAft>
              <a:defRPr/>
            </a:pPr>
            <a:r>
              <a:rPr lang="en-US" altLang="ko-KR" sz="2800" i="1">
                <a:ea typeface="굴림" panose="020B0600000101010101" pitchFamily="34" charset="-127"/>
                <a:sym typeface="Symbol" panose="05050102010706020507" pitchFamily="18" charset="2"/>
              </a:rPr>
              <a:t>x</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S </a:t>
            </a:r>
            <a:r>
              <a:rPr lang="en-US" altLang="ko-KR" sz="2800">
                <a:ea typeface="굴림" panose="020B0600000101010101" pitchFamily="34" charset="-127"/>
                <a:sym typeface="Symbol" panose="05050102010706020507" pitchFamily="18" charset="2"/>
              </a:rPr>
              <a:t>: (</a:t>
            </a:r>
            <a:r>
              <a:rPr lang="en-US" altLang="ko-KR" sz="2800" i="1">
                <a:ea typeface="굴림" panose="020B0600000101010101" pitchFamily="34" charset="-127"/>
              </a:rPr>
              <a:t>x</a:t>
            </a:r>
            <a:r>
              <a:rPr lang="en-US" altLang="ko-KR" sz="2800">
                <a:ea typeface="굴림" panose="020B0600000101010101" pitchFamily="34" charset="-127"/>
                <a:sym typeface="Symbol" panose="05050102010706020507" pitchFamily="18" charset="2"/>
              </a:rPr>
              <a:t></a:t>
            </a:r>
            <a:r>
              <a:rPr lang="en-US" altLang="ko-KR" sz="2800" i="1">
                <a:ea typeface="굴림" panose="020B0600000101010101" pitchFamily="34" charset="-127"/>
                <a:sym typeface="Symbol" panose="05050102010706020507" pitchFamily="18" charset="2"/>
              </a:rPr>
              <a:t>S</a:t>
            </a:r>
            <a:r>
              <a:rPr lang="en-US" altLang="ko-KR" sz="2800">
                <a:ea typeface="굴림" panose="020B0600000101010101" pitchFamily="34" charset="-127"/>
                <a:sym typeface="Symbol" panose="05050102010706020507" pitchFamily="18" charset="2"/>
              </a:rPr>
              <a:t>)      “</a:t>
            </a:r>
            <a:r>
              <a:rPr lang="en-US" altLang="ko-KR" sz="2800" i="1">
                <a:ea typeface="굴림" panose="020B0600000101010101" pitchFamily="34" charset="-127"/>
                <a:sym typeface="Symbol" panose="05050102010706020507" pitchFamily="18" charset="2"/>
              </a:rPr>
              <a:t>x</a:t>
            </a:r>
            <a:r>
              <a:rPr lang="en-US" altLang="ko-KR" sz="2800">
                <a:ea typeface="굴림" panose="020B0600000101010101" pitchFamily="34" charset="-127"/>
                <a:sym typeface="Symbol" panose="05050102010706020507" pitchFamily="18" charset="2"/>
              </a:rPr>
              <a:t> is not in </a:t>
            </a:r>
            <a:r>
              <a:rPr lang="en-US" altLang="ko-KR" sz="2800" i="1">
                <a:ea typeface="굴림" panose="020B0600000101010101" pitchFamily="34" charset="-127"/>
                <a:sym typeface="Symbol" panose="05050102010706020507" pitchFamily="18" charset="2"/>
              </a:rPr>
              <a:t>S</a:t>
            </a:r>
            <a:r>
              <a:rPr lang="en-US" altLang="ko-KR" sz="2800">
                <a:ea typeface="굴림" panose="020B0600000101010101" pitchFamily="34" charset="-127"/>
                <a:sym typeface="Symbol" panose="05050102010706020507" pitchFamily="18" charset="2"/>
              </a:rPr>
              <a:t>”</a:t>
            </a:r>
            <a:endParaRPr lang="en-US" altLang="ko-KR" sz="2800" i="1">
              <a:ea typeface="굴림" panose="020B0600000101010101" pitchFamily="34" charset="-127"/>
              <a:sym typeface="Symbol" panose="05050102010706020507" pitchFamily="18" charset="2"/>
            </a:endParaRPr>
          </a:p>
        </p:txBody>
      </p:sp>
      <p:sp>
        <p:nvSpPr>
          <p:cNvPr id="2" name="Slide Number Placeholder 3">
            <a:extLst>
              <a:ext uri="{FF2B5EF4-FFF2-40B4-BE49-F238E27FC236}">
                <a16:creationId xmlns:a16="http://schemas.microsoft.com/office/drawing/2014/main" id="{9443EA34-5B23-DECF-A37E-CDF209A585E6}"/>
              </a:ext>
            </a:extLst>
          </p:cNvPr>
          <p:cNvSpPr>
            <a:spLocks noGrp="1"/>
          </p:cNvSpPr>
          <p:nvPr>
            <p:ph type="sldNum" sz="quarter" idx="12"/>
          </p:nvPr>
        </p:nvSpPr>
        <p:spPr/>
        <p:txBody>
          <a:bodyPr/>
          <a:lstStyle/>
          <a:p>
            <a:pPr>
              <a:defRPr/>
            </a:pPr>
            <a:fld id="{66A39908-2D4C-4EF1-8799-3CF5F1859BFD}" type="slidenum">
              <a:rPr lang="ko-KR" altLang="en-US"/>
              <a:pPr>
                <a:defRPr/>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9F2FF018-C681-660C-BF0A-2EF3F86ED872}"/>
              </a:ext>
            </a:extLst>
          </p:cNvPr>
          <p:cNvSpPr>
            <a:spLocks noGrp="1" noChangeArrowheads="1"/>
          </p:cNvSpPr>
          <p:nvPr>
            <p:ph type="title"/>
          </p:nvPr>
        </p:nvSpPr>
        <p:spPr/>
        <p:txBody>
          <a:bodyPr/>
          <a:lstStyle/>
          <a:p>
            <a:pPr eaLnBrk="1" fontAlgn="auto" hangingPunct="1">
              <a:spcAft>
                <a:spcPts val="0"/>
              </a:spcAft>
              <a:defRPr/>
            </a:pPr>
            <a:r>
              <a:rPr lang="en-US" altLang="ko-KR">
                <a:ea typeface="굴림" panose="020B0600000101010101" pitchFamily="34" charset="-127"/>
              </a:rPr>
              <a:t>The Empty Set</a:t>
            </a:r>
          </a:p>
        </p:txBody>
      </p:sp>
      <p:sp>
        <p:nvSpPr>
          <p:cNvPr id="198659" name="Rectangle 3">
            <a:extLst>
              <a:ext uri="{FF2B5EF4-FFF2-40B4-BE49-F238E27FC236}">
                <a16:creationId xmlns:a16="http://schemas.microsoft.com/office/drawing/2014/main" id="{8BAB24AE-BF95-1B39-7537-7CF954525ECE}"/>
              </a:ext>
            </a:extLst>
          </p:cNvPr>
          <p:cNvSpPr>
            <a:spLocks noGrp="1" noChangeArrowheads="1"/>
          </p:cNvSpPr>
          <p:nvPr>
            <p:ph idx="1"/>
          </p:nvPr>
        </p:nvSpPr>
        <p:spPr/>
        <p:txBody>
          <a:bodyPr/>
          <a:lstStyle/>
          <a:p>
            <a:pPr eaLnBrk="1" fontAlgn="auto" hangingPunct="1">
              <a:spcAft>
                <a:spcPts val="0"/>
              </a:spcAft>
              <a:defRPr/>
            </a:pPr>
            <a:r>
              <a:rPr lang="ko-KR" altLang="en-US">
                <a:ea typeface="굴림" panose="020B0600000101010101" pitchFamily="34" charset="-127"/>
                <a:sym typeface="Symbol" panose="05050102010706020507" pitchFamily="18" charset="2"/>
              </a:rPr>
              <a:t> </a:t>
            </a:r>
            <a:r>
              <a:rPr lang="en-US" altLang="ko-KR">
                <a:ea typeface="굴림" panose="020B0600000101010101" pitchFamily="34" charset="-127"/>
                <a:sym typeface="Symbol" panose="05050102010706020507" pitchFamily="18" charset="2"/>
              </a:rPr>
              <a:t>(“null”, “the empty set”) is the unique set that contains no elements whatsoever.</a:t>
            </a:r>
          </a:p>
          <a:p>
            <a:pPr eaLnBrk="1" fontAlgn="auto" hangingPunct="1">
              <a:spcAft>
                <a:spcPts val="0"/>
              </a:spcAft>
              <a:defRPr/>
            </a:pPr>
            <a:r>
              <a:rPr lang="en-US" altLang="ko-KR">
                <a:ea typeface="굴림" panose="020B0600000101010101" pitchFamily="34" charset="-127"/>
                <a:sym typeface="Symbol" panose="05050102010706020507" pitchFamily="18" charset="2"/>
              </a:rPr>
              <a:t> = {} = {</a:t>
            </a:r>
            <a:r>
              <a:rPr lang="en-US" altLang="ko-KR" i="1">
                <a:ea typeface="굴림" panose="020B0600000101010101" pitchFamily="34" charset="-127"/>
                <a:sym typeface="Symbol" panose="05050102010706020507" pitchFamily="18" charset="2"/>
              </a:rPr>
              <a:t>x|</a:t>
            </a:r>
            <a:r>
              <a:rPr lang="en-US" altLang="ko-KR" b="1">
                <a:ea typeface="굴림" panose="020B0600000101010101" pitchFamily="34" charset="-127"/>
                <a:sym typeface="Symbol" panose="05050102010706020507" pitchFamily="18" charset="2"/>
              </a:rPr>
              <a:t>False</a:t>
            </a:r>
            <a:r>
              <a:rPr lang="en-US" altLang="ko-KR">
                <a:ea typeface="굴림" panose="020B0600000101010101" pitchFamily="34" charset="-127"/>
                <a:sym typeface="Symbol" panose="05050102010706020507" pitchFamily="18" charset="2"/>
              </a:rPr>
              <a:t>}</a:t>
            </a:r>
          </a:p>
          <a:p>
            <a:pPr eaLnBrk="1" fontAlgn="auto" hangingPunct="1">
              <a:spcAft>
                <a:spcPts val="0"/>
              </a:spcAft>
              <a:defRPr/>
            </a:pPr>
            <a:r>
              <a:rPr lang="en-US" altLang="ko-KR">
                <a:ea typeface="굴림" panose="020B0600000101010101" pitchFamily="34" charset="-127"/>
              </a:rPr>
              <a:t>No matter the domain of discourse,</a:t>
            </a:r>
            <a:br>
              <a:rPr lang="en-US" altLang="ko-KR">
                <a:ea typeface="굴림" panose="020B0600000101010101" pitchFamily="34" charset="-127"/>
              </a:rPr>
            </a:br>
            <a:r>
              <a:rPr lang="en-US" altLang="ko-KR">
                <a:ea typeface="굴림" panose="020B0600000101010101" pitchFamily="34" charset="-127"/>
              </a:rPr>
              <a:t>we have the axiom </a:t>
            </a:r>
          </a:p>
          <a:p>
            <a:pPr eaLnBrk="1" fontAlgn="auto" hangingPunct="1">
              <a:spcAft>
                <a:spcPts val="0"/>
              </a:spcAft>
              <a:buFontTx/>
              <a:buNone/>
              <a:defRPr/>
            </a:pP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 </a:t>
            </a:r>
            <a:r>
              <a:rPr lang="en-US" altLang="ko-KR" i="1">
                <a:ea typeface="굴림" panose="020B0600000101010101" pitchFamily="34" charset="-127"/>
                <a:sym typeface="Symbol" panose="05050102010706020507" pitchFamily="18" charset="2"/>
              </a:rPr>
              <a:t>x</a:t>
            </a:r>
            <a:r>
              <a:rPr lang="en-US" altLang="ko-KR">
                <a:ea typeface="굴림" panose="020B0600000101010101" pitchFamily="34" charset="-127"/>
                <a:sym typeface="Symbol" panose="05050102010706020507" pitchFamily="18" charset="2"/>
              </a:rPr>
              <a:t>.</a:t>
            </a:r>
          </a:p>
          <a:p>
            <a:pPr eaLnBrk="1" fontAlgn="auto" hangingPunct="1">
              <a:spcAft>
                <a:spcPts val="0"/>
              </a:spcAft>
              <a:defRPr/>
            </a:pPr>
            <a:endParaRPr lang="ko-KR" altLang="en-US">
              <a:ea typeface="굴림" panose="020B0600000101010101" pitchFamily="34" charset="-127"/>
              <a:sym typeface="Symbol" panose="05050102010706020507" pitchFamily="18" charset="2"/>
            </a:endParaRPr>
          </a:p>
        </p:txBody>
      </p:sp>
      <p:sp>
        <p:nvSpPr>
          <p:cNvPr id="2" name="Slide Number Placeholder 3">
            <a:extLst>
              <a:ext uri="{FF2B5EF4-FFF2-40B4-BE49-F238E27FC236}">
                <a16:creationId xmlns:a16="http://schemas.microsoft.com/office/drawing/2014/main" id="{96B772BB-494C-9A75-0485-F887407EA48D}"/>
              </a:ext>
            </a:extLst>
          </p:cNvPr>
          <p:cNvSpPr>
            <a:spLocks noGrp="1"/>
          </p:cNvSpPr>
          <p:nvPr>
            <p:ph type="sldNum" sz="quarter" idx="12"/>
          </p:nvPr>
        </p:nvSpPr>
        <p:spPr/>
        <p:txBody>
          <a:bodyPr/>
          <a:lstStyle/>
          <a:p>
            <a:pPr>
              <a:defRPr/>
            </a:pPr>
            <a:fld id="{0BDDA911-5BBE-4763-8F9A-2C6D156B7407}" type="slidenum">
              <a:rPr lang="ko-KR" altLang="en-US"/>
              <a:pPr>
                <a:defRPr/>
              </a:pPr>
              <a:t>9</a:t>
            </a:fld>
            <a:endParaRPr lang="en-US" altLang="ko-K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1533</TotalTime>
  <Words>4693</Words>
  <Application>Microsoft Office PowerPoint</Application>
  <PresentationFormat>On-screen Show (4:3)</PresentationFormat>
  <Paragraphs>437</Paragraphs>
  <Slides>51</Slides>
  <Notes>12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51</vt:i4>
      </vt:variant>
    </vt:vector>
  </HeadingPairs>
  <TitlesOfParts>
    <vt:vector size="68" baseType="lpstr">
      <vt:lpstr>Rockwell</vt:lpstr>
      <vt:lpstr>Arial</vt:lpstr>
      <vt:lpstr>Bookman Old Style</vt:lpstr>
      <vt:lpstr>Times New Roman</vt:lpstr>
      <vt:lpstr>맑은 고딕</vt:lpstr>
      <vt:lpstr>Calibri</vt:lpstr>
      <vt:lpstr>굴림</vt:lpstr>
      <vt:lpstr>Corbel</vt:lpstr>
      <vt:lpstr>Viner Hand ITC</vt:lpstr>
      <vt:lpstr>Symbol</vt:lpstr>
      <vt:lpstr>Beesknees ITC</vt:lpstr>
      <vt:lpstr>Times</vt:lpstr>
      <vt:lpstr>Damask</vt:lpstr>
      <vt:lpstr>Microsoft Equation 3.0</vt:lpstr>
      <vt:lpstr>Microsoft Word Document</vt:lpstr>
      <vt:lpstr>Microsoft Excel 97-2003 Worksheet</vt:lpstr>
      <vt:lpstr>Microsoft Office Excel Worksheet</vt:lpstr>
      <vt:lpstr>MC4010- Discrete Mathematics  Basic Structures: Sets, Functions, Sequences, Sums, and Matrices – 1     Dr T. Mayooran, Department of Inter-Disciplinary Studies, Faculty of Engineering,  University of Jaffna</vt:lpstr>
      <vt:lpstr>Introduction to Set Theory</vt:lpstr>
      <vt:lpstr>Basic notations for sets</vt:lpstr>
      <vt:lpstr>Basic properties of sets</vt:lpstr>
      <vt:lpstr>Definition of Set Equality</vt:lpstr>
      <vt:lpstr>Infinite Sets</vt:lpstr>
      <vt:lpstr>Venn Diagrams</vt:lpstr>
      <vt:lpstr>Basic Set Relations: Member of</vt:lpstr>
      <vt:lpstr>The Empty Set</vt:lpstr>
      <vt:lpstr>Subset and Superset Relations</vt:lpstr>
      <vt:lpstr>Proper (Strict) Subsets &amp; Supersets</vt:lpstr>
      <vt:lpstr>Sets Are Objects, Too!</vt:lpstr>
      <vt:lpstr>Cardinality and Finiteness</vt:lpstr>
      <vt:lpstr>The Power Set Operation</vt:lpstr>
      <vt:lpstr>Ordered n-tuples</vt:lpstr>
      <vt:lpstr>Cartesian Products of Sets</vt:lpstr>
      <vt:lpstr>The Union Operator</vt:lpstr>
      <vt:lpstr>Union Examples</vt:lpstr>
      <vt:lpstr>The Intersection Operator</vt:lpstr>
      <vt:lpstr>Intersection Examples</vt:lpstr>
      <vt:lpstr>Disjointedness</vt:lpstr>
      <vt:lpstr>Inclusion-Exclusion Principle</vt:lpstr>
      <vt:lpstr>Set Difference</vt:lpstr>
      <vt:lpstr>Set Difference Examples</vt:lpstr>
      <vt:lpstr>Set Difference - Venn Diagram</vt:lpstr>
      <vt:lpstr>Set Complements</vt:lpstr>
      <vt:lpstr>More on Set Complements</vt:lpstr>
      <vt:lpstr>Proving Set Identities</vt:lpstr>
      <vt:lpstr>Generalized Union</vt:lpstr>
      <vt:lpstr>Generalized Intersection</vt:lpstr>
      <vt:lpstr>Set identities</vt:lpstr>
      <vt:lpstr>Set identities: DeMorgan again</vt:lpstr>
      <vt:lpstr>Set Identities</vt:lpstr>
      <vt:lpstr>How to prove a set identity</vt:lpstr>
      <vt:lpstr>What we are going to prove…</vt:lpstr>
      <vt:lpstr>Proof by using basic set identities</vt:lpstr>
      <vt:lpstr>Mutual subsets</vt:lpstr>
      <vt:lpstr>Membership Tables</vt:lpstr>
      <vt:lpstr>Membership Table Example</vt:lpstr>
      <vt:lpstr>What is a membership table </vt:lpstr>
      <vt:lpstr>PowerPoint Presentation</vt:lpstr>
      <vt:lpstr>Proof by membership tables</vt:lpstr>
      <vt:lpstr>Membership Table Exercise</vt:lpstr>
      <vt:lpstr>Proof by showing each set  is a subset of the other 1</vt:lpstr>
      <vt:lpstr>Proof by showing each set  is a subset of the other 2</vt:lpstr>
      <vt:lpstr>Proof by showing each set  is a subset of the other 3</vt:lpstr>
      <vt:lpstr>Proof by set builder notation  and logical equivalences 1</vt:lpstr>
      <vt:lpstr>Proof by set builder notation  and logical equivalences 2</vt:lpstr>
      <vt:lpstr>Proof by set builder notation  and logical equivalences 3</vt:lpstr>
      <vt:lpstr>Practice problems</vt:lpstr>
      <vt:lpstr>PowerPoint Presentation</vt:lpstr>
    </vt:vector>
  </TitlesOfParts>
  <Manager>CISE Department</Manager>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for Rosen, 5th edition</dc:title>
  <dc:subject>Discrete Mathematics</dc:subject>
  <dc:creator>IDS</dc:creator>
  <dc:description>Slides developed at the University of Florida_x000d_
for course COT3100, Applications of_x000d_
Discrete Structures, Spring 2001 &amp; 2003.</dc:description>
  <cp:lastModifiedBy>Thevaraja Mayooran</cp:lastModifiedBy>
  <cp:revision>67</cp:revision>
  <dcterms:created xsi:type="dcterms:W3CDTF">2001-01-08T01:48:20Z</dcterms:created>
  <dcterms:modified xsi:type="dcterms:W3CDTF">2023-10-11T03:21:05Z</dcterms:modified>
</cp:coreProperties>
</file>