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979" r:id="rId2"/>
    <p:sldId id="488" r:id="rId3"/>
    <p:sldId id="965" r:id="rId4"/>
    <p:sldId id="967" r:id="rId5"/>
    <p:sldId id="962" r:id="rId6"/>
    <p:sldId id="494" r:id="rId7"/>
    <p:sldId id="966" r:id="rId8"/>
    <p:sldId id="496" r:id="rId9"/>
    <p:sldId id="499" r:id="rId10"/>
    <p:sldId id="968" r:id="rId11"/>
    <p:sldId id="501" r:id="rId12"/>
    <p:sldId id="969" r:id="rId13"/>
    <p:sldId id="502" r:id="rId14"/>
    <p:sldId id="961" r:id="rId15"/>
    <p:sldId id="503" r:id="rId16"/>
    <p:sldId id="970" r:id="rId17"/>
    <p:sldId id="504" r:id="rId18"/>
    <p:sldId id="505" r:id="rId19"/>
    <p:sldId id="506" r:id="rId20"/>
    <p:sldId id="972" r:id="rId21"/>
    <p:sldId id="509" r:id="rId22"/>
    <p:sldId id="973" r:id="rId23"/>
    <p:sldId id="500" r:id="rId24"/>
    <p:sldId id="958" r:id="rId25"/>
    <p:sldId id="974" r:id="rId26"/>
    <p:sldId id="964" r:id="rId27"/>
    <p:sldId id="957" r:id="rId28"/>
    <p:sldId id="976" r:id="rId29"/>
    <p:sldId id="975" r:id="rId30"/>
    <p:sldId id="518" r:id="rId31"/>
    <p:sldId id="519" r:id="rId32"/>
    <p:sldId id="521" r:id="rId33"/>
    <p:sldId id="959" r:id="rId34"/>
    <p:sldId id="523" r:id="rId35"/>
    <p:sldId id="524" r:id="rId36"/>
    <p:sldId id="526" r:id="rId37"/>
    <p:sldId id="977" r:id="rId38"/>
    <p:sldId id="978" r:id="rId39"/>
    <p:sldId id="971" r:id="rId40"/>
  </p:sldIdLst>
  <p:sldSz cx="9144000" cy="6858000" type="screen4x3"/>
  <p:notesSz cx="6992938" cy="9278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FFCC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3" autoAdjust="0"/>
    <p:restoredTop sz="86975" autoAdjust="0"/>
  </p:normalViewPr>
  <p:slideViewPr>
    <p:cSldViewPr>
      <p:cViewPr varScale="1">
        <p:scale>
          <a:sx n="111" d="100"/>
          <a:sy n="111" d="100"/>
        </p:scale>
        <p:origin x="13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022" y="-108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7DD62E5-4520-B015-E09E-1F1EEE8374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Discrete Mathematics and its Applications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0B719E6-E11D-CCD1-4B03-BB5C3098B3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225005-D06B-4A03-A0BE-C7DDC31BF791}" type="datetime1">
              <a:rPr lang="en-US" altLang="en-US"/>
              <a:pPr>
                <a:defRPr/>
              </a:pPr>
              <a:t>10/11/2023</a:t>
            </a:fld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067956F-52B6-D644-EAC1-224222708C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(c)2001-2002, Michael P. Frank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B56B0D5-DD76-24B7-923C-6CD8EC7F70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C95377-5070-4477-AAA5-A43346530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462281-2D07-C57A-C7F6-742F05CA68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Discrete Mathematics and its Applications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635CC6-0A65-10AF-5B96-BF060809F5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86596-A256-4FF1-8699-F7D22CBE9B36}" type="datetime1">
              <a:rPr lang="en-US" altLang="en-US"/>
              <a:pPr>
                <a:defRPr/>
              </a:pPr>
              <a:t>10/11/2023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A382C18-712F-14FB-8F88-452D22B27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CBE67AA-B6A5-D3D2-59E3-A62AB1AEA6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2FC0363F-975C-B23F-FF4A-8F190F5321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(c)2001-2002, Michael P. Frank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5BE71115-A253-F397-25B9-ACCBF0CAA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3E8D58-EF52-4B73-A63A-BC1E6A915D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CF7A29-D981-4617-B3A8-49EC90DB3FBD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76745-4500-4926-955B-142D16BFAC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B866F5-B032-4126-9729-B324750C65B9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C4F11-E01B-4026-AF7D-79ED626FB3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5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707CC0-0492-45DC-ABB0-7387244D77A8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56555-470A-42B2-886F-B9280F6B2D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79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5146BC-DF6F-4EEE-9813-3944F5765A47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1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947A3F-869A-41A0-859E-3AEA7AC336DE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A5CCB-80FD-46AE-8C5C-78B28C0309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5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11C58-C453-4CE1-B010-B25F40536A15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07D40-5560-43A0-A625-4BEB07F11D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DC9A2-2D1F-4158-838E-4D4FACA33F56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BC7EB-4910-447D-94EF-9E5CDCC725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FF43D-DAE0-4D08-AE14-012919E0D450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7484D-6DA1-415D-BFA1-3B8D792250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6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73B7A1-1E45-4EA8-B7F3-7754C89896A3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669C4-4D34-497B-BDB7-28C87CE201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8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7630F-8591-408C-9D8A-FDBFF9B1BFEA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627A0-CC3E-4AE3-8BCF-A89B877C51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8F985-2CCC-4B92-B5BF-5394290AF149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00F1A-1200-4080-8133-A6293C0C2D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99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E04430-8546-442A-BBAB-3097F0E92097}" type="datetimeFigureOut">
              <a:rPr lang="en-US" smtClean="0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305695-3EEA-4956-8A2E-48E55BA571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16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mayooran1987.github.io/MC4010_E2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>
            <a:extLst>
              <a:ext uri="{FF2B5EF4-FFF2-40B4-BE49-F238E27FC236}">
                <a16:creationId xmlns:a16="http://schemas.microsoft.com/office/drawing/2014/main" id="{C67827D7-9C02-F369-7536-64C11A1FB7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77863" y="2693988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100" dirty="0">
                <a:ea typeface="굴림" panose="020B0600000101010101" pitchFamily="34" charset="-127"/>
              </a:rPr>
              <a:t>MC4010- Discrete Mathematics</a:t>
            </a: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r>
              <a:rPr lang="en-US" altLang="ko-KR" sz="3100" dirty="0">
                <a:ea typeface="굴림" panose="020B0600000101010101" pitchFamily="34" charset="-127"/>
              </a:rPr>
              <a:t>Basic Structures: Sets,</a:t>
            </a:r>
            <a:r>
              <a:rPr lang="en-US" altLang="ko-KR" sz="3100" dirty="0">
                <a:solidFill>
                  <a:srgbClr val="92D05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3100" dirty="0">
                <a:solidFill>
                  <a:srgbClr val="99FF66"/>
                </a:solidFill>
                <a:ea typeface="굴림" panose="020B0600000101010101" pitchFamily="34" charset="-127"/>
              </a:rPr>
              <a:t>Functions, </a:t>
            </a:r>
            <a:r>
              <a:rPr lang="en-US" altLang="ko-KR" sz="3100" dirty="0">
                <a:ea typeface="굴림" panose="020B0600000101010101" pitchFamily="34" charset="-127"/>
              </a:rPr>
              <a:t>Sequences, Sums, and</a:t>
            </a:r>
            <a:br>
              <a:rPr lang="en-US" altLang="ko-KR" sz="3100" dirty="0">
                <a:ea typeface="굴림" panose="020B0600000101010101" pitchFamily="34" charset="-127"/>
              </a:rPr>
            </a:br>
            <a:r>
              <a:rPr lang="en-US" altLang="ko-KR" sz="3100" dirty="0">
                <a:ea typeface="굴림" panose="020B0600000101010101" pitchFamily="34" charset="-127"/>
              </a:rPr>
              <a:t>Matrices – 2</a:t>
            </a: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3100" dirty="0">
                <a:ea typeface="굴림" panose="020B0600000101010101" pitchFamily="34" charset="-127"/>
              </a:rPr>
            </a:br>
            <a:br>
              <a:rPr lang="en-US" altLang="ko-KR" sz="4400" dirty="0"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 Dr T. Mayooran,</a:t>
            </a:r>
            <a:br>
              <a:rPr lang="en-US" altLang="ko-KR" sz="3600" dirty="0"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Department of Inter-Disciplinary Studies, Faculty of Engineering, </a:t>
            </a:r>
            <a:b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</a:br>
            <a:r>
              <a:rPr lang="en-US" altLang="ko-KR" sz="3600" cap="none" dirty="0">
                <a:latin typeface="Corbel" panose="020B0503020204020204" pitchFamily="34" charset="0"/>
                <a:ea typeface="굴림" panose="020B0600000101010101" pitchFamily="34" charset="-127"/>
              </a:rPr>
              <a:t>University of Jaffna</a:t>
            </a:r>
            <a:endParaRPr lang="en-US" altLang="ko-KR" sz="3600" dirty="0">
              <a:solidFill>
                <a:srgbClr val="C00000"/>
              </a:solidFill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898ED70-EFF3-5E73-155A-F3B97F75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1D5B0-2E86-466E-86E5-FA04847A269B}" type="slidenum">
              <a:rPr lang="ko-KR" altLang="en-US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2B4E-25DB-B010-8285-15B31A76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325563"/>
          </a:xfrm>
        </p:spPr>
        <p:txBody>
          <a:bodyPr/>
          <a:lstStyle/>
          <a:p>
            <a:r>
              <a:rPr lang="en-US" dirty="0"/>
              <a:t>Example: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56482-280A-8028-C3DE-F7CFB69D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F26216-EEA2-199E-18D0-323B0F9DE4E1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78867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0" i="0" u="none" strike="noStrike" baseline="0" dirty="0">
                    <a:latin typeface="Times-Roman"/>
                  </a:rPr>
                  <a:t>Let </a:t>
                </a:r>
                <a:r>
                  <a:rPr lang="en-US" sz="3600" b="0" i="1" u="none" strike="noStrike" baseline="0" dirty="0">
                    <a:latin typeface="MTMI"/>
                  </a:rPr>
                  <a:t>f</a:t>
                </a:r>
                <a:r>
                  <a:rPr lang="en-US" sz="3600" b="0" i="0" u="none" strike="noStrike" baseline="0" dirty="0">
                    <a:latin typeface="Times-Roman"/>
                  </a:rPr>
                  <a:t> and </a:t>
                </a:r>
                <a:r>
                  <a:rPr lang="en-US" sz="3600" i="1" dirty="0">
                    <a:latin typeface="MTMI"/>
                  </a:rPr>
                  <a:t>g</a:t>
                </a:r>
                <a:r>
                  <a:rPr lang="en-US" sz="3600" b="0" i="0" u="none" strike="noStrike" baseline="0" dirty="0">
                    <a:latin typeface="Times-Roman"/>
                  </a:rPr>
                  <a:t> be functions from </a:t>
                </a:r>
                <a:r>
                  <a:rPr lang="en-US" sz="3600" b="1" i="0" u="none" strike="noStrike" baseline="0" dirty="0">
                    <a:latin typeface="Times-Bold"/>
                  </a:rPr>
                  <a:t>R </a:t>
                </a:r>
                <a:r>
                  <a:rPr lang="en-US" sz="3600" b="0" i="0" u="none" strike="noStrike" baseline="0" dirty="0">
                    <a:latin typeface="Times-Roman"/>
                  </a:rPr>
                  <a:t>to </a:t>
                </a:r>
                <a:r>
                  <a:rPr lang="en-US" sz="3600" b="1" i="0" u="none" strike="noStrike" baseline="0" dirty="0">
                    <a:latin typeface="Times-Bold"/>
                  </a:rPr>
                  <a:t>R </a:t>
                </a:r>
                <a:r>
                  <a:rPr lang="en-US" sz="3600" b="0" i="0" u="none" strike="noStrike" baseline="0" dirty="0">
                    <a:latin typeface="Times-Roman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0" i="0" u="none" strike="noStrike" baseline="0" dirty="0"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u="none" strike="noStrike" baseline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i="0" u="none" strike="noStrike" baseline="0" dirty="0">
                    <a:latin typeface="Times-Roman"/>
                  </a:rPr>
                  <a:t>.</a:t>
                </a:r>
              </a:p>
              <a:p>
                <a:pPr algn="l"/>
                <a:endParaRPr lang="en-US" sz="3600" dirty="0">
                  <a:latin typeface="Times-Roman"/>
                </a:endParaRPr>
              </a:p>
              <a:p>
                <a:pPr algn="l"/>
                <a:r>
                  <a:rPr lang="en-US" sz="3600" b="0" i="0" u="none" strike="noStrike" baseline="0" dirty="0">
                    <a:latin typeface="Times-Roman"/>
                  </a:rPr>
                  <a:t>What are the functions </a:t>
                </a:r>
                <a:r>
                  <a:rPr lang="en-US" sz="3600" b="0" i="1" u="none" strike="noStrike" baseline="0" dirty="0">
                    <a:latin typeface="MTMI"/>
                  </a:rPr>
                  <a:t>f</a:t>
                </a:r>
                <a:r>
                  <a:rPr lang="en-US" sz="3600" b="0" i="0" u="none" strike="noStrike" baseline="0" dirty="0">
                    <a:latin typeface="Times-Roman"/>
                  </a:rPr>
                  <a:t> </a:t>
                </a:r>
                <a:r>
                  <a:rPr lang="en-US" sz="3600" b="0" i="0" u="none" strike="noStrike" baseline="0" dirty="0">
                    <a:latin typeface="MTSYN"/>
                  </a:rPr>
                  <a:t>+ </a:t>
                </a:r>
                <a:r>
                  <a:rPr lang="en-US" sz="3600" i="1" dirty="0">
                    <a:latin typeface="MTMI"/>
                  </a:rPr>
                  <a:t>g</a:t>
                </a:r>
                <a:r>
                  <a:rPr lang="en-US" sz="3600" b="0" i="0" u="none" strike="noStrike" baseline="0" dirty="0">
                    <a:latin typeface="Times-Roman"/>
                  </a:rPr>
                  <a:t> and </a:t>
                </a:r>
                <a:r>
                  <a:rPr lang="en-US" sz="3600" b="0" i="1" u="none" strike="noStrike" baseline="0" dirty="0" err="1">
                    <a:latin typeface="MTMI"/>
                  </a:rPr>
                  <a:t>fxg</a:t>
                </a:r>
                <a:r>
                  <a:rPr lang="en-US" sz="3600" b="0" i="0" u="none" strike="noStrike" baseline="0" dirty="0">
                    <a:latin typeface="Times-Roman"/>
                  </a:rPr>
                  <a:t>?</a:t>
                </a:r>
                <a:endParaRPr lang="en-NZ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F26216-EEA2-199E-18D0-323B0F9DE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7886700" cy="2308324"/>
              </a:xfrm>
              <a:prstGeom prst="rect">
                <a:avLst/>
              </a:prstGeom>
              <a:blipFill>
                <a:blip r:embed="rId2"/>
                <a:stretch>
                  <a:fillRect l="-2318" t="-4485" r="-3246" b="-92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85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16C390-D69F-9B48-3BA3-C8D71C291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Images of Sets under Functions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73FC1D-F931-94E1-4342-F9E393E64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Given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and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image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of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under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is simply the set of all images (under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of the elements of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: {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|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}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      : {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| 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}.</a:t>
            </a:r>
          </a:p>
          <a:p>
            <a:pPr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Note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the range of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 can be defined as simply the image (under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) of </a:t>
            </a:r>
            <a:r>
              <a:rPr lang="en-US" altLang="ko-KR" i="1" u="sng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’s domain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!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F7CDF4A-C2BE-C8F6-C6F1-C18D7549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72352-EECA-4EA5-AB09-2FBF7FCF8198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1B4B-A00B-5B92-D18F-7C142E13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63" y="2089582"/>
            <a:ext cx="7003473" cy="1325563"/>
          </a:xfrm>
        </p:spPr>
        <p:txBody>
          <a:bodyPr>
            <a:noAutofit/>
          </a:bodyPr>
          <a:lstStyle/>
          <a:p>
            <a:r>
              <a:rPr lang="en-NZ" sz="3600" b="1" i="0" u="none" strike="noStrike" baseline="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-Bold"/>
              </a:rPr>
              <a:t>One-to-One and Onto Functions</a:t>
            </a:r>
            <a:endParaRPr lang="en-N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21D3-21CE-D9B5-C403-27501FB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67A6F0-6C63-8A07-8184-E2F599DF9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BC45F0D-085B-D6A8-BD25-74527C92A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>
                <a:ea typeface="굴림" panose="020B0600000101010101" pitchFamily="34" charset="-127"/>
              </a:rPr>
              <a:t>A function is a </a:t>
            </a:r>
            <a:r>
              <a:rPr lang="en-US" altLang="ko-KR" i="1" dirty="0">
                <a:ea typeface="굴림" panose="020B0600000101010101" pitchFamily="34" charset="-127"/>
              </a:rPr>
              <a:t>one-to-one (1-1)</a:t>
            </a:r>
            <a:r>
              <a:rPr lang="en-US" altLang="ko-KR" dirty="0">
                <a:ea typeface="굴림" panose="020B0600000101010101" pitchFamily="34" charset="-127"/>
              </a:rPr>
              <a:t>, or </a:t>
            </a:r>
            <a:r>
              <a:rPr lang="en-US" altLang="ko-KR" i="1" dirty="0">
                <a:ea typeface="굴림" panose="020B0600000101010101" pitchFamily="34" charset="-127"/>
              </a:rPr>
              <a:t>injective</a:t>
            </a:r>
            <a:r>
              <a:rPr lang="en-US" altLang="ko-KR" dirty="0">
                <a:ea typeface="굴림" panose="020B0600000101010101" pitchFamily="34" charset="-127"/>
              </a:rPr>
              <a:t>, or </a:t>
            </a:r>
            <a:r>
              <a:rPr lang="en-US" altLang="ko-KR" i="1" dirty="0">
                <a:ea typeface="굴림" panose="020B0600000101010101" pitchFamily="34" charset="-127"/>
              </a:rPr>
              <a:t>an injection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every element of its range has </a:t>
            </a:r>
            <a:r>
              <a:rPr lang="en-US" altLang="ko-KR" b="1" dirty="0">
                <a:ea typeface="굴림" panose="020B0600000101010101" pitchFamily="34" charset="-127"/>
              </a:rPr>
              <a:t>only one</a:t>
            </a:r>
            <a:r>
              <a:rPr lang="en-US" altLang="ko-KR" dirty="0">
                <a:ea typeface="굴림" panose="020B0600000101010101" pitchFamily="34" charset="-127"/>
              </a:rPr>
              <a:t> pre-image. 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 function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is said to be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one-to-one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or an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injunction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if and only if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(a)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MTSYN"/>
              </a:rPr>
              <a:t>=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 (b)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implies that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a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MTSYN"/>
              </a:rPr>
              <a:t>=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b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for all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a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and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b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in the domain of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MTMI"/>
              </a:rPr>
              <a:t>f.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A function is said to be </a:t>
            </a:r>
            <a:r>
              <a:rPr lang="en-US" sz="2400" b="0" i="1" u="none" strike="noStrike" baseline="0" dirty="0">
                <a:solidFill>
                  <a:srgbClr val="C00000"/>
                </a:solidFill>
                <a:latin typeface="Times-Italic"/>
              </a:rPr>
              <a:t>injective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Times-Roman"/>
              </a:rPr>
              <a:t>if it is one-to-one.</a:t>
            </a:r>
            <a:endParaRPr lang="en-US" altLang="ko-KR" sz="2400" dirty="0">
              <a:solidFill>
                <a:srgbClr val="C00000"/>
              </a:solidFill>
              <a:ea typeface="굴림" panose="020B0600000101010101" pitchFamily="34" charset="-127"/>
            </a:endParaRPr>
          </a:p>
          <a:p>
            <a:pPr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Only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element of the domain is mapped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to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any given </a:t>
            </a:r>
            <a:r>
              <a:rPr lang="en-US" altLang="ko-KR" u="sng" dirty="0">
                <a:ea typeface="굴림" panose="020B0600000101010101" pitchFamily="34" charset="-127"/>
                <a:sym typeface="Symbol" panose="05050102010706020507" pitchFamily="18" charset="2"/>
              </a:rPr>
              <a:t>one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element of the range.</a:t>
            </a:r>
          </a:p>
          <a:p>
            <a:pPr lvl="1" algn="just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Domain &amp; range have same cardinality. What about codomain?</a:t>
            </a:r>
            <a:endParaRPr lang="en-US" altLang="ko-KR" sz="3200" i="1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E50288A-0B4F-D82B-C93A-40943794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C4113-B7B2-4CFC-BD32-31221CC78B25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80580" name="WordArt 4">
            <a:extLst>
              <a:ext uri="{FF2B5EF4-FFF2-40B4-BE49-F238E27FC236}">
                <a16:creationId xmlns:a16="http://schemas.microsoft.com/office/drawing/2014/main" id="{42458A14-2C4A-D0E1-2558-8F8D4FFFB52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0" y="5616576"/>
            <a:ext cx="1179513" cy="6858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NZ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+mn-lt"/>
                <a:ea typeface="+mn-lt"/>
                <a:cs typeface="+mn-lt"/>
              </a:rPr>
              <a:t>May Be</a:t>
            </a:r>
          </a:p>
          <a:p>
            <a:pPr algn="ctr"/>
            <a:r>
              <a:rPr lang="en-NZ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+mn-lt"/>
                <a:ea typeface="+mn-lt"/>
                <a:cs typeface="+mn-lt"/>
              </a:rPr>
              <a:t>Larger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6A319F-32A2-4B40-3DFB-9E5A9008B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Functions (cont’d)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2584E89-0F2B-6C61-523A-D3402D0F6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Formally: given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(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)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  or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)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y)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)))    or</a:t>
            </a:r>
          </a:p>
          <a:p>
            <a:pPr>
              <a:buFontTx/>
              <a:buNone/>
            </a:pPr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		“</a:t>
            </a:r>
            <a:r>
              <a:rPr lang="en-US" altLang="ko-KR" i="1">
                <a:ea typeface="굴림" panose="020B0600000101010101" pitchFamily="34" charset="-127"/>
              </a:rPr>
              <a:t>x </a:t>
            </a:r>
            <a:r>
              <a:rPr lang="en-US" altLang="ko-KR">
                <a:ea typeface="굴림" panose="020B0600000101010101" pitchFamily="34" charset="-127"/>
              </a:rPr>
              <a:t>is injective” :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 (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(f(x)=f(y)) </a:t>
            </a:r>
            <a:r>
              <a:rPr lang="en-US" altLang="en-US" i="1"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(x =y))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29F0DA-4F4C-8776-766D-3573831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332B4-6257-4B2F-BFEA-4D135A1C24DA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B98BA8C7-8333-2636-BC37-0B2D91B9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15366" name="Rectangle 7">
            <a:extLst>
              <a:ext uri="{FF2B5EF4-FFF2-40B4-BE49-F238E27FC236}">
                <a16:creationId xmlns:a16="http://schemas.microsoft.com/office/drawing/2014/main" id="{090B0DF8-9908-8FB0-F63C-9E7567F8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6A68D4E-28B0-3F72-E9C0-483A7AD2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One-to-One Illustration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50F340-97AA-3DBE-F56F-49CDB0265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 representations of functions that are (or not) one-to-one: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41FFEEA-DFF6-4AD4-197D-709F9CBB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36BBA-5B11-4697-ADD8-80F44D30DB15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B94F50D4-FFA5-D096-842D-193BF6E63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7BA7F0D7-31F8-3B92-7EEA-0D36E3AD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1C4FAE99-8601-7F4F-13E0-6BF7C9DE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232749F9-C3AC-129A-3DA3-0055AA12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F57C1652-E1A0-0DA2-15E8-E33973AC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7A26906D-5CC2-B980-EF34-F76FF0D1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55B1B905-5880-0294-D5ED-8BAFC46E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D311BCC0-4A44-318B-7385-071B276A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397" name="Line 12">
            <a:extLst>
              <a:ext uri="{FF2B5EF4-FFF2-40B4-BE49-F238E27FC236}">
                <a16:creationId xmlns:a16="http://schemas.microsoft.com/office/drawing/2014/main" id="{BCC21EFD-6960-B8B0-F747-6B18D5109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398" name="Line 13">
            <a:extLst>
              <a:ext uri="{FF2B5EF4-FFF2-40B4-BE49-F238E27FC236}">
                <a16:creationId xmlns:a16="http://schemas.microsoft.com/office/drawing/2014/main" id="{9E43B846-7F1F-4DB0-2697-16F8F4927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399" name="Line 14">
            <a:extLst>
              <a:ext uri="{FF2B5EF4-FFF2-40B4-BE49-F238E27FC236}">
                <a16:creationId xmlns:a16="http://schemas.microsoft.com/office/drawing/2014/main" id="{5B1E6AA0-BBDA-1EAD-8FCC-BE82BAE63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038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00" name="Line 15">
            <a:extLst>
              <a:ext uri="{FF2B5EF4-FFF2-40B4-BE49-F238E27FC236}">
                <a16:creationId xmlns:a16="http://schemas.microsoft.com/office/drawing/2014/main" id="{B6030522-986C-F85B-A4F7-EC5707886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419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01" name="Text Box 16">
            <a:extLst>
              <a:ext uri="{FF2B5EF4-FFF2-40B4-BE49-F238E27FC236}">
                <a16:creationId xmlns:a16="http://schemas.microsoft.com/office/drawing/2014/main" id="{DA80578B-50C3-0858-62B0-C7615563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17" name="Text Box 17">
            <a:extLst>
              <a:ext uri="{FF2B5EF4-FFF2-40B4-BE49-F238E27FC236}">
                <a16:creationId xmlns:a16="http://schemas.microsoft.com/office/drawing/2014/main" id="{E59CC563-FD5F-071E-74BF-5F61CE7A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53340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One-to-one</a:t>
            </a:r>
          </a:p>
        </p:txBody>
      </p:sp>
      <p:sp>
        <p:nvSpPr>
          <p:cNvPr id="16403" name="Text Box 18">
            <a:extLst>
              <a:ext uri="{FF2B5EF4-FFF2-40B4-BE49-F238E27FC236}">
                <a16:creationId xmlns:a16="http://schemas.microsoft.com/office/drawing/2014/main" id="{4CFA905D-FA59-13CE-0820-075E8AF61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4" name="Text Box 19">
            <a:extLst>
              <a:ext uri="{FF2B5EF4-FFF2-40B4-BE49-F238E27FC236}">
                <a16:creationId xmlns:a16="http://schemas.microsoft.com/office/drawing/2014/main" id="{75D3519B-51A2-1EE1-803B-FDA77B29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5" name="Text Box 20">
            <a:extLst>
              <a:ext uri="{FF2B5EF4-FFF2-40B4-BE49-F238E27FC236}">
                <a16:creationId xmlns:a16="http://schemas.microsoft.com/office/drawing/2014/main" id="{182C8E53-010A-B6DA-0906-91E32C82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6" name="Text Box 21">
            <a:extLst>
              <a:ext uri="{FF2B5EF4-FFF2-40B4-BE49-F238E27FC236}">
                <a16:creationId xmlns:a16="http://schemas.microsoft.com/office/drawing/2014/main" id="{B92FA918-FDD6-3F63-3538-D87F0128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7" name="Text Box 22">
            <a:extLst>
              <a:ext uri="{FF2B5EF4-FFF2-40B4-BE49-F238E27FC236}">
                <a16:creationId xmlns:a16="http://schemas.microsoft.com/office/drawing/2014/main" id="{7F36468E-8C65-6DED-0896-1C58972F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8" name="Text Box 23">
            <a:extLst>
              <a:ext uri="{FF2B5EF4-FFF2-40B4-BE49-F238E27FC236}">
                <a16:creationId xmlns:a16="http://schemas.microsoft.com/office/drawing/2014/main" id="{E8C1732A-5391-A005-B1D2-54DAB6C1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09" name="Text Box 24">
            <a:extLst>
              <a:ext uri="{FF2B5EF4-FFF2-40B4-BE49-F238E27FC236}">
                <a16:creationId xmlns:a16="http://schemas.microsoft.com/office/drawing/2014/main" id="{7D8192A9-2882-EE2B-2913-876DA6F1E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10" name="Text Box 25">
            <a:extLst>
              <a:ext uri="{FF2B5EF4-FFF2-40B4-BE49-F238E27FC236}">
                <a16:creationId xmlns:a16="http://schemas.microsoft.com/office/drawing/2014/main" id="{2FD4ACD4-891F-63E4-A4B6-46D20C15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11" name="Line 26">
            <a:extLst>
              <a:ext uri="{FF2B5EF4-FFF2-40B4-BE49-F238E27FC236}">
                <a16:creationId xmlns:a16="http://schemas.microsoft.com/office/drawing/2014/main" id="{9B29A0E4-1A4A-821D-96BF-AE28CF677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2" name="Line 27">
            <a:extLst>
              <a:ext uri="{FF2B5EF4-FFF2-40B4-BE49-F238E27FC236}">
                <a16:creationId xmlns:a16="http://schemas.microsoft.com/office/drawing/2014/main" id="{C91DBFF9-87A5-2B27-2258-0E7AFF04F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3" name="Line 28">
            <a:extLst>
              <a:ext uri="{FF2B5EF4-FFF2-40B4-BE49-F238E27FC236}">
                <a16:creationId xmlns:a16="http://schemas.microsoft.com/office/drawing/2014/main" id="{7D95D6B2-1E6C-8BB6-EC54-4784512A6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4" name="Line 29">
            <a:extLst>
              <a:ext uri="{FF2B5EF4-FFF2-40B4-BE49-F238E27FC236}">
                <a16:creationId xmlns:a16="http://schemas.microsoft.com/office/drawing/2014/main" id="{E26075A8-BAD0-06BA-F9E8-A9EFDE121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19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15" name="Text Box 30">
            <a:extLst>
              <a:ext uri="{FF2B5EF4-FFF2-40B4-BE49-F238E27FC236}">
                <a16:creationId xmlns:a16="http://schemas.microsoft.com/office/drawing/2014/main" id="{A50B7D62-72EB-A790-D6DF-57E70F96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31" name="Text Box 31">
            <a:extLst>
              <a:ext uri="{FF2B5EF4-FFF2-40B4-BE49-F238E27FC236}">
                <a16:creationId xmlns:a16="http://schemas.microsoft.com/office/drawing/2014/main" id="{278228A5-2B44-0FFC-6E60-E1C3A360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0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one-to-one</a:t>
            </a:r>
          </a:p>
        </p:txBody>
      </p:sp>
      <p:sp>
        <p:nvSpPr>
          <p:cNvPr id="16417" name="Text Box 32">
            <a:extLst>
              <a:ext uri="{FF2B5EF4-FFF2-40B4-BE49-F238E27FC236}">
                <a16:creationId xmlns:a16="http://schemas.microsoft.com/office/drawing/2014/main" id="{FF71DFC0-F15C-872B-271C-9F41F54B3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18" name="Text Box 33">
            <a:extLst>
              <a:ext uri="{FF2B5EF4-FFF2-40B4-BE49-F238E27FC236}">
                <a16:creationId xmlns:a16="http://schemas.microsoft.com/office/drawing/2014/main" id="{CAA427C1-AEAA-90AD-186F-F5B3D400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19" name="Text Box 34">
            <a:extLst>
              <a:ext uri="{FF2B5EF4-FFF2-40B4-BE49-F238E27FC236}">
                <a16:creationId xmlns:a16="http://schemas.microsoft.com/office/drawing/2014/main" id="{7B4E917D-AAE7-8096-E787-71BDF0A43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0" name="Text Box 35">
            <a:extLst>
              <a:ext uri="{FF2B5EF4-FFF2-40B4-BE49-F238E27FC236}">
                <a16:creationId xmlns:a16="http://schemas.microsoft.com/office/drawing/2014/main" id="{36643F39-1230-93B5-0421-AD8980A3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1" name="Text Box 36">
            <a:extLst>
              <a:ext uri="{FF2B5EF4-FFF2-40B4-BE49-F238E27FC236}">
                <a16:creationId xmlns:a16="http://schemas.microsoft.com/office/drawing/2014/main" id="{ACD61DD6-4E21-D227-EDEB-77EE88B51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2" name="Text Box 37">
            <a:extLst>
              <a:ext uri="{FF2B5EF4-FFF2-40B4-BE49-F238E27FC236}">
                <a16:creationId xmlns:a16="http://schemas.microsoft.com/office/drawing/2014/main" id="{18FC9C3C-75B9-C440-DBB2-2F61C455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95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3" name="Text Box 38">
            <a:extLst>
              <a:ext uri="{FF2B5EF4-FFF2-40B4-BE49-F238E27FC236}">
                <a16:creationId xmlns:a16="http://schemas.microsoft.com/office/drawing/2014/main" id="{F100593C-9222-206A-CA67-057395A1E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4" name="Text Box 39">
            <a:extLst>
              <a:ext uri="{FF2B5EF4-FFF2-40B4-BE49-F238E27FC236}">
                <a16:creationId xmlns:a16="http://schemas.microsoft.com/office/drawing/2014/main" id="{06813234-A101-0169-AFCD-4000F7A2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6425" name="Line 40">
            <a:extLst>
              <a:ext uri="{FF2B5EF4-FFF2-40B4-BE49-F238E27FC236}">
                <a16:creationId xmlns:a16="http://schemas.microsoft.com/office/drawing/2014/main" id="{8BA8947D-5118-78B5-5E9B-170937C9E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6" name="Line 41">
            <a:extLst>
              <a:ext uri="{FF2B5EF4-FFF2-40B4-BE49-F238E27FC236}">
                <a16:creationId xmlns:a16="http://schemas.microsoft.com/office/drawing/2014/main" id="{B81D9B6F-E765-CB11-1795-F431EE6C8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7" name="Line 42">
            <a:extLst>
              <a:ext uri="{FF2B5EF4-FFF2-40B4-BE49-F238E27FC236}">
                <a16:creationId xmlns:a16="http://schemas.microsoft.com/office/drawing/2014/main" id="{E011E33B-2F2C-27F8-FBAF-73AC9D3AC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8" name="Line 43">
            <a:extLst>
              <a:ext uri="{FF2B5EF4-FFF2-40B4-BE49-F238E27FC236}">
                <a16:creationId xmlns:a16="http://schemas.microsoft.com/office/drawing/2014/main" id="{564E95C3-3C07-EC76-72DC-B5BC16A1E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429" name="Text Box 44">
            <a:extLst>
              <a:ext uri="{FF2B5EF4-FFF2-40B4-BE49-F238E27FC236}">
                <a16:creationId xmlns:a16="http://schemas.microsoft.com/office/drawing/2014/main" id="{23A6ABAB-73A6-27ED-9307-9B98711C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281645" name="Text Box 45">
            <a:extLst>
              <a:ext uri="{FF2B5EF4-FFF2-40B4-BE49-F238E27FC236}">
                <a16:creationId xmlns:a16="http://schemas.microsoft.com/office/drawing/2014/main" id="{ACA793C4-8513-FC98-B5BF-55F8665C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999038"/>
            <a:ext cx="1579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even a </a:t>
            </a:r>
            <a:br>
              <a:rPr lang="en-US" altLang="en-US" sz="2400"/>
            </a:br>
            <a:r>
              <a:rPr lang="en-US" altLang="en-US" sz="2400"/>
              <a:t>function!</a:t>
            </a:r>
          </a:p>
        </p:txBody>
      </p:sp>
      <p:sp>
        <p:nvSpPr>
          <p:cNvPr id="16431" name="Line 46">
            <a:extLst>
              <a:ext uri="{FF2B5EF4-FFF2-40B4-BE49-F238E27FC236}">
                <a16:creationId xmlns:a16="http://schemas.microsoft.com/office/drawing/2014/main" id="{F5706A0B-9C81-4022-B0A3-F046E02A3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31" grpId="0"/>
      <p:bldP spid="2816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6EF-F7B3-ECAF-F35F-1547E25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C806-9F3A-BDE9-8AB2-68E8602F9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0" i="0" u="none" strike="noStrike" baseline="0" dirty="0">
                    <a:latin typeface="Times-Roman"/>
                  </a:rPr>
                  <a:t>Determine whether the function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from the set of integers to the set of integers is </a:t>
                </a:r>
                <a:r>
                  <a:rPr lang="en-NZ" b="0" i="0" u="none" strike="noStrike" baseline="0" dirty="0">
                    <a:latin typeface="Times-Roman"/>
                  </a:rPr>
                  <a:t>one-to-one.</a:t>
                </a:r>
              </a:p>
              <a:p>
                <a:pPr algn="just"/>
                <a:endParaRPr lang="en-NZ" dirty="0">
                  <a:latin typeface="Times-Roman"/>
                </a:endParaRPr>
              </a:p>
              <a:p>
                <a:pPr algn="just"/>
                <a:r>
                  <a:rPr lang="en-US" b="0" i="0" u="none" strike="noStrike" baseline="0" dirty="0">
                    <a:latin typeface="Times-Roman"/>
                  </a:rPr>
                  <a:t>Determine whether the function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from the set of real numbers to itself is one-to-one.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C806-9F3A-BDE9-8AB2-68E8602F9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381" r="-162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8F38-8587-0C0A-92CE-9BE0FE9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8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72C495-B764-9701-1B84-76D30BA9A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Sufficient Conditions for 1-1ness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48B2F9-E2F8-9B8B-17DF-6759089C9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just"/>
            <a:r>
              <a:rPr lang="en-US" altLang="ko-KR" dirty="0">
                <a:ea typeface="굴림" panose="020B0600000101010101" pitchFamily="34" charset="-127"/>
              </a:rPr>
              <a:t>Definitions (for functions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over numbers):</a:t>
            </a: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</a:t>
            </a:r>
            <a:r>
              <a:rPr lang="en-US" altLang="ko-KR" i="1" dirty="0">
                <a:ea typeface="굴림" panose="020B0600000101010101" pitchFamily="34" charset="-127"/>
              </a:rPr>
              <a:t>strictly</a:t>
            </a:r>
            <a:r>
              <a:rPr lang="en-US" altLang="ko-KR" dirty="0">
                <a:ea typeface="굴림" panose="020B0600000101010101" pitchFamily="34" charset="-127"/>
              </a:rPr>
              <a:t> (or </a:t>
            </a:r>
            <a:r>
              <a:rPr lang="en-US" altLang="ko-KR" i="1" dirty="0">
                <a:ea typeface="굴림" panose="020B0600000101010101" pitchFamily="34" charset="-127"/>
              </a:rPr>
              <a:t>monotonically</a:t>
            </a: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i="1" dirty="0">
                <a:ea typeface="굴림" panose="020B0600000101010101" pitchFamily="34" charset="-127"/>
              </a:rPr>
              <a:t>increasing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x&gt;y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x)&gt;f(y) </a:t>
            </a:r>
            <a:r>
              <a:rPr lang="en-US" altLang="ko-KR" dirty="0">
                <a:ea typeface="굴림" panose="020B0600000101010101" pitchFamily="34" charset="-127"/>
              </a:rPr>
              <a:t>for all </a:t>
            </a:r>
            <a:r>
              <a:rPr lang="en-US" altLang="ko-KR" i="1" dirty="0" err="1">
                <a:ea typeface="굴림" panose="020B0600000101010101" pitchFamily="34" charset="-127"/>
              </a:rPr>
              <a:t>x,y</a:t>
            </a:r>
            <a:r>
              <a:rPr lang="en-US" altLang="ko-KR" dirty="0">
                <a:ea typeface="굴림" panose="020B0600000101010101" pitchFamily="34" charset="-127"/>
              </a:rPr>
              <a:t> in domain;</a:t>
            </a: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</a:t>
            </a:r>
            <a:r>
              <a:rPr lang="en-US" altLang="ko-KR" i="1" dirty="0">
                <a:ea typeface="굴림" panose="020B0600000101010101" pitchFamily="34" charset="-127"/>
              </a:rPr>
              <a:t>strictly</a:t>
            </a:r>
            <a:r>
              <a:rPr lang="en-US" altLang="ko-KR" dirty="0">
                <a:ea typeface="굴림" panose="020B0600000101010101" pitchFamily="34" charset="-127"/>
              </a:rPr>
              <a:t> (or </a:t>
            </a:r>
            <a:r>
              <a:rPr lang="en-US" altLang="ko-KR" i="1" dirty="0">
                <a:ea typeface="굴림" panose="020B0600000101010101" pitchFamily="34" charset="-127"/>
              </a:rPr>
              <a:t>monotonically</a:t>
            </a: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i="1" dirty="0">
                <a:ea typeface="굴림" panose="020B0600000101010101" pitchFamily="34" charset="-127"/>
              </a:rPr>
              <a:t>decreasing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iff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x&gt;y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x)&lt;f(y) </a:t>
            </a:r>
            <a:r>
              <a:rPr lang="en-US" altLang="ko-KR" dirty="0">
                <a:ea typeface="굴림" panose="020B0600000101010101" pitchFamily="34" charset="-127"/>
              </a:rPr>
              <a:t>for all </a:t>
            </a:r>
            <a:r>
              <a:rPr lang="en-US" altLang="ko-KR" i="1" dirty="0" err="1">
                <a:ea typeface="굴림" panose="020B0600000101010101" pitchFamily="34" charset="-127"/>
              </a:rPr>
              <a:t>x,y</a:t>
            </a:r>
            <a:r>
              <a:rPr lang="en-US" altLang="ko-KR" dirty="0">
                <a:ea typeface="굴림" panose="020B0600000101010101" pitchFamily="34" charset="-127"/>
              </a:rPr>
              <a:t> in domain;</a:t>
            </a:r>
          </a:p>
          <a:p>
            <a:pPr algn="just"/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either strictly increasing or strictly decreasing, then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 is one-to-one. </a:t>
            </a:r>
          </a:p>
          <a:p>
            <a:pPr lvl="1" algn="just"/>
            <a:r>
              <a:rPr lang="en-US" altLang="ko-KR" i="1" dirty="0">
                <a:ea typeface="굴림" panose="020B0600000101010101" pitchFamily="34" charset="-127"/>
              </a:rPr>
              <a:t>e.g.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i="1" dirty="0">
                <a:ea typeface="굴림" panose="020B0600000101010101" pitchFamily="34" charset="-127"/>
              </a:rPr>
              <a:t>f(x)=x</a:t>
            </a:r>
            <a:r>
              <a:rPr lang="en-US" altLang="ko-KR" baseline="30000" dirty="0">
                <a:ea typeface="굴림" panose="020B0600000101010101" pitchFamily="34" charset="-127"/>
              </a:rPr>
              <a:t>3</a:t>
            </a:r>
            <a:endParaRPr lang="en-US" altLang="ko-KR" i="1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25AD86C-EFD2-FFBF-9B93-6A7BAFEE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EA8F5-8038-49D2-A2FE-043E80356FA8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AE7036C-4772-364E-DDEC-CC7726AC4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>
                <a:ea typeface="굴림" panose="020B0600000101010101" pitchFamily="34" charset="-127"/>
              </a:rPr>
              <a:t>Onto (Surjective)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EB74A7-7304-5A5D-ED65-A2AABC73A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algn="just"/>
            <a:r>
              <a:rPr lang="en-US" altLang="ko-KR">
                <a:ea typeface="굴림" panose="020B0600000101010101" pitchFamily="34" charset="-127"/>
              </a:rPr>
              <a:t>A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surjective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or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 surjection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iff its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range is equal to its codomain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).</a:t>
            </a:r>
          </a:p>
          <a:p>
            <a:pPr algn="just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An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function maps the set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u="sng">
                <a:ea typeface="굴림" panose="020B0600000101010101" pitchFamily="34" charset="-127"/>
                <a:sym typeface="Symbol" panose="05050102010706020507" pitchFamily="18" charset="2"/>
              </a:rPr>
              <a:t>onto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(over, covering) the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entirety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of the set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not just over a piece of it.</a:t>
            </a:r>
          </a:p>
          <a:p>
            <a:pPr lvl="1" algn="just"/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e.g.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for domain &amp; codomain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3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is onto, whereas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baseline="30000">
                <a:ea typeface="굴림" panose="020B0600000101010101" pitchFamily="34" charset="-127"/>
                <a:sym typeface="Symbol" panose="05050102010706020507" pitchFamily="18" charset="2"/>
              </a:rPr>
              <a:t>2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isn’t.  (Why not?)</a:t>
            </a:r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D93E0B7-C9F6-6B37-D8BC-D060D8C0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A1A0B42F-A355-479D-A94F-FAA447233DD7}" type="slidenum">
              <a:rPr lang="en-US" altLang="en-US"/>
              <a:pPr algn="just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F34224-E660-0373-28D7-12D0D4782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Illustration of Onto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2D4579-4241-4913-AA4A-4E83665CD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functions that are or are not </a:t>
            </a:r>
            <a:r>
              <a:rPr lang="en-US" altLang="ko-KR" i="1">
                <a:ea typeface="굴림" panose="020B0600000101010101" pitchFamily="34" charset="-127"/>
              </a:rPr>
              <a:t>onto</a:t>
            </a:r>
            <a:r>
              <a:rPr lang="en-US" altLang="ko-KR">
                <a:ea typeface="굴림" panose="020B0600000101010101" pitchFamily="34" charset="-127"/>
              </a:rPr>
              <a:t> their codomains: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7D4BA15-99D2-BEB1-B987-C65AD6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0F4F2-5321-43CF-8226-8729614F2214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CC640E5C-C7C4-E92D-7244-FBA435F07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5151438"/>
            <a:ext cx="1724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Onto</a:t>
            </a:r>
            <a:br>
              <a:rPr lang="en-US" altLang="en-US" sz="2400"/>
            </a:br>
            <a:r>
              <a:rPr lang="en-US" altLang="en-US" sz="2400"/>
              <a:t>(but not 1-1)</a:t>
            </a: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79C4F187-D4BA-4C87-3B25-7A61A25D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66E82EDE-95D9-2397-695B-B6C1620F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C7D311C2-299D-B631-669D-5066D79B0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42BAE59F-0669-01C3-2D9A-ACD41295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6" name="Text Box 9">
            <a:extLst>
              <a:ext uri="{FF2B5EF4-FFF2-40B4-BE49-F238E27FC236}">
                <a16:creationId xmlns:a16="http://schemas.microsoft.com/office/drawing/2014/main" id="{D06AFCA8-218D-D272-1400-A437E0E0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7" name="Text Box 10">
            <a:extLst>
              <a:ext uri="{FF2B5EF4-FFF2-40B4-BE49-F238E27FC236}">
                <a16:creationId xmlns:a16="http://schemas.microsoft.com/office/drawing/2014/main" id="{32E2AA00-C06D-52AE-712F-01B3301FF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8" name="Text Box 11">
            <a:extLst>
              <a:ext uri="{FF2B5EF4-FFF2-40B4-BE49-F238E27FC236}">
                <a16:creationId xmlns:a16="http://schemas.microsoft.com/office/drawing/2014/main" id="{E4BB644C-C564-2793-D7C9-5EB88159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69" name="Text Box 12">
            <a:extLst>
              <a:ext uri="{FF2B5EF4-FFF2-40B4-BE49-F238E27FC236}">
                <a16:creationId xmlns:a16="http://schemas.microsoft.com/office/drawing/2014/main" id="{768CF864-97FC-08B6-FA59-9034429E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70" name="Line 13">
            <a:extLst>
              <a:ext uri="{FF2B5EF4-FFF2-40B4-BE49-F238E27FC236}">
                <a16:creationId xmlns:a16="http://schemas.microsoft.com/office/drawing/2014/main" id="{9113CF70-C562-2181-F99D-1AA50990A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0C5CD13F-D9DF-46DB-A301-3FFD334DA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C175D5D7-9FF3-28F4-BC44-E64804754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B3D6B215-980F-7171-3EA0-A5C838462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74" name="Text Box 17">
            <a:extLst>
              <a:ext uri="{FF2B5EF4-FFF2-40B4-BE49-F238E27FC236}">
                <a16:creationId xmlns:a16="http://schemas.microsoft.com/office/drawing/2014/main" id="{802927AC-207D-E38B-F8CF-9059CD0C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F009C2A8-68CA-5594-D93C-C1856AD13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970935AB-6FBB-D48A-6B37-3F630146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151438"/>
            <a:ext cx="132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Not Onto</a:t>
            </a:r>
            <a:br>
              <a:rPr lang="en-US" altLang="en-US" sz="2400"/>
            </a:br>
            <a:r>
              <a:rPr lang="en-US" altLang="en-US" sz="2400"/>
              <a:t>(or 1-1)</a:t>
            </a:r>
          </a:p>
        </p:txBody>
      </p:sp>
      <p:sp>
        <p:nvSpPr>
          <p:cNvPr id="19477" name="Text Box 20">
            <a:extLst>
              <a:ext uri="{FF2B5EF4-FFF2-40B4-BE49-F238E27FC236}">
                <a16:creationId xmlns:a16="http://schemas.microsoft.com/office/drawing/2014/main" id="{B264006C-A337-08B5-0C0A-AD968C8A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78" name="Text Box 21">
            <a:extLst>
              <a:ext uri="{FF2B5EF4-FFF2-40B4-BE49-F238E27FC236}">
                <a16:creationId xmlns:a16="http://schemas.microsoft.com/office/drawing/2014/main" id="{3CE31458-7941-C264-8478-525B5AD1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79" name="Text Box 22">
            <a:extLst>
              <a:ext uri="{FF2B5EF4-FFF2-40B4-BE49-F238E27FC236}">
                <a16:creationId xmlns:a16="http://schemas.microsoft.com/office/drawing/2014/main" id="{E194672A-4D8A-A6C5-F45E-4666FED8B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0" name="Text Box 23">
            <a:extLst>
              <a:ext uri="{FF2B5EF4-FFF2-40B4-BE49-F238E27FC236}">
                <a16:creationId xmlns:a16="http://schemas.microsoft.com/office/drawing/2014/main" id="{40EA3A4A-D8BE-6D1B-9468-FFDC5836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1" name="Text Box 24">
            <a:extLst>
              <a:ext uri="{FF2B5EF4-FFF2-40B4-BE49-F238E27FC236}">
                <a16:creationId xmlns:a16="http://schemas.microsoft.com/office/drawing/2014/main" id="{DF58A01B-C9D4-E172-07D8-A2592FB27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2" name="Text Box 25">
            <a:extLst>
              <a:ext uri="{FF2B5EF4-FFF2-40B4-BE49-F238E27FC236}">
                <a16:creationId xmlns:a16="http://schemas.microsoft.com/office/drawing/2014/main" id="{5A6F9247-D1CF-2779-3C19-1A388907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953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3" name="Text Box 26">
            <a:extLst>
              <a:ext uri="{FF2B5EF4-FFF2-40B4-BE49-F238E27FC236}">
                <a16:creationId xmlns:a16="http://schemas.microsoft.com/office/drawing/2014/main" id="{AECFB5F9-0960-2C92-A8D9-3D8C30DCE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4" name="Text Box 27">
            <a:extLst>
              <a:ext uri="{FF2B5EF4-FFF2-40B4-BE49-F238E27FC236}">
                <a16:creationId xmlns:a16="http://schemas.microsoft.com/office/drawing/2014/main" id="{C8A04E4B-DEFC-01BD-548E-A5391125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85" name="Line 28">
            <a:extLst>
              <a:ext uri="{FF2B5EF4-FFF2-40B4-BE49-F238E27FC236}">
                <a16:creationId xmlns:a16="http://schemas.microsoft.com/office/drawing/2014/main" id="{7AA29825-84A6-A5FB-17CC-8AA19BB2D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6" name="Line 29">
            <a:extLst>
              <a:ext uri="{FF2B5EF4-FFF2-40B4-BE49-F238E27FC236}">
                <a16:creationId xmlns:a16="http://schemas.microsoft.com/office/drawing/2014/main" id="{0E73B206-B319-E4AE-D37B-3DC38B1BA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7" name="Line 30">
            <a:extLst>
              <a:ext uri="{FF2B5EF4-FFF2-40B4-BE49-F238E27FC236}">
                <a16:creationId xmlns:a16="http://schemas.microsoft.com/office/drawing/2014/main" id="{0605E583-34F8-34EB-78C5-D65EA9D3F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191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8" name="Line 31">
            <a:extLst>
              <a:ext uri="{FF2B5EF4-FFF2-40B4-BE49-F238E27FC236}">
                <a16:creationId xmlns:a16="http://schemas.microsoft.com/office/drawing/2014/main" id="{976A2FCC-5DF6-B58B-D554-E4E76F8F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00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489" name="Text Box 32">
            <a:extLst>
              <a:ext uri="{FF2B5EF4-FFF2-40B4-BE49-F238E27FC236}">
                <a16:creationId xmlns:a16="http://schemas.microsoft.com/office/drawing/2014/main" id="{C5CF1354-01E8-EF3A-C611-25943A0B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0" name="Line 33">
            <a:extLst>
              <a:ext uri="{FF2B5EF4-FFF2-40B4-BE49-F238E27FC236}">
                <a16:creationId xmlns:a16="http://schemas.microsoft.com/office/drawing/2014/main" id="{6AA88FD4-5CE4-C817-F907-981AE4382F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9530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706" name="Text Box 34">
            <a:extLst>
              <a:ext uri="{FF2B5EF4-FFF2-40B4-BE49-F238E27FC236}">
                <a16:creationId xmlns:a16="http://schemas.microsoft.com/office/drawing/2014/main" id="{900E0C9F-4598-41FA-0D43-AD4504BE9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5227638"/>
            <a:ext cx="1258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Both 1-1</a:t>
            </a:r>
            <a:br>
              <a:rPr lang="en-US" altLang="en-US" sz="2400"/>
            </a:br>
            <a:r>
              <a:rPr lang="en-US" altLang="en-US" sz="2400"/>
              <a:t>and onto</a:t>
            </a:r>
          </a:p>
        </p:txBody>
      </p:sp>
      <p:sp>
        <p:nvSpPr>
          <p:cNvPr id="19492" name="Text Box 35">
            <a:extLst>
              <a:ext uri="{FF2B5EF4-FFF2-40B4-BE49-F238E27FC236}">
                <a16:creationId xmlns:a16="http://schemas.microsoft.com/office/drawing/2014/main" id="{C1665700-6B89-6154-433B-43040A512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3" name="Text Box 36">
            <a:extLst>
              <a:ext uri="{FF2B5EF4-FFF2-40B4-BE49-F238E27FC236}">
                <a16:creationId xmlns:a16="http://schemas.microsoft.com/office/drawing/2014/main" id="{3EF98E22-BFAB-8B9C-F37C-243A5772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4" name="Text Box 37">
            <a:extLst>
              <a:ext uri="{FF2B5EF4-FFF2-40B4-BE49-F238E27FC236}">
                <a16:creationId xmlns:a16="http://schemas.microsoft.com/office/drawing/2014/main" id="{D95FD837-C54F-44A7-6E6D-B5630833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5" name="Text Box 38">
            <a:extLst>
              <a:ext uri="{FF2B5EF4-FFF2-40B4-BE49-F238E27FC236}">
                <a16:creationId xmlns:a16="http://schemas.microsoft.com/office/drawing/2014/main" id="{1D9B4D54-3F2C-42D5-4857-632A54245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6" name="Text Box 39">
            <a:extLst>
              <a:ext uri="{FF2B5EF4-FFF2-40B4-BE49-F238E27FC236}">
                <a16:creationId xmlns:a16="http://schemas.microsoft.com/office/drawing/2014/main" id="{D3A06DF6-BF4A-D7AF-9DBF-87A1EB7D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7" name="Text Box 40">
            <a:extLst>
              <a:ext uri="{FF2B5EF4-FFF2-40B4-BE49-F238E27FC236}">
                <a16:creationId xmlns:a16="http://schemas.microsoft.com/office/drawing/2014/main" id="{20BE67F8-2305-7B81-4C4B-5EA7AB634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8" name="Text Box 41">
            <a:extLst>
              <a:ext uri="{FF2B5EF4-FFF2-40B4-BE49-F238E27FC236}">
                <a16:creationId xmlns:a16="http://schemas.microsoft.com/office/drawing/2014/main" id="{E1987DC1-A1A7-55F5-AD1C-30FE0A0F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499" name="Line 42">
            <a:extLst>
              <a:ext uri="{FF2B5EF4-FFF2-40B4-BE49-F238E27FC236}">
                <a16:creationId xmlns:a16="http://schemas.microsoft.com/office/drawing/2014/main" id="{1D4DB289-BEE4-CCD0-4EDE-C45C48B43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0" name="Line 43">
            <a:extLst>
              <a:ext uri="{FF2B5EF4-FFF2-40B4-BE49-F238E27FC236}">
                <a16:creationId xmlns:a16="http://schemas.microsoft.com/office/drawing/2014/main" id="{D1C3C03C-658B-070F-0A59-76535E260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1" name="Line 44">
            <a:extLst>
              <a:ext uri="{FF2B5EF4-FFF2-40B4-BE49-F238E27FC236}">
                <a16:creationId xmlns:a16="http://schemas.microsoft.com/office/drawing/2014/main" id="{3A61D9BD-7A50-A20A-C920-1ECD2F802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02" name="Text Box 45">
            <a:extLst>
              <a:ext uri="{FF2B5EF4-FFF2-40B4-BE49-F238E27FC236}">
                <a16:creationId xmlns:a16="http://schemas.microsoft.com/office/drawing/2014/main" id="{73D217A4-DA14-2598-3E75-CF1E31DC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03" name="Line 46">
            <a:extLst>
              <a:ext uri="{FF2B5EF4-FFF2-40B4-BE49-F238E27FC236}">
                <a16:creationId xmlns:a16="http://schemas.microsoft.com/office/drawing/2014/main" id="{8C7D641C-74FA-9619-ADE8-29AC84599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4719" name="Text Box 47">
            <a:extLst>
              <a:ext uri="{FF2B5EF4-FFF2-40B4-BE49-F238E27FC236}">
                <a16:creationId xmlns:a16="http://schemas.microsoft.com/office/drawing/2014/main" id="{2D4A7FD7-947D-60A9-01DA-BCD26ABE6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227638"/>
            <a:ext cx="1190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1-1 but</a:t>
            </a:r>
            <a:br>
              <a:rPr lang="en-US" altLang="en-US" sz="2400"/>
            </a:br>
            <a:r>
              <a:rPr lang="en-US" altLang="en-US" sz="2400"/>
              <a:t>not onto</a:t>
            </a:r>
          </a:p>
        </p:txBody>
      </p:sp>
      <p:sp>
        <p:nvSpPr>
          <p:cNvPr id="19505" name="Text Box 48">
            <a:extLst>
              <a:ext uri="{FF2B5EF4-FFF2-40B4-BE49-F238E27FC236}">
                <a16:creationId xmlns:a16="http://schemas.microsoft.com/office/drawing/2014/main" id="{5CE1A3D2-D98D-9A1E-A0BB-0EED58EA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06" name="Text Box 49">
            <a:extLst>
              <a:ext uri="{FF2B5EF4-FFF2-40B4-BE49-F238E27FC236}">
                <a16:creationId xmlns:a16="http://schemas.microsoft.com/office/drawing/2014/main" id="{1180C58B-B80C-394C-6F85-A04F4455E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07" name="Text Box 50">
            <a:extLst>
              <a:ext uri="{FF2B5EF4-FFF2-40B4-BE49-F238E27FC236}">
                <a16:creationId xmlns:a16="http://schemas.microsoft.com/office/drawing/2014/main" id="{163575FD-0232-D832-D4C3-9E58A9DAB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08" name="Text Box 51">
            <a:extLst>
              <a:ext uri="{FF2B5EF4-FFF2-40B4-BE49-F238E27FC236}">
                <a16:creationId xmlns:a16="http://schemas.microsoft.com/office/drawing/2014/main" id="{21F8D939-28FF-9B32-C901-CEF2DBE35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09" name="Text Box 52">
            <a:extLst>
              <a:ext uri="{FF2B5EF4-FFF2-40B4-BE49-F238E27FC236}">
                <a16:creationId xmlns:a16="http://schemas.microsoft.com/office/drawing/2014/main" id="{506C560E-822C-A793-91FB-8E8F9A8B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10" name="Text Box 53">
            <a:extLst>
              <a:ext uri="{FF2B5EF4-FFF2-40B4-BE49-F238E27FC236}">
                <a16:creationId xmlns:a16="http://schemas.microsoft.com/office/drawing/2014/main" id="{025EE13A-7844-56DF-0109-464F2AA8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11" name="Text Box 54">
            <a:extLst>
              <a:ext uri="{FF2B5EF4-FFF2-40B4-BE49-F238E27FC236}">
                <a16:creationId xmlns:a16="http://schemas.microsoft.com/office/drawing/2014/main" id="{78D1CC70-1233-AFA4-7FF3-169C46AC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657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12" name="Line 55">
            <a:extLst>
              <a:ext uri="{FF2B5EF4-FFF2-40B4-BE49-F238E27FC236}">
                <a16:creationId xmlns:a16="http://schemas.microsoft.com/office/drawing/2014/main" id="{3AB1C1FC-B689-E71B-4A1D-9F01003A8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886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3" name="Line 56">
            <a:extLst>
              <a:ext uri="{FF2B5EF4-FFF2-40B4-BE49-F238E27FC236}">
                <a16:creationId xmlns:a16="http://schemas.microsoft.com/office/drawing/2014/main" id="{04D10196-E88B-C82B-3A6E-677C03552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267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4" name="Line 57">
            <a:extLst>
              <a:ext uri="{FF2B5EF4-FFF2-40B4-BE49-F238E27FC236}">
                <a16:creationId xmlns:a16="http://schemas.microsoft.com/office/drawing/2014/main" id="{ECAAAA9A-42BE-2AAE-21D5-B69884B4F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86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5" name="Text Box 58">
            <a:extLst>
              <a:ext uri="{FF2B5EF4-FFF2-40B4-BE49-F238E27FC236}">
                <a16:creationId xmlns:a16="http://schemas.microsoft.com/office/drawing/2014/main" id="{BF66BF58-8E01-8193-FFB7-25EA0770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19516" name="Line 59">
            <a:extLst>
              <a:ext uri="{FF2B5EF4-FFF2-40B4-BE49-F238E27FC236}">
                <a16:creationId xmlns:a16="http://schemas.microsoft.com/office/drawing/2014/main" id="{BC761A5E-0E91-F9EF-787D-615EF4AB2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9517" name="Text Box 60">
            <a:extLst>
              <a:ext uri="{FF2B5EF4-FFF2-40B4-BE49-F238E27FC236}">
                <a16:creationId xmlns:a16="http://schemas.microsoft.com/office/drawing/2014/main" id="{D3288CE4-77C6-A90E-0601-68D58415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76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91" grpId="0"/>
      <p:bldP spid="284706" grpId="0"/>
      <p:bldP spid="2847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628555-528C-7F8E-7C8E-EFE5FD7D1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 of Functions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A025A34-0797-77AD-2303-9583AF44E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sz="3200" i="1" dirty="0">
              <a:ea typeface="굴림" panose="020B0600000101010101" pitchFamily="34" charset="-127"/>
            </a:endParaRPr>
          </a:p>
          <a:p>
            <a:pPr algn="just"/>
            <a:r>
              <a:rPr lang="en-US" sz="3200" b="0" i="0" u="none" strike="noStrike" baseline="0" dirty="0">
                <a:latin typeface="Times-Roman"/>
              </a:rPr>
              <a:t>Let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and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be nonempty sets. A </a:t>
            </a:r>
            <a:r>
              <a:rPr lang="en-US" sz="3200" b="0" i="1" u="none" strike="noStrike" baseline="0" dirty="0">
                <a:latin typeface="Times-Italic"/>
              </a:rPr>
              <a:t>function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from </a:t>
            </a:r>
            <a:r>
              <a:rPr lang="en-US" altLang="ko-KR" sz="3200" i="1" dirty="0">
                <a:ea typeface="굴림" panose="020B0600000101010101" pitchFamily="34" charset="-127"/>
              </a:rPr>
              <a:t>(or “mapping”)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to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is an assignment of exactly one element of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to each element of </a:t>
            </a:r>
            <a:r>
              <a:rPr lang="en-US" sz="3200" b="0" i="1" u="none" strike="noStrike" baseline="0" dirty="0">
                <a:latin typeface="MTMI"/>
              </a:rPr>
              <a:t>A</a:t>
            </a:r>
            <a:r>
              <a:rPr lang="en-US" sz="3200" b="0" i="0" u="none" strike="noStrike" baseline="0" dirty="0">
                <a:latin typeface="Times-Roman"/>
              </a:rPr>
              <a:t>. We write </a:t>
            </a:r>
            <a:r>
              <a:rPr lang="en-US" sz="3200" b="0" i="1" u="none" strike="noStrike" baseline="0" dirty="0">
                <a:latin typeface="MTMI"/>
              </a:rPr>
              <a:t>f (a) </a:t>
            </a:r>
            <a:r>
              <a:rPr lang="en-US" sz="3200" b="0" i="0" u="none" strike="noStrike" baseline="0" dirty="0">
                <a:latin typeface="MTSYN"/>
              </a:rPr>
              <a:t>=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is the unique element of </a:t>
            </a:r>
            <a:r>
              <a:rPr lang="en-US" sz="3200" b="0" i="1" u="none" strike="noStrike" baseline="0" dirty="0">
                <a:latin typeface="MTMI"/>
              </a:rPr>
              <a:t>B </a:t>
            </a:r>
            <a:r>
              <a:rPr lang="en-US" sz="3200" b="0" i="0" u="none" strike="noStrike" baseline="0" dirty="0">
                <a:latin typeface="Times-Roman"/>
              </a:rPr>
              <a:t>assigned by the function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to the element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of </a:t>
            </a:r>
            <a:r>
              <a:rPr lang="en-US" sz="3200" b="0" i="1" u="none" strike="noStrike" baseline="0" dirty="0">
                <a:latin typeface="MTMI"/>
              </a:rPr>
              <a:t>A</a:t>
            </a:r>
            <a:r>
              <a:rPr lang="en-US" sz="3200" b="0" i="0" u="none" strike="noStrike" baseline="0" dirty="0">
                <a:latin typeface="Times-Roman"/>
              </a:rPr>
              <a:t>. If </a:t>
            </a:r>
            <a:r>
              <a:rPr lang="en-US" sz="3200" b="0" i="1" u="none" strike="noStrike" baseline="0" dirty="0">
                <a:latin typeface="MTMI"/>
              </a:rPr>
              <a:t>f </a:t>
            </a:r>
            <a:r>
              <a:rPr lang="en-US" sz="3200" b="0" i="0" u="none" strike="noStrike" baseline="0" dirty="0">
                <a:latin typeface="Times-Roman"/>
              </a:rPr>
              <a:t>is a function from </a:t>
            </a:r>
            <a:r>
              <a:rPr lang="en-US" sz="3200" b="0" i="1" u="none" strike="noStrike" baseline="0" dirty="0">
                <a:latin typeface="MTMI"/>
              </a:rPr>
              <a:t>A </a:t>
            </a:r>
            <a:r>
              <a:rPr lang="en-US" sz="3200" b="0" i="0" u="none" strike="noStrike" baseline="0" dirty="0">
                <a:latin typeface="Times-Roman"/>
              </a:rPr>
              <a:t>to </a:t>
            </a:r>
            <a:r>
              <a:rPr lang="en-US" sz="3200" b="0" i="1" u="none" strike="noStrike" baseline="0" dirty="0">
                <a:latin typeface="MTMI"/>
              </a:rPr>
              <a:t>B</a:t>
            </a:r>
            <a:r>
              <a:rPr lang="en-US" sz="3200" b="0" i="0" u="none" strike="noStrike" baseline="0" dirty="0">
                <a:latin typeface="Times-Roman"/>
              </a:rPr>
              <a:t>, we write </a:t>
            </a:r>
            <a:r>
              <a:rPr lang="en-NZ" sz="3200" b="0" i="1" u="none" strike="noStrike" baseline="0" dirty="0">
                <a:latin typeface="MTMI"/>
              </a:rPr>
              <a:t>f</a:t>
            </a:r>
            <a:r>
              <a:rPr lang="en-NZ" sz="3200" b="0" i="0" u="none" strike="noStrike" baseline="0" dirty="0">
                <a:latin typeface="MTSYN"/>
              </a:rPr>
              <a:t>: </a:t>
            </a:r>
            <a:r>
              <a:rPr lang="en-NZ" sz="3200" b="0" i="1" u="none" strike="noStrike" baseline="0" dirty="0">
                <a:latin typeface="MTMI"/>
              </a:rPr>
              <a:t>A </a:t>
            </a:r>
            <a:r>
              <a:rPr lang="en-NZ" sz="3200" b="0" i="0" u="none" strike="noStrike" baseline="0" dirty="0">
                <a:latin typeface="MTSYN"/>
              </a:rPr>
              <a:t>→ </a:t>
            </a:r>
            <a:r>
              <a:rPr lang="en-NZ" sz="3200" b="0" i="1" u="none" strike="noStrike" baseline="0" dirty="0">
                <a:latin typeface="MTMI"/>
              </a:rPr>
              <a:t>B</a:t>
            </a:r>
            <a:r>
              <a:rPr lang="en-NZ" sz="3200" b="0" i="0" u="none" strike="noStrike" baseline="0" dirty="0">
                <a:latin typeface="Times-Roman"/>
              </a:rPr>
              <a:t>.</a:t>
            </a:r>
            <a:endParaRPr lang="en-US" altLang="ko-KR" sz="3200" i="1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09EA1E9-BE17-F3E5-7925-A972F97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12F7F-A791-4781-9516-D0BDED316ACF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6EF-F7B3-ECAF-F35F-1547E25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C806-9F3A-BDE9-8AB2-68E8602F9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7996"/>
                <a:ext cx="7886700" cy="435133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f be the function from {a, b, c, d} to {1, 2, 3} defined by f (a) = 3, f (b) = 2, f (c) = 1, and f (d) = 3. Is f an onto function?</a:t>
                </a: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set of integers to the set of integers onto?</a:t>
                </a:r>
              </a:p>
              <a:p>
                <a:pPr algn="just"/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set of integers to the set of integers onto?</a:t>
                </a:r>
                <a:endParaRPr lang="en-NZ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BC806-9F3A-BDE9-8AB2-68E8602F9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7996"/>
                <a:ext cx="7886700" cy="4351338"/>
              </a:xfrm>
              <a:blipFill>
                <a:blip r:embed="rId2"/>
                <a:stretch>
                  <a:fillRect l="-1777" t="-3081" r="-2009" b="-91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8F38-8587-0C0A-92CE-9BE0FE9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165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57547F-291C-9572-040D-3AF10778D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E9AF28D2-FEED-5767-11AE-83584EEC80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굴림" panose="020B0600000101010101" pitchFamily="34" charset="-127"/>
                  </a:rPr>
                  <a:t>A function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f</a:t>
                </a:r>
                <a:r>
                  <a:rPr lang="en-US" altLang="ko-KR" dirty="0">
                    <a:ea typeface="굴림" panose="020B0600000101010101" pitchFamily="34" charset="-127"/>
                  </a:rPr>
                  <a:t> is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a one-to-one correspondence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a bijection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reversible</a:t>
                </a:r>
                <a:r>
                  <a:rPr lang="en-US" altLang="ko-KR" dirty="0">
                    <a:ea typeface="굴림" panose="020B0600000101010101" pitchFamily="34" charset="-127"/>
                  </a:rPr>
                  <a:t>, or </a:t>
                </a:r>
                <a:r>
                  <a:rPr lang="en-US" altLang="ko-KR" i="1" dirty="0">
                    <a:ea typeface="굴림" panose="020B0600000101010101" pitchFamily="34" charset="-127"/>
                  </a:rPr>
                  <a:t>invertible</a:t>
                </a:r>
                <a:r>
                  <a:rPr lang="en-US" altLang="ko-KR" dirty="0">
                    <a:ea typeface="굴림" panose="020B0600000101010101" pitchFamily="34" charset="-127"/>
                  </a:rPr>
                  <a:t>, </a:t>
                </a:r>
                <a:r>
                  <a:rPr lang="en-US" altLang="ko-KR" dirty="0" err="1">
                    <a:ea typeface="굴림" panose="020B0600000101010101" pitchFamily="34" charset="-127"/>
                  </a:rPr>
                  <a:t>iff</a:t>
                </a:r>
                <a:r>
                  <a:rPr lang="en-US" altLang="ko-KR" dirty="0">
                    <a:ea typeface="굴림" panose="020B0600000101010101" pitchFamily="34" charset="-127"/>
                  </a:rPr>
                  <a:t> </a:t>
                </a:r>
                <a:r>
                  <a:rPr lang="en-US" altLang="ko-KR" b="1" dirty="0">
                    <a:ea typeface="굴림" panose="020B0600000101010101" pitchFamily="34" charset="-127"/>
                  </a:rPr>
                  <a:t>it is both one-to-one and onto</a:t>
                </a:r>
                <a:r>
                  <a:rPr lang="en-US" altLang="ko-KR" dirty="0">
                    <a:ea typeface="굴림" panose="020B0600000101010101" pitchFamily="34" charset="-127"/>
                  </a:rPr>
                  <a:t>.</a:t>
                </a:r>
              </a:p>
              <a:p>
                <a:endParaRPr lang="en-US" altLang="ko-KR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ea typeface="굴림" panose="020B0600000101010101" pitchFamily="34" charset="-127"/>
                  </a:rPr>
                  <a:t>Examples:</a:t>
                </a:r>
              </a:p>
              <a:p>
                <a:pPr marL="0" indent="0" algn="just">
                  <a:buNone/>
                </a:pPr>
                <a:r>
                  <a:rPr lang="en-US" altLang="ko-KR" dirty="0">
                    <a:ea typeface="굴림" panose="020B0600000101010101" pitchFamily="34" charset="-127"/>
                  </a:rPr>
                  <a:t>Let f be the function from {a, b, c, d} to {1, 2, 3, 4} with f (a) = 4, f (b) = 2, f (c) = 1, and f (d) = 3.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𝑓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a bijection?</a:t>
                </a:r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E9AF28D2-FEED-5767-11AE-83584EEC8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62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8F14B8B-F564-4DF7-331A-24EE5E45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A2E19-E889-47E6-A715-53E03A0CB812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B47-144D-E4FE-A066-6BAEC0E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 Hints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D9B3-6A5B-9E2F-D749-6C706F21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 descr="A white sheet with black text&#10;&#10;Description automatically generated">
            <a:extLst>
              <a:ext uri="{FF2B5EF4-FFF2-40B4-BE49-F238E27FC236}">
                <a16:creationId xmlns:a16="http://schemas.microsoft.com/office/drawing/2014/main" id="{20009610-0133-BB46-F348-9A506021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330"/>
            <a:ext cx="9144000" cy="31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4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A32F4E-F3BE-DDA7-A4DB-6A884321B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 Composition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880E6CD-7E0F-74D4-886E-141099B4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functions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and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, there is a special operator called </a:t>
            </a:r>
            <a:r>
              <a:rPr lang="en-US" altLang="ko-KR" i="1">
                <a:ea typeface="굴림" panose="020B0600000101010101" pitchFamily="34" charset="-127"/>
              </a:rPr>
              <a:t>compose </a:t>
            </a:r>
            <a:r>
              <a:rPr lang="en-US" altLang="ko-KR">
                <a:ea typeface="굴림" panose="020B0600000101010101" pitchFamily="34" charset="-127"/>
              </a:rPr>
              <a:t>(“</a:t>
            </a:r>
            <a:r>
              <a:rPr lang="en-US" altLang="ko-KR">
                <a:ea typeface="굴림" panose="020B0600000101010101" pitchFamily="34" charset="-127"/>
                <a:cs typeface="Times New Roman" panose="02020603050405020304" pitchFamily="18" charset="0"/>
              </a:rPr>
              <a:t>○</a:t>
            </a:r>
            <a:r>
              <a:rPr lang="en-US" altLang="ko-KR">
                <a:ea typeface="굴림" panose="020B0600000101010101" pitchFamily="34" charset="-127"/>
              </a:rPr>
              <a:t>”).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It composes (i.e., creates) a new function out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,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 by </a:t>
            </a:r>
            <a:r>
              <a:rPr lang="en-US" altLang="ko-KR" u="sng">
                <a:ea typeface="굴림" panose="020B0600000101010101" pitchFamily="34" charset="-127"/>
              </a:rPr>
              <a:t>applying </a:t>
            </a:r>
            <a:r>
              <a:rPr lang="en-US" altLang="ko-KR" i="1" u="sng">
                <a:ea typeface="굴림" panose="020B0600000101010101" pitchFamily="34" charset="-127"/>
              </a:rPr>
              <a:t>f</a:t>
            </a:r>
            <a:r>
              <a:rPr lang="en-US" altLang="ko-KR" u="sng">
                <a:ea typeface="굴림" panose="020B0600000101010101" pitchFamily="34" charset="-127"/>
              </a:rPr>
              <a:t> to the result of </a:t>
            </a:r>
            <a:r>
              <a:rPr lang="en-US" altLang="ko-KR" i="1" u="sng">
                <a:ea typeface="굴림" panose="020B0600000101010101" pitchFamily="34" charset="-127"/>
              </a:rPr>
              <a:t>g</a:t>
            </a:r>
            <a:r>
              <a:rPr lang="en-US" altLang="ko-KR" i="1">
                <a:ea typeface="굴림" panose="020B0600000101010101" pitchFamily="34" charset="-127"/>
              </a:rPr>
              <a:t>.</a:t>
            </a:r>
            <a:endParaRPr lang="en-US" altLang="ko-KR">
              <a:ea typeface="굴림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34" charset="-127"/>
              </a:rPr>
              <a:t>                 (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):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where 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)(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 =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Note 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so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 is defined and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ko-KR" b="1">
                <a:ea typeface="굴림" panose="020B0600000101010101" pitchFamily="34" charset="-127"/>
              </a:rPr>
              <a:t>The range of </a:t>
            </a:r>
            <a:r>
              <a:rPr lang="en-US" altLang="ko-KR" b="1" i="1">
                <a:ea typeface="굴림" panose="020B0600000101010101" pitchFamily="34" charset="-127"/>
              </a:rPr>
              <a:t>g</a:t>
            </a:r>
            <a:r>
              <a:rPr lang="en-US" altLang="ko-KR" b="1">
                <a:ea typeface="굴림" panose="020B0600000101010101" pitchFamily="34" charset="-127"/>
              </a:rPr>
              <a:t> must be a subset of </a:t>
            </a:r>
            <a:r>
              <a:rPr lang="en-US" altLang="ko-KR" b="1" i="1">
                <a:ea typeface="굴림" panose="020B0600000101010101" pitchFamily="34" charset="-127"/>
              </a:rPr>
              <a:t>f</a:t>
            </a:r>
            <a:r>
              <a:rPr lang="en-US" altLang="ko-KR" b="1">
                <a:ea typeface="굴림" panose="020B0600000101010101" pitchFamily="34" charset="-127"/>
              </a:rPr>
              <a:t>’s domain!!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Note that ○ (like Cartesian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, but </a:t>
            </a:r>
            <a:r>
              <a:rPr lang="en-US" altLang="ko-KR">
                <a:ea typeface="굴림" panose="020B0600000101010101" pitchFamily="34" charset="-127"/>
              </a:rPr>
              <a:t>unlike +,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,) is non-commuting. (In general,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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○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83DEBD1-1A8D-DFFE-03C3-FB872E7D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C2F15-CED3-4D77-8444-DC24ACA2BED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85D011F-FBD3-04F2-5422-8C62EF81C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 Composition</a:t>
            </a:r>
          </a:p>
        </p:txBody>
      </p:sp>
      <p:pic>
        <p:nvPicPr>
          <p:cNvPr id="5" name="Picture 4" descr="A diagram of a complex function">
            <a:extLst>
              <a:ext uri="{FF2B5EF4-FFF2-40B4-BE49-F238E27FC236}">
                <a16:creationId xmlns:a16="http://schemas.microsoft.com/office/drawing/2014/main" id="{E5A247E3-DCDF-86F0-0070-49558F77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3" y="1675227"/>
            <a:ext cx="7989452" cy="439419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25B83A-AFDF-4C29-55E1-1866273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432801F-C2B7-44CC-A20C-7DAD6F54977C}" type="slidenum">
              <a:rPr lang="en-US" altLang="en-US"/>
              <a:pPr defTabSz="914400">
                <a:spcAft>
                  <a:spcPts val="600"/>
                </a:spcAft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6EF-F7B3-ECAF-F35F-1547E25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C806-9F3A-BDE9-8AB2-68E8602F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7996"/>
            <a:ext cx="8134350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and g be the functions from the set of integers to the set of integers defined by f (x) = 2x + 3 and g(x) = 3x + 2. What is the composition of f and g? What is the composition of g and f ?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Remark: Note that even though f ◦ g and g ◦ f are defined for the functions f and g in above Example, f ◦ g and g ◦ f are not equal. In other words, the commutative law does not hold for the composition of functions.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8F38-8587-0C0A-92CE-9BE0FE9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371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5F61300-A913-82D9-094E-44896DAB4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Inverse of a Function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713D84E-D3DF-2A38-DA93-8CE23921E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For bijections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f:A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there exists an 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inverse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of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written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f 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ko-KR" baseline="30000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: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, which is the unique function such that:   </a:t>
            </a:r>
          </a:p>
          <a:p>
            <a:endParaRPr lang="en-US" altLang="ko-KR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                </a:t>
            </a:r>
            <a:b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Remark: Be sure not to confuse the function f−1 with the function 1/f , which is the function that assigns to each x in the domain the value 1/f (x). Notice that the latter makes sense only when f (x) is a non-zero real number.</a:t>
            </a:r>
            <a:endParaRPr lang="en-US" altLang="ko-KR" baseline="30000" dirty="0">
              <a:latin typeface="Times New Roman" panose="02020603050405020304" pitchFamily="18" charset="0"/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D706EA-EEB4-7B5F-A59D-7490B59A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66C24-A34F-44E7-8163-B3E0BC7F777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CD9FA709-621C-1EF1-6AD4-9D493221F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45606"/>
              </p:ext>
            </p:extLst>
          </p:nvPr>
        </p:nvGraphicFramePr>
        <p:xfrm>
          <a:off x="3048000" y="3067050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28600" progId="Equation.3">
                  <p:embed/>
                </p:oleObj>
              </mc:Choice>
              <mc:Fallback>
                <p:oleObj name="Equation" r:id="rId2" imgW="698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67050"/>
                        <a:ext cx="2209800" cy="7239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25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36A2455-6CA2-6590-184B-5E43C4B2B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Inverse of a function (cont’d)</a:t>
            </a:r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44A385A8-96E5-1B03-F255-EC29B93F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76509"/>
            <a:ext cx="8178799" cy="4191634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D74E48F-BA9F-78F3-06A8-A046DBE8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4A3CE50-AD09-4FBB-BA35-C353D823ADA9}" type="slidenum">
              <a:rPr lang="en-US" altLang="en-US"/>
              <a:pPr defTabSz="914400">
                <a:spcAft>
                  <a:spcPts val="600"/>
                </a:spcAft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8283-E130-6CB6-C0C1-EC27E659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Times-Bold"/>
              </a:rPr>
              <a:t>Invertible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07BF-4541-310D-1E8B-5A01DE47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-Roman"/>
              </a:rPr>
              <a:t>A one-to-one correspondence is called </a:t>
            </a:r>
            <a:r>
              <a:rPr lang="en-US" sz="3200" b="1" i="0" u="none" strike="noStrike" baseline="0" dirty="0">
                <a:latin typeface="Times-Bold"/>
              </a:rPr>
              <a:t>invertible </a:t>
            </a:r>
            <a:r>
              <a:rPr lang="en-US" sz="3200" b="0" i="0" u="none" strike="noStrike" baseline="0" dirty="0">
                <a:latin typeface="Times-Roman"/>
              </a:rPr>
              <a:t>because we can define an inverse of this function. A function is </a:t>
            </a:r>
            <a:r>
              <a:rPr lang="en-US" sz="3200" b="1" i="0" u="none" strike="noStrike" baseline="0" dirty="0">
                <a:latin typeface="Times-Bold"/>
              </a:rPr>
              <a:t>not invertible </a:t>
            </a:r>
            <a:r>
              <a:rPr lang="en-US" sz="3200" b="0" i="0" u="none" strike="noStrike" baseline="0" dirty="0">
                <a:latin typeface="Times-Roman"/>
              </a:rPr>
              <a:t>if it is not a one-to-one correspondence, because the inverse of such a function does not exist.</a:t>
            </a:r>
            <a:endParaRPr lang="en-NZ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F43D-05F4-FCFF-2F4E-873EE3C5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40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56EF-F7B3-ECAF-F35F-1547E25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C806-9F3A-BDE9-8AB2-68E8602F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7996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be the function from {a, b, c} to {1, 2, 3} such that f (a) = 2, f (b) = 3, and f (c) = 1. Is f invertible, and if it is, what is its inverse?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 : Z → Z be such that f (x) = x + 1. Is f invertible, and if it is, what is its inverse?</a:t>
            </a:r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8F38-8587-0C0A-92CE-9BE0FE9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28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0A06FC-D368-5850-B974-EC25B0C02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Graphical Representations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A9A6AB-546A-2129-F070-5DC39E5B4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Functions can be represented graphically in several ways: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7C6201C-7CD7-F289-B61F-BCA2C59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1755-40B2-4421-A753-10FB124F7FF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149" name="Oval 4">
            <a:extLst>
              <a:ext uri="{FF2B5EF4-FFF2-40B4-BE49-F238E27FC236}">
                <a16:creationId xmlns:a16="http://schemas.microsoft.com/office/drawing/2014/main" id="{7CC2F6B7-DDDE-1730-83AA-DB6AD372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990600" cy="15240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6150" name="Oval 5">
            <a:extLst>
              <a:ext uri="{FF2B5EF4-FFF2-40B4-BE49-F238E27FC236}">
                <a16:creationId xmlns:a16="http://schemas.microsoft.com/office/drawing/2014/main" id="{D47E284F-3C00-87B2-E4F0-56F95A90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990600" cy="16002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DFBC2C7E-1DFB-CC7B-A1B7-B4D51FBC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962400"/>
            <a:ext cx="29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F14214B8-8F4E-3E9F-D1D2-D8250C04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53" name="Freeform 8">
            <a:extLst>
              <a:ext uri="{FF2B5EF4-FFF2-40B4-BE49-F238E27FC236}">
                <a16:creationId xmlns:a16="http://schemas.microsoft.com/office/drawing/2014/main" id="{1A6BE44F-093E-7307-CE4C-FD7AB007CF61}"/>
              </a:ext>
            </a:extLst>
          </p:cNvPr>
          <p:cNvSpPr>
            <a:spLocks/>
          </p:cNvSpPr>
          <p:nvPr/>
        </p:nvSpPr>
        <p:spPr bwMode="auto">
          <a:xfrm>
            <a:off x="1295400" y="3721100"/>
            <a:ext cx="1295400" cy="469900"/>
          </a:xfrm>
          <a:custGeom>
            <a:avLst/>
            <a:gdLst>
              <a:gd name="T0" fmla="*/ 0 w 816"/>
              <a:gd name="T1" fmla="*/ 469900 h 296"/>
              <a:gd name="T2" fmla="*/ 762000 w 816"/>
              <a:gd name="T3" fmla="*/ 12700 h 296"/>
              <a:gd name="T4" fmla="*/ 1295400 w 816"/>
              <a:gd name="T5" fmla="*/ 3937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172" y="156"/>
                  <a:pt x="344" y="16"/>
                  <a:pt x="480" y="8"/>
                </a:cubicBezTo>
                <a:cubicBezTo>
                  <a:pt x="616" y="0"/>
                  <a:pt x="716" y="124"/>
                  <a:pt x="816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54" name="Text Box 9">
            <a:extLst>
              <a:ext uri="{FF2B5EF4-FFF2-40B4-BE49-F238E27FC236}">
                <a16:creationId xmlns:a16="http://schemas.microsoft.com/office/drawing/2014/main" id="{B3F96C72-48F0-C376-3384-3139737D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6155" name="Text Box 10">
            <a:extLst>
              <a:ext uri="{FF2B5EF4-FFF2-40B4-BE49-F238E27FC236}">
                <a16:creationId xmlns:a16="http://schemas.microsoft.com/office/drawing/2014/main" id="{A0838904-3325-F818-7961-131BBF2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52959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6156" name="Freeform 11">
            <a:extLst>
              <a:ext uri="{FF2B5EF4-FFF2-40B4-BE49-F238E27FC236}">
                <a16:creationId xmlns:a16="http://schemas.microsoft.com/office/drawing/2014/main" id="{FD08AAB8-C4E7-0A0C-C786-C438211BAD90}"/>
              </a:ext>
            </a:extLst>
          </p:cNvPr>
          <p:cNvSpPr>
            <a:spLocks/>
          </p:cNvSpPr>
          <p:nvPr/>
        </p:nvSpPr>
        <p:spPr bwMode="auto">
          <a:xfrm>
            <a:off x="1447800" y="3127375"/>
            <a:ext cx="1190625" cy="528638"/>
          </a:xfrm>
          <a:custGeom>
            <a:avLst/>
            <a:gdLst>
              <a:gd name="T0" fmla="*/ 0 w 750"/>
              <a:gd name="T1" fmla="*/ 466725 h 333"/>
              <a:gd name="T2" fmla="*/ 762000 w 750"/>
              <a:gd name="T3" fmla="*/ 9525 h 333"/>
              <a:gd name="T4" fmla="*/ 1190625 w 750"/>
              <a:gd name="T5" fmla="*/ 528638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0" h="333">
                <a:moveTo>
                  <a:pt x="0" y="294"/>
                </a:moveTo>
                <a:cubicBezTo>
                  <a:pt x="172" y="154"/>
                  <a:pt x="355" y="0"/>
                  <a:pt x="480" y="6"/>
                </a:cubicBezTo>
                <a:cubicBezTo>
                  <a:pt x="605" y="12"/>
                  <a:pt x="694" y="265"/>
                  <a:pt x="750" y="33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57" name="Text Box 12">
            <a:extLst>
              <a:ext uri="{FF2B5EF4-FFF2-40B4-BE49-F238E27FC236}">
                <a16:creationId xmlns:a16="http://schemas.microsoft.com/office/drawing/2014/main" id="{CDA43202-C93C-E19C-6315-9E195EA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a</a:t>
            </a:r>
            <a:endParaRPr lang="en-US" altLang="en-US" sz="2400"/>
          </a:p>
        </p:txBody>
      </p:sp>
      <p:sp>
        <p:nvSpPr>
          <p:cNvPr id="6158" name="Text Box 13">
            <a:extLst>
              <a:ext uri="{FF2B5EF4-FFF2-40B4-BE49-F238E27FC236}">
                <a16:creationId xmlns:a16="http://schemas.microsoft.com/office/drawing/2014/main" id="{A3AA15D1-729B-B98E-8270-44014506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b</a:t>
            </a:r>
            <a:endParaRPr lang="en-US" altLang="en-US" sz="2400"/>
          </a:p>
        </p:txBody>
      </p:sp>
      <p:sp>
        <p:nvSpPr>
          <p:cNvPr id="6159" name="Text Box 14">
            <a:extLst>
              <a:ext uri="{FF2B5EF4-FFF2-40B4-BE49-F238E27FC236}">
                <a16:creationId xmlns:a16="http://schemas.microsoft.com/office/drawing/2014/main" id="{7D600172-5CC5-AA09-E362-D683E7F8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6160" name="Text Box 15">
            <a:extLst>
              <a:ext uri="{FF2B5EF4-FFF2-40B4-BE49-F238E27FC236}">
                <a16:creationId xmlns:a16="http://schemas.microsoft.com/office/drawing/2014/main" id="{69DF0EB1-30D6-78F8-7C72-5B27C161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f</a:t>
            </a:r>
            <a:endParaRPr lang="en-US" altLang="en-US" sz="2400"/>
          </a:p>
        </p:txBody>
      </p:sp>
      <p:sp>
        <p:nvSpPr>
          <p:cNvPr id="6161" name="Text Box 16">
            <a:extLst>
              <a:ext uri="{FF2B5EF4-FFF2-40B4-BE49-F238E27FC236}">
                <a16:creationId xmlns:a16="http://schemas.microsoft.com/office/drawing/2014/main" id="{870AAFD2-D32B-8874-229F-8011C286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2" name="Text Box 17">
            <a:extLst>
              <a:ext uri="{FF2B5EF4-FFF2-40B4-BE49-F238E27FC236}">
                <a16:creationId xmlns:a16="http://schemas.microsoft.com/office/drawing/2014/main" id="{4C08DDDB-A6B1-2972-96E3-C2BE28EC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3" name="Text Box 18">
            <a:extLst>
              <a:ext uri="{FF2B5EF4-FFF2-40B4-BE49-F238E27FC236}">
                <a16:creationId xmlns:a16="http://schemas.microsoft.com/office/drawing/2014/main" id="{1CB13F57-CB0D-0AED-F57F-9AE420C33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7338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4" name="Text Box 19">
            <a:extLst>
              <a:ext uri="{FF2B5EF4-FFF2-40B4-BE49-F238E27FC236}">
                <a16:creationId xmlns:a16="http://schemas.microsoft.com/office/drawing/2014/main" id="{9691CBBD-65C1-507D-BDAD-8E7D76CB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5" name="Text Box 20">
            <a:extLst>
              <a:ext uri="{FF2B5EF4-FFF2-40B4-BE49-F238E27FC236}">
                <a16:creationId xmlns:a16="http://schemas.microsoft.com/office/drawing/2014/main" id="{B20739AE-2898-0AE1-2284-B6409240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6" name="Text Box 21">
            <a:extLst>
              <a:ext uri="{FF2B5EF4-FFF2-40B4-BE49-F238E27FC236}">
                <a16:creationId xmlns:a16="http://schemas.microsoft.com/office/drawing/2014/main" id="{B0CF3CED-1E05-3D33-284D-5B2DB51E9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6482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7" name="Text Box 22">
            <a:extLst>
              <a:ext uri="{FF2B5EF4-FFF2-40B4-BE49-F238E27FC236}">
                <a16:creationId xmlns:a16="http://schemas.microsoft.com/office/drawing/2014/main" id="{AC2E2A24-F8A8-0359-071F-87240C78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8" name="Text Box 23">
            <a:extLst>
              <a:ext uri="{FF2B5EF4-FFF2-40B4-BE49-F238E27FC236}">
                <a16:creationId xmlns:a16="http://schemas.microsoft.com/office/drawing/2014/main" id="{4423044F-0DB2-B2A6-851D-B71E60B3D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69" name="Line 24">
            <a:extLst>
              <a:ext uri="{FF2B5EF4-FFF2-40B4-BE49-F238E27FC236}">
                <a16:creationId xmlns:a16="http://schemas.microsoft.com/office/drawing/2014/main" id="{3326FE08-50E1-509B-6424-FF92E7D67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0" name="Line 25">
            <a:extLst>
              <a:ext uri="{FF2B5EF4-FFF2-40B4-BE49-F238E27FC236}">
                <a16:creationId xmlns:a16="http://schemas.microsoft.com/office/drawing/2014/main" id="{7833C481-56E7-90DF-11AD-49CB83D84D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1" name="Line 26">
            <a:extLst>
              <a:ext uri="{FF2B5EF4-FFF2-40B4-BE49-F238E27FC236}">
                <a16:creationId xmlns:a16="http://schemas.microsoft.com/office/drawing/2014/main" id="{FF66CD92-DCFB-E774-93A6-F35DCEEB5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6576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2" name="Line 27">
            <a:extLst>
              <a:ext uri="{FF2B5EF4-FFF2-40B4-BE49-F238E27FC236}">
                <a16:creationId xmlns:a16="http://schemas.microsoft.com/office/drawing/2014/main" id="{B60C1344-A745-A68F-C0B2-883FFC1D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3" name="Line 28">
            <a:extLst>
              <a:ext uri="{FF2B5EF4-FFF2-40B4-BE49-F238E27FC236}">
                <a16:creationId xmlns:a16="http://schemas.microsoft.com/office/drawing/2014/main" id="{E40A011E-0ED0-D10B-98FA-E7EC9BAF3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4" name="Text Box 29">
            <a:extLst>
              <a:ext uri="{FF2B5EF4-FFF2-40B4-BE49-F238E27FC236}">
                <a16:creationId xmlns:a16="http://schemas.microsoft.com/office/drawing/2014/main" id="{C7435924-C667-C8F5-55F3-FF6FFFBB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•</a:t>
            </a:r>
          </a:p>
        </p:txBody>
      </p:sp>
      <p:sp>
        <p:nvSpPr>
          <p:cNvPr id="6175" name="Line 30">
            <a:extLst>
              <a:ext uri="{FF2B5EF4-FFF2-40B4-BE49-F238E27FC236}">
                <a16:creationId xmlns:a16="http://schemas.microsoft.com/office/drawing/2014/main" id="{C132352D-86A4-5EA1-1777-B92151341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953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6" name="Line 31">
            <a:extLst>
              <a:ext uri="{FF2B5EF4-FFF2-40B4-BE49-F238E27FC236}">
                <a16:creationId xmlns:a16="http://schemas.microsoft.com/office/drawing/2014/main" id="{493AC83C-041F-9775-1190-4B07E0DC7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7" name="Freeform 32">
            <a:extLst>
              <a:ext uri="{FF2B5EF4-FFF2-40B4-BE49-F238E27FC236}">
                <a16:creationId xmlns:a16="http://schemas.microsoft.com/office/drawing/2014/main" id="{B0D6C433-648C-5C81-D561-87FA0C23E5F8}"/>
              </a:ext>
            </a:extLst>
          </p:cNvPr>
          <p:cNvSpPr>
            <a:spLocks/>
          </p:cNvSpPr>
          <p:nvPr/>
        </p:nvSpPr>
        <p:spPr bwMode="auto">
          <a:xfrm>
            <a:off x="5638800" y="3479800"/>
            <a:ext cx="2057400" cy="1473200"/>
          </a:xfrm>
          <a:custGeom>
            <a:avLst/>
            <a:gdLst>
              <a:gd name="T0" fmla="*/ 0 w 1296"/>
              <a:gd name="T1" fmla="*/ 1473200 h 928"/>
              <a:gd name="T2" fmla="*/ 457200 w 1296"/>
              <a:gd name="T3" fmla="*/ 1168400 h 928"/>
              <a:gd name="T4" fmla="*/ 838200 w 1296"/>
              <a:gd name="T5" fmla="*/ 330200 h 928"/>
              <a:gd name="T6" fmla="*/ 1447800 w 1296"/>
              <a:gd name="T7" fmla="*/ 25400 h 928"/>
              <a:gd name="T8" fmla="*/ 2057400 w 1296"/>
              <a:gd name="T9" fmla="*/ 482600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928">
                <a:moveTo>
                  <a:pt x="0" y="928"/>
                </a:moveTo>
                <a:cubicBezTo>
                  <a:pt x="100" y="892"/>
                  <a:pt x="200" y="856"/>
                  <a:pt x="288" y="736"/>
                </a:cubicBezTo>
                <a:cubicBezTo>
                  <a:pt x="376" y="616"/>
                  <a:pt x="424" y="328"/>
                  <a:pt x="528" y="208"/>
                </a:cubicBezTo>
                <a:cubicBezTo>
                  <a:pt x="632" y="88"/>
                  <a:pt x="784" y="0"/>
                  <a:pt x="912" y="16"/>
                </a:cubicBezTo>
                <a:cubicBezTo>
                  <a:pt x="1040" y="32"/>
                  <a:pt x="1168" y="168"/>
                  <a:pt x="1296" y="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6178" name="Text Box 33">
            <a:extLst>
              <a:ext uri="{FF2B5EF4-FFF2-40B4-BE49-F238E27FC236}">
                <a16:creationId xmlns:a16="http://schemas.microsoft.com/office/drawing/2014/main" id="{8ABFC2F0-C727-1F80-CE6E-173D62576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9530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6179" name="Text Box 34">
            <a:extLst>
              <a:ext uri="{FF2B5EF4-FFF2-40B4-BE49-F238E27FC236}">
                <a16:creationId xmlns:a16="http://schemas.microsoft.com/office/drawing/2014/main" id="{D6E9282C-358B-7250-37EB-3C888F0B3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y</a:t>
            </a:r>
            <a:endParaRPr lang="en-US" altLang="en-US" sz="2400"/>
          </a:p>
        </p:txBody>
      </p:sp>
      <p:sp>
        <p:nvSpPr>
          <p:cNvPr id="6180" name="Text Box 35">
            <a:extLst>
              <a:ext uri="{FF2B5EF4-FFF2-40B4-BE49-F238E27FC236}">
                <a16:creationId xmlns:a16="http://schemas.microsoft.com/office/drawing/2014/main" id="{E1C20242-F905-01AB-8E9C-30157E9B3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54102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Plot</a:t>
            </a:r>
          </a:p>
        </p:txBody>
      </p:sp>
      <p:sp>
        <p:nvSpPr>
          <p:cNvPr id="6181" name="Text Box 36">
            <a:extLst>
              <a:ext uri="{FF2B5EF4-FFF2-40B4-BE49-F238E27FC236}">
                <a16:creationId xmlns:a16="http://schemas.microsoft.com/office/drawing/2014/main" id="{CC43F85B-EA80-306E-F46C-2E06E772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5257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Graph</a:t>
            </a:r>
          </a:p>
        </p:txBody>
      </p:sp>
      <p:sp>
        <p:nvSpPr>
          <p:cNvPr id="6182" name="Text Box 37">
            <a:extLst>
              <a:ext uri="{FF2B5EF4-FFF2-40B4-BE49-F238E27FC236}">
                <a16:creationId xmlns:a16="http://schemas.microsoft.com/office/drawing/2014/main" id="{0598CA63-5F5A-3A8A-4203-9BF04966B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600700"/>
            <a:ext cx="267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Like Venn diagrams</a:t>
            </a:r>
          </a:p>
        </p:txBody>
      </p:sp>
      <p:sp>
        <p:nvSpPr>
          <p:cNvPr id="6183" name="Text Box 38">
            <a:extLst>
              <a:ext uri="{FF2B5EF4-FFF2-40B4-BE49-F238E27FC236}">
                <a16:creationId xmlns:a16="http://schemas.microsoft.com/office/drawing/2014/main" id="{0AA29677-68CA-AAA9-0616-AF954A9D3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A</a:t>
            </a:r>
          </a:p>
        </p:txBody>
      </p:sp>
      <p:sp>
        <p:nvSpPr>
          <p:cNvPr id="6184" name="Text Box 39">
            <a:extLst>
              <a:ext uri="{FF2B5EF4-FFF2-40B4-BE49-F238E27FC236}">
                <a16:creationId xmlns:a16="http://schemas.microsoft.com/office/drawing/2014/main" id="{A3CF3B81-CD55-77F0-6CA2-CEA9B81E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05B5827-A956-2475-697E-4AB6D4C48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Identity Function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2ED270B-E1DD-5B77-2B51-6A9C0CB26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For any domain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 the </a:t>
            </a:r>
            <a:r>
              <a:rPr lang="en-US" altLang="ko-KR" i="1">
                <a:ea typeface="굴림" panose="020B0600000101010101" pitchFamily="34" charset="-127"/>
              </a:rPr>
              <a:t>identity function I:A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(variously written, </a:t>
            </a:r>
            <a:r>
              <a:rPr lang="en-US" altLang="ko-KR" i="1">
                <a:ea typeface="굴림" panose="020B0600000101010101" pitchFamily="34" charset="-127"/>
              </a:rPr>
              <a:t>I</a:t>
            </a:r>
            <a:r>
              <a:rPr lang="en-US" altLang="ko-KR" i="1" baseline="-25000">
                <a:ea typeface="굴림" panose="020B0600000101010101" pitchFamily="34" charset="-127"/>
              </a:rPr>
              <a:t>A</a:t>
            </a:r>
            <a:r>
              <a:rPr lang="en-US" altLang="ko-KR" i="1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1</a:t>
            </a:r>
            <a:r>
              <a:rPr lang="en-US" altLang="ko-KR">
                <a:ea typeface="굴림" panose="020B0600000101010101" pitchFamily="34" charset="-127"/>
              </a:rPr>
              <a:t>, </a:t>
            </a:r>
            <a:r>
              <a:rPr lang="en-US" altLang="ko-KR" b="1">
                <a:ea typeface="굴림" panose="020B0600000101010101" pitchFamily="34" charset="-127"/>
              </a:rPr>
              <a:t>1</a:t>
            </a:r>
            <a:r>
              <a:rPr lang="en-US" altLang="ko-KR" i="1" baseline="-25000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 is the unique function such that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)=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Some identity functions you’ve seen: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ing with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ing with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ing with , ing with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the identity function is both one-to-one and onto (bijective).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4977B20-B976-C431-CC28-E1FF0F7B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CB165-A0D1-4BA1-836F-D35317F13422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D8BC12A6-A92A-CD83-6FFC-2F660E1BF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Identity Function Illustrations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1CF6A10-E9AB-A6F8-9747-59584A65F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The identity function: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FB82369-0F35-288D-3FAF-B639F6EB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C744-9A50-406C-A2F5-68337BC3BF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4581" name="Oval 3">
            <a:extLst>
              <a:ext uri="{FF2B5EF4-FFF2-40B4-BE49-F238E27FC236}">
                <a16:creationId xmlns:a16="http://schemas.microsoft.com/office/drawing/2014/main" id="{A9E2C490-A458-4D7D-1190-0AFC075A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2286000" cy="25908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6ADA686F-6837-C202-2775-12552A1A4A0D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3546475"/>
            <a:ext cx="436563" cy="568325"/>
            <a:chOff x="958" y="2234"/>
            <a:chExt cx="275" cy="358"/>
          </a:xfrm>
        </p:grpSpPr>
        <p:sp>
          <p:nvSpPr>
            <p:cNvPr id="24613" name="Text Box 6">
              <a:extLst>
                <a:ext uri="{FF2B5EF4-FFF2-40B4-BE49-F238E27FC236}">
                  <a16:creationId xmlns:a16="http://schemas.microsoft.com/office/drawing/2014/main" id="{682C11A6-3A48-A432-2E98-BE1BA902E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14" name="Freeform 7">
              <a:extLst>
                <a:ext uri="{FF2B5EF4-FFF2-40B4-BE49-F238E27FC236}">
                  <a16:creationId xmlns:a16="http://schemas.microsoft.com/office/drawing/2014/main" id="{1351E941-5CBC-25DE-BFE5-6A243D5E5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3" name="Group 8">
            <a:extLst>
              <a:ext uri="{FF2B5EF4-FFF2-40B4-BE49-F238E27FC236}">
                <a16:creationId xmlns:a16="http://schemas.microsoft.com/office/drawing/2014/main" id="{125ED347-E060-4B74-D95E-D661D8124A4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86200"/>
            <a:ext cx="436563" cy="568325"/>
            <a:chOff x="958" y="2234"/>
            <a:chExt cx="275" cy="358"/>
          </a:xfrm>
        </p:grpSpPr>
        <p:sp>
          <p:nvSpPr>
            <p:cNvPr id="24611" name="Text Box 9">
              <a:extLst>
                <a:ext uri="{FF2B5EF4-FFF2-40B4-BE49-F238E27FC236}">
                  <a16:creationId xmlns:a16="http://schemas.microsoft.com/office/drawing/2014/main" id="{DCF1338C-E4F1-0EF3-52BC-A1CB7CE82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12" name="Freeform 10">
              <a:extLst>
                <a:ext uri="{FF2B5EF4-FFF2-40B4-BE49-F238E27FC236}">
                  <a16:creationId xmlns:a16="http://schemas.microsoft.com/office/drawing/2014/main" id="{69FAD647-DC67-9F30-7D9F-1CE408CF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4" name="Group 11">
            <a:extLst>
              <a:ext uri="{FF2B5EF4-FFF2-40B4-BE49-F238E27FC236}">
                <a16:creationId xmlns:a16="http://schemas.microsoft.com/office/drawing/2014/main" id="{05AEB6E2-90E0-2585-67D3-2C41D76F98D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436563" cy="568325"/>
            <a:chOff x="958" y="2234"/>
            <a:chExt cx="275" cy="358"/>
          </a:xfrm>
        </p:grpSpPr>
        <p:sp>
          <p:nvSpPr>
            <p:cNvPr id="24609" name="Text Box 12">
              <a:extLst>
                <a:ext uri="{FF2B5EF4-FFF2-40B4-BE49-F238E27FC236}">
                  <a16:creationId xmlns:a16="http://schemas.microsoft.com/office/drawing/2014/main" id="{7ADB2EF2-62F8-90AC-9CAC-D3218650D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10" name="Freeform 13">
              <a:extLst>
                <a:ext uri="{FF2B5EF4-FFF2-40B4-BE49-F238E27FC236}">
                  <a16:creationId xmlns:a16="http://schemas.microsoft.com/office/drawing/2014/main" id="{4A6AEEC7-D1C5-1925-8980-4B3AB024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5" name="Group 14">
            <a:extLst>
              <a:ext uri="{FF2B5EF4-FFF2-40B4-BE49-F238E27FC236}">
                <a16:creationId xmlns:a16="http://schemas.microsoft.com/office/drawing/2014/main" id="{296D56CA-CA1D-E8A5-EDF7-2FB99129A6C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436563" cy="568325"/>
            <a:chOff x="958" y="2234"/>
            <a:chExt cx="275" cy="358"/>
          </a:xfrm>
        </p:grpSpPr>
        <p:sp>
          <p:nvSpPr>
            <p:cNvPr id="24607" name="Text Box 15">
              <a:extLst>
                <a:ext uri="{FF2B5EF4-FFF2-40B4-BE49-F238E27FC236}">
                  <a16:creationId xmlns:a16="http://schemas.microsoft.com/office/drawing/2014/main" id="{3E003867-3E3A-771C-3047-0F9114184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08" name="Freeform 16">
              <a:extLst>
                <a:ext uri="{FF2B5EF4-FFF2-40B4-BE49-F238E27FC236}">
                  <a16:creationId xmlns:a16="http://schemas.microsoft.com/office/drawing/2014/main" id="{AAECE5AD-8C08-1CD2-6130-A9170EBF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6" name="Group 17">
            <a:extLst>
              <a:ext uri="{FF2B5EF4-FFF2-40B4-BE49-F238E27FC236}">
                <a16:creationId xmlns:a16="http://schemas.microsoft.com/office/drawing/2014/main" id="{75B4E4D2-D2C3-51BD-093F-6081A344F98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57600"/>
            <a:ext cx="436563" cy="568325"/>
            <a:chOff x="958" y="2234"/>
            <a:chExt cx="275" cy="358"/>
          </a:xfrm>
        </p:grpSpPr>
        <p:sp>
          <p:nvSpPr>
            <p:cNvPr id="24605" name="Text Box 18">
              <a:extLst>
                <a:ext uri="{FF2B5EF4-FFF2-40B4-BE49-F238E27FC236}">
                  <a16:creationId xmlns:a16="http://schemas.microsoft.com/office/drawing/2014/main" id="{7DE3EB88-CC0A-0C2B-E447-CB3A5AF46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06" name="Freeform 19">
              <a:extLst>
                <a:ext uri="{FF2B5EF4-FFF2-40B4-BE49-F238E27FC236}">
                  <a16:creationId xmlns:a16="http://schemas.microsoft.com/office/drawing/2014/main" id="{007090FE-C244-E1F8-8A21-77BA13CD4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7" name="Group 20">
            <a:extLst>
              <a:ext uri="{FF2B5EF4-FFF2-40B4-BE49-F238E27FC236}">
                <a16:creationId xmlns:a16="http://schemas.microsoft.com/office/drawing/2014/main" id="{493AB660-4567-6F86-9C59-308450985F3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276600"/>
            <a:ext cx="436563" cy="568325"/>
            <a:chOff x="958" y="2234"/>
            <a:chExt cx="275" cy="358"/>
          </a:xfrm>
        </p:grpSpPr>
        <p:sp>
          <p:nvSpPr>
            <p:cNvPr id="24603" name="Text Box 21">
              <a:extLst>
                <a:ext uri="{FF2B5EF4-FFF2-40B4-BE49-F238E27FC236}">
                  <a16:creationId xmlns:a16="http://schemas.microsoft.com/office/drawing/2014/main" id="{6AFDDC87-B7BA-DCB5-B43B-4E74A877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04" name="Freeform 22">
              <a:extLst>
                <a:ext uri="{FF2B5EF4-FFF2-40B4-BE49-F238E27FC236}">
                  <a16:creationId xmlns:a16="http://schemas.microsoft.com/office/drawing/2014/main" id="{E48B75A2-F468-B086-79FF-A14343AA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8" name="Group 23">
            <a:extLst>
              <a:ext uri="{FF2B5EF4-FFF2-40B4-BE49-F238E27FC236}">
                <a16:creationId xmlns:a16="http://schemas.microsoft.com/office/drawing/2014/main" id="{767EC88D-D278-2513-50C4-B6AD05155D2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436563" cy="568325"/>
            <a:chOff x="958" y="2234"/>
            <a:chExt cx="275" cy="358"/>
          </a:xfrm>
        </p:grpSpPr>
        <p:sp>
          <p:nvSpPr>
            <p:cNvPr id="24601" name="Text Box 24">
              <a:extLst>
                <a:ext uri="{FF2B5EF4-FFF2-40B4-BE49-F238E27FC236}">
                  <a16:creationId xmlns:a16="http://schemas.microsoft.com/office/drawing/2014/main" id="{E9C55D38-BF1C-A820-AF42-31E6961A0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02" name="Freeform 25">
              <a:extLst>
                <a:ext uri="{FF2B5EF4-FFF2-40B4-BE49-F238E27FC236}">
                  <a16:creationId xmlns:a16="http://schemas.microsoft.com/office/drawing/2014/main" id="{00A26C65-6C83-8D57-86F8-3ABA330A5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89" name="Group 26">
            <a:extLst>
              <a:ext uri="{FF2B5EF4-FFF2-40B4-BE49-F238E27FC236}">
                <a16:creationId xmlns:a16="http://schemas.microsoft.com/office/drawing/2014/main" id="{93C1A885-1170-E4C6-DF89-F50E6A86160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343400"/>
            <a:ext cx="436563" cy="568325"/>
            <a:chOff x="958" y="2234"/>
            <a:chExt cx="275" cy="358"/>
          </a:xfrm>
        </p:grpSpPr>
        <p:sp>
          <p:nvSpPr>
            <p:cNvPr id="24599" name="Text Box 27">
              <a:extLst>
                <a:ext uri="{FF2B5EF4-FFF2-40B4-BE49-F238E27FC236}">
                  <a16:creationId xmlns:a16="http://schemas.microsoft.com/office/drawing/2014/main" id="{B16C69EA-9A32-AA72-394F-2516D2734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600" name="Freeform 28">
              <a:extLst>
                <a:ext uri="{FF2B5EF4-FFF2-40B4-BE49-F238E27FC236}">
                  <a16:creationId xmlns:a16="http://schemas.microsoft.com/office/drawing/2014/main" id="{57689BC3-DCA3-2BD0-E468-99F19B89D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grpSp>
        <p:nvGrpSpPr>
          <p:cNvPr id="24590" name="Group 29">
            <a:extLst>
              <a:ext uri="{FF2B5EF4-FFF2-40B4-BE49-F238E27FC236}">
                <a16:creationId xmlns:a16="http://schemas.microsoft.com/office/drawing/2014/main" id="{95544A06-3F06-9AAA-04DB-5AA9F6F02FA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436563" cy="568325"/>
            <a:chOff x="958" y="2234"/>
            <a:chExt cx="275" cy="358"/>
          </a:xfrm>
        </p:grpSpPr>
        <p:sp>
          <p:nvSpPr>
            <p:cNvPr id="24597" name="Text Box 30">
              <a:extLst>
                <a:ext uri="{FF2B5EF4-FFF2-40B4-BE49-F238E27FC236}">
                  <a16:creationId xmlns:a16="http://schemas.microsoft.com/office/drawing/2014/main" id="{401EC9F4-7758-3D0E-A74E-57E97F81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30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•</a:t>
              </a:r>
            </a:p>
          </p:txBody>
        </p:sp>
        <p:sp>
          <p:nvSpPr>
            <p:cNvPr id="24598" name="Freeform 31">
              <a:extLst>
                <a:ext uri="{FF2B5EF4-FFF2-40B4-BE49-F238E27FC236}">
                  <a16:creationId xmlns:a16="http://schemas.microsoft.com/office/drawing/2014/main" id="{C2BDFAC6-D9E2-C0FB-418B-B6ABE11D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" y="2234"/>
              <a:ext cx="275" cy="214"/>
            </a:xfrm>
            <a:custGeom>
              <a:avLst/>
              <a:gdLst>
                <a:gd name="T0" fmla="*/ 193 w 275"/>
                <a:gd name="T1" fmla="*/ 206 h 214"/>
                <a:gd name="T2" fmla="*/ 266 w 275"/>
                <a:gd name="T3" fmla="*/ 93 h 214"/>
                <a:gd name="T4" fmla="*/ 137 w 275"/>
                <a:gd name="T5" fmla="*/ 4 h 214"/>
                <a:gd name="T6" fmla="*/ 7 w 275"/>
                <a:gd name="T7" fmla="*/ 69 h 214"/>
                <a:gd name="T8" fmla="*/ 96 w 275"/>
                <a:gd name="T9" fmla="*/ 214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214">
                  <a:moveTo>
                    <a:pt x="193" y="206"/>
                  </a:moveTo>
                  <a:cubicBezTo>
                    <a:pt x="205" y="187"/>
                    <a:pt x="275" y="127"/>
                    <a:pt x="266" y="93"/>
                  </a:cubicBezTo>
                  <a:cubicBezTo>
                    <a:pt x="257" y="59"/>
                    <a:pt x="180" y="8"/>
                    <a:pt x="137" y="4"/>
                  </a:cubicBezTo>
                  <a:cubicBezTo>
                    <a:pt x="94" y="0"/>
                    <a:pt x="14" y="34"/>
                    <a:pt x="7" y="69"/>
                  </a:cubicBezTo>
                  <a:cubicBezTo>
                    <a:pt x="0" y="104"/>
                    <a:pt x="78" y="184"/>
                    <a:pt x="96" y="2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sp>
        <p:nvSpPr>
          <p:cNvPr id="24591" name="Text Box 32">
            <a:extLst>
              <a:ext uri="{FF2B5EF4-FFF2-40B4-BE49-F238E27FC236}">
                <a16:creationId xmlns:a16="http://schemas.microsoft.com/office/drawing/2014/main" id="{9F2FD967-78B2-D8C2-87A7-3FC23ABD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524500"/>
            <a:ext cx="243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Domain and range</a:t>
            </a:r>
          </a:p>
        </p:txBody>
      </p:sp>
      <p:sp>
        <p:nvSpPr>
          <p:cNvPr id="24592" name="Line 33">
            <a:extLst>
              <a:ext uri="{FF2B5EF4-FFF2-40B4-BE49-F238E27FC236}">
                <a16:creationId xmlns:a16="http://schemas.microsoft.com/office/drawing/2014/main" id="{43489353-D3AA-0E25-0A8B-5674ABED3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3" name="Line 34">
            <a:extLst>
              <a:ext uri="{FF2B5EF4-FFF2-40B4-BE49-F238E27FC236}">
                <a16:creationId xmlns:a16="http://schemas.microsoft.com/office/drawing/2014/main" id="{A4CFD1CB-F680-7127-57C8-8F432CBBB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4" name="Line 35">
            <a:extLst>
              <a:ext uri="{FF2B5EF4-FFF2-40B4-BE49-F238E27FC236}">
                <a16:creationId xmlns:a16="http://schemas.microsoft.com/office/drawing/2014/main" id="{4D4B3D10-9146-7520-33AD-7E98F2110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24200"/>
            <a:ext cx="2133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4595" name="Text Box 36">
            <a:extLst>
              <a:ext uri="{FF2B5EF4-FFF2-40B4-BE49-F238E27FC236}">
                <a16:creationId xmlns:a16="http://schemas.microsoft.com/office/drawing/2014/main" id="{F153F115-F636-B6E3-8488-429C39379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54102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24596" name="Text Box 37">
            <a:extLst>
              <a:ext uri="{FF2B5EF4-FFF2-40B4-BE49-F238E27FC236}">
                <a16:creationId xmlns:a16="http://schemas.microsoft.com/office/drawing/2014/main" id="{061AEBB3-7044-29F0-E2CE-D2D72D52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37338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/>
              <a:t>y</a:t>
            </a:r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486A73C-D0F5-048E-D664-0EAAFF740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Graphs of Functions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D3005FD-7286-2E2D-7EA0-4B3EC6F3A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We can represent a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as a set of ordered pairs {(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,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)) |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}.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there is only one pair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)).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For functions over numbers, we can represent an ordered pair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as a point on a plane.  A function is then drawn as a curve (set of points) with only one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for each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 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C96B1AB-501E-6B64-1779-1D2C8F7A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EED156-A38C-4ACF-9311-ECB058DC2992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6DA5067-102A-E3BC-B640-8BB26EA49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Graphs of Functions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4F80B903-CE5B-992F-E8CE-6B1C772BB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47" y="2690451"/>
            <a:ext cx="2478905" cy="262168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396E33-EF88-B4FE-05BC-4DCAA6E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22D23-C81D-4099-85CA-E7BA965AF493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724BE2B2-871E-2DD5-366D-8407ADE53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720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C121626-BFEA-2108-789B-02C0A83F2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Couple of Key Functions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FF2B52F-0284-1ABA-E591-875B97418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 discrete math, we frequently use the following functions over real numbers: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(“floor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largest integer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x.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(“ceiling of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”) is the smallest integer 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0629B5D-2FBA-E790-7C87-F83A141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D8778-2878-4A9D-8590-C2DEF319369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BCEC72-57B2-1DE8-B659-0B6402EE4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Visualizing Floor &amp; Ceiling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767C732-8400-552F-03F7-31CC8696D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Real numbers “fall to their floor” or “rise to their ceiling.”</a:t>
            </a:r>
          </a:p>
          <a:p>
            <a:r>
              <a:rPr lang="en-US" altLang="ko-KR">
                <a:ea typeface="굴림" panose="020B0600000101010101" pitchFamily="34" charset="-127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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 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&amp;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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 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Note that if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Z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 = 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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B6A8F8-AE0F-737C-B93A-03F31AD8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66B03-E326-42AA-BE72-245B18F0EFC4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38E18E1E-361A-D283-490E-323A29972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51076CE1-8285-A9DB-2F2D-DA0D5CD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5F2075A3-E299-9E2F-84E8-E37C1F0FC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23982924-482E-D9C4-1D6F-03AABAFFD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EDC6B01A-453B-05E1-3861-B7240B485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D4C4A8BE-C20E-4D81-6464-A345428E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15F92425-CF13-DEF7-5502-28EDE71F4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446036F7-A6EC-71C1-589D-2A8CEEDDB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D1A636CD-4156-7C44-6471-40239066A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0</a:t>
            </a:r>
          </a:p>
        </p:txBody>
      </p:sp>
      <p:sp>
        <p:nvSpPr>
          <p:cNvPr id="28686" name="Text Box 13">
            <a:extLst>
              <a:ext uri="{FF2B5EF4-FFF2-40B4-BE49-F238E27FC236}">
                <a16:creationId xmlns:a16="http://schemas.microsoft.com/office/drawing/2014/main" id="{1FE88E39-A87A-1BDD-BC5B-A2F0BA1D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1</a:t>
            </a:r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282A2878-6E04-9EEC-D114-924E0391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28688" name="Text Box 15">
            <a:extLst>
              <a:ext uri="{FF2B5EF4-FFF2-40B4-BE49-F238E27FC236}">
                <a16:creationId xmlns:a16="http://schemas.microsoft.com/office/drawing/2014/main" id="{2A268B97-8354-DA44-BA0E-35FD7FA0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2</a:t>
            </a:r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C2F52F13-BFDC-BE80-3FA7-7546043D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3</a:t>
            </a:r>
          </a:p>
        </p:txBody>
      </p:sp>
      <p:sp>
        <p:nvSpPr>
          <p:cNvPr id="28690" name="Text Box 17">
            <a:extLst>
              <a:ext uri="{FF2B5EF4-FFF2-40B4-BE49-F238E27FC236}">
                <a16:creationId xmlns:a16="http://schemas.microsoft.com/office/drawing/2014/main" id="{1CEE5CDA-DBFA-7CA9-6007-7F0049532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2</a:t>
            </a:r>
          </a:p>
        </p:txBody>
      </p:sp>
      <p:sp>
        <p:nvSpPr>
          <p:cNvPr id="28691" name="Text Box 18">
            <a:extLst>
              <a:ext uri="{FF2B5EF4-FFF2-40B4-BE49-F238E27FC236}">
                <a16:creationId xmlns:a16="http://schemas.microsoft.com/office/drawing/2014/main" id="{C4D168A3-A383-0C6A-D548-E34305274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3</a:t>
            </a:r>
          </a:p>
        </p:txBody>
      </p:sp>
      <p:sp>
        <p:nvSpPr>
          <p:cNvPr id="28692" name="Text Box 19">
            <a:extLst>
              <a:ext uri="{FF2B5EF4-FFF2-40B4-BE49-F238E27FC236}">
                <a16:creationId xmlns:a16="http://schemas.microsoft.com/office/drawing/2014/main" id="{D60F6E9E-1F17-D559-F809-52621E3D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3" name="Text Box 20">
            <a:extLst>
              <a:ext uri="{FF2B5EF4-FFF2-40B4-BE49-F238E27FC236}">
                <a16:creationId xmlns:a16="http://schemas.microsoft.com/office/drawing/2014/main" id="{3B77037D-A516-2DE5-A398-96ABBFD1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4099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4" name="Text Box 21">
            <a:extLst>
              <a:ext uri="{FF2B5EF4-FFF2-40B4-BE49-F238E27FC236}">
                <a16:creationId xmlns:a16="http://schemas.microsoft.com/office/drawing/2014/main" id="{93D307D3-06DA-B4E4-320C-93D7B0E31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52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5" name="Text Box 22">
            <a:extLst>
              <a:ext uri="{FF2B5EF4-FFF2-40B4-BE49-F238E27FC236}">
                <a16:creationId xmlns:a16="http://schemas.microsoft.com/office/drawing/2014/main" id="{211E8394-4188-C0AC-05F1-5CC9F68E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243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6" name="Text Box 23">
            <a:extLst>
              <a:ext uri="{FF2B5EF4-FFF2-40B4-BE49-F238E27FC236}">
                <a16:creationId xmlns:a16="http://schemas.microsoft.com/office/drawing/2014/main" id="{C1B96A56-B645-D900-6424-1A83AE8C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958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7" name="Text Box 24">
            <a:extLst>
              <a:ext uri="{FF2B5EF4-FFF2-40B4-BE49-F238E27FC236}">
                <a16:creationId xmlns:a16="http://schemas.microsoft.com/office/drawing/2014/main" id="{B669865C-F0A9-17B7-0BE0-747FDA31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815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698" name="Freeform 25">
            <a:extLst>
              <a:ext uri="{FF2B5EF4-FFF2-40B4-BE49-F238E27FC236}">
                <a16:creationId xmlns:a16="http://schemas.microsoft.com/office/drawing/2014/main" id="{2C878CA0-E12D-5923-4FD1-C588EB802353}"/>
              </a:ext>
            </a:extLst>
          </p:cNvPr>
          <p:cNvSpPr>
            <a:spLocks/>
          </p:cNvSpPr>
          <p:nvPr/>
        </p:nvSpPr>
        <p:spPr bwMode="auto">
          <a:xfrm>
            <a:off x="5792788" y="3462338"/>
            <a:ext cx="141287" cy="257175"/>
          </a:xfrm>
          <a:custGeom>
            <a:avLst/>
            <a:gdLst>
              <a:gd name="T0" fmla="*/ 0 w 89"/>
              <a:gd name="T1" fmla="*/ 0 h 162"/>
              <a:gd name="T2" fmla="*/ 77787 w 89"/>
              <a:gd name="T3" fmla="*/ 77788 h 162"/>
              <a:gd name="T4" fmla="*/ 128587 w 89"/>
              <a:gd name="T5" fmla="*/ 193675 h 162"/>
              <a:gd name="T6" fmla="*/ 141287 w 89"/>
              <a:gd name="T7" fmla="*/ 257175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162">
                <a:moveTo>
                  <a:pt x="0" y="0"/>
                </a:moveTo>
                <a:cubicBezTo>
                  <a:pt x="39" y="13"/>
                  <a:pt x="23" y="21"/>
                  <a:pt x="49" y="49"/>
                </a:cubicBezTo>
                <a:cubicBezTo>
                  <a:pt x="68" y="106"/>
                  <a:pt x="56" y="83"/>
                  <a:pt x="81" y="122"/>
                </a:cubicBezTo>
                <a:cubicBezTo>
                  <a:pt x="84" y="135"/>
                  <a:pt x="89" y="162"/>
                  <a:pt x="89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699" name="Freeform 26">
            <a:extLst>
              <a:ext uri="{FF2B5EF4-FFF2-40B4-BE49-F238E27FC236}">
                <a16:creationId xmlns:a16="http://schemas.microsoft.com/office/drawing/2014/main" id="{6D6CB9CF-1B1B-4CFF-084B-59D23E01E205}"/>
              </a:ext>
            </a:extLst>
          </p:cNvPr>
          <p:cNvSpPr>
            <a:spLocks/>
          </p:cNvSpPr>
          <p:nvPr/>
        </p:nvSpPr>
        <p:spPr bwMode="auto">
          <a:xfrm>
            <a:off x="5791200" y="3321050"/>
            <a:ext cx="266700" cy="127000"/>
          </a:xfrm>
          <a:custGeom>
            <a:avLst/>
            <a:gdLst>
              <a:gd name="T0" fmla="*/ 0 w 168"/>
              <a:gd name="T1" fmla="*/ 127000 h 80"/>
              <a:gd name="T2" fmla="*/ 152400 w 168"/>
              <a:gd name="T3" fmla="*/ 88900 h 80"/>
              <a:gd name="T4" fmla="*/ 190500 w 168"/>
              <a:gd name="T5" fmla="*/ 76200 h 80"/>
              <a:gd name="T6" fmla="*/ 228600 w 168"/>
              <a:gd name="T7" fmla="*/ 50800 h 80"/>
              <a:gd name="T8" fmla="*/ 266700 w 168"/>
              <a:gd name="T9" fmla="*/ 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" h="80">
                <a:moveTo>
                  <a:pt x="0" y="80"/>
                </a:moveTo>
                <a:cubicBezTo>
                  <a:pt x="32" y="69"/>
                  <a:pt x="64" y="65"/>
                  <a:pt x="96" y="56"/>
                </a:cubicBezTo>
                <a:cubicBezTo>
                  <a:pt x="104" y="54"/>
                  <a:pt x="112" y="51"/>
                  <a:pt x="120" y="48"/>
                </a:cubicBezTo>
                <a:cubicBezTo>
                  <a:pt x="129" y="45"/>
                  <a:pt x="144" y="32"/>
                  <a:pt x="144" y="32"/>
                </a:cubicBezTo>
                <a:cubicBezTo>
                  <a:pt x="152" y="21"/>
                  <a:pt x="162" y="12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0" name="Text Box 27">
            <a:extLst>
              <a:ext uri="{FF2B5EF4-FFF2-40B4-BE49-F238E27FC236}">
                <a16:creationId xmlns:a16="http://schemas.microsoft.com/office/drawing/2014/main" id="{DBADDEE6-49C5-484B-26BF-4CEA395A1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701" name="Text Box 28">
            <a:extLst>
              <a:ext uri="{FF2B5EF4-FFF2-40B4-BE49-F238E27FC236}">
                <a16:creationId xmlns:a16="http://schemas.microsoft.com/office/drawing/2014/main" id="{40305575-C197-5E5D-F51A-E0C17E66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702" name="Text Box 29">
            <a:extLst>
              <a:ext uri="{FF2B5EF4-FFF2-40B4-BE49-F238E27FC236}">
                <a16:creationId xmlns:a16="http://schemas.microsoft.com/office/drawing/2014/main" id="{EAC13F5B-7B8E-DC46-5A97-6BB3B2261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238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.</a:t>
            </a:r>
          </a:p>
        </p:txBody>
      </p:sp>
      <p:sp>
        <p:nvSpPr>
          <p:cNvPr id="28703" name="Freeform 30">
            <a:extLst>
              <a:ext uri="{FF2B5EF4-FFF2-40B4-BE49-F238E27FC236}">
                <a16:creationId xmlns:a16="http://schemas.microsoft.com/office/drawing/2014/main" id="{2690F050-159C-AFF0-DC07-2985C61745C6}"/>
              </a:ext>
            </a:extLst>
          </p:cNvPr>
          <p:cNvSpPr>
            <a:spLocks/>
          </p:cNvSpPr>
          <p:nvPr/>
        </p:nvSpPr>
        <p:spPr bwMode="auto">
          <a:xfrm>
            <a:off x="5861050" y="4826000"/>
            <a:ext cx="433388" cy="273050"/>
          </a:xfrm>
          <a:custGeom>
            <a:avLst/>
            <a:gdLst>
              <a:gd name="T0" fmla="*/ 0 w 273"/>
              <a:gd name="T1" fmla="*/ 0 h 172"/>
              <a:gd name="T2" fmla="*/ 222250 w 273"/>
              <a:gd name="T3" fmla="*/ 57150 h 172"/>
              <a:gd name="T4" fmla="*/ 279400 w 273"/>
              <a:gd name="T5" fmla="*/ 76200 h 172"/>
              <a:gd name="T6" fmla="*/ 317500 w 273"/>
              <a:gd name="T7" fmla="*/ 88900 h 172"/>
              <a:gd name="T8" fmla="*/ 374650 w 273"/>
              <a:gd name="T9" fmla="*/ 133350 h 172"/>
              <a:gd name="T10" fmla="*/ 381000 w 273"/>
              <a:gd name="T11" fmla="*/ 152400 h 172"/>
              <a:gd name="T12" fmla="*/ 400050 w 273"/>
              <a:gd name="T13" fmla="*/ 165100 h 172"/>
              <a:gd name="T14" fmla="*/ 412750 w 273"/>
              <a:gd name="T15" fmla="*/ 203200 h 172"/>
              <a:gd name="T16" fmla="*/ 425450 w 273"/>
              <a:gd name="T17" fmla="*/ 222250 h 172"/>
              <a:gd name="T18" fmla="*/ 431800 w 273"/>
              <a:gd name="T19" fmla="*/ 273050 h 1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72">
                <a:moveTo>
                  <a:pt x="0" y="0"/>
                </a:moveTo>
                <a:cubicBezTo>
                  <a:pt x="45" y="15"/>
                  <a:pt x="94" y="24"/>
                  <a:pt x="140" y="36"/>
                </a:cubicBezTo>
                <a:cubicBezTo>
                  <a:pt x="152" y="39"/>
                  <a:pt x="164" y="44"/>
                  <a:pt x="176" y="48"/>
                </a:cubicBezTo>
                <a:cubicBezTo>
                  <a:pt x="184" y="51"/>
                  <a:pt x="200" y="56"/>
                  <a:pt x="200" y="56"/>
                </a:cubicBezTo>
                <a:cubicBezTo>
                  <a:pt x="211" y="67"/>
                  <a:pt x="236" y="84"/>
                  <a:pt x="236" y="84"/>
                </a:cubicBezTo>
                <a:cubicBezTo>
                  <a:pt x="237" y="88"/>
                  <a:pt x="237" y="93"/>
                  <a:pt x="240" y="96"/>
                </a:cubicBezTo>
                <a:cubicBezTo>
                  <a:pt x="243" y="100"/>
                  <a:pt x="249" y="100"/>
                  <a:pt x="252" y="104"/>
                </a:cubicBezTo>
                <a:cubicBezTo>
                  <a:pt x="256" y="111"/>
                  <a:pt x="255" y="121"/>
                  <a:pt x="260" y="128"/>
                </a:cubicBezTo>
                <a:cubicBezTo>
                  <a:pt x="263" y="132"/>
                  <a:pt x="265" y="136"/>
                  <a:pt x="268" y="140"/>
                </a:cubicBezTo>
                <a:cubicBezTo>
                  <a:pt x="273" y="161"/>
                  <a:pt x="272" y="151"/>
                  <a:pt x="272" y="1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4" name="Freeform 31">
            <a:extLst>
              <a:ext uri="{FF2B5EF4-FFF2-40B4-BE49-F238E27FC236}">
                <a16:creationId xmlns:a16="http://schemas.microsoft.com/office/drawing/2014/main" id="{8DD4DF6E-9315-5B6B-BBE4-FC05DCF87136}"/>
              </a:ext>
            </a:extLst>
          </p:cNvPr>
          <p:cNvSpPr>
            <a:spLocks/>
          </p:cNvSpPr>
          <p:nvPr/>
        </p:nvSpPr>
        <p:spPr bwMode="auto">
          <a:xfrm>
            <a:off x="5854700" y="4705350"/>
            <a:ext cx="190500" cy="114300"/>
          </a:xfrm>
          <a:custGeom>
            <a:avLst/>
            <a:gdLst>
              <a:gd name="T0" fmla="*/ 0 w 120"/>
              <a:gd name="T1" fmla="*/ 114300 h 72"/>
              <a:gd name="T2" fmla="*/ 101600 w 120"/>
              <a:gd name="T3" fmla="*/ 82550 h 72"/>
              <a:gd name="T4" fmla="*/ 158750 w 120"/>
              <a:gd name="T5" fmla="*/ 38100 h 72"/>
              <a:gd name="T6" fmla="*/ 190500 w 12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72">
                <a:moveTo>
                  <a:pt x="0" y="72"/>
                </a:moveTo>
                <a:cubicBezTo>
                  <a:pt x="21" y="65"/>
                  <a:pt x="43" y="59"/>
                  <a:pt x="64" y="52"/>
                </a:cubicBezTo>
                <a:cubicBezTo>
                  <a:pt x="77" y="48"/>
                  <a:pt x="88" y="32"/>
                  <a:pt x="100" y="24"/>
                </a:cubicBezTo>
                <a:cubicBezTo>
                  <a:pt x="104" y="18"/>
                  <a:pt x="120" y="6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5" name="Freeform 32">
            <a:extLst>
              <a:ext uri="{FF2B5EF4-FFF2-40B4-BE49-F238E27FC236}">
                <a16:creationId xmlns:a16="http://schemas.microsoft.com/office/drawing/2014/main" id="{5A0493A1-4E0E-41D5-53C5-D806E8BC89BB}"/>
              </a:ext>
            </a:extLst>
          </p:cNvPr>
          <p:cNvSpPr>
            <a:spLocks/>
          </p:cNvSpPr>
          <p:nvPr/>
        </p:nvSpPr>
        <p:spPr bwMode="auto">
          <a:xfrm>
            <a:off x="5842000" y="5365750"/>
            <a:ext cx="381000" cy="177800"/>
          </a:xfrm>
          <a:custGeom>
            <a:avLst/>
            <a:gdLst>
              <a:gd name="T0" fmla="*/ 0 w 252"/>
              <a:gd name="T1" fmla="*/ 177800 h 112"/>
              <a:gd name="T2" fmla="*/ 145143 w 252"/>
              <a:gd name="T3" fmla="*/ 38100 h 112"/>
              <a:gd name="T4" fmla="*/ 205619 w 252"/>
              <a:gd name="T5" fmla="*/ 12700 h 112"/>
              <a:gd name="T6" fmla="*/ 241905 w 252"/>
              <a:gd name="T7" fmla="*/ 0 h 112"/>
              <a:gd name="T8" fmla="*/ 350762 w 252"/>
              <a:gd name="T9" fmla="*/ 31750 h 112"/>
              <a:gd name="T10" fmla="*/ 381000 w 252"/>
              <a:gd name="T11" fmla="*/ 127000 h 112"/>
              <a:gd name="T12" fmla="*/ 374952 w 252"/>
              <a:gd name="T13" fmla="*/ 16510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2" h="112">
                <a:moveTo>
                  <a:pt x="0" y="112"/>
                </a:moveTo>
                <a:cubicBezTo>
                  <a:pt x="25" y="74"/>
                  <a:pt x="56" y="44"/>
                  <a:pt x="96" y="24"/>
                </a:cubicBezTo>
                <a:cubicBezTo>
                  <a:pt x="109" y="17"/>
                  <a:pt x="122" y="12"/>
                  <a:pt x="136" y="8"/>
                </a:cubicBezTo>
                <a:cubicBezTo>
                  <a:pt x="144" y="6"/>
                  <a:pt x="160" y="0"/>
                  <a:pt x="160" y="0"/>
                </a:cubicBezTo>
                <a:cubicBezTo>
                  <a:pt x="188" y="3"/>
                  <a:pt x="209" y="5"/>
                  <a:pt x="232" y="20"/>
                </a:cubicBezTo>
                <a:cubicBezTo>
                  <a:pt x="239" y="42"/>
                  <a:pt x="248" y="56"/>
                  <a:pt x="252" y="80"/>
                </a:cubicBezTo>
                <a:cubicBezTo>
                  <a:pt x="251" y="88"/>
                  <a:pt x="248" y="104"/>
                  <a:pt x="24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6" name="Freeform 33">
            <a:extLst>
              <a:ext uri="{FF2B5EF4-FFF2-40B4-BE49-F238E27FC236}">
                <a16:creationId xmlns:a16="http://schemas.microsoft.com/office/drawing/2014/main" id="{FA6B4B06-803C-4EF2-76D1-5EB255F97AEE}"/>
              </a:ext>
            </a:extLst>
          </p:cNvPr>
          <p:cNvSpPr>
            <a:spLocks/>
          </p:cNvSpPr>
          <p:nvPr/>
        </p:nvSpPr>
        <p:spPr bwMode="auto">
          <a:xfrm>
            <a:off x="5822950" y="5581650"/>
            <a:ext cx="209550" cy="165100"/>
          </a:xfrm>
          <a:custGeom>
            <a:avLst/>
            <a:gdLst>
              <a:gd name="T0" fmla="*/ 6350 w 132"/>
              <a:gd name="T1" fmla="*/ 0 h 104"/>
              <a:gd name="T2" fmla="*/ 31750 w 132"/>
              <a:gd name="T3" fmla="*/ 133350 h 104"/>
              <a:gd name="T4" fmla="*/ 88900 w 132"/>
              <a:gd name="T5" fmla="*/ 165100 h 104"/>
              <a:gd name="T6" fmla="*/ 196850 w 132"/>
              <a:gd name="T7" fmla="*/ 146050 h 104"/>
              <a:gd name="T8" fmla="*/ 184150 w 132"/>
              <a:gd name="T9" fmla="*/ 635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" h="104">
                <a:moveTo>
                  <a:pt x="4" y="0"/>
                </a:moveTo>
                <a:cubicBezTo>
                  <a:pt x="0" y="13"/>
                  <a:pt x="11" y="75"/>
                  <a:pt x="20" y="84"/>
                </a:cubicBezTo>
                <a:cubicBezTo>
                  <a:pt x="30" y="94"/>
                  <a:pt x="56" y="104"/>
                  <a:pt x="56" y="104"/>
                </a:cubicBezTo>
                <a:cubicBezTo>
                  <a:pt x="80" y="101"/>
                  <a:pt x="101" y="100"/>
                  <a:pt x="124" y="92"/>
                </a:cubicBezTo>
                <a:cubicBezTo>
                  <a:pt x="132" y="59"/>
                  <a:pt x="131" y="34"/>
                  <a:pt x="116" y="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07" name="Text Box 34">
            <a:extLst>
              <a:ext uri="{FF2B5EF4-FFF2-40B4-BE49-F238E27FC236}">
                <a16:creationId xmlns:a16="http://schemas.microsoft.com/office/drawing/2014/main" id="{AD0B5B17-D770-FA67-1B21-815C7B571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3316288"/>
            <a:ext cx="374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1.6</a:t>
            </a:r>
            <a:endParaRPr lang="en-US" altLang="en-US" sz="2400"/>
          </a:p>
        </p:txBody>
      </p:sp>
      <p:sp>
        <p:nvSpPr>
          <p:cNvPr id="28708" name="Text Box 35">
            <a:extLst>
              <a:ext uri="{FF2B5EF4-FFF2-40B4-BE49-F238E27FC236}">
                <a16:creationId xmlns:a16="http://schemas.microsoft.com/office/drawing/2014/main" id="{7E38335B-3CE3-E895-EFC2-8B4F84C1F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=2</a:t>
            </a:r>
            <a:endParaRPr lang="en-US" altLang="en-US" sz="2400"/>
          </a:p>
        </p:txBody>
      </p:sp>
      <p:sp>
        <p:nvSpPr>
          <p:cNvPr id="28709" name="Text Box 36">
            <a:extLst>
              <a:ext uri="{FF2B5EF4-FFF2-40B4-BE49-F238E27FC236}">
                <a16:creationId xmlns:a16="http://schemas.microsoft.com/office/drawing/2014/main" id="{798CCC13-FB02-DAA9-8837-7F60EC3C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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= 2</a:t>
            </a:r>
          </a:p>
        </p:txBody>
      </p:sp>
      <p:sp>
        <p:nvSpPr>
          <p:cNvPr id="28710" name="Text Box 37">
            <a:extLst>
              <a:ext uri="{FF2B5EF4-FFF2-40B4-BE49-F238E27FC236}">
                <a16:creationId xmlns:a16="http://schemas.microsoft.com/office/drawing/2014/main" id="{3565814B-7155-246F-3026-8D28E66F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4681538"/>
            <a:ext cx="4587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1.4</a:t>
            </a:r>
            <a:endParaRPr lang="en-US" altLang="en-US" sz="2400"/>
          </a:p>
        </p:txBody>
      </p:sp>
      <p:sp>
        <p:nvSpPr>
          <p:cNvPr id="28711" name="Text Box 38">
            <a:extLst>
              <a:ext uri="{FF2B5EF4-FFF2-40B4-BE49-F238E27FC236}">
                <a16:creationId xmlns:a16="http://schemas.microsoft.com/office/drawing/2014/main" id="{03146B1A-029D-0D4A-A309-DE2C046D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860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1.4</a:t>
            </a:r>
            <a:r>
              <a:rPr lang="en-US" altLang="en-US" sz="1200">
                <a:sym typeface="Symbol" panose="05050102010706020507" pitchFamily="18" charset="2"/>
              </a:rPr>
              <a:t>= </a:t>
            </a:r>
            <a:r>
              <a:rPr lang="en-US" altLang="en-US" sz="1200"/>
              <a:t>1</a:t>
            </a:r>
          </a:p>
        </p:txBody>
      </p:sp>
      <p:sp>
        <p:nvSpPr>
          <p:cNvPr id="28712" name="Line 39">
            <a:extLst>
              <a:ext uri="{FF2B5EF4-FFF2-40B4-BE49-F238E27FC236}">
                <a16:creationId xmlns:a16="http://schemas.microsoft.com/office/drawing/2014/main" id="{286AC79E-8FDE-FFB9-7FF2-48E2237DC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3" name="Line 40">
            <a:extLst>
              <a:ext uri="{FF2B5EF4-FFF2-40B4-BE49-F238E27FC236}">
                <a16:creationId xmlns:a16="http://schemas.microsoft.com/office/drawing/2014/main" id="{234F9D9E-AC49-FB7B-5F07-218777FAC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4" name="Line 41">
            <a:extLst>
              <a:ext uri="{FF2B5EF4-FFF2-40B4-BE49-F238E27FC236}">
                <a16:creationId xmlns:a16="http://schemas.microsoft.com/office/drawing/2014/main" id="{0D3702A8-1E4E-3C30-1B96-7C771B1CA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6482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5" name="Line 42">
            <a:extLst>
              <a:ext uri="{FF2B5EF4-FFF2-40B4-BE49-F238E27FC236}">
                <a16:creationId xmlns:a16="http://schemas.microsoft.com/office/drawing/2014/main" id="{A2EB415E-5659-1B4C-4585-FBB7155A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054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6" name="Line 43">
            <a:extLst>
              <a:ext uri="{FF2B5EF4-FFF2-40B4-BE49-F238E27FC236}">
                <a16:creationId xmlns:a16="http://schemas.microsoft.com/office/drawing/2014/main" id="{A18588AD-7525-4EDD-F590-3C166CD53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1295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8717" name="Text Box 44">
            <a:extLst>
              <a:ext uri="{FF2B5EF4-FFF2-40B4-BE49-F238E27FC236}">
                <a16:creationId xmlns:a16="http://schemas.microsoft.com/office/drawing/2014/main" id="{9133102A-BDDE-4DD2-E8D3-0F52A041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65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</a:t>
            </a:r>
            <a:r>
              <a:rPr lang="en-US" altLang="en-US" sz="1200"/>
              <a:t>1.6</a:t>
            </a:r>
            <a:r>
              <a:rPr lang="en-US" altLang="en-US" sz="1200">
                <a:sym typeface="Symbol" panose="05050102010706020507" pitchFamily="18" charset="2"/>
              </a:rPr>
              <a:t>=1</a:t>
            </a:r>
            <a:endParaRPr lang="en-US" altLang="en-US" sz="2400"/>
          </a:p>
        </p:txBody>
      </p:sp>
      <p:sp>
        <p:nvSpPr>
          <p:cNvPr id="28718" name="Text Box 45">
            <a:extLst>
              <a:ext uri="{FF2B5EF4-FFF2-40B4-BE49-F238E27FC236}">
                <a16:creationId xmlns:a16="http://schemas.microsoft.com/office/drawing/2014/main" id="{B936C0CD-82E1-C7DF-8036-14C749042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5334000"/>
            <a:ext cx="344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</a:t>
            </a:r>
            <a:r>
              <a:rPr lang="en-US" altLang="en-US" sz="1200"/>
              <a:t>3</a:t>
            </a:r>
          </a:p>
        </p:txBody>
      </p:sp>
      <p:sp>
        <p:nvSpPr>
          <p:cNvPr id="28719" name="Text Box 46">
            <a:extLst>
              <a:ext uri="{FF2B5EF4-FFF2-40B4-BE49-F238E27FC236}">
                <a16:creationId xmlns:a16="http://schemas.microsoft.com/office/drawing/2014/main" id="{605EEA77-D598-570A-8663-D780D976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109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ym typeface="Symbol" panose="05050102010706020507" pitchFamily="18" charset="2"/>
              </a:rPr>
              <a:t>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=</a:t>
            </a:r>
            <a:r>
              <a:rPr lang="en-US" altLang="en-US" sz="1200"/>
              <a:t>3</a:t>
            </a:r>
            <a:r>
              <a:rPr lang="en-US" altLang="en-US" sz="1200">
                <a:sym typeface="Symbol" panose="05050102010706020507" pitchFamily="18" charset="2"/>
              </a:rPr>
              <a:t>= </a:t>
            </a:r>
            <a:r>
              <a:rPr lang="en-US" altLang="en-US" sz="1200"/>
              <a:t>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3C0EF0-076E-DAA7-E922-8286AB3C1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Plots with floor/ceiling: Example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F7FC266-5D0D-365E-8790-C692E69A8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Plot of graph of function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 =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/3:</a:t>
            </a:r>
          </a:p>
          <a:p>
            <a:endParaRPr lang="en-US" altLang="ko-KR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85C285D-5877-A3B2-3A4C-6FF75E26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2BF48-D173-4E2D-B9D5-ABEEC5441F5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44DC5EC1-A10C-DEA1-B4E3-4B51B9E04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90800"/>
            <a:ext cx="0" cy="327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7B434DA4-2BB6-34AB-09EA-FE3D3D3C1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91000"/>
            <a:ext cx="716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82DF5E3C-95B7-9DD1-3A22-E4279D53E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4" name="Line 7">
            <a:extLst>
              <a:ext uri="{FF2B5EF4-FFF2-40B4-BE49-F238E27FC236}">
                <a16:creationId xmlns:a16="http://schemas.microsoft.com/office/drawing/2014/main" id="{9DD944C8-83CD-E6C0-994E-82369020A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6E774633-D6A2-F958-5E7A-BC776F1CF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20A7523B-D2F7-E921-FF0B-A3D0A947A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4272B6C0-FDD9-C772-2544-254D1CCE0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214FD86A-5D17-A7BD-5C20-3D2C86C04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8828CFA5-208C-DF3B-ABB5-079F372EF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D73F2963-F89D-F32F-5861-79F03B560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1" name="Line 14">
            <a:extLst>
              <a:ext uri="{FF2B5EF4-FFF2-40B4-BE49-F238E27FC236}">
                <a16:creationId xmlns:a16="http://schemas.microsoft.com/office/drawing/2014/main" id="{22C9A198-5BD5-47EC-1990-82702E54C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2" name="Line 15">
            <a:extLst>
              <a:ext uri="{FF2B5EF4-FFF2-40B4-BE49-F238E27FC236}">
                <a16:creationId xmlns:a16="http://schemas.microsoft.com/office/drawing/2014/main" id="{09CAAD4E-8CDB-F179-C00E-9ADCF5EA06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3" name="Line 16">
            <a:extLst>
              <a:ext uri="{FF2B5EF4-FFF2-40B4-BE49-F238E27FC236}">
                <a16:creationId xmlns:a16="http://schemas.microsoft.com/office/drawing/2014/main" id="{DC97BAD6-5D5C-A61D-DC56-5350AE2BD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4" name="Line 17">
            <a:extLst>
              <a:ext uri="{FF2B5EF4-FFF2-40B4-BE49-F238E27FC236}">
                <a16:creationId xmlns:a16="http://schemas.microsoft.com/office/drawing/2014/main" id="{38F4561C-849C-5392-D91E-2454AB8F1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5" name="Line 18">
            <a:extLst>
              <a:ext uri="{FF2B5EF4-FFF2-40B4-BE49-F238E27FC236}">
                <a16:creationId xmlns:a16="http://schemas.microsoft.com/office/drawing/2014/main" id="{AB91E82B-59B3-06E2-E067-1DCBB3E32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6" name="Line 19">
            <a:extLst>
              <a:ext uri="{FF2B5EF4-FFF2-40B4-BE49-F238E27FC236}">
                <a16:creationId xmlns:a16="http://schemas.microsoft.com/office/drawing/2014/main" id="{96B50A7B-B0AF-9C6A-65FE-85F2D64F8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7" name="Line 20">
            <a:extLst>
              <a:ext uri="{FF2B5EF4-FFF2-40B4-BE49-F238E27FC236}">
                <a16:creationId xmlns:a16="http://schemas.microsoft.com/office/drawing/2014/main" id="{342F127B-4921-3ADD-33E0-2884A13A8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8" name="Line 21">
            <a:extLst>
              <a:ext uri="{FF2B5EF4-FFF2-40B4-BE49-F238E27FC236}">
                <a16:creationId xmlns:a16="http://schemas.microsoft.com/office/drawing/2014/main" id="{C981B377-8DF8-9680-6BB8-71DB5608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19" name="Line 22">
            <a:extLst>
              <a:ext uri="{FF2B5EF4-FFF2-40B4-BE49-F238E27FC236}">
                <a16:creationId xmlns:a16="http://schemas.microsoft.com/office/drawing/2014/main" id="{5B2B0DB0-544C-262D-45EF-C7A6E2378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0" name="Line 23">
            <a:extLst>
              <a:ext uri="{FF2B5EF4-FFF2-40B4-BE49-F238E27FC236}">
                <a16:creationId xmlns:a16="http://schemas.microsoft.com/office/drawing/2014/main" id="{FD231EC9-5D04-E559-D508-FF7D3E81B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1" name="Line 24">
            <a:extLst>
              <a:ext uri="{FF2B5EF4-FFF2-40B4-BE49-F238E27FC236}">
                <a16:creationId xmlns:a16="http://schemas.microsoft.com/office/drawing/2014/main" id="{E766A8AC-E477-95E7-AF95-DFA09F20F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2" name="Oval 25">
            <a:extLst>
              <a:ext uri="{FF2B5EF4-FFF2-40B4-BE49-F238E27FC236}">
                <a16:creationId xmlns:a16="http://schemas.microsoft.com/office/drawing/2014/main" id="{290CD6C7-5E7B-6AFF-5B88-96D6DD32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3" name="Oval 26">
            <a:extLst>
              <a:ext uri="{FF2B5EF4-FFF2-40B4-BE49-F238E27FC236}">
                <a16:creationId xmlns:a16="http://schemas.microsoft.com/office/drawing/2014/main" id="{1E962DAA-579D-1DE2-A304-733F34D7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4" name="Oval 27">
            <a:extLst>
              <a:ext uri="{FF2B5EF4-FFF2-40B4-BE49-F238E27FC236}">
                <a16:creationId xmlns:a16="http://schemas.microsoft.com/office/drawing/2014/main" id="{A68D3559-300A-D279-854F-99CD3285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5" name="Oval 28">
            <a:extLst>
              <a:ext uri="{FF2B5EF4-FFF2-40B4-BE49-F238E27FC236}">
                <a16:creationId xmlns:a16="http://schemas.microsoft.com/office/drawing/2014/main" id="{E02E4504-6F7A-CDC1-799D-96FEEF23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6" name="Oval 29">
            <a:extLst>
              <a:ext uri="{FF2B5EF4-FFF2-40B4-BE49-F238E27FC236}">
                <a16:creationId xmlns:a16="http://schemas.microsoft.com/office/drawing/2014/main" id="{6533334F-CF7D-E597-44A0-C5B4CBD0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7" name="Oval 30">
            <a:extLst>
              <a:ext uri="{FF2B5EF4-FFF2-40B4-BE49-F238E27FC236}">
                <a16:creationId xmlns:a16="http://schemas.microsoft.com/office/drawing/2014/main" id="{09D4DBC6-5E1C-FBCA-4C77-47820F7F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14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28" name="Line 31">
            <a:extLst>
              <a:ext uri="{FF2B5EF4-FFF2-40B4-BE49-F238E27FC236}">
                <a16:creationId xmlns:a16="http://schemas.microsoft.com/office/drawing/2014/main" id="{E2DBF868-B4A2-3EA2-6B87-3689D3C27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91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29" name="Line 32">
            <a:extLst>
              <a:ext uri="{FF2B5EF4-FFF2-40B4-BE49-F238E27FC236}">
                <a16:creationId xmlns:a16="http://schemas.microsoft.com/office/drawing/2014/main" id="{269F6836-A242-F0C9-D996-127D215D3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7338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0" name="Line 33">
            <a:extLst>
              <a:ext uri="{FF2B5EF4-FFF2-40B4-BE49-F238E27FC236}">
                <a16:creationId xmlns:a16="http://schemas.microsoft.com/office/drawing/2014/main" id="{50F15F01-F2F0-E1C3-1607-C8EF56E7F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352800"/>
            <a:ext cx="10668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1" name="Line 34">
            <a:extLst>
              <a:ext uri="{FF2B5EF4-FFF2-40B4-BE49-F238E27FC236}">
                <a16:creationId xmlns:a16="http://schemas.microsoft.com/office/drawing/2014/main" id="{6FA28FBA-2370-60C7-D7D7-31B0B1ABA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72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2" name="Line 35">
            <a:extLst>
              <a:ext uri="{FF2B5EF4-FFF2-40B4-BE49-F238E27FC236}">
                <a16:creationId xmlns:a16="http://schemas.microsoft.com/office/drawing/2014/main" id="{9F751CEC-D36C-E5F1-16B3-EE342E05F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12954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3" name="Oval 36">
            <a:extLst>
              <a:ext uri="{FF2B5EF4-FFF2-40B4-BE49-F238E27FC236}">
                <a16:creationId xmlns:a16="http://schemas.microsoft.com/office/drawing/2014/main" id="{7E65E1D6-C920-B333-F077-DE06DB0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6576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4" name="Oval 37">
            <a:extLst>
              <a:ext uri="{FF2B5EF4-FFF2-40B4-BE49-F238E27FC236}">
                <a16:creationId xmlns:a16="http://schemas.microsoft.com/office/drawing/2014/main" id="{5E0F0592-235E-D9E1-3C39-AED3F02FA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5" name="Oval 38">
            <a:extLst>
              <a:ext uri="{FF2B5EF4-FFF2-40B4-BE49-F238E27FC236}">
                <a16:creationId xmlns:a16="http://schemas.microsoft.com/office/drawing/2014/main" id="{4AE41EEB-DD73-11F3-4FBB-FF85FF8B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36" name="Text Box 39">
            <a:extLst>
              <a:ext uri="{FF2B5EF4-FFF2-40B4-BE49-F238E27FC236}">
                <a16:creationId xmlns:a16="http://schemas.microsoft.com/office/drawing/2014/main" id="{D7979218-ED74-6AD4-0D0C-756091E7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14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x</a:t>
            </a:r>
            <a:endParaRPr lang="en-US" altLang="en-US" sz="2400"/>
          </a:p>
        </p:txBody>
      </p:sp>
      <p:sp>
        <p:nvSpPr>
          <p:cNvPr id="29737" name="Text Box 40">
            <a:extLst>
              <a:ext uri="{FF2B5EF4-FFF2-40B4-BE49-F238E27FC236}">
                <a16:creationId xmlns:a16="http://schemas.microsoft.com/office/drawing/2014/main" id="{3A45AA7A-EA93-2905-D307-FCC41706A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362200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i="1"/>
              <a:t>f(x)</a:t>
            </a:r>
            <a:endParaRPr lang="en-US" altLang="en-US" sz="2400"/>
          </a:p>
        </p:txBody>
      </p:sp>
      <p:sp>
        <p:nvSpPr>
          <p:cNvPr id="29738" name="Line 41">
            <a:extLst>
              <a:ext uri="{FF2B5EF4-FFF2-40B4-BE49-F238E27FC236}">
                <a16:creationId xmlns:a16="http://schemas.microsoft.com/office/drawing/2014/main" id="{41AB090F-9B28-5B84-8FDB-E89B9D786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990600" cy="0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9739" name="Oval 42">
            <a:extLst>
              <a:ext uri="{FF2B5EF4-FFF2-40B4-BE49-F238E27FC236}">
                <a16:creationId xmlns:a16="http://schemas.microsoft.com/office/drawing/2014/main" id="{FB03EE84-7C46-C1C1-CBD4-FC50D850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2578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29740" name="Text Box 43">
            <a:extLst>
              <a:ext uri="{FF2B5EF4-FFF2-40B4-BE49-F238E27FC236}">
                <a16:creationId xmlns:a16="http://schemas.microsoft.com/office/drawing/2014/main" id="{9F4F75AD-1B60-CFE5-D86E-1E771B08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3124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Set of points 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,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))</a:t>
            </a:r>
            <a:endParaRPr lang="en-US" altLang="en-US" sz="2400"/>
          </a:p>
        </p:txBody>
      </p:sp>
      <p:sp>
        <p:nvSpPr>
          <p:cNvPr id="29741" name="Text Box 44">
            <a:extLst>
              <a:ext uri="{FF2B5EF4-FFF2-40B4-BE49-F238E27FC236}">
                <a16:creationId xmlns:a16="http://schemas.microsoft.com/office/drawing/2014/main" id="{8872D153-5C2A-BF65-9832-AD2B483B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910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+3</a:t>
            </a:r>
          </a:p>
        </p:txBody>
      </p:sp>
      <p:sp>
        <p:nvSpPr>
          <p:cNvPr id="29742" name="Text Box 45">
            <a:extLst>
              <a:ext uri="{FF2B5EF4-FFF2-40B4-BE49-F238E27FC236}">
                <a16:creationId xmlns:a16="http://schemas.microsoft.com/office/drawing/2014/main" id="{5A7A0054-516B-712B-D072-B28BADAC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47244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2</a:t>
            </a:r>
          </a:p>
        </p:txBody>
      </p:sp>
      <p:sp>
        <p:nvSpPr>
          <p:cNvPr id="29743" name="Text Box 46">
            <a:extLst>
              <a:ext uri="{FF2B5EF4-FFF2-40B4-BE49-F238E27FC236}">
                <a16:creationId xmlns:a16="http://schemas.microsoft.com/office/drawing/2014/main" id="{F63EA1A5-6126-DA6A-0223-135C12CE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4200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+2</a:t>
            </a:r>
          </a:p>
        </p:txBody>
      </p:sp>
      <p:sp>
        <p:nvSpPr>
          <p:cNvPr id="29744" name="Text Box 47">
            <a:extLst>
              <a:ext uri="{FF2B5EF4-FFF2-40B4-BE49-F238E27FC236}">
                <a16:creationId xmlns:a16="http://schemas.microsoft.com/office/drawing/2014/main" id="{CC32DE31-8AE9-6BE0-9C96-0EEB2AA0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14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ym typeface="Symbol" panose="05050102010706020507" pitchFamily="18" charset="2"/>
              </a:rPr>
              <a:t></a:t>
            </a:r>
            <a:r>
              <a:rPr lang="en-US" altLang="en-US" sz="2400"/>
              <a:t>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578B-AFFA-63C2-5DBF-67A029B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A9EDF-0E08-BE55-ACA0-DF8D81995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if x is a real number,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r>
                  <a:rPr lang="en-US" dirty="0"/>
                  <a:t>Prove or disprove that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real numbers x and y.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A9EDF-0E08-BE55-ACA0-DF8D81995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3062-AF36-FB45-0230-AE56F6E6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25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40DA-4038-6692-43A7-87179310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990600"/>
            <a:ext cx="6381750" cy="1450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Next Section: </a:t>
            </a:r>
          </a:p>
          <a:p>
            <a:pPr marL="0" indent="0" algn="ctr">
              <a:buNone/>
            </a:pPr>
            <a:endParaRPr lang="en-NZ" sz="6600" b="1" i="0" u="none" strike="noStrike" baseline="0" dirty="0">
              <a:solidFill>
                <a:srgbClr val="00FFFF"/>
              </a:solidFill>
              <a:latin typeface="Times-Bold"/>
            </a:endParaRPr>
          </a:p>
          <a:p>
            <a:pPr marL="0" indent="0" algn="ctr">
              <a:buNone/>
            </a:pPr>
            <a:r>
              <a:rPr lang="en-NZ" sz="6600" b="1" i="0" u="none" strike="noStrike" baseline="0" dirty="0">
                <a:solidFill>
                  <a:srgbClr val="00FFFF"/>
                </a:solidFill>
                <a:latin typeface="Times-Bold"/>
              </a:rPr>
              <a:t>Sequences and Summations!</a:t>
            </a:r>
            <a:endParaRPr lang="en-NZ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65853-F34B-B807-55E0-528B9EC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156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81DA7-1AA5-3E9C-7FE8-E9FB1642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CD365-D3A7-4F9D-AA22-7C7BB03E43EF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25D2A-114B-3F3C-26AA-8050ECF91BED}"/>
              </a:ext>
            </a:extLst>
          </p:cNvPr>
          <p:cNvSpPr txBox="1"/>
          <p:nvPr/>
        </p:nvSpPr>
        <p:spPr>
          <a:xfrm>
            <a:off x="190500" y="457200"/>
            <a:ext cx="876300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3200" dirty="0">
                <a:latin typeface="+mj-lt"/>
              </a:rPr>
              <a:t>Don’t hesitate to contact us if you have any questions about this course’s teaching contents. Also don’t forget to check out the course page and Microsoft Team folder,</a:t>
            </a:r>
          </a:p>
          <a:p>
            <a:pPr algn="just">
              <a:defRPr/>
            </a:pPr>
            <a:endParaRPr lang="en-US" sz="3200" dirty="0">
              <a:latin typeface="+mj-lt"/>
            </a:endParaRPr>
          </a:p>
          <a:p>
            <a:pPr>
              <a:defRPr/>
            </a:pPr>
            <a:r>
              <a:rPr lang="fr-FR" sz="3200" dirty="0">
                <a:latin typeface="+mj-lt"/>
              </a:rPr>
              <a:t>• course page </a:t>
            </a:r>
            <a:r>
              <a:rPr lang="fr-FR" sz="3200" dirty="0">
                <a:latin typeface="+mj-lt"/>
                <a:hlinkClick r:id="rId2"/>
              </a:rPr>
              <a:t>https://mayooran1987.github.io/MC4010_E21/</a:t>
            </a:r>
            <a:endParaRPr lang="fr-FR" sz="3200" dirty="0">
              <a:latin typeface="+mj-lt"/>
            </a:endParaRPr>
          </a:p>
          <a:p>
            <a:pPr>
              <a:defRPr/>
            </a:pPr>
            <a:endParaRPr lang="fr-FR" sz="3200" dirty="0">
              <a:latin typeface="+mj-lt"/>
            </a:endParaRPr>
          </a:p>
          <a:p>
            <a:pPr algn="just">
              <a:defRPr/>
            </a:pPr>
            <a:endParaRPr lang="en-US" sz="32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3BD5F-303E-BDD7-A40D-8888EBAC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18012"/>
            <a:ext cx="2261116" cy="2261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04EF-DAD6-6F61-DD60-1C0B62AC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8A2F2F9-6AD1-589A-CE72-28E0081B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4" y="2150224"/>
            <a:ext cx="8103652" cy="3187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21F66-A2EC-0452-20B7-FDF921F27796}"/>
              </a:ext>
            </a:extLst>
          </p:cNvPr>
          <p:cNvSpPr txBox="1"/>
          <p:nvPr/>
        </p:nvSpPr>
        <p:spPr>
          <a:xfrm>
            <a:off x="330777" y="164233"/>
            <a:ext cx="84963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For example, suppose that each student in a discrete mathematics class is assigned a letter grade from the set </a:t>
            </a:r>
            <a:r>
              <a:rPr lang="en-US" sz="2400" b="0" i="0" u="none" strike="noStrike" baseline="0" dirty="0">
                <a:latin typeface="MTSYN"/>
              </a:rPr>
              <a:t>{</a:t>
            </a:r>
            <a:r>
              <a:rPr lang="en-US" sz="2400" b="0" i="1" u="none" strike="noStrike" baseline="0" dirty="0">
                <a:latin typeface="MTMI"/>
              </a:rPr>
              <a:t>A, B, C, D, F</a:t>
            </a:r>
            <a:r>
              <a:rPr lang="en-US" sz="2400" b="0" i="0" u="none" strike="noStrike" baseline="0" dirty="0">
                <a:latin typeface="MTSYN"/>
              </a:rPr>
              <a:t>}</a:t>
            </a:r>
            <a:r>
              <a:rPr lang="en-US" sz="2400" b="0" i="0" u="none" strike="noStrike" baseline="0" dirty="0">
                <a:latin typeface="Times-Roman"/>
              </a:rPr>
              <a:t>. And suppose that the grades are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for Adams, </a:t>
            </a:r>
            <a:r>
              <a:rPr lang="en-US" sz="2400" b="0" i="1" u="none" strike="noStrike" baseline="0" dirty="0">
                <a:latin typeface="MTMI"/>
              </a:rPr>
              <a:t>C </a:t>
            </a:r>
            <a:r>
              <a:rPr lang="en-US" sz="2400" b="0" i="0" u="none" strike="noStrike" baseline="0" dirty="0">
                <a:latin typeface="Times-Roman"/>
              </a:rPr>
              <a:t>for Chou, </a:t>
            </a:r>
            <a:r>
              <a:rPr lang="en-US" sz="2400" b="0" i="1" u="none" strike="noStrike" baseline="0" dirty="0">
                <a:latin typeface="MTMI"/>
              </a:rPr>
              <a:t>B </a:t>
            </a:r>
            <a:r>
              <a:rPr lang="en-US" sz="2400" b="0" i="0" u="none" strike="noStrike" baseline="0" dirty="0">
                <a:latin typeface="Times-Roman"/>
              </a:rPr>
              <a:t>for </a:t>
            </a:r>
            <a:r>
              <a:rPr lang="en-US" sz="2400" b="0" i="0" u="none" strike="noStrike" baseline="0" dirty="0" err="1">
                <a:latin typeface="Times-Roman"/>
              </a:rPr>
              <a:t>Goodfriend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400" b="0" i="1" u="none" strike="noStrike" baseline="0" dirty="0">
                <a:latin typeface="MTMI"/>
              </a:rPr>
              <a:t>A </a:t>
            </a:r>
            <a:r>
              <a:rPr lang="en-US" sz="2400" b="0" i="0" u="none" strike="noStrike" baseline="0" dirty="0">
                <a:latin typeface="Times-Roman"/>
              </a:rPr>
              <a:t>for Rodriguez, and </a:t>
            </a:r>
            <a:r>
              <a:rPr lang="en-US" sz="2400" b="0" i="1" u="none" strike="noStrike" baseline="0" dirty="0">
                <a:latin typeface="MTMI"/>
              </a:rPr>
              <a:t>F </a:t>
            </a:r>
            <a:r>
              <a:rPr lang="en-US" sz="2400" b="0" i="0" u="none" strike="noStrike" baseline="0" dirty="0">
                <a:latin typeface="Times-Roman"/>
              </a:rPr>
              <a:t>for Stevens. This assignment of grades is illustrated in Figure 1.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This assignment is an example of a function.</a:t>
            </a:r>
          </a:p>
          <a:p>
            <a:pPr algn="just"/>
            <a:endParaRPr lang="en-US" sz="24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683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C1F8BF0-F54A-E166-FDB7-F3445454B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 of Functions (cont’d)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75CFDA-C2A6-D3ED-049F-75CBB0C9F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Formally: given </a:t>
            </a:r>
            <a:r>
              <a:rPr lang="en-US" altLang="ko-KR" i="1" dirty="0">
                <a:ea typeface="굴림" panose="020B0600000101010101" pitchFamily="34" charset="-127"/>
              </a:rPr>
              <a:t>f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  <a:r>
              <a:rPr lang="en-US" altLang="ko-KR" i="1" dirty="0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</a:t>
            </a:r>
            <a:r>
              <a:rPr lang="en-US" altLang="ko-KR" sz="2400" dirty="0">
                <a:ea typeface="굴림" panose="020B0600000101010101" pitchFamily="34" charset="-127"/>
              </a:rPr>
              <a:t>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(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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 or</a:t>
            </a: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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(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or</a:t>
            </a: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       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x=y)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)))    or</a:t>
            </a:r>
          </a:p>
          <a:p>
            <a:pPr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“</a:t>
            </a:r>
            <a:r>
              <a:rPr lang="en-US" altLang="ko-KR" sz="2400" i="1" dirty="0">
                <a:ea typeface="굴림" panose="020B0600000101010101" pitchFamily="34" charset="-127"/>
              </a:rPr>
              <a:t>x </a:t>
            </a:r>
            <a:r>
              <a:rPr lang="en-US" altLang="ko-KR" sz="2400" dirty="0">
                <a:ea typeface="굴림" panose="020B0600000101010101" pitchFamily="34" charset="-127"/>
              </a:rPr>
              <a:t>is a function” :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 (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y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(f(x)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f(y)) </a:t>
            </a:r>
            <a:r>
              <a:rPr lang="en-US" altLang="en-US" i="1" dirty="0">
                <a:sym typeface="Symbol" panose="05050102010706020507" pitchFamily="18" charset="2"/>
              </a:rPr>
              <a:t>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(x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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 y))</a:t>
            </a:r>
          </a:p>
          <a:p>
            <a:pPr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E8077B1-3A3A-EC14-CA14-B97A135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E954A-0A7C-425D-8D55-E76B3706E7F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4B82E18F-CB28-2E80-E714-85A9ACE3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3FE7849E-0433-573A-C915-25E5A5AA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086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10FB6A0-82B2-099F-F1E3-BEEC7969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Some Function Terminology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2A256F1-D966-C35F-2DFA-40CA6C2C0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: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, and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)=</a:t>
            </a:r>
            <a:r>
              <a:rPr lang="en-US" altLang="ko-KR" i="1">
                <a:ea typeface="굴림" panose="020B0600000101010101" pitchFamily="34" charset="-127"/>
              </a:rPr>
              <a:t>b </a:t>
            </a:r>
            <a:r>
              <a:rPr lang="en-US" altLang="ko-KR">
                <a:ea typeface="굴림" panose="020B0600000101010101" pitchFamily="34" charset="-127"/>
              </a:rPr>
              <a:t>(where 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&amp;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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), then:</a:t>
            </a: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domain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  </a:t>
            </a: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is 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codomain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is the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image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a </a:t>
            </a:r>
            <a:r>
              <a:rPr lang="en-US" altLang="ko-KR">
                <a:ea typeface="굴림" panose="020B0600000101010101" pitchFamily="34" charset="-127"/>
              </a:rPr>
              <a:t>under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pPr lvl="1"/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 is a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pre-image</a:t>
            </a:r>
            <a:r>
              <a:rPr lang="en-US" altLang="ko-KR">
                <a:ea typeface="굴림" panose="020B0600000101010101" pitchFamily="34" charset="-127"/>
              </a:rPr>
              <a:t> of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under </a:t>
            </a:r>
            <a:r>
              <a:rPr lang="en-US" altLang="ko-KR" i="1">
                <a:ea typeface="굴림" panose="020B0600000101010101" pitchFamily="34" charset="-127"/>
              </a:rPr>
              <a:t>f.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In general, 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may have more than one pre-image.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The 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range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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B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of </a:t>
            </a:r>
            <a:r>
              <a:rPr lang="en-US" altLang="ko-KR" i="1">
                <a:ea typeface="굴림" panose="020B0600000101010101" pitchFamily="34" charset="-127"/>
              </a:rPr>
              <a:t>f </a:t>
            </a:r>
            <a:r>
              <a:rPr lang="en-US" altLang="ko-KR">
                <a:ea typeface="굴림" panose="020B0600000101010101" pitchFamily="34" charset="-127"/>
              </a:rPr>
              <a:t>is {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|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)=</a:t>
            </a:r>
            <a:r>
              <a:rPr lang="en-US" altLang="ko-KR" i="1">
                <a:ea typeface="굴림" panose="020B0600000101010101" pitchFamily="34" charset="-127"/>
              </a:rPr>
              <a:t>b</a:t>
            </a:r>
            <a:r>
              <a:rPr lang="en-US" altLang="ko-KR">
                <a:ea typeface="굴림" panose="020B0600000101010101" pitchFamily="34" charset="-127"/>
              </a:rPr>
              <a:t> }.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CB0CBF1-547F-CF36-6B20-BE0B8CF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83684-8795-49B5-810C-3C1A96DA1BC8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92B5D-7426-57D2-2C51-C63F8921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199B5-B3F3-4D7A-AF20-E53510146C5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ED184B63-29C5-C219-7848-D97925EC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491266"/>
            <a:ext cx="7886702" cy="38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C1A52D-0777-D3B6-D3C4-0575248D2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Range vs. Codomain -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3AC97FD-C519-E381-2712-41B2C1903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Suppose that: “</a:t>
            </a:r>
            <a:r>
              <a:rPr lang="en-US" altLang="ko-KR" i="1">
                <a:ea typeface="굴림" panose="020B0600000101010101" pitchFamily="34" charset="-127"/>
              </a:rPr>
              <a:t>f is a function mapping students in this class to the set of grades {A,B,C,D,E}.”</a:t>
            </a:r>
          </a:p>
          <a:p>
            <a:r>
              <a:rPr lang="en-US" altLang="ko-KR">
                <a:ea typeface="굴림" panose="020B0600000101010101" pitchFamily="34" charset="-127"/>
              </a:rPr>
              <a:t>At this point, you know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’s codomain is: __________, and its range is ________.</a:t>
            </a:r>
          </a:p>
          <a:p>
            <a:r>
              <a:rPr lang="en-US" altLang="ko-KR">
                <a:ea typeface="굴림" panose="020B0600000101010101" pitchFamily="34" charset="-127"/>
              </a:rPr>
              <a:t>Suppose the grades turn out all As and Bs.</a:t>
            </a:r>
          </a:p>
          <a:p>
            <a:r>
              <a:rPr lang="en-US" altLang="ko-KR">
                <a:ea typeface="굴림" panose="020B0600000101010101" pitchFamily="34" charset="-127"/>
              </a:rPr>
              <a:t>Then the range of </a:t>
            </a:r>
            <a:r>
              <a:rPr lang="en-US" altLang="ko-KR" i="1">
                <a:ea typeface="굴림" panose="020B0600000101010101" pitchFamily="34" charset="-127"/>
              </a:rPr>
              <a:t>f </a:t>
            </a:r>
            <a:r>
              <a:rPr lang="en-US" altLang="ko-KR">
                <a:ea typeface="굴림" panose="020B0600000101010101" pitchFamily="34" charset="-127"/>
              </a:rPr>
              <a:t>is _________, but its codomain is __________________.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30E6A45-F03F-CEAC-6CD6-BBE6D0C4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53D7F-C1F1-4BA2-B4C9-1A7E6455D3B3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70F63B4F-912C-C73B-C6C4-0177B6F2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092575"/>
            <a:ext cx="235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{A,B,C,D,E}</a:t>
            </a:r>
            <a:endParaRPr lang="en-US" altLang="en-US" sz="2400"/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8439C48F-14F5-B3AB-9D8B-0779A2D0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92575"/>
            <a:ext cx="183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unknown!</a:t>
            </a:r>
            <a:endParaRPr lang="en-US" altLang="en-US" sz="2400"/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BA46FF5A-DDAA-DE0D-3D1F-87F37C34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81600"/>
            <a:ext cx="1241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{A,B}</a:t>
            </a:r>
            <a:endParaRPr lang="en-US" altLang="en-US" sz="2400"/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CDCBED3A-A5BA-1541-BFF9-490A4550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5715000"/>
            <a:ext cx="320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still {A,B,C,D,E}!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  <p:bldP spid="274437" grpId="0" autoUpdateAnimBg="0"/>
      <p:bldP spid="274438" grpId="0" autoUpdateAnimBg="0"/>
      <p:bldP spid="27443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1F0A319-88BD-F6BA-AE79-9FF7DD6DB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Function Addition/Multiplication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E7B8A0D-64C1-2090-AA6F-F32026676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We can add and multiply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functions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</a:p>
          <a:p>
            <a:endParaRPr lang="en-US" altLang="ko-KR" i="1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                            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>
              <a:buFontTx/>
              <a:buNone/>
            </a:pPr>
            <a:endParaRPr lang="en-US" altLang="ko-KR" b="1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where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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):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 where 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 =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f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×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 g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x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7424651-B4D1-772E-43B9-42498958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E7252-95F0-4AD2-A7A9-2922DA37244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2686</Words>
  <Application>Microsoft Office PowerPoint</Application>
  <PresentationFormat>On-screen Show (4:3)</PresentationFormat>
  <Paragraphs>336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Corbel</vt:lpstr>
      <vt:lpstr>MTMI</vt:lpstr>
      <vt:lpstr>MTSYN</vt:lpstr>
      <vt:lpstr>Palatino-Bold</vt:lpstr>
      <vt:lpstr>Times New Roman</vt:lpstr>
      <vt:lpstr>Times-Bold</vt:lpstr>
      <vt:lpstr>Times-Italic</vt:lpstr>
      <vt:lpstr>Times-Roman</vt:lpstr>
      <vt:lpstr>Office Theme</vt:lpstr>
      <vt:lpstr>Equation</vt:lpstr>
      <vt:lpstr>MC4010- Discrete Mathematics  Basic Structures: Sets, Functions, Sequences, Sums, and Matrices – 2     Dr T. Mayooran, Department of Inter-Disciplinary Studies, Faculty of Engineering,  University of Jaffna</vt:lpstr>
      <vt:lpstr>Definition of Functions</vt:lpstr>
      <vt:lpstr>Graphical Representations</vt:lpstr>
      <vt:lpstr>PowerPoint Presentation</vt:lpstr>
      <vt:lpstr>Definition of Functions (cont’d)</vt:lpstr>
      <vt:lpstr>Some Function Terminology</vt:lpstr>
      <vt:lpstr>PowerPoint Presentation</vt:lpstr>
      <vt:lpstr>Range vs. Codomain - Example</vt:lpstr>
      <vt:lpstr>Function Addition/Multiplication</vt:lpstr>
      <vt:lpstr>Example:</vt:lpstr>
      <vt:lpstr>Images of Sets under Functions</vt:lpstr>
      <vt:lpstr>One-to-One and Onto Functions</vt:lpstr>
      <vt:lpstr>One-to-One Functions</vt:lpstr>
      <vt:lpstr>One-to-One Functions (cont’d)</vt:lpstr>
      <vt:lpstr>One-to-One Illustration</vt:lpstr>
      <vt:lpstr>Examples:</vt:lpstr>
      <vt:lpstr>Sufficient Conditions for 1-1ness</vt:lpstr>
      <vt:lpstr>Onto (Surjective) Functions</vt:lpstr>
      <vt:lpstr>Illustration of Onto</vt:lpstr>
      <vt:lpstr>Examples:</vt:lpstr>
      <vt:lpstr>Bijections</vt:lpstr>
      <vt:lpstr>Summary/ Hints</vt:lpstr>
      <vt:lpstr>Function Composition</vt:lpstr>
      <vt:lpstr>Function Composition</vt:lpstr>
      <vt:lpstr>Examples:</vt:lpstr>
      <vt:lpstr>Inverse of a Function</vt:lpstr>
      <vt:lpstr>Inverse of a function (cont’d)</vt:lpstr>
      <vt:lpstr>Invertible</vt:lpstr>
      <vt:lpstr>Examples:</vt:lpstr>
      <vt:lpstr>The Identity Function</vt:lpstr>
      <vt:lpstr>Identity Function Illustrations</vt:lpstr>
      <vt:lpstr>Graphs of Functions</vt:lpstr>
      <vt:lpstr>Graphs of Functions</vt:lpstr>
      <vt:lpstr>A Couple of Key Functions</vt:lpstr>
      <vt:lpstr>Visualizing Floor &amp; Ceiling</vt:lpstr>
      <vt:lpstr>Plots with floor/ceiling: Example</vt:lpstr>
      <vt:lpstr>Examples:</vt:lpstr>
      <vt:lpstr>PowerPoint Presentation</vt:lpstr>
      <vt:lpstr>PowerPoint Presentation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5th edition</dc:title>
  <dc:subject>Discrete Mathematics</dc:subject>
  <dc:creator>Dr T. Mayooran</dc:creator>
  <dc:description>Slides developed at the University of Florida_x000d_
for course COT3100, Applications of_x000d_
Discrete Structures, Spring 2001 &amp; 2003.</dc:description>
  <cp:lastModifiedBy>Thevaraja Mayooran</cp:lastModifiedBy>
  <cp:revision>72</cp:revision>
  <dcterms:created xsi:type="dcterms:W3CDTF">2001-01-08T01:48:20Z</dcterms:created>
  <dcterms:modified xsi:type="dcterms:W3CDTF">2023-10-11T03:20:40Z</dcterms:modified>
</cp:coreProperties>
</file>