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3" r:id="rId3"/>
    <p:sldId id="314" r:id="rId4"/>
    <p:sldId id="257" r:id="rId5"/>
    <p:sldId id="258" r:id="rId6"/>
    <p:sldId id="264" r:id="rId7"/>
    <p:sldId id="298" r:id="rId8"/>
    <p:sldId id="299" r:id="rId9"/>
    <p:sldId id="265" r:id="rId10"/>
    <p:sldId id="266" r:id="rId11"/>
    <p:sldId id="259" r:id="rId12"/>
    <p:sldId id="300" r:id="rId13"/>
    <p:sldId id="267" r:id="rId14"/>
    <p:sldId id="301" r:id="rId15"/>
    <p:sldId id="302" r:id="rId16"/>
    <p:sldId id="303" r:id="rId17"/>
    <p:sldId id="304" r:id="rId18"/>
    <p:sldId id="305" r:id="rId19"/>
    <p:sldId id="268" r:id="rId20"/>
    <p:sldId id="269" r:id="rId21"/>
    <p:sldId id="277" r:id="rId22"/>
    <p:sldId id="270" r:id="rId23"/>
    <p:sldId id="271" r:id="rId24"/>
    <p:sldId id="275" r:id="rId25"/>
    <p:sldId id="272" r:id="rId26"/>
    <p:sldId id="273" r:id="rId27"/>
    <p:sldId id="274" r:id="rId28"/>
    <p:sldId id="276" r:id="rId29"/>
    <p:sldId id="260" r:id="rId30"/>
    <p:sldId id="308" r:id="rId31"/>
    <p:sldId id="306" r:id="rId32"/>
    <p:sldId id="307" r:id="rId33"/>
    <p:sldId id="309" r:id="rId34"/>
    <p:sldId id="310" r:id="rId35"/>
    <p:sldId id="311" r:id="rId36"/>
    <p:sldId id="312" r:id="rId37"/>
    <p:sldId id="263" r:id="rId38"/>
    <p:sldId id="297" r:id="rId39"/>
    <p:sldId id="98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868D1-D66D-43F7-B8C8-A32F493BFEEA}"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D3442-6686-4D54-912D-8C239AB927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1D3442-6686-4D54-912D-8C239AB9275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20A317-7F4F-453E-9721-8806ABF69B3F}"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20A317-7F4F-453E-9721-8806ABF69B3F}"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0A317-7F4F-453E-9721-8806ABF69B3F}"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A317-7F4F-453E-9721-8806ABF69B3F}"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0A317-7F4F-453E-9721-8806ABF69B3F}"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770BE-6D4C-406A-A573-D31F71D2E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A317-7F4F-453E-9721-8806ABF69B3F}"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770BE-6D4C-406A-A573-D31F71D2E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ayooran1987.github.io/MC4010_E21/"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0.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50206"/>
            <a:ext cx="8915400" cy="1470025"/>
          </a:xfrm>
        </p:spPr>
        <p:txBody>
          <a:bodyPr>
            <a:normAutofit fontScale="90000"/>
          </a:bodyPr>
          <a:lstStyle/>
          <a:p>
            <a:r>
              <a:rPr lang="en-US" b="1" dirty="0">
                <a:solidFill>
                  <a:srgbClr val="C00000"/>
                </a:solidFill>
                <a:effectLst>
                  <a:outerShdw blurRad="38100" dist="38100" dir="2700000" algn="tl">
                    <a:srgbClr val="000000">
                      <a:alpha val="43137"/>
                    </a:srgbClr>
                  </a:outerShdw>
                </a:effectLst>
                <a:latin typeface="Corbel" panose="020B0503020204020204" pitchFamily="34" charset="0"/>
              </a:rPr>
              <a:t>Monte Carlo Simulation</a:t>
            </a:r>
            <a:br>
              <a:rPr lang="en-US" b="1" dirty="0">
                <a:effectLst>
                  <a:outerShdw blurRad="38100" dist="38100" dir="2700000" algn="tl">
                    <a:srgbClr val="000000">
                      <a:alpha val="43137"/>
                    </a:srgbClr>
                  </a:outerShdw>
                </a:effectLst>
                <a:latin typeface="Corbel" panose="020B0503020204020204" pitchFamily="34" charset="0"/>
              </a:rPr>
            </a:br>
            <a:br>
              <a:rPr lang="en-US" b="1" dirty="0">
                <a:effectLst>
                  <a:outerShdw blurRad="38100" dist="38100" dir="2700000" algn="tl">
                    <a:srgbClr val="000000">
                      <a:alpha val="43137"/>
                    </a:srgbClr>
                  </a:outerShdw>
                </a:effectLst>
                <a:latin typeface="Corbel" panose="020B0503020204020204" pitchFamily="34" charset="0"/>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Dr T. Mayooran,</a:t>
            </a:r>
            <a:br>
              <a:rPr lang="en-US" altLang="ko-KR" sz="3100" b="1"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Department of Inter-Disciplinary Studies, </a:t>
            </a:r>
            <a:b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Faculty of Engineering, </a:t>
            </a:r>
            <a:b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br>
            <a:r>
              <a:rPr lang="en-US" altLang="ko-KR" sz="3100" b="1" cap="none" dirty="0">
                <a:effectLst>
                  <a:outerShdw blurRad="38100" dist="38100" dir="2700000" algn="tl">
                    <a:srgbClr val="000000">
                      <a:alpha val="43137"/>
                    </a:srgbClr>
                  </a:outerShdw>
                </a:effectLst>
                <a:latin typeface="Corbel" panose="020B0503020204020204" pitchFamily="34" charset="0"/>
                <a:ea typeface="굴림" panose="020B0600000101010101" pitchFamily="34" charset="-127"/>
              </a:rPr>
              <a:t>University of Jaffna</a:t>
            </a:r>
            <a:endParaRPr lang="en-US" sz="3100" b="1" dirty="0">
              <a:effectLst>
                <a:outerShdw blurRad="38100" dist="38100" dir="2700000" algn="tl">
                  <a:srgbClr val="000000">
                    <a:alpha val="43137"/>
                  </a:srgbClr>
                </a:outerShdw>
              </a:effectLst>
              <a:latin typeface="Corbel" panose="020B0503020204020204" pitchFamily="34" charset="0"/>
            </a:endParaRPr>
          </a:p>
        </p:txBody>
      </p:sp>
      <p:pic>
        <p:nvPicPr>
          <p:cNvPr id="37891" name="Picture 3" descr="C:\Users\Stew\AppData\Local\Microsoft\Windows\Temporary Internet Files\Content.IE5\S28K4LFJ\MC900441216[1].jpg"/>
          <p:cNvPicPr>
            <a:picLocks noChangeAspect="1" noChangeArrowheads="1"/>
          </p:cNvPicPr>
          <p:nvPr/>
        </p:nvPicPr>
        <p:blipFill>
          <a:blip r:embed="rId3" cstate="print"/>
          <a:srcRect/>
          <a:stretch>
            <a:fillRect/>
          </a:stretch>
        </p:blipFill>
        <p:spPr bwMode="auto">
          <a:xfrm>
            <a:off x="38311" y="0"/>
            <a:ext cx="1870989" cy="2411668"/>
          </a:xfrm>
          <a:prstGeom prst="rect">
            <a:avLst/>
          </a:prstGeom>
          <a:noFill/>
        </p:spPr>
      </p:pic>
      <p:pic>
        <p:nvPicPr>
          <p:cNvPr id="37893" name="Picture 5" descr="C:\Users\Stew\AppData\Local\Microsoft\Windows\Temporary Internet Files\Content.IE5\3M1JC1HA\MM900254443[1].gif"/>
          <p:cNvPicPr>
            <a:picLocks noChangeAspect="1" noChangeArrowheads="1" noCrop="1"/>
          </p:cNvPicPr>
          <p:nvPr/>
        </p:nvPicPr>
        <p:blipFill>
          <a:blip r:embed="rId4" cstate="print"/>
          <a:srcRect/>
          <a:stretch>
            <a:fillRect/>
          </a:stretch>
        </p:blipFill>
        <p:spPr bwMode="auto">
          <a:xfrm>
            <a:off x="6629400" y="4343400"/>
            <a:ext cx="1921144" cy="1905000"/>
          </a:xfrm>
          <a:prstGeom prst="rect">
            <a:avLst/>
          </a:prstGeom>
          <a:noFill/>
        </p:spPr>
      </p:pic>
      <p:pic>
        <p:nvPicPr>
          <p:cNvPr id="3074" name="Picture 2">
            <a:extLst>
              <a:ext uri="{FF2B5EF4-FFF2-40B4-BE49-F238E27FC236}">
                <a16:creationId xmlns:a16="http://schemas.microsoft.com/office/drawing/2014/main" id="{C6CDEB2C-7CEC-A21C-2779-2C5440C232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4699" y="0"/>
            <a:ext cx="1870990" cy="1870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Random Numbers</a:t>
            </a:r>
          </a:p>
        </p:txBody>
      </p:sp>
      <p:sp>
        <p:nvSpPr>
          <p:cNvPr id="3" name="Content Placeholder 2"/>
          <p:cNvSpPr>
            <a:spLocks noGrp="1"/>
          </p:cNvSpPr>
          <p:nvPr>
            <p:ph idx="1"/>
          </p:nvPr>
        </p:nvSpPr>
        <p:spPr/>
        <p:txBody>
          <a:bodyPr/>
          <a:lstStyle/>
          <a:p>
            <a:r>
              <a:rPr lang="en-US" dirty="0">
                <a:latin typeface="Corbel" panose="020B0503020204020204" pitchFamily="34" charset="0"/>
              </a:rPr>
              <a:t>Key aspect of computers: allow us to quickly generate thousands of “random” numbers.</a:t>
            </a:r>
          </a:p>
          <a:p>
            <a:pPr lvl="1"/>
            <a:r>
              <a:rPr lang="en-US" dirty="0">
                <a:latin typeface="Corbel" panose="020B0503020204020204" pitchFamily="34" charset="0"/>
              </a:rPr>
              <a:t>Food for thought:</a:t>
            </a:r>
          </a:p>
          <a:p>
            <a:pPr lvl="2"/>
            <a:r>
              <a:rPr lang="en-US" dirty="0">
                <a:latin typeface="Corbel" panose="020B0503020204020204" pitchFamily="34" charset="0"/>
              </a:rPr>
              <a:t>Computers are ultimately deterministic devices</a:t>
            </a:r>
          </a:p>
          <a:p>
            <a:pPr lvl="3"/>
            <a:r>
              <a:rPr lang="en-US" dirty="0">
                <a:latin typeface="Corbel" panose="020B0503020204020204" pitchFamily="34" charset="0"/>
              </a:rPr>
              <a:t>How then can the numbers be “random?”</a:t>
            </a:r>
          </a:p>
          <a:p>
            <a:pPr lvl="3"/>
            <a:r>
              <a:rPr lang="en-US" dirty="0">
                <a:latin typeface="Corbel" panose="020B0503020204020204" pitchFamily="34" charset="0"/>
              </a:rPr>
              <a:t>We will leave this thought for the philosophers and assume that we do actually have random numbers</a:t>
            </a:r>
          </a:p>
        </p:txBody>
      </p:sp>
      <p:grpSp>
        <p:nvGrpSpPr>
          <p:cNvPr id="5123" name="Group 3"/>
          <p:cNvGrpSpPr>
            <a:grpSpLocks/>
          </p:cNvGrpSpPr>
          <p:nvPr/>
        </p:nvGrpSpPr>
        <p:grpSpPr bwMode="auto">
          <a:xfrm>
            <a:off x="381000" y="4572000"/>
            <a:ext cx="2057400" cy="2111375"/>
            <a:chOff x="1632" y="1248"/>
            <a:chExt cx="2682" cy="2286"/>
          </a:xfrm>
        </p:grpSpPr>
        <p:sp>
          <p:nvSpPr>
            <p:cNvPr id="512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sp>
          <p:nvSpPr>
            <p:cNvPr id="5125"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sp>
          <p:nvSpPr>
            <p:cNvPr id="5126"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latin typeface="Corbel" panose="020B0503020204020204" pitchFamily="34" charset="0"/>
              </a:endParaRPr>
            </a:p>
          </p:txBody>
        </p:sp>
      </p:grpSp>
      <p:pic>
        <p:nvPicPr>
          <p:cNvPr id="5127" name="Picture 7" descr="C:\Users\Stew\AppData\Local\Microsoft\Windows\Temporary Internet Files\Content.IE5\3M1JC1HA\MC900055357[1].wmf"/>
          <p:cNvPicPr>
            <a:picLocks noChangeAspect="1" noChangeArrowheads="1"/>
          </p:cNvPicPr>
          <p:nvPr/>
        </p:nvPicPr>
        <p:blipFill>
          <a:blip r:embed="rId3" cstate="print"/>
          <a:srcRect/>
          <a:stretch>
            <a:fillRect/>
          </a:stretch>
        </p:blipFill>
        <p:spPr bwMode="auto">
          <a:xfrm>
            <a:off x="7000875" y="4689475"/>
            <a:ext cx="1017588" cy="16954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A Simple Example</a:t>
            </a:r>
          </a:p>
        </p:txBody>
      </p:sp>
      <p:sp>
        <p:nvSpPr>
          <p:cNvPr id="3" name="Content Placeholder 2"/>
          <p:cNvSpPr>
            <a:spLocks noGrp="1"/>
          </p:cNvSpPr>
          <p:nvPr>
            <p:ph idx="1"/>
          </p:nvPr>
        </p:nvSpPr>
        <p:spPr/>
        <p:txBody>
          <a:bodyPr/>
          <a:lstStyle/>
          <a:p>
            <a:r>
              <a:rPr lang="en-US" dirty="0">
                <a:latin typeface="Corbel" panose="020B0503020204020204" pitchFamily="34" charset="0"/>
              </a:rPr>
              <a:t>Using Monte Carlo to approximate pi</a:t>
            </a:r>
          </a:p>
          <a:p>
            <a:pPr lvl="1"/>
            <a:r>
              <a:rPr lang="en-US" dirty="0">
                <a:latin typeface="Corbel" panose="020B0503020204020204" pitchFamily="34" charset="0"/>
              </a:rPr>
              <a:t>Will give us a better understanding of how to implement and analyze a Monte Carlo Simulation</a:t>
            </a:r>
          </a:p>
          <a:p>
            <a:pPr lvl="2"/>
            <a:r>
              <a:rPr lang="en-US" dirty="0">
                <a:latin typeface="Corbel" panose="020B0503020204020204" pitchFamily="34" charset="0"/>
              </a:rPr>
              <a:t>Obviously, there are more efficient ways to figure out digits of pi</a:t>
            </a:r>
          </a:p>
          <a:p>
            <a:pPr lvl="2"/>
            <a:r>
              <a:rPr lang="en-US" dirty="0">
                <a:latin typeface="Corbel" panose="020B0503020204020204" pitchFamily="34" charset="0"/>
              </a:rPr>
              <a:t>This example will help build a conceptual understanding before looking at another example</a:t>
            </a:r>
          </a:p>
        </p:txBody>
      </p:sp>
      <p:pic>
        <p:nvPicPr>
          <p:cNvPr id="6147" name="Picture 3" descr="C:\Users\Stew\AppData\Local\Microsoft\Windows\Temporary Internet Files\Content.IE5\S28K4LFJ\MC900105082[1].wmf"/>
          <p:cNvPicPr>
            <a:picLocks noChangeAspect="1" noChangeArrowheads="1"/>
          </p:cNvPicPr>
          <p:nvPr/>
        </p:nvPicPr>
        <p:blipFill>
          <a:blip r:embed="rId3" cstate="print"/>
          <a:srcRect/>
          <a:stretch>
            <a:fillRect/>
          </a:stretch>
        </p:blipFill>
        <p:spPr bwMode="auto">
          <a:xfrm>
            <a:off x="533400" y="4953000"/>
            <a:ext cx="1371600" cy="1745933"/>
          </a:xfrm>
          <a:prstGeom prst="rect">
            <a:avLst/>
          </a:prstGeom>
          <a:noFill/>
        </p:spPr>
      </p:pic>
      <p:pic>
        <p:nvPicPr>
          <p:cNvPr id="6148" name="Picture 4" descr="C:\Users\Stew\AppData\Local\Microsoft\Windows\Temporary Internet Files\Content.IE5\SPMHA3YZ\MC900048063[1].wmf"/>
          <p:cNvPicPr>
            <a:picLocks noChangeAspect="1" noChangeArrowheads="1"/>
          </p:cNvPicPr>
          <p:nvPr/>
        </p:nvPicPr>
        <p:blipFill>
          <a:blip r:embed="rId4" cstate="print"/>
          <a:srcRect/>
          <a:stretch>
            <a:fillRect/>
          </a:stretch>
        </p:blipFill>
        <p:spPr bwMode="auto">
          <a:xfrm>
            <a:off x="7543800" y="304800"/>
            <a:ext cx="996950" cy="19267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568" name="Rectangle 15156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70F8A-B2B7-B071-5E5B-5D133D03A4B4}"/>
              </a:ext>
            </a:extLst>
          </p:cNvPr>
          <p:cNvSpPr>
            <a:spLocks noGrp="1"/>
          </p:cNvSpPr>
          <p:nvPr>
            <p:ph type="title"/>
          </p:nvPr>
        </p:nvSpPr>
        <p:spPr>
          <a:xfrm>
            <a:off x="152400" y="365125"/>
            <a:ext cx="8855674" cy="1860400"/>
          </a:xfrm>
        </p:spPr>
        <p:txBody>
          <a:bodyPr vert="horz" lIns="91440" tIns="45720" rIns="91440" bIns="45720" rtlCol="0" anchor="ctr">
            <a:normAutofit/>
          </a:bodyPr>
          <a:lstStyle/>
          <a:p>
            <a:pPr algn="l">
              <a:lnSpc>
                <a:spcPct val="90000"/>
              </a:lnSpc>
            </a:pPr>
            <a:r>
              <a:rPr lang="en-US" sz="54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exact value of pi?</a:t>
            </a:r>
          </a:p>
        </p:txBody>
      </p:sp>
      <p:pic>
        <p:nvPicPr>
          <p:cNvPr id="151556" name="Picture 4">
            <a:extLst>
              <a:ext uri="{FF2B5EF4-FFF2-40B4-BE49-F238E27FC236}">
                <a16:creationId xmlns:a16="http://schemas.microsoft.com/office/drawing/2014/main" id="{FEC852ED-0CD1-AB7B-64FD-C4CB34F7C7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9420" y="2365285"/>
            <a:ext cx="3904205" cy="3938756"/>
          </a:xfrm>
          <a:prstGeom prst="rect">
            <a:avLst/>
          </a:prstGeom>
          <a:noFill/>
          <a:extLst>
            <a:ext uri="{909E8E84-426E-40DD-AFC4-6F175D3DCCD1}">
              <a14:hiddenFill xmlns:a14="http://schemas.microsoft.com/office/drawing/2010/main">
                <a:solidFill>
                  <a:srgbClr val="FFFFFF"/>
                </a:solidFill>
              </a14:hiddenFill>
            </a:ext>
          </a:extLst>
        </p:spPr>
      </p:pic>
      <p:pic>
        <p:nvPicPr>
          <p:cNvPr id="151554" name="Picture 2" descr="Yellow numbers and symbols on a purple background&#10;&#10;Description automatically generated">
            <a:extLst>
              <a:ext uri="{FF2B5EF4-FFF2-40B4-BE49-F238E27FC236}">
                <a16:creationId xmlns:a16="http://schemas.microsoft.com/office/drawing/2014/main" id="{538C23AC-5EC2-9408-FDFC-6AC29AEC65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6878" y="3307432"/>
            <a:ext cx="4371196" cy="205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81000"/>
            <a:ext cx="8229600" cy="5745163"/>
          </a:xfrm>
        </p:spPr>
        <p:txBody>
          <a:bodyPr/>
          <a:lstStyle/>
          <a:p>
            <a:pPr algn="just"/>
            <a:r>
              <a:rPr lang="en-US" dirty="0">
                <a:latin typeface="Corbel" panose="020B0503020204020204" pitchFamily="34" charset="0"/>
              </a:rPr>
              <a:t>Consider a unit circle inscribed within a square</a:t>
            </a:r>
          </a:p>
          <a:p>
            <a:pPr lvl="1"/>
            <a:r>
              <a:rPr lang="en-US" dirty="0">
                <a:latin typeface="Corbel" panose="020B0503020204020204" pitchFamily="34" charset="0"/>
              </a:rPr>
              <a:t>The ratio of the area of the circle to the area of the square is </a:t>
            </a:r>
            <a:r>
              <a:rPr lang="el-GR" dirty="0">
                <a:latin typeface="Corbel" panose="020B0503020204020204" pitchFamily="34" charset="0"/>
              </a:rPr>
              <a:t>π</a:t>
            </a:r>
            <a:r>
              <a:rPr lang="en-US" dirty="0">
                <a:latin typeface="Corbel" panose="020B0503020204020204" pitchFamily="34" charset="0"/>
              </a:rPr>
              <a:t>/4</a:t>
            </a:r>
          </a:p>
          <a:p>
            <a:pPr lvl="2" algn="just"/>
            <a:r>
              <a:rPr lang="en-US" dirty="0">
                <a:latin typeface="Corbel" panose="020B0503020204020204" pitchFamily="34" charset="0"/>
              </a:rPr>
              <a:t>We will use this key fact in order to estimate </a:t>
            </a:r>
            <a:r>
              <a:rPr lang="el-GR" dirty="0">
                <a:latin typeface="Corbel" panose="020B0503020204020204" pitchFamily="34" charset="0"/>
              </a:rPr>
              <a:t>π</a:t>
            </a:r>
            <a:r>
              <a:rPr lang="en-US" dirty="0">
                <a:latin typeface="Corbel" panose="020B0503020204020204" pitchFamily="34" charset="0"/>
              </a:rPr>
              <a:t> by randomly selecting points with the square, and checking whether they are within the circle</a:t>
            </a:r>
          </a:p>
          <a:p>
            <a:pPr lvl="1">
              <a:buNone/>
            </a:pPr>
            <a:endParaRPr lang="en-US" dirty="0">
              <a:latin typeface="Corbel" panose="020B0503020204020204" pitchFamily="34" charset="0"/>
            </a:endParaRPr>
          </a:p>
        </p:txBody>
      </p:sp>
      <p:pic>
        <p:nvPicPr>
          <p:cNvPr id="8" name="Picture 7" descr="Untitled.jpg"/>
          <p:cNvPicPr>
            <a:picLocks noChangeAspect="1"/>
          </p:cNvPicPr>
          <p:nvPr/>
        </p:nvPicPr>
        <p:blipFill>
          <a:blip r:embed="rId3" cstate="print"/>
          <a:srcRect l="25918" t="23711" r="37797" b="32990"/>
          <a:stretch>
            <a:fillRect/>
          </a:stretch>
        </p:blipFill>
        <p:spPr>
          <a:xfrm>
            <a:off x="3200400" y="3505200"/>
            <a:ext cx="2362200" cy="2362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9F5A6-7A88-EEF4-D9BF-1635384E1E82}"/>
              </a:ext>
            </a:extLst>
          </p:cNvPr>
          <p:cNvSpPr txBox="1"/>
          <p:nvPr/>
        </p:nvSpPr>
        <p:spPr>
          <a:xfrm>
            <a:off x="914400" y="685800"/>
            <a:ext cx="7315200" cy="1477328"/>
          </a:xfrm>
          <a:prstGeom prst="rect">
            <a:avLst/>
          </a:prstGeom>
          <a:noFill/>
        </p:spPr>
        <p:txBody>
          <a:bodyPr wrap="square">
            <a:spAutoFit/>
          </a:bodyPr>
          <a:lstStyle/>
          <a:p>
            <a:pPr algn="just"/>
            <a:r>
              <a:rPr lang="en-US" b="0" i="0" dirty="0">
                <a:effectLst/>
                <a:latin typeface="Corbel" panose="020B0503020204020204" pitchFamily="34" charset="0"/>
                <a:cs typeface="Times New Roman" panose="02020603050405020304" pitchFamily="18" charset="0"/>
              </a:rPr>
              <a:t>The idea is to simulate random (x, y) points in a 2-D plane with the domain as a square of side 2r units </a:t>
            </a:r>
            <a:r>
              <a:rPr lang="en-US" b="0" i="0" dirty="0" err="1">
                <a:effectLst/>
                <a:latin typeface="Corbel" panose="020B0503020204020204" pitchFamily="34" charset="0"/>
                <a:cs typeface="Times New Roman" panose="02020603050405020304" pitchFamily="18" charset="0"/>
              </a:rPr>
              <a:t>centred</a:t>
            </a:r>
            <a:r>
              <a:rPr lang="en-US" b="0" i="0" dirty="0">
                <a:effectLst/>
                <a:latin typeface="Corbel" panose="020B0503020204020204" pitchFamily="34" charset="0"/>
                <a:cs typeface="Times New Roman" panose="02020603050405020304" pitchFamily="18" charset="0"/>
              </a:rPr>
              <a:t> on (0,0). Imagine a circle inside the same domain with same radius r and inscribed into the square. We then calculate the ratio of the number of points that lay inside the circle and the total number of generated points. Refer to the image below: the same radius, r,</a:t>
            </a:r>
            <a:endParaRPr lang="en-NZ" dirty="0">
              <a:latin typeface="Corbel" panose="020B0503020204020204" pitchFamily="34" charset="0"/>
              <a:cs typeface="Times New Roman" panose="02020603050405020304" pitchFamily="18" charset="0"/>
            </a:endParaRPr>
          </a:p>
        </p:txBody>
      </p:sp>
      <p:sp>
        <p:nvSpPr>
          <p:cNvPr id="6" name="AutoShape 2">
            <a:extLst>
              <a:ext uri="{FF2B5EF4-FFF2-40B4-BE49-F238E27FC236}">
                <a16:creationId xmlns:a16="http://schemas.microsoft.com/office/drawing/2014/main" id="{4BBB962B-635A-8D09-DA5C-5A213C88EC62}"/>
              </a:ext>
            </a:extLst>
          </p:cNvPr>
          <p:cNvSpPr>
            <a:spLocks noChangeAspect="1" noChangeArrowheads="1"/>
          </p:cNvSpPr>
          <p:nvPr/>
        </p:nvSpPr>
        <p:spPr bwMode="auto">
          <a:xfrm>
            <a:off x="1524000" y="3276600"/>
            <a:ext cx="3200400" cy="320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latin typeface="Corbel" panose="020B0503020204020204" pitchFamily="34" charset="0"/>
            </a:endParaRPr>
          </a:p>
        </p:txBody>
      </p:sp>
      <p:pic>
        <p:nvPicPr>
          <p:cNvPr id="8" name="Picture 7" descr="A red and blue dot pattern&#10;&#10;Description automatically generated">
            <a:extLst>
              <a:ext uri="{FF2B5EF4-FFF2-40B4-BE49-F238E27FC236}">
                <a16:creationId xmlns:a16="http://schemas.microsoft.com/office/drawing/2014/main" id="{00BE0CDC-B374-2690-CEC9-70A3F4A6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198105"/>
            <a:ext cx="4495800" cy="4673856"/>
          </a:xfrm>
          <a:prstGeom prst="rect">
            <a:avLst/>
          </a:prstGeom>
        </p:spPr>
      </p:pic>
    </p:spTree>
    <p:extLst>
      <p:ext uri="{BB962C8B-B14F-4D97-AF65-F5344CB8AC3E}">
        <p14:creationId xmlns:p14="http://schemas.microsoft.com/office/powerpoint/2010/main" val="142819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Rectangle 15">
                <a:extLst>
                  <a:ext uri="{FF2B5EF4-FFF2-40B4-BE49-F238E27FC236}">
                    <a16:creationId xmlns:a16="http://schemas.microsoft.com/office/drawing/2014/main" id="{4E637487-B15B-608D-7DE8-ACD64297FC0A}"/>
                  </a:ext>
                </a:extLst>
              </p:cNvPr>
              <p:cNvSpPr>
                <a:spLocks noChangeArrowheads="1"/>
              </p:cNvSpPr>
              <p:nvPr/>
            </p:nvSpPr>
            <p:spPr bwMode="auto">
              <a:xfrm>
                <a:off x="381000" y="511502"/>
                <a:ext cx="8024160" cy="58349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We know the that area of the square is  </a:t>
                </a:r>
                <a14:m>
                  <m:oMath xmlns:m="http://schemas.openxmlformats.org/officeDocument/2006/math">
                    <m:r>
                      <a:rPr kumimoji="0" lang="en-NZ" altLang="en-US" sz="2800" b="0" i="1" u="none" strike="noStrike" cap="none" normalizeH="0" baseline="0" smtClean="0">
                        <a:ln>
                          <a:noFill/>
                        </a:ln>
                        <a:effectLst/>
                        <a:latin typeface="Cambria Math" panose="02040503050406030204" pitchFamily="18" charset="0"/>
                      </a:rPr>
                      <m:t>4</m:t>
                    </m:r>
                    <m:sSup>
                      <m:sSupPr>
                        <m:ctrlPr>
                          <a:rPr kumimoji="0" lang="en-NZ" altLang="en-US" sz="2800" b="0" i="1" u="none" strike="noStrike" cap="none" normalizeH="0" baseline="0" smtClean="0">
                            <a:ln>
                              <a:noFill/>
                            </a:ln>
                            <a:effectLst/>
                            <a:latin typeface="Cambria Math" panose="02040503050406030204" pitchFamily="18" charset="0"/>
                          </a:rPr>
                        </m:ctrlPr>
                      </m:sSupPr>
                      <m:e>
                        <m:r>
                          <a:rPr kumimoji="0" lang="en-NZ" altLang="en-US" sz="2800" b="0" i="1" u="none" strike="noStrike" cap="none" normalizeH="0" baseline="0" smtClean="0">
                            <a:ln>
                              <a:noFill/>
                            </a:ln>
                            <a:effectLst/>
                            <a:latin typeface="Cambria Math" panose="02040503050406030204" pitchFamily="18" charset="0"/>
                          </a:rPr>
                          <m:t>𝑟</m:t>
                        </m:r>
                      </m:e>
                      <m:sup>
                        <m:r>
                          <a:rPr kumimoji="0" lang="en-NZ" altLang="en-US" sz="2800" b="0" i="1" u="none" strike="noStrike" cap="none" normalizeH="0" baseline="0" smtClean="0">
                            <a:ln>
                              <a:noFill/>
                            </a:ln>
                            <a:effectLst/>
                            <a:latin typeface="Cambria Math" panose="02040503050406030204" pitchFamily="18" charset="0"/>
                          </a:rPr>
                          <m:t>2</m:t>
                        </m:r>
                      </m:sup>
                    </m:sSup>
                  </m:oMath>
                </a14:m>
                <a:r>
                  <a:rPr kumimoji="0" lang="en-US" altLang="en-US" sz="2800" b="0" i="0" u="none" strike="noStrike" cap="none" normalizeH="0" baseline="0" dirty="0">
                    <a:ln>
                      <a:noFill/>
                    </a:ln>
                    <a:effectLst/>
                    <a:latin typeface="Corbel" panose="020B0503020204020204" pitchFamily="34" charset="0"/>
                  </a:rPr>
                  <a:t>  unit sq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while that of circle is   </a:t>
                </a:r>
                <a14:m>
                  <m:oMath xmlns:m="http://schemas.openxmlformats.org/officeDocument/2006/math">
                    <m:sSup>
                      <m:sSupPr>
                        <m:ctrlPr>
                          <a:rPr kumimoji="0" lang="en-NZ" altLang="en-US" sz="2800" b="0" i="1" u="none" strike="noStrike" cap="none" normalizeH="0" baseline="0" smtClean="0">
                            <a:ln>
                              <a:noFill/>
                            </a:ln>
                            <a:effectLst/>
                            <a:latin typeface="Cambria Math" panose="02040503050406030204" pitchFamily="18" charset="0"/>
                          </a:rPr>
                        </m:ctrlPr>
                      </m:sSupPr>
                      <m:e>
                        <m:r>
                          <a:rPr kumimoji="0" lang="en-NZ" altLang="en-US" sz="2800" b="0" i="1" u="none" strike="noStrike" cap="none" normalizeH="0" baseline="0" smtClean="0">
                            <a:ln>
                              <a:noFill/>
                            </a:ln>
                            <a:effectLst/>
                            <a:latin typeface="Cambria Math" panose="02040503050406030204" pitchFamily="18" charset="0"/>
                            <a:ea typeface="Cambria Math" panose="02040503050406030204" pitchFamily="18" charset="0"/>
                          </a:rPr>
                          <m:t>𝜋</m:t>
                        </m:r>
                        <m:r>
                          <a:rPr kumimoji="0" lang="en-NZ" altLang="en-US" sz="2800" b="0" i="1" u="none" strike="noStrike" cap="none" normalizeH="0" baseline="0" smtClean="0">
                            <a:ln>
                              <a:noFill/>
                            </a:ln>
                            <a:effectLst/>
                            <a:latin typeface="Cambria Math" panose="02040503050406030204" pitchFamily="18" charset="0"/>
                          </a:rPr>
                          <m:t>𝑟</m:t>
                        </m:r>
                      </m:e>
                      <m:sup>
                        <m:r>
                          <a:rPr kumimoji="0" lang="en-NZ" altLang="en-US" sz="2800" b="0" i="1" u="none" strike="noStrike" cap="none" normalizeH="0" baseline="0" smtClean="0">
                            <a:ln>
                              <a:noFill/>
                            </a:ln>
                            <a:effectLst/>
                            <a:latin typeface="Cambria Math" panose="02040503050406030204" pitchFamily="18" charset="0"/>
                          </a:rPr>
                          <m:t>2</m:t>
                        </m:r>
                      </m:sup>
                    </m:sSup>
                  </m:oMath>
                </a14:m>
                <a:r>
                  <a:rPr kumimoji="0" lang="en-US" altLang="en-US" sz="2800" b="0" i="0" u="none" strike="noStrike" cap="none" normalizeH="0" baseline="0" dirty="0">
                    <a:ln>
                      <a:noFill/>
                    </a:ln>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orbel" panose="020B0503020204020204" pitchFamily="34" charset="0"/>
                  </a:rPr>
                  <a:t>The ratio of these two areas is as follows :</a:t>
                </a: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2800" b="0" u="none" strike="noStrike" cap="none" normalizeH="0" baseline="0" smtClean="0">
                              <a:ln>
                                <a:noFill/>
                              </a:ln>
                              <a:solidFill>
                                <a:srgbClr val="0070C0"/>
                              </a:solidFill>
                              <a:effectLst/>
                              <a:latin typeface="Cambria Math" panose="02040503050406030204" pitchFamily="18" charset="0"/>
                            </a:rPr>
                          </m:ctrlPr>
                        </m:fPr>
                        <m:num>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Area</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circle</m:t>
                          </m:r>
                        </m:num>
                        <m:den>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Area</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square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sSup>
                            <m:sSupPr>
                              <m:ctrlP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ctrlPr>
                            </m:sSupPr>
                            <m:e>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𝑟</m:t>
                              </m:r>
                            </m:e>
                            <m:sup>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2</m:t>
                              </m:r>
                            </m:sup>
                          </m:sSup>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sSup>
                            <m:sSup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sSupPr>
                            <m:e>
                              <m:r>
                                <a:rPr kumimoji="0" lang="en-NZ" altLang="en-US" sz="2800" b="0" i="1" u="none" strike="noStrike" cap="none" normalizeH="0" baseline="0" smtClean="0">
                                  <a:ln>
                                    <a:noFill/>
                                  </a:ln>
                                  <a:solidFill>
                                    <a:srgbClr val="0070C0"/>
                                  </a:solidFill>
                                  <a:effectLst/>
                                  <a:latin typeface="Cambria Math" panose="02040503050406030204" pitchFamily="18" charset="0"/>
                                </a:rPr>
                                <m:t>𝑟</m:t>
                              </m:r>
                            </m:e>
                            <m:sup>
                              <m:r>
                                <a:rPr kumimoji="0" lang="en-NZ" altLang="en-US" sz="2800" b="0" i="1" u="none" strike="noStrike" cap="none" normalizeH="0" baseline="0" smtClean="0">
                                  <a:ln>
                                    <a:noFill/>
                                  </a:ln>
                                  <a:solidFill>
                                    <a:srgbClr val="0070C0"/>
                                  </a:solidFill>
                                  <a:effectLst/>
                                  <a:latin typeface="Cambria Math" panose="02040503050406030204" pitchFamily="18" charset="0"/>
                                </a:rPr>
                                <m:t>2</m:t>
                              </m:r>
                            </m:sup>
                          </m:sSup>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NZ"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den>
                      </m:f>
                    </m:oMath>
                  </m:oMathPara>
                </a14:m>
                <a:endParaRPr lang="en-US" altLang="en-US" sz="2800" dirty="0">
                  <a:latin typeface="Corbel" panose="020B0503020204020204" pitchFamily="34" charset="0"/>
                </a:endParaRPr>
              </a:p>
              <a:p>
                <a:pPr lvl="0"/>
                <a:r>
                  <a:rPr lang="en-US" altLang="en-US" sz="2800" dirty="0">
                    <a:latin typeface="Corbel" panose="020B0503020204020204" pitchFamily="34" charset="0"/>
                  </a:rPr>
                  <a:t>Now for a very large number of generated points,</a:t>
                </a:r>
                <a:endParaRPr kumimoji="0" lang="en-US" altLang="en-US" sz="2800" b="0" i="0" u="none" strike="noStrike" cap="none" normalizeH="0" baseline="0" dirty="0">
                  <a:ln>
                    <a:noFill/>
                  </a:ln>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effectLst/>
                    <a:latin typeface="Corbel" panose="020B0503020204020204" pitchFamily="34" charset="0"/>
                  </a:rPr>
                </a:br>
                <a14:m>
                  <m:oMathPara xmlns:m="http://schemas.openxmlformats.org/officeDocument/2006/math">
                    <m:oMathParaPr>
                      <m:jc m:val="centerGroup"/>
                    </m:oMathParaPr>
                    <m:oMath xmlns:m="http://schemas.openxmlformats.org/officeDocument/2006/math">
                      <m:f>
                        <m:fPr>
                          <m:ctrlPr>
                            <a:rPr kumimoji="0" lang="en-US" altLang="en-US" sz="2800" b="0" i="1" u="none" strike="noStrike" cap="none" normalizeH="0" baseline="0" smtClean="0">
                              <a:ln>
                                <a:noFill/>
                              </a:ln>
                              <a:solidFill>
                                <a:srgbClr val="0070C0"/>
                              </a:solidFill>
                              <a:effectLst/>
                              <a:latin typeface="Cambria Math" panose="02040503050406030204" pitchFamily="18" charset="0"/>
                            </a:rPr>
                          </m:ctrlPr>
                        </m:fPr>
                        <m:num>
                          <m:r>
                            <a:rPr kumimoji="0" lang="en-US" altLang="en-US" sz="2800" b="0" i="1" u="none" strike="noStrike" cap="none" normalizeH="0" baseline="0" smtClean="0">
                              <a:ln>
                                <a:noFill/>
                              </a:ln>
                              <a:solidFill>
                                <a:srgbClr val="0070C0"/>
                              </a:solidFill>
                              <a:effectLst/>
                              <a:latin typeface="Cambria Math" panose="02040503050406030204" pitchFamily="18" charset="0"/>
                              <a:ea typeface="Cambria Math" panose="02040503050406030204" pitchFamily="18" charset="0"/>
                            </a:rPr>
                            <m:t>𝜋</m:t>
                          </m:r>
                        </m:num>
                        <m:den>
                          <m:r>
                            <a:rPr kumimoji="0" lang="en-NZ" altLang="en-US" sz="2800" b="0" i="1" u="none" strike="noStrike" cap="none" normalizeH="0" baseline="0" smtClean="0">
                              <a:ln>
                                <a:noFill/>
                              </a:ln>
                              <a:solidFill>
                                <a:srgbClr val="0070C0"/>
                              </a:solidFill>
                              <a:effectLst/>
                              <a:latin typeface="Cambria Math" panose="02040503050406030204" pitchFamily="18" charset="0"/>
                            </a:rPr>
                            <m:t>4</m:t>
                          </m:r>
                        </m:den>
                      </m:f>
                      <m:r>
                        <a:rPr kumimoji="0" lang="en-NZ" altLang="en-US" sz="2800" b="0" i="1" u="none" strike="noStrike" cap="none" normalizeH="0" baseline="0" smtClean="0">
                          <a:ln>
                            <a:noFill/>
                          </a:ln>
                          <a:solidFill>
                            <a:srgbClr val="0070C0"/>
                          </a:solidFill>
                          <a:effectLst/>
                          <a:latin typeface="Cambria Math" panose="02040503050406030204" pitchFamily="18" charset="0"/>
                        </a:rPr>
                        <m:t>= </m:t>
                      </m:r>
                      <m:f>
                        <m:fPr>
                          <m:ctrlPr>
                            <a:rPr kumimoji="0" lang="en-NZ" altLang="en-US" sz="2800" b="0" u="none" strike="noStrike" cap="none" normalizeH="0" baseline="0" smtClean="0">
                              <a:ln>
                                <a:noFill/>
                              </a:ln>
                              <a:solidFill>
                                <a:srgbClr val="0070C0"/>
                              </a:solidFill>
                              <a:effectLst/>
                              <a:latin typeface="Cambria Math" panose="02040503050406030204" pitchFamily="18" charset="0"/>
                            </a:rPr>
                          </m:ctrlPr>
                        </m:fPr>
                        <m:num>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No</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points</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generated</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inside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circle</m:t>
                          </m:r>
                        </m:num>
                        <m:den>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No</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of</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points</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generated</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inside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the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r>
                            <m:rPr>
                              <m:sty m:val="p"/>
                            </m:rPr>
                            <a:rPr kumimoji="0" lang="en-NZ" altLang="en-US" sz="2800" b="0" i="0" u="none" strike="noStrike" cap="none" normalizeH="0" baseline="0" smtClean="0">
                              <a:ln>
                                <a:noFill/>
                              </a:ln>
                              <a:solidFill>
                                <a:srgbClr val="0070C0"/>
                              </a:solidFill>
                              <a:effectLst/>
                              <a:latin typeface="Cambria Math" panose="02040503050406030204" pitchFamily="18" charset="0"/>
                            </a:rPr>
                            <m:t>squuare</m:t>
                          </m:r>
                          <m:r>
                            <a:rPr kumimoji="0" lang="en-NZ" altLang="en-US" sz="2800" b="0" i="0" u="none" strike="noStrike" cap="none" normalizeH="0" baseline="0" smtClean="0">
                              <a:ln>
                                <a:noFill/>
                              </a:ln>
                              <a:solidFill>
                                <a:srgbClr val="0070C0"/>
                              </a:solidFill>
                              <a:effectLst/>
                              <a:latin typeface="Cambria Math" panose="02040503050406030204" pitchFamily="18" charset="0"/>
                            </a:rPr>
                            <m:t> </m:t>
                          </m:r>
                        </m:den>
                      </m:f>
                    </m:oMath>
                  </m:oMathPara>
                </a14:m>
                <a:endParaRPr kumimoji="0" lang="en-US" altLang="en-US" sz="2800" b="0" u="none" strike="noStrike" cap="none" normalizeH="0" baseline="0" dirty="0">
                  <a:ln>
                    <a:noFill/>
                  </a:ln>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Corbel" panose="020B0503020204020204" pitchFamily="34" charset="0"/>
                  </a:rPr>
                  <a:t>That is, </a:t>
                </a:r>
              </a:p>
              <a:p>
                <a:pPr lvl="0"/>
                <a14:m>
                  <m:oMathPara xmlns:m="http://schemas.openxmlformats.org/officeDocument/2006/math">
                    <m:oMathParaPr>
                      <m:jc m:val="centerGroup"/>
                    </m:oMathParaPr>
                    <m:oMath xmlns:m="http://schemas.openxmlformats.org/officeDocument/2006/math">
                      <m:r>
                        <a:rPr lang="en-US" altLang="en-US" sz="2800" i="1" smtClean="0">
                          <a:solidFill>
                            <a:srgbClr val="C00000"/>
                          </a:solidFill>
                          <a:latin typeface="Cambria Math" panose="02040503050406030204" pitchFamily="18" charset="0"/>
                          <a:ea typeface="Cambria Math" panose="02040503050406030204" pitchFamily="18" charset="0"/>
                        </a:rPr>
                        <m:t>𝜋</m:t>
                      </m:r>
                      <m:r>
                        <a:rPr lang="en-NZ" altLang="en-US" sz="2800" b="0" i="1" smtClean="0">
                          <a:solidFill>
                            <a:srgbClr val="C00000"/>
                          </a:solidFill>
                          <a:latin typeface="Cambria Math" panose="02040503050406030204" pitchFamily="18" charset="0"/>
                          <a:ea typeface="Cambria Math" panose="02040503050406030204" pitchFamily="18" charset="0"/>
                        </a:rPr>
                        <m:t>=4 ×</m:t>
                      </m:r>
                      <m:f>
                        <m:fPr>
                          <m:ctrlPr>
                            <a:rPr lang="en-NZ" altLang="en-US" sz="2800" i="1">
                              <a:solidFill>
                                <a:srgbClr val="C00000"/>
                              </a:solidFill>
                              <a:latin typeface="Cambria Math" panose="02040503050406030204" pitchFamily="18" charset="0"/>
                            </a:rPr>
                          </m:ctrlPr>
                        </m:fPr>
                        <m:num>
                          <m:r>
                            <m:rPr>
                              <m:sty m:val="p"/>
                            </m:rPr>
                            <a:rPr lang="en-NZ" altLang="en-US" sz="2800">
                              <a:solidFill>
                                <a:srgbClr val="C00000"/>
                              </a:solidFill>
                              <a:latin typeface="Cambria Math" panose="02040503050406030204" pitchFamily="18" charset="0"/>
                            </a:rPr>
                            <m:t>No</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of</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points</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generated</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inside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the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circle</m:t>
                          </m:r>
                        </m:num>
                        <m:den>
                          <m:r>
                            <m:rPr>
                              <m:sty m:val="p"/>
                            </m:rPr>
                            <a:rPr lang="en-NZ" altLang="en-US" sz="2800">
                              <a:solidFill>
                                <a:srgbClr val="C00000"/>
                              </a:solidFill>
                              <a:latin typeface="Cambria Math" panose="02040503050406030204" pitchFamily="18" charset="0"/>
                            </a:rPr>
                            <m:t>No</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of</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points</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generated</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inside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the</m:t>
                          </m:r>
                          <m:r>
                            <a:rPr lang="en-NZ" altLang="en-US" sz="2800">
                              <a:solidFill>
                                <a:srgbClr val="C00000"/>
                              </a:solidFill>
                              <a:latin typeface="Cambria Math" panose="02040503050406030204" pitchFamily="18" charset="0"/>
                            </a:rPr>
                            <m:t> </m:t>
                          </m:r>
                          <m:r>
                            <m:rPr>
                              <m:sty m:val="p"/>
                            </m:rPr>
                            <a:rPr lang="en-NZ" altLang="en-US" sz="2800">
                              <a:solidFill>
                                <a:srgbClr val="C00000"/>
                              </a:solidFill>
                              <a:latin typeface="Cambria Math" panose="02040503050406030204" pitchFamily="18" charset="0"/>
                            </a:rPr>
                            <m:t>squuare</m:t>
                          </m:r>
                          <m:r>
                            <a:rPr lang="en-NZ" altLang="en-US" sz="2800">
                              <a:solidFill>
                                <a:srgbClr val="C00000"/>
                              </a:solidFill>
                              <a:latin typeface="Cambria Math" panose="02040503050406030204" pitchFamily="18" charset="0"/>
                            </a:rPr>
                            <m:t> </m:t>
                          </m:r>
                        </m:den>
                      </m:f>
                    </m:oMath>
                  </m:oMathPara>
                </a14:m>
                <a:endParaRPr lang="en-US" altLang="en-US" sz="2800" dirty="0">
                  <a:latin typeface="Corbel" panose="020B0503020204020204" pitchFamily="34" charset="0"/>
                </a:endParaRPr>
              </a:p>
            </p:txBody>
          </p:sp>
        </mc:Choice>
        <mc:Fallback>
          <p:sp>
            <p:nvSpPr>
              <p:cNvPr id="18" name="Rectangle 15">
                <a:extLst>
                  <a:ext uri="{FF2B5EF4-FFF2-40B4-BE49-F238E27FC236}">
                    <a16:creationId xmlns:a16="http://schemas.microsoft.com/office/drawing/2014/main" id="{4E637487-B15B-608D-7DE8-ACD64297FC0A}"/>
                  </a:ext>
                </a:extLst>
              </p:cNvPr>
              <p:cNvSpPr>
                <a:spLocks noRot="1" noChangeAspect="1" noMove="1" noResize="1" noEditPoints="1" noAdjustHandles="1" noChangeArrowheads="1" noChangeShapeType="1" noTextEdit="1"/>
              </p:cNvSpPr>
              <p:nvPr/>
            </p:nvSpPr>
            <p:spPr bwMode="auto">
              <a:xfrm>
                <a:off x="381000" y="511502"/>
                <a:ext cx="8024160" cy="5834995"/>
              </a:xfrm>
              <a:prstGeom prst="rect">
                <a:avLst/>
              </a:prstGeom>
              <a:blipFill>
                <a:blip r:embed="rId2"/>
                <a:stretch>
                  <a:fillRect l="-1596" t="-5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NZ">
                    <a:noFill/>
                  </a:rPr>
                  <a:t> </a:t>
                </a:r>
              </a:p>
            </p:txBody>
          </p:sp>
        </mc:Fallback>
      </mc:AlternateContent>
      <p:sp>
        <p:nvSpPr>
          <p:cNvPr id="19" name="AutoShape 16" descr="4r^{2}          ">
            <a:extLst>
              <a:ext uri="{FF2B5EF4-FFF2-40B4-BE49-F238E27FC236}">
                <a16:creationId xmlns:a16="http://schemas.microsoft.com/office/drawing/2014/main" id="{9951B30F-2F56-DA62-0F9B-0B97C780B97D}"/>
              </a:ext>
            </a:extLst>
          </p:cNvPr>
          <p:cNvSpPr>
            <a:spLocks noChangeAspect="1" noChangeArrowheads="1"/>
          </p:cNvSpPr>
          <p:nvPr/>
        </p:nvSpPr>
        <p:spPr bwMode="auto">
          <a:xfrm>
            <a:off x="2502889" y="1150937"/>
            <a:ext cx="3429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0" name="AutoShape 17" descr="\pi r^{2}          ">
            <a:extLst>
              <a:ext uri="{FF2B5EF4-FFF2-40B4-BE49-F238E27FC236}">
                <a16:creationId xmlns:a16="http://schemas.microsoft.com/office/drawing/2014/main" id="{DEEE1B20-7CC5-8080-71C3-1F97911ABB6B}"/>
              </a:ext>
            </a:extLst>
          </p:cNvPr>
          <p:cNvSpPr>
            <a:spLocks noChangeAspect="1" noChangeArrowheads="1"/>
          </p:cNvSpPr>
          <p:nvPr/>
        </p:nvSpPr>
        <p:spPr bwMode="auto">
          <a:xfrm>
            <a:off x="4915889" y="1150937"/>
            <a:ext cx="3714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Tree>
    <p:extLst>
      <p:ext uri="{BB962C8B-B14F-4D97-AF65-F5344CB8AC3E}">
        <p14:creationId xmlns:p14="http://schemas.microsoft.com/office/powerpoint/2010/main" val="235433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4E637487-B15B-608D-7DE8-ACD64297FC0A}"/>
              </a:ext>
            </a:extLst>
          </p:cNvPr>
          <p:cNvSpPr>
            <a:spLocks noChangeArrowheads="1"/>
          </p:cNvSpPr>
          <p:nvPr/>
        </p:nvSpPr>
        <p:spPr bwMode="auto">
          <a:xfrm>
            <a:off x="201054" y="612844"/>
            <a:ext cx="894294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highlight>
                  <a:srgbClr val="FFFF00"/>
                </a:highlight>
                <a:latin typeface="Consolas" panose="020B0609020204030204" pitchFamily="49" charset="0"/>
                <a:cs typeface="Times New Roman" panose="02020603050405020304" pitchFamily="18" charset="0"/>
              </a:rPr>
              <a:t>Algorithm: Monte Carlo Pi Estimation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 NO_OF_ITERATIONS: Number of iterations for the Monte Carlo simulation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 </a:t>
            </a:r>
            <a:r>
              <a:rPr lang="en-US" sz="2000" b="1" i="0" dirty="0" err="1">
                <a:effectLst/>
                <a:latin typeface="Consolas" panose="020B0609020204030204" pitchFamily="49" charset="0"/>
                <a:cs typeface="Times New Roman" panose="02020603050405020304" pitchFamily="18" charset="0"/>
              </a:rPr>
              <a:t>estimated_pi</a:t>
            </a:r>
            <a:r>
              <a:rPr lang="en-US" sz="2000" b="1" i="0" dirty="0">
                <a:effectLst/>
                <a:latin typeface="Consolas" panose="020B0609020204030204" pitchFamily="49" charset="0"/>
                <a:cs typeface="Times New Roman" panose="02020603050405020304" pitchFamily="18" charset="0"/>
              </a:rPr>
              <a:t>: Estimated value of Pi</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1. Initialize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 and interval to 0.</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2. while interval &lt; NO_OF_ITERATIONS:</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a. Generate random point x.</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b. Generate random point y.</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c. Calculate d = x * x + y * y.</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d. If d &lt;= 1, increment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     e. Increment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3. Calculate pi = 4 * (</a:t>
            </a:r>
            <a:r>
              <a:rPr lang="en-US" sz="2000" b="1" i="0" dirty="0" err="1">
                <a:effectLst/>
                <a:latin typeface="Consolas" panose="020B0609020204030204" pitchFamily="49" charset="0"/>
                <a:cs typeface="Times New Roman" panose="02020603050405020304" pitchFamily="18" charset="0"/>
              </a:rPr>
              <a:t>circle_points</a:t>
            </a:r>
            <a:r>
              <a:rPr lang="en-US" sz="2000" b="1" i="0" dirty="0">
                <a:effectLst/>
                <a:latin typeface="Consolas" panose="020B0609020204030204" pitchFamily="49" charset="0"/>
                <a:cs typeface="Times New Roman" panose="02020603050405020304" pitchFamily="18" charset="0"/>
              </a:rPr>
              <a:t> / </a:t>
            </a:r>
            <a:r>
              <a:rPr lang="en-US" sz="2000" b="1" i="0" dirty="0" err="1">
                <a:effectLst/>
                <a:latin typeface="Consolas" panose="020B0609020204030204" pitchFamily="49" charset="0"/>
                <a:cs typeface="Times New Roman" panose="02020603050405020304" pitchFamily="18" charset="0"/>
              </a:rPr>
              <a:t>square_points</a:t>
            </a:r>
            <a:r>
              <a:rPr lang="en-US" sz="2000" b="1" i="0" dirty="0">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Consolas" panose="020B0609020204030204" pitchFamily="49" charset="0"/>
                <a:cs typeface="Times New Roman" panose="02020603050405020304" pitchFamily="18" charset="0"/>
              </a:rPr>
              <a:t>4. Terminate.</a:t>
            </a:r>
          </a:p>
        </p:txBody>
      </p:sp>
      <p:sp>
        <p:nvSpPr>
          <p:cNvPr id="19" name="AutoShape 16" descr="4r^{2}          ">
            <a:extLst>
              <a:ext uri="{FF2B5EF4-FFF2-40B4-BE49-F238E27FC236}">
                <a16:creationId xmlns:a16="http://schemas.microsoft.com/office/drawing/2014/main" id="{9951B30F-2F56-DA62-0F9B-0B97C780B97D}"/>
              </a:ext>
            </a:extLst>
          </p:cNvPr>
          <p:cNvSpPr>
            <a:spLocks noChangeAspect="1" noChangeArrowheads="1"/>
          </p:cNvSpPr>
          <p:nvPr/>
        </p:nvSpPr>
        <p:spPr bwMode="auto">
          <a:xfrm>
            <a:off x="2502889" y="1150937"/>
            <a:ext cx="34290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0" name="AutoShape 17" descr="\pi r^{2}          ">
            <a:extLst>
              <a:ext uri="{FF2B5EF4-FFF2-40B4-BE49-F238E27FC236}">
                <a16:creationId xmlns:a16="http://schemas.microsoft.com/office/drawing/2014/main" id="{DEEE1B20-7CC5-8080-71C3-1F97911ABB6B}"/>
              </a:ext>
            </a:extLst>
          </p:cNvPr>
          <p:cNvSpPr>
            <a:spLocks noChangeAspect="1" noChangeArrowheads="1"/>
          </p:cNvSpPr>
          <p:nvPr/>
        </p:nvSpPr>
        <p:spPr bwMode="auto">
          <a:xfrm>
            <a:off x="4915889" y="1150937"/>
            <a:ext cx="3714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Tree>
    <p:extLst>
      <p:ext uri="{BB962C8B-B14F-4D97-AF65-F5344CB8AC3E}">
        <p14:creationId xmlns:p14="http://schemas.microsoft.com/office/powerpoint/2010/main" val="73509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1" name="Rectangle 207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 Programming Complete Certification Training | Udemy">
            <a:extLst>
              <a:ext uri="{FF2B5EF4-FFF2-40B4-BE49-F238E27FC236}">
                <a16:creationId xmlns:a16="http://schemas.microsoft.com/office/drawing/2014/main" id="{8FC476B7-A4CE-71F4-4CE5-5D880D0CD2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30" r="895" b="-1"/>
          <a:stretch/>
        </p:blipFill>
        <p:spPr bwMode="auto">
          <a:xfrm>
            <a:off x="20" y="10"/>
            <a:ext cx="9143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2072"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8762"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68" name="Group 206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8" y="3296010"/>
            <a:ext cx="9143592" cy="2849976"/>
            <a:chOff x="476" y="-3923157"/>
            <a:chExt cx="10667524" cy="2493729"/>
          </a:xfrm>
        </p:grpSpPr>
        <p:sp>
          <p:nvSpPr>
            <p:cNvPr id="2069" name="Freeform: Shape 206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0" name="Freeform: Shape 206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DAA7EA2-F467-31F3-4823-CE600925DE18}"/>
              </a:ext>
            </a:extLst>
          </p:cNvPr>
          <p:cNvSpPr>
            <a:spLocks noGrp="1"/>
          </p:cNvSpPr>
          <p:nvPr>
            <p:ph type="title"/>
          </p:nvPr>
        </p:nvSpPr>
        <p:spPr>
          <a:xfrm>
            <a:off x="762000" y="793561"/>
            <a:ext cx="7143751" cy="4289524"/>
          </a:xfrm>
        </p:spPr>
        <p:txBody>
          <a:bodyPr vert="horz" lIns="91440" tIns="45720" rIns="91440" bIns="45720" rtlCol="0" anchor="b">
            <a:noAutofit/>
          </a:bodyPr>
          <a:lstStyle/>
          <a:p>
            <a:pPr algn="l">
              <a:lnSpc>
                <a:spcPct val="90000"/>
              </a:lnSpc>
            </a:pPr>
            <a:r>
              <a:rPr lang="en-US" sz="8000" b="1" dirty="0">
                <a:solidFill>
                  <a:srgbClr val="FFFF00"/>
                </a:solidFill>
                <a:latin typeface="Corbel" panose="020B0503020204020204" pitchFamily="34" charset="0"/>
              </a:rPr>
              <a:t>Can you write R codes to execute this Algorithm?</a:t>
            </a:r>
          </a:p>
        </p:txBody>
      </p:sp>
    </p:spTree>
    <p:extLst>
      <p:ext uri="{BB962C8B-B14F-4D97-AF65-F5344CB8AC3E}">
        <p14:creationId xmlns:p14="http://schemas.microsoft.com/office/powerpoint/2010/main" val="40922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5206B2-6186-BF78-6162-BABC1E79B4DA}"/>
              </a:ext>
            </a:extLst>
          </p:cNvPr>
          <p:cNvSpPr txBox="1"/>
          <p:nvPr/>
        </p:nvSpPr>
        <p:spPr>
          <a:xfrm>
            <a:off x="914400" y="1752600"/>
            <a:ext cx="8229600" cy="1938992"/>
          </a:xfrm>
          <a:prstGeom prst="rect">
            <a:avLst/>
          </a:prstGeom>
          <a:noFill/>
        </p:spPr>
        <p:txBody>
          <a:bodyPr wrap="square">
            <a:spAutoFit/>
          </a:bodyPr>
          <a:lstStyle/>
          <a:p>
            <a:r>
              <a:rPr lang="en-NZ" sz="6000" dirty="0">
                <a:solidFill>
                  <a:srgbClr val="C00000"/>
                </a:solidFill>
                <a:latin typeface="Corbel" panose="020B0503020204020204" pitchFamily="34" charset="0"/>
              </a:rPr>
              <a:t>Example Codes and Validation of the answer! </a:t>
            </a:r>
            <a:endParaRPr lang="en-NZ" sz="6000" dirty="0">
              <a:latin typeface="Corbel" panose="020B0503020204020204" pitchFamily="34" charset="0"/>
            </a:endParaRPr>
          </a:p>
        </p:txBody>
      </p:sp>
    </p:spTree>
    <p:extLst>
      <p:ext uri="{BB962C8B-B14F-4D97-AF65-F5344CB8AC3E}">
        <p14:creationId xmlns:p14="http://schemas.microsoft.com/office/powerpoint/2010/main" val="113496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lgn="just"/>
            <a:r>
              <a:rPr lang="en-US" dirty="0">
                <a:latin typeface="Corbel" panose="020B0503020204020204" pitchFamily="34" charset="0"/>
              </a:rPr>
              <a:t>We will generate n points uniformly distributed within the square</a:t>
            </a:r>
          </a:p>
          <a:p>
            <a:pPr algn="just"/>
            <a:r>
              <a:rPr lang="en-US" dirty="0">
                <a:latin typeface="Corbel" panose="020B0503020204020204" pitchFamily="34" charset="0"/>
              </a:rPr>
              <a:t>Let X denote a binomial random variable which takes the value 1 if a randomly generated point falls within the circle and 0 if the point falls outside of the circle</a:t>
            </a:r>
          </a:p>
          <a:p>
            <a:pPr algn="just"/>
            <a:r>
              <a:rPr lang="en-US" dirty="0">
                <a:latin typeface="Corbel" panose="020B0503020204020204" pitchFamily="34" charset="0"/>
              </a:rPr>
              <a:t> X is a Bernoulli R.V. with p = </a:t>
            </a:r>
            <a:r>
              <a:rPr lang="el-GR" dirty="0">
                <a:latin typeface="Corbel" panose="020B0503020204020204" pitchFamily="34" charset="0"/>
              </a:rPr>
              <a:t>π</a:t>
            </a:r>
            <a:r>
              <a:rPr lang="en-US" dirty="0">
                <a:latin typeface="Corbel" panose="020B0503020204020204" pitchFamily="34" charset="0"/>
              </a:rPr>
              <a:t>/4</a:t>
            </a:r>
          </a:p>
          <a:p>
            <a:pPr algn="just"/>
            <a:r>
              <a:rPr lang="en-US" dirty="0">
                <a:latin typeface="Corbel" panose="020B0503020204020204" pitchFamily="34" charset="0"/>
              </a:rPr>
              <a:t>Notice:  E(X) = </a:t>
            </a:r>
            <a:r>
              <a:rPr lang="el-GR" dirty="0">
                <a:latin typeface="Corbel" panose="020B0503020204020204" pitchFamily="34" charset="0"/>
              </a:rPr>
              <a:t>π</a:t>
            </a:r>
            <a:r>
              <a:rPr lang="en-US" dirty="0">
                <a:latin typeface="Corbel" panose="020B0503020204020204" pitchFamily="34" charset="0"/>
              </a:rPr>
              <a:t>/4  </a:t>
            </a:r>
            <a:r>
              <a:rPr lang="en-US" dirty="0">
                <a:latin typeface="Corbel" panose="020B0503020204020204" pitchFamily="34" charset="0"/>
                <a:sym typeface="Wingdings" pitchFamily="2" charset="2"/>
              </a:rPr>
              <a:t> E(4X) = </a:t>
            </a:r>
            <a:r>
              <a:rPr lang="el-GR" dirty="0">
                <a:latin typeface="Corbel" panose="020B0503020204020204" pitchFamily="34" charset="0"/>
              </a:rPr>
              <a:t>π</a:t>
            </a:r>
            <a:endParaRPr lang="en-US" dirty="0">
              <a:latin typeface="Corbel" panose="020B0503020204020204" pitchFamily="34" charset="0"/>
            </a:endParaRPr>
          </a:p>
          <a:p>
            <a:pPr algn="just"/>
            <a:r>
              <a:rPr lang="en-US" dirty="0">
                <a:latin typeface="Corbel" panose="020B0503020204020204" pitchFamily="34" charset="0"/>
              </a:rPr>
              <a:t>For convenience, let Y = 4X. Now, we estimate </a:t>
            </a:r>
            <a:r>
              <a:rPr lang="el-GR" dirty="0">
                <a:latin typeface="Corbel" panose="020B0503020204020204" pitchFamily="34" charset="0"/>
              </a:rPr>
              <a:t>π</a:t>
            </a:r>
            <a:r>
              <a:rPr lang="en-US" dirty="0">
                <a:latin typeface="Corbel" panose="020B0503020204020204" pitchFamily="34" charset="0"/>
              </a:rPr>
              <a:t> with </a:t>
            </a:r>
          </a:p>
        </p:txBody>
      </p:sp>
      <p:pic>
        <p:nvPicPr>
          <p:cNvPr id="7171" name="Picture 3" descr="C:\Users\Stew\AppData\Local\Microsoft\Windows\Temporary Internet Files\Content.IE5\S28K4LFJ\MC900437771[1].wmf"/>
          <p:cNvPicPr>
            <a:picLocks noChangeAspect="1" noChangeArrowheads="1"/>
          </p:cNvPicPr>
          <p:nvPr/>
        </p:nvPicPr>
        <p:blipFill>
          <a:blip r:embed="rId3" cstate="print"/>
          <a:srcRect/>
          <a:stretch>
            <a:fillRect/>
          </a:stretch>
        </p:blipFill>
        <p:spPr bwMode="auto">
          <a:xfrm>
            <a:off x="6781800" y="5105400"/>
            <a:ext cx="1997075" cy="1362075"/>
          </a:xfrm>
          <a:prstGeom prst="rect">
            <a:avLst/>
          </a:prstGeom>
          <a:noFill/>
        </p:spPr>
      </p:pic>
      <p:sp>
        <p:nvSpPr>
          <p:cNvPr id="717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endParaRPr lang="en-US">
              <a:latin typeface="Corbel" panose="020B0503020204020204" pitchFamily="34" charset="0"/>
            </a:endParaRPr>
          </a:p>
        </p:txBody>
      </p:sp>
      <p:pic>
        <p:nvPicPr>
          <p:cNvPr id="717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5105400"/>
            <a:ext cx="1905000" cy="1595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21EE-244B-2F31-61C3-8BB310A2EB1D}"/>
              </a:ext>
            </a:extLst>
          </p:cNvPr>
          <p:cNvSpPr>
            <a:spLocks noGrp="1"/>
          </p:cNvSpPr>
          <p:nvPr>
            <p:ph type="title"/>
          </p:nvPr>
        </p:nvSpPr>
        <p:spPr/>
        <p:txBody>
          <a:bodyPr/>
          <a:lstStyle/>
          <a:p>
            <a:r>
              <a:rPr lang="en-NZ" dirty="0">
                <a:solidFill>
                  <a:srgbClr val="C00000"/>
                </a:solidFill>
              </a:rPr>
              <a:t>What is </a:t>
            </a:r>
            <a:r>
              <a:rPr lang="en-US" b="0" i="0" dirty="0">
                <a:solidFill>
                  <a:srgbClr val="C00000"/>
                </a:solidFill>
                <a:effectLst/>
                <a:latin typeface="Corbel" panose="020B0503020204020204" pitchFamily="34" charset="0"/>
              </a:rPr>
              <a:t>Monte Carlo simulation?</a:t>
            </a:r>
            <a:endParaRPr lang="en-NZ" dirty="0">
              <a:solidFill>
                <a:srgbClr val="C00000"/>
              </a:solidFill>
            </a:endParaRPr>
          </a:p>
        </p:txBody>
      </p:sp>
      <p:sp>
        <p:nvSpPr>
          <p:cNvPr id="3" name="Content Placeholder 2">
            <a:extLst>
              <a:ext uri="{FF2B5EF4-FFF2-40B4-BE49-F238E27FC236}">
                <a16:creationId xmlns:a16="http://schemas.microsoft.com/office/drawing/2014/main" id="{D437F767-FC32-A7D2-B740-E3639F0C75CA}"/>
              </a:ext>
            </a:extLst>
          </p:cNvPr>
          <p:cNvSpPr>
            <a:spLocks noGrp="1"/>
          </p:cNvSpPr>
          <p:nvPr>
            <p:ph idx="1"/>
          </p:nvPr>
        </p:nvSpPr>
        <p:spPr>
          <a:xfrm>
            <a:off x="457200" y="1166018"/>
            <a:ext cx="8229600" cy="4525963"/>
          </a:xfrm>
        </p:spPr>
        <p:txBody>
          <a:bodyPr>
            <a:normAutofit/>
          </a:bodyPr>
          <a:lstStyle/>
          <a:p>
            <a:pPr marL="0" indent="0" algn="just">
              <a:buNone/>
            </a:pPr>
            <a:br>
              <a:rPr lang="en-US" dirty="0">
                <a:latin typeface="Corbel" panose="020B0503020204020204" pitchFamily="34" charset="0"/>
              </a:rPr>
            </a:br>
            <a:r>
              <a:rPr lang="en-US" b="0" i="0" dirty="0">
                <a:solidFill>
                  <a:srgbClr val="FF0000"/>
                </a:solidFill>
                <a:effectLst/>
                <a:latin typeface="Corbel" panose="020B0503020204020204" pitchFamily="34" charset="0"/>
              </a:rPr>
              <a:t>Monte Carlo simulation: </a:t>
            </a:r>
            <a:r>
              <a:rPr lang="en-US" b="0" i="0" dirty="0">
                <a:effectLst/>
                <a:latin typeface="Corbel" panose="020B0503020204020204" pitchFamily="34" charset="0"/>
              </a:rPr>
              <a:t>A computer-based method for modelling complex systems by running numerous random experiments to estimate outcomes and make predictions, commonly used in computer engineering for optimizing system performance under uncertainty.</a:t>
            </a:r>
            <a:endParaRPr lang="en-NZ" dirty="0">
              <a:latin typeface="Corbel" panose="020B0503020204020204" pitchFamily="34" charset="0"/>
            </a:endParaRPr>
          </a:p>
        </p:txBody>
      </p:sp>
    </p:spTree>
    <p:extLst>
      <p:ext uri="{BB962C8B-B14F-4D97-AF65-F5344CB8AC3E}">
        <p14:creationId xmlns:p14="http://schemas.microsoft.com/office/powerpoint/2010/main" val="65190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just"/>
            <a:r>
              <a:rPr lang="en-US" dirty="0">
                <a:latin typeface="Corbel" panose="020B0503020204020204" pitchFamily="34" charset="0"/>
              </a:rPr>
              <a:t>The Simulation:</a:t>
            </a:r>
          </a:p>
        </p:txBody>
      </p:sp>
      <p:sp>
        <p:nvSpPr>
          <p:cNvPr id="3" name="Content Placeholder 2"/>
          <p:cNvSpPr>
            <a:spLocks noGrp="1"/>
          </p:cNvSpPr>
          <p:nvPr>
            <p:ph idx="1"/>
          </p:nvPr>
        </p:nvSpPr>
        <p:spPr/>
        <p:txBody>
          <a:bodyPr/>
          <a:lstStyle/>
          <a:p>
            <a:pPr algn="just"/>
            <a:r>
              <a:rPr lang="en-US" dirty="0">
                <a:latin typeface="Corbel" panose="020B0503020204020204" pitchFamily="34" charset="0"/>
              </a:rPr>
              <a:t>This simulation can easily be programmed into a computer:</a:t>
            </a:r>
          </a:p>
          <a:p>
            <a:pPr lvl="1" algn="just"/>
            <a:r>
              <a:rPr lang="en-US" dirty="0">
                <a:latin typeface="Corbel" panose="020B0503020204020204" pitchFamily="34" charset="0"/>
              </a:rPr>
              <a:t>I used R code to write a short function to run our simulation</a:t>
            </a:r>
          </a:p>
          <a:p>
            <a:pPr lvl="2" algn="just"/>
            <a:r>
              <a:rPr lang="en-US" dirty="0">
                <a:latin typeface="Corbel" panose="020B0503020204020204" pitchFamily="34" charset="0"/>
              </a:rPr>
              <a:t>We input n, number of trials, and function will repeatedly select points uniformly distributed within the square and determine how many fall within the circle</a:t>
            </a:r>
          </a:p>
          <a:p>
            <a:pPr lvl="2" algn="just"/>
            <a:r>
              <a:rPr lang="en-US" dirty="0">
                <a:latin typeface="Corbel" panose="020B0503020204020204" pitchFamily="34" charset="0"/>
              </a:rPr>
              <a:t>Function computes sample mean and returns our estimate for </a:t>
            </a:r>
            <a:r>
              <a:rPr lang="el-GR" dirty="0">
                <a:latin typeface="Corbel" panose="020B0503020204020204" pitchFamily="34" charset="0"/>
              </a:rPr>
              <a:t>π</a:t>
            </a:r>
            <a:r>
              <a:rPr lang="en-US" dirty="0">
                <a:latin typeface="Corbel" panose="020B0503020204020204" pitchFamily="34" charset="0"/>
              </a:rPr>
              <a:t> :</a:t>
            </a:r>
          </a:p>
          <a:p>
            <a:pPr lvl="2" algn="just"/>
            <a:endParaRPr lang="en-US" dirty="0">
              <a:latin typeface="Corbel" panose="020B0503020204020204" pitchFamily="34" charset="0"/>
            </a:endParaRPr>
          </a:p>
        </p:txBody>
      </p:sp>
      <p:sp>
        <p:nvSpPr>
          <p:cNvPr id="41986"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endParaRPr lang="en-US">
              <a:latin typeface="Corbel" panose="020B0503020204020204" pitchFamily="34" charset="0"/>
            </a:endParaRPr>
          </a:p>
        </p:txBody>
      </p:sp>
      <p:pic>
        <p:nvPicPr>
          <p:cNvPr id="419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5709285"/>
            <a:ext cx="1371600" cy="1148715"/>
          </a:xfrm>
          <a:prstGeom prst="rect">
            <a:avLst/>
          </a:prstGeom>
          <a:noFill/>
        </p:spPr>
      </p:pic>
      <p:pic>
        <p:nvPicPr>
          <p:cNvPr id="41987" name="Picture 3" descr="C:\Users\Stew\AppData\Local\Microsoft\Windows\Temporary Internet Files\Content.IE5\SPMHA3YZ\MC900048210[1].wmf"/>
          <p:cNvPicPr>
            <a:picLocks noChangeAspect="1" noChangeArrowheads="1"/>
          </p:cNvPicPr>
          <p:nvPr/>
        </p:nvPicPr>
        <p:blipFill>
          <a:blip r:embed="rId4" cstate="print"/>
          <a:srcRect/>
          <a:stretch>
            <a:fillRect/>
          </a:stretch>
        </p:blipFill>
        <p:spPr bwMode="auto">
          <a:xfrm>
            <a:off x="457200" y="152400"/>
            <a:ext cx="1524000" cy="152604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97" y="34795"/>
            <a:ext cx="8229600" cy="1143000"/>
          </a:xfrm>
        </p:spPr>
        <p:txBody>
          <a:bodyPr/>
          <a:lstStyle/>
          <a:p>
            <a:r>
              <a:rPr lang="en-US" b="1" dirty="0">
                <a:solidFill>
                  <a:srgbClr val="C00000"/>
                </a:solidFill>
                <a:latin typeface="Corbel" panose="020B0503020204020204" pitchFamily="34" charset="0"/>
              </a:rPr>
              <a:t>R Codes:</a:t>
            </a:r>
          </a:p>
        </p:txBody>
      </p:sp>
      <p:graphicFrame>
        <p:nvGraphicFramePr>
          <p:cNvPr id="57346" name="Object 2"/>
          <p:cNvGraphicFramePr>
            <a:graphicFrameLocks noChangeAspect="1"/>
          </p:cNvGraphicFramePr>
          <p:nvPr>
            <p:extLst>
              <p:ext uri="{D42A27DB-BD31-4B8C-83A1-F6EECF244321}">
                <p14:modId xmlns:p14="http://schemas.microsoft.com/office/powerpoint/2010/main" val="2081178442"/>
              </p:ext>
            </p:extLst>
          </p:nvPr>
        </p:nvGraphicFramePr>
        <p:xfrm>
          <a:off x="304800" y="1096962"/>
          <a:ext cx="10846845" cy="5486400"/>
        </p:xfrm>
        <a:graphic>
          <a:graphicData uri="http://schemas.openxmlformats.org/presentationml/2006/ole">
            <mc:AlternateContent xmlns:mc="http://schemas.openxmlformats.org/markup-compatibility/2006">
              <mc:Choice xmlns:v="urn:schemas-microsoft-com:vml" Requires="v">
                <p:oleObj name="Document" r:id="rId3" imgW="5951180" imgH="3004102" progId="Word.Document.12">
                  <p:embed/>
                </p:oleObj>
              </mc:Choice>
              <mc:Fallback>
                <p:oleObj name="Document" r:id="rId3" imgW="5951180" imgH="3004102" progId="Word.Document.12">
                  <p:embed/>
                  <p:pic>
                    <p:nvPicPr>
                      <p:cNvPr id="0" name="Picture 2"/>
                      <p:cNvPicPr>
                        <a:picLocks noChangeAspect="1" noChangeArrowheads="1"/>
                      </p:cNvPicPr>
                      <p:nvPr/>
                    </p:nvPicPr>
                    <p:blipFill>
                      <a:blip r:embed="rId4"/>
                      <a:srcRect/>
                      <a:stretch>
                        <a:fillRect/>
                      </a:stretch>
                    </p:blipFill>
                    <p:spPr bwMode="auto">
                      <a:xfrm>
                        <a:off x="304800" y="1096962"/>
                        <a:ext cx="10846845" cy="5486400"/>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accurate is this method?</a:t>
            </a:r>
          </a:p>
        </p:txBody>
      </p:sp>
      <p:sp>
        <p:nvSpPr>
          <p:cNvPr id="3" name="Content Placeholder 2"/>
          <p:cNvSpPr>
            <a:spLocks noGrp="1"/>
          </p:cNvSpPr>
          <p:nvPr>
            <p:ph idx="1"/>
          </p:nvPr>
        </p:nvSpPr>
        <p:spPr>
          <a:xfrm>
            <a:off x="457200" y="1447800"/>
            <a:ext cx="8229600" cy="4678363"/>
          </a:xfrm>
        </p:spPr>
        <p:txBody>
          <a:bodyPr/>
          <a:lstStyle/>
          <a:p>
            <a:r>
              <a:rPr lang="en-US" dirty="0"/>
              <a:t>Consider the variance of our estimate:</a:t>
            </a:r>
          </a:p>
          <a:p>
            <a:endParaRPr lang="en-US" dirty="0"/>
          </a:p>
          <a:p>
            <a:endParaRPr lang="en-US" dirty="0"/>
          </a:p>
          <a:p>
            <a:r>
              <a:rPr lang="en-US" dirty="0"/>
              <a:t>Since X is a Bernoulli R.V. with p = </a:t>
            </a:r>
            <a:r>
              <a:rPr lang="el-GR" dirty="0"/>
              <a:t>π</a:t>
            </a:r>
            <a:r>
              <a:rPr lang="en-US" dirty="0"/>
              <a:t>/4,     </a:t>
            </a:r>
            <a:r>
              <a:rPr lang="en-US" dirty="0" err="1"/>
              <a:t>Var</a:t>
            </a:r>
            <a:r>
              <a:rPr lang="en-US" dirty="0"/>
              <a:t>(X) = (</a:t>
            </a:r>
            <a:r>
              <a:rPr lang="el-GR" dirty="0"/>
              <a:t>π</a:t>
            </a:r>
            <a:r>
              <a:rPr lang="en-US" dirty="0"/>
              <a:t>/4)(1-</a:t>
            </a:r>
            <a:r>
              <a:rPr lang="el-GR" dirty="0"/>
              <a:t> π</a:t>
            </a:r>
            <a:r>
              <a:rPr lang="en-US" dirty="0"/>
              <a:t>/4), however we will assume we don’t know </a:t>
            </a:r>
            <a:r>
              <a:rPr lang="el-GR" dirty="0"/>
              <a:t>π</a:t>
            </a:r>
            <a:r>
              <a:rPr lang="en-US" dirty="0"/>
              <a:t>.  Hence, we shall compute the sample variance of X.</a:t>
            </a:r>
          </a:p>
          <a:p>
            <a:pPr>
              <a:buNone/>
            </a:pPr>
            <a:endParaRPr lang="en-US"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9600" y="2133600"/>
            <a:ext cx="7513093" cy="1371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Variance of X</a:t>
            </a:r>
          </a:p>
        </p:txBody>
      </p:sp>
      <p:sp>
        <p:nvSpPr>
          <p:cNvPr id="3" name="Content Placeholder 2"/>
          <p:cNvSpPr>
            <a:spLocks noGrp="1"/>
          </p:cNvSpPr>
          <p:nvPr>
            <p:ph idx="1"/>
          </p:nvPr>
        </p:nvSpPr>
        <p:spPr/>
        <p:txBody>
          <a:bodyPr/>
          <a:lstStyle/>
          <a:p>
            <a:r>
              <a:rPr lang="en-US" dirty="0"/>
              <a:t>We can calculate this retrospectively, since X is a Bernoulli R.V:</a:t>
            </a:r>
          </a:p>
          <a:p>
            <a:pPr lvl="1"/>
            <a:r>
              <a:rPr lang="en-US" dirty="0"/>
              <a:t>Ex:  When n = 1000, we estimate pi to be 3.188.  That is, </a:t>
            </a:r>
          </a:p>
          <a:p>
            <a:pPr lvl="1"/>
            <a:endParaRPr lang="en-US" dirty="0"/>
          </a:p>
          <a:p>
            <a:pPr lvl="1"/>
            <a:r>
              <a:rPr lang="en-US" dirty="0"/>
              <a:t>Hence, 797 of our points fell within the circle, making x = 1 for 797 of our trials, and zero for the other 203 </a:t>
            </a:r>
          </a:p>
          <a:p>
            <a:pPr lvl="1"/>
            <a:r>
              <a:rPr lang="en-US" dirty="0"/>
              <a:t>Now,                      can be easily calculated  </a:t>
            </a:r>
          </a:p>
        </p:txBody>
      </p:sp>
      <p:sp>
        <p:nvSpPr>
          <p:cNvPr id="46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3124200"/>
            <a:ext cx="3920197" cy="1219200"/>
          </a:xfrm>
          <a:prstGeom prst="rect">
            <a:avLst/>
          </a:prstGeom>
          <a:noFill/>
        </p:spPr>
      </p:pic>
      <p:sp>
        <p:nvSpPr>
          <p:cNvPr id="460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5334000"/>
            <a:ext cx="1512863" cy="8477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Central limit theorem:  tells us that      is </a:t>
            </a:r>
            <a:r>
              <a:rPr lang="en-US" i="1" dirty="0"/>
              <a:t>approximately </a:t>
            </a:r>
            <a:r>
              <a:rPr lang="en-US" dirty="0"/>
              <a:t> normal (for large n)</a:t>
            </a:r>
          </a:p>
          <a:p>
            <a:r>
              <a:rPr lang="en-US" dirty="0"/>
              <a:t>Then, </a:t>
            </a:r>
          </a:p>
          <a:p>
            <a:pPr lvl="1"/>
            <a:r>
              <a:rPr lang="en-US" dirty="0"/>
              <a:t> the (1 – </a:t>
            </a:r>
            <a:r>
              <a:rPr lang="el-GR" dirty="0"/>
              <a:t>α</a:t>
            </a:r>
            <a:r>
              <a:rPr lang="en-US" dirty="0"/>
              <a:t>) Confidence Interval is given by </a:t>
            </a:r>
          </a:p>
          <a:p>
            <a:pPr lvl="1">
              <a:buNone/>
            </a:pPr>
            <a:endParaRPr lang="en-US" dirty="0"/>
          </a:p>
          <a:p>
            <a:pPr lvl="1">
              <a:buNone/>
            </a:pPr>
            <a:endParaRPr lang="en-US" dirty="0"/>
          </a:p>
          <a:p>
            <a:pPr lvl="1">
              <a:buNone/>
            </a:pPr>
            <a:r>
              <a:rPr lang="en-US" dirty="0"/>
              <a:t>    where               is the inverse of the standard normal cumulative distribution function </a:t>
            </a: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81800" y="1371600"/>
            <a:ext cx="228600" cy="889000"/>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24000" y="3581400"/>
            <a:ext cx="3048000" cy="948715"/>
          </a:xfrm>
          <a:prstGeom prst="rect">
            <a:avLst/>
          </a:prstGeom>
          <a:noFill/>
        </p:spPr>
      </p:pic>
      <p:sp>
        <p:nvSpPr>
          <p:cNvPr id="542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8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62200" y="4572000"/>
            <a:ext cx="959303" cy="71437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 note on variance</a:t>
            </a:r>
          </a:p>
        </p:txBody>
      </p:sp>
      <p:sp>
        <p:nvSpPr>
          <p:cNvPr id="3" name="Content Placeholder 2"/>
          <p:cNvSpPr>
            <a:spLocks noGrp="1"/>
          </p:cNvSpPr>
          <p:nvPr>
            <p:ph idx="1"/>
          </p:nvPr>
        </p:nvSpPr>
        <p:spPr>
          <a:xfrm>
            <a:off x="457200" y="1066800"/>
            <a:ext cx="8229600" cy="5059363"/>
          </a:xfrm>
        </p:spPr>
        <p:txBody>
          <a:bodyPr/>
          <a:lstStyle/>
          <a:p>
            <a:r>
              <a:rPr lang="en-US" dirty="0"/>
              <a:t>The variance of our estimate decreases with n, since</a:t>
            </a:r>
          </a:p>
          <a:p>
            <a:endParaRPr lang="en-US" dirty="0"/>
          </a:p>
          <a:p>
            <a:r>
              <a:rPr lang="en-US" dirty="0"/>
              <a:t>As n changes, we have </a:t>
            </a:r>
          </a:p>
          <a:p>
            <a:endParaRPr lang="en-US" dirty="0"/>
          </a:p>
          <a:p>
            <a:endParaRPr lang="en-US" dirty="0"/>
          </a:p>
          <a:p>
            <a:r>
              <a:rPr lang="en-US" dirty="0"/>
              <a:t>For large n, this gets very small</a:t>
            </a:r>
          </a:p>
          <a:p>
            <a:r>
              <a:rPr lang="en-US" dirty="0"/>
              <a:t>What are the implications for Monte Carlo?</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3505200"/>
            <a:ext cx="2579077" cy="838200"/>
          </a:xfrm>
          <a:prstGeom prst="rect">
            <a:avLst/>
          </a:prstGeom>
          <a:noFill/>
        </p:spPr>
      </p:pic>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362200" y="1752600"/>
            <a:ext cx="2505456" cy="914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lvl="2"/>
            <a:r>
              <a:rPr lang="en-US" dirty="0"/>
              <a:t>For n = 10,000,000 our estimate is accurate to three decimal places when compared with </a:t>
            </a:r>
            <a:r>
              <a:rPr lang="el-GR" dirty="0"/>
              <a:t>π</a:t>
            </a:r>
            <a:endParaRPr lang="en-US" dirty="0"/>
          </a:p>
          <a:p>
            <a:pPr lvl="3"/>
            <a:r>
              <a:rPr lang="en-US" dirty="0"/>
              <a:t>Not exactly efficient</a:t>
            </a:r>
          </a:p>
        </p:txBody>
      </p:sp>
      <p:graphicFrame>
        <p:nvGraphicFramePr>
          <p:cNvPr id="49154" name="Object 2"/>
          <p:cNvGraphicFramePr>
            <a:graphicFrameLocks noChangeAspect="1"/>
          </p:cNvGraphicFramePr>
          <p:nvPr/>
        </p:nvGraphicFramePr>
        <p:xfrm>
          <a:off x="381000" y="1752600"/>
          <a:ext cx="8467218" cy="2514600"/>
        </p:xfrm>
        <a:graphic>
          <a:graphicData uri="http://schemas.openxmlformats.org/presentationml/2006/ole">
            <mc:AlternateContent xmlns:mc="http://schemas.openxmlformats.org/markup-compatibility/2006">
              <mc:Choice xmlns:v="urn:schemas-microsoft-com:vml" Requires="v">
                <p:oleObj name="Document" r:id="rId3" imgW="6099065" imgH="1811055" progId="Word.Document.12">
                  <p:embed/>
                </p:oleObj>
              </mc:Choice>
              <mc:Fallback>
                <p:oleObj name="Document" r:id="rId3" imgW="6099065" imgH="181105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846721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Hypothetically…</a:t>
            </a:r>
          </a:p>
        </p:txBody>
      </p:sp>
      <p:sp>
        <p:nvSpPr>
          <p:cNvPr id="3" name="Content Placeholder 2"/>
          <p:cNvSpPr>
            <a:spLocks noGrp="1"/>
          </p:cNvSpPr>
          <p:nvPr>
            <p:ph idx="1"/>
          </p:nvPr>
        </p:nvSpPr>
        <p:spPr/>
        <p:txBody>
          <a:bodyPr/>
          <a:lstStyle/>
          <a:p>
            <a:r>
              <a:rPr lang="en-US" dirty="0"/>
              <a:t>With this method for estimating </a:t>
            </a:r>
            <a:r>
              <a:rPr lang="el-GR" dirty="0"/>
              <a:t>π</a:t>
            </a:r>
            <a:r>
              <a:rPr lang="en-US" dirty="0"/>
              <a:t>, how many trials are necessary for us to be at least 95% sure that our error is less than 1x10</a:t>
            </a:r>
            <a:r>
              <a:rPr lang="en-US" baseline="30000" dirty="0"/>
              <a:t>-10</a:t>
            </a:r>
            <a:r>
              <a:rPr lang="en-US" dirty="0"/>
              <a:t>?</a:t>
            </a:r>
          </a:p>
          <a:p>
            <a:pPr lvl="2"/>
            <a:r>
              <a:rPr lang="en-US" dirty="0"/>
              <a:t>About  1.036x10</a:t>
            </a:r>
            <a:r>
              <a:rPr lang="en-US" baseline="30000" dirty="0"/>
              <a:t>21</a:t>
            </a:r>
            <a:endParaRPr lang="en-US" dirty="0"/>
          </a:p>
          <a:p>
            <a:endParaRPr lang="en-US" dirty="0"/>
          </a:p>
        </p:txBody>
      </p:sp>
      <p:pic>
        <p:nvPicPr>
          <p:cNvPr id="50179" name="Picture 3" descr="C:\Users\Stew\AppData\Local\Microsoft\Windows\Temporary Internet Files\Content.IE5\3M1JC1HA\MC900433921[1].png"/>
          <p:cNvPicPr>
            <a:picLocks noChangeAspect="1" noChangeArrowheads="1"/>
          </p:cNvPicPr>
          <p:nvPr/>
        </p:nvPicPr>
        <p:blipFill>
          <a:blip r:embed="rId3" cstate="print"/>
          <a:srcRect/>
          <a:stretch>
            <a:fillRect/>
          </a:stretch>
        </p:blipFill>
        <p:spPr bwMode="auto">
          <a:xfrm>
            <a:off x="4800600" y="3810000"/>
            <a:ext cx="2133600" cy="2133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25449"/>
            <a:ext cx="7215187" cy="5276851"/>
          </a:xfrm>
        </p:spPr>
        <p:txBody>
          <a:bodyPr/>
          <a:lstStyle/>
          <a:p>
            <a:r>
              <a:rPr lang="en-US" dirty="0"/>
              <a:t>Clearly, Monte Carlo is not best method for figuring out digits of pi</a:t>
            </a:r>
          </a:p>
          <a:p>
            <a:pPr lvl="1"/>
            <a:endParaRPr lang="en-US" dirty="0"/>
          </a:p>
          <a:p>
            <a:pPr lvl="1"/>
            <a:r>
              <a:rPr lang="en-US" dirty="0"/>
              <a:t>So what is a </a:t>
            </a:r>
            <a:r>
              <a:rPr lang="en-US" i="1" dirty="0"/>
              <a:t>practical </a:t>
            </a:r>
            <a:r>
              <a:rPr lang="en-US" dirty="0"/>
              <a:t>application???</a:t>
            </a:r>
          </a:p>
        </p:txBody>
      </p:sp>
      <p:pic>
        <p:nvPicPr>
          <p:cNvPr id="52225" name="Picture 1" descr="C:\Users\Stew\AppData\Local\Microsoft\Windows\Temporary Internet Files\Content.IE5\S28K4LFJ\MC900150563[1].wmf"/>
          <p:cNvPicPr>
            <a:picLocks noChangeAspect="1" noChangeArrowheads="1"/>
          </p:cNvPicPr>
          <p:nvPr/>
        </p:nvPicPr>
        <p:blipFill>
          <a:blip r:embed="rId3" cstate="print"/>
          <a:srcRect/>
          <a:stretch>
            <a:fillRect/>
          </a:stretch>
        </p:blipFill>
        <p:spPr bwMode="auto">
          <a:xfrm>
            <a:off x="5943600" y="4495800"/>
            <a:ext cx="1554162" cy="1819275"/>
          </a:xfrm>
          <a:prstGeom prst="rect">
            <a:avLst/>
          </a:prstGeom>
          <a:noFill/>
        </p:spPr>
      </p:pic>
      <p:pic>
        <p:nvPicPr>
          <p:cNvPr id="52226" name="Picture 2" descr="C:\Users\Stew\AppData\Local\Microsoft\Windows\Temporary Internet Files\Content.IE5\SPMHA3YZ\MC900434775[1].png"/>
          <p:cNvPicPr>
            <a:picLocks noChangeAspect="1" noChangeArrowheads="1"/>
          </p:cNvPicPr>
          <p:nvPr/>
        </p:nvPicPr>
        <p:blipFill>
          <a:blip r:embed="rId4" cstate="print"/>
          <a:srcRect/>
          <a:stretch>
            <a:fillRect/>
          </a:stretch>
        </p:blipFill>
        <p:spPr bwMode="auto">
          <a:xfrm>
            <a:off x="6400800" y="2895600"/>
            <a:ext cx="1828800" cy="1828800"/>
          </a:xfrm>
          <a:prstGeom prst="rect">
            <a:avLst/>
          </a:prstGeom>
          <a:noFill/>
        </p:spPr>
      </p:pic>
      <p:pic>
        <p:nvPicPr>
          <p:cNvPr id="52228" name="Picture 4" descr="C:\Users\Stew\AppData\Local\Microsoft\Windows\Temporary Internet Files\Content.IE5\S28K4LFJ\MC900436267[1].png"/>
          <p:cNvPicPr>
            <a:picLocks noChangeAspect="1" noChangeArrowheads="1"/>
          </p:cNvPicPr>
          <p:nvPr/>
        </p:nvPicPr>
        <p:blipFill>
          <a:blip r:embed="rId5" cstate="print"/>
          <a:srcRect/>
          <a:stretch>
            <a:fillRect/>
          </a:stretch>
        </p:blipFill>
        <p:spPr bwMode="auto">
          <a:xfrm>
            <a:off x="6858000" y="3200400"/>
            <a:ext cx="933450" cy="933450"/>
          </a:xfrm>
          <a:prstGeom prst="rect">
            <a:avLst/>
          </a:prstGeom>
          <a:noFill/>
        </p:spPr>
      </p:pic>
      <p:pic>
        <p:nvPicPr>
          <p:cNvPr id="52229" name="Picture 5" descr="C:\Users\Stew\AppData\Local\Microsoft\Windows\Temporary Internet Files\Content.IE5\3M1JC1HA\MC900237283[1].wmf"/>
          <p:cNvPicPr>
            <a:picLocks noChangeAspect="1" noChangeArrowheads="1"/>
          </p:cNvPicPr>
          <p:nvPr/>
        </p:nvPicPr>
        <p:blipFill>
          <a:blip r:embed="rId6" cstate="print"/>
          <a:srcRect/>
          <a:stretch>
            <a:fillRect/>
          </a:stretch>
        </p:blipFill>
        <p:spPr bwMode="auto">
          <a:xfrm>
            <a:off x="4419600" y="3200400"/>
            <a:ext cx="1824037" cy="131542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A Real-World Example: </a:t>
            </a:r>
            <a:br>
              <a:rPr lang="en-US" dirty="0">
                <a:solidFill>
                  <a:srgbClr val="C00000"/>
                </a:solidFill>
                <a:latin typeface="Times New Roman" panose="02020603050405020304" pitchFamily="18" charset="0"/>
                <a:cs typeface="Times New Roman" panose="02020603050405020304" pitchFamily="18" charset="0"/>
              </a:rPr>
            </a:br>
            <a:br>
              <a:rPr lang="en-US" dirty="0">
                <a:solidFill>
                  <a:srgbClr val="C00000"/>
                </a:solidFill>
                <a:latin typeface="Times New Roman" panose="02020603050405020304" pitchFamily="18" charset="0"/>
                <a:cs typeface="Times New Roman" panose="02020603050405020304" pitchFamily="18" charset="0"/>
              </a:rPr>
            </a:br>
            <a:r>
              <a:rPr lang="en-US" b="0" i="0" dirty="0">
                <a:solidFill>
                  <a:srgbClr val="C00000"/>
                </a:solidFill>
                <a:effectLst/>
                <a:latin typeface="Times New Roman" panose="02020603050405020304" pitchFamily="18" charset="0"/>
                <a:cs typeface="Times New Roman" panose="02020603050405020304" pitchFamily="18" charset="0"/>
              </a:rPr>
              <a:t>Monte Carlo Simulation for Server Response Time Estimation</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2" descr="C:\Users\Stew\AppData\Local\Microsoft\Windows\Temporary Internet Files\Content.IE5\SPMHA3YZ\MC900198175[1].wmf">
            <a:extLst>
              <a:ext uri="{FF2B5EF4-FFF2-40B4-BE49-F238E27FC236}">
                <a16:creationId xmlns:a16="http://schemas.microsoft.com/office/drawing/2014/main" id="{6A10BBA2-148E-47A6-558A-C4EB2546322D}"/>
              </a:ext>
            </a:extLst>
          </p:cNvPr>
          <p:cNvPicPr>
            <a:picLocks noChangeAspect="1" noChangeArrowheads="1"/>
          </p:cNvPicPr>
          <p:nvPr/>
        </p:nvPicPr>
        <p:blipFill>
          <a:blip r:embed="rId3" cstate="print"/>
          <a:srcRect/>
          <a:stretch>
            <a:fillRect/>
          </a:stretch>
        </p:blipFill>
        <p:spPr bwMode="auto">
          <a:xfrm>
            <a:off x="709534" y="4648200"/>
            <a:ext cx="1447800" cy="160115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1C6B-4C1B-9F5E-0FD2-88CCFFB0484C}"/>
              </a:ext>
            </a:extLst>
          </p:cNvPr>
          <p:cNvSpPr>
            <a:spLocks noGrp="1"/>
          </p:cNvSpPr>
          <p:nvPr>
            <p:ph type="title"/>
          </p:nvPr>
        </p:nvSpPr>
        <p:spPr/>
        <p:txBody>
          <a:bodyPr>
            <a:normAutofit fontScale="90000"/>
          </a:bodyPr>
          <a:lstStyle/>
          <a:p>
            <a:r>
              <a:rPr lang="en-NZ" b="0" i="0" dirty="0">
                <a:solidFill>
                  <a:srgbClr val="C00000"/>
                </a:solidFill>
                <a:effectLst/>
                <a:latin typeface="Corbel" panose="020B0503020204020204" pitchFamily="34" charset="0"/>
              </a:rPr>
              <a:t>Efficient Code Testing with Monte Carlo Simulation!</a:t>
            </a:r>
            <a:endParaRPr lang="en-NZ" dirty="0">
              <a:solidFill>
                <a:srgbClr val="C00000"/>
              </a:solidFill>
              <a:latin typeface="Corbel" panose="020B0503020204020204" pitchFamily="34" charset="0"/>
            </a:endParaRPr>
          </a:p>
        </p:txBody>
      </p:sp>
      <p:sp>
        <p:nvSpPr>
          <p:cNvPr id="3" name="Content Placeholder 2">
            <a:extLst>
              <a:ext uri="{FF2B5EF4-FFF2-40B4-BE49-F238E27FC236}">
                <a16:creationId xmlns:a16="http://schemas.microsoft.com/office/drawing/2014/main" id="{AC98742E-3628-5595-5BBA-47730A20C715}"/>
              </a:ext>
            </a:extLst>
          </p:cNvPr>
          <p:cNvSpPr>
            <a:spLocks noGrp="1"/>
          </p:cNvSpPr>
          <p:nvPr>
            <p:ph idx="1"/>
          </p:nvPr>
        </p:nvSpPr>
        <p:spPr/>
        <p:txBody>
          <a:bodyPr>
            <a:normAutofit fontScale="70000" lnSpcReduction="20000"/>
          </a:bodyPr>
          <a:lstStyle/>
          <a:p>
            <a:pPr marL="0" indent="0" algn="just">
              <a:buNone/>
            </a:pPr>
            <a:r>
              <a:rPr lang="en-US" b="0" i="0" dirty="0">
                <a:effectLst/>
                <a:latin typeface="Corbel" panose="020B0503020204020204" pitchFamily="34" charset="0"/>
              </a:rPr>
              <a:t>Suppose you're a software engineer developing a program, and you want to estimate how many lines of code need testing to ensure software reliability. </a:t>
            </a:r>
          </a:p>
          <a:p>
            <a:pPr marL="0" indent="0" algn="just">
              <a:buNone/>
            </a:pPr>
            <a:endParaRPr lang="en-US" dirty="0">
              <a:latin typeface="Corbel" panose="020B0503020204020204" pitchFamily="34" charset="0"/>
            </a:endParaRPr>
          </a:p>
          <a:p>
            <a:pPr marL="0" indent="0" algn="just">
              <a:buNone/>
            </a:pPr>
            <a:r>
              <a:rPr lang="en-US" b="0" i="0" dirty="0">
                <a:effectLst/>
                <a:latin typeface="Corbel" panose="020B0503020204020204" pitchFamily="34" charset="0"/>
              </a:rPr>
              <a:t>Instead of reviewing every line individually, you employ Monte Carlo simulation. Randomly selecting subsets of code for testing, you simulate different testing scenarios. By repeating these simulations, you can estimate the average number of lines that typically need testing. </a:t>
            </a:r>
          </a:p>
          <a:p>
            <a:pPr marL="0" indent="0" algn="just">
              <a:buNone/>
            </a:pPr>
            <a:endParaRPr lang="en-US" b="0" i="0" dirty="0">
              <a:effectLst/>
              <a:latin typeface="Corbel" panose="020B0503020204020204" pitchFamily="34" charset="0"/>
            </a:endParaRPr>
          </a:p>
          <a:p>
            <a:pPr marL="0" indent="0" algn="just">
              <a:buNone/>
            </a:pPr>
            <a:r>
              <a:rPr lang="en-US" b="0" i="0" dirty="0">
                <a:effectLst/>
                <a:latin typeface="Corbel" panose="020B0503020204020204" pitchFamily="34" charset="0"/>
              </a:rPr>
              <a:t>This approach helps in optimizing testing resources without the need for testing every line of code manually, making the software development process more efficient. Monte Carlo simulation in computer engineering proves useful for predicting testing requirements and streamlining development workflows.</a:t>
            </a:r>
            <a:endParaRPr lang="en-NZ" dirty="0">
              <a:latin typeface="Corbel" panose="020B0503020204020204" pitchFamily="34" charset="0"/>
            </a:endParaRPr>
          </a:p>
        </p:txBody>
      </p:sp>
    </p:spTree>
    <p:extLst>
      <p:ext uri="{BB962C8B-B14F-4D97-AF65-F5344CB8AC3E}">
        <p14:creationId xmlns:p14="http://schemas.microsoft.com/office/powerpoint/2010/main" val="265739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122-30CB-6CD1-B92A-28B26CC51802}"/>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NZ" dirty="0"/>
          </a:p>
        </p:txBody>
      </p:sp>
      <p:sp>
        <p:nvSpPr>
          <p:cNvPr id="3" name="Content Placeholder 2">
            <a:extLst>
              <a:ext uri="{FF2B5EF4-FFF2-40B4-BE49-F238E27FC236}">
                <a16:creationId xmlns:a16="http://schemas.microsoft.com/office/drawing/2014/main" id="{EFE7882A-7C0C-E5A2-D041-56842212E43D}"/>
              </a:ext>
            </a:extLst>
          </p:cNvPr>
          <p:cNvSpPr>
            <a:spLocks noGrp="1"/>
          </p:cNvSpPr>
          <p:nvPr>
            <p:ph idx="1"/>
          </p:nvPr>
        </p:nvSpPr>
        <p:spPr/>
        <p:txBody>
          <a:bodyPr>
            <a:normAutofit fontScale="85000" lnSpcReduction="20000"/>
          </a:bodyPr>
          <a:lstStyle/>
          <a:p>
            <a:pPr algn="just"/>
            <a:r>
              <a:rPr lang="en-US" b="0" i="0" dirty="0">
                <a:effectLst/>
                <a:latin typeface="Corbel" panose="020B0503020204020204" pitchFamily="34" charset="0"/>
              </a:rPr>
              <a:t>Let's consider a computer engineering problem where Monte Carlo simulation can be applied. One common application is in the performance analysis of computer systems. Suppose you want to estimate the average response time of a server system under different load conditions.</a:t>
            </a:r>
          </a:p>
          <a:p>
            <a:pPr algn="just"/>
            <a:endParaRPr lang="en-US" b="0" i="0" dirty="0">
              <a:effectLst/>
              <a:latin typeface="Corbel" panose="020B0503020204020204" pitchFamily="34" charset="0"/>
            </a:endParaRPr>
          </a:p>
          <a:p>
            <a:pPr algn="just"/>
            <a:r>
              <a:rPr lang="en-US" b="0" i="0" dirty="0">
                <a:effectLst/>
                <a:latin typeface="Corbel" panose="020B0503020204020204" pitchFamily="34" charset="0"/>
              </a:rPr>
              <a:t>Let's create a simple example where we simulate the response time of a server that follows a normal distribution. We'll use a Monte Carlo simulation to estimate the average response time under varying loads.</a:t>
            </a:r>
          </a:p>
          <a:p>
            <a:endParaRPr lang="en-NZ" dirty="0"/>
          </a:p>
        </p:txBody>
      </p:sp>
    </p:spTree>
    <p:extLst>
      <p:ext uri="{BB962C8B-B14F-4D97-AF65-F5344CB8AC3E}">
        <p14:creationId xmlns:p14="http://schemas.microsoft.com/office/powerpoint/2010/main" val="246088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02E7-4BBC-0A11-F3D7-1A6F59C148E0}"/>
              </a:ext>
            </a:extLst>
          </p:cNvPr>
          <p:cNvSpPr>
            <a:spLocks noGrp="1"/>
          </p:cNvSpPr>
          <p:nvPr>
            <p:ph type="title"/>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Example Continue…..</a:t>
            </a:r>
            <a:endParaRPr lang="en-NZ" dirty="0"/>
          </a:p>
        </p:txBody>
      </p:sp>
      <p:sp>
        <p:nvSpPr>
          <p:cNvPr id="3" name="Content Placeholder 2">
            <a:extLst>
              <a:ext uri="{FF2B5EF4-FFF2-40B4-BE49-F238E27FC236}">
                <a16:creationId xmlns:a16="http://schemas.microsoft.com/office/drawing/2014/main" id="{30C9B3FC-D92F-ECB0-31EF-4D5337C71E75}"/>
              </a:ext>
            </a:extLst>
          </p:cNvPr>
          <p:cNvSpPr>
            <a:spLocks noGrp="1"/>
          </p:cNvSpPr>
          <p:nvPr>
            <p:ph idx="1"/>
          </p:nvPr>
        </p:nvSpPr>
        <p:spPr/>
        <p:txBody>
          <a:bodyPr>
            <a:normAutofit fontScale="85000" lnSpcReduction="10000"/>
          </a:bodyPr>
          <a:lstStyle/>
          <a:p>
            <a:pPr algn="just"/>
            <a:r>
              <a:rPr lang="en-US" b="0" i="0" dirty="0">
                <a:effectLst/>
                <a:latin typeface="Corbel" panose="020B0503020204020204" pitchFamily="34" charset="0"/>
              </a:rPr>
              <a:t>In this example, we simulate the response times of </a:t>
            </a:r>
            <a:r>
              <a:rPr lang="en-US" b="0" i="0" dirty="0">
                <a:effectLst/>
                <a:highlight>
                  <a:srgbClr val="FFFF00"/>
                </a:highlight>
                <a:latin typeface="Corbel" panose="020B0503020204020204" pitchFamily="34" charset="0"/>
              </a:rPr>
              <a:t>1000</a:t>
            </a:r>
            <a:r>
              <a:rPr lang="en-US" b="0" i="0" dirty="0">
                <a:effectLst/>
                <a:latin typeface="Corbel" panose="020B0503020204020204" pitchFamily="34" charset="0"/>
              </a:rPr>
              <a:t> requests to the server, assuming a normal distribution. The mean and standard deviation of the response times are inputs to the simulation. The average response time is then calculated based on the simulated data.</a:t>
            </a:r>
          </a:p>
          <a:p>
            <a:pPr algn="just"/>
            <a:r>
              <a:rPr lang="en-US" b="0" i="0" dirty="0">
                <a:effectLst/>
                <a:latin typeface="Corbel" panose="020B0503020204020204" pitchFamily="34" charset="0"/>
              </a:rPr>
              <a:t>In practice, such simulations can help computer engineers and system administrators understand how a system might perform under different conditions, allowing them to optimize configurations or allocate resources more effectively.</a:t>
            </a:r>
          </a:p>
          <a:p>
            <a:pPr marL="0" indent="0" algn="just">
              <a:buNone/>
            </a:pPr>
            <a:endParaRPr lang="en-NZ" dirty="0">
              <a:latin typeface="Corbel" panose="020B0503020204020204" pitchFamily="34" charset="0"/>
            </a:endParaRPr>
          </a:p>
        </p:txBody>
      </p:sp>
    </p:spTree>
    <p:extLst>
      <p:ext uri="{BB962C8B-B14F-4D97-AF65-F5344CB8AC3E}">
        <p14:creationId xmlns:p14="http://schemas.microsoft.com/office/powerpoint/2010/main" val="202211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06F-8D0C-6084-ECC6-B4392405C5FF}"/>
              </a:ext>
            </a:extLst>
          </p:cNvPr>
          <p:cNvSpPr>
            <a:spLocks noGrp="1"/>
          </p:cNvSpPr>
          <p:nvPr>
            <p:ph type="title"/>
          </p:nvPr>
        </p:nvSpPr>
        <p:spPr>
          <a:xfrm>
            <a:off x="457200" y="480934"/>
            <a:ext cx="8229600" cy="1143000"/>
          </a:xfrm>
        </p:spPr>
        <p:txBody>
          <a:bodyPr>
            <a:normAutofit fontScale="90000"/>
          </a:bodyPr>
          <a:lstStyle/>
          <a:p>
            <a:r>
              <a:rPr lang="en-NZ" dirty="0"/>
              <a:t>Algorithm: Monte Carlo Simulation for Server Response Time Estimation</a:t>
            </a:r>
            <a:br>
              <a:rPr lang="en-NZ" dirty="0"/>
            </a:br>
            <a:endParaRPr lang="en-NZ" dirty="0"/>
          </a:p>
        </p:txBody>
      </p:sp>
      <p:sp>
        <p:nvSpPr>
          <p:cNvPr id="3" name="Content Placeholder 2">
            <a:extLst>
              <a:ext uri="{FF2B5EF4-FFF2-40B4-BE49-F238E27FC236}">
                <a16:creationId xmlns:a16="http://schemas.microsoft.com/office/drawing/2014/main" id="{91851ACF-7C9E-9784-334E-60324279F0C7}"/>
              </a:ext>
            </a:extLst>
          </p:cNvPr>
          <p:cNvSpPr>
            <a:spLocks noGrp="1"/>
          </p:cNvSpPr>
          <p:nvPr>
            <p:ph idx="1"/>
          </p:nvPr>
        </p:nvSpPr>
        <p:spPr/>
        <p:txBody>
          <a:bodyPr>
            <a:noAutofit/>
          </a:bodyPr>
          <a:lstStyle/>
          <a:p>
            <a:pPr>
              <a:lnSpc>
                <a:spcPct val="120000"/>
              </a:lnSpc>
              <a:spcAft>
                <a:spcPts val="800"/>
              </a:spcAft>
            </a:pPr>
            <a:r>
              <a:rPr lang="en-NZ" sz="2400" kern="100" dirty="0">
                <a:effectLst/>
                <a:latin typeface="Calibri" panose="020F0502020204030204" pitchFamily="34" charset="0"/>
                <a:ea typeface="Calibri" panose="020F0502020204030204" pitchFamily="34" charset="0"/>
                <a:cs typeface="Times New Roman" panose="02020603050405020304" pitchFamily="18" charset="0"/>
              </a:rPr>
              <a:t>Input:</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mean_response_time</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Mean response time in milliseconds.</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std_dev_response_time</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Standard deviation of response time.</a:t>
            </a:r>
          </a:p>
          <a:p>
            <a:pPr marL="914400" lvl="2" indent="0">
              <a:lnSpc>
                <a:spcPct val="120000"/>
              </a:lnSpc>
              <a:spcAft>
                <a:spcPts val="800"/>
              </a:spcAft>
              <a:buNone/>
            </a:pPr>
            <a:r>
              <a:rPr lang="en-NZ" sz="1600" kern="100" dirty="0" err="1">
                <a:effectLst/>
                <a:latin typeface="Courier New" panose="02070309020205020404" pitchFamily="49" charset="0"/>
                <a:ea typeface="Calibri" panose="020F0502020204030204" pitchFamily="34" charset="0"/>
                <a:cs typeface="Times New Roman" panose="02020603050405020304" pitchFamily="18" charset="0"/>
              </a:rPr>
              <a:t>n_requests</a:t>
            </a:r>
            <a:r>
              <a:rPr lang="en-NZ" sz="16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NZ" sz="1600" kern="100" dirty="0">
                <a:effectLst/>
                <a:latin typeface="Calibri" panose="020F0502020204030204" pitchFamily="34" charset="0"/>
                <a:ea typeface="Calibri" panose="020F0502020204030204" pitchFamily="34" charset="0"/>
                <a:cs typeface="Times New Roman" panose="02020603050405020304" pitchFamily="18" charset="0"/>
              </a:rPr>
              <a:t> Number of simulated requests.</a:t>
            </a:r>
          </a:p>
          <a:p>
            <a:r>
              <a:rPr lang="en-NZ" sz="2400" kern="100" dirty="0">
                <a:effectLst/>
                <a:latin typeface="Calibri" panose="020F0502020204030204" pitchFamily="34" charset="0"/>
                <a:ea typeface="Calibri" panose="020F0502020204030204" pitchFamily="34" charset="0"/>
                <a:cs typeface="Times New Roman" panose="02020603050405020304" pitchFamily="18" charset="0"/>
              </a:rPr>
              <a:t>Output:</a:t>
            </a:r>
          </a:p>
          <a:p>
            <a:pPr marL="800100" lvl="2" indent="0">
              <a:buNone/>
            </a:pPr>
            <a:r>
              <a:rPr lang="en-US" sz="1600" dirty="0" err="1"/>
              <a:t>average_response_time</a:t>
            </a:r>
            <a:r>
              <a:rPr lang="en-US" sz="1600" dirty="0"/>
              <a:t>: Estimated average response time.</a:t>
            </a:r>
          </a:p>
          <a:p>
            <a:r>
              <a:rPr lang="en-US" sz="2400" dirty="0"/>
              <a:t>Initialization:</a:t>
            </a:r>
          </a:p>
          <a:p>
            <a:r>
              <a:rPr lang="en-US" sz="2400" dirty="0"/>
              <a:t>Initialize </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a:t>
            </a:r>
            <a:r>
              <a:rPr lang="en-US" sz="2400" dirty="0"/>
              <a:t>as an empty array to store simulated response times.</a:t>
            </a:r>
          </a:p>
          <a:p>
            <a:endParaRPr lang="en-NZ" sz="2400" dirty="0"/>
          </a:p>
        </p:txBody>
      </p:sp>
    </p:spTree>
    <p:extLst>
      <p:ext uri="{BB962C8B-B14F-4D97-AF65-F5344CB8AC3E}">
        <p14:creationId xmlns:p14="http://schemas.microsoft.com/office/powerpoint/2010/main" val="3615965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8BDB4-67A0-CCDD-530B-A0079AF1EEE4}"/>
              </a:ext>
            </a:extLst>
          </p:cNvPr>
          <p:cNvSpPr>
            <a:spLocks noGrp="1"/>
          </p:cNvSpPr>
          <p:nvPr>
            <p:ph idx="1"/>
          </p:nvPr>
        </p:nvSpPr>
        <p:spPr>
          <a:xfrm>
            <a:off x="304800" y="304800"/>
            <a:ext cx="8229600" cy="4525963"/>
          </a:xfrm>
        </p:spPr>
        <p:txBody>
          <a:bodyPr>
            <a:noAutofit/>
          </a:bodyPr>
          <a:lstStyle/>
          <a:p>
            <a:pPr>
              <a:lnSpc>
                <a:spcPct val="120000"/>
              </a:lnSpc>
              <a:spcAft>
                <a:spcPts val="800"/>
              </a:spcAft>
            </a:pPr>
            <a:r>
              <a:rPr lang="en-NZ" dirty="0"/>
              <a:t>Simulation Loop:</a:t>
            </a:r>
          </a:p>
          <a:p>
            <a:pPr marL="800100" lvl="2" indent="0">
              <a:lnSpc>
                <a:spcPct val="120000"/>
              </a:lnSpc>
              <a:spcAft>
                <a:spcPts val="800"/>
              </a:spcAft>
              <a:buNone/>
            </a:pPr>
            <a:r>
              <a:rPr lang="en-NZ" dirty="0"/>
              <a:t>For </a:t>
            </a:r>
            <a:r>
              <a:rPr lang="en-NZ" dirty="0" err="1">
                <a:latin typeface="Courier New" panose="02070309020205020404" pitchFamily="49" charset="0"/>
                <a:cs typeface="Courier New" panose="02070309020205020404" pitchFamily="49" charset="0"/>
              </a:rPr>
              <a:t>i</a:t>
            </a:r>
            <a:r>
              <a:rPr lang="en-NZ" dirty="0"/>
              <a:t> from 1 to </a:t>
            </a:r>
            <a:r>
              <a:rPr lang="en-NZ" dirty="0" err="1"/>
              <a:t>n_requests</a:t>
            </a:r>
            <a:r>
              <a:rPr lang="en-NZ" dirty="0"/>
              <a:t>:</a:t>
            </a:r>
          </a:p>
          <a:p>
            <a:pPr marL="800100" lvl="2" indent="0">
              <a:lnSpc>
                <a:spcPct val="120000"/>
              </a:lnSpc>
              <a:spcAft>
                <a:spcPts val="800"/>
              </a:spcAft>
              <a:buNone/>
            </a:pPr>
            <a:r>
              <a:rPr lang="en-NZ" dirty="0"/>
              <a:t>Generate a random response time </a:t>
            </a:r>
            <a:r>
              <a:rPr lang="en-NZ" dirty="0" err="1">
                <a:latin typeface="Courier New" panose="02070309020205020404" pitchFamily="49" charset="0"/>
                <a:cs typeface="Courier New" panose="02070309020205020404" pitchFamily="49" charset="0"/>
              </a:rPr>
              <a:t>response_time_i</a:t>
            </a:r>
            <a:r>
              <a:rPr lang="en-NZ" dirty="0">
                <a:latin typeface="Courier New" panose="02070309020205020404" pitchFamily="49" charset="0"/>
                <a:cs typeface="Courier New" panose="02070309020205020404" pitchFamily="49" charset="0"/>
              </a:rPr>
              <a:t> </a:t>
            </a:r>
            <a:r>
              <a:rPr lang="en-NZ" dirty="0"/>
              <a:t>from a normal distribution with parameters </a:t>
            </a: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a:t>
            </a:r>
            <a:r>
              <a:rPr lang="en-NZ" dirty="0"/>
              <a:t>and </a:t>
            </a:r>
            <a:r>
              <a:rPr lang="en-NZ" dirty="0" err="1">
                <a:latin typeface="Courier New" panose="02070309020205020404" pitchFamily="49" charset="0"/>
                <a:cs typeface="Courier New" panose="02070309020205020404" pitchFamily="49" charset="0"/>
              </a:rPr>
              <a:t>std_dev_response_time</a:t>
            </a:r>
            <a:r>
              <a:rPr lang="en-NZ" dirty="0"/>
              <a:t>.</a:t>
            </a:r>
          </a:p>
          <a:p>
            <a:pPr marL="800100" lvl="2" indent="0">
              <a:lnSpc>
                <a:spcPct val="120000"/>
              </a:lnSpc>
              <a:spcAft>
                <a:spcPts val="800"/>
              </a:spcAft>
              <a:buNone/>
            </a:pPr>
            <a:r>
              <a:rPr lang="en-NZ" dirty="0"/>
              <a:t>Append </a:t>
            </a:r>
            <a:r>
              <a:rPr lang="en-NZ" dirty="0" err="1">
                <a:latin typeface="Courier New" panose="02070309020205020404" pitchFamily="49" charset="0"/>
                <a:cs typeface="Courier New" panose="02070309020205020404" pitchFamily="49" charset="0"/>
              </a:rPr>
              <a:t>response_time_i</a:t>
            </a:r>
            <a:r>
              <a:rPr lang="en-NZ" dirty="0">
                <a:latin typeface="Courier New" panose="02070309020205020404" pitchFamily="49" charset="0"/>
                <a:cs typeface="Courier New" panose="02070309020205020404" pitchFamily="49" charset="0"/>
              </a:rPr>
              <a:t> </a:t>
            </a:r>
            <a:r>
              <a:rPr lang="en-NZ" dirty="0"/>
              <a:t>to the </a:t>
            </a:r>
            <a:r>
              <a:rPr lang="en-NZ" dirty="0" err="1">
                <a:latin typeface="Courier New" panose="02070309020205020404" pitchFamily="49" charset="0"/>
                <a:cs typeface="Courier New" panose="02070309020205020404" pitchFamily="49" charset="0"/>
              </a:rPr>
              <a:t>response_times</a:t>
            </a:r>
            <a:r>
              <a:rPr lang="en-NZ" dirty="0">
                <a:latin typeface="Courier New" panose="02070309020205020404" pitchFamily="49" charset="0"/>
                <a:cs typeface="Courier New" panose="02070309020205020404" pitchFamily="49" charset="0"/>
              </a:rPr>
              <a:t> </a:t>
            </a:r>
            <a:r>
              <a:rPr lang="en-NZ" dirty="0"/>
              <a:t>array.</a:t>
            </a:r>
          </a:p>
          <a:p>
            <a:pPr>
              <a:lnSpc>
                <a:spcPct val="120000"/>
              </a:lnSpc>
              <a:spcAft>
                <a:spcPts val="800"/>
              </a:spcAft>
            </a:pPr>
            <a:r>
              <a:rPr lang="en-NZ" dirty="0"/>
              <a:t>Average Calculation:</a:t>
            </a:r>
          </a:p>
          <a:p>
            <a:pPr marL="800100" lvl="2" indent="0">
              <a:lnSpc>
                <a:spcPct val="120000"/>
              </a:lnSpc>
              <a:spcAft>
                <a:spcPts val="800"/>
              </a:spcAft>
              <a:buNone/>
            </a:pPr>
            <a:r>
              <a:rPr lang="en-NZ" dirty="0"/>
              <a:t>Calculate the average response time:</a:t>
            </a:r>
          </a:p>
          <a:p>
            <a:pPr marL="1257300" lvl="3" indent="0">
              <a:lnSpc>
                <a:spcPct val="120000"/>
              </a:lnSpc>
              <a:spcAft>
                <a:spcPts val="800"/>
              </a:spcAft>
              <a:buNone/>
            </a:pPr>
            <a:r>
              <a:rPr lang="en-NZ" dirty="0" err="1"/>
              <a:t>average_response_time</a:t>
            </a:r>
            <a:r>
              <a:rPr lang="en-NZ" dirty="0"/>
              <a:t> = Mean of the </a:t>
            </a:r>
            <a:r>
              <a:rPr lang="en-NZ" dirty="0" err="1"/>
              <a:t>response_times</a:t>
            </a:r>
            <a:r>
              <a:rPr lang="en-NZ" dirty="0"/>
              <a:t> array.</a:t>
            </a:r>
          </a:p>
          <a:p>
            <a:pPr marL="0" indent="0">
              <a:lnSpc>
                <a:spcPct val="120000"/>
              </a:lnSpc>
              <a:spcAft>
                <a:spcPts val="800"/>
              </a:spcAft>
              <a:buNone/>
            </a:pPr>
            <a:endParaRPr lang="en-NZ" dirty="0"/>
          </a:p>
        </p:txBody>
      </p:sp>
    </p:spTree>
    <p:extLst>
      <p:ext uri="{BB962C8B-B14F-4D97-AF65-F5344CB8AC3E}">
        <p14:creationId xmlns:p14="http://schemas.microsoft.com/office/powerpoint/2010/main" val="350910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8BDB4-67A0-CCDD-530B-A0079AF1EEE4}"/>
              </a:ext>
            </a:extLst>
          </p:cNvPr>
          <p:cNvSpPr>
            <a:spLocks noGrp="1"/>
          </p:cNvSpPr>
          <p:nvPr>
            <p:ph idx="1"/>
          </p:nvPr>
        </p:nvSpPr>
        <p:spPr>
          <a:xfrm>
            <a:off x="304800" y="0"/>
            <a:ext cx="8686800" cy="4525963"/>
          </a:xfrm>
        </p:spPr>
        <p:txBody>
          <a:bodyPr>
            <a:noAutofit/>
          </a:bodyPr>
          <a:lstStyle/>
          <a:p>
            <a:pPr>
              <a:lnSpc>
                <a:spcPct val="120000"/>
              </a:lnSpc>
              <a:spcAft>
                <a:spcPts val="800"/>
              </a:spcAft>
            </a:pPr>
            <a:r>
              <a:rPr lang="en-NZ" dirty="0"/>
              <a:t>Output:</a:t>
            </a:r>
          </a:p>
          <a:p>
            <a:pPr marL="800100" lvl="2" indent="0">
              <a:lnSpc>
                <a:spcPct val="120000"/>
              </a:lnSpc>
              <a:spcAft>
                <a:spcPts val="800"/>
              </a:spcAft>
              <a:buNone/>
            </a:pPr>
            <a:r>
              <a:rPr lang="en-NZ" dirty="0"/>
              <a:t>Return </a:t>
            </a:r>
            <a:r>
              <a:rPr lang="en-NZ" dirty="0" err="1">
                <a:latin typeface="Courier New" panose="02070309020205020404" pitchFamily="49" charset="0"/>
                <a:cs typeface="Courier New" panose="02070309020205020404" pitchFamily="49" charset="0"/>
              </a:rPr>
              <a:t>average_response_time</a:t>
            </a:r>
            <a:r>
              <a:rPr lang="en-NZ" dirty="0">
                <a:latin typeface="Courier New" panose="02070309020205020404" pitchFamily="49" charset="0"/>
                <a:cs typeface="Courier New" panose="02070309020205020404" pitchFamily="49" charset="0"/>
              </a:rPr>
              <a:t> </a:t>
            </a:r>
            <a:r>
              <a:rPr lang="en-NZ" dirty="0"/>
              <a:t>as the estimated average response time for the server.</a:t>
            </a:r>
          </a:p>
          <a:p>
            <a:pPr>
              <a:lnSpc>
                <a:spcPct val="120000"/>
              </a:lnSpc>
              <a:spcAft>
                <a:spcPts val="800"/>
              </a:spcAft>
            </a:pPr>
            <a:r>
              <a:rPr lang="en-NZ" dirty="0"/>
              <a:t>Example Usage:</a:t>
            </a:r>
          </a:p>
          <a:p>
            <a:pPr marL="0" indent="0">
              <a:lnSpc>
                <a:spcPct val="120000"/>
              </a:lnSpc>
              <a:spcAft>
                <a:spcPts val="800"/>
              </a:spcAft>
              <a:buNone/>
            </a:pPr>
            <a:r>
              <a:rPr lang="en-NZ" dirty="0"/>
              <a:t>Set input parameters:</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 50 </a:t>
            </a:r>
            <a:r>
              <a:rPr lang="en-NZ" dirty="0"/>
              <a:t>milliseconds</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std_dev_response_time</a:t>
            </a:r>
            <a:r>
              <a:rPr lang="en-NZ" dirty="0">
                <a:latin typeface="Courier New" panose="02070309020205020404" pitchFamily="49" charset="0"/>
                <a:cs typeface="Courier New" panose="02070309020205020404" pitchFamily="49" charset="0"/>
              </a:rPr>
              <a:t> = 10</a:t>
            </a:r>
          </a:p>
          <a:p>
            <a:pPr marL="800100" lvl="2" indent="0">
              <a:lnSpc>
                <a:spcPct val="120000"/>
              </a:lnSpc>
              <a:spcAft>
                <a:spcPts val="800"/>
              </a:spcAft>
              <a:buNone/>
            </a:pPr>
            <a:r>
              <a:rPr lang="en-NZ" dirty="0" err="1">
                <a:latin typeface="Courier New" panose="02070309020205020404" pitchFamily="49" charset="0"/>
                <a:cs typeface="Courier New" panose="02070309020205020404" pitchFamily="49" charset="0"/>
              </a:rPr>
              <a:t>n_requests</a:t>
            </a:r>
            <a:r>
              <a:rPr lang="en-NZ" dirty="0">
                <a:latin typeface="Courier New" panose="02070309020205020404" pitchFamily="49" charset="0"/>
                <a:cs typeface="Courier New" panose="02070309020205020404" pitchFamily="49" charset="0"/>
              </a:rPr>
              <a:t> = 1000</a:t>
            </a:r>
          </a:p>
          <a:p>
            <a:pPr marL="1257300" lvl="3" indent="0">
              <a:lnSpc>
                <a:spcPct val="120000"/>
              </a:lnSpc>
              <a:spcAft>
                <a:spcPts val="800"/>
              </a:spcAft>
              <a:buNone/>
            </a:pPr>
            <a:r>
              <a:rPr lang="en-NZ" dirty="0"/>
              <a:t>Call </a:t>
            </a:r>
            <a:r>
              <a:rPr lang="en-NZ" dirty="0" err="1">
                <a:latin typeface="Courier New" panose="02070309020205020404" pitchFamily="49" charset="0"/>
                <a:cs typeface="Courier New" panose="02070309020205020404" pitchFamily="49" charset="0"/>
              </a:rPr>
              <a:t>monte_carlo_response_time</a:t>
            </a:r>
            <a:r>
              <a:rPr lang="en-NZ" dirty="0">
                <a:latin typeface="Courier New" panose="02070309020205020404" pitchFamily="49" charset="0"/>
                <a:cs typeface="Courier New" panose="02070309020205020404" pitchFamily="49" charset="0"/>
              </a:rPr>
              <a:t>(</a:t>
            </a:r>
            <a:r>
              <a:rPr lang="en-NZ" dirty="0" err="1">
                <a:latin typeface="Courier New" panose="02070309020205020404" pitchFamily="49" charset="0"/>
                <a:cs typeface="Courier New" panose="02070309020205020404" pitchFamily="49" charset="0"/>
              </a:rPr>
              <a:t>mean_response_time</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std_dev_response_time</a:t>
            </a:r>
            <a:r>
              <a:rPr lang="en-NZ" dirty="0">
                <a:latin typeface="Courier New" panose="02070309020205020404" pitchFamily="49" charset="0"/>
                <a:cs typeface="Courier New" panose="02070309020205020404" pitchFamily="49" charset="0"/>
              </a:rPr>
              <a:t>, </a:t>
            </a:r>
            <a:r>
              <a:rPr lang="en-NZ" dirty="0" err="1">
                <a:latin typeface="Courier New" panose="02070309020205020404" pitchFamily="49" charset="0"/>
                <a:cs typeface="Courier New" panose="02070309020205020404" pitchFamily="49" charset="0"/>
              </a:rPr>
              <a:t>n_requests</a:t>
            </a:r>
            <a:r>
              <a:rPr lang="en-NZ" dirty="0">
                <a:latin typeface="Courier New" panose="02070309020205020404" pitchFamily="49" charset="0"/>
                <a:cs typeface="Courier New" panose="02070309020205020404" pitchFamily="49" charset="0"/>
              </a:rPr>
              <a:t>) </a:t>
            </a:r>
            <a:r>
              <a:rPr lang="en-NZ" dirty="0"/>
              <a:t>function.</a:t>
            </a:r>
          </a:p>
          <a:p>
            <a:pPr marL="0" indent="0">
              <a:lnSpc>
                <a:spcPct val="120000"/>
              </a:lnSpc>
              <a:spcAft>
                <a:spcPts val="800"/>
              </a:spcAft>
              <a:buNone/>
            </a:pPr>
            <a:endParaRPr lang="en-NZ" dirty="0"/>
          </a:p>
          <a:p>
            <a:pPr marL="0" indent="0">
              <a:lnSpc>
                <a:spcPct val="120000"/>
              </a:lnSpc>
              <a:spcAft>
                <a:spcPts val="800"/>
              </a:spcAft>
              <a:buNone/>
            </a:pPr>
            <a:endParaRPr lang="en-NZ" dirty="0"/>
          </a:p>
        </p:txBody>
      </p:sp>
    </p:spTree>
    <p:extLst>
      <p:ext uri="{BB962C8B-B14F-4D97-AF65-F5344CB8AC3E}">
        <p14:creationId xmlns:p14="http://schemas.microsoft.com/office/powerpoint/2010/main" val="2647645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82AC-5F75-ED77-FE56-4F3BF245FF07}"/>
              </a:ext>
            </a:extLst>
          </p:cNvPr>
          <p:cNvSpPr>
            <a:spLocks noGrp="1"/>
          </p:cNvSpPr>
          <p:nvPr>
            <p:ph type="title"/>
          </p:nvPr>
        </p:nvSpPr>
        <p:spPr/>
        <p:txBody>
          <a:bodyPr/>
          <a:lstStyle/>
          <a:p>
            <a:pPr algn="l"/>
            <a:r>
              <a:rPr lang="en-NZ" b="1" dirty="0">
                <a:solidFill>
                  <a:srgbClr val="C00000"/>
                </a:solidFill>
                <a:latin typeface="Corbel" panose="020B0503020204020204" pitchFamily="34" charset="0"/>
              </a:rPr>
              <a:t>R codes</a:t>
            </a:r>
          </a:p>
        </p:txBody>
      </p:sp>
      <p:sp>
        <p:nvSpPr>
          <p:cNvPr id="3" name="Content Placeholder 2">
            <a:extLst>
              <a:ext uri="{FF2B5EF4-FFF2-40B4-BE49-F238E27FC236}">
                <a16:creationId xmlns:a16="http://schemas.microsoft.com/office/drawing/2014/main" id="{C1E2469A-2779-2896-25FA-CC85BAF1BF57}"/>
              </a:ext>
            </a:extLst>
          </p:cNvPr>
          <p:cNvSpPr>
            <a:spLocks noGrp="1"/>
          </p:cNvSpPr>
          <p:nvPr>
            <p:ph idx="1"/>
          </p:nvPr>
        </p:nvSpPr>
        <p:spPr>
          <a:xfrm>
            <a:off x="304800" y="1166018"/>
            <a:ext cx="8229600" cy="4525963"/>
          </a:xfrm>
        </p:spPr>
        <p:txBody>
          <a:bodyPr>
            <a:noAutofit/>
          </a:bodyPr>
          <a:lstStyle/>
          <a:p>
            <a:pPr marL="0" indent="0">
              <a:buNone/>
            </a:pPr>
            <a:r>
              <a:rPr lang="en-US" sz="2400" dirty="0">
                <a:latin typeface="Courier New" panose="02070309020205020404" pitchFamily="49" charset="0"/>
                <a:cs typeface="Courier New" panose="02070309020205020404" pitchFamily="49" charset="0"/>
              </a:rPr>
              <a:t># Monte Carlo simulation for server response time </a:t>
            </a:r>
            <a:r>
              <a:rPr lang="en-US" sz="2400" dirty="0" err="1">
                <a:latin typeface="Courier New" panose="02070309020205020404" pitchFamily="49" charset="0"/>
                <a:cs typeface="Courier New" panose="02070309020205020404" pitchFamily="49" charset="0"/>
              </a:rPr>
              <a:t>estimationmonte_carlo_response_time</a:t>
            </a:r>
            <a:r>
              <a:rPr lang="en-US" sz="2400" dirty="0">
                <a:latin typeface="Courier New" panose="02070309020205020404" pitchFamily="49" charset="0"/>
                <a:cs typeface="Courier New" panose="02070309020205020404" pitchFamily="49" charset="0"/>
              </a:rPr>
              <a:t> &lt;- function(</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Simulate response times for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rnorm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mean = </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Calculate average response time  </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 &lt;- mean(</a:t>
            </a:r>
            <a:r>
              <a:rPr lang="en-US" sz="2400" dirty="0" err="1">
                <a:latin typeface="Courier New" panose="02070309020205020404" pitchFamily="49" charset="0"/>
                <a:cs typeface="Courier New" panose="02070309020205020404" pitchFamily="49" charset="0"/>
              </a:rPr>
              <a:t>response_times</a:t>
            </a:r>
            <a:r>
              <a:rPr lang="en-US" sz="2400" dirty="0">
                <a:latin typeface="Courier New" panose="02070309020205020404" pitchFamily="49" charset="0"/>
                <a:cs typeface="Courier New" panose="02070309020205020404" pitchFamily="49" charset="0"/>
              </a:rPr>
              <a:t>)    return(</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8990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82AC-5F75-ED77-FE56-4F3BF245FF07}"/>
              </a:ext>
            </a:extLst>
          </p:cNvPr>
          <p:cNvSpPr>
            <a:spLocks noGrp="1"/>
          </p:cNvSpPr>
          <p:nvPr>
            <p:ph type="title"/>
          </p:nvPr>
        </p:nvSpPr>
        <p:spPr/>
        <p:txBody>
          <a:bodyPr/>
          <a:lstStyle/>
          <a:p>
            <a:pPr algn="l"/>
            <a:r>
              <a:rPr lang="en-NZ" b="1" dirty="0">
                <a:solidFill>
                  <a:srgbClr val="C00000"/>
                </a:solidFill>
                <a:latin typeface="Corbel" panose="020B0503020204020204" pitchFamily="34" charset="0"/>
              </a:rPr>
              <a:t>R codes….</a:t>
            </a:r>
          </a:p>
        </p:txBody>
      </p:sp>
      <p:sp>
        <p:nvSpPr>
          <p:cNvPr id="3" name="Content Placeholder 2">
            <a:extLst>
              <a:ext uri="{FF2B5EF4-FFF2-40B4-BE49-F238E27FC236}">
                <a16:creationId xmlns:a16="http://schemas.microsoft.com/office/drawing/2014/main" id="{C1E2469A-2779-2896-25FA-CC85BAF1BF57}"/>
              </a:ext>
            </a:extLst>
          </p:cNvPr>
          <p:cNvSpPr>
            <a:spLocks noGrp="1"/>
          </p:cNvSpPr>
          <p:nvPr>
            <p:ph idx="1"/>
          </p:nvPr>
        </p:nvSpPr>
        <p:spPr>
          <a:xfrm>
            <a:off x="304800" y="1166018"/>
            <a:ext cx="8686800" cy="4525963"/>
          </a:xfrm>
        </p:spPr>
        <p:txBody>
          <a:bodyPr>
            <a:noAutofit/>
          </a:bodyPr>
          <a:lstStyle/>
          <a:p>
            <a:pPr marL="0" indent="0">
              <a:buNone/>
            </a:pPr>
            <a:r>
              <a:rPr lang="en-US" sz="2400" dirty="0">
                <a:latin typeface="Courier New" panose="02070309020205020404" pitchFamily="49" charset="0"/>
                <a:cs typeface="Courier New" panose="02070309020205020404" pitchFamily="49" charset="0"/>
              </a:rPr>
              <a:t># Example usage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&lt;- 50  </a:t>
            </a:r>
          </a:p>
          <a:p>
            <a:pPr marL="0" indent="0">
              <a:buNone/>
            </a:pPr>
            <a:r>
              <a:rPr lang="en-US" sz="2400" dirty="0">
                <a:latin typeface="Courier New" panose="02070309020205020404" pitchFamily="49" charset="0"/>
                <a:cs typeface="Courier New" panose="02070309020205020404" pitchFamily="49" charset="0"/>
              </a:rPr>
              <a:t># Mean response time in milliseconds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&lt;- 10 </a:t>
            </a:r>
          </a:p>
          <a:p>
            <a:pPr marL="0" indent="0">
              <a:buNone/>
            </a:pPr>
            <a:r>
              <a:rPr lang="en-US" sz="2400" dirty="0">
                <a:latin typeface="Courier New" panose="02070309020205020404" pitchFamily="49" charset="0"/>
                <a:cs typeface="Courier New" panose="02070309020205020404" pitchFamily="49" charset="0"/>
              </a:rPr>
              <a:t># Standard deviation of response time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 &lt;- 1000  </a:t>
            </a:r>
          </a:p>
          <a:p>
            <a:pPr marL="0" indent="0">
              <a:buNone/>
            </a:pPr>
            <a:r>
              <a:rPr lang="en-US" sz="2400" dirty="0">
                <a:latin typeface="Courier New" panose="02070309020205020404" pitchFamily="49" charset="0"/>
                <a:cs typeface="Courier New" panose="02070309020205020404" pitchFamily="49" charset="0"/>
              </a:rPr>
              <a:t># Number of simulated request </a:t>
            </a:r>
            <a:r>
              <a:rPr lang="en-US" sz="2400" dirty="0" err="1">
                <a:latin typeface="Courier New" panose="02070309020205020404" pitchFamily="49" charset="0"/>
                <a:cs typeface="Courier New" panose="02070309020205020404" pitchFamily="49" charset="0"/>
              </a:rPr>
              <a:t>saverage_response_time</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monte_carlo_response_time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mean_response_time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std_dev_response_time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n_requests</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print(paste("Estimated average response time: ", round(</a:t>
            </a:r>
            <a:r>
              <a:rPr lang="en-US" sz="2400" dirty="0" err="1">
                <a:latin typeface="Courier New" panose="02070309020205020404" pitchFamily="49" charset="0"/>
                <a:cs typeface="Courier New" panose="02070309020205020404" pitchFamily="49" charset="0"/>
              </a:rPr>
              <a:t>average_response_time</a:t>
            </a:r>
            <a:r>
              <a:rPr lang="en-US" sz="2400" dirty="0">
                <a:latin typeface="Courier New" panose="02070309020205020404" pitchFamily="49" charset="0"/>
                <a:cs typeface="Courier New" panose="02070309020205020404" pitchFamily="49" charset="0"/>
              </a:rPr>
              <a:t>, 2), "milliseconds"))</a:t>
            </a:r>
            <a:endParaRPr lang="en-NZ"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62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C00000"/>
                </a:solidFill>
                <a:latin typeface="Corbel" panose="020B0503020204020204" pitchFamily="34" charset="0"/>
              </a:rPr>
              <a:t>Conclusion</a:t>
            </a:r>
          </a:p>
        </p:txBody>
      </p:sp>
      <p:sp>
        <p:nvSpPr>
          <p:cNvPr id="3" name="Content Placeholder 2"/>
          <p:cNvSpPr>
            <a:spLocks noGrp="1"/>
          </p:cNvSpPr>
          <p:nvPr>
            <p:ph idx="1"/>
          </p:nvPr>
        </p:nvSpPr>
        <p:spPr/>
        <p:txBody>
          <a:bodyPr/>
          <a:lstStyle/>
          <a:p>
            <a:pPr algn="just"/>
            <a:r>
              <a:rPr lang="en-US" dirty="0">
                <a:latin typeface="Corbel" panose="020B0503020204020204" pitchFamily="34" charset="0"/>
              </a:rPr>
              <a:t>Monte Carlo provides a numerical method to obtain an estimate for a solution that needs to be close, but not necessarily exact.</a:t>
            </a:r>
          </a:p>
          <a:p>
            <a:pPr algn="just"/>
            <a:endParaRPr lang="en-US" dirty="0">
              <a:latin typeface="Corbel" panose="020B0503020204020204" pitchFamily="34" charset="0"/>
            </a:endParaRPr>
          </a:p>
          <a:p>
            <a:pPr algn="just"/>
            <a:r>
              <a:rPr lang="en-US" dirty="0">
                <a:latin typeface="Corbel" panose="020B0503020204020204" pitchFamily="34" charset="0"/>
              </a:rPr>
              <a:t>We showed two specific examples, but the applications of Monte Carlo are very diverse</a:t>
            </a:r>
          </a:p>
          <a:p>
            <a:pPr algn="just"/>
            <a:endParaRPr lang="en-US" dirty="0">
              <a:latin typeface="Corbel" panose="020B0503020204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a:bodyPr>
          <a:lstStyle/>
          <a:p>
            <a:pPr algn="just"/>
            <a:r>
              <a:rPr lang="en-US" sz="2400" dirty="0" err="1">
                <a:latin typeface="Times New Roman" panose="02020603050405020304" pitchFamily="18" charset="0"/>
                <a:cs typeface="Times New Roman" panose="02020603050405020304" pitchFamily="18" charset="0"/>
              </a:rPr>
              <a:t>Bodie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Zvi</a:t>
            </a:r>
            <a:r>
              <a:rPr lang="en-US" sz="2400" dirty="0">
                <a:latin typeface="Times New Roman" panose="02020603050405020304" pitchFamily="18" charset="0"/>
                <a:cs typeface="Times New Roman" panose="02020603050405020304" pitchFamily="18" charset="0"/>
              </a:rPr>
              <a:t>, Alex Kane, and Alan Marcus. </a:t>
            </a:r>
            <a:r>
              <a:rPr lang="en-US" sz="2400" i="1" dirty="0">
                <a:latin typeface="Times New Roman" panose="02020603050405020304" pitchFamily="18" charset="0"/>
                <a:cs typeface="Times New Roman" panose="02020603050405020304" pitchFamily="18" charset="0"/>
              </a:rPr>
              <a:t>Essentials of Investments</a:t>
            </a:r>
            <a:r>
              <a:rPr lang="en-US" sz="2400" dirty="0">
                <a:latin typeface="Times New Roman" panose="02020603050405020304" pitchFamily="18" charset="0"/>
                <a:cs typeface="Times New Roman" panose="02020603050405020304" pitchFamily="18" charset="0"/>
              </a:rPr>
              <a:t>. Eighth Edition. New York: </a:t>
            </a:r>
            <a:r>
              <a:rPr lang="en-US" sz="2400" dirty="0" err="1">
                <a:latin typeface="Times New Roman" panose="02020603050405020304" pitchFamily="18" charset="0"/>
                <a:cs typeface="Times New Roman" panose="02020603050405020304" pitchFamily="18" charset="0"/>
              </a:rPr>
              <a:t>Mcgraw</a:t>
            </a:r>
            <a:r>
              <a:rPr lang="en-US" sz="2400" dirty="0">
                <a:latin typeface="Times New Roman" panose="02020603050405020304" pitchFamily="18" charset="0"/>
                <a:cs typeface="Times New Roman" panose="02020603050405020304" pitchFamily="18" charset="0"/>
              </a:rPr>
              <a:t>-Hill, 2010.</a:t>
            </a:r>
          </a:p>
          <a:p>
            <a:pPr algn="just"/>
            <a:r>
              <a:rPr lang="en-US" sz="2400" dirty="0" err="1">
                <a:latin typeface="Times New Roman" panose="02020603050405020304" pitchFamily="18" charset="0"/>
                <a:cs typeface="Times New Roman" panose="02020603050405020304" pitchFamily="18" charset="0"/>
              </a:rPr>
              <a:t>Kalos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Malvin</a:t>
            </a:r>
            <a:r>
              <a:rPr lang="en-US" sz="2400" dirty="0">
                <a:latin typeface="Times New Roman" panose="02020603050405020304" pitchFamily="18" charset="0"/>
                <a:cs typeface="Times New Roman" panose="02020603050405020304" pitchFamily="18" charset="0"/>
              </a:rPr>
              <a:t> H., and Paula A. Whitlock. </a:t>
            </a:r>
            <a:r>
              <a:rPr lang="en-US" sz="2400" i="1" dirty="0">
                <a:latin typeface="Times New Roman" panose="02020603050405020304" pitchFamily="18" charset="0"/>
                <a:cs typeface="Times New Roman" panose="02020603050405020304" pitchFamily="18" charset="0"/>
              </a:rPr>
              <a:t>Monte Carlo Methods Volume 1: Basics</a:t>
            </a:r>
            <a:r>
              <a:rPr lang="en-US" sz="2400" dirty="0">
                <a:latin typeface="Times New Roman" panose="02020603050405020304" pitchFamily="18" charset="0"/>
                <a:cs typeface="Times New Roman" panose="02020603050405020304" pitchFamily="18" charset="0"/>
              </a:rPr>
              <a:t>. New York: John Wiley &amp; Sons, 1986.</a:t>
            </a:r>
          </a:p>
          <a:p>
            <a:pPr algn="just"/>
            <a:r>
              <a:rPr lang="en-US" sz="2400" dirty="0">
                <a:latin typeface="Times New Roman" panose="02020603050405020304" pitchFamily="18" charset="0"/>
                <a:cs typeface="Times New Roman" panose="02020603050405020304" pitchFamily="18" charset="0"/>
              </a:rPr>
              <a:t>McDonald, Robert </a:t>
            </a:r>
            <a:r>
              <a:rPr lang="en-US" sz="2400" dirty="0" err="1">
                <a:latin typeface="Times New Roman" panose="02020603050405020304" pitchFamily="18" charset="0"/>
                <a:cs typeface="Times New Roman" panose="02020603050405020304" pitchFamily="18" charset="0"/>
              </a:rPr>
              <a:t>obert</a:t>
            </a:r>
            <a:r>
              <a:rPr lang="en-US" sz="2400" dirty="0">
                <a:latin typeface="Times New Roman" panose="02020603050405020304" pitchFamily="18" charset="0"/>
                <a:cs typeface="Times New Roman" panose="02020603050405020304" pitchFamily="18" charset="0"/>
              </a:rPr>
              <a:t> Lynch. </a:t>
            </a:r>
            <a:r>
              <a:rPr lang="en-US" sz="2400" i="1" dirty="0">
                <a:latin typeface="Times New Roman" panose="02020603050405020304" pitchFamily="18" charset="0"/>
                <a:cs typeface="Times New Roman" panose="02020603050405020304" pitchFamily="18" charset="0"/>
              </a:rPr>
              <a:t>Derivatives Markets</a:t>
            </a:r>
            <a:r>
              <a:rPr lang="en-US" sz="2400" dirty="0">
                <a:latin typeface="Times New Roman" panose="02020603050405020304" pitchFamily="18" charset="0"/>
                <a:cs typeface="Times New Roman" panose="02020603050405020304" pitchFamily="18" charset="0"/>
              </a:rPr>
              <a:t>. 2nd. Boston: Pearson Education Inc., 2006. Print.</a:t>
            </a:r>
          </a:p>
          <a:p>
            <a:pPr algn="just"/>
            <a:r>
              <a:rPr lang="en-US" sz="2400" dirty="0" err="1">
                <a:latin typeface="Times New Roman" panose="02020603050405020304" pitchFamily="18" charset="0"/>
                <a:cs typeface="Times New Roman" panose="02020603050405020304" pitchFamily="18" charset="0"/>
              </a:rPr>
              <a:t>Sobol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IIya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 Primer for the Monte Carlo Method</a:t>
            </a:r>
            <a:r>
              <a:rPr lang="en-US" sz="2400" dirty="0">
                <a:latin typeface="Times New Roman" panose="02020603050405020304" pitchFamily="18" charset="0"/>
                <a:cs typeface="Times New Roman" panose="02020603050405020304" pitchFamily="18" charset="0"/>
              </a:rPr>
              <a:t>. Boca Raton: CRC Press, 1994.</a:t>
            </a: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A81DA7-1AA5-3E9C-7FE8-E9FB164230F8}"/>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69B199B5-B3F3-4D7A-AF20-E53510146C5A}" type="slidenum">
              <a:rPr kumimoji="0" lang="en-US" altLang="en-US" sz="1200" b="0" i="0" u="none" strike="noStrike" kern="1200" cap="none" spc="0" normalizeH="0" baseline="0" noProof="0" smtClean="0">
                <a:ln>
                  <a:noFill/>
                </a:ln>
                <a:solidFill>
                  <a:srgbClr val="000000">
                    <a:tint val="75000"/>
                  </a:srgbClr>
                </a:solidFill>
                <a:effectLst/>
                <a:uLnTx/>
                <a:uFillTx/>
                <a:latin typeface="Times New Roman"/>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39</a:t>
            </a:fld>
            <a:endParaRPr kumimoji="0" lang="en-US" altLang="ko-KR" sz="1200" b="0" i="0" u="none" strike="noStrike" kern="1200" cap="none" spc="0" normalizeH="0" baseline="0" noProof="0">
              <a:ln>
                <a:noFill/>
              </a:ln>
              <a:solidFill>
                <a:srgbClr val="000000">
                  <a:tint val="75000"/>
                </a:srgbClr>
              </a:solidFill>
              <a:effectLst/>
              <a:uLnTx/>
              <a:uFillTx/>
              <a:latin typeface="Times New Roman"/>
              <a:ea typeface="+mn-ea"/>
              <a:cs typeface="+mn-cs"/>
            </a:endParaRPr>
          </a:p>
        </p:txBody>
      </p:sp>
      <p:sp>
        <p:nvSpPr>
          <p:cNvPr id="6" name="TextBox 5">
            <a:extLst>
              <a:ext uri="{FF2B5EF4-FFF2-40B4-BE49-F238E27FC236}">
                <a16:creationId xmlns:a16="http://schemas.microsoft.com/office/drawing/2014/main" id="{F9C25D2A-114B-3F3C-26AA-8050ECF91BED}"/>
              </a:ext>
            </a:extLst>
          </p:cNvPr>
          <p:cNvSpPr txBox="1"/>
          <p:nvPr/>
        </p:nvSpPr>
        <p:spPr>
          <a:xfrm>
            <a:off x="190500" y="838200"/>
            <a:ext cx="8763000" cy="4524315"/>
          </a:xfrm>
          <a:prstGeom prst="rect">
            <a:avLst/>
          </a:prstGeom>
          <a:noFill/>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2060"/>
                </a:solidFill>
                <a:effectLst/>
                <a:uLnTx/>
                <a:uFillTx/>
                <a:latin typeface="Times New Roman"/>
                <a:ea typeface="+mn-ea"/>
                <a:cs typeface="+mn-cs"/>
              </a:rPr>
              <a:t>Don’t hesitate to contact us if you have any questions about this course’s teaching contents. Also don’t forget to check out the course page and Microsoft Team folder,</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00206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3200" b="0" i="0" u="none" strike="noStrike" kern="1200" cap="none" spc="0" normalizeH="0" baseline="0" noProof="0" dirty="0">
                <a:ln>
                  <a:noFill/>
                </a:ln>
                <a:solidFill>
                  <a:srgbClr val="002060"/>
                </a:solidFill>
                <a:effectLst/>
                <a:uLnTx/>
                <a:uFillTx/>
                <a:latin typeface="Times New Roman"/>
                <a:ea typeface="+mn-ea"/>
                <a:cs typeface="+mn-cs"/>
              </a:rPr>
              <a:t>• course page </a:t>
            </a:r>
            <a:r>
              <a:rPr kumimoji="0" lang="fr-FR" sz="3200" b="0" i="0" u="none" strike="noStrike" kern="1200" cap="none" spc="0" normalizeH="0" baseline="0" noProof="0" dirty="0">
                <a:ln>
                  <a:noFill/>
                </a:ln>
                <a:solidFill>
                  <a:srgbClr val="FF0000"/>
                </a:solidFill>
                <a:effectLst/>
                <a:uLnTx/>
                <a:uFillTx/>
                <a:latin typeface="Times New Roman"/>
                <a:ea typeface="+mn-ea"/>
                <a:cs typeface="+mn-cs"/>
                <a:hlinkClick r:id="rId3">
                  <a:extLst>
                    <a:ext uri="{A12FA001-AC4F-418D-AE19-62706E023703}">
                      <ahyp:hlinkClr xmlns:ahyp="http://schemas.microsoft.com/office/drawing/2018/hyperlinkcolor" val="tx"/>
                    </a:ext>
                  </a:extLst>
                </a:hlinkClick>
              </a:rPr>
              <a:t>https://mayooran1987.github.io/MC4010_E21/</a:t>
            </a:r>
            <a:endParaRPr kumimoji="0" lang="fr-FR" sz="3200" b="0" i="0" u="none" strike="noStrike" kern="1200" cap="none" spc="0" normalizeH="0" baseline="0" noProof="0" dirty="0">
              <a:ln>
                <a:noFill/>
              </a:ln>
              <a:solidFill>
                <a:srgbClr val="FF000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3200" b="0" i="0" u="none" strike="noStrike" kern="1200" cap="none" spc="0" normalizeH="0" baseline="0" noProof="0" dirty="0">
              <a:ln>
                <a:noFill/>
              </a:ln>
              <a:solidFill>
                <a:srgbClr val="002060"/>
              </a:solidFill>
              <a:effectLst/>
              <a:uLnTx/>
              <a:uFillTx/>
              <a:latin typeface="Times New Roman"/>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002060"/>
              </a:solidFill>
              <a:effectLst/>
              <a:uLnTx/>
              <a:uFillTx/>
              <a:latin typeface="Times New Roman"/>
              <a:ea typeface="+mn-ea"/>
              <a:cs typeface="+mn-cs"/>
            </a:endParaRPr>
          </a:p>
        </p:txBody>
      </p:sp>
      <p:pic>
        <p:nvPicPr>
          <p:cNvPr id="8" name="Picture 7">
            <a:extLst>
              <a:ext uri="{FF2B5EF4-FFF2-40B4-BE49-F238E27FC236}">
                <a16:creationId xmlns:a16="http://schemas.microsoft.com/office/drawing/2014/main" id="{BB13BD5F-303E-BDD7-A40D-8888EBACCADE}"/>
              </a:ext>
            </a:extLst>
          </p:cNvPr>
          <p:cNvPicPr>
            <a:picLocks noChangeAspect="1"/>
          </p:cNvPicPr>
          <p:nvPr/>
        </p:nvPicPr>
        <p:blipFill>
          <a:blip r:embed="rId4"/>
          <a:stretch>
            <a:fillRect/>
          </a:stretch>
        </p:blipFill>
        <p:spPr>
          <a:xfrm>
            <a:off x="6972825" y="4267200"/>
            <a:ext cx="2261116" cy="2261116"/>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Monte Carlo In A Nutshell</a:t>
            </a:r>
          </a:p>
        </p:txBody>
      </p:sp>
      <p:sp>
        <p:nvSpPr>
          <p:cNvPr id="3" name="Content Placeholder 2"/>
          <p:cNvSpPr>
            <a:spLocks noGrp="1"/>
          </p:cNvSpPr>
          <p:nvPr>
            <p:ph idx="1"/>
          </p:nvPr>
        </p:nvSpPr>
        <p:spPr/>
        <p:txBody>
          <a:bodyPr/>
          <a:lstStyle/>
          <a:p>
            <a:r>
              <a:rPr lang="en-US" dirty="0">
                <a:latin typeface="Corbel" panose="020B0503020204020204" pitchFamily="34" charset="0"/>
              </a:rPr>
              <a:t>Using a large number of simulated trials in order to  approximate a solution to a problem</a:t>
            </a:r>
          </a:p>
          <a:p>
            <a:r>
              <a:rPr lang="en-US" dirty="0">
                <a:latin typeface="Corbel" panose="020B0503020204020204" pitchFamily="34" charset="0"/>
              </a:rPr>
              <a:t>Generating random numbers</a:t>
            </a:r>
          </a:p>
          <a:p>
            <a:pPr lvl="1"/>
            <a:r>
              <a:rPr lang="en-US" dirty="0">
                <a:latin typeface="Corbel" panose="020B0503020204020204" pitchFamily="34" charset="0"/>
              </a:rPr>
              <a:t>Computer not required, though extremely helpful  </a:t>
            </a:r>
          </a:p>
          <a:p>
            <a:pPr lvl="1">
              <a:buNone/>
            </a:pPr>
            <a:endParaRPr lang="en-US" dirty="0">
              <a:latin typeface="Corbel" panose="020B0503020204020204" pitchFamily="34" charset="0"/>
            </a:endParaRPr>
          </a:p>
        </p:txBody>
      </p:sp>
      <p:pic>
        <p:nvPicPr>
          <p:cNvPr id="3074" name="Picture 2" descr="C:\Users\Stew\AppData\Local\Microsoft\Windows\Temporary Internet Files\Content.IE5\3U11F6ZG\MC900434786[1].png"/>
          <p:cNvPicPr>
            <a:picLocks noChangeAspect="1" noChangeArrowheads="1"/>
          </p:cNvPicPr>
          <p:nvPr/>
        </p:nvPicPr>
        <p:blipFill>
          <a:blip r:embed="rId3" cstate="print"/>
          <a:srcRect/>
          <a:stretch>
            <a:fillRect/>
          </a:stretch>
        </p:blipFill>
        <p:spPr bwMode="auto">
          <a:xfrm>
            <a:off x="6542088" y="4289425"/>
            <a:ext cx="1828800" cy="1828800"/>
          </a:xfrm>
          <a:prstGeom prst="rect">
            <a:avLst/>
          </a:prstGeom>
          <a:noFill/>
        </p:spPr>
      </p:pic>
      <p:pic>
        <p:nvPicPr>
          <p:cNvPr id="3075" name="Picture 3" descr="C:\Program Files\Microsoft Office\MEDIA\CAGCAT10\j0285750.wmf"/>
          <p:cNvPicPr>
            <a:picLocks noChangeAspect="1" noChangeArrowheads="1"/>
          </p:cNvPicPr>
          <p:nvPr/>
        </p:nvPicPr>
        <p:blipFill>
          <a:blip r:embed="rId4" cstate="print"/>
          <a:srcRect/>
          <a:stretch>
            <a:fillRect/>
          </a:stretch>
        </p:blipFill>
        <p:spPr bwMode="auto">
          <a:xfrm>
            <a:off x="2063750" y="4629150"/>
            <a:ext cx="1824038" cy="11207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rbel" panose="020B0503020204020204" pitchFamily="34" charset="0"/>
              </a:rPr>
              <a:t>A Brief History</a:t>
            </a:r>
          </a:p>
        </p:txBody>
      </p:sp>
      <p:sp>
        <p:nvSpPr>
          <p:cNvPr id="3" name="Content Placeholder 2"/>
          <p:cNvSpPr>
            <a:spLocks noGrp="1"/>
          </p:cNvSpPr>
          <p:nvPr>
            <p:ph idx="1"/>
          </p:nvPr>
        </p:nvSpPr>
        <p:spPr/>
        <p:txBody>
          <a:bodyPr/>
          <a:lstStyle/>
          <a:p>
            <a:r>
              <a:rPr lang="en-US" dirty="0">
                <a:latin typeface="Corbel" panose="020B0503020204020204" pitchFamily="34" charset="0"/>
              </a:rPr>
              <a:t>Earliest well-documented use of Monte Carlo:</a:t>
            </a:r>
          </a:p>
          <a:p>
            <a:pPr lvl="1"/>
            <a:r>
              <a:rPr lang="en-US" dirty="0">
                <a:latin typeface="Corbel" panose="020B0503020204020204" pitchFamily="34" charset="0"/>
              </a:rPr>
              <a:t>Late 18</a:t>
            </a:r>
            <a:r>
              <a:rPr lang="en-US" baseline="30000" dirty="0">
                <a:latin typeface="Corbel" panose="020B0503020204020204" pitchFamily="34" charset="0"/>
              </a:rPr>
              <a:t>th</a:t>
            </a:r>
            <a:r>
              <a:rPr lang="en-US" dirty="0">
                <a:latin typeface="Corbel" panose="020B0503020204020204" pitchFamily="34" charset="0"/>
              </a:rPr>
              <a:t> Century France</a:t>
            </a:r>
          </a:p>
          <a:p>
            <a:pPr lvl="2" algn="just"/>
            <a:r>
              <a:rPr lang="en-US" dirty="0">
                <a:latin typeface="Corbel" panose="020B0503020204020204" pitchFamily="34" charset="0"/>
              </a:rPr>
              <a:t>Comte de Buffon performed an experiment involving the repeated tossing of a needle onto a plane</a:t>
            </a:r>
          </a:p>
          <a:p>
            <a:pPr lvl="2"/>
            <a:r>
              <a:rPr lang="en-US" dirty="0">
                <a:latin typeface="Corbel" panose="020B0503020204020204" pitchFamily="34" charset="0"/>
              </a:rPr>
              <a:t>Wanted to determine the probability of a needle intersecting a string</a:t>
            </a:r>
          </a:p>
          <a:p>
            <a:pPr lvl="2"/>
            <a:endParaRPr lang="en-US" dirty="0">
              <a:latin typeface="Corbel" panose="020B0503020204020204" pitchFamily="34" charset="0"/>
            </a:endParaRPr>
          </a:p>
          <a:p>
            <a:pPr lvl="2"/>
            <a:endParaRPr lang="en-US" dirty="0">
              <a:latin typeface="Corbel" panose="020B0503020204020204" pitchFamily="34" charset="0"/>
            </a:endParaRPr>
          </a:p>
        </p:txBody>
      </p:sp>
      <p:pic>
        <p:nvPicPr>
          <p:cNvPr id="1026" name="Picture 2" descr="C:\Users\Stew\AppData\Local\Microsoft\Windows\Temporary Internet Files\Content.IE5\3M1JC1HA\MP900401882[1].jpg"/>
          <p:cNvPicPr>
            <a:picLocks noChangeAspect="1" noChangeArrowheads="1"/>
          </p:cNvPicPr>
          <p:nvPr/>
        </p:nvPicPr>
        <p:blipFill>
          <a:blip r:embed="rId3" cstate="print"/>
          <a:srcRect/>
          <a:stretch>
            <a:fillRect/>
          </a:stretch>
        </p:blipFill>
        <p:spPr bwMode="auto">
          <a:xfrm>
            <a:off x="4419600" y="4039076"/>
            <a:ext cx="3657600" cy="243744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Modern Monte Carlo Method</a:t>
            </a:r>
          </a:p>
        </p:txBody>
      </p:sp>
      <p:sp>
        <p:nvSpPr>
          <p:cNvPr id="3" name="Content Placeholder 2"/>
          <p:cNvSpPr>
            <a:spLocks noGrp="1"/>
          </p:cNvSpPr>
          <p:nvPr>
            <p:ph idx="1"/>
          </p:nvPr>
        </p:nvSpPr>
        <p:spPr/>
        <p:txBody>
          <a:bodyPr/>
          <a:lstStyle/>
          <a:p>
            <a:r>
              <a:rPr lang="en-US" dirty="0">
                <a:latin typeface="Corbel" panose="020B0503020204020204" pitchFamily="34" charset="0"/>
              </a:rPr>
              <a:t>Named after Monte Carlo Casino in 1940’s by a group of men working on the nuclear bomb</a:t>
            </a:r>
          </a:p>
          <a:p>
            <a:pPr lvl="1"/>
            <a:r>
              <a:rPr lang="de-DE" dirty="0">
                <a:latin typeface="Corbel" panose="020B0503020204020204" pitchFamily="34" charset="0"/>
              </a:rPr>
              <a:t>John von Neumann, Stanislaw Ulam and Nicholas Metropolis</a:t>
            </a:r>
          </a:p>
          <a:p>
            <a:r>
              <a:rPr lang="en-US" dirty="0" err="1">
                <a:latin typeface="Corbel" panose="020B0503020204020204" pitchFamily="34" charset="0"/>
              </a:rPr>
              <a:t>Ulam’s</a:t>
            </a:r>
            <a:r>
              <a:rPr lang="en-US" dirty="0">
                <a:latin typeface="Corbel" panose="020B0503020204020204" pitchFamily="34" charset="0"/>
              </a:rPr>
              <a:t> Uncle supposedly often frequented this Casino</a:t>
            </a:r>
          </a:p>
        </p:txBody>
      </p:sp>
      <p:pic>
        <p:nvPicPr>
          <p:cNvPr id="2051" name="Picture 3" descr="C:\Users\Stew\AppData\Local\Microsoft\Windows\Temporary Internet Files\Content.IE5\SPMHA3YZ\MC900383612[1].wmf"/>
          <p:cNvPicPr>
            <a:picLocks noChangeAspect="1" noChangeArrowheads="1"/>
          </p:cNvPicPr>
          <p:nvPr/>
        </p:nvPicPr>
        <p:blipFill>
          <a:blip r:embed="rId3" cstate="print"/>
          <a:srcRect/>
          <a:stretch>
            <a:fillRect/>
          </a:stretch>
        </p:blipFill>
        <p:spPr bwMode="auto">
          <a:xfrm>
            <a:off x="4800600" y="3963329"/>
            <a:ext cx="3559853" cy="289467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93F245BD-2DC2-858E-1DF7-CE9DC425C6B5}"/>
              </a:ext>
            </a:extLst>
          </p:cNvPr>
          <p:cNvSpPr>
            <a:spLocks noGrp="1"/>
          </p:cNvSpPr>
          <p:nvPr>
            <p:ph type="title"/>
          </p:nvPr>
        </p:nvSpPr>
        <p:spPr/>
        <p:txBody>
          <a:bodyPr/>
          <a:lstStyle/>
          <a:p>
            <a:r>
              <a:rPr lang="en-US" altLang="en-US"/>
              <a:t>Monte Carlo Method</a:t>
            </a:r>
          </a:p>
        </p:txBody>
      </p:sp>
      <p:sp>
        <p:nvSpPr>
          <p:cNvPr id="22531" name="Rectangle 4">
            <a:extLst>
              <a:ext uri="{FF2B5EF4-FFF2-40B4-BE49-F238E27FC236}">
                <a16:creationId xmlns:a16="http://schemas.microsoft.com/office/drawing/2014/main" id="{0C5AE6C5-AEFA-58F1-51BE-419B99EF04E3}"/>
              </a:ext>
            </a:extLst>
          </p:cNvPr>
          <p:cNvSpPr>
            <a:spLocks noChangeArrowheads="1"/>
          </p:cNvSpPr>
          <p:nvPr/>
        </p:nvSpPr>
        <p:spPr bwMode="auto">
          <a:xfrm>
            <a:off x="838200" y="1828800"/>
            <a:ext cx="77724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latin typeface="Corbel" panose="020B0503020204020204" pitchFamily="34" charset="0"/>
              </a:rPr>
              <a:t>While convalescing from an illness in 1946, Stanislaw </a:t>
            </a:r>
            <a:r>
              <a:rPr lang="en-US" altLang="en-US" dirty="0" err="1">
                <a:latin typeface="Corbel" panose="020B0503020204020204" pitchFamily="34" charset="0"/>
              </a:rPr>
              <a:t>Ulam</a:t>
            </a:r>
            <a:r>
              <a:rPr lang="en-US" altLang="en-US" dirty="0">
                <a:latin typeface="Corbel" panose="020B0503020204020204" pitchFamily="34" charset="0"/>
              </a:rPr>
              <a:t> was playing solitaire. It then occurred to him to try to compute the chances that a particular solitaire laid out with 52 cards would come out successfully (</a:t>
            </a:r>
            <a:r>
              <a:rPr lang="en-US" altLang="en-US" dirty="0" err="1">
                <a:latin typeface="Corbel" panose="020B0503020204020204" pitchFamily="34" charset="0"/>
              </a:rPr>
              <a:t>Eckhard</a:t>
            </a:r>
            <a:r>
              <a:rPr lang="en-US" altLang="en-US" dirty="0">
                <a:latin typeface="Corbel" panose="020B0503020204020204" pitchFamily="34" charset="0"/>
              </a:rPr>
              <a:t>, 1987). After attempting exhaustive combinatorial calculations, he decided to go for the more practical approach of laying out several solitaires at random and then observing and counting the number of successful plays. This idea of selecting a statistical sample to approximate a hard combinatorial problem with a much simpler problem is at the heart of modern Monte Carlo simulation. Stanislaw </a:t>
            </a:r>
            <a:r>
              <a:rPr lang="en-US" altLang="en-US" dirty="0" err="1">
                <a:latin typeface="Corbel" panose="020B0503020204020204" pitchFamily="34" charset="0"/>
              </a:rPr>
              <a:t>Ulam</a:t>
            </a:r>
            <a:r>
              <a:rPr lang="en-US" altLang="en-US" dirty="0">
                <a:latin typeface="Corbel" panose="020B0503020204020204" pitchFamily="34" charset="0"/>
              </a:rPr>
              <a:t> soon realized that computers could be used in this fashion to answer questions</a:t>
            </a:r>
          </a:p>
          <a:p>
            <a:pPr eaLnBrk="1" hangingPunct="1"/>
            <a:r>
              <a:rPr lang="en-US" altLang="en-US" dirty="0">
                <a:latin typeface="Corbel" panose="020B0503020204020204" pitchFamily="34" charset="0"/>
              </a:rPr>
              <a:t>of neutron diffusion and mathematical physics.</a:t>
            </a:r>
          </a:p>
          <a:p>
            <a:pPr eaLnBrk="1" hangingPunct="1"/>
            <a:endParaRPr lang="en-US" altLang="en-US" dirty="0">
              <a:latin typeface="Corbel" panose="020B0503020204020204" pitchFamily="34" charset="0"/>
            </a:endParaRPr>
          </a:p>
          <a:p>
            <a:pPr eaLnBrk="1" hangingPunct="1"/>
            <a:r>
              <a:rPr lang="en-US" altLang="en-US" dirty="0">
                <a:latin typeface="Corbel" panose="020B0503020204020204" pitchFamily="34" charset="0"/>
              </a:rPr>
              <a:t>From </a:t>
            </a:r>
            <a:r>
              <a:rPr lang="en-US" altLang="en-US" b="1" dirty="0">
                <a:latin typeface="Corbel" panose="020B0503020204020204" pitchFamily="34" charset="0"/>
              </a:rPr>
              <a:t>An Introduction to MCMC for Machine Learning </a:t>
            </a:r>
          </a:p>
          <a:p>
            <a:pPr eaLnBrk="1" hangingPunct="1"/>
            <a:r>
              <a:rPr lang="en-US" altLang="en-US" dirty="0">
                <a:latin typeface="Corbel" panose="020B0503020204020204" pitchFamily="34" charset="0"/>
              </a:rPr>
              <a:t>by: C, </a:t>
            </a:r>
            <a:r>
              <a:rPr lang="en-US" altLang="en-US" dirty="0" err="1">
                <a:latin typeface="Corbel" panose="020B0503020204020204" pitchFamily="34" charset="0"/>
              </a:rPr>
              <a:t>Andrieu</a:t>
            </a:r>
            <a:r>
              <a:rPr lang="en-US" altLang="en-US" dirty="0">
                <a:latin typeface="Corbel" panose="020B0503020204020204" pitchFamily="34" charset="0"/>
              </a:rPr>
              <a:t>, N, de Freitas, A, Doucet, M, I. Jordan</a:t>
            </a:r>
          </a:p>
          <a:p>
            <a:pPr eaLnBrk="1" hangingPunct="1"/>
            <a:r>
              <a:rPr lang="en-US" altLang="en-US" i="1" dirty="0">
                <a:latin typeface="Corbel" panose="020B0503020204020204" pitchFamily="34" charset="0"/>
              </a:rPr>
              <a:t>Machine Learning</a:t>
            </a:r>
            <a:r>
              <a:rPr lang="en-US" altLang="en-US" dirty="0">
                <a:latin typeface="Corbel" panose="020B0503020204020204" pitchFamily="34" charset="0"/>
              </a:rPr>
              <a:t>, Vol. 50, No. 1. pp. 5-43, 2003.</a:t>
            </a:r>
          </a:p>
          <a:p>
            <a:pPr eaLnBrk="1" hangingPunct="1"/>
            <a:endParaRPr lang="en-US" altLang="en-US" dirty="0">
              <a:latin typeface="Corbel" panose="020B05030202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E42D932-55A3-8163-2AF8-E23820BD2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785813"/>
            <a:ext cx="87153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Onset of Computers</a:t>
            </a:r>
          </a:p>
        </p:txBody>
      </p:sp>
      <p:sp>
        <p:nvSpPr>
          <p:cNvPr id="3" name="Content Placeholder 2"/>
          <p:cNvSpPr>
            <a:spLocks noGrp="1"/>
          </p:cNvSpPr>
          <p:nvPr>
            <p:ph idx="1"/>
          </p:nvPr>
        </p:nvSpPr>
        <p:spPr/>
        <p:txBody>
          <a:bodyPr/>
          <a:lstStyle/>
          <a:p>
            <a:r>
              <a:rPr lang="en-US" dirty="0">
                <a:latin typeface="Corbel" panose="020B0503020204020204" pitchFamily="34" charset="0"/>
              </a:rPr>
              <a:t>Invention and popularization of computer</a:t>
            </a:r>
          </a:p>
          <a:p>
            <a:pPr lvl="1"/>
            <a:r>
              <a:rPr lang="en-US" dirty="0">
                <a:latin typeface="Corbel" panose="020B0503020204020204" pitchFamily="34" charset="0"/>
              </a:rPr>
              <a:t>Much more practical to implement Monte Carlo</a:t>
            </a:r>
          </a:p>
          <a:p>
            <a:pPr lvl="1"/>
            <a:r>
              <a:rPr lang="en-US" dirty="0">
                <a:latin typeface="Corbel" panose="020B0503020204020204" pitchFamily="34" charset="0"/>
              </a:rPr>
              <a:t>Popularity has taken off since 1950’s</a:t>
            </a:r>
          </a:p>
        </p:txBody>
      </p:sp>
      <p:pic>
        <p:nvPicPr>
          <p:cNvPr id="4098" name="Picture 2" descr="C:\Program Files\Microsoft Office\MEDIA\CAGCAT10\j0292982.wmf"/>
          <p:cNvPicPr>
            <a:picLocks noChangeAspect="1" noChangeArrowheads="1"/>
          </p:cNvPicPr>
          <p:nvPr/>
        </p:nvPicPr>
        <p:blipFill>
          <a:blip r:embed="rId3" cstate="print"/>
          <a:srcRect/>
          <a:stretch>
            <a:fillRect/>
          </a:stretch>
        </p:blipFill>
        <p:spPr bwMode="auto">
          <a:xfrm>
            <a:off x="2108200" y="3738562"/>
            <a:ext cx="1843430" cy="1819656"/>
          </a:xfrm>
          <a:prstGeom prst="rect">
            <a:avLst/>
          </a:prstGeom>
          <a:noFill/>
        </p:spPr>
      </p:pic>
      <p:pic>
        <p:nvPicPr>
          <p:cNvPr id="4099" name="Picture 3" descr="C:\Users\Stew\AppData\Local\Microsoft\Windows\Temporary Internet Files\Content.IE5\SPMHA3YZ\MC900286528[1].wmf"/>
          <p:cNvPicPr>
            <a:picLocks noChangeAspect="1" noChangeArrowheads="1"/>
          </p:cNvPicPr>
          <p:nvPr/>
        </p:nvPicPr>
        <p:blipFill>
          <a:blip r:embed="rId4" cstate="print"/>
          <a:srcRect/>
          <a:stretch>
            <a:fillRect/>
          </a:stretch>
        </p:blipFill>
        <p:spPr bwMode="auto">
          <a:xfrm>
            <a:off x="5181600" y="4267200"/>
            <a:ext cx="1781175" cy="16525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2102</TotalTime>
  <Words>2209</Words>
  <Application>Microsoft Office PowerPoint</Application>
  <PresentationFormat>On-screen Show (4:3)</PresentationFormat>
  <Paragraphs>208</Paragraphs>
  <Slides>39</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9" baseType="lpstr">
      <vt:lpstr>Arial</vt:lpstr>
      <vt:lpstr>Calibri</vt:lpstr>
      <vt:lpstr>Cambria Math</vt:lpstr>
      <vt:lpstr>Consolas</vt:lpstr>
      <vt:lpstr>Corbel</vt:lpstr>
      <vt:lpstr>Courier New</vt:lpstr>
      <vt:lpstr>Times New Roman</vt:lpstr>
      <vt:lpstr>Office Theme</vt:lpstr>
      <vt:lpstr>Microsoft Word Document</vt:lpstr>
      <vt:lpstr>Document</vt:lpstr>
      <vt:lpstr>Monte Carlo Simulation  Dr T. Mayooran, Department of Inter-Disciplinary Studies,  Faculty of Engineering,  University of Jaffna</vt:lpstr>
      <vt:lpstr>What is Monte Carlo simulation?</vt:lpstr>
      <vt:lpstr>Efficient Code Testing with Monte Carlo Simulation!</vt:lpstr>
      <vt:lpstr>Monte Carlo In A Nutshell</vt:lpstr>
      <vt:lpstr>A Brief History</vt:lpstr>
      <vt:lpstr>Modern Monte Carlo Method</vt:lpstr>
      <vt:lpstr>Monte Carlo Method</vt:lpstr>
      <vt:lpstr>PowerPoint Presentation</vt:lpstr>
      <vt:lpstr>Onset of Computers</vt:lpstr>
      <vt:lpstr>Random Numbers</vt:lpstr>
      <vt:lpstr>A Simple Example</vt:lpstr>
      <vt:lpstr>What is the exact value of pi?</vt:lpstr>
      <vt:lpstr>PowerPoint Presentation</vt:lpstr>
      <vt:lpstr>PowerPoint Presentation</vt:lpstr>
      <vt:lpstr>PowerPoint Presentation</vt:lpstr>
      <vt:lpstr>PowerPoint Presentation</vt:lpstr>
      <vt:lpstr>Can you write R codes to execute this Algorithm?</vt:lpstr>
      <vt:lpstr>PowerPoint Presentation</vt:lpstr>
      <vt:lpstr>PowerPoint Presentation</vt:lpstr>
      <vt:lpstr>The Simulation:</vt:lpstr>
      <vt:lpstr>R Codes:</vt:lpstr>
      <vt:lpstr>How accurate is this method?</vt:lpstr>
      <vt:lpstr>Sample Variance of X</vt:lpstr>
      <vt:lpstr>Confidence Intervals</vt:lpstr>
      <vt:lpstr>A note on variance</vt:lpstr>
      <vt:lpstr>Results</vt:lpstr>
      <vt:lpstr>Hypothetically…</vt:lpstr>
      <vt:lpstr>PowerPoint Presentation</vt:lpstr>
      <vt:lpstr>A Real-World Example:   Monte Carlo Simulation for Server Response Time Estimation</vt:lpstr>
      <vt:lpstr>Example:</vt:lpstr>
      <vt:lpstr>Example Continue…..</vt:lpstr>
      <vt:lpstr>Algorithm: Monte Carlo Simulation for Server Response Time Estimation </vt:lpstr>
      <vt:lpstr>PowerPoint Presentation</vt:lpstr>
      <vt:lpstr>PowerPoint Presentation</vt:lpstr>
      <vt:lpstr>R codes</vt:lpstr>
      <vt:lpstr>R codes….</vt:lpstr>
      <vt:lpstr>Conclusion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Simulation</dc:title>
  <dc:creator>Thevaraja Mayooran</dc:creator>
  <cp:lastModifiedBy>Thevaraja Mayooran</cp:lastModifiedBy>
  <cp:revision>120</cp:revision>
  <dcterms:created xsi:type="dcterms:W3CDTF">2011-11-10T22:29:42Z</dcterms:created>
  <dcterms:modified xsi:type="dcterms:W3CDTF">2023-12-04T08:00:30Z</dcterms:modified>
</cp:coreProperties>
</file>