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979" r:id="rId3"/>
    <p:sldId id="488" r:id="rId4"/>
    <p:sldId id="965" r:id="rId5"/>
    <p:sldId id="967" r:id="rId6"/>
    <p:sldId id="962" r:id="rId7"/>
    <p:sldId id="494" r:id="rId8"/>
    <p:sldId id="966" r:id="rId9"/>
    <p:sldId id="496" r:id="rId10"/>
    <p:sldId id="499" r:id="rId11"/>
    <p:sldId id="968" r:id="rId12"/>
    <p:sldId id="501" r:id="rId13"/>
    <p:sldId id="969" r:id="rId14"/>
    <p:sldId id="502" r:id="rId15"/>
    <p:sldId id="961" r:id="rId16"/>
    <p:sldId id="503" r:id="rId17"/>
    <p:sldId id="970" r:id="rId18"/>
    <p:sldId id="504" r:id="rId19"/>
    <p:sldId id="505" r:id="rId20"/>
    <p:sldId id="506" r:id="rId21"/>
    <p:sldId id="972" r:id="rId22"/>
    <p:sldId id="509" r:id="rId23"/>
    <p:sldId id="973" r:id="rId24"/>
    <p:sldId id="500" r:id="rId25"/>
    <p:sldId id="958" r:id="rId26"/>
    <p:sldId id="974" r:id="rId27"/>
    <p:sldId id="964" r:id="rId28"/>
    <p:sldId id="957" r:id="rId29"/>
    <p:sldId id="976" r:id="rId30"/>
    <p:sldId id="975" r:id="rId31"/>
    <p:sldId id="518" r:id="rId32"/>
    <p:sldId id="519" r:id="rId33"/>
    <p:sldId id="521" r:id="rId34"/>
    <p:sldId id="959" r:id="rId35"/>
    <p:sldId id="523" r:id="rId36"/>
    <p:sldId id="524" r:id="rId37"/>
    <p:sldId id="526" r:id="rId38"/>
    <p:sldId id="977" r:id="rId39"/>
    <p:sldId id="978" r:id="rId40"/>
    <p:sldId id="971" r:id="rId41"/>
  </p:sldIdLst>
  <p:sldSz cx="9144000" cy="6858000" type="screen4x3"/>
  <p:notesSz cx="6992620" cy="92786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FFCC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86975" autoAdjust="0"/>
  </p:normalViewPr>
  <p:slideViewPr>
    <p:cSldViewPr showGuides="1">
      <p:cViewPr varScale="1">
        <p:scale>
          <a:sx n="111" d="100"/>
          <a:sy n="111" d="100"/>
        </p:scale>
        <p:origin x="13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Discrete Mathematics and its Applications</a:t>
            </a: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225005-D06B-4A03-A0BE-C7DDC31BF791}" type="datetime1">
              <a:rPr lang="en-US" altLang="en-US"/>
            </a:fld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(c)2001-2002, Michael P. Frank</a:t>
            </a:r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C95377-5070-4477-AAA5-A4334653014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Discrete Mathematics and its Applications</a:t>
            </a: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86596-A256-4FF1-8699-F7D22CBE9B36}" type="datetime1">
              <a:rPr lang="en-US" altLang="en-US"/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(c)2001-2002, Michael P. Frank</a:t>
            </a:r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3E8D58-EF52-4B73-A63A-BC1E6A915D3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CF7A29-D981-4617-B3A8-49EC90DB3F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76745-4500-4926-955B-142D16BFAC9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B866F5-B032-4126-9729-B324750C65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C4F11-E01B-4026-AF7D-79ED626FB35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707CC0-0492-45DC-ABB0-7387244D77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56555-470A-42B2-886F-B9280F6B2D8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146BC-DF6F-4EEE-9813-3944F5765A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47A3F-869A-41A0-859E-3AEA7AC336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A5CCB-80FD-46AE-8C5C-78B28C030942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11C58-C453-4CE1-B010-B25F40536A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07D40-5560-43A0-A625-4BEB07F11D10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DC9A2-2D1F-4158-838E-4D4FACA33F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BC7EB-4910-447D-94EF-9E5CDCC725A0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FF43D-DAE0-4D08-AE14-012919E0D4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7484D-6DA1-415D-BFA1-3B8D7922507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3B7A1-1E45-4EA8-B7F3-7754C89896A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669C4-4D34-497B-BDB7-28C87CE2010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7630F-8591-408C-9D8A-FDBFF9B1BF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627A0-CC3E-4AE3-8BCF-A89B877C519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8F985-2CCC-4B92-B5BF-5394290AF1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00F1A-1200-4080-8133-A6293C0C2DF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E04430-8546-442A-BBAB-3097F0E920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305695-3EEA-4956-8A2E-48E55BA5718E}" type="slidenum">
              <a:rPr lang="en-US" altLang="en-US" smtClean="0"/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hyperlink" Target="https://mayooran1987.github.io/MC4010_E2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863" y="2693988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100" dirty="0">
                <a:ea typeface="굴림" panose="020B0600000101010101" pitchFamily="34" charset="-127"/>
              </a:rPr>
              <a:t>MC4010- Discrete Mathematics</a:t>
            </a: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r>
              <a:rPr lang="en-US" altLang="ko-KR" sz="3100" dirty="0">
                <a:ea typeface="굴림" panose="020B0600000101010101" pitchFamily="34" charset="-127"/>
              </a:rPr>
              <a:t>Basic Structures: Sets,</a:t>
            </a:r>
            <a:r>
              <a:rPr lang="en-US" altLang="ko-KR" sz="3100" dirty="0">
                <a:solidFill>
                  <a:srgbClr val="92D05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3100" dirty="0">
                <a:solidFill>
                  <a:srgbClr val="99FF66"/>
                </a:solidFill>
                <a:ea typeface="굴림" panose="020B0600000101010101" pitchFamily="34" charset="-127"/>
              </a:rPr>
              <a:t>Functions, </a:t>
            </a:r>
            <a:r>
              <a:rPr lang="en-US" altLang="ko-KR" sz="3100" dirty="0">
                <a:ea typeface="굴림" panose="020B0600000101010101" pitchFamily="34" charset="-127"/>
              </a:rPr>
              <a:t>Sequences, Sums, and</a:t>
            </a:r>
            <a:br>
              <a:rPr lang="en-US" altLang="ko-KR" sz="3100" dirty="0">
                <a:ea typeface="굴림" panose="020B0600000101010101" pitchFamily="34" charset="-127"/>
              </a:rPr>
            </a:br>
            <a:r>
              <a:rPr lang="en-US" altLang="ko-KR" sz="3100" dirty="0">
                <a:ea typeface="굴림" panose="020B0600000101010101" pitchFamily="34" charset="-127"/>
              </a:rPr>
              <a:t>Matrices – 2</a:t>
            </a: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4400" dirty="0"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 Dr T. Mayooran,</a:t>
            </a:r>
            <a:br>
              <a:rPr lang="en-US" altLang="ko-KR" sz="3600" dirty="0"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Department of Inter-Disciplinary Studies, Faculty of Engineering, </a:t>
            </a:r>
            <a:b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University of Jaffna</a:t>
            </a:r>
            <a:endParaRPr lang="en-US" altLang="ko-KR" sz="3600" dirty="0">
              <a:solidFill>
                <a:srgbClr val="C00000"/>
              </a:solidFill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1D5B0-2E86-466E-86E5-FA04847A269B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/>
          <a:lstStyle/>
          <a:p>
            <a:r>
              <a:rPr lang="en-US" dirty="0"/>
              <a:t>Example: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2000" y="1676400"/>
                <a:ext cx="78867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0" i="0" u="none" strike="noStrike" baseline="0" dirty="0">
                    <a:latin typeface="Times-Roman"/>
                  </a:rPr>
                  <a:t>Let </a:t>
                </a:r>
                <a:r>
                  <a:rPr lang="en-US" sz="3600" b="0" i="1" u="none" strike="noStrike" baseline="0" dirty="0">
                    <a:latin typeface="MTMI"/>
                  </a:rPr>
                  <a:t>f</a:t>
                </a:r>
                <a:r>
                  <a:rPr lang="en-US" sz="3600" b="0" i="0" u="none" strike="noStrike" baseline="0" dirty="0">
                    <a:latin typeface="Times-Roman"/>
                  </a:rPr>
                  <a:t> and </a:t>
                </a:r>
                <a:r>
                  <a:rPr lang="en-US" sz="3600" i="1" dirty="0">
                    <a:latin typeface="MTMI"/>
                  </a:rPr>
                  <a:t>g</a:t>
                </a:r>
                <a:r>
                  <a:rPr lang="en-US" sz="3600" b="0" i="0" u="none" strike="noStrike" baseline="0" dirty="0">
                    <a:latin typeface="Times-Roman"/>
                  </a:rPr>
                  <a:t> be functions from </a:t>
                </a:r>
                <a:r>
                  <a:rPr lang="en-US" sz="3600" b="1" i="0" u="none" strike="noStrike" baseline="0" dirty="0">
                    <a:latin typeface="Times-Bold"/>
                  </a:rPr>
                  <a:t>R </a:t>
                </a:r>
                <a:r>
                  <a:rPr lang="en-US" sz="3600" b="0" i="0" u="none" strike="noStrike" baseline="0" dirty="0">
                    <a:latin typeface="Times-Roman"/>
                  </a:rPr>
                  <a:t>to </a:t>
                </a:r>
                <a:r>
                  <a:rPr lang="en-US" sz="3600" b="1" i="0" u="none" strike="noStrike" baseline="0" dirty="0">
                    <a:latin typeface="Times-Bold"/>
                  </a:rPr>
                  <a:t>R </a:t>
                </a:r>
                <a:r>
                  <a:rPr lang="en-US" sz="3600" b="0" i="0" u="none" strike="noStrike" baseline="0" dirty="0">
                    <a:latin typeface="Times-Roman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0" i="0" u="none" strike="noStrike" baseline="0" dirty="0"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u="none" strike="noStrike" baseline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i="0" u="none" strike="noStrike" baseline="0" dirty="0">
                    <a:latin typeface="Times-Roman"/>
                  </a:rPr>
                  <a:t>.</a:t>
                </a:r>
                <a:endParaRPr lang="en-US" sz="3600" b="0" i="0" u="none" strike="noStrike" baseline="0" dirty="0">
                  <a:latin typeface="Times-Roman"/>
                </a:endParaRPr>
              </a:p>
              <a:p>
                <a:pPr algn="l"/>
                <a:endParaRPr lang="en-US" sz="3600" dirty="0">
                  <a:latin typeface="Times-Roman"/>
                </a:endParaRPr>
              </a:p>
              <a:p>
                <a:pPr algn="l"/>
                <a:r>
                  <a:rPr lang="en-US" sz="3600" b="0" i="0" u="none" strike="noStrike" baseline="0" dirty="0">
                    <a:latin typeface="Times-Roman"/>
                  </a:rPr>
                  <a:t>What are the functions </a:t>
                </a:r>
                <a:r>
                  <a:rPr lang="en-US" sz="3600" b="0" i="1" u="none" strike="noStrike" baseline="0" dirty="0">
                    <a:latin typeface="MTMI"/>
                  </a:rPr>
                  <a:t>f</a:t>
                </a:r>
                <a:r>
                  <a:rPr lang="en-US" sz="3600" b="0" i="0" u="none" strike="noStrike" baseline="0" dirty="0">
                    <a:latin typeface="Times-Roman"/>
                  </a:rPr>
                  <a:t> </a:t>
                </a:r>
                <a:r>
                  <a:rPr lang="en-US" sz="3600" b="0" i="0" u="none" strike="noStrike" baseline="0" dirty="0">
                    <a:latin typeface="MTSYN"/>
                  </a:rPr>
                  <a:t>+ </a:t>
                </a:r>
                <a:r>
                  <a:rPr lang="en-US" sz="3600" i="1" dirty="0">
                    <a:latin typeface="MTMI"/>
                  </a:rPr>
                  <a:t>g</a:t>
                </a:r>
                <a:r>
                  <a:rPr lang="en-US" sz="3600" b="0" i="0" u="none" strike="noStrike" baseline="0" dirty="0">
                    <a:latin typeface="Times-Roman"/>
                  </a:rPr>
                  <a:t> and </a:t>
                </a:r>
                <a:r>
                  <a:rPr lang="en-US" sz="3600" b="0" i="1" u="none" strike="noStrike" baseline="0" dirty="0" err="1">
                    <a:latin typeface="MTMI"/>
                  </a:rPr>
                  <a:t>fxg</a:t>
                </a:r>
                <a:r>
                  <a:rPr lang="en-US" sz="3600" b="0" i="0" u="none" strike="noStrike" baseline="0" dirty="0">
                    <a:latin typeface="Times-Roman"/>
                  </a:rPr>
                  <a:t>?</a:t>
                </a:r>
                <a:endParaRPr lang="en-NZ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7886700" cy="2308324"/>
              </a:xfrm>
              <a:prstGeom prst="rect">
                <a:avLst/>
              </a:prstGeom>
              <a:blipFill rotWithShape="1">
                <a:blip r:embed="rId1"/>
                <a:stretch>
                  <a:fillRect t="-3384" b="-2277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Images of Sets under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Given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and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image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of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under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is simply the set of all images (under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of the elements of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: {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|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}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      : {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| 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}.</a:t>
            </a: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Note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the range of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 can be defined as simply the image (under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) of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’s domain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!</a:t>
            </a: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72352-EECA-4EA5-AB09-2FBF7FCF819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63" y="2089582"/>
            <a:ext cx="7003473" cy="1325563"/>
          </a:xfrm>
        </p:spPr>
        <p:txBody>
          <a:bodyPr>
            <a:noAutofit/>
          </a:bodyPr>
          <a:lstStyle/>
          <a:p>
            <a:r>
              <a:rPr lang="en-NZ" sz="3600" b="1" i="0" u="none" strike="noStrike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-Bold"/>
              </a:rPr>
              <a:t>One-to-One and Onto Functions</a:t>
            </a:r>
            <a:endParaRPr lang="en-N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>
                <a:ea typeface="굴림" panose="020B0600000101010101" pitchFamily="34" charset="-127"/>
              </a:rPr>
              <a:t>A function is a </a:t>
            </a:r>
            <a:r>
              <a:rPr lang="en-US" altLang="ko-KR" i="1" dirty="0">
                <a:ea typeface="굴림" panose="020B0600000101010101" pitchFamily="34" charset="-127"/>
              </a:rPr>
              <a:t>one-to-one (1-1)</a:t>
            </a:r>
            <a:r>
              <a:rPr lang="en-US" altLang="ko-KR" dirty="0">
                <a:ea typeface="굴림" panose="020B0600000101010101" pitchFamily="34" charset="-127"/>
              </a:rPr>
              <a:t>, or </a:t>
            </a:r>
            <a:r>
              <a:rPr lang="en-US" altLang="ko-KR" i="1" dirty="0">
                <a:ea typeface="굴림" panose="020B0600000101010101" pitchFamily="34" charset="-127"/>
              </a:rPr>
              <a:t>injective</a:t>
            </a:r>
            <a:r>
              <a:rPr lang="en-US" altLang="ko-KR" dirty="0">
                <a:ea typeface="굴림" panose="020B0600000101010101" pitchFamily="34" charset="-127"/>
              </a:rPr>
              <a:t>, or </a:t>
            </a:r>
            <a:r>
              <a:rPr lang="en-US" altLang="ko-KR" i="1" dirty="0">
                <a:ea typeface="굴림" panose="020B0600000101010101" pitchFamily="34" charset="-127"/>
              </a:rPr>
              <a:t>an injection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every element of its range has </a:t>
            </a:r>
            <a:r>
              <a:rPr lang="en-US" altLang="ko-KR" b="1" dirty="0">
                <a:ea typeface="굴림" panose="020B0600000101010101" pitchFamily="34" charset="-127"/>
              </a:rPr>
              <a:t>only one</a:t>
            </a:r>
            <a:r>
              <a:rPr lang="en-US" altLang="ko-KR" dirty="0">
                <a:ea typeface="굴림" panose="020B0600000101010101" pitchFamily="34" charset="-127"/>
              </a:rPr>
              <a:t> pre-image. 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 function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is said to be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one-to-one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or an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injunction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if and only if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(a)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MTSYN"/>
              </a:rPr>
              <a:t>=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(b)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implies that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a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MTSYN"/>
              </a:rPr>
              <a:t>=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b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for all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a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and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b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in the domain of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f.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 function is said to be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injective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if it is one-to-one.</a:t>
            </a:r>
            <a:endParaRPr lang="en-US" altLang="ko-KR" sz="2400" dirty="0">
              <a:solidFill>
                <a:srgbClr val="C00000"/>
              </a:solidFill>
              <a:ea typeface="굴림" panose="020B0600000101010101" pitchFamily="34" charset="-127"/>
            </a:endParaRPr>
          </a:p>
          <a:p>
            <a:pPr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Only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element of the domain is mapped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to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any given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element of the range.</a:t>
            </a: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Domain &amp; range have same cardinality. What about codomain?</a:t>
            </a:r>
            <a:endParaRPr lang="en-US" altLang="ko-KR" sz="3200" i="1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C4113-B7B2-4CFC-BD32-31221CC78B25}" type="slidenum">
              <a:rPr lang="en-US" altLang="en-US"/>
            </a:fld>
            <a:endParaRPr lang="en-US" altLang="en-US"/>
          </a:p>
        </p:txBody>
      </p:sp>
      <p:sp>
        <p:nvSpPr>
          <p:cNvPr id="280580" name="WordArt 4"/>
          <p:cNvSpPr>
            <a:spLocks noChangeArrowheads="1" noChangeShapeType="1" noTextEdit="1"/>
          </p:cNvSpPr>
          <p:nvPr/>
        </p:nvSpPr>
        <p:spPr bwMode="auto">
          <a:xfrm>
            <a:off x="4876800" y="5616576"/>
            <a:ext cx="1179513" cy="685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NZ" kern="10" dirty="0">
                <a:ln w="9525">
                  <a:rou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+mn-lt"/>
                <a:ea typeface="+mn-lt"/>
                <a:cs typeface="+mn-lt"/>
              </a:rPr>
              <a:t>May Be</a:t>
            </a:r>
            <a:endParaRPr lang="en-NZ" kern="10" dirty="0">
              <a:ln w="9525">
                <a:round/>
              </a:ln>
              <a:gradFill rotWithShape="1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  <a:latin typeface="+mn-lt"/>
              <a:ea typeface="+mn-lt"/>
              <a:cs typeface="+mn-lt"/>
            </a:endParaRPr>
          </a:p>
          <a:p>
            <a:pPr algn="ctr"/>
            <a:r>
              <a:rPr lang="en-NZ" kern="10" dirty="0">
                <a:ln w="9525">
                  <a:rou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+mn-lt"/>
                <a:ea typeface="+mn-lt"/>
                <a:cs typeface="+mn-lt"/>
              </a:rPr>
              <a:t>Larger</a:t>
            </a:r>
            <a:endParaRPr lang="en-NZ" kern="10" dirty="0">
              <a:ln w="9525">
                <a:round/>
              </a:ln>
              <a:gradFill rotWithShape="1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Functions (cont’d)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Formally: given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(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)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  or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)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  or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	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(f(x)=f(y)) </a:t>
            </a:r>
            <a:r>
              <a:rPr lang="en-US" altLang="en-US" i="1"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(x =y))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332B4-6257-4B2F-BFEA-4D135A1C24DA}" type="slidenum">
              <a:rPr lang="en-US" altLang="en-US"/>
            </a:fld>
            <a:endParaRPr lang="en-US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066800" y="44196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371600" y="54864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Illustration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 representations of functions that are (or not) one-to-one: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36BBA-5B11-4697-ADD8-80F44D30DB15}" type="slidenum">
              <a:rPr lang="en-US" altLang="en-US"/>
            </a:fld>
            <a:endParaRPr lang="en-US" alt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One-to-one</a:t>
            </a:r>
            <a:endParaRPr lang="en-US" altLang="en-US" sz="2400"/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3" name="Line 28"/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5" name="Text Box 30"/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one-to-one</a:t>
            </a:r>
            <a:endParaRPr lang="en-US" altLang="en-US" sz="2400"/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6425" name="Line 40"/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6" name="Line 41"/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8" name="Line 43"/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9" name="Text Box 44"/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even a </a:t>
            </a:r>
            <a:br>
              <a:rPr lang="en-US" altLang="en-US" sz="2400"/>
            </a:br>
            <a:r>
              <a:rPr lang="en-US" altLang="en-US" sz="2400"/>
              <a:t>function!</a:t>
            </a:r>
            <a:endParaRPr lang="en-US" altLang="en-US" sz="2400"/>
          </a:p>
        </p:txBody>
      </p:sp>
      <p:sp>
        <p:nvSpPr>
          <p:cNvPr id="16431" name="Line 46"/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31" grpId="0"/>
      <p:bldP spid="2816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0" i="0" u="none" strike="noStrike" baseline="0" dirty="0">
                    <a:latin typeface="Times-Roman"/>
                  </a:rPr>
                  <a:t>Determine whether the function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from the set of integers to the set of integers is </a:t>
                </a:r>
                <a:r>
                  <a:rPr lang="en-NZ" b="0" i="0" u="none" strike="noStrike" baseline="0" dirty="0">
                    <a:latin typeface="Times-Roman"/>
                  </a:rPr>
                  <a:t>one-to-one.</a:t>
                </a:r>
                <a:endParaRPr lang="en-NZ" b="0" i="0" u="none" strike="noStrike" baseline="0" dirty="0">
                  <a:latin typeface="Times-Roman"/>
                </a:endParaRPr>
              </a:p>
              <a:p>
                <a:pPr algn="just"/>
                <a:endParaRPr lang="en-NZ" dirty="0">
                  <a:latin typeface="Times-Roman"/>
                </a:endParaRPr>
              </a:p>
              <a:p>
                <a:pPr algn="just"/>
                <a:r>
                  <a:rPr lang="en-US" b="0" i="0" u="none" strike="noStrike" baseline="0" dirty="0">
                    <a:latin typeface="Times-Roman"/>
                  </a:rPr>
                  <a:t>Determine whether the function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from the set of real numbers to itself is one-to-one.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Sufficient Conditions for 1-1ness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just"/>
            <a:r>
              <a:rPr lang="en-US" altLang="ko-KR" dirty="0">
                <a:ea typeface="굴림" panose="020B0600000101010101" pitchFamily="34" charset="-127"/>
              </a:rPr>
              <a:t>Definitions (for functions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over numbers):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</a:t>
            </a:r>
            <a:r>
              <a:rPr lang="en-US" altLang="ko-KR" i="1" dirty="0">
                <a:ea typeface="굴림" panose="020B0600000101010101" pitchFamily="34" charset="-127"/>
              </a:rPr>
              <a:t>strictly</a:t>
            </a:r>
            <a:r>
              <a:rPr lang="en-US" altLang="ko-KR" dirty="0">
                <a:ea typeface="굴림" panose="020B0600000101010101" pitchFamily="34" charset="-127"/>
              </a:rPr>
              <a:t> (or </a:t>
            </a:r>
            <a:r>
              <a:rPr lang="en-US" altLang="ko-KR" i="1" dirty="0">
                <a:ea typeface="굴림" panose="020B0600000101010101" pitchFamily="34" charset="-127"/>
              </a:rPr>
              <a:t>monotonically</a:t>
            </a: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i="1" dirty="0">
                <a:ea typeface="굴림" panose="020B0600000101010101" pitchFamily="34" charset="-127"/>
              </a:rPr>
              <a:t>increasing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x&gt;y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x)&gt;f(y) </a:t>
            </a:r>
            <a:r>
              <a:rPr lang="en-US" altLang="ko-KR" dirty="0">
                <a:ea typeface="굴림" panose="020B0600000101010101" pitchFamily="34" charset="-127"/>
              </a:rPr>
              <a:t>for all </a:t>
            </a:r>
            <a:r>
              <a:rPr lang="en-US" altLang="ko-KR" i="1" dirty="0" err="1">
                <a:ea typeface="굴림" panose="020B0600000101010101" pitchFamily="34" charset="-127"/>
              </a:rPr>
              <a:t>x,y</a:t>
            </a:r>
            <a:r>
              <a:rPr lang="en-US" altLang="ko-KR" dirty="0">
                <a:ea typeface="굴림" panose="020B0600000101010101" pitchFamily="34" charset="-127"/>
              </a:rPr>
              <a:t> in domain;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</a:t>
            </a:r>
            <a:r>
              <a:rPr lang="en-US" altLang="ko-KR" i="1" dirty="0">
                <a:ea typeface="굴림" panose="020B0600000101010101" pitchFamily="34" charset="-127"/>
              </a:rPr>
              <a:t>strictly</a:t>
            </a:r>
            <a:r>
              <a:rPr lang="en-US" altLang="ko-KR" dirty="0">
                <a:ea typeface="굴림" panose="020B0600000101010101" pitchFamily="34" charset="-127"/>
              </a:rPr>
              <a:t> (or </a:t>
            </a:r>
            <a:r>
              <a:rPr lang="en-US" altLang="ko-KR" i="1" dirty="0">
                <a:ea typeface="굴림" panose="020B0600000101010101" pitchFamily="34" charset="-127"/>
              </a:rPr>
              <a:t>monotonically</a:t>
            </a: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i="1" dirty="0">
                <a:ea typeface="굴림" panose="020B0600000101010101" pitchFamily="34" charset="-127"/>
              </a:rPr>
              <a:t>decreasing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x&gt;y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x)&lt;f(y) </a:t>
            </a:r>
            <a:r>
              <a:rPr lang="en-US" altLang="ko-KR" dirty="0">
                <a:ea typeface="굴림" panose="020B0600000101010101" pitchFamily="34" charset="-127"/>
              </a:rPr>
              <a:t>for all </a:t>
            </a:r>
            <a:r>
              <a:rPr lang="en-US" altLang="ko-KR" i="1" dirty="0" err="1">
                <a:ea typeface="굴림" panose="020B0600000101010101" pitchFamily="34" charset="-127"/>
              </a:rPr>
              <a:t>x,y</a:t>
            </a:r>
            <a:r>
              <a:rPr lang="en-US" altLang="ko-KR" dirty="0">
                <a:ea typeface="굴림" panose="020B0600000101010101" pitchFamily="34" charset="-127"/>
              </a:rPr>
              <a:t> in domain;</a:t>
            </a:r>
            <a:endParaRPr lang="en-US" altLang="ko-KR" dirty="0">
              <a:ea typeface="굴림" panose="020B0600000101010101" pitchFamily="34" charset="-127"/>
            </a:endParaRPr>
          </a:p>
          <a:p>
            <a:pPr algn="just"/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either strictly increasing or strictly decreasing, then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one-to-one. 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e.g.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f(x)=x</a:t>
            </a:r>
            <a:r>
              <a:rPr lang="en-US" altLang="ko-KR" baseline="30000" dirty="0">
                <a:ea typeface="굴림" panose="020B0600000101010101" pitchFamily="34" charset="-127"/>
              </a:rPr>
              <a:t>3</a:t>
            </a:r>
            <a:endParaRPr lang="en-US" altLang="ko-KR" i="1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EA8F5-8038-49D2-A2FE-043E80356FA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>
                <a:ea typeface="굴림" panose="020B0600000101010101" pitchFamily="34" charset="-127"/>
              </a:rPr>
              <a:t>Onto (Surjective)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just"/>
            <a:r>
              <a:rPr lang="en-US" altLang="ko-KR">
                <a:ea typeface="굴림" panose="020B0600000101010101" pitchFamily="34" charset="-127"/>
              </a:rPr>
              <a:t>A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surjective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 surjection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iff its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range is equal to its codomain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algn="just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An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function maps the set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u="sng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(over, covering) the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entirety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of the set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not just over a piece of it.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 algn="just"/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e.g.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for domain &amp; codomain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3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is onto, whereas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2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isn’t.  (Why not?)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A1A0B42F-A355-479D-A94F-FAA447233DD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Illustration of Onto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functions that are or are not </a:t>
            </a:r>
            <a:r>
              <a:rPr lang="en-US" altLang="ko-KR" i="1">
                <a:ea typeface="굴림" panose="020B0600000101010101" pitchFamily="34" charset="-127"/>
              </a:rPr>
              <a:t>onto</a:t>
            </a:r>
            <a:r>
              <a:rPr lang="en-US" altLang="ko-KR">
                <a:ea typeface="굴림" panose="020B0600000101010101" pitchFamily="34" charset="-127"/>
              </a:rPr>
              <a:t> their codomains: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0F4F2-5321-43CF-8226-8729614F2214}" type="slidenum">
              <a:rPr lang="en-US" altLang="en-US"/>
            </a:fld>
            <a:endParaRPr lang="en-US" altLang="en-US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162050" y="5151438"/>
            <a:ext cx="1724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Onto</a:t>
            </a:r>
            <a:br>
              <a:rPr lang="en-US" altLang="en-US" sz="2400"/>
            </a:br>
            <a:r>
              <a:rPr lang="en-US" altLang="en-US" sz="2400"/>
              <a:t>(but not 1-1)</a:t>
            </a:r>
            <a:endParaRPr lang="en-US" altLang="en-US" sz="2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3417888" y="5151438"/>
            <a:ext cx="132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Onto</a:t>
            </a:r>
            <a:br>
              <a:rPr lang="en-US" altLang="en-US" sz="2400"/>
            </a:br>
            <a:r>
              <a:rPr lang="en-US" altLang="en-US" sz="2400"/>
              <a:t>(or 1-1)</a:t>
            </a:r>
            <a:endParaRPr lang="en-US" altLang="en-US" sz="2400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7" name="Line 30"/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706" name="Text Box 34"/>
          <p:cNvSpPr txBox="1">
            <a:spLocks noChangeArrowheads="1"/>
          </p:cNvSpPr>
          <p:nvPr/>
        </p:nvSpPr>
        <p:spPr bwMode="auto">
          <a:xfrm>
            <a:off x="5281613" y="5227638"/>
            <a:ext cx="1258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Both 1-1</a:t>
            </a:r>
            <a:br>
              <a:rPr lang="en-US" altLang="en-US" sz="2400"/>
            </a:br>
            <a:r>
              <a:rPr lang="en-US" altLang="en-US" sz="2400"/>
              <a:t>and onto</a:t>
            </a:r>
            <a:endParaRPr lang="en-US" altLang="en-US" sz="2400"/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6" name="Text Box 39"/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7" name="Text Box 40"/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8" name="Text Box 41"/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499" name="Line 42"/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0" name="Line 43"/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1" name="Line 44"/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2" name="Text Box 45"/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03" name="Line 46"/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719" name="Text Box 47"/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1-1 but</a:t>
            </a:r>
            <a:br>
              <a:rPr lang="en-US" altLang="en-US" sz="2400"/>
            </a:br>
            <a:r>
              <a:rPr lang="en-US" altLang="en-US" sz="2400"/>
              <a:t>not onto</a:t>
            </a:r>
            <a:endParaRPr lang="en-US" altLang="en-US" sz="2400"/>
          </a:p>
        </p:txBody>
      </p:sp>
      <p:sp>
        <p:nvSpPr>
          <p:cNvPr id="19505" name="Text Box 48"/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06" name="Text Box 49"/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07" name="Text Box 50"/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08" name="Text Box 51"/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09" name="Text Box 52"/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10" name="Text Box 53"/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11" name="Text Box 54"/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12" name="Line 55"/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3" name="Line 56"/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4" name="Line 57"/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5" name="Text Box 58"/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19516" name="Line 59"/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7" name="Text Box 60"/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91" grpId="0"/>
      <p:bldP spid="284706" grpId="0"/>
      <p:bldP spid="2847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 of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3200" i="1" dirty="0">
              <a:ea typeface="굴림" panose="020B0600000101010101" pitchFamily="34" charset="-127"/>
            </a:endParaRPr>
          </a:p>
          <a:p>
            <a:pPr algn="just"/>
            <a:r>
              <a:rPr lang="en-US" sz="3200" b="0" i="0" u="none" strike="noStrike" baseline="0" dirty="0">
                <a:latin typeface="Times-Roman"/>
              </a:rPr>
              <a:t>Let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and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be nonempty sets. A </a:t>
            </a:r>
            <a:r>
              <a:rPr lang="en-US" sz="3200" b="0" i="1" u="none" strike="noStrike" baseline="0" dirty="0">
                <a:latin typeface="Times-Italic"/>
              </a:rPr>
              <a:t>function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from </a:t>
            </a:r>
            <a:r>
              <a:rPr lang="en-US" altLang="ko-KR" sz="3200" i="1" dirty="0">
                <a:ea typeface="굴림" panose="020B0600000101010101" pitchFamily="34" charset="-127"/>
              </a:rPr>
              <a:t>(or “mapping”)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to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is an assignment of exactly one element of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to each element of </a:t>
            </a:r>
            <a:r>
              <a:rPr lang="en-US" sz="3200" b="0" i="1" u="none" strike="noStrike" baseline="0" dirty="0">
                <a:latin typeface="MTMI"/>
              </a:rPr>
              <a:t>A</a:t>
            </a:r>
            <a:r>
              <a:rPr lang="en-US" sz="3200" b="0" i="0" u="none" strike="noStrike" baseline="0" dirty="0">
                <a:latin typeface="Times-Roman"/>
              </a:rPr>
              <a:t>. We write </a:t>
            </a:r>
            <a:r>
              <a:rPr lang="en-US" sz="3200" b="0" i="1" u="none" strike="noStrike" baseline="0" dirty="0">
                <a:latin typeface="MTMI"/>
              </a:rPr>
              <a:t>f (a) </a:t>
            </a:r>
            <a:r>
              <a:rPr lang="en-US" sz="3200" b="0" i="0" u="none" strike="noStrike" baseline="0" dirty="0">
                <a:latin typeface="MTSYN"/>
              </a:rPr>
              <a:t>=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is the unique element of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assigned by the function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to the element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of </a:t>
            </a:r>
            <a:r>
              <a:rPr lang="en-US" sz="3200" b="0" i="1" u="none" strike="noStrike" baseline="0" dirty="0">
                <a:latin typeface="MTMI"/>
              </a:rPr>
              <a:t>A</a:t>
            </a:r>
            <a:r>
              <a:rPr lang="en-US" sz="3200" b="0" i="0" u="none" strike="noStrike" baseline="0" dirty="0">
                <a:latin typeface="Times-Roman"/>
              </a:rPr>
              <a:t>. If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is a function from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to </a:t>
            </a:r>
            <a:r>
              <a:rPr lang="en-US" sz="3200" b="0" i="1" u="none" strike="noStrike" baseline="0" dirty="0">
                <a:latin typeface="MTMI"/>
              </a:rPr>
              <a:t>B</a:t>
            </a:r>
            <a:r>
              <a:rPr lang="en-US" sz="3200" b="0" i="0" u="none" strike="noStrike" baseline="0" dirty="0">
                <a:latin typeface="Times-Roman"/>
              </a:rPr>
              <a:t>, we write </a:t>
            </a:r>
            <a:r>
              <a:rPr lang="en-NZ" sz="3200" b="0" i="1" u="none" strike="noStrike" baseline="0" dirty="0">
                <a:latin typeface="MTMI"/>
              </a:rPr>
              <a:t>f</a:t>
            </a:r>
            <a:r>
              <a:rPr lang="en-NZ" sz="3200" b="0" i="0" u="none" strike="noStrike" baseline="0" dirty="0">
                <a:latin typeface="MTSYN"/>
              </a:rPr>
              <a:t>: </a:t>
            </a:r>
            <a:r>
              <a:rPr lang="en-NZ" sz="3200" b="0" i="1" u="none" strike="noStrike" baseline="0" dirty="0">
                <a:latin typeface="MTMI"/>
              </a:rPr>
              <a:t>A </a:t>
            </a:r>
            <a:r>
              <a:rPr lang="en-NZ" sz="3200" b="0" i="0" u="none" strike="noStrike" baseline="0" dirty="0">
                <a:latin typeface="MTSYN"/>
              </a:rPr>
              <a:t>→ </a:t>
            </a:r>
            <a:r>
              <a:rPr lang="en-NZ" sz="3200" b="0" i="1" u="none" strike="noStrike" baseline="0" dirty="0">
                <a:latin typeface="MTMI"/>
              </a:rPr>
              <a:t>B</a:t>
            </a:r>
            <a:r>
              <a:rPr lang="en-NZ" sz="3200" b="0" i="0" u="none" strike="noStrike" baseline="0" dirty="0">
                <a:latin typeface="Times-Roman"/>
              </a:rPr>
              <a:t>.</a:t>
            </a:r>
            <a:endParaRPr lang="en-US" altLang="ko-KR" sz="3200" i="1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12F7F-A791-4781-9516-D0BDED316AC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7996"/>
                <a:ext cx="7886700" cy="435133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f be the function from {a, b, c, d} to {1, 2, 3} defined by f (a) = 3, f (b) = 2, f (c) = 1, and f (d) = 3. Is f an onto function?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set of integers to the set of integers onto?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set of integers to the set of integers onto?</a:t>
                </a:r>
                <a:endParaRPr lang="en-NZ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7996"/>
                <a:ext cx="7886700" cy="4351338"/>
              </a:xfrm>
              <a:blipFill rotWithShape="1">
                <a:blip r:embed="rId1"/>
                <a:stretch>
                  <a:fillRect t="-4" b="-3870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Bijections</a:t>
            </a:r>
            <a:endParaRPr lang="en-US" altLang="ko-KR">
              <a:ea typeface="굴림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굴림" panose="020B0600000101010101" pitchFamily="34" charset="-127"/>
                  </a:rPr>
                  <a:t>A function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f</a:t>
                </a:r>
                <a:r>
                  <a:rPr lang="en-US" altLang="ko-KR" dirty="0">
                    <a:ea typeface="굴림" panose="020B0600000101010101" pitchFamily="34" charset="-127"/>
                  </a:rPr>
                  <a:t> is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a one-to-one correspondence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a bijection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reversible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invertible</a:t>
                </a:r>
                <a:r>
                  <a:rPr lang="en-US" altLang="ko-KR" dirty="0">
                    <a:ea typeface="굴림" panose="020B0600000101010101" pitchFamily="34" charset="-127"/>
                  </a:rPr>
                  <a:t>, </a:t>
                </a:r>
                <a:r>
                  <a:rPr lang="en-US" altLang="ko-KR" dirty="0" err="1">
                    <a:ea typeface="굴림" panose="020B0600000101010101" pitchFamily="34" charset="-127"/>
                  </a:rPr>
                  <a:t>iff</a:t>
                </a:r>
                <a:r>
                  <a:rPr lang="en-US" altLang="ko-KR" dirty="0">
                    <a:ea typeface="굴림" panose="020B0600000101010101" pitchFamily="34" charset="-127"/>
                  </a:rPr>
                  <a:t> </a:t>
                </a:r>
                <a:r>
                  <a:rPr lang="en-US" altLang="ko-KR" b="1" dirty="0">
                    <a:ea typeface="굴림" panose="020B0600000101010101" pitchFamily="34" charset="-127"/>
                  </a:rPr>
                  <a:t>it is both one-to-one and onto</a:t>
                </a:r>
                <a:r>
                  <a:rPr lang="en-US" altLang="ko-KR" dirty="0">
                    <a:ea typeface="굴림" panose="020B0600000101010101" pitchFamily="34" charset="-127"/>
                  </a:rPr>
                  <a:t>.</a:t>
                </a:r>
                <a:endParaRPr lang="en-US" altLang="ko-KR" dirty="0">
                  <a:ea typeface="굴림" panose="020B0600000101010101" pitchFamily="34" charset="-127"/>
                </a:endParaRPr>
              </a:p>
              <a:p>
                <a:endParaRPr lang="en-US" altLang="ko-KR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</a:rPr>
                  <a:t>Examples:</a:t>
                </a:r>
                <a:endParaRPr lang="en-US" altLang="ko-KR" dirty="0">
                  <a:ea typeface="굴림" panose="020B0600000101010101" pitchFamily="34" charset="-127"/>
                </a:endParaRPr>
              </a:p>
              <a:p>
                <a:pPr marL="0" indent="0" algn="just">
                  <a:buNone/>
                </a:pPr>
                <a:r>
                  <a:rPr lang="en-US" altLang="ko-KR" dirty="0">
                    <a:ea typeface="굴림" panose="020B0600000101010101" pitchFamily="34" charset="-127"/>
                  </a:rPr>
                  <a:t>Let f be the function from {a, b, c, d} to {1, 2, 3, 4} with f (a) = 4, f (b) = 2, f (c) = 1, and f (d) = 3.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𝑓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a bijection?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A2E19-E889-47E6-A715-53E03A0CB81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 Hints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5" descr="A white sheet with black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330"/>
            <a:ext cx="9144000" cy="31893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 Composition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functions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and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, there is a special operator called </a:t>
            </a:r>
            <a:r>
              <a:rPr lang="en-US" altLang="ko-KR" i="1">
                <a:ea typeface="굴림" panose="020B0600000101010101" pitchFamily="34" charset="-127"/>
              </a:rPr>
              <a:t>compose </a:t>
            </a:r>
            <a:r>
              <a:rPr lang="en-US" altLang="ko-KR">
                <a:ea typeface="굴림" panose="020B0600000101010101" pitchFamily="34" charset="-127"/>
              </a:rPr>
              <a:t>(“</a:t>
            </a:r>
            <a:r>
              <a:rPr lang="en-US" altLang="ko-KR">
                <a:ea typeface="굴림" panose="020B0600000101010101" pitchFamily="34" charset="-127"/>
                <a:cs typeface="Times New Roman" panose="02020603050405020304" pitchFamily="18" charset="0"/>
              </a:rPr>
              <a:t>○</a:t>
            </a:r>
            <a:r>
              <a:rPr lang="en-US" altLang="ko-KR">
                <a:ea typeface="굴림" panose="020B0600000101010101" pitchFamily="34" charset="-127"/>
              </a:rPr>
              <a:t>”).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It composes (i.e., creates) a new function out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,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 by </a:t>
            </a:r>
            <a:r>
              <a:rPr lang="en-US" altLang="ko-KR" u="sng">
                <a:ea typeface="굴림" panose="020B0600000101010101" pitchFamily="34" charset="-127"/>
              </a:rPr>
              <a:t>applying </a:t>
            </a:r>
            <a:r>
              <a:rPr lang="en-US" altLang="ko-KR" i="1" u="sng">
                <a:ea typeface="굴림" panose="020B0600000101010101" pitchFamily="34" charset="-127"/>
              </a:rPr>
              <a:t>f</a:t>
            </a:r>
            <a:r>
              <a:rPr lang="en-US" altLang="ko-KR" u="sng">
                <a:ea typeface="굴림" panose="020B0600000101010101" pitchFamily="34" charset="-127"/>
              </a:rPr>
              <a:t> to the result of </a:t>
            </a:r>
            <a:r>
              <a:rPr lang="en-US" altLang="ko-KR" i="1" u="sng">
                <a:ea typeface="굴림" panose="020B0600000101010101" pitchFamily="34" charset="-127"/>
              </a:rPr>
              <a:t>g</a:t>
            </a:r>
            <a:r>
              <a:rPr lang="en-US" altLang="ko-KR" i="1">
                <a:ea typeface="굴림" panose="020B0600000101010101" pitchFamily="34" charset="-127"/>
              </a:rPr>
              <a:t>.</a:t>
            </a:r>
            <a:endParaRPr lang="en-US" altLang="ko-KR">
              <a:ea typeface="굴림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          (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):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where 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)(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 =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)).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Note 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so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 is defined and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b="1">
                <a:ea typeface="굴림" panose="020B0600000101010101" pitchFamily="34" charset="-127"/>
              </a:rPr>
              <a:t>The range of </a:t>
            </a:r>
            <a:r>
              <a:rPr lang="en-US" altLang="ko-KR" b="1" i="1">
                <a:ea typeface="굴림" panose="020B0600000101010101" pitchFamily="34" charset="-127"/>
              </a:rPr>
              <a:t>g</a:t>
            </a:r>
            <a:r>
              <a:rPr lang="en-US" altLang="ko-KR" b="1">
                <a:ea typeface="굴림" panose="020B0600000101010101" pitchFamily="34" charset="-127"/>
              </a:rPr>
              <a:t> must be a subset of </a:t>
            </a:r>
            <a:r>
              <a:rPr lang="en-US" altLang="ko-KR" b="1" i="1">
                <a:ea typeface="굴림" panose="020B0600000101010101" pitchFamily="34" charset="-127"/>
              </a:rPr>
              <a:t>f</a:t>
            </a:r>
            <a:r>
              <a:rPr lang="en-US" altLang="ko-KR" b="1">
                <a:ea typeface="굴림" panose="020B0600000101010101" pitchFamily="34" charset="-127"/>
              </a:rPr>
              <a:t>’s domain!!</a:t>
            </a:r>
            <a:endParaRPr lang="en-US" altLang="ko-KR" b="1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Note that ○ (like Cartesian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, but </a:t>
            </a:r>
            <a:r>
              <a:rPr lang="en-US" altLang="ko-KR">
                <a:ea typeface="굴림" panose="020B0600000101010101" pitchFamily="34" charset="-127"/>
              </a:rPr>
              <a:t>unlike +,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,) is non-commuting. (In general,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.)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C2F15-CED3-4D77-8444-DC24ACA2BED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 Composition</a:t>
            </a:r>
            <a:endParaRPr lang="en-US" altLang="ko-KR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complex func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3" y="1675227"/>
            <a:ext cx="7989452" cy="4394199"/>
          </a:xfrm>
          <a:prstGeom prst="rect">
            <a:avLst/>
          </a:prstGeom>
        </p:spPr>
      </p:pic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432801F-C2B7-44CC-A20C-7DAD6F54977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7996"/>
            <a:ext cx="8134350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and g be the functions from the set of integers to the set of integers defined by f (x) = 2x + 3 and g(x) = 3x + 2. What is the composition of f and g? What is the composition of g and f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Remark: Note that even though f ◦ g and g ◦ f are defined for the functions f and g in above Example, f ◦ g and g ◦ f are not equal. In other words, the commutative law does not hold for the composition of functions.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Inverse of a Function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For bijections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f:A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there exists an 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inverse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of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written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f 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which is the unique function such that:   </a:t>
            </a:r>
            <a:endParaRPr lang="en-US" altLang="ko-KR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               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Remark: Be sure not to confuse the function f−1 with the function 1/f , which is the function that assigns to each x in the domain the value 1/f (x). Notice that the latter makes sense only when f (x) is a non-zero real number.</a:t>
            </a:r>
            <a:endParaRPr lang="en-US" altLang="ko-KR" baseline="300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66C24-A34F-44E7-8163-B3E0BC7F777E}" type="slidenum">
              <a:rPr lang="en-US" altLang="en-US"/>
            </a:fld>
            <a:endParaRPr lang="en-US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048000" y="3067050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698500" imgH="228600" progId="Equation.3">
                  <p:embed/>
                </p:oleObj>
              </mc:Choice>
              <mc:Fallback>
                <p:oleObj name="Equation" r:id="rId1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67050"/>
                        <a:ext cx="2209800" cy="723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25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Inverse of a function (cont’d)</a:t>
            </a:r>
            <a:endParaRPr lang="en-US" altLang="ko-KR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func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76509"/>
            <a:ext cx="8178799" cy="4191634"/>
          </a:xfrm>
          <a:prstGeom prst="rect">
            <a:avLst/>
          </a:prstGeom>
        </p:spPr>
      </p:pic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4A3CE50-AD09-4FBB-BA35-C353D823AD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Times-Bold"/>
              </a:rPr>
              <a:t>Invertible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-Roman"/>
              </a:rPr>
              <a:t>A one-to-one correspondence is called </a:t>
            </a:r>
            <a:r>
              <a:rPr lang="en-US" sz="3200" b="1" i="0" u="none" strike="noStrike" baseline="0" dirty="0">
                <a:latin typeface="Times-Bold"/>
              </a:rPr>
              <a:t>invertible </a:t>
            </a:r>
            <a:r>
              <a:rPr lang="en-US" sz="3200" b="0" i="0" u="none" strike="noStrike" baseline="0" dirty="0">
                <a:latin typeface="Times-Roman"/>
              </a:rPr>
              <a:t>because we can define an inverse of this function. A function is </a:t>
            </a:r>
            <a:r>
              <a:rPr lang="en-US" sz="3200" b="1" i="0" u="none" strike="noStrike" baseline="0" dirty="0">
                <a:latin typeface="Times-Bold"/>
              </a:rPr>
              <a:t>not invertible </a:t>
            </a:r>
            <a:r>
              <a:rPr lang="en-US" sz="3200" b="0" i="0" u="none" strike="noStrike" baseline="0" dirty="0">
                <a:latin typeface="Times-Roman"/>
              </a:rPr>
              <a:t>if it is not a one-to-one correspondence, because the inverse of such a function does not exist.</a:t>
            </a:r>
            <a:endParaRPr lang="en-NZ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7996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be the function from {a, b, c} to {1, 2, 3} such that f (a) = 2, f (b) = 3, and f (c) = 1. Is f invertible, and if it is, what is its inverse?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: Z → Z be such that f (x) = x + 1. Is f invertible, and if it is, what is its inverse?</a:t>
            </a:r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Graphical Representations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Functions can be represented graphically in several ways: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1755-40B2-4421-A753-10FB124F7FF7}" type="slidenum">
              <a:rPr lang="en-US" altLang="en-US"/>
            </a:fld>
            <a:endParaRPr lang="en-US" altLang="en-US"/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53" name="Freeform 8"/>
          <p:cNvSpPr/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469900 h 296"/>
              <a:gd name="T2" fmla="*/ 762000 w 816"/>
              <a:gd name="T3" fmla="*/ 12700 h 296"/>
              <a:gd name="T4" fmla="*/ 1295400 w 816"/>
              <a:gd name="T5" fmla="*/ 3937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6156" name="Freeform 11"/>
          <p:cNvSpPr/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466725 h 333"/>
              <a:gd name="T2" fmla="*/ 762000 w 750"/>
              <a:gd name="T3" fmla="*/ 9525 h 333"/>
              <a:gd name="T4" fmla="*/ 1190625 w 750"/>
              <a:gd name="T5" fmla="*/ 528638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5" name="Text Box 20"/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69" name="Line 24"/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2" name="Line 27"/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3" name="Line 28"/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4" name="Text Box 29"/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  <a:endParaRPr lang="en-US" altLang="en-US" sz="2400"/>
          </a:p>
        </p:txBody>
      </p:sp>
      <p:sp>
        <p:nvSpPr>
          <p:cNvPr id="6175" name="Line 30"/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6" name="Line 31"/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7" name="Freeform 32"/>
          <p:cNvSpPr/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1473200 h 928"/>
              <a:gd name="T2" fmla="*/ 457200 w 1296"/>
              <a:gd name="T3" fmla="*/ 1168400 h 928"/>
              <a:gd name="T4" fmla="*/ 838200 w 1296"/>
              <a:gd name="T5" fmla="*/ 330200 h 928"/>
              <a:gd name="T6" fmla="*/ 1447800 w 1296"/>
              <a:gd name="T7" fmla="*/ 25400 h 928"/>
              <a:gd name="T8" fmla="*/ 2057400 w 1296"/>
              <a:gd name="T9" fmla="*/ 482600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8" name="Text Box 33"/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6179" name="Text Box 34"/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y</a:t>
            </a:r>
            <a:endParaRPr lang="en-US" altLang="en-US" sz="2400"/>
          </a:p>
        </p:txBody>
      </p:sp>
      <p:sp>
        <p:nvSpPr>
          <p:cNvPr id="6180" name="Text Box 35"/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Plot</a:t>
            </a:r>
            <a:endParaRPr lang="en-US" altLang="en-US" sz="2400"/>
          </a:p>
        </p:txBody>
      </p:sp>
      <p:sp>
        <p:nvSpPr>
          <p:cNvPr id="6181" name="Text Box 36"/>
          <p:cNvSpPr txBox="1">
            <a:spLocks noChangeArrowheads="1"/>
          </p:cNvSpPr>
          <p:nvPr/>
        </p:nvSpPr>
        <p:spPr bwMode="auto">
          <a:xfrm>
            <a:off x="4046538" y="5257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Graph</a:t>
            </a:r>
            <a:endParaRPr lang="en-US" altLang="en-US" sz="2400"/>
          </a:p>
        </p:txBody>
      </p:sp>
      <p:sp>
        <p:nvSpPr>
          <p:cNvPr id="6182" name="Text Box 37"/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Like Venn diagrams</a:t>
            </a:r>
            <a:endParaRPr lang="en-US" altLang="en-US" sz="2400"/>
          </a:p>
        </p:txBody>
      </p:sp>
      <p:sp>
        <p:nvSpPr>
          <p:cNvPr id="6183" name="Text Box 38"/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A</a:t>
            </a:r>
            <a:endParaRPr lang="en-US" altLang="en-US" sz="2400" i="1"/>
          </a:p>
        </p:txBody>
      </p:sp>
      <p:sp>
        <p:nvSpPr>
          <p:cNvPr id="6184" name="Text Box 39"/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B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Identity Function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any domain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the </a:t>
            </a:r>
            <a:r>
              <a:rPr lang="en-US" altLang="ko-KR" i="1">
                <a:ea typeface="굴림" panose="020B0600000101010101" pitchFamily="34" charset="-127"/>
              </a:rPr>
              <a:t>identity function I:A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(variously written, </a:t>
            </a:r>
            <a:r>
              <a:rPr lang="en-US" altLang="ko-KR" i="1">
                <a:ea typeface="굴림" panose="020B0600000101010101" pitchFamily="34" charset="-127"/>
              </a:rPr>
              <a:t>I</a:t>
            </a:r>
            <a:r>
              <a:rPr lang="en-US" altLang="ko-KR" i="1" baseline="-25000">
                <a:ea typeface="굴림" panose="020B0600000101010101" pitchFamily="34" charset="-127"/>
              </a:rPr>
              <a:t>A</a:t>
            </a:r>
            <a:r>
              <a:rPr lang="en-US" altLang="ko-KR" i="1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1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1</a:t>
            </a:r>
            <a:r>
              <a:rPr lang="en-US" altLang="ko-KR" i="1" baseline="-25000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 is the unique function such that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Some identity functions you’ve seen: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ing with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ing with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ing with , ing with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the identity function is both one-to-one and onto (bijective).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CB165-A0D1-4BA1-836F-D35317F1342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Identity Function Illustrations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identity function: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C744-9A50-406C-A2F5-68337BC3BF9E}" type="slidenum">
              <a:rPr lang="en-US" altLang="en-US"/>
            </a:fld>
            <a:endParaRPr lang="en-US" altLang="en-US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990600" y="2895600"/>
            <a:ext cx="2286000" cy="2590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grpSp>
        <p:nvGrpSpPr>
          <p:cNvPr id="24582" name="Group 5"/>
          <p:cNvGrpSpPr/>
          <p:nvPr/>
        </p:nvGrpSpPr>
        <p:grpSpPr bwMode="auto">
          <a:xfrm>
            <a:off x="1520825" y="3546475"/>
            <a:ext cx="436563" cy="568325"/>
            <a:chOff x="958" y="2234"/>
            <a:chExt cx="275" cy="358"/>
          </a:xfrm>
        </p:grpSpPr>
        <p:sp>
          <p:nvSpPr>
            <p:cNvPr id="24613" name="Text Box 6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14" name="Freeform 7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3" name="Group 8"/>
          <p:cNvGrpSpPr/>
          <p:nvPr/>
        </p:nvGrpSpPr>
        <p:grpSpPr bwMode="auto">
          <a:xfrm>
            <a:off x="1905000" y="3886200"/>
            <a:ext cx="436563" cy="568325"/>
            <a:chOff x="958" y="2234"/>
            <a:chExt cx="275" cy="358"/>
          </a:xfrm>
        </p:grpSpPr>
        <p:sp>
          <p:nvSpPr>
            <p:cNvPr id="24611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12" name="Freeform 10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4" name="Group 11"/>
          <p:cNvGrpSpPr/>
          <p:nvPr/>
        </p:nvGrpSpPr>
        <p:grpSpPr bwMode="auto">
          <a:xfrm>
            <a:off x="2438400" y="4724400"/>
            <a:ext cx="436563" cy="568325"/>
            <a:chOff x="958" y="2234"/>
            <a:chExt cx="275" cy="358"/>
          </a:xfrm>
        </p:grpSpPr>
        <p:sp>
          <p:nvSpPr>
            <p:cNvPr id="24609" name="Text Box 12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10" name="Freeform 13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5" name="Group 14"/>
          <p:cNvGrpSpPr/>
          <p:nvPr/>
        </p:nvGrpSpPr>
        <p:grpSpPr bwMode="auto">
          <a:xfrm>
            <a:off x="2514600" y="4343400"/>
            <a:ext cx="436563" cy="568325"/>
            <a:chOff x="958" y="2234"/>
            <a:chExt cx="275" cy="358"/>
          </a:xfrm>
        </p:grpSpPr>
        <p:sp>
          <p:nvSpPr>
            <p:cNvPr id="24607" name="Text Box 15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08" name="Freeform 16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6" name="Group 17"/>
          <p:cNvGrpSpPr/>
          <p:nvPr/>
        </p:nvGrpSpPr>
        <p:grpSpPr bwMode="auto">
          <a:xfrm>
            <a:off x="2362200" y="3657600"/>
            <a:ext cx="436563" cy="568325"/>
            <a:chOff x="958" y="2234"/>
            <a:chExt cx="275" cy="358"/>
          </a:xfrm>
        </p:grpSpPr>
        <p:sp>
          <p:nvSpPr>
            <p:cNvPr id="24605" name="Text Box 18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06" name="Freeform 19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7" name="Group 20"/>
          <p:cNvGrpSpPr/>
          <p:nvPr/>
        </p:nvGrpSpPr>
        <p:grpSpPr bwMode="auto">
          <a:xfrm>
            <a:off x="2133600" y="3276600"/>
            <a:ext cx="436563" cy="568325"/>
            <a:chOff x="958" y="2234"/>
            <a:chExt cx="275" cy="358"/>
          </a:xfrm>
        </p:grpSpPr>
        <p:sp>
          <p:nvSpPr>
            <p:cNvPr id="24603" name="Text Box 21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04" name="Freeform 22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8" name="Group 23"/>
          <p:cNvGrpSpPr/>
          <p:nvPr/>
        </p:nvGrpSpPr>
        <p:grpSpPr bwMode="auto">
          <a:xfrm>
            <a:off x="1752600" y="4648200"/>
            <a:ext cx="436563" cy="568325"/>
            <a:chOff x="958" y="2234"/>
            <a:chExt cx="275" cy="358"/>
          </a:xfrm>
        </p:grpSpPr>
        <p:sp>
          <p:nvSpPr>
            <p:cNvPr id="24601" name="Text Box 24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02" name="Freeform 25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9" name="Group 26"/>
          <p:cNvGrpSpPr/>
          <p:nvPr/>
        </p:nvGrpSpPr>
        <p:grpSpPr bwMode="auto">
          <a:xfrm>
            <a:off x="1371600" y="4343400"/>
            <a:ext cx="436563" cy="568325"/>
            <a:chOff x="958" y="2234"/>
            <a:chExt cx="275" cy="358"/>
          </a:xfrm>
        </p:grpSpPr>
        <p:sp>
          <p:nvSpPr>
            <p:cNvPr id="24599" name="Text Box 27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600" name="Freeform 28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90" name="Group 29"/>
          <p:cNvGrpSpPr/>
          <p:nvPr/>
        </p:nvGrpSpPr>
        <p:grpSpPr bwMode="auto">
          <a:xfrm>
            <a:off x="1143000" y="3886200"/>
            <a:ext cx="436563" cy="568325"/>
            <a:chOff x="958" y="2234"/>
            <a:chExt cx="275" cy="358"/>
          </a:xfrm>
        </p:grpSpPr>
        <p:sp>
          <p:nvSpPr>
            <p:cNvPr id="24597" name="Text Box 30"/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  <a:endParaRPr lang="en-US" altLang="en-US" sz="2400"/>
            </a:p>
          </p:txBody>
        </p:sp>
        <p:sp>
          <p:nvSpPr>
            <p:cNvPr id="24598" name="Freeform 31"/>
            <p:cNvSpPr/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24591" name="Text Box 32"/>
          <p:cNvSpPr txBox="1">
            <a:spLocks noChangeArrowheads="1"/>
          </p:cNvSpPr>
          <p:nvPr/>
        </p:nvSpPr>
        <p:spPr bwMode="auto">
          <a:xfrm>
            <a:off x="922338" y="5524500"/>
            <a:ext cx="243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Domain and range</a:t>
            </a:r>
            <a:endParaRPr lang="en-US" altLang="en-US" sz="2400"/>
          </a:p>
        </p:txBody>
      </p:sp>
      <p:sp>
        <p:nvSpPr>
          <p:cNvPr id="24592" name="Line 33"/>
          <p:cNvSpPr>
            <a:spLocks noChangeShapeType="1"/>
          </p:cNvSpPr>
          <p:nvPr/>
        </p:nvSpPr>
        <p:spPr bwMode="auto">
          <a:xfrm>
            <a:off x="502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3" name="Line 34"/>
          <p:cNvSpPr>
            <a:spLocks noChangeShapeType="1"/>
          </p:cNvSpPr>
          <p:nvPr/>
        </p:nvSpPr>
        <p:spPr bwMode="auto">
          <a:xfrm>
            <a:off x="5029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4" name="Line 35"/>
          <p:cNvSpPr>
            <a:spLocks noChangeShapeType="1"/>
          </p:cNvSpPr>
          <p:nvPr/>
        </p:nvSpPr>
        <p:spPr bwMode="auto">
          <a:xfrm flipV="1">
            <a:off x="5029200" y="31242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5" name="Text Box 36"/>
          <p:cNvSpPr txBox="1">
            <a:spLocks noChangeArrowheads="1"/>
          </p:cNvSpPr>
          <p:nvPr/>
        </p:nvSpPr>
        <p:spPr bwMode="auto">
          <a:xfrm>
            <a:off x="5745163" y="5410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4487863" y="37338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y</a:t>
            </a:r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Graphs of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We can represent a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as a set of ordered pairs {(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 |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}.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there is only one pair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For functions over numbers, we can represent an ordered pair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as a point on a plane.  A function is then drawn as a curve (set of points) with only one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for each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 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ED156-A38C-4ACF-9311-ECB058DC29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Graphs of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47" y="2690451"/>
            <a:ext cx="2478905" cy="262168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2D23-C81D-4099-85CA-E7BA965AF493}" type="slidenum">
              <a:rPr lang="en-US" altLang="en-US"/>
            </a:fld>
            <a:endParaRPr lang="en-US" alt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3962400" y="45720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Couple of Key Functions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 discrete math, we frequently use the following functions over real numbers: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(“floor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largest integer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x.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(“ceiling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smallest integer 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D8778-2878-4A9D-8590-C2DEF319369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Visualizing Floor &amp; Ceiling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Real numbers “fall to their floor” or “rise to their ceiling.”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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 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&amp;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 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=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6B03-E326-42AA-BE72-245B18F0EFC4}" type="slidenum">
              <a:rPr lang="en-US" altLang="en-US"/>
            </a:fld>
            <a:endParaRPr lang="en-US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54102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5257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257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257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</a:t>
            </a:r>
            <a:endParaRPr lang="en-US" altLang="en-US" sz="2400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800600" y="44196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1</a:t>
            </a:r>
            <a:endParaRPr lang="en-US" altLang="en-US" sz="2400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49530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</a:t>
            </a:r>
            <a:endParaRPr lang="en-US" altLang="en-US" sz="2400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953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2</a:t>
            </a:r>
            <a:endParaRPr lang="en-US" altLang="en-US" sz="2400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49530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3</a:t>
            </a:r>
            <a:endParaRPr lang="en-US" altLang="en-US" sz="2400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4800600" y="4876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2</a:t>
            </a:r>
            <a:endParaRPr lang="en-US" altLang="en-US" sz="2400"/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4800600" y="53340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3</a:t>
            </a:r>
            <a:endParaRPr lang="en-US" altLang="en-US" sz="2400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5638800" y="31242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810250" y="34099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5943600" y="2952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5943600" y="43243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5715000" y="4495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6172200" y="47815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698" name="Freeform 25"/>
          <p:cNvSpPr/>
          <p:nvPr/>
        </p:nvSpPr>
        <p:spPr bwMode="auto">
          <a:xfrm>
            <a:off x="5792788" y="3462338"/>
            <a:ext cx="141287" cy="257175"/>
          </a:xfrm>
          <a:custGeom>
            <a:avLst/>
            <a:gdLst>
              <a:gd name="T0" fmla="*/ 0 w 89"/>
              <a:gd name="T1" fmla="*/ 0 h 162"/>
              <a:gd name="T2" fmla="*/ 77787 w 89"/>
              <a:gd name="T3" fmla="*/ 77788 h 162"/>
              <a:gd name="T4" fmla="*/ 128587 w 89"/>
              <a:gd name="T5" fmla="*/ 193675 h 162"/>
              <a:gd name="T6" fmla="*/ 141287 w 89"/>
              <a:gd name="T7" fmla="*/ 257175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62">
                <a:moveTo>
                  <a:pt x="0" y="0"/>
                </a:moveTo>
                <a:cubicBezTo>
                  <a:pt x="39" y="13"/>
                  <a:pt x="23" y="21"/>
                  <a:pt x="49" y="49"/>
                </a:cubicBezTo>
                <a:cubicBezTo>
                  <a:pt x="68" y="106"/>
                  <a:pt x="56" y="83"/>
                  <a:pt x="81" y="122"/>
                </a:cubicBezTo>
                <a:cubicBezTo>
                  <a:pt x="84" y="135"/>
                  <a:pt x="89" y="162"/>
                  <a:pt x="89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99" name="Freeform 26"/>
          <p:cNvSpPr/>
          <p:nvPr/>
        </p:nvSpPr>
        <p:spPr bwMode="auto">
          <a:xfrm>
            <a:off x="5791200" y="3321050"/>
            <a:ext cx="266700" cy="127000"/>
          </a:xfrm>
          <a:custGeom>
            <a:avLst/>
            <a:gdLst>
              <a:gd name="T0" fmla="*/ 0 w 168"/>
              <a:gd name="T1" fmla="*/ 127000 h 80"/>
              <a:gd name="T2" fmla="*/ 152400 w 168"/>
              <a:gd name="T3" fmla="*/ 88900 h 80"/>
              <a:gd name="T4" fmla="*/ 190500 w 168"/>
              <a:gd name="T5" fmla="*/ 76200 h 80"/>
              <a:gd name="T6" fmla="*/ 228600 w 168"/>
              <a:gd name="T7" fmla="*/ 50800 h 80"/>
              <a:gd name="T8" fmla="*/ 266700 w 168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80">
                <a:moveTo>
                  <a:pt x="0" y="80"/>
                </a:moveTo>
                <a:cubicBezTo>
                  <a:pt x="32" y="69"/>
                  <a:pt x="64" y="65"/>
                  <a:pt x="96" y="56"/>
                </a:cubicBezTo>
                <a:cubicBezTo>
                  <a:pt x="104" y="54"/>
                  <a:pt x="112" y="51"/>
                  <a:pt x="120" y="48"/>
                </a:cubicBezTo>
                <a:cubicBezTo>
                  <a:pt x="129" y="45"/>
                  <a:pt x="144" y="32"/>
                  <a:pt x="144" y="32"/>
                </a:cubicBezTo>
                <a:cubicBezTo>
                  <a:pt x="152" y="21"/>
                  <a:pt x="162" y="12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57150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8674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61087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  <a:endParaRPr lang="en-US" altLang="en-US" sz="2400"/>
          </a:p>
        </p:txBody>
      </p:sp>
      <p:sp>
        <p:nvSpPr>
          <p:cNvPr id="28703" name="Freeform 30"/>
          <p:cNvSpPr/>
          <p:nvPr/>
        </p:nvSpPr>
        <p:spPr bwMode="auto">
          <a:xfrm>
            <a:off x="5861050" y="4826000"/>
            <a:ext cx="433388" cy="273050"/>
          </a:xfrm>
          <a:custGeom>
            <a:avLst/>
            <a:gdLst>
              <a:gd name="T0" fmla="*/ 0 w 273"/>
              <a:gd name="T1" fmla="*/ 0 h 172"/>
              <a:gd name="T2" fmla="*/ 222250 w 273"/>
              <a:gd name="T3" fmla="*/ 57150 h 172"/>
              <a:gd name="T4" fmla="*/ 279400 w 273"/>
              <a:gd name="T5" fmla="*/ 76200 h 172"/>
              <a:gd name="T6" fmla="*/ 317500 w 273"/>
              <a:gd name="T7" fmla="*/ 88900 h 172"/>
              <a:gd name="T8" fmla="*/ 374650 w 273"/>
              <a:gd name="T9" fmla="*/ 133350 h 172"/>
              <a:gd name="T10" fmla="*/ 381000 w 273"/>
              <a:gd name="T11" fmla="*/ 152400 h 172"/>
              <a:gd name="T12" fmla="*/ 400050 w 273"/>
              <a:gd name="T13" fmla="*/ 165100 h 172"/>
              <a:gd name="T14" fmla="*/ 412750 w 273"/>
              <a:gd name="T15" fmla="*/ 203200 h 172"/>
              <a:gd name="T16" fmla="*/ 425450 w 273"/>
              <a:gd name="T17" fmla="*/ 222250 h 172"/>
              <a:gd name="T18" fmla="*/ 431800 w 273"/>
              <a:gd name="T19" fmla="*/ 273050 h 1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72">
                <a:moveTo>
                  <a:pt x="0" y="0"/>
                </a:moveTo>
                <a:cubicBezTo>
                  <a:pt x="45" y="15"/>
                  <a:pt x="94" y="24"/>
                  <a:pt x="140" y="36"/>
                </a:cubicBezTo>
                <a:cubicBezTo>
                  <a:pt x="152" y="39"/>
                  <a:pt x="164" y="44"/>
                  <a:pt x="176" y="48"/>
                </a:cubicBezTo>
                <a:cubicBezTo>
                  <a:pt x="184" y="51"/>
                  <a:pt x="200" y="56"/>
                  <a:pt x="200" y="56"/>
                </a:cubicBezTo>
                <a:cubicBezTo>
                  <a:pt x="211" y="67"/>
                  <a:pt x="236" y="84"/>
                  <a:pt x="236" y="84"/>
                </a:cubicBezTo>
                <a:cubicBezTo>
                  <a:pt x="237" y="88"/>
                  <a:pt x="237" y="93"/>
                  <a:pt x="240" y="96"/>
                </a:cubicBezTo>
                <a:cubicBezTo>
                  <a:pt x="243" y="100"/>
                  <a:pt x="249" y="100"/>
                  <a:pt x="252" y="104"/>
                </a:cubicBezTo>
                <a:cubicBezTo>
                  <a:pt x="256" y="111"/>
                  <a:pt x="255" y="121"/>
                  <a:pt x="260" y="128"/>
                </a:cubicBezTo>
                <a:cubicBezTo>
                  <a:pt x="263" y="132"/>
                  <a:pt x="265" y="136"/>
                  <a:pt x="268" y="140"/>
                </a:cubicBezTo>
                <a:cubicBezTo>
                  <a:pt x="273" y="161"/>
                  <a:pt x="272" y="151"/>
                  <a:pt x="272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4" name="Freeform 31"/>
          <p:cNvSpPr/>
          <p:nvPr/>
        </p:nvSpPr>
        <p:spPr bwMode="auto">
          <a:xfrm>
            <a:off x="5854700" y="4705350"/>
            <a:ext cx="190500" cy="114300"/>
          </a:xfrm>
          <a:custGeom>
            <a:avLst/>
            <a:gdLst>
              <a:gd name="T0" fmla="*/ 0 w 120"/>
              <a:gd name="T1" fmla="*/ 114300 h 72"/>
              <a:gd name="T2" fmla="*/ 101600 w 120"/>
              <a:gd name="T3" fmla="*/ 82550 h 72"/>
              <a:gd name="T4" fmla="*/ 158750 w 120"/>
              <a:gd name="T5" fmla="*/ 38100 h 72"/>
              <a:gd name="T6" fmla="*/ 190500 w 12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72">
                <a:moveTo>
                  <a:pt x="0" y="72"/>
                </a:moveTo>
                <a:cubicBezTo>
                  <a:pt x="21" y="65"/>
                  <a:pt x="43" y="59"/>
                  <a:pt x="64" y="52"/>
                </a:cubicBezTo>
                <a:cubicBezTo>
                  <a:pt x="77" y="48"/>
                  <a:pt x="88" y="32"/>
                  <a:pt x="100" y="24"/>
                </a:cubicBezTo>
                <a:cubicBezTo>
                  <a:pt x="104" y="18"/>
                  <a:pt x="120" y="6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5" name="Freeform 32"/>
          <p:cNvSpPr/>
          <p:nvPr/>
        </p:nvSpPr>
        <p:spPr bwMode="auto">
          <a:xfrm>
            <a:off x="5842000" y="5365750"/>
            <a:ext cx="381000" cy="177800"/>
          </a:xfrm>
          <a:custGeom>
            <a:avLst/>
            <a:gdLst>
              <a:gd name="T0" fmla="*/ 0 w 252"/>
              <a:gd name="T1" fmla="*/ 177800 h 112"/>
              <a:gd name="T2" fmla="*/ 145143 w 252"/>
              <a:gd name="T3" fmla="*/ 38100 h 112"/>
              <a:gd name="T4" fmla="*/ 205619 w 252"/>
              <a:gd name="T5" fmla="*/ 12700 h 112"/>
              <a:gd name="T6" fmla="*/ 241905 w 252"/>
              <a:gd name="T7" fmla="*/ 0 h 112"/>
              <a:gd name="T8" fmla="*/ 350762 w 252"/>
              <a:gd name="T9" fmla="*/ 31750 h 112"/>
              <a:gd name="T10" fmla="*/ 381000 w 252"/>
              <a:gd name="T11" fmla="*/ 127000 h 112"/>
              <a:gd name="T12" fmla="*/ 374952 w 252"/>
              <a:gd name="T13" fmla="*/ 16510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2" h="112">
                <a:moveTo>
                  <a:pt x="0" y="112"/>
                </a:moveTo>
                <a:cubicBezTo>
                  <a:pt x="25" y="74"/>
                  <a:pt x="56" y="44"/>
                  <a:pt x="96" y="24"/>
                </a:cubicBezTo>
                <a:cubicBezTo>
                  <a:pt x="109" y="17"/>
                  <a:pt x="122" y="12"/>
                  <a:pt x="136" y="8"/>
                </a:cubicBezTo>
                <a:cubicBezTo>
                  <a:pt x="144" y="6"/>
                  <a:pt x="160" y="0"/>
                  <a:pt x="160" y="0"/>
                </a:cubicBezTo>
                <a:cubicBezTo>
                  <a:pt x="188" y="3"/>
                  <a:pt x="209" y="5"/>
                  <a:pt x="232" y="20"/>
                </a:cubicBezTo>
                <a:cubicBezTo>
                  <a:pt x="239" y="42"/>
                  <a:pt x="248" y="56"/>
                  <a:pt x="252" y="80"/>
                </a:cubicBezTo>
                <a:cubicBezTo>
                  <a:pt x="251" y="88"/>
                  <a:pt x="248" y="104"/>
                  <a:pt x="24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6" name="Freeform 33"/>
          <p:cNvSpPr/>
          <p:nvPr/>
        </p:nvSpPr>
        <p:spPr bwMode="auto">
          <a:xfrm>
            <a:off x="5822950" y="5581650"/>
            <a:ext cx="209550" cy="165100"/>
          </a:xfrm>
          <a:custGeom>
            <a:avLst/>
            <a:gdLst>
              <a:gd name="T0" fmla="*/ 6350 w 132"/>
              <a:gd name="T1" fmla="*/ 0 h 104"/>
              <a:gd name="T2" fmla="*/ 31750 w 132"/>
              <a:gd name="T3" fmla="*/ 133350 h 104"/>
              <a:gd name="T4" fmla="*/ 88900 w 132"/>
              <a:gd name="T5" fmla="*/ 165100 h 104"/>
              <a:gd name="T6" fmla="*/ 196850 w 132"/>
              <a:gd name="T7" fmla="*/ 146050 h 104"/>
              <a:gd name="T8" fmla="*/ 184150 w 132"/>
              <a:gd name="T9" fmla="*/ 635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04">
                <a:moveTo>
                  <a:pt x="4" y="0"/>
                </a:moveTo>
                <a:cubicBezTo>
                  <a:pt x="0" y="13"/>
                  <a:pt x="11" y="75"/>
                  <a:pt x="20" y="84"/>
                </a:cubicBezTo>
                <a:cubicBezTo>
                  <a:pt x="30" y="94"/>
                  <a:pt x="56" y="104"/>
                  <a:pt x="56" y="104"/>
                </a:cubicBezTo>
                <a:cubicBezTo>
                  <a:pt x="80" y="101"/>
                  <a:pt x="101" y="100"/>
                  <a:pt x="124" y="92"/>
                </a:cubicBezTo>
                <a:cubicBezTo>
                  <a:pt x="132" y="59"/>
                  <a:pt x="131" y="34"/>
                  <a:pt x="116" y="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5438775" y="3316288"/>
            <a:ext cx="374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1.6</a:t>
            </a:r>
            <a:endParaRPr lang="en-US" altLang="en-US" sz="2400"/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019800" y="2971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=2</a:t>
            </a:r>
            <a:endParaRPr lang="en-US" altLang="en-US" sz="2400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6248400" y="5105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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= 2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5441950" y="4681538"/>
            <a:ext cx="458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1.4</a:t>
            </a:r>
            <a:endParaRPr lang="en-US" altLang="en-US" sz="2400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5943600" y="4343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= </a:t>
            </a:r>
            <a:r>
              <a:rPr lang="en-US" altLang="en-US" sz="1200"/>
              <a:t>1</a:t>
            </a:r>
            <a:endParaRPr lang="en-US" altLang="en-US" sz="1200"/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5638800" y="3276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3" name="Line 40"/>
          <p:cNvSpPr>
            <a:spLocks noChangeShapeType="1"/>
          </p:cNvSpPr>
          <p:nvPr/>
        </p:nvSpPr>
        <p:spPr bwMode="auto">
          <a:xfrm>
            <a:off x="5638800" y="37338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>
            <a:off x="5638800" y="46482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5638800" y="51054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5638800" y="5562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7" name="Text Box 44"/>
          <p:cNvSpPr txBox="1">
            <a:spLocks noChangeArrowheads="1"/>
          </p:cNvSpPr>
          <p:nvPr/>
        </p:nvSpPr>
        <p:spPr bwMode="auto">
          <a:xfrm>
            <a:off x="5867400" y="3733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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=1</a:t>
            </a:r>
            <a:endParaRPr lang="en-US" altLang="en-US" sz="2400"/>
          </a:p>
        </p:txBody>
      </p:sp>
      <p:sp>
        <p:nvSpPr>
          <p:cNvPr id="28718" name="Text Box 45"/>
          <p:cNvSpPr txBox="1">
            <a:spLocks noChangeArrowheads="1"/>
          </p:cNvSpPr>
          <p:nvPr/>
        </p:nvSpPr>
        <p:spPr bwMode="auto">
          <a:xfrm>
            <a:off x="5578475" y="5334000"/>
            <a:ext cx="344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3</a:t>
            </a:r>
            <a:endParaRPr lang="en-US" altLang="en-US" sz="1200"/>
          </a:p>
        </p:txBody>
      </p:sp>
      <p:sp>
        <p:nvSpPr>
          <p:cNvPr id="28719" name="Text Box 46"/>
          <p:cNvSpPr txBox="1">
            <a:spLocks noChangeArrowheads="1"/>
          </p:cNvSpPr>
          <p:nvPr/>
        </p:nvSpPr>
        <p:spPr bwMode="auto">
          <a:xfrm>
            <a:off x="6019800" y="5562600"/>
            <a:ext cx="1109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=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= </a:t>
            </a:r>
            <a:r>
              <a:rPr lang="en-US" altLang="en-US" sz="1200"/>
              <a:t>3</a:t>
            </a:r>
            <a:endParaRPr lang="en-US" altLang="en-US"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Plots with floor/ceiling: Example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Plot of graph of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 =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/3: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2BF48-D173-4E2D-B9D5-ABEEC5441F58}" type="slidenum">
              <a:rPr lang="en-US" altLang="en-US"/>
            </a:fld>
            <a:endParaRPr lang="en-US" alt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45720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143000" y="4191000"/>
            <a:ext cx="716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5029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5486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94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640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6858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7315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7772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H="1"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44196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H="1">
            <a:off x="4419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>
            <a:off x="4419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H="1">
            <a:off x="4419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>
            <a:off x="4419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4114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3657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3200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2743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28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828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2" name="Oval 25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3" name="Oval 26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7239000" y="3276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5" name="Oval 28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6" name="Oval 29"/>
          <p:cNvSpPr>
            <a:spLocks noChangeArrowheads="1"/>
          </p:cNvSpPr>
          <p:nvPr/>
        </p:nvSpPr>
        <p:spPr bwMode="auto">
          <a:xfrm>
            <a:off x="1752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7" name="Oval 30"/>
          <p:cNvSpPr>
            <a:spLocks noChangeArrowheads="1"/>
          </p:cNvSpPr>
          <p:nvPr/>
        </p:nvSpPr>
        <p:spPr bwMode="auto">
          <a:xfrm>
            <a:off x="5867400" y="4114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>
            <a:off x="4572000" y="4191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5943600" y="37338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>
            <a:off x="7315200" y="3352800"/>
            <a:ext cx="1066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3200400" y="4572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>
            <a:off x="1828800" y="4953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3" name="Oval 36"/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4" name="Oval 37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5" name="Oval 38"/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7924800" y="4114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29737" name="Text Box 40"/>
          <p:cNvSpPr txBox="1">
            <a:spLocks noChangeArrowheads="1"/>
          </p:cNvSpPr>
          <p:nvPr/>
        </p:nvSpPr>
        <p:spPr bwMode="auto">
          <a:xfrm>
            <a:off x="4648200" y="2362200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f(x)</a:t>
            </a:r>
            <a:endParaRPr lang="en-US" altLang="en-US" sz="2400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>
            <a:off x="762000" y="5334000"/>
            <a:ext cx="9906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9" name="Oval 42"/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40" name="Text Box 43"/>
          <p:cNvSpPr txBox="1">
            <a:spLocks noChangeArrowheads="1"/>
          </p:cNvSpPr>
          <p:nvPr/>
        </p:nvSpPr>
        <p:spPr bwMode="auto">
          <a:xfrm>
            <a:off x="1281113" y="3124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Set of points 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,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))</a:t>
            </a:r>
            <a:endParaRPr lang="en-US" altLang="en-US" sz="2400"/>
          </a:p>
        </p:txBody>
      </p:sp>
      <p:sp>
        <p:nvSpPr>
          <p:cNvPr id="29741" name="Text Box 44"/>
          <p:cNvSpPr txBox="1">
            <a:spLocks noChangeArrowheads="1"/>
          </p:cNvSpPr>
          <p:nvPr/>
        </p:nvSpPr>
        <p:spPr bwMode="auto">
          <a:xfrm>
            <a:off x="5715000" y="41910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+3</a:t>
            </a:r>
            <a:endParaRPr lang="en-US" altLang="en-US" sz="2400"/>
          </a:p>
        </p:txBody>
      </p:sp>
      <p:sp>
        <p:nvSpPr>
          <p:cNvPr id="29742" name="Text Box 45"/>
          <p:cNvSpPr txBox="1">
            <a:spLocks noChangeArrowheads="1"/>
          </p:cNvSpPr>
          <p:nvPr/>
        </p:nvSpPr>
        <p:spPr bwMode="auto">
          <a:xfrm>
            <a:off x="4727575" y="47244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2</a:t>
            </a:r>
            <a:endParaRPr lang="en-US" altLang="en-US" sz="2400"/>
          </a:p>
        </p:txBody>
      </p:sp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4800600" y="31242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+2</a:t>
            </a:r>
            <a:endParaRPr lang="en-US" altLang="en-US" sz="2400"/>
          </a:p>
        </p:txBody>
      </p:sp>
      <p:sp>
        <p:nvSpPr>
          <p:cNvPr id="2974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3</a:t>
            </a:r>
            <a:endParaRPr lang="en-US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if x is a real number, then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r>
                  <a:rPr lang="en-US" dirty="0"/>
                  <a:t>Prove or disprove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real numbers x and y.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990600"/>
            <a:ext cx="6381750" cy="1450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Next Section: </a:t>
            </a:r>
            <a:endParaRPr lang="en-NZ" sz="6600" b="1" i="0" u="none" strike="noStrike" baseline="0" dirty="0">
              <a:solidFill>
                <a:srgbClr val="00FFFF"/>
              </a:solidFill>
              <a:latin typeface="Times-Bold"/>
            </a:endParaRPr>
          </a:p>
          <a:p>
            <a:pPr marL="0" indent="0" algn="ctr">
              <a:buNone/>
            </a:pPr>
            <a:endParaRPr lang="en-NZ" sz="6600" b="1" i="0" u="none" strike="noStrike" baseline="0" dirty="0">
              <a:solidFill>
                <a:srgbClr val="00FFFF"/>
              </a:solidFill>
              <a:latin typeface="Times-Bold"/>
            </a:endParaRPr>
          </a:p>
          <a:p>
            <a:pPr marL="0" indent="0" algn="ctr">
              <a:buNone/>
            </a:pP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Sequences and Summations!</a:t>
            </a:r>
            <a:endParaRPr lang="en-NZ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D365-D3A7-4F9D-AA22-7C7BB03E43EF}" type="slidenum">
              <a:rPr lang="ko-KR" altLang="en-US" smtClean="0"/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90500" y="457200"/>
            <a:ext cx="8763000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200" dirty="0">
                <a:latin typeface="+mj-lt"/>
              </a:rPr>
              <a:t>Don’t hesitate to contact us if you have any questions about this course’s teaching contents. Also don’t forget to check out the course page and Microsoft Team folder,</a:t>
            </a:r>
            <a:endParaRPr lang="en-US" sz="3200" dirty="0">
              <a:latin typeface="+mj-lt"/>
            </a:endParaRPr>
          </a:p>
          <a:p>
            <a:pPr algn="just"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fr-FR" sz="3200" dirty="0">
                <a:latin typeface="+mj-lt"/>
              </a:rPr>
              <a:t>• course page </a:t>
            </a:r>
            <a:r>
              <a:rPr lang="fr-FR" sz="3200" dirty="0">
                <a:latin typeface="+mj-lt"/>
                <a:hlinkClick r:id="rId1"/>
              </a:rPr>
              <a:t>https://mayooran1987.github.io/MC4010_E2</a:t>
            </a:r>
            <a:r>
              <a:rPr lang="en-US" altLang="fr-FR" sz="3200" dirty="0">
                <a:latin typeface="+mj-lt"/>
                <a:hlinkClick r:id="rId1"/>
              </a:rPr>
              <a:t>2</a:t>
            </a:r>
            <a:r>
              <a:rPr lang="fr-FR" sz="3200" dirty="0">
                <a:latin typeface="+mj-lt"/>
                <a:hlinkClick r:id="rId1"/>
              </a:rPr>
              <a:t>/</a:t>
            </a:r>
            <a:endParaRPr lang="fr-FR" sz="3200" dirty="0">
              <a:latin typeface="+mj-lt"/>
            </a:endParaRPr>
          </a:p>
          <a:p>
            <a:pPr>
              <a:defRPr/>
            </a:pPr>
            <a:endParaRPr lang="fr-FR" sz="3200" dirty="0">
              <a:latin typeface="+mj-lt"/>
            </a:endParaRPr>
          </a:p>
          <a:p>
            <a:pPr algn="just">
              <a:defRPr/>
            </a:pPr>
            <a:endParaRPr lang="en-US" sz="3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118012"/>
            <a:ext cx="2261116" cy="2261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5" descr="A diagram of a 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4" y="2150224"/>
            <a:ext cx="8103652" cy="3187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777" y="164233"/>
            <a:ext cx="84963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For example, suppose that each student in a discrete mathematics class is assigned a letter grade from the set </a:t>
            </a:r>
            <a:r>
              <a:rPr lang="en-US" sz="2400" b="0" i="0" u="none" strike="noStrike" baseline="0" dirty="0">
                <a:latin typeface="MTSYN"/>
              </a:rPr>
              <a:t>{</a:t>
            </a:r>
            <a:r>
              <a:rPr lang="en-US" sz="2400" b="0" i="1" u="none" strike="noStrike" baseline="0" dirty="0">
                <a:latin typeface="MTMI"/>
              </a:rPr>
              <a:t>A, B, C, D, F</a:t>
            </a:r>
            <a:r>
              <a:rPr lang="en-US" sz="2400" b="0" i="0" u="none" strike="noStrike" baseline="0" dirty="0">
                <a:latin typeface="MTSYN"/>
              </a:rPr>
              <a:t>}</a:t>
            </a:r>
            <a:r>
              <a:rPr lang="en-US" sz="2400" b="0" i="0" u="none" strike="noStrike" baseline="0" dirty="0">
                <a:latin typeface="Times-Roman"/>
              </a:rPr>
              <a:t>. And suppose that the grades are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for Adams, </a:t>
            </a:r>
            <a:r>
              <a:rPr lang="en-US" sz="2400" b="0" i="1" u="none" strike="noStrike" baseline="0" dirty="0">
                <a:latin typeface="MTMI"/>
              </a:rPr>
              <a:t>C </a:t>
            </a:r>
            <a:r>
              <a:rPr lang="en-US" sz="2400" b="0" i="0" u="none" strike="noStrike" baseline="0" dirty="0">
                <a:latin typeface="Times-Roman"/>
              </a:rPr>
              <a:t>for Chou,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for </a:t>
            </a:r>
            <a:r>
              <a:rPr lang="en-US" sz="2400" b="0" i="0" u="none" strike="noStrike" baseline="0" dirty="0" err="1">
                <a:latin typeface="Times-Roman"/>
              </a:rPr>
              <a:t>Goodfriend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for Rodriguez, and </a:t>
            </a:r>
            <a:r>
              <a:rPr lang="en-US" sz="2400" b="0" i="1" u="none" strike="noStrike" baseline="0" dirty="0">
                <a:latin typeface="MTMI"/>
              </a:rPr>
              <a:t>F </a:t>
            </a:r>
            <a:r>
              <a:rPr lang="en-US" sz="2400" b="0" i="0" u="none" strike="noStrike" baseline="0" dirty="0">
                <a:latin typeface="Times-Roman"/>
              </a:rPr>
              <a:t>for Stevens. This assignment of grades is illustrated in Figure 1.</a:t>
            </a:r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This assignment is an example of a function.</a:t>
            </a:r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 of Functions (cont’d)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Formally: given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</a:t>
            </a:r>
            <a:r>
              <a:rPr lang="en-US" altLang="ko-KR" sz="2400" dirty="0">
                <a:ea typeface="굴림" panose="020B0600000101010101" pitchFamily="34" charset="-127"/>
              </a:rPr>
              <a:t>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(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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 or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  or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(f(x)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f(y))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(x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y))</a:t>
            </a:r>
            <a:endParaRPr lang="en-US" altLang="ko-KR" sz="2400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E954A-0A7C-425D-8D55-E76B3706E7F7}" type="slidenum">
              <a:rPr lang="en-US" altLang="en-US"/>
            </a:fld>
            <a:endParaRPr lang="en-US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219200" y="39624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143000" y="48768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 Terminology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, and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)=</a:t>
            </a:r>
            <a:r>
              <a:rPr lang="en-US" altLang="ko-KR" i="1">
                <a:ea typeface="굴림" panose="020B0600000101010101" pitchFamily="34" charset="-127"/>
              </a:rPr>
              <a:t>b </a:t>
            </a:r>
            <a:r>
              <a:rPr lang="en-US" altLang="ko-KR">
                <a:ea typeface="굴림" panose="020B0600000101010101" pitchFamily="34" charset="-127"/>
              </a:rPr>
              <a:t>(where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&amp;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), then: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domain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  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is 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codomain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is the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image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a </a:t>
            </a:r>
            <a:r>
              <a:rPr lang="en-US" altLang="ko-KR">
                <a:ea typeface="굴림" panose="020B0600000101010101" pitchFamily="34" charset="-127"/>
              </a:rPr>
              <a:t>under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a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pre-image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under </a:t>
            </a:r>
            <a:r>
              <a:rPr lang="en-US" altLang="ko-KR" i="1">
                <a:ea typeface="굴림" panose="020B0600000101010101" pitchFamily="34" charset="-127"/>
              </a:rPr>
              <a:t>f.</a:t>
            </a:r>
            <a:endParaRPr lang="en-US" altLang="ko-KR" i="1">
              <a:ea typeface="굴림" panose="020B0600000101010101" pitchFamily="34" charset="-127"/>
            </a:endParaRP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In general,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may have more than one pre-image.</a:t>
            </a:r>
            <a:endParaRPr lang="en-US" altLang="ko-KR">
              <a:ea typeface="굴림" panose="020B0600000101010101" pitchFamily="34" charset="-127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range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of </a:t>
            </a:r>
            <a:r>
              <a:rPr lang="en-US" altLang="ko-KR" i="1">
                <a:ea typeface="굴림" panose="020B0600000101010101" pitchFamily="34" charset="-127"/>
              </a:rPr>
              <a:t>f </a:t>
            </a:r>
            <a:r>
              <a:rPr lang="en-US" altLang="ko-KR">
                <a:ea typeface="굴림" panose="020B0600000101010101" pitchFamily="34" charset="-127"/>
              </a:rPr>
              <a:t>is {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|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)=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}.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3684-8795-49B5-810C-3C1A96DA1BC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5" descr="A diagram of a functi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91266"/>
            <a:ext cx="7886702" cy="3875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Range vs. Codomain - Example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Suppose that: “</a:t>
            </a:r>
            <a:r>
              <a:rPr lang="en-US" altLang="ko-KR" i="1">
                <a:ea typeface="굴림" panose="020B0600000101010101" pitchFamily="34" charset="-127"/>
              </a:rPr>
              <a:t>f is a function mapping students in this class to the set of grades {A,B,C,D,E}.”</a:t>
            </a:r>
            <a:endParaRPr lang="en-US" altLang="ko-KR" i="1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At this point, you know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’s codomain is: __________, and its range is ________.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Suppose the grades turn out all As and Bs.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ko-KR">
                <a:ea typeface="굴림" panose="020B0600000101010101" pitchFamily="34" charset="-127"/>
              </a:rPr>
              <a:t>Then the range of </a:t>
            </a:r>
            <a:r>
              <a:rPr lang="en-US" altLang="ko-KR" i="1">
                <a:ea typeface="굴림" panose="020B0600000101010101" pitchFamily="34" charset="-127"/>
              </a:rPr>
              <a:t>f </a:t>
            </a:r>
            <a:r>
              <a:rPr lang="en-US" altLang="ko-KR">
                <a:ea typeface="굴림" panose="020B0600000101010101" pitchFamily="34" charset="-127"/>
              </a:rPr>
              <a:t>is _________, but its codomain is __________________.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53D7F-C1F1-4BA2-B4C9-1A7E6455D3B3}" type="slidenum">
              <a:rPr lang="en-US" altLang="en-US"/>
            </a:fld>
            <a:endParaRPr lang="en-US" altLang="en-US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957263" y="4092575"/>
            <a:ext cx="235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{A,B,C,D,E}</a:t>
            </a:r>
            <a:endParaRPr lang="en-US" altLang="en-US" sz="2400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5867400" y="4092575"/>
            <a:ext cx="183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unknown!</a:t>
            </a:r>
            <a:endParaRPr lang="en-US" altLang="en-US" sz="2400"/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5029200" y="5181600"/>
            <a:ext cx="1241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{A,B}</a:t>
            </a:r>
            <a:endParaRPr lang="en-US" altLang="en-US" sz="2400"/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386138" y="5715000"/>
            <a:ext cx="320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still {A,B,C,D,E}!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  <p:bldP spid="274437" grpId="0" autoUpdateAnimBg="0"/>
      <p:bldP spid="274438" grpId="0" autoUpdateAnimBg="0"/>
      <p:bldP spid="2744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 Addition/Multiplication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We can add and multiply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functions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                            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ko-KR" b="1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where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where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E7252-95F0-4AD2-A7A9-2922DA37244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8678</Words>
  <Application>WPS Presentation</Application>
  <PresentationFormat>On-screen Show (4:3)</PresentationFormat>
  <Paragraphs>587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SimSun</vt:lpstr>
      <vt:lpstr>Wingdings</vt:lpstr>
      <vt:lpstr>Times New Roman</vt:lpstr>
      <vt:lpstr>굴림</vt:lpstr>
      <vt:lpstr>Malgun Gothic</vt:lpstr>
      <vt:lpstr>Corbel</vt:lpstr>
      <vt:lpstr>Times-Roman</vt:lpstr>
      <vt:lpstr>MTMI</vt:lpstr>
      <vt:lpstr>Times-Italic</vt:lpstr>
      <vt:lpstr>MTSYN</vt:lpstr>
      <vt:lpstr>Calibri</vt:lpstr>
      <vt:lpstr>Symbol</vt:lpstr>
      <vt:lpstr>Times-Bold</vt:lpstr>
      <vt:lpstr>Cambria Math</vt:lpstr>
      <vt:lpstr>Calibri Light</vt:lpstr>
      <vt:lpstr>Microsoft YaHei</vt:lpstr>
      <vt:lpstr>Arial Unicode MS</vt:lpstr>
      <vt:lpstr>Palatino-Bold</vt:lpstr>
      <vt:lpstr>Segoe Print</vt:lpstr>
      <vt:lpstr>Office Theme</vt:lpstr>
      <vt:lpstr>Equation.3</vt:lpstr>
      <vt:lpstr>MC4010- Discrete Mathematics  Basic Structures: Sets, Functions, Sequences, Sums, and Matrices – 2     Dr T. Mayooran, Department of Inter-Disciplinary Studies, Faculty of Engineering,  University of Jaffna</vt:lpstr>
      <vt:lpstr>Definition of Functions</vt:lpstr>
      <vt:lpstr>Graphical Representations</vt:lpstr>
      <vt:lpstr>PowerPoint 演示文稿</vt:lpstr>
      <vt:lpstr>Definition of Functions (cont’d)</vt:lpstr>
      <vt:lpstr>Some Function Terminology</vt:lpstr>
      <vt:lpstr>PowerPoint 演示文稿</vt:lpstr>
      <vt:lpstr>Range vs. Codomain - Example</vt:lpstr>
      <vt:lpstr>Function Addition/Multiplication</vt:lpstr>
      <vt:lpstr>Example:</vt:lpstr>
      <vt:lpstr>Images of Sets under Functions</vt:lpstr>
      <vt:lpstr>One-to-One and Onto Functions</vt:lpstr>
      <vt:lpstr>One-to-One Functions</vt:lpstr>
      <vt:lpstr>One-to-One Functions (cont’d)</vt:lpstr>
      <vt:lpstr>One-to-One Illustration</vt:lpstr>
      <vt:lpstr>Examples:</vt:lpstr>
      <vt:lpstr>Sufficient Conditions for 1-1ness</vt:lpstr>
      <vt:lpstr>Onto (Surjective) Functions</vt:lpstr>
      <vt:lpstr>Illustration of Onto</vt:lpstr>
      <vt:lpstr>Examples:</vt:lpstr>
      <vt:lpstr>Bijections</vt:lpstr>
      <vt:lpstr>Summary/ Hints</vt:lpstr>
      <vt:lpstr>Function Composition</vt:lpstr>
      <vt:lpstr>Function Composition</vt:lpstr>
      <vt:lpstr>Examples:</vt:lpstr>
      <vt:lpstr>Inverse of a Function</vt:lpstr>
      <vt:lpstr>Inverse of a function (cont’d)</vt:lpstr>
      <vt:lpstr>Invertible</vt:lpstr>
      <vt:lpstr>Examples:</vt:lpstr>
      <vt:lpstr>The Identity Function</vt:lpstr>
      <vt:lpstr>Identity Function Illustrations</vt:lpstr>
      <vt:lpstr>Graphs of Functions</vt:lpstr>
      <vt:lpstr>Graphs of Functions</vt:lpstr>
      <vt:lpstr>A Couple of Key Functions</vt:lpstr>
      <vt:lpstr>Visualizing Floor &amp; Ceiling</vt:lpstr>
      <vt:lpstr>Plots with floor/ceiling: Example</vt:lpstr>
      <vt:lpstr>Examples:</vt:lpstr>
      <vt:lpstr>PowerPoint 演示文稿</vt:lpstr>
      <vt:lpstr>PowerPoint 演示文稿</vt:lpstr>
    </vt:vector>
  </TitlesOfParts>
  <Company>University of Florida</Company>
  <LinksUpToDate>false</LinksUpToDate>
  <SharedDoc>false</SharedDoc>
  <HyperlinksChanged>false</HyperlinksChanged>
  <AppVersion>14.0000</AppVersion>
  <Manager>CISE Department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creator>Dr T. Mayooran</dc:creator>
  <dc:description>Slides developed at the University of Florida
for course COT3100, Applications of
Discrete Structures, Spring 2001 &amp; 2003.</dc:description>
  <dc:subject>Discrete Mathematics</dc:subject>
  <cp:lastModifiedBy>Thevaraja Mayooran</cp:lastModifiedBy>
  <cp:revision>73</cp:revision>
  <dcterms:created xsi:type="dcterms:W3CDTF">2001-01-08T01:48:00Z</dcterms:created>
  <dcterms:modified xsi:type="dcterms:W3CDTF">2024-12-05T01:36:37Z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A18BA143AD044BF19197F43D2CFEE3FA_12</vt:lpwstr>
  </property>
  <property fmtid="{D5CDD505-2E9C-101B-9397-08002B2CF9AE}" pid="3" name="KSOProductBuildVer">
    <vt:lpwstr>2057-12.2.0.18911</vt:lpwstr>
  </property>
</Properties>
</file>