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24"/>
  </p:notesMasterIdLst>
  <p:handoutMasterIdLst>
    <p:handoutMasterId r:id="rId25"/>
  </p:handoutMasterIdLst>
  <p:sldIdLst>
    <p:sldId id="256" r:id="rId6"/>
    <p:sldId id="919" r:id="rId7"/>
    <p:sldId id="380" r:id="rId8"/>
    <p:sldId id="382" r:id="rId9"/>
    <p:sldId id="383" r:id="rId10"/>
    <p:sldId id="384" r:id="rId11"/>
    <p:sldId id="385" r:id="rId12"/>
    <p:sldId id="388" r:id="rId13"/>
    <p:sldId id="386" r:id="rId14"/>
    <p:sldId id="387" r:id="rId15"/>
    <p:sldId id="920" r:id="rId16"/>
    <p:sldId id="921" r:id="rId17"/>
    <p:sldId id="922" r:id="rId18"/>
    <p:sldId id="923" r:id="rId19"/>
    <p:sldId id="924" r:id="rId20"/>
    <p:sldId id="925" r:id="rId21"/>
    <p:sldId id="284" r:id="rId22"/>
    <p:sldId id="379" r:id="rId23"/>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42" autoAdjust="0"/>
    <p:restoredTop sz="93969" autoAdjust="0"/>
  </p:normalViewPr>
  <p:slideViewPr>
    <p:cSldViewPr>
      <p:cViewPr varScale="1">
        <p:scale>
          <a:sx n="114" d="100"/>
          <a:sy n="114" d="100"/>
        </p:scale>
        <p:origin x="11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7/17/2023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7/17/2023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D9BA6FB-0C0F-9700-C129-118FFB428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panose="020B0604030504040204" pitchFamily="34" charset="0"/>
              </a:defRPr>
            </a:lvl1pPr>
            <a:lvl2pPr marL="742950" indent="-285750" defTabSz="966788">
              <a:defRPr>
                <a:solidFill>
                  <a:schemeClr val="tx1"/>
                </a:solidFill>
                <a:latin typeface="Tahoma" panose="020B0604030504040204" pitchFamily="34" charset="0"/>
              </a:defRPr>
            </a:lvl2pPr>
            <a:lvl3pPr marL="1143000" indent="-228600" defTabSz="966788">
              <a:defRPr>
                <a:solidFill>
                  <a:schemeClr val="tx1"/>
                </a:solidFill>
                <a:latin typeface="Tahoma" panose="020B0604030504040204" pitchFamily="34" charset="0"/>
              </a:defRPr>
            </a:lvl3pPr>
            <a:lvl4pPr marL="1600200" indent="-228600" defTabSz="966788">
              <a:defRPr>
                <a:solidFill>
                  <a:schemeClr val="tx1"/>
                </a:solidFill>
                <a:latin typeface="Tahoma" panose="020B0604030504040204" pitchFamily="34" charset="0"/>
              </a:defRPr>
            </a:lvl4pPr>
            <a:lvl5pPr marL="2057400" indent="-228600" defTabSz="966788">
              <a:defRPr>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defRPr>
            </a:lvl9pPr>
          </a:lstStyle>
          <a:p>
            <a:fld id="{3813948E-BFDF-4E06-ABFD-41809AEBE871}"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44035" name="Rectangle 2">
            <a:extLst>
              <a:ext uri="{FF2B5EF4-FFF2-40B4-BE49-F238E27FC236}">
                <a16:creationId xmlns:a16="http://schemas.microsoft.com/office/drawing/2014/main" id="{36875AEA-01BC-5F1E-8B4D-38489FFB50EC}"/>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1E840F22-71EE-A5B1-7FCB-4FBB744EDCA7}"/>
              </a:ext>
            </a:extLst>
          </p:cNvPr>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17-Jul-23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17-Jul-23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17-Jul-23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17-Jul-23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17-Jul-23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17-Jul-23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17-Jul-23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17-Jul-23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17-Jul-23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17-Jul-23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17-Jul-23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17-Jul-23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yooran@eng.jfn.ac.l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chemeClr val="bg2">
                    <a:lumMod val="75000"/>
                  </a:schemeClr>
                </a:solidFill>
                <a:effectLst/>
                <a:latin typeface="Times New Roman" panose="02020603050405020304" pitchFamily="18" charset="0"/>
                <a:ea typeface="MS Mincho" panose="02020609040205080304" pitchFamily="49" charset="-128"/>
                <a:cs typeface="Latha" panose="020B0604020202020204" pitchFamily="34" charset="0"/>
              </a:rPr>
              <a:t>Poisson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3"/>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D3A8F-D061-F8C2-603C-E811E56D6CBC}"/>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420B17F1-20C6-830B-EE4E-FAD7F9E627CB}"/>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E72B447F-9276-3EA2-E2D7-767667933CF4}"/>
              </a:ext>
            </a:extLst>
          </p:cNvPr>
          <p:cNvSpPr>
            <a:spLocks noGrp="1"/>
          </p:cNvSpPr>
          <p:nvPr>
            <p:ph type="sldNum" sz="quarter" idx="12"/>
          </p:nvPr>
        </p:nvSpPr>
        <p:spPr/>
        <p:txBody>
          <a:bodyPr/>
          <a:lstStyle/>
          <a:p>
            <a:fld id="{CE044D25-0416-42B9-9B68-64245915A2EA}" type="slidenum">
              <a:rPr lang="en-US" altLang="en-US" smtClean="0"/>
              <a:pPr/>
              <a:t>10</a:t>
            </a:fld>
            <a:endParaRPr lang="en-US" altLang="en-US"/>
          </a:p>
        </p:txBody>
      </p:sp>
      <p:sp>
        <p:nvSpPr>
          <p:cNvPr id="5" name="Title 1">
            <a:extLst>
              <a:ext uri="{FF2B5EF4-FFF2-40B4-BE49-F238E27FC236}">
                <a16:creationId xmlns:a16="http://schemas.microsoft.com/office/drawing/2014/main" id="{FCE718FD-9781-8E89-1B88-120DF56E9FEA}"/>
              </a:ext>
            </a:extLst>
          </p:cNvPr>
          <p:cNvSpPr txBox="1">
            <a:spLocks/>
          </p:cNvSpPr>
          <p:nvPr/>
        </p:nvSpPr>
        <p:spPr bwMode="auto">
          <a:xfrm>
            <a:off x="457200" y="939567"/>
            <a:ext cx="8229600" cy="5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a:r>
              <a:rPr lang="en-US" sz="4000" b="1" kern="0" dirty="0">
                <a:solidFill>
                  <a:srgbClr val="C00000"/>
                </a:solidFill>
                <a:latin typeface="Times New Roman" panose="02020603050405020304" pitchFamily="18" charset="0"/>
                <a:cs typeface="Times New Roman" panose="02020603050405020304" pitchFamily="18" charset="0"/>
              </a:rPr>
              <a:t>Practice Problems – Poisson Process</a:t>
            </a:r>
          </a:p>
        </p:txBody>
      </p:sp>
      <p:sp>
        <p:nvSpPr>
          <p:cNvPr id="7" name="TextBox 6">
            <a:extLst>
              <a:ext uri="{FF2B5EF4-FFF2-40B4-BE49-F238E27FC236}">
                <a16:creationId xmlns:a16="http://schemas.microsoft.com/office/drawing/2014/main" id="{2084C977-B1B6-F9BA-E130-01E9B4807CA1}"/>
              </a:ext>
            </a:extLst>
          </p:cNvPr>
          <p:cNvSpPr txBox="1"/>
          <p:nvPr/>
        </p:nvSpPr>
        <p:spPr>
          <a:xfrm>
            <a:off x="533400" y="1439825"/>
            <a:ext cx="8077200" cy="5047536"/>
          </a:xfrm>
          <a:prstGeom prst="rect">
            <a:avLst/>
          </a:prstGeom>
          <a:noFill/>
        </p:spPr>
        <p:txBody>
          <a:bodyPr wrap="square">
            <a:spAutoFit/>
          </a:bodyPr>
          <a:lstStyle/>
          <a:p>
            <a:pPr algn="just"/>
            <a:r>
              <a:rPr lang="en-US" sz="2300" b="0" i="0" dirty="0">
                <a:solidFill>
                  <a:srgbClr val="C00000"/>
                </a:solidFill>
                <a:effectLst/>
                <a:latin typeface="Times New Roman" panose="02020603050405020304" pitchFamily="18" charset="0"/>
                <a:cs typeface="Times New Roman" panose="02020603050405020304" pitchFamily="18" charset="0"/>
              </a:rPr>
              <a:t>Problem 1: </a:t>
            </a:r>
            <a:r>
              <a:rPr lang="en-US" sz="2300" b="0" i="0" dirty="0">
                <a:solidFill>
                  <a:srgbClr val="374151"/>
                </a:solidFill>
                <a:effectLst/>
                <a:latin typeface="Times New Roman" panose="02020603050405020304" pitchFamily="18" charset="0"/>
                <a:cs typeface="Times New Roman" panose="02020603050405020304" pitchFamily="18" charset="0"/>
              </a:rPr>
              <a:t>A call center receives an average of 5 calls per minute. Assuming the calls arrive according to a Poisson process, calculate the probability that the call center receives exactly 8 calls in a 2-minute interval.</a:t>
            </a:r>
          </a:p>
          <a:p>
            <a:pPr algn="just"/>
            <a:endParaRPr lang="en-US" sz="2300" b="0" i="0" dirty="0">
              <a:solidFill>
                <a:srgbClr val="374151"/>
              </a:solidFill>
              <a:effectLst/>
              <a:latin typeface="Times New Roman" panose="02020603050405020304" pitchFamily="18" charset="0"/>
              <a:cs typeface="Times New Roman" panose="02020603050405020304" pitchFamily="18" charset="0"/>
            </a:endParaRPr>
          </a:p>
          <a:p>
            <a:pPr algn="just"/>
            <a:r>
              <a:rPr lang="en-US" sz="2300" b="0" i="0" dirty="0">
                <a:solidFill>
                  <a:srgbClr val="C00000"/>
                </a:solidFill>
                <a:effectLst/>
                <a:latin typeface="Times New Roman" panose="02020603050405020304" pitchFamily="18" charset="0"/>
                <a:cs typeface="Times New Roman" panose="02020603050405020304" pitchFamily="18" charset="0"/>
              </a:rPr>
              <a:t>Problem 2: </a:t>
            </a:r>
            <a:r>
              <a:rPr lang="en-US" sz="2300" b="0" i="0" dirty="0">
                <a:solidFill>
                  <a:srgbClr val="374151"/>
                </a:solidFill>
                <a:effectLst/>
                <a:latin typeface="Times New Roman" panose="02020603050405020304" pitchFamily="18" charset="0"/>
                <a:cs typeface="Times New Roman" panose="02020603050405020304" pitchFamily="18" charset="0"/>
              </a:rPr>
              <a:t>A manufacturing plant experiences, on average, 2 machine failures per day. Assuming machine failures follow a Poisson process, calculate the probability that exactly 4 machine failures occur in a 24-hour period.</a:t>
            </a:r>
          </a:p>
          <a:p>
            <a:pPr algn="just"/>
            <a:endParaRPr lang="en-US" sz="2300" b="0" i="0" dirty="0">
              <a:solidFill>
                <a:srgbClr val="374151"/>
              </a:solidFill>
              <a:effectLst/>
              <a:latin typeface="Times New Roman" panose="02020603050405020304" pitchFamily="18" charset="0"/>
              <a:cs typeface="Times New Roman" panose="02020603050405020304" pitchFamily="18" charset="0"/>
            </a:endParaRPr>
          </a:p>
          <a:p>
            <a:pPr algn="just"/>
            <a:r>
              <a:rPr lang="en-US" sz="2300" b="0" i="0" dirty="0">
                <a:solidFill>
                  <a:srgbClr val="C00000"/>
                </a:solidFill>
                <a:effectLst/>
                <a:latin typeface="Times New Roman" panose="02020603050405020304" pitchFamily="18" charset="0"/>
                <a:cs typeface="Times New Roman" panose="02020603050405020304" pitchFamily="18" charset="0"/>
              </a:rPr>
              <a:t>Problem 3: </a:t>
            </a:r>
            <a:r>
              <a:rPr lang="en-US" sz="2300" b="0" i="0" dirty="0">
                <a:solidFill>
                  <a:srgbClr val="374151"/>
                </a:solidFill>
                <a:effectLst/>
                <a:latin typeface="Times New Roman" panose="02020603050405020304" pitchFamily="18" charset="0"/>
                <a:cs typeface="Times New Roman" panose="02020603050405020304" pitchFamily="18" charset="0"/>
              </a:rPr>
              <a:t>A retail store receives an average of 10 customers per hour. Assuming customer arrivals follow a Poisson process, calculate the probability that the store has at least 15 customers in a 2-hour period.</a:t>
            </a:r>
          </a:p>
        </p:txBody>
      </p:sp>
    </p:spTree>
    <p:extLst>
      <p:ext uri="{BB962C8B-B14F-4D97-AF65-F5344CB8AC3E}">
        <p14:creationId xmlns:p14="http://schemas.microsoft.com/office/powerpoint/2010/main" val="275481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24B4A-382A-4583-4CF9-73C02771E324}"/>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D2610798-848A-975B-3EE3-1AD1CF4CEA58}"/>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F7D96AD7-4166-7576-A9F3-0376280AD26F}"/>
              </a:ext>
            </a:extLst>
          </p:cNvPr>
          <p:cNvSpPr>
            <a:spLocks noGrp="1"/>
          </p:cNvSpPr>
          <p:nvPr>
            <p:ph type="sldNum" sz="quarter" idx="12"/>
          </p:nvPr>
        </p:nvSpPr>
        <p:spPr/>
        <p:txBody>
          <a:bodyPr/>
          <a:lstStyle/>
          <a:p>
            <a:fld id="{CE044D25-0416-42B9-9B68-64245915A2EA}" type="slidenum">
              <a:rPr lang="en-US" altLang="en-US" smtClean="0"/>
              <a:pPr/>
              <a:t>11</a:t>
            </a:fld>
            <a:endParaRPr lang="en-US" altLang="en-US"/>
          </a:p>
        </p:txBody>
      </p:sp>
      <p:sp>
        <p:nvSpPr>
          <p:cNvPr id="6" name="TextBox 5">
            <a:extLst>
              <a:ext uri="{FF2B5EF4-FFF2-40B4-BE49-F238E27FC236}">
                <a16:creationId xmlns:a16="http://schemas.microsoft.com/office/drawing/2014/main" id="{AC480B09-DDDA-3D59-24A4-6B1D7ACB876D}"/>
              </a:ext>
            </a:extLst>
          </p:cNvPr>
          <p:cNvSpPr txBox="1"/>
          <p:nvPr/>
        </p:nvSpPr>
        <p:spPr>
          <a:xfrm>
            <a:off x="699782" y="914400"/>
            <a:ext cx="7924800" cy="4154984"/>
          </a:xfrm>
          <a:prstGeom prst="rect">
            <a:avLst/>
          </a:prstGeom>
          <a:noFill/>
        </p:spPr>
        <p:txBody>
          <a:bodyPr wrap="square">
            <a:spAutoFit/>
          </a:bodyPr>
          <a:lstStyle/>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C00000"/>
                </a:solidFill>
                <a:effectLst/>
                <a:latin typeface="Times New Roman" panose="02020603050405020304" pitchFamily="18" charset="0"/>
                <a:cs typeface="Times New Roman" panose="02020603050405020304" pitchFamily="18" charset="0"/>
              </a:rPr>
              <a:t>Problem 4: </a:t>
            </a:r>
            <a:r>
              <a:rPr lang="en-US" b="0" i="0" dirty="0">
                <a:solidFill>
                  <a:srgbClr val="374151"/>
                </a:solidFill>
                <a:effectLst/>
                <a:latin typeface="Times New Roman" panose="02020603050405020304" pitchFamily="18" charset="0"/>
                <a:cs typeface="Times New Roman" panose="02020603050405020304" pitchFamily="18" charset="0"/>
              </a:rPr>
              <a:t>In a computer network, the average number of packets arriving per second is 3. Assuming packet arrivals follow a Poisson process, what is the probability that no packets arrive within a 1-second interval?</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C00000"/>
                </a:solidFill>
                <a:effectLst/>
                <a:latin typeface="Times New Roman" panose="02020603050405020304" pitchFamily="18" charset="0"/>
                <a:cs typeface="Times New Roman" panose="02020603050405020304" pitchFamily="18" charset="0"/>
              </a:rPr>
              <a:t>Problem 5: </a:t>
            </a:r>
            <a:r>
              <a:rPr lang="en-US" b="0" i="0" dirty="0">
                <a:solidFill>
                  <a:srgbClr val="374151"/>
                </a:solidFill>
                <a:effectLst/>
                <a:latin typeface="Times New Roman" panose="02020603050405020304" pitchFamily="18" charset="0"/>
                <a:cs typeface="Times New Roman" panose="02020603050405020304" pitchFamily="18" charset="0"/>
              </a:rPr>
              <a:t>A car rental agency receives an average of 2 reservations per hour. Assuming reservations follow a Poisson process, calculate the probability that exactly 3 reservations are made in a 90-minute interval.</a:t>
            </a:r>
          </a:p>
        </p:txBody>
      </p:sp>
    </p:spTree>
    <p:extLst>
      <p:ext uri="{BB962C8B-B14F-4D97-AF65-F5344CB8AC3E}">
        <p14:creationId xmlns:p14="http://schemas.microsoft.com/office/powerpoint/2010/main" val="290989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A96E2-6C6A-BF28-FF48-058FDB05F622}"/>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892C8314-3E81-2F15-6E90-7199720A247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F82756CB-BED0-41F9-C98B-F46FA9245BF0}"/>
              </a:ext>
            </a:extLst>
          </p:cNvPr>
          <p:cNvSpPr>
            <a:spLocks noGrp="1"/>
          </p:cNvSpPr>
          <p:nvPr>
            <p:ph type="sldNum" sz="quarter" idx="12"/>
          </p:nvPr>
        </p:nvSpPr>
        <p:spPr/>
        <p:txBody>
          <a:bodyPr/>
          <a:lstStyle/>
          <a:p>
            <a:fld id="{CE044D25-0416-42B9-9B68-64245915A2EA}" type="slidenum">
              <a:rPr lang="en-US" altLang="en-US" smtClean="0"/>
              <a:pPr/>
              <a:t>12</a:t>
            </a:fld>
            <a:endParaRPr lang="en-US" altLang="en-US"/>
          </a:p>
        </p:txBody>
      </p:sp>
      <p:sp>
        <p:nvSpPr>
          <p:cNvPr id="5" name="Title 1">
            <a:extLst>
              <a:ext uri="{FF2B5EF4-FFF2-40B4-BE49-F238E27FC236}">
                <a16:creationId xmlns:a16="http://schemas.microsoft.com/office/drawing/2014/main" id="{D6AC41B0-C596-E0A7-7EB2-0D86D0928858}"/>
              </a:ext>
            </a:extLst>
          </p:cNvPr>
          <p:cNvSpPr txBox="1">
            <a:spLocks/>
          </p:cNvSpPr>
          <p:nvPr/>
        </p:nvSpPr>
        <p:spPr bwMode="auto">
          <a:xfrm>
            <a:off x="457200" y="939567"/>
            <a:ext cx="8229600" cy="5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a:r>
              <a:rPr lang="en-US" sz="3200" b="1" kern="0" dirty="0">
                <a:solidFill>
                  <a:srgbClr val="C00000"/>
                </a:solidFill>
                <a:latin typeface="Times New Roman" panose="02020603050405020304" pitchFamily="18" charset="0"/>
                <a:cs typeface="Times New Roman" panose="02020603050405020304" pitchFamily="18" charset="0"/>
              </a:rPr>
              <a:t>Practice Problems – Memory less property</a:t>
            </a:r>
          </a:p>
        </p:txBody>
      </p:sp>
      <p:sp>
        <p:nvSpPr>
          <p:cNvPr id="7" name="TextBox 6">
            <a:extLst>
              <a:ext uri="{FF2B5EF4-FFF2-40B4-BE49-F238E27FC236}">
                <a16:creationId xmlns:a16="http://schemas.microsoft.com/office/drawing/2014/main" id="{4B665D01-354D-5DE7-F023-2D4DEA0A0F36}"/>
              </a:ext>
            </a:extLst>
          </p:cNvPr>
          <p:cNvSpPr txBox="1"/>
          <p:nvPr/>
        </p:nvSpPr>
        <p:spPr>
          <a:xfrm>
            <a:off x="678110" y="1616210"/>
            <a:ext cx="8077200" cy="4893647"/>
          </a:xfrm>
          <a:prstGeom prst="rect">
            <a:avLst/>
          </a:prstGeom>
          <a:noFill/>
        </p:spPr>
        <p:txBody>
          <a:bodyPr wrap="square">
            <a:spAutoFit/>
          </a:bodyPr>
          <a:lstStyle/>
          <a:p>
            <a:pPr algn="just"/>
            <a:r>
              <a:rPr lang="en-US" b="0" i="0" dirty="0">
                <a:solidFill>
                  <a:srgbClr val="C00000"/>
                </a:solidFill>
                <a:effectLst/>
                <a:latin typeface="Times New Roman" panose="02020603050405020304" pitchFamily="18" charset="0"/>
                <a:cs typeface="Times New Roman" panose="02020603050405020304" pitchFamily="18" charset="0"/>
              </a:rPr>
              <a:t>Problem 1: </a:t>
            </a:r>
          </a:p>
          <a:p>
            <a:pPr algn="just"/>
            <a:r>
              <a:rPr lang="en-US" b="0" i="0" dirty="0">
                <a:solidFill>
                  <a:srgbClr val="374151"/>
                </a:solidFill>
                <a:effectLst/>
                <a:latin typeface="Times New Roman" panose="02020603050405020304" pitchFamily="18" charset="0"/>
                <a:cs typeface="Times New Roman" panose="02020603050405020304" pitchFamily="18" charset="0"/>
              </a:rPr>
              <a:t>Suppose the time between phone calls received at a call center follows an exponential distribution with a mean of 10 minutes. What is the probability that the next call will arrive within the next 5 minutes, given that no calls have been received in the past 20 minutes?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Problem 2:</a:t>
            </a:r>
          </a:p>
          <a:p>
            <a:pPr algn="just"/>
            <a:r>
              <a:rPr lang="en-US" dirty="0">
                <a:latin typeface="Times New Roman" panose="02020603050405020304" pitchFamily="18" charset="0"/>
                <a:cs typeface="Times New Roman" panose="02020603050405020304" pitchFamily="18" charset="0"/>
              </a:rPr>
              <a:t>The lifetime of a certain electronic component follows an exponential distribution with a mean of 1000 hours. What is the probability that the component will last for more than 500 additional hours, given that it has already been functioning for 2000 hours?</a:t>
            </a:r>
          </a:p>
        </p:txBody>
      </p:sp>
    </p:spTree>
    <p:extLst>
      <p:ext uri="{BB962C8B-B14F-4D97-AF65-F5344CB8AC3E}">
        <p14:creationId xmlns:p14="http://schemas.microsoft.com/office/powerpoint/2010/main" val="22861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1CF0A-CF3A-DCBD-6E36-78C60F653D81}"/>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A02F5E57-6FDB-1840-F912-0E052F63B89C}"/>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CC744255-DFDD-90BF-6F16-15AC2311FE62}"/>
              </a:ext>
            </a:extLst>
          </p:cNvPr>
          <p:cNvSpPr>
            <a:spLocks noGrp="1"/>
          </p:cNvSpPr>
          <p:nvPr>
            <p:ph type="sldNum" sz="quarter" idx="12"/>
          </p:nvPr>
        </p:nvSpPr>
        <p:spPr/>
        <p:txBody>
          <a:bodyPr/>
          <a:lstStyle/>
          <a:p>
            <a:fld id="{CE044D25-0416-42B9-9B68-64245915A2EA}" type="slidenum">
              <a:rPr lang="en-US" altLang="en-US" smtClean="0"/>
              <a:pPr/>
              <a:t>13</a:t>
            </a:fld>
            <a:endParaRPr lang="en-US" altLang="en-US"/>
          </a:p>
        </p:txBody>
      </p:sp>
      <p:sp>
        <p:nvSpPr>
          <p:cNvPr id="6" name="TextBox 5">
            <a:extLst>
              <a:ext uri="{FF2B5EF4-FFF2-40B4-BE49-F238E27FC236}">
                <a16:creationId xmlns:a16="http://schemas.microsoft.com/office/drawing/2014/main" id="{8B0F49F5-2628-1141-4537-FDA11E829EF0}"/>
              </a:ext>
            </a:extLst>
          </p:cNvPr>
          <p:cNvSpPr txBox="1"/>
          <p:nvPr/>
        </p:nvSpPr>
        <p:spPr>
          <a:xfrm>
            <a:off x="533400" y="1490008"/>
            <a:ext cx="8229600" cy="5262979"/>
          </a:xfrm>
          <a:prstGeom prst="rect">
            <a:avLst/>
          </a:prstGeom>
          <a:noFill/>
        </p:spPr>
        <p:txBody>
          <a:bodyPr wrap="square">
            <a:spAutoFit/>
          </a:bodyPr>
          <a:lstStyle/>
          <a:p>
            <a:r>
              <a:rPr lang="en-US" b="0" i="0" dirty="0">
                <a:solidFill>
                  <a:srgbClr val="C00000"/>
                </a:solidFill>
                <a:effectLst/>
                <a:latin typeface="Times New Roman" panose="02020603050405020304" pitchFamily="18" charset="0"/>
                <a:cs typeface="Times New Roman" panose="02020603050405020304" pitchFamily="18" charset="0"/>
              </a:rPr>
              <a:t>Problem 3:</a:t>
            </a:r>
          </a:p>
          <a:p>
            <a:pPr algn="just"/>
            <a:r>
              <a:rPr lang="en-US" b="0" i="0" dirty="0">
                <a:solidFill>
                  <a:srgbClr val="374151"/>
                </a:solidFill>
                <a:effectLst/>
                <a:latin typeface="Times New Roman" panose="02020603050405020304" pitchFamily="18" charset="0"/>
                <a:cs typeface="Times New Roman" panose="02020603050405020304" pitchFamily="18" charset="0"/>
              </a:rPr>
              <a:t>The time between arrivals of cars at a drive-thru restaurant follows an exponential distribution with a mean of 3 minutes. What is the probability that the next car will arrive within the next 2 minutes, given that the previous car arrived 5 minutes ago?</a:t>
            </a:r>
          </a:p>
          <a:p>
            <a:pPr algn="just"/>
            <a:endParaRPr lang="en-US" dirty="0">
              <a:solidFill>
                <a:srgbClr val="374151"/>
              </a:solidFill>
              <a:latin typeface="Times New Roman" panose="02020603050405020304" pitchFamily="18" charset="0"/>
              <a:cs typeface="Times New Roman" panose="02020603050405020304" pitchFamily="18" charset="0"/>
            </a:endParaRPr>
          </a:p>
          <a:p>
            <a:r>
              <a:rPr lang="en-US" b="0" i="0" dirty="0">
                <a:solidFill>
                  <a:srgbClr val="C00000"/>
                </a:solidFill>
                <a:effectLst/>
                <a:latin typeface="Times New Roman" panose="02020603050405020304" pitchFamily="18" charset="0"/>
                <a:cs typeface="Times New Roman" panose="02020603050405020304" pitchFamily="18" charset="0"/>
              </a:rPr>
              <a:t>Problem 4:</a:t>
            </a:r>
          </a:p>
          <a:p>
            <a:pPr algn="just"/>
            <a:r>
              <a:rPr lang="en-US" dirty="0">
                <a:solidFill>
                  <a:srgbClr val="374151"/>
                </a:solidFill>
                <a:latin typeface="Times New Roman" panose="02020603050405020304" pitchFamily="18" charset="0"/>
                <a:cs typeface="Times New Roman" panose="02020603050405020304" pitchFamily="18" charset="0"/>
              </a:rPr>
              <a:t>The time between equipment failures in a manufacturing plant follows an exponential distribution with a mean time between failures (MTBF) of 500 hours. The plant has been operating for 1000 hours without experiencing any failures. What is the probability that the next failure will occur within the next 200 hours?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70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44C1F-E316-48A3-9ECD-E69B24DBE0FD}"/>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58062613-B414-4937-E8CE-EC8802BCB4F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5F49792A-6225-53DD-75AC-8467761DAEA7}"/>
              </a:ext>
            </a:extLst>
          </p:cNvPr>
          <p:cNvSpPr>
            <a:spLocks noGrp="1"/>
          </p:cNvSpPr>
          <p:nvPr>
            <p:ph type="sldNum" sz="quarter" idx="12"/>
          </p:nvPr>
        </p:nvSpPr>
        <p:spPr/>
        <p:txBody>
          <a:bodyPr/>
          <a:lstStyle/>
          <a:p>
            <a:fld id="{CE044D25-0416-42B9-9B68-64245915A2EA}" type="slidenum">
              <a:rPr lang="en-US" altLang="en-US" smtClean="0"/>
              <a:pPr/>
              <a:t>14</a:t>
            </a:fld>
            <a:endParaRPr lang="en-US" altLang="en-US"/>
          </a:p>
        </p:txBody>
      </p:sp>
      <p:sp>
        <p:nvSpPr>
          <p:cNvPr id="6" name="TextBox 5">
            <a:extLst>
              <a:ext uri="{FF2B5EF4-FFF2-40B4-BE49-F238E27FC236}">
                <a16:creationId xmlns:a16="http://schemas.microsoft.com/office/drawing/2014/main" id="{E3B982D3-0D0A-FBBD-6DCF-EF36044F06C2}"/>
              </a:ext>
            </a:extLst>
          </p:cNvPr>
          <p:cNvSpPr txBox="1"/>
          <p:nvPr/>
        </p:nvSpPr>
        <p:spPr>
          <a:xfrm>
            <a:off x="1219200" y="3013501"/>
            <a:ext cx="7848599" cy="830997"/>
          </a:xfrm>
          <a:prstGeom prst="rect">
            <a:avLst/>
          </a:prstGeom>
          <a:noFill/>
        </p:spPr>
        <p:txBody>
          <a:bodyPr wrap="square">
            <a:spAutoFit/>
          </a:bodyPr>
          <a:lstStyle/>
          <a:p>
            <a:r>
              <a:rPr lang="en-US" sz="4800" b="0" i="0" u="none" strike="noStrike" baseline="0" dirty="0">
                <a:solidFill>
                  <a:srgbClr val="C00000"/>
                </a:solidFill>
                <a:latin typeface="Times New Roman" panose="02020603050405020304" pitchFamily="18" charset="0"/>
                <a:cs typeface="Times New Roman" panose="02020603050405020304" pitchFamily="18" charset="0"/>
              </a:rPr>
              <a:t>Compound Poisson Process</a:t>
            </a:r>
            <a:endParaRPr lang="en-US" sz="4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804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18BC2-A183-BBF4-DE01-6F2C72AE3F02}"/>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91E84F28-CD7D-64B9-B4B2-009CD3F2D0DB}"/>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F8151D60-F7A1-4707-DC89-68B2097E3283}"/>
              </a:ext>
            </a:extLst>
          </p:cNvPr>
          <p:cNvSpPr>
            <a:spLocks noGrp="1"/>
          </p:cNvSpPr>
          <p:nvPr>
            <p:ph type="sldNum" sz="quarter" idx="12"/>
          </p:nvPr>
        </p:nvSpPr>
        <p:spPr/>
        <p:txBody>
          <a:bodyPr/>
          <a:lstStyle/>
          <a:p>
            <a:fld id="{CE044D25-0416-42B9-9B68-64245915A2EA}" type="slidenum">
              <a:rPr lang="en-US" altLang="en-US" smtClean="0"/>
              <a:pPr/>
              <a:t>15</a:t>
            </a:fld>
            <a:endParaRPr lang="en-US" altLang="en-US"/>
          </a:p>
        </p:txBody>
      </p:sp>
      <p:sp>
        <p:nvSpPr>
          <p:cNvPr id="7" name="TextBox 6">
            <a:extLst>
              <a:ext uri="{FF2B5EF4-FFF2-40B4-BE49-F238E27FC236}">
                <a16:creationId xmlns:a16="http://schemas.microsoft.com/office/drawing/2014/main" id="{8E1A02A8-E473-2A5A-7F4C-750A5A26820D}"/>
              </a:ext>
            </a:extLst>
          </p:cNvPr>
          <p:cNvSpPr txBox="1"/>
          <p:nvPr/>
        </p:nvSpPr>
        <p:spPr>
          <a:xfrm>
            <a:off x="609601" y="609600"/>
            <a:ext cx="7848599" cy="830997"/>
          </a:xfrm>
          <a:prstGeom prst="rect">
            <a:avLst/>
          </a:prstGeom>
          <a:noFill/>
        </p:spPr>
        <p:txBody>
          <a:bodyPr wrap="square">
            <a:spAutoFit/>
          </a:bodyPr>
          <a:lstStyle/>
          <a:p>
            <a:r>
              <a:rPr lang="en-US" sz="4800" b="0" i="0" u="none" strike="noStrike" baseline="0" dirty="0">
                <a:solidFill>
                  <a:srgbClr val="C00000"/>
                </a:solidFill>
                <a:latin typeface="Times New Roman" panose="02020603050405020304" pitchFamily="18" charset="0"/>
                <a:cs typeface="Times New Roman" panose="02020603050405020304" pitchFamily="18" charset="0"/>
              </a:rPr>
              <a:t>Compound Poisson Process</a:t>
            </a:r>
            <a:endParaRPr lang="en-US" sz="4800" dirty="0">
              <a:solidFill>
                <a:srgbClr val="C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5A72611-6389-10B1-3667-E143A39F6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9144000" cy="4511743"/>
          </a:xfrm>
          <a:prstGeom prst="rect">
            <a:avLst/>
          </a:prstGeom>
        </p:spPr>
      </p:pic>
    </p:spTree>
    <p:extLst>
      <p:ext uri="{BB962C8B-B14F-4D97-AF65-F5344CB8AC3E}">
        <p14:creationId xmlns:p14="http://schemas.microsoft.com/office/powerpoint/2010/main" val="350194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64B03-0CEA-B7D8-937B-5C67828A0AE5}"/>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519A4824-AB53-6F01-66A5-53CA5A063EDB}"/>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AD14FC80-6BB0-AAE2-6BDB-64226702C1D9}"/>
              </a:ext>
            </a:extLst>
          </p:cNvPr>
          <p:cNvSpPr>
            <a:spLocks noGrp="1"/>
          </p:cNvSpPr>
          <p:nvPr>
            <p:ph type="sldNum" sz="quarter" idx="12"/>
          </p:nvPr>
        </p:nvSpPr>
        <p:spPr/>
        <p:txBody>
          <a:bodyPr/>
          <a:lstStyle/>
          <a:p>
            <a:fld id="{CE044D25-0416-42B9-9B68-64245915A2EA}" type="slidenum">
              <a:rPr lang="en-US" altLang="en-US" smtClean="0"/>
              <a:pPr/>
              <a:t>16</a:t>
            </a:fld>
            <a:endParaRPr lang="en-US" altLang="en-US"/>
          </a:p>
        </p:txBody>
      </p:sp>
      <p:sp>
        <p:nvSpPr>
          <p:cNvPr id="6" name="TextBox 5">
            <a:extLst>
              <a:ext uri="{FF2B5EF4-FFF2-40B4-BE49-F238E27FC236}">
                <a16:creationId xmlns:a16="http://schemas.microsoft.com/office/drawing/2014/main" id="{CBF2A49B-1275-4971-C6F2-C0BF5CCA0A13}"/>
              </a:ext>
            </a:extLst>
          </p:cNvPr>
          <p:cNvSpPr txBox="1"/>
          <p:nvPr/>
        </p:nvSpPr>
        <p:spPr>
          <a:xfrm>
            <a:off x="533400" y="1143000"/>
            <a:ext cx="8229600" cy="4801314"/>
          </a:xfrm>
          <a:prstGeom prst="rect">
            <a:avLst/>
          </a:prstGeom>
          <a:noFill/>
        </p:spPr>
        <p:txBody>
          <a:bodyPr wrap="square">
            <a:spAutoFit/>
          </a:bodyPr>
          <a:lstStyle/>
          <a:p>
            <a:pPr algn="just"/>
            <a:r>
              <a:rPr lang="en-US" sz="1800" b="0" i="0" dirty="0">
                <a:solidFill>
                  <a:srgbClr val="C00000"/>
                </a:solidFill>
                <a:effectLst/>
                <a:latin typeface="Times New Roman" panose="02020603050405020304" pitchFamily="18" charset="0"/>
                <a:cs typeface="Times New Roman" panose="02020603050405020304" pitchFamily="18" charset="0"/>
              </a:rPr>
              <a:t>Example: </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In a telecommunications network, the number of errors that occur in a given time interval follows a Poisson process with a rate of 5 errors per minute. Each error requires an average of 2 minutes to be fixed. What is the average number of errors present in a 30-minute interval?</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C00000"/>
                </a:solidFill>
                <a:effectLst/>
                <a:latin typeface="Times New Roman" panose="02020603050405020304" pitchFamily="18" charset="0"/>
                <a:cs typeface="Times New Roman" panose="02020603050405020304" pitchFamily="18" charset="0"/>
              </a:rPr>
              <a:t>Solution: </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compound Poisson process represents the total number of events occurring in a given time interval. In this case, the number of errors in a 30-minute interval follows a compound Poisson distribution.</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average number of errors in a 30-minute interval can be calculated as the product of the rate of the Poisson process (5 errors per minute) and the duration of the interval (30 minutes). </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Therefore:</a:t>
            </a:r>
          </a:p>
          <a:p>
            <a:pPr lvl="2" algn="just"/>
            <a:r>
              <a:rPr lang="en-US" sz="1800" b="0" i="0" dirty="0">
                <a:solidFill>
                  <a:srgbClr val="374151"/>
                </a:solidFill>
                <a:effectLst/>
                <a:latin typeface="Times New Roman" panose="02020603050405020304" pitchFamily="18" charset="0"/>
                <a:cs typeface="Times New Roman" panose="02020603050405020304" pitchFamily="18" charset="0"/>
              </a:rPr>
              <a:t>Average number of errors in a 30-minute interval = λ * t = 5 * 30 = 150</a:t>
            </a:r>
          </a:p>
          <a:p>
            <a:pPr lvl="2" algn="just"/>
            <a:r>
              <a:rPr lang="en-US" sz="1800" b="0" i="0" dirty="0">
                <a:solidFill>
                  <a:srgbClr val="374151"/>
                </a:solidFill>
                <a:effectLst/>
                <a:latin typeface="Times New Roman" panose="02020603050405020304" pitchFamily="18" charset="0"/>
                <a:cs typeface="Times New Roman" panose="02020603050405020304" pitchFamily="18" charset="0"/>
              </a:rPr>
              <a:t>Hence, the average number of errors present in a 30-minute interval is 150.</a:t>
            </a:r>
          </a:p>
        </p:txBody>
      </p:sp>
    </p:spTree>
    <p:extLst>
      <p:ext uri="{BB962C8B-B14F-4D97-AF65-F5344CB8AC3E}">
        <p14:creationId xmlns:p14="http://schemas.microsoft.com/office/powerpoint/2010/main" val="200581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a:extLst>
              <a:ext uri="{FF2B5EF4-FFF2-40B4-BE49-F238E27FC236}">
                <a16:creationId xmlns:a16="http://schemas.microsoft.com/office/drawing/2014/main" id="{F66D631A-2485-3CCF-67B2-1D6CCC4F02F4}"/>
              </a:ext>
            </a:extLst>
          </p:cNvPr>
          <p:cNvSpPr>
            <a:spLocks noGrp="1"/>
          </p:cNvSpPr>
          <p:nvPr>
            <p:ph sz="quarter" idx="4294967295"/>
          </p:nvPr>
        </p:nvSpPr>
        <p:spPr>
          <a:xfrm>
            <a:off x="685800" y="1676400"/>
            <a:ext cx="8229600" cy="914400"/>
          </a:xfrm>
        </p:spPr>
        <p:txBody>
          <a:bodyPr/>
          <a:lstStyle/>
          <a:p>
            <a:pPr marL="0" indent="0" algn="ctr" eaLnBrk="1" hangingPunct="1">
              <a:buNone/>
            </a:pPr>
            <a:r>
              <a:rPr lang="en-US" altLang="en-US" sz="6600" dirty="0">
                <a:solidFill>
                  <a:srgbClr val="FF0000"/>
                </a:solidFill>
                <a:latin typeface="Times New Roman" panose="02020603050405020304" pitchFamily="18" charset="0"/>
                <a:cs typeface="Times New Roman" panose="02020603050405020304" pitchFamily="18" charset="0"/>
              </a:rPr>
              <a:t>Slide will be updated soon!</a:t>
            </a:r>
          </a:p>
          <a:p>
            <a:pPr marL="0" indent="0" algn="ctr" eaLnBrk="1" hangingPunct="1">
              <a:buNone/>
            </a:pPr>
            <a:r>
              <a:rPr lang="en-US" altLang="en-US" sz="3600" dirty="0">
                <a:solidFill>
                  <a:srgbClr val="FF0000"/>
                </a:solidFill>
                <a:latin typeface="Times New Roman" panose="02020603050405020304" pitchFamily="18" charset="0"/>
                <a:cs typeface="Times New Roman" panose="02020603050405020304" pitchFamily="18" charset="0"/>
              </a:rPr>
              <a:t>The next section will be the “</a:t>
            </a:r>
            <a:r>
              <a:rPr lang="en-US" altLang="en-US" sz="3600" dirty="0">
                <a:solidFill>
                  <a:srgbClr val="0070C0"/>
                </a:solidFill>
                <a:latin typeface="Times New Roman" panose="02020603050405020304" pitchFamily="18" charset="0"/>
                <a:cs typeface="Times New Roman" panose="02020603050405020304" pitchFamily="18" charset="0"/>
              </a:rPr>
              <a:t>Markov chains and queuing systems.”</a:t>
            </a:r>
          </a:p>
        </p:txBody>
      </p:sp>
      <p:sp>
        <p:nvSpPr>
          <p:cNvPr id="2" name="Date Placeholder 1">
            <a:extLst>
              <a:ext uri="{FF2B5EF4-FFF2-40B4-BE49-F238E27FC236}">
                <a16:creationId xmlns:a16="http://schemas.microsoft.com/office/drawing/2014/main" id="{B1BEAC55-8CA5-627A-56CF-9DF2517A1F9C}"/>
              </a:ext>
            </a:extLst>
          </p:cNvPr>
          <p:cNvSpPr>
            <a:spLocks noGrp="1"/>
          </p:cNvSpPr>
          <p:nvPr>
            <p:ph type="dt" sz="half" idx="10"/>
          </p:nvPr>
        </p:nvSpPr>
        <p:spPr/>
        <p:txBody>
          <a:bodyPr/>
          <a:lstStyle/>
          <a:p>
            <a:pPr>
              <a:defRPr/>
            </a:pPr>
            <a:fld id="{A8F9B13C-2719-4CF5-87D7-3A9DB7E11768}" type="datetime5">
              <a:rPr lang="en-US" smtClean="0"/>
              <a:t>17-Jul-23</a:t>
            </a:fld>
            <a:endParaRPr lang="en-US"/>
          </a:p>
        </p:txBody>
      </p:sp>
      <p:sp>
        <p:nvSpPr>
          <p:cNvPr id="3" name="Footer Placeholder 2">
            <a:extLst>
              <a:ext uri="{FF2B5EF4-FFF2-40B4-BE49-F238E27FC236}">
                <a16:creationId xmlns:a16="http://schemas.microsoft.com/office/drawing/2014/main" id="{00EA32B6-41E8-6B6A-6B6E-6CCB9D8D13CF}"/>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8176681B-1650-4227-CBA5-9A67FD8C0498}"/>
              </a:ext>
            </a:extLst>
          </p:cNvPr>
          <p:cNvSpPr>
            <a:spLocks noGrp="1"/>
          </p:cNvSpPr>
          <p:nvPr>
            <p:ph type="sldNum" sz="quarter" idx="12"/>
          </p:nvPr>
        </p:nvSpPr>
        <p:spPr/>
        <p:txBody>
          <a:bodyPr/>
          <a:lstStyle/>
          <a:p>
            <a:fld id="{CE044D25-0416-42B9-9B68-64245915A2EA}"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17-Jul-23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18</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a:extLst>
              <a:ext uri="{FF2B5EF4-FFF2-40B4-BE49-F238E27FC236}">
                <a16:creationId xmlns:a16="http://schemas.microsoft.com/office/drawing/2014/main" id="{DC93C3FB-ED9B-8D2C-4A8A-1D2D2CB28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A17EC48-D6F7-466B-8BEF-498B43FC988B}" type="slidenum">
              <a:rPr lang="en-US" altLang="en-US"/>
              <a:pPr/>
              <a:t>2</a:t>
            </a:fld>
            <a:endParaRPr lang="en-US" altLang="en-US"/>
          </a:p>
        </p:txBody>
      </p:sp>
      <p:sp>
        <p:nvSpPr>
          <p:cNvPr id="19460" name="Rectangle 2">
            <a:extLst>
              <a:ext uri="{FF2B5EF4-FFF2-40B4-BE49-F238E27FC236}">
                <a16:creationId xmlns:a16="http://schemas.microsoft.com/office/drawing/2014/main" id="{BDB632B0-A0BB-9AD4-E224-299CF4933193}"/>
              </a:ext>
            </a:extLst>
          </p:cNvPr>
          <p:cNvSpPr>
            <a:spLocks noGrp="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Content of This Lecture</a:t>
            </a:r>
          </a:p>
        </p:txBody>
      </p:sp>
      <p:sp>
        <p:nvSpPr>
          <p:cNvPr id="19461" name="Rectangle 3">
            <a:extLst>
              <a:ext uri="{FF2B5EF4-FFF2-40B4-BE49-F238E27FC236}">
                <a16:creationId xmlns:a16="http://schemas.microsoft.com/office/drawing/2014/main" id="{8DC79AF0-ACF1-7535-5A95-91503AB497BB}"/>
              </a:ext>
            </a:extLst>
          </p:cNvPr>
          <p:cNvSpPr>
            <a:spLocks noGrp="1" noChangeArrowheads="1"/>
          </p:cNvSpPr>
          <p:nvPr>
            <p:ph type="body" idx="1"/>
          </p:nvPr>
        </p:nvSpPr>
        <p:spPr>
          <a:xfrm>
            <a:off x="680207" y="1464578"/>
            <a:ext cx="8077200" cy="5029200"/>
          </a:xfrm>
        </p:spPr>
        <p:txBody>
          <a:bodyPr/>
          <a:lstStyle/>
          <a:p>
            <a:pPr eaLnBrk="1" hangingPunct="1">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Goals:</a:t>
            </a:r>
          </a:p>
          <a:p>
            <a:pPr lvl="1" eaLnBrk="1" hangingPunct="1"/>
            <a:r>
              <a:rPr lang="en-US" altLang="en-US" sz="3200" dirty="0">
                <a:latin typeface="Times New Roman" panose="02020603050405020304" pitchFamily="18" charset="0"/>
                <a:cs typeface="Times New Roman" panose="02020603050405020304" pitchFamily="18" charset="0"/>
              </a:rPr>
              <a:t>Introduction to Principles for Reasoning about Process operation research.</a:t>
            </a:r>
          </a:p>
          <a:p>
            <a:pPr marL="457200" lvl="1" indent="0" eaLnBrk="1" hangingPunct="1">
              <a:buNone/>
            </a:pPr>
            <a:endParaRPr lang="en-US" altLang="en-US" sz="36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Things covered in this lecture:</a:t>
            </a:r>
          </a:p>
          <a:p>
            <a:pPr lvl="1" eaLnBrk="1" hangingPunct="1"/>
            <a:r>
              <a:rPr lang="en-US" altLang="en-US" sz="3200" dirty="0">
                <a:latin typeface="Times New Roman" panose="02020603050405020304" pitchFamily="18" charset="0"/>
                <a:cs typeface="Times New Roman" panose="02020603050405020304" pitchFamily="18" charset="0"/>
              </a:rPr>
              <a:t>Introduction to Poisson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32C30-D782-EFD5-6F48-01C0EFF359EE}"/>
              </a:ext>
            </a:extLst>
          </p:cNvPr>
          <p:cNvSpPr>
            <a:spLocks noGrp="1"/>
          </p:cNvSpPr>
          <p:nvPr>
            <p:ph type="dt" sz="half" idx="10"/>
          </p:nvPr>
        </p:nvSpPr>
        <p:spPr/>
        <p:txBody>
          <a:bodyPr/>
          <a:lstStyle/>
          <a:p>
            <a:pPr>
              <a:defRPr/>
            </a:pPr>
            <a:fld id="{301F0092-F3AA-4514-B9CE-767B49BD2002}" type="datetime5">
              <a:rPr lang="en-US" smtClean="0"/>
              <a:t>17-Jul-23</a:t>
            </a:fld>
            <a:endParaRPr lang="en-US" dirty="0"/>
          </a:p>
        </p:txBody>
      </p:sp>
      <p:sp>
        <p:nvSpPr>
          <p:cNvPr id="3" name="Footer Placeholder 2">
            <a:extLst>
              <a:ext uri="{FF2B5EF4-FFF2-40B4-BE49-F238E27FC236}">
                <a16:creationId xmlns:a16="http://schemas.microsoft.com/office/drawing/2014/main" id="{5A695FD7-DD31-FE28-876B-9A69DE1AB3D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8F8AB1F9-00BC-FB34-A073-5B3BFEACF3E7}"/>
              </a:ext>
            </a:extLst>
          </p:cNvPr>
          <p:cNvSpPr>
            <a:spLocks noGrp="1"/>
          </p:cNvSpPr>
          <p:nvPr>
            <p:ph type="sldNum" sz="quarter" idx="12"/>
          </p:nvPr>
        </p:nvSpPr>
        <p:spPr/>
        <p:txBody>
          <a:bodyPr/>
          <a:lstStyle/>
          <a:p>
            <a:fld id="{CE044D25-0416-42B9-9B68-64245915A2EA}" type="slidenum">
              <a:rPr lang="en-US" altLang="en-US" smtClean="0"/>
              <a:pPr/>
              <a:t>3</a:t>
            </a:fld>
            <a:endParaRPr lang="en-US" altLang="en-US"/>
          </a:p>
        </p:txBody>
      </p:sp>
      <p:sp>
        <p:nvSpPr>
          <p:cNvPr id="5" name="Title 1">
            <a:extLst>
              <a:ext uri="{FF2B5EF4-FFF2-40B4-BE49-F238E27FC236}">
                <a16:creationId xmlns:a16="http://schemas.microsoft.com/office/drawing/2014/main" id="{BADBD69E-F896-D281-97E8-23C5E5495E02}"/>
              </a:ext>
            </a:extLst>
          </p:cNvPr>
          <p:cNvSpPr txBox="1">
            <a:spLocks/>
          </p:cNvSpPr>
          <p:nvPr/>
        </p:nvSpPr>
        <p:spPr bwMode="auto">
          <a:xfrm>
            <a:off x="-2057400" y="76200"/>
            <a:ext cx="9144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a:r>
              <a:rPr lang="en-US" sz="4000" b="1" kern="0" dirty="0">
                <a:solidFill>
                  <a:srgbClr val="C00000"/>
                </a:solidFill>
                <a:latin typeface="Times New Roman" panose="02020603050405020304" pitchFamily="18" charset="0"/>
                <a:cs typeface="Times New Roman" panose="02020603050405020304" pitchFamily="18" charset="0"/>
              </a:rPr>
              <a:t>Poisson process</a:t>
            </a:r>
            <a:br>
              <a:rPr lang="en-US" sz="4000" b="1" kern="0" dirty="0">
                <a:solidFill>
                  <a:srgbClr val="C00000"/>
                </a:solidFill>
                <a:latin typeface="Times New Roman" panose="02020603050405020304" pitchFamily="18" charset="0"/>
                <a:cs typeface="Times New Roman" panose="02020603050405020304" pitchFamily="18" charset="0"/>
              </a:rPr>
            </a:br>
            <a:br>
              <a:rPr lang="en-US" sz="4000" b="1" kern="0" dirty="0">
                <a:solidFill>
                  <a:srgbClr val="C00000"/>
                </a:solidFill>
                <a:latin typeface="Times New Roman" panose="02020603050405020304" pitchFamily="18" charset="0"/>
                <a:cs typeface="Times New Roman" panose="02020603050405020304" pitchFamily="18" charset="0"/>
              </a:rPr>
            </a:br>
            <a:br>
              <a:rPr lang="en-US" sz="4000" b="1" kern="0" dirty="0">
                <a:solidFill>
                  <a:srgbClr val="C00000"/>
                </a:solidFill>
                <a:latin typeface="Times New Roman" panose="02020603050405020304" pitchFamily="18" charset="0"/>
                <a:cs typeface="Times New Roman" panose="02020603050405020304" pitchFamily="18" charset="0"/>
              </a:rPr>
            </a:br>
            <a:r>
              <a:rPr lang="en-US" sz="4000" b="1" kern="0" dirty="0">
                <a:solidFill>
                  <a:srgbClr val="C00000"/>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6391CC23-40CA-4872-8412-CF7B4843B70F}"/>
              </a:ext>
            </a:extLst>
          </p:cNvPr>
          <p:cNvSpPr txBox="1"/>
          <p:nvPr/>
        </p:nvSpPr>
        <p:spPr>
          <a:xfrm>
            <a:off x="838200" y="1752600"/>
            <a:ext cx="7848600" cy="1754326"/>
          </a:xfrm>
          <a:prstGeom prst="rect">
            <a:avLst/>
          </a:prstGeom>
          <a:noFill/>
        </p:spPr>
        <p:txBody>
          <a:bodyPr wrap="square">
            <a:spAutoFit/>
          </a:bodyPr>
          <a:lstStyle/>
          <a:p>
            <a:pPr marL="342900" indent="-342900" algn="just">
              <a:buFont typeface="Arial" panose="020B0604020202020204" pitchFamily="34" charset="0"/>
              <a:buChar char="•"/>
            </a:pPr>
            <a:r>
              <a:rPr lang="en-US" sz="3600" b="1" i="0" u="none" strike="noStrike" baseline="0" dirty="0">
                <a:solidFill>
                  <a:srgbClr val="0070C0"/>
                </a:solidFill>
                <a:latin typeface="Times New Roman" panose="02020603050405020304" pitchFamily="18" charset="0"/>
                <a:cs typeface="Times New Roman" panose="02020603050405020304" pitchFamily="18" charset="0"/>
              </a:rPr>
              <a:t>to describe arrivals and services.</a:t>
            </a:r>
          </a:p>
          <a:p>
            <a:pPr marL="342900" indent="-342900" algn="just">
              <a:buFont typeface="Arial" panose="020B0604020202020204" pitchFamily="34" charset="0"/>
              <a:buChar char="•"/>
            </a:pPr>
            <a:endParaRPr lang="en-US" sz="3600" b="1" i="0" u="none" strike="noStrike" baseline="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600" b="1" i="0" u="none" strike="noStrike" baseline="0" dirty="0">
                <a:solidFill>
                  <a:srgbClr val="0070C0"/>
                </a:solidFill>
                <a:latin typeface="Times New Roman" panose="02020603050405020304" pitchFamily="18" charset="0"/>
                <a:cs typeface="Times New Roman" panose="02020603050405020304" pitchFamily="18" charset="0"/>
              </a:rPr>
              <a:t>properties of the Poisson process.</a:t>
            </a:r>
            <a:endParaRPr lang="en-US" sz="36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BE0460-9E78-E369-8EF8-0E740976E220}"/>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82AE3192-C61F-287C-BE7A-CE3A98409EA5}"/>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C2C496E2-333A-0030-B78E-533C3C8E418C}"/>
              </a:ext>
            </a:extLst>
          </p:cNvPr>
          <p:cNvSpPr>
            <a:spLocks noGrp="1"/>
          </p:cNvSpPr>
          <p:nvPr>
            <p:ph type="sldNum" sz="quarter" idx="12"/>
          </p:nvPr>
        </p:nvSpPr>
        <p:spPr/>
        <p:txBody>
          <a:bodyPr/>
          <a:lstStyle/>
          <a:p>
            <a:fld id="{CE044D25-0416-42B9-9B68-64245915A2EA}" type="slidenum">
              <a:rPr lang="en-US" altLang="en-US" smtClean="0"/>
              <a:pPr/>
              <a:t>4</a:t>
            </a:fld>
            <a:endParaRPr lang="en-US" altLang="en-US"/>
          </a:p>
        </p:txBody>
      </p:sp>
      <p:pic>
        <p:nvPicPr>
          <p:cNvPr id="6" name="Picture 5">
            <a:extLst>
              <a:ext uri="{FF2B5EF4-FFF2-40B4-BE49-F238E27FC236}">
                <a16:creationId xmlns:a16="http://schemas.microsoft.com/office/drawing/2014/main" id="{883B22B5-D666-46B8-4DC9-8AC30A7E8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 y="609600"/>
            <a:ext cx="9032436" cy="5334000"/>
          </a:xfrm>
          <a:prstGeom prst="rect">
            <a:avLst/>
          </a:prstGeom>
        </p:spPr>
      </p:pic>
    </p:spTree>
    <p:extLst>
      <p:ext uri="{BB962C8B-B14F-4D97-AF65-F5344CB8AC3E}">
        <p14:creationId xmlns:p14="http://schemas.microsoft.com/office/powerpoint/2010/main" val="100086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4D709-FC09-1AA1-AE42-491FB08E3C0B}"/>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0E2021E5-ADEE-2571-2FB1-1B8398F0D11D}"/>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28F7EC61-7FA2-97A9-F9CF-1E88C65E7583}"/>
              </a:ext>
            </a:extLst>
          </p:cNvPr>
          <p:cNvSpPr>
            <a:spLocks noGrp="1"/>
          </p:cNvSpPr>
          <p:nvPr>
            <p:ph type="sldNum" sz="quarter" idx="12"/>
          </p:nvPr>
        </p:nvSpPr>
        <p:spPr/>
        <p:txBody>
          <a:bodyPr/>
          <a:lstStyle/>
          <a:p>
            <a:fld id="{CE044D25-0416-42B9-9B68-64245915A2EA}" type="slidenum">
              <a:rPr lang="en-US" altLang="en-US" smtClean="0"/>
              <a:pPr/>
              <a:t>5</a:t>
            </a:fld>
            <a:endParaRPr lang="en-US" altLang="en-US"/>
          </a:p>
        </p:txBody>
      </p:sp>
      <p:pic>
        <p:nvPicPr>
          <p:cNvPr id="6" name="Picture 5">
            <a:extLst>
              <a:ext uri="{FF2B5EF4-FFF2-40B4-BE49-F238E27FC236}">
                <a16:creationId xmlns:a16="http://schemas.microsoft.com/office/drawing/2014/main" id="{A9C06EB4-9AB0-C302-8634-E91D92F4B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9507"/>
            <a:ext cx="9144000" cy="5678985"/>
          </a:xfrm>
          <a:prstGeom prst="rect">
            <a:avLst/>
          </a:prstGeom>
        </p:spPr>
      </p:pic>
    </p:spTree>
    <p:extLst>
      <p:ext uri="{BB962C8B-B14F-4D97-AF65-F5344CB8AC3E}">
        <p14:creationId xmlns:p14="http://schemas.microsoft.com/office/powerpoint/2010/main" val="371781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A7772-07DB-5774-5CAB-8D54F08D9E4F}"/>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5573924B-2F5E-DD9D-358C-6DFD1DDB57BC}"/>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820AE572-2BAF-6DDC-7EA5-799B0E8F470D}"/>
              </a:ext>
            </a:extLst>
          </p:cNvPr>
          <p:cNvSpPr>
            <a:spLocks noGrp="1"/>
          </p:cNvSpPr>
          <p:nvPr>
            <p:ph type="sldNum" sz="quarter" idx="12"/>
          </p:nvPr>
        </p:nvSpPr>
        <p:spPr/>
        <p:txBody>
          <a:bodyPr/>
          <a:lstStyle/>
          <a:p>
            <a:fld id="{CE044D25-0416-42B9-9B68-64245915A2EA}" type="slidenum">
              <a:rPr lang="en-US" altLang="en-US" smtClean="0"/>
              <a:pPr/>
              <a:t>6</a:t>
            </a:fld>
            <a:endParaRPr lang="en-US" altLang="en-US"/>
          </a:p>
        </p:txBody>
      </p:sp>
      <p:pic>
        <p:nvPicPr>
          <p:cNvPr id="6" name="Picture 5">
            <a:extLst>
              <a:ext uri="{FF2B5EF4-FFF2-40B4-BE49-F238E27FC236}">
                <a16:creationId xmlns:a16="http://schemas.microsoft.com/office/drawing/2014/main" id="{A51D1F7E-472F-4A55-4A1D-85227F5D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2880"/>
            <a:ext cx="9144000" cy="5512239"/>
          </a:xfrm>
          <a:prstGeom prst="rect">
            <a:avLst/>
          </a:prstGeom>
        </p:spPr>
      </p:pic>
    </p:spTree>
    <p:extLst>
      <p:ext uri="{BB962C8B-B14F-4D97-AF65-F5344CB8AC3E}">
        <p14:creationId xmlns:p14="http://schemas.microsoft.com/office/powerpoint/2010/main" val="18511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C4F0F-57F8-0E05-887D-C2B6235DED64}"/>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D0166A7A-57FA-151A-AF8F-F705C0FDAB4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685094C4-9AA0-4A56-47FD-9C678616A7ED}"/>
              </a:ext>
            </a:extLst>
          </p:cNvPr>
          <p:cNvSpPr>
            <a:spLocks noGrp="1"/>
          </p:cNvSpPr>
          <p:nvPr>
            <p:ph type="sldNum" sz="quarter" idx="12"/>
          </p:nvPr>
        </p:nvSpPr>
        <p:spPr/>
        <p:txBody>
          <a:bodyPr/>
          <a:lstStyle/>
          <a:p>
            <a:fld id="{CE044D25-0416-42B9-9B68-64245915A2EA}" type="slidenum">
              <a:rPr lang="en-US" altLang="en-US" smtClean="0"/>
              <a:pPr/>
              <a:t>7</a:t>
            </a:fld>
            <a:endParaRPr lang="en-US" altLang="en-US"/>
          </a:p>
        </p:txBody>
      </p:sp>
      <p:pic>
        <p:nvPicPr>
          <p:cNvPr id="6" name="Picture 5">
            <a:extLst>
              <a:ext uri="{FF2B5EF4-FFF2-40B4-BE49-F238E27FC236}">
                <a16:creationId xmlns:a16="http://schemas.microsoft.com/office/drawing/2014/main" id="{0E0E3C99-21CF-372A-E13F-79445DB42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8660"/>
            <a:ext cx="9144000" cy="5340679"/>
          </a:xfrm>
          <a:prstGeom prst="rect">
            <a:avLst/>
          </a:prstGeom>
        </p:spPr>
      </p:pic>
    </p:spTree>
    <p:extLst>
      <p:ext uri="{BB962C8B-B14F-4D97-AF65-F5344CB8AC3E}">
        <p14:creationId xmlns:p14="http://schemas.microsoft.com/office/powerpoint/2010/main" val="304656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2772C-29EA-E286-9308-B2656F8F2159}"/>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77205764-2614-D481-DE41-1BD5848901D7}"/>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BEF3BB52-2007-2840-9809-7439605CCE26}"/>
              </a:ext>
            </a:extLst>
          </p:cNvPr>
          <p:cNvSpPr>
            <a:spLocks noGrp="1"/>
          </p:cNvSpPr>
          <p:nvPr>
            <p:ph type="sldNum" sz="quarter" idx="12"/>
          </p:nvPr>
        </p:nvSpPr>
        <p:spPr/>
        <p:txBody>
          <a:bodyPr/>
          <a:lstStyle/>
          <a:p>
            <a:fld id="{CE044D25-0416-42B9-9B68-64245915A2EA}" type="slidenum">
              <a:rPr lang="en-US" altLang="en-US" smtClean="0"/>
              <a:pPr/>
              <a:t>8</a:t>
            </a:fld>
            <a:endParaRPr lang="en-US" altLang="en-US"/>
          </a:p>
        </p:txBody>
      </p:sp>
      <p:pic>
        <p:nvPicPr>
          <p:cNvPr id="8" name="Picture 7">
            <a:extLst>
              <a:ext uri="{FF2B5EF4-FFF2-40B4-BE49-F238E27FC236}">
                <a16:creationId xmlns:a16="http://schemas.microsoft.com/office/drawing/2014/main" id="{3727E51D-B06E-F471-7EF2-FD5140825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2381"/>
            <a:ext cx="8839200" cy="5766019"/>
          </a:xfrm>
          <a:prstGeom prst="rect">
            <a:avLst/>
          </a:prstGeom>
        </p:spPr>
      </p:pic>
    </p:spTree>
    <p:extLst>
      <p:ext uri="{BB962C8B-B14F-4D97-AF65-F5344CB8AC3E}">
        <p14:creationId xmlns:p14="http://schemas.microsoft.com/office/powerpoint/2010/main" val="188619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6F1B8-E817-E4AC-3B43-DBD87976790F}"/>
              </a:ext>
            </a:extLst>
          </p:cNvPr>
          <p:cNvSpPr>
            <a:spLocks noGrp="1"/>
          </p:cNvSpPr>
          <p:nvPr>
            <p:ph type="dt" sz="half" idx="10"/>
          </p:nvPr>
        </p:nvSpPr>
        <p:spPr/>
        <p:txBody>
          <a:bodyPr/>
          <a:lstStyle/>
          <a:p>
            <a:pPr>
              <a:defRPr/>
            </a:pPr>
            <a:fld id="{488F146F-FF2E-4F52-8E87-0584C41863F6}" type="datetime5">
              <a:rPr lang="en-US" smtClean="0"/>
              <a:t>17-Jul-23</a:t>
            </a:fld>
            <a:endParaRPr lang="en-US"/>
          </a:p>
        </p:txBody>
      </p:sp>
      <p:sp>
        <p:nvSpPr>
          <p:cNvPr id="3" name="Footer Placeholder 2">
            <a:extLst>
              <a:ext uri="{FF2B5EF4-FFF2-40B4-BE49-F238E27FC236}">
                <a16:creationId xmlns:a16="http://schemas.microsoft.com/office/drawing/2014/main" id="{31088417-BE59-9CA8-7F48-690A902C23B1}"/>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A955E3AB-94FB-E2E3-D2F7-7257AEC2FB3C}"/>
              </a:ext>
            </a:extLst>
          </p:cNvPr>
          <p:cNvSpPr>
            <a:spLocks noGrp="1"/>
          </p:cNvSpPr>
          <p:nvPr>
            <p:ph type="sldNum" sz="quarter" idx="12"/>
          </p:nvPr>
        </p:nvSpPr>
        <p:spPr/>
        <p:txBody>
          <a:bodyPr/>
          <a:lstStyle/>
          <a:p>
            <a:fld id="{CE044D25-0416-42B9-9B68-64245915A2EA}" type="slidenum">
              <a:rPr lang="en-US" altLang="en-US" smtClean="0"/>
              <a:pPr/>
              <a:t>9</a:t>
            </a:fld>
            <a:endParaRPr lang="en-US" altLang="en-US"/>
          </a:p>
        </p:txBody>
      </p:sp>
      <p:pic>
        <p:nvPicPr>
          <p:cNvPr id="6" name="Picture 5">
            <a:extLst>
              <a:ext uri="{FF2B5EF4-FFF2-40B4-BE49-F238E27FC236}">
                <a16:creationId xmlns:a16="http://schemas.microsoft.com/office/drawing/2014/main" id="{36FE06A1-3656-30A0-7BCA-DB8B7C30E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845"/>
            <a:ext cx="9144000" cy="5686309"/>
          </a:xfrm>
          <a:prstGeom prst="rect">
            <a:avLst/>
          </a:prstGeom>
        </p:spPr>
      </p:pic>
    </p:spTree>
    <p:extLst>
      <p:ext uri="{BB962C8B-B14F-4D97-AF65-F5344CB8AC3E}">
        <p14:creationId xmlns:p14="http://schemas.microsoft.com/office/powerpoint/2010/main" val="1198425103"/>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CCB750D9-4092-4543-85F4-1D10C63A5BC3}">
  <ds:schemaRefs>
    <ds:schemaRef ds:uri="http://schemas.microsoft.com/sharepoint/v3/contenttype/forms"/>
  </ds:schemaRefs>
</ds:datastoreItem>
</file>

<file path=customXml/itemProps3.xml><?xml version="1.0" encoding="utf-8"?>
<ds:datastoreItem xmlns:ds="http://schemas.openxmlformats.org/officeDocument/2006/customXml" ds:itemID="{FA51EFFA-48F7-4B61-AD8B-2408BC7CD519}">
  <ds:schemaRefs>
    <ds:schemaRef ds:uri="http://schemas.microsoft.com/office/2006/metadata/longProperties"/>
  </ds:schemaRefs>
</ds:datastoreItem>
</file>

<file path=customXml/itemProps4.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1636</TotalTime>
  <Words>796</Words>
  <Application>Microsoft Office PowerPoint</Application>
  <PresentationFormat>On-screen Show (4:3)</PresentationFormat>
  <Paragraphs>117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Bookman Old Style</vt:lpstr>
      <vt:lpstr>Calibri</vt:lpstr>
      <vt:lpstr>Tahoma</vt:lpstr>
      <vt:lpstr>Times New Roman</vt:lpstr>
      <vt:lpstr>Wingdings</vt:lpstr>
      <vt:lpstr>Blueprint</vt:lpstr>
      <vt:lpstr>MC9510-  Modelling in Operations Research  Poisson process </vt:lpstr>
      <vt:lpstr>Content of This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Thevarajah Mayooran</cp:lastModifiedBy>
  <cp:revision>135</cp:revision>
  <cp:lastPrinted>2017-10-12T22:18:31Z</cp:lastPrinted>
  <dcterms:created xsi:type="dcterms:W3CDTF">2009-03-08T05:10:31Z</dcterms:created>
  <dcterms:modified xsi:type="dcterms:W3CDTF">2023-07-17T04:49:10Z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