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5"/>
  </p:sldMasterIdLst>
  <p:notesMasterIdLst>
    <p:notesMasterId r:id="rId56"/>
  </p:notesMasterIdLst>
  <p:handoutMasterIdLst>
    <p:handoutMasterId r:id="rId57"/>
  </p:handoutMasterIdLst>
  <p:sldIdLst>
    <p:sldId id="256" r:id="rId6"/>
    <p:sldId id="380" r:id="rId7"/>
    <p:sldId id="454" r:id="rId8"/>
    <p:sldId id="441" r:id="rId9"/>
    <p:sldId id="453" r:id="rId10"/>
    <p:sldId id="443" r:id="rId11"/>
    <p:sldId id="440" r:id="rId12"/>
    <p:sldId id="451" r:id="rId13"/>
    <p:sldId id="445" r:id="rId14"/>
    <p:sldId id="446" r:id="rId15"/>
    <p:sldId id="450" r:id="rId16"/>
    <p:sldId id="448" r:id="rId17"/>
    <p:sldId id="452" r:id="rId18"/>
    <p:sldId id="258" r:id="rId19"/>
    <p:sldId id="259" r:id="rId20"/>
    <p:sldId id="260" r:id="rId21"/>
    <p:sldId id="303" r:id="rId22"/>
    <p:sldId id="304" r:id="rId23"/>
    <p:sldId id="310" r:id="rId24"/>
    <p:sldId id="457" r:id="rId25"/>
    <p:sldId id="456" r:id="rId26"/>
    <p:sldId id="312" r:id="rId27"/>
    <p:sldId id="313" r:id="rId28"/>
    <p:sldId id="315" r:id="rId29"/>
    <p:sldId id="261" r:id="rId30"/>
    <p:sldId id="463" r:id="rId31"/>
    <p:sldId id="263" r:id="rId32"/>
    <p:sldId id="267" r:id="rId33"/>
    <p:sldId id="271" r:id="rId34"/>
    <p:sldId id="458" r:id="rId35"/>
    <p:sldId id="459" r:id="rId36"/>
    <p:sldId id="460" r:id="rId37"/>
    <p:sldId id="461" r:id="rId38"/>
    <p:sldId id="462" r:id="rId39"/>
    <p:sldId id="464" r:id="rId40"/>
    <p:sldId id="465" r:id="rId41"/>
    <p:sldId id="466" r:id="rId42"/>
    <p:sldId id="467" r:id="rId43"/>
    <p:sldId id="468" r:id="rId44"/>
    <p:sldId id="469" r:id="rId45"/>
    <p:sldId id="470" r:id="rId46"/>
    <p:sldId id="471" r:id="rId47"/>
    <p:sldId id="472" r:id="rId48"/>
    <p:sldId id="474" r:id="rId49"/>
    <p:sldId id="475" r:id="rId50"/>
    <p:sldId id="473" r:id="rId51"/>
    <p:sldId id="476" r:id="rId52"/>
    <p:sldId id="477" r:id="rId53"/>
    <p:sldId id="478" r:id="rId54"/>
    <p:sldId id="379" r:id="rId55"/>
  </p:sldIdLst>
  <p:sldSz cx="9144000" cy="6858000" type="screen4x3"/>
  <p:notesSz cx="9236075" cy="70104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842" autoAdjust="0"/>
    <p:restoredTop sz="93969" autoAdjust="0"/>
  </p:normalViewPr>
  <p:slideViewPr>
    <p:cSldViewPr>
      <p:cViewPr varScale="1">
        <p:scale>
          <a:sx n="114" d="100"/>
          <a:sy n="114" d="100"/>
        </p:scale>
        <p:origin x="112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1"/>
            <a:ext cx="4002299" cy="351737"/>
          </a:xfrm>
          <a:prstGeom prst="rect">
            <a:avLst/>
          </a:prstGeom>
        </p:spPr>
        <p:txBody>
          <a:bodyPr vert="horz" lIns="92830" tIns="46415" rIns="92830" bIns="46415" rtlCol="0"/>
          <a:lstStyle>
            <a:lvl1pPr algn="r">
              <a:defRPr sz="1200"/>
            </a:lvl1pPr>
          </a:lstStyle>
          <a:p>
            <a:fld id="{5596585D-6C38-4FC7-9105-42B20B8E3710}" type="datetimeFigureOut">
              <a:rPr lang="en-US" smtClean="0"/>
              <a:t>7/25/2023</a:t>
            </a:fld>
            <a:endParaRPr lang="en-US"/>
          </a:p>
        </p:txBody>
      </p:sp>
      <p:sp>
        <p:nvSpPr>
          <p:cNvPr id="4" name="Footer Placeholder 3"/>
          <p:cNvSpPr>
            <a:spLocks noGrp="1"/>
          </p:cNvSpPr>
          <p:nvPr>
            <p:ph type="ftr" sz="quarter" idx="2"/>
          </p:nvPr>
        </p:nvSpPr>
        <p:spPr>
          <a:xfrm>
            <a:off x="0" y="6658664"/>
            <a:ext cx="4002299" cy="351736"/>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1736"/>
          </a:xfrm>
          <a:prstGeom prst="rect">
            <a:avLst/>
          </a:prstGeom>
        </p:spPr>
        <p:txBody>
          <a:bodyPr vert="horz" lIns="92830" tIns="46415" rIns="92830" bIns="46415" rtlCol="0" anchor="b"/>
          <a:lstStyle>
            <a:lvl1pPr algn="r">
              <a:defRPr sz="1200"/>
            </a:lvl1pPr>
          </a:lstStyle>
          <a:p>
            <a:fld id="{A233DD61-9F3E-4BB0-AA25-653D0287ABF9}" type="slidenum">
              <a:rPr lang="en-US" smtClean="0"/>
              <a:t>‹#›</a:t>
            </a:fld>
            <a:endParaRPr lang="en-US"/>
          </a:p>
        </p:txBody>
      </p:sp>
    </p:spTree>
    <p:extLst>
      <p:ext uri="{BB962C8B-B14F-4D97-AF65-F5344CB8AC3E}">
        <p14:creationId xmlns:p14="http://schemas.microsoft.com/office/powerpoint/2010/main" val="156182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pPr>
              <a:defRPr/>
            </a:pPr>
            <a:endParaRPr lang="en-US"/>
          </a:p>
        </p:txBody>
      </p:sp>
      <p:sp>
        <p:nvSpPr>
          <p:cNvPr id="3" name="Date Placeholder 2"/>
          <p:cNvSpPr>
            <a:spLocks noGrp="1"/>
          </p:cNvSpPr>
          <p:nvPr>
            <p:ph type="dt" idx="1"/>
          </p:nvPr>
        </p:nvSpPr>
        <p:spPr>
          <a:xfrm>
            <a:off x="5231639" y="0"/>
            <a:ext cx="4002299" cy="350520"/>
          </a:xfrm>
          <a:prstGeom prst="rect">
            <a:avLst/>
          </a:prstGeom>
        </p:spPr>
        <p:txBody>
          <a:bodyPr vert="horz" lIns="92830" tIns="46415" rIns="92830" bIns="46415" rtlCol="0"/>
          <a:lstStyle>
            <a:lvl1pPr algn="r">
              <a:defRPr sz="1200"/>
            </a:lvl1pPr>
          </a:lstStyle>
          <a:p>
            <a:pPr>
              <a:defRPr/>
            </a:pPr>
            <a:fld id="{C062B8BA-7DD6-45CB-B9CF-92C454F61A16}" type="datetimeFigureOut">
              <a:rPr lang="en-US"/>
              <a:pPr>
                <a:defRPr/>
              </a:pPr>
              <a:t>7/25/2023</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2830" tIns="46415" rIns="92830" bIns="46415" rtlCol="0" anchor="ctr"/>
          <a:lstStyle/>
          <a:p>
            <a:pPr lvl="0"/>
            <a:endParaRPr lang="en-US" noProof="0"/>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2830" tIns="46415" rIns="92830" bIns="4641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8664"/>
            <a:ext cx="4002299" cy="350520"/>
          </a:xfrm>
          <a:prstGeom prst="rect">
            <a:avLst/>
          </a:prstGeom>
        </p:spPr>
        <p:txBody>
          <a:bodyPr vert="horz" lIns="92830" tIns="46415" rIns="92830" bIns="4641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wrap="square" lIns="92830" tIns="46415" rIns="92830" bIns="46415" numCol="1" anchor="b" anchorCtr="0" compatLnSpc="1">
            <a:prstTxWarp prst="textNoShape">
              <a:avLst/>
            </a:prstTxWarp>
          </a:bodyPr>
          <a:lstStyle>
            <a:lvl1pPr algn="r">
              <a:defRPr sz="1200"/>
            </a:lvl1pPr>
          </a:lstStyle>
          <a:p>
            <a:fld id="{E7ACAE1A-B1C8-417A-8789-BDC75692300E}" type="slidenum">
              <a:rPr lang="en-US" altLang="en-US"/>
              <a:pPr/>
              <a:t>‹#›</a:t>
            </a:fld>
            <a:endParaRPr lang="en-US" altLang="en-US"/>
          </a:p>
        </p:txBody>
      </p:sp>
    </p:spTree>
    <p:extLst>
      <p:ext uri="{BB962C8B-B14F-4D97-AF65-F5344CB8AC3E}">
        <p14:creationId xmlns:p14="http://schemas.microsoft.com/office/powerpoint/2010/main" val="2986944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71DF6E8-6104-66C1-C8F5-79A33D7435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AE70FFB-D1A9-4C28-B554-0E4D3CB80D63}" type="slidenum">
              <a:rPr lang="he-IL"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58371" name="Rectangle 2">
            <a:extLst>
              <a:ext uri="{FF2B5EF4-FFF2-40B4-BE49-F238E27FC236}">
                <a16:creationId xmlns:a16="http://schemas.microsoft.com/office/drawing/2014/main" id="{21C5E754-DA2F-43DE-432B-5223F1931D79}"/>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C71EB7B-0AD9-2356-4C5D-9F1A23DE4F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632FBCA-40D2-5619-EF9B-7107947CB1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7D337083-B990-4BDC-BC74-DABED789A742}" type="slidenum">
              <a:rPr lang="he-IL"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67587" name="Rectangle 2">
            <a:extLst>
              <a:ext uri="{FF2B5EF4-FFF2-40B4-BE49-F238E27FC236}">
                <a16:creationId xmlns:a16="http://schemas.microsoft.com/office/drawing/2014/main" id="{039210E2-D521-F70E-C5D8-DC42A45867B8}"/>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6626B9A2-C077-04B1-6D96-8FC3E8FE54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0F3F94B8-0116-4507-9233-B39992EAD3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C4B45C-163B-4E06-8FC5-39A638E70C58}" type="slidenum">
              <a:rPr lang="en-US" altLang="en-US" sz="1200"/>
              <a:pPr/>
              <a:t>14</a:t>
            </a:fld>
            <a:endParaRPr lang="en-US" altLang="en-US" sz="1200"/>
          </a:p>
        </p:txBody>
      </p:sp>
      <p:sp>
        <p:nvSpPr>
          <p:cNvPr id="51203" name="Rectangle 2">
            <a:extLst>
              <a:ext uri="{FF2B5EF4-FFF2-40B4-BE49-F238E27FC236}">
                <a16:creationId xmlns:a16="http://schemas.microsoft.com/office/drawing/2014/main" id="{086EA6BA-ABCE-64F9-F6B2-EB51CAD9B04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72784D9-C0B4-535F-0578-8A85542ED3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6D6C354-C5C2-D48D-0C00-496A92F28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6FDB37-C508-4CA5-BA06-BF2579D2E8F8}" type="slidenum">
              <a:rPr lang="en-US" altLang="en-US" sz="1200"/>
              <a:pPr/>
              <a:t>15</a:t>
            </a:fld>
            <a:endParaRPr lang="en-US" altLang="en-US" sz="1200"/>
          </a:p>
        </p:txBody>
      </p:sp>
      <p:sp>
        <p:nvSpPr>
          <p:cNvPr id="52227" name="Rectangle 2">
            <a:extLst>
              <a:ext uri="{FF2B5EF4-FFF2-40B4-BE49-F238E27FC236}">
                <a16:creationId xmlns:a16="http://schemas.microsoft.com/office/drawing/2014/main" id="{0681393F-54F1-C09B-4ACA-AFCE8A544540}"/>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41871796-7B7B-37FD-F3F4-E7FD6DBE0E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06012E2-EA4A-4A76-3A47-2849AB12D0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D7A9D9-4B02-4926-891D-381DDBF6055B}" type="slidenum">
              <a:rPr lang="en-US" altLang="en-US" sz="1200"/>
              <a:pPr/>
              <a:t>16</a:t>
            </a:fld>
            <a:endParaRPr lang="en-US" altLang="en-US" sz="1200"/>
          </a:p>
        </p:txBody>
      </p:sp>
      <p:sp>
        <p:nvSpPr>
          <p:cNvPr id="53251" name="Rectangle 2">
            <a:extLst>
              <a:ext uri="{FF2B5EF4-FFF2-40B4-BE49-F238E27FC236}">
                <a16:creationId xmlns:a16="http://schemas.microsoft.com/office/drawing/2014/main" id="{71455292-744D-F736-ABC5-05C2C096D5B1}"/>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F93D6FB-C988-9A36-220C-DE237146B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3321A284-732A-D9B3-A7E8-7580B3B798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CB4DF5-D874-4F54-A230-ABDAC6C6CC3C}" type="slidenum">
              <a:rPr lang="en-US" altLang="en-US" sz="1200"/>
              <a:pPr/>
              <a:t>17</a:t>
            </a:fld>
            <a:endParaRPr lang="en-US" altLang="en-US" sz="1200"/>
          </a:p>
        </p:txBody>
      </p:sp>
      <p:sp>
        <p:nvSpPr>
          <p:cNvPr id="62467" name="Rectangle 2">
            <a:extLst>
              <a:ext uri="{FF2B5EF4-FFF2-40B4-BE49-F238E27FC236}">
                <a16:creationId xmlns:a16="http://schemas.microsoft.com/office/drawing/2014/main" id="{563996C4-4838-6A94-5529-005F99CFD34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7A77937F-8289-3B44-42D6-B68329B173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F8B7FAF-4B9E-0423-B248-C9E4F8FE4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558F4E-EF17-4ADA-A14D-883FC6405064}" type="slidenum">
              <a:rPr lang="en-US" altLang="en-US" sz="1200"/>
              <a:pPr/>
              <a:t>18</a:t>
            </a:fld>
            <a:endParaRPr lang="en-US" altLang="en-US" sz="1200"/>
          </a:p>
        </p:txBody>
      </p:sp>
      <p:sp>
        <p:nvSpPr>
          <p:cNvPr id="63491" name="Rectangle 2">
            <a:extLst>
              <a:ext uri="{FF2B5EF4-FFF2-40B4-BE49-F238E27FC236}">
                <a16:creationId xmlns:a16="http://schemas.microsoft.com/office/drawing/2014/main" id="{5CDE3CB8-40B7-7373-31A5-44EFB88F8A2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BF82F22-C26B-A158-37EF-1E92CE0F7C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6E60D99D-52E2-FFB7-22FB-6EFFB87A71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1FADBD-C2F7-4BD8-9AC8-3C91552AA435}" type="slidenum">
              <a:rPr lang="en-US" altLang="en-US" sz="1200"/>
              <a:pPr/>
              <a:t>19</a:t>
            </a:fld>
            <a:endParaRPr lang="en-US" altLang="en-US" sz="1200"/>
          </a:p>
        </p:txBody>
      </p:sp>
      <p:sp>
        <p:nvSpPr>
          <p:cNvPr id="77827" name="Rectangle 2">
            <a:extLst>
              <a:ext uri="{FF2B5EF4-FFF2-40B4-BE49-F238E27FC236}">
                <a16:creationId xmlns:a16="http://schemas.microsoft.com/office/drawing/2014/main" id="{6F026ECF-0362-5792-0033-0F2E4091A35E}"/>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811BFE9F-6801-2182-4A0E-538AB0A020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B7DDE77-A1E3-A35B-3C47-DBBD21D29B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365FA9-483D-42CB-BAB6-5BF23C0CF6EC}" type="slidenum">
              <a:rPr lang="en-US" altLang="en-US" sz="1200"/>
              <a:pPr/>
              <a:t>22</a:t>
            </a:fld>
            <a:endParaRPr lang="en-US" altLang="en-US" sz="1200"/>
          </a:p>
        </p:txBody>
      </p:sp>
      <p:sp>
        <p:nvSpPr>
          <p:cNvPr id="78851" name="Rectangle 2">
            <a:extLst>
              <a:ext uri="{FF2B5EF4-FFF2-40B4-BE49-F238E27FC236}">
                <a16:creationId xmlns:a16="http://schemas.microsoft.com/office/drawing/2014/main" id="{122FDA5E-A112-034D-0B57-B2A08CC58E32}"/>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597CF83-7BB4-BC70-3F30-52C9E66A7B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19ED361B-5FFD-127E-971A-96DC0F5B8E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18CB90-1756-4C30-9C0C-035E521BFEC1}" type="slidenum">
              <a:rPr lang="en-US" altLang="en-US" sz="1200"/>
              <a:pPr/>
              <a:t>23</a:t>
            </a:fld>
            <a:endParaRPr lang="en-US" altLang="en-US" sz="1200"/>
          </a:p>
        </p:txBody>
      </p:sp>
      <p:sp>
        <p:nvSpPr>
          <p:cNvPr id="79875" name="Rectangle 2">
            <a:extLst>
              <a:ext uri="{FF2B5EF4-FFF2-40B4-BE49-F238E27FC236}">
                <a16:creationId xmlns:a16="http://schemas.microsoft.com/office/drawing/2014/main" id="{FD6CCB24-C4B7-B88A-80EE-13E0F8B89353}"/>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64553F90-F5B8-2334-4822-154E7D9966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BE6358D-9D59-3673-3003-3416163C48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A0E3AB-7B65-4A44-AF25-59A625211860}" type="slidenum">
              <a:rPr lang="en-US" altLang="en-US" sz="1200"/>
              <a:pPr/>
              <a:t>24</a:t>
            </a:fld>
            <a:endParaRPr lang="en-US" altLang="en-US" sz="1200"/>
          </a:p>
        </p:txBody>
      </p:sp>
      <p:sp>
        <p:nvSpPr>
          <p:cNvPr id="81923" name="Rectangle 2">
            <a:extLst>
              <a:ext uri="{FF2B5EF4-FFF2-40B4-BE49-F238E27FC236}">
                <a16:creationId xmlns:a16="http://schemas.microsoft.com/office/drawing/2014/main" id="{256A70C0-BCCE-C366-3624-9FCE87763C4A}"/>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6BD4DD4F-0DD0-92A8-098A-AA5082B211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F62F5B7-36CD-8751-4AD6-AC6D4E57B8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BC845DA8-5E7F-4E5F-AF8A-353AE6FDA9B0}" type="slidenum">
              <a:rPr lang="he-IL"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59395" name="Rectangle 2">
            <a:extLst>
              <a:ext uri="{FF2B5EF4-FFF2-40B4-BE49-F238E27FC236}">
                <a16:creationId xmlns:a16="http://schemas.microsoft.com/office/drawing/2014/main" id="{4C3A9628-DB02-1E9D-ECF2-3C7B2CA7403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DCF76B68-3501-A715-FA88-B3DB1107E5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EA6EB11-5E42-EC22-71F8-F15B3E1DF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BE78A86-B2A3-4E6B-A996-82FF4C92C646}" type="slidenum">
              <a:rPr lang="he-IL"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60419" name="Rectangle 2">
            <a:extLst>
              <a:ext uri="{FF2B5EF4-FFF2-40B4-BE49-F238E27FC236}">
                <a16:creationId xmlns:a16="http://schemas.microsoft.com/office/drawing/2014/main" id="{AAD6B86B-11A2-E206-8098-B821D3567BAA}"/>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6B89F3B2-5752-9052-F127-4475A54065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23EECD26-0BB4-EBDD-8178-742DC087F0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55A5D70-DDBA-461A-8E38-C8587FC63E9C}" type="slidenum">
              <a:rPr lang="he-IL"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61443" name="Rectangle 2">
            <a:extLst>
              <a:ext uri="{FF2B5EF4-FFF2-40B4-BE49-F238E27FC236}">
                <a16:creationId xmlns:a16="http://schemas.microsoft.com/office/drawing/2014/main" id="{872A79BB-45B9-F8AC-3FAD-4AEF05B37C58}"/>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3CD7165-B208-3E87-2081-E565A6E0D5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E390FB5-4CA4-CCD4-30ED-0CC1BEEC83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8F8493A-0FE2-4117-B36D-49DA2D7B2700}" type="slidenum">
              <a:rPr lang="he-IL"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62467" name="Rectangle 2">
            <a:extLst>
              <a:ext uri="{FF2B5EF4-FFF2-40B4-BE49-F238E27FC236}">
                <a16:creationId xmlns:a16="http://schemas.microsoft.com/office/drawing/2014/main" id="{512E47F4-BFEE-CCDC-2F43-38CEA2084283}"/>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9DA52974-88D4-1BC4-9BB0-96773117BC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09346F3-1E54-4E9A-2D46-E49A3D78C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F0F8E229-94C9-4BFD-B03F-DD4EE7F7FB08}" type="slidenum">
              <a:rPr lang="he-IL"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63491" name="Rectangle 2">
            <a:extLst>
              <a:ext uri="{FF2B5EF4-FFF2-40B4-BE49-F238E27FC236}">
                <a16:creationId xmlns:a16="http://schemas.microsoft.com/office/drawing/2014/main" id="{5EAEA961-DAA3-4A8E-082C-63BE30C13B1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667C402-4AD3-BE1C-27C3-4AB68DAF52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32D8847-0A4C-6624-CDA9-F87D585D58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B9073A57-A089-47F1-8032-C86A604736B5}" type="slidenum">
              <a:rPr lang="he-IL"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64515" name="Rectangle 2">
            <a:extLst>
              <a:ext uri="{FF2B5EF4-FFF2-40B4-BE49-F238E27FC236}">
                <a16:creationId xmlns:a16="http://schemas.microsoft.com/office/drawing/2014/main" id="{B99E552C-B966-ADBE-EB1A-7A9D3D8CEE30}"/>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264C006-0031-02A8-39C0-095EC5C65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6D5702A8-E08B-258B-016C-290AED086D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377B0142-94D1-4F73-85B1-7BBEFEAF24B5}" type="slidenum">
              <a:rPr lang="he-IL"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65539" name="Rectangle 2">
            <a:extLst>
              <a:ext uri="{FF2B5EF4-FFF2-40B4-BE49-F238E27FC236}">
                <a16:creationId xmlns:a16="http://schemas.microsoft.com/office/drawing/2014/main" id="{5BB059EA-9D8C-F66B-9DD4-F7408139A22E}"/>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D089EB47-9E7C-A57E-7D22-FC7DC63B27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34F20560-BA20-505F-2028-0F562D4877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A15E467-01B4-4EAA-B4EA-C9B6F30CCF4B}" type="slidenum">
              <a:rPr lang="he-IL"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66563" name="Rectangle 2">
            <a:extLst>
              <a:ext uri="{FF2B5EF4-FFF2-40B4-BE49-F238E27FC236}">
                <a16:creationId xmlns:a16="http://schemas.microsoft.com/office/drawing/2014/main" id="{D6AD27CB-D4ED-6593-0E59-01F60A43FB3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D914721B-963E-5BCD-F7CC-3B02C7E2BF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fld id="{5500F48D-5B12-4E44-A63A-9DA5D5F68140}" type="datetime5">
              <a:rPr lang="en-US" smtClean="0"/>
              <a:t>25-Jul-23</a:t>
            </a:fld>
            <a:endParaRPr lang="en-US"/>
          </a:p>
        </p:txBody>
      </p:sp>
      <p:sp>
        <p:nvSpPr>
          <p:cNvPr id="70" name="Rectangle 70"/>
          <p:cNvSpPr>
            <a:spLocks noGrp="1" noChangeArrowheads="1"/>
          </p:cNvSpPr>
          <p:nvPr>
            <p:ph type="ftr" sz="quarter" idx="11"/>
          </p:nvPr>
        </p:nvSpPr>
        <p:spPr/>
        <p:txBody>
          <a:bodyPr/>
          <a:lstStyle>
            <a:lvl1pPr>
              <a:defRPr/>
            </a:lvl1pPr>
          </a:lstStyle>
          <a:p>
            <a:pPr>
              <a:defRPr/>
            </a:pPr>
            <a:r>
              <a:rPr lang="en-US"/>
              <a:t>MP9510</a:t>
            </a:r>
          </a:p>
        </p:txBody>
      </p:sp>
      <p:sp>
        <p:nvSpPr>
          <p:cNvPr id="71" name="Rectangle 71"/>
          <p:cNvSpPr>
            <a:spLocks noGrp="1" noChangeArrowheads="1"/>
          </p:cNvSpPr>
          <p:nvPr>
            <p:ph type="sldNum" sz="quarter" idx="12"/>
          </p:nvPr>
        </p:nvSpPr>
        <p:spPr/>
        <p:txBody>
          <a:bodyPr/>
          <a:lstStyle>
            <a:lvl1pPr>
              <a:defRPr/>
            </a:lvl1pPr>
          </a:lstStyle>
          <a:p>
            <a:fld id="{CA63EC99-652E-423E-9994-FF69F02CC9FF}" type="slidenum">
              <a:rPr lang="en-US" altLang="en-US"/>
              <a:pPr/>
              <a:t>‹#›</a:t>
            </a:fld>
            <a:endParaRPr lang="en-US" altLang="en-US"/>
          </a:p>
        </p:txBody>
      </p:sp>
    </p:spTree>
    <p:extLst>
      <p:ext uri="{BB962C8B-B14F-4D97-AF65-F5344CB8AC3E}">
        <p14:creationId xmlns:p14="http://schemas.microsoft.com/office/powerpoint/2010/main" val="73945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A5B56310-5EFA-49E8-A861-CF33843217EA}" type="datetime5">
              <a:rPr lang="en-US" smtClean="0"/>
              <a:t>25-Jul-23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B81C6A37-11FC-49D4-870F-EFFC10521369}" type="slidenum">
              <a:rPr lang="en-US" altLang="en-US"/>
              <a:pPr/>
              <a:t>‹#›</a:t>
            </a:fld>
            <a:endParaRPr lang="en-US" altLang="en-US"/>
          </a:p>
        </p:txBody>
      </p:sp>
    </p:spTree>
    <p:extLst>
      <p:ext uri="{BB962C8B-B14F-4D97-AF65-F5344CB8AC3E}">
        <p14:creationId xmlns:p14="http://schemas.microsoft.com/office/powerpoint/2010/main" val="349411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9F82B679-881D-43BC-AA7E-247E52B16015}" type="datetime5">
              <a:rPr lang="en-US" smtClean="0"/>
              <a:t>25-Jul-23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C33C555A-3071-4598-846E-5841E8C568DB}" type="slidenum">
              <a:rPr lang="en-US" altLang="en-US"/>
              <a:pPr/>
              <a:t>‹#›</a:t>
            </a:fld>
            <a:endParaRPr lang="en-US" altLang="en-US"/>
          </a:p>
        </p:txBody>
      </p:sp>
    </p:spTree>
    <p:extLst>
      <p:ext uri="{BB962C8B-B14F-4D97-AF65-F5344CB8AC3E}">
        <p14:creationId xmlns:p14="http://schemas.microsoft.com/office/powerpoint/2010/main" val="2033336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0038" y="152400"/>
            <a:ext cx="8643937" cy="627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BCB0D275-5980-59A0-3291-DCE8712A961E}"/>
              </a:ext>
            </a:extLst>
          </p:cNvPr>
          <p:cNvSpPr>
            <a:spLocks noGrp="1" noChangeArrowheads="1"/>
          </p:cNvSpPr>
          <p:nvPr>
            <p:ph type="ftr" sz="quarter"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0A24D27-A4B3-882D-106B-B9499A5943BB}"/>
              </a:ext>
            </a:extLst>
          </p:cNvPr>
          <p:cNvSpPr>
            <a:spLocks noGrp="1" noChangeArrowheads="1"/>
          </p:cNvSpPr>
          <p:nvPr>
            <p:ph type="sldNum" sz="quarter" idx="11"/>
          </p:nvPr>
        </p:nvSpPr>
        <p:spPr/>
        <p:txBody>
          <a:bodyPr/>
          <a:lstStyle>
            <a:lvl1pPr>
              <a:defRPr/>
            </a:lvl1pPr>
          </a:lstStyle>
          <a:p>
            <a:fld id="{CB872E3C-A9C7-4184-8834-7CFE3C05265F}" type="slidenum">
              <a:rPr lang="he-IL" altLang="en-US"/>
              <a:pPr/>
              <a:t>‹#›</a:t>
            </a:fld>
            <a:endParaRPr lang="en-US" altLang="en-US"/>
          </a:p>
        </p:txBody>
      </p:sp>
    </p:spTree>
    <p:extLst>
      <p:ext uri="{BB962C8B-B14F-4D97-AF65-F5344CB8AC3E}">
        <p14:creationId xmlns:p14="http://schemas.microsoft.com/office/powerpoint/2010/main" val="844525855"/>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2AF5996E-93A1-4F6A-8DBB-CDE847FAC071}" type="datetime5">
              <a:rPr lang="en-US" smtClean="0"/>
              <a:t>25-Jul-23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906F6DFE-AA00-4BFD-9D61-CA29BB78DE22}" type="slidenum">
              <a:rPr lang="en-US" altLang="en-US"/>
              <a:pPr/>
              <a:t>‹#›</a:t>
            </a:fld>
            <a:endParaRPr lang="en-US" altLang="en-US"/>
          </a:p>
        </p:txBody>
      </p:sp>
    </p:spTree>
    <p:extLst>
      <p:ext uri="{BB962C8B-B14F-4D97-AF65-F5344CB8AC3E}">
        <p14:creationId xmlns:p14="http://schemas.microsoft.com/office/powerpoint/2010/main" val="265008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p:cNvSpPr>
            <a:spLocks noGrp="1" noChangeArrowheads="1"/>
          </p:cNvSpPr>
          <p:nvPr>
            <p:ph type="dt" sz="half" idx="10"/>
          </p:nvPr>
        </p:nvSpPr>
        <p:spPr>
          <a:ln/>
        </p:spPr>
        <p:txBody>
          <a:bodyPr/>
          <a:lstStyle>
            <a:lvl1pPr>
              <a:defRPr/>
            </a:lvl1pPr>
          </a:lstStyle>
          <a:p>
            <a:pPr>
              <a:defRPr/>
            </a:pPr>
            <a:fld id="{A36C9E45-88B1-4900-A98F-86FF49AC6DCA}" type="datetime5">
              <a:rPr lang="en-US" smtClean="0"/>
              <a:t>25-Jul-23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28915E2E-821C-4579-8AE0-E553BEBE6D9D}" type="slidenum">
              <a:rPr lang="en-US" altLang="en-US"/>
              <a:pPr/>
              <a:t>‹#›</a:t>
            </a:fld>
            <a:endParaRPr lang="en-US" altLang="en-US"/>
          </a:p>
        </p:txBody>
      </p:sp>
    </p:spTree>
    <p:extLst>
      <p:ext uri="{BB962C8B-B14F-4D97-AF65-F5344CB8AC3E}">
        <p14:creationId xmlns:p14="http://schemas.microsoft.com/office/powerpoint/2010/main" val="73763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fld id="{2143691D-C9E9-4717-BA07-4B04CCECA657}" type="datetime5">
              <a:rPr lang="en-US" smtClean="0"/>
              <a:t>25-Jul-23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4C915C84-E981-4772-88FA-32C12CB1B3F9}" type="slidenum">
              <a:rPr lang="en-US" altLang="en-US"/>
              <a:pPr/>
              <a:t>‹#›</a:t>
            </a:fld>
            <a:endParaRPr lang="en-US" altLang="en-US"/>
          </a:p>
        </p:txBody>
      </p:sp>
    </p:spTree>
    <p:extLst>
      <p:ext uri="{BB962C8B-B14F-4D97-AF65-F5344CB8AC3E}">
        <p14:creationId xmlns:p14="http://schemas.microsoft.com/office/powerpoint/2010/main" val="117425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5"/>
          <p:cNvSpPr>
            <a:spLocks noGrp="1" noChangeArrowheads="1"/>
          </p:cNvSpPr>
          <p:nvPr>
            <p:ph type="dt" sz="half" idx="10"/>
          </p:nvPr>
        </p:nvSpPr>
        <p:spPr>
          <a:ln/>
        </p:spPr>
        <p:txBody>
          <a:bodyPr/>
          <a:lstStyle>
            <a:lvl1pPr>
              <a:defRPr/>
            </a:lvl1pPr>
          </a:lstStyle>
          <a:p>
            <a:pPr>
              <a:defRPr/>
            </a:pPr>
            <a:fld id="{D0FB59AC-DFA3-4FC2-94EF-07EB013EFD20}" type="datetime5">
              <a:rPr lang="en-US" smtClean="0"/>
              <a:t>25-Jul-23</a:t>
            </a:fld>
            <a:endParaRPr lang="en-US"/>
          </a:p>
        </p:txBody>
      </p:sp>
      <p:sp>
        <p:nvSpPr>
          <p:cNvPr id="8"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9" name="Rectangle 67"/>
          <p:cNvSpPr>
            <a:spLocks noGrp="1" noChangeArrowheads="1"/>
          </p:cNvSpPr>
          <p:nvPr>
            <p:ph type="sldNum" sz="quarter" idx="12"/>
          </p:nvPr>
        </p:nvSpPr>
        <p:spPr>
          <a:ln/>
        </p:spPr>
        <p:txBody>
          <a:bodyPr/>
          <a:lstStyle>
            <a:lvl1pPr>
              <a:defRPr/>
            </a:lvl1pPr>
          </a:lstStyle>
          <a:p>
            <a:fld id="{3BF9180D-8241-483A-9321-2791A1E5BC44}" type="slidenum">
              <a:rPr lang="en-US" altLang="en-US"/>
              <a:pPr/>
              <a:t>‹#›</a:t>
            </a:fld>
            <a:endParaRPr lang="en-US" altLang="en-US"/>
          </a:p>
        </p:txBody>
      </p:sp>
    </p:spTree>
    <p:extLst>
      <p:ext uri="{BB962C8B-B14F-4D97-AF65-F5344CB8AC3E}">
        <p14:creationId xmlns:p14="http://schemas.microsoft.com/office/powerpoint/2010/main" val="68488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ln/>
        </p:spPr>
        <p:txBody>
          <a:bodyPr/>
          <a:lstStyle>
            <a:lvl1pPr>
              <a:defRPr/>
            </a:lvl1pPr>
          </a:lstStyle>
          <a:p>
            <a:pPr>
              <a:defRPr/>
            </a:pPr>
            <a:fld id="{9B85000F-EB5B-4589-B98B-184EC1C3A0FF}" type="datetime5">
              <a:rPr lang="en-US" smtClean="0"/>
              <a:t>25-Jul-23</a:t>
            </a:fld>
            <a:endParaRPr lang="en-US"/>
          </a:p>
        </p:txBody>
      </p:sp>
      <p:sp>
        <p:nvSpPr>
          <p:cNvPr id="4"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5" name="Rectangle 67"/>
          <p:cNvSpPr>
            <a:spLocks noGrp="1" noChangeArrowheads="1"/>
          </p:cNvSpPr>
          <p:nvPr>
            <p:ph type="sldNum" sz="quarter" idx="12"/>
          </p:nvPr>
        </p:nvSpPr>
        <p:spPr>
          <a:ln/>
        </p:spPr>
        <p:txBody>
          <a:bodyPr/>
          <a:lstStyle>
            <a:lvl1pPr>
              <a:defRPr/>
            </a:lvl1pPr>
          </a:lstStyle>
          <a:p>
            <a:fld id="{CF032AB6-D187-4901-BF06-D8E6A249A485}" type="slidenum">
              <a:rPr lang="en-US" altLang="en-US"/>
              <a:pPr/>
              <a:t>‹#›</a:t>
            </a:fld>
            <a:endParaRPr lang="en-US" altLang="en-US"/>
          </a:p>
        </p:txBody>
      </p:sp>
    </p:spTree>
    <p:extLst>
      <p:ext uri="{BB962C8B-B14F-4D97-AF65-F5344CB8AC3E}">
        <p14:creationId xmlns:p14="http://schemas.microsoft.com/office/powerpoint/2010/main" val="344456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fld id="{488F146F-FF2E-4F52-8E87-0584C41863F6}" type="datetime5">
              <a:rPr lang="en-US" smtClean="0"/>
              <a:t>25-Jul-23</a:t>
            </a:fld>
            <a:endParaRPr lang="en-US"/>
          </a:p>
        </p:txBody>
      </p:sp>
      <p:sp>
        <p:nvSpPr>
          <p:cNvPr id="3"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4" name="Rectangle 67"/>
          <p:cNvSpPr>
            <a:spLocks noGrp="1" noChangeArrowheads="1"/>
          </p:cNvSpPr>
          <p:nvPr>
            <p:ph type="sldNum" sz="quarter" idx="12"/>
          </p:nvPr>
        </p:nvSpPr>
        <p:spPr>
          <a:ln/>
        </p:spPr>
        <p:txBody>
          <a:bodyPr/>
          <a:lstStyle>
            <a:lvl1pPr>
              <a:defRPr/>
            </a:lvl1pPr>
          </a:lstStyle>
          <a:p>
            <a:fld id="{CE044D25-0416-42B9-9B68-64245915A2EA}" type="slidenum">
              <a:rPr lang="en-US" altLang="en-US"/>
              <a:pPr/>
              <a:t>‹#›</a:t>
            </a:fld>
            <a:endParaRPr lang="en-US" altLang="en-US"/>
          </a:p>
        </p:txBody>
      </p:sp>
    </p:spTree>
    <p:extLst>
      <p:ext uri="{BB962C8B-B14F-4D97-AF65-F5344CB8AC3E}">
        <p14:creationId xmlns:p14="http://schemas.microsoft.com/office/powerpoint/2010/main" val="126473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7AB39081-DC93-4EF6-811A-CD8C8C1D53ED}" type="datetime5">
              <a:rPr lang="en-US" smtClean="0"/>
              <a:t>25-Jul-23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B600604-C3E4-4810-A29C-BC6EC5F413A9}" type="slidenum">
              <a:rPr lang="en-US" altLang="en-US"/>
              <a:pPr/>
              <a:t>‹#›</a:t>
            </a:fld>
            <a:endParaRPr lang="en-US" altLang="en-US"/>
          </a:p>
        </p:txBody>
      </p:sp>
    </p:spTree>
    <p:extLst>
      <p:ext uri="{BB962C8B-B14F-4D97-AF65-F5344CB8AC3E}">
        <p14:creationId xmlns:p14="http://schemas.microsoft.com/office/powerpoint/2010/main" val="242006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18E75620-6601-4009-940A-252437109BD6}" type="datetime5">
              <a:rPr lang="en-US" smtClean="0"/>
              <a:t>25-Jul-23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96D834D-1C07-4079-953C-BF75EB7ADA62}" type="slidenum">
              <a:rPr lang="en-US" altLang="en-US"/>
              <a:pPr/>
              <a:t>‹#›</a:t>
            </a:fld>
            <a:endParaRPr lang="en-US" altLang="en-US"/>
          </a:p>
        </p:txBody>
      </p:sp>
    </p:spTree>
    <p:extLst>
      <p:ext uri="{BB962C8B-B14F-4D97-AF65-F5344CB8AC3E}">
        <p14:creationId xmlns:p14="http://schemas.microsoft.com/office/powerpoint/2010/main" val="152137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104" name="Group 3"/>
            <p:cNvGrpSpPr>
              <a:grpSpLocks/>
            </p:cNvGrpSpPr>
            <p:nvPr/>
          </p:nvGrpSpPr>
          <p:grpSpPr bwMode="auto">
            <a:xfrm>
              <a:off x="0" y="0"/>
              <a:ext cx="5760" cy="4320"/>
              <a:chOff x="0" y="0"/>
              <a:chExt cx="5760" cy="4320"/>
            </a:xfrm>
          </p:grpSpPr>
          <p:grpSp>
            <p:nvGrpSpPr>
              <p:cNvPr id="4111" name="Group 4"/>
              <p:cNvGrpSpPr>
                <a:grpSpLocks/>
              </p:cNvGrpSpPr>
              <p:nvPr/>
            </p:nvGrpSpPr>
            <p:grpSpPr bwMode="auto">
              <a:xfrm>
                <a:off x="0" y="192"/>
                <a:ext cx="5760" cy="4032"/>
                <a:chOff x="0" y="192"/>
                <a:chExt cx="5760" cy="4032"/>
              </a:xfrm>
            </p:grpSpPr>
            <p:sp>
              <p:nvSpPr>
                <p:cNvPr id="30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nvGrpSpPr>
              <p:cNvPr id="4112" name="Group 27"/>
              <p:cNvGrpSpPr>
                <a:grpSpLocks/>
              </p:cNvGrpSpPr>
              <p:nvPr/>
            </p:nvGrpSpPr>
            <p:grpSpPr bwMode="auto">
              <a:xfrm>
                <a:off x="192" y="0"/>
                <a:ext cx="5376" cy="4320"/>
                <a:chOff x="192" y="0"/>
                <a:chExt cx="5376" cy="4320"/>
              </a:xfrm>
            </p:grpSpPr>
            <p:sp>
              <p:nvSpPr>
                <p:cNvPr id="31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sp>
          <p:nvSpPr>
            <p:cNvPr id="31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p>
          </p:txBody>
        </p:sp>
        <p:sp>
          <p:nvSpPr>
            <p:cNvPr id="31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nvGrpSpPr>
            <p:cNvPr id="4107" name="Group 59"/>
            <p:cNvGrpSpPr>
              <a:grpSpLocks/>
            </p:cNvGrpSpPr>
            <p:nvPr/>
          </p:nvGrpSpPr>
          <p:grpSpPr bwMode="auto">
            <a:xfrm>
              <a:off x="261" y="892"/>
              <a:ext cx="1124" cy="1464"/>
              <a:chOff x="96" y="916"/>
              <a:chExt cx="2208" cy="2876"/>
            </a:xfrm>
          </p:grpSpPr>
          <p:sp>
            <p:nvSpPr>
              <p:cNvPr id="31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p>
            </p:txBody>
          </p:sp>
          <p:sp>
            <p:nvSpPr>
              <p:cNvPr id="31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p>
            </p:txBody>
          </p:sp>
          <p:sp>
            <p:nvSpPr>
              <p:cNvPr id="31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099"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0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3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fld id="{93533A13-28BA-4790-B96F-7DE4B2D63914}" type="datetime5">
              <a:rPr lang="en-US" smtClean="0"/>
              <a:t>25-Jul-23</a:t>
            </a:fld>
            <a:endParaRPr lang="en-US"/>
          </a:p>
        </p:txBody>
      </p:sp>
      <p:sp>
        <p:nvSpPr>
          <p:cNvPr id="3138"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r>
              <a:rPr lang="en-US"/>
              <a:t>MP9510</a:t>
            </a:r>
          </a:p>
        </p:txBody>
      </p:sp>
      <p:sp>
        <p:nvSpPr>
          <p:cNvPr id="313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4BEC557-609C-41B5-9F8A-9EE44349FD5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9.bin"/><Relationship Id="rId18" Type="http://schemas.openxmlformats.org/officeDocument/2006/relationships/image" Target="../media/image25.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2.wmf"/><Relationship Id="rId17" Type="http://schemas.openxmlformats.org/officeDocument/2006/relationships/oleObject" Target="../embeddings/oleObject21.bin"/><Relationship Id="rId2" Type="http://schemas.openxmlformats.org/officeDocument/2006/relationships/notesSlide" Target="../notesSlides/notesSlide15.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slideLayout" Target="../slideLayouts/slideLayout6.xml"/><Relationship Id="rId6" Type="http://schemas.openxmlformats.org/officeDocument/2006/relationships/image" Target="../media/image19.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1.wmf"/><Relationship Id="rId19" Type="http://schemas.openxmlformats.org/officeDocument/2006/relationships/oleObject" Target="../embeddings/oleObject22.bin"/><Relationship Id="rId4" Type="http://schemas.openxmlformats.org/officeDocument/2006/relationships/image" Target="../media/image18.wmf"/><Relationship Id="rId9" Type="http://schemas.openxmlformats.org/officeDocument/2006/relationships/oleObject" Target="../embeddings/oleObject17.bin"/><Relationship Id="rId14" Type="http://schemas.openxmlformats.org/officeDocument/2006/relationships/image" Target="../media/image23.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9.wmf"/><Relationship Id="rId5" Type="http://schemas.openxmlformats.org/officeDocument/2006/relationships/oleObject" Target="../embeddings/oleObject25.bin"/><Relationship Id="rId4" Type="http://schemas.openxmlformats.org/officeDocument/2006/relationships/image" Target="../media/image2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graphics.ics.uci.edu/ICS6N/NewLectures/Lecture5.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mayooran1987.github.io/MC9510/"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B64D10F-FED4-50BE-0E6C-68177ABBB206}"/>
              </a:ext>
            </a:extLst>
          </p:cNvPr>
          <p:cNvGrpSpPr/>
          <p:nvPr/>
        </p:nvGrpSpPr>
        <p:grpSpPr>
          <a:xfrm>
            <a:off x="0" y="0"/>
            <a:ext cx="9125824" cy="1498417"/>
            <a:chOff x="18176" y="177983"/>
            <a:chExt cx="9125824" cy="1498417"/>
          </a:xfrm>
        </p:grpSpPr>
        <p:pic>
          <p:nvPicPr>
            <p:cNvPr id="4" name="Picture 3">
              <a:extLst>
                <a:ext uri="{FF2B5EF4-FFF2-40B4-BE49-F238E27FC236}">
                  <a16:creationId xmlns:a16="http://schemas.microsoft.com/office/drawing/2014/main" id="{404AD1C6-ADC7-5075-FEC8-60B5DF4827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6761" y="208618"/>
              <a:ext cx="2298585" cy="1466481"/>
            </a:xfrm>
            <a:prstGeom prst="rect">
              <a:avLst/>
            </a:prstGeom>
          </p:spPr>
        </p:pic>
        <p:pic>
          <p:nvPicPr>
            <p:cNvPr id="3" name="Picture 2">
              <a:extLst>
                <a:ext uri="{FF2B5EF4-FFF2-40B4-BE49-F238E27FC236}">
                  <a16:creationId xmlns:a16="http://schemas.microsoft.com/office/drawing/2014/main" id="{D830B457-B70C-2A44-0557-C15A3EE469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76" y="208618"/>
              <a:ext cx="2298585" cy="1466481"/>
            </a:xfrm>
            <a:prstGeom prst="rect">
              <a:avLst/>
            </a:prstGeom>
          </p:spPr>
        </p:pic>
        <p:pic>
          <p:nvPicPr>
            <p:cNvPr id="5" name="Picture 4">
              <a:extLst>
                <a:ext uri="{FF2B5EF4-FFF2-40B4-BE49-F238E27FC236}">
                  <a16:creationId xmlns:a16="http://schemas.microsoft.com/office/drawing/2014/main" id="{9C75DE80-6261-7E99-7A33-1A6F2B2183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8200" y="209919"/>
              <a:ext cx="2298585" cy="1466481"/>
            </a:xfrm>
            <a:prstGeom prst="rect">
              <a:avLst/>
            </a:prstGeom>
          </p:spPr>
        </p:pic>
        <p:pic>
          <p:nvPicPr>
            <p:cNvPr id="6" name="Picture 5">
              <a:extLst>
                <a:ext uri="{FF2B5EF4-FFF2-40B4-BE49-F238E27FC236}">
                  <a16:creationId xmlns:a16="http://schemas.microsoft.com/office/drawing/2014/main" id="{23C6E030-BEC5-9341-ED01-EB76DD35D7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5415" y="177983"/>
              <a:ext cx="2298585" cy="1466481"/>
            </a:xfrm>
            <a:prstGeom prst="rect">
              <a:avLst/>
            </a:prstGeom>
          </p:spPr>
        </p:pic>
      </p:grpSp>
      <p:sp>
        <p:nvSpPr>
          <p:cNvPr id="6146" name="Rectangle 2"/>
          <p:cNvSpPr>
            <a:spLocks noGrp="1" noChangeArrowheads="1"/>
          </p:cNvSpPr>
          <p:nvPr>
            <p:ph type="ctrTitle"/>
          </p:nvPr>
        </p:nvSpPr>
        <p:spPr>
          <a:xfrm>
            <a:off x="990600" y="2819400"/>
            <a:ext cx="8001000" cy="1981200"/>
          </a:xfrm>
        </p:spPr>
        <p:txBody>
          <a:bodyPr/>
          <a:lstStyle/>
          <a:p>
            <a:pPr algn="ctr" eaLnBrk="1" hangingPunct="1"/>
            <a:r>
              <a:rPr lang="en-GB" dirty="0">
                <a:solidFill>
                  <a:srgbClr val="C00000"/>
                </a:solidFill>
                <a:latin typeface="Algerian" panose="04020705040A02060702" pitchFamily="82" charset="0"/>
              </a:rPr>
              <a:t>MC9510- </a:t>
            </a:r>
            <a:br>
              <a:rPr lang="en-GB" dirty="0">
                <a:solidFill>
                  <a:srgbClr val="C00000"/>
                </a:solidFill>
                <a:latin typeface="Algerian" panose="04020705040A02060702" pitchFamily="82" charset="0"/>
              </a:rPr>
            </a:br>
            <a:r>
              <a:rPr lang="en-GB" dirty="0">
                <a:solidFill>
                  <a:srgbClr val="C00000"/>
                </a:solidFill>
                <a:latin typeface="Algerian" panose="04020705040A02060702" pitchFamily="82" charset="0"/>
              </a:rPr>
              <a:t>Modelling in Operations Research</a:t>
            </a:r>
            <a:br>
              <a:rPr lang="en-GB" dirty="0">
                <a:solidFill>
                  <a:srgbClr val="C00000"/>
                </a:solidFill>
                <a:latin typeface="Algerian" panose="04020705040A02060702" pitchFamily="82" charset="0"/>
              </a:rPr>
            </a:br>
            <a:r>
              <a:rPr lang="en-GB" sz="7200" dirty="0">
                <a:solidFill>
                  <a:srgbClr val="C00000"/>
                </a:solidFill>
                <a:latin typeface="Algerian" panose="04020705040A02060702" pitchFamily="82" charset="0"/>
              </a:rPr>
              <a:t> </a:t>
            </a:r>
            <a:r>
              <a:rPr lang="en-NZ" sz="7200" b="1" i="1" dirty="0">
                <a:solidFill>
                  <a:srgbClr val="002060"/>
                </a:solidFill>
                <a:effectLst/>
                <a:latin typeface="Times New Roman" panose="02020603050405020304" pitchFamily="18" charset="0"/>
                <a:ea typeface="MS Mincho" panose="02020609040205080304" pitchFamily="49" charset="-128"/>
                <a:cs typeface="Latha" panose="020B0604020202020204" pitchFamily="34" charset="0"/>
              </a:rPr>
              <a:t>Markov process</a:t>
            </a:r>
            <a:br>
              <a:rPr lang="en-NZ" sz="1800" dirty="0">
                <a:effectLst/>
                <a:latin typeface="Calibri" panose="020F0502020204030204" pitchFamily="34" charset="0"/>
                <a:ea typeface="MS Mincho" panose="02020609040205080304" pitchFamily="49" charset="-128"/>
                <a:cs typeface="Latha" panose="020B0604020202020204" pitchFamily="34" charset="0"/>
              </a:rPr>
            </a:br>
            <a:endParaRPr lang="en-US" altLang="en-US" dirty="0">
              <a:solidFill>
                <a:srgbClr val="C00000"/>
              </a:solidFill>
            </a:endParaRPr>
          </a:p>
        </p:txBody>
      </p:sp>
      <p:pic>
        <p:nvPicPr>
          <p:cNvPr id="6154" name="Picture 10" descr="http://previews.123rf.com/images/texelart/texelart1101/texelart110100012/8559184-Red-man-speaking-at-a-conference-Stock-Photo-podiu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343400"/>
            <a:ext cx="2365375" cy="23653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3">
            <a:extLst>
              <a:ext uri="{FF2B5EF4-FFF2-40B4-BE49-F238E27FC236}">
                <a16:creationId xmlns:a16="http://schemas.microsoft.com/office/drawing/2014/main" id="{2B6BA9AC-28E5-44A6-839C-B873CFC47E40}"/>
              </a:ext>
            </a:extLst>
          </p:cNvPr>
          <p:cNvSpPr>
            <a:spLocks noChangeArrowheads="1"/>
          </p:cNvSpPr>
          <p:nvPr/>
        </p:nvSpPr>
        <p:spPr bwMode="auto">
          <a:xfrm>
            <a:off x="1943100" y="3581400"/>
            <a:ext cx="640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University of Jaffna</a:t>
            </a:r>
            <a:r>
              <a:rPr lang="en-US" altLang="en-US" sz="24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Email: </a:t>
            </a:r>
            <a:r>
              <a:rPr lang="en-US" altLang="en-US" sz="2400" dirty="0">
                <a:latin typeface="Bookman Old Style" panose="02050604050505020204" pitchFamily="18" charset="0"/>
                <a:cs typeface="Arabic Typesetting" panose="03020402040406030203" pitchFamily="66" charset="-78"/>
                <a:hlinkClick r:id="rId4"/>
              </a:rPr>
              <a:t>mayooran@eng.jfn.ac.lk</a:t>
            </a:r>
            <a:endParaRPr lang="en-US" altLang="en-US" sz="24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b="1" dirty="0">
                <a:latin typeface="Bookman Old Style" panose="02050604050505020204" pitchFamily="18" charset="0"/>
                <a:cs typeface="Arabic Typesetting" panose="03020402040406030203" pitchFamily="66" charset="-78"/>
              </a:rPr>
              <a:t>	</a:t>
            </a:r>
            <a:r>
              <a:rPr lang="en-US" altLang="en-US" sz="2400" b="1" dirty="0">
                <a:latin typeface="Bookman Old Style" panose="02050604050505020204" pitchFamily="18" charset="0"/>
                <a:cs typeface="Tahoma" panose="020B060403050404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a:extLst>
              <a:ext uri="{FF2B5EF4-FFF2-40B4-BE49-F238E27FC236}">
                <a16:creationId xmlns:a16="http://schemas.microsoft.com/office/drawing/2014/main" id="{4328F421-A07C-9850-7251-B750B73D1360}"/>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9ED4E4BE-FF75-4E1C-9939-9D0BBB41A5A5}" type="slidenum">
              <a:rPr lang="he-IL" altLang="en-US" sz="1600">
                <a:latin typeface="Times New Roman" panose="02020603050405020304" pitchFamily="18" charset="0"/>
              </a:rPr>
              <a:pPr/>
              <a:t>10</a:t>
            </a:fld>
            <a:endParaRPr lang="en-US" altLang="en-US" sz="1600">
              <a:latin typeface="Times New Roman" panose="02020603050405020304" pitchFamily="18" charset="0"/>
            </a:endParaRPr>
          </a:p>
        </p:txBody>
      </p:sp>
      <p:sp>
        <p:nvSpPr>
          <p:cNvPr id="268291" name="Text Box 3">
            <a:extLst>
              <a:ext uri="{FF2B5EF4-FFF2-40B4-BE49-F238E27FC236}">
                <a16:creationId xmlns:a16="http://schemas.microsoft.com/office/drawing/2014/main" id="{57723035-63A1-D5C4-2A75-54F2D47777FC}"/>
              </a:ext>
            </a:extLst>
          </p:cNvPr>
          <p:cNvSpPr txBox="1">
            <a:spLocks noChangeArrowheads="1"/>
          </p:cNvSpPr>
          <p:nvPr/>
        </p:nvSpPr>
        <p:spPr bwMode="auto">
          <a:xfrm>
            <a:off x="713581" y="1581500"/>
            <a:ext cx="789622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Given that a person is currently a </a:t>
            </a:r>
            <a:r>
              <a:rPr lang="en-US" altLang="en-US" dirty="0">
                <a:solidFill>
                  <a:srgbClr val="3333CC"/>
                </a:solidFill>
              </a:rPr>
              <a:t>Pepsi</a:t>
            </a:r>
            <a:r>
              <a:rPr lang="en-US" altLang="en-US" dirty="0"/>
              <a:t> purchaser, what is the probability that he will purchase </a:t>
            </a:r>
            <a:r>
              <a:rPr lang="en-US" altLang="en-US" dirty="0">
                <a:solidFill>
                  <a:schemeClr val="hlink"/>
                </a:solidFill>
              </a:rPr>
              <a:t>Coke</a:t>
            </a:r>
            <a:r>
              <a:rPr lang="en-US" altLang="en-US" dirty="0"/>
              <a:t> two purchases from now?</a:t>
            </a:r>
          </a:p>
          <a:p>
            <a:pPr>
              <a:spcBef>
                <a:spcPct val="50000"/>
              </a:spcBef>
            </a:pP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a:solidFill>
                  <a:srgbClr val="3333CC"/>
                </a:solidFill>
              </a:rPr>
              <a:t>Pepsi</a:t>
            </a:r>
            <a:r>
              <a:rPr lang="en-US" altLang="en-US" sz="2000" dirty="0">
                <a:sym typeface="Wingdings" panose="05000000000000000000" pitchFamily="2" charset="2"/>
              </a:rPr>
              <a:t>?</a:t>
            </a:r>
            <a:r>
              <a:rPr lang="en-US" altLang="en-US" sz="2000" dirty="0">
                <a:solidFill>
                  <a:schemeClr val="hlink"/>
                </a:solidFill>
                <a:sym typeface="Wingdings" panose="05000000000000000000" pitchFamily="2" charset="2"/>
              </a:rPr>
              <a:t>Coke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ym typeface="Wingdings" panose="05000000000000000000" pitchFamily="2" charset="2"/>
              </a:rPr>
              <a:t> </a:t>
            </a:r>
          </a:p>
          <a:p>
            <a:pPr>
              <a:spcBef>
                <a:spcPct val="50000"/>
              </a:spcBef>
            </a:pP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err="1">
                <a:solidFill>
                  <a:srgbClr val="3333CC"/>
                </a:solidFill>
              </a:rPr>
              <a:t>Pepsi</a:t>
            </a:r>
            <a:r>
              <a:rPr lang="en-US" altLang="en-US" sz="2000" dirty="0" err="1">
                <a:sym typeface="Wingdings" panose="05000000000000000000" pitchFamily="2" charset="2"/>
              </a:rPr>
              <a:t></a:t>
            </a:r>
            <a:r>
              <a:rPr lang="en-US" altLang="en-US" sz="2000" dirty="0" err="1">
                <a:solidFill>
                  <a:schemeClr val="hlink"/>
                </a:solidFill>
                <a:sym typeface="Wingdings" panose="05000000000000000000" pitchFamily="2" charset="2"/>
              </a:rPr>
              <a:t>Coke</a:t>
            </a:r>
            <a:r>
              <a:rPr lang="en-US" altLang="en-US" sz="2000" dirty="0" err="1">
                <a:sym typeface="Wingdings" panose="05000000000000000000" pitchFamily="2" charset="2"/>
              </a:rPr>
              <a:t></a:t>
            </a:r>
            <a:r>
              <a:rPr lang="en-US" altLang="en-US" sz="2000" dirty="0" err="1">
                <a:solidFill>
                  <a:schemeClr val="hlink"/>
                </a:solidFill>
                <a:sym typeface="Wingdings" panose="05000000000000000000" pitchFamily="2" charset="2"/>
              </a:rPr>
              <a:t>Coke</a:t>
            </a:r>
            <a:r>
              <a:rPr lang="en-US" altLang="en-US" sz="2000" dirty="0">
                <a:solidFill>
                  <a:schemeClr val="hlink"/>
                </a:solidFill>
                <a:sym typeface="Wingdings" panose="05000000000000000000" pitchFamily="2" charset="2"/>
              </a:rPr>
              <a:t>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a:solidFill>
                  <a:srgbClr val="3333CC"/>
                </a:solidFill>
              </a:rPr>
              <a:t>Pepsi</a:t>
            </a:r>
            <a:r>
              <a:rPr lang="en-US" altLang="en-US" sz="2000" dirty="0">
                <a:sym typeface="Wingdings" panose="05000000000000000000" pitchFamily="2" charset="2"/>
              </a:rPr>
              <a:t> </a:t>
            </a:r>
            <a:r>
              <a:rPr lang="en-US" altLang="en-US" sz="2000" dirty="0">
                <a:solidFill>
                  <a:srgbClr val="3333CC"/>
                </a:solidFill>
              </a:rPr>
              <a:t>Pepsi</a:t>
            </a:r>
            <a:r>
              <a:rPr lang="en-US" altLang="en-US" sz="2000" dirty="0">
                <a:sym typeface="Wingdings" panose="05000000000000000000" pitchFamily="2" charset="2"/>
              </a:rPr>
              <a:t> </a:t>
            </a:r>
            <a:r>
              <a:rPr lang="en-US" altLang="en-US" sz="2000" dirty="0">
                <a:solidFill>
                  <a:schemeClr val="hlink"/>
                </a:solidFill>
                <a:sym typeface="Wingdings" panose="05000000000000000000" pitchFamily="2" charset="2"/>
              </a:rPr>
              <a:t>Coke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p>
          <a:p>
            <a:pPr>
              <a:spcBef>
                <a:spcPct val="50000"/>
              </a:spcBef>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0.2  *    0.9             +                0.8    *     0.2            = 0.34   </a:t>
            </a:r>
          </a:p>
        </p:txBody>
      </p:sp>
      <p:graphicFrame>
        <p:nvGraphicFramePr>
          <p:cNvPr id="268302" name="Object 14">
            <a:extLst>
              <a:ext uri="{FF2B5EF4-FFF2-40B4-BE49-F238E27FC236}">
                <a16:creationId xmlns:a16="http://schemas.microsoft.com/office/drawing/2014/main" id="{AEB49A26-1DE7-FCF2-1B58-829F4DAF3CB4}"/>
              </a:ext>
            </a:extLst>
          </p:cNvPr>
          <p:cNvGraphicFramePr>
            <a:graphicFrameLocks noChangeAspect="1"/>
          </p:cNvGraphicFramePr>
          <p:nvPr/>
        </p:nvGraphicFramePr>
        <p:xfrm>
          <a:off x="636588" y="4273550"/>
          <a:ext cx="7686675" cy="1336675"/>
        </p:xfrm>
        <a:graphic>
          <a:graphicData uri="http://schemas.openxmlformats.org/presentationml/2006/ole">
            <mc:AlternateContent xmlns:mc="http://schemas.openxmlformats.org/markup-compatibility/2006">
              <mc:Choice xmlns:v="urn:schemas-microsoft-com:vml" Requires="v">
                <p:oleObj name="Equation" r:id="rId3" imgW="2628720" imgH="457200" progId="Equation.3">
                  <p:embed/>
                </p:oleObj>
              </mc:Choice>
              <mc:Fallback>
                <p:oleObj name="Equation" r:id="rId3" imgW="2628720" imgH="457200" progId="Equation.3">
                  <p:embed/>
                  <p:pic>
                    <p:nvPicPr>
                      <p:cNvPr id="268302" name="Object 14">
                        <a:extLst>
                          <a:ext uri="{FF2B5EF4-FFF2-40B4-BE49-F238E27FC236}">
                            <a16:creationId xmlns:a16="http://schemas.microsoft.com/office/drawing/2014/main" id="{AEB49A26-1DE7-FCF2-1B58-829F4DAF3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4273550"/>
                        <a:ext cx="7686675"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03" name="Oval 15">
            <a:extLst>
              <a:ext uri="{FF2B5EF4-FFF2-40B4-BE49-F238E27FC236}">
                <a16:creationId xmlns:a16="http://schemas.microsoft.com/office/drawing/2014/main" id="{5653B616-A707-2334-AEF5-B433B3869F32}"/>
              </a:ext>
            </a:extLst>
          </p:cNvPr>
          <p:cNvSpPr>
            <a:spLocks noChangeArrowheads="1"/>
          </p:cNvSpPr>
          <p:nvPr/>
        </p:nvSpPr>
        <p:spPr bwMode="auto">
          <a:xfrm>
            <a:off x="6022975" y="4921250"/>
            <a:ext cx="950913" cy="688975"/>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5127" name="Rectangle 21">
            <a:extLst>
              <a:ext uri="{FF2B5EF4-FFF2-40B4-BE49-F238E27FC236}">
                <a16:creationId xmlns:a16="http://schemas.microsoft.com/office/drawing/2014/main" id="{F7F6938E-0DA9-69A1-045C-6018AA219A87}"/>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a:solidFill>
                  <a:srgbClr val="000099"/>
                </a:solidFill>
                <a:latin typeface="Arial" panose="020B0604020202020204" pitchFamily="34" charset="0"/>
              </a:rPr>
              <a:t>Markov Process</a:t>
            </a:r>
            <a:br>
              <a:rPr lang="en-US" altLang="en-US" sz="3600" b="1">
                <a:solidFill>
                  <a:srgbClr val="000099"/>
                </a:solidFill>
                <a:latin typeface="Arial" panose="020B0604020202020204" pitchFamily="34" charset="0"/>
              </a:rPr>
            </a:br>
            <a:r>
              <a:rPr lang="en-US" altLang="en-US" b="1">
                <a:solidFill>
                  <a:srgbClr val="000099"/>
                </a:solidFill>
                <a:latin typeface="Arial" panose="020B0604020202020204" pitchFamily="34" charset="0"/>
              </a:rPr>
              <a:t>Coke vs. Pepsi Example </a:t>
            </a:r>
            <a:r>
              <a:rPr lang="en-US" altLang="en-US" sz="1800" b="1">
                <a:solidFill>
                  <a:srgbClr val="000099"/>
                </a:solidFill>
                <a:latin typeface="Arial" panose="020B0604020202020204" pitchFamily="34" charset="0"/>
              </a:rPr>
              <a:t>(cont)</a:t>
            </a:r>
          </a:p>
        </p:txBody>
      </p:sp>
      <p:sp>
        <p:nvSpPr>
          <p:cNvPr id="268310" name="Line 22">
            <a:extLst>
              <a:ext uri="{FF2B5EF4-FFF2-40B4-BE49-F238E27FC236}">
                <a16:creationId xmlns:a16="http://schemas.microsoft.com/office/drawing/2014/main" id="{FF107D7A-47AF-977C-4C22-E0D776E21087}"/>
              </a:ext>
            </a:extLst>
          </p:cNvPr>
          <p:cNvSpPr>
            <a:spLocks noChangeShapeType="1"/>
          </p:cNvSpPr>
          <p:nvPr/>
        </p:nvSpPr>
        <p:spPr bwMode="auto">
          <a:xfrm flipV="1">
            <a:off x="2609850" y="5722938"/>
            <a:ext cx="11113" cy="4079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68311" name="Text Box 23">
            <a:extLst>
              <a:ext uri="{FF2B5EF4-FFF2-40B4-BE49-F238E27FC236}">
                <a16:creationId xmlns:a16="http://schemas.microsoft.com/office/drawing/2014/main" id="{6EA2421F-C645-2910-61DC-DD227E71CCB4}"/>
              </a:ext>
            </a:extLst>
          </p:cNvPr>
          <p:cNvSpPr txBox="1">
            <a:spLocks noChangeArrowheads="1"/>
          </p:cNvSpPr>
          <p:nvPr/>
        </p:nvSpPr>
        <p:spPr bwMode="auto">
          <a:xfrm>
            <a:off x="1960563" y="6116638"/>
            <a:ext cx="1546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olidFill>
                  <a:srgbClr val="3333CC"/>
                </a:solidFill>
              </a:rPr>
              <a:t>Pepsi</a:t>
            </a:r>
            <a:r>
              <a:rPr lang="en-US" altLang="en-US"/>
              <a:t> </a:t>
            </a:r>
            <a:r>
              <a:rPr lang="en-US" altLang="en-US">
                <a:sym typeface="Wingdings" panose="05000000000000000000" pitchFamily="2" charset="2"/>
              </a:rPr>
              <a:t> ?</a:t>
            </a:r>
            <a:endParaRPr lang="en-US" altLang="en-US"/>
          </a:p>
        </p:txBody>
      </p:sp>
      <p:sp>
        <p:nvSpPr>
          <p:cNvPr id="268312" name="AutoShape 24">
            <a:extLst>
              <a:ext uri="{FF2B5EF4-FFF2-40B4-BE49-F238E27FC236}">
                <a16:creationId xmlns:a16="http://schemas.microsoft.com/office/drawing/2014/main" id="{B6BEC61F-E38B-69E4-8B54-97567C64E1A3}"/>
              </a:ext>
            </a:extLst>
          </p:cNvPr>
          <p:cNvSpPr>
            <a:spLocks/>
          </p:cNvSpPr>
          <p:nvPr/>
        </p:nvSpPr>
        <p:spPr bwMode="auto">
          <a:xfrm rot="5400000">
            <a:off x="2540794" y="4863307"/>
            <a:ext cx="149225" cy="1385887"/>
          </a:xfrm>
          <a:prstGeom prst="rightBrace">
            <a:avLst>
              <a:gd name="adj1" fmla="val 7739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68313" name="AutoShape 25">
            <a:extLst>
              <a:ext uri="{FF2B5EF4-FFF2-40B4-BE49-F238E27FC236}">
                <a16:creationId xmlns:a16="http://schemas.microsoft.com/office/drawing/2014/main" id="{0D98DDA4-4859-9718-B0D5-6F88004902DA}"/>
              </a:ext>
            </a:extLst>
          </p:cNvPr>
          <p:cNvSpPr>
            <a:spLocks/>
          </p:cNvSpPr>
          <p:nvPr/>
        </p:nvSpPr>
        <p:spPr bwMode="auto">
          <a:xfrm>
            <a:off x="4302125" y="4413250"/>
            <a:ext cx="88900" cy="1125538"/>
          </a:xfrm>
          <a:prstGeom prst="rightBrace">
            <a:avLst>
              <a:gd name="adj1" fmla="val 10550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68314" name="Line 26">
            <a:extLst>
              <a:ext uri="{FF2B5EF4-FFF2-40B4-BE49-F238E27FC236}">
                <a16:creationId xmlns:a16="http://schemas.microsoft.com/office/drawing/2014/main" id="{C21A730E-4949-9AD1-F467-4846CFCD4172}"/>
              </a:ext>
            </a:extLst>
          </p:cNvPr>
          <p:cNvSpPr>
            <a:spLocks noChangeShapeType="1"/>
          </p:cNvSpPr>
          <p:nvPr/>
        </p:nvSpPr>
        <p:spPr bwMode="auto">
          <a:xfrm>
            <a:off x="4449763" y="4970463"/>
            <a:ext cx="1111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8315" name="Line 27">
            <a:extLst>
              <a:ext uri="{FF2B5EF4-FFF2-40B4-BE49-F238E27FC236}">
                <a16:creationId xmlns:a16="http://schemas.microsoft.com/office/drawing/2014/main" id="{00C22379-70A7-263D-F0B3-852C44185793}"/>
              </a:ext>
            </a:extLst>
          </p:cNvPr>
          <p:cNvSpPr>
            <a:spLocks noChangeShapeType="1"/>
          </p:cNvSpPr>
          <p:nvPr/>
        </p:nvSpPr>
        <p:spPr bwMode="auto">
          <a:xfrm>
            <a:off x="4578350" y="4962525"/>
            <a:ext cx="0" cy="10985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68316" name="Text Box 28">
            <a:extLst>
              <a:ext uri="{FF2B5EF4-FFF2-40B4-BE49-F238E27FC236}">
                <a16:creationId xmlns:a16="http://schemas.microsoft.com/office/drawing/2014/main" id="{6D2C8004-1199-7D3B-8652-C3FD8D79052E}"/>
              </a:ext>
            </a:extLst>
          </p:cNvPr>
          <p:cNvSpPr txBox="1">
            <a:spLocks noChangeArrowheads="1"/>
          </p:cNvSpPr>
          <p:nvPr/>
        </p:nvSpPr>
        <p:spPr bwMode="auto">
          <a:xfrm>
            <a:off x="3733800" y="6099175"/>
            <a:ext cx="1500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ym typeface="Wingdings" panose="05000000000000000000" pitchFamily="2" charset="2"/>
              </a:rPr>
              <a:t>?  </a:t>
            </a:r>
            <a:r>
              <a:rPr lang="en-US" altLang="en-US">
                <a:solidFill>
                  <a:schemeClr val="hlink"/>
                </a:solidFill>
                <a:sym typeface="Wingdings" panose="05000000000000000000" pitchFamily="2" charset="2"/>
              </a:rPr>
              <a:t>Coke</a:t>
            </a:r>
            <a:endParaRPr lang="en-US" altLang="en-US">
              <a:solidFill>
                <a:schemeClr val="hlink"/>
              </a:solidFill>
            </a:endParaRPr>
          </a:p>
        </p:txBody>
      </p:sp>
      <p:graphicFrame>
        <p:nvGraphicFramePr>
          <p:cNvPr id="268319" name="Object 31">
            <a:extLst>
              <a:ext uri="{FF2B5EF4-FFF2-40B4-BE49-F238E27FC236}">
                <a16:creationId xmlns:a16="http://schemas.microsoft.com/office/drawing/2014/main" id="{CD7CDAC4-A971-F185-20D5-5704C3B8E0E7}"/>
              </a:ext>
            </a:extLst>
          </p:cNvPr>
          <p:cNvGraphicFramePr>
            <a:graphicFrameLocks noChangeAspect="1"/>
          </p:cNvGraphicFramePr>
          <p:nvPr/>
        </p:nvGraphicFramePr>
        <p:xfrm>
          <a:off x="660400" y="4270375"/>
          <a:ext cx="2849563" cy="1336675"/>
        </p:xfrm>
        <a:graphic>
          <a:graphicData uri="http://schemas.openxmlformats.org/presentationml/2006/ole">
            <mc:AlternateContent xmlns:mc="http://schemas.openxmlformats.org/markup-compatibility/2006">
              <mc:Choice xmlns:v="urn:schemas-microsoft-com:vml" Requires="v">
                <p:oleObj name="Equation" r:id="rId5" imgW="952200" imgH="457200" progId="Equation.3">
                  <p:embed/>
                </p:oleObj>
              </mc:Choice>
              <mc:Fallback>
                <p:oleObj name="Equation" r:id="rId5" imgW="952200" imgH="457200" progId="Equation.3">
                  <p:embed/>
                  <p:pic>
                    <p:nvPicPr>
                      <p:cNvPr id="268319" name="Object 31">
                        <a:extLst>
                          <a:ext uri="{FF2B5EF4-FFF2-40B4-BE49-F238E27FC236}">
                            <a16:creationId xmlns:a16="http://schemas.microsoft.com/office/drawing/2014/main" id="{CD7CDAC4-A971-F185-20D5-5704C3B8E0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00" y="4270375"/>
                        <a:ext cx="2849563"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animEffect transition="in" filter="wipe(left)">
                                      <p:cBhvr>
                                        <p:cTn id="7" dur="500"/>
                                        <p:tgtEl>
                                          <p:spTgt spid="268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8291">
                                            <p:txEl>
                                              <p:pRg st="2" end="2"/>
                                            </p:txEl>
                                          </p:spTgt>
                                        </p:tgtEl>
                                        <p:attrNameLst>
                                          <p:attrName>style.visibility</p:attrName>
                                        </p:attrNameLst>
                                      </p:cBhvr>
                                      <p:to>
                                        <p:strVal val="visible"/>
                                      </p:to>
                                    </p:set>
                                    <p:animEffect transition="in" filter="wipe(left)">
                                      <p:cBhvr>
                                        <p:cTn id="12" dur="500"/>
                                        <p:tgtEl>
                                          <p:spTgt spid="268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26831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683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8303"/>
                                        </p:tgtEl>
                                        <p:attrNameLst>
                                          <p:attrName>style.visibility</p:attrName>
                                        </p:attrNameLst>
                                      </p:cBhvr>
                                      <p:to>
                                        <p:strVal val="visible"/>
                                      </p:to>
                                    </p:set>
                                    <p:anim calcmode="lin" valueType="num">
                                      <p:cBhvr additive="base">
                                        <p:cTn id="27" dur="500" fill="hold"/>
                                        <p:tgtEl>
                                          <p:spTgt spid="268303"/>
                                        </p:tgtEl>
                                        <p:attrNameLst>
                                          <p:attrName>ppt_x</p:attrName>
                                        </p:attrNameLst>
                                      </p:cBhvr>
                                      <p:tavLst>
                                        <p:tav tm="0">
                                          <p:val>
                                            <p:strVal val="#ppt_x"/>
                                          </p:val>
                                        </p:tav>
                                        <p:tav tm="100000">
                                          <p:val>
                                            <p:strVal val="#ppt_x"/>
                                          </p:val>
                                        </p:tav>
                                      </p:tavLst>
                                    </p:anim>
                                    <p:anim calcmode="lin" valueType="num">
                                      <p:cBhvr additive="base">
                                        <p:cTn id="28" dur="500" fill="hold"/>
                                        <p:tgtEl>
                                          <p:spTgt spid="26830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683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83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831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83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83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83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8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3" grpId="0" animBg="1"/>
      <p:bldP spid="268311" grpId="0"/>
      <p:bldP spid="268312" grpId="0" animBg="1"/>
      <p:bldP spid="268313" grpId="0" animBg="1"/>
      <p:bldP spid="2683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919AB5FD-1F79-D31B-F7F4-234ADDFD379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FE58D45-FD2B-4C1F-B887-E586001CA52C}" type="slidenum">
              <a:rPr lang="he-IL" altLang="en-US" sz="1600">
                <a:latin typeface="Times New Roman" panose="02020603050405020304" pitchFamily="18" charset="0"/>
              </a:rPr>
              <a:pPr/>
              <a:t>11</a:t>
            </a:fld>
            <a:endParaRPr lang="en-US" altLang="en-US" sz="1600">
              <a:latin typeface="Times New Roman" panose="02020603050405020304" pitchFamily="18" charset="0"/>
            </a:endParaRPr>
          </a:p>
        </p:txBody>
      </p:sp>
      <p:sp>
        <p:nvSpPr>
          <p:cNvPr id="6148" name="Text Box 2">
            <a:extLst>
              <a:ext uri="{FF2B5EF4-FFF2-40B4-BE49-F238E27FC236}">
                <a16:creationId xmlns:a16="http://schemas.microsoft.com/office/drawing/2014/main" id="{C79E3B42-9AFA-8933-43EA-59049EB23CE6}"/>
              </a:ext>
            </a:extLst>
          </p:cNvPr>
          <p:cNvSpPr txBox="1">
            <a:spLocks noChangeArrowheads="1"/>
          </p:cNvSpPr>
          <p:nvPr/>
        </p:nvSpPr>
        <p:spPr bwMode="auto">
          <a:xfrm>
            <a:off x="500063" y="1571625"/>
            <a:ext cx="83677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Given that a person is currently a </a:t>
            </a:r>
            <a:r>
              <a:rPr lang="en-US" altLang="en-US" dirty="0">
                <a:solidFill>
                  <a:schemeClr val="hlink"/>
                </a:solidFill>
              </a:rPr>
              <a:t>Coke</a:t>
            </a:r>
            <a:r>
              <a:rPr lang="en-US" altLang="en-US" dirty="0"/>
              <a:t> purchaser, what is the probability that he will purchase </a:t>
            </a:r>
            <a:r>
              <a:rPr lang="en-US" altLang="en-US" dirty="0">
                <a:solidFill>
                  <a:srgbClr val="3333CC"/>
                </a:solidFill>
              </a:rPr>
              <a:t>Pepsi</a:t>
            </a:r>
            <a:r>
              <a:rPr lang="en-US" altLang="en-US" dirty="0"/>
              <a:t> </a:t>
            </a:r>
            <a:r>
              <a:rPr lang="en-US" altLang="en-US" b="1" dirty="0">
                <a:solidFill>
                  <a:srgbClr val="993300"/>
                </a:solidFill>
              </a:rPr>
              <a:t>three</a:t>
            </a:r>
            <a:r>
              <a:rPr lang="en-US" altLang="en-US" dirty="0"/>
              <a:t> purchases from now?</a:t>
            </a:r>
          </a:p>
        </p:txBody>
      </p:sp>
      <p:sp>
        <p:nvSpPr>
          <p:cNvPr id="6149" name="Rectangle 5">
            <a:extLst>
              <a:ext uri="{FF2B5EF4-FFF2-40B4-BE49-F238E27FC236}">
                <a16:creationId xmlns:a16="http://schemas.microsoft.com/office/drawing/2014/main" id="{5F572A19-FAE2-3935-4C02-BCEBA979C0CC}"/>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Coke vs. Pepsi Example </a:t>
            </a:r>
            <a:r>
              <a:rPr lang="en-US" altLang="en-US" sz="1800" b="1" dirty="0">
                <a:solidFill>
                  <a:srgbClr val="C00000"/>
                </a:solidFill>
                <a:latin typeface="Times New Roman" panose="02020603050405020304" pitchFamily="18" charset="0"/>
                <a:cs typeface="Times New Roman" panose="02020603050405020304" pitchFamily="18" charset="0"/>
              </a:rPr>
              <a:t>(</a:t>
            </a:r>
            <a:r>
              <a:rPr lang="en-US" altLang="en-US" sz="1800" b="1" dirty="0" err="1">
                <a:solidFill>
                  <a:srgbClr val="C00000"/>
                </a:solidFill>
                <a:latin typeface="Times New Roman" panose="02020603050405020304" pitchFamily="18" charset="0"/>
                <a:cs typeface="Times New Roman" panose="02020603050405020304" pitchFamily="18" charset="0"/>
              </a:rPr>
              <a:t>cont</a:t>
            </a:r>
            <a:r>
              <a:rPr lang="en-US" altLang="en-US" sz="1800" b="1" dirty="0">
                <a:solidFill>
                  <a:srgbClr val="C00000"/>
                </a:solidFill>
                <a:latin typeface="Times New Roman" panose="02020603050405020304" pitchFamily="18" charset="0"/>
                <a:cs typeface="Times New Roman" panose="02020603050405020304" pitchFamily="18" charset="0"/>
              </a:rPr>
              <a:t>)</a:t>
            </a:r>
          </a:p>
        </p:txBody>
      </p:sp>
      <p:graphicFrame>
        <p:nvGraphicFramePr>
          <p:cNvPr id="274445" name="Object 13">
            <a:extLst>
              <a:ext uri="{FF2B5EF4-FFF2-40B4-BE49-F238E27FC236}">
                <a16:creationId xmlns:a16="http://schemas.microsoft.com/office/drawing/2014/main" id="{DA374CCC-0262-CAAF-E3EE-997936122DB7}"/>
              </a:ext>
            </a:extLst>
          </p:cNvPr>
          <p:cNvGraphicFramePr>
            <a:graphicFrameLocks noChangeAspect="1"/>
          </p:cNvGraphicFramePr>
          <p:nvPr/>
        </p:nvGraphicFramePr>
        <p:xfrm>
          <a:off x="195263" y="3378200"/>
          <a:ext cx="8540750" cy="1336675"/>
        </p:xfrm>
        <a:graphic>
          <a:graphicData uri="http://schemas.openxmlformats.org/presentationml/2006/ole">
            <mc:AlternateContent xmlns:mc="http://schemas.openxmlformats.org/markup-compatibility/2006">
              <mc:Choice xmlns:v="urn:schemas-microsoft-com:vml" Requires="v">
                <p:oleObj name="Equation" r:id="rId3" imgW="2920680" imgH="457200" progId="Equation.3">
                  <p:embed/>
                </p:oleObj>
              </mc:Choice>
              <mc:Fallback>
                <p:oleObj name="Equation" r:id="rId3" imgW="2920680" imgH="457200" progId="Equation.3">
                  <p:embed/>
                  <p:pic>
                    <p:nvPicPr>
                      <p:cNvPr id="274445" name="Object 13">
                        <a:extLst>
                          <a:ext uri="{FF2B5EF4-FFF2-40B4-BE49-F238E27FC236}">
                            <a16:creationId xmlns:a16="http://schemas.microsoft.com/office/drawing/2014/main" id="{DA374CCC-0262-CAAF-E3EE-997936122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3" y="3378200"/>
                        <a:ext cx="8540750"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46" name="Oval 14">
            <a:extLst>
              <a:ext uri="{FF2B5EF4-FFF2-40B4-BE49-F238E27FC236}">
                <a16:creationId xmlns:a16="http://schemas.microsoft.com/office/drawing/2014/main" id="{7E03750E-0A47-351C-00FC-957E19609C27}"/>
              </a:ext>
            </a:extLst>
          </p:cNvPr>
          <p:cNvSpPr>
            <a:spLocks noChangeArrowheads="1"/>
          </p:cNvSpPr>
          <p:nvPr/>
        </p:nvSpPr>
        <p:spPr bwMode="auto">
          <a:xfrm>
            <a:off x="7385050" y="3300413"/>
            <a:ext cx="1165225" cy="688975"/>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44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74446"/>
                                        </p:tgtEl>
                                        <p:attrNameLst>
                                          <p:attrName>style.visibility</p:attrName>
                                        </p:attrNameLst>
                                      </p:cBhvr>
                                      <p:to>
                                        <p:strVal val="visible"/>
                                      </p:to>
                                    </p:set>
                                    <p:anim calcmode="lin" valueType="num">
                                      <p:cBhvr additive="base">
                                        <p:cTn id="11" dur="500" fill="hold"/>
                                        <p:tgtEl>
                                          <p:spTgt spid="274446"/>
                                        </p:tgtEl>
                                        <p:attrNameLst>
                                          <p:attrName>ppt_x</p:attrName>
                                        </p:attrNameLst>
                                      </p:cBhvr>
                                      <p:tavLst>
                                        <p:tav tm="0">
                                          <p:val>
                                            <p:strVal val="#ppt_x"/>
                                          </p:val>
                                        </p:tav>
                                        <p:tav tm="100000">
                                          <p:val>
                                            <p:strVal val="#ppt_x"/>
                                          </p:val>
                                        </p:tav>
                                      </p:tavLst>
                                    </p:anim>
                                    <p:anim calcmode="lin" valueType="num">
                                      <p:cBhvr additive="base">
                                        <p:cTn id="12" dur="500" fill="hold"/>
                                        <p:tgtEl>
                                          <p:spTgt spid="274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4">
            <a:extLst>
              <a:ext uri="{FF2B5EF4-FFF2-40B4-BE49-F238E27FC236}">
                <a16:creationId xmlns:a16="http://schemas.microsoft.com/office/drawing/2014/main" id="{549E5BB5-C843-F9C3-AE91-E10E8D1FED9B}"/>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8FDC6BB5-834B-4075-83E1-EF1BCDB63EAD}" type="slidenum">
              <a:rPr lang="he-IL" altLang="en-US" sz="1600">
                <a:latin typeface="Times New Roman" panose="02020603050405020304" pitchFamily="18" charset="0"/>
              </a:rPr>
              <a:pPr/>
              <a:t>12</a:t>
            </a:fld>
            <a:endParaRPr lang="en-US" altLang="en-US" sz="1600">
              <a:latin typeface="Times New Roman" panose="02020603050405020304" pitchFamily="18" charset="0"/>
            </a:endParaRPr>
          </a:p>
        </p:txBody>
      </p:sp>
      <p:sp>
        <p:nvSpPr>
          <p:cNvPr id="270339" name="Text Box 3">
            <a:extLst>
              <a:ext uri="{FF2B5EF4-FFF2-40B4-BE49-F238E27FC236}">
                <a16:creationId xmlns:a16="http://schemas.microsoft.com/office/drawing/2014/main" id="{1DDAF4D1-8DD5-0685-A0C3-D2A556995EE5}"/>
              </a:ext>
            </a:extLst>
          </p:cNvPr>
          <p:cNvSpPr txBox="1">
            <a:spLocks noChangeArrowheads="1"/>
          </p:cNvSpPr>
          <p:nvPr/>
        </p:nvSpPr>
        <p:spPr bwMode="auto">
          <a:xfrm>
            <a:off x="398463" y="1546225"/>
            <a:ext cx="85772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sz="2000"/>
              <a:t>Assume each person makes one cola purchase per week</a:t>
            </a:r>
          </a:p>
          <a:p>
            <a:pPr>
              <a:spcBef>
                <a:spcPct val="50000"/>
              </a:spcBef>
              <a:buFontTx/>
              <a:buChar char="•"/>
            </a:pPr>
            <a:r>
              <a:rPr lang="en-US" altLang="en-US" sz="2000"/>
              <a:t>Suppose </a:t>
            </a:r>
            <a:r>
              <a:rPr lang="en-US" altLang="en-US" sz="2000">
                <a:solidFill>
                  <a:schemeClr val="hlink"/>
                </a:solidFill>
              </a:rPr>
              <a:t>60%</a:t>
            </a:r>
            <a:r>
              <a:rPr lang="en-US" altLang="en-US" sz="2000"/>
              <a:t> of all people now drink </a:t>
            </a:r>
            <a:r>
              <a:rPr lang="en-US" altLang="en-US" sz="2000">
                <a:solidFill>
                  <a:schemeClr val="hlink"/>
                </a:solidFill>
              </a:rPr>
              <a:t>Coke</a:t>
            </a:r>
            <a:r>
              <a:rPr lang="en-US" altLang="en-US" sz="2000"/>
              <a:t>, and </a:t>
            </a:r>
            <a:r>
              <a:rPr lang="en-US" altLang="en-US" sz="2000">
                <a:solidFill>
                  <a:srgbClr val="3333CC"/>
                </a:solidFill>
              </a:rPr>
              <a:t>40%</a:t>
            </a:r>
            <a:r>
              <a:rPr lang="en-US" altLang="en-US" sz="2000"/>
              <a:t> drink </a:t>
            </a:r>
            <a:r>
              <a:rPr lang="en-US" altLang="en-US" sz="2000">
                <a:solidFill>
                  <a:srgbClr val="3333CC"/>
                </a:solidFill>
              </a:rPr>
              <a:t>Pepsi</a:t>
            </a:r>
          </a:p>
          <a:p>
            <a:pPr>
              <a:spcBef>
                <a:spcPct val="50000"/>
              </a:spcBef>
              <a:buFontTx/>
              <a:buChar char="•"/>
            </a:pPr>
            <a:r>
              <a:rPr lang="en-US" altLang="en-US" sz="2000"/>
              <a:t>What fraction of people will be drinking </a:t>
            </a:r>
            <a:r>
              <a:rPr lang="en-US" altLang="en-US" sz="2000">
                <a:solidFill>
                  <a:schemeClr val="hlink"/>
                </a:solidFill>
              </a:rPr>
              <a:t>Coke</a:t>
            </a:r>
            <a:r>
              <a:rPr lang="en-US" altLang="en-US" sz="2000"/>
              <a:t> three weeks from now?</a:t>
            </a:r>
            <a:endParaRPr lang="en-US" altLang="en-US" sz="2000" i="1">
              <a:latin typeface="Times New Roman" panose="02020603050405020304" pitchFamily="18" charset="0"/>
              <a:cs typeface="Times New Roman" panose="02020603050405020304" pitchFamily="18" charset="0"/>
            </a:endParaRPr>
          </a:p>
        </p:txBody>
      </p:sp>
      <p:sp>
        <p:nvSpPr>
          <p:cNvPr id="7174" name="Rectangle 15">
            <a:extLst>
              <a:ext uri="{FF2B5EF4-FFF2-40B4-BE49-F238E27FC236}">
                <a16:creationId xmlns:a16="http://schemas.microsoft.com/office/drawing/2014/main" id="{35EBF002-D303-C4C1-46E1-9BA40C5B5A1E}"/>
              </a:ext>
            </a:extLst>
          </p:cNvPr>
          <p:cNvSpPr>
            <a:spLocks noGrp="1" noChangeArrowheads="1"/>
          </p:cNvSpPr>
          <p:nvPr>
            <p:ph type="title"/>
          </p:nvPr>
        </p:nvSpPr>
        <p:spPr>
          <a:noFill/>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br>
              <a:rPr lang="en-US" altLang="en-US" dirty="0">
                <a:solidFill>
                  <a:srgbClr val="C00000"/>
                </a:solidFill>
                <a:latin typeface="Times New Roman" panose="02020603050405020304" pitchFamily="18" charset="0"/>
                <a:cs typeface="Times New Roman" panose="02020603050405020304" pitchFamily="18" charset="0"/>
              </a:rPr>
            </a:br>
            <a:r>
              <a:rPr lang="en-US" altLang="en-US" sz="2400" dirty="0">
                <a:solidFill>
                  <a:srgbClr val="C00000"/>
                </a:solidFill>
                <a:latin typeface="Times New Roman" panose="02020603050405020304" pitchFamily="18" charset="0"/>
                <a:cs typeface="Times New Roman" panose="02020603050405020304" pitchFamily="18" charset="0"/>
              </a:rPr>
              <a:t>Coke vs. Pepsi Example </a:t>
            </a:r>
            <a:r>
              <a:rPr lang="en-US" altLang="en-US" sz="1800" dirty="0">
                <a:solidFill>
                  <a:srgbClr val="C00000"/>
                </a:solidFill>
                <a:latin typeface="Times New Roman" panose="02020603050405020304" pitchFamily="18" charset="0"/>
                <a:cs typeface="Times New Roman" panose="02020603050405020304" pitchFamily="18" charset="0"/>
              </a:rPr>
              <a:t>(</a:t>
            </a:r>
            <a:r>
              <a:rPr lang="en-US" altLang="en-US" sz="1800" dirty="0" err="1">
                <a:solidFill>
                  <a:srgbClr val="C00000"/>
                </a:solidFill>
                <a:latin typeface="Times New Roman" panose="02020603050405020304" pitchFamily="18" charset="0"/>
                <a:cs typeface="Times New Roman" panose="02020603050405020304" pitchFamily="18" charset="0"/>
              </a:rPr>
              <a:t>cont</a:t>
            </a:r>
            <a:r>
              <a:rPr lang="en-US" altLang="en-US" sz="1800" dirty="0">
                <a:solidFill>
                  <a:srgbClr val="C00000"/>
                </a:solidFill>
                <a:latin typeface="Times New Roman" panose="02020603050405020304" pitchFamily="18" charset="0"/>
                <a:cs typeface="Times New Roman" panose="02020603050405020304" pitchFamily="18" charset="0"/>
              </a:rPr>
              <a:t>)</a:t>
            </a:r>
          </a:p>
        </p:txBody>
      </p:sp>
      <p:graphicFrame>
        <p:nvGraphicFramePr>
          <p:cNvPr id="270352" name="Object 16">
            <a:extLst>
              <a:ext uri="{FF2B5EF4-FFF2-40B4-BE49-F238E27FC236}">
                <a16:creationId xmlns:a16="http://schemas.microsoft.com/office/drawing/2014/main" id="{92028D30-0C7F-1B0B-5C44-72BBAF1C91ED}"/>
              </a:ext>
            </a:extLst>
          </p:cNvPr>
          <p:cNvGraphicFramePr>
            <a:graphicFrameLocks noGrp="1" noChangeAspect="1"/>
          </p:cNvGraphicFramePr>
          <p:nvPr>
            <p:ph idx="1"/>
          </p:nvPr>
        </p:nvGraphicFramePr>
        <p:xfrm>
          <a:off x="1952625" y="3074988"/>
          <a:ext cx="2033588" cy="976312"/>
        </p:xfrm>
        <a:graphic>
          <a:graphicData uri="http://schemas.openxmlformats.org/presentationml/2006/ole">
            <mc:AlternateContent xmlns:mc="http://schemas.openxmlformats.org/markup-compatibility/2006">
              <mc:Choice xmlns:v="urn:schemas-microsoft-com:vml" Requires="v">
                <p:oleObj name="Equation" r:id="rId3" imgW="952200" imgH="457200" progId="Equation.3">
                  <p:embed/>
                </p:oleObj>
              </mc:Choice>
              <mc:Fallback>
                <p:oleObj name="Equation" r:id="rId3" imgW="952200" imgH="457200" progId="Equation.3">
                  <p:embed/>
                  <p:pic>
                    <p:nvPicPr>
                      <p:cNvPr id="270352" name="Object 16">
                        <a:extLst>
                          <a:ext uri="{FF2B5EF4-FFF2-40B4-BE49-F238E27FC236}">
                            <a16:creationId xmlns:a16="http://schemas.microsoft.com/office/drawing/2014/main" id="{92028D30-0C7F-1B0B-5C44-72BBAF1C91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25" y="3074988"/>
                        <a:ext cx="2033588" cy="976312"/>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0356" name="Object 20">
            <a:extLst>
              <a:ext uri="{FF2B5EF4-FFF2-40B4-BE49-F238E27FC236}">
                <a16:creationId xmlns:a16="http://schemas.microsoft.com/office/drawing/2014/main" id="{4A71761A-A6DA-05AB-E4A7-3D3EECC645E8}"/>
              </a:ext>
            </a:extLst>
          </p:cNvPr>
          <p:cNvGraphicFramePr>
            <a:graphicFrameLocks noChangeAspect="1"/>
          </p:cNvGraphicFramePr>
          <p:nvPr/>
        </p:nvGraphicFramePr>
        <p:xfrm>
          <a:off x="4494213" y="3082925"/>
          <a:ext cx="2828925" cy="969963"/>
        </p:xfrm>
        <a:graphic>
          <a:graphicData uri="http://schemas.openxmlformats.org/presentationml/2006/ole">
            <mc:AlternateContent xmlns:mc="http://schemas.openxmlformats.org/markup-compatibility/2006">
              <mc:Choice xmlns:v="urn:schemas-microsoft-com:vml" Requires="v">
                <p:oleObj name="משוואה" r:id="rId5" imgW="1333440" imgH="457200" progId="Equation.3">
                  <p:embed/>
                </p:oleObj>
              </mc:Choice>
              <mc:Fallback>
                <p:oleObj name="משוואה" r:id="rId5" imgW="1333440" imgH="457200" progId="Equation.3">
                  <p:embed/>
                  <p:pic>
                    <p:nvPicPr>
                      <p:cNvPr id="270356" name="Object 20">
                        <a:extLst>
                          <a:ext uri="{FF2B5EF4-FFF2-40B4-BE49-F238E27FC236}">
                            <a16:creationId xmlns:a16="http://schemas.microsoft.com/office/drawing/2014/main" id="{4A71761A-A6DA-05AB-E4A7-3D3EECC64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213" y="3082925"/>
                        <a:ext cx="2828925" cy="969963"/>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57" name="Text Box 21">
            <a:extLst>
              <a:ext uri="{FF2B5EF4-FFF2-40B4-BE49-F238E27FC236}">
                <a16:creationId xmlns:a16="http://schemas.microsoft.com/office/drawing/2014/main" id="{B8F704F3-DC78-0D18-AEE5-12227E27A2AD}"/>
              </a:ext>
            </a:extLst>
          </p:cNvPr>
          <p:cNvSpPr txBox="1">
            <a:spLocks noChangeArrowheads="1"/>
          </p:cNvSpPr>
          <p:nvPr/>
        </p:nvSpPr>
        <p:spPr bwMode="auto">
          <a:xfrm>
            <a:off x="704850" y="4237038"/>
            <a:ext cx="6653213"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Pr[</a:t>
            </a:r>
            <a:r>
              <a:rPr lang="en-US" altLang="en-US" i="1">
                <a:latin typeface="Times New Roman" panose="02020603050405020304" pitchFamily="18" charset="0"/>
                <a:cs typeface="Times New Roman" panose="02020603050405020304" pitchFamily="18" charset="0"/>
              </a:rPr>
              <a:t>X</a:t>
            </a:r>
            <a:r>
              <a:rPr lang="en-US" altLang="en-US" baseline="-25000">
                <a:latin typeface="Times New Roman" panose="02020603050405020304" pitchFamily="18" charset="0"/>
                <a:cs typeface="Times New Roman" panose="02020603050405020304" pitchFamily="18" charset="0"/>
              </a:rPr>
              <a:t>3</a:t>
            </a:r>
            <a:r>
              <a:rPr lang="en-US" altLang="en-US" i="1">
                <a:latin typeface="Times New Roman" panose="02020603050405020304" pitchFamily="18" charset="0"/>
                <a:cs typeface="Times New Roman" panose="02020603050405020304" pitchFamily="18" charset="0"/>
              </a:rPr>
              <a:t>=</a:t>
            </a:r>
            <a:r>
              <a:rPr lang="en-US" altLang="en-US">
                <a:solidFill>
                  <a:schemeClr val="hlink"/>
                </a:solidFill>
                <a:latin typeface="Times New Roman" panose="02020603050405020304" pitchFamily="18" charset="0"/>
                <a:cs typeface="Times New Roman" panose="02020603050405020304" pitchFamily="18" charset="0"/>
              </a:rPr>
              <a:t>Coke</a:t>
            </a:r>
            <a:r>
              <a:rPr lang="en-US" altLang="en-US">
                <a:latin typeface="Times New Roman" panose="02020603050405020304" pitchFamily="18" charset="0"/>
                <a:cs typeface="Times New Roman" panose="02020603050405020304" pitchFamily="18" charset="0"/>
              </a:rPr>
              <a:t>] = 0.6 * 0.781  +  0.4 * 0.438  =  0.6438</a:t>
            </a:r>
          </a:p>
          <a:p>
            <a:endParaRPr lang="en-US" altLang="en-US">
              <a:latin typeface="Times New Roman" panose="02020603050405020304" pitchFamily="18" charset="0"/>
              <a:cs typeface="Times New Roman" panose="02020603050405020304" pitchFamily="18" charset="0"/>
            </a:endParaRP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t>
            </a:r>
            <a:r>
              <a:rPr lang="en-US" altLang="en-US">
                <a:cs typeface="Times New Roman" panose="02020603050405020304" pitchFamily="18" charset="0"/>
              </a:rPr>
              <a:t>- the distribution in week </a:t>
            </a:r>
            <a:r>
              <a:rPr lang="en-US" altLang="en-US" i="1">
                <a:latin typeface="Times New Roman" panose="02020603050405020304" pitchFamily="18" charset="0"/>
                <a:cs typeface="Times New Roman" panose="02020603050405020304" pitchFamily="18" charset="0"/>
              </a:rPr>
              <a:t>i</a:t>
            </a: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baseline="-25000">
                <a:latin typeface="Times New Roman" panose="02020603050405020304" pitchFamily="18" charset="0"/>
                <a:cs typeface="Times New Roman" panose="02020603050405020304" pitchFamily="18" charset="0"/>
              </a:rPr>
              <a:t>0</a:t>
            </a:r>
            <a:r>
              <a:rPr lang="en-US" altLang="en-US" i="1">
                <a:latin typeface="Times New Roman" panose="02020603050405020304" pitchFamily="18" charset="0"/>
                <a:cs typeface="Times New Roman" panose="02020603050405020304" pitchFamily="18" charset="0"/>
              </a:rPr>
              <a:t>=(0.6,0.4)</a:t>
            </a:r>
            <a:r>
              <a:rPr lang="en-US" altLang="en-US"/>
              <a:t> - initial distribution</a:t>
            </a:r>
            <a:endParaRPr lang="en-US" altLang="en-US">
              <a:latin typeface="Times New Roman" panose="02020603050405020304" pitchFamily="18" charset="0"/>
              <a:cs typeface="Times New Roman" panose="02020603050405020304" pitchFamily="18" charset="0"/>
            </a:endParaRP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baseline="-25000">
                <a:latin typeface="Times New Roman" panose="02020603050405020304" pitchFamily="18" charset="0"/>
                <a:cs typeface="Times New Roman" panose="02020603050405020304" pitchFamily="18" charset="0"/>
              </a:rPr>
              <a:t>3</a:t>
            </a:r>
            <a:r>
              <a:rPr lang="en-US" altLang="en-US" i="1">
                <a:latin typeface="Times New Roman" panose="02020603050405020304" pitchFamily="18" charset="0"/>
                <a:cs typeface="Times New Roman" panose="02020603050405020304" pitchFamily="18" charset="0"/>
              </a:rPr>
              <a:t>= Q</a:t>
            </a:r>
            <a:r>
              <a:rPr lang="en-US" altLang="en-US" baseline="-25000">
                <a:latin typeface="Times New Roman" panose="02020603050405020304" pitchFamily="18" charset="0"/>
                <a:cs typeface="Times New Roman" panose="02020603050405020304" pitchFamily="18" charset="0"/>
              </a:rPr>
              <a:t>0</a:t>
            </a:r>
            <a:r>
              <a:rPr lang="en-US" altLang="en-US" i="1">
                <a:latin typeface="Times New Roman" panose="02020603050405020304" pitchFamily="18" charset="0"/>
                <a:cs typeface="Times New Roman" panose="02020603050405020304" pitchFamily="18" charset="0"/>
              </a:rPr>
              <a:t> * P</a:t>
            </a:r>
            <a:r>
              <a:rPr lang="en-US" altLang="en-US" i="1" baseline="30000">
                <a:latin typeface="Times New Roman" panose="02020603050405020304" pitchFamily="18" charset="0"/>
                <a:cs typeface="Times New Roman" panose="02020603050405020304" pitchFamily="18" charset="0"/>
              </a:rPr>
              <a:t>3 </a:t>
            </a:r>
            <a:r>
              <a:rPr lang="en-US" altLang="en-US" i="1">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(0.6438</a:t>
            </a:r>
            <a:r>
              <a:rPr lang="en-US" altLang="en-US" i="1">
                <a:latin typeface="Times New Roman" panose="02020603050405020304" pitchFamily="18" charset="0"/>
                <a:cs typeface="Times New Roman" panose="02020603050405020304" pitchFamily="18" charset="0"/>
              </a:rPr>
              <a:t>,0.3562</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0339">
                                            <p:txEl>
                                              <p:pRg st="1" end="1"/>
                                            </p:txEl>
                                          </p:spTgt>
                                        </p:tgtEl>
                                        <p:attrNameLst>
                                          <p:attrName>style.visibility</p:attrName>
                                        </p:attrNameLst>
                                      </p:cBhvr>
                                      <p:to>
                                        <p:strVal val="visible"/>
                                      </p:to>
                                    </p:set>
                                    <p:animEffect transition="in" filter="wipe(left)">
                                      <p:cBhvr>
                                        <p:cTn id="7" dur="500"/>
                                        <p:tgtEl>
                                          <p:spTgt spid="270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0339">
                                            <p:txEl>
                                              <p:pRg st="2" end="2"/>
                                            </p:txEl>
                                          </p:spTgt>
                                        </p:tgtEl>
                                        <p:attrNameLst>
                                          <p:attrName>style.visibility</p:attrName>
                                        </p:attrNameLst>
                                      </p:cBhvr>
                                      <p:to>
                                        <p:strVal val="visible"/>
                                      </p:to>
                                    </p:set>
                                    <p:animEffect transition="in" filter="wipe(left)">
                                      <p:cBhvr>
                                        <p:cTn id="12" dur="500"/>
                                        <p:tgtEl>
                                          <p:spTgt spid="270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03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3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70357">
                                            <p:txEl>
                                              <p:pRg st="0" end="0"/>
                                            </p:txEl>
                                          </p:spTgt>
                                        </p:tgtEl>
                                        <p:attrNameLst>
                                          <p:attrName>style.visibility</p:attrName>
                                        </p:attrNameLst>
                                      </p:cBhvr>
                                      <p:to>
                                        <p:strVal val="visible"/>
                                      </p:to>
                                    </p:set>
                                    <p:animEffect transition="in" filter="wipe(left)">
                                      <p:cBhvr>
                                        <p:cTn id="23" dur="500"/>
                                        <p:tgtEl>
                                          <p:spTgt spid="27035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70357">
                                            <p:txEl>
                                              <p:pRg st="2" end="2"/>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0357">
                                            <p:txEl>
                                              <p:pRg st="3" end="3"/>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703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a:extLst>
              <a:ext uri="{FF2B5EF4-FFF2-40B4-BE49-F238E27FC236}">
                <a16:creationId xmlns:a16="http://schemas.microsoft.com/office/drawing/2014/main" id="{CA8BE7AC-DB02-2B27-CC24-6F3A385F5B9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4CAE7495-70E6-48BC-8130-B56BFFC94BD0}" type="slidenum">
              <a:rPr lang="he-IL" altLang="en-US" sz="1600">
                <a:latin typeface="Times New Roman" panose="02020603050405020304" pitchFamily="18" charset="0"/>
              </a:rPr>
              <a:pPr/>
              <a:t>13</a:t>
            </a:fld>
            <a:endParaRPr lang="en-US" altLang="en-US" sz="1600">
              <a:latin typeface="Times New Roman" panose="02020603050405020304" pitchFamily="18" charset="0"/>
            </a:endParaRPr>
          </a:p>
        </p:txBody>
      </p:sp>
      <p:pic>
        <p:nvPicPr>
          <p:cNvPr id="8196" name="Picture 7" descr="tutorial5_simulation">
            <a:extLst>
              <a:ext uri="{FF2B5EF4-FFF2-40B4-BE49-F238E27FC236}">
                <a16:creationId xmlns:a16="http://schemas.microsoft.com/office/drawing/2014/main" id="{B541ECD5-6284-5C15-E7AD-F4DBE09ED71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76325" y="1663700"/>
            <a:ext cx="6607175" cy="4954588"/>
          </a:xfrm>
          <a:noFill/>
        </p:spPr>
      </p:pic>
      <p:sp>
        <p:nvSpPr>
          <p:cNvPr id="8197" name="Text Box 2">
            <a:extLst>
              <a:ext uri="{FF2B5EF4-FFF2-40B4-BE49-F238E27FC236}">
                <a16:creationId xmlns:a16="http://schemas.microsoft.com/office/drawing/2014/main" id="{614B46FD-FBE4-6512-1755-A3BDB56B330B}"/>
              </a:ext>
            </a:extLst>
          </p:cNvPr>
          <p:cNvSpPr txBox="1">
            <a:spLocks noChangeArrowheads="1"/>
          </p:cNvSpPr>
          <p:nvPr/>
        </p:nvSpPr>
        <p:spPr bwMode="auto">
          <a:xfrm>
            <a:off x="681073" y="1338449"/>
            <a:ext cx="8577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dirty="0"/>
              <a:t>Simulation:</a:t>
            </a:r>
            <a:endParaRPr lang="en-US" altLang="en-US" sz="2000" i="1" dirty="0">
              <a:latin typeface="Times New Roman" panose="02020603050405020304" pitchFamily="18" charset="0"/>
              <a:cs typeface="Times New Roman" panose="02020603050405020304" pitchFamily="18" charset="0"/>
            </a:endParaRPr>
          </a:p>
        </p:txBody>
      </p:sp>
      <p:sp>
        <p:nvSpPr>
          <p:cNvPr id="8198" name="Rectangle 3">
            <a:extLst>
              <a:ext uri="{FF2B5EF4-FFF2-40B4-BE49-F238E27FC236}">
                <a16:creationId xmlns:a16="http://schemas.microsoft.com/office/drawing/2014/main" id="{51A1565B-3A45-DD52-8DB3-EAD8FFE9205B}"/>
              </a:ext>
            </a:extLst>
          </p:cNvPr>
          <p:cNvSpPr>
            <a:spLocks noGrp="1" noChangeArrowheads="1"/>
          </p:cNvSpPr>
          <p:nvPr>
            <p:ph type="title"/>
          </p:nvPr>
        </p:nvSpPr>
        <p:spPr>
          <a:noFill/>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br>
              <a:rPr lang="en-US" altLang="en-US" dirty="0">
                <a:solidFill>
                  <a:srgbClr val="C00000"/>
                </a:solidFill>
                <a:latin typeface="Times New Roman" panose="02020603050405020304" pitchFamily="18" charset="0"/>
                <a:cs typeface="Times New Roman" panose="02020603050405020304" pitchFamily="18" charset="0"/>
              </a:rPr>
            </a:br>
            <a:r>
              <a:rPr lang="en-US" altLang="en-US" sz="2400" dirty="0">
                <a:solidFill>
                  <a:srgbClr val="C00000"/>
                </a:solidFill>
                <a:latin typeface="Times New Roman" panose="02020603050405020304" pitchFamily="18" charset="0"/>
                <a:cs typeface="Times New Roman" panose="02020603050405020304" pitchFamily="18" charset="0"/>
              </a:rPr>
              <a:t>Coke vs. Pepsi Example </a:t>
            </a:r>
            <a:r>
              <a:rPr lang="en-US" altLang="en-US" sz="1800" dirty="0">
                <a:solidFill>
                  <a:srgbClr val="C00000"/>
                </a:solidFill>
                <a:latin typeface="Times New Roman" panose="02020603050405020304" pitchFamily="18" charset="0"/>
                <a:cs typeface="Times New Roman" panose="02020603050405020304" pitchFamily="18" charset="0"/>
              </a:rPr>
              <a:t>(</a:t>
            </a:r>
            <a:r>
              <a:rPr lang="en-US" altLang="en-US" sz="1800" dirty="0" err="1">
                <a:solidFill>
                  <a:srgbClr val="C00000"/>
                </a:solidFill>
                <a:latin typeface="Times New Roman" panose="02020603050405020304" pitchFamily="18" charset="0"/>
                <a:cs typeface="Times New Roman" panose="02020603050405020304" pitchFamily="18" charset="0"/>
              </a:rPr>
              <a:t>cont</a:t>
            </a:r>
            <a:r>
              <a:rPr lang="en-US" altLang="en-US" sz="1800" dirty="0">
                <a:solidFill>
                  <a:srgbClr val="C00000"/>
                </a:solidFill>
                <a:latin typeface="Times New Roman" panose="02020603050405020304" pitchFamily="18" charset="0"/>
                <a:cs typeface="Times New Roman" panose="02020603050405020304" pitchFamily="18" charset="0"/>
              </a:rPr>
              <a:t>)</a:t>
            </a:r>
          </a:p>
        </p:txBody>
      </p:sp>
      <p:sp>
        <p:nvSpPr>
          <p:cNvPr id="8199" name="Text Box 9">
            <a:extLst>
              <a:ext uri="{FF2B5EF4-FFF2-40B4-BE49-F238E27FC236}">
                <a16:creationId xmlns:a16="http://schemas.microsoft.com/office/drawing/2014/main" id="{1CC8ED17-A827-3493-958F-70E8CECE7F9F}"/>
              </a:ext>
            </a:extLst>
          </p:cNvPr>
          <p:cNvSpPr txBox="1">
            <a:spLocks noChangeArrowheads="1"/>
          </p:cNvSpPr>
          <p:nvPr/>
        </p:nvSpPr>
        <p:spPr bwMode="auto">
          <a:xfrm>
            <a:off x="3565525" y="62103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week - </a:t>
            </a:r>
            <a:r>
              <a:rPr lang="en-US" altLang="en-US" i="1">
                <a:latin typeface="Times New Roman" panose="02020603050405020304" pitchFamily="18" charset="0"/>
                <a:cs typeface="Times New Roman" panose="02020603050405020304" pitchFamily="18" charset="0"/>
              </a:rPr>
              <a:t>i</a:t>
            </a:r>
          </a:p>
        </p:txBody>
      </p:sp>
      <p:sp>
        <p:nvSpPr>
          <p:cNvPr id="8200" name="Text Box 10">
            <a:extLst>
              <a:ext uri="{FF2B5EF4-FFF2-40B4-BE49-F238E27FC236}">
                <a16:creationId xmlns:a16="http://schemas.microsoft.com/office/drawing/2014/main" id="{DD635AD1-2137-BEB3-E317-4EB22E443F91}"/>
              </a:ext>
            </a:extLst>
          </p:cNvPr>
          <p:cNvSpPr txBox="1">
            <a:spLocks noChangeArrowheads="1"/>
          </p:cNvSpPr>
          <p:nvPr/>
        </p:nvSpPr>
        <p:spPr bwMode="auto">
          <a:xfrm rot="-5400000">
            <a:off x="421481" y="3733007"/>
            <a:ext cx="1868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Pr[</a:t>
            </a:r>
            <a:r>
              <a:rPr lang="en-US" altLang="en-US" i="1">
                <a:latin typeface="Times New Roman" panose="02020603050405020304" pitchFamily="18" charset="0"/>
                <a:cs typeface="Times New Roman" panose="02020603050405020304" pitchFamily="18" charset="0"/>
              </a:rPr>
              <a:t>X</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a:t>
            </a:r>
            <a:r>
              <a:rPr lang="en-US" altLang="en-US">
                <a:solidFill>
                  <a:srgbClr val="3333CC"/>
                </a:solidFill>
                <a:latin typeface="Times New Roman" panose="02020603050405020304" pitchFamily="18" charset="0"/>
                <a:cs typeface="Times New Roman" panose="02020603050405020304" pitchFamily="18" charset="0"/>
              </a:rPr>
              <a:t>Coke</a:t>
            </a:r>
            <a:r>
              <a:rPr lang="en-US" altLang="en-US">
                <a:latin typeface="Times New Roman" panose="02020603050405020304" pitchFamily="18" charset="0"/>
                <a:cs typeface="Times New Roman" panose="02020603050405020304" pitchFamily="18" charset="0"/>
              </a:rPr>
              <a:t>]</a:t>
            </a:r>
            <a:endParaRPr lang="en-US" altLang="en-US" i="1">
              <a:latin typeface="Times New Roman" panose="02020603050405020304" pitchFamily="18" charset="0"/>
              <a:cs typeface="Times New Roman" panose="02020603050405020304" pitchFamily="18" charset="0"/>
            </a:endParaRPr>
          </a:p>
        </p:txBody>
      </p:sp>
      <p:sp>
        <p:nvSpPr>
          <p:cNvPr id="281611" name="Text Box 11">
            <a:extLst>
              <a:ext uri="{FF2B5EF4-FFF2-40B4-BE49-F238E27FC236}">
                <a16:creationId xmlns:a16="http://schemas.microsoft.com/office/drawing/2014/main" id="{696953E9-71A2-2B52-A0CD-A5F5C4D5ACEC}"/>
              </a:ext>
            </a:extLst>
          </p:cNvPr>
          <p:cNvSpPr txBox="1">
            <a:spLocks noChangeArrowheads="1"/>
          </p:cNvSpPr>
          <p:nvPr/>
        </p:nvSpPr>
        <p:spPr bwMode="auto">
          <a:xfrm>
            <a:off x="6554788" y="2019300"/>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2/3</a:t>
            </a:r>
          </a:p>
        </p:txBody>
      </p:sp>
      <p:graphicFrame>
        <p:nvGraphicFramePr>
          <p:cNvPr id="281612" name="Object 12">
            <a:extLst>
              <a:ext uri="{FF2B5EF4-FFF2-40B4-BE49-F238E27FC236}">
                <a16:creationId xmlns:a16="http://schemas.microsoft.com/office/drawing/2014/main" id="{69597551-153F-B7CE-27B2-4052ACD61CB8}"/>
              </a:ext>
            </a:extLst>
          </p:cNvPr>
          <p:cNvGraphicFramePr>
            <a:graphicFrameLocks noChangeAspect="1"/>
          </p:cNvGraphicFramePr>
          <p:nvPr/>
        </p:nvGraphicFramePr>
        <p:xfrm>
          <a:off x="3754438" y="2593975"/>
          <a:ext cx="2727325" cy="715963"/>
        </p:xfrm>
        <a:graphic>
          <a:graphicData uri="http://schemas.openxmlformats.org/presentationml/2006/ole">
            <mc:AlternateContent xmlns:mc="http://schemas.openxmlformats.org/markup-compatibility/2006">
              <mc:Choice xmlns:v="urn:schemas-microsoft-com:vml" Requires="v">
                <p:oleObj name="משוואה" r:id="rId4" imgW="1739880" imgH="457200" progId="Equation.3">
                  <p:embed/>
                </p:oleObj>
              </mc:Choice>
              <mc:Fallback>
                <p:oleObj name="משוואה" r:id="rId4" imgW="1739880" imgH="457200" progId="Equation.3">
                  <p:embed/>
                  <p:pic>
                    <p:nvPicPr>
                      <p:cNvPr id="281612" name="Object 12">
                        <a:extLst>
                          <a:ext uri="{FF2B5EF4-FFF2-40B4-BE49-F238E27FC236}">
                            <a16:creationId xmlns:a16="http://schemas.microsoft.com/office/drawing/2014/main" id="{69597551-153F-B7CE-27B2-4052ACD61C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4438" y="2593975"/>
                        <a:ext cx="2727325" cy="715963"/>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6">
            <a:extLst>
              <a:ext uri="{FF2B5EF4-FFF2-40B4-BE49-F238E27FC236}">
                <a16:creationId xmlns:a16="http://schemas.microsoft.com/office/drawing/2014/main" id="{B3921F22-FDC4-AB01-1FC1-C8D875DDB27E}"/>
              </a:ext>
            </a:extLst>
          </p:cNvPr>
          <p:cNvGrpSpPr>
            <a:grpSpLocks/>
          </p:cNvGrpSpPr>
          <p:nvPr/>
        </p:nvGrpSpPr>
        <p:grpSpPr bwMode="auto">
          <a:xfrm>
            <a:off x="3589338" y="3195638"/>
            <a:ext cx="2871787" cy="806450"/>
            <a:chOff x="2261" y="2013"/>
            <a:chExt cx="1809" cy="508"/>
          </a:xfrm>
        </p:grpSpPr>
        <p:sp>
          <p:nvSpPr>
            <p:cNvPr id="8214" name="Text Box 13">
              <a:extLst>
                <a:ext uri="{FF2B5EF4-FFF2-40B4-BE49-F238E27FC236}">
                  <a16:creationId xmlns:a16="http://schemas.microsoft.com/office/drawing/2014/main" id="{6EF18D6F-4EF4-F792-01A1-63973AA3450B}"/>
                </a:ext>
              </a:extLst>
            </p:cNvPr>
            <p:cNvSpPr txBox="1">
              <a:spLocks noChangeArrowheads="1"/>
            </p:cNvSpPr>
            <p:nvPr/>
          </p:nvSpPr>
          <p:spPr bwMode="auto">
            <a:xfrm>
              <a:off x="2261" y="2271"/>
              <a:ext cx="1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2000">
                  <a:solidFill>
                    <a:srgbClr val="993300"/>
                  </a:solidFill>
                </a:rPr>
                <a:t>stationary distribution</a:t>
              </a:r>
            </a:p>
          </p:txBody>
        </p:sp>
        <p:sp>
          <p:nvSpPr>
            <p:cNvPr id="8215" name="Line 14">
              <a:extLst>
                <a:ext uri="{FF2B5EF4-FFF2-40B4-BE49-F238E27FC236}">
                  <a16:creationId xmlns:a16="http://schemas.microsoft.com/office/drawing/2014/main" id="{75C90BF7-BDF6-ED0D-A235-611908EB2421}"/>
                </a:ext>
              </a:extLst>
            </p:cNvPr>
            <p:cNvSpPr>
              <a:spLocks noChangeShapeType="1"/>
            </p:cNvSpPr>
            <p:nvPr/>
          </p:nvSpPr>
          <p:spPr bwMode="auto">
            <a:xfrm>
              <a:off x="2615" y="2017"/>
              <a:ext cx="444" cy="326"/>
            </a:xfrm>
            <a:prstGeom prst="line">
              <a:avLst/>
            </a:prstGeom>
            <a:noFill/>
            <a:ln w="25400">
              <a:solidFill>
                <a:srgbClr val="9933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8216" name="Line 15">
              <a:extLst>
                <a:ext uri="{FF2B5EF4-FFF2-40B4-BE49-F238E27FC236}">
                  <a16:creationId xmlns:a16="http://schemas.microsoft.com/office/drawing/2014/main" id="{E3A7425F-4B35-7502-8DBD-C2546BE0C233}"/>
                </a:ext>
              </a:extLst>
            </p:cNvPr>
            <p:cNvSpPr>
              <a:spLocks noChangeShapeType="1"/>
            </p:cNvSpPr>
            <p:nvPr/>
          </p:nvSpPr>
          <p:spPr bwMode="auto">
            <a:xfrm flipH="1">
              <a:off x="3350" y="2013"/>
              <a:ext cx="444" cy="318"/>
            </a:xfrm>
            <a:prstGeom prst="line">
              <a:avLst/>
            </a:prstGeom>
            <a:noFill/>
            <a:ln w="25400">
              <a:solidFill>
                <a:srgbClr val="9933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203" name="Group 17">
            <a:extLst>
              <a:ext uri="{FF2B5EF4-FFF2-40B4-BE49-F238E27FC236}">
                <a16:creationId xmlns:a16="http://schemas.microsoft.com/office/drawing/2014/main" id="{5CA1C98C-10F2-F835-D11D-17459BE7A742}"/>
              </a:ext>
            </a:extLst>
          </p:cNvPr>
          <p:cNvGrpSpPr>
            <a:grpSpLocks/>
          </p:cNvGrpSpPr>
          <p:nvPr/>
        </p:nvGrpSpPr>
        <p:grpSpPr bwMode="auto">
          <a:xfrm>
            <a:off x="2767013" y="4670425"/>
            <a:ext cx="3562350" cy="1243013"/>
            <a:chOff x="469" y="2387"/>
            <a:chExt cx="2603" cy="1179"/>
          </a:xfrm>
        </p:grpSpPr>
        <p:sp>
          <p:nvSpPr>
            <p:cNvPr id="8204" name="Oval 18">
              <a:extLst>
                <a:ext uri="{FF2B5EF4-FFF2-40B4-BE49-F238E27FC236}">
                  <a16:creationId xmlns:a16="http://schemas.microsoft.com/office/drawing/2014/main" id="{AFCA9059-43B7-7BCB-774F-C4861277EAB6}"/>
                </a:ext>
              </a:extLst>
            </p:cNvPr>
            <p:cNvSpPr>
              <a:spLocks noChangeArrowheads="1"/>
            </p:cNvSpPr>
            <p:nvPr/>
          </p:nvSpPr>
          <p:spPr bwMode="auto">
            <a:xfrm>
              <a:off x="764" y="2711"/>
              <a:ext cx="643" cy="480"/>
            </a:xfrm>
            <a:prstGeom prst="ellipse">
              <a:avLst/>
            </a:prstGeom>
            <a:solidFill>
              <a:srgbClr val="FFFF00"/>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1800">
                  <a:latin typeface="Times New Roman" panose="02020603050405020304" pitchFamily="18" charset="0"/>
                </a:rPr>
                <a:t>coke</a:t>
              </a:r>
            </a:p>
          </p:txBody>
        </p:sp>
        <p:sp>
          <p:nvSpPr>
            <p:cNvPr id="8205" name="Oval 19">
              <a:extLst>
                <a:ext uri="{FF2B5EF4-FFF2-40B4-BE49-F238E27FC236}">
                  <a16:creationId xmlns:a16="http://schemas.microsoft.com/office/drawing/2014/main" id="{B6BE6CF6-F756-97A2-81FE-340FA27473AF}"/>
                </a:ext>
              </a:extLst>
            </p:cNvPr>
            <p:cNvSpPr>
              <a:spLocks noChangeArrowheads="1"/>
            </p:cNvSpPr>
            <p:nvPr/>
          </p:nvSpPr>
          <p:spPr bwMode="auto">
            <a:xfrm>
              <a:off x="2002" y="2717"/>
              <a:ext cx="652" cy="48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1800">
                  <a:latin typeface="Times New Roman" panose="02020603050405020304" pitchFamily="18" charset="0"/>
                </a:rPr>
                <a:t>pepsi</a:t>
              </a:r>
            </a:p>
          </p:txBody>
        </p:sp>
        <p:cxnSp>
          <p:nvCxnSpPr>
            <p:cNvPr id="8206" name="AutoShape 20">
              <a:extLst>
                <a:ext uri="{FF2B5EF4-FFF2-40B4-BE49-F238E27FC236}">
                  <a16:creationId xmlns:a16="http://schemas.microsoft.com/office/drawing/2014/main" id="{8DCB3360-659E-87A7-1F4A-F2C379FE74CE}"/>
                </a:ext>
              </a:extLst>
            </p:cNvPr>
            <p:cNvCxnSpPr>
              <a:cxnSpLocks noChangeShapeType="1"/>
              <a:stCxn id="8204" idx="7"/>
              <a:endCxn id="8205" idx="1"/>
            </p:cNvCxnSpPr>
            <p:nvPr/>
          </p:nvCxnSpPr>
          <p:spPr bwMode="auto">
            <a:xfrm rot="5400000" flipV="1">
              <a:off x="1693" y="2422"/>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7" name="AutoShape 21">
              <a:extLst>
                <a:ext uri="{FF2B5EF4-FFF2-40B4-BE49-F238E27FC236}">
                  <a16:creationId xmlns:a16="http://schemas.microsoft.com/office/drawing/2014/main" id="{17A2CA1F-6F6F-1B86-503F-2AB903EFF7A1}"/>
                </a:ext>
              </a:extLst>
            </p:cNvPr>
            <p:cNvCxnSpPr>
              <a:cxnSpLocks noChangeShapeType="1"/>
              <a:stCxn id="8205" idx="3"/>
              <a:endCxn id="8204" idx="5"/>
            </p:cNvCxnSpPr>
            <p:nvPr/>
          </p:nvCxnSpPr>
          <p:spPr bwMode="auto">
            <a:xfrm rot="16200000" flipV="1">
              <a:off x="1693" y="2720"/>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8" name="AutoShape 22">
              <a:extLst>
                <a:ext uri="{FF2B5EF4-FFF2-40B4-BE49-F238E27FC236}">
                  <a16:creationId xmlns:a16="http://schemas.microsoft.com/office/drawing/2014/main" id="{62FF9A9A-B46A-4DDA-4AC5-1859C9360F98}"/>
                </a:ext>
              </a:extLst>
            </p:cNvPr>
            <p:cNvCxnSpPr>
              <a:cxnSpLocks noChangeShapeType="1"/>
              <a:stCxn id="8205" idx="7"/>
              <a:endCxn id="8205" idx="6"/>
            </p:cNvCxnSpPr>
            <p:nvPr/>
          </p:nvCxnSpPr>
          <p:spPr bwMode="auto">
            <a:xfrm rot="5400000" flipV="1">
              <a:off x="2558" y="2827"/>
              <a:ext cx="149" cy="111"/>
            </a:xfrm>
            <a:prstGeom prst="curvedConnector4">
              <a:avLst>
                <a:gd name="adj1" fmla="val -130870"/>
                <a:gd name="adj2" fmla="val 22252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9" name="AutoShape 23">
              <a:extLst>
                <a:ext uri="{FF2B5EF4-FFF2-40B4-BE49-F238E27FC236}">
                  <a16:creationId xmlns:a16="http://schemas.microsoft.com/office/drawing/2014/main" id="{CA3D0A5B-3546-7847-360B-8615282C9DEF}"/>
                </a:ext>
              </a:extLst>
            </p:cNvPr>
            <p:cNvCxnSpPr>
              <a:cxnSpLocks noChangeShapeType="1"/>
              <a:stCxn id="8204" idx="1"/>
              <a:endCxn id="8204" idx="2"/>
            </p:cNvCxnSpPr>
            <p:nvPr/>
          </p:nvCxnSpPr>
          <p:spPr bwMode="auto">
            <a:xfrm rot="-5400000" flipH="1" flipV="1">
              <a:off x="731" y="2826"/>
              <a:ext cx="149" cy="102"/>
            </a:xfrm>
            <a:prstGeom prst="curvedConnector4">
              <a:avLst>
                <a:gd name="adj1" fmla="val -130870"/>
                <a:gd name="adj2" fmla="val 23333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10" name="Text Box 24">
              <a:extLst>
                <a:ext uri="{FF2B5EF4-FFF2-40B4-BE49-F238E27FC236}">
                  <a16:creationId xmlns:a16="http://schemas.microsoft.com/office/drawing/2014/main" id="{B4AAA5AE-2D64-7255-8E88-7B4C208B250E}"/>
                </a:ext>
              </a:extLst>
            </p:cNvPr>
            <p:cNvSpPr txBox="1">
              <a:spLocks noChangeArrowheads="1"/>
            </p:cNvSpPr>
            <p:nvPr/>
          </p:nvSpPr>
          <p:spPr bwMode="auto">
            <a:xfrm>
              <a:off x="1525" y="2387"/>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0.1</a:t>
              </a:r>
            </a:p>
          </p:txBody>
        </p:sp>
        <p:sp>
          <p:nvSpPr>
            <p:cNvPr id="8211" name="Text Box 25">
              <a:extLst>
                <a:ext uri="{FF2B5EF4-FFF2-40B4-BE49-F238E27FC236}">
                  <a16:creationId xmlns:a16="http://schemas.microsoft.com/office/drawing/2014/main" id="{CD9FFC99-8C3C-49B8-CF84-5B6C199E149D}"/>
                </a:ext>
              </a:extLst>
            </p:cNvPr>
            <p:cNvSpPr txBox="1">
              <a:spLocks noChangeArrowheads="1"/>
            </p:cNvSpPr>
            <p:nvPr/>
          </p:nvSpPr>
          <p:spPr bwMode="auto">
            <a:xfrm>
              <a:off x="469" y="2446"/>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0.9</a:t>
              </a:r>
            </a:p>
          </p:txBody>
        </p:sp>
        <p:sp>
          <p:nvSpPr>
            <p:cNvPr id="8212" name="Text Box 26">
              <a:extLst>
                <a:ext uri="{FF2B5EF4-FFF2-40B4-BE49-F238E27FC236}">
                  <a16:creationId xmlns:a16="http://schemas.microsoft.com/office/drawing/2014/main" id="{6D17D79F-299A-7BE5-75FD-C941775F5A4C}"/>
                </a:ext>
              </a:extLst>
            </p:cNvPr>
            <p:cNvSpPr txBox="1">
              <a:spLocks noChangeArrowheads="1"/>
            </p:cNvSpPr>
            <p:nvPr/>
          </p:nvSpPr>
          <p:spPr bwMode="auto">
            <a:xfrm>
              <a:off x="2758" y="2468"/>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0.8</a:t>
              </a:r>
            </a:p>
          </p:txBody>
        </p:sp>
        <p:sp>
          <p:nvSpPr>
            <p:cNvPr id="8213" name="Text Box 27">
              <a:extLst>
                <a:ext uri="{FF2B5EF4-FFF2-40B4-BE49-F238E27FC236}">
                  <a16:creationId xmlns:a16="http://schemas.microsoft.com/office/drawing/2014/main" id="{770EDCEF-E156-CDFE-33F3-820EA1D85AD5}"/>
                </a:ext>
              </a:extLst>
            </p:cNvPr>
            <p:cNvSpPr txBox="1">
              <a:spLocks noChangeArrowheads="1"/>
            </p:cNvSpPr>
            <p:nvPr/>
          </p:nvSpPr>
          <p:spPr bwMode="auto">
            <a:xfrm>
              <a:off x="1538" y="3277"/>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16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81612"/>
                                        </p:tgtEl>
                                        <p:attrNameLst>
                                          <p:attrName>style.visibility</p:attrName>
                                        </p:attrNameLst>
                                      </p:cBhvr>
                                      <p:to>
                                        <p:strVal val="visible"/>
                                      </p:to>
                                    </p:set>
                                    <p:animEffect transition="in" filter="checkerboard(across)">
                                      <p:cBhvr>
                                        <p:cTn id="11" dur="500"/>
                                        <p:tgtEl>
                                          <p:spTgt spid="2816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a:extLst>
              <a:ext uri="{FF2B5EF4-FFF2-40B4-BE49-F238E27FC236}">
                <a16:creationId xmlns:a16="http://schemas.microsoft.com/office/drawing/2014/main" id="{E1AE58DE-AE98-26C7-3D31-BBFAF00B43FF}"/>
              </a:ext>
            </a:extLst>
          </p:cNvPr>
          <p:cNvSpPr txBox="1">
            <a:spLocks noChangeArrowheads="1"/>
          </p:cNvSpPr>
          <p:nvPr/>
        </p:nvSpPr>
        <p:spPr bwMode="auto">
          <a:xfrm>
            <a:off x="598415" y="1600200"/>
            <a:ext cx="8545585"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50000"/>
              </a:spcAft>
            </a:pPr>
            <a:r>
              <a:rPr lang="en-US" altLang="en-US" dirty="0">
                <a:solidFill>
                  <a:schemeClr val="bg2">
                    <a:lumMod val="50000"/>
                  </a:schemeClr>
                </a:solidFill>
                <a:latin typeface="Bookman Old Style" panose="02050604050505020204" pitchFamily="18" charset="0"/>
              </a:rPr>
              <a:t>A stochastic process {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rPr>
              <a:t>} is called a Markov chain if </a:t>
            </a:r>
          </a:p>
          <a:p>
            <a:r>
              <a:rPr lang="en-US" altLang="en-US" dirty="0" err="1">
                <a:solidFill>
                  <a:schemeClr val="bg2">
                    <a:lumMod val="50000"/>
                  </a:schemeClr>
                </a:solidFill>
                <a:latin typeface="Bookman Old Style" panose="02050604050505020204" pitchFamily="18" charset="0"/>
              </a:rPr>
              <a:t>Pr</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X</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k</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 . ,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k</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t>
            </a:r>
          </a:p>
          <a:p>
            <a:endParaRPr lang="en-US" altLang="en-US" dirty="0">
              <a:solidFill>
                <a:schemeClr val="bg2">
                  <a:lumMod val="50000"/>
                </a:schemeClr>
              </a:solidFill>
              <a:latin typeface="Bookman Old Style" panose="02050604050505020204" pitchFamily="18" charset="0"/>
            </a:endParaRPr>
          </a:p>
          <a:p>
            <a:r>
              <a:rPr lang="en-US" altLang="en-US" dirty="0">
                <a:solidFill>
                  <a:schemeClr val="bg2">
                    <a:lumMod val="50000"/>
                  </a:schemeClr>
                </a:solidFill>
                <a:latin typeface="Bookman Old Style" panose="02050604050505020204" pitchFamily="18" charset="0"/>
              </a:rPr>
              <a:t> 	= </a:t>
            </a:r>
            <a:r>
              <a:rPr lang="en-US" altLang="en-US" dirty="0" err="1">
                <a:solidFill>
                  <a:schemeClr val="bg2">
                    <a:lumMod val="50000"/>
                  </a:schemeClr>
                </a:solidFill>
                <a:latin typeface="Bookman Old Style" panose="02050604050505020204" pitchFamily="18" charset="0"/>
              </a:rPr>
              <a:t>Pr</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a:t>
            </a:r>
            <a:r>
              <a:rPr lang="en-US" altLang="en-US" baseline="-25000" dirty="0">
                <a:solidFill>
                  <a:schemeClr val="bg2">
                    <a:lumMod val="50000"/>
                  </a:schemeClr>
                </a:solidFill>
                <a:latin typeface="Century Gothic" panose="020B0502020202020204" pitchFamily="34" charset="0"/>
              </a:rPr>
              <a:t>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     </a:t>
            </a:r>
            <a:r>
              <a:rPr lang="en-US" altLang="en-US" b="1" dirty="0">
                <a:solidFill>
                  <a:schemeClr val="bg2">
                    <a:lumMod val="50000"/>
                  </a:schemeClr>
                </a:solidFill>
                <a:latin typeface="Bookman Old Style" panose="02050604050505020204" pitchFamily="18" charset="0"/>
                <a:sym typeface="Symbol" panose="05050102010706020507" pitchFamily="18" charset="2"/>
              </a:rPr>
              <a:t></a:t>
            </a:r>
            <a:r>
              <a:rPr lang="en-US" altLang="en-US" b="1"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rPr>
              <a:t>transition probabilities</a:t>
            </a:r>
          </a:p>
          <a:p>
            <a:r>
              <a:rPr lang="en-US" altLang="en-US" dirty="0">
                <a:solidFill>
                  <a:schemeClr val="bg2">
                    <a:lumMod val="50000"/>
                  </a:schemeClr>
                </a:solidFill>
                <a:latin typeface="Bookman Old Style" panose="02050604050505020204" pitchFamily="18" charset="0"/>
              </a:rPr>
              <a:t> </a:t>
            </a:r>
          </a:p>
          <a:p>
            <a:r>
              <a:rPr lang="en-US" altLang="en-US" dirty="0">
                <a:solidFill>
                  <a:schemeClr val="bg2">
                    <a:lumMod val="50000"/>
                  </a:schemeClr>
                </a:solidFill>
                <a:latin typeface="Bookman Old Style" panose="02050604050505020204" pitchFamily="18" charset="0"/>
              </a:rPr>
              <a:t>	for every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k</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 . , </a:t>
            </a:r>
            <a:r>
              <a:rPr lang="en-US" altLang="en-US" i="1" dirty="0">
                <a:solidFill>
                  <a:schemeClr val="bg2">
                    <a:lumMod val="50000"/>
                  </a:schemeClr>
                </a:solidFill>
                <a:latin typeface="Bookman Old Style" panose="02050604050505020204" pitchFamily="18" charset="0"/>
              </a:rPr>
              <a:t>k</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 </a:t>
            </a:r>
            <a:r>
              <a:rPr lang="en-US" altLang="en-US" dirty="0">
                <a:solidFill>
                  <a:schemeClr val="bg2">
                    <a:lumMod val="50000"/>
                  </a:schemeClr>
                </a:solidFill>
                <a:latin typeface="Bookman Old Style" panose="02050604050505020204" pitchFamily="18" charset="0"/>
              </a:rPr>
              <a:t>and for every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a:t>
            </a:r>
          </a:p>
          <a:p>
            <a:endParaRPr lang="en-US" altLang="en-US" dirty="0">
              <a:solidFill>
                <a:schemeClr val="bg2">
                  <a:lumMod val="50000"/>
                </a:schemeClr>
              </a:solidFill>
              <a:latin typeface="Bookman Old Style" panose="02050604050505020204" pitchFamily="18" charset="0"/>
            </a:endParaRPr>
          </a:p>
          <a:p>
            <a:r>
              <a:rPr lang="en-US" altLang="en-US" dirty="0">
                <a:solidFill>
                  <a:schemeClr val="bg2">
                    <a:lumMod val="50000"/>
                  </a:schemeClr>
                </a:solidFill>
                <a:latin typeface="Bookman Old Style" panose="02050604050505020204" pitchFamily="18" charset="0"/>
              </a:rPr>
              <a:t>Discrete-time means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sym typeface="Symbol" panose="05050102010706020507" pitchFamily="18" charset="2"/>
              </a:rPr>
              <a:t></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 0, 1, 2, . . . }.</a:t>
            </a:r>
          </a:p>
          <a:p>
            <a:endParaRPr lang="en-US" altLang="en-US" dirty="0">
              <a:solidFill>
                <a:schemeClr val="bg2">
                  <a:lumMod val="50000"/>
                </a:schemeClr>
              </a:solidFill>
              <a:latin typeface="Bookman Old Style" panose="02050604050505020204" pitchFamily="18" charset="0"/>
            </a:endParaRPr>
          </a:p>
          <a:p>
            <a:pPr algn="just"/>
            <a:r>
              <a:rPr lang="en-US" altLang="en-US" dirty="0">
                <a:solidFill>
                  <a:schemeClr val="bg2">
                    <a:lumMod val="50000"/>
                  </a:schemeClr>
                </a:solidFill>
                <a:latin typeface="Bookman Old Style" panose="02050604050505020204" pitchFamily="18" charset="0"/>
              </a:rPr>
              <a:t>The system’s future </a:t>
            </a:r>
            <a:r>
              <a:rPr lang="en-US" altLang="en-US" dirty="0" err="1">
                <a:solidFill>
                  <a:schemeClr val="bg2">
                    <a:lumMod val="50000"/>
                  </a:schemeClr>
                </a:solidFill>
                <a:latin typeface="Bookman Old Style" panose="02050604050505020204" pitchFamily="18" charset="0"/>
              </a:rPr>
              <a:t>behaviour</a:t>
            </a:r>
            <a:r>
              <a:rPr lang="en-US" altLang="en-US" dirty="0">
                <a:solidFill>
                  <a:schemeClr val="bg2">
                    <a:lumMod val="50000"/>
                  </a:schemeClr>
                </a:solidFill>
                <a:latin typeface="Bookman Old Style" panose="02050604050505020204" pitchFamily="18" charset="0"/>
              </a:rPr>
              <a:t> depends only on the current state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and not any previous states.</a:t>
            </a:r>
            <a:endParaRPr lang="en-US" altLang="en-US" dirty="0">
              <a:solidFill>
                <a:schemeClr val="bg2">
                  <a:lumMod val="50000"/>
                </a:schemeClr>
              </a:solidFill>
            </a:endParaRPr>
          </a:p>
        </p:txBody>
      </p:sp>
      <p:sp>
        <p:nvSpPr>
          <p:cNvPr id="19459" name="Rectangle 11">
            <a:extLst>
              <a:ext uri="{FF2B5EF4-FFF2-40B4-BE49-F238E27FC236}">
                <a16:creationId xmlns:a16="http://schemas.microsoft.com/office/drawing/2014/main" id="{28516B7C-D13A-B95B-08E8-A65A2CBE190C}"/>
              </a:ext>
            </a:extLst>
          </p:cNvPr>
          <p:cNvSpPr>
            <a:spLocks noGrp="1" noChangeArrowheads="1"/>
          </p:cNvSpPr>
          <p:nvPr>
            <p:ph type="title"/>
          </p:nvPr>
        </p:nvSpPr>
        <p:spPr/>
        <p:txBody>
          <a:bodyPr/>
          <a:lstStyle/>
          <a:p>
            <a:r>
              <a:rPr lang="en-US" altLang="en-US" dirty="0">
                <a:solidFill>
                  <a:srgbClr val="C00000"/>
                </a:solidFill>
                <a:latin typeface="Times New Roman" panose="02020603050405020304" pitchFamily="18" charset="0"/>
                <a:cs typeface="Times New Roman" panose="02020603050405020304" pitchFamily="18" charset="0"/>
              </a:rPr>
              <a:t>Markov Chain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a:extLst>
              <a:ext uri="{FF2B5EF4-FFF2-40B4-BE49-F238E27FC236}">
                <a16:creationId xmlns:a16="http://schemas.microsoft.com/office/drawing/2014/main" id="{E451A926-62CC-FEC3-57B0-4052C6C494C7}"/>
              </a:ext>
            </a:extLst>
          </p:cNvPr>
          <p:cNvSpPr txBox="1">
            <a:spLocks noChangeArrowheads="1"/>
          </p:cNvSpPr>
          <p:nvPr/>
        </p:nvSpPr>
        <p:spPr bwMode="auto">
          <a:xfrm>
            <a:off x="673916" y="1447800"/>
            <a:ext cx="741045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Aft>
                <a:spcPct val="50000"/>
              </a:spcAft>
            </a:pPr>
            <a:r>
              <a:rPr lang="en-US" altLang="en-US" dirty="0" err="1">
                <a:latin typeface="Bookman Old Style" panose="02050604050505020204" pitchFamily="18" charset="0"/>
              </a:rPr>
              <a:t>Pr</a:t>
            </a:r>
            <a:r>
              <a:rPr lang="en-US" altLang="en-US" dirty="0">
                <a:latin typeface="Bookman Old Style" panose="02050604050505020204" pitchFamily="18" charset="0"/>
              </a:rPr>
              <a:t>{</a:t>
            </a:r>
            <a:r>
              <a:rPr lang="en-US" altLang="en-US" sz="1200" dirty="0">
                <a:latin typeface="Bookman Old Style" panose="02050604050505020204" pitchFamily="18" charset="0"/>
              </a:rPr>
              <a:t> </a:t>
            </a:r>
            <a:r>
              <a:rPr lang="en-US" altLang="en-US" i="1" dirty="0">
                <a:latin typeface="Bookman Old Style" panose="02050604050505020204" pitchFamily="18" charset="0"/>
              </a:rPr>
              <a:t>X</a:t>
            </a:r>
            <a:r>
              <a:rPr lang="en-US" altLang="en-US" i="1" baseline="-25000" dirty="0">
                <a:latin typeface="Bookman Old Style" panose="02050604050505020204" pitchFamily="18" charset="0"/>
              </a:rPr>
              <a:t>n</a:t>
            </a:r>
            <a:r>
              <a:rPr lang="en-US" altLang="en-US" baseline="-25000" dirty="0">
                <a:latin typeface="Bookman Old Style" panose="02050604050505020204" pitchFamily="18" charset="0"/>
              </a:rPr>
              <a:t>+1 </a:t>
            </a:r>
            <a:r>
              <a:rPr lang="en-US" altLang="en-US" dirty="0">
                <a:latin typeface="Bookman Old Style" panose="02050604050505020204" pitchFamily="18" charset="0"/>
              </a:rPr>
              <a:t>= </a:t>
            </a:r>
            <a:r>
              <a:rPr lang="en-US" altLang="en-US" i="1" dirty="0">
                <a:latin typeface="Bookman Old Style" panose="02050604050505020204" pitchFamily="18" charset="0"/>
              </a:rPr>
              <a:t>j</a:t>
            </a:r>
            <a:r>
              <a:rPr lang="en-US" altLang="en-US" dirty="0">
                <a:latin typeface="Bookman Old Style" panose="02050604050505020204" pitchFamily="18" charset="0"/>
              </a:rPr>
              <a:t> |</a:t>
            </a:r>
            <a:r>
              <a:rPr lang="en-US" altLang="en-US" baseline="-25000" dirty="0">
                <a:latin typeface="Century Gothic" panose="020B0502020202020204" pitchFamily="34" charset="0"/>
              </a:rPr>
              <a:t>  </a:t>
            </a:r>
            <a:r>
              <a:rPr lang="en-US" altLang="en-US" i="1" dirty="0" err="1">
                <a:latin typeface="Bookman Old Style" panose="02050604050505020204" pitchFamily="18" charset="0"/>
              </a:rPr>
              <a:t>X</a:t>
            </a:r>
            <a:r>
              <a:rPr lang="en-US" altLang="en-US" i="1" baseline="-25000" dirty="0" err="1">
                <a:latin typeface="Bookman Old Style" panose="02050604050505020204" pitchFamily="18" charset="0"/>
              </a:rPr>
              <a:t>n</a:t>
            </a:r>
            <a:r>
              <a:rPr lang="en-US" altLang="en-US" dirty="0">
                <a:latin typeface="Bookman Old Style" panose="02050604050505020204" pitchFamily="18" charset="0"/>
              </a:rPr>
              <a:t> = </a:t>
            </a:r>
            <a:r>
              <a:rPr lang="en-US" altLang="en-US" i="1" dirty="0" err="1">
                <a:latin typeface="Bookman Old Style" panose="02050604050505020204" pitchFamily="18" charset="0"/>
              </a:rPr>
              <a:t>i</a:t>
            </a:r>
            <a:r>
              <a:rPr lang="en-US" altLang="en-US" dirty="0">
                <a:latin typeface="Bookman Old Style" panose="02050604050505020204" pitchFamily="18" charset="0"/>
              </a:rPr>
              <a:t> } = </a:t>
            </a:r>
            <a:r>
              <a:rPr lang="en-US" altLang="en-US" dirty="0" err="1">
                <a:latin typeface="Bookman Old Style" panose="02050604050505020204" pitchFamily="18" charset="0"/>
              </a:rPr>
              <a:t>Pr</a:t>
            </a:r>
            <a:r>
              <a:rPr lang="en-US" altLang="en-US" dirty="0">
                <a:latin typeface="Bookman Old Style" panose="02050604050505020204" pitchFamily="18" charset="0"/>
              </a:rPr>
              <a:t>{ </a:t>
            </a:r>
            <a:r>
              <a:rPr lang="en-US" altLang="en-US" i="1" dirty="0">
                <a:latin typeface="Bookman Old Style" panose="02050604050505020204" pitchFamily="18" charset="0"/>
              </a:rPr>
              <a:t>X</a:t>
            </a:r>
            <a:r>
              <a:rPr lang="en-US" altLang="en-US" baseline="-25000" dirty="0">
                <a:latin typeface="Bookman Old Style" panose="02050604050505020204" pitchFamily="18" charset="0"/>
              </a:rPr>
              <a:t>1 </a:t>
            </a:r>
            <a:r>
              <a:rPr lang="en-US" altLang="en-US" dirty="0">
                <a:latin typeface="Bookman Old Style" panose="02050604050505020204" pitchFamily="18" charset="0"/>
              </a:rPr>
              <a:t>= </a:t>
            </a:r>
            <a:r>
              <a:rPr lang="en-US" altLang="en-US" i="1" dirty="0">
                <a:latin typeface="Bookman Old Style" panose="02050604050505020204" pitchFamily="18" charset="0"/>
              </a:rPr>
              <a:t>j</a:t>
            </a:r>
            <a:r>
              <a:rPr lang="en-US" altLang="en-US" dirty="0">
                <a:latin typeface="Bookman Old Style" panose="02050604050505020204" pitchFamily="18" charset="0"/>
              </a:rPr>
              <a:t> |</a:t>
            </a:r>
            <a:r>
              <a:rPr lang="en-US" altLang="en-US" sz="4800" baseline="-25000" dirty="0">
                <a:latin typeface="Century Gothic" panose="020B0502020202020204" pitchFamily="34" charset="0"/>
              </a:rPr>
              <a:t> </a:t>
            </a:r>
            <a:r>
              <a:rPr lang="en-US" altLang="en-US" i="1" dirty="0">
                <a:latin typeface="Bookman Old Style" panose="02050604050505020204" pitchFamily="18" charset="0"/>
              </a:rPr>
              <a:t>X</a:t>
            </a:r>
            <a:r>
              <a:rPr lang="en-US" altLang="en-US" baseline="-25000" dirty="0">
                <a:latin typeface="Bookman Old Style" panose="02050604050505020204" pitchFamily="18" charset="0"/>
              </a:rPr>
              <a:t>0</a:t>
            </a:r>
            <a:r>
              <a:rPr lang="en-US" altLang="en-US" dirty="0">
                <a:latin typeface="Bookman Old Style" panose="02050604050505020204" pitchFamily="18" charset="0"/>
              </a:rPr>
              <a:t> = </a:t>
            </a:r>
            <a:r>
              <a:rPr lang="en-US" altLang="en-US" i="1" dirty="0" err="1">
                <a:latin typeface="Bookman Old Style" panose="02050604050505020204" pitchFamily="18" charset="0"/>
              </a:rPr>
              <a:t>i</a:t>
            </a:r>
            <a:r>
              <a:rPr lang="en-US" altLang="en-US" dirty="0">
                <a:latin typeface="Bookman Old Style" panose="02050604050505020204" pitchFamily="18" charset="0"/>
              </a:rPr>
              <a:t> }  for all </a:t>
            </a:r>
            <a:r>
              <a:rPr lang="en-US" altLang="en-US" i="1" dirty="0">
                <a:latin typeface="Bookman Old Style" panose="02050604050505020204" pitchFamily="18" charset="0"/>
              </a:rPr>
              <a:t>n</a:t>
            </a:r>
          </a:p>
          <a:p>
            <a:pPr algn="ctr">
              <a:spcAft>
                <a:spcPct val="50000"/>
              </a:spcAft>
            </a:pPr>
            <a:r>
              <a:rPr lang="en-US" altLang="en-US" dirty="0">
                <a:latin typeface="Bookman Old Style" panose="02050604050505020204" pitchFamily="18" charset="0"/>
              </a:rPr>
              <a:t>(They don’t change over time) </a:t>
            </a:r>
          </a:p>
          <a:p>
            <a:pPr algn="ctr"/>
            <a:r>
              <a:rPr lang="en-US" altLang="en-US" dirty="0">
                <a:latin typeface="Bookman Old Style" panose="02050604050505020204" pitchFamily="18" charset="0"/>
              </a:rPr>
              <a:t>We will </a:t>
            </a:r>
            <a:r>
              <a:rPr lang="en-US" altLang="en-US" dirty="0">
                <a:solidFill>
                  <a:schemeClr val="accent1"/>
                </a:solidFill>
                <a:latin typeface="Bookman Old Style" panose="02050604050505020204" pitchFamily="18" charset="0"/>
              </a:rPr>
              <a:t>only</a:t>
            </a:r>
            <a:r>
              <a:rPr lang="en-US" altLang="en-US" dirty="0">
                <a:latin typeface="Bookman Old Style" panose="02050604050505020204" pitchFamily="18" charset="0"/>
              </a:rPr>
              <a:t> consider stationary Markov chains.</a:t>
            </a:r>
          </a:p>
        </p:txBody>
      </p:sp>
      <p:grpSp>
        <p:nvGrpSpPr>
          <p:cNvPr id="2052" name="Group 37">
            <a:extLst>
              <a:ext uri="{FF2B5EF4-FFF2-40B4-BE49-F238E27FC236}">
                <a16:creationId xmlns:a16="http://schemas.microsoft.com/office/drawing/2014/main" id="{C3EA822D-3317-6C66-BA01-AB022487D2EE}"/>
              </a:ext>
            </a:extLst>
          </p:cNvPr>
          <p:cNvGrpSpPr>
            <a:grpSpLocks/>
          </p:cNvGrpSpPr>
          <p:nvPr/>
        </p:nvGrpSpPr>
        <p:grpSpPr bwMode="auto">
          <a:xfrm>
            <a:off x="696913" y="3171825"/>
            <a:ext cx="7772400" cy="3152775"/>
            <a:chOff x="295" y="1950"/>
            <a:chExt cx="4896" cy="1986"/>
          </a:xfrm>
        </p:grpSpPr>
        <p:sp>
          <p:nvSpPr>
            <p:cNvPr id="2054" name="Text Box 34">
              <a:extLst>
                <a:ext uri="{FF2B5EF4-FFF2-40B4-BE49-F238E27FC236}">
                  <a16:creationId xmlns:a16="http://schemas.microsoft.com/office/drawing/2014/main" id="{234FDA2C-C8A3-AE24-129B-3960F206E0F0}"/>
                </a:ext>
              </a:extLst>
            </p:cNvPr>
            <p:cNvSpPr txBox="1">
              <a:spLocks noChangeArrowheads="1"/>
            </p:cNvSpPr>
            <p:nvPr/>
          </p:nvSpPr>
          <p:spPr bwMode="auto">
            <a:xfrm>
              <a:off x="295" y="1950"/>
              <a:ext cx="48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50000"/>
                </a:spcAft>
              </a:pPr>
              <a:r>
                <a:rPr lang="en-US" altLang="en-US" dirty="0">
                  <a:latin typeface="Bookman Old Style" panose="02050604050505020204" pitchFamily="18" charset="0"/>
                </a:rPr>
                <a:t>The one-step </a:t>
              </a:r>
              <a:r>
                <a:rPr lang="en-US" altLang="en-US" dirty="0">
                  <a:solidFill>
                    <a:schemeClr val="accent1"/>
                  </a:solidFill>
                  <a:latin typeface="Bookman Old Style" panose="02050604050505020204" pitchFamily="18" charset="0"/>
                </a:rPr>
                <a:t>transition matrix</a:t>
              </a:r>
              <a:r>
                <a:rPr lang="en-US" altLang="en-US" dirty="0">
                  <a:latin typeface="Bookman Old Style" panose="02050604050505020204" pitchFamily="18" charset="0"/>
                </a:rPr>
                <a:t> for a Markov chain </a:t>
              </a:r>
            </a:p>
            <a:p>
              <a:r>
                <a:rPr lang="en-US" altLang="en-US" dirty="0">
                  <a:latin typeface="Bookman Old Style" panose="02050604050505020204" pitchFamily="18" charset="0"/>
                </a:rPr>
                <a:t>with states </a:t>
              </a:r>
              <a:r>
                <a:rPr lang="en-US" altLang="en-US" b="1" i="1" dirty="0">
                  <a:latin typeface="Bookman Old Style" panose="02050604050505020204" pitchFamily="18" charset="0"/>
                </a:rPr>
                <a:t>S</a:t>
              </a:r>
              <a:r>
                <a:rPr lang="en-US" altLang="en-US" dirty="0">
                  <a:latin typeface="Bookman Old Style" panose="02050604050505020204" pitchFamily="18" charset="0"/>
                </a:rPr>
                <a:t> = { 0, 1, 2 } is</a:t>
              </a:r>
              <a:endParaRPr lang="en-US" altLang="en-US" dirty="0"/>
            </a:p>
          </p:txBody>
        </p:sp>
        <p:grpSp>
          <p:nvGrpSpPr>
            <p:cNvPr id="2055" name="Group 36">
              <a:extLst>
                <a:ext uri="{FF2B5EF4-FFF2-40B4-BE49-F238E27FC236}">
                  <a16:creationId xmlns:a16="http://schemas.microsoft.com/office/drawing/2014/main" id="{B48954D3-D4D2-8A20-5A7F-EE6AC319CD74}"/>
                </a:ext>
              </a:extLst>
            </p:cNvPr>
            <p:cNvGrpSpPr>
              <a:grpSpLocks/>
            </p:cNvGrpSpPr>
            <p:nvPr/>
          </p:nvGrpSpPr>
          <p:grpSpPr bwMode="auto">
            <a:xfrm>
              <a:off x="1200" y="2640"/>
              <a:ext cx="2928" cy="1296"/>
              <a:chOff x="1248" y="2592"/>
              <a:chExt cx="2928" cy="1296"/>
            </a:xfrm>
          </p:grpSpPr>
          <p:sp>
            <p:nvSpPr>
              <p:cNvPr id="2056" name="Rectangle 30">
                <a:extLst>
                  <a:ext uri="{FF2B5EF4-FFF2-40B4-BE49-F238E27FC236}">
                    <a16:creationId xmlns:a16="http://schemas.microsoft.com/office/drawing/2014/main" id="{67C4103C-7F5D-3BE5-689B-61DDCF0B172E}"/>
                  </a:ext>
                </a:extLst>
              </p:cNvPr>
              <p:cNvSpPr>
                <a:spLocks noChangeArrowheads="1"/>
              </p:cNvSpPr>
              <p:nvPr/>
            </p:nvSpPr>
            <p:spPr bwMode="auto">
              <a:xfrm>
                <a:off x="1248" y="3600"/>
                <a:ext cx="29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man Old Style" panose="02050604050505020204" pitchFamily="18" charset="0"/>
                  </a:rPr>
                  <a:t>where </a:t>
                </a:r>
                <a:r>
                  <a:rPr lang="en-US" altLang="en-US" i="1">
                    <a:latin typeface="Bookman Old Style" panose="02050604050505020204" pitchFamily="18" charset="0"/>
                  </a:rPr>
                  <a:t>p</a:t>
                </a:r>
                <a:r>
                  <a:rPr lang="en-US" altLang="en-US" i="1" baseline="-25000">
                    <a:latin typeface="Bookman Old Style" panose="02050604050505020204" pitchFamily="18" charset="0"/>
                  </a:rPr>
                  <a:t>ij</a:t>
                </a:r>
                <a:r>
                  <a:rPr lang="en-US" altLang="en-US">
                    <a:latin typeface="Bookman Old Style" panose="02050604050505020204" pitchFamily="18" charset="0"/>
                  </a:rPr>
                  <a:t> =  Pr{ </a:t>
                </a:r>
                <a:r>
                  <a:rPr lang="en-US" altLang="en-US" i="1">
                    <a:latin typeface="Bookman Old Style" panose="02050604050505020204" pitchFamily="18" charset="0"/>
                  </a:rPr>
                  <a:t>X</a:t>
                </a:r>
                <a:r>
                  <a:rPr lang="en-US" altLang="en-US" baseline="-25000">
                    <a:latin typeface="Bookman Old Style" panose="02050604050505020204" pitchFamily="18" charset="0"/>
                  </a:rPr>
                  <a:t>1 </a:t>
                </a:r>
                <a:r>
                  <a:rPr lang="en-US" altLang="en-US">
                    <a:latin typeface="Bookman Old Style" panose="02050604050505020204" pitchFamily="18" charset="0"/>
                  </a:rPr>
                  <a:t>= </a:t>
                </a:r>
                <a:r>
                  <a:rPr lang="en-US" altLang="en-US" i="1">
                    <a:latin typeface="Bookman Old Style" panose="02050604050505020204" pitchFamily="18" charset="0"/>
                  </a:rPr>
                  <a:t>j</a:t>
                </a:r>
                <a:r>
                  <a:rPr lang="en-US" altLang="en-US">
                    <a:latin typeface="Bookman Old Style" panose="02050604050505020204" pitchFamily="18" charset="0"/>
                  </a:rPr>
                  <a:t> </a:t>
                </a:r>
                <a:r>
                  <a:rPr lang="en-US" altLang="en-US" baseline="-25000">
                    <a:latin typeface="Bookman Old Style" panose="02050604050505020204" pitchFamily="18" charset="0"/>
                  </a:rPr>
                  <a:t> </a:t>
                </a:r>
                <a:r>
                  <a:rPr lang="en-US" altLang="en-US">
                    <a:latin typeface="Bookman Old Style" panose="02050604050505020204" pitchFamily="18" charset="0"/>
                  </a:rPr>
                  <a:t>| </a:t>
                </a:r>
                <a:r>
                  <a:rPr lang="en-US" altLang="en-US" i="1">
                    <a:latin typeface="Bookman Old Style" panose="02050604050505020204" pitchFamily="18" charset="0"/>
                  </a:rPr>
                  <a:t>X</a:t>
                </a:r>
                <a:r>
                  <a:rPr lang="en-US" altLang="en-US" baseline="-25000">
                    <a:latin typeface="Bookman Old Style" panose="02050604050505020204" pitchFamily="18" charset="0"/>
                  </a:rPr>
                  <a:t>0</a:t>
                </a:r>
                <a:r>
                  <a:rPr lang="en-US" altLang="en-US">
                    <a:latin typeface="Bookman Old Style" panose="02050604050505020204" pitchFamily="18" charset="0"/>
                  </a:rPr>
                  <a:t> = </a:t>
                </a:r>
                <a:r>
                  <a:rPr lang="en-US" altLang="en-US" i="1">
                    <a:latin typeface="Bookman Old Style" panose="02050604050505020204" pitchFamily="18" charset="0"/>
                  </a:rPr>
                  <a:t>i</a:t>
                </a:r>
                <a:r>
                  <a:rPr lang="en-US" altLang="en-US">
                    <a:latin typeface="Bookman Old Style" panose="02050604050505020204" pitchFamily="18" charset="0"/>
                  </a:rPr>
                  <a:t> }</a:t>
                </a:r>
              </a:p>
            </p:txBody>
          </p:sp>
          <p:graphicFrame>
            <p:nvGraphicFramePr>
              <p:cNvPr id="2050" name="Object 35">
                <a:extLst>
                  <a:ext uri="{FF2B5EF4-FFF2-40B4-BE49-F238E27FC236}">
                    <a16:creationId xmlns:a16="http://schemas.microsoft.com/office/drawing/2014/main" id="{FABD1462-B4E5-116F-1123-5205CE89A912}"/>
                  </a:ext>
                </a:extLst>
              </p:cNvPr>
              <p:cNvGraphicFramePr>
                <a:graphicFrameLocks noChangeAspect="1"/>
              </p:cNvGraphicFramePr>
              <p:nvPr>
                <p:extLst>
                  <p:ext uri="{D42A27DB-BD31-4B8C-83A1-F6EECF244321}">
                    <p14:modId xmlns:p14="http://schemas.microsoft.com/office/powerpoint/2010/main" val="2923946322"/>
                  </p:ext>
                </p:extLst>
              </p:nvPr>
            </p:nvGraphicFramePr>
            <p:xfrm>
              <a:off x="1728" y="2592"/>
              <a:ext cx="1712" cy="832"/>
            </p:xfrm>
            <a:graphic>
              <a:graphicData uri="http://schemas.openxmlformats.org/presentationml/2006/ole">
                <mc:AlternateContent xmlns:mc="http://schemas.openxmlformats.org/markup-compatibility/2006">
                  <mc:Choice xmlns:v="urn:schemas-microsoft-com:vml" Requires="v">
                    <p:oleObj name="Equation" r:id="rId3" imgW="2717640" imgH="1320480" progId="Equation.3">
                      <p:embed/>
                    </p:oleObj>
                  </mc:Choice>
                  <mc:Fallback>
                    <p:oleObj name="Equation" r:id="rId3" imgW="2717640" imgH="1320480" progId="Equation.3">
                      <p:embed/>
                      <p:pic>
                        <p:nvPicPr>
                          <p:cNvPr id="2050" name="Object 35">
                            <a:extLst>
                              <a:ext uri="{FF2B5EF4-FFF2-40B4-BE49-F238E27FC236}">
                                <a16:creationId xmlns:a16="http://schemas.microsoft.com/office/drawing/2014/main" id="{FABD1462-B4E5-116F-1123-5205CE89A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2592"/>
                            <a:ext cx="1712" cy="832"/>
                          </a:xfrm>
                          <a:prstGeom prst="rect">
                            <a:avLst/>
                          </a:prstGeom>
                          <a:solidFill>
                            <a:schemeClr val="accent1">
                              <a:lumMod val="20000"/>
                              <a:lumOff val="80000"/>
                            </a:schemeClr>
                          </a:solidFill>
                          <a:ln>
                            <a:noFill/>
                          </a:ln>
                          <a:effectLst/>
                        </p:spPr>
                      </p:pic>
                    </p:oleObj>
                  </mc:Fallback>
                </mc:AlternateContent>
              </a:graphicData>
            </a:graphic>
          </p:graphicFrame>
        </p:grpSp>
      </p:grpSp>
      <p:sp>
        <p:nvSpPr>
          <p:cNvPr id="2053" name="Rectangle 38">
            <a:extLst>
              <a:ext uri="{FF2B5EF4-FFF2-40B4-BE49-F238E27FC236}">
                <a16:creationId xmlns:a16="http://schemas.microsoft.com/office/drawing/2014/main" id="{C261FEDD-1FE7-439A-DA0A-D936EF99D5F1}"/>
              </a:ext>
            </a:extLst>
          </p:cNvPr>
          <p:cNvSpPr>
            <a:spLocks noGrp="1" noChangeArrowheads="1"/>
          </p:cNvSpPr>
          <p:nvPr>
            <p:ph type="title"/>
          </p:nvPr>
        </p:nvSpPr>
        <p:spPr>
          <a:xfrm>
            <a:off x="506413" y="640557"/>
            <a:ext cx="8153400" cy="7620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Stationary Transition Probabilities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1082F97C-46F1-6100-F6B7-AA817FFBC759}"/>
              </a:ext>
            </a:extLst>
          </p:cNvPr>
          <p:cNvSpPr txBox="1">
            <a:spLocks noChangeArrowheads="1"/>
          </p:cNvSpPr>
          <p:nvPr/>
        </p:nvSpPr>
        <p:spPr bwMode="auto">
          <a:xfrm>
            <a:off x="626268" y="1524000"/>
            <a:ext cx="78914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Bookman Old Style" panose="02050604050505020204" pitchFamily="18" charset="0"/>
              </a:rPr>
              <a:t>If the state space </a:t>
            </a:r>
            <a:r>
              <a:rPr lang="en-US" altLang="en-US" b="1" i="1" dirty="0">
                <a:latin typeface="Bookman Old Style" panose="02050604050505020204" pitchFamily="18" charset="0"/>
              </a:rPr>
              <a:t>S</a:t>
            </a:r>
            <a:r>
              <a:rPr lang="en-US" altLang="en-US" dirty="0">
                <a:latin typeface="Bookman Old Style" panose="02050604050505020204" pitchFamily="18" charset="0"/>
              </a:rPr>
              <a:t> = {</a:t>
            </a:r>
            <a:r>
              <a:rPr lang="en-US" altLang="en-US" sz="1200" dirty="0">
                <a:latin typeface="Bookman Old Style" panose="02050604050505020204" pitchFamily="18" charset="0"/>
              </a:rPr>
              <a:t> </a:t>
            </a:r>
            <a:r>
              <a:rPr lang="en-US" altLang="en-US" dirty="0">
                <a:latin typeface="Bookman Old Style" panose="02050604050505020204" pitchFamily="18" charset="0"/>
              </a:rPr>
              <a:t>0, 1, . . . , </a:t>
            </a:r>
            <a:r>
              <a:rPr lang="en-US" altLang="en-US" i="1" dirty="0">
                <a:latin typeface="Bookman Old Style" panose="02050604050505020204" pitchFamily="18" charset="0"/>
              </a:rPr>
              <a:t>m</a:t>
            </a:r>
            <a:r>
              <a:rPr lang="en-US" altLang="en-US" sz="1200" i="1" dirty="0">
                <a:latin typeface="Bookman Old Style" panose="02050604050505020204" pitchFamily="18" charset="0"/>
              </a:rPr>
              <a:t> </a:t>
            </a:r>
            <a:r>
              <a:rPr lang="en-US" altLang="en-US" dirty="0">
                <a:latin typeface="Bookman Old Style" panose="02050604050505020204" pitchFamily="18" charset="0"/>
              </a:rPr>
              <a:t>–1} then we have</a:t>
            </a:r>
          </a:p>
          <a:p>
            <a:pPr algn="ctr"/>
            <a:r>
              <a:rPr lang="en-US" altLang="en-US" dirty="0">
                <a:latin typeface="Bookman Old Style" panose="02050604050505020204" pitchFamily="18" charset="0"/>
              </a:rPr>
              <a:t> </a:t>
            </a:r>
          </a:p>
          <a:p>
            <a:pPr algn="ctr"/>
            <a:r>
              <a:rPr lang="en-US" altLang="en-US" dirty="0">
                <a:latin typeface="Bookman Old Style" panose="02050604050505020204" pitchFamily="18" charset="0"/>
                <a:sym typeface="Symbol" panose="05050102010706020507" pitchFamily="18" charset="2"/>
              </a:rPr>
              <a:t></a:t>
            </a:r>
            <a:r>
              <a:rPr lang="en-US" altLang="en-US" i="1" baseline="-25000" dirty="0">
                <a:latin typeface="Bookman Old Style" panose="02050604050505020204" pitchFamily="18" charset="0"/>
              </a:rPr>
              <a:t>j</a:t>
            </a:r>
            <a:r>
              <a:rPr lang="en-US" altLang="en-US" dirty="0">
                <a:latin typeface="Bookman Old Style" panose="02050604050505020204" pitchFamily="18" charset="0"/>
              </a:rPr>
              <a:t> </a:t>
            </a:r>
            <a:r>
              <a:rPr lang="en-US" altLang="en-US" i="1" dirty="0" err="1">
                <a:latin typeface="Bookman Old Style" panose="02050604050505020204" pitchFamily="18" charset="0"/>
              </a:rPr>
              <a:t>p</a:t>
            </a:r>
            <a:r>
              <a:rPr lang="en-US" altLang="en-US" i="1" baseline="-25000" dirty="0" err="1">
                <a:latin typeface="Bookman Old Style" panose="02050604050505020204" pitchFamily="18" charset="0"/>
              </a:rPr>
              <a:t>ij</a:t>
            </a:r>
            <a:r>
              <a:rPr lang="en-US" altLang="en-US" baseline="-25000" dirty="0">
                <a:latin typeface="Bookman Old Style" panose="02050604050505020204" pitchFamily="18" charset="0"/>
              </a:rPr>
              <a:t> </a:t>
            </a:r>
            <a:r>
              <a:rPr lang="en-US" altLang="en-US" dirty="0">
                <a:latin typeface="Bookman Old Style" panose="02050604050505020204" pitchFamily="18" charset="0"/>
              </a:rPr>
              <a:t>= 1  </a:t>
            </a:r>
            <a:r>
              <a:rPr lang="en-US" altLang="en-US" dirty="0">
                <a:latin typeface="Bookman Old Style" panose="02050604050505020204" pitchFamily="18" charset="0"/>
                <a:sym typeface="Symbol" panose="05050102010706020507" pitchFamily="18" charset="2"/>
              </a:rPr>
              <a:t> </a:t>
            </a:r>
            <a:r>
              <a:rPr lang="en-US" altLang="en-US" i="1" dirty="0" err="1">
                <a:latin typeface="Bookman Old Style" panose="02050604050505020204" pitchFamily="18" charset="0"/>
              </a:rPr>
              <a:t>i</a:t>
            </a:r>
            <a:r>
              <a:rPr lang="en-US" altLang="en-US" dirty="0">
                <a:latin typeface="Bookman Old Style" panose="02050604050505020204" pitchFamily="18" charset="0"/>
              </a:rPr>
              <a:t>    and   </a:t>
            </a:r>
            <a:r>
              <a:rPr lang="en-US" altLang="en-US" i="1" dirty="0" err="1">
                <a:latin typeface="Bookman Old Style" panose="02050604050505020204" pitchFamily="18" charset="0"/>
              </a:rPr>
              <a:t>p</a:t>
            </a:r>
            <a:r>
              <a:rPr lang="en-US" altLang="en-US" i="1" baseline="-25000" dirty="0" err="1">
                <a:latin typeface="Bookman Old Style" panose="02050604050505020204" pitchFamily="18" charset="0"/>
              </a:rPr>
              <a:t>ij</a:t>
            </a:r>
            <a:r>
              <a:rPr lang="en-US" altLang="en-US" baseline="-25000" dirty="0">
                <a:latin typeface="Bookman Old Style" panose="02050604050505020204" pitchFamily="18" charset="0"/>
              </a:rPr>
              <a:t>  </a:t>
            </a:r>
            <a:r>
              <a:rPr lang="en-US" altLang="en-US" dirty="0">
                <a:latin typeface="Bookman Old Style" panose="02050604050505020204" pitchFamily="18" charset="0"/>
                <a:sym typeface="Symbol" panose="05050102010706020507" pitchFamily="18" charset="2"/>
              </a:rPr>
              <a:t></a:t>
            </a:r>
            <a:r>
              <a:rPr lang="en-US" altLang="en-US" dirty="0">
                <a:latin typeface="Bookman Old Style" panose="02050604050505020204" pitchFamily="18" charset="0"/>
              </a:rPr>
              <a:t> 0  </a:t>
            </a:r>
            <a:r>
              <a:rPr lang="en-US" altLang="en-US" dirty="0">
                <a:latin typeface="Bookman Old Style" panose="02050604050505020204" pitchFamily="18" charset="0"/>
                <a:sym typeface="Symbol" panose="05050102010706020507" pitchFamily="18" charset="2"/>
              </a:rPr>
              <a:t> </a:t>
            </a:r>
            <a:r>
              <a:rPr lang="en-US" altLang="en-US" i="1" dirty="0" err="1">
                <a:latin typeface="Bookman Old Style" panose="02050604050505020204" pitchFamily="18" charset="0"/>
              </a:rPr>
              <a:t>i</a:t>
            </a:r>
            <a:r>
              <a:rPr lang="en-US" altLang="en-US" dirty="0">
                <a:latin typeface="Bookman Old Style" panose="02050604050505020204" pitchFamily="18" charset="0"/>
              </a:rPr>
              <a:t>, </a:t>
            </a:r>
            <a:r>
              <a:rPr lang="en-US" altLang="en-US" i="1" dirty="0">
                <a:latin typeface="Bookman Old Style" panose="02050604050505020204" pitchFamily="18" charset="0"/>
              </a:rPr>
              <a:t>j </a:t>
            </a:r>
          </a:p>
          <a:p>
            <a:pPr algn="ctr"/>
            <a:endParaRPr lang="en-US" altLang="en-US" dirty="0"/>
          </a:p>
        </p:txBody>
      </p:sp>
      <p:sp>
        <p:nvSpPr>
          <p:cNvPr id="20483" name="Text Box 3">
            <a:extLst>
              <a:ext uri="{FF2B5EF4-FFF2-40B4-BE49-F238E27FC236}">
                <a16:creationId xmlns:a16="http://schemas.microsoft.com/office/drawing/2014/main" id="{4CC4478B-9C98-71C9-39F9-1C11665B49DD}"/>
              </a:ext>
            </a:extLst>
          </p:cNvPr>
          <p:cNvSpPr txBox="1">
            <a:spLocks noChangeArrowheads="1"/>
          </p:cNvSpPr>
          <p:nvPr/>
        </p:nvSpPr>
        <p:spPr bwMode="auto">
          <a:xfrm>
            <a:off x="367724" y="2895600"/>
            <a:ext cx="8183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man Old Style" panose="02050604050505020204" pitchFamily="18" charset="0"/>
              </a:rPr>
              <a:t>        (we must 			 (each transition </a:t>
            </a:r>
          </a:p>
          <a:p>
            <a:r>
              <a:rPr lang="en-US" altLang="en-US">
                <a:latin typeface="Bookman Old Style" panose="02050604050505020204" pitchFamily="18" charset="0"/>
              </a:rPr>
              <a:t>           go somewhere)	               has probability </a:t>
            </a:r>
            <a:r>
              <a:rPr lang="en-US" altLang="en-US">
                <a:latin typeface="Bookman Old Style" panose="02050604050505020204" pitchFamily="18" charset="0"/>
                <a:sym typeface="Symbol" panose="05050102010706020507" pitchFamily="18" charset="2"/>
              </a:rPr>
              <a:t></a:t>
            </a:r>
            <a:r>
              <a:rPr lang="en-US" altLang="en-US">
                <a:latin typeface="Bookman Old Style" panose="02050604050505020204" pitchFamily="18" charset="0"/>
              </a:rPr>
              <a:t> 0)</a:t>
            </a:r>
          </a:p>
        </p:txBody>
      </p:sp>
      <p:sp>
        <p:nvSpPr>
          <p:cNvPr id="20485" name="Rectangle 10">
            <a:extLst>
              <a:ext uri="{FF2B5EF4-FFF2-40B4-BE49-F238E27FC236}">
                <a16:creationId xmlns:a16="http://schemas.microsoft.com/office/drawing/2014/main" id="{F866BE38-2568-4924-8A65-B2090C33BF6D}"/>
              </a:ext>
            </a:extLst>
          </p:cNvPr>
          <p:cNvSpPr>
            <a:spLocks noChangeArrowheads="1"/>
          </p:cNvSpPr>
          <p:nvPr/>
        </p:nvSpPr>
        <p:spPr bwMode="auto">
          <a:xfrm>
            <a:off x="-533400" y="528638"/>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dirty="0">
                <a:solidFill>
                  <a:srgbClr val="C00000"/>
                </a:solidFill>
                <a:latin typeface="Bookman Old Style" panose="02050604050505020204" pitchFamily="18" charset="0"/>
              </a:rPr>
              <a:t>Properties of Transition Matrix</a:t>
            </a:r>
          </a:p>
        </p:txBody>
      </p:sp>
      <p:pic>
        <p:nvPicPr>
          <p:cNvPr id="4" name="Picture 3">
            <a:extLst>
              <a:ext uri="{FF2B5EF4-FFF2-40B4-BE49-F238E27FC236}">
                <a16:creationId xmlns:a16="http://schemas.microsoft.com/office/drawing/2014/main" id="{120341D9-E78A-AE59-20B2-149D80F7F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01" y="3818177"/>
            <a:ext cx="7543800" cy="25426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94A08E1-838F-7CE1-F376-489056831C33}"/>
              </a:ext>
            </a:extLst>
          </p:cNvPr>
          <p:cNvSpPr>
            <a:spLocks noGrp="1" noChangeArrowheads="1"/>
          </p:cNvSpPr>
          <p:nvPr>
            <p:ph type="title"/>
          </p:nvPr>
        </p:nvSpPr>
        <p:spPr>
          <a:xfrm>
            <a:off x="609600" y="517525"/>
            <a:ext cx="7772400" cy="609600"/>
          </a:xfrm>
        </p:spPr>
        <p:txBody>
          <a:bodyPr/>
          <a:lstStyle/>
          <a:p>
            <a:r>
              <a:rPr lang="en-US" altLang="en-US" dirty="0">
                <a:latin typeface="Times New Roman" panose="02020603050405020304" pitchFamily="18" charset="0"/>
                <a:cs typeface="Times New Roman" panose="02020603050405020304" pitchFamily="18" charset="0"/>
              </a:rPr>
              <a:t>Brand Switching Example</a:t>
            </a:r>
          </a:p>
        </p:txBody>
      </p:sp>
      <p:graphicFrame>
        <p:nvGraphicFramePr>
          <p:cNvPr id="54552" name="Group 280">
            <a:extLst>
              <a:ext uri="{FF2B5EF4-FFF2-40B4-BE49-F238E27FC236}">
                <a16:creationId xmlns:a16="http://schemas.microsoft.com/office/drawing/2014/main" id="{68FF8699-D34E-6991-BD87-1030B6398BB7}"/>
              </a:ext>
            </a:extLst>
          </p:cNvPr>
          <p:cNvGraphicFramePr>
            <a:graphicFrameLocks noGrp="1"/>
          </p:cNvGraphicFramePr>
          <p:nvPr>
            <p:extLst>
              <p:ext uri="{D42A27DB-BD31-4B8C-83A1-F6EECF244321}">
                <p14:modId xmlns:p14="http://schemas.microsoft.com/office/powerpoint/2010/main" val="2379224101"/>
              </p:ext>
            </p:extLst>
          </p:nvPr>
        </p:nvGraphicFramePr>
        <p:xfrm>
          <a:off x="1524000" y="2133600"/>
          <a:ext cx="6096000" cy="3125789"/>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461963" algn="l"/>
                        </a:tabLst>
                      </a:pPr>
                      <a:r>
                        <a:rPr kumimoji="0" lang="en-US" sz="2400" b="0" i="0" u="none" strike="noStrike" cap="none" normalizeH="0" baseline="0">
                          <a:ln>
                            <a:noFill/>
                          </a:ln>
                          <a:solidFill>
                            <a:schemeClr val="tx1"/>
                          </a:solidFill>
                          <a:effectLst/>
                          <a:latin typeface="Times New Roman" pitchFamily="18" charset="0"/>
                        </a:rPr>
                        <a:t>(</a:t>
                      </a:r>
                      <a:r>
                        <a:rPr kumimoji="0" lang="en-US" sz="2400" b="0" i="1" u="none" strike="noStrike" cap="none" normalizeH="0" baseline="0">
                          <a:ln>
                            <a:noFill/>
                          </a:ln>
                          <a:solidFill>
                            <a:schemeClr val="tx1"/>
                          </a:solidFill>
                          <a:effectLst/>
                          <a:latin typeface="Times New Roman" pitchFamily="18" charset="0"/>
                        </a:rPr>
                        <a:t>j</a:t>
                      </a:r>
                      <a:r>
                        <a:rPr kumimoji="0" lang="en-US" sz="2400" b="0" i="0" u="none" strike="noStrike" cap="none" normalizeH="0" baseline="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r>
                        <a:rPr kumimoji="0" lang="en-US" sz="2400" b="0" i="1" u="none" strike="noStrike" cap="none" normalizeH="0" baseline="0">
                          <a:ln>
                            <a:noFill/>
                          </a:ln>
                          <a:solidFill>
                            <a:schemeClr val="tx1"/>
                          </a:solidFill>
                          <a:effectLst/>
                          <a:latin typeface="Times New Roman" pitchFamily="18" charset="0"/>
                        </a:rPr>
                        <a:t>i</a:t>
                      </a: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90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205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102</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3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125</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230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145</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7690" name="Text Box 271">
            <a:extLst>
              <a:ext uri="{FF2B5EF4-FFF2-40B4-BE49-F238E27FC236}">
                <a16:creationId xmlns:a16="http://schemas.microsoft.com/office/drawing/2014/main" id="{337C8768-F042-4765-4DF2-36350558517C}"/>
              </a:ext>
            </a:extLst>
          </p:cNvPr>
          <p:cNvSpPr txBox="1">
            <a:spLocks noChangeArrowheads="1"/>
          </p:cNvSpPr>
          <p:nvPr/>
        </p:nvSpPr>
        <p:spPr bwMode="auto">
          <a:xfrm>
            <a:off x="609600" y="1127125"/>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dirty="0"/>
              <a:t>Number of consumers switching from brand </a:t>
            </a:r>
            <a:r>
              <a:rPr lang="en-US" altLang="en-US" i="1" dirty="0" err="1"/>
              <a:t>i</a:t>
            </a:r>
            <a:r>
              <a:rPr lang="en-US" altLang="en-US" dirty="0"/>
              <a:t> in week 26 to brand </a:t>
            </a:r>
            <a:r>
              <a:rPr lang="en-US" altLang="en-US" i="1" dirty="0"/>
              <a:t>j</a:t>
            </a:r>
            <a:r>
              <a:rPr lang="en-US" altLang="en-US" dirty="0"/>
              <a:t> in week 27</a:t>
            </a:r>
          </a:p>
        </p:txBody>
      </p:sp>
      <p:sp>
        <p:nvSpPr>
          <p:cNvPr id="27691" name="Text Box 281">
            <a:extLst>
              <a:ext uri="{FF2B5EF4-FFF2-40B4-BE49-F238E27FC236}">
                <a16:creationId xmlns:a16="http://schemas.microsoft.com/office/drawing/2014/main" id="{BED95E5A-9384-C0B2-5F4B-4B3180828164}"/>
              </a:ext>
            </a:extLst>
          </p:cNvPr>
          <p:cNvSpPr txBox="1">
            <a:spLocks noChangeArrowheads="1"/>
          </p:cNvSpPr>
          <p:nvPr/>
        </p:nvSpPr>
        <p:spPr bwMode="auto">
          <a:xfrm>
            <a:off x="1295400" y="5562600"/>
            <a:ext cx="6781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This is called a </a:t>
            </a:r>
            <a:r>
              <a:rPr lang="en-US" altLang="en-US" dirty="0">
                <a:solidFill>
                  <a:srgbClr val="FF0000"/>
                </a:solidFill>
              </a:rPr>
              <a:t>contingency table</a:t>
            </a:r>
            <a:r>
              <a:rPr lang="en-US" altLang="en-US" dirty="0"/>
              <a:t>.</a:t>
            </a:r>
          </a:p>
          <a:p>
            <a:pPr>
              <a:spcBef>
                <a:spcPct val="50000"/>
              </a:spcBef>
            </a:pPr>
            <a:r>
              <a:rPr lang="en-US" altLang="en-US" dirty="0"/>
              <a:t>           </a:t>
            </a:r>
            <a:r>
              <a:rPr lang="en-US" altLang="en-US" dirty="0">
                <a:sym typeface="Wingdings" panose="05000000000000000000" pitchFamily="2" charset="2"/>
              </a:rPr>
              <a:t> Used to construct transition probabilities.</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Rectangle 2">
            <a:extLst>
              <a:ext uri="{FF2B5EF4-FFF2-40B4-BE49-F238E27FC236}">
                <a16:creationId xmlns:a16="http://schemas.microsoft.com/office/drawing/2014/main" id="{091F2935-8F23-BB27-3611-662D8622ABBF}"/>
              </a:ext>
            </a:extLst>
          </p:cNvPr>
          <p:cNvSpPr>
            <a:spLocks noGrp="1" noChangeArrowheads="1"/>
          </p:cNvSpPr>
          <p:nvPr>
            <p:ph type="title"/>
          </p:nvPr>
        </p:nvSpPr>
        <p:spPr/>
        <p:txBody>
          <a:bodyPr/>
          <a:lstStyle/>
          <a:p>
            <a:r>
              <a:rPr lang="en-US" altLang="en-US" sz="3200" dirty="0">
                <a:latin typeface="Times New Roman" panose="02020603050405020304" pitchFamily="18" charset="0"/>
                <a:cs typeface="Times New Roman" panose="02020603050405020304" pitchFamily="18" charset="0"/>
              </a:rPr>
              <a:t>Empirical Transition Probabilities for Brand Switching, </a:t>
            </a:r>
            <a:r>
              <a:rPr lang="en-US" altLang="en-US" sz="3200" i="1" dirty="0" err="1">
                <a:latin typeface="Times New Roman" panose="02020603050405020304" pitchFamily="18" charset="0"/>
                <a:cs typeface="Times New Roman" panose="02020603050405020304" pitchFamily="18" charset="0"/>
              </a:rPr>
              <a:t>p</a:t>
            </a:r>
            <a:r>
              <a:rPr lang="en-US" altLang="en-US" sz="3200" i="1" baseline="-25000" dirty="0" err="1">
                <a:latin typeface="Times New Roman" panose="02020603050405020304" pitchFamily="18" charset="0"/>
                <a:cs typeface="Times New Roman" panose="02020603050405020304" pitchFamily="18" charset="0"/>
              </a:rPr>
              <a:t>ij</a:t>
            </a:r>
            <a:endParaRPr lang="en-US" altLang="en-US" sz="3200" i="1" baseline="-25000" dirty="0">
              <a:latin typeface="Times New Roman" panose="02020603050405020304" pitchFamily="18" charset="0"/>
              <a:cs typeface="Times New Roman" panose="02020603050405020304" pitchFamily="18" charset="0"/>
            </a:endParaRPr>
          </a:p>
        </p:txBody>
      </p:sp>
      <p:graphicFrame>
        <p:nvGraphicFramePr>
          <p:cNvPr id="55438" name="Group 142">
            <a:extLst>
              <a:ext uri="{FF2B5EF4-FFF2-40B4-BE49-F238E27FC236}">
                <a16:creationId xmlns:a16="http://schemas.microsoft.com/office/drawing/2014/main" id="{1828FF60-8E83-10C3-1B18-AB775A1CC1F6}"/>
              </a:ext>
            </a:extLst>
          </p:cNvPr>
          <p:cNvGraphicFramePr>
            <a:graphicFrameLocks noGrp="1"/>
          </p:cNvGraphicFramePr>
          <p:nvPr>
            <p:extLst>
              <p:ext uri="{D42A27DB-BD31-4B8C-83A1-F6EECF244321}">
                <p14:modId xmlns:p14="http://schemas.microsoft.com/office/powerpoint/2010/main" val="4077913408"/>
              </p:ext>
            </p:extLst>
          </p:nvPr>
        </p:nvGraphicFramePr>
        <p:xfrm>
          <a:off x="609600" y="1676400"/>
          <a:ext cx="7848600" cy="3889810"/>
        </p:xfrm>
        <a:graphic>
          <a:graphicData uri="http://schemas.openxmlformats.org/drawingml/2006/table">
            <a:tbl>
              <a:tblPr/>
              <a:tblGrid>
                <a:gridCol w="1219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68567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rPr>
                        <a:t>Brand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909638" algn="l"/>
                        </a:tabLst>
                      </a:pPr>
                      <a:r>
                        <a:rPr kumimoji="0" lang="en-US" sz="2400" b="0" i="0" u="none" strike="noStrike" cap="none" normalizeH="0" baseline="0">
                          <a:ln>
                            <a:noFill/>
                          </a:ln>
                          <a:solidFill>
                            <a:srgbClr val="000000"/>
                          </a:solidFill>
                          <a:effectLst/>
                          <a:latin typeface="Times New Roman" pitchFamily="18" charset="0"/>
                        </a:rPr>
                        <a:t>(</a:t>
                      </a:r>
                      <a:r>
                        <a:rPr kumimoji="0" lang="en-US" sz="2400" b="0" i="1" u="none" strike="noStrike" cap="none" normalizeH="0" baseline="0">
                          <a:ln>
                            <a:noFill/>
                          </a:ln>
                          <a:solidFill>
                            <a:srgbClr val="000000"/>
                          </a:solidFill>
                          <a:effectLst/>
                          <a:latin typeface="Times New Roman" pitchFamily="18" charset="0"/>
                        </a:rPr>
                        <a:t>j</a:t>
                      </a:r>
                      <a:r>
                        <a:rPr kumimoji="0" lang="en-US" sz="2400" b="0" i="0" u="none" strike="noStrike" cap="none" normalizeH="0" baseline="0">
                          <a:ln>
                            <a:noFill/>
                          </a:ln>
                          <a:solidFill>
                            <a:srgbClr val="000000"/>
                          </a:solidFill>
                          <a:effectLst/>
                          <a:latin typeface="Times New Roman" pitchFamily="18" charset="0"/>
                        </a:rPr>
                        <a:t>)	1</a:t>
                      </a: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3</a:t>
                      </a: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51584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a:t>
                      </a:r>
                      <a:r>
                        <a:rPr kumimoji="0" lang="en-US" sz="2400" b="0" i="1" u="none" strike="noStrike" cap="none" normalizeH="0" baseline="0">
                          <a:ln>
                            <a:noFill/>
                          </a:ln>
                          <a:solidFill>
                            <a:srgbClr val="000000"/>
                          </a:solidFill>
                          <a:effectLst/>
                          <a:latin typeface="Times New Roman" pitchFamily="18" charset="0"/>
                        </a:rPr>
                        <a:t>i</a:t>
                      </a:r>
                      <a:r>
                        <a:rPr kumimoji="0" lang="en-US" sz="2400" b="0" i="0" u="none" strike="noStrike" cap="none" normalizeH="0" baseline="0">
                          <a:ln>
                            <a:noFill/>
                          </a:ln>
                          <a:solidFill>
                            <a:srgbClr val="000000"/>
                          </a:solidFill>
                          <a:effectLst/>
                          <a:latin typeface="Times New Roman" pitchFamily="18"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extLst>
                  <a:ext uri="{0D108BD9-81ED-4DB2-BD59-A6C34878D82A}">
                    <a16:rowId xmlns:a16="http://schemas.microsoft.com/office/drawing/2014/main" val="10001"/>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0070C0"/>
                    </a:solidFill>
                  </a:tcPr>
                </a:tc>
                <a:extLst>
                  <a:ext uri="{0D108BD9-81ED-4DB2-BD59-A6C34878D82A}">
                    <a16:rowId xmlns:a16="http://schemas.microsoft.com/office/drawing/2014/main" val="10002"/>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0070C0"/>
                    </a:solidFill>
                  </a:tcPr>
                </a:tc>
                <a:extLst>
                  <a:ext uri="{0D108BD9-81ED-4DB2-BD59-A6C34878D82A}">
                    <a16:rowId xmlns:a16="http://schemas.microsoft.com/office/drawing/2014/main" val="10003"/>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4"/>
                  </a:ext>
                </a:extLst>
              </a:tr>
            </a:tbl>
          </a:graphicData>
        </a:graphic>
      </p:graphicFrame>
      <p:graphicFrame>
        <p:nvGraphicFramePr>
          <p:cNvPr id="5122" name="Object 134">
            <a:extLst>
              <a:ext uri="{FF2B5EF4-FFF2-40B4-BE49-F238E27FC236}">
                <a16:creationId xmlns:a16="http://schemas.microsoft.com/office/drawing/2014/main" id="{1198720A-3C92-7D5D-9964-6E4D35A2005A}"/>
              </a:ext>
            </a:extLst>
          </p:cNvPr>
          <p:cNvGraphicFramePr>
            <a:graphicFrameLocks noChangeAspect="1"/>
          </p:cNvGraphicFramePr>
          <p:nvPr/>
        </p:nvGraphicFramePr>
        <p:xfrm>
          <a:off x="2057400" y="2667000"/>
          <a:ext cx="1447800" cy="815975"/>
        </p:xfrm>
        <a:graphic>
          <a:graphicData uri="http://schemas.openxmlformats.org/presentationml/2006/ole">
            <mc:AlternateContent xmlns:mc="http://schemas.openxmlformats.org/markup-compatibility/2006">
              <mc:Choice xmlns:v="urn:schemas-microsoft-com:vml" Requires="v">
                <p:oleObj name="Equation" r:id="rId3" imgW="698400" imgH="393480" progId="Equation.DSMT4">
                  <p:embed/>
                </p:oleObj>
              </mc:Choice>
              <mc:Fallback>
                <p:oleObj name="Equation" r:id="rId3" imgW="698400" imgH="393480" progId="Equation.DSMT4">
                  <p:embed/>
                  <p:pic>
                    <p:nvPicPr>
                      <p:cNvPr id="5122" name="Object 134">
                        <a:extLst>
                          <a:ext uri="{FF2B5EF4-FFF2-40B4-BE49-F238E27FC236}">
                            <a16:creationId xmlns:a16="http://schemas.microsoft.com/office/drawing/2014/main" id="{1198720A-3C92-7D5D-9964-6E4D35A200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137">
            <a:extLst>
              <a:ext uri="{FF2B5EF4-FFF2-40B4-BE49-F238E27FC236}">
                <a16:creationId xmlns:a16="http://schemas.microsoft.com/office/drawing/2014/main" id="{3DB9E301-1172-98E3-C72F-E00A907E0B8F}"/>
              </a:ext>
            </a:extLst>
          </p:cNvPr>
          <p:cNvGraphicFramePr>
            <a:graphicFrameLocks noChangeAspect="1"/>
          </p:cNvGraphicFramePr>
          <p:nvPr/>
        </p:nvGraphicFramePr>
        <p:xfrm>
          <a:off x="4267200" y="2667000"/>
          <a:ext cx="1447800" cy="815975"/>
        </p:xfrm>
        <a:graphic>
          <a:graphicData uri="http://schemas.openxmlformats.org/presentationml/2006/ole">
            <mc:AlternateContent xmlns:mc="http://schemas.openxmlformats.org/markup-compatibility/2006">
              <mc:Choice xmlns:v="urn:schemas-microsoft-com:vml" Requires="v">
                <p:oleObj name="Equation" r:id="rId5" imgW="698400" imgH="393480" progId="Equation.DSMT4">
                  <p:embed/>
                </p:oleObj>
              </mc:Choice>
              <mc:Fallback>
                <p:oleObj name="Equation" r:id="rId5" imgW="698400" imgH="393480" progId="Equation.DSMT4">
                  <p:embed/>
                  <p:pic>
                    <p:nvPicPr>
                      <p:cNvPr id="5123" name="Object 137">
                        <a:extLst>
                          <a:ext uri="{FF2B5EF4-FFF2-40B4-BE49-F238E27FC236}">
                            <a16:creationId xmlns:a16="http://schemas.microsoft.com/office/drawing/2014/main" id="{3DB9E301-1172-98E3-C72F-E00A907E0B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138">
            <a:extLst>
              <a:ext uri="{FF2B5EF4-FFF2-40B4-BE49-F238E27FC236}">
                <a16:creationId xmlns:a16="http://schemas.microsoft.com/office/drawing/2014/main" id="{F817B4A4-798B-D937-A53E-8DEE78B6AFB7}"/>
              </a:ext>
            </a:extLst>
          </p:cNvPr>
          <p:cNvGraphicFramePr>
            <a:graphicFrameLocks noChangeAspect="1"/>
          </p:cNvGraphicFramePr>
          <p:nvPr/>
        </p:nvGraphicFramePr>
        <p:xfrm>
          <a:off x="6477000" y="2667000"/>
          <a:ext cx="1447800" cy="815975"/>
        </p:xfrm>
        <a:graphic>
          <a:graphicData uri="http://schemas.openxmlformats.org/presentationml/2006/ole">
            <mc:AlternateContent xmlns:mc="http://schemas.openxmlformats.org/markup-compatibility/2006">
              <mc:Choice xmlns:v="urn:schemas-microsoft-com:vml" Requires="v">
                <p:oleObj name="Equation" r:id="rId7" imgW="698400" imgH="393480" progId="Equation.DSMT4">
                  <p:embed/>
                </p:oleObj>
              </mc:Choice>
              <mc:Fallback>
                <p:oleObj name="Equation" r:id="rId7" imgW="698400" imgH="393480" progId="Equation.DSMT4">
                  <p:embed/>
                  <p:pic>
                    <p:nvPicPr>
                      <p:cNvPr id="5124" name="Object 138">
                        <a:extLst>
                          <a:ext uri="{FF2B5EF4-FFF2-40B4-BE49-F238E27FC236}">
                            <a16:creationId xmlns:a16="http://schemas.microsoft.com/office/drawing/2014/main" id="{F817B4A4-798B-D937-A53E-8DEE78B6AF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139">
            <a:extLst>
              <a:ext uri="{FF2B5EF4-FFF2-40B4-BE49-F238E27FC236}">
                <a16:creationId xmlns:a16="http://schemas.microsoft.com/office/drawing/2014/main" id="{87A9B1E1-D4F2-842C-B792-D3033613C044}"/>
              </a:ext>
            </a:extLst>
          </p:cNvPr>
          <p:cNvGraphicFramePr>
            <a:graphicFrameLocks noChangeAspect="1"/>
          </p:cNvGraphicFramePr>
          <p:nvPr/>
        </p:nvGraphicFramePr>
        <p:xfrm>
          <a:off x="2057400" y="3581400"/>
          <a:ext cx="1500188" cy="815975"/>
        </p:xfrm>
        <a:graphic>
          <a:graphicData uri="http://schemas.openxmlformats.org/presentationml/2006/ole">
            <mc:AlternateContent xmlns:mc="http://schemas.openxmlformats.org/markup-compatibility/2006">
              <mc:Choice xmlns:v="urn:schemas-microsoft-com:vml" Requires="v">
                <p:oleObj name="Equation" r:id="rId9" imgW="723600" imgH="393480" progId="Equation.DSMT4">
                  <p:embed/>
                </p:oleObj>
              </mc:Choice>
              <mc:Fallback>
                <p:oleObj name="Equation" r:id="rId9" imgW="723600" imgH="393480" progId="Equation.DSMT4">
                  <p:embed/>
                  <p:pic>
                    <p:nvPicPr>
                      <p:cNvPr id="5125" name="Object 139">
                        <a:extLst>
                          <a:ext uri="{FF2B5EF4-FFF2-40B4-BE49-F238E27FC236}">
                            <a16:creationId xmlns:a16="http://schemas.microsoft.com/office/drawing/2014/main" id="{87A9B1E1-D4F2-842C-B792-D3033613C0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35814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140">
            <a:extLst>
              <a:ext uri="{FF2B5EF4-FFF2-40B4-BE49-F238E27FC236}">
                <a16:creationId xmlns:a16="http://schemas.microsoft.com/office/drawing/2014/main" id="{EABE28D3-FF85-D9A2-5B5C-20669FF29EF7}"/>
              </a:ext>
            </a:extLst>
          </p:cNvPr>
          <p:cNvGraphicFramePr>
            <a:graphicFrameLocks noChangeAspect="1"/>
          </p:cNvGraphicFramePr>
          <p:nvPr/>
        </p:nvGraphicFramePr>
        <p:xfrm>
          <a:off x="4267200" y="3657600"/>
          <a:ext cx="1500188" cy="815975"/>
        </p:xfrm>
        <a:graphic>
          <a:graphicData uri="http://schemas.openxmlformats.org/presentationml/2006/ole">
            <mc:AlternateContent xmlns:mc="http://schemas.openxmlformats.org/markup-compatibility/2006">
              <mc:Choice xmlns:v="urn:schemas-microsoft-com:vml" Requires="v">
                <p:oleObj name="Equation" r:id="rId11" imgW="723600" imgH="393480" progId="Equation.DSMT4">
                  <p:embed/>
                </p:oleObj>
              </mc:Choice>
              <mc:Fallback>
                <p:oleObj name="Equation" r:id="rId11" imgW="723600" imgH="393480" progId="Equation.DSMT4">
                  <p:embed/>
                  <p:pic>
                    <p:nvPicPr>
                      <p:cNvPr id="5126" name="Object 140">
                        <a:extLst>
                          <a:ext uri="{FF2B5EF4-FFF2-40B4-BE49-F238E27FC236}">
                            <a16:creationId xmlns:a16="http://schemas.microsoft.com/office/drawing/2014/main" id="{EABE28D3-FF85-D9A2-5B5C-20669FF29E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36576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141">
            <a:extLst>
              <a:ext uri="{FF2B5EF4-FFF2-40B4-BE49-F238E27FC236}">
                <a16:creationId xmlns:a16="http://schemas.microsoft.com/office/drawing/2014/main" id="{57904383-666F-6635-77B3-11C181AF3248}"/>
              </a:ext>
            </a:extLst>
          </p:cNvPr>
          <p:cNvGraphicFramePr>
            <a:graphicFrameLocks noChangeAspect="1"/>
          </p:cNvGraphicFramePr>
          <p:nvPr/>
        </p:nvGraphicFramePr>
        <p:xfrm>
          <a:off x="6477000" y="3581400"/>
          <a:ext cx="1500188" cy="815975"/>
        </p:xfrm>
        <a:graphic>
          <a:graphicData uri="http://schemas.openxmlformats.org/presentationml/2006/ole">
            <mc:AlternateContent xmlns:mc="http://schemas.openxmlformats.org/markup-compatibility/2006">
              <mc:Choice xmlns:v="urn:schemas-microsoft-com:vml" Requires="v">
                <p:oleObj name="Equation" r:id="rId13" imgW="723600" imgH="393480" progId="Equation.DSMT4">
                  <p:embed/>
                </p:oleObj>
              </mc:Choice>
              <mc:Fallback>
                <p:oleObj name="Equation" r:id="rId13" imgW="723600" imgH="393480" progId="Equation.DSMT4">
                  <p:embed/>
                  <p:pic>
                    <p:nvPicPr>
                      <p:cNvPr id="5127" name="Object 141">
                        <a:extLst>
                          <a:ext uri="{FF2B5EF4-FFF2-40B4-BE49-F238E27FC236}">
                            <a16:creationId xmlns:a16="http://schemas.microsoft.com/office/drawing/2014/main" id="{57904383-666F-6635-77B3-11C181AF324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35814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143">
            <a:extLst>
              <a:ext uri="{FF2B5EF4-FFF2-40B4-BE49-F238E27FC236}">
                <a16:creationId xmlns:a16="http://schemas.microsoft.com/office/drawing/2014/main" id="{3D38CA22-A17D-14AD-9293-DB59CD515B23}"/>
              </a:ext>
            </a:extLst>
          </p:cNvPr>
          <p:cNvGraphicFramePr>
            <a:graphicFrameLocks noChangeAspect="1"/>
          </p:cNvGraphicFramePr>
          <p:nvPr/>
        </p:nvGraphicFramePr>
        <p:xfrm>
          <a:off x="2057400" y="4594225"/>
          <a:ext cx="1447800" cy="815975"/>
        </p:xfrm>
        <a:graphic>
          <a:graphicData uri="http://schemas.openxmlformats.org/presentationml/2006/ole">
            <mc:AlternateContent xmlns:mc="http://schemas.openxmlformats.org/markup-compatibility/2006">
              <mc:Choice xmlns:v="urn:schemas-microsoft-com:vml" Requires="v">
                <p:oleObj name="Equation" r:id="rId15" imgW="698400" imgH="393480" progId="Equation.DSMT4">
                  <p:embed/>
                </p:oleObj>
              </mc:Choice>
              <mc:Fallback>
                <p:oleObj name="Equation" r:id="rId15" imgW="698400" imgH="393480" progId="Equation.DSMT4">
                  <p:embed/>
                  <p:pic>
                    <p:nvPicPr>
                      <p:cNvPr id="5128" name="Object 143">
                        <a:extLst>
                          <a:ext uri="{FF2B5EF4-FFF2-40B4-BE49-F238E27FC236}">
                            <a16:creationId xmlns:a16="http://schemas.microsoft.com/office/drawing/2014/main" id="{3D38CA22-A17D-14AD-9293-DB59CD515B2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7400" y="4594225"/>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144">
            <a:extLst>
              <a:ext uri="{FF2B5EF4-FFF2-40B4-BE49-F238E27FC236}">
                <a16:creationId xmlns:a16="http://schemas.microsoft.com/office/drawing/2014/main" id="{C6B00398-6186-2162-BA18-5FFEC3A0DBA9}"/>
              </a:ext>
            </a:extLst>
          </p:cNvPr>
          <p:cNvGraphicFramePr>
            <a:graphicFrameLocks noChangeAspect="1"/>
          </p:cNvGraphicFramePr>
          <p:nvPr/>
        </p:nvGraphicFramePr>
        <p:xfrm>
          <a:off x="4267200" y="4648200"/>
          <a:ext cx="1447800" cy="815975"/>
        </p:xfrm>
        <a:graphic>
          <a:graphicData uri="http://schemas.openxmlformats.org/presentationml/2006/ole">
            <mc:AlternateContent xmlns:mc="http://schemas.openxmlformats.org/markup-compatibility/2006">
              <mc:Choice xmlns:v="urn:schemas-microsoft-com:vml" Requires="v">
                <p:oleObj name="Equation" r:id="rId17" imgW="698400" imgH="393480" progId="Equation.DSMT4">
                  <p:embed/>
                </p:oleObj>
              </mc:Choice>
              <mc:Fallback>
                <p:oleObj name="Equation" r:id="rId17" imgW="698400" imgH="393480" progId="Equation.DSMT4">
                  <p:embed/>
                  <p:pic>
                    <p:nvPicPr>
                      <p:cNvPr id="5129" name="Object 144">
                        <a:extLst>
                          <a:ext uri="{FF2B5EF4-FFF2-40B4-BE49-F238E27FC236}">
                            <a16:creationId xmlns:a16="http://schemas.microsoft.com/office/drawing/2014/main" id="{C6B00398-6186-2162-BA18-5FFEC3A0DBA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7200" y="46482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45">
            <a:extLst>
              <a:ext uri="{FF2B5EF4-FFF2-40B4-BE49-F238E27FC236}">
                <a16:creationId xmlns:a16="http://schemas.microsoft.com/office/drawing/2014/main" id="{C780F0B6-6BDC-6B0F-B0D1-DD055E2AAF37}"/>
              </a:ext>
            </a:extLst>
          </p:cNvPr>
          <p:cNvGraphicFramePr>
            <a:graphicFrameLocks noChangeAspect="1"/>
          </p:cNvGraphicFramePr>
          <p:nvPr/>
        </p:nvGraphicFramePr>
        <p:xfrm>
          <a:off x="6553200" y="4572000"/>
          <a:ext cx="1447800" cy="815975"/>
        </p:xfrm>
        <a:graphic>
          <a:graphicData uri="http://schemas.openxmlformats.org/presentationml/2006/ole">
            <mc:AlternateContent xmlns:mc="http://schemas.openxmlformats.org/markup-compatibility/2006">
              <mc:Choice xmlns:v="urn:schemas-microsoft-com:vml" Requires="v">
                <p:oleObj name="Equation" r:id="rId19" imgW="698400" imgH="393480" progId="Equation.DSMT4">
                  <p:embed/>
                </p:oleObj>
              </mc:Choice>
              <mc:Fallback>
                <p:oleObj name="Equation" r:id="rId19" imgW="698400" imgH="393480" progId="Equation.DSMT4">
                  <p:embed/>
                  <p:pic>
                    <p:nvPicPr>
                      <p:cNvPr id="5130" name="Object 145">
                        <a:extLst>
                          <a:ext uri="{FF2B5EF4-FFF2-40B4-BE49-F238E27FC236}">
                            <a16:creationId xmlns:a16="http://schemas.microsoft.com/office/drawing/2014/main" id="{C780F0B6-6BDC-6B0F-B0D1-DD055E2AAF3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53200" y="4572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9" name="Text Box 146">
            <a:extLst>
              <a:ext uri="{FF2B5EF4-FFF2-40B4-BE49-F238E27FC236}">
                <a16:creationId xmlns:a16="http://schemas.microsoft.com/office/drawing/2014/main" id="{169664BE-37E9-4653-4566-16855E2833ED}"/>
              </a:ext>
            </a:extLst>
          </p:cNvPr>
          <p:cNvSpPr txBox="1">
            <a:spLocks noChangeArrowheads="1"/>
          </p:cNvSpPr>
          <p:nvPr/>
        </p:nvSpPr>
        <p:spPr bwMode="auto">
          <a:xfrm>
            <a:off x="7620000" y="58674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solidFill>
                  <a:schemeClr val="tx2"/>
                </a:solidFill>
                <a:sym typeface="Wingdings" panose="05000000000000000000" pitchFamily="2" charset="2"/>
              </a:rPr>
              <a:t>Steady state </a:t>
            </a:r>
            <a:r>
              <a:rPr lang="en-US" altLang="en-US" sz="1800">
                <a:sym typeface="Wingdings" panose="05000000000000000000" pitchFamily="2" charset="2"/>
                <a:hlinkClick r:id="" action="ppaction://noaction"/>
              </a:rPr>
              <a:t></a:t>
            </a: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356F314-E056-411C-B649-730F2E0E1A91}"/>
              </a:ext>
            </a:extLst>
          </p:cNvPr>
          <p:cNvSpPr>
            <a:spLocks noGrp="1" noChangeArrowheads="1"/>
          </p:cNvSpPr>
          <p:nvPr>
            <p:ph type="title"/>
          </p:nvPr>
        </p:nvSpPr>
        <p:spPr>
          <a:xfrm>
            <a:off x="685800" y="228600"/>
            <a:ext cx="8001000" cy="11430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Transition Probabilities for </a:t>
            </a:r>
            <a:r>
              <a:rPr lang="en-US" altLang="en-US" sz="4000" i="1" dirty="0">
                <a:solidFill>
                  <a:srgbClr val="C00000"/>
                </a:solidFill>
                <a:latin typeface="Times New Roman" panose="02020603050405020304" pitchFamily="18" charset="0"/>
                <a:cs typeface="Times New Roman" panose="02020603050405020304" pitchFamily="18" charset="0"/>
              </a:rPr>
              <a:t>n</a:t>
            </a:r>
            <a:r>
              <a:rPr lang="en-US" altLang="en-US" dirty="0">
                <a:solidFill>
                  <a:srgbClr val="C00000"/>
                </a:solidFill>
                <a:latin typeface="Times New Roman" panose="02020603050405020304" pitchFamily="18" charset="0"/>
                <a:cs typeface="Times New Roman" panose="02020603050405020304" pitchFamily="18" charset="0"/>
              </a:rPr>
              <a:t> Steps </a:t>
            </a:r>
          </a:p>
        </p:txBody>
      </p:sp>
      <p:sp>
        <p:nvSpPr>
          <p:cNvPr id="36867" name="Text Box 4">
            <a:extLst>
              <a:ext uri="{FF2B5EF4-FFF2-40B4-BE49-F238E27FC236}">
                <a16:creationId xmlns:a16="http://schemas.microsoft.com/office/drawing/2014/main" id="{EF34985C-2016-CB62-CA08-2AA00212BA33}"/>
              </a:ext>
            </a:extLst>
          </p:cNvPr>
          <p:cNvSpPr txBox="1">
            <a:spLocks noChangeArrowheads="1"/>
          </p:cNvSpPr>
          <p:nvPr/>
        </p:nvSpPr>
        <p:spPr bwMode="auto">
          <a:xfrm>
            <a:off x="722851" y="1600200"/>
            <a:ext cx="8153400" cy="39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7488" indent="-1487488" defTabSz="912813">
              <a:tabLst>
                <a:tab pos="2741613" algn="l"/>
              </a:tabLst>
              <a:defRPr sz="2400">
                <a:solidFill>
                  <a:schemeClr val="tx1"/>
                </a:solidFill>
                <a:latin typeface="Times New Roman" panose="02020603050405020304" pitchFamily="18" charset="0"/>
              </a:defRPr>
            </a:lvl1pPr>
            <a:lvl2pPr marL="742950" indent="-285750" defTabSz="912813">
              <a:tabLst>
                <a:tab pos="2741613" algn="l"/>
              </a:tabLst>
              <a:defRPr sz="2400">
                <a:solidFill>
                  <a:schemeClr val="tx1"/>
                </a:solidFill>
                <a:latin typeface="Times New Roman" panose="02020603050405020304" pitchFamily="18" charset="0"/>
              </a:defRPr>
            </a:lvl2pPr>
            <a:lvl3pPr marL="1143000" indent="-228600" defTabSz="912813">
              <a:tabLst>
                <a:tab pos="2741613" algn="l"/>
              </a:tabLst>
              <a:defRPr sz="2400">
                <a:solidFill>
                  <a:schemeClr val="tx1"/>
                </a:solidFill>
                <a:latin typeface="Times New Roman" panose="02020603050405020304" pitchFamily="18" charset="0"/>
              </a:defRPr>
            </a:lvl3pPr>
            <a:lvl4pPr marL="1600200" indent="-228600" defTabSz="912813">
              <a:tabLst>
                <a:tab pos="2741613" algn="l"/>
              </a:tabLst>
              <a:defRPr sz="2400">
                <a:solidFill>
                  <a:schemeClr val="tx1"/>
                </a:solidFill>
                <a:latin typeface="Times New Roman" panose="02020603050405020304" pitchFamily="18" charset="0"/>
              </a:defRPr>
            </a:lvl4pPr>
            <a:lvl5pPr marL="2057400" indent="-228600" defTabSz="912813">
              <a:tabLst>
                <a:tab pos="2741613" algn="l"/>
              </a:tabLst>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9pPr>
          </a:lstStyle>
          <a:p>
            <a:pPr>
              <a:lnSpc>
                <a:spcPct val="130000"/>
              </a:lnSpc>
              <a:spcBef>
                <a:spcPct val="50000"/>
              </a:spcBef>
            </a:pPr>
            <a:r>
              <a:rPr lang="en-US" altLang="en-US" dirty="0">
                <a:solidFill>
                  <a:srgbClr val="C00000"/>
                </a:solidFill>
                <a:cs typeface="Times New Roman" panose="02020603050405020304" pitchFamily="18" charset="0"/>
              </a:rPr>
              <a:t>Property 1</a:t>
            </a:r>
            <a:r>
              <a:rPr lang="en-US" altLang="en-US" dirty="0">
                <a:solidFill>
                  <a:srgbClr val="002060"/>
                </a:solidFill>
                <a:cs typeface="Times New Roman" panose="02020603050405020304" pitchFamily="18" charset="0"/>
              </a:rPr>
              <a:t>:	</a:t>
            </a:r>
          </a:p>
          <a:p>
            <a:pPr>
              <a:lnSpc>
                <a:spcPct val="130000"/>
              </a:lnSpc>
              <a:spcBef>
                <a:spcPct val="50000"/>
              </a:spcBef>
            </a:pPr>
            <a:r>
              <a:rPr lang="en-US" altLang="en-US" dirty="0">
                <a:solidFill>
                  <a:srgbClr val="002060"/>
                </a:solidFill>
                <a:cs typeface="Times New Roman" panose="02020603050405020304" pitchFamily="18" charset="0"/>
              </a:rPr>
              <a:t>Let {</a:t>
            </a:r>
            <a:r>
              <a:rPr lang="en-US" altLang="en-US" i="1" dirty="0" err="1">
                <a:solidFill>
                  <a:srgbClr val="002060"/>
                </a:solidFill>
                <a:cs typeface="Times New Roman" panose="02020603050405020304" pitchFamily="18" charset="0"/>
              </a:rPr>
              <a:t>X</a:t>
            </a:r>
            <a:r>
              <a:rPr lang="en-US" altLang="en-US" i="1" baseline="-25000" dirty="0" err="1">
                <a:solidFill>
                  <a:srgbClr val="002060"/>
                </a:solidFill>
                <a:cs typeface="Times New Roman" panose="02020603050405020304" pitchFamily="18" charset="0"/>
              </a:rPr>
              <a:t>n</a:t>
            </a:r>
            <a:r>
              <a:rPr lang="en-US" altLang="en-US" i="1" baseline="-30000"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 </a:t>
            </a:r>
            <a:r>
              <a:rPr lang="en-US" altLang="en-US" i="1" dirty="0">
                <a:solidFill>
                  <a:srgbClr val="002060"/>
                </a:solidFill>
                <a:cs typeface="Times New Roman" panose="02020603050405020304" pitchFamily="18" charset="0"/>
              </a:rPr>
              <a:t>n</a:t>
            </a:r>
            <a:r>
              <a:rPr lang="en-US" altLang="en-US" dirty="0">
                <a:solidFill>
                  <a:srgbClr val="002060"/>
                </a:solidFill>
                <a:cs typeface="Times New Roman" panose="02020603050405020304" pitchFamily="18" charset="0"/>
              </a:rPr>
              <a:t> = 0, 1, . . .} be a Markov chain with state space </a:t>
            </a:r>
            <a:r>
              <a:rPr lang="en-US" altLang="en-US" b="1" i="1" dirty="0">
                <a:solidFill>
                  <a:srgbClr val="002060"/>
                </a:solidFill>
                <a:cs typeface="Times New Roman" panose="02020603050405020304" pitchFamily="18" charset="0"/>
              </a:rPr>
              <a:t>S</a:t>
            </a:r>
            <a:r>
              <a:rPr lang="en-US" altLang="en-US" b="1"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and state-transition matrix </a:t>
            </a:r>
            <a:r>
              <a:rPr lang="en-US" altLang="en-US" b="1" dirty="0">
                <a:solidFill>
                  <a:srgbClr val="002060"/>
                </a:solidFill>
                <a:cs typeface="Times New Roman" panose="02020603050405020304" pitchFamily="18" charset="0"/>
              </a:rPr>
              <a:t>P</a:t>
            </a:r>
            <a:r>
              <a:rPr lang="en-US" altLang="en-US" dirty="0">
                <a:solidFill>
                  <a:srgbClr val="002060"/>
                </a:solidFill>
                <a:cs typeface="Times New Roman" panose="02020603050405020304" pitchFamily="18" charset="0"/>
              </a:rPr>
              <a:t>.  Then for </a:t>
            </a:r>
            <a:r>
              <a:rPr lang="en-US" altLang="en-US" i="1" dirty="0" err="1">
                <a:solidFill>
                  <a:srgbClr val="002060"/>
                </a:solidFill>
                <a:cs typeface="Times New Roman" panose="02020603050405020304" pitchFamily="18" charset="0"/>
              </a:rPr>
              <a:t>i</a:t>
            </a:r>
            <a:r>
              <a:rPr lang="en-US" altLang="en-US" dirty="0">
                <a:solidFill>
                  <a:srgbClr val="002060"/>
                </a:solidFill>
                <a:cs typeface="Times New Roman" panose="02020603050405020304" pitchFamily="18" charset="0"/>
              </a:rPr>
              <a:t> and</a:t>
            </a:r>
            <a:r>
              <a:rPr lang="en-US" altLang="en-US" i="1" dirty="0">
                <a:solidFill>
                  <a:srgbClr val="002060"/>
                </a:solidFill>
                <a:cs typeface="Times New Roman" panose="02020603050405020304" pitchFamily="18" charset="0"/>
              </a:rPr>
              <a:t> j</a:t>
            </a:r>
            <a:r>
              <a:rPr lang="en-US" altLang="en-US"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sym typeface="Symbol" panose="05050102010706020507" pitchFamily="18" charset="2"/>
              </a:rPr>
              <a:t></a:t>
            </a:r>
            <a:r>
              <a:rPr lang="en-US" altLang="en-US" dirty="0">
                <a:solidFill>
                  <a:srgbClr val="002060"/>
                </a:solidFill>
                <a:cs typeface="Times New Roman" panose="02020603050405020304" pitchFamily="18" charset="0"/>
              </a:rPr>
              <a:t> </a:t>
            </a:r>
            <a:r>
              <a:rPr lang="en-US" altLang="en-US" b="1" i="1" dirty="0">
                <a:solidFill>
                  <a:srgbClr val="002060"/>
                </a:solidFill>
                <a:cs typeface="Times New Roman" panose="02020603050405020304" pitchFamily="18" charset="0"/>
              </a:rPr>
              <a:t>S</a:t>
            </a:r>
            <a:r>
              <a:rPr lang="en-US" altLang="en-US" dirty="0">
                <a:solidFill>
                  <a:srgbClr val="002060"/>
                </a:solidFill>
                <a:cs typeface="Times New Roman" panose="02020603050405020304" pitchFamily="18" charset="0"/>
              </a:rPr>
              <a:t>, and </a:t>
            </a:r>
            <a:r>
              <a:rPr lang="en-US" altLang="en-US" i="1" dirty="0">
                <a:solidFill>
                  <a:srgbClr val="002060"/>
                </a:solidFill>
                <a:cs typeface="Times New Roman" panose="02020603050405020304" pitchFamily="18" charset="0"/>
              </a:rPr>
              <a:t>n </a:t>
            </a:r>
            <a:r>
              <a:rPr lang="en-US" altLang="en-US" dirty="0">
                <a:solidFill>
                  <a:srgbClr val="002060"/>
                </a:solidFill>
                <a:cs typeface="Times New Roman" panose="02020603050405020304" pitchFamily="18" charset="0"/>
              </a:rPr>
              <a:t>= 1, 2, . . .</a:t>
            </a:r>
          </a:p>
          <a:p>
            <a:pPr>
              <a:lnSpc>
                <a:spcPct val="130000"/>
              </a:lnSpc>
              <a:spcBef>
                <a:spcPct val="50000"/>
              </a:spcBef>
            </a:pPr>
            <a:r>
              <a:rPr lang="en-US" altLang="en-US" dirty="0">
                <a:solidFill>
                  <a:srgbClr val="002060"/>
                </a:solidFill>
                <a:cs typeface="Times New Roman" panose="02020603050405020304" pitchFamily="18" charset="0"/>
              </a:rPr>
              <a:t>		</a:t>
            </a:r>
            <a:r>
              <a:rPr lang="en-US" altLang="en-US" dirty="0" err="1">
                <a:solidFill>
                  <a:srgbClr val="002060"/>
                </a:solidFill>
                <a:cs typeface="Times New Roman" panose="02020603050405020304" pitchFamily="18" charset="0"/>
              </a:rPr>
              <a:t>Pr</a:t>
            </a:r>
            <a:r>
              <a:rPr lang="en-US" altLang="en-US" dirty="0">
                <a:solidFill>
                  <a:srgbClr val="002060"/>
                </a:solidFill>
                <a:cs typeface="Times New Roman" panose="02020603050405020304" pitchFamily="18" charset="0"/>
              </a:rPr>
              <a:t>{</a:t>
            </a:r>
            <a:r>
              <a:rPr lang="en-US" altLang="en-US" i="1" dirty="0" err="1">
                <a:solidFill>
                  <a:srgbClr val="002060"/>
                </a:solidFill>
                <a:cs typeface="Times New Roman" panose="02020603050405020304" pitchFamily="18" charset="0"/>
              </a:rPr>
              <a:t>X</a:t>
            </a:r>
            <a:r>
              <a:rPr lang="en-US" altLang="en-US" i="1" baseline="-25000" dirty="0" err="1">
                <a:solidFill>
                  <a:srgbClr val="002060"/>
                </a:solidFill>
                <a:cs typeface="Times New Roman" panose="02020603050405020304" pitchFamily="18" charset="0"/>
              </a:rPr>
              <a:t>n</a:t>
            </a:r>
            <a:r>
              <a:rPr lang="en-US" altLang="en-US" dirty="0">
                <a:solidFill>
                  <a:srgbClr val="002060"/>
                </a:solidFill>
                <a:cs typeface="Times New Roman" panose="02020603050405020304" pitchFamily="18" charset="0"/>
              </a:rPr>
              <a:t> = </a:t>
            </a:r>
            <a:r>
              <a:rPr lang="en-US" altLang="en-US" i="1" dirty="0">
                <a:solidFill>
                  <a:srgbClr val="002060"/>
                </a:solidFill>
                <a:cs typeface="Times New Roman" panose="02020603050405020304" pitchFamily="18" charset="0"/>
              </a:rPr>
              <a:t>j</a:t>
            </a:r>
            <a:r>
              <a:rPr lang="en-US" altLang="en-US" dirty="0">
                <a:solidFill>
                  <a:srgbClr val="002060"/>
                </a:solidFill>
                <a:cs typeface="Times New Roman" panose="02020603050405020304" pitchFamily="18" charset="0"/>
              </a:rPr>
              <a:t> | </a:t>
            </a:r>
            <a:r>
              <a:rPr lang="en-US" altLang="en-US" i="1" dirty="0">
                <a:solidFill>
                  <a:srgbClr val="002060"/>
                </a:solidFill>
                <a:cs typeface="Times New Roman" panose="02020603050405020304" pitchFamily="18" charset="0"/>
              </a:rPr>
              <a:t>X</a:t>
            </a:r>
            <a:r>
              <a:rPr lang="en-US" altLang="en-US" baseline="-25000" dirty="0">
                <a:solidFill>
                  <a:srgbClr val="002060"/>
                </a:solidFill>
                <a:cs typeface="Times New Roman" panose="02020603050405020304" pitchFamily="18" charset="0"/>
              </a:rPr>
              <a:t>0</a:t>
            </a:r>
            <a:r>
              <a:rPr lang="en-US" altLang="en-US" dirty="0">
                <a:solidFill>
                  <a:srgbClr val="002060"/>
                </a:solidFill>
                <a:cs typeface="Times New Roman" panose="02020603050405020304" pitchFamily="18" charset="0"/>
              </a:rPr>
              <a:t> = </a:t>
            </a:r>
            <a:r>
              <a:rPr lang="en-US" altLang="en-US" i="1" dirty="0" err="1">
                <a:solidFill>
                  <a:srgbClr val="002060"/>
                </a:solidFill>
                <a:cs typeface="Times New Roman" panose="02020603050405020304" pitchFamily="18" charset="0"/>
              </a:rPr>
              <a:t>i</a:t>
            </a:r>
            <a:r>
              <a:rPr lang="en-US" altLang="en-US" dirty="0">
                <a:solidFill>
                  <a:srgbClr val="002060"/>
                </a:solidFill>
                <a:cs typeface="Times New Roman" panose="02020603050405020304" pitchFamily="18" charset="0"/>
              </a:rPr>
              <a:t>} = </a:t>
            </a:r>
            <a:r>
              <a:rPr lang="en-US" altLang="en-US" i="1" dirty="0" err="1">
                <a:solidFill>
                  <a:srgbClr val="002060"/>
                </a:solidFill>
                <a:cs typeface="Times New Roman" panose="02020603050405020304" pitchFamily="18" charset="0"/>
              </a:rPr>
              <a:t>p</a:t>
            </a:r>
            <a:r>
              <a:rPr lang="en-US" altLang="en-US" i="1" baseline="-25000" dirty="0" err="1">
                <a:solidFill>
                  <a:srgbClr val="002060"/>
                </a:solidFill>
                <a:cs typeface="Times New Roman" panose="02020603050405020304" pitchFamily="18" charset="0"/>
              </a:rPr>
              <a:t>ij</a:t>
            </a:r>
            <a:endParaRPr lang="en-US" altLang="en-US" dirty="0">
              <a:solidFill>
                <a:srgbClr val="002060"/>
              </a:solidFill>
              <a:cs typeface="Times New Roman" panose="02020603050405020304" pitchFamily="18" charset="0"/>
            </a:endParaRPr>
          </a:p>
          <a:p>
            <a:pPr algn="just">
              <a:lnSpc>
                <a:spcPct val="130000"/>
              </a:lnSpc>
              <a:spcBef>
                <a:spcPct val="50000"/>
              </a:spcBef>
            </a:pPr>
            <a:r>
              <a:rPr lang="en-US" altLang="en-US" dirty="0">
                <a:solidFill>
                  <a:srgbClr val="002060"/>
                </a:solidFill>
                <a:cs typeface="Times New Roman" panose="02020603050405020304" pitchFamily="18" charset="0"/>
              </a:rPr>
              <a:t>where the right-hand side represents the </a:t>
            </a:r>
            <a:r>
              <a:rPr lang="en-US" altLang="en-US" i="1" dirty="0" err="1">
                <a:solidFill>
                  <a:srgbClr val="002060"/>
                </a:solidFill>
                <a:cs typeface="Times New Roman" panose="02020603050405020304" pitchFamily="18" charset="0"/>
              </a:rPr>
              <a:t>ij</a:t>
            </a:r>
            <a:r>
              <a:rPr lang="en-US" altLang="en-US" baseline="30000" dirty="0" err="1">
                <a:solidFill>
                  <a:srgbClr val="002060"/>
                </a:solidFill>
                <a:cs typeface="Times New Roman" panose="02020603050405020304" pitchFamily="18" charset="0"/>
              </a:rPr>
              <a:t>th</a:t>
            </a:r>
            <a:r>
              <a:rPr lang="en-US" altLang="en-US" i="1"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element of the matrix </a:t>
            </a:r>
            <a:r>
              <a:rPr lang="en-US" altLang="en-US" b="1" dirty="0">
                <a:solidFill>
                  <a:srgbClr val="002060"/>
                </a:solidFill>
                <a:cs typeface="Times New Roman" panose="02020603050405020304" pitchFamily="18" charset="0"/>
              </a:rPr>
              <a:t>P</a:t>
            </a:r>
            <a:r>
              <a:rPr lang="en-US" altLang="en-US" baseline="50000" dirty="0">
                <a:solidFill>
                  <a:srgbClr val="002060"/>
                </a:solidFill>
                <a:cs typeface="Times New Roman" panose="02020603050405020304" pitchFamily="18" charset="0"/>
              </a:rPr>
              <a:t>(</a:t>
            </a:r>
            <a:r>
              <a:rPr lang="en-US" altLang="en-US" i="1" baseline="50000" dirty="0">
                <a:solidFill>
                  <a:srgbClr val="002060"/>
                </a:solidFill>
                <a:cs typeface="Times New Roman" panose="02020603050405020304" pitchFamily="18" charset="0"/>
              </a:rPr>
              <a:t>n</a:t>
            </a:r>
            <a:r>
              <a:rPr lang="en-US" altLang="en-US" baseline="50000" dirty="0">
                <a:solidFill>
                  <a:srgbClr val="002060"/>
                </a:solidFill>
                <a:cs typeface="Times New Roman" panose="02020603050405020304" pitchFamily="18" charset="0"/>
              </a:rPr>
              <a:t>)</a:t>
            </a:r>
            <a:r>
              <a:rPr lang="en-US" altLang="en-US" dirty="0">
                <a:solidFill>
                  <a:srgbClr val="002060"/>
                </a:solidFill>
                <a:cs typeface="Times New Roman" panose="02020603050405020304" pitchFamily="18" charset="0"/>
              </a:rPr>
              <a:t>.</a:t>
            </a:r>
            <a:r>
              <a:rPr lang="en-US" altLang="en-US" dirty="0">
                <a:solidFill>
                  <a:srgbClr val="002060"/>
                </a:solidFill>
              </a:rPr>
              <a:t> </a:t>
            </a:r>
          </a:p>
        </p:txBody>
      </p:sp>
      <p:sp>
        <p:nvSpPr>
          <p:cNvPr id="36868" name="Text Box 5">
            <a:extLst>
              <a:ext uri="{FF2B5EF4-FFF2-40B4-BE49-F238E27FC236}">
                <a16:creationId xmlns:a16="http://schemas.microsoft.com/office/drawing/2014/main" id="{3709AC9A-BF5F-3D04-C232-C40071C32B0A}"/>
              </a:ext>
            </a:extLst>
          </p:cNvPr>
          <p:cNvSpPr txBox="1">
            <a:spLocks noChangeArrowheads="1"/>
          </p:cNvSpPr>
          <p:nvPr/>
        </p:nvSpPr>
        <p:spPr bwMode="auto">
          <a:xfrm>
            <a:off x="6096000" y="39624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baseline="30000" dirty="0">
                <a:latin typeface="Times" panose="02020603050405020304" pitchFamily="18" charset="0"/>
                <a:cs typeface="Times New Roman" panose="02020603050405020304" pitchFamily="18" charset="0"/>
              </a:rPr>
              <a:t>(</a:t>
            </a:r>
            <a:r>
              <a:rPr lang="en-US" altLang="en-US" i="1" baseline="30000" dirty="0">
                <a:latin typeface="Times" panose="02020603050405020304" pitchFamily="18" charset="0"/>
                <a:cs typeface="Times New Roman" panose="02020603050405020304" pitchFamily="18" charset="0"/>
              </a:rPr>
              <a:t>n</a:t>
            </a:r>
            <a:r>
              <a:rPr lang="en-US" altLang="en-US" baseline="30000" dirty="0">
                <a:latin typeface="Times" panose="02020603050405020304" pitchFamily="18" charset="0"/>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earing a suit and tie&#10;&#10;Description automatically generated">
            <a:extLst>
              <a:ext uri="{FF2B5EF4-FFF2-40B4-BE49-F238E27FC236}">
                <a16:creationId xmlns:a16="http://schemas.microsoft.com/office/drawing/2014/main" id="{EF762B93-5E05-9CA8-E317-A2046FC0803D}"/>
              </a:ext>
            </a:extLst>
          </p:cNvPr>
          <p:cNvPicPr>
            <a:picLocks noChangeAspect="1"/>
          </p:cNvPicPr>
          <p:nvPr/>
        </p:nvPicPr>
        <p:blipFill>
          <a:blip r:embed="rId2"/>
          <a:stretch>
            <a:fillRect/>
          </a:stretch>
        </p:blipFill>
        <p:spPr>
          <a:xfrm>
            <a:off x="7505700" y="331746"/>
            <a:ext cx="1066800" cy="1386840"/>
          </a:xfrm>
          <a:prstGeom prst="rect">
            <a:avLst/>
          </a:prstGeom>
        </p:spPr>
      </p:pic>
      <p:sp>
        <p:nvSpPr>
          <p:cNvPr id="4" name="Date Placeholder 3">
            <a:extLst>
              <a:ext uri="{FF2B5EF4-FFF2-40B4-BE49-F238E27FC236}">
                <a16:creationId xmlns:a16="http://schemas.microsoft.com/office/drawing/2014/main" id="{04B803F1-A7FB-DCCA-18B2-3FE0AA4E6221}"/>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078B969D-1867-DACD-874A-2C67C45BD252}"/>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A52568E9-FA93-3E01-DB97-2460E1B5C765}"/>
              </a:ext>
            </a:extLst>
          </p:cNvPr>
          <p:cNvSpPr>
            <a:spLocks noGrp="1"/>
          </p:cNvSpPr>
          <p:nvPr>
            <p:ph type="sldNum" sz="quarter" idx="12"/>
          </p:nvPr>
        </p:nvSpPr>
        <p:spPr/>
        <p:txBody>
          <a:bodyPr/>
          <a:lstStyle/>
          <a:p>
            <a:fld id="{906F6DFE-AA00-4BFD-9D61-CA29BB78DE22}" type="slidenum">
              <a:rPr lang="en-US" altLang="en-US" smtClean="0"/>
              <a:pPr/>
              <a:t>2</a:t>
            </a:fld>
            <a:endParaRPr lang="en-US" altLang="en-US"/>
          </a:p>
        </p:txBody>
      </p:sp>
      <p:sp>
        <p:nvSpPr>
          <p:cNvPr id="9" name="TextBox 8">
            <a:extLst>
              <a:ext uri="{FF2B5EF4-FFF2-40B4-BE49-F238E27FC236}">
                <a16:creationId xmlns:a16="http://schemas.microsoft.com/office/drawing/2014/main" id="{267EE262-1E42-C5E6-D273-AE6EF2132D69}"/>
              </a:ext>
            </a:extLst>
          </p:cNvPr>
          <p:cNvSpPr txBox="1"/>
          <p:nvPr/>
        </p:nvSpPr>
        <p:spPr>
          <a:xfrm>
            <a:off x="400416" y="1548150"/>
            <a:ext cx="8343167" cy="4928850"/>
          </a:xfrm>
          <a:prstGeom prst="rect">
            <a:avLst/>
          </a:prstGeom>
          <a:noFill/>
        </p:spPr>
        <p:txBody>
          <a:bodyPr wrap="square">
            <a:spAutoFit/>
          </a:bodyPr>
          <a:lstStyle/>
          <a:p>
            <a:pPr marL="342900" indent="-342900" algn="just">
              <a:lnSpc>
                <a:spcPct val="120000"/>
              </a:lnSpc>
              <a:buFont typeface="Arial" panose="020B0604020202020204" pitchFamily="34" charset="0"/>
              <a:buChar char="•"/>
            </a:pPr>
            <a:r>
              <a:rPr lang="en-US" dirty="0">
                <a:solidFill>
                  <a:schemeClr val="tx2">
                    <a:lumMod val="60000"/>
                    <a:lumOff val="40000"/>
                  </a:schemeClr>
                </a:solidFill>
                <a:latin typeface="Times New Roman" panose="02020603050405020304" pitchFamily="18" charset="0"/>
                <a:cs typeface="Times New Roman" panose="02020603050405020304" pitchFamily="18" charset="0"/>
              </a:rPr>
              <a:t>Markov</a:t>
            </a:r>
            <a:r>
              <a:rPr lang="en-US" dirty="0">
                <a:latin typeface="Times New Roman" panose="02020603050405020304" pitchFamily="18" charset="0"/>
                <a:cs typeface="Times New Roman" panose="02020603050405020304" pitchFamily="18" charset="0"/>
              </a:rPr>
              <a:t> studied Markov processes in the early 20th century, publishing his first paper on the topic in 1906.</a:t>
            </a:r>
          </a:p>
          <a:p>
            <a:pPr marL="342900" indent="-342900" algn="just">
              <a:lnSpc>
                <a:spcPct val="12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Markov processes in continuous time were discovered long before </a:t>
            </a:r>
            <a:r>
              <a:rPr lang="en-US" dirty="0">
                <a:solidFill>
                  <a:schemeClr val="tx2">
                    <a:lumMod val="60000"/>
                    <a:lumOff val="40000"/>
                  </a:schemeClr>
                </a:solidFill>
                <a:latin typeface="Times New Roman" panose="02020603050405020304" pitchFamily="18" charset="0"/>
                <a:cs typeface="Times New Roman" panose="02020603050405020304" pitchFamily="18" charset="0"/>
              </a:rPr>
              <a:t>Andrey Markov's </a:t>
            </a:r>
            <a:r>
              <a:rPr lang="en-US" dirty="0">
                <a:latin typeface="Times New Roman" panose="02020603050405020304" pitchFamily="18" charset="0"/>
                <a:cs typeface="Times New Roman" panose="02020603050405020304" pitchFamily="18" charset="0"/>
              </a:rPr>
              <a:t>work in the early 20th century, the form of the Poisson process.</a:t>
            </a:r>
          </a:p>
          <a:p>
            <a:pPr marL="342900" indent="-342900" algn="just">
              <a:lnSpc>
                <a:spcPct val="12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Markov was interested in studying an extension of independent random sequences, motivated by a disagreement with Pavel Nekrasov who claimed independence was necessary for the weak law of large numbers to hold.</a:t>
            </a:r>
          </a:p>
        </p:txBody>
      </p:sp>
      <p:sp>
        <p:nvSpPr>
          <p:cNvPr id="10" name="Title 1">
            <a:extLst>
              <a:ext uri="{FF2B5EF4-FFF2-40B4-BE49-F238E27FC236}">
                <a16:creationId xmlns:a16="http://schemas.microsoft.com/office/drawing/2014/main" id="{D5733FC9-C410-9F67-A695-D6133A607A26}"/>
              </a:ext>
            </a:extLst>
          </p:cNvPr>
          <p:cNvSpPr>
            <a:spLocks noGrp="1"/>
          </p:cNvSpPr>
          <p:nvPr>
            <p:ph type="title"/>
          </p:nvPr>
        </p:nvSpPr>
        <p:spPr>
          <a:xfrm>
            <a:off x="609600" y="304800"/>
            <a:ext cx="7772400" cy="1143000"/>
          </a:xfrm>
        </p:spPr>
        <p:txBody>
          <a:bodyPr/>
          <a:lstStyle/>
          <a:p>
            <a:r>
              <a:rPr lang="en-US" dirty="0">
                <a:solidFill>
                  <a:srgbClr val="C00000"/>
                </a:solidFill>
                <a:latin typeface="Times New Roman" panose="02020603050405020304" pitchFamily="18" charset="0"/>
                <a:cs typeface="Times New Roman" panose="02020603050405020304" pitchFamily="18" charset="0"/>
              </a:rPr>
              <a:t>History</a:t>
            </a:r>
          </a:p>
        </p:txBody>
      </p:sp>
    </p:spTree>
    <p:extLst>
      <p:ext uri="{BB962C8B-B14F-4D97-AF65-F5344CB8AC3E}">
        <p14:creationId xmlns:p14="http://schemas.microsoft.com/office/powerpoint/2010/main" val="2704610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7E7A0E7-2865-348F-18BE-5CC6A13AF329}"/>
              </a:ext>
            </a:extLst>
          </p:cNvPr>
          <p:cNvSpPr>
            <a:spLocks noGrp="1"/>
          </p:cNvSpPr>
          <p:nvPr>
            <p:ph type="dt" sz="half" idx="10"/>
          </p:nvPr>
        </p:nvSpPr>
        <p:spPr/>
        <p:txBody>
          <a:bodyPr/>
          <a:lstStyle/>
          <a:p>
            <a:pPr>
              <a:defRPr/>
            </a:pPr>
            <a:fld id="{9B85000F-EB5B-4589-B98B-184EC1C3A0FF}" type="datetime5">
              <a:rPr lang="en-US" smtClean="0"/>
              <a:t>25-Jul-23</a:t>
            </a:fld>
            <a:endParaRPr lang="en-US"/>
          </a:p>
        </p:txBody>
      </p:sp>
      <p:sp>
        <p:nvSpPr>
          <p:cNvPr id="4" name="Footer Placeholder 3">
            <a:extLst>
              <a:ext uri="{FF2B5EF4-FFF2-40B4-BE49-F238E27FC236}">
                <a16:creationId xmlns:a16="http://schemas.microsoft.com/office/drawing/2014/main" id="{BB9874E9-9450-2F81-E429-39487E5B42A9}"/>
              </a:ext>
            </a:extLst>
          </p:cNvPr>
          <p:cNvSpPr>
            <a:spLocks noGrp="1"/>
          </p:cNvSpPr>
          <p:nvPr>
            <p:ph type="ftr" sz="quarter" idx="11"/>
          </p:nvPr>
        </p:nvSpPr>
        <p:spPr/>
        <p:txBody>
          <a:bodyPr/>
          <a:lstStyle/>
          <a:p>
            <a:pPr>
              <a:defRPr/>
            </a:pPr>
            <a:r>
              <a:rPr lang="en-US"/>
              <a:t>MP9510</a:t>
            </a:r>
          </a:p>
        </p:txBody>
      </p:sp>
      <p:sp>
        <p:nvSpPr>
          <p:cNvPr id="5" name="Slide Number Placeholder 4">
            <a:extLst>
              <a:ext uri="{FF2B5EF4-FFF2-40B4-BE49-F238E27FC236}">
                <a16:creationId xmlns:a16="http://schemas.microsoft.com/office/drawing/2014/main" id="{E0F4B170-1E82-F698-BC05-E872E1473042}"/>
              </a:ext>
            </a:extLst>
          </p:cNvPr>
          <p:cNvSpPr>
            <a:spLocks noGrp="1"/>
          </p:cNvSpPr>
          <p:nvPr>
            <p:ph type="sldNum" sz="quarter" idx="12"/>
          </p:nvPr>
        </p:nvSpPr>
        <p:spPr/>
        <p:txBody>
          <a:bodyPr/>
          <a:lstStyle/>
          <a:p>
            <a:fld id="{CF032AB6-D187-4901-BF06-D8E6A249A485}" type="slidenum">
              <a:rPr lang="en-US" altLang="en-US" smtClean="0"/>
              <a:pPr/>
              <a:t>20</a:t>
            </a:fld>
            <a:endParaRPr lang="en-US" altLang="en-US"/>
          </a:p>
        </p:txBody>
      </p:sp>
      <p:sp>
        <p:nvSpPr>
          <p:cNvPr id="7" name="TextBox 6">
            <a:extLst>
              <a:ext uri="{FF2B5EF4-FFF2-40B4-BE49-F238E27FC236}">
                <a16:creationId xmlns:a16="http://schemas.microsoft.com/office/drawing/2014/main" id="{9AA91A68-9E71-5B58-5CB5-4856F99D3A18}"/>
              </a:ext>
            </a:extLst>
          </p:cNvPr>
          <p:cNvSpPr txBox="1"/>
          <p:nvPr/>
        </p:nvSpPr>
        <p:spPr>
          <a:xfrm>
            <a:off x="609600" y="1524000"/>
            <a:ext cx="8153400" cy="3539430"/>
          </a:xfrm>
          <a:prstGeom prst="rect">
            <a:avLst/>
          </a:prstGeom>
          <a:noFill/>
        </p:spPr>
        <p:txBody>
          <a:bodyPr wrap="square">
            <a:spAutoFit/>
          </a:bodyPr>
          <a:lstStyle/>
          <a:p>
            <a:pPr algn="just"/>
            <a:r>
              <a:rPr lang="en-US" sz="3200" b="0" i="0" u="none" strike="noStrike" baseline="0" dirty="0">
                <a:latin typeface="Times New Roman" panose="02020603050405020304" pitchFamily="18" charset="0"/>
                <a:cs typeface="Times New Roman" panose="02020603050405020304" pitchFamily="18" charset="0"/>
              </a:rPr>
              <a:t>Ramesh is in jail and has 3 dollars; he can get out on bail if he has 8 dollars. A guard agrees to make a series of bets with him. If Ramesh bets A dollars, he wins A dollars with a probability of 0.4 and loses A dollars with a probability of 0.6. Draw the transition diagram and transition matrix for this proble</a:t>
            </a:r>
            <a:r>
              <a:rPr lang="en-US" sz="3200" dirty="0">
                <a:latin typeface="Times New Roman" panose="02020603050405020304" pitchFamily="18" charset="0"/>
                <a:cs typeface="Times New Roman" panose="02020603050405020304" pitchFamily="18" charset="0"/>
              </a:rPr>
              <a:t>m.</a:t>
            </a:r>
          </a:p>
        </p:txBody>
      </p:sp>
      <p:sp>
        <p:nvSpPr>
          <p:cNvPr id="8" name="Title 1">
            <a:extLst>
              <a:ext uri="{FF2B5EF4-FFF2-40B4-BE49-F238E27FC236}">
                <a16:creationId xmlns:a16="http://schemas.microsoft.com/office/drawing/2014/main" id="{9317FF3E-EC15-E330-3D3F-7056CCA0FC76}"/>
              </a:ext>
            </a:extLst>
          </p:cNvPr>
          <p:cNvSpPr>
            <a:spLocks noGrp="1"/>
          </p:cNvSpPr>
          <p:nvPr>
            <p:ph type="title"/>
          </p:nvPr>
        </p:nvSpPr>
        <p:spPr>
          <a:xfrm>
            <a:off x="609600" y="304800"/>
            <a:ext cx="7772400" cy="1143000"/>
          </a:xfrm>
        </p:spPr>
        <p:txBody>
          <a:bodyPr/>
          <a:lstStyle/>
          <a:p>
            <a:r>
              <a:rPr lang="en-US" sz="3600" b="1" dirty="0">
                <a:solidFill>
                  <a:srgbClr val="C00000"/>
                </a:solidFill>
                <a:latin typeface="Times New Roman" panose="02020603050405020304" pitchFamily="18" charset="0"/>
                <a:cs typeface="Times New Roman" panose="02020603050405020304" pitchFamily="18" charset="0"/>
              </a:rPr>
              <a:t>Practice Problem</a:t>
            </a:r>
          </a:p>
        </p:txBody>
      </p:sp>
    </p:spTree>
    <p:extLst>
      <p:ext uri="{BB962C8B-B14F-4D97-AF65-F5344CB8AC3E}">
        <p14:creationId xmlns:p14="http://schemas.microsoft.com/office/powerpoint/2010/main" val="22947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5C17-C97A-5718-25EE-3F3F67D83BA2}"/>
              </a:ext>
            </a:extLst>
          </p:cNvPr>
          <p:cNvSpPr>
            <a:spLocks noGrp="1"/>
          </p:cNvSpPr>
          <p:nvPr>
            <p:ph type="title"/>
          </p:nvPr>
        </p:nvSpPr>
        <p:spPr/>
        <p:txBody>
          <a:bodyPr/>
          <a:lstStyle/>
          <a:p>
            <a:r>
              <a:rPr lang="en-US" sz="3600" b="1" dirty="0">
                <a:solidFill>
                  <a:srgbClr val="C00000"/>
                </a:solidFill>
                <a:latin typeface="Times New Roman" panose="02020603050405020304" pitchFamily="18" charset="0"/>
                <a:cs typeface="Times New Roman" panose="02020603050405020304" pitchFamily="18" charset="0"/>
              </a:rPr>
              <a:t>Practice Problem</a:t>
            </a:r>
          </a:p>
        </p:txBody>
      </p:sp>
      <p:sp>
        <p:nvSpPr>
          <p:cNvPr id="3" name="Date Placeholder 2">
            <a:extLst>
              <a:ext uri="{FF2B5EF4-FFF2-40B4-BE49-F238E27FC236}">
                <a16:creationId xmlns:a16="http://schemas.microsoft.com/office/drawing/2014/main" id="{47489E7C-B199-846D-4D7E-95CA614CDA06}"/>
              </a:ext>
            </a:extLst>
          </p:cNvPr>
          <p:cNvSpPr>
            <a:spLocks noGrp="1"/>
          </p:cNvSpPr>
          <p:nvPr>
            <p:ph type="dt" sz="half" idx="10"/>
          </p:nvPr>
        </p:nvSpPr>
        <p:spPr/>
        <p:txBody>
          <a:bodyPr/>
          <a:lstStyle/>
          <a:p>
            <a:pPr>
              <a:defRPr/>
            </a:pPr>
            <a:fld id="{9B85000F-EB5B-4589-B98B-184EC1C3A0FF}" type="datetime5">
              <a:rPr lang="en-US" smtClean="0"/>
              <a:t>25-Jul-23</a:t>
            </a:fld>
            <a:endParaRPr lang="en-US" dirty="0"/>
          </a:p>
        </p:txBody>
      </p:sp>
      <p:sp>
        <p:nvSpPr>
          <p:cNvPr id="4" name="Footer Placeholder 3">
            <a:extLst>
              <a:ext uri="{FF2B5EF4-FFF2-40B4-BE49-F238E27FC236}">
                <a16:creationId xmlns:a16="http://schemas.microsoft.com/office/drawing/2014/main" id="{0A1F7FA0-D25F-F5FD-D90B-10466457A52C}"/>
              </a:ext>
            </a:extLst>
          </p:cNvPr>
          <p:cNvSpPr>
            <a:spLocks noGrp="1"/>
          </p:cNvSpPr>
          <p:nvPr>
            <p:ph type="ftr" sz="quarter" idx="11"/>
          </p:nvPr>
        </p:nvSpPr>
        <p:spPr/>
        <p:txBody>
          <a:bodyPr/>
          <a:lstStyle/>
          <a:p>
            <a:pPr>
              <a:defRPr/>
            </a:pPr>
            <a:r>
              <a:rPr lang="en-US"/>
              <a:t>MP9510</a:t>
            </a:r>
          </a:p>
        </p:txBody>
      </p:sp>
      <p:sp>
        <p:nvSpPr>
          <p:cNvPr id="5" name="Slide Number Placeholder 4">
            <a:extLst>
              <a:ext uri="{FF2B5EF4-FFF2-40B4-BE49-F238E27FC236}">
                <a16:creationId xmlns:a16="http://schemas.microsoft.com/office/drawing/2014/main" id="{B54CA8B3-26F1-9824-6722-9A4FF2B53F37}"/>
              </a:ext>
            </a:extLst>
          </p:cNvPr>
          <p:cNvSpPr>
            <a:spLocks noGrp="1"/>
          </p:cNvSpPr>
          <p:nvPr>
            <p:ph type="sldNum" sz="quarter" idx="12"/>
          </p:nvPr>
        </p:nvSpPr>
        <p:spPr/>
        <p:txBody>
          <a:bodyPr/>
          <a:lstStyle/>
          <a:p>
            <a:fld id="{CF032AB6-D187-4901-BF06-D8E6A249A485}" type="slidenum">
              <a:rPr lang="en-US" altLang="en-US" smtClean="0"/>
              <a:pPr/>
              <a:t>21</a:t>
            </a:fld>
            <a:endParaRPr lang="en-US" altLang="en-US" dirty="0"/>
          </a:p>
        </p:txBody>
      </p:sp>
      <p:sp>
        <p:nvSpPr>
          <p:cNvPr id="7" name="TextBox 6">
            <a:extLst>
              <a:ext uri="{FF2B5EF4-FFF2-40B4-BE49-F238E27FC236}">
                <a16:creationId xmlns:a16="http://schemas.microsoft.com/office/drawing/2014/main" id="{FC6DEB24-50DF-2162-5A60-9D9ABE981F46}"/>
              </a:ext>
            </a:extLst>
          </p:cNvPr>
          <p:cNvSpPr txBox="1"/>
          <p:nvPr/>
        </p:nvSpPr>
        <p:spPr>
          <a:xfrm>
            <a:off x="609600" y="1452694"/>
            <a:ext cx="8229600" cy="4492064"/>
          </a:xfrm>
          <a:prstGeom prst="rect">
            <a:avLst/>
          </a:prstGeom>
          <a:noFill/>
        </p:spPr>
        <p:txBody>
          <a:bodyPr wrap="square">
            <a:spAutoFit/>
          </a:bodyPr>
          <a:lstStyle/>
          <a:p>
            <a:pPr algn="just">
              <a:lnSpc>
                <a:spcPct val="120000"/>
              </a:lnSpc>
            </a:pPr>
            <a:r>
              <a:rPr lang="en-US" sz="2000" b="0" i="0" u="none" strike="noStrike" baseline="0" dirty="0">
                <a:latin typeface="Times New Roman" panose="02020603050405020304" pitchFamily="18" charset="0"/>
                <a:cs typeface="Times New Roman" panose="02020603050405020304" pitchFamily="18" charset="0"/>
              </a:rPr>
              <a:t>Assume that a man’s profession can be classified as professional, skilled labourer, or unskilled labourer. Assume that, of the sons of professional men, 80 percent are professional, 10 percent are skilled labourers, and 10 percent are unskilled labourers. In the case of sons of skilled labourers, 60 percent are skilled labourers, 20 percent are professional, and 20 percent are unskilled. Finally, in the case of unskilled labourers, 50 percent of the sons are unskilled labourers, and 25 percent each are in the other two categories. Assume that every man has at least one son, and form a Markov chain by following the profession of a randomly chosen son of a given family through several generations. Set up the matrix of transition probabilities. Find the probability that a randomly chosen grandson of an unskilled labourer is a professional man.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7DAF7B74-B2C1-516B-94D9-806CADF93359}"/>
              </a:ext>
            </a:extLst>
          </p:cNvPr>
          <p:cNvSpPr>
            <a:spLocks noGrp="1" noChangeArrowheads="1"/>
          </p:cNvSpPr>
          <p:nvPr>
            <p:ph type="title"/>
          </p:nvPr>
        </p:nvSpPr>
        <p:spPr>
          <a:xfrm>
            <a:off x="647700" y="495300"/>
            <a:ext cx="7772400" cy="6096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Steady-State Probabilities</a:t>
            </a:r>
          </a:p>
        </p:txBody>
      </p:sp>
      <p:sp>
        <p:nvSpPr>
          <p:cNvPr id="11268" name="Text Box 3">
            <a:extLst>
              <a:ext uri="{FF2B5EF4-FFF2-40B4-BE49-F238E27FC236}">
                <a16:creationId xmlns:a16="http://schemas.microsoft.com/office/drawing/2014/main" id="{820D2792-F276-3401-F7C3-B7D2AA160FA4}"/>
              </a:ext>
            </a:extLst>
          </p:cNvPr>
          <p:cNvSpPr txBox="1">
            <a:spLocks noChangeArrowheads="1"/>
          </p:cNvSpPr>
          <p:nvPr/>
        </p:nvSpPr>
        <p:spPr bwMode="auto">
          <a:xfrm>
            <a:off x="685800" y="1524000"/>
            <a:ext cx="8458200" cy="214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5900" indent="-1485900">
              <a:tabLst>
                <a:tab pos="2395538" algn="l"/>
              </a:tabLst>
              <a:defRPr sz="2400">
                <a:solidFill>
                  <a:schemeClr val="tx1"/>
                </a:solidFill>
                <a:latin typeface="Times New Roman" panose="02020603050405020304" pitchFamily="18" charset="0"/>
              </a:defRPr>
            </a:lvl1pPr>
            <a:lvl2pPr marL="742950" indent="-285750">
              <a:tabLst>
                <a:tab pos="2395538" algn="l"/>
              </a:tabLst>
              <a:defRPr sz="2400">
                <a:solidFill>
                  <a:schemeClr val="tx1"/>
                </a:solidFill>
                <a:latin typeface="Times New Roman" panose="02020603050405020304" pitchFamily="18" charset="0"/>
              </a:defRPr>
            </a:lvl2pPr>
            <a:lvl3pPr marL="1143000" indent="-228600">
              <a:tabLst>
                <a:tab pos="2395538" algn="l"/>
              </a:tabLst>
              <a:defRPr sz="2400">
                <a:solidFill>
                  <a:schemeClr val="tx1"/>
                </a:solidFill>
                <a:latin typeface="Times New Roman" panose="02020603050405020304" pitchFamily="18" charset="0"/>
              </a:defRPr>
            </a:lvl3pPr>
            <a:lvl4pPr marL="1600200" indent="-228600">
              <a:tabLst>
                <a:tab pos="2395538" algn="l"/>
              </a:tabLst>
              <a:defRPr sz="2400">
                <a:solidFill>
                  <a:schemeClr val="tx1"/>
                </a:solidFill>
                <a:latin typeface="Times New Roman" panose="02020603050405020304" pitchFamily="18" charset="0"/>
              </a:defRPr>
            </a:lvl4pPr>
            <a:lvl5pPr marL="2057400" indent="-228600">
              <a:tabLst>
                <a:tab pos="23955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9pPr>
          </a:lstStyle>
          <a:p>
            <a:pPr>
              <a:spcBef>
                <a:spcPct val="50000"/>
              </a:spcBef>
              <a:spcAft>
                <a:spcPct val="40000"/>
              </a:spcAft>
            </a:pPr>
            <a:r>
              <a:rPr lang="en-US" altLang="en-US" dirty="0">
                <a:solidFill>
                  <a:srgbClr val="C00000"/>
                </a:solidFill>
              </a:rPr>
              <a:t>Property 2:	</a:t>
            </a:r>
            <a:r>
              <a:rPr lang="en-US" altLang="en-US" dirty="0"/>
              <a:t>Let </a:t>
            </a:r>
            <a:r>
              <a:rPr lang="en-US" altLang="en-US" dirty="0">
                <a:cs typeface="Times New Roman" panose="02020603050405020304" pitchFamily="18" charset="0"/>
              </a:rPr>
              <a:t> </a:t>
            </a:r>
            <a:r>
              <a:rPr lang="en-US" altLang="en-US" b="1" dirty="0">
                <a:cs typeface="Times New Roman" panose="02020603050405020304" pitchFamily="18" charset="0"/>
              </a:rPr>
              <a:t>π</a:t>
            </a:r>
            <a:r>
              <a:rPr lang="en-US" altLang="en-US" dirty="0">
                <a:cs typeface="Times New Roman" panose="02020603050405020304" pitchFamily="18" charset="0"/>
              </a:rPr>
              <a:t> = (</a:t>
            </a:r>
            <a:r>
              <a:rPr lang="en-US" altLang="en-US" i="1" dirty="0">
                <a:cs typeface="Times New Roman" panose="02020603050405020304" pitchFamily="18" charset="0"/>
              </a:rPr>
              <a:t>π</a:t>
            </a:r>
            <a:r>
              <a:rPr lang="en-US" altLang="en-US" baseline="-25000" dirty="0">
                <a:cs typeface="Times New Roman" panose="02020603050405020304" pitchFamily="18" charset="0"/>
              </a:rPr>
              <a:t>1</a:t>
            </a:r>
            <a:r>
              <a:rPr lang="en-US" altLang="en-US" dirty="0">
                <a:cs typeface="Times New Roman" panose="02020603050405020304" pitchFamily="18" charset="0"/>
              </a:rPr>
              <a:t>, </a:t>
            </a:r>
            <a:r>
              <a:rPr lang="en-US" altLang="en-US" i="1" dirty="0">
                <a:cs typeface="Times New Roman" panose="02020603050405020304" pitchFamily="18" charset="0"/>
              </a:rPr>
              <a:t>π</a:t>
            </a:r>
            <a:r>
              <a:rPr lang="en-US" altLang="en-US" baseline="-25000" dirty="0">
                <a:cs typeface="Times New Roman" panose="02020603050405020304" pitchFamily="18" charset="0"/>
              </a:rPr>
              <a:t>2</a:t>
            </a:r>
            <a:r>
              <a:rPr lang="en-US" altLang="en-US" dirty="0">
                <a:cs typeface="Times New Roman" panose="02020603050405020304" pitchFamily="18" charset="0"/>
              </a:rPr>
              <a:t>, . . . , </a:t>
            </a:r>
            <a:r>
              <a:rPr lang="en-US" altLang="en-US" i="1" dirty="0">
                <a:cs typeface="Times New Roman" panose="02020603050405020304" pitchFamily="18" charset="0"/>
              </a:rPr>
              <a:t>π</a:t>
            </a:r>
            <a:r>
              <a:rPr lang="en-US" altLang="en-US" i="1" baseline="-25000" dirty="0">
                <a:cs typeface="Times New Roman" panose="02020603050405020304" pitchFamily="18" charset="0"/>
              </a:rPr>
              <a:t>m</a:t>
            </a:r>
            <a:r>
              <a:rPr lang="en-US" altLang="en-US" dirty="0">
                <a:cs typeface="Times New Roman" panose="02020603050405020304" pitchFamily="18" charset="0"/>
              </a:rPr>
              <a:t>) is the </a:t>
            </a:r>
            <a:r>
              <a:rPr lang="en-US" altLang="en-US" i="1" dirty="0">
                <a:cs typeface="Times New Roman" panose="02020603050405020304" pitchFamily="18" charset="0"/>
              </a:rPr>
              <a:t>m</a:t>
            </a:r>
            <a:r>
              <a:rPr lang="en-US" altLang="en-US" dirty="0">
                <a:cs typeface="Times New Roman" panose="02020603050405020304" pitchFamily="18" charset="0"/>
              </a:rPr>
              <a:t>-dimensional row vector of steady-state (unconditional) probabilities for the state space </a:t>
            </a:r>
            <a:r>
              <a:rPr lang="en-US" altLang="en-US" b="1" i="1" dirty="0">
                <a:cs typeface="Times New Roman" panose="02020603050405020304" pitchFamily="18" charset="0"/>
              </a:rPr>
              <a:t>S</a:t>
            </a:r>
            <a:r>
              <a:rPr lang="en-US" altLang="en-US" dirty="0">
                <a:cs typeface="Times New Roman" panose="02020603050405020304" pitchFamily="18" charset="0"/>
              </a:rPr>
              <a:t> =  {1,…,</a:t>
            </a:r>
            <a:r>
              <a:rPr lang="en-US" altLang="en-US" i="1" dirty="0">
                <a:cs typeface="Times New Roman" panose="02020603050405020304" pitchFamily="18" charset="0"/>
              </a:rPr>
              <a:t>m</a:t>
            </a:r>
            <a:r>
              <a:rPr lang="en-US" altLang="en-US" dirty="0">
                <a:cs typeface="Times New Roman" panose="02020603050405020304" pitchFamily="18" charset="0"/>
              </a:rPr>
              <a:t>}. To find steady-state probabilities, solve linear system: </a:t>
            </a:r>
          </a:p>
          <a:p>
            <a:r>
              <a:rPr lang="en-US" altLang="en-US" b="1" dirty="0">
                <a:cs typeface="Times New Roman" panose="02020603050405020304" pitchFamily="18" charset="0"/>
              </a:rPr>
              <a:t>		π</a:t>
            </a:r>
            <a:r>
              <a:rPr lang="en-US" altLang="en-US" dirty="0">
                <a:cs typeface="Times New Roman" panose="02020603050405020304" pitchFamily="18" charset="0"/>
              </a:rPr>
              <a:t> = </a:t>
            </a:r>
            <a:r>
              <a:rPr lang="en-US" altLang="en-US" b="1" dirty="0">
                <a:cs typeface="Times New Roman" panose="02020603050405020304" pitchFamily="18" charset="0"/>
              </a:rPr>
              <a:t>πP</a:t>
            </a:r>
            <a:r>
              <a:rPr lang="en-US" altLang="en-US" dirty="0">
                <a:cs typeface="Times New Roman" panose="02020603050405020304" pitchFamily="18" charset="0"/>
              </a:rPr>
              <a:t>,  </a:t>
            </a:r>
            <a:r>
              <a:rPr lang="en-US" altLang="en-US" sz="2800" dirty="0" err="1">
                <a:latin typeface="Symbol" panose="05050102010706020507" pitchFamily="18" charset="2"/>
                <a:cs typeface="Times New Roman" panose="02020603050405020304" pitchFamily="18" charset="0"/>
              </a:rPr>
              <a:t>S</a:t>
            </a:r>
            <a:r>
              <a:rPr lang="en-US" altLang="en-US" i="1" baseline="-25000" dirty="0" err="1"/>
              <a:t>j</a:t>
            </a:r>
            <a:r>
              <a:rPr lang="en-US" altLang="en-US" baseline="-25000" dirty="0"/>
              <a:t>=1,</a:t>
            </a:r>
            <a:r>
              <a:rPr lang="en-US" altLang="en-US" i="1" baseline="-25000" dirty="0"/>
              <a:t>m</a:t>
            </a:r>
            <a:r>
              <a:rPr lang="en-US" altLang="en-US" dirty="0"/>
              <a:t> </a:t>
            </a:r>
            <a:r>
              <a:rPr lang="en-US" altLang="en-US" i="1" dirty="0">
                <a:cs typeface="Times New Roman" panose="02020603050405020304" pitchFamily="18" charset="0"/>
              </a:rPr>
              <a:t>π</a:t>
            </a:r>
            <a:r>
              <a:rPr lang="en-US" altLang="en-US" i="1" baseline="-25000" dirty="0">
                <a:cs typeface="Times New Roman" panose="02020603050405020304" pitchFamily="18" charset="0"/>
              </a:rPr>
              <a:t>j</a:t>
            </a:r>
            <a:r>
              <a:rPr lang="en-US" altLang="en-US" dirty="0"/>
              <a:t> = 1,  </a:t>
            </a:r>
            <a:r>
              <a:rPr lang="en-US" altLang="en-US" i="1" dirty="0">
                <a:cs typeface="Times New Roman" panose="02020603050405020304" pitchFamily="18" charset="0"/>
              </a:rPr>
              <a:t>π</a:t>
            </a:r>
            <a:r>
              <a:rPr lang="en-US" altLang="en-US" i="1" baseline="-25000" dirty="0">
                <a:cs typeface="Times New Roman" panose="02020603050405020304" pitchFamily="18" charset="0"/>
              </a:rPr>
              <a:t>j</a:t>
            </a:r>
            <a:r>
              <a:rPr lang="en-US" altLang="en-US" dirty="0"/>
              <a:t> </a:t>
            </a:r>
            <a:r>
              <a:rPr lang="en-US" altLang="en-US" dirty="0">
                <a:sym typeface="Symbol" panose="05050102010706020507" pitchFamily="18" charset="2"/>
              </a:rPr>
              <a:t></a:t>
            </a:r>
            <a:r>
              <a:rPr lang="en-US" altLang="en-US" dirty="0"/>
              <a:t> 0,  </a:t>
            </a:r>
            <a:r>
              <a:rPr lang="en-US" altLang="en-US" i="1" dirty="0"/>
              <a:t>j</a:t>
            </a:r>
            <a:r>
              <a:rPr lang="en-US" altLang="en-US" dirty="0"/>
              <a:t> = 1,…,</a:t>
            </a:r>
            <a:r>
              <a:rPr lang="en-US" altLang="en-US" i="1" dirty="0"/>
              <a:t>m</a:t>
            </a:r>
          </a:p>
        </p:txBody>
      </p:sp>
      <p:grpSp>
        <p:nvGrpSpPr>
          <p:cNvPr id="2" name="Group 8">
            <a:extLst>
              <a:ext uri="{FF2B5EF4-FFF2-40B4-BE49-F238E27FC236}">
                <a16:creationId xmlns:a16="http://schemas.microsoft.com/office/drawing/2014/main" id="{C66B0DC7-672D-AF88-DCAE-CF2E0E78EDED}"/>
              </a:ext>
            </a:extLst>
          </p:cNvPr>
          <p:cNvGrpSpPr>
            <a:grpSpLocks/>
          </p:cNvGrpSpPr>
          <p:nvPr/>
        </p:nvGrpSpPr>
        <p:grpSpPr bwMode="auto">
          <a:xfrm>
            <a:off x="762000" y="3581400"/>
            <a:ext cx="6381750" cy="2438400"/>
            <a:chOff x="480" y="2256"/>
            <a:chExt cx="4020" cy="1536"/>
          </a:xfrm>
        </p:grpSpPr>
        <p:sp>
          <p:nvSpPr>
            <p:cNvPr id="11270" name="Text Box 4">
              <a:extLst>
                <a:ext uri="{FF2B5EF4-FFF2-40B4-BE49-F238E27FC236}">
                  <a16:creationId xmlns:a16="http://schemas.microsoft.com/office/drawing/2014/main" id="{C0BABD57-28CB-9F88-F07E-587A70557E5B}"/>
                </a:ext>
              </a:extLst>
            </p:cNvPr>
            <p:cNvSpPr txBox="1">
              <a:spLocks noChangeArrowheads="1"/>
            </p:cNvSpPr>
            <p:nvPr/>
          </p:nvSpPr>
          <p:spPr bwMode="auto">
            <a:xfrm>
              <a:off x="480" y="2256"/>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C00000"/>
                  </a:solidFill>
                </a:rPr>
                <a:t>Brand switching example:</a:t>
              </a:r>
            </a:p>
          </p:txBody>
        </p:sp>
        <p:graphicFrame>
          <p:nvGraphicFramePr>
            <p:cNvPr id="11266" name="Object 5">
              <a:extLst>
                <a:ext uri="{FF2B5EF4-FFF2-40B4-BE49-F238E27FC236}">
                  <a16:creationId xmlns:a16="http://schemas.microsoft.com/office/drawing/2014/main" id="{D389FBB3-5BCC-C420-3FAB-20D39981445C}"/>
                </a:ext>
              </a:extLst>
            </p:cNvPr>
            <p:cNvGraphicFramePr>
              <a:graphicFrameLocks noChangeAspect="1"/>
            </p:cNvGraphicFramePr>
            <p:nvPr>
              <p:extLst>
                <p:ext uri="{D42A27DB-BD31-4B8C-83A1-F6EECF244321}">
                  <p14:modId xmlns:p14="http://schemas.microsoft.com/office/powerpoint/2010/main" val="1924900432"/>
                </p:ext>
              </p:extLst>
            </p:nvPr>
          </p:nvGraphicFramePr>
          <p:xfrm>
            <a:off x="1012" y="2544"/>
            <a:ext cx="3488" cy="832"/>
          </p:xfrm>
          <a:graphic>
            <a:graphicData uri="http://schemas.openxmlformats.org/presentationml/2006/ole">
              <mc:AlternateContent xmlns:mc="http://schemas.openxmlformats.org/markup-compatibility/2006">
                <mc:Choice xmlns:v="urn:schemas-microsoft-com:vml" Requires="v">
                  <p:oleObj name="Equation" r:id="rId3" imgW="5537160" imgH="1320480" progId="Equation.3">
                    <p:embed/>
                  </p:oleObj>
                </mc:Choice>
                <mc:Fallback>
                  <p:oleObj name="Equation" r:id="rId3" imgW="5537160" imgH="1320480" progId="Equation.3">
                    <p:embed/>
                    <p:pic>
                      <p:nvPicPr>
                        <p:cNvPr id="11266" name="Object 5">
                          <a:extLst>
                            <a:ext uri="{FF2B5EF4-FFF2-40B4-BE49-F238E27FC236}">
                              <a16:creationId xmlns:a16="http://schemas.microsoft.com/office/drawing/2014/main" id="{D389FBB3-5BCC-C420-3FAB-20D399814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 y="2544"/>
                          <a:ext cx="3488" cy="832"/>
                        </a:xfrm>
                        <a:prstGeom prst="rect">
                          <a:avLst/>
                        </a:prstGeom>
                        <a:solidFill>
                          <a:schemeClr val="accent1">
                            <a:lumMod val="20000"/>
                            <a:lumOff val="80000"/>
                          </a:schemeClr>
                        </a:solidFill>
                        <a:ln>
                          <a:noFill/>
                        </a:ln>
                        <a:effectLst/>
                      </p:spPr>
                    </p:pic>
                  </p:oleObj>
                </mc:Fallback>
              </mc:AlternateContent>
            </a:graphicData>
          </a:graphic>
        </p:graphicFrame>
        <p:sp>
          <p:nvSpPr>
            <p:cNvPr id="11271" name="Text Box 6">
              <a:extLst>
                <a:ext uri="{FF2B5EF4-FFF2-40B4-BE49-F238E27FC236}">
                  <a16:creationId xmlns:a16="http://schemas.microsoft.com/office/drawing/2014/main" id="{BE3E716D-36F7-F4FE-5FB0-93FE3E4B866F}"/>
                </a:ext>
              </a:extLst>
            </p:cNvPr>
            <p:cNvSpPr txBox="1">
              <a:spLocks noChangeArrowheads="1"/>
            </p:cNvSpPr>
            <p:nvPr/>
          </p:nvSpPr>
          <p:spPr bwMode="auto">
            <a:xfrm>
              <a:off x="1200" y="3504"/>
              <a:ext cx="3120" cy="28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1</a:t>
              </a:r>
              <a:r>
                <a:rPr lang="en-US" altLang="en-US" dirty="0">
                  <a:ln w="0"/>
                  <a:effectLst>
                    <a:outerShdw blurRad="38100" dist="19050" dir="2700000" algn="tl" rotWithShape="0">
                      <a:schemeClr val="dk1">
                        <a:alpha val="40000"/>
                      </a:schemeClr>
                    </a:outerShdw>
                  </a:effectLst>
                  <a:cs typeface="Times New Roman" panose="02020603050405020304" pitchFamily="18" charset="0"/>
                </a:rPr>
                <a:t> +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 </a:t>
              </a:r>
              <a:r>
                <a:rPr lang="en-US" altLang="en-US" dirty="0">
                  <a:ln w="0"/>
                  <a:effectLst>
                    <a:outerShdw blurRad="38100" dist="19050" dir="2700000" algn="tl" rotWithShape="0">
                      <a:schemeClr val="dk1">
                        <a:alpha val="40000"/>
                      </a:schemeClr>
                    </a:outerShdw>
                  </a:effectLst>
                  <a:cs typeface="Times New Roman" panose="02020603050405020304" pitchFamily="18" charset="0"/>
                </a:rPr>
                <a:t>+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 </a:t>
              </a:r>
              <a:r>
                <a:rPr lang="en-US" altLang="en-US" dirty="0">
                  <a:ln w="0"/>
                  <a:effectLst>
                    <a:outerShdw blurRad="38100" dist="19050" dir="2700000" algn="tl" rotWithShape="0">
                      <a:schemeClr val="dk1">
                        <a:alpha val="40000"/>
                      </a:schemeClr>
                    </a:outerShdw>
                  </a:effectLst>
                  <a:cs typeface="Times New Roman" panose="02020603050405020304" pitchFamily="18" charset="0"/>
                </a:rPr>
                <a:t>= 1,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1</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3</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a:t>
              </a:r>
              <a:r>
                <a:rPr lang="en-US" altLang="en-US" dirty="0">
                  <a:ln w="0"/>
                  <a:effectLst>
                    <a:outerShdw blurRad="38100" dist="19050" dir="2700000" algn="tl" rotWithShape="0">
                      <a:schemeClr val="dk1">
                        <a:alpha val="40000"/>
                      </a:schemeClr>
                    </a:outerShdw>
                  </a:effectLst>
                  <a:cs typeface="Times New Roman" panose="02020603050405020304"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A48C90A-B803-2587-8F71-0FFA333966CC}"/>
              </a:ext>
            </a:extLst>
          </p:cNvPr>
          <p:cNvSpPr>
            <a:spLocks noGrp="1" noChangeArrowheads="1"/>
          </p:cNvSpPr>
          <p:nvPr>
            <p:ph type="title"/>
          </p:nvPr>
        </p:nvSpPr>
        <p:spPr>
          <a:xfrm>
            <a:off x="685800" y="247475"/>
            <a:ext cx="8305800" cy="1143000"/>
          </a:xfrm>
        </p:spPr>
        <p:txBody>
          <a:bodyPr/>
          <a:lstStyle/>
          <a:p>
            <a:r>
              <a:rPr lang="en-US" altLang="en-US" sz="2800" dirty="0">
                <a:solidFill>
                  <a:srgbClr val="C00000"/>
                </a:solidFill>
                <a:latin typeface="Times New Roman" panose="02020603050405020304" pitchFamily="18" charset="0"/>
                <a:cs typeface="Times New Roman" panose="02020603050405020304" pitchFamily="18" charset="0"/>
              </a:rPr>
              <a:t>Steady-State Equations for Brand Switching Example</a:t>
            </a:r>
          </a:p>
        </p:txBody>
      </p:sp>
      <p:sp>
        <p:nvSpPr>
          <p:cNvPr id="37891" name="Text Box 3">
            <a:extLst>
              <a:ext uri="{FF2B5EF4-FFF2-40B4-BE49-F238E27FC236}">
                <a16:creationId xmlns:a16="http://schemas.microsoft.com/office/drawing/2014/main" id="{B1A2B6DC-1110-BE80-07C4-9FA8A73ABFD5}"/>
              </a:ext>
            </a:extLst>
          </p:cNvPr>
          <p:cNvSpPr txBox="1">
            <a:spLocks noChangeArrowheads="1"/>
          </p:cNvSpPr>
          <p:nvPr/>
        </p:nvSpPr>
        <p:spPr bwMode="auto">
          <a:xfrm>
            <a:off x="1066800" y="1371600"/>
            <a:ext cx="4191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baseline="-30000">
                <a:cs typeface="Times New Roman" panose="02020603050405020304" pitchFamily="18" charset="0"/>
              </a:rPr>
              <a:t> </a:t>
            </a:r>
            <a:r>
              <a:rPr lang="en-US" altLang="en-US">
                <a:cs typeface="Times New Roman" panose="02020603050405020304" pitchFamily="18" charset="0"/>
              </a:rPr>
              <a:t>= 0.90</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+ 0.02</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+ 0.20</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baseline="-30000">
                <a:cs typeface="Times New Roman" panose="02020603050405020304" pitchFamily="18" charset="0"/>
              </a:rPr>
              <a:t> </a:t>
            </a:r>
            <a:r>
              <a:rPr lang="en-US" altLang="en-US">
                <a:cs typeface="Times New Roman" panose="02020603050405020304" pitchFamily="18" charset="0"/>
              </a:rPr>
              <a:t>= 0.07</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+ 0.82</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+ 0.12</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baseline="-30000">
                <a:cs typeface="Times New Roman" panose="02020603050405020304" pitchFamily="18" charset="0"/>
              </a:rPr>
              <a:t> </a:t>
            </a:r>
            <a:r>
              <a:rPr lang="en-US" altLang="en-US">
                <a:cs typeface="Times New Roman" panose="02020603050405020304" pitchFamily="18" charset="0"/>
              </a:rPr>
              <a:t>= 0.03</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+ 0.16</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+ 0.68</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a:t>
            </a: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baseline="-30000">
                <a:cs typeface="Times New Roman" panose="02020603050405020304" pitchFamily="18" charset="0"/>
              </a:rPr>
              <a:t> </a:t>
            </a:r>
            <a:r>
              <a:rPr lang="en-US" altLang="en-US">
                <a:cs typeface="Times New Roman" panose="02020603050405020304" pitchFamily="18" charset="0"/>
              </a:rPr>
              <a:t>= 1</a:t>
            </a:r>
          </a:p>
          <a:p>
            <a:pPr>
              <a:spcBef>
                <a:spcPct val="50000"/>
              </a:spcBef>
            </a:pPr>
            <a:r>
              <a:rPr lang="en-US" altLang="en-US">
                <a:cs typeface="Times New Roman" panose="02020603050405020304" pitchFamily="18" charset="0"/>
              </a:rPr>
              <a:t> </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t> </a:t>
            </a:r>
            <a:r>
              <a:rPr lang="en-US" altLang="en-US">
                <a:sym typeface="Symbol" panose="05050102010706020507" pitchFamily="18" charset="2"/>
              </a:rPr>
              <a:t></a:t>
            </a:r>
            <a:r>
              <a:rPr lang="en-US" altLang="en-US"/>
              <a:t> 0,  </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t> </a:t>
            </a:r>
            <a:r>
              <a:rPr lang="en-US" altLang="en-US">
                <a:sym typeface="Symbol" panose="05050102010706020507" pitchFamily="18" charset="2"/>
              </a:rPr>
              <a:t></a:t>
            </a:r>
            <a:r>
              <a:rPr lang="en-US" altLang="en-US"/>
              <a:t> 0,  </a:t>
            </a: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a:t> </a:t>
            </a:r>
            <a:r>
              <a:rPr lang="en-US" altLang="en-US">
                <a:sym typeface="Symbol" panose="05050102010706020507" pitchFamily="18" charset="2"/>
              </a:rPr>
              <a:t></a:t>
            </a:r>
            <a:r>
              <a:rPr lang="en-US" altLang="en-US"/>
              <a:t> 0</a:t>
            </a:r>
            <a:r>
              <a:rPr lang="en-US" altLang="en-US">
                <a:cs typeface="Times New Roman" panose="02020603050405020304" pitchFamily="18" charset="0"/>
              </a:rPr>
              <a:t> </a:t>
            </a:r>
          </a:p>
        </p:txBody>
      </p:sp>
      <p:sp>
        <p:nvSpPr>
          <p:cNvPr id="66564" name="Text Box 4">
            <a:extLst>
              <a:ext uri="{FF2B5EF4-FFF2-40B4-BE49-F238E27FC236}">
                <a16:creationId xmlns:a16="http://schemas.microsoft.com/office/drawing/2014/main" id="{D30A8EDC-9A32-8D5E-6D50-715F8E22937D}"/>
              </a:ext>
            </a:extLst>
          </p:cNvPr>
          <p:cNvSpPr txBox="1">
            <a:spLocks noChangeArrowheads="1"/>
          </p:cNvSpPr>
          <p:nvPr/>
        </p:nvSpPr>
        <p:spPr bwMode="auto">
          <a:xfrm>
            <a:off x="533400" y="4267200"/>
            <a:ext cx="8153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774825" algn="l"/>
              </a:tabLst>
              <a:defRPr sz="2400">
                <a:solidFill>
                  <a:schemeClr val="tx1"/>
                </a:solidFill>
                <a:latin typeface="Times New Roman" panose="02020603050405020304" pitchFamily="18" charset="0"/>
              </a:defRPr>
            </a:lvl1pPr>
            <a:lvl2pPr marL="742950" indent="-285750">
              <a:tabLst>
                <a:tab pos="1774825" algn="l"/>
              </a:tabLst>
              <a:defRPr sz="2400">
                <a:solidFill>
                  <a:schemeClr val="tx1"/>
                </a:solidFill>
                <a:latin typeface="Times New Roman" panose="02020603050405020304" pitchFamily="18" charset="0"/>
              </a:defRPr>
            </a:lvl2pPr>
            <a:lvl3pPr marL="1143000" indent="-228600">
              <a:tabLst>
                <a:tab pos="1774825" algn="l"/>
              </a:tabLst>
              <a:defRPr sz="2400">
                <a:solidFill>
                  <a:schemeClr val="tx1"/>
                </a:solidFill>
                <a:latin typeface="Times New Roman" panose="02020603050405020304" pitchFamily="18" charset="0"/>
              </a:defRPr>
            </a:lvl3pPr>
            <a:lvl4pPr marL="1600200" indent="-228600">
              <a:tabLst>
                <a:tab pos="1774825" algn="l"/>
              </a:tabLst>
              <a:defRPr sz="2400">
                <a:solidFill>
                  <a:schemeClr val="tx1"/>
                </a:solidFill>
                <a:latin typeface="Times New Roman" panose="02020603050405020304" pitchFamily="18" charset="0"/>
              </a:defRPr>
            </a:lvl4pPr>
            <a:lvl5pPr marL="2057400" indent="-228600">
              <a:tabLst>
                <a:tab pos="17748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9pPr>
          </a:lstStyle>
          <a:p>
            <a:pPr>
              <a:spcBef>
                <a:spcPct val="50000"/>
              </a:spcBef>
            </a:pPr>
            <a:r>
              <a:rPr lang="en-US" altLang="en-US" dirty="0">
                <a:cs typeface="Times New Roman" panose="02020603050405020304" pitchFamily="18" charset="0"/>
                <a:sym typeface="Wingdings" panose="05000000000000000000" pitchFamily="2" charset="2"/>
              </a:rPr>
              <a:t> Discard 3</a:t>
            </a:r>
            <a:r>
              <a:rPr lang="en-US" altLang="en-US" baseline="30000" dirty="0">
                <a:cs typeface="Times New Roman" panose="02020603050405020304" pitchFamily="18" charset="0"/>
                <a:sym typeface="Wingdings" panose="05000000000000000000" pitchFamily="2" charset="2"/>
              </a:rPr>
              <a:t>rd</a:t>
            </a:r>
            <a:r>
              <a:rPr lang="en-US" altLang="en-US" dirty="0">
                <a:cs typeface="Times New Roman" panose="02020603050405020304" pitchFamily="18" charset="0"/>
                <a:sym typeface="Wingdings" panose="05000000000000000000" pitchFamily="2" charset="2"/>
              </a:rPr>
              <a:t> equation and solve the remaining system to get :</a:t>
            </a:r>
          </a:p>
          <a:p>
            <a:pPr>
              <a:spcBef>
                <a:spcPct val="50000"/>
              </a:spcBef>
            </a:pPr>
            <a:r>
              <a:rPr lang="en-US" altLang="en-US" i="1" dirty="0">
                <a:cs typeface="Times New Roman" panose="02020603050405020304" pitchFamily="18" charset="0"/>
              </a:rPr>
              <a:t>	π</a:t>
            </a:r>
            <a:r>
              <a:rPr lang="en-US" altLang="en-US" baseline="-25000" dirty="0">
                <a:cs typeface="Times New Roman" panose="02020603050405020304" pitchFamily="18" charset="0"/>
              </a:rPr>
              <a:t>1</a:t>
            </a:r>
            <a:r>
              <a:rPr lang="en-US" altLang="en-US" baseline="-30000" dirty="0">
                <a:cs typeface="Times New Roman" panose="02020603050405020304" pitchFamily="18" charset="0"/>
              </a:rPr>
              <a:t> </a:t>
            </a:r>
            <a:r>
              <a:rPr lang="en-US" altLang="en-US" dirty="0">
                <a:cs typeface="Times New Roman" panose="02020603050405020304" pitchFamily="18" charset="0"/>
              </a:rPr>
              <a:t>= 0.474,  </a:t>
            </a:r>
            <a:r>
              <a:rPr lang="en-US" altLang="en-US" i="1" dirty="0">
                <a:cs typeface="Times New Roman" panose="02020603050405020304" pitchFamily="18" charset="0"/>
              </a:rPr>
              <a:t>π</a:t>
            </a:r>
            <a:r>
              <a:rPr lang="en-US" altLang="en-US" baseline="-25000" dirty="0">
                <a:cs typeface="Times New Roman" panose="02020603050405020304" pitchFamily="18" charset="0"/>
              </a:rPr>
              <a:t>2</a:t>
            </a:r>
            <a:r>
              <a:rPr lang="en-US" altLang="en-US" baseline="-30000" dirty="0">
                <a:cs typeface="Times New Roman" panose="02020603050405020304" pitchFamily="18" charset="0"/>
              </a:rPr>
              <a:t> </a:t>
            </a:r>
            <a:r>
              <a:rPr lang="en-US" altLang="en-US" dirty="0">
                <a:cs typeface="Times New Roman" panose="02020603050405020304" pitchFamily="18" charset="0"/>
              </a:rPr>
              <a:t>= 0.321,  </a:t>
            </a:r>
            <a:r>
              <a:rPr lang="en-US" altLang="en-US" i="1" dirty="0">
                <a:cs typeface="Times New Roman" panose="02020603050405020304" pitchFamily="18" charset="0"/>
              </a:rPr>
              <a:t>π</a:t>
            </a:r>
            <a:r>
              <a:rPr lang="en-US" altLang="en-US" baseline="-25000" dirty="0">
                <a:cs typeface="Times New Roman" panose="02020603050405020304" pitchFamily="18" charset="0"/>
              </a:rPr>
              <a:t>3</a:t>
            </a:r>
            <a:r>
              <a:rPr lang="en-US" altLang="en-US" baseline="-30000" dirty="0">
                <a:cs typeface="Times New Roman" panose="02020603050405020304" pitchFamily="18" charset="0"/>
              </a:rPr>
              <a:t> </a:t>
            </a:r>
            <a:r>
              <a:rPr lang="en-US" altLang="en-US" dirty="0">
                <a:cs typeface="Times New Roman" panose="02020603050405020304" pitchFamily="18" charset="0"/>
              </a:rPr>
              <a:t>= 0.205</a:t>
            </a:r>
          </a:p>
        </p:txBody>
      </p:sp>
      <p:sp>
        <p:nvSpPr>
          <p:cNvPr id="37893" name="Text Box 5">
            <a:extLst>
              <a:ext uri="{FF2B5EF4-FFF2-40B4-BE49-F238E27FC236}">
                <a16:creationId xmlns:a16="http://schemas.microsoft.com/office/drawing/2014/main" id="{A6F7910D-A6E2-BF85-E0CC-2D63D6734C58}"/>
              </a:ext>
            </a:extLst>
          </p:cNvPr>
          <p:cNvSpPr txBox="1">
            <a:spLocks noChangeArrowheads="1"/>
          </p:cNvSpPr>
          <p:nvPr/>
        </p:nvSpPr>
        <p:spPr bwMode="auto">
          <a:xfrm>
            <a:off x="5486400" y="2209800"/>
            <a:ext cx="304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accent2"/>
                </a:solidFill>
                <a:cs typeface="Times New Roman" panose="02020603050405020304" pitchFamily="18" charset="0"/>
              </a:rPr>
              <a:t>Total of 4 equations in 3 unknowns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C62A1734-7FB1-EA26-3075-1EEF8C8C21A3}"/>
              </a:ext>
            </a:extLst>
          </p:cNvPr>
          <p:cNvSpPr>
            <a:spLocks noGrp="1" noChangeArrowheads="1"/>
          </p:cNvSpPr>
          <p:nvPr>
            <p:ph type="title"/>
          </p:nvPr>
        </p:nvSpPr>
        <p:spPr>
          <a:xfrm>
            <a:off x="457200" y="561861"/>
            <a:ext cx="8229600" cy="685800"/>
          </a:xfrm>
        </p:spPr>
        <p:txBody>
          <a:bodyPr/>
          <a:lstStyle/>
          <a:p>
            <a:r>
              <a:rPr lang="en-US" altLang="en-US" sz="3200" dirty="0">
                <a:solidFill>
                  <a:srgbClr val="C00000"/>
                </a:solidFill>
                <a:latin typeface="Times New Roman" panose="02020603050405020304" pitchFamily="18" charset="0"/>
                <a:cs typeface="Times New Roman" panose="02020603050405020304" pitchFamily="18" charset="0"/>
              </a:rPr>
              <a:t>Existence of Steady-State Probabilities</a:t>
            </a:r>
          </a:p>
        </p:txBody>
      </p:sp>
      <p:sp>
        <p:nvSpPr>
          <p:cNvPr id="12293" name="Text Box 3">
            <a:extLst>
              <a:ext uri="{FF2B5EF4-FFF2-40B4-BE49-F238E27FC236}">
                <a16:creationId xmlns:a16="http://schemas.microsoft.com/office/drawing/2014/main" id="{96E5332F-D443-779D-7D00-B4C83DA9E405}"/>
              </a:ext>
            </a:extLst>
          </p:cNvPr>
          <p:cNvSpPr txBox="1">
            <a:spLocks noChangeArrowheads="1"/>
          </p:cNvSpPr>
          <p:nvPr/>
        </p:nvSpPr>
        <p:spPr bwMode="auto">
          <a:xfrm>
            <a:off x="565558" y="1561824"/>
            <a:ext cx="853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latin typeface="Bookman Old Style" panose="02050604050505020204" pitchFamily="18" charset="0"/>
                <a:cs typeface="Times New Roman" panose="02020603050405020304" pitchFamily="18" charset="0"/>
              </a:rPr>
              <a:t>A Markov chain is </a:t>
            </a:r>
            <a:r>
              <a:rPr lang="en-US" altLang="en-US" dirty="0">
                <a:solidFill>
                  <a:schemeClr val="accent2"/>
                </a:solidFill>
                <a:latin typeface="Bookman Old Style" panose="02050604050505020204" pitchFamily="18" charset="0"/>
                <a:cs typeface="Times New Roman" panose="02020603050405020304" pitchFamily="18" charset="0"/>
              </a:rPr>
              <a:t>ergodic</a:t>
            </a:r>
            <a:r>
              <a:rPr lang="en-US" altLang="en-US" dirty="0">
                <a:latin typeface="Bookman Old Style" panose="02050604050505020204" pitchFamily="18" charset="0"/>
                <a:cs typeface="Times New Roman" panose="02020603050405020304" pitchFamily="18" charset="0"/>
              </a:rPr>
              <a:t> if it is </a:t>
            </a:r>
            <a:r>
              <a:rPr lang="en-US" altLang="en-US" dirty="0">
                <a:solidFill>
                  <a:schemeClr val="accent1"/>
                </a:solidFill>
                <a:latin typeface="Bookman Old Style" panose="02050604050505020204" pitchFamily="18" charset="0"/>
                <a:cs typeface="Times New Roman" panose="02020603050405020304" pitchFamily="18" charset="0"/>
              </a:rPr>
              <a:t>aperiodic</a:t>
            </a:r>
            <a:r>
              <a:rPr lang="en-US" altLang="en-US" dirty="0">
                <a:latin typeface="Bookman Old Style" panose="02050604050505020204" pitchFamily="18" charset="0"/>
                <a:cs typeface="Times New Roman" panose="02020603050405020304" pitchFamily="18" charset="0"/>
              </a:rPr>
              <a:t> and allows the </a:t>
            </a:r>
            <a:r>
              <a:rPr lang="en-US" altLang="en-US" dirty="0">
                <a:solidFill>
                  <a:schemeClr val="accent1"/>
                </a:solidFill>
                <a:latin typeface="Bookman Old Style" panose="02050604050505020204" pitchFamily="18" charset="0"/>
                <a:cs typeface="Times New Roman" panose="02020603050405020304" pitchFamily="18" charset="0"/>
              </a:rPr>
              <a:t>attainment</a:t>
            </a:r>
            <a:r>
              <a:rPr lang="en-US" altLang="en-US" dirty="0">
                <a:latin typeface="Bookman Old Style" panose="02050604050505020204" pitchFamily="18" charset="0"/>
                <a:cs typeface="Times New Roman" panose="02020603050405020304" pitchFamily="18" charset="0"/>
              </a:rPr>
              <a:t> of </a:t>
            </a:r>
            <a:r>
              <a:rPr lang="en-US" altLang="en-US" dirty="0">
                <a:solidFill>
                  <a:schemeClr val="accent1"/>
                </a:solidFill>
                <a:latin typeface="Bookman Old Style" panose="02050604050505020204" pitchFamily="18" charset="0"/>
                <a:cs typeface="Times New Roman" panose="02020603050405020304" pitchFamily="18" charset="0"/>
              </a:rPr>
              <a:t>any future state</a:t>
            </a:r>
            <a:r>
              <a:rPr lang="en-US" altLang="en-US" dirty="0">
                <a:latin typeface="Bookman Old Style" panose="02050604050505020204" pitchFamily="18" charset="0"/>
                <a:cs typeface="Times New Roman" panose="02020603050405020304" pitchFamily="18" charset="0"/>
              </a:rPr>
              <a:t> from any initial state after one or more transitions.</a:t>
            </a:r>
            <a:r>
              <a:rPr lang="en-US" altLang="en-US" dirty="0">
                <a:latin typeface="Bookman Old Style" panose="02050604050505020204" pitchFamily="18" charset="0"/>
              </a:rPr>
              <a:t>  If these conditions hold, then</a:t>
            </a:r>
          </a:p>
        </p:txBody>
      </p:sp>
      <p:graphicFrame>
        <p:nvGraphicFramePr>
          <p:cNvPr id="12290" name="Object 4">
            <a:extLst>
              <a:ext uri="{FF2B5EF4-FFF2-40B4-BE49-F238E27FC236}">
                <a16:creationId xmlns:a16="http://schemas.microsoft.com/office/drawing/2014/main" id="{285832ED-6F4B-5752-857A-440C57DD5173}"/>
              </a:ext>
            </a:extLst>
          </p:cNvPr>
          <p:cNvGraphicFramePr>
            <a:graphicFrameLocks noChangeAspect="1"/>
          </p:cNvGraphicFramePr>
          <p:nvPr>
            <p:extLst>
              <p:ext uri="{D42A27DB-BD31-4B8C-83A1-F6EECF244321}">
                <p14:modId xmlns:p14="http://schemas.microsoft.com/office/powerpoint/2010/main" val="1727472947"/>
              </p:ext>
            </p:extLst>
          </p:nvPr>
        </p:nvGraphicFramePr>
        <p:xfrm>
          <a:off x="3505200" y="2863908"/>
          <a:ext cx="1600200" cy="584200"/>
        </p:xfrm>
        <a:graphic>
          <a:graphicData uri="http://schemas.openxmlformats.org/presentationml/2006/ole">
            <mc:AlternateContent xmlns:mc="http://schemas.openxmlformats.org/markup-compatibility/2006">
              <mc:Choice xmlns:v="urn:schemas-microsoft-com:vml" Requires="v">
                <p:oleObj name="Equation" r:id="rId3" imgW="799920" imgH="291960" progId="Equation.DSMT4">
                  <p:embed/>
                </p:oleObj>
              </mc:Choice>
              <mc:Fallback>
                <p:oleObj name="Equation" r:id="rId3" imgW="799920" imgH="291960" progId="Equation.DSMT4">
                  <p:embed/>
                  <p:pic>
                    <p:nvPicPr>
                      <p:cNvPr id="12290" name="Object 4">
                        <a:extLst>
                          <a:ext uri="{FF2B5EF4-FFF2-40B4-BE49-F238E27FC236}">
                            <a16:creationId xmlns:a16="http://schemas.microsoft.com/office/drawing/2014/main" id="{285832ED-6F4B-5752-857A-440C57DD5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863908"/>
                        <a:ext cx="1600200" cy="584200"/>
                      </a:xfrm>
                      <a:prstGeom prst="rect">
                        <a:avLst/>
                      </a:prstGeom>
                      <a:solidFill>
                        <a:srgbClr val="FFFF00"/>
                      </a:solidFill>
                      <a:ln>
                        <a:noFill/>
                      </a:ln>
                      <a:effectLst/>
                    </p:spPr>
                  </p:pic>
                </p:oleObj>
              </mc:Fallback>
            </mc:AlternateContent>
          </a:graphicData>
        </a:graphic>
      </p:graphicFrame>
      <p:grpSp>
        <p:nvGrpSpPr>
          <p:cNvPr id="2" name="Group 24">
            <a:extLst>
              <a:ext uri="{FF2B5EF4-FFF2-40B4-BE49-F238E27FC236}">
                <a16:creationId xmlns:a16="http://schemas.microsoft.com/office/drawing/2014/main" id="{DEDA7969-20C8-21B2-2960-9F50859E434A}"/>
              </a:ext>
            </a:extLst>
          </p:cNvPr>
          <p:cNvGrpSpPr>
            <a:grpSpLocks/>
          </p:cNvGrpSpPr>
          <p:nvPr/>
        </p:nvGrpSpPr>
        <p:grpSpPr bwMode="auto">
          <a:xfrm>
            <a:off x="609600" y="3276600"/>
            <a:ext cx="3111500" cy="2082800"/>
            <a:chOff x="384" y="2112"/>
            <a:chExt cx="1960" cy="1312"/>
          </a:xfrm>
          <a:solidFill>
            <a:schemeClr val="accent1">
              <a:lumMod val="20000"/>
              <a:lumOff val="80000"/>
            </a:schemeClr>
          </a:solidFill>
        </p:grpSpPr>
        <p:sp>
          <p:nvSpPr>
            <p:cNvPr id="12315" name="Text Box 5">
              <a:extLst>
                <a:ext uri="{FF2B5EF4-FFF2-40B4-BE49-F238E27FC236}">
                  <a16:creationId xmlns:a16="http://schemas.microsoft.com/office/drawing/2014/main" id="{16F2BAA0-DDE5-189A-324A-7C1C384CC42E}"/>
                </a:ext>
              </a:extLst>
            </p:cNvPr>
            <p:cNvSpPr txBox="1">
              <a:spLocks noChangeArrowheads="1"/>
            </p:cNvSpPr>
            <p:nvPr/>
          </p:nvSpPr>
          <p:spPr bwMode="auto">
            <a:xfrm>
              <a:off x="384" y="2112"/>
              <a:ext cx="1392"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Bookman Old Style" panose="02050604050505020204" pitchFamily="18" charset="0"/>
                </a:rPr>
                <a:t>For example,</a:t>
              </a:r>
            </a:p>
          </p:txBody>
        </p:sp>
        <p:graphicFrame>
          <p:nvGraphicFramePr>
            <p:cNvPr id="12291" name="Object 6">
              <a:extLst>
                <a:ext uri="{FF2B5EF4-FFF2-40B4-BE49-F238E27FC236}">
                  <a16:creationId xmlns:a16="http://schemas.microsoft.com/office/drawing/2014/main" id="{637887D5-38F1-9DB1-A8A6-A4E9694F3C4A}"/>
                </a:ext>
              </a:extLst>
            </p:cNvPr>
            <p:cNvGraphicFramePr>
              <a:graphicFrameLocks noChangeAspect="1"/>
            </p:cNvGraphicFramePr>
            <p:nvPr>
              <p:extLst>
                <p:ext uri="{D42A27DB-BD31-4B8C-83A1-F6EECF244321}">
                  <p14:modId xmlns:p14="http://schemas.microsoft.com/office/powerpoint/2010/main" val="2418020599"/>
                </p:ext>
              </p:extLst>
            </p:nvPr>
          </p:nvGraphicFramePr>
          <p:xfrm>
            <a:off x="768" y="2592"/>
            <a:ext cx="1576" cy="832"/>
          </p:xfrm>
          <a:graphic>
            <a:graphicData uri="http://schemas.openxmlformats.org/presentationml/2006/ole">
              <mc:AlternateContent xmlns:mc="http://schemas.openxmlformats.org/markup-compatibility/2006">
                <mc:Choice xmlns:v="urn:schemas-microsoft-com:vml" Requires="v">
                  <p:oleObj name="Equation" r:id="rId5" imgW="2501640" imgH="1320480" progId="Equation.3">
                    <p:embed/>
                  </p:oleObj>
                </mc:Choice>
                <mc:Fallback>
                  <p:oleObj name="Equation" r:id="rId5" imgW="2501640" imgH="1320480" progId="Equation.3">
                    <p:embed/>
                    <p:pic>
                      <p:nvPicPr>
                        <p:cNvPr id="12291" name="Object 6">
                          <a:extLst>
                            <a:ext uri="{FF2B5EF4-FFF2-40B4-BE49-F238E27FC236}">
                              <a16:creationId xmlns:a16="http://schemas.microsoft.com/office/drawing/2014/main" id="{637887D5-38F1-9DB1-A8A6-A4E9694F3C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2592"/>
                          <a:ext cx="1576" cy="832"/>
                        </a:xfrm>
                        <a:prstGeom prst="rect">
                          <a:avLst/>
                        </a:prstGeom>
                        <a:solidFill>
                          <a:schemeClr val="accent1">
                            <a:lumMod val="20000"/>
                            <a:lumOff val="80000"/>
                          </a:schemeClr>
                        </a:solidFill>
                        <a:ln>
                          <a:noFill/>
                        </a:ln>
                        <a:effectLst/>
                      </p:spPr>
                    </p:pic>
                  </p:oleObj>
                </mc:Fallback>
              </mc:AlternateContent>
            </a:graphicData>
          </a:graphic>
        </p:graphicFrame>
      </p:grpSp>
      <p:sp>
        <p:nvSpPr>
          <p:cNvPr id="68615" name="Text Box 7">
            <a:extLst>
              <a:ext uri="{FF2B5EF4-FFF2-40B4-BE49-F238E27FC236}">
                <a16:creationId xmlns:a16="http://schemas.microsoft.com/office/drawing/2014/main" id="{15C2C738-940A-4EC2-9B74-FED6D3ED4F72}"/>
              </a:ext>
            </a:extLst>
          </p:cNvPr>
          <p:cNvSpPr txBox="1">
            <a:spLocks noChangeArrowheads="1"/>
          </p:cNvSpPr>
          <p:nvPr/>
        </p:nvSpPr>
        <p:spPr bwMode="auto">
          <a:xfrm>
            <a:off x="4953000" y="3276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Bookman Old Style" panose="02050604050505020204" pitchFamily="18" charset="0"/>
              </a:rPr>
              <a:t>State-transition network</a:t>
            </a:r>
          </a:p>
        </p:txBody>
      </p:sp>
      <p:grpSp>
        <p:nvGrpSpPr>
          <p:cNvPr id="3" name="Group 27">
            <a:extLst>
              <a:ext uri="{FF2B5EF4-FFF2-40B4-BE49-F238E27FC236}">
                <a16:creationId xmlns:a16="http://schemas.microsoft.com/office/drawing/2014/main" id="{76C8C6FD-456A-1846-BCC2-D69D30C9A01A}"/>
              </a:ext>
            </a:extLst>
          </p:cNvPr>
          <p:cNvGrpSpPr>
            <a:grpSpLocks/>
          </p:cNvGrpSpPr>
          <p:nvPr/>
        </p:nvGrpSpPr>
        <p:grpSpPr bwMode="auto">
          <a:xfrm>
            <a:off x="5105400" y="4038600"/>
            <a:ext cx="3124200" cy="2057400"/>
            <a:chOff x="5105400" y="4038600"/>
            <a:chExt cx="3124200" cy="2057400"/>
          </a:xfrm>
        </p:grpSpPr>
        <p:sp>
          <p:nvSpPr>
            <p:cNvPr id="12299" name="Oval 8">
              <a:extLst>
                <a:ext uri="{FF2B5EF4-FFF2-40B4-BE49-F238E27FC236}">
                  <a16:creationId xmlns:a16="http://schemas.microsoft.com/office/drawing/2014/main" id="{D85C4959-6800-A866-BD50-D62BD9CADA65}"/>
                </a:ext>
              </a:extLst>
            </p:cNvPr>
            <p:cNvSpPr>
              <a:spLocks noChangeArrowheads="1"/>
            </p:cNvSpPr>
            <p:nvPr/>
          </p:nvSpPr>
          <p:spPr bwMode="auto">
            <a:xfrm>
              <a:off x="5410200" y="41910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0" name="Oval 9">
              <a:extLst>
                <a:ext uri="{FF2B5EF4-FFF2-40B4-BE49-F238E27FC236}">
                  <a16:creationId xmlns:a16="http://schemas.microsoft.com/office/drawing/2014/main" id="{5DE654D4-184A-A47A-9D1D-E083EC0FB88B}"/>
                </a:ext>
              </a:extLst>
            </p:cNvPr>
            <p:cNvSpPr>
              <a:spLocks noChangeArrowheads="1"/>
            </p:cNvSpPr>
            <p:nvPr/>
          </p:nvSpPr>
          <p:spPr bwMode="auto">
            <a:xfrm>
              <a:off x="6400800" y="51816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1" name="Oval 10">
              <a:extLst>
                <a:ext uri="{FF2B5EF4-FFF2-40B4-BE49-F238E27FC236}">
                  <a16:creationId xmlns:a16="http://schemas.microsoft.com/office/drawing/2014/main" id="{D17AF017-9DDF-6B8E-A36C-FD38CF8B2165}"/>
                </a:ext>
              </a:extLst>
            </p:cNvPr>
            <p:cNvSpPr>
              <a:spLocks noChangeArrowheads="1"/>
            </p:cNvSpPr>
            <p:nvPr/>
          </p:nvSpPr>
          <p:spPr bwMode="auto">
            <a:xfrm>
              <a:off x="7391400" y="41910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2" name="Line 11">
              <a:extLst>
                <a:ext uri="{FF2B5EF4-FFF2-40B4-BE49-F238E27FC236}">
                  <a16:creationId xmlns:a16="http://schemas.microsoft.com/office/drawing/2014/main" id="{79B9568A-D6C8-EDA0-21DB-8760F3DC37CC}"/>
                </a:ext>
              </a:extLst>
            </p:cNvPr>
            <p:cNvSpPr>
              <a:spLocks noChangeShapeType="1"/>
            </p:cNvSpPr>
            <p:nvPr/>
          </p:nvSpPr>
          <p:spPr bwMode="auto">
            <a:xfrm>
              <a:off x="5791200" y="46482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3" name="Line 12">
              <a:extLst>
                <a:ext uri="{FF2B5EF4-FFF2-40B4-BE49-F238E27FC236}">
                  <a16:creationId xmlns:a16="http://schemas.microsoft.com/office/drawing/2014/main" id="{DF136ED3-D654-7E40-08DA-EC86B2A0905E}"/>
                </a:ext>
              </a:extLst>
            </p:cNvPr>
            <p:cNvSpPr>
              <a:spLocks noChangeShapeType="1"/>
            </p:cNvSpPr>
            <p:nvPr/>
          </p:nvSpPr>
          <p:spPr bwMode="auto">
            <a:xfrm flipH="1">
              <a:off x="6781800" y="45720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4" name="Line 13">
              <a:extLst>
                <a:ext uri="{FF2B5EF4-FFF2-40B4-BE49-F238E27FC236}">
                  <a16:creationId xmlns:a16="http://schemas.microsoft.com/office/drawing/2014/main" id="{EAF76B4D-2471-DD4C-E0B9-6687C795F122}"/>
                </a:ext>
              </a:extLst>
            </p:cNvPr>
            <p:cNvSpPr>
              <a:spLocks noChangeShapeType="1"/>
            </p:cNvSpPr>
            <p:nvPr/>
          </p:nvSpPr>
          <p:spPr bwMode="auto">
            <a:xfrm flipH="1">
              <a:off x="5943600" y="4419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5" name="Line 14">
              <a:extLst>
                <a:ext uri="{FF2B5EF4-FFF2-40B4-BE49-F238E27FC236}">
                  <a16:creationId xmlns:a16="http://schemas.microsoft.com/office/drawing/2014/main" id="{2D383050-4AC7-B079-5BB3-2DC0A257D0A5}"/>
                </a:ext>
              </a:extLst>
            </p:cNvPr>
            <p:cNvSpPr>
              <a:spLocks noChangeShapeType="1"/>
            </p:cNvSpPr>
            <p:nvPr/>
          </p:nvSpPr>
          <p:spPr bwMode="auto">
            <a:xfrm flipV="1">
              <a:off x="6781800" y="4724400"/>
              <a:ext cx="762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6" name="Oval 15">
              <a:extLst>
                <a:ext uri="{FF2B5EF4-FFF2-40B4-BE49-F238E27FC236}">
                  <a16:creationId xmlns:a16="http://schemas.microsoft.com/office/drawing/2014/main" id="{B0BECEE6-C8C5-75DB-00F6-D42C92D7C8C9}"/>
                </a:ext>
              </a:extLst>
            </p:cNvPr>
            <p:cNvSpPr>
              <a:spLocks noChangeArrowheads="1"/>
            </p:cNvSpPr>
            <p:nvPr/>
          </p:nvSpPr>
          <p:spPr bwMode="auto">
            <a:xfrm>
              <a:off x="51054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7" name="Oval 16">
              <a:extLst>
                <a:ext uri="{FF2B5EF4-FFF2-40B4-BE49-F238E27FC236}">
                  <a16:creationId xmlns:a16="http://schemas.microsoft.com/office/drawing/2014/main" id="{85F040E3-A97B-4039-164D-82A85C059373}"/>
                </a:ext>
              </a:extLst>
            </p:cNvPr>
            <p:cNvSpPr>
              <a:spLocks noChangeArrowheads="1"/>
            </p:cNvSpPr>
            <p:nvPr/>
          </p:nvSpPr>
          <p:spPr bwMode="auto">
            <a:xfrm>
              <a:off x="6477000" y="5638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8" name="Oval 17">
              <a:extLst>
                <a:ext uri="{FF2B5EF4-FFF2-40B4-BE49-F238E27FC236}">
                  <a16:creationId xmlns:a16="http://schemas.microsoft.com/office/drawing/2014/main" id="{DA41DD5C-9D27-C087-D3AD-FD02C6B2401A}"/>
                </a:ext>
              </a:extLst>
            </p:cNvPr>
            <p:cNvSpPr>
              <a:spLocks noChangeArrowheads="1"/>
            </p:cNvSpPr>
            <p:nvPr/>
          </p:nvSpPr>
          <p:spPr bwMode="auto">
            <a:xfrm>
              <a:off x="77724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9" name="Line 18">
              <a:extLst>
                <a:ext uri="{FF2B5EF4-FFF2-40B4-BE49-F238E27FC236}">
                  <a16:creationId xmlns:a16="http://schemas.microsoft.com/office/drawing/2014/main" id="{FC6AD519-8C10-4B43-46AA-E301FAD84BEF}"/>
                </a:ext>
              </a:extLst>
            </p:cNvPr>
            <p:cNvSpPr>
              <a:spLocks noChangeShapeType="1"/>
            </p:cNvSpPr>
            <p:nvPr/>
          </p:nvSpPr>
          <p:spPr bwMode="auto">
            <a:xfrm flipH="1" flipV="1">
              <a:off x="6819900" y="56769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0" name="Line 19">
              <a:extLst>
                <a:ext uri="{FF2B5EF4-FFF2-40B4-BE49-F238E27FC236}">
                  <a16:creationId xmlns:a16="http://schemas.microsoft.com/office/drawing/2014/main" id="{DD290786-80F9-50CE-E093-443B16AD9367}"/>
                </a:ext>
              </a:extLst>
            </p:cNvPr>
            <p:cNvSpPr>
              <a:spLocks noChangeShapeType="1"/>
            </p:cNvSpPr>
            <p:nvPr/>
          </p:nvSpPr>
          <p:spPr bwMode="auto">
            <a:xfrm flipH="1">
              <a:off x="7759700" y="41402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1" name="Line 20">
              <a:extLst>
                <a:ext uri="{FF2B5EF4-FFF2-40B4-BE49-F238E27FC236}">
                  <a16:creationId xmlns:a16="http://schemas.microsoft.com/office/drawing/2014/main" id="{FF0E66B6-C39C-D545-90ED-53D9DE4C1655}"/>
                </a:ext>
              </a:extLst>
            </p:cNvPr>
            <p:cNvSpPr>
              <a:spLocks noChangeShapeType="1"/>
            </p:cNvSpPr>
            <p:nvPr/>
          </p:nvSpPr>
          <p:spPr bwMode="auto">
            <a:xfrm>
              <a:off x="5499100" y="41275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2" name="Text Box 21">
              <a:extLst>
                <a:ext uri="{FF2B5EF4-FFF2-40B4-BE49-F238E27FC236}">
                  <a16:creationId xmlns:a16="http://schemas.microsoft.com/office/drawing/2014/main" id="{F7FD02E8-1957-9CE6-3829-B44DA6CFCF80}"/>
                </a:ext>
              </a:extLst>
            </p:cNvPr>
            <p:cNvSpPr txBox="1">
              <a:spLocks noChangeArrowheads="1"/>
            </p:cNvSpPr>
            <p:nvPr/>
          </p:nvSpPr>
          <p:spPr bwMode="auto">
            <a:xfrm>
              <a:off x="5410200" y="426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1</a:t>
              </a:r>
            </a:p>
          </p:txBody>
        </p:sp>
        <p:sp>
          <p:nvSpPr>
            <p:cNvPr id="12313" name="Text Box 22">
              <a:extLst>
                <a:ext uri="{FF2B5EF4-FFF2-40B4-BE49-F238E27FC236}">
                  <a16:creationId xmlns:a16="http://schemas.microsoft.com/office/drawing/2014/main" id="{47BF5DA4-319B-EC41-9D5E-96AC3FFB532F}"/>
                </a:ext>
              </a:extLst>
            </p:cNvPr>
            <p:cNvSpPr txBox="1">
              <a:spLocks noChangeArrowheads="1"/>
            </p:cNvSpPr>
            <p:nvPr/>
          </p:nvSpPr>
          <p:spPr bwMode="auto">
            <a:xfrm>
              <a:off x="6324600" y="5181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3</a:t>
              </a:r>
            </a:p>
          </p:txBody>
        </p:sp>
        <p:sp>
          <p:nvSpPr>
            <p:cNvPr id="12314" name="Text Box 23">
              <a:extLst>
                <a:ext uri="{FF2B5EF4-FFF2-40B4-BE49-F238E27FC236}">
                  <a16:creationId xmlns:a16="http://schemas.microsoft.com/office/drawing/2014/main" id="{8C4BD805-5D24-B48E-F186-CCE7F687EAB4}"/>
                </a:ext>
              </a:extLst>
            </p:cNvPr>
            <p:cNvSpPr txBox="1">
              <a:spLocks noChangeArrowheads="1"/>
            </p:cNvSpPr>
            <p:nvPr/>
          </p:nvSpPr>
          <p:spPr bwMode="auto">
            <a:xfrm>
              <a:off x="7391400" y="426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2</a:t>
              </a:r>
            </a:p>
          </p:txBody>
        </p:sp>
      </p:grpSp>
      <p:sp>
        <p:nvSpPr>
          <p:cNvPr id="68635" name="Text Box 27">
            <a:extLst>
              <a:ext uri="{FF2B5EF4-FFF2-40B4-BE49-F238E27FC236}">
                <a16:creationId xmlns:a16="http://schemas.microsoft.com/office/drawing/2014/main" id="{DA86030E-FD85-BDBE-A164-5B35B5AC99B2}"/>
              </a:ext>
            </a:extLst>
          </p:cNvPr>
          <p:cNvSpPr txBox="1">
            <a:spLocks noChangeArrowheads="1"/>
          </p:cNvSpPr>
          <p:nvPr/>
        </p:nvSpPr>
        <p:spPr bwMode="auto">
          <a:xfrm>
            <a:off x="762000" y="58674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accent1"/>
                </a:solidFill>
                <a:latin typeface="Bookman Old Style" panose="02050604050505020204" pitchFamily="18" charset="0"/>
              </a:rPr>
              <a:t>Conclusion</a:t>
            </a:r>
            <a:r>
              <a:rPr lang="en-US" altLang="en-US">
                <a:latin typeface="Bookman Old Style" panose="02050604050505020204" pitchFamily="18" charset="0"/>
              </a:rPr>
              <a:t>: chain is ergodic.</a:t>
            </a:r>
          </a:p>
        </p:txBody>
      </p:sp>
      <p:sp>
        <p:nvSpPr>
          <p:cNvPr id="29" name="TextBox 28">
            <a:extLst>
              <a:ext uri="{FF2B5EF4-FFF2-40B4-BE49-F238E27FC236}">
                <a16:creationId xmlns:a16="http://schemas.microsoft.com/office/drawing/2014/main" id="{6E9BEA14-3F5A-D18C-3560-543E070F6146}"/>
              </a:ext>
            </a:extLst>
          </p:cNvPr>
          <p:cNvSpPr txBox="1">
            <a:spLocks noChangeArrowheads="1"/>
          </p:cNvSpPr>
          <p:nvPr/>
        </p:nvSpPr>
        <p:spPr bwMode="auto">
          <a:xfrm>
            <a:off x="7429500" y="618490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tx2"/>
                </a:solidFill>
                <a:sym typeface="Wingdings 3" panose="05040102010807070707" pitchFamily="18" charset="2"/>
                <a:hlinkClick r:id="" action="ppaction://noaction"/>
              </a:rPr>
              <a:t></a:t>
            </a:r>
            <a:r>
              <a:rPr lang="en-US" altLang="en-US" sz="2000">
                <a:solidFill>
                  <a:schemeClr val="tx2"/>
                </a:solidFill>
              </a:rPr>
              <a:t> Craps</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p:bldP spid="68635"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special cases of Markov chains:</a:t>
            </a:r>
          </a:p>
        </p:txBody>
      </p:sp>
      <p:sp>
        <p:nvSpPr>
          <p:cNvPr id="3" name="Content Placeholder 2"/>
          <p:cNvSpPr>
            <a:spLocks noGrp="1"/>
          </p:cNvSpPr>
          <p:nvPr>
            <p:ph idx="1"/>
          </p:nvPr>
        </p:nvSpPr>
        <p:spPr>
          <a:xfrm>
            <a:off x="552450" y="1414943"/>
            <a:ext cx="8286750" cy="3813604"/>
          </a:xfrm>
        </p:spPr>
        <p:txBody>
          <a:bodyPr>
            <a:noAutofit/>
          </a:bodyPr>
          <a:lstStyle/>
          <a:p>
            <a:pPr marL="0" indent="0" algn="just">
              <a:lnSpc>
                <a:spcPct val="110000"/>
              </a:lnSpc>
              <a:buNone/>
            </a:pPr>
            <a:r>
              <a:rPr lang="en-US" sz="2000" b="1" dirty="0">
                <a:solidFill>
                  <a:srgbClr val="FF0000"/>
                </a:solidFill>
                <a:latin typeface="Times" panose="02020603050405020304" pitchFamily="18" charset="0"/>
                <a:cs typeface="Times" panose="02020603050405020304" pitchFamily="18" charset="0"/>
              </a:rPr>
              <a:t>Regular Markov chains:</a:t>
            </a:r>
          </a:p>
          <a:p>
            <a:pPr marL="0" indent="0" algn="just">
              <a:lnSpc>
                <a:spcPct val="110000"/>
              </a:lnSpc>
              <a:buNone/>
            </a:pPr>
            <a:r>
              <a:rPr lang="en-US" sz="2000" dirty="0">
                <a:latin typeface="Times" panose="02020603050405020304" pitchFamily="18" charset="0"/>
                <a:cs typeface="Times" panose="02020603050405020304" pitchFamily="18" charset="0"/>
              </a:rPr>
              <a:t>A Markov chain is a regular Markov chain if some power of the transition matrix has only positive entries. That is if we define the (</a:t>
            </a:r>
            <a:r>
              <a:rPr lang="en-US" sz="2000"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 j) entry of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dirty="0">
                <a:latin typeface="Times" panose="02020603050405020304" pitchFamily="18" charset="0"/>
                <a:cs typeface="Times" panose="02020603050405020304" pitchFamily="18" charset="0"/>
              </a:rPr>
              <a:t> to be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baseline="-25000" dirty="0" err="1">
                <a:latin typeface="Times" panose="02020603050405020304" pitchFamily="18" charset="0"/>
                <a:cs typeface="Times" panose="02020603050405020304" pitchFamily="18" charset="0"/>
              </a:rPr>
              <a:t>ij</a:t>
            </a:r>
            <a:r>
              <a:rPr lang="en-US" sz="2000" baseline="-25000" dirty="0">
                <a:latin typeface="Times" panose="02020603050405020304" pitchFamily="18" charset="0"/>
                <a:cs typeface="Times" panose="02020603050405020304" pitchFamily="18" charset="0"/>
              </a:rPr>
              <a:t> </a:t>
            </a:r>
            <a:r>
              <a:rPr lang="en-US" sz="2000" dirty="0">
                <a:latin typeface="Times" panose="02020603050405020304" pitchFamily="18" charset="0"/>
                <a:cs typeface="Times" panose="02020603050405020304" pitchFamily="18" charset="0"/>
              </a:rPr>
              <a:t>, then the Markov chain is regular if there is some </a:t>
            </a:r>
            <a:r>
              <a:rPr lang="en-US" sz="2000" i="1" dirty="0">
                <a:latin typeface="Times" panose="02020603050405020304" pitchFamily="18" charset="0"/>
                <a:cs typeface="Times" panose="02020603050405020304" pitchFamily="18" charset="0"/>
              </a:rPr>
              <a:t>n</a:t>
            </a:r>
            <a:r>
              <a:rPr lang="en-US" sz="2000" dirty="0">
                <a:latin typeface="Times" panose="02020603050405020304" pitchFamily="18" charset="0"/>
                <a:cs typeface="Times" panose="02020603050405020304" pitchFamily="18" charset="0"/>
              </a:rPr>
              <a:t> such that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baseline="-25000" dirty="0" err="1">
                <a:latin typeface="Times" panose="02020603050405020304" pitchFamily="18" charset="0"/>
                <a:cs typeface="Times" panose="02020603050405020304" pitchFamily="18" charset="0"/>
              </a:rPr>
              <a:t>ij</a:t>
            </a:r>
            <a:r>
              <a:rPr lang="en-US" sz="2000" dirty="0">
                <a:latin typeface="Times" panose="02020603050405020304" pitchFamily="18" charset="0"/>
                <a:cs typeface="Times" panose="02020603050405020304" pitchFamily="18" charset="0"/>
              </a:rPr>
              <a:t>&gt; 0 for all (</a:t>
            </a:r>
            <a:r>
              <a:rPr lang="en-US" sz="2000" dirty="0" err="1">
                <a:latin typeface="Times" panose="02020603050405020304" pitchFamily="18" charset="0"/>
                <a:cs typeface="Times" panose="02020603050405020304" pitchFamily="18" charset="0"/>
              </a:rPr>
              <a:t>i,j</a:t>
            </a:r>
            <a:r>
              <a:rPr lang="en-US" sz="2000" dirty="0">
                <a:latin typeface="Times" panose="02020603050405020304" pitchFamily="18" charset="0"/>
                <a:cs typeface="Times" panose="02020603050405020304" pitchFamily="18" charset="0"/>
              </a:rPr>
              <a:t>). </a:t>
            </a:r>
          </a:p>
          <a:p>
            <a:pPr marL="0" indent="0" algn="just">
              <a:lnSpc>
                <a:spcPct val="110000"/>
              </a:lnSpc>
              <a:buNone/>
            </a:pPr>
            <a:endParaRPr lang="en-US" sz="2000" dirty="0">
              <a:latin typeface="Times" panose="02020603050405020304" pitchFamily="18" charset="0"/>
              <a:cs typeface="Times" panose="02020603050405020304" pitchFamily="18" charset="0"/>
            </a:endParaRPr>
          </a:p>
          <a:p>
            <a:pPr marL="0" indent="0" algn="just">
              <a:lnSpc>
                <a:spcPct val="110000"/>
              </a:lnSpc>
              <a:buNone/>
            </a:pPr>
            <a:r>
              <a:rPr lang="en-US" sz="2000" b="1" dirty="0">
                <a:solidFill>
                  <a:srgbClr val="FF0000"/>
                </a:solidFill>
                <a:latin typeface="Times" panose="02020603050405020304" pitchFamily="18" charset="0"/>
                <a:cs typeface="Times" panose="02020603050405020304" pitchFamily="18" charset="0"/>
              </a:rPr>
              <a:t>Absorbing Markov chains:</a:t>
            </a:r>
          </a:p>
          <a:p>
            <a:pPr marL="0" indent="0" algn="just">
              <a:lnSpc>
                <a:spcPct val="110000"/>
              </a:lnSpc>
              <a:buNone/>
            </a:pPr>
            <a:r>
              <a:rPr lang="en-US" sz="2000" dirty="0">
                <a:latin typeface="Times" panose="02020603050405020304" pitchFamily="18" charset="0"/>
                <a:cs typeface="Times" panose="02020603050405020304" pitchFamily="18" charset="0"/>
              </a:rPr>
              <a:t>A state </a:t>
            </a:r>
            <a:r>
              <a:rPr lang="en-US" sz="2000" dirty="0" err="1">
                <a:latin typeface="Times" panose="02020603050405020304" pitchFamily="18" charset="0"/>
                <a:cs typeface="Times" panose="02020603050405020304" pitchFamily="18" charset="0"/>
              </a:rPr>
              <a:t>S</a:t>
            </a:r>
            <a:r>
              <a:rPr lang="en-US" sz="2000" baseline="-25000" dirty="0" err="1">
                <a:latin typeface="Times" panose="02020603050405020304" pitchFamily="18" charset="0"/>
                <a:cs typeface="Times" panose="02020603050405020304" pitchFamily="18" charset="0"/>
              </a:rPr>
              <a:t>k</a:t>
            </a:r>
            <a:r>
              <a:rPr lang="en-US" sz="2000" dirty="0">
                <a:latin typeface="Times" panose="02020603050405020304" pitchFamily="18" charset="0"/>
                <a:cs typeface="Times" panose="02020603050405020304" pitchFamily="18" charset="0"/>
              </a:rPr>
              <a:t> of a Markov chain is called an absorbing state if, once the Markov chain enters the state, it remains there forever.</a:t>
            </a:r>
          </a:p>
          <a:p>
            <a:pPr marL="0" indent="0" algn="just">
              <a:lnSpc>
                <a:spcPct val="110000"/>
              </a:lnSpc>
              <a:buNone/>
            </a:pPr>
            <a:r>
              <a:rPr lang="en-US" sz="2000" b="1" dirty="0">
                <a:latin typeface="Times" panose="02020603050405020304" pitchFamily="18" charset="0"/>
                <a:cs typeface="Times" panose="02020603050405020304" pitchFamily="18" charset="0"/>
              </a:rPr>
              <a:t>A Markov chain is called an absorbing chain if</a:t>
            </a:r>
          </a:p>
          <a:p>
            <a:pPr algn="just">
              <a:lnSpc>
                <a:spcPct val="110000"/>
              </a:lnSpc>
              <a:buFont typeface="Wingdings" panose="05000000000000000000" pitchFamily="2" charset="2"/>
              <a:buChar char="q"/>
            </a:pPr>
            <a:r>
              <a:rPr lang="en-US" sz="2000" dirty="0">
                <a:latin typeface="Times" panose="02020603050405020304" pitchFamily="18" charset="0"/>
                <a:cs typeface="Times" panose="02020603050405020304" pitchFamily="18" charset="0"/>
              </a:rPr>
              <a:t> It has at least one absorbing state.</a:t>
            </a:r>
          </a:p>
          <a:p>
            <a:pPr algn="just">
              <a:lnSpc>
                <a:spcPct val="110000"/>
              </a:lnSpc>
              <a:buFont typeface="Wingdings" panose="05000000000000000000" pitchFamily="2" charset="2"/>
              <a:buChar char="q"/>
            </a:pPr>
            <a:r>
              <a:rPr lang="en-US" sz="2000" dirty="0">
                <a:latin typeface="Times" panose="02020603050405020304" pitchFamily="18" charset="0"/>
                <a:cs typeface="Times" panose="02020603050405020304" pitchFamily="18" charset="0"/>
              </a:rPr>
              <a:t> For every state in the chain, the probability of reaching an absorbing state in a finite number of steps is nonzero.</a:t>
            </a:r>
          </a:p>
          <a:p>
            <a:pPr algn="just">
              <a:lnSpc>
                <a:spcPct val="110000"/>
              </a:lnSpc>
            </a:pPr>
            <a:endParaRPr lang="en-US" sz="20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80375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BAE0594-863F-D35E-0492-B1EF88EA81CE}"/>
              </a:ext>
            </a:extLst>
          </p:cNvPr>
          <p:cNvSpPr>
            <a:spLocks noGrp="1"/>
          </p:cNvSpPr>
          <p:nvPr>
            <p:ph type="dt" sz="half" idx="10"/>
          </p:nvPr>
        </p:nvSpPr>
        <p:spPr/>
        <p:txBody>
          <a:bodyPr/>
          <a:lstStyle/>
          <a:p>
            <a:pPr>
              <a:defRPr/>
            </a:pPr>
            <a:fld id="{D0FB59AC-DFA3-4FC2-94EF-07EB013EFD20}" type="datetime5">
              <a:rPr lang="en-US" smtClean="0"/>
              <a:t>25-Jul-23</a:t>
            </a:fld>
            <a:endParaRPr lang="en-US"/>
          </a:p>
        </p:txBody>
      </p:sp>
      <p:sp>
        <p:nvSpPr>
          <p:cNvPr id="8" name="Footer Placeholder 7">
            <a:extLst>
              <a:ext uri="{FF2B5EF4-FFF2-40B4-BE49-F238E27FC236}">
                <a16:creationId xmlns:a16="http://schemas.microsoft.com/office/drawing/2014/main" id="{A43D5CD2-59A5-7FCD-FB12-38D2C796FF00}"/>
              </a:ext>
            </a:extLst>
          </p:cNvPr>
          <p:cNvSpPr>
            <a:spLocks noGrp="1"/>
          </p:cNvSpPr>
          <p:nvPr>
            <p:ph type="ftr" sz="quarter" idx="11"/>
          </p:nvPr>
        </p:nvSpPr>
        <p:spPr/>
        <p:txBody>
          <a:bodyPr/>
          <a:lstStyle/>
          <a:p>
            <a:pPr>
              <a:defRPr/>
            </a:pPr>
            <a:r>
              <a:rPr lang="en-US"/>
              <a:t>MP9510</a:t>
            </a:r>
          </a:p>
        </p:txBody>
      </p:sp>
      <p:sp>
        <p:nvSpPr>
          <p:cNvPr id="9" name="Slide Number Placeholder 8">
            <a:extLst>
              <a:ext uri="{FF2B5EF4-FFF2-40B4-BE49-F238E27FC236}">
                <a16:creationId xmlns:a16="http://schemas.microsoft.com/office/drawing/2014/main" id="{03B8E67A-8EA0-13E6-08ED-19E11108C7CC}"/>
              </a:ext>
            </a:extLst>
          </p:cNvPr>
          <p:cNvSpPr>
            <a:spLocks noGrp="1"/>
          </p:cNvSpPr>
          <p:nvPr>
            <p:ph type="sldNum" sz="quarter" idx="12"/>
          </p:nvPr>
        </p:nvSpPr>
        <p:spPr/>
        <p:txBody>
          <a:bodyPr/>
          <a:lstStyle/>
          <a:p>
            <a:fld id="{3BF9180D-8241-483A-9321-2791A1E5BC44}" type="slidenum">
              <a:rPr lang="en-US" altLang="en-US" smtClean="0"/>
              <a:pPr/>
              <a:t>26</a:t>
            </a:fld>
            <a:endParaRPr lang="en-US" altLang="en-US"/>
          </a:p>
        </p:txBody>
      </p:sp>
      <p:sp>
        <p:nvSpPr>
          <p:cNvPr id="11" name="TextBox 10">
            <a:extLst>
              <a:ext uri="{FF2B5EF4-FFF2-40B4-BE49-F238E27FC236}">
                <a16:creationId xmlns:a16="http://schemas.microsoft.com/office/drawing/2014/main" id="{F4E8E3D9-3E70-7194-D13F-97F5EFC0F86D}"/>
              </a:ext>
            </a:extLst>
          </p:cNvPr>
          <p:cNvSpPr txBox="1"/>
          <p:nvPr/>
        </p:nvSpPr>
        <p:spPr>
          <a:xfrm>
            <a:off x="685800" y="1828800"/>
            <a:ext cx="8153400" cy="3539430"/>
          </a:xfrm>
          <a:prstGeom prst="rect">
            <a:avLst/>
          </a:prstGeom>
          <a:noFill/>
        </p:spPr>
        <p:txBody>
          <a:bodyPr wrap="square">
            <a:spAutoFit/>
          </a:bodyPr>
          <a:lstStyle/>
          <a:p>
            <a:pPr algn="just"/>
            <a:r>
              <a:rPr lang="en-US" sz="2800" b="1" i="0" u="none" strike="noStrike" baseline="0" dirty="0">
                <a:latin typeface="Times" panose="02020603050405020304" pitchFamily="18" charset="0"/>
                <a:cs typeface="Times" panose="02020603050405020304" pitchFamily="18" charset="0"/>
              </a:rPr>
              <a:t>Definition: </a:t>
            </a:r>
            <a:r>
              <a:rPr lang="en-US" sz="2800" b="0" i="0" u="none" strike="noStrike" baseline="0" dirty="0">
                <a:latin typeface="Times" panose="02020603050405020304" pitchFamily="18" charset="0"/>
                <a:cs typeface="Times" panose="02020603050405020304" pitchFamily="18" charset="0"/>
              </a:rPr>
              <a:t>A state </a:t>
            </a:r>
            <a:r>
              <a:rPr lang="en-US" sz="2800" b="0" i="1" u="none" strike="noStrike" baseline="0" dirty="0" err="1">
                <a:latin typeface="Times" panose="02020603050405020304" pitchFamily="18" charset="0"/>
                <a:cs typeface="Times" panose="02020603050405020304" pitchFamily="18" charset="0"/>
              </a:rPr>
              <a:t>s</a:t>
            </a:r>
            <a:r>
              <a:rPr lang="en-US" sz="1400" b="0" i="1" u="none" strike="noStrike" baseline="0" dirty="0" err="1">
                <a:latin typeface="Times" panose="02020603050405020304" pitchFamily="18" charset="0"/>
                <a:cs typeface="Times" panose="02020603050405020304" pitchFamily="18" charset="0"/>
              </a:rPr>
              <a:t>i</a:t>
            </a:r>
            <a:r>
              <a:rPr lang="en-US" sz="2800" b="0" i="1" u="none" strike="noStrike" baseline="0" dirty="0">
                <a:latin typeface="Times" panose="02020603050405020304" pitchFamily="18" charset="0"/>
                <a:cs typeface="Times" panose="02020603050405020304" pitchFamily="18" charset="0"/>
              </a:rPr>
              <a:t>  </a:t>
            </a:r>
            <a:r>
              <a:rPr lang="en-US" sz="2800" b="0" i="0" u="none" strike="noStrike" baseline="0" dirty="0">
                <a:latin typeface="Times" panose="02020603050405020304" pitchFamily="18" charset="0"/>
                <a:cs typeface="Times" panose="02020603050405020304" pitchFamily="18" charset="0"/>
              </a:rPr>
              <a:t>of a Markov chain is called </a:t>
            </a:r>
            <a:r>
              <a:rPr lang="en-US" sz="2800" b="0" i="1" u="none" strike="noStrike" baseline="0" dirty="0">
                <a:solidFill>
                  <a:srgbClr val="FF0000"/>
                </a:solidFill>
                <a:latin typeface="Times" panose="02020603050405020304" pitchFamily="18" charset="0"/>
                <a:cs typeface="Times" panose="02020603050405020304" pitchFamily="18" charset="0"/>
              </a:rPr>
              <a:t>absorbing </a:t>
            </a:r>
            <a:r>
              <a:rPr lang="en-US" sz="2800" b="0" i="0" u="none" strike="noStrike" baseline="0" dirty="0">
                <a:latin typeface="Times" panose="02020603050405020304" pitchFamily="18" charset="0"/>
                <a:cs typeface="Times" panose="02020603050405020304" pitchFamily="18" charset="0"/>
              </a:rPr>
              <a:t>if it is impossible to leave it (i.e., </a:t>
            </a:r>
            <a:r>
              <a:rPr lang="en-US" sz="2800" b="0" i="1" u="none" strike="noStrike" baseline="0" dirty="0" err="1">
                <a:latin typeface="Times" panose="02020603050405020304" pitchFamily="18" charset="0"/>
                <a:cs typeface="Times" panose="02020603050405020304" pitchFamily="18" charset="0"/>
              </a:rPr>
              <a:t>p</a:t>
            </a:r>
            <a:r>
              <a:rPr lang="en-US" sz="2800" b="0" i="1" u="none" strike="noStrike" baseline="-25000" dirty="0" err="1">
                <a:latin typeface="Times" panose="02020603050405020304" pitchFamily="18" charset="0"/>
                <a:cs typeface="Times" panose="02020603050405020304" pitchFamily="18" charset="0"/>
              </a:rPr>
              <a:t>ii</a:t>
            </a:r>
            <a:r>
              <a:rPr lang="en-US" sz="2800" b="0" i="1" u="none" strike="noStrike" baseline="0" dirty="0">
                <a:latin typeface="Times" panose="02020603050405020304" pitchFamily="18" charset="0"/>
                <a:cs typeface="Times" panose="02020603050405020304" pitchFamily="18" charset="0"/>
              </a:rPr>
              <a:t> </a:t>
            </a:r>
            <a:r>
              <a:rPr lang="en-US" sz="2800" b="0" i="0" u="none" strike="noStrike" baseline="0" dirty="0">
                <a:latin typeface="Times" panose="02020603050405020304" pitchFamily="18" charset="0"/>
                <a:cs typeface="Times" panose="02020603050405020304" pitchFamily="18" charset="0"/>
              </a:rPr>
              <a:t>= 1). A Markov chain is </a:t>
            </a:r>
            <a:r>
              <a:rPr lang="en-US" sz="2800" b="0" i="1" u="none" strike="noStrike" baseline="0" dirty="0">
                <a:latin typeface="Times" panose="02020603050405020304" pitchFamily="18" charset="0"/>
                <a:cs typeface="Times" panose="02020603050405020304" pitchFamily="18" charset="0"/>
              </a:rPr>
              <a:t>absorbing </a:t>
            </a:r>
            <a:r>
              <a:rPr lang="en-US" sz="2800" b="0" i="0" u="none" strike="noStrike" baseline="0" dirty="0">
                <a:latin typeface="Times" panose="02020603050405020304" pitchFamily="18" charset="0"/>
                <a:cs typeface="Times" panose="02020603050405020304" pitchFamily="18" charset="0"/>
              </a:rPr>
              <a:t>if it has at least one absorbing state, and if from every state, it is possible to go to an absorbing state (not necessarily in one step). </a:t>
            </a:r>
            <a:endParaRPr lang="en-US" sz="2800" i="1" dirty="0">
              <a:latin typeface="Times" panose="02020603050405020304" pitchFamily="18" charset="0"/>
              <a:cs typeface="Times" panose="02020603050405020304" pitchFamily="18" charset="0"/>
            </a:endParaRPr>
          </a:p>
          <a:p>
            <a:pPr algn="just"/>
            <a:endParaRPr lang="en-US" sz="2800" b="0" i="1" u="none" strike="noStrike" baseline="0" dirty="0">
              <a:latin typeface="Times" panose="02020603050405020304" pitchFamily="18" charset="0"/>
              <a:cs typeface="Times" panose="02020603050405020304" pitchFamily="18" charset="0"/>
            </a:endParaRPr>
          </a:p>
          <a:p>
            <a:pPr algn="just"/>
            <a:r>
              <a:rPr lang="en-US" sz="2800" b="1" i="0" u="none" strike="noStrike" baseline="0" dirty="0">
                <a:latin typeface="Times" panose="02020603050405020304" pitchFamily="18" charset="0"/>
                <a:cs typeface="Times" panose="02020603050405020304" pitchFamily="18" charset="0"/>
              </a:rPr>
              <a:t>Definition: </a:t>
            </a:r>
            <a:r>
              <a:rPr lang="en-US" sz="2800" b="0" i="0" u="none" strike="noStrike" baseline="0" dirty="0">
                <a:latin typeface="Times" panose="02020603050405020304" pitchFamily="18" charset="0"/>
                <a:cs typeface="Times" panose="02020603050405020304" pitchFamily="18" charset="0"/>
              </a:rPr>
              <a:t>In an absorbing Markov chain, a state which is not absorbing is called </a:t>
            </a:r>
            <a:r>
              <a:rPr lang="en-US" sz="2800" b="0" i="1" u="none" strike="noStrike" baseline="0" dirty="0">
                <a:solidFill>
                  <a:srgbClr val="FF0000"/>
                </a:solidFill>
                <a:latin typeface="Times" panose="02020603050405020304" pitchFamily="18" charset="0"/>
                <a:cs typeface="Times" panose="02020603050405020304" pitchFamily="18" charset="0"/>
              </a:rPr>
              <a:t>transient</a:t>
            </a:r>
            <a:r>
              <a:rPr lang="en-US" sz="2800" b="0" i="1" u="none" strike="noStrike" baseline="0" dirty="0">
                <a:latin typeface="Times" panose="02020603050405020304" pitchFamily="18" charset="0"/>
                <a:cs typeface="Times" panose="02020603050405020304" pitchFamily="18" charset="0"/>
              </a:rPr>
              <a:t>.</a:t>
            </a:r>
            <a:endParaRPr lang="en-US" sz="2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499505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Examples:</a:t>
            </a:r>
          </a:p>
        </p:txBody>
      </p:sp>
      <p:sp>
        <p:nvSpPr>
          <p:cNvPr id="3" name="Text Placeholder 2"/>
          <p:cNvSpPr>
            <a:spLocks noGrp="1"/>
          </p:cNvSpPr>
          <p:nvPr>
            <p:ph type="body" idx="1"/>
          </p:nvPr>
        </p:nvSpPr>
        <p:spPr/>
        <p:txBody>
          <a:bodyPr/>
          <a:lstStyle/>
          <a:p>
            <a:r>
              <a:rPr lang="en-US" dirty="0"/>
              <a:t>Regular</a:t>
            </a:r>
          </a:p>
        </p:txBody>
      </p:sp>
      <p:pic>
        <p:nvPicPr>
          <p:cNvPr id="7" name="Content Placeholder 6"/>
          <p:cNvPicPr>
            <a:picLocks noGrp="1" noChangeAspect="1"/>
          </p:cNvPicPr>
          <p:nvPr>
            <p:ph sz="half" idx="2"/>
          </p:nvPr>
        </p:nvPicPr>
        <p:blipFill>
          <a:blip r:embed="rId2"/>
          <a:stretch>
            <a:fillRect/>
          </a:stretch>
        </p:blipFill>
        <p:spPr>
          <a:xfrm>
            <a:off x="629841" y="3041489"/>
            <a:ext cx="3767620" cy="2152576"/>
          </a:xfrm>
          <a:prstGeom prst="rect">
            <a:avLst/>
          </a:prstGeom>
        </p:spPr>
      </p:pic>
      <p:sp>
        <p:nvSpPr>
          <p:cNvPr id="5" name="Text Placeholder 4"/>
          <p:cNvSpPr>
            <a:spLocks noGrp="1"/>
          </p:cNvSpPr>
          <p:nvPr>
            <p:ph type="body" sz="quarter" idx="3"/>
          </p:nvPr>
        </p:nvSpPr>
        <p:spPr/>
        <p:txBody>
          <a:bodyPr/>
          <a:lstStyle/>
          <a:p>
            <a:r>
              <a:rPr lang="en-US" dirty="0"/>
              <a:t>Not regular </a:t>
            </a:r>
          </a:p>
        </p:txBody>
      </p:sp>
      <p:pic>
        <p:nvPicPr>
          <p:cNvPr id="8" name="Content Placeholder 7"/>
          <p:cNvPicPr>
            <a:picLocks noGrp="1" noChangeAspect="1"/>
          </p:cNvPicPr>
          <p:nvPr>
            <p:ph sz="quarter" idx="4"/>
          </p:nvPr>
        </p:nvPicPr>
        <p:blipFill>
          <a:blip r:embed="rId3"/>
          <a:stretch>
            <a:fillRect/>
          </a:stretch>
        </p:blipFill>
        <p:spPr>
          <a:xfrm>
            <a:off x="4629150" y="3041489"/>
            <a:ext cx="3961886" cy="1930561"/>
          </a:xfrm>
          <a:prstGeom prst="rect">
            <a:avLst/>
          </a:prstGeom>
        </p:spPr>
      </p:pic>
    </p:spTree>
    <p:extLst>
      <p:ext uri="{BB962C8B-B14F-4D97-AF65-F5344CB8AC3E}">
        <p14:creationId xmlns:p14="http://schemas.microsoft.com/office/powerpoint/2010/main" val="1827719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Examples : Absorbing </a:t>
            </a:r>
          </a:p>
        </p:txBody>
      </p:sp>
      <p:sp>
        <p:nvSpPr>
          <p:cNvPr id="3" name="Text Placeholder 2"/>
          <p:cNvSpPr>
            <a:spLocks noGrp="1"/>
          </p:cNvSpPr>
          <p:nvPr>
            <p:ph type="body" idx="1"/>
          </p:nvPr>
        </p:nvSpPr>
        <p:spPr/>
        <p:txBody>
          <a:bodyPr>
            <a:normAutofit/>
          </a:bodyPr>
          <a:lstStyle/>
          <a:p>
            <a:r>
              <a:rPr lang="en-US" sz="2100" dirty="0"/>
              <a:t>State 2 is absorbing </a:t>
            </a:r>
          </a:p>
        </p:txBody>
      </p:sp>
      <p:pic>
        <p:nvPicPr>
          <p:cNvPr id="7" name="Content Placeholder 6"/>
          <p:cNvPicPr>
            <a:picLocks noGrp="1" noChangeAspect="1"/>
          </p:cNvPicPr>
          <p:nvPr>
            <p:ph sz="half" idx="2"/>
          </p:nvPr>
        </p:nvPicPr>
        <p:blipFill>
          <a:blip r:embed="rId2"/>
          <a:stretch>
            <a:fillRect/>
          </a:stretch>
        </p:blipFill>
        <p:spPr>
          <a:xfrm>
            <a:off x="683014" y="2736056"/>
            <a:ext cx="3761995" cy="2763441"/>
          </a:xfrm>
          <a:prstGeom prst="rect">
            <a:avLst/>
          </a:prstGeom>
        </p:spPr>
      </p:pic>
      <p:sp>
        <p:nvSpPr>
          <p:cNvPr id="5" name="Text Placeholder 4"/>
          <p:cNvSpPr>
            <a:spLocks noGrp="1"/>
          </p:cNvSpPr>
          <p:nvPr>
            <p:ph type="body" sz="quarter" idx="3"/>
          </p:nvPr>
        </p:nvSpPr>
        <p:spPr/>
        <p:txBody>
          <a:bodyPr/>
          <a:lstStyle/>
          <a:p>
            <a:r>
              <a:rPr lang="en-US" dirty="0"/>
              <a:t>  </a:t>
            </a:r>
            <a:r>
              <a:rPr lang="en-US" sz="2100" dirty="0" err="1"/>
              <a:t>P</a:t>
            </a:r>
            <a:r>
              <a:rPr lang="en-US" sz="2100" baseline="-25000" dirty="0" err="1"/>
              <a:t>ii</a:t>
            </a:r>
            <a:r>
              <a:rPr lang="en-US" sz="2100" dirty="0"/>
              <a:t> = 1     </a:t>
            </a:r>
            <a:r>
              <a:rPr lang="en-US" sz="2100" dirty="0">
                <a:sym typeface="Wingdings" panose="05000000000000000000" pitchFamily="2" charset="2"/>
              </a:rPr>
              <a:t> P</a:t>
            </a:r>
            <a:r>
              <a:rPr lang="en-US" sz="2100" baseline="-25000" dirty="0">
                <a:sym typeface="Wingdings" panose="05000000000000000000" pitchFamily="2" charset="2"/>
              </a:rPr>
              <a:t>22 </a:t>
            </a:r>
            <a:r>
              <a:rPr lang="en-US" sz="2100" dirty="0">
                <a:sym typeface="Wingdings" panose="05000000000000000000" pitchFamily="2" charset="2"/>
              </a:rPr>
              <a:t>= 1</a:t>
            </a:r>
            <a:endParaRPr lang="en-US" sz="2100" dirty="0"/>
          </a:p>
        </p:txBody>
      </p:sp>
      <p:pic>
        <p:nvPicPr>
          <p:cNvPr id="8" name="Content Placeholder 7"/>
          <p:cNvPicPr>
            <a:picLocks noGrp="1" noChangeAspect="1"/>
          </p:cNvPicPr>
          <p:nvPr>
            <p:ph sz="quarter" idx="4"/>
          </p:nvPr>
        </p:nvPicPr>
        <p:blipFill>
          <a:blip r:embed="rId3"/>
          <a:stretch>
            <a:fillRect/>
          </a:stretch>
        </p:blipFill>
        <p:spPr>
          <a:xfrm>
            <a:off x="4826199" y="3249811"/>
            <a:ext cx="3493294" cy="1735931"/>
          </a:xfrm>
          <a:prstGeom prst="rect">
            <a:avLst/>
          </a:prstGeom>
        </p:spPr>
      </p:pic>
      <p:sp>
        <p:nvSpPr>
          <p:cNvPr id="4" name="Rectangle 3"/>
          <p:cNvSpPr/>
          <p:nvPr/>
        </p:nvSpPr>
        <p:spPr>
          <a:xfrm>
            <a:off x="720589" y="5723751"/>
            <a:ext cx="4945521" cy="369332"/>
          </a:xfrm>
          <a:prstGeom prst="rect">
            <a:avLst/>
          </a:prstGeom>
        </p:spPr>
        <p:txBody>
          <a:bodyPr wrap="none">
            <a:spAutoFit/>
          </a:bodyPr>
          <a:lstStyle/>
          <a:p>
            <a:r>
              <a:rPr lang="en-US" sz="1800" dirty="0"/>
              <a:t>http://www.math.bas.bg/~jeni/markov123.pdf</a:t>
            </a:r>
          </a:p>
        </p:txBody>
      </p:sp>
    </p:spTree>
    <p:extLst>
      <p:ext uri="{BB962C8B-B14F-4D97-AF65-F5344CB8AC3E}">
        <p14:creationId xmlns:p14="http://schemas.microsoft.com/office/powerpoint/2010/main" val="1761145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panose="02020603050405020304" pitchFamily="18" charset="0"/>
                <a:cs typeface="Times" panose="02020603050405020304" pitchFamily="18" charset="0"/>
              </a:rPr>
              <a:t>Irreducible Markov Chain</a:t>
            </a:r>
            <a:r>
              <a:rPr lang="en-US" dirty="0">
                <a:solidFill>
                  <a:srgbClr val="C00000"/>
                </a:solidFill>
                <a:latin typeface="Times" panose="02020603050405020304" pitchFamily="18" charset="0"/>
                <a:cs typeface="Times" panose="02020603050405020304" pitchFamily="18" charset="0"/>
              </a:rPr>
              <a:t>:</a:t>
            </a:r>
          </a:p>
        </p:txBody>
      </p:sp>
      <p:sp>
        <p:nvSpPr>
          <p:cNvPr id="3" name="Content Placeholder 2"/>
          <p:cNvSpPr>
            <a:spLocks noGrp="1"/>
          </p:cNvSpPr>
          <p:nvPr>
            <p:ph idx="1"/>
          </p:nvPr>
        </p:nvSpPr>
        <p:spPr/>
        <p:txBody>
          <a:bodyPr>
            <a:normAutofit/>
          </a:bodyPr>
          <a:lstStyle/>
          <a:p>
            <a:pPr marL="0" indent="0" algn="just">
              <a:buNone/>
            </a:pPr>
            <a:r>
              <a:rPr lang="en-US" dirty="0">
                <a:latin typeface="Times" panose="02020603050405020304" pitchFamily="18" charset="0"/>
                <a:cs typeface="Times" panose="02020603050405020304" pitchFamily="18" charset="0"/>
              </a:rPr>
              <a:t>A Markov chain is </a:t>
            </a:r>
            <a:r>
              <a:rPr lang="en-US" dirty="0">
                <a:solidFill>
                  <a:srgbClr val="FF0000"/>
                </a:solidFill>
                <a:latin typeface="Times" panose="02020603050405020304" pitchFamily="18" charset="0"/>
                <a:cs typeface="Times" panose="02020603050405020304" pitchFamily="18" charset="0"/>
              </a:rPr>
              <a:t>irreducible</a:t>
            </a:r>
            <a:r>
              <a:rPr lang="en-US" dirty="0">
                <a:latin typeface="Times" panose="02020603050405020304" pitchFamily="18" charset="0"/>
                <a:cs typeface="Times" panose="02020603050405020304" pitchFamily="18" charset="0"/>
              </a:rPr>
              <a:t> if all the states communicate with each other, i.e., if there is only one communication class.</a:t>
            </a:r>
          </a:p>
          <a:p>
            <a:pPr algn="just"/>
            <a:r>
              <a:rPr lang="en-US" dirty="0">
                <a:latin typeface="Times" panose="02020603050405020304" pitchFamily="18" charset="0"/>
                <a:cs typeface="Times" panose="02020603050405020304" pitchFamily="18" charset="0"/>
              </a:rPr>
              <a:t>i and j communicate if they are accessible from each other. This is written </a:t>
            </a:r>
            <a:r>
              <a:rPr lang="en-US" dirty="0" err="1">
                <a:latin typeface="Times" panose="02020603050405020304" pitchFamily="18" charset="0"/>
                <a:cs typeface="Times" panose="02020603050405020304" pitchFamily="18" charset="0"/>
              </a:rPr>
              <a:t>i↔j</a:t>
            </a:r>
            <a:r>
              <a:rPr lang="en-US" dirty="0">
                <a:latin typeface="Times" panose="02020603050405020304" pitchFamily="18" charset="0"/>
                <a:cs typeface="Times" panose="02020603050405020304" pitchFamily="18" charset="0"/>
              </a:rPr>
              <a:t> .</a:t>
            </a:r>
          </a:p>
          <a:p>
            <a:pPr algn="just"/>
            <a:endParaRPr 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5232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3A9441-46F0-C5C2-D393-2A0EEC2C689E}"/>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F88932D8-C1BF-DE0D-D177-A6C4E34AB929}"/>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2B192733-EF96-40B2-C6F7-0B51A7D2BD6B}"/>
              </a:ext>
            </a:extLst>
          </p:cNvPr>
          <p:cNvSpPr>
            <a:spLocks noGrp="1"/>
          </p:cNvSpPr>
          <p:nvPr>
            <p:ph type="sldNum" sz="quarter" idx="12"/>
          </p:nvPr>
        </p:nvSpPr>
        <p:spPr/>
        <p:txBody>
          <a:bodyPr/>
          <a:lstStyle/>
          <a:p>
            <a:fld id="{906F6DFE-AA00-4BFD-9D61-CA29BB78DE22}" type="slidenum">
              <a:rPr lang="en-US" altLang="en-US" smtClean="0"/>
              <a:pPr/>
              <a:t>3</a:t>
            </a:fld>
            <a:endParaRPr lang="en-US" altLang="en-US"/>
          </a:p>
        </p:txBody>
      </p:sp>
      <p:sp>
        <p:nvSpPr>
          <p:cNvPr id="8" name="Content Placeholder 2">
            <a:extLst>
              <a:ext uri="{FF2B5EF4-FFF2-40B4-BE49-F238E27FC236}">
                <a16:creationId xmlns:a16="http://schemas.microsoft.com/office/drawing/2014/main" id="{96373218-328D-B081-95FB-C96E4569163C}"/>
              </a:ext>
            </a:extLst>
          </p:cNvPr>
          <p:cNvSpPr>
            <a:spLocks noGrp="1"/>
          </p:cNvSpPr>
          <p:nvPr>
            <p:ph idx="1"/>
          </p:nvPr>
        </p:nvSpPr>
        <p:spPr>
          <a:xfrm>
            <a:off x="304800" y="1447800"/>
            <a:ext cx="8458200" cy="3777622"/>
          </a:xfrm>
        </p:spPr>
        <p:txBody>
          <a:bodyPr>
            <a:noAutofit/>
          </a:bodyPr>
          <a:lstStyle/>
          <a:p>
            <a:pPr algn="just">
              <a:lnSpc>
                <a:spcPct val="14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Markov process is a stochastic process that satisfies the Markov property (sometimes </a:t>
            </a:r>
            <a:r>
              <a:rPr lang="en-US" sz="2400" dirty="0" err="1">
                <a:latin typeface="Times New Roman" panose="02020603050405020304" pitchFamily="18" charset="0"/>
                <a:cs typeface="Times New Roman" panose="02020603050405020304" pitchFamily="18" charset="0"/>
              </a:rPr>
              <a:t>characterised</a:t>
            </a:r>
            <a:r>
              <a:rPr lang="en-US" sz="2400" dirty="0">
                <a:latin typeface="Times New Roman" panose="02020603050405020304" pitchFamily="18" charset="0"/>
                <a:cs typeface="Times New Roman" panose="02020603050405020304" pitchFamily="18" charset="0"/>
              </a:rPr>
              <a:t> as "</a:t>
            </a:r>
            <a:r>
              <a:rPr lang="en-US" sz="2400" dirty="0" err="1">
                <a:latin typeface="Times New Roman" panose="02020603050405020304" pitchFamily="18" charset="0"/>
                <a:cs typeface="Times New Roman" panose="02020603050405020304" pitchFamily="18" charset="0"/>
              </a:rPr>
              <a:t>memorylessness</a:t>
            </a:r>
            <a:r>
              <a:rPr lang="en-US" sz="2400" dirty="0">
                <a:latin typeface="Times New Roman" panose="02020603050405020304" pitchFamily="18" charset="0"/>
                <a:cs typeface="Times New Roman" panose="02020603050405020304" pitchFamily="18" charset="0"/>
              </a:rPr>
              <a:t>"). </a:t>
            </a: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4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simpler terms, a Markov process is a process for which one can make predictions for the future based solely on its present state just as well as one could knowing the process's full history. In other words, conditional on the present state of the system, its future and past states are independent. </a:t>
            </a: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028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2933-DC9B-2C0C-F25E-C3A86C911A55}"/>
              </a:ext>
            </a:extLst>
          </p:cNvPr>
          <p:cNvSpPr>
            <a:spLocks noGrp="1"/>
          </p:cNvSpPr>
          <p:nvPr>
            <p:ph type="title"/>
          </p:nvPr>
        </p:nvSpPr>
        <p:spPr/>
        <p:txBody>
          <a:bodyPr/>
          <a:lstStyle/>
          <a:p>
            <a:r>
              <a:rPr lang="en-US" sz="3200" dirty="0">
                <a:solidFill>
                  <a:srgbClr val="C00000"/>
                </a:solidFill>
                <a:latin typeface="Times" panose="02020603050405020304" pitchFamily="18" charset="0"/>
                <a:cs typeface="Times" panose="02020603050405020304" pitchFamily="18" charset="0"/>
              </a:rPr>
              <a:t>Practice problem (Drunkard’s Walk)</a:t>
            </a:r>
          </a:p>
        </p:txBody>
      </p:sp>
      <p:sp>
        <p:nvSpPr>
          <p:cNvPr id="4" name="Date Placeholder 3">
            <a:extLst>
              <a:ext uri="{FF2B5EF4-FFF2-40B4-BE49-F238E27FC236}">
                <a16:creationId xmlns:a16="http://schemas.microsoft.com/office/drawing/2014/main" id="{266FAF26-62CE-48D6-B6E0-0807B411D2B5}"/>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0EBA1F9B-9633-D0EA-8A20-F3F8842B2A4D}"/>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4218F52E-BE7D-688D-FF67-3EB0C7717441}"/>
              </a:ext>
            </a:extLst>
          </p:cNvPr>
          <p:cNvSpPr>
            <a:spLocks noGrp="1"/>
          </p:cNvSpPr>
          <p:nvPr>
            <p:ph type="sldNum" sz="quarter" idx="12"/>
          </p:nvPr>
        </p:nvSpPr>
        <p:spPr/>
        <p:txBody>
          <a:bodyPr/>
          <a:lstStyle/>
          <a:p>
            <a:fld id="{906F6DFE-AA00-4BFD-9D61-CA29BB78DE22}" type="slidenum">
              <a:rPr lang="en-US" altLang="en-US" smtClean="0"/>
              <a:pPr/>
              <a:t>30</a:t>
            </a:fld>
            <a:endParaRPr lang="en-US" altLang="en-US"/>
          </a:p>
        </p:txBody>
      </p:sp>
      <p:sp>
        <p:nvSpPr>
          <p:cNvPr id="8" name="TextBox 7">
            <a:extLst>
              <a:ext uri="{FF2B5EF4-FFF2-40B4-BE49-F238E27FC236}">
                <a16:creationId xmlns:a16="http://schemas.microsoft.com/office/drawing/2014/main" id="{099C9B27-9DC1-0E91-01F1-0BC962EFA4CD}"/>
              </a:ext>
            </a:extLst>
          </p:cNvPr>
          <p:cNvSpPr txBox="1"/>
          <p:nvPr/>
        </p:nvSpPr>
        <p:spPr>
          <a:xfrm>
            <a:off x="609600" y="1542465"/>
            <a:ext cx="8153400" cy="4524315"/>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A man walks along a four-block stretch of Park Avenue (see Figure below). If he is at corners 1, 2, or 3, he walks to the left or right with equal probability. He continues until he reaches corner 4, a bar, or corner 0, his home. If he reaches either home or the bar, he stays there.</a:t>
            </a: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We can form a Markov chain with states 0, 1, 2, 3, and 4. States 0 and 4 are absorbing states. Find the transition matrix for this problem.</a:t>
            </a:r>
          </a:p>
        </p:txBody>
      </p:sp>
      <p:pic>
        <p:nvPicPr>
          <p:cNvPr id="10" name="Picture 9">
            <a:extLst>
              <a:ext uri="{FF2B5EF4-FFF2-40B4-BE49-F238E27FC236}">
                <a16:creationId xmlns:a16="http://schemas.microsoft.com/office/drawing/2014/main" id="{2677BE75-69BF-5AAB-11D3-941F631A1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262" y="3429000"/>
            <a:ext cx="6696075" cy="1447800"/>
          </a:xfrm>
          <a:prstGeom prst="rect">
            <a:avLst/>
          </a:prstGeom>
        </p:spPr>
      </p:pic>
    </p:spTree>
    <p:extLst>
      <p:ext uri="{BB962C8B-B14F-4D97-AF65-F5344CB8AC3E}">
        <p14:creationId xmlns:p14="http://schemas.microsoft.com/office/powerpoint/2010/main" val="1490091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69B9D6-678F-97F9-AEB0-90EC9561F66C}"/>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424D8E88-1B73-1F9B-FA24-F324723131D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01556DE-1E57-F8B6-5BAE-60DD5E095855}"/>
              </a:ext>
            </a:extLst>
          </p:cNvPr>
          <p:cNvSpPr>
            <a:spLocks noGrp="1"/>
          </p:cNvSpPr>
          <p:nvPr>
            <p:ph type="sldNum" sz="quarter" idx="12"/>
          </p:nvPr>
        </p:nvSpPr>
        <p:spPr/>
        <p:txBody>
          <a:bodyPr/>
          <a:lstStyle/>
          <a:p>
            <a:fld id="{906F6DFE-AA00-4BFD-9D61-CA29BB78DE22}" type="slidenum">
              <a:rPr lang="en-US" altLang="en-US" smtClean="0"/>
              <a:pPr/>
              <a:t>31</a:t>
            </a:fld>
            <a:endParaRPr lang="en-US" altLang="en-US"/>
          </a:p>
        </p:txBody>
      </p:sp>
      <p:sp>
        <p:nvSpPr>
          <p:cNvPr id="8" name="TextBox 7">
            <a:extLst>
              <a:ext uri="{FF2B5EF4-FFF2-40B4-BE49-F238E27FC236}">
                <a16:creationId xmlns:a16="http://schemas.microsoft.com/office/drawing/2014/main" id="{030DC1EF-2B5D-E76D-3218-ACC2AE352DCD}"/>
              </a:ext>
            </a:extLst>
          </p:cNvPr>
          <p:cNvSpPr txBox="1"/>
          <p:nvPr/>
        </p:nvSpPr>
        <p:spPr>
          <a:xfrm>
            <a:off x="696985" y="1828800"/>
            <a:ext cx="8229600" cy="3156057"/>
          </a:xfrm>
          <a:prstGeom prst="rect">
            <a:avLst/>
          </a:prstGeom>
          <a:noFill/>
        </p:spPr>
        <p:txBody>
          <a:bodyPr wrap="square">
            <a:spAutoFit/>
          </a:bodyPr>
          <a:lstStyle/>
          <a:p>
            <a:pPr algn="just">
              <a:lnSpc>
                <a:spcPct val="120000"/>
              </a:lnSpc>
            </a:pPr>
            <a:r>
              <a:rPr lang="en-US" dirty="0">
                <a:latin typeface="Times" panose="02020603050405020304" pitchFamily="18" charset="0"/>
                <a:cs typeface="Times" panose="02020603050405020304" pitchFamily="18" charset="0"/>
              </a:rPr>
              <a:t>Refer previous example (Drunkard’s Walk)</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What is the probability that the process will end up in a given absorbing state? </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On average, how long will it take for the process to be absorbed? </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On average, how many times will the process be in each transient state?</a:t>
            </a:r>
          </a:p>
        </p:txBody>
      </p:sp>
      <p:sp>
        <p:nvSpPr>
          <p:cNvPr id="10" name="TextBox 9">
            <a:extLst>
              <a:ext uri="{FF2B5EF4-FFF2-40B4-BE49-F238E27FC236}">
                <a16:creationId xmlns:a16="http://schemas.microsoft.com/office/drawing/2014/main" id="{91A23F73-6702-57AF-2575-E5038580210C}"/>
              </a:ext>
            </a:extLst>
          </p:cNvPr>
          <p:cNvSpPr txBox="1"/>
          <p:nvPr/>
        </p:nvSpPr>
        <p:spPr>
          <a:xfrm rot="20793582">
            <a:off x="2881898" y="870099"/>
            <a:ext cx="4918609" cy="461665"/>
          </a:xfrm>
          <a:prstGeom prst="rect">
            <a:avLst/>
          </a:prstGeom>
          <a:solidFill>
            <a:schemeClr val="accent5">
              <a:lumMod val="90000"/>
            </a:schemeClr>
          </a:solidFill>
        </p:spPr>
        <p:txBody>
          <a:bodyPr wrap="square">
            <a:spAutoFit/>
          </a:bodyPr>
          <a:lstStyle/>
          <a:p>
            <a:r>
              <a:rPr lang="en-US" dirty="0">
                <a:solidFill>
                  <a:srgbClr val="FF0000"/>
                </a:solidFill>
                <a:latin typeface="Times" panose="02020603050405020304" pitchFamily="18" charset="0"/>
                <a:cs typeface="Times" panose="02020603050405020304" pitchFamily="18" charset="0"/>
              </a:rPr>
              <a:t>Can we answer these questions?</a:t>
            </a:r>
            <a:endParaRPr lang="en-US" dirty="0">
              <a:solidFill>
                <a:srgbClr val="FF0000"/>
              </a:solidFill>
            </a:endParaRPr>
          </a:p>
        </p:txBody>
      </p:sp>
    </p:spTree>
    <p:extLst>
      <p:ext uri="{BB962C8B-B14F-4D97-AF65-F5344CB8AC3E}">
        <p14:creationId xmlns:p14="http://schemas.microsoft.com/office/powerpoint/2010/main" val="358962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B57334-C9FF-3C40-A64D-32E0680D17EC}"/>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C1F1ABA9-D1BD-5C6E-8F24-19C8CB638D3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9F71A950-6272-6349-EB2C-742A0A58F7C4}"/>
              </a:ext>
            </a:extLst>
          </p:cNvPr>
          <p:cNvSpPr>
            <a:spLocks noGrp="1"/>
          </p:cNvSpPr>
          <p:nvPr>
            <p:ph type="sldNum" sz="quarter" idx="12"/>
          </p:nvPr>
        </p:nvSpPr>
        <p:spPr/>
        <p:txBody>
          <a:bodyPr/>
          <a:lstStyle/>
          <a:p>
            <a:fld id="{906F6DFE-AA00-4BFD-9D61-CA29BB78DE22}" type="slidenum">
              <a:rPr lang="en-US" altLang="en-US" smtClean="0"/>
              <a:pPr/>
              <a:t>32</a:t>
            </a:fld>
            <a:endParaRPr lang="en-US" altLang="en-US"/>
          </a:p>
        </p:txBody>
      </p:sp>
      <p:sp>
        <p:nvSpPr>
          <p:cNvPr id="8" name="TextBox 7">
            <a:extLst>
              <a:ext uri="{FF2B5EF4-FFF2-40B4-BE49-F238E27FC236}">
                <a16:creationId xmlns:a16="http://schemas.microsoft.com/office/drawing/2014/main" id="{A72FFB98-1A83-1A39-279F-DBE5B2A85924}"/>
              </a:ext>
            </a:extLst>
          </p:cNvPr>
          <p:cNvSpPr txBox="1"/>
          <p:nvPr/>
        </p:nvSpPr>
        <p:spPr>
          <a:xfrm>
            <a:off x="1143000" y="2971800"/>
            <a:ext cx="8534400" cy="584775"/>
          </a:xfrm>
          <a:prstGeom prst="rect">
            <a:avLst/>
          </a:prstGeom>
          <a:noFill/>
        </p:spPr>
        <p:txBody>
          <a:bodyPr wrap="square">
            <a:spAutoFit/>
          </a:bodyPr>
          <a:lstStyle/>
          <a:p>
            <a:r>
              <a:rPr lang="en-US" sz="3200" b="1" dirty="0">
                <a:solidFill>
                  <a:srgbClr val="C00000"/>
                </a:solidFill>
                <a:latin typeface="Times" panose="02020603050405020304" pitchFamily="18" charset="0"/>
                <a:cs typeface="Times" panose="02020603050405020304" pitchFamily="18" charset="0"/>
              </a:rPr>
              <a:t>Canonical Form and </a:t>
            </a:r>
            <a:r>
              <a:rPr lang="en-US" sz="3200" b="1" i="0" u="none" strike="noStrike" baseline="0" dirty="0">
                <a:solidFill>
                  <a:srgbClr val="C00000"/>
                </a:solidFill>
                <a:latin typeface="Times" panose="02020603050405020304" pitchFamily="18" charset="0"/>
                <a:cs typeface="Times" panose="02020603050405020304" pitchFamily="18" charset="0"/>
              </a:rPr>
              <a:t>Fundamental Matrix</a:t>
            </a:r>
            <a:endParaRPr lang="en-US" sz="3200" b="1"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79681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AB2151-631A-C784-2E61-F7863989F6FA}"/>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9E16158C-C829-44BA-FB14-BA614C52BDB8}"/>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550143E-CB7E-FB14-99C0-3D71A55C66DD}"/>
              </a:ext>
            </a:extLst>
          </p:cNvPr>
          <p:cNvSpPr>
            <a:spLocks noGrp="1"/>
          </p:cNvSpPr>
          <p:nvPr>
            <p:ph type="sldNum" sz="quarter" idx="12"/>
          </p:nvPr>
        </p:nvSpPr>
        <p:spPr/>
        <p:txBody>
          <a:bodyPr/>
          <a:lstStyle/>
          <a:p>
            <a:fld id="{906F6DFE-AA00-4BFD-9D61-CA29BB78DE22}" type="slidenum">
              <a:rPr lang="en-US" altLang="en-US" smtClean="0"/>
              <a:pPr/>
              <a:t>33</a:t>
            </a:fld>
            <a:endParaRPr lang="en-US" altLang="en-US"/>
          </a:p>
        </p:txBody>
      </p:sp>
      <p:pic>
        <p:nvPicPr>
          <p:cNvPr id="8" name="Picture 7">
            <a:extLst>
              <a:ext uri="{FF2B5EF4-FFF2-40B4-BE49-F238E27FC236}">
                <a16:creationId xmlns:a16="http://schemas.microsoft.com/office/drawing/2014/main" id="{10328E4D-DEC4-B5E7-DEF0-62746D276809}"/>
              </a:ext>
            </a:extLst>
          </p:cNvPr>
          <p:cNvPicPr>
            <a:picLocks noChangeAspect="1"/>
          </p:cNvPicPr>
          <p:nvPr/>
        </p:nvPicPr>
        <p:blipFill>
          <a:blip r:embed="rId2"/>
          <a:stretch>
            <a:fillRect/>
          </a:stretch>
        </p:blipFill>
        <p:spPr>
          <a:xfrm>
            <a:off x="340318" y="1676400"/>
            <a:ext cx="8782900" cy="3962402"/>
          </a:xfrm>
          <a:prstGeom prst="rect">
            <a:avLst/>
          </a:prstGeom>
        </p:spPr>
      </p:pic>
    </p:spTree>
    <p:extLst>
      <p:ext uri="{BB962C8B-B14F-4D97-AF65-F5344CB8AC3E}">
        <p14:creationId xmlns:p14="http://schemas.microsoft.com/office/powerpoint/2010/main" val="1384535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851129-CB3F-FBE2-6B39-3FEF66A8A322}"/>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0086E17C-8776-50F2-0387-CDDC88F26B5E}"/>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42A5E2E-BE54-3DDA-F015-4EF59E71DF34}"/>
              </a:ext>
            </a:extLst>
          </p:cNvPr>
          <p:cNvSpPr>
            <a:spLocks noGrp="1"/>
          </p:cNvSpPr>
          <p:nvPr>
            <p:ph type="sldNum" sz="quarter" idx="12"/>
          </p:nvPr>
        </p:nvSpPr>
        <p:spPr/>
        <p:txBody>
          <a:bodyPr/>
          <a:lstStyle/>
          <a:p>
            <a:fld id="{906F6DFE-AA00-4BFD-9D61-CA29BB78DE22}" type="slidenum">
              <a:rPr lang="en-US" altLang="en-US" smtClean="0"/>
              <a:pPr/>
              <a:t>34</a:t>
            </a:fld>
            <a:endParaRPr lang="en-US"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5913D10-B64C-0AF7-F69E-816415CECD78}"/>
                  </a:ext>
                </a:extLst>
              </p:cNvPr>
              <p:cNvSpPr txBox="1"/>
              <p:nvPr/>
            </p:nvSpPr>
            <p:spPr>
              <a:xfrm>
                <a:off x="699782" y="1600200"/>
                <a:ext cx="8153400" cy="4666919"/>
              </a:xfrm>
              <a:prstGeom prst="rect">
                <a:avLst/>
              </a:prstGeom>
              <a:noFill/>
            </p:spPr>
            <p:txBody>
              <a:bodyPr wrap="square">
                <a:spAutoFit/>
              </a:bodyPr>
              <a:lstStyle/>
              <a:p>
                <a:pPr algn="just"/>
                <a:r>
                  <a:rPr lang="en-US" sz="2400" b="0" i="0" u="none" strike="noStrike" baseline="0" dirty="0">
                    <a:latin typeface="Times" panose="02020603050405020304" pitchFamily="18" charset="0"/>
                    <a:cs typeface="Times" panose="02020603050405020304" pitchFamily="18" charset="0"/>
                  </a:rPr>
                  <a:t>we saw that the entry </a:t>
                </a:r>
                <a14:m>
                  <m:oMath xmlns:m="http://schemas.openxmlformats.org/officeDocument/2006/math">
                    <m:sSubSup>
                      <m:sSubSupPr>
                        <m:ctrlPr>
                          <a:rPr lang="en-US" sz="2400" b="0" i="1" u="none" strike="noStrike" baseline="0" dirty="0" smtClean="0">
                            <a:latin typeface="Cambria Math" panose="02040503050406030204" pitchFamily="18" charset="0"/>
                            <a:cs typeface="Times" panose="02020603050405020304" pitchFamily="18" charset="0"/>
                          </a:rPr>
                        </m:ctrlPr>
                      </m:sSubSupPr>
                      <m:e>
                        <m:r>
                          <a:rPr lang="en-US" sz="2400" b="0" i="1" u="none" strike="noStrike" baseline="0" dirty="0" smtClean="0">
                            <a:latin typeface="Cambria Math" panose="02040503050406030204" pitchFamily="18" charset="0"/>
                            <a:cs typeface="Times" panose="02020603050405020304" pitchFamily="18" charset="0"/>
                          </a:rPr>
                          <m:t>𝑝</m:t>
                        </m:r>
                      </m:e>
                      <m:sub>
                        <m:r>
                          <a:rPr lang="en-US" sz="2400" b="0" i="1" u="none" strike="noStrike" baseline="0" dirty="0" smtClean="0">
                            <a:latin typeface="Cambria Math" panose="02040503050406030204" pitchFamily="18" charset="0"/>
                            <a:cs typeface="Times" panose="02020603050405020304" pitchFamily="18" charset="0"/>
                          </a:rPr>
                          <m:t>𝑖𝑗</m:t>
                        </m:r>
                      </m:sub>
                      <m:sup>
                        <m:r>
                          <a:rPr lang="en-US" sz="2400" b="0" i="1" u="none" strike="noStrike" baseline="0" dirty="0" smtClean="0">
                            <a:latin typeface="Cambria Math" panose="02040503050406030204" pitchFamily="18" charset="0"/>
                            <a:cs typeface="Times" panose="02020603050405020304" pitchFamily="18" charset="0"/>
                          </a:rPr>
                          <m:t>(</m:t>
                        </m:r>
                        <m:r>
                          <a:rPr lang="en-US" sz="2400" b="0" i="1" u="none" strike="noStrike" baseline="0" dirty="0" smtClean="0">
                            <a:latin typeface="Cambria Math" panose="02040503050406030204" pitchFamily="18" charset="0"/>
                            <a:cs typeface="Times" panose="02020603050405020304" pitchFamily="18" charset="0"/>
                          </a:rPr>
                          <m:t>𝑛</m:t>
                        </m:r>
                        <m:r>
                          <a:rPr lang="en-US" sz="2400" b="0" i="1" u="none" strike="noStrike" baseline="0" dirty="0" smtClean="0">
                            <a:latin typeface="Cambria Math" panose="02040503050406030204" pitchFamily="18" charset="0"/>
                            <a:cs typeface="Times" panose="02020603050405020304" pitchFamily="18" charset="0"/>
                          </a:rPr>
                          <m:t>)</m:t>
                        </m:r>
                      </m:sup>
                    </m:sSubSup>
                  </m:oMath>
                </a14:m>
                <a:r>
                  <a:rPr lang="en-US" sz="2400" b="0" i="0" u="none" strike="noStrike" baseline="0" dirty="0">
                    <a:latin typeface="Times" panose="02020603050405020304" pitchFamily="18" charset="0"/>
                    <a:cs typeface="Times" panose="02020603050405020304" pitchFamily="18" charset="0"/>
                  </a:rPr>
                  <a:t>of the matrix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is the probability of</a:t>
                </a:r>
                <a:r>
                  <a:rPr lang="en-US" sz="2400" b="0" i="0" u="none" strike="noStrike"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being in the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after </a:t>
                </a:r>
                <a:r>
                  <a:rPr lang="en-US" sz="2400" b="0" i="1" u="none" strike="noStrike" baseline="0" dirty="0">
                    <a:latin typeface="Times" panose="02020603050405020304" pitchFamily="18" charset="0"/>
                    <a:cs typeface="Times" panose="02020603050405020304" pitchFamily="18" charset="0"/>
                  </a:rPr>
                  <a:t>n </a:t>
                </a:r>
                <a:r>
                  <a:rPr lang="en-US" sz="2400" b="0" i="0" u="none" strike="noStrike" baseline="0" dirty="0">
                    <a:latin typeface="Times" panose="02020603050405020304" pitchFamily="18" charset="0"/>
                    <a:cs typeface="Times" panose="02020603050405020304" pitchFamily="18" charset="0"/>
                  </a:rPr>
                  <a:t>steps when the chain is started in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A standard matrix algebra argument shows that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is of the form</a:t>
                </a: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where the asterisk * stands for the t-by-r matrix in the upper right-hand corner of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sz="800" b="0" i="1" u="none" strike="noStrike" baseline="0"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rPr>
                  <a:t>: (This submatrix can be written in terms of Q and R, but the expression is complicated and is not needed at this time.) </a:t>
                </a:r>
              </a:p>
            </p:txBody>
          </p:sp>
        </mc:Choice>
        <mc:Fallback xmlns="">
          <p:sp>
            <p:nvSpPr>
              <p:cNvPr id="3" name="TextBox 2">
                <a:extLst>
                  <a:ext uri="{FF2B5EF4-FFF2-40B4-BE49-F238E27FC236}">
                    <a16:creationId xmlns:a16="http://schemas.microsoft.com/office/drawing/2014/main" id="{95913D10-B64C-0AF7-F69E-816415CECD78}"/>
                  </a:ext>
                </a:extLst>
              </p:cNvPr>
              <p:cNvSpPr txBox="1">
                <a:spLocks noRot="1" noChangeAspect="1" noMove="1" noResize="1" noEditPoints="1" noAdjustHandles="1" noChangeArrowheads="1" noChangeShapeType="1" noTextEdit="1"/>
              </p:cNvSpPr>
              <p:nvPr/>
            </p:nvSpPr>
            <p:spPr>
              <a:xfrm>
                <a:off x="699782" y="1600200"/>
                <a:ext cx="8153400" cy="4666919"/>
              </a:xfrm>
              <a:prstGeom prst="rect">
                <a:avLst/>
              </a:prstGeom>
              <a:blipFill>
                <a:blip r:embed="rId2"/>
                <a:stretch>
                  <a:fillRect l="-1197" r="-1122" b="-1961"/>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F31EDA67-5AE6-F9CF-FB36-42FE1F524492}"/>
              </a:ext>
            </a:extLst>
          </p:cNvPr>
          <p:cNvPicPr>
            <a:picLocks noChangeAspect="1"/>
          </p:cNvPicPr>
          <p:nvPr/>
        </p:nvPicPr>
        <p:blipFill rotWithShape="1">
          <a:blip r:embed="rId3">
            <a:extLst>
              <a:ext uri="{28A0092B-C50C-407E-A947-70E740481C1C}">
                <a14:useLocalDpi xmlns:a14="http://schemas.microsoft.com/office/drawing/2010/main" val="0"/>
              </a:ext>
            </a:extLst>
          </a:blip>
          <a:srcRect b="57214"/>
          <a:stretch/>
        </p:blipFill>
        <p:spPr>
          <a:xfrm>
            <a:off x="1309382" y="3248787"/>
            <a:ext cx="6934200" cy="1323213"/>
          </a:xfrm>
          <a:prstGeom prst="rect">
            <a:avLst/>
          </a:prstGeom>
        </p:spPr>
      </p:pic>
    </p:spTree>
    <p:extLst>
      <p:ext uri="{BB962C8B-B14F-4D97-AF65-F5344CB8AC3E}">
        <p14:creationId xmlns:p14="http://schemas.microsoft.com/office/powerpoint/2010/main" val="1168993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07CBC5-CDF5-FD51-E2BA-B97670C3D08E}"/>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F0A363C2-7AA4-5DF9-60F1-11A9B1EC784D}"/>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DEFE14FF-7A4B-53F3-C0A4-CFF623248A72}"/>
              </a:ext>
            </a:extLst>
          </p:cNvPr>
          <p:cNvSpPr>
            <a:spLocks noGrp="1"/>
          </p:cNvSpPr>
          <p:nvPr>
            <p:ph type="sldNum" sz="quarter" idx="12"/>
          </p:nvPr>
        </p:nvSpPr>
        <p:spPr/>
        <p:txBody>
          <a:bodyPr/>
          <a:lstStyle/>
          <a:p>
            <a:fld id="{906F6DFE-AA00-4BFD-9D61-CA29BB78DE22}" type="slidenum">
              <a:rPr lang="en-US" altLang="en-US" smtClean="0"/>
              <a:pPr/>
              <a:t>35</a:t>
            </a:fld>
            <a:endParaRPr lang="en-US"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79A092-3A05-3E9C-B755-9B771175AF75}"/>
                  </a:ext>
                </a:extLst>
              </p:cNvPr>
              <p:cNvSpPr txBox="1"/>
              <p:nvPr/>
            </p:nvSpPr>
            <p:spPr>
              <a:xfrm>
                <a:off x="762000" y="4282843"/>
                <a:ext cx="8001000" cy="1938992"/>
              </a:xfrm>
              <a:prstGeom prst="rect">
                <a:avLst/>
              </a:prstGeom>
              <a:noFill/>
            </p:spPr>
            <p:txBody>
              <a:bodyPr wrap="square">
                <a:spAutoFit/>
              </a:bodyPr>
              <a:lstStyle/>
              <a:p>
                <a:pPr algn="just"/>
                <a:r>
                  <a:rPr lang="en-US" sz="2400" b="0" i="0" u="none" strike="noStrike" baseline="0" dirty="0">
                    <a:latin typeface="Times" panose="02020603050405020304" pitchFamily="18" charset="0"/>
                    <a:cs typeface="Times" panose="02020603050405020304" pitchFamily="18" charset="0"/>
                  </a:rPr>
                  <a:t>In the following, if </a:t>
                </a:r>
                <a:r>
                  <a:rPr lang="en-US" sz="2400" b="1" i="0" u="none" strike="noStrike" baseline="0" dirty="0">
                    <a:latin typeface="Times" panose="02020603050405020304" pitchFamily="18" charset="0"/>
                    <a:cs typeface="Times" panose="02020603050405020304" pitchFamily="18" charset="0"/>
                  </a:rPr>
                  <a:t>u </a:t>
                </a:r>
                <a:r>
                  <a:rPr lang="en-US" sz="2400" b="0" i="0" u="none" strike="noStrike" baseline="0" dirty="0">
                    <a:latin typeface="Times" panose="02020603050405020304" pitchFamily="18" charset="0"/>
                    <a:cs typeface="Times" panose="02020603050405020304" pitchFamily="18" charset="0"/>
                  </a:rPr>
                  <a:t>and </a:t>
                </a:r>
                <a:r>
                  <a:rPr lang="en-US" sz="2400" b="1" i="0" u="none" strike="noStrike" baseline="0" dirty="0">
                    <a:latin typeface="Times" panose="02020603050405020304" pitchFamily="18" charset="0"/>
                    <a:cs typeface="Times" panose="02020603050405020304" pitchFamily="18" charset="0"/>
                  </a:rPr>
                  <a:t>v </a:t>
                </a:r>
                <a:r>
                  <a:rPr lang="en-US" sz="2400" b="0" i="0" u="none" strike="noStrike" baseline="0" dirty="0">
                    <a:latin typeface="Times" panose="02020603050405020304" pitchFamily="18" charset="0"/>
                    <a:cs typeface="Times" panose="02020603050405020304" pitchFamily="18" charset="0"/>
                  </a:rPr>
                  <a:t>are two vectors, we say that </a:t>
                </a:r>
                <a:r>
                  <a:rPr lang="en-US" sz="2400" b="1" i="0" u="none" strike="noStrike" baseline="0" dirty="0">
                    <a:latin typeface="Times" panose="02020603050405020304" pitchFamily="18" charset="0"/>
                    <a:cs typeface="Times" panose="02020603050405020304" pitchFamily="18" charset="0"/>
                  </a:rPr>
                  <a:t>u </a:t>
                </a:r>
                <a14:m>
                  <m:oMath xmlns:m="http://schemas.openxmlformats.org/officeDocument/2006/math">
                    <m:r>
                      <a:rPr lang="en-US" b="1" i="1">
                        <a:latin typeface="Cambria Math" panose="02040503050406030204" pitchFamily="18" charset="0"/>
                        <a:ea typeface="Cambria Math" panose="02040503050406030204" pitchFamily="18" charset="0"/>
                        <a:cs typeface="Times" panose="02020603050405020304" pitchFamily="18" charset="0"/>
                      </a:rPr>
                      <m:t>≤</m:t>
                    </m:r>
                  </m:oMath>
                </a14:m>
                <a:r>
                  <a:rPr lang="en-US" sz="2400" b="0" i="1" u="none" strike="noStrike" baseline="0" dirty="0">
                    <a:latin typeface="Times" panose="02020603050405020304" pitchFamily="18" charset="0"/>
                    <a:cs typeface="Times" panose="02020603050405020304" pitchFamily="18" charset="0"/>
                  </a:rPr>
                  <a:t> </a:t>
                </a:r>
                <a:r>
                  <a:rPr lang="en-US" sz="2400" b="1" i="0" u="none" strike="noStrike" baseline="0" dirty="0">
                    <a:latin typeface="Times" panose="02020603050405020304" pitchFamily="18" charset="0"/>
                    <a:cs typeface="Times" panose="02020603050405020304" pitchFamily="18" charset="0"/>
                  </a:rPr>
                  <a:t>v </a:t>
                </a:r>
                <a:r>
                  <a:rPr lang="en-US" sz="2400" b="0" i="0" u="none" strike="noStrike" baseline="0" dirty="0">
                    <a:latin typeface="Times" panose="02020603050405020304" pitchFamily="18" charset="0"/>
                    <a:cs typeface="Times" panose="02020603050405020304" pitchFamily="18" charset="0"/>
                  </a:rPr>
                  <a:t>if all components of </a:t>
                </a:r>
                <a:r>
                  <a:rPr lang="en-US" sz="2400" b="1" i="0" u="none" strike="noStrike" baseline="0" dirty="0">
                    <a:latin typeface="Times" panose="02020603050405020304" pitchFamily="18" charset="0"/>
                    <a:cs typeface="Times" panose="02020603050405020304" pitchFamily="18" charset="0"/>
                  </a:rPr>
                  <a:t>u </a:t>
                </a:r>
                <a:r>
                  <a:rPr lang="en-US" sz="2400" b="0" i="0" u="none" strike="noStrike" baseline="0" dirty="0">
                    <a:latin typeface="Times" panose="02020603050405020304" pitchFamily="18" charset="0"/>
                    <a:cs typeface="Times" panose="02020603050405020304" pitchFamily="18" charset="0"/>
                  </a:rPr>
                  <a:t>are less than or equal to the corresponding components of </a:t>
                </a:r>
                <a:r>
                  <a:rPr lang="en-US" sz="2400" b="1" i="0" u="none" strike="noStrike" baseline="0" dirty="0">
                    <a:latin typeface="Times" panose="02020603050405020304" pitchFamily="18" charset="0"/>
                    <a:cs typeface="Times" panose="02020603050405020304" pitchFamily="18" charset="0"/>
                  </a:rPr>
                  <a:t>v</a:t>
                </a:r>
                <a:r>
                  <a:rPr lang="en-US" sz="2400" b="0" i="0" u="none" strike="noStrike" baseline="0" dirty="0">
                    <a:latin typeface="Times" panose="02020603050405020304" pitchFamily="18" charset="0"/>
                    <a:cs typeface="Times" panose="02020603050405020304" pitchFamily="18" charset="0"/>
                  </a:rPr>
                  <a:t>. Similarly, if </a:t>
                </a:r>
                <a:r>
                  <a:rPr lang="en-US" sz="2400" b="1" i="0" u="none" strike="noStrike" baseline="0" dirty="0">
                    <a:latin typeface="Times" panose="02020603050405020304" pitchFamily="18" charset="0"/>
                    <a:cs typeface="Times" panose="02020603050405020304" pitchFamily="18" charset="0"/>
                  </a:rPr>
                  <a:t>A </a:t>
                </a:r>
                <a:r>
                  <a:rPr lang="en-US" sz="2400" b="0" i="0" u="none" strike="noStrike" baseline="0" dirty="0">
                    <a:latin typeface="Times" panose="02020603050405020304" pitchFamily="18" charset="0"/>
                    <a:cs typeface="Times" panose="02020603050405020304" pitchFamily="18" charset="0"/>
                  </a:rPr>
                  <a:t>and </a:t>
                </a:r>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are matrices, then </a:t>
                </a:r>
                <a:r>
                  <a:rPr lang="en-US" sz="2400" b="1" i="0" u="none" strike="noStrike" baseline="0" dirty="0">
                    <a:latin typeface="Times" panose="02020603050405020304" pitchFamily="18" charset="0"/>
                    <a:cs typeface="Times" panose="02020603050405020304" pitchFamily="18" charset="0"/>
                  </a:rPr>
                  <a:t>A </a:t>
                </a:r>
                <a14:m>
                  <m:oMath xmlns:m="http://schemas.openxmlformats.org/officeDocument/2006/math">
                    <m:r>
                      <a:rPr lang="en-US" sz="2400" b="1" i="1" u="none" strike="noStrike" baseline="0" smtClean="0">
                        <a:latin typeface="Cambria Math" panose="02040503050406030204" pitchFamily="18" charset="0"/>
                        <a:ea typeface="Cambria Math" panose="02040503050406030204" pitchFamily="18" charset="0"/>
                        <a:cs typeface="Times" panose="02020603050405020304" pitchFamily="18" charset="0"/>
                      </a:rPr>
                      <m:t>≤ </m:t>
                    </m:r>
                  </m:oMath>
                </a14:m>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if each entry of </a:t>
                </a:r>
                <a:r>
                  <a:rPr lang="en-US" sz="2400" b="1" i="0" u="none" strike="noStrike" baseline="0" dirty="0">
                    <a:latin typeface="Times" panose="02020603050405020304" pitchFamily="18" charset="0"/>
                    <a:cs typeface="Times" panose="02020603050405020304" pitchFamily="18" charset="0"/>
                  </a:rPr>
                  <a:t>A </a:t>
                </a:r>
                <a:r>
                  <a:rPr lang="en-US" sz="2400" b="0" i="0" u="none" strike="noStrike" baseline="0" dirty="0">
                    <a:latin typeface="Times" panose="02020603050405020304" pitchFamily="18" charset="0"/>
                    <a:cs typeface="Times" panose="02020603050405020304" pitchFamily="18" charset="0"/>
                  </a:rPr>
                  <a:t>is less than or equal to the corresponding entry of </a:t>
                </a:r>
                <a:r>
                  <a:rPr lang="en-US" sz="2400" b="1" i="0" u="none" strike="noStrike" baseline="0" dirty="0">
                    <a:latin typeface="Times" panose="02020603050405020304" pitchFamily="18" charset="0"/>
                    <a:cs typeface="Times" panose="02020603050405020304" pitchFamily="18" charset="0"/>
                  </a:rPr>
                  <a:t>B</a:t>
                </a:r>
                <a:r>
                  <a:rPr lang="en-US" sz="2400" b="0" i="0" u="none" strike="noStrike" baseline="0" dirty="0">
                    <a:latin typeface="Times" panose="02020603050405020304" pitchFamily="18" charset="0"/>
                    <a:cs typeface="Times" panose="02020603050405020304" pitchFamily="18" charset="0"/>
                  </a:rPr>
                  <a:t>.</a:t>
                </a:r>
                <a:endParaRPr lang="en-US" dirty="0">
                  <a:latin typeface="Times" panose="02020603050405020304" pitchFamily="18" charset="0"/>
                  <a:cs typeface="Times" panose="02020603050405020304" pitchFamily="18" charset="0"/>
                </a:endParaRPr>
              </a:p>
            </p:txBody>
          </p:sp>
        </mc:Choice>
        <mc:Fallback xmlns="">
          <p:sp>
            <p:nvSpPr>
              <p:cNvPr id="8" name="TextBox 7">
                <a:extLst>
                  <a:ext uri="{FF2B5EF4-FFF2-40B4-BE49-F238E27FC236}">
                    <a16:creationId xmlns:a16="http://schemas.microsoft.com/office/drawing/2014/main" id="{2279A092-3A05-3E9C-B755-9B771175AF75}"/>
                  </a:ext>
                </a:extLst>
              </p:cNvPr>
              <p:cNvSpPr txBox="1">
                <a:spLocks noRot="1" noChangeAspect="1" noMove="1" noResize="1" noEditPoints="1" noAdjustHandles="1" noChangeArrowheads="1" noChangeShapeType="1" noTextEdit="1"/>
              </p:cNvSpPr>
              <p:nvPr/>
            </p:nvSpPr>
            <p:spPr>
              <a:xfrm>
                <a:off x="762000" y="4282843"/>
                <a:ext cx="8001000" cy="1938992"/>
              </a:xfrm>
              <a:prstGeom prst="rect">
                <a:avLst/>
              </a:prstGeom>
              <a:blipFill>
                <a:blip r:embed="rId2"/>
                <a:stretch>
                  <a:fillRect l="-1142" t="-2516" r="-1066" b="-6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9B5C362-1B45-BA3F-28FB-C5D88FD7A048}"/>
                  </a:ext>
                </a:extLst>
              </p:cNvPr>
              <p:cNvSpPr txBox="1"/>
              <p:nvPr/>
            </p:nvSpPr>
            <p:spPr>
              <a:xfrm>
                <a:off x="685800" y="1600200"/>
                <a:ext cx="8305800" cy="2308324"/>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The form of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dirty="0">
                    <a:latin typeface="Times" panose="02020603050405020304" pitchFamily="18" charset="0"/>
                    <a:cs typeface="Times" panose="02020603050405020304" pitchFamily="18" charset="0"/>
                  </a:rPr>
                  <a:t> shows that the entries of </a:t>
                </a:r>
                <a14:m>
                  <m:oMath xmlns:m="http://schemas.openxmlformats.org/officeDocument/2006/math">
                    <m:sSup>
                      <m:sSupPr>
                        <m:ctrlPr>
                          <a:rPr lang="en-US" b="1" i="1" dirty="0">
                            <a:latin typeface="Cambria Math" panose="02040503050406030204" pitchFamily="18" charset="0"/>
                            <a:cs typeface="Times" panose="02020603050405020304" pitchFamily="18" charset="0"/>
                          </a:rPr>
                        </m:ctrlPr>
                      </m:sSupPr>
                      <m:e>
                        <m:r>
                          <a:rPr lang="en-US" b="1" i="1" dirty="0" smtClean="0">
                            <a:latin typeface="Cambria Math" panose="02040503050406030204" pitchFamily="18" charset="0"/>
                            <a:cs typeface="Times" panose="02020603050405020304" pitchFamily="18" charset="0"/>
                          </a:rPr>
                          <m:t>𝑸</m:t>
                        </m:r>
                      </m:e>
                      <m:sup>
                        <m:r>
                          <a:rPr lang="en-US" b="1" i="1" dirty="0">
                            <a:latin typeface="Cambria Math" panose="02040503050406030204" pitchFamily="18" charset="0"/>
                            <a:cs typeface="Times" panose="02020603050405020304" pitchFamily="18" charset="0"/>
                          </a:rPr>
                          <m:t>𝒏</m:t>
                        </m:r>
                      </m:sup>
                    </m:sSup>
                  </m:oMath>
                </a14:m>
                <a:r>
                  <a:rPr lang="en-US" dirty="0">
                    <a:latin typeface="Times" panose="02020603050405020304" pitchFamily="18" charset="0"/>
                    <a:cs typeface="Times" panose="02020603050405020304" pitchFamily="18" charset="0"/>
                  </a:rPr>
                  <a:t> give the probabilities for being in each of the transient states after n steps for each possible transient starting state. For our previous results that the probability of being in the transient states after n steps approaches zero. Thus every entry of </a:t>
                </a:r>
                <a:r>
                  <a:rPr lang="en-US" dirty="0" err="1">
                    <a:latin typeface="Times" panose="02020603050405020304" pitchFamily="18" charset="0"/>
                    <a:cs typeface="Times" panose="02020603050405020304" pitchFamily="18" charset="0"/>
                  </a:rPr>
                  <a:t>Qn</a:t>
                </a:r>
                <a:r>
                  <a:rPr lang="en-US" dirty="0">
                    <a:latin typeface="Times" panose="02020603050405020304" pitchFamily="18" charset="0"/>
                    <a:cs typeface="Times" panose="02020603050405020304" pitchFamily="18" charset="0"/>
                  </a:rPr>
                  <a:t> must approach zero as n approaches infinity (</a:t>
                </a:r>
                <a:r>
                  <a:rPr lang="en-US" dirty="0" err="1">
                    <a:latin typeface="Times" panose="02020603050405020304" pitchFamily="18" charset="0"/>
                    <a:cs typeface="Times" panose="02020603050405020304" pitchFamily="18" charset="0"/>
                  </a:rPr>
                  <a:t>i.e</a:t>
                </a:r>
                <a:r>
                  <a:rPr lang="en-US" dirty="0">
                    <a:latin typeface="Times" panose="02020603050405020304" pitchFamily="18" charset="0"/>
                    <a:cs typeface="Times" panose="02020603050405020304" pitchFamily="18" charset="0"/>
                  </a:rPr>
                  <a:t>, </a:t>
                </a:r>
                <a14:m>
                  <m:oMath xmlns:m="http://schemas.openxmlformats.org/officeDocument/2006/math">
                    <m:sSup>
                      <m:sSupPr>
                        <m:ctrlPr>
                          <a:rPr lang="en-US" b="1" i="1" dirty="0">
                            <a:latin typeface="Cambria Math" panose="02040503050406030204" pitchFamily="18" charset="0"/>
                            <a:cs typeface="Times" panose="02020603050405020304" pitchFamily="18" charset="0"/>
                          </a:rPr>
                        </m:ctrlPr>
                      </m:sSupPr>
                      <m:e>
                        <m:r>
                          <a:rPr lang="en-US" b="1" i="1" dirty="0" smtClean="0">
                            <a:latin typeface="Cambria Math" panose="02040503050406030204" pitchFamily="18" charset="0"/>
                            <a:cs typeface="Times" panose="02020603050405020304" pitchFamily="18" charset="0"/>
                          </a:rPr>
                          <m:t>𝑸</m:t>
                        </m:r>
                      </m:e>
                      <m:sup>
                        <m:r>
                          <a:rPr lang="en-US" b="1" i="1" dirty="0">
                            <a:latin typeface="Cambria Math" panose="02040503050406030204" pitchFamily="18" charset="0"/>
                            <a:cs typeface="Times" panose="02020603050405020304" pitchFamily="18" charset="0"/>
                          </a:rPr>
                          <m:t>𝒏</m:t>
                        </m:r>
                      </m:sup>
                    </m:sSup>
                    <m:r>
                      <a:rPr lang="en-US" b="1" i="1" dirty="0" smtClean="0">
                        <a:latin typeface="Cambria Math" panose="02040503050406030204" pitchFamily="18" charset="0"/>
                        <a:ea typeface="Cambria Math" panose="02040503050406030204" pitchFamily="18" charset="0"/>
                        <a:cs typeface="Times" panose="02020603050405020304" pitchFamily="18" charset="0"/>
                      </a:rPr>
                      <m:t>→</m:t>
                    </m:r>
                    <m:r>
                      <a:rPr lang="en-US" b="1" i="1" dirty="0" smtClean="0">
                        <a:latin typeface="Cambria Math" panose="02040503050406030204" pitchFamily="18" charset="0"/>
                        <a:ea typeface="Cambria Math" panose="02040503050406030204" pitchFamily="18" charset="0"/>
                        <a:cs typeface="Times" panose="02020603050405020304" pitchFamily="18" charset="0"/>
                      </a:rPr>
                      <m:t>𝟎</m:t>
                    </m:r>
                  </m:oMath>
                </a14:m>
                <a:r>
                  <a:rPr lang="en-US" dirty="0">
                    <a:latin typeface="Times" panose="02020603050405020304" pitchFamily="18" charset="0"/>
                    <a:cs typeface="Times" panose="02020603050405020304" pitchFamily="18" charset="0"/>
                  </a:rPr>
                  <a:t>).</a:t>
                </a:r>
              </a:p>
            </p:txBody>
          </p:sp>
        </mc:Choice>
        <mc:Fallback xmlns="">
          <p:sp>
            <p:nvSpPr>
              <p:cNvPr id="10" name="TextBox 9">
                <a:extLst>
                  <a:ext uri="{FF2B5EF4-FFF2-40B4-BE49-F238E27FC236}">
                    <a16:creationId xmlns:a16="http://schemas.microsoft.com/office/drawing/2014/main" id="{09B5C362-1B45-BA3F-28FB-C5D88FD7A048}"/>
                  </a:ext>
                </a:extLst>
              </p:cNvPr>
              <p:cNvSpPr txBox="1">
                <a:spLocks noRot="1" noChangeAspect="1" noMove="1" noResize="1" noEditPoints="1" noAdjustHandles="1" noChangeArrowheads="1" noChangeShapeType="1" noTextEdit="1"/>
              </p:cNvSpPr>
              <p:nvPr/>
            </p:nvSpPr>
            <p:spPr>
              <a:xfrm>
                <a:off x="685800" y="1600200"/>
                <a:ext cx="8305800" cy="2308324"/>
              </a:xfrm>
              <a:prstGeom prst="rect">
                <a:avLst/>
              </a:prstGeom>
              <a:blipFill>
                <a:blip r:embed="rId3"/>
                <a:stretch>
                  <a:fillRect l="-1175" t="-2116" r="-1101" b="-5026"/>
                </a:stretch>
              </a:blipFill>
            </p:spPr>
            <p:txBody>
              <a:bodyPr/>
              <a:lstStyle/>
              <a:p>
                <a:r>
                  <a:rPr lang="en-US">
                    <a:noFill/>
                  </a:rPr>
                  <a:t> </a:t>
                </a:r>
              </a:p>
            </p:txBody>
          </p:sp>
        </mc:Fallback>
      </mc:AlternateContent>
    </p:spTree>
    <p:extLst>
      <p:ext uri="{BB962C8B-B14F-4D97-AF65-F5344CB8AC3E}">
        <p14:creationId xmlns:p14="http://schemas.microsoft.com/office/powerpoint/2010/main" val="693149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6CB5B5-455C-824B-F5B6-243A9D142A70}"/>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D238860F-25A8-6495-74D6-AB8D053CF161}"/>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892E085-9EC4-22DB-BA9D-F66F2603E81A}"/>
              </a:ext>
            </a:extLst>
          </p:cNvPr>
          <p:cNvSpPr>
            <a:spLocks noGrp="1"/>
          </p:cNvSpPr>
          <p:nvPr>
            <p:ph type="sldNum" sz="quarter" idx="12"/>
          </p:nvPr>
        </p:nvSpPr>
        <p:spPr/>
        <p:txBody>
          <a:bodyPr/>
          <a:lstStyle/>
          <a:p>
            <a:fld id="{906F6DFE-AA00-4BFD-9D61-CA29BB78DE22}" type="slidenum">
              <a:rPr lang="en-US" altLang="en-US" smtClean="0"/>
              <a:pPr/>
              <a:t>36</a:t>
            </a:fld>
            <a:endParaRPr lang="en-US" altLang="en-US"/>
          </a:p>
        </p:txBody>
      </p:sp>
      <p:sp>
        <p:nvSpPr>
          <p:cNvPr id="8" name="TextBox 7">
            <a:extLst>
              <a:ext uri="{FF2B5EF4-FFF2-40B4-BE49-F238E27FC236}">
                <a16:creationId xmlns:a16="http://schemas.microsoft.com/office/drawing/2014/main" id="{BC70A3A7-033C-96DE-078F-B4A174CE7153}"/>
              </a:ext>
            </a:extLst>
          </p:cNvPr>
          <p:cNvSpPr txBox="1"/>
          <p:nvPr/>
        </p:nvSpPr>
        <p:spPr>
          <a:xfrm>
            <a:off x="621485" y="868283"/>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Probability of Absorption</a:t>
            </a:r>
            <a:endParaRPr lang="en-US" sz="3200" dirty="0">
              <a:solidFill>
                <a:srgbClr val="C00000"/>
              </a:solidFill>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E00B0CF-EBB3-EFFE-5031-2C6B9AEFDF6C}"/>
                  </a:ext>
                </a:extLst>
              </p:cNvPr>
              <p:cNvSpPr txBox="1"/>
              <p:nvPr/>
            </p:nvSpPr>
            <p:spPr>
              <a:xfrm>
                <a:off x="659235" y="1828800"/>
                <a:ext cx="8110756" cy="3046988"/>
              </a:xfrm>
              <a:prstGeom prst="rect">
                <a:avLst/>
              </a:prstGeom>
              <a:noFill/>
            </p:spPr>
            <p:txBody>
              <a:bodyPr wrap="square">
                <a:spAutoFit/>
              </a:bodyPr>
              <a:lstStyle/>
              <a:p>
                <a:pPr algn="just"/>
                <a:r>
                  <a:rPr lang="en-US" sz="3200" b="1" i="0" u="none" strike="noStrike" baseline="0" dirty="0">
                    <a:latin typeface="Times" panose="02020603050405020304" pitchFamily="18" charset="0"/>
                    <a:cs typeface="Times" panose="02020603050405020304" pitchFamily="18" charset="0"/>
                  </a:rPr>
                  <a:t>Theorem: </a:t>
                </a:r>
              </a:p>
              <a:p>
                <a:pPr algn="just"/>
                <a:r>
                  <a:rPr lang="en-US" sz="3200" b="0" i="0" u="none" strike="noStrike" baseline="0" dirty="0">
                    <a:latin typeface="Times" panose="02020603050405020304" pitchFamily="18" charset="0"/>
                    <a:cs typeface="Times" panose="02020603050405020304" pitchFamily="18" charset="0"/>
                  </a:rPr>
                  <a:t>In an absorbing Markov chain, the probability that the process will be absorbed is 1 (i.e., </a:t>
                </a:r>
                <a14:m>
                  <m:oMath xmlns:m="http://schemas.openxmlformats.org/officeDocument/2006/math">
                    <m:sSup>
                      <m:sSupPr>
                        <m:ctrlPr>
                          <a:rPr lang="en-US" sz="3200" b="1" i="1" dirty="0" smtClean="0">
                            <a:latin typeface="Cambria Math" panose="02040503050406030204" pitchFamily="18" charset="0"/>
                            <a:cs typeface="Times" panose="02020603050405020304" pitchFamily="18" charset="0"/>
                          </a:rPr>
                        </m:ctrlPr>
                      </m:sSupPr>
                      <m:e>
                        <m:r>
                          <a:rPr lang="en-US" sz="3200" b="1" i="1" dirty="0" smtClean="0">
                            <a:latin typeface="Cambria Math" panose="02040503050406030204" pitchFamily="18" charset="0"/>
                            <a:cs typeface="Times" panose="02020603050405020304" pitchFamily="18" charset="0"/>
                          </a:rPr>
                          <m:t>𝑸</m:t>
                        </m:r>
                      </m:e>
                      <m:sup>
                        <m:r>
                          <a:rPr lang="en-US" sz="3200" b="1" i="1" dirty="0">
                            <a:latin typeface="Cambria Math" panose="02040503050406030204" pitchFamily="18" charset="0"/>
                            <a:cs typeface="Times" panose="02020603050405020304" pitchFamily="18" charset="0"/>
                          </a:rPr>
                          <m:t>𝒏</m:t>
                        </m:r>
                      </m:sup>
                    </m:sSup>
                    <m:r>
                      <a:rPr lang="en-US" sz="3200" b="1" i="1" dirty="0" smtClean="0">
                        <a:latin typeface="Cambria Math" panose="02040503050406030204" pitchFamily="18" charset="0"/>
                        <a:ea typeface="Cambria Math" panose="02040503050406030204" pitchFamily="18" charset="0"/>
                        <a:cs typeface="Times" panose="02020603050405020304" pitchFamily="18" charset="0"/>
                      </a:rPr>
                      <m:t>→</m:t>
                    </m:r>
                    <m:r>
                      <a:rPr lang="en-US" sz="3200" b="1" i="1" dirty="0" smtClean="0">
                        <a:latin typeface="Cambria Math" panose="02040503050406030204" pitchFamily="18" charset="0"/>
                        <a:ea typeface="Cambria Math" panose="02040503050406030204" pitchFamily="18" charset="0"/>
                        <a:cs typeface="Times" panose="02020603050405020304" pitchFamily="18" charset="0"/>
                      </a:rPr>
                      <m:t>𝟎</m:t>
                    </m:r>
                    <m:r>
                      <a:rPr lang="en-US" sz="3200" b="1" i="1" dirty="0" smtClean="0">
                        <a:latin typeface="Cambria Math" panose="02040503050406030204" pitchFamily="18" charset="0"/>
                        <a:ea typeface="Cambria Math" panose="02040503050406030204" pitchFamily="18" charset="0"/>
                        <a:cs typeface="Times" panose="02020603050405020304" pitchFamily="18" charset="0"/>
                      </a:rPr>
                      <m:t> </m:t>
                    </m:r>
                  </m:oMath>
                </a14:m>
                <a:r>
                  <a:rPr lang="en-US" sz="3200" b="0" i="0" u="none" strike="noStrike" baseline="0" dirty="0">
                    <a:latin typeface="Times" panose="02020603050405020304" pitchFamily="18" charset="0"/>
                    <a:cs typeface="Times" panose="02020603050405020304" pitchFamily="18" charset="0"/>
                  </a:rPr>
                  <a:t>as </a:t>
                </a:r>
                <a14:m>
                  <m:oMath xmlns:m="http://schemas.openxmlformats.org/officeDocument/2006/math">
                    <m:r>
                      <a:rPr lang="en-US" sz="3200" b="1" i="1" dirty="0" smtClean="0">
                        <a:latin typeface="Cambria Math" panose="02040503050406030204" pitchFamily="18" charset="0"/>
                        <a:cs typeface="Times" panose="02020603050405020304" pitchFamily="18" charset="0"/>
                      </a:rPr>
                      <m:t>𝒏</m:t>
                    </m:r>
                    <m:r>
                      <a:rPr lang="en-US" sz="3200" b="1" i="1" dirty="0">
                        <a:latin typeface="Cambria Math" panose="02040503050406030204" pitchFamily="18" charset="0"/>
                        <a:ea typeface="Cambria Math" panose="02040503050406030204" pitchFamily="18" charset="0"/>
                        <a:cs typeface="Times" panose="02020603050405020304" pitchFamily="18" charset="0"/>
                      </a:rPr>
                      <m:t>→</m:t>
                    </m:r>
                    <m:r>
                      <a:rPr lang="en-US" sz="3200" b="1" i="1" dirty="0" smtClean="0">
                        <a:latin typeface="Cambria Math" panose="02040503050406030204" pitchFamily="18" charset="0"/>
                        <a:ea typeface="Cambria Math" panose="02040503050406030204" pitchFamily="18" charset="0"/>
                        <a:cs typeface="Times" panose="02020603050405020304" pitchFamily="18" charset="0"/>
                      </a:rPr>
                      <m:t>∞</m:t>
                    </m:r>
                  </m:oMath>
                </a14:m>
                <a:r>
                  <a:rPr lang="en-US" sz="3200" b="0" i="0" u="none" strike="noStrike" baseline="0" dirty="0">
                    <a:latin typeface="Times" panose="02020603050405020304" pitchFamily="18" charset="0"/>
                    <a:cs typeface="Times" panose="02020603050405020304" pitchFamily="18" charset="0"/>
                  </a:rPr>
                  <a:t>).</a:t>
                </a:r>
              </a:p>
              <a:p>
                <a:pPr algn="just"/>
                <a:endParaRPr lang="en-US" sz="3200" dirty="0">
                  <a:latin typeface="Times" panose="02020603050405020304" pitchFamily="18" charset="0"/>
                  <a:cs typeface="Times" panose="02020603050405020304" pitchFamily="18" charset="0"/>
                </a:endParaRPr>
              </a:p>
              <a:p>
                <a:pPr algn="just"/>
                <a:endParaRPr lang="en-US" sz="3200" dirty="0">
                  <a:latin typeface="Times" panose="02020603050405020304" pitchFamily="18" charset="0"/>
                  <a:cs typeface="Times" panose="02020603050405020304" pitchFamily="18" charset="0"/>
                </a:endParaRPr>
              </a:p>
            </p:txBody>
          </p:sp>
        </mc:Choice>
        <mc:Fallback xmlns="">
          <p:sp>
            <p:nvSpPr>
              <p:cNvPr id="10" name="TextBox 9">
                <a:extLst>
                  <a:ext uri="{FF2B5EF4-FFF2-40B4-BE49-F238E27FC236}">
                    <a16:creationId xmlns:a16="http://schemas.microsoft.com/office/drawing/2014/main" id="{8E00B0CF-EBB3-EFFE-5031-2C6B9AEFDF6C}"/>
                  </a:ext>
                </a:extLst>
              </p:cNvPr>
              <p:cNvSpPr txBox="1">
                <a:spLocks noRot="1" noChangeAspect="1" noMove="1" noResize="1" noEditPoints="1" noAdjustHandles="1" noChangeArrowheads="1" noChangeShapeType="1" noTextEdit="1"/>
              </p:cNvSpPr>
              <p:nvPr/>
            </p:nvSpPr>
            <p:spPr>
              <a:xfrm>
                <a:off x="659235" y="1828800"/>
                <a:ext cx="8110756" cy="3046988"/>
              </a:xfrm>
              <a:prstGeom prst="rect">
                <a:avLst/>
              </a:prstGeom>
              <a:blipFill>
                <a:blip r:embed="rId2"/>
                <a:stretch>
                  <a:fillRect l="-1878" t="-2800" r="-1878"/>
                </a:stretch>
              </a:blipFill>
            </p:spPr>
            <p:txBody>
              <a:bodyPr/>
              <a:lstStyle/>
              <a:p>
                <a:r>
                  <a:rPr lang="en-US">
                    <a:noFill/>
                  </a:rPr>
                  <a:t> </a:t>
                </a:r>
              </a:p>
            </p:txBody>
          </p:sp>
        </mc:Fallback>
      </mc:AlternateContent>
    </p:spTree>
    <p:extLst>
      <p:ext uri="{BB962C8B-B14F-4D97-AF65-F5344CB8AC3E}">
        <p14:creationId xmlns:p14="http://schemas.microsoft.com/office/powerpoint/2010/main" val="3326593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D65905-FB7B-4924-A4FE-8BD61CA6BDBC}"/>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DCD16719-0CF9-80F4-3E63-6897DAC0D896}"/>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43D792CF-A060-B9A5-3E20-F652852EBB2B}"/>
              </a:ext>
            </a:extLst>
          </p:cNvPr>
          <p:cNvSpPr>
            <a:spLocks noGrp="1"/>
          </p:cNvSpPr>
          <p:nvPr>
            <p:ph type="sldNum" sz="quarter" idx="12"/>
          </p:nvPr>
        </p:nvSpPr>
        <p:spPr/>
        <p:txBody>
          <a:bodyPr/>
          <a:lstStyle/>
          <a:p>
            <a:fld id="{906F6DFE-AA00-4BFD-9D61-CA29BB78DE22}" type="slidenum">
              <a:rPr lang="en-US" altLang="en-US" smtClean="0"/>
              <a:pPr/>
              <a:t>37</a:t>
            </a:fld>
            <a:endParaRPr lang="en-US"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C15C582-5B55-C475-0D01-F1C236AD5FD0}"/>
                  </a:ext>
                </a:extLst>
              </p:cNvPr>
              <p:cNvSpPr txBox="1"/>
              <p:nvPr/>
            </p:nvSpPr>
            <p:spPr>
              <a:xfrm>
                <a:off x="685800" y="1542465"/>
                <a:ext cx="7924800" cy="3177921"/>
              </a:xfrm>
              <a:prstGeom prst="rect">
                <a:avLst/>
              </a:prstGeom>
              <a:noFill/>
            </p:spPr>
            <p:txBody>
              <a:bodyPr wrap="square">
                <a:spAutoFit/>
              </a:bodyPr>
              <a:lstStyle/>
              <a:p>
                <a:pPr algn="just"/>
                <a:r>
                  <a:rPr lang="en-US" sz="2800" b="1" dirty="0">
                    <a:latin typeface="Times" panose="02020603050405020304" pitchFamily="18" charset="0"/>
                    <a:cs typeface="Times" panose="02020603050405020304" pitchFamily="18" charset="0"/>
                  </a:rPr>
                  <a:t>Theorem:</a:t>
                </a:r>
              </a:p>
              <a:p>
                <a:pPr algn="just"/>
                <a:r>
                  <a:rPr lang="en-US" sz="2800" dirty="0">
                    <a:latin typeface="Times" panose="02020603050405020304" pitchFamily="18" charset="0"/>
                    <a:cs typeface="Times" panose="02020603050405020304" pitchFamily="18" charset="0"/>
                  </a:rPr>
                  <a:t>For an absorbing Markov chain the matrix </a:t>
                </a:r>
                <a14:m>
                  <m:oMath xmlns:m="http://schemas.openxmlformats.org/officeDocument/2006/math">
                    <m:r>
                      <a:rPr lang="en-US" sz="2800" i="1" dirty="0" smtClean="0">
                        <a:latin typeface="Cambria Math" panose="02040503050406030204" pitchFamily="18" charset="0"/>
                        <a:cs typeface="Times" panose="02020603050405020304" pitchFamily="18" charset="0"/>
                      </a:rPr>
                      <m:t>𝐼</m:t>
                    </m:r>
                    <m:r>
                      <a:rPr lang="en-US" sz="2800" i="1" dirty="0" smtClean="0">
                        <a:latin typeface="Cambria Math" panose="02040503050406030204" pitchFamily="18" charset="0"/>
                        <a:cs typeface="Times" panose="02020603050405020304" pitchFamily="18" charset="0"/>
                      </a:rPr>
                      <m:t> − </m:t>
                    </m:r>
                    <m:r>
                      <a:rPr lang="en-US" sz="2800" i="1" dirty="0">
                        <a:latin typeface="Cambria Math" panose="02040503050406030204" pitchFamily="18" charset="0"/>
                        <a:cs typeface="Times" panose="02020603050405020304" pitchFamily="18" charset="0"/>
                      </a:rPr>
                      <m:t>𝑄</m:t>
                    </m:r>
                    <m:r>
                      <a:rPr lang="en-US" sz="2800" i="1" dirty="0">
                        <a:latin typeface="Cambria Math" panose="02040503050406030204" pitchFamily="18" charset="0"/>
                        <a:cs typeface="Times" panose="02020603050405020304" pitchFamily="18" charset="0"/>
                      </a:rPr>
                      <m:t> </m:t>
                    </m:r>
                  </m:oMath>
                </a14:m>
                <a:r>
                  <a:rPr lang="en-US" sz="2800" dirty="0">
                    <a:latin typeface="Times" panose="02020603050405020304" pitchFamily="18" charset="0"/>
                    <a:cs typeface="Times" panose="02020603050405020304" pitchFamily="18" charset="0"/>
                  </a:rPr>
                  <a:t>has an inverse N and </a:t>
                </a:r>
                <a14:m>
                  <m:oMath xmlns:m="http://schemas.openxmlformats.org/officeDocument/2006/math">
                    <m:r>
                      <a:rPr lang="en-US" sz="2800" i="1" dirty="0" smtClean="0">
                        <a:latin typeface="Cambria Math" panose="02040503050406030204" pitchFamily="18" charset="0"/>
                        <a:cs typeface="Times" panose="02020603050405020304" pitchFamily="18" charset="0"/>
                      </a:rPr>
                      <m:t>𝑁</m:t>
                    </m:r>
                    <m:r>
                      <a:rPr lang="en-US" sz="2800" i="1" dirty="0" smtClean="0">
                        <a:latin typeface="Cambria Math" panose="02040503050406030204" pitchFamily="18" charset="0"/>
                        <a:cs typeface="Times" panose="02020603050405020304" pitchFamily="18" charset="0"/>
                      </a:rPr>
                      <m:t> = </m:t>
                    </m:r>
                    <m:r>
                      <a:rPr lang="en-US" sz="2800" i="1" dirty="0" smtClean="0">
                        <a:latin typeface="Cambria Math" panose="02040503050406030204" pitchFamily="18" charset="0"/>
                        <a:cs typeface="Times" panose="02020603050405020304" pitchFamily="18" charset="0"/>
                      </a:rPr>
                      <m:t>𝐼</m:t>
                    </m:r>
                    <m:r>
                      <a:rPr lang="en-US" sz="2800" i="1" dirty="0" smtClean="0">
                        <a:latin typeface="Cambria Math" panose="02040503050406030204" pitchFamily="18" charset="0"/>
                        <a:cs typeface="Times" panose="02020603050405020304" pitchFamily="18" charset="0"/>
                      </a:rPr>
                      <m:t> + </m:t>
                    </m:r>
                    <m:r>
                      <a:rPr lang="en-US" sz="2800" i="1" dirty="0" smtClean="0">
                        <a:latin typeface="Cambria Math" panose="02040503050406030204" pitchFamily="18" charset="0"/>
                        <a:cs typeface="Times" panose="02020603050405020304" pitchFamily="18" charset="0"/>
                      </a:rPr>
                      <m:t>𝑄</m:t>
                    </m:r>
                    <m:r>
                      <a:rPr lang="en-US" sz="2800" i="1" dirty="0" smtClean="0">
                        <a:latin typeface="Cambria Math" panose="02040503050406030204" pitchFamily="18" charset="0"/>
                        <a:cs typeface="Times" panose="02020603050405020304" pitchFamily="18" charset="0"/>
                      </a:rPr>
                      <m:t> + </m:t>
                    </m:r>
                    <m:sSup>
                      <m:sSupPr>
                        <m:ctrlPr>
                          <a:rPr lang="en-US" sz="2800" i="1" dirty="0" smtClean="0">
                            <a:latin typeface="Cambria Math" panose="02040503050406030204" pitchFamily="18" charset="0"/>
                            <a:cs typeface="Times" panose="02020603050405020304" pitchFamily="18" charset="0"/>
                          </a:rPr>
                        </m:ctrlPr>
                      </m:sSupPr>
                      <m:e>
                        <m:r>
                          <a:rPr lang="en-US" sz="2800" b="0" i="1" dirty="0" smtClean="0">
                            <a:latin typeface="Cambria Math" panose="02040503050406030204" pitchFamily="18" charset="0"/>
                            <a:cs typeface="Times" panose="02020603050405020304" pitchFamily="18" charset="0"/>
                          </a:rPr>
                          <m:t>𝑄</m:t>
                        </m:r>
                      </m:e>
                      <m:sup>
                        <m:r>
                          <a:rPr lang="en-US" sz="2800" b="0" i="1" dirty="0" smtClean="0">
                            <a:latin typeface="Cambria Math" panose="02040503050406030204" pitchFamily="18" charset="0"/>
                            <a:cs typeface="Times" panose="02020603050405020304" pitchFamily="18" charset="0"/>
                          </a:rPr>
                          <m:t>2</m:t>
                        </m:r>
                      </m:sup>
                    </m:sSup>
                    <m:r>
                      <a:rPr lang="en-US" sz="2800" i="1" dirty="0" smtClean="0">
                        <a:latin typeface="Cambria Math" panose="02040503050406030204" pitchFamily="18" charset="0"/>
                        <a:cs typeface="Times" panose="02020603050405020304" pitchFamily="18" charset="0"/>
                      </a:rPr>
                      <m:t> + </m:t>
                    </m:r>
                    <m:r>
                      <a:rPr lang="en-US" sz="2800" b="0" i="1" dirty="0" smtClean="0">
                        <a:latin typeface="Cambria Math" panose="02040503050406030204" pitchFamily="18" charset="0"/>
                        <a:cs typeface="Times" panose="02020603050405020304" pitchFamily="18" charset="0"/>
                      </a:rPr>
                      <m:t>…..</m:t>
                    </m:r>
                  </m:oMath>
                </a14:m>
                <a:r>
                  <a:rPr lang="en-US" sz="2800" dirty="0">
                    <a:latin typeface="Times" panose="02020603050405020304" pitchFamily="18" charset="0"/>
                    <a:cs typeface="Times" panose="02020603050405020304" pitchFamily="18" charset="0"/>
                  </a:rPr>
                  <a:t>. The </a:t>
                </a:r>
                <a14:m>
                  <m:oMath xmlns:m="http://schemas.openxmlformats.org/officeDocument/2006/math">
                    <m:r>
                      <a:rPr lang="en-US" sz="2800" i="1" dirty="0" smtClean="0">
                        <a:latin typeface="Cambria Math" panose="02040503050406030204" pitchFamily="18" charset="0"/>
                        <a:cs typeface="Times" panose="02020603050405020304" pitchFamily="18" charset="0"/>
                      </a:rPr>
                      <m:t>𝑖𝑗</m:t>
                    </m:r>
                  </m:oMath>
                </a14:m>
                <a:r>
                  <a:rPr lang="en-US" sz="2800" dirty="0">
                    <a:latin typeface="Times" panose="02020603050405020304" pitchFamily="18" charset="0"/>
                    <a:cs typeface="Times" panose="02020603050405020304" pitchFamily="18" charset="0"/>
                  </a:rPr>
                  <a:t>-entry </a:t>
                </a:r>
                <a14:m>
                  <m:oMath xmlns:m="http://schemas.openxmlformats.org/officeDocument/2006/math">
                    <m:sSub>
                      <m:sSubPr>
                        <m:ctrlPr>
                          <a:rPr lang="en-US" sz="2800" i="1" dirty="0" smtClean="0">
                            <a:latin typeface="Cambria Math" panose="02040503050406030204" pitchFamily="18" charset="0"/>
                            <a:cs typeface="Times" panose="02020603050405020304" pitchFamily="18" charset="0"/>
                          </a:rPr>
                        </m:ctrlPr>
                      </m:sSubPr>
                      <m:e>
                        <m:r>
                          <a:rPr lang="en-US" sz="2800" b="0" i="1" dirty="0" smtClean="0">
                            <a:latin typeface="Cambria Math" panose="02040503050406030204" pitchFamily="18" charset="0"/>
                            <a:cs typeface="Times" panose="02020603050405020304" pitchFamily="18" charset="0"/>
                          </a:rPr>
                          <m:t>𝑛</m:t>
                        </m:r>
                      </m:e>
                      <m:sub>
                        <m:r>
                          <a:rPr lang="en-US" sz="2800" b="0" i="1" dirty="0" smtClean="0">
                            <a:latin typeface="Cambria Math" panose="02040503050406030204" pitchFamily="18" charset="0"/>
                            <a:cs typeface="Times" panose="02020603050405020304" pitchFamily="18" charset="0"/>
                          </a:rPr>
                          <m:t>𝑖𝑗</m:t>
                        </m:r>
                      </m:sub>
                    </m:sSub>
                  </m:oMath>
                </a14:m>
                <a:r>
                  <a:rPr lang="en-US" sz="2800" dirty="0">
                    <a:latin typeface="Times" panose="02020603050405020304" pitchFamily="18" charset="0"/>
                    <a:cs typeface="Times" panose="02020603050405020304" pitchFamily="18" charset="0"/>
                  </a:rPr>
                  <a:t> of the matrix </a:t>
                </a:r>
                <a14:m>
                  <m:oMath xmlns:m="http://schemas.openxmlformats.org/officeDocument/2006/math">
                    <m:r>
                      <a:rPr lang="en-US" sz="2800" i="1" dirty="0" smtClean="0">
                        <a:latin typeface="Cambria Math" panose="02040503050406030204" pitchFamily="18" charset="0"/>
                        <a:cs typeface="Times" panose="02020603050405020304" pitchFamily="18" charset="0"/>
                      </a:rPr>
                      <m:t>𝑁</m:t>
                    </m:r>
                  </m:oMath>
                </a14:m>
                <a:r>
                  <a:rPr lang="en-US" sz="2800" dirty="0">
                    <a:latin typeface="Times" panose="02020603050405020304" pitchFamily="18" charset="0"/>
                    <a:cs typeface="Times" panose="02020603050405020304" pitchFamily="18" charset="0"/>
                  </a:rPr>
                  <a:t> is the </a:t>
                </a:r>
                <a:r>
                  <a:rPr lang="en-US" sz="2800" dirty="0">
                    <a:solidFill>
                      <a:srgbClr val="C00000"/>
                    </a:solidFill>
                    <a:latin typeface="Times" panose="02020603050405020304" pitchFamily="18" charset="0"/>
                    <a:cs typeface="Times" panose="02020603050405020304" pitchFamily="18" charset="0"/>
                  </a:rPr>
                  <a:t>expected number of times</a:t>
                </a:r>
                <a:r>
                  <a:rPr lang="en-US" sz="2800" dirty="0">
                    <a:latin typeface="Times" panose="02020603050405020304" pitchFamily="18" charset="0"/>
                    <a:cs typeface="Times" panose="02020603050405020304" pitchFamily="18" charset="0"/>
                  </a:rPr>
                  <a:t> the chain is in state </a:t>
                </a:r>
                <a14:m>
                  <m:oMath xmlns:m="http://schemas.openxmlformats.org/officeDocument/2006/math">
                    <m:sSub>
                      <m:sSubPr>
                        <m:ctrlPr>
                          <a:rPr lang="en-US" sz="2800" i="1" dirty="0" smtClean="0">
                            <a:latin typeface="Cambria Math" panose="02040503050406030204" pitchFamily="18" charset="0"/>
                            <a:cs typeface="Times" panose="02020603050405020304" pitchFamily="18" charset="0"/>
                          </a:rPr>
                        </m:ctrlPr>
                      </m:sSubPr>
                      <m:e>
                        <m:r>
                          <a:rPr lang="en-US" sz="2800" b="0" i="1" dirty="0" smtClean="0">
                            <a:latin typeface="Cambria Math" panose="02040503050406030204" pitchFamily="18" charset="0"/>
                            <a:cs typeface="Times" panose="02020603050405020304" pitchFamily="18" charset="0"/>
                          </a:rPr>
                          <m:t>𝑠</m:t>
                        </m:r>
                      </m:e>
                      <m:sub>
                        <m:r>
                          <a:rPr lang="en-US" sz="2800" b="0" i="1" dirty="0" smtClean="0">
                            <a:latin typeface="Cambria Math" panose="02040503050406030204" pitchFamily="18" charset="0"/>
                            <a:cs typeface="Times" panose="02020603050405020304" pitchFamily="18" charset="0"/>
                          </a:rPr>
                          <m:t>𝑗</m:t>
                        </m:r>
                      </m:sub>
                    </m:sSub>
                  </m:oMath>
                </a14:m>
                <a:r>
                  <a:rPr lang="en-US" sz="2800" dirty="0">
                    <a:latin typeface="Times" panose="02020603050405020304" pitchFamily="18" charset="0"/>
                    <a:cs typeface="Times" panose="02020603050405020304" pitchFamily="18" charset="0"/>
                  </a:rPr>
                  <a:t> , given that it starts in state </a:t>
                </a:r>
                <a14:m>
                  <m:oMath xmlns:m="http://schemas.openxmlformats.org/officeDocument/2006/math">
                    <m:sSub>
                      <m:sSubPr>
                        <m:ctrlPr>
                          <a:rPr lang="en-US" sz="2800" i="1" dirty="0">
                            <a:latin typeface="Cambria Math" panose="02040503050406030204" pitchFamily="18" charset="0"/>
                            <a:cs typeface="Times" panose="02020603050405020304" pitchFamily="18" charset="0"/>
                          </a:rPr>
                        </m:ctrlPr>
                      </m:sSubPr>
                      <m:e>
                        <m:r>
                          <a:rPr lang="en-US" sz="2800" i="1" dirty="0">
                            <a:latin typeface="Cambria Math" panose="02040503050406030204" pitchFamily="18" charset="0"/>
                            <a:cs typeface="Times" panose="02020603050405020304" pitchFamily="18" charset="0"/>
                          </a:rPr>
                          <m:t>𝑠</m:t>
                        </m:r>
                      </m:e>
                      <m:sub>
                        <m:r>
                          <a:rPr lang="en-US" sz="2800" b="0" i="1" dirty="0" smtClean="0">
                            <a:latin typeface="Cambria Math" panose="02040503050406030204" pitchFamily="18" charset="0"/>
                            <a:cs typeface="Times" panose="02020603050405020304" pitchFamily="18" charset="0"/>
                          </a:rPr>
                          <m:t>𝑖</m:t>
                        </m:r>
                      </m:sub>
                    </m:sSub>
                  </m:oMath>
                </a14:m>
                <a:r>
                  <a:rPr lang="en-US" sz="2800" dirty="0">
                    <a:latin typeface="Times" panose="02020603050405020304" pitchFamily="18" charset="0"/>
                    <a:cs typeface="Times" panose="02020603050405020304" pitchFamily="18" charset="0"/>
                  </a:rPr>
                  <a:t> . The initial state is counted if </a:t>
                </a:r>
                <a14:m>
                  <m:oMath xmlns:m="http://schemas.openxmlformats.org/officeDocument/2006/math">
                    <m:r>
                      <a:rPr lang="en-US" sz="2800" i="1" dirty="0" smtClean="0">
                        <a:latin typeface="Cambria Math" panose="02040503050406030204" pitchFamily="18" charset="0"/>
                        <a:cs typeface="Times" panose="02020603050405020304" pitchFamily="18" charset="0"/>
                      </a:rPr>
                      <m:t>𝑖</m:t>
                    </m:r>
                    <m:r>
                      <a:rPr lang="en-US" sz="2800" i="1" dirty="0">
                        <a:latin typeface="Cambria Math" panose="02040503050406030204" pitchFamily="18" charset="0"/>
                        <a:cs typeface="Times" panose="02020603050405020304" pitchFamily="18" charset="0"/>
                      </a:rPr>
                      <m:t> = </m:t>
                    </m:r>
                    <m:r>
                      <a:rPr lang="en-US" sz="2800" i="1" dirty="0">
                        <a:latin typeface="Cambria Math" panose="02040503050406030204" pitchFamily="18" charset="0"/>
                        <a:cs typeface="Times" panose="02020603050405020304" pitchFamily="18" charset="0"/>
                      </a:rPr>
                      <m:t>𝑗</m:t>
                    </m:r>
                  </m:oMath>
                </a14:m>
                <a:r>
                  <a:rPr lang="en-US" sz="2800" dirty="0">
                    <a:latin typeface="Times" panose="02020603050405020304" pitchFamily="18" charset="0"/>
                    <a:cs typeface="Times" panose="02020603050405020304" pitchFamily="18" charset="0"/>
                  </a:rPr>
                  <a:t>.</a:t>
                </a:r>
              </a:p>
              <a:p>
                <a:pPr algn="just"/>
                <a:endParaRPr lang="en-US" sz="2800" dirty="0">
                  <a:latin typeface="Times" panose="02020603050405020304" pitchFamily="18" charset="0"/>
                  <a:cs typeface="Times" panose="02020603050405020304" pitchFamily="18" charset="0"/>
                </a:endParaRPr>
              </a:p>
            </p:txBody>
          </p:sp>
        </mc:Choice>
        <mc:Fallback xmlns="">
          <p:sp>
            <p:nvSpPr>
              <p:cNvPr id="8" name="TextBox 7">
                <a:extLst>
                  <a:ext uri="{FF2B5EF4-FFF2-40B4-BE49-F238E27FC236}">
                    <a16:creationId xmlns:a16="http://schemas.microsoft.com/office/drawing/2014/main" id="{DC15C582-5B55-C475-0D01-F1C236AD5FD0}"/>
                  </a:ext>
                </a:extLst>
              </p:cNvPr>
              <p:cNvSpPr txBox="1">
                <a:spLocks noRot="1" noChangeAspect="1" noMove="1" noResize="1" noEditPoints="1" noAdjustHandles="1" noChangeArrowheads="1" noChangeShapeType="1" noTextEdit="1"/>
              </p:cNvSpPr>
              <p:nvPr/>
            </p:nvSpPr>
            <p:spPr>
              <a:xfrm>
                <a:off x="685800" y="1542465"/>
                <a:ext cx="7924800" cy="3177921"/>
              </a:xfrm>
              <a:prstGeom prst="rect">
                <a:avLst/>
              </a:prstGeom>
              <a:blipFill>
                <a:blip r:embed="rId2"/>
                <a:stretch>
                  <a:fillRect l="-1615" t="-1919" r="-153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BA90E35-C52F-B2FB-D260-4536C96E531D}"/>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The Fundamental Matrix</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94162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05C970-F7A2-A5C4-0601-CE7CA4161112}"/>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1909477F-F94E-4989-C4E7-BCE9B2EE088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B43940E6-36C5-BFAB-D73D-580E1F9959C7}"/>
              </a:ext>
            </a:extLst>
          </p:cNvPr>
          <p:cNvSpPr>
            <a:spLocks noGrp="1"/>
          </p:cNvSpPr>
          <p:nvPr>
            <p:ph type="sldNum" sz="quarter" idx="12"/>
          </p:nvPr>
        </p:nvSpPr>
        <p:spPr/>
        <p:txBody>
          <a:bodyPr/>
          <a:lstStyle/>
          <a:p>
            <a:fld id="{906F6DFE-AA00-4BFD-9D61-CA29BB78DE22}" type="slidenum">
              <a:rPr lang="en-US" altLang="en-US" smtClean="0"/>
              <a:pPr/>
              <a:t>38</a:t>
            </a:fld>
            <a:endParaRPr lang="en-US"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778E7C-0F1C-F592-A57C-F89BA178C9EF}"/>
                  </a:ext>
                </a:extLst>
              </p:cNvPr>
              <p:cNvSpPr txBox="1"/>
              <p:nvPr/>
            </p:nvSpPr>
            <p:spPr>
              <a:xfrm>
                <a:off x="609600" y="1524000"/>
                <a:ext cx="8229600" cy="3987887"/>
              </a:xfrm>
              <a:prstGeom prst="rect">
                <a:avLst/>
              </a:prstGeom>
              <a:noFill/>
            </p:spPr>
            <p:txBody>
              <a:bodyPr wrap="square">
                <a:spAutoFit/>
              </a:bodyPr>
              <a:lstStyle/>
              <a:p>
                <a:pPr algn="just"/>
                <a:r>
                  <a:rPr lang="en-US" sz="3200" dirty="0">
                    <a:latin typeface="Times" panose="02020603050405020304" pitchFamily="18" charset="0"/>
                    <a:cs typeface="Times" panose="02020603050405020304" pitchFamily="18" charset="0"/>
                  </a:rPr>
                  <a:t>Definition: </a:t>
                </a:r>
              </a:p>
              <a:p>
                <a:pPr algn="just"/>
                <a:r>
                  <a:rPr lang="en-US" sz="3200" dirty="0">
                    <a:latin typeface="Times" panose="02020603050405020304" pitchFamily="18" charset="0"/>
                    <a:cs typeface="Times" panose="02020603050405020304" pitchFamily="18" charset="0"/>
                  </a:rPr>
                  <a:t>For an absorbing Markov chain P, the matrix </a:t>
                </a:r>
                <a14:m>
                  <m:oMath xmlns:m="http://schemas.openxmlformats.org/officeDocument/2006/math">
                    <m:r>
                      <a:rPr lang="en-US" sz="3200" i="1" dirty="0" smtClean="0">
                        <a:latin typeface="Cambria Math" panose="02040503050406030204" pitchFamily="18" charset="0"/>
                        <a:cs typeface="Times" panose="02020603050405020304" pitchFamily="18" charset="0"/>
                      </a:rPr>
                      <m:t>𝑁</m:t>
                    </m:r>
                    <m:r>
                      <a:rPr lang="en-US" sz="3200" i="1" dirty="0" smtClean="0">
                        <a:latin typeface="Cambria Math" panose="02040503050406030204" pitchFamily="18" charset="0"/>
                        <a:cs typeface="Times" panose="02020603050405020304" pitchFamily="18" charset="0"/>
                      </a:rPr>
                      <m:t> = </m:t>
                    </m:r>
                    <m:sSup>
                      <m:sSupPr>
                        <m:ctrlPr>
                          <a:rPr lang="en-US" sz="3200" i="1" dirty="0" smtClean="0">
                            <a:latin typeface="Cambria Math" panose="02040503050406030204" pitchFamily="18" charset="0"/>
                            <a:cs typeface="Times" panose="02020603050405020304" pitchFamily="18" charset="0"/>
                          </a:rPr>
                        </m:ctrlPr>
                      </m:sSupPr>
                      <m:e>
                        <m:r>
                          <a:rPr lang="en-US" sz="3200" i="1" dirty="0">
                            <a:latin typeface="Cambria Math" panose="02040503050406030204" pitchFamily="18" charset="0"/>
                            <a:cs typeface="Times" panose="02020603050405020304" pitchFamily="18" charset="0"/>
                          </a:rPr>
                          <m:t>(</m:t>
                        </m:r>
                        <m:r>
                          <a:rPr lang="en-US" sz="3200" i="1" dirty="0">
                            <a:latin typeface="Cambria Math" panose="02040503050406030204" pitchFamily="18" charset="0"/>
                            <a:cs typeface="Times" panose="02020603050405020304" pitchFamily="18" charset="0"/>
                          </a:rPr>
                          <m:t>𝐼</m:t>
                        </m:r>
                        <m:r>
                          <a:rPr lang="en-US" sz="3200" i="1" dirty="0">
                            <a:latin typeface="Cambria Math" panose="02040503050406030204" pitchFamily="18" charset="0"/>
                            <a:cs typeface="Times" panose="02020603050405020304" pitchFamily="18" charset="0"/>
                          </a:rPr>
                          <m:t>−</m:t>
                        </m:r>
                        <m:r>
                          <a:rPr lang="en-US" sz="3200" i="1" dirty="0">
                            <a:latin typeface="Cambria Math" panose="02040503050406030204" pitchFamily="18" charset="0"/>
                            <a:cs typeface="Times" panose="02020603050405020304" pitchFamily="18" charset="0"/>
                          </a:rPr>
                          <m:t>𝑄</m:t>
                        </m:r>
                        <m:r>
                          <a:rPr lang="en-US" sz="3200" i="1" dirty="0">
                            <a:latin typeface="Cambria Math" panose="02040503050406030204" pitchFamily="18" charset="0"/>
                            <a:cs typeface="Times" panose="02020603050405020304" pitchFamily="18" charset="0"/>
                          </a:rPr>
                          <m:t>)</m:t>
                        </m:r>
                      </m:e>
                      <m:sup>
                        <m:r>
                          <a:rPr lang="en-US" sz="3200" b="0" i="1" dirty="0" smtClean="0">
                            <a:latin typeface="Cambria Math" panose="02040503050406030204" pitchFamily="18" charset="0"/>
                            <a:cs typeface="Times" panose="02020603050405020304" pitchFamily="18" charset="0"/>
                          </a:rPr>
                          <m:t>−</m:t>
                        </m:r>
                        <m:r>
                          <a:rPr lang="en-US" sz="3200" b="0" i="1" dirty="0" smtClean="0">
                            <a:latin typeface="Cambria Math" panose="02040503050406030204" pitchFamily="18" charset="0"/>
                            <a:cs typeface="Times" panose="02020603050405020304" pitchFamily="18" charset="0"/>
                          </a:rPr>
                          <m:t>1</m:t>
                        </m:r>
                      </m:sup>
                    </m:sSup>
                  </m:oMath>
                </a14:m>
                <a:r>
                  <a:rPr lang="en-US" sz="3200" dirty="0">
                    <a:latin typeface="Times" panose="02020603050405020304" pitchFamily="18" charset="0"/>
                    <a:cs typeface="Times" panose="02020603050405020304" pitchFamily="18" charset="0"/>
                  </a:rPr>
                  <a:t>is called the </a:t>
                </a:r>
                <a:r>
                  <a:rPr lang="en-US" sz="3200" dirty="0">
                    <a:solidFill>
                      <a:srgbClr val="C00000"/>
                    </a:solidFill>
                    <a:latin typeface="Times" panose="02020603050405020304" pitchFamily="18" charset="0"/>
                    <a:cs typeface="Times" panose="02020603050405020304" pitchFamily="18" charset="0"/>
                  </a:rPr>
                  <a:t>fundamental matrix </a:t>
                </a:r>
                <a:r>
                  <a:rPr lang="en-US" sz="3200" dirty="0">
                    <a:latin typeface="Times" panose="02020603050405020304" pitchFamily="18" charset="0"/>
                    <a:cs typeface="Times" panose="02020603050405020304" pitchFamily="18" charset="0"/>
                  </a:rPr>
                  <a:t>for P. The entry </a:t>
                </a:r>
                <a14:m>
                  <m:oMath xmlns:m="http://schemas.openxmlformats.org/officeDocument/2006/math">
                    <m:sSub>
                      <m:sSubPr>
                        <m:ctrlPr>
                          <a:rPr lang="en-US" sz="3200" i="1" dirty="0" smtClean="0">
                            <a:latin typeface="Cambria Math" panose="02040503050406030204" pitchFamily="18" charset="0"/>
                            <a:cs typeface="Times" panose="02020603050405020304" pitchFamily="18" charset="0"/>
                          </a:rPr>
                        </m:ctrlPr>
                      </m:sSubPr>
                      <m:e>
                        <m:r>
                          <a:rPr lang="en-US" sz="3200" b="0" i="1" dirty="0" smtClean="0">
                            <a:latin typeface="Cambria Math" panose="02040503050406030204" pitchFamily="18" charset="0"/>
                            <a:cs typeface="Times" panose="02020603050405020304" pitchFamily="18" charset="0"/>
                          </a:rPr>
                          <m:t>𝑛</m:t>
                        </m:r>
                      </m:e>
                      <m:sub>
                        <m:r>
                          <a:rPr lang="en-US" sz="3200" b="0" i="1" dirty="0" smtClean="0">
                            <a:latin typeface="Cambria Math" panose="02040503050406030204" pitchFamily="18" charset="0"/>
                            <a:cs typeface="Times" panose="02020603050405020304" pitchFamily="18" charset="0"/>
                          </a:rPr>
                          <m:t>𝑖𝑗</m:t>
                        </m:r>
                      </m:sub>
                    </m:sSub>
                  </m:oMath>
                </a14:m>
                <a:r>
                  <a:rPr lang="en-US" sz="3200" dirty="0">
                    <a:latin typeface="Times" panose="02020603050405020304" pitchFamily="18" charset="0"/>
                    <a:cs typeface="Times" panose="02020603050405020304" pitchFamily="18" charset="0"/>
                  </a:rPr>
                  <a:t> of N gives the expected number of times that the process is in the transient state </a:t>
                </a:r>
                <a14:m>
                  <m:oMath xmlns:m="http://schemas.openxmlformats.org/officeDocument/2006/math">
                    <m:sSub>
                      <m:sSubPr>
                        <m:ctrlPr>
                          <a:rPr lang="en-US" sz="3200" i="1" dirty="0" smtClean="0">
                            <a:latin typeface="Cambria Math" panose="02040503050406030204" pitchFamily="18" charset="0"/>
                            <a:cs typeface="Times" panose="02020603050405020304" pitchFamily="18" charset="0"/>
                          </a:rPr>
                        </m:ctrlPr>
                      </m:sSubPr>
                      <m:e>
                        <m:r>
                          <a:rPr lang="en-US" sz="3200" b="0" i="1" dirty="0" smtClean="0">
                            <a:latin typeface="Cambria Math" panose="02040503050406030204" pitchFamily="18" charset="0"/>
                            <a:cs typeface="Times" panose="02020603050405020304" pitchFamily="18" charset="0"/>
                          </a:rPr>
                          <m:t>𝑠</m:t>
                        </m:r>
                      </m:e>
                      <m:sub>
                        <m:r>
                          <a:rPr lang="en-US" sz="3200" b="0" i="1" dirty="0" smtClean="0">
                            <a:latin typeface="Cambria Math" panose="02040503050406030204" pitchFamily="18" charset="0"/>
                            <a:cs typeface="Times" panose="02020603050405020304" pitchFamily="18" charset="0"/>
                          </a:rPr>
                          <m:t>𝑗</m:t>
                        </m:r>
                      </m:sub>
                    </m:sSub>
                  </m:oMath>
                </a14:m>
                <a:r>
                  <a:rPr lang="en-US" sz="3200" dirty="0">
                    <a:latin typeface="Times" panose="02020603050405020304" pitchFamily="18" charset="0"/>
                    <a:cs typeface="Times" panose="02020603050405020304" pitchFamily="18" charset="0"/>
                  </a:rPr>
                  <a:t> if it is started in the transient state </a:t>
                </a:r>
                <a14:m>
                  <m:oMath xmlns:m="http://schemas.openxmlformats.org/officeDocument/2006/math">
                    <m:sSub>
                      <m:sSubPr>
                        <m:ctrlPr>
                          <a:rPr lang="en-US" sz="3200" i="1" smtClean="0">
                            <a:latin typeface="Cambria Math" panose="02040503050406030204" pitchFamily="18" charset="0"/>
                            <a:cs typeface="Times" panose="02020603050405020304" pitchFamily="18" charset="0"/>
                          </a:rPr>
                        </m:ctrlPr>
                      </m:sSubPr>
                      <m:e>
                        <m:r>
                          <a:rPr lang="en-US" sz="3200" b="0" i="1" smtClean="0">
                            <a:latin typeface="Cambria Math" panose="02040503050406030204" pitchFamily="18" charset="0"/>
                            <a:cs typeface="Times" panose="02020603050405020304" pitchFamily="18" charset="0"/>
                          </a:rPr>
                          <m:t>𝑠</m:t>
                        </m:r>
                      </m:e>
                      <m:sub>
                        <m:r>
                          <a:rPr lang="en-US" sz="3200" b="0" i="1" smtClean="0">
                            <a:latin typeface="Cambria Math" panose="02040503050406030204" pitchFamily="18" charset="0"/>
                            <a:cs typeface="Times" panose="02020603050405020304" pitchFamily="18" charset="0"/>
                          </a:rPr>
                          <m:t>𝑖</m:t>
                        </m:r>
                      </m:sub>
                    </m:sSub>
                  </m:oMath>
                </a14:m>
                <a:r>
                  <a:rPr lang="en-US" sz="3200" dirty="0">
                    <a:latin typeface="Times" panose="02020603050405020304" pitchFamily="18" charset="0"/>
                    <a:cs typeface="Times" panose="02020603050405020304" pitchFamily="18" charset="0"/>
                  </a:rPr>
                  <a:t>.</a:t>
                </a:r>
              </a:p>
              <a:p>
                <a:pPr algn="just"/>
                <a:endParaRPr lang="en-US" dirty="0">
                  <a:solidFill>
                    <a:srgbClr val="C00000"/>
                  </a:solidFill>
                  <a:latin typeface="Times" panose="02020603050405020304" pitchFamily="18" charset="0"/>
                  <a:cs typeface="Times" panose="02020603050405020304" pitchFamily="18" charset="0"/>
                </a:endParaRPr>
              </a:p>
            </p:txBody>
          </p:sp>
        </mc:Choice>
        <mc:Fallback xmlns="">
          <p:sp>
            <p:nvSpPr>
              <p:cNvPr id="8" name="TextBox 7">
                <a:extLst>
                  <a:ext uri="{FF2B5EF4-FFF2-40B4-BE49-F238E27FC236}">
                    <a16:creationId xmlns:a16="http://schemas.microsoft.com/office/drawing/2014/main" id="{CD778E7C-0F1C-F592-A57C-F89BA178C9EF}"/>
                  </a:ext>
                </a:extLst>
              </p:cNvPr>
              <p:cNvSpPr txBox="1">
                <a:spLocks noRot="1" noChangeAspect="1" noMove="1" noResize="1" noEditPoints="1" noAdjustHandles="1" noChangeArrowheads="1" noChangeShapeType="1" noTextEdit="1"/>
              </p:cNvSpPr>
              <p:nvPr/>
            </p:nvSpPr>
            <p:spPr>
              <a:xfrm>
                <a:off x="609600" y="1524000"/>
                <a:ext cx="8229600" cy="3987887"/>
              </a:xfrm>
              <a:prstGeom prst="rect">
                <a:avLst/>
              </a:prstGeom>
              <a:blipFill>
                <a:blip r:embed="rId2"/>
                <a:stretch>
                  <a:fillRect l="-1852" t="-2141" r="-1852"/>
                </a:stretch>
              </a:blipFill>
            </p:spPr>
            <p:txBody>
              <a:bodyPr/>
              <a:lstStyle/>
              <a:p>
                <a:r>
                  <a:rPr lang="en-US">
                    <a:noFill/>
                  </a:rPr>
                  <a:t> </a:t>
                </a:r>
              </a:p>
            </p:txBody>
          </p:sp>
        </mc:Fallback>
      </mc:AlternateContent>
    </p:spTree>
    <p:extLst>
      <p:ext uri="{BB962C8B-B14F-4D97-AF65-F5344CB8AC3E}">
        <p14:creationId xmlns:p14="http://schemas.microsoft.com/office/powerpoint/2010/main" val="1348083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34627C-525B-CB2A-C9FB-7D1720B04EEB}"/>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CFB111B4-9BFD-8624-BE69-3C36BAB928C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05EF7069-BE90-F917-ACEA-442ABDCE4D9F}"/>
              </a:ext>
            </a:extLst>
          </p:cNvPr>
          <p:cNvSpPr>
            <a:spLocks noGrp="1"/>
          </p:cNvSpPr>
          <p:nvPr>
            <p:ph type="sldNum" sz="quarter" idx="12"/>
          </p:nvPr>
        </p:nvSpPr>
        <p:spPr/>
        <p:txBody>
          <a:bodyPr/>
          <a:lstStyle/>
          <a:p>
            <a:fld id="{906F6DFE-AA00-4BFD-9D61-CA29BB78DE22}" type="slidenum">
              <a:rPr lang="en-US" altLang="en-US" smtClean="0"/>
              <a:pPr/>
              <a:t>39</a:t>
            </a:fld>
            <a:endParaRPr lang="en-US" altLang="en-US"/>
          </a:p>
        </p:txBody>
      </p:sp>
      <p:sp>
        <p:nvSpPr>
          <p:cNvPr id="8" name="TextBox 7">
            <a:extLst>
              <a:ext uri="{FF2B5EF4-FFF2-40B4-BE49-F238E27FC236}">
                <a16:creationId xmlns:a16="http://schemas.microsoft.com/office/drawing/2014/main" id="{F8EA50AB-BACE-39EB-1E3A-0C40D5ADEC5C}"/>
              </a:ext>
            </a:extLst>
          </p:cNvPr>
          <p:cNvSpPr txBox="1"/>
          <p:nvPr/>
        </p:nvSpPr>
        <p:spPr>
          <a:xfrm>
            <a:off x="533400" y="1600200"/>
            <a:ext cx="8153400" cy="4524315"/>
          </a:xfrm>
          <a:prstGeom prst="rect">
            <a:avLst/>
          </a:prstGeom>
          <a:noFill/>
        </p:spPr>
        <p:txBody>
          <a:bodyPr wrap="square">
            <a:spAutoFit/>
          </a:bodyPr>
          <a:lstStyle/>
          <a:p>
            <a:pPr algn="ctr"/>
            <a:r>
              <a:rPr lang="en-US" sz="3600" dirty="0">
                <a:solidFill>
                  <a:srgbClr val="C00000"/>
                </a:solidFill>
                <a:latin typeface="Times" panose="02020603050405020304" pitchFamily="18" charset="0"/>
                <a:cs typeface="Times" panose="02020603050405020304" pitchFamily="18" charset="0"/>
              </a:rPr>
              <a:t>To find the Matrix inverse calculation, kindly check out the following webpage: </a:t>
            </a:r>
            <a:r>
              <a:rPr lang="en-US" sz="3600" dirty="0">
                <a:solidFill>
                  <a:srgbClr val="C00000"/>
                </a:solidFill>
                <a:latin typeface="Times" panose="02020603050405020304" pitchFamily="18" charset="0"/>
                <a:cs typeface="Times" panose="02020603050405020304" pitchFamily="18" charset="0"/>
                <a:hlinkClick r:id="rId2"/>
              </a:rPr>
              <a:t>http://graphics.ics.uci.edu/ICS6N/NewLectures/Lecture5.pdf</a:t>
            </a:r>
            <a:r>
              <a:rPr lang="en-US" sz="3600" dirty="0">
                <a:solidFill>
                  <a:srgbClr val="C00000"/>
                </a:solidFill>
                <a:latin typeface="Times" panose="02020603050405020304" pitchFamily="18" charset="0"/>
                <a:cs typeface="Times" panose="02020603050405020304" pitchFamily="18" charset="0"/>
              </a:rPr>
              <a:t>.</a:t>
            </a:r>
          </a:p>
          <a:p>
            <a:pPr algn="ctr"/>
            <a:endParaRPr lang="en-US" sz="3600" dirty="0">
              <a:solidFill>
                <a:srgbClr val="C00000"/>
              </a:solidFill>
              <a:latin typeface="Times" panose="02020603050405020304" pitchFamily="18" charset="0"/>
              <a:cs typeface="Times" panose="02020603050405020304" pitchFamily="18" charset="0"/>
            </a:endParaRPr>
          </a:p>
          <a:p>
            <a:pPr algn="ctr"/>
            <a:r>
              <a:rPr lang="en-US" sz="3600" dirty="0">
                <a:solidFill>
                  <a:srgbClr val="C00000"/>
                </a:solidFill>
                <a:latin typeface="Times" panose="02020603050405020304" pitchFamily="18" charset="0"/>
                <a:cs typeface="Times" panose="02020603050405020304" pitchFamily="18" charset="0"/>
              </a:rPr>
              <a:t>Or </a:t>
            </a:r>
          </a:p>
          <a:p>
            <a:pPr algn="ctr"/>
            <a:endParaRPr lang="en-US" sz="3600" dirty="0">
              <a:solidFill>
                <a:srgbClr val="C00000"/>
              </a:solidFill>
              <a:latin typeface="Times" panose="02020603050405020304" pitchFamily="18" charset="0"/>
              <a:cs typeface="Times" panose="02020603050405020304" pitchFamily="18" charset="0"/>
            </a:endParaRPr>
          </a:p>
          <a:p>
            <a:pPr algn="ctr"/>
            <a:r>
              <a:rPr lang="en-US" sz="3600" dirty="0">
                <a:solidFill>
                  <a:srgbClr val="C00000"/>
                </a:solidFill>
                <a:latin typeface="Times" panose="02020603050405020304" pitchFamily="18" charset="0"/>
                <a:cs typeface="Times" panose="02020603050405020304" pitchFamily="18" charset="0"/>
              </a:rPr>
              <a:t>Please use your calculator directly!</a:t>
            </a:r>
          </a:p>
        </p:txBody>
      </p:sp>
    </p:spTree>
    <p:extLst>
      <p:ext uri="{BB962C8B-B14F-4D97-AF65-F5344CB8AC3E}">
        <p14:creationId xmlns:p14="http://schemas.microsoft.com/office/powerpoint/2010/main" val="204047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3">
            <a:extLst>
              <a:ext uri="{FF2B5EF4-FFF2-40B4-BE49-F238E27FC236}">
                <a16:creationId xmlns:a16="http://schemas.microsoft.com/office/drawing/2014/main" id="{06E9B0E5-6A2B-BB96-D4E0-80BCFBF23636}"/>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2F8140B-BB00-43F2-B503-46AA470A3ADA}" type="slidenum">
              <a:rPr lang="he-IL" altLang="en-US" sz="1600">
                <a:latin typeface="Times New Roman" panose="02020603050405020304" pitchFamily="18" charset="0"/>
              </a:rPr>
              <a:pPr/>
              <a:t>4</a:t>
            </a:fld>
            <a:endParaRPr lang="en-US" altLang="en-US" sz="1600">
              <a:latin typeface="Times New Roman" panose="02020603050405020304" pitchFamily="18" charset="0"/>
            </a:endParaRPr>
          </a:p>
        </p:txBody>
      </p:sp>
      <p:sp>
        <p:nvSpPr>
          <p:cNvPr id="1029" name="Rectangle 2">
            <a:extLst>
              <a:ext uri="{FF2B5EF4-FFF2-40B4-BE49-F238E27FC236}">
                <a16:creationId xmlns:a16="http://schemas.microsoft.com/office/drawing/2014/main" id="{F79C4B53-7AA1-8232-2A9E-92D6D3B977D7}"/>
              </a:ext>
            </a:extLst>
          </p:cNvPr>
          <p:cNvSpPr>
            <a:spLocks noGrp="1" noChangeArrowheads="1"/>
          </p:cNvSpPr>
          <p:nvPr>
            <p:ph type="title"/>
          </p:nvPr>
        </p:nvSpPr>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p>
        </p:txBody>
      </p:sp>
      <p:sp>
        <p:nvSpPr>
          <p:cNvPr id="1030" name="Text Box 3">
            <a:extLst>
              <a:ext uri="{FF2B5EF4-FFF2-40B4-BE49-F238E27FC236}">
                <a16:creationId xmlns:a16="http://schemas.microsoft.com/office/drawing/2014/main" id="{ED4A9A33-56D1-DEE5-705E-7A8DE943EEB6}"/>
              </a:ext>
            </a:extLst>
          </p:cNvPr>
          <p:cNvSpPr txBox="1">
            <a:spLocks noChangeArrowheads="1"/>
          </p:cNvSpPr>
          <p:nvPr/>
        </p:nvSpPr>
        <p:spPr bwMode="auto">
          <a:xfrm>
            <a:off x="522288" y="2173288"/>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endParaRPr lang="en-US" altLang="en-US">
              <a:latin typeface="Times New Roman" panose="02020603050405020304" pitchFamily="18" charset="0"/>
            </a:endParaRPr>
          </a:p>
        </p:txBody>
      </p:sp>
      <p:sp>
        <p:nvSpPr>
          <p:cNvPr id="1031" name="Text Box 5">
            <a:extLst>
              <a:ext uri="{FF2B5EF4-FFF2-40B4-BE49-F238E27FC236}">
                <a16:creationId xmlns:a16="http://schemas.microsoft.com/office/drawing/2014/main" id="{9A91A62D-F4AB-2A9A-95BF-BF4E41713B1B}"/>
              </a:ext>
            </a:extLst>
          </p:cNvPr>
          <p:cNvSpPr txBox="1">
            <a:spLocks noChangeArrowheads="1"/>
          </p:cNvSpPr>
          <p:nvPr/>
        </p:nvSpPr>
        <p:spPr bwMode="auto">
          <a:xfrm>
            <a:off x="593360" y="1933671"/>
            <a:ext cx="828902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 </a:t>
            </a:r>
            <a:r>
              <a:rPr lang="en-US" altLang="en-US" dirty="0">
                <a:solidFill>
                  <a:srgbClr val="993300"/>
                </a:solidFill>
              </a:rPr>
              <a:t>Markov Property:</a:t>
            </a:r>
            <a:r>
              <a:rPr lang="en-US" altLang="en-US" dirty="0"/>
              <a:t> </a:t>
            </a:r>
            <a:r>
              <a:rPr lang="en-US" altLang="en-US" sz="2000" dirty="0"/>
              <a:t>The state of the system at time </a:t>
            </a:r>
            <a:r>
              <a:rPr lang="en-US" altLang="en-US" sz="2000"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+1</a:t>
            </a:r>
            <a:r>
              <a:rPr lang="en-US" altLang="en-US" sz="2000" dirty="0"/>
              <a:t> depends only on the state of the system at time </a:t>
            </a:r>
            <a:r>
              <a:rPr lang="en-US" altLang="en-US" sz="2000" i="1" dirty="0">
                <a:latin typeface="Times New Roman" panose="02020603050405020304" pitchFamily="18" charset="0"/>
                <a:cs typeface="Times New Roman" panose="02020603050405020304" pitchFamily="18" charset="0"/>
              </a:rPr>
              <a:t>t</a:t>
            </a:r>
          </a:p>
        </p:txBody>
      </p:sp>
      <p:grpSp>
        <p:nvGrpSpPr>
          <p:cNvPr id="1032" name="Group 22">
            <a:extLst>
              <a:ext uri="{FF2B5EF4-FFF2-40B4-BE49-F238E27FC236}">
                <a16:creationId xmlns:a16="http://schemas.microsoft.com/office/drawing/2014/main" id="{56D560E6-4F05-5A6D-4391-AB29F908942F}"/>
              </a:ext>
            </a:extLst>
          </p:cNvPr>
          <p:cNvGrpSpPr>
            <a:grpSpLocks/>
          </p:cNvGrpSpPr>
          <p:nvPr/>
        </p:nvGrpSpPr>
        <p:grpSpPr bwMode="auto">
          <a:xfrm>
            <a:off x="1225550" y="3662362"/>
            <a:ext cx="6089650" cy="528638"/>
            <a:chOff x="772" y="2190"/>
            <a:chExt cx="3836" cy="333"/>
          </a:xfrm>
        </p:grpSpPr>
        <p:sp>
          <p:nvSpPr>
            <p:cNvPr id="1035" name="Oval 6">
              <a:extLst>
                <a:ext uri="{FF2B5EF4-FFF2-40B4-BE49-F238E27FC236}">
                  <a16:creationId xmlns:a16="http://schemas.microsoft.com/office/drawing/2014/main" id="{532E3E69-F23B-B3D0-2B69-F4C97D9E8D30}"/>
                </a:ext>
              </a:extLst>
            </p:cNvPr>
            <p:cNvSpPr>
              <a:spLocks noChangeArrowheads="1"/>
            </p:cNvSpPr>
            <p:nvPr/>
          </p:nvSpPr>
          <p:spPr bwMode="auto">
            <a:xfrm>
              <a:off x="772" y="2201"/>
              <a:ext cx="386" cy="320"/>
            </a:xfrm>
            <a:prstGeom prst="ellipse">
              <a:avLst/>
            </a:prstGeom>
            <a:solidFill>
              <a:srgbClr val="FF9966"/>
            </a:solidFill>
            <a:ln w="25400">
              <a:solidFill>
                <a:schemeClr val="tx1"/>
              </a:solidFill>
              <a:round/>
              <a:headEnd/>
              <a:tailEnd/>
            </a:ln>
          </p:spPr>
          <p:txBody>
            <a:bodyPr wrap="none"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1</a:t>
              </a:r>
            </a:p>
          </p:txBody>
        </p:sp>
        <p:sp>
          <p:nvSpPr>
            <p:cNvPr id="1036" name="Oval 7">
              <a:extLst>
                <a:ext uri="{FF2B5EF4-FFF2-40B4-BE49-F238E27FC236}">
                  <a16:creationId xmlns:a16="http://schemas.microsoft.com/office/drawing/2014/main" id="{4DADA18B-6C03-0466-089B-20A4BAA5F67E}"/>
                </a:ext>
              </a:extLst>
            </p:cNvPr>
            <p:cNvSpPr>
              <a:spLocks noChangeArrowheads="1"/>
            </p:cNvSpPr>
            <p:nvPr/>
          </p:nvSpPr>
          <p:spPr bwMode="auto">
            <a:xfrm>
              <a:off x="1640" y="2190"/>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2</a:t>
              </a:r>
            </a:p>
          </p:txBody>
        </p:sp>
        <p:sp>
          <p:nvSpPr>
            <p:cNvPr id="1037" name="Oval 8">
              <a:extLst>
                <a:ext uri="{FF2B5EF4-FFF2-40B4-BE49-F238E27FC236}">
                  <a16:creationId xmlns:a16="http://schemas.microsoft.com/office/drawing/2014/main" id="{8EF619D7-FC6F-2476-BF84-C959E8188973}"/>
                </a:ext>
              </a:extLst>
            </p:cNvPr>
            <p:cNvSpPr>
              <a:spLocks noChangeArrowheads="1"/>
            </p:cNvSpPr>
            <p:nvPr/>
          </p:nvSpPr>
          <p:spPr bwMode="auto">
            <a:xfrm>
              <a:off x="2488" y="2199"/>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dirty="0">
                  <a:latin typeface="Times New Roman" panose="02020603050405020304" pitchFamily="18" charset="0"/>
                </a:rPr>
                <a:t>X</a:t>
              </a:r>
              <a:r>
                <a:rPr lang="en-US" altLang="en-US" sz="2000" baseline="-25000" dirty="0">
                  <a:latin typeface="Times New Roman" panose="02020603050405020304" pitchFamily="18" charset="0"/>
                </a:rPr>
                <a:t>3</a:t>
              </a:r>
            </a:p>
          </p:txBody>
        </p:sp>
        <p:sp>
          <p:nvSpPr>
            <p:cNvPr id="1038" name="Oval 9">
              <a:extLst>
                <a:ext uri="{FF2B5EF4-FFF2-40B4-BE49-F238E27FC236}">
                  <a16:creationId xmlns:a16="http://schemas.microsoft.com/office/drawing/2014/main" id="{584821FE-2AE2-5D42-C0BB-99F564698553}"/>
                </a:ext>
              </a:extLst>
            </p:cNvPr>
            <p:cNvSpPr>
              <a:spLocks noChangeArrowheads="1"/>
            </p:cNvSpPr>
            <p:nvPr/>
          </p:nvSpPr>
          <p:spPr bwMode="auto">
            <a:xfrm>
              <a:off x="3343" y="2198"/>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4</a:t>
              </a:r>
            </a:p>
          </p:txBody>
        </p:sp>
        <p:sp>
          <p:nvSpPr>
            <p:cNvPr id="1039" name="Oval 10">
              <a:extLst>
                <a:ext uri="{FF2B5EF4-FFF2-40B4-BE49-F238E27FC236}">
                  <a16:creationId xmlns:a16="http://schemas.microsoft.com/office/drawing/2014/main" id="{ECCFAD59-2D9C-DEAC-9030-C52845502A5F}"/>
                </a:ext>
              </a:extLst>
            </p:cNvPr>
            <p:cNvSpPr>
              <a:spLocks noChangeArrowheads="1"/>
            </p:cNvSpPr>
            <p:nvPr/>
          </p:nvSpPr>
          <p:spPr bwMode="auto">
            <a:xfrm>
              <a:off x="4222" y="2203"/>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5</a:t>
              </a:r>
            </a:p>
          </p:txBody>
        </p:sp>
        <p:cxnSp>
          <p:nvCxnSpPr>
            <p:cNvPr id="1040" name="AutoShape 12">
              <a:extLst>
                <a:ext uri="{FF2B5EF4-FFF2-40B4-BE49-F238E27FC236}">
                  <a16:creationId xmlns:a16="http://schemas.microsoft.com/office/drawing/2014/main" id="{FED44B60-86D3-704F-7576-51C429D9297E}"/>
                </a:ext>
              </a:extLst>
            </p:cNvPr>
            <p:cNvCxnSpPr>
              <a:cxnSpLocks noChangeShapeType="1"/>
              <a:stCxn id="1035" idx="7"/>
              <a:endCxn id="1036" idx="1"/>
            </p:cNvCxnSpPr>
            <p:nvPr/>
          </p:nvCxnSpPr>
          <p:spPr bwMode="auto">
            <a:xfrm rot="-5400000">
              <a:off x="1394" y="1940"/>
              <a:ext cx="10" cy="594"/>
            </a:xfrm>
            <a:prstGeom prst="curvedConnector3">
              <a:avLst>
                <a:gd name="adj1" fmla="val 139375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1" name="AutoShape 13">
              <a:extLst>
                <a:ext uri="{FF2B5EF4-FFF2-40B4-BE49-F238E27FC236}">
                  <a16:creationId xmlns:a16="http://schemas.microsoft.com/office/drawing/2014/main" id="{99A62F94-D206-9518-03A1-2B8D881E4C08}"/>
                </a:ext>
              </a:extLst>
            </p:cNvPr>
            <p:cNvCxnSpPr>
              <a:cxnSpLocks noChangeShapeType="1"/>
              <a:stCxn id="1036" idx="7"/>
              <a:endCxn id="1037" idx="1"/>
            </p:cNvCxnSpPr>
            <p:nvPr/>
          </p:nvCxnSpPr>
          <p:spPr bwMode="auto">
            <a:xfrm rot="5400000" flipV="1">
              <a:off x="2253" y="1949"/>
              <a:ext cx="8" cy="574"/>
            </a:xfrm>
            <a:prstGeom prst="curvedConnector3">
              <a:avLst>
                <a:gd name="adj1" fmla="val -159230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2" name="AutoShape 14">
              <a:extLst>
                <a:ext uri="{FF2B5EF4-FFF2-40B4-BE49-F238E27FC236}">
                  <a16:creationId xmlns:a16="http://schemas.microsoft.com/office/drawing/2014/main" id="{92269672-2BC6-0C80-526C-19427E80394C}"/>
                </a:ext>
              </a:extLst>
            </p:cNvPr>
            <p:cNvCxnSpPr>
              <a:cxnSpLocks noChangeShapeType="1"/>
              <a:stCxn id="1037" idx="7"/>
              <a:endCxn id="1038" idx="1"/>
            </p:cNvCxnSpPr>
            <p:nvPr/>
          </p:nvCxnSpPr>
          <p:spPr bwMode="auto">
            <a:xfrm rot="-5400000">
              <a:off x="3108" y="1948"/>
              <a:ext cx="1" cy="583"/>
            </a:xfrm>
            <a:prstGeom prst="curvedConnector3">
              <a:avLst>
                <a:gd name="adj1" fmla="val 13600005"/>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3" name="AutoShape 15">
              <a:extLst>
                <a:ext uri="{FF2B5EF4-FFF2-40B4-BE49-F238E27FC236}">
                  <a16:creationId xmlns:a16="http://schemas.microsoft.com/office/drawing/2014/main" id="{230B88E8-9328-FD29-98B4-58E685335DB8}"/>
                </a:ext>
              </a:extLst>
            </p:cNvPr>
            <p:cNvCxnSpPr>
              <a:cxnSpLocks noChangeShapeType="1"/>
              <a:stCxn id="1038" idx="7"/>
              <a:endCxn id="1039" idx="1"/>
            </p:cNvCxnSpPr>
            <p:nvPr/>
          </p:nvCxnSpPr>
          <p:spPr bwMode="auto">
            <a:xfrm rot="5400000" flipV="1">
              <a:off x="3973" y="1939"/>
              <a:ext cx="5" cy="605"/>
            </a:xfrm>
            <a:prstGeom prst="curvedConnector3">
              <a:avLst>
                <a:gd name="adj1" fmla="val -2957144"/>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graphicFrame>
        <p:nvGraphicFramePr>
          <p:cNvPr id="263185" name="Object 17">
            <a:extLst>
              <a:ext uri="{FF2B5EF4-FFF2-40B4-BE49-F238E27FC236}">
                <a16:creationId xmlns:a16="http://schemas.microsoft.com/office/drawing/2014/main" id="{11484F71-A927-F1A3-6132-426803A17A26}"/>
              </a:ext>
            </a:extLst>
          </p:cNvPr>
          <p:cNvGraphicFramePr>
            <a:graphicFrameLocks noChangeAspect="1"/>
          </p:cNvGraphicFramePr>
          <p:nvPr>
            <p:extLst>
              <p:ext uri="{D42A27DB-BD31-4B8C-83A1-F6EECF244321}">
                <p14:modId xmlns:p14="http://schemas.microsoft.com/office/powerpoint/2010/main" val="3414377803"/>
              </p:ext>
            </p:extLst>
          </p:nvPr>
        </p:nvGraphicFramePr>
        <p:xfrm>
          <a:off x="381000" y="3013870"/>
          <a:ext cx="8608258" cy="461961"/>
        </p:xfrm>
        <a:graphic>
          <a:graphicData uri="http://schemas.openxmlformats.org/presentationml/2006/ole">
            <mc:AlternateContent xmlns:mc="http://schemas.openxmlformats.org/markup-compatibility/2006">
              <mc:Choice xmlns:v="urn:schemas-microsoft-com:vml" Requires="v">
                <p:oleObj name="משוואה" r:id="rId3" imgW="4267080" imgH="228600" progId="Equation.3">
                  <p:embed/>
                </p:oleObj>
              </mc:Choice>
              <mc:Fallback>
                <p:oleObj name="משוואה" r:id="rId3" imgW="4267080" imgH="228600" progId="Equation.3">
                  <p:embed/>
                  <p:pic>
                    <p:nvPicPr>
                      <p:cNvPr id="263185" name="Object 17">
                        <a:extLst>
                          <a:ext uri="{FF2B5EF4-FFF2-40B4-BE49-F238E27FC236}">
                            <a16:creationId xmlns:a16="http://schemas.microsoft.com/office/drawing/2014/main" id="{11484F71-A927-F1A3-6132-426803A17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013870"/>
                        <a:ext cx="8608258" cy="461961"/>
                      </a:xfrm>
                      <a:prstGeom prst="rect">
                        <a:avLst/>
                      </a:prstGeom>
                      <a:solidFill>
                        <a:srgbClr val="FFFF99"/>
                      </a:solidFill>
                      <a:ln w="12700">
                        <a:solidFill>
                          <a:schemeClr val="hlink"/>
                        </a:solidFill>
                        <a:miter lim="800000"/>
                        <a:headEnd/>
                        <a:tailEnd/>
                      </a:ln>
                      <a:effectLst/>
                    </p:spPr>
                  </p:pic>
                </p:oleObj>
              </mc:Fallback>
            </mc:AlternateContent>
          </a:graphicData>
        </a:graphic>
      </p:graphicFrame>
      <p:sp>
        <p:nvSpPr>
          <p:cNvPr id="263186" name="Text Box 18">
            <a:extLst>
              <a:ext uri="{FF2B5EF4-FFF2-40B4-BE49-F238E27FC236}">
                <a16:creationId xmlns:a16="http://schemas.microsoft.com/office/drawing/2014/main" id="{2FB896FC-B312-793C-ED11-1EE2C994A30E}"/>
              </a:ext>
            </a:extLst>
          </p:cNvPr>
          <p:cNvSpPr txBox="1">
            <a:spLocks noChangeArrowheads="1"/>
          </p:cNvSpPr>
          <p:nvPr/>
        </p:nvSpPr>
        <p:spPr bwMode="auto">
          <a:xfrm>
            <a:off x="593360" y="4343400"/>
            <a:ext cx="855064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just">
              <a:spcBef>
                <a:spcPct val="50000"/>
              </a:spcBef>
            </a:pPr>
            <a:r>
              <a:rPr lang="en-US" altLang="en-US" dirty="0"/>
              <a:t>•</a:t>
            </a:r>
            <a:r>
              <a:rPr lang="en-US" altLang="en-US" dirty="0">
                <a:solidFill>
                  <a:srgbClr val="993300"/>
                </a:solidFill>
              </a:rPr>
              <a:t>Stationary Assumption:</a:t>
            </a:r>
            <a:r>
              <a:rPr lang="en-US" altLang="en-US" dirty="0"/>
              <a:t> </a:t>
            </a:r>
            <a:r>
              <a:rPr lang="en-US" altLang="en-US" sz="2000" dirty="0"/>
              <a:t>Transition probabilities are independent of time (</a:t>
            </a:r>
            <a:r>
              <a:rPr lang="en-US" altLang="en-US" sz="2000" i="1" dirty="0">
                <a:latin typeface="Times New Roman" panose="02020603050405020304" pitchFamily="18" charset="0"/>
                <a:cs typeface="Times New Roman" panose="02020603050405020304" pitchFamily="18" charset="0"/>
              </a:rPr>
              <a:t>t</a:t>
            </a:r>
            <a:r>
              <a:rPr lang="en-US" altLang="en-US" sz="2000" dirty="0"/>
              <a:t>)</a:t>
            </a:r>
          </a:p>
        </p:txBody>
      </p:sp>
      <p:graphicFrame>
        <p:nvGraphicFramePr>
          <p:cNvPr id="263187" name="Object 19">
            <a:extLst>
              <a:ext uri="{FF2B5EF4-FFF2-40B4-BE49-F238E27FC236}">
                <a16:creationId xmlns:a16="http://schemas.microsoft.com/office/drawing/2014/main" id="{6F17BA22-C952-A490-3471-DFF65C58CB50}"/>
              </a:ext>
            </a:extLst>
          </p:cNvPr>
          <p:cNvGraphicFramePr>
            <a:graphicFrameLocks noChangeAspect="1"/>
          </p:cNvGraphicFramePr>
          <p:nvPr>
            <p:extLst>
              <p:ext uri="{D42A27DB-BD31-4B8C-83A1-F6EECF244321}">
                <p14:modId xmlns:p14="http://schemas.microsoft.com/office/powerpoint/2010/main" val="1539949998"/>
              </p:ext>
            </p:extLst>
          </p:nvPr>
        </p:nvGraphicFramePr>
        <p:xfrm>
          <a:off x="2855913" y="5208588"/>
          <a:ext cx="3413125" cy="506412"/>
        </p:xfrm>
        <a:graphic>
          <a:graphicData uri="http://schemas.openxmlformats.org/presentationml/2006/ole">
            <mc:AlternateContent xmlns:mc="http://schemas.openxmlformats.org/markup-compatibility/2006">
              <mc:Choice xmlns:v="urn:schemas-microsoft-com:vml" Requires="v">
                <p:oleObj name="Equation" r:id="rId5" imgW="1714320" imgH="253800" progId="Equation.DSMT4">
                  <p:embed/>
                </p:oleObj>
              </mc:Choice>
              <mc:Fallback>
                <p:oleObj name="Equation" r:id="rId5" imgW="1714320" imgH="253800" progId="Equation.DSMT4">
                  <p:embed/>
                  <p:pic>
                    <p:nvPicPr>
                      <p:cNvPr id="263187" name="Object 19">
                        <a:extLst>
                          <a:ext uri="{FF2B5EF4-FFF2-40B4-BE49-F238E27FC236}">
                            <a16:creationId xmlns:a16="http://schemas.microsoft.com/office/drawing/2014/main" id="{6F17BA22-C952-A490-3471-DFF65C58C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5208588"/>
                        <a:ext cx="3413125" cy="506412"/>
                      </a:xfrm>
                      <a:prstGeom prst="rect">
                        <a:avLst/>
                      </a:prstGeom>
                      <a:solidFill>
                        <a:srgbClr val="FFFF99"/>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89" name="Text Box 21">
            <a:extLst>
              <a:ext uri="{FF2B5EF4-FFF2-40B4-BE49-F238E27FC236}">
                <a16:creationId xmlns:a16="http://schemas.microsoft.com/office/drawing/2014/main" id="{2DACB6A2-B64F-7BC7-5A8A-B4AC0BF3E64E}"/>
              </a:ext>
            </a:extLst>
          </p:cNvPr>
          <p:cNvSpPr txBox="1">
            <a:spLocks noChangeArrowheads="1"/>
          </p:cNvSpPr>
          <p:nvPr/>
        </p:nvSpPr>
        <p:spPr bwMode="auto">
          <a:xfrm>
            <a:off x="2147888" y="5930900"/>
            <a:ext cx="4984750" cy="469900"/>
          </a:xfrm>
          <a:prstGeom prst="rect">
            <a:avLst/>
          </a:prstGeom>
          <a:solidFill>
            <a:srgbClr val="FFFF99"/>
          </a:solidFill>
          <a:ln w="12700" algn="ctr">
            <a:solidFill>
              <a:schemeClr val="hlink"/>
            </a:solidFill>
            <a:miter lim="800000"/>
            <a:headEnd/>
            <a:tailEnd/>
          </a:ln>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olidFill>
                  <a:schemeClr val="hlink"/>
                </a:solidFill>
              </a:rPr>
              <a:t>Bounded memory transition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3185"/>
                                        </p:tgtEl>
                                        <p:attrNameLst>
                                          <p:attrName>style.visibility</p:attrName>
                                        </p:attrNameLst>
                                      </p:cBhvr>
                                      <p:to>
                                        <p:strVal val="visible"/>
                                      </p:to>
                                    </p:set>
                                    <p:animEffect transition="in" filter="blinds(horizontal)">
                                      <p:cBhvr>
                                        <p:cTn id="7" dur="500"/>
                                        <p:tgtEl>
                                          <p:spTgt spid="263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6318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63187"/>
                                        </p:tgtEl>
                                        <p:attrNameLst>
                                          <p:attrName>style.visibility</p:attrName>
                                        </p:attrNameLst>
                                      </p:cBhvr>
                                      <p:to>
                                        <p:strVal val="visible"/>
                                      </p:to>
                                    </p:set>
                                    <p:animEffect transition="in" filter="blinds(horizontal)">
                                      <p:cBhvr>
                                        <p:cTn id="16" dur="500"/>
                                        <p:tgtEl>
                                          <p:spTgt spid="2631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63189"/>
                                        </p:tgtEl>
                                        <p:attrNameLst>
                                          <p:attrName>style.visibility</p:attrName>
                                        </p:attrNameLst>
                                      </p:cBhvr>
                                      <p:to>
                                        <p:strVal val="visible"/>
                                      </p:to>
                                    </p:set>
                                    <p:animEffect transition="in" filter="slide(fromBottom)">
                                      <p:cBhvr>
                                        <p:cTn id="21" dur="500"/>
                                        <p:tgtEl>
                                          <p:spTgt spid="26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6" grpId="0"/>
      <p:bldP spid="26318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C0B13C-EDE2-7E2C-30ED-32445B66E2C9}"/>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9213259C-DC1A-E2C1-9B43-FAA2111735A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D419B6E4-D6B7-BC75-EB43-61F8FD8345B8}"/>
              </a:ext>
            </a:extLst>
          </p:cNvPr>
          <p:cNvSpPr>
            <a:spLocks noGrp="1"/>
          </p:cNvSpPr>
          <p:nvPr>
            <p:ph type="sldNum" sz="quarter" idx="12"/>
          </p:nvPr>
        </p:nvSpPr>
        <p:spPr/>
        <p:txBody>
          <a:bodyPr/>
          <a:lstStyle/>
          <a:p>
            <a:fld id="{906F6DFE-AA00-4BFD-9D61-CA29BB78DE22}" type="slidenum">
              <a:rPr lang="en-US" altLang="en-US" smtClean="0"/>
              <a:pPr/>
              <a:t>40</a:t>
            </a:fld>
            <a:endParaRPr lang="en-US" altLang="en-US"/>
          </a:p>
        </p:txBody>
      </p:sp>
      <p:sp>
        <p:nvSpPr>
          <p:cNvPr id="8" name="TextBox 7">
            <a:extLst>
              <a:ext uri="{FF2B5EF4-FFF2-40B4-BE49-F238E27FC236}">
                <a16:creationId xmlns:a16="http://schemas.microsoft.com/office/drawing/2014/main" id="{5233DE77-78D9-EBC7-980B-6707A027756A}"/>
              </a:ext>
            </a:extLst>
          </p:cNvPr>
          <p:cNvSpPr txBox="1"/>
          <p:nvPr/>
        </p:nvSpPr>
        <p:spPr>
          <a:xfrm>
            <a:off x="685800" y="1676400"/>
            <a:ext cx="7924800" cy="3416320"/>
          </a:xfrm>
          <a:prstGeom prst="rect">
            <a:avLst/>
          </a:prstGeom>
          <a:noFill/>
        </p:spPr>
        <p:txBody>
          <a:bodyPr wrap="square">
            <a:spAutoFit/>
          </a:bodyPr>
          <a:lstStyle/>
          <a:p>
            <a:pPr algn="just"/>
            <a:r>
              <a:rPr lang="en-US" sz="3600" b="0" i="0" u="none" strike="noStrike" baseline="0" dirty="0">
                <a:latin typeface="Times" panose="02020603050405020304" pitchFamily="18" charset="0"/>
                <a:cs typeface="Times" panose="02020603050405020304" pitchFamily="18" charset="0"/>
              </a:rPr>
              <a:t>In the Drunkard's Walk example, </a:t>
            </a:r>
          </a:p>
          <a:p>
            <a:pPr marL="742950" indent="-742950" algn="just">
              <a:buFont typeface="+mj-lt"/>
              <a:buAutoNum type="alphaLcParenR"/>
            </a:pPr>
            <a:r>
              <a:rPr lang="en-US" sz="3600" b="0" i="0" u="none" strike="noStrike" baseline="0" dirty="0">
                <a:latin typeface="Times" panose="02020603050405020304" pitchFamily="18" charset="0"/>
                <a:cs typeface="Times" panose="02020603050405020304" pitchFamily="18" charset="0"/>
              </a:rPr>
              <a:t>find the transition matrix in canonical form.</a:t>
            </a:r>
          </a:p>
          <a:p>
            <a:pPr marL="742950" indent="-742950" algn="just">
              <a:buFont typeface="+mj-lt"/>
              <a:buAutoNum type="alphaLcParenR"/>
            </a:pPr>
            <a:r>
              <a:rPr lang="en-US" sz="3600" dirty="0">
                <a:latin typeface="Times" panose="02020603050405020304" pitchFamily="18" charset="0"/>
                <a:cs typeface="Times" panose="02020603050405020304" pitchFamily="18" charset="0"/>
              </a:rPr>
              <a:t>I</a:t>
            </a:r>
            <a:r>
              <a:rPr lang="en-US" sz="3600" b="0" i="0" u="none" strike="noStrike" baseline="0" dirty="0">
                <a:latin typeface="Times" panose="02020603050405020304" pitchFamily="18" charset="0"/>
                <a:cs typeface="Times" panose="02020603050405020304" pitchFamily="18" charset="0"/>
              </a:rPr>
              <a:t>f we start in state 2, estimate the expected number of times in states 1, 2, and 3 before being absorbed.</a:t>
            </a:r>
            <a:endParaRPr lang="en-US" sz="3600" dirty="0">
              <a:latin typeface="Times" panose="02020603050405020304" pitchFamily="18" charset="0"/>
              <a:cs typeface="Times" panose="02020603050405020304" pitchFamily="18" charset="0"/>
            </a:endParaRPr>
          </a:p>
        </p:txBody>
      </p:sp>
      <p:sp>
        <p:nvSpPr>
          <p:cNvPr id="9" name="TextBox 8">
            <a:extLst>
              <a:ext uri="{FF2B5EF4-FFF2-40B4-BE49-F238E27FC236}">
                <a16:creationId xmlns:a16="http://schemas.microsoft.com/office/drawing/2014/main" id="{DB5E25F6-E72D-9FE3-90FA-9D3D79B340D0}"/>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Example</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698288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A453C5-BD3E-105A-6155-EF9721435928}"/>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AE3A3515-CC1E-A4A2-E929-55A85C7BA0FD}"/>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E1D1E304-4456-46C4-A7D5-A491D0C9F608}"/>
              </a:ext>
            </a:extLst>
          </p:cNvPr>
          <p:cNvSpPr>
            <a:spLocks noGrp="1"/>
          </p:cNvSpPr>
          <p:nvPr>
            <p:ph type="sldNum" sz="quarter" idx="12"/>
          </p:nvPr>
        </p:nvSpPr>
        <p:spPr/>
        <p:txBody>
          <a:bodyPr/>
          <a:lstStyle/>
          <a:p>
            <a:fld id="{906F6DFE-AA00-4BFD-9D61-CA29BB78DE22}" type="slidenum">
              <a:rPr lang="en-US" altLang="en-US" smtClean="0"/>
              <a:pPr/>
              <a:t>41</a:t>
            </a:fld>
            <a:endParaRPr lang="en-US" altLang="en-US"/>
          </a:p>
        </p:txBody>
      </p:sp>
      <p:sp>
        <p:nvSpPr>
          <p:cNvPr id="8" name="TextBox 7">
            <a:extLst>
              <a:ext uri="{FF2B5EF4-FFF2-40B4-BE49-F238E27FC236}">
                <a16:creationId xmlns:a16="http://schemas.microsoft.com/office/drawing/2014/main" id="{516CE98A-84B2-BAF3-001C-694FE5C8C128}"/>
              </a:ext>
            </a:extLst>
          </p:cNvPr>
          <p:cNvSpPr txBox="1"/>
          <p:nvPr/>
        </p:nvSpPr>
        <p:spPr>
          <a:xfrm>
            <a:off x="533400" y="990600"/>
            <a:ext cx="4576194"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Time to Absorption</a:t>
            </a:r>
            <a:endParaRPr lang="en-US" sz="3200" dirty="0">
              <a:solidFill>
                <a:srgbClr val="C00000"/>
              </a:solidFill>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CB80F54-6920-AE1A-AE84-531C36E38C66}"/>
                  </a:ext>
                </a:extLst>
              </p:cNvPr>
              <p:cNvSpPr txBox="1"/>
              <p:nvPr/>
            </p:nvSpPr>
            <p:spPr>
              <a:xfrm>
                <a:off x="696985" y="1452265"/>
                <a:ext cx="8305800" cy="3785652"/>
              </a:xfrm>
              <a:prstGeom prst="rect">
                <a:avLst/>
              </a:prstGeom>
              <a:noFill/>
            </p:spPr>
            <p:txBody>
              <a:bodyPr wrap="square">
                <a:spAutoFit/>
              </a:bodyPr>
              <a:lstStyle/>
              <a:p>
                <a:pPr algn="l"/>
                <a:r>
                  <a:rPr lang="en-US" sz="2400" b="0" i="0" u="none" strike="noStrike" baseline="0" dirty="0">
                    <a:latin typeface="Times" panose="02020603050405020304" pitchFamily="18" charset="0"/>
                    <a:cs typeface="Times" panose="02020603050405020304" pitchFamily="18" charset="0"/>
                  </a:rPr>
                  <a:t>We now consider the question: Given that the chain starts in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what is the expected number of steps before the chain is absorbed?  The answer is given in the next theorem.</a:t>
                </a:r>
              </a:p>
              <a:p>
                <a:pPr algn="l"/>
                <a:endParaRPr lang="en-US" sz="2400" b="1" i="0" u="none" strike="noStrike" baseline="0" dirty="0">
                  <a:latin typeface="Times" panose="02020603050405020304" pitchFamily="18" charset="0"/>
                  <a:cs typeface="Times" panose="02020603050405020304" pitchFamily="18" charset="0"/>
                </a:endParaRPr>
              </a:p>
              <a:p>
                <a:pPr algn="l"/>
                <a:r>
                  <a:rPr lang="en-US" sz="2400" b="1" i="0" u="none" strike="noStrike" baseline="0" dirty="0">
                    <a:latin typeface="Times" panose="02020603050405020304" pitchFamily="18" charset="0"/>
                    <a:cs typeface="Times" panose="02020603050405020304" pitchFamily="18" charset="0"/>
                  </a:rPr>
                  <a:t>Theorem </a:t>
                </a:r>
              </a:p>
              <a:p>
                <a:pPr algn="just"/>
                <a:r>
                  <a:rPr lang="en-US" sz="2400" b="0" i="0" u="none" strike="noStrike" baseline="0" dirty="0">
                    <a:latin typeface="Times" panose="02020603050405020304" pitchFamily="18" charset="0"/>
                    <a:cs typeface="Times" panose="02020603050405020304" pitchFamily="18" charset="0"/>
                  </a:rPr>
                  <a:t>Let </a:t>
                </a:r>
                <a:r>
                  <a:rPr lang="en-US" sz="2400" b="0" i="1" u="none" strike="noStrike" baseline="0" dirty="0" err="1">
                    <a:latin typeface="Times" panose="02020603050405020304" pitchFamily="18" charset="0"/>
                    <a:cs typeface="Times" panose="02020603050405020304" pitchFamily="18" charset="0"/>
                  </a:rPr>
                  <a:t>t</a:t>
                </a:r>
                <a:r>
                  <a:rPr lang="en-US" sz="800" b="0" i="1" u="none" strike="noStrike" baseline="0" dirty="0" err="1">
                    <a:latin typeface="Times" panose="02020603050405020304" pitchFamily="18" charset="0"/>
                    <a:cs typeface="Times" panose="02020603050405020304" pitchFamily="18" charset="0"/>
                  </a:rPr>
                  <a:t>i</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be the expected number of steps before the chain is absorbed, given that the chain starts in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and let </a:t>
                </a:r>
                <a:r>
                  <a:rPr lang="en-US" sz="2400" b="1" i="0" u="none" strike="noStrike" baseline="0" dirty="0">
                    <a:latin typeface="Times" panose="02020603050405020304" pitchFamily="18" charset="0"/>
                    <a:cs typeface="Times" panose="02020603050405020304" pitchFamily="18" charset="0"/>
                  </a:rPr>
                  <a:t>t </a:t>
                </a:r>
                <a:r>
                  <a:rPr lang="en-US" sz="2400" b="0" i="0" u="none" strike="noStrike" baseline="0" dirty="0">
                    <a:latin typeface="Times" panose="02020603050405020304" pitchFamily="18" charset="0"/>
                    <a:cs typeface="Times" panose="02020603050405020304" pitchFamily="18" charset="0"/>
                  </a:rPr>
                  <a:t>be the column vector whose </a:t>
                </a:r>
                <a:r>
                  <a:rPr lang="en-US" sz="2400" b="0" i="1" u="none" strike="noStrike" baseline="0" dirty="0" err="1">
                    <a:latin typeface="Times" panose="02020603050405020304" pitchFamily="18" charset="0"/>
                    <a:cs typeface="Times" panose="02020603050405020304" pitchFamily="18" charset="0"/>
                  </a:rPr>
                  <a:t>i</a:t>
                </a:r>
                <a:r>
                  <a:rPr lang="en-US" sz="2400" b="0" i="0" u="none" strike="noStrike" baseline="0" dirty="0" err="1">
                    <a:latin typeface="Times" panose="02020603050405020304" pitchFamily="18" charset="0"/>
                    <a:cs typeface="Times" panose="02020603050405020304" pitchFamily="18" charset="0"/>
                  </a:rPr>
                  <a:t>th</a:t>
                </a:r>
                <a:r>
                  <a:rPr lang="en-US"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entry is </a:t>
                </a:r>
                <a:r>
                  <a:rPr lang="en-US" sz="2400" b="0" i="1" u="none" strike="noStrike" baseline="0" dirty="0" err="1">
                    <a:latin typeface="Times" panose="02020603050405020304" pitchFamily="18" charset="0"/>
                    <a:cs typeface="Times" panose="02020603050405020304" pitchFamily="18" charset="0"/>
                  </a:rPr>
                  <a:t>t</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Then</a:t>
                </a:r>
              </a:p>
              <a:p>
                <a:pPr algn="ctr"/>
                <a14:m>
                  <m:oMath xmlns:m="http://schemas.openxmlformats.org/officeDocument/2006/math">
                    <m:r>
                      <a:rPr lang="en-US" sz="2400" b="1" i="1" u="none" strike="noStrike" baseline="0" dirty="0" smtClean="0">
                        <a:latin typeface="Cambria Math" panose="02040503050406030204" pitchFamily="18" charset="0"/>
                        <a:cs typeface="Times" panose="02020603050405020304" pitchFamily="18" charset="0"/>
                      </a:rPr>
                      <m:t>𝒕</m:t>
                    </m:r>
                    <m:r>
                      <a:rPr lang="en-US" sz="2400" b="1" i="1" u="none" strike="noStrike" baseline="0" dirty="0" smtClean="0">
                        <a:latin typeface="Cambria Math" panose="02040503050406030204" pitchFamily="18" charset="0"/>
                        <a:cs typeface="Times" panose="02020603050405020304" pitchFamily="18" charset="0"/>
                      </a:rPr>
                      <m:t> </m:t>
                    </m:r>
                    <m:r>
                      <a:rPr lang="en-US" sz="2400" b="0" i="1" u="none" strike="noStrike" baseline="0" dirty="0">
                        <a:latin typeface="Cambria Math" panose="02040503050406030204" pitchFamily="18" charset="0"/>
                        <a:cs typeface="Times" panose="02020603050405020304" pitchFamily="18" charset="0"/>
                      </a:rPr>
                      <m:t>= </m:t>
                    </m:r>
                    <m:r>
                      <a:rPr lang="en-US" sz="2400" b="1" i="1" u="none" strike="noStrike" baseline="0" dirty="0">
                        <a:latin typeface="Cambria Math" panose="02040503050406030204" pitchFamily="18" charset="0"/>
                        <a:cs typeface="Times" panose="02020603050405020304" pitchFamily="18" charset="0"/>
                      </a:rPr>
                      <m:t>𝑵𝒄</m:t>
                    </m:r>
                    <m:r>
                      <a:rPr lang="en-US" sz="2400" b="1" i="1" u="none" strike="noStrike" baseline="0" dirty="0">
                        <a:latin typeface="Cambria Math" panose="02040503050406030204" pitchFamily="18" charset="0"/>
                        <a:cs typeface="Times" panose="02020603050405020304" pitchFamily="18" charset="0"/>
                      </a:rPr>
                      <m:t> </m:t>
                    </m:r>
                  </m:oMath>
                </a14:m>
                <a:r>
                  <a:rPr lang="en-US" sz="2400" b="0" i="1" u="none" strike="noStrike" baseline="0" dirty="0">
                    <a:latin typeface="Times" panose="02020603050405020304" pitchFamily="18" charset="0"/>
                    <a:cs typeface="Times" panose="02020603050405020304" pitchFamily="18" charset="0"/>
                  </a:rPr>
                  <a:t>;</a:t>
                </a:r>
              </a:p>
              <a:p>
                <a:pPr algn="l"/>
                <a:r>
                  <a:rPr lang="en-US" sz="2400" b="0" i="0" u="none" strike="noStrike" baseline="0" dirty="0">
                    <a:latin typeface="Times" panose="02020603050405020304" pitchFamily="18" charset="0"/>
                    <a:cs typeface="Times" panose="02020603050405020304" pitchFamily="18" charset="0"/>
                  </a:rPr>
                  <a:t>where </a:t>
                </a:r>
                <a:r>
                  <a:rPr lang="en-US" sz="2400" b="1" i="0" u="none" strike="noStrike" baseline="0" dirty="0">
                    <a:latin typeface="Times" panose="02020603050405020304" pitchFamily="18" charset="0"/>
                    <a:cs typeface="Times" panose="02020603050405020304" pitchFamily="18" charset="0"/>
                  </a:rPr>
                  <a:t>c </a:t>
                </a:r>
                <a:r>
                  <a:rPr lang="en-US" sz="2400" b="0" i="0" u="none" strike="noStrike" baseline="0" dirty="0">
                    <a:latin typeface="Times" panose="02020603050405020304" pitchFamily="18" charset="0"/>
                    <a:cs typeface="Times" panose="02020603050405020304" pitchFamily="18" charset="0"/>
                  </a:rPr>
                  <a:t>is a column vector all of whose entries are 1.</a:t>
                </a:r>
                <a:endParaRPr lang="en-US" dirty="0">
                  <a:latin typeface="Times" panose="02020603050405020304" pitchFamily="18" charset="0"/>
                  <a:cs typeface="Times" panose="02020603050405020304" pitchFamily="18" charset="0"/>
                </a:endParaRPr>
              </a:p>
            </p:txBody>
          </p:sp>
        </mc:Choice>
        <mc:Fallback xmlns="">
          <p:sp>
            <p:nvSpPr>
              <p:cNvPr id="10" name="TextBox 9">
                <a:extLst>
                  <a:ext uri="{FF2B5EF4-FFF2-40B4-BE49-F238E27FC236}">
                    <a16:creationId xmlns:a16="http://schemas.microsoft.com/office/drawing/2014/main" id="{FCB80F54-6920-AE1A-AE84-531C36E38C66}"/>
                  </a:ext>
                </a:extLst>
              </p:cNvPr>
              <p:cNvSpPr txBox="1">
                <a:spLocks noRot="1" noChangeAspect="1" noMove="1" noResize="1" noEditPoints="1" noAdjustHandles="1" noChangeArrowheads="1" noChangeShapeType="1" noTextEdit="1"/>
              </p:cNvSpPr>
              <p:nvPr/>
            </p:nvSpPr>
            <p:spPr>
              <a:xfrm>
                <a:off x="696985" y="1452265"/>
                <a:ext cx="8305800" cy="3785652"/>
              </a:xfrm>
              <a:prstGeom prst="rect">
                <a:avLst/>
              </a:prstGeom>
              <a:blipFill>
                <a:blip r:embed="rId2"/>
                <a:stretch>
                  <a:fillRect l="-1101" t="-1288" r="-1101" b="-2738"/>
                </a:stretch>
              </a:blipFill>
            </p:spPr>
            <p:txBody>
              <a:bodyPr/>
              <a:lstStyle/>
              <a:p>
                <a:r>
                  <a:rPr lang="en-US">
                    <a:noFill/>
                  </a:rPr>
                  <a:t> </a:t>
                </a:r>
              </a:p>
            </p:txBody>
          </p:sp>
        </mc:Fallback>
      </mc:AlternateContent>
    </p:spTree>
    <p:extLst>
      <p:ext uri="{BB962C8B-B14F-4D97-AF65-F5344CB8AC3E}">
        <p14:creationId xmlns:p14="http://schemas.microsoft.com/office/powerpoint/2010/main" val="166512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7B0B-7028-75B5-0040-E11445634D8A}"/>
              </a:ext>
            </a:extLst>
          </p:cNvPr>
          <p:cNvSpPr>
            <a:spLocks noGrp="1"/>
          </p:cNvSpPr>
          <p:nvPr>
            <p:ph type="title"/>
          </p:nvPr>
        </p:nvSpPr>
        <p:spPr/>
        <p:txBody>
          <a:bodyPr/>
          <a:lstStyle/>
          <a:p>
            <a:r>
              <a:rPr lang="en-US" sz="4000" b="1" i="0" u="none" strike="noStrike" baseline="0" dirty="0">
                <a:solidFill>
                  <a:srgbClr val="C00000"/>
                </a:solidFill>
                <a:latin typeface="Times" panose="02020603050405020304" pitchFamily="18" charset="0"/>
                <a:cs typeface="Times" panose="02020603050405020304" pitchFamily="18" charset="0"/>
              </a:rPr>
              <a:t>Absorption Probabilities</a:t>
            </a:r>
            <a:endParaRPr lang="en-US" sz="4000" dirty="0">
              <a:solidFill>
                <a:srgbClr val="C00000"/>
              </a:solidFill>
              <a:latin typeface="Times" panose="02020603050405020304" pitchFamily="18" charset="0"/>
              <a:cs typeface="Times" panose="02020603050405020304" pitchFamily="18" charset="0"/>
            </a:endParaRPr>
          </a:p>
        </p:txBody>
      </p:sp>
      <p:sp>
        <p:nvSpPr>
          <p:cNvPr id="4" name="Date Placeholder 3">
            <a:extLst>
              <a:ext uri="{FF2B5EF4-FFF2-40B4-BE49-F238E27FC236}">
                <a16:creationId xmlns:a16="http://schemas.microsoft.com/office/drawing/2014/main" id="{3D6637A0-096F-6B8D-2EAA-330CE626DCEB}"/>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8D83ED38-7C40-C8E2-3394-36EA527FE60E}"/>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896C7B0F-1D88-99E9-83E0-890B716491EB}"/>
              </a:ext>
            </a:extLst>
          </p:cNvPr>
          <p:cNvSpPr>
            <a:spLocks noGrp="1"/>
          </p:cNvSpPr>
          <p:nvPr>
            <p:ph type="sldNum" sz="quarter" idx="12"/>
          </p:nvPr>
        </p:nvSpPr>
        <p:spPr/>
        <p:txBody>
          <a:bodyPr/>
          <a:lstStyle/>
          <a:p>
            <a:fld id="{906F6DFE-AA00-4BFD-9D61-CA29BB78DE22}" type="slidenum">
              <a:rPr lang="en-US" altLang="en-US" smtClean="0"/>
              <a:pPr/>
              <a:t>42</a:t>
            </a:fld>
            <a:endParaRPr lang="en-US"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2612E1-BDB2-FFC7-E207-EA369C2B0135}"/>
                  </a:ext>
                </a:extLst>
              </p:cNvPr>
              <p:cNvSpPr txBox="1"/>
              <p:nvPr/>
            </p:nvSpPr>
            <p:spPr>
              <a:xfrm>
                <a:off x="609600" y="1828800"/>
                <a:ext cx="8153400" cy="2677656"/>
              </a:xfrm>
              <a:prstGeom prst="rect">
                <a:avLst/>
              </a:prstGeom>
              <a:noFill/>
            </p:spPr>
            <p:txBody>
              <a:bodyPr wrap="square">
                <a:spAutoFit/>
              </a:bodyPr>
              <a:lstStyle/>
              <a:p>
                <a:pPr algn="just"/>
                <a:r>
                  <a:rPr lang="en-US" sz="2400" b="1" i="0" u="none" strike="noStrike" baseline="0" dirty="0">
                    <a:latin typeface="Times" panose="02020603050405020304" pitchFamily="18" charset="0"/>
                    <a:cs typeface="Times" panose="02020603050405020304" pitchFamily="18" charset="0"/>
                  </a:rPr>
                  <a:t>Theorem </a:t>
                </a:r>
              </a:p>
              <a:p>
                <a:pPr algn="just"/>
                <a:r>
                  <a:rPr lang="en-US" sz="2400" b="0" i="0" u="none" strike="noStrike" baseline="0" dirty="0">
                    <a:latin typeface="Times" panose="02020603050405020304" pitchFamily="18" charset="0"/>
                    <a:cs typeface="Times" panose="02020603050405020304" pitchFamily="18" charset="0"/>
                  </a:rPr>
                  <a:t>Let </a:t>
                </a:r>
                <a:r>
                  <a:rPr lang="en-US" sz="2400" b="0" i="1" u="none" strike="noStrike" baseline="0" dirty="0" err="1">
                    <a:latin typeface="Times" panose="02020603050405020304" pitchFamily="18" charset="0"/>
                    <a:cs typeface="Times" panose="02020603050405020304" pitchFamily="18" charset="0"/>
                  </a:rPr>
                  <a:t>b</a:t>
                </a:r>
                <a:r>
                  <a:rPr lang="en-US" sz="800" b="0" i="1" u="none" strike="noStrike" baseline="0" dirty="0" err="1">
                    <a:latin typeface="Times" panose="02020603050405020304" pitchFamily="18" charset="0"/>
                    <a:cs typeface="Times" panose="02020603050405020304" pitchFamily="18" charset="0"/>
                  </a:rPr>
                  <a:t>ij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be the probability that an absorbing chain will be absorbed</a:t>
                </a:r>
              </a:p>
              <a:p>
                <a:pPr algn="just"/>
                <a:r>
                  <a:rPr lang="en-US" sz="2400" b="0" i="0" u="none" strike="noStrike" baseline="0" dirty="0">
                    <a:latin typeface="Times" panose="02020603050405020304" pitchFamily="18" charset="0"/>
                    <a:cs typeface="Times" panose="02020603050405020304" pitchFamily="18" charset="0"/>
                  </a:rPr>
                  <a:t>in the absorbing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if it starts in the transient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Let </a:t>
                </a:r>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be the matrix with entries </a:t>
                </a:r>
                <a:r>
                  <a:rPr lang="en-US" sz="2400" b="0" i="1" u="none" strike="noStrike" baseline="0" dirty="0" err="1">
                    <a:latin typeface="Times" panose="02020603050405020304" pitchFamily="18" charset="0"/>
                    <a:cs typeface="Times" panose="02020603050405020304" pitchFamily="18" charset="0"/>
                  </a:rPr>
                  <a:t>b</a:t>
                </a:r>
                <a:r>
                  <a:rPr lang="en-US" sz="800" b="0" i="1" u="none" strike="noStrike" baseline="0" dirty="0" err="1">
                    <a:latin typeface="Times" panose="02020603050405020304" pitchFamily="18" charset="0"/>
                    <a:cs typeface="Times" panose="02020603050405020304" pitchFamily="18" charset="0"/>
                  </a:rPr>
                  <a:t>ij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 Then </a:t>
                </a:r>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is an </a:t>
                </a:r>
                <a:r>
                  <a:rPr lang="en-US" sz="2400" b="0" i="1" u="none" strike="noStrike" baseline="0" dirty="0">
                    <a:latin typeface="Times" panose="02020603050405020304" pitchFamily="18" charset="0"/>
                    <a:cs typeface="Times" panose="02020603050405020304" pitchFamily="18" charset="0"/>
                  </a:rPr>
                  <a:t>t</a:t>
                </a:r>
                <a:r>
                  <a:rPr lang="en-US" sz="2400" b="0" i="0" u="none" strike="noStrike" baseline="0" dirty="0">
                    <a:latin typeface="Times" panose="02020603050405020304" pitchFamily="18" charset="0"/>
                    <a:cs typeface="Times" panose="02020603050405020304" pitchFamily="18" charset="0"/>
                  </a:rPr>
                  <a:t>-by-</a:t>
                </a:r>
                <a:r>
                  <a:rPr lang="en-US" sz="2400" b="0" i="1" u="none" strike="noStrike" baseline="0" dirty="0">
                    <a:latin typeface="Times" panose="02020603050405020304" pitchFamily="18" charset="0"/>
                    <a:cs typeface="Times" panose="02020603050405020304" pitchFamily="18" charset="0"/>
                  </a:rPr>
                  <a:t>r </a:t>
                </a:r>
                <a:r>
                  <a:rPr lang="en-US" sz="2400" b="0" i="0" u="none" strike="noStrike" baseline="0" dirty="0">
                    <a:latin typeface="Times" panose="02020603050405020304" pitchFamily="18" charset="0"/>
                    <a:cs typeface="Times" panose="02020603050405020304" pitchFamily="18" charset="0"/>
                  </a:rPr>
                  <a:t>matrix, and</a:t>
                </a:r>
              </a:p>
              <a:p>
                <a:pPr algn="ctr"/>
                <a14:m>
                  <m:oMath xmlns:m="http://schemas.openxmlformats.org/officeDocument/2006/math">
                    <m:r>
                      <a:rPr lang="en-US" sz="2400" b="1" i="1" u="none" strike="noStrike" baseline="0" dirty="0" smtClean="0">
                        <a:latin typeface="Cambria Math" panose="02040503050406030204" pitchFamily="18" charset="0"/>
                        <a:cs typeface="Times" panose="02020603050405020304" pitchFamily="18" charset="0"/>
                      </a:rPr>
                      <m:t>𝑩</m:t>
                    </m:r>
                    <m:r>
                      <a:rPr lang="en-US" sz="2400" b="1" i="1" u="none" strike="noStrike" baseline="0" dirty="0" smtClean="0">
                        <a:latin typeface="Cambria Math" panose="02040503050406030204" pitchFamily="18" charset="0"/>
                        <a:cs typeface="Times" panose="02020603050405020304" pitchFamily="18" charset="0"/>
                      </a:rPr>
                      <m:t> </m:t>
                    </m:r>
                    <m:r>
                      <a:rPr lang="en-US" sz="2400" b="0" i="1" u="none" strike="noStrike" baseline="0" dirty="0">
                        <a:latin typeface="Cambria Math" panose="02040503050406030204" pitchFamily="18" charset="0"/>
                        <a:cs typeface="Times" panose="02020603050405020304" pitchFamily="18" charset="0"/>
                      </a:rPr>
                      <m:t>= </m:t>
                    </m:r>
                    <m:r>
                      <a:rPr lang="en-US" sz="2400" b="1" i="1" u="none" strike="noStrike" baseline="0" dirty="0">
                        <a:latin typeface="Cambria Math" panose="02040503050406030204" pitchFamily="18" charset="0"/>
                        <a:cs typeface="Times" panose="02020603050405020304" pitchFamily="18" charset="0"/>
                      </a:rPr>
                      <m:t>𝑵𝑹</m:t>
                    </m:r>
                    <m:r>
                      <a:rPr lang="en-US" sz="2400" b="1" i="1" u="none" strike="noStrike" baseline="0" dirty="0">
                        <a:latin typeface="Cambria Math" panose="02040503050406030204" pitchFamily="18" charset="0"/>
                        <a:cs typeface="Times" panose="02020603050405020304" pitchFamily="18" charset="0"/>
                      </a:rPr>
                      <m:t> </m:t>
                    </m:r>
                  </m:oMath>
                </a14:m>
                <a:r>
                  <a:rPr lang="en-US" sz="2400" b="0" i="1" u="none" strike="noStrike" baseline="0" dirty="0">
                    <a:latin typeface="Times" panose="02020603050405020304" pitchFamily="18" charset="0"/>
                    <a:cs typeface="Times" panose="02020603050405020304" pitchFamily="18" charset="0"/>
                  </a:rPr>
                  <a:t>;</a:t>
                </a:r>
              </a:p>
              <a:p>
                <a:pPr algn="just"/>
                <a:r>
                  <a:rPr lang="en-US" sz="2400" b="0" i="0" u="none" strike="noStrike" baseline="0" dirty="0">
                    <a:latin typeface="Times" panose="02020603050405020304" pitchFamily="18" charset="0"/>
                    <a:cs typeface="Times" panose="02020603050405020304" pitchFamily="18" charset="0"/>
                  </a:rPr>
                  <a:t>where </a:t>
                </a:r>
                <a:r>
                  <a:rPr lang="en-US" sz="2400" b="1" i="0" u="none" strike="noStrike" baseline="0" dirty="0">
                    <a:latin typeface="Times" panose="02020603050405020304" pitchFamily="18" charset="0"/>
                    <a:cs typeface="Times" panose="02020603050405020304" pitchFamily="18" charset="0"/>
                  </a:rPr>
                  <a:t>N </a:t>
                </a:r>
                <a:r>
                  <a:rPr lang="en-US" sz="2400" b="0" i="0" u="none" strike="noStrike" baseline="0" dirty="0">
                    <a:latin typeface="Times" panose="02020603050405020304" pitchFamily="18" charset="0"/>
                    <a:cs typeface="Times" panose="02020603050405020304" pitchFamily="18" charset="0"/>
                  </a:rPr>
                  <a:t>is the fundamental matrix and </a:t>
                </a:r>
                <a:r>
                  <a:rPr lang="en-US" sz="2400" b="1" i="0" u="none" strike="noStrike" baseline="0" dirty="0">
                    <a:latin typeface="Times" panose="02020603050405020304" pitchFamily="18" charset="0"/>
                    <a:cs typeface="Times" panose="02020603050405020304" pitchFamily="18" charset="0"/>
                  </a:rPr>
                  <a:t>R </a:t>
                </a:r>
                <a:r>
                  <a:rPr lang="en-US" sz="2400" b="0" i="0" u="none" strike="noStrike" baseline="0" dirty="0">
                    <a:latin typeface="Times" panose="02020603050405020304" pitchFamily="18" charset="0"/>
                    <a:cs typeface="Times" panose="02020603050405020304" pitchFamily="18" charset="0"/>
                  </a:rPr>
                  <a:t>is as in the canonical form.</a:t>
                </a:r>
                <a:endParaRPr lang="en-US" dirty="0">
                  <a:latin typeface="Times" panose="02020603050405020304" pitchFamily="18" charset="0"/>
                  <a:cs typeface="Times" panose="02020603050405020304" pitchFamily="18" charset="0"/>
                </a:endParaRPr>
              </a:p>
            </p:txBody>
          </p:sp>
        </mc:Choice>
        <mc:Fallback xmlns="">
          <p:sp>
            <p:nvSpPr>
              <p:cNvPr id="8" name="TextBox 7">
                <a:extLst>
                  <a:ext uri="{FF2B5EF4-FFF2-40B4-BE49-F238E27FC236}">
                    <a16:creationId xmlns:a16="http://schemas.microsoft.com/office/drawing/2014/main" id="{2E2612E1-BDB2-FFC7-E207-EA369C2B0135}"/>
                  </a:ext>
                </a:extLst>
              </p:cNvPr>
              <p:cNvSpPr txBox="1">
                <a:spLocks noRot="1" noChangeAspect="1" noMove="1" noResize="1" noEditPoints="1" noAdjustHandles="1" noChangeArrowheads="1" noChangeShapeType="1" noTextEdit="1"/>
              </p:cNvSpPr>
              <p:nvPr/>
            </p:nvSpPr>
            <p:spPr>
              <a:xfrm>
                <a:off x="609600" y="1828800"/>
                <a:ext cx="8153400" cy="2677656"/>
              </a:xfrm>
              <a:prstGeom prst="rect">
                <a:avLst/>
              </a:prstGeom>
              <a:blipFill>
                <a:blip r:embed="rId2"/>
                <a:stretch>
                  <a:fillRect l="-1121" t="-1822" r="-1046" b="-4328"/>
                </a:stretch>
              </a:blipFill>
            </p:spPr>
            <p:txBody>
              <a:bodyPr/>
              <a:lstStyle/>
              <a:p>
                <a:r>
                  <a:rPr lang="en-US">
                    <a:noFill/>
                  </a:rPr>
                  <a:t> </a:t>
                </a:r>
              </a:p>
            </p:txBody>
          </p:sp>
        </mc:Fallback>
      </mc:AlternateContent>
    </p:spTree>
    <p:extLst>
      <p:ext uri="{BB962C8B-B14F-4D97-AF65-F5344CB8AC3E}">
        <p14:creationId xmlns:p14="http://schemas.microsoft.com/office/powerpoint/2010/main" val="244713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1B809E-8E60-B764-3BB9-E7FB75BDAEF3}"/>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B2750A01-C550-2A7E-32E9-47091FD5E46B}"/>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66A4B8FF-2A98-C7A4-E890-70B64E50751E}"/>
              </a:ext>
            </a:extLst>
          </p:cNvPr>
          <p:cNvSpPr>
            <a:spLocks noGrp="1"/>
          </p:cNvSpPr>
          <p:nvPr>
            <p:ph type="sldNum" sz="quarter" idx="12"/>
          </p:nvPr>
        </p:nvSpPr>
        <p:spPr/>
        <p:txBody>
          <a:bodyPr/>
          <a:lstStyle/>
          <a:p>
            <a:fld id="{906F6DFE-AA00-4BFD-9D61-CA29BB78DE22}" type="slidenum">
              <a:rPr lang="en-US" altLang="en-US" smtClean="0"/>
              <a:pPr/>
              <a:t>43</a:t>
            </a:fld>
            <a:endParaRPr lang="en-US" altLang="en-US"/>
          </a:p>
        </p:txBody>
      </p:sp>
      <p:sp>
        <p:nvSpPr>
          <p:cNvPr id="7" name="TextBox 6">
            <a:extLst>
              <a:ext uri="{FF2B5EF4-FFF2-40B4-BE49-F238E27FC236}">
                <a16:creationId xmlns:a16="http://schemas.microsoft.com/office/drawing/2014/main" id="{BADD711B-FFD0-58C2-E942-66730D513C72}"/>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Example</a:t>
            </a:r>
            <a:endParaRPr lang="en-US" sz="3200" dirty="0">
              <a:solidFill>
                <a:srgbClr val="C00000"/>
              </a:solidFill>
              <a:latin typeface="Times" panose="02020603050405020304" pitchFamily="18" charset="0"/>
              <a:cs typeface="Times" panose="02020603050405020304" pitchFamily="18" charset="0"/>
            </a:endParaRPr>
          </a:p>
        </p:txBody>
      </p:sp>
      <p:sp>
        <p:nvSpPr>
          <p:cNvPr id="9" name="TextBox 8">
            <a:extLst>
              <a:ext uri="{FF2B5EF4-FFF2-40B4-BE49-F238E27FC236}">
                <a16:creationId xmlns:a16="http://schemas.microsoft.com/office/drawing/2014/main" id="{47DA41A5-EF3E-4844-11C3-29ADACE44815}"/>
              </a:ext>
            </a:extLst>
          </p:cNvPr>
          <p:cNvSpPr txBox="1"/>
          <p:nvPr/>
        </p:nvSpPr>
        <p:spPr>
          <a:xfrm>
            <a:off x="718657" y="1752600"/>
            <a:ext cx="7815743" cy="3539430"/>
          </a:xfrm>
          <a:prstGeom prst="rect">
            <a:avLst/>
          </a:prstGeom>
          <a:noFill/>
        </p:spPr>
        <p:txBody>
          <a:bodyPr wrap="square">
            <a:spAutoFit/>
          </a:bodyPr>
          <a:lstStyle/>
          <a:p>
            <a:pPr algn="just"/>
            <a:r>
              <a:rPr lang="en-US" sz="2800" b="0" i="0" u="none" strike="noStrike" baseline="0" dirty="0">
                <a:latin typeface="Times" panose="02020603050405020304" pitchFamily="18" charset="0"/>
                <a:cs typeface="Times" panose="02020603050405020304" pitchFamily="18" charset="0"/>
              </a:rPr>
              <a:t>In the Drunkard's Walk example, </a:t>
            </a:r>
            <a:r>
              <a:rPr lang="en-US" sz="2800" dirty="0">
                <a:latin typeface="Times" panose="02020603050405020304" pitchFamily="18" charset="0"/>
                <a:cs typeface="Times" panose="02020603050405020304" pitchFamily="18" charset="0"/>
              </a:rPr>
              <a:t>find </a:t>
            </a:r>
          </a:p>
          <a:p>
            <a:pPr marL="457200" indent="-457200" algn="just">
              <a:buFont typeface="+mj-lt"/>
              <a:buAutoNum type="alphaLcParenR"/>
            </a:pPr>
            <a:r>
              <a:rPr lang="en-US" sz="2800" b="0" i="0" u="none" strike="noStrike" baseline="0" dirty="0">
                <a:latin typeface="Times" panose="02020603050405020304" pitchFamily="18" charset="0"/>
                <a:cs typeface="Times" panose="02020603050405020304" pitchFamily="18" charset="0"/>
              </a:rPr>
              <a:t>Proofs that starting in states 1, 2, and 3, the expected times to absorption are 3, 4, and 3, respectively.</a:t>
            </a:r>
          </a:p>
          <a:p>
            <a:pPr marL="457200" indent="-457200" algn="just">
              <a:buFont typeface="+mj-lt"/>
              <a:buAutoNum type="alphaLcParenR"/>
            </a:pPr>
            <a:r>
              <a:rPr lang="en-US" sz="2800" b="0" i="0" u="none" strike="noStrike" baseline="0" dirty="0">
                <a:latin typeface="Times" panose="02020603050405020304" pitchFamily="18" charset="0"/>
                <a:cs typeface="Times" panose="02020603050405020304" pitchFamily="18" charset="0"/>
              </a:rPr>
              <a:t>Show that starting from state 1, there is a probability 3/4 of absorption in state 0 and 1/4 of absorption in state 4.</a:t>
            </a:r>
          </a:p>
          <a:p>
            <a:pPr marL="457200" indent="-457200" algn="just">
              <a:buFont typeface="+mj-lt"/>
              <a:buAutoNum type="alphaLcParenR"/>
            </a:pPr>
            <a:endParaRPr lang="en-US" sz="2800" b="0" i="0" u="none" strike="noStrike" baseline="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69412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3563C7-C258-2C9E-691B-DBFAF0108E7E}"/>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C3C1B2E5-BE88-0958-6F57-CC30FAA8E046}"/>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FC7BFCBE-7C1E-A431-57C7-AC65FC8ED1F5}"/>
              </a:ext>
            </a:extLst>
          </p:cNvPr>
          <p:cNvSpPr>
            <a:spLocks noGrp="1"/>
          </p:cNvSpPr>
          <p:nvPr>
            <p:ph type="sldNum" sz="quarter" idx="12"/>
          </p:nvPr>
        </p:nvSpPr>
        <p:spPr/>
        <p:txBody>
          <a:bodyPr/>
          <a:lstStyle/>
          <a:p>
            <a:fld id="{906F6DFE-AA00-4BFD-9D61-CA29BB78DE22}" type="slidenum">
              <a:rPr lang="en-US" altLang="en-US" smtClean="0"/>
              <a:pPr/>
              <a:t>44</a:t>
            </a:fld>
            <a:endParaRPr lang="en-US" altLang="en-US"/>
          </a:p>
        </p:txBody>
      </p:sp>
      <p:sp>
        <p:nvSpPr>
          <p:cNvPr id="8" name="TextBox 7">
            <a:extLst>
              <a:ext uri="{FF2B5EF4-FFF2-40B4-BE49-F238E27FC236}">
                <a16:creationId xmlns:a16="http://schemas.microsoft.com/office/drawing/2014/main" id="{8F8464C4-C9E2-9292-93CB-5BC6F4C7EA39}"/>
              </a:ext>
            </a:extLst>
          </p:cNvPr>
          <p:cNvSpPr txBox="1"/>
          <p:nvPr/>
        </p:nvSpPr>
        <p:spPr>
          <a:xfrm>
            <a:off x="609600" y="1427669"/>
            <a:ext cx="8229600" cy="5049331"/>
          </a:xfrm>
          <a:prstGeom prst="rect">
            <a:avLst/>
          </a:prstGeom>
          <a:noFill/>
        </p:spPr>
        <p:txBody>
          <a:bodyPr wrap="square">
            <a:spAutoFit/>
          </a:bodyPr>
          <a:lstStyle/>
          <a:p>
            <a:pPr algn="just">
              <a:lnSpc>
                <a:spcPct val="120000"/>
              </a:lnSpc>
            </a:pPr>
            <a:r>
              <a:rPr lang="en-US" sz="1800" b="0" i="0" dirty="0">
                <a:solidFill>
                  <a:schemeClr val="tx1">
                    <a:lumMod val="75000"/>
                  </a:schemeClr>
                </a:solidFill>
                <a:effectLst/>
                <a:latin typeface="Times" panose="02020603050405020304" pitchFamily="18" charset="0"/>
                <a:cs typeface="Times" panose="02020603050405020304" pitchFamily="18" charset="0"/>
              </a:rPr>
              <a:t>Consider a complex engineering system consisting of three components: A, B, and C. The system can be in one of four states: "working state" (W), "component A failure" (FA), "component B failure" (FB), or "component C failure" (FC). The system can transition between these states with the following probabilities in one time step: The probability of transitioning from the "working state" (W) to the "working state" (W) is 0.8. The probability of transitioning from the "working state" (W) to "component A failure" (FA) is 0.1. The probability of transitioning from the "working state" (W) to "component B failure" (FB) is 0.05. The probability of transitioning from the "working state" (W) to "component C failure" (FC) is 0.05. The probability of transitioning from "component A failure" (FA) to "component A failure" (FA) is 0.6. The probability of transitioning from "component A failure" (FA) to "component C failure" (FC) is 0.1. The probability of transitioning from "component B failure" (FB) to "component B failure" (FB) is 0.7. The probability of transitioning from "component B failure" (FB) to "component C failure" (FC) is 0.3. The probability of transitioning from "component C failure" (FC) to "component C failure" (FC) is 1.0.</a:t>
            </a:r>
          </a:p>
        </p:txBody>
      </p:sp>
      <p:sp>
        <p:nvSpPr>
          <p:cNvPr id="9" name="TextBox 8">
            <a:extLst>
              <a:ext uri="{FF2B5EF4-FFF2-40B4-BE49-F238E27FC236}">
                <a16:creationId xmlns:a16="http://schemas.microsoft.com/office/drawing/2014/main" id="{7B383736-1E6E-90F9-E69F-B5299B260ADF}"/>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Practice Problem!</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04397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6C04512-17FC-A958-FFAD-252F6CDCBF0C}"/>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2FC0A956-5B7C-35E4-6D23-7EAFF7894EBA}"/>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21993DDE-4C5B-2931-8171-0A084BD6A927}"/>
              </a:ext>
            </a:extLst>
          </p:cNvPr>
          <p:cNvSpPr>
            <a:spLocks noGrp="1"/>
          </p:cNvSpPr>
          <p:nvPr>
            <p:ph type="sldNum" sz="quarter" idx="12"/>
          </p:nvPr>
        </p:nvSpPr>
        <p:spPr/>
        <p:txBody>
          <a:bodyPr/>
          <a:lstStyle/>
          <a:p>
            <a:fld id="{906F6DFE-AA00-4BFD-9D61-CA29BB78DE22}" type="slidenum">
              <a:rPr lang="en-US" altLang="en-US" smtClean="0"/>
              <a:pPr/>
              <a:t>45</a:t>
            </a:fld>
            <a:endParaRPr lang="en-US" altLang="en-US"/>
          </a:p>
        </p:txBody>
      </p:sp>
      <p:sp>
        <p:nvSpPr>
          <p:cNvPr id="8" name="TextBox 7">
            <a:extLst>
              <a:ext uri="{FF2B5EF4-FFF2-40B4-BE49-F238E27FC236}">
                <a16:creationId xmlns:a16="http://schemas.microsoft.com/office/drawing/2014/main" id="{4D414ADE-BC67-2C7D-51CA-E407A69FC598}"/>
              </a:ext>
            </a:extLst>
          </p:cNvPr>
          <p:cNvSpPr txBox="1"/>
          <p:nvPr/>
        </p:nvSpPr>
        <p:spPr>
          <a:xfrm>
            <a:off x="669022" y="1447800"/>
            <a:ext cx="8059723" cy="4861395"/>
          </a:xfrm>
          <a:prstGeom prst="rect">
            <a:avLst/>
          </a:prstGeom>
          <a:noFill/>
        </p:spPr>
        <p:txBody>
          <a:bodyPr wrap="square">
            <a:spAutoFit/>
          </a:bodyPr>
          <a:lstStyle/>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Write down the transition matrix P based on the given probabilities and draw the corresponding transition diagram representing the state transitions.</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Construct the transition matrix P in canonical form.</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Find the fundamental matrix N, which is defined as (I - Q)^(-1), where Q is the submatrix of P corresponding to non-absorbing states.</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Calculate the expected time to absorption, i.e., the expected number of time steps it takes for the system to reach an absorbing state starting from the "working state" (W).</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Determine the absorption probabilities for the system to be in each of the absorbing states (FA, FB, FC) starting from the "working state" (W).</a:t>
            </a:r>
          </a:p>
          <a:p>
            <a:pPr algn="just">
              <a:lnSpc>
                <a:spcPct val="120000"/>
              </a:lnSpc>
            </a:pPr>
            <a:r>
              <a:rPr lang="en-US" sz="2000" b="0" i="0" dirty="0">
                <a:solidFill>
                  <a:schemeClr val="tx1">
                    <a:lumMod val="75000"/>
                  </a:schemeClr>
                </a:solidFill>
                <a:effectLst/>
                <a:latin typeface="Times" panose="02020603050405020304" pitchFamily="18" charset="0"/>
                <a:cs typeface="Times" panose="02020603050405020304" pitchFamily="18" charset="0"/>
              </a:rPr>
              <a:t>(Note: In this context, a state is "absorbing" if it cannot leave it once the system enters that state.)</a:t>
            </a:r>
          </a:p>
        </p:txBody>
      </p:sp>
    </p:spTree>
    <p:extLst>
      <p:ext uri="{BB962C8B-B14F-4D97-AF65-F5344CB8AC3E}">
        <p14:creationId xmlns:p14="http://schemas.microsoft.com/office/powerpoint/2010/main" val="2824813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98D086-BB12-3C46-92C1-538F92CCAC07}"/>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1CA72F0B-3DE3-4FFE-5094-C8A5A1F7CD5A}"/>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DD9BE112-EAA5-B04B-6CCF-9171A481B220}"/>
              </a:ext>
            </a:extLst>
          </p:cNvPr>
          <p:cNvSpPr>
            <a:spLocks noGrp="1"/>
          </p:cNvSpPr>
          <p:nvPr>
            <p:ph type="sldNum" sz="quarter" idx="12"/>
          </p:nvPr>
        </p:nvSpPr>
        <p:spPr/>
        <p:txBody>
          <a:bodyPr/>
          <a:lstStyle/>
          <a:p>
            <a:fld id="{906F6DFE-AA00-4BFD-9D61-CA29BB78DE22}" type="slidenum">
              <a:rPr lang="en-US" altLang="en-US" smtClean="0"/>
              <a:pPr/>
              <a:t>46</a:t>
            </a:fld>
            <a:endParaRPr lang="en-US" altLang="en-US"/>
          </a:p>
        </p:txBody>
      </p:sp>
      <p:sp>
        <p:nvSpPr>
          <p:cNvPr id="8" name="TextBox 7">
            <a:extLst>
              <a:ext uri="{FF2B5EF4-FFF2-40B4-BE49-F238E27FC236}">
                <a16:creationId xmlns:a16="http://schemas.microsoft.com/office/drawing/2014/main" id="{929F7B43-1DC2-3BB0-34A6-D7696B90506C}"/>
              </a:ext>
            </a:extLst>
          </p:cNvPr>
          <p:cNvSpPr txBox="1"/>
          <p:nvPr/>
        </p:nvSpPr>
        <p:spPr>
          <a:xfrm>
            <a:off x="607503" y="1447800"/>
            <a:ext cx="8153400" cy="4861395"/>
          </a:xfrm>
          <a:prstGeom prst="rect">
            <a:avLst/>
          </a:prstGeom>
          <a:noFill/>
        </p:spPr>
        <p:txBody>
          <a:bodyPr wrap="square">
            <a:spAutoFit/>
          </a:bodyPr>
          <a:lstStyle/>
          <a:p>
            <a:pPr algn="just">
              <a:lnSpc>
                <a:spcPct val="120000"/>
              </a:lnSpc>
            </a:pPr>
            <a:r>
              <a:rPr lang="en-US" sz="2000" b="0" i="0" dirty="0">
                <a:solidFill>
                  <a:schemeClr val="tx1">
                    <a:lumMod val="75000"/>
                  </a:schemeClr>
                </a:solidFill>
                <a:effectLst/>
                <a:latin typeface="Times" panose="02020603050405020304" pitchFamily="18" charset="0"/>
                <a:cs typeface="Times" panose="02020603050405020304" pitchFamily="18" charset="0"/>
              </a:rPr>
              <a:t>The city is served by two cable TV companies, BestTV and CableCast. Due to their aggressive sales tactics, each year, 40% of BestTV customers switch to CableCast; the other 60% of BestTV customers stay with BestTV. On the other hand, 30% of CableCast customers switch to Best TV. The two states in this example are BestTV and CableCast. </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Express the above information as a transition matrix and transition diagram that displays the probabilities of going from one state to another.</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Suppose that today 1/4 of customers subscribe to BestTV and 3/4 of customers subscribe to CableCast. After 1 year, what percent subscribe to each company?</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Suppose instead that today, 80% of customers subscribe to BestTV and 20% subscribe to CableCast. After 1 year, what percent subscribe to each company?</a:t>
            </a:r>
          </a:p>
        </p:txBody>
      </p:sp>
      <p:sp>
        <p:nvSpPr>
          <p:cNvPr id="9" name="TextBox 8">
            <a:extLst>
              <a:ext uri="{FF2B5EF4-FFF2-40B4-BE49-F238E27FC236}">
                <a16:creationId xmlns:a16="http://schemas.microsoft.com/office/drawing/2014/main" id="{378A4833-134E-6D0A-C750-1D2C53FF1C21}"/>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Practice Problem!</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987556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4B40F6-EE66-FA85-3248-6993EC634647}"/>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12E3195A-6BAD-E7C5-B725-D94909AA9ED8}"/>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93953949-02D8-A3BF-04BF-33127E4D0877}"/>
              </a:ext>
            </a:extLst>
          </p:cNvPr>
          <p:cNvSpPr>
            <a:spLocks noGrp="1"/>
          </p:cNvSpPr>
          <p:nvPr>
            <p:ph type="sldNum" sz="quarter" idx="12"/>
          </p:nvPr>
        </p:nvSpPr>
        <p:spPr/>
        <p:txBody>
          <a:bodyPr/>
          <a:lstStyle/>
          <a:p>
            <a:fld id="{906F6DFE-AA00-4BFD-9D61-CA29BB78DE22}" type="slidenum">
              <a:rPr lang="en-US" altLang="en-US" smtClean="0"/>
              <a:pPr/>
              <a:t>47</a:t>
            </a:fld>
            <a:endParaRPr lang="en-US" altLang="en-US"/>
          </a:p>
        </p:txBody>
      </p:sp>
      <p:pic>
        <p:nvPicPr>
          <p:cNvPr id="19" name="Picture 18">
            <a:extLst>
              <a:ext uri="{FF2B5EF4-FFF2-40B4-BE49-F238E27FC236}">
                <a16:creationId xmlns:a16="http://schemas.microsoft.com/office/drawing/2014/main" id="{CBC201ED-B870-43A2-D20B-F8A690ABC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787" y="3810000"/>
            <a:ext cx="3400425" cy="1895475"/>
          </a:xfrm>
          <a:prstGeom prst="rect">
            <a:avLst/>
          </a:prstGeom>
        </p:spPr>
      </p:pic>
      <p:sp>
        <p:nvSpPr>
          <p:cNvPr id="8" name="TextBox 7">
            <a:extLst>
              <a:ext uri="{FF2B5EF4-FFF2-40B4-BE49-F238E27FC236}">
                <a16:creationId xmlns:a16="http://schemas.microsoft.com/office/drawing/2014/main" id="{A9FBF72D-A2F1-570A-4F94-806BABAE4D1F}"/>
              </a:ext>
            </a:extLst>
          </p:cNvPr>
          <p:cNvSpPr txBox="1"/>
          <p:nvPr/>
        </p:nvSpPr>
        <p:spPr>
          <a:xfrm>
            <a:off x="571500" y="1534846"/>
            <a:ext cx="8001000" cy="5232202"/>
          </a:xfrm>
          <a:prstGeom prst="rect">
            <a:avLst/>
          </a:prstGeom>
          <a:noFill/>
        </p:spPr>
        <p:txBody>
          <a:bodyPr wrap="square">
            <a:spAutoFit/>
          </a:bodyPr>
          <a:lstStyle/>
          <a:p>
            <a:pPr algn="just"/>
            <a:r>
              <a:rPr lang="en-US" sz="1800" b="0" i="0" dirty="0">
                <a:solidFill>
                  <a:schemeClr val="tx1">
                    <a:lumMod val="75000"/>
                  </a:schemeClr>
                </a:solidFill>
                <a:effectLst/>
                <a:latin typeface="Times" panose="02020603050405020304" pitchFamily="18" charset="0"/>
                <a:cs typeface="Times" panose="02020603050405020304" pitchFamily="18" charset="0"/>
              </a:rPr>
              <a:t>In the Faculty of Engineering at the University of Jaffna, students progress through different academic levels as they complete their undergraduate courses. At any given time, an engineering student can be in one of the following academic levels: Level 1, Level 2, Level 3, Level 4, and Graduated (G). The student’s academic progression follows certain transition probabilities, and once a student graduates (reaches the Graduated state), they will no longer transition to other academic levels. The transition matrix P represents the probabilities of students transitioning between academic levels in one academic term (two semesters) as follows:</a:t>
            </a:r>
          </a:p>
          <a:p>
            <a:pPr algn="just"/>
            <a:endParaRPr lang="en-US" sz="1400" dirty="0">
              <a:solidFill>
                <a:schemeClr val="tx1">
                  <a:lumMod val="75000"/>
                </a:schemeClr>
              </a:solidFill>
              <a:latin typeface="Söhne Mono"/>
              <a:cs typeface="Times" panose="02020603050405020304" pitchFamily="18" charset="0"/>
            </a:endParaRPr>
          </a:p>
          <a:p>
            <a:pPr algn="just"/>
            <a:endParaRPr lang="en-US" sz="1400" dirty="0">
              <a:solidFill>
                <a:schemeClr val="tx1">
                  <a:lumMod val="75000"/>
                </a:schemeClr>
              </a:solidFill>
              <a:latin typeface="Söhne Mono"/>
              <a:cs typeface="Times" panose="02020603050405020304" pitchFamily="18" charset="0"/>
            </a:endParaRPr>
          </a:p>
          <a:p>
            <a:pPr algn="just"/>
            <a:endParaRPr lang="en-US" sz="1800" dirty="0">
              <a:solidFill>
                <a:schemeClr val="tx1">
                  <a:lumMod val="75000"/>
                </a:schemeClr>
              </a:solidFill>
              <a:latin typeface="Times" panose="02020603050405020304" pitchFamily="18" charset="0"/>
              <a:cs typeface="Times" panose="02020603050405020304" pitchFamily="18" charset="0"/>
            </a:endParaRPr>
          </a:p>
          <a:p>
            <a:pPr algn="just"/>
            <a:endParaRPr lang="en-US" sz="1800" b="0" i="0" dirty="0">
              <a:solidFill>
                <a:schemeClr val="tx1">
                  <a:lumMod val="75000"/>
                </a:schemeClr>
              </a:solidFill>
              <a:effectLst/>
              <a:latin typeface="Times" panose="02020603050405020304" pitchFamily="18" charset="0"/>
              <a:cs typeface="Times" panose="02020603050405020304" pitchFamily="18" charset="0"/>
            </a:endParaRPr>
          </a:p>
          <a:p>
            <a:pPr algn="just"/>
            <a:endParaRPr lang="en-US" sz="1800" b="0" i="0" dirty="0">
              <a:solidFill>
                <a:schemeClr val="tx1">
                  <a:lumMod val="75000"/>
                </a:schemeClr>
              </a:solidFill>
              <a:effectLst/>
              <a:latin typeface="Times" panose="02020603050405020304" pitchFamily="18" charset="0"/>
              <a:cs typeface="Times" panose="02020603050405020304" pitchFamily="18" charset="0"/>
            </a:endParaRPr>
          </a:p>
          <a:p>
            <a:pPr algn="just"/>
            <a:endParaRPr lang="en-US" sz="1800" b="0" i="0" dirty="0">
              <a:solidFill>
                <a:schemeClr val="tx1">
                  <a:lumMod val="75000"/>
                </a:schemeClr>
              </a:solidFill>
              <a:effectLst/>
              <a:latin typeface="Times" panose="02020603050405020304" pitchFamily="18" charset="0"/>
              <a:cs typeface="Times" panose="02020603050405020304" pitchFamily="18" charset="0"/>
            </a:endParaRPr>
          </a:p>
          <a:p>
            <a:pPr algn="just"/>
            <a:endParaRPr lang="en-US" sz="1800" dirty="0">
              <a:solidFill>
                <a:schemeClr val="tx1">
                  <a:lumMod val="75000"/>
                </a:schemeClr>
              </a:solidFill>
              <a:latin typeface="Times" panose="02020603050405020304" pitchFamily="18" charset="0"/>
              <a:cs typeface="Times" panose="02020603050405020304" pitchFamily="18" charset="0"/>
            </a:endParaRPr>
          </a:p>
          <a:p>
            <a:pPr algn="just"/>
            <a:r>
              <a:rPr lang="en-US" sz="1800" b="0" i="0" dirty="0">
                <a:solidFill>
                  <a:schemeClr val="tx1">
                    <a:lumMod val="75000"/>
                  </a:schemeClr>
                </a:solidFill>
                <a:effectLst/>
                <a:latin typeface="Times" panose="02020603050405020304" pitchFamily="18" charset="0"/>
                <a:cs typeface="Times" panose="02020603050405020304" pitchFamily="18" charset="0"/>
              </a:rPr>
              <a:t>The transition matrix P indicates the probabilities of students moving from one academic level to another in one academic term (two semesters). Academic Levels 1, 2, 3, and 4 are transient states, while the Graduated state (G) is an absorbing state.</a:t>
            </a:r>
          </a:p>
          <a:p>
            <a:pPr algn="just"/>
            <a:endParaRPr lang="en-US" sz="1800" b="0" i="0" dirty="0">
              <a:solidFill>
                <a:schemeClr val="tx1">
                  <a:lumMod val="75000"/>
                </a:schemeClr>
              </a:solidFill>
              <a:effectLst/>
              <a:latin typeface="Times" panose="02020603050405020304" pitchFamily="18" charset="0"/>
              <a:cs typeface="Times" panose="02020603050405020304" pitchFamily="18" charset="0"/>
            </a:endParaRPr>
          </a:p>
        </p:txBody>
      </p:sp>
      <p:sp>
        <p:nvSpPr>
          <p:cNvPr id="9" name="TextBox 8">
            <a:extLst>
              <a:ext uri="{FF2B5EF4-FFF2-40B4-BE49-F238E27FC236}">
                <a16:creationId xmlns:a16="http://schemas.microsoft.com/office/drawing/2014/main" id="{2039AEF3-16A6-F683-2B50-8A4A3AA64F40}"/>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Practice Problem!</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57943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006FE5-A62D-00B2-5ED4-62171D4D6C76}"/>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B6E537B4-BE14-D6CB-F3ED-825AEF497C4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847FB310-B618-C450-55DF-8C0E23E3C54E}"/>
              </a:ext>
            </a:extLst>
          </p:cNvPr>
          <p:cNvSpPr>
            <a:spLocks noGrp="1"/>
          </p:cNvSpPr>
          <p:nvPr>
            <p:ph type="sldNum" sz="quarter" idx="12"/>
          </p:nvPr>
        </p:nvSpPr>
        <p:spPr/>
        <p:txBody>
          <a:bodyPr/>
          <a:lstStyle/>
          <a:p>
            <a:fld id="{906F6DFE-AA00-4BFD-9D61-CA29BB78DE22}" type="slidenum">
              <a:rPr lang="en-US" altLang="en-US" smtClean="0"/>
              <a:pPr/>
              <a:t>48</a:t>
            </a:fld>
            <a:endParaRPr lang="en-US" altLang="en-US"/>
          </a:p>
        </p:txBody>
      </p:sp>
      <p:sp>
        <p:nvSpPr>
          <p:cNvPr id="8" name="TextBox 7">
            <a:extLst>
              <a:ext uri="{FF2B5EF4-FFF2-40B4-BE49-F238E27FC236}">
                <a16:creationId xmlns:a16="http://schemas.microsoft.com/office/drawing/2014/main" id="{0BF06FAE-C0B7-80A0-693A-3C3CF5745643}"/>
              </a:ext>
            </a:extLst>
          </p:cNvPr>
          <p:cNvSpPr txBox="1"/>
          <p:nvPr/>
        </p:nvSpPr>
        <p:spPr>
          <a:xfrm>
            <a:off x="685800" y="1474873"/>
            <a:ext cx="8091881" cy="4525854"/>
          </a:xfrm>
          <a:prstGeom prst="rect">
            <a:avLst/>
          </a:prstGeom>
          <a:noFill/>
        </p:spPr>
        <p:txBody>
          <a:bodyPr wrap="square">
            <a:spAutoFit/>
          </a:bodyPr>
          <a:lstStyle/>
          <a:p>
            <a:pPr marL="457200" indent="-457200" algn="just">
              <a:lnSpc>
                <a:spcPct val="120000"/>
              </a:lnSpc>
              <a:buFont typeface="+mj-lt"/>
              <a:buAutoNum type="alphaLcParenR"/>
            </a:pPr>
            <a:r>
              <a:rPr lang="en-US" sz="2200" b="0" i="0" dirty="0">
                <a:solidFill>
                  <a:schemeClr val="tx1">
                    <a:lumMod val="75000"/>
                  </a:schemeClr>
                </a:solidFill>
                <a:effectLst/>
                <a:latin typeface="Times" panose="02020603050405020304" pitchFamily="18" charset="0"/>
                <a:cs typeface="Times" panose="02020603050405020304" pitchFamily="18" charset="0"/>
              </a:rPr>
              <a:t>Draw the transition diagram of matrix P.</a:t>
            </a:r>
          </a:p>
          <a:p>
            <a:pPr marL="457200" indent="-457200" algn="just">
              <a:lnSpc>
                <a:spcPct val="120000"/>
              </a:lnSpc>
              <a:buFont typeface="+mj-lt"/>
              <a:buAutoNum type="alphaLcParenR"/>
            </a:pPr>
            <a:r>
              <a:rPr lang="en-US" sz="2200" b="0" i="0" dirty="0">
                <a:solidFill>
                  <a:schemeClr val="tx1">
                    <a:lumMod val="75000"/>
                  </a:schemeClr>
                </a:solidFill>
                <a:effectLst/>
                <a:latin typeface="Times" panose="02020603050405020304" pitchFamily="18" charset="0"/>
                <a:cs typeface="Times" panose="02020603050405020304" pitchFamily="18" charset="0"/>
              </a:rPr>
              <a:t>Determine whether the given transition matrix is in canonical form. If not, convert it into canonical form.</a:t>
            </a:r>
          </a:p>
          <a:p>
            <a:pPr marL="457200" indent="-457200" algn="just">
              <a:lnSpc>
                <a:spcPct val="120000"/>
              </a:lnSpc>
              <a:buFont typeface="+mj-lt"/>
              <a:buAutoNum type="alphaLcParenR"/>
            </a:pPr>
            <a:r>
              <a:rPr lang="en-US" sz="2200" b="0" i="0" dirty="0">
                <a:solidFill>
                  <a:schemeClr val="tx1">
                    <a:lumMod val="75000"/>
                  </a:schemeClr>
                </a:solidFill>
                <a:effectLst/>
                <a:latin typeface="Times" panose="02020603050405020304" pitchFamily="18" charset="0"/>
                <a:cs typeface="Times" panose="02020603050405020304" pitchFamily="18" charset="0"/>
              </a:rPr>
              <a:t>Calculate the fundamental matrix N for the given Markov chain.</a:t>
            </a:r>
          </a:p>
          <a:p>
            <a:pPr marL="457200" indent="-457200" algn="just">
              <a:lnSpc>
                <a:spcPct val="120000"/>
              </a:lnSpc>
              <a:buFont typeface="+mj-lt"/>
              <a:buAutoNum type="alphaLcParenR"/>
            </a:pPr>
            <a:r>
              <a:rPr lang="en-US" sz="2200" b="0" i="0" dirty="0">
                <a:solidFill>
                  <a:schemeClr val="tx1">
                    <a:lumMod val="75000"/>
                  </a:schemeClr>
                </a:solidFill>
                <a:effectLst/>
                <a:latin typeface="Times" panose="02020603050405020304" pitchFamily="18" charset="0"/>
                <a:cs typeface="Times" panose="02020603050405020304" pitchFamily="18" charset="0"/>
              </a:rPr>
              <a:t>Determine the expected number of academic terms (two semesters) until each transient academic level (Levels 1, 2, 3, and 4) becomes absorbed into the Graduated state (G) and never transitions out.</a:t>
            </a:r>
          </a:p>
          <a:p>
            <a:pPr marL="457200" indent="-457200" algn="just">
              <a:lnSpc>
                <a:spcPct val="120000"/>
              </a:lnSpc>
              <a:buFont typeface="+mj-lt"/>
              <a:buAutoNum type="alphaLcParenR"/>
            </a:pPr>
            <a:r>
              <a:rPr lang="en-US" sz="2200" b="0" i="0" dirty="0">
                <a:solidFill>
                  <a:schemeClr val="tx1">
                    <a:lumMod val="75000"/>
                  </a:schemeClr>
                </a:solidFill>
                <a:effectLst/>
                <a:latin typeface="Times" panose="02020603050405020304" pitchFamily="18" charset="0"/>
                <a:cs typeface="Times" panose="02020603050405020304" pitchFamily="18" charset="0"/>
              </a:rPr>
              <a:t>Find the probability that a student who starts at Level 1 will reach the Graduated state (G) within a given number of academic terms (two semesters) or less.</a:t>
            </a:r>
          </a:p>
        </p:txBody>
      </p:sp>
    </p:spTree>
    <p:extLst>
      <p:ext uri="{BB962C8B-B14F-4D97-AF65-F5344CB8AC3E}">
        <p14:creationId xmlns:p14="http://schemas.microsoft.com/office/powerpoint/2010/main" val="2581908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A9AF-64FD-E69C-7370-06ACA078196C}"/>
              </a:ext>
            </a:extLst>
          </p:cNvPr>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Important dates:</a:t>
            </a:r>
          </a:p>
        </p:txBody>
      </p:sp>
      <p:sp>
        <p:nvSpPr>
          <p:cNvPr id="4" name="Date Placeholder 3">
            <a:extLst>
              <a:ext uri="{FF2B5EF4-FFF2-40B4-BE49-F238E27FC236}">
                <a16:creationId xmlns:a16="http://schemas.microsoft.com/office/drawing/2014/main" id="{B4B0B5E7-B456-18CA-75BA-E45D01516603}"/>
              </a:ext>
            </a:extLst>
          </p:cNvPr>
          <p:cNvSpPr>
            <a:spLocks noGrp="1"/>
          </p:cNvSpPr>
          <p:nvPr>
            <p:ph type="dt" sz="half" idx="10"/>
          </p:nvPr>
        </p:nvSpPr>
        <p:spPr/>
        <p:txBody>
          <a:bodyPr/>
          <a:lstStyle/>
          <a:p>
            <a:pPr>
              <a:defRPr/>
            </a:pPr>
            <a:fld id="{2AF5996E-93A1-4F6A-8DBB-CDE847FAC071}" type="datetime5">
              <a:rPr lang="en-US" smtClean="0"/>
              <a:t>25-Jul-23</a:t>
            </a:fld>
            <a:endParaRPr lang="en-US"/>
          </a:p>
        </p:txBody>
      </p:sp>
      <p:sp>
        <p:nvSpPr>
          <p:cNvPr id="5" name="Footer Placeholder 4">
            <a:extLst>
              <a:ext uri="{FF2B5EF4-FFF2-40B4-BE49-F238E27FC236}">
                <a16:creationId xmlns:a16="http://schemas.microsoft.com/office/drawing/2014/main" id="{3BF283A1-AF24-F650-124B-821CCF1DD8B9}"/>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3BD0B810-0DCD-6B68-79AF-5F929451C807}"/>
              </a:ext>
            </a:extLst>
          </p:cNvPr>
          <p:cNvSpPr>
            <a:spLocks noGrp="1"/>
          </p:cNvSpPr>
          <p:nvPr>
            <p:ph type="sldNum" sz="quarter" idx="12"/>
          </p:nvPr>
        </p:nvSpPr>
        <p:spPr/>
        <p:txBody>
          <a:bodyPr/>
          <a:lstStyle/>
          <a:p>
            <a:fld id="{906F6DFE-AA00-4BFD-9D61-CA29BB78DE22}" type="slidenum">
              <a:rPr lang="en-US" altLang="en-US" smtClean="0"/>
              <a:pPr/>
              <a:t>49</a:t>
            </a:fld>
            <a:endParaRPr lang="en-US" altLang="en-US"/>
          </a:p>
        </p:txBody>
      </p:sp>
      <p:sp>
        <p:nvSpPr>
          <p:cNvPr id="8" name="TextBox 7">
            <a:extLst>
              <a:ext uri="{FF2B5EF4-FFF2-40B4-BE49-F238E27FC236}">
                <a16:creationId xmlns:a16="http://schemas.microsoft.com/office/drawing/2014/main" id="{FB766AC3-4884-F706-06B1-9B1F3CFEA6B1}"/>
              </a:ext>
            </a:extLst>
          </p:cNvPr>
          <p:cNvSpPr txBox="1"/>
          <p:nvPr/>
        </p:nvSpPr>
        <p:spPr>
          <a:xfrm>
            <a:off x="836102" y="1752600"/>
            <a:ext cx="7926898" cy="2554545"/>
          </a:xfrm>
          <a:prstGeom prst="rect">
            <a:avLst/>
          </a:prstGeom>
          <a:noFill/>
        </p:spPr>
        <p:txBody>
          <a:bodyPr wrap="square">
            <a:spAutoFit/>
          </a:bodyPr>
          <a:lstStyle/>
          <a:p>
            <a:pPr marL="457200" indent="-457200" algn="just">
              <a:buFont typeface="Arial" panose="020B0604020202020204" pitchFamily="34" charset="0"/>
              <a:buChar char="•"/>
            </a:pPr>
            <a:r>
              <a:rPr lang="en-US" sz="3200" b="0" i="0" dirty="0">
                <a:solidFill>
                  <a:schemeClr val="tx1">
                    <a:lumMod val="75000"/>
                  </a:schemeClr>
                </a:solidFill>
                <a:effectLst/>
                <a:latin typeface="Times" panose="02020603050405020304" pitchFamily="18" charset="0"/>
                <a:cs typeface="Times" panose="02020603050405020304" pitchFamily="18" charset="0"/>
              </a:rPr>
              <a:t>27-07-2023 Revisions and Tutorial Discussions – 01.00 pm to 01.55 pm.</a:t>
            </a:r>
          </a:p>
          <a:p>
            <a:pPr algn="just"/>
            <a:endParaRPr lang="en-US" sz="3200" dirty="0">
              <a:solidFill>
                <a:schemeClr val="tx1">
                  <a:lumMod val="75000"/>
                </a:schemeClr>
              </a:solidFill>
              <a:latin typeface="Times" panose="02020603050405020304" pitchFamily="18" charset="0"/>
              <a:cs typeface="Times" panose="02020603050405020304" pitchFamily="18" charset="0"/>
            </a:endParaRPr>
          </a:p>
          <a:p>
            <a:pPr marL="457200" indent="-457200" algn="just">
              <a:buFont typeface="Arial" panose="020B0604020202020204" pitchFamily="34" charset="0"/>
              <a:buChar char="•"/>
            </a:pPr>
            <a:r>
              <a:rPr lang="en-US" sz="3200" dirty="0">
                <a:solidFill>
                  <a:schemeClr val="tx1">
                    <a:lumMod val="75000"/>
                  </a:schemeClr>
                </a:solidFill>
                <a:latin typeface="Times" panose="02020603050405020304" pitchFamily="18" charset="0"/>
                <a:cs typeface="Times" panose="02020603050405020304" pitchFamily="18" charset="0"/>
              </a:rPr>
              <a:t>28-07-2023 Assignment 3 Examination 11.05 am to 11.35 am. </a:t>
            </a:r>
            <a:endParaRPr lang="en-US" sz="3200" dirty="0"/>
          </a:p>
        </p:txBody>
      </p:sp>
    </p:spTree>
    <p:extLst>
      <p:ext uri="{BB962C8B-B14F-4D97-AF65-F5344CB8AC3E}">
        <p14:creationId xmlns:p14="http://schemas.microsoft.com/office/powerpoint/2010/main" val="31913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E7A060E6-1D80-A2CF-F319-C29B2EE9515D}"/>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67EE9DF2-360C-43B5-9E5C-5A0C00C53FA4}" type="slidenum">
              <a:rPr lang="he-IL" altLang="en-US" sz="1600">
                <a:latin typeface="Times New Roman" panose="02020603050405020304" pitchFamily="18" charset="0"/>
              </a:rPr>
              <a:pPr/>
              <a:t>5</a:t>
            </a:fld>
            <a:endParaRPr lang="en-US" altLang="en-US" sz="1600">
              <a:latin typeface="Times New Roman" panose="02020603050405020304" pitchFamily="18" charset="0"/>
            </a:endParaRPr>
          </a:p>
        </p:txBody>
      </p:sp>
      <p:sp>
        <p:nvSpPr>
          <p:cNvPr id="283650" name="Text Box 2">
            <a:extLst>
              <a:ext uri="{FF2B5EF4-FFF2-40B4-BE49-F238E27FC236}">
                <a16:creationId xmlns:a16="http://schemas.microsoft.com/office/drawing/2014/main" id="{FF0035F0-C809-4CF7-DC44-DD381D6D2F63}"/>
              </a:ext>
            </a:extLst>
          </p:cNvPr>
          <p:cNvSpPr txBox="1">
            <a:spLocks noChangeArrowheads="1"/>
          </p:cNvSpPr>
          <p:nvPr/>
        </p:nvSpPr>
        <p:spPr bwMode="auto">
          <a:xfrm>
            <a:off x="468313" y="1452563"/>
            <a:ext cx="83327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b="1">
                <a:solidFill>
                  <a:srgbClr val="993300"/>
                </a:solidFill>
              </a:rPr>
              <a:t>Weather:</a:t>
            </a:r>
          </a:p>
          <a:p>
            <a:pPr>
              <a:spcBef>
                <a:spcPct val="50000"/>
              </a:spcBef>
              <a:buFontTx/>
              <a:buChar char="•"/>
            </a:pPr>
            <a:r>
              <a:rPr lang="en-US" altLang="en-US" sz="2000" b="1"/>
              <a:t> raining today			40% rain tomorrow 	  </a:t>
            </a:r>
          </a:p>
          <a:p>
            <a:pPr>
              <a:spcBef>
                <a:spcPct val="50000"/>
              </a:spcBef>
            </a:pPr>
            <a:r>
              <a:rPr lang="en-US" altLang="en-US" sz="2000" b="1"/>
              <a:t>				60% no rain tomorrow	  </a:t>
            </a:r>
            <a:endParaRPr lang="en-US" altLang="en-US" b="1" i="1">
              <a:latin typeface="Times New Roman" panose="02020603050405020304" pitchFamily="18" charset="0"/>
              <a:cs typeface="Times New Roman" panose="02020603050405020304" pitchFamily="18" charset="0"/>
            </a:endParaRPr>
          </a:p>
          <a:p>
            <a:pPr>
              <a:spcBef>
                <a:spcPct val="50000"/>
              </a:spcBef>
              <a:buFontTx/>
              <a:buChar char="•"/>
            </a:pPr>
            <a:endParaRPr lang="en-US" altLang="en-US" sz="2000" b="1"/>
          </a:p>
          <a:p>
            <a:pPr>
              <a:spcBef>
                <a:spcPct val="50000"/>
              </a:spcBef>
              <a:buFontTx/>
              <a:buChar char="•"/>
            </a:pPr>
            <a:r>
              <a:rPr lang="en-US" altLang="en-US" sz="2000" b="1"/>
              <a:t> not raining today		20% rain tomorrow	</a:t>
            </a:r>
            <a:endParaRPr lang="en-US" altLang="en-US" b="1" i="1">
              <a:latin typeface="Times New Roman" panose="02020603050405020304" pitchFamily="18" charset="0"/>
              <a:cs typeface="Times New Roman" panose="02020603050405020304" pitchFamily="18" charset="0"/>
            </a:endParaRPr>
          </a:p>
          <a:p>
            <a:pPr>
              <a:spcBef>
                <a:spcPct val="50000"/>
              </a:spcBef>
            </a:pPr>
            <a:r>
              <a:rPr lang="en-US" altLang="en-US" sz="2000"/>
              <a:t>		</a:t>
            </a:r>
            <a:r>
              <a:rPr lang="en-US" altLang="en-US" sz="2000" b="1"/>
              <a:t>		80% no rain tomorrow</a:t>
            </a:r>
            <a:endParaRPr lang="en-US" altLang="en-US" b="1" i="1">
              <a:latin typeface="Times New Roman" panose="02020603050405020304" pitchFamily="18" charset="0"/>
              <a:cs typeface="Times New Roman" panose="02020603050405020304" pitchFamily="18" charset="0"/>
            </a:endParaRPr>
          </a:p>
        </p:txBody>
      </p:sp>
      <p:sp>
        <p:nvSpPr>
          <p:cNvPr id="283651" name="AutoShape 3">
            <a:extLst>
              <a:ext uri="{FF2B5EF4-FFF2-40B4-BE49-F238E27FC236}">
                <a16:creationId xmlns:a16="http://schemas.microsoft.com/office/drawing/2014/main" id="{A6E767CA-4004-51A4-936D-3AE570D38F49}"/>
              </a:ext>
            </a:extLst>
          </p:cNvPr>
          <p:cNvSpPr>
            <a:spLocks noChangeArrowheads="1"/>
          </p:cNvSpPr>
          <p:nvPr/>
        </p:nvSpPr>
        <p:spPr bwMode="auto">
          <a:xfrm>
            <a:off x="3008313" y="1954213"/>
            <a:ext cx="676275" cy="296862"/>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2" name="AutoShape 4">
            <a:extLst>
              <a:ext uri="{FF2B5EF4-FFF2-40B4-BE49-F238E27FC236}">
                <a16:creationId xmlns:a16="http://schemas.microsoft.com/office/drawing/2014/main" id="{8755EAF8-636E-311E-90E2-B1DA564F8B0E}"/>
              </a:ext>
            </a:extLst>
          </p:cNvPr>
          <p:cNvSpPr>
            <a:spLocks noChangeArrowheads="1"/>
          </p:cNvSpPr>
          <p:nvPr/>
        </p:nvSpPr>
        <p:spPr bwMode="auto">
          <a:xfrm>
            <a:off x="3008313" y="24003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3" name="AutoShape 5">
            <a:extLst>
              <a:ext uri="{FF2B5EF4-FFF2-40B4-BE49-F238E27FC236}">
                <a16:creationId xmlns:a16="http://schemas.microsoft.com/office/drawing/2014/main" id="{0910296A-F3CB-584E-837B-7580D672235F}"/>
              </a:ext>
            </a:extLst>
          </p:cNvPr>
          <p:cNvSpPr>
            <a:spLocks noChangeArrowheads="1"/>
          </p:cNvSpPr>
          <p:nvPr/>
        </p:nvSpPr>
        <p:spPr bwMode="auto">
          <a:xfrm>
            <a:off x="2995613" y="3349625"/>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4" name="AutoShape 6">
            <a:extLst>
              <a:ext uri="{FF2B5EF4-FFF2-40B4-BE49-F238E27FC236}">
                <a16:creationId xmlns:a16="http://schemas.microsoft.com/office/drawing/2014/main" id="{3EC9C80B-9858-751E-4548-9B564A20C4DB}"/>
              </a:ext>
            </a:extLst>
          </p:cNvPr>
          <p:cNvSpPr>
            <a:spLocks noChangeArrowheads="1"/>
          </p:cNvSpPr>
          <p:nvPr/>
        </p:nvSpPr>
        <p:spPr bwMode="auto">
          <a:xfrm>
            <a:off x="3008313" y="37592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41992" name="Rectangle 7">
            <a:extLst>
              <a:ext uri="{FF2B5EF4-FFF2-40B4-BE49-F238E27FC236}">
                <a16:creationId xmlns:a16="http://schemas.microsoft.com/office/drawing/2014/main" id="{A5E00B1F-BE45-80C6-6AAF-F678B6951EA6}"/>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a:solidFill>
                  <a:srgbClr val="000099"/>
                </a:solidFill>
                <a:latin typeface="Arial" panose="020B0604020202020204" pitchFamily="34" charset="0"/>
              </a:rPr>
              <a:t>Markov Process</a:t>
            </a:r>
            <a:br>
              <a:rPr lang="en-US" altLang="en-US" sz="3600" b="1">
                <a:solidFill>
                  <a:srgbClr val="000099"/>
                </a:solidFill>
                <a:latin typeface="Arial" panose="020B0604020202020204" pitchFamily="34" charset="0"/>
              </a:rPr>
            </a:br>
            <a:r>
              <a:rPr lang="en-US" altLang="en-US" b="1">
                <a:solidFill>
                  <a:srgbClr val="000099"/>
                </a:solidFill>
                <a:latin typeface="Arial" panose="020B0604020202020204" pitchFamily="34" charset="0"/>
              </a:rPr>
              <a:t>Simple Example</a:t>
            </a:r>
          </a:p>
        </p:txBody>
      </p:sp>
      <p:grpSp>
        <p:nvGrpSpPr>
          <p:cNvPr id="2" name="Group 22">
            <a:extLst>
              <a:ext uri="{FF2B5EF4-FFF2-40B4-BE49-F238E27FC236}">
                <a16:creationId xmlns:a16="http://schemas.microsoft.com/office/drawing/2014/main" id="{5086122B-CBE1-5242-2FBD-133E04EC17C0}"/>
              </a:ext>
            </a:extLst>
          </p:cNvPr>
          <p:cNvGrpSpPr>
            <a:grpSpLocks/>
          </p:cNvGrpSpPr>
          <p:nvPr/>
        </p:nvGrpSpPr>
        <p:grpSpPr bwMode="auto">
          <a:xfrm>
            <a:off x="2581275" y="4475163"/>
            <a:ext cx="3854450" cy="1984375"/>
            <a:chOff x="1646" y="3027"/>
            <a:chExt cx="1610" cy="910"/>
          </a:xfrm>
        </p:grpSpPr>
        <p:sp>
          <p:nvSpPr>
            <p:cNvPr id="41995" name="Oval 11">
              <a:extLst>
                <a:ext uri="{FF2B5EF4-FFF2-40B4-BE49-F238E27FC236}">
                  <a16:creationId xmlns:a16="http://schemas.microsoft.com/office/drawing/2014/main" id="{EBF72C69-BEC1-383A-8479-52CE4227C39A}"/>
                </a:ext>
              </a:extLst>
            </p:cNvPr>
            <p:cNvSpPr>
              <a:spLocks noChangeArrowheads="1"/>
            </p:cNvSpPr>
            <p:nvPr/>
          </p:nvSpPr>
          <p:spPr bwMode="auto">
            <a:xfrm>
              <a:off x="1707" y="3365"/>
              <a:ext cx="648" cy="252"/>
            </a:xfrm>
            <a:prstGeom prst="ellipse">
              <a:avLst/>
            </a:prstGeom>
            <a:solidFill>
              <a:srgbClr val="FFFF99"/>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b="1">
                  <a:latin typeface="Times New Roman" panose="02020603050405020304" pitchFamily="18" charset="0"/>
                </a:rPr>
                <a:t>rain</a:t>
              </a:r>
            </a:p>
          </p:txBody>
        </p:sp>
        <p:sp>
          <p:nvSpPr>
            <p:cNvPr id="41996" name="Oval 12">
              <a:extLst>
                <a:ext uri="{FF2B5EF4-FFF2-40B4-BE49-F238E27FC236}">
                  <a16:creationId xmlns:a16="http://schemas.microsoft.com/office/drawing/2014/main" id="{8B9C0602-7928-D7FF-348C-6704E5F7BE70}"/>
                </a:ext>
              </a:extLst>
            </p:cNvPr>
            <p:cNvSpPr>
              <a:spLocks noChangeArrowheads="1"/>
            </p:cNvSpPr>
            <p:nvPr/>
          </p:nvSpPr>
          <p:spPr bwMode="auto">
            <a:xfrm>
              <a:off x="2537" y="3379"/>
              <a:ext cx="626" cy="252"/>
            </a:xfrm>
            <a:prstGeom prst="ellipse">
              <a:avLst/>
            </a:prstGeom>
            <a:solidFill>
              <a:srgbClr val="FFFF99"/>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b="1">
                  <a:latin typeface="Times New Roman" panose="02020603050405020304" pitchFamily="18" charset="0"/>
                </a:rPr>
                <a:t>no rain</a:t>
              </a:r>
            </a:p>
          </p:txBody>
        </p:sp>
        <p:cxnSp>
          <p:nvCxnSpPr>
            <p:cNvPr id="41997" name="AutoShape 13">
              <a:extLst>
                <a:ext uri="{FF2B5EF4-FFF2-40B4-BE49-F238E27FC236}">
                  <a16:creationId xmlns:a16="http://schemas.microsoft.com/office/drawing/2014/main" id="{5669DFE4-090F-8FF0-854A-3B5E454B788E}"/>
                </a:ext>
              </a:extLst>
            </p:cNvPr>
            <p:cNvCxnSpPr>
              <a:cxnSpLocks noChangeShapeType="1"/>
              <a:stCxn id="41995" idx="7"/>
              <a:endCxn id="41996" idx="1"/>
            </p:cNvCxnSpPr>
            <p:nvPr/>
          </p:nvCxnSpPr>
          <p:spPr bwMode="auto">
            <a:xfrm rot="5400000" flipV="1">
              <a:off x="2437" y="3212"/>
              <a:ext cx="14" cy="368"/>
            </a:xfrm>
            <a:prstGeom prst="curvedConnector3">
              <a:avLst>
                <a:gd name="adj1" fmla="val -1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8" name="AutoShape 14">
              <a:extLst>
                <a:ext uri="{FF2B5EF4-FFF2-40B4-BE49-F238E27FC236}">
                  <a16:creationId xmlns:a16="http://schemas.microsoft.com/office/drawing/2014/main" id="{C5DAD89C-077B-5350-8B62-464B61361F55}"/>
                </a:ext>
              </a:extLst>
            </p:cNvPr>
            <p:cNvCxnSpPr>
              <a:cxnSpLocks noChangeShapeType="1"/>
              <a:stCxn id="41996" idx="3"/>
              <a:endCxn id="41995" idx="5"/>
            </p:cNvCxnSpPr>
            <p:nvPr/>
          </p:nvCxnSpPr>
          <p:spPr bwMode="auto">
            <a:xfrm rot="16200000" flipV="1">
              <a:off x="2437" y="3414"/>
              <a:ext cx="14" cy="368"/>
            </a:xfrm>
            <a:prstGeom prst="curvedConnector3">
              <a:avLst>
                <a:gd name="adj1" fmla="val -1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9" name="AutoShape 15">
              <a:extLst>
                <a:ext uri="{FF2B5EF4-FFF2-40B4-BE49-F238E27FC236}">
                  <a16:creationId xmlns:a16="http://schemas.microsoft.com/office/drawing/2014/main" id="{7DBFBF9A-9A63-E2C7-E101-A6841EE8AA58}"/>
                </a:ext>
              </a:extLst>
            </p:cNvPr>
            <p:cNvCxnSpPr>
              <a:cxnSpLocks noChangeShapeType="1"/>
              <a:stCxn id="41996" idx="7"/>
              <a:endCxn id="41996" idx="6"/>
            </p:cNvCxnSpPr>
            <p:nvPr/>
          </p:nvCxnSpPr>
          <p:spPr bwMode="auto">
            <a:xfrm rot="5400000" flipV="1">
              <a:off x="3070" y="3404"/>
              <a:ext cx="101" cy="100"/>
            </a:xfrm>
            <a:prstGeom prst="curvedConnector4">
              <a:avLst>
                <a:gd name="adj1" fmla="val -173269"/>
                <a:gd name="adj2" fmla="val 236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00" name="AutoShape 16">
              <a:extLst>
                <a:ext uri="{FF2B5EF4-FFF2-40B4-BE49-F238E27FC236}">
                  <a16:creationId xmlns:a16="http://schemas.microsoft.com/office/drawing/2014/main" id="{145D1B85-BBD2-9660-2184-C00F339F619B}"/>
                </a:ext>
              </a:extLst>
            </p:cNvPr>
            <p:cNvCxnSpPr>
              <a:cxnSpLocks noChangeShapeType="1"/>
              <a:stCxn id="41995" idx="1"/>
              <a:endCxn id="41995" idx="2"/>
            </p:cNvCxnSpPr>
            <p:nvPr/>
          </p:nvCxnSpPr>
          <p:spPr bwMode="auto">
            <a:xfrm rot="-5400000" flipH="1" flipV="1">
              <a:off x="1700" y="3388"/>
              <a:ext cx="101" cy="103"/>
            </a:xfrm>
            <a:prstGeom prst="curvedConnector4">
              <a:avLst>
                <a:gd name="adj1" fmla="val -173269"/>
                <a:gd name="adj2" fmla="val 232037"/>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01" name="Text Box 17">
              <a:extLst>
                <a:ext uri="{FF2B5EF4-FFF2-40B4-BE49-F238E27FC236}">
                  <a16:creationId xmlns:a16="http://schemas.microsoft.com/office/drawing/2014/main" id="{F64EDC47-C91B-1779-4C97-9F6BD7213945}"/>
                </a:ext>
              </a:extLst>
            </p:cNvPr>
            <p:cNvSpPr txBox="1">
              <a:spLocks noChangeArrowheads="1"/>
            </p:cNvSpPr>
            <p:nvPr/>
          </p:nvSpPr>
          <p:spPr bwMode="auto">
            <a:xfrm>
              <a:off x="2284" y="3027"/>
              <a:ext cx="38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0.6</a:t>
              </a:r>
            </a:p>
          </p:txBody>
        </p:sp>
        <p:sp>
          <p:nvSpPr>
            <p:cNvPr id="42002" name="Text Box 18">
              <a:extLst>
                <a:ext uri="{FF2B5EF4-FFF2-40B4-BE49-F238E27FC236}">
                  <a16:creationId xmlns:a16="http://schemas.microsoft.com/office/drawing/2014/main" id="{A0A2F55E-F981-3D34-FD43-BCE1FA87E377}"/>
                </a:ext>
              </a:extLst>
            </p:cNvPr>
            <p:cNvSpPr txBox="1">
              <a:spLocks noChangeArrowheads="1"/>
            </p:cNvSpPr>
            <p:nvPr/>
          </p:nvSpPr>
          <p:spPr bwMode="auto">
            <a:xfrm>
              <a:off x="1646" y="3076"/>
              <a:ext cx="32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0.4</a:t>
              </a:r>
            </a:p>
          </p:txBody>
        </p:sp>
        <p:sp>
          <p:nvSpPr>
            <p:cNvPr id="42003" name="Text Box 19">
              <a:extLst>
                <a:ext uri="{FF2B5EF4-FFF2-40B4-BE49-F238E27FC236}">
                  <a16:creationId xmlns:a16="http://schemas.microsoft.com/office/drawing/2014/main" id="{D7177BE6-199F-D81B-FB10-D6075C6565EA}"/>
                </a:ext>
              </a:extLst>
            </p:cNvPr>
            <p:cNvSpPr txBox="1">
              <a:spLocks noChangeArrowheads="1"/>
            </p:cNvSpPr>
            <p:nvPr/>
          </p:nvSpPr>
          <p:spPr bwMode="auto">
            <a:xfrm>
              <a:off x="2913" y="3103"/>
              <a:ext cx="34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0.8</a:t>
              </a:r>
            </a:p>
          </p:txBody>
        </p:sp>
        <p:sp>
          <p:nvSpPr>
            <p:cNvPr id="42004" name="Text Box 20">
              <a:extLst>
                <a:ext uri="{FF2B5EF4-FFF2-40B4-BE49-F238E27FC236}">
                  <a16:creationId xmlns:a16="http://schemas.microsoft.com/office/drawing/2014/main" id="{2BBCE34B-4C68-71B1-C3D1-599D15BA1438}"/>
                </a:ext>
              </a:extLst>
            </p:cNvPr>
            <p:cNvSpPr txBox="1">
              <a:spLocks noChangeArrowheads="1"/>
            </p:cNvSpPr>
            <p:nvPr/>
          </p:nvSpPr>
          <p:spPr bwMode="auto">
            <a:xfrm>
              <a:off x="2277" y="3769"/>
              <a:ext cx="37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0.2</a:t>
              </a:r>
            </a:p>
          </p:txBody>
        </p:sp>
      </p:grpSp>
      <p:sp>
        <p:nvSpPr>
          <p:cNvPr id="283671" name="Text Box 23">
            <a:extLst>
              <a:ext uri="{FF2B5EF4-FFF2-40B4-BE49-F238E27FC236}">
                <a16:creationId xmlns:a16="http://schemas.microsoft.com/office/drawing/2014/main" id="{766A5468-9E1B-2F18-ED54-C67C31FF8D7E}"/>
              </a:ext>
            </a:extLst>
          </p:cNvPr>
          <p:cNvSpPr txBox="1">
            <a:spLocks noChangeArrowheads="1"/>
          </p:cNvSpPr>
          <p:nvPr/>
        </p:nvSpPr>
        <p:spPr bwMode="auto">
          <a:xfrm>
            <a:off x="185738" y="4249738"/>
            <a:ext cx="256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dirty="0">
                <a:solidFill>
                  <a:srgbClr val="993300"/>
                </a:solidFill>
              </a:rPr>
              <a:t>Stochastic FSM:</a:t>
            </a:r>
          </a:p>
        </p:txBody>
      </p:sp>
      <p:sp>
        <p:nvSpPr>
          <p:cNvPr id="4" name="TextBox 3">
            <a:extLst>
              <a:ext uri="{FF2B5EF4-FFF2-40B4-BE49-F238E27FC236}">
                <a16:creationId xmlns:a16="http://schemas.microsoft.com/office/drawing/2014/main" id="{17665E90-47CA-3215-6230-D262B82F2A59}"/>
              </a:ext>
            </a:extLst>
          </p:cNvPr>
          <p:cNvSpPr txBox="1"/>
          <p:nvPr/>
        </p:nvSpPr>
        <p:spPr>
          <a:xfrm>
            <a:off x="185738" y="6259483"/>
            <a:ext cx="4576194" cy="400110"/>
          </a:xfrm>
          <a:prstGeom prst="rect">
            <a:avLst/>
          </a:prstGeom>
          <a:noFill/>
        </p:spPr>
        <p:txBody>
          <a:bodyPr wrap="square">
            <a:spAutoFit/>
          </a:bodyPr>
          <a:lstStyle/>
          <a:p>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1" i="0" dirty="0">
                <a:solidFill>
                  <a:srgbClr val="202122"/>
                </a:solidFill>
                <a:effectLst/>
                <a:latin typeface="Times New Roman" panose="02020603050405020304" pitchFamily="18" charset="0"/>
                <a:cs typeface="Times New Roman" panose="02020603050405020304" pitchFamily="18" charset="0"/>
              </a:rPr>
              <a:t>finite-state machine - FSM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36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36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6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365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365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365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36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36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par>
                                <p:cTn id="28" presetID="5" presetClass="entr" presetSubtype="10" fill="hold" nodeType="withEffect">
                                  <p:stCondLst>
                                    <p:cond delay="0"/>
                                  </p:stCondLst>
                                  <p:childTnLst>
                                    <p:set>
                                      <p:cBhvr>
                                        <p:cTn id="29" dur="1" fill="hold">
                                          <p:stCondLst>
                                            <p:cond delay="0"/>
                                          </p:stCondLst>
                                        </p:cTn>
                                        <p:tgtEl>
                                          <p:spTgt spid="283671"/>
                                        </p:tgtEl>
                                        <p:attrNameLst>
                                          <p:attrName>style.visibility</p:attrName>
                                        </p:attrNameLst>
                                      </p:cBhvr>
                                      <p:to>
                                        <p:strVal val="visible"/>
                                      </p:to>
                                    </p:set>
                                    <p:animEffect transition="in" filter="checkerboard(across)">
                                      <p:cBhvr>
                                        <p:cTn id="30" dur="500"/>
                                        <p:tgtEl>
                                          <p:spTgt spid="28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animBg="1"/>
      <p:bldP spid="283652" grpId="0" animBg="1"/>
      <p:bldP spid="283653" grpId="0" animBg="1"/>
      <p:bldP spid="283654" grpId="0" animBg="1"/>
      <p:bldP spid="28367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75A92C-2A9B-4315-ACD4-E8CE201043EC}" type="datetime5">
              <a:rPr lang="en-US" altLang="en-US" sz="1400" smtClean="0">
                <a:solidFill>
                  <a:srgbClr val="FFFFFF"/>
                </a:solidFill>
              </a:rPr>
              <a:t>25-Jul-23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50</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MP9510</a:t>
            </a:r>
          </a:p>
        </p:txBody>
      </p:sp>
      <p:sp>
        <p:nvSpPr>
          <p:cNvPr id="3" name="TextBox 2">
            <a:extLst>
              <a:ext uri="{FF2B5EF4-FFF2-40B4-BE49-F238E27FC236}">
                <a16:creationId xmlns:a16="http://schemas.microsoft.com/office/drawing/2014/main" id="{5C86C50B-7B7B-66D7-95BB-6222A8749EE0}"/>
              </a:ext>
            </a:extLst>
          </p:cNvPr>
          <p:cNvSpPr txBox="1"/>
          <p:nvPr/>
        </p:nvSpPr>
        <p:spPr>
          <a:xfrm>
            <a:off x="480447" y="213331"/>
            <a:ext cx="8358753"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https://mayooran1987.github.io/MC9510/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681161"/>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 qr code with a dinosaur&#10;&#10;Description automatically generated">
            <a:extLst>
              <a:ext uri="{FF2B5EF4-FFF2-40B4-BE49-F238E27FC236}">
                <a16:creationId xmlns:a16="http://schemas.microsoft.com/office/drawing/2014/main" id="{3F326D56-65E0-4D93-C7EB-F06BFE4ED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095" y="3276600"/>
            <a:ext cx="2394452" cy="23944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Slide Number Placeholder 3">
            <a:extLst>
              <a:ext uri="{FF2B5EF4-FFF2-40B4-BE49-F238E27FC236}">
                <a16:creationId xmlns:a16="http://schemas.microsoft.com/office/drawing/2014/main" id="{E023DD88-21F2-7062-7169-BCDFCDF742CC}"/>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9A13F86-E4E2-4264-8B61-3B55A9B25749}" type="slidenum">
              <a:rPr lang="he-IL" altLang="en-US" sz="1600">
                <a:latin typeface="Times New Roman" panose="02020603050405020304" pitchFamily="18" charset="0"/>
              </a:rPr>
              <a:pPr/>
              <a:t>6</a:t>
            </a:fld>
            <a:endParaRPr lang="en-US" altLang="en-US" sz="1600">
              <a:latin typeface="Times New Roman" panose="02020603050405020304" pitchFamily="18" charset="0"/>
            </a:endParaRPr>
          </a:p>
        </p:txBody>
      </p:sp>
      <p:sp>
        <p:nvSpPr>
          <p:cNvPr id="2052" name="Text Box 4">
            <a:extLst>
              <a:ext uri="{FF2B5EF4-FFF2-40B4-BE49-F238E27FC236}">
                <a16:creationId xmlns:a16="http://schemas.microsoft.com/office/drawing/2014/main" id="{4CE4D3B8-2722-B606-617F-0851AF4FF451}"/>
              </a:ext>
            </a:extLst>
          </p:cNvPr>
          <p:cNvSpPr txBox="1">
            <a:spLocks noChangeArrowheads="1"/>
          </p:cNvSpPr>
          <p:nvPr/>
        </p:nvSpPr>
        <p:spPr bwMode="auto">
          <a:xfrm>
            <a:off x="468313" y="1452563"/>
            <a:ext cx="83327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b="1">
                <a:solidFill>
                  <a:srgbClr val="993300"/>
                </a:solidFill>
              </a:rPr>
              <a:t>Weather:</a:t>
            </a:r>
          </a:p>
          <a:p>
            <a:pPr>
              <a:spcBef>
                <a:spcPct val="50000"/>
              </a:spcBef>
              <a:buFontTx/>
              <a:buChar char="•"/>
            </a:pPr>
            <a:r>
              <a:rPr lang="en-US" altLang="en-US" sz="2000" b="1"/>
              <a:t> raining today			40% rain tomorrow 	  </a:t>
            </a:r>
          </a:p>
          <a:p>
            <a:pPr>
              <a:spcBef>
                <a:spcPct val="50000"/>
              </a:spcBef>
            </a:pPr>
            <a:r>
              <a:rPr lang="en-US" altLang="en-US" sz="2000" b="1"/>
              <a:t>				60% no rain tomorrow	  </a:t>
            </a:r>
            <a:endParaRPr lang="en-US" altLang="en-US" b="1" i="1">
              <a:latin typeface="Times New Roman" panose="02020603050405020304" pitchFamily="18" charset="0"/>
              <a:cs typeface="Times New Roman" panose="02020603050405020304" pitchFamily="18" charset="0"/>
            </a:endParaRPr>
          </a:p>
          <a:p>
            <a:pPr>
              <a:spcBef>
                <a:spcPct val="50000"/>
              </a:spcBef>
              <a:buFontTx/>
              <a:buChar char="•"/>
            </a:pPr>
            <a:endParaRPr lang="en-US" altLang="en-US" sz="2000" b="1"/>
          </a:p>
          <a:p>
            <a:pPr>
              <a:spcBef>
                <a:spcPct val="50000"/>
              </a:spcBef>
              <a:buFontTx/>
              <a:buChar char="•"/>
            </a:pPr>
            <a:r>
              <a:rPr lang="en-US" altLang="en-US" sz="2000" b="1"/>
              <a:t> not raining today		20% rain tomorrow	</a:t>
            </a:r>
            <a:endParaRPr lang="en-US" altLang="en-US" b="1" i="1">
              <a:latin typeface="Times New Roman" panose="02020603050405020304" pitchFamily="18" charset="0"/>
              <a:cs typeface="Times New Roman" panose="02020603050405020304" pitchFamily="18" charset="0"/>
            </a:endParaRPr>
          </a:p>
          <a:p>
            <a:pPr>
              <a:spcBef>
                <a:spcPct val="50000"/>
              </a:spcBef>
            </a:pPr>
            <a:r>
              <a:rPr lang="en-US" altLang="en-US" sz="2000"/>
              <a:t>		</a:t>
            </a:r>
            <a:r>
              <a:rPr lang="en-US" altLang="en-US" sz="2000" b="1"/>
              <a:t>		80% no rain tomorrow</a:t>
            </a:r>
            <a:endParaRPr lang="en-US" altLang="en-US" b="1" i="1">
              <a:latin typeface="Times New Roman" panose="02020603050405020304" pitchFamily="18" charset="0"/>
              <a:cs typeface="Times New Roman" panose="02020603050405020304" pitchFamily="18" charset="0"/>
            </a:endParaRPr>
          </a:p>
        </p:txBody>
      </p:sp>
      <p:sp>
        <p:nvSpPr>
          <p:cNvPr id="2053" name="AutoShape 5">
            <a:extLst>
              <a:ext uri="{FF2B5EF4-FFF2-40B4-BE49-F238E27FC236}">
                <a16:creationId xmlns:a16="http://schemas.microsoft.com/office/drawing/2014/main" id="{815CFD68-D165-5FFB-78FF-8B3508A23E1A}"/>
              </a:ext>
            </a:extLst>
          </p:cNvPr>
          <p:cNvSpPr>
            <a:spLocks noChangeArrowheads="1"/>
          </p:cNvSpPr>
          <p:nvPr/>
        </p:nvSpPr>
        <p:spPr bwMode="auto">
          <a:xfrm>
            <a:off x="3008313" y="1954213"/>
            <a:ext cx="676275" cy="296862"/>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4" name="AutoShape 6">
            <a:extLst>
              <a:ext uri="{FF2B5EF4-FFF2-40B4-BE49-F238E27FC236}">
                <a16:creationId xmlns:a16="http://schemas.microsoft.com/office/drawing/2014/main" id="{2366CFB2-D846-12E8-1542-505F20F3B208}"/>
              </a:ext>
            </a:extLst>
          </p:cNvPr>
          <p:cNvSpPr>
            <a:spLocks noChangeArrowheads="1"/>
          </p:cNvSpPr>
          <p:nvPr/>
        </p:nvSpPr>
        <p:spPr bwMode="auto">
          <a:xfrm>
            <a:off x="3008313" y="24003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5" name="AutoShape 7">
            <a:extLst>
              <a:ext uri="{FF2B5EF4-FFF2-40B4-BE49-F238E27FC236}">
                <a16:creationId xmlns:a16="http://schemas.microsoft.com/office/drawing/2014/main" id="{08A570FB-5EE0-5D60-0A29-ECC6A338647C}"/>
              </a:ext>
            </a:extLst>
          </p:cNvPr>
          <p:cNvSpPr>
            <a:spLocks noChangeArrowheads="1"/>
          </p:cNvSpPr>
          <p:nvPr/>
        </p:nvSpPr>
        <p:spPr bwMode="auto">
          <a:xfrm>
            <a:off x="2995613" y="3349625"/>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6" name="AutoShape 8">
            <a:extLst>
              <a:ext uri="{FF2B5EF4-FFF2-40B4-BE49-F238E27FC236}">
                <a16:creationId xmlns:a16="http://schemas.microsoft.com/office/drawing/2014/main" id="{E0E0D9B6-D028-7157-7D8D-06D8FF5D5165}"/>
              </a:ext>
            </a:extLst>
          </p:cNvPr>
          <p:cNvSpPr>
            <a:spLocks noChangeArrowheads="1"/>
          </p:cNvSpPr>
          <p:nvPr/>
        </p:nvSpPr>
        <p:spPr bwMode="auto">
          <a:xfrm>
            <a:off x="3008313" y="37592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7" name="Rectangle 9">
            <a:extLst>
              <a:ext uri="{FF2B5EF4-FFF2-40B4-BE49-F238E27FC236}">
                <a16:creationId xmlns:a16="http://schemas.microsoft.com/office/drawing/2014/main" id="{8847FB13-2CF8-7A30-637B-40B72933E810}"/>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Simple Example</a:t>
            </a:r>
          </a:p>
        </p:txBody>
      </p:sp>
      <p:graphicFrame>
        <p:nvGraphicFramePr>
          <p:cNvPr id="265226" name="Object 10">
            <a:extLst>
              <a:ext uri="{FF2B5EF4-FFF2-40B4-BE49-F238E27FC236}">
                <a16:creationId xmlns:a16="http://schemas.microsoft.com/office/drawing/2014/main" id="{48432685-C0DA-93CF-7967-6C6CDB71A998}"/>
              </a:ext>
            </a:extLst>
          </p:cNvPr>
          <p:cNvGraphicFramePr>
            <a:graphicFrameLocks noGrp="1" noChangeAspect="1"/>
          </p:cNvGraphicFramePr>
          <p:nvPr>
            <p:ph/>
          </p:nvPr>
        </p:nvGraphicFramePr>
        <p:xfrm>
          <a:off x="582613" y="4706938"/>
          <a:ext cx="2832100" cy="1341437"/>
        </p:xfrm>
        <a:graphic>
          <a:graphicData uri="http://schemas.openxmlformats.org/presentationml/2006/ole">
            <mc:AlternateContent xmlns:mc="http://schemas.openxmlformats.org/markup-compatibility/2006">
              <mc:Choice xmlns:v="urn:schemas-microsoft-com:vml" Requires="v">
                <p:oleObj name="Equation" r:id="rId3" imgW="965160" imgH="457200" progId="Equation.3">
                  <p:embed/>
                </p:oleObj>
              </mc:Choice>
              <mc:Fallback>
                <p:oleObj name="Equation" r:id="rId3" imgW="965160" imgH="457200" progId="Equation.3">
                  <p:embed/>
                  <p:pic>
                    <p:nvPicPr>
                      <p:cNvPr id="265226" name="Object 10">
                        <a:extLst>
                          <a:ext uri="{FF2B5EF4-FFF2-40B4-BE49-F238E27FC236}">
                            <a16:creationId xmlns:a16="http://schemas.microsoft.com/office/drawing/2014/main" id="{48432685-C0DA-93CF-7967-6C6CDB71A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4706938"/>
                        <a:ext cx="2832100" cy="134143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8" name="Text Box 12">
            <a:extLst>
              <a:ext uri="{FF2B5EF4-FFF2-40B4-BE49-F238E27FC236}">
                <a16:creationId xmlns:a16="http://schemas.microsoft.com/office/drawing/2014/main" id="{8BDBD0D5-4F95-8656-8B51-515F9183E79A}"/>
              </a:ext>
            </a:extLst>
          </p:cNvPr>
          <p:cNvSpPr txBox="1">
            <a:spLocks noChangeArrowheads="1"/>
          </p:cNvSpPr>
          <p:nvPr/>
        </p:nvSpPr>
        <p:spPr bwMode="auto">
          <a:xfrm>
            <a:off x="3770313" y="4692650"/>
            <a:ext cx="50276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buFontTx/>
              <a:buChar char="•"/>
            </a:pPr>
            <a:r>
              <a:rPr lang="en-US" altLang="en-US" sz="2000" dirty="0">
                <a:solidFill>
                  <a:srgbClr val="3333CC"/>
                </a:solidFill>
              </a:rPr>
              <a:t> Stochastic matrix:</a:t>
            </a:r>
          </a:p>
          <a:p>
            <a:pPr lvl="1"/>
            <a:r>
              <a:rPr lang="en-US" altLang="en-US" sz="2000" dirty="0"/>
              <a:t>Rows sum up to 1</a:t>
            </a:r>
          </a:p>
          <a:p>
            <a:pPr>
              <a:buFontTx/>
              <a:buChar char="•"/>
            </a:pPr>
            <a:r>
              <a:rPr lang="en-US" altLang="en-US" sz="2000" dirty="0">
                <a:solidFill>
                  <a:srgbClr val="3333CC"/>
                </a:solidFill>
              </a:rPr>
              <a:t> Double stochastic matrix:</a:t>
            </a:r>
          </a:p>
          <a:p>
            <a:pPr lvl="1"/>
            <a:r>
              <a:rPr lang="en-US" altLang="en-US" sz="2000" dirty="0"/>
              <a:t>Rows and columns sum up to 1</a:t>
            </a:r>
          </a:p>
        </p:txBody>
      </p:sp>
      <p:sp>
        <p:nvSpPr>
          <p:cNvPr id="265229" name="Text Box 13">
            <a:extLst>
              <a:ext uri="{FF2B5EF4-FFF2-40B4-BE49-F238E27FC236}">
                <a16:creationId xmlns:a16="http://schemas.microsoft.com/office/drawing/2014/main" id="{FC6FB3FB-80EB-F7E9-11E6-1722FB410AB3}"/>
              </a:ext>
            </a:extLst>
          </p:cNvPr>
          <p:cNvSpPr txBox="1">
            <a:spLocks noChangeArrowheads="1"/>
          </p:cNvSpPr>
          <p:nvPr/>
        </p:nvSpPr>
        <p:spPr bwMode="auto">
          <a:xfrm>
            <a:off x="376238" y="4310063"/>
            <a:ext cx="2817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2000">
                <a:solidFill>
                  <a:srgbClr val="993300"/>
                </a:solidFill>
              </a:rPr>
              <a:t>The transition matrix: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65229"/>
                                        </p:tgtEl>
                                        <p:attrNameLst>
                                          <p:attrName>style.visibility</p:attrName>
                                        </p:attrNameLst>
                                      </p:cBhvr>
                                      <p:to>
                                        <p:strVal val="visible"/>
                                      </p:to>
                                    </p:set>
                                    <p:animEffect transition="in" filter="checkerboard(across)">
                                      <p:cBhvr>
                                        <p:cTn id="7" dur="500"/>
                                        <p:tgtEl>
                                          <p:spTgt spid="265229"/>
                                        </p:tgtEl>
                                      </p:cBhvr>
                                    </p:animEffect>
                                  </p:childTnLst>
                                </p:cTn>
                              </p:par>
                              <p:par>
                                <p:cTn id="8" presetID="5" presetClass="entr" presetSubtype="10" fill="hold" nodeType="withEffect">
                                  <p:stCondLst>
                                    <p:cond delay="0"/>
                                  </p:stCondLst>
                                  <p:childTnLst>
                                    <p:set>
                                      <p:cBhvr>
                                        <p:cTn id="9" dur="1" fill="hold">
                                          <p:stCondLst>
                                            <p:cond delay="0"/>
                                          </p:stCondLst>
                                        </p:cTn>
                                        <p:tgtEl>
                                          <p:spTgt spid="265226"/>
                                        </p:tgtEl>
                                        <p:attrNameLst>
                                          <p:attrName>style.visibility</p:attrName>
                                        </p:attrNameLst>
                                      </p:cBhvr>
                                      <p:to>
                                        <p:strVal val="visible"/>
                                      </p:to>
                                    </p:set>
                                    <p:animEffect transition="in" filter="checkerboard(across)">
                                      <p:cBhvr>
                                        <p:cTn id="10" dur="500"/>
                                        <p:tgtEl>
                                          <p:spTgt spid="2652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5228">
                                            <p:txEl>
                                              <p:pRg st="0" end="0"/>
                                            </p:txEl>
                                          </p:spTgt>
                                        </p:tgtEl>
                                        <p:attrNameLst>
                                          <p:attrName>style.visibility</p:attrName>
                                        </p:attrNameLst>
                                      </p:cBhvr>
                                      <p:to>
                                        <p:strVal val="visible"/>
                                      </p:to>
                                    </p:set>
                                    <p:animEffect transition="in" filter="blinds(horizontal)">
                                      <p:cBhvr>
                                        <p:cTn id="15" dur="500"/>
                                        <p:tgtEl>
                                          <p:spTgt spid="265228">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5228">
                                            <p:txEl>
                                              <p:pRg st="1" end="1"/>
                                            </p:txEl>
                                          </p:spTgt>
                                        </p:tgtEl>
                                        <p:attrNameLst>
                                          <p:attrName>style.visibility</p:attrName>
                                        </p:attrNameLst>
                                      </p:cBhvr>
                                      <p:to>
                                        <p:strVal val="visible"/>
                                      </p:to>
                                    </p:set>
                                    <p:animEffect transition="in" filter="blinds(horizontal)">
                                      <p:cBhvr>
                                        <p:cTn id="18" dur="500"/>
                                        <p:tgtEl>
                                          <p:spTgt spid="26522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65228">
                                            <p:txEl>
                                              <p:pRg st="2" end="2"/>
                                            </p:txEl>
                                          </p:spTgt>
                                        </p:tgtEl>
                                        <p:attrNameLst>
                                          <p:attrName>style.visibility</p:attrName>
                                        </p:attrNameLst>
                                      </p:cBhvr>
                                      <p:to>
                                        <p:strVal val="visible"/>
                                      </p:to>
                                    </p:set>
                                    <p:animEffect transition="in" filter="blinds(horizontal)">
                                      <p:cBhvr>
                                        <p:cTn id="23" dur="500"/>
                                        <p:tgtEl>
                                          <p:spTgt spid="265228">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65228">
                                            <p:txEl>
                                              <p:pRg st="3" end="3"/>
                                            </p:txEl>
                                          </p:spTgt>
                                        </p:tgtEl>
                                        <p:attrNameLst>
                                          <p:attrName>style.visibility</p:attrName>
                                        </p:attrNameLst>
                                      </p:cBhvr>
                                      <p:to>
                                        <p:strVal val="visible"/>
                                      </p:to>
                                    </p:set>
                                    <p:animEffect transition="in" filter="blinds(horizontal)">
                                      <p:cBhvr>
                                        <p:cTn id="26" dur="500"/>
                                        <p:tgtEl>
                                          <p:spTgt spid="2652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71EB8AA8-570A-99BC-B960-DF45A8B4042D}"/>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9F47E37-0E2C-4942-9AB5-049E40913AA0}" type="slidenum">
              <a:rPr lang="he-IL" altLang="en-US" sz="1600">
                <a:latin typeface="Times New Roman" panose="02020603050405020304" pitchFamily="18" charset="0"/>
              </a:rPr>
              <a:pPr/>
              <a:t>7</a:t>
            </a:fld>
            <a:endParaRPr lang="en-US" altLang="en-US" sz="1600">
              <a:latin typeface="Times New Roman" panose="02020603050405020304" pitchFamily="18" charset="0"/>
            </a:endParaRPr>
          </a:p>
        </p:txBody>
      </p:sp>
      <p:sp>
        <p:nvSpPr>
          <p:cNvPr id="262147" name="Text Box 3">
            <a:extLst>
              <a:ext uri="{FF2B5EF4-FFF2-40B4-BE49-F238E27FC236}">
                <a16:creationId xmlns:a16="http://schemas.microsoft.com/office/drawing/2014/main" id="{436119C3-BD8E-3F18-8B66-DADC0970E7FB}"/>
              </a:ext>
            </a:extLst>
          </p:cNvPr>
          <p:cNvSpPr txBox="1">
            <a:spLocks noChangeArrowheads="1"/>
          </p:cNvSpPr>
          <p:nvPr/>
        </p:nvSpPr>
        <p:spPr bwMode="auto">
          <a:xfrm>
            <a:off x="682625" y="1233488"/>
            <a:ext cx="8547099"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 </a:t>
            </a:r>
            <a:r>
              <a:rPr lang="en-US" altLang="en-US" sz="2200" dirty="0"/>
              <a:t>Gambler starts with $10</a:t>
            </a:r>
          </a:p>
          <a:p>
            <a:pPr>
              <a:spcBef>
                <a:spcPct val="50000"/>
              </a:spcBef>
            </a:pPr>
            <a:r>
              <a:rPr lang="en-US" altLang="en-US" dirty="0"/>
              <a:t>- </a:t>
            </a:r>
            <a:r>
              <a:rPr lang="en-US" altLang="en-US" sz="2200" dirty="0"/>
              <a:t>At each play we have one of the following:</a:t>
            </a:r>
          </a:p>
          <a:p>
            <a:pPr lvl="1">
              <a:spcBef>
                <a:spcPct val="50000"/>
              </a:spcBef>
            </a:pPr>
            <a:r>
              <a:rPr lang="en-US" altLang="en-US" dirty="0"/>
              <a:t>• </a:t>
            </a:r>
            <a:r>
              <a:rPr lang="en-US" altLang="en-US" sz="2000" dirty="0"/>
              <a:t>Gambler wins $1 with probability</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p</a:t>
            </a:r>
          </a:p>
          <a:p>
            <a:pPr lvl="1">
              <a:spcBef>
                <a:spcPct val="50000"/>
              </a:spcBef>
            </a:pPr>
            <a:r>
              <a:rPr lang="en-US" altLang="en-US" sz="2000" dirty="0"/>
              <a:t>• Gambler looses $1 with probability </a:t>
            </a:r>
            <a:r>
              <a:rPr lang="en-US" altLang="en-US" sz="2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p</a:t>
            </a:r>
          </a:p>
          <a:p>
            <a:pPr>
              <a:spcBef>
                <a:spcPct val="50000"/>
              </a:spcBef>
            </a:pPr>
            <a:r>
              <a:rPr lang="en-US" altLang="en-US" dirty="0"/>
              <a:t>– </a:t>
            </a:r>
            <a:r>
              <a:rPr lang="en-US" altLang="en-US" sz="2200" dirty="0"/>
              <a:t>Game ends when gambler goes broke, or gains a fortune of $</a:t>
            </a:r>
            <a:r>
              <a:rPr lang="en-US" altLang="en-US" sz="2200" dirty="0">
                <a:cs typeface="Times New Roman" panose="02020603050405020304" pitchFamily="18" charset="0"/>
              </a:rPr>
              <a:t>100</a:t>
            </a:r>
          </a:p>
          <a:p>
            <a:pPr lvl="1">
              <a:spcBef>
                <a:spcPct val="50000"/>
              </a:spcBef>
            </a:pPr>
            <a:r>
              <a:rPr lang="en-US" altLang="en-US" sz="2000" dirty="0"/>
              <a:t>(Both </a:t>
            </a:r>
            <a:r>
              <a:rPr lang="en-US" altLang="en-US" sz="2000" dirty="0">
                <a:cs typeface="Times New Roman" panose="02020603050405020304" pitchFamily="18" charset="0"/>
              </a:rPr>
              <a:t>0</a:t>
            </a:r>
            <a:r>
              <a:rPr lang="en-US" altLang="en-US" sz="2000" dirty="0"/>
              <a:t> and </a:t>
            </a:r>
            <a:r>
              <a:rPr lang="en-US" altLang="en-US" sz="2000" dirty="0">
                <a:cs typeface="Times New Roman" panose="02020603050405020304" pitchFamily="18" charset="0"/>
              </a:rPr>
              <a:t>100</a:t>
            </a:r>
            <a:r>
              <a:rPr lang="en-US" altLang="en-US" sz="2000" dirty="0"/>
              <a:t> are absorbing states)</a:t>
            </a:r>
          </a:p>
        </p:txBody>
      </p:sp>
      <p:grpSp>
        <p:nvGrpSpPr>
          <p:cNvPr id="2" name="Group 32">
            <a:extLst>
              <a:ext uri="{FF2B5EF4-FFF2-40B4-BE49-F238E27FC236}">
                <a16:creationId xmlns:a16="http://schemas.microsoft.com/office/drawing/2014/main" id="{AB86D916-1F22-3665-88EB-5416423BD3FC}"/>
              </a:ext>
            </a:extLst>
          </p:cNvPr>
          <p:cNvGrpSpPr>
            <a:grpSpLocks/>
          </p:cNvGrpSpPr>
          <p:nvPr/>
        </p:nvGrpSpPr>
        <p:grpSpPr bwMode="auto">
          <a:xfrm>
            <a:off x="1600200" y="4450557"/>
            <a:ext cx="6291263" cy="2297113"/>
            <a:chOff x="706" y="2782"/>
            <a:chExt cx="3963" cy="1447"/>
          </a:xfrm>
        </p:grpSpPr>
        <p:sp>
          <p:nvSpPr>
            <p:cNvPr id="43014" name="Oval 4">
              <a:extLst>
                <a:ext uri="{FF2B5EF4-FFF2-40B4-BE49-F238E27FC236}">
                  <a16:creationId xmlns:a16="http://schemas.microsoft.com/office/drawing/2014/main" id="{022E06BD-9862-ADB2-42AC-23C14AB4518D}"/>
                </a:ext>
              </a:extLst>
            </p:cNvPr>
            <p:cNvSpPr>
              <a:spLocks noChangeArrowheads="1"/>
            </p:cNvSpPr>
            <p:nvPr/>
          </p:nvSpPr>
          <p:spPr bwMode="auto">
            <a:xfrm>
              <a:off x="714"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0</a:t>
              </a:r>
            </a:p>
          </p:txBody>
        </p:sp>
        <p:sp>
          <p:nvSpPr>
            <p:cNvPr id="43015" name="Oval 5">
              <a:extLst>
                <a:ext uri="{FF2B5EF4-FFF2-40B4-BE49-F238E27FC236}">
                  <a16:creationId xmlns:a16="http://schemas.microsoft.com/office/drawing/2014/main" id="{62FF69F8-E7B0-2797-CE1D-3230DC2E6D07}"/>
                </a:ext>
              </a:extLst>
            </p:cNvPr>
            <p:cNvSpPr>
              <a:spLocks noChangeArrowheads="1"/>
            </p:cNvSpPr>
            <p:nvPr/>
          </p:nvSpPr>
          <p:spPr bwMode="auto">
            <a:xfrm>
              <a:off x="1341"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1</a:t>
              </a:r>
            </a:p>
          </p:txBody>
        </p:sp>
        <p:sp>
          <p:nvSpPr>
            <p:cNvPr id="43016" name="Oval 6">
              <a:extLst>
                <a:ext uri="{FF2B5EF4-FFF2-40B4-BE49-F238E27FC236}">
                  <a16:creationId xmlns:a16="http://schemas.microsoft.com/office/drawing/2014/main" id="{073E5E63-C85E-0B75-637F-CC603C4D4A7D}"/>
                </a:ext>
              </a:extLst>
            </p:cNvPr>
            <p:cNvSpPr>
              <a:spLocks noChangeArrowheads="1"/>
            </p:cNvSpPr>
            <p:nvPr/>
          </p:nvSpPr>
          <p:spPr bwMode="auto">
            <a:xfrm>
              <a:off x="1939" y="315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2</a:t>
              </a:r>
            </a:p>
          </p:txBody>
        </p:sp>
        <p:sp>
          <p:nvSpPr>
            <p:cNvPr id="43017" name="Oval 7">
              <a:extLst>
                <a:ext uri="{FF2B5EF4-FFF2-40B4-BE49-F238E27FC236}">
                  <a16:creationId xmlns:a16="http://schemas.microsoft.com/office/drawing/2014/main" id="{87AC25DD-D7C4-8D34-6C65-5020FA764655}"/>
                </a:ext>
              </a:extLst>
            </p:cNvPr>
            <p:cNvSpPr>
              <a:spLocks noChangeArrowheads="1"/>
            </p:cNvSpPr>
            <p:nvPr/>
          </p:nvSpPr>
          <p:spPr bwMode="auto">
            <a:xfrm>
              <a:off x="3402" y="3141"/>
              <a:ext cx="40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99</a:t>
              </a:r>
            </a:p>
          </p:txBody>
        </p:sp>
        <p:sp>
          <p:nvSpPr>
            <p:cNvPr id="43018" name="Oval 8">
              <a:extLst>
                <a:ext uri="{FF2B5EF4-FFF2-40B4-BE49-F238E27FC236}">
                  <a16:creationId xmlns:a16="http://schemas.microsoft.com/office/drawing/2014/main" id="{A454371C-CD39-95C2-E4DB-1C8E2BB80F91}"/>
                </a:ext>
              </a:extLst>
            </p:cNvPr>
            <p:cNvSpPr>
              <a:spLocks noChangeArrowheads="1"/>
            </p:cNvSpPr>
            <p:nvPr/>
          </p:nvSpPr>
          <p:spPr bwMode="auto">
            <a:xfrm>
              <a:off x="4197" y="3169"/>
              <a:ext cx="472" cy="346"/>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a:latin typeface="Times New Roman" panose="02020603050405020304" pitchFamily="18" charset="0"/>
                </a:rPr>
                <a:t>100</a:t>
              </a:r>
            </a:p>
          </p:txBody>
        </p:sp>
        <p:cxnSp>
          <p:nvCxnSpPr>
            <p:cNvPr id="43019" name="AutoShape 11">
              <a:extLst>
                <a:ext uri="{FF2B5EF4-FFF2-40B4-BE49-F238E27FC236}">
                  <a16:creationId xmlns:a16="http://schemas.microsoft.com/office/drawing/2014/main" id="{FC0F504C-4466-438E-E734-378A365446C8}"/>
                </a:ext>
              </a:extLst>
            </p:cNvPr>
            <p:cNvCxnSpPr>
              <a:cxnSpLocks noChangeShapeType="1"/>
              <a:stCxn id="43015" idx="7"/>
              <a:endCxn id="43016" idx="1"/>
            </p:cNvCxnSpPr>
            <p:nvPr/>
          </p:nvCxnSpPr>
          <p:spPr bwMode="auto">
            <a:xfrm rot="5400000" flipV="1">
              <a:off x="1759" y="2989"/>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0" name="AutoShape 12">
              <a:extLst>
                <a:ext uri="{FF2B5EF4-FFF2-40B4-BE49-F238E27FC236}">
                  <a16:creationId xmlns:a16="http://schemas.microsoft.com/office/drawing/2014/main" id="{77D9E719-81E1-640C-7AA9-4EB1599B410C}"/>
                </a:ext>
              </a:extLst>
            </p:cNvPr>
            <p:cNvCxnSpPr>
              <a:cxnSpLocks noChangeShapeType="1"/>
              <a:stCxn id="43016" idx="7"/>
            </p:cNvCxnSpPr>
            <p:nvPr/>
          </p:nvCxnSpPr>
          <p:spPr bwMode="auto">
            <a:xfrm rot="5400000" flipV="1">
              <a:off x="2462" y="2914"/>
              <a:ext cx="8" cy="595"/>
            </a:xfrm>
            <a:prstGeom prst="curvedConnector4">
              <a:avLst>
                <a:gd name="adj1" fmla="val -2437500"/>
                <a:gd name="adj2" fmla="val 53278"/>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1" name="AutoShape 13">
              <a:extLst>
                <a:ext uri="{FF2B5EF4-FFF2-40B4-BE49-F238E27FC236}">
                  <a16:creationId xmlns:a16="http://schemas.microsoft.com/office/drawing/2014/main" id="{BEA51D9A-2407-11B3-BFF6-6000F5F7CADC}"/>
                </a:ext>
              </a:extLst>
            </p:cNvPr>
            <p:cNvCxnSpPr>
              <a:cxnSpLocks noChangeShapeType="1"/>
              <a:stCxn id="43017" idx="7"/>
              <a:endCxn id="43018" idx="1"/>
            </p:cNvCxnSpPr>
            <p:nvPr/>
          </p:nvCxnSpPr>
          <p:spPr bwMode="auto">
            <a:xfrm rot="5400000" flipV="1">
              <a:off x="4058" y="2935"/>
              <a:ext cx="1" cy="516"/>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2" name="AutoShape 14">
              <a:extLst>
                <a:ext uri="{FF2B5EF4-FFF2-40B4-BE49-F238E27FC236}">
                  <a16:creationId xmlns:a16="http://schemas.microsoft.com/office/drawing/2014/main" id="{B11F9A8D-FD6E-7E2B-30CA-829BAC3DE269}"/>
                </a:ext>
              </a:extLst>
            </p:cNvPr>
            <p:cNvCxnSpPr>
              <a:cxnSpLocks noChangeShapeType="1"/>
              <a:endCxn id="43017" idx="1"/>
            </p:cNvCxnSpPr>
            <p:nvPr/>
          </p:nvCxnSpPr>
          <p:spPr bwMode="auto">
            <a:xfrm flipV="1">
              <a:off x="2968" y="3192"/>
              <a:ext cx="440" cy="22"/>
            </a:xfrm>
            <a:prstGeom prst="curvedConnector4">
              <a:avLst>
                <a:gd name="adj1" fmla="val 40681"/>
                <a:gd name="adj2" fmla="val 98636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3" name="AutoShape 15">
              <a:extLst>
                <a:ext uri="{FF2B5EF4-FFF2-40B4-BE49-F238E27FC236}">
                  <a16:creationId xmlns:a16="http://schemas.microsoft.com/office/drawing/2014/main" id="{BE7028CA-83BB-322A-0EAA-DEBED0022410}"/>
                </a:ext>
              </a:extLst>
            </p:cNvPr>
            <p:cNvCxnSpPr>
              <a:cxnSpLocks noChangeShapeType="1"/>
              <a:stCxn id="43016" idx="3"/>
              <a:endCxn id="43015" idx="5"/>
            </p:cNvCxnSpPr>
            <p:nvPr/>
          </p:nvCxnSpPr>
          <p:spPr bwMode="auto">
            <a:xfrm rot="16200000" flipV="1">
              <a:off x="1759" y="3287"/>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4" name="AutoShape 16">
              <a:extLst>
                <a:ext uri="{FF2B5EF4-FFF2-40B4-BE49-F238E27FC236}">
                  <a16:creationId xmlns:a16="http://schemas.microsoft.com/office/drawing/2014/main" id="{A77F0AF6-517F-94F1-7E6D-48BC92B14CEC}"/>
                </a:ext>
              </a:extLst>
            </p:cNvPr>
            <p:cNvCxnSpPr>
              <a:cxnSpLocks noChangeShapeType="1"/>
              <a:stCxn id="43015" idx="3"/>
              <a:endCxn id="43014" idx="5"/>
            </p:cNvCxnSpPr>
            <p:nvPr/>
          </p:nvCxnSpPr>
          <p:spPr bwMode="auto">
            <a:xfrm rot="5400000">
              <a:off x="1161" y="3258"/>
              <a:ext cx="1" cy="437"/>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5" name="AutoShape 17">
              <a:extLst>
                <a:ext uri="{FF2B5EF4-FFF2-40B4-BE49-F238E27FC236}">
                  <a16:creationId xmlns:a16="http://schemas.microsoft.com/office/drawing/2014/main" id="{7C4A2F63-11E8-6691-06C8-F8B7EFC924EF}"/>
                </a:ext>
              </a:extLst>
            </p:cNvPr>
            <p:cNvCxnSpPr>
              <a:cxnSpLocks noChangeShapeType="1"/>
              <a:stCxn id="43017" idx="3"/>
            </p:cNvCxnSpPr>
            <p:nvPr/>
          </p:nvCxnSpPr>
          <p:spPr bwMode="auto">
            <a:xfrm rot="5400000">
              <a:off x="3210" y="3329"/>
              <a:ext cx="38" cy="359"/>
            </a:xfrm>
            <a:prstGeom prst="curvedConnector4">
              <a:avLst>
                <a:gd name="adj1" fmla="val 513157"/>
                <a:gd name="adj2" fmla="val 6128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6" name="AutoShape 18">
              <a:extLst>
                <a:ext uri="{FF2B5EF4-FFF2-40B4-BE49-F238E27FC236}">
                  <a16:creationId xmlns:a16="http://schemas.microsoft.com/office/drawing/2014/main" id="{565BDDDE-24EC-326D-F22F-7DA72A65E34A}"/>
                </a:ext>
              </a:extLst>
            </p:cNvPr>
            <p:cNvCxnSpPr>
              <a:cxnSpLocks noChangeShapeType="1"/>
              <a:endCxn id="43016" idx="5"/>
            </p:cNvCxnSpPr>
            <p:nvPr/>
          </p:nvCxnSpPr>
          <p:spPr bwMode="auto">
            <a:xfrm rot="10800000" flipV="1">
              <a:off x="2168" y="3492"/>
              <a:ext cx="570" cy="14"/>
            </a:xfrm>
            <a:prstGeom prst="curvedConnector4">
              <a:avLst>
                <a:gd name="adj1" fmla="val 46491"/>
                <a:gd name="adj2" fmla="val 149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27" name="Text Box 19">
              <a:extLst>
                <a:ext uri="{FF2B5EF4-FFF2-40B4-BE49-F238E27FC236}">
                  <a16:creationId xmlns:a16="http://schemas.microsoft.com/office/drawing/2014/main" id="{F23D2788-95E7-8CE2-7CD3-7370B1E5B7B3}"/>
                </a:ext>
              </a:extLst>
            </p:cNvPr>
            <p:cNvSpPr txBox="1">
              <a:spLocks noChangeArrowheads="1"/>
            </p:cNvSpPr>
            <p:nvPr/>
          </p:nvSpPr>
          <p:spPr bwMode="auto">
            <a:xfrm>
              <a:off x="1683" y="2782"/>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28" name="Text Box 20">
              <a:extLst>
                <a:ext uri="{FF2B5EF4-FFF2-40B4-BE49-F238E27FC236}">
                  <a16:creationId xmlns:a16="http://schemas.microsoft.com/office/drawing/2014/main" id="{9FFEF336-E376-B88C-AAC7-6106B2B7EFF0}"/>
                </a:ext>
              </a:extLst>
            </p:cNvPr>
            <p:cNvSpPr txBox="1">
              <a:spLocks noChangeArrowheads="1"/>
            </p:cNvSpPr>
            <p:nvPr/>
          </p:nvSpPr>
          <p:spPr bwMode="auto">
            <a:xfrm>
              <a:off x="2280"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29" name="Text Box 21">
              <a:extLst>
                <a:ext uri="{FF2B5EF4-FFF2-40B4-BE49-F238E27FC236}">
                  <a16:creationId xmlns:a16="http://schemas.microsoft.com/office/drawing/2014/main" id="{B79B650A-4B57-4683-389A-DE725EABCF6A}"/>
                </a:ext>
              </a:extLst>
            </p:cNvPr>
            <p:cNvSpPr txBox="1">
              <a:spLocks noChangeArrowheads="1"/>
            </p:cNvSpPr>
            <p:nvPr/>
          </p:nvSpPr>
          <p:spPr bwMode="auto">
            <a:xfrm>
              <a:off x="3200" y="2796"/>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30" name="Text Box 22">
              <a:extLst>
                <a:ext uri="{FF2B5EF4-FFF2-40B4-BE49-F238E27FC236}">
                  <a16:creationId xmlns:a16="http://schemas.microsoft.com/office/drawing/2014/main" id="{F4FDCE41-C72F-69C5-6364-1805BE6C6BF1}"/>
                </a:ext>
              </a:extLst>
            </p:cNvPr>
            <p:cNvSpPr txBox="1">
              <a:spLocks noChangeArrowheads="1"/>
            </p:cNvSpPr>
            <p:nvPr/>
          </p:nvSpPr>
          <p:spPr bwMode="auto">
            <a:xfrm>
              <a:off x="3994"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31" name="Text Box 23">
              <a:extLst>
                <a:ext uri="{FF2B5EF4-FFF2-40B4-BE49-F238E27FC236}">
                  <a16:creationId xmlns:a16="http://schemas.microsoft.com/office/drawing/2014/main" id="{C4A3447C-B2D9-986B-834C-CAD4FB6F10BF}"/>
                </a:ext>
              </a:extLst>
            </p:cNvPr>
            <p:cNvSpPr txBox="1">
              <a:spLocks noChangeArrowheads="1"/>
            </p:cNvSpPr>
            <p:nvPr/>
          </p:nvSpPr>
          <p:spPr bwMode="auto">
            <a:xfrm>
              <a:off x="979" y="3656"/>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2" name="Text Box 24">
              <a:extLst>
                <a:ext uri="{FF2B5EF4-FFF2-40B4-BE49-F238E27FC236}">
                  <a16:creationId xmlns:a16="http://schemas.microsoft.com/office/drawing/2014/main" id="{DAE0F02D-9415-D166-D091-DF48E408808C}"/>
                </a:ext>
              </a:extLst>
            </p:cNvPr>
            <p:cNvSpPr txBox="1">
              <a:spLocks noChangeArrowheads="1"/>
            </p:cNvSpPr>
            <p:nvPr/>
          </p:nvSpPr>
          <p:spPr bwMode="auto">
            <a:xfrm>
              <a:off x="1621" y="3692"/>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3" name="Text Box 25">
              <a:extLst>
                <a:ext uri="{FF2B5EF4-FFF2-40B4-BE49-F238E27FC236}">
                  <a16:creationId xmlns:a16="http://schemas.microsoft.com/office/drawing/2014/main" id="{AA3304EE-FB41-AC59-D3F2-8599D9ABB756}"/>
                </a:ext>
              </a:extLst>
            </p:cNvPr>
            <p:cNvSpPr txBox="1">
              <a:spLocks noChangeArrowheads="1"/>
            </p:cNvSpPr>
            <p:nvPr/>
          </p:nvSpPr>
          <p:spPr bwMode="auto">
            <a:xfrm>
              <a:off x="2197" y="3685"/>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4" name="Text Box 26">
              <a:extLst>
                <a:ext uri="{FF2B5EF4-FFF2-40B4-BE49-F238E27FC236}">
                  <a16:creationId xmlns:a16="http://schemas.microsoft.com/office/drawing/2014/main" id="{BE1D834C-4871-4785-F3E9-3A46B00A578C}"/>
                </a:ext>
              </a:extLst>
            </p:cNvPr>
            <p:cNvSpPr txBox="1">
              <a:spLocks noChangeArrowheads="1"/>
            </p:cNvSpPr>
            <p:nvPr/>
          </p:nvSpPr>
          <p:spPr bwMode="auto">
            <a:xfrm>
              <a:off x="3117" y="3670"/>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5" name="AutoShape 27">
              <a:extLst>
                <a:ext uri="{FF2B5EF4-FFF2-40B4-BE49-F238E27FC236}">
                  <a16:creationId xmlns:a16="http://schemas.microsoft.com/office/drawing/2014/main" id="{70D47B33-C8BE-A433-B723-9B59B46D096E}"/>
                </a:ext>
              </a:extLst>
            </p:cNvPr>
            <p:cNvSpPr>
              <a:spLocks noChangeArrowheads="1"/>
            </p:cNvSpPr>
            <p:nvPr/>
          </p:nvSpPr>
          <p:spPr bwMode="auto">
            <a:xfrm>
              <a:off x="2521" y="3579"/>
              <a:ext cx="598" cy="650"/>
            </a:xfrm>
            <a:prstGeom prst="upArrowCallout">
              <a:avLst>
                <a:gd name="adj1" fmla="val 25000"/>
                <a:gd name="adj2" fmla="val 25000"/>
                <a:gd name="adj3" fmla="val 18116"/>
                <a:gd name="adj4" fmla="val 66667"/>
              </a:avLst>
            </a:prstGeom>
            <a:solidFill>
              <a:srgbClr val="FF9966"/>
            </a:solidFill>
            <a:ln w="25400">
              <a:solidFill>
                <a:schemeClr val="tx1"/>
              </a:solidFill>
              <a:miter lim="800000"/>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Start </a:t>
              </a:r>
              <a:r>
                <a:rPr lang="en-US" altLang="en-US" sz="2000">
                  <a:latin typeface="Times New Roman" panose="02020603050405020304" pitchFamily="18" charset="0"/>
                </a:rPr>
                <a:t>(10$)</a:t>
              </a:r>
            </a:p>
          </p:txBody>
        </p:sp>
        <p:cxnSp>
          <p:nvCxnSpPr>
            <p:cNvPr id="43036" name="AutoShape 28">
              <a:extLst>
                <a:ext uri="{FF2B5EF4-FFF2-40B4-BE49-F238E27FC236}">
                  <a16:creationId xmlns:a16="http://schemas.microsoft.com/office/drawing/2014/main" id="{D25602A5-ABC1-EE13-30DC-734157973BD7}"/>
                </a:ext>
              </a:extLst>
            </p:cNvPr>
            <p:cNvCxnSpPr>
              <a:cxnSpLocks noChangeShapeType="1"/>
              <a:stCxn id="43014" idx="1"/>
              <a:endCxn id="43014" idx="2"/>
            </p:cNvCxnSpPr>
            <p:nvPr/>
          </p:nvCxnSpPr>
          <p:spPr bwMode="auto">
            <a:xfrm rot="-5400000" flipH="1" flipV="1">
              <a:off x="655" y="3229"/>
              <a:ext cx="149" cy="47"/>
            </a:xfrm>
            <a:prstGeom prst="curvedConnector4">
              <a:avLst>
                <a:gd name="adj1" fmla="val -130870"/>
                <a:gd name="adj2" fmla="val 38936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37" name="AutoShape 29">
              <a:extLst>
                <a:ext uri="{FF2B5EF4-FFF2-40B4-BE49-F238E27FC236}">
                  <a16:creationId xmlns:a16="http://schemas.microsoft.com/office/drawing/2014/main" id="{46C68F39-0C88-045F-F732-9400A371D07B}"/>
                </a:ext>
              </a:extLst>
            </p:cNvPr>
            <p:cNvCxnSpPr>
              <a:cxnSpLocks noChangeShapeType="1"/>
              <a:stCxn id="43018" idx="7"/>
              <a:endCxn id="43018" idx="6"/>
            </p:cNvCxnSpPr>
            <p:nvPr/>
          </p:nvCxnSpPr>
          <p:spPr bwMode="auto">
            <a:xfrm rot="5400000" flipV="1">
              <a:off x="4503" y="3240"/>
              <a:ext cx="149" cy="56"/>
            </a:xfrm>
            <a:prstGeom prst="curvedConnector4">
              <a:avLst>
                <a:gd name="adj1" fmla="val -130870"/>
                <a:gd name="adj2" fmla="val 34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3013" name="Rectangle 34">
            <a:extLst>
              <a:ext uri="{FF2B5EF4-FFF2-40B4-BE49-F238E27FC236}">
                <a16:creationId xmlns:a16="http://schemas.microsoft.com/office/drawing/2014/main" id="{DCCD29C0-1B4D-1665-4F32-392E9DBA8596}"/>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Gambler’s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2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2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21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2147">
                                            <p:txEl>
                                              <p:pRg st="4" end="4"/>
                                            </p:txEl>
                                          </p:spTgt>
                                        </p:tgtEl>
                                        <p:attrNameLst>
                                          <p:attrName>style.visibility</p:attrName>
                                        </p:attrNameLst>
                                      </p:cBhvr>
                                      <p:to>
                                        <p:strVal val="visible"/>
                                      </p:to>
                                    </p:set>
                                    <p:animEffect transition="in" filter="blinds(horizontal)">
                                      <p:cBhvr>
                                        <p:cTn id="15" dur="500"/>
                                        <p:tgtEl>
                                          <p:spTgt spid="26214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62147">
                                            <p:txEl>
                                              <p:pRg st="5" end="5"/>
                                            </p:txEl>
                                          </p:spTgt>
                                        </p:tgtEl>
                                        <p:attrNameLst>
                                          <p:attrName>style.visibility</p:attrName>
                                        </p:attrNameLst>
                                      </p:cBhvr>
                                      <p:to>
                                        <p:strVal val="visible"/>
                                      </p:to>
                                    </p:set>
                                    <p:animEffect transition="in" filter="blinds(horizontal)">
                                      <p:cBhvr>
                                        <p:cTn id="25" dur="500"/>
                                        <p:tgtEl>
                                          <p:spTgt spid="262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a:extLst>
              <a:ext uri="{FF2B5EF4-FFF2-40B4-BE49-F238E27FC236}">
                <a16:creationId xmlns:a16="http://schemas.microsoft.com/office/drawing/2014/main" id="{6E659CD7-64AC-EC67-7B5D-5BAA36E625A1}"/>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667157C5-8127-463B-A70F-3F4B6BD73E98}" type="slidenum">
              <a:rPr lang="he-IL" altLang="en-US" sz="1600">
                <a:latin typeface="Times New Roman" panose="02020603050405020304" pitchFamily="18" charset="0"/>
              </a:rPr>
              <a:pPr/>
              <a:t>8</a:t>
            </a:fld>
            <a:endParaRPr lang="en-US" altLang="en-US" sz="1600">
              <a:latin typeface="Times New Roman" panose="02020603050405020304" pitchFamily="18" charset="0"/>
            </a:endParaRPr>
          </a:p>
        </p:txBody>
      </p:sp>
      <p:sp>
        <p:nvSpPr>
          <p:cNvPr id="278530" name="Text Box 2">
            <a:extLst>
              <a:ext uri="{FF2B5EF4-FFF2-40B4-BE49-F238E27FC236}">
                <a16:creationId xmlns:a16="http://schemas.microsoft.com/office/drawing/2014/main" id="{46E453B1-B1B8-08E5-22BA-23FDEE77C49C}"/>
              </a:ext>
            </a:extLst>
          </p:cNvPr>
          <p:cNvSpPr txBox="1">
            <a:spLocks noChangeArrowheads="1"/>
          </p:cNvSpPr>
          <p:nvPr/>
        </p:nvSpPr>
        <p:spPr bwMode="auto">
          <a:xfrm>
            <a:off x="731837" y="1600894"/>
            <a:ext cx="7985126" cy="287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dirty="0"/>
              <a:t> </a:t>
            </a:r>
            <a:r>
              <a:rPr lang="en-US" altLang="en-US" b="1" dirty="0">
                <a:solidFill>
                  <a:srgbClr val="993300"/>
                </a:solidFill>
              </a:rPr>
              <a:t>Markov process</a:t>
            </a:r>
            <a:r>
              <a:rPr lang="en-US" altLang="en-US" dirty="0"/>
              <a:t> - described by a stochastic FSM</a:t>
            </a:r>
          </a:p>
          <a:p>
            <a:pPr>
              <a:spcBef>
                <a:spcPct val="50000"/>
              </a:spcBef>
              <a:buFontTx/>
              <a:buChar char="•"/>
            </a:pPr>
            <a:r>
              <a:rPr lang="en-US" altLang="en-US" sz="2200" dirty="0"/>
              <a:t> </a:t>
            </a:r>
            <a:r>
              <a:rPr lang="en-US" altLang="en-US" b="1" dirty="0">
                <a:solidFill>
                  <a:srgbClr val="993300"/>
                </a:solidFill>
              </a:rPr>
              <a:t>Markov chain</a:t>
            </a:r>
            <a:r>
              <a:rPr lang="en-US" altLang="en-US" dirty="0"/>
              <a:t> - a random walk on this graph </a:t>
            </a:r>
          </a:p>
          <a:p>
            <a:pPr>
              <a:spcBef>
                <a:spcPct val="50000"/>
              </a:spcBef>
            </a:pPr>
            <a:r>
              <a:rPr lang="en-US" altLang="en-US" sz="1800" dirty="0"/>
              <a:t>				(distribution over paths)</a:t>
            </a:r>
          </a:p>
          <a:p>
            <a:pPr>
              <a:spcBef>
                <a:spcPct val="50000"/>
              </a:spcBef>
              <a:buFontTx/>
              <a:buChar char="•"/>
            </a:pPr>
            <a:r>
              <a:rPr lang="en-US" altLang="en-US" sz="2000" dirty="0"/>
              <a:t> Edge-weights give us </a:t>
            </a:r>
          </a:p>
          <a:p>
            <a:pPr>
              <a:spcBef>
                <a:spcPct val="50000"/>
              </a:spcBef>
              <a:buFontTx/>
              <a:buChar char="•"/>
            </a:pPr>
            <a:r>
              <a:rPr lang="en-US" altLang="en-US" sz="2000" dirty="0"/>
              <a:t> We can ask more complex questions, like </a:t>
            </a:r>
          </a:p>
        </p:txBody>
      </p:sp>
      <p:sp>
        <p:nvSpPr>
          <p:cNvPr id="3078" name="Rectangle 28">
            <a:extLst>
              <a:ext uri="{FF2B5EF4-FFF2-40B4-BE49-F238E27FC236}">
                <a16:creationId xmlns:a16="http://schemas.microsoft.com/office/drawing/2014/main" id="{FBD611F7-7BFA-4C2E-F721-15F1A19939C5}"/>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p>
        </p:txBody>
      </p:sp>
      <p:graphicFrame>
        <p:nvGraphicFramePr>
          <p:cNvPr id="278557" name="Object 29">
            <a:extLst>
              <a:ext uri="{FF2B5EF4-FFF2-40B4-BE49-F238E27FC236}">
                <a16:creationId xmlns:a16="http://schemas.microsoft.com/office/drawing/2014/main" id="{98F32123-845F-0BBF-5812-FCF0454293DE}"/>
              </a:ext>
            </a:extLst>
          </p:cNvPr>
          <p:cNvGraphicFramePr>
            <a:graphicFrameLocks noGrp="1" noChangeAspect="1"/>
          </p:cNvGraphicFramePr>
          <p:nvPr>
            <p:ph/>
            <p:extLst>
              <p:ext uri="{D42A27DB-BD31-4B8C-83A1-F6EECF244321}">
                <p14:modId xmlns:p14="http://schemas.microsoft.com/office/powerpoint/2010/main" val="3695268356"/>
              </p:ext>
            </p:extLst>
          </p:nvPr>
        </p:nvGraphicFramePr>
        <p:xfrm>
          <a:off x="3488604" y="3124098"/>
          <a:ext cx="2551112" cy="377825"/>
        </p:xfrm>
        <a:graphic>
          <a:graphicData uri="http://schemas.openxmlformats.org/presentationml/2006/ole">
            <mc:AlternateContent xmlns:mc="http://schemas.openxmlformats.org/markup-compatibility/2006">
              <mc:Choice xmlns:v="urn:schemas-microsoft-com:vml" Requires="v">
                <p:oleObj name="Equation" r:id="rId3" imgW="1714320" imgH="253800" progId="Equation.DSMT4">
                  <p:embed/>
                </p:oleObj>
              </mc:Choice>
              <mc:Fallback>
                <p:oleObj name="Equation" r:id="rId3" imgW="1714320" imgH="253800" progId="Equation.DSMT4">
                  <p:embed/>
                  <p:pic>
                    <p:nvPicPr>
                      <p:cNvPr id="278557" name="Object 29">
                        <a:extLst>
                          <a:ext uri="{FF2B5EF4-FFF2-40B4-BE49-F238E27FC236}">
                            <a16:creationId xmlns:a16="http://schemas.microsoft.com/office/drawing/2014/main" id="{98F32123-845F-0BBF-5812-FCF045429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8604" y="3124098"/>
                        <a:ext cx="2551112" cy="3778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mpd="sng">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7">
            <a:extLst>
              <a:ext uri="{FF2B5EF4-FFF2-40B4-BE49-F238E27FC236}">
                <a16:creationId xmlns:a16="http://schemas.microsoft.com/office/drawing/2014/main" id="{EE91C885-748D-C321-DB3A-3F4FA0E2C8DD}"/>
              </a:ext>
            </a:extLst>
          </p:cNvPr>
          <p:cNvGrpSpPr>
            <a:grpSpLocks/>
          </p:cNvGrpSpPr>
          <p:nvPr/>
        </p:nvGrpSpPr>
        <p:grpSpPr bwMode="auto">
          <a:xfrm>
            <a:off x="5833269" y="3520519"/>
            <a:ext cx="2803525" cy="381000"/>
            <a:chOff x="3348" y="2373"/>
            <a:chExt cx="1766" cy="240"/>
          </a:xfrm>
        </p:grpSpPr>
        <p:graphicFrame>
          <p:nvGraphicFramePr>
            <p:cNvPr id="3075" name="Object 34">
              <a:extLst>
                <a:ext uri="{FF2B5EF4-FFF2-40B4-BE49-F238E27FC236}">
                  <a16:creationId xmlns:a16="http://schemas.microsoft.com/office/drawing/2014/main" id="{17EC3FA3-7A41-E3FA-3BF0-FEE964A70E29}"/>
                </a:ext>
              </a:extLst>
            </p:cNvPr>
            <p:cNvGraphicFramePr>
              <a:graphicFrameLocks noChangeAspect="1"/>
            </p:cNvGraphicFramePr>
            <p:nvPr/>
          </p:nvGraphicFramePr>
          <p:xfrm>
            <a:off x="3348" y="2373"/>
            <a:ext cx="1766" cy="238"/>
          </p:xfrm>
          <a:graphic>
            <a:graphicData uri="http://schemas.openxmlformats.org/presentationml/2006/ole">
              <mc:AlternateContent xmlns:mc="http://schemas.openxmlformats.org/markup-compatibility/2006">
                <mc:Choice xmlns:v="urn:schemas-microsoft-com:vml" Requires="v">
                  <p:oleObj name="משוואה" r:id="rId5" imgW="1828800" imgH="228600" progId="Equation.3">
                    <p:embed/>
                  </p:oleObj>
                </mc:Choice>
                <mc:Fallback>
                  <p:oleObj name="משוואה" r:id="rId5" imgW="1828800" imgH="228600" progId="Equation.3">
                    <p:embed/>
                    <p:pic>
                      <p:nvPicPr>
                        <p:cNvPr id="3075" name="Object 34">
                          <a:extLst>
                            <a:ext uri="{FF2B5EF4-FFF2-40B4-BE49-F238E27FC236}">
                              <a16:creationId xmlns:a16="http://schemas.microsoft.com/office/drawing/2014/main" id="{17EC3FA3-7A41-E3FA-3BF0-FEE964A70E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 y="2373"/>
                          <a:ext cx="1766" cy="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5" name="Oval 35">
              <a:extLst>
                <a:ext uri="{FF2B5EF4-FFF2-40B4-BE49-F238E27FC236}">
                  <a16:creationId xmlns:a16="http://schemas.microsoft.com/office/drawing/2014/main" id="{E0D3F67F-ADD7-F197-1D76-40B50D8BA51A}"/>
                </a:ext>
              </a:extLst>
            </p:cNvPr>
            <p:cNvSpPr>
              <a:spLocks noChangeArrowheads="1"/>
            </p:cNvSpPr>
            <p:nvPr/>
          </p:nvSpPr>
          <p:spPr bwMode="auto">
            <a:xfrm>
              <a:off x="3797" y="2481"/>
              <a:ext cx="141" cy="132"/>
            </a:xfrm>
            <a:prstGeom prst="ellipse">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grpSp>
      <p:grpSp>
        <p:nvGrpSpPr>
          <p:cNvPr id="3080" name="Group 38">
            <a:extLst>
              <a:ext uri="{FF2B5EF4-FFF2-40B4-BE49-F238E27FC236}">
                <a16:creationId xmlns:a16="http://schemas.microsoft.com/office/drawing/2014/main" id="{610E2F2E-2CD9-1499-7492-91BAF178C19C}"/>
              </a:ext>
            </a:extLst>
          </p:cNvPr>
          <p:cNvGrpSpPr>
            <a:grpSpLocks/>
          </p:cNvGrpSpPr>
          <p:nvPr/>
        </p:nvGrpSpPr>
        <p:grpSpPr bwMode="auto">
          <a:xfrm>
            <a:off x="1133475" y="3971925"/>
            <a:ext cx="6291263" cy="2297113"/>
            <a:chOff x="706" y="2782"/>
            <a:chExt cx="3963" cy="1447"/>
          </a:xfrm>
        </p:grpSpPr>
        <p:sp>
          <p:nvSpPr>
            <p:cNvPr id="3081" name="Oval 39">
              <a:extLst>
                <a:ext uri="{FF2B5EF4-FFF2-40B4-BE49-F238E27FC236}">
                  <a16:creationId xmlns:a16="http://schemas.microsoft.com/office/drawing/2014/main" id="{1ACF46D5-B5F1-EA81-C203-37BD2CEEB83D}"/>
                </a:ext>
              </a:extLst>
            </p:cNvPr>
            <p:cNvSpPr>
              <a:spLocks noChangeArrowheads="1"/>
            </p:cNvSpPr>
            <p:nvPr/>
          </p:nvSpPr>
          <p:spPr bwMode="auto">
            <a:xfrm>
              <a:off x="714"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0</a:t>
              </a:r>
            </a:p>
          </p:txBody>
        </p:sp>
        <p:sp>
          <p:nvSpPr>
            <p:cNvPr id="3082" name="Oval 40">
              <a:extLst>
                <a:ext uri="{FF2B5EF4-FFF2-40B4-BE49-F238E27FC236}">
                  <a16:creationId xmlns:a16="http://schemas.microsoft.com/office/drawing/2014/main" id="{D51F10A9-91C8-6D16-8768-E532B2A407DA}"/>
                </a:ext>
              </a:extLst>
            </p:cNvPr>
            <p:cNvSpPr>
              <a:spLocks noChangeArrowheads="1"/>
            </p:cNvSpPr>
            <p:nvPr/>
          </p:nvSpPr>
          <p:spPr bwMode="auto">
            <a:xfrm>
              <a:off x="1341"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1</a:t>
              </a:r>
            </a:p>
          </p:txBody>
        </p:sp>
        <p:sp>
          <p:nvSpPr>
            <p:cNvPr id="3083" name="Oval 41">
              <a:extLst>
                <a:ext uri="{FF2B5EF4-FFF2-40B4-BE49-F238E27FC236}">
                  <a16:creationId xmlns:a16="http://schemas.microsoft.com/office/drawing/2014/main" id="{A2B9ADC6-4146-2428-DEC2-04C80822C9F5}"/>
                </a:ext>
              </a:extLst>
            </p:cNvPr>
            <p:cNvSpPr>
              <a:spLocks noChangeArrowheads="1"/>
            </p:cNvSpPr>
            <p:nvPr/>
          </p:nvSpPr>
          <p:spPr bwMode="auto">
            <a:xfrm>
              <a:off x="1939" y="315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2</a:t>
              </a:r>
            </a:p>
          </p:txBody>
        </p:sp>
        <p:sp>
          <p:nvSpPr>
            <p:cNvPr id="3084" name="Oval 42">
              <a:extLst>
                <a:ext uri="{FF2B5EF4-FFF2-40B4-BE49-F238E27FC236}">
                  <a16:creationId xmlns:a16="http://schemas.microsoft.com/office/drawing/2014/main" id="{785E62D3-B008-FD2B-9B11-7E092FD9262F}"/>
                </a:ext>
              </a:extLst>
            </p:cNvPr>
            <p:cNvSpPr>
              <a:spLocks noChangeArrowheads="1"/>
            </p:cNvSpPr>
            <p:nvPr/>
          </p:nvSpPr>
          <p:spPr bwMode="auto">
            <a:xfrm>
              <a:off x="3402" y="3141"/>
              <a:ext cx="40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99</a:t>
              </a:r>
            </a:p>
          </p:txBody>
        </p:sp>
        <p:sp>
          <p:nvSpPr>
            <p:cNvPr id="3085" name="Oval 43">
              <a:extLst>
                <a:ext uri="{FF2B5EF4-FFF2-40B4-BE49-F238E27FC236}">
                  <a16:creationId xmlns:a16="http://schemas.microsoft.com/office/drawing/2014/main" id="{ADBEA290-5F60-161C-FC27-3A497B1E121E}"/>
                </a:ext>
              </a:extLst>
            </p:cNvPr>
            <p:cNvSpPr>
              <a:spLocks noChangeArrowheads="1"/>
            </p:cNvSpPr>
            <p:nvPr/>
          </p:nvSpPr>
          <p:spPr bwMode="auto">
            <a:xfrm>
              <a:off x="4197" y="3169"/>
              <a:ext cx="472" cy="346"/>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a:latin typeface="Times New Roman" panose="02020603050405020304" pitchFamily="18" charset="0"/>
                </a:rPr>
                <a:t>100</a:t>
              </a:r>
            </a:p>
          </p:txBody>
        </p:sp>
        <p:cxnSp>
          <p:nvCxnSpPr>
            <p:cNvPr id="3086" name="AutoShape 44">
              <a:extLst>
                <a:ext uri="{FF2B5EF4-FFF2-40B4-BE49-F238E27FC236}">
                  <a16:creationId xmlns:a16="http://schemas.microsoft.com/office/drawing/2014/main" id="{42B3DD02-B5F1-FE5F-76C8-AF32F2DCBDBF}"/>
                </a:ext>
              </a:extLst>
            </p:cNvPr>
            <p:cNvCxnSpPr>
              <a:cxnSpLocks noChangeShapeType="1"/>
              <a:stCxn id="3082" idx="7"/>
              <a:endCxn id="3083" idx="1"/>
            </p:cNvCxnSpPr>
            <p:nvPr/>
          </p:nvCxnSpPr>
          <p:spPr bwMode="auto">
            <a:xfrm rot="5400000" flipV="1">
              <a:off x="1759" y="2989"/>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7" name="AutoShape 45">
              <a:extLst>
                <a:ext uri="{FF2B5EF4-FFF2-40B4-BE49-F238E27FC236}">
                  <a16:creationId xmlns:a16="http://schemas.microsoft.com/office/drawing/2014/main" id="{531A944A-4FF7-62CC-334D-3689E977DFD7}"/>
                </a:ext>
              </a:extLst>
            </p:cNvPr>
            <p:cNvCxnSpPr>
              <a:cxnSpLocks noChangeShapeType="1"/>
              <a:stCxn id="3083" idx="7"/>
            </p:cNvCxnSpPr>
            <p:nvPr/>
          </p:nvCxnSpPr>
          <p:spPr bwMode="auto">
            <a:xfrm rot="5400000" flipV="1">
              <a:off x="2462" y="2914"/>
              <a:ext cx="8" cy="595"/>
            </a:xfrm>
            <a:prstGeom prst="curvedConnector4">
              <a:avLst>
                <a:gd name="adj1" fmla="val -2437500"/>
                <a:gd name="adj2" fmla="val 53278"/>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8" name="AutoShape 46">
              <a:extLst>
                <a:ext uri="{FF2B5EF4-FFF2-40B4-BE49-F238E27FC236}">
                  <a16:creationId xmlns:a16="http://schemas.microsoft.com/office/drawing/2014/main" id="{0EA3A993-30C8-47EF-9BD0-93DD5D3D0668}"/>
                </a:ext>
              </a:extLst>
            </p:cNvPr>
            <p:cNvCxnSpPr>
              <a:cxnSpLocks noChangeShapeType="1"/>
              <a:stCxn id="3084" idx="7"/>
              <a:endCxn id="3085" idx="1"/>
            </p:cNvCxnSpPr>
            <p:nvPr/>
          </p:nvCxnSpPr>
          <p:spPr bwMode="auto">
            <a:xfrm rot="5400000" flipV="1">
              <a:off x="4058" y="2935"/>
              <a:ext cx="1" cy="516"/>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9" name="AutoShape 47">
              <a:extLst>
                <a:ext uri="{FF2B5EF4-FFF2-40B4-BE49-F238E27FC236}">
                  <a16:creationId xmlns:a16="http://schemas.microsoft.com/office/drawing/2014/main" id="{DA1C1DDD-0012-93D6-E70C-05C8EF18C455}"/>
                </a:ext>
              </a:extLst>
            </p:cNvPr>
            <p:cNvCxnSpPr>
              <a:cxnSpLocks noChangeShapeType="1"/>
              <a:endCxn id="3084" idx="1"/>
            </p:cNvCxnSpPr>
            <p:nvPr/>
          </p:nvCxnSpPr>
          <p:spPr bwMode="auto">
            <a:xfrm flipV="1">
              <a:off x="2968" y="3192"/>
              <a:ext cx="440" cy="22"/>
            </a:xfrm>
            <a:prstGeom prst="curvedConnector4">
              <a:avLst>
                <a:gd name="adj1" fmla="val 40681"/>
                <a:gd name="adj2" fmla="val 98636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0" name="AutoShape 48">
              <a:extLst>
                <a:ext uri="{FF2B5EF4-FFF2-40B4-BE49-F238E27FC236}">
                  <a16:creationId xmlns:a16="http://schemas.microsoft.com/office/drawing/2014/main" id="{122697F5-EB0B-294D-6D4C-D17815876710}"/>
                </a:ext>
              </a:extLst>
            </p:cNvPr>
            <p:cNvCxnSpPr>
              <a:cxnSpLocks noChangeShapeType="1"/>
              <a:stCxn id="3083" idx="3"/>
              <a:endCxn id="3082" idx="5"/>
            </p:cNvCxnSpPr>
            <p:nvPr/>
          </p:nvCxnSpPr>
          <p:spPr bwMode="auto">
            <a:xfrm rot="16200000" flipV="1">
              <a:off x="1759" y="3287"/>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49">
              <a:extLst>
                <a:ext uri="{FF2B5EF4-FFF2-40B4-BE49-F238E27FC236}">
                  <a16:creationId xmlns:a16="http://schemas.microsoft.com/office/drawing/2014/main" id="{30290D90-2D5C-8B80-628C-AE02F190BA16}"/>
                </a:ext>
              </a:extLst>
            </p:cNvPr>
            <p:cNvCxnSpPr>
              <a:cxnSpLocks noChangeShapeType="1"/>
              <a:stCxn id="3082" idx="3"/>
              <a:endCxn id="3081" idx="5"/>
            </p:cNvCxnSpPr>
            <p:nvPr/>
          </p:nvCxnSpPr>
          <p:spPr bwMode="auto">
            <a:xfrm rot="5400000">
              <a:off x="1161" y="3258"/>
              <a:ext cx="1" cy="437"/>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50">
              <a:extLst>
                <a:ext uri="{FF2B5EF4-FFF2-40B4-BE49-F238E27FC236}">
                  <a16:creationId xmlns:a16="http://schemas.microsoft.com/office/drawing/2014/main" id="{7FFB2A34-C46A-DDDE-970D-1087A9EE8E21}"/>
                </a:ext>
              </a:extLst>
            </p:cNvPr>
            <p:cNvCxnSpPr>
              <a:cxnSpLocks noChangeShapeType="1"/>
              <a:stCxn id="3084" idx="3"/>
            </p:cNvCxnSpPr>
            <p:nvPr/>
          </p:nvCxnSpPr>
          <p:spPr bwMode="auto">
            <a:xfrm rot="5400000">
              <a:off x="3210" y="3329"/>
              <a:ext cx="38" cy="359"/>
            </a:xfrm>
            <a:prstGeom prst="curvedConnector4">
              <a:avLst>
                <a:gd name="adj1" fmla="val 513157"/>
                <a:gd name="adj2" fmla="val 6128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51">
              <a:extLst>
                <a:ext uri="{FF2B5EF4-FFF2-40B4-BE49-F238E27FC236}">
                  <a16:creationId xmlns:a16="http://schemas.microsoft.com/office/drawing/2014/main" id="{F5C997E1-FD76-2706-6820-A3BD87890E5A}"/>
                </a:ext>
              </a:extLst>
            </p:cNvPr>
            <p:cNvCxnSpPr>
              <a:cxnSpLocks noChangeShapeType="1"/>
              <a:endCxn id="3083" idx="5"/>
            </p:cNvCxnSpPr>
            <p:nvPr/>
          </p:nvCxnSpPr>
          <p:spPr bwMode="auto">
            <a:xfrm rot="10800000" flipV="1">
              <a:off x="2168" y="3492"/>
              <a:ext cx="570" cy="14"/>
            </a:xfrm>
            <a:prstGeom prst="curvedConnector4">
              <a:avLst>
                <a:gd name="adj1" fmla="val 46491"/>
                <a:gd name="adj2" fmla="val 149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4" name="Text Box 52">
              <a:extLst>
                <a:ext uri="{FF2B5EF4-FFF2-40B4-BE49-F238E27FC236}">
                  <a16:creationId xmlns:a16="http://schemas.microsoft.com/office/drawing/2014/main" id="{20315874-5E8F-F174-D8C5-9DA0C0E5FD9A}"/>
                </a:ext>
              </a:extLst>
            </p:cNvPr>
            <p:cNvSpPr txBox="1">
              <a:spLocks noChangeArrowheads="1"/>
            </p:cNvSpPr>
            <p:nvPr/>
          </p:nvSpPr>
          <p:spPr bwMode="auto">
            <a:xfrm>
              <a:off x="1683" y="2782"/>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5" name="Text Box 53">
              <a:extLst>
                <a:ext uri="{FF2B5EF4-FFF2-40B4-BE49-F238E27FC236}">
                  <a16:creationId xmlns:a16="http://schemas.microsoft.com/office/drawing/2014/main" id="{303EC7B9-D7D9-734F-1A66-1B1A19068F75}"/>
                </a:ext>
              </a:extLst>
            </p:cNvPr>
            <p:cNvSpPr txBox="1">
              <a:spLocks noChangeArrowheads="1"/>
            </p:cNvSpPr>
            <p:nvPr/>
          </p:nvSpPr>
          <p:spPr bwMode="auto">
            <a:xfrm>
              <a:off x="2280"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6" name="Text Box 54">
              <a:extLst>
                <a:ext uri="{FF2B5EF4-FFF2-40B4-BE49-F238E27FC236}">
                  <a16:creationId xmlns:a16="http://schemas.microsoft.com/office/drawing/2014/main" id="{663EE0A1-6F13-B493-9F71-30793B065E0C}"/>
                </a:ext>
              </a:extLst>
            </p:cNvPr>
            <p:cNvSpPr txBox="1">
              <a:spLocks noChangeArrowheads="1"/>
            </p:cNvSpPr>
            <p:nvPr/>
          </p:nvSpPr>
          <p:spPr bwMode="auto">
            <a:xfrm>
              <a:off x="3200" y="2796"/>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7" name="Text Box 55">
              <a:extLst>
                <a:ext uri="{FF2B5EF4-FFF2-40B4-BE49-F238E27FC236}">
                  <a16:creationId xmlns:a16="http://schemas.microsoft.com/office/drawing/2014/main" id="{CBDC60E9-D1AF-27E8-628F-795DFB7935E8}"/>
                </a:ext>
              </a:extLst>
            </p:cNvPr>
            <p:cNvSpPr txBox="1">
              <a:spLocks noChangeArrowheads="1"/>
            </p:cNvSpPr>
            <p:nvPr/>
          </p:nvSpPr>
          <p:spPr bwMode="auto">
            <a:xfrm>
              <a:off x="3994"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8" name="Text Box 56">
              <a:extLst>
                <a:ext uri="{FF2B5EF4-FFF2-40B4-BE49-F238E27FC236}">
                  <a16:creationId xmlns:a16="http://schemas.microsoft.com/office/drawing/2014/main" id="{C97E8143-04F5-1461-7A23-54B45C2CA1D6}"/>
                </a:ext>
              </a:extLst>
            </p:cNvPr>
            <p:cNvSpPr txBox="1">
              <a:spLocks noChangeArrowheads="1"/>
            </p:cNvSpPr>
            <p:nvPr/>
          </p:nvSpPr>
          <p:spPr bwMode="auto">
            <a:xfrm>
              <a:off x="979" y="3656"/>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099" name="Text Box 57">
              <a:extLst>
                <a:ext uri="{FF2B5EF4-FFF2-40B4-BE49-F238E27FC236}">
                  <a16:creationId xmlns:a16="http://schemas.microsoft.com/office/drawing/2014/main" id="{4BA08FFD-1362-F868-FAE8-51C9E8D1C642}"/>
                </a:ext>
              </a:extLst>
            </p:cNvPr>
            <p:cNvSpPr txBox="1">
              <a:spLocks noChangeArrowheads="1"/>
            </p:cNvSpPr>
            <p:nvPr/>
          </p:nvSpPr>
          <p:spPr bwMode="auto">
            <a:xfrm>
              <a:off x="1621" y="3692"/>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0" name="Text Box 58">
              <a:extLst>
                <a:ext uri="{FF2B5EF4-FFF2-40B4-BE49-F238E27FC236}">
                  <a16:creationId xmlns:a16="http://schemas.microsoft.com/office/drawing/2014/main" id="{F5C84E98-67AE-7117-550B-BDB9AC861016}"/>
                </a:ext>
              </a:extLst>
            </p:cNvPr>
            <p:cNvSpPr txBox="1">
              <a:spLocks noChangeArrowheads="1"/>
            </p:cNvSpPr>
            <p:nvPr/>
          </p:nvSpPr>
          <p:spPr bwMode="auto">
            <a:xfrm>
              <a:off x="2197" y="3685"/>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1" name="Text Box 59">
              <a:extLst>
                <a:ext uri="{FF2B5EF4-FFF2-40B4-BE49-F238E27FC236}">
                  <a16:creationId xmlns:a16="http://schemas.microsoft.com/office/drawing/2014/main" id="{7A1CD7E1-F330-EE2A-63B3-D098B09FAC38}"/>
                </a:ext>
              </a:extLst>
            </p:cNvPr>
            <p:cNvSpPr txBox="1">
              <a:spLocks noChangeArrowheads="1"/>
            </p:cNvSpPr>
            <p:nvPr/>
          </p:nvSpPr>
          <p:spPr bwMode="auto">
            <a:xfrm>
              <a:off x="3117" y="3670"/>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2" name="AutoShape 60">
              <a:extLst>
                <a:ext uri="{FF2B5EF4-FFF2-40B4-BE49-F238E27FC236}">
                  <a16:creationId xmlns:a16="http://schemas.microsoft.com/office/drawing/2014/main" id="{8B3B16B3-741E-AB01-21FC-C2DC74E95D70}"/>
                </a:ext>
              </a:extLst>
            </p:cNvPr>
            <p:cNvSpPr>
              <a:spLocks noChangeArrowheads="1"/>
            </p:cNvSpPr>
            <p:nvPr/>
          </p:nvSpPr>
          <p:spPr bwMode="auto">
            <a:xfrm>
              <a:off x="2521" y="3579"/>
              <a:ext cx="598" cy="650"/>
            </a:xfrm>
            <a:prstGeom prst="upArrowCallout">
              <a:avLst>
                <a:gd name="adj1" fmla="val 25000"/>
                <a:gd name="adj2" fmla="val 25000"/>
                <a:gd name="adj3" fmla="val 18116"/>
                <a:gd name="adj4" fmla="val 66667"/>
              </a:avLst>
            </a:prstGeom>
            <a:solidFill>
              <a:srgbClr val="FF9966"/>
            </a:solidFill>
            <a:ln w="25400">
              <a:solidFill>
                <a:schemeClr val="tx1"/>
              </a:solidFill>
              <a:miter lim="800000"/>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Start </a:t>
              </a:r>
              <a:r>
                <a:rPr lang="en-US" altLang="en-US" sz="2000">
                  <a:latin typeface="Times New Roman" panose="02020603050405020304" pitchFamily="18" charset="0"/>
                </a:rPr>
                <a:t>(10$)</a:t>
              </a:r>
            </a:p>
          </p:txBody>
        </p:sp>
        <p:cxnSp>
          <p:nvCxnSpPr>
            <p:cNvPr id="3103" name="AutoShape 61">
              <a:extLst>
                <a:ext uri="{FF2B5EF4-FFF2-40B4-BE49-F238E27FC236}">
                  <a16:creationId xmlns:a16="http://schemas.microsoft.com/office/drawing/2014/main" id="{40F3F841-4F63-DFFE-5DFC-8F7E149556BA}"/>
                </a:ext>
              </a:extLst>
            </p:cNvPr>
            <p:cNvCxnSpPr>
              <a:cxnSpLocks noChangeShapeType="1"/>
              <a:stCxn id="3081" idx="1"/>
              <a:endCxn id="3081" idx="2"/>
            </p:cNvCxnSpPr>
            <p:nvPr/>
          </p:nvCxnSpPr>
          <p:spPr bwMode="auto">
            <a:xfrm rot="-5400000" flipH="1" flipV="1">
              <a:off x="655" y="3229"/>
              <a:ext cx="149" cy="47"/>
            </a:xfrm>
            <a:prstGeom prst="curvedConnector4">
              <a:avLst>
                <a:gd name="adj1" fmla="val -130870"/>
                <a:gd name="adj2" fmla="val 38936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4" name="AutoShape 62">
              <a:extLst>
                <a:ext uri="{FF2B5EF4-FFF2-40B4-BE49-F238E27FC236}">
                  <a16:creationId xmlns:a16="http://schemas.microsoft.com/office/drawing/2014/main" id="{642FEE10-265F-5AF1-95E7-578D5325F1F9}"/>
                </a:ext>
              </a:extLst>
            </p:cNvPr>
            <p:cNvCxnSpPr>
              <a:cxnSpLocks noChangeShapeType="1"/>
              <a:stCxn id="3085" idx="7"/>
              <a:endCxn id="3085" idx="6"/>
            </p:cNvCxnSpPr>
            <p:nvPr/>
          </p:nvCxnSpPr>
          <p:spPr bwMode="auto">
            <a:xfrm rot="5400000" flipV="1">
              <a:off x="4503" y="3240"/>
              <a:ext cx="149" cy="56"/>
            </a:xfrm>
            <a:prstGeom prst="curvedConnector4">
              <a:avLst>
                <a:gd name="adj1" fmla="val -130870"/>
                <a:gd name="adj2" fmla="val 34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85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530">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78530">
                                            <p:txEl>
                                              <p:pRg st="3" end="3"/>
                                            </p:txEl>
                                          </p:spTgt>
                                        </p:tgtEl>
                                        <p:attrNameLst>
                                          <p:attrName>style.visibility</p:attrName>
                                        </p:attrNameLst>
                                      </p:cBhvr>
                                      <p:to>
                                        <p:strVal val="visible"/>
                                      </p:to>
                                    </p:set>
                                    <p:animEffect transition="in" filter="wipe(left)">
                                      <p:cBhvr>
                                        <p:cTn id="13" dur="500"/>
                                        <p:tgtEl>
                                          <p:spTgt spid="278530">
                                            <p:txEl>
                                              <p:pRg st="3" end="3"/>
                                            </p:txEl>
                                          </p:spTgt>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278557"/>
                                        </p:tgtEl>
                                        <p:attrNameLst>
                                          <p:attrName>style.visibility</p:attrName>
                                        </p:attrNameLst>
                                      </p:cBhvr>
                                      <p:to>
                                        <p:strVal val="visible"/>
                                      </p:to>
                                    </p:set>
                                    <p:animEffect transition="in" filter="wipe(left)">
                                      <p:cBhvr>
                                        <p:cTn id="17" dur="500"/>
                                        <p:tgtEl>
                                          <p:spTgt spid="278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8530">
                                            <p:txEl>
                                              <p:pRg st="4" end="4"/>
                                            </p:txEl>
                                          </p:spTgt>
                                        </p:tgtEl>
                                        <p:attrNameLst>
                                          <p:attrName>style.visibility</p:attrName>
                                        </p:attrNameLst>
                                      </p:cBhvr>
                                      <p:to>
                                        <p:strVal val="visible"/>
                                      </p:to>
                                    </p:set>
                                    <p:animEffect transition="in" filter="wipe(left)">
                                      <p:cBhvr>
                                        <p:cTn id="22" dur="500"/>
                                        <p:tgtEl>
                                          <p:spTgt spid="278530">
                                            <p:txEl>
                                              <p:pRg st="4" end="4"/>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3">
            <a:extLst>
              <a:ext uri="{FF2B5EF4-FFF2-40B4-BE49-F238E27FC236}">
                <a16:creationId xmlns:a16="http://schemas.microsoft.com/office/drawing/2014/main" id="{E37F2033-4C88-8D92-9454-6628F50F6D8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CE8D2F2B-460A-4524-91DF-F09D0CED24B2}" type="slidenum">
              <a:rPr lang="he-IL" altLang="en-US" sz="1600">
                <a:latin typeface="Times New Roman" panose="02020603050405020304" pitchFamily="18" charset="0"/>
              </a:rPr>
              <a:pPr/>
              <a:t>9</a:t>
            </a:fld>
            <a:endParaRPr lang="en-US" altLang="en-US" sz="1600">
              <a:latin typeface="Times New Roman" panose="02020603050405020304" pitchFamily="18" charset="0"/>
            </a:endParaRPr>
          </a:p>
        </p:txBody>
      </p:sp>
      <p:sp>
        <p:nvSpPr>
          <p:cNvPr id="267267" name="Text Box 3">
            <a:extLst>
              <a:ext uri="{FF2B5EF4-FFF2-40B4-BE49-F238E27FC236}">
                <a16:creationId xmlns:a16="http://schemas.microsoft.com/office/drawing/2014/main" id="{8D6F406F-6821-94F0-5769-DB0D68F44F79}"/>
              </a:ext>
            </a:extLst>
          </p:cNvPr>
          <p:cNvSpPr txBox="1">
            <a:spLocks noChangeArrowheads="1"/>
          </p:cNvSpPr>
          <p:nvPr/>
        </p:nvSpPr>
        <p:spPr bwMode="auto">
          <a:xfrm>
            <a:off x="707231" y="1534319"/>
            <a:ext cx="7896225"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dirty="0"/>
              <a:t> Given that a person’s last cola purchase was </a:t>
            </a:r>
            <a:r>
              <a:rPr lang="en-US" altLang="en-US" dirty="0">
                <a:solidFill>
                  <a:schemeClr val="hlink"/>
                </a:solidFill>
              </a:rPr>
              <a:t>Coke</a:t>
            </a:r>
            <a:r>
              <a:rPr lang="en-US" altLang="en-US" dirty="0"/>
              <a:t>, there is a </a:t>
            </a:r>
            <a:r>
              <a:rPr lang="en-US" altLang="en-US" dirty="0">
                <a:solidFill>
                  <a:srgbClr val="993300"/>
                </a:solidFill>
              </a:rPr>
              <a:t>90%</a:t>
            </a:r>
            <a:r>
              <a:rPr lang="en-US" altLang="en-US" dirty="0"/>
              <a:t> chance that his next cola purchase will also be </a:t>
            </a:r>
            <a:r>
              <a:rPr lang="en-US" altLang="en-US" dirty="0">
                <a:solidFill>
                  <a:schemeClr val="hlink"/>
                </a:solidFill>
              </a:rPr>
              <a:t>Coke</a:t>
            </a:r>
            <a:r>
              <a:rPr lang="en-US" altLang="en-US" dirty="0"/>
              <a:t>.</a:t>
            </a:r>
          </a:p>
          <a:p>
            <a:pPr>
              <a:spcBef>
                <a:spcPct val="50000"/>
              </a:spcBef>
              <a:buFontTx/>
              <a:buChar char="•"/>
            </a:pPr>
            <a:r>
              <a:rPr lang="en-US" altLang="en-US" dirty="0"/>
              <a:t> If a person’s last cola purchase was </a:t>
            </a:r>
            <a:r>
              <a:rPr lang="en-US" altLang="en-US" dirty="0">
                <a:solidFill>
                  <a:srgbClr val="3333CC"/>
                </a:solidFill>
              </a:rPr>
              <a:t>Pepsi</a:t>
            </a:r>
            <a:r>
              <a:rPr lang="en-US" altLang="en-US" dirty="0"/>
              <a:t>, there is an </a:t>
            </a:r>
            <a:r>
              <a:rPr lang="en-US" altLang="en-US" dirty="0">
                <a:solidFill>
                  <a:srgbClr val="993300"/>
                </a:solidFill>
              </a:rPr>
              <a:t>80%</a:t>
            </a:r>
            <a:r>
              <a:rPr lang="en-US" altLang="en-US" dirty="0"/>
              <a:t> chance that his next cola purchase will also be </a:t>
            </a:r>
            <a:r>
              <a:rPr lang="en-US" altLang="en-US" dirty="0">
                <a:solidFill>
                  <a:srgbClr val="3333CC"/>
                </a:solidFill>
              </a:rPr>
              <a:t>Pepsi</a:t>
            </a:r>
            <a:r>
              <a:rPr lang="en-US" altLang="en-US" dirty="0"/>
              <a:t>.</a:t>
            </a:r>
          </a:p>
        </p:txBody>
      </p:sp>
      <p:grpSp>
        <p:nvGrpSpPr>
          <p:cNvPr id="2" name="Group 14">
            <a:extLst>
              <a:ext uri="{FF2B5EF4-FFF2-40B4-BE49-F238E27FC236}">
                <a16:creationId xmlns:a16="http://schemas.microsoft.com/office/drawing/2014/main" id="{239BE7C9-6B25-90DD-6458-39CEB425C7DD}"/>
              </a:ext>
            </a:extLst>
          </p:cNvPr>
          <p:cNvGrpSpPr>
            <a:grpSpLocks/>
          </p:cNvGrpSpPr>
          <p:nvPr/>
        </p:nvGrpSpPr>
        <p:grpSpPr bwMode="auto">
          <a:xfrm>
            <a:off x="4121150" y="4168775"/>
            <a:ext cx="4132263" cy="1778000"/>
            <a:chOff x="469" y="2387"/>
            <a:chExt cx="2603" cy="1120"/>
          </a:xfrm>
        </p:grpSpPr>
        <p:sp>
          <p:nvSpPr>
            <p:cNvPr id="4104" name="Oval 4">
              <a:extLst>
                <a:ext uri="{FF2B5EF4-FFF2-40B4-BE49-F238E27FC236}">
                  <a16:creationId xmlns:a16="http://schemas.microsoft.com/office/drawing/2014/main" id="{EC63E42E-35DB-1842-C5DD-060FC8E7A02B}"/>
                </a:ext>
              </a:extLst>
            </p:cNvPr>
            <p:cNvSpPr>
              <a:spLocks noChangeArrowheads="1"/>
            </p:cNvSpPr>
            <p:nvPr/>
          </p:nvSpPr>
          <p:spPr bwMode="auto">
            <a:xfrm>
              <a:off x="763" y="2751"/>
              <a:ext cx="64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coke</a:t>
              </a:r>
            </a:p>
          </p:txBody>
        </p:sp>
        <p:sp>
          <p:nvSpPr>
            <p:cNvPr id="4105" name="Oval 5">
              <a:extLst>
                <a:ext uri="{FF2B5EF4-FFF2-40B4-BE49-F238E27FC236}">
                  <a16:creationId xmlns:a16="http://schemas.microsoft.com/office/drawing/2014/main" id="{40F8517F-A4B3-8BF2-5E84-B32377697146}"/>
                </a:ext>
              </a:extLst>
            </p:cNvPr>
            <p:cNvSpPr>
              <a:spLocks noChangeArrowheads="1"/>
            </p:cNvSpPr>
            <p:nvPr/>
          </p:nvSpPr>
          <p:spPr bwMode="auto">
            <a:xfrm>
              <a:off x="1975" y="2757"/>
              <a:ext cx="705"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pepsi</a:t>
              </a:r>
            </a:p>
          </p:txBody>
        </p:sp>
        <p:cxnSp>
          <p:nvCxnSpPr>
            <p:cNvPr id="4106" name="AutoShape 6">
              <a:extLst>
                <a:ext uri="{FF2B5EF4-FFF2-40B4-BE49-F238E27FC236}">
                  <a16:creationId xmlns:a16="http://schemas.microsoft.com/office/drawing/2014/main" id="{E7416282-17A9-B887-2877-ECF171EF6257}"/>
                </a:ext>
              </a:extLst>
            </p:cNvPr>
            <p:cNvCxnSpPr>
              <a:cxnSpLocks noChangeShapeType="1"/>
              <a:stCxn id="4104" idx="7"/>
              <a:endCxn id="4105" idx="1"/>
            </p:cNvCxnSpPr>
            <p:nvPr/>
          </p:nvCxnSpPr>
          <p:spPr bwMode="auto">
            <a:xfrm rot="5400000" flipV="1">
              <a:off x="1693" y="2422"/>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7" name="AutoShape 7">
              <a:extLst>
                <a:ext uri="{FF2B5EF4-FFF2-40B4-BE49-F238E27FC236}">
                  <a16:creationId xmlns:a16="http://schemas.microsoft.com/office/drawing/2014/main" id="{2246DF16-DBE3-5802-CDC1-B20711D4E589}"/>
                </a:ext>
              </a:extLst>
            </p:cNvPr>
            <p:cNvCxnSpPr>
              <a:cxnSpLocks noChangeShapeType="1"/>
              <a:stCxn id="4105" idx="3"/>
              <a:endCxn id="4104" idx="5"/>
            </p:cNvCxnSpPr>
            <p:nvPr/>
          </p:nvCxnSpPr>
          <p:spPr bwMode="auto">
            <a:xfrm rot="16200000" flipV="1">
              <a:off x="1693" y="2720"/>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8" name="AutoShape 8">
              <a:extLst>
                <a:ext uri="{FF2B5EF4-FFF2-40B4-BE49-F238E27FC236}">
                  <a16:creationId xmlns:a16="http://schemas.microsoft.com/office/drawing/2014/main" id="{337431B0-64A8-6FC1-0CB9-8D231EB42D48}"/>
                </a:ext>
              </a:extLst>
            </p:cNvPr>
            <p:cNvCxnSpPr>
              <a:cxnSpLocks noChangeShapeType="1"/>
              <a:stCxn id="4105" idx="7"/>
              <a:endCxn id="4105" idx="6"/>
            </p:cNvCxnSpPr>
            <p:nvPr/>
          </p:nvCxnSpPr>
          <p:spPr bwMode="auto">
            <a:xfrm rot="5400000" flipV="1">
              <a:off x="2558" y="2827"/>
              <a:ext cx="149" cy="111"/>
            </a:xfrm>
            <a:prstGeom prst="curvedConnector4">
              <a:avLst>
                <a:gd name="adj1" fmla="val -130870"/>
                <a:gd name="adj2" fmla="val 22252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9" name="AutoShape 9">
              <a:extLst>
                <a:ext uri="{FF2B5EF4-FFF2-40B4-BE49-F238E27FC236}">
                  <a16:creationId xmlns:a16="http://schemas.microsoft.com/office/drawing/2014/main" id="{E8764E48-ED7C-2B17-573D-1B42A27AF410}"/>
                </a:ext>
              </a:extLst>
            </p:cNvPr>
            <p:cNvCxnSpPr>
              <a:cxnSpLocks noChangeShapeType="1"/>
              <a:stCxn id="4104" idx="1"/>
              <a:endCxn id="4104" idx="2"/>
            </p:cNvCxnSpPr>
            <p:nvPr/>
          </p:nvCxnSpPr>
          <p:spPr bwMode="auto">
            <a:xfrm rot="-5400000" flipH="1" flipV="1">
              <a:off x="731" y="2826"/>
              <a:ext cx="149" cy="102"/>
            </a:xfrm>
            <a:prstGeom prst="curvedConnector4">
              <a:avLst>
                <a:gd name="adj1" fmla="val -130870"/>
                <a:gd name="adj2" fmla="val 23333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10" name="Text Box 10">
              <a:extLst>
                <a:ext uri="{FF2B5EF4-FFF2-40B4-BE49-F238E27FC236}">
                  <a16:creationId xmlns:a16="http://schemas.microsoft.com/office/drawing/2014/main" id="{D5AC2F90-53CC-2277-2950-67956BCAFE2F}"/>
                </a:ext>
              </a:extLst>
            </p:cNvPr>
            <p:cNvSpPr txBox="1">
              <a:spLocks noChangeArrowheads="1"/>
            </p:cNvSpPr>
            <p:nvPr/>
          </p:nvSpPr>
          <p:spPr bwMode="auto">
            <a:xfrm>
              <a:off x="1525" y="2387"/>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0.1</a:t>
              </a:r>
            </a:p>
          </p:txBody>
        </p:sp>
        <p:sp>
          <p:nvSpPr>
            <p:cNvPr id="4111" name="Text Box 11">
              <a:extLst>
                <a:ext uri="{FF2B5EF4-FFF2-40B4-BE49-F238E27FC236}">
                  <a16:creationId xmlns:a16="http://schemas.microsoft.com/office/drawing/2014/main" id="{7EE8897A-2F08-CD2A-10AA-0F5294D8FDBC}"/>
                </a:ext>
              </a:extLst>
            </p:cNvPr>
            <p:cNvSpPr txBox="1">
              <a:spLocks noChangeArrowheads="1"/>
            </p:cNvSpPr>
            <p:nvPr/>
          </p:nvSpPr>
          <p:spPr bwMode="auto">
            <a:xfrm>
              <a:off x="469" y="2446"/>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0.9</a:t>
              </a:r>
            </a:p>
          </p:txBody>
        </p:sp>
        <p:sp>
          <p:nvSpPr>
            <p:cNvPr id="4112" name="Text Box 12">
              <a:extLst>
                <a:ext uri="{FF2B5EF4-FFF2-40B4-BE49-F238E27FC236}">
                  <a16:creationId xmlns:a16="http://schemas.microsoft.com/office/drawing/2014/main" id="{F9DE6596-CC5C-778C-879F-C00AD776D727}"/>
                </a:ext>
              </a:extLst>
            </p:cNvPr>
            <p:cNvSpPr txBox="1">
              <a:spLocks noChangeArrowheads="1"/>
            </p:cNvSpPr>
            <p:nvPr/>
          </p:nvSpPr>
          <p:spPr bwMode="auto">
            <a:xfrm>
              <a:off x="2758" y="2468"/>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0.8</a:t>
              </a:r>
            </a:p>
          </p:txBody>
        </p:sp>
        <p:sp>
          <p:nvSpPr>
            <p:cNvPr id="4113" name="Text Box 13">
              <a:extLst>
                <a:ext uri="{FF2B5EF4-FFF2-40B4-BE49-F238E27FC236}">
                  <a16:creationId xmlns:a16="http://schemas.microsoft.com/office/drawing/2014/main" id="{B1907861-8216-B989-6857-92A85F7BAF3C}"/>
                </a:ext>
              </a:extLst>
            </p:cNvPr>
            <p:cNvSpPr txBox="1">
              <a:spLocks noChangeArrowheads="1"/>
            </p:cNvSpPr>
            <p:nvPr/>
          </p:nvSpPr>
          <p:spPr bwMode="auto">
            <a:xfrm>
              <a:off x="1538" y="3276"/>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0.2</a:t>
              </a:r>
            </a:p>
          </p:txBody>
        </p:sp>
      </p:grpSp>
      <p:sp>
        <p:nvSpPr>
          <p:cNvPr id="4102" name="Rectangle 18">
            <a:extLst>
              <a:ext uri="{FF2B5EF4-FFF2-40B4-BE49-F238E27FC236}">
                <a16:creationId xmlns:a16="http://schemas.microsoft.com/office/drawing/2014/main" id="{49A78583-2532-D6B1-91BA-5B67D8E719D0}"/>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Coke vs. Pepsi Example</a:t>
            </a:r>
          </a:p>
        </p:txBody>
      </p:sp>
      <p:graphicFrame>
        <p:nvGraphicFramePr>
          <p:cNvPr id="267284" name="Object 20">
            <a:extLst>
              <a:ext uri="{FF2B5EF4-FFF2-40B4-BE49-F238E27FC236}">
                <a16:creationId xmlns:a16="http://schemas.microsoft.com/office/drawing/2014/main" id="{C630D43F-19ED-4693-7DE6-D78CCD3ECBE5}"/>
              </a:ext>
            </a:extLst>
          </p:cNvPr>
          <p:cNvGraphicFramePr>
            <a:graphicFrameLocks noChangeAspect="1"/>
          </p:cNvGraphicFramePr>
          <p:nvPr/>
        </p:nvGraphicFramePr>
        <p:xfrm>
          <a:off x="966788" y="4537075"/>
          <a:ext cx="2784475" cy="1336675"/>
        </p:xfrm>
        <a:graphic>
          <a:graphicData uri="http://schemas.openxmlformats.org/presentationml/2006/ole">
            <mc:AlternateContent xmlns:mc="http://schemas.openxmlformats.org/markup-compatibility/2006">
              <mc:Choice xmlns:v="urn:schemas-microsoft-com:vml" Requires="v">
                <p:oleObj name="Equation" r:id="rId3" imgW="952200" imgH="457200" progId="Equation.3">
                  <p:embed/>
                </p:oleObj>
              </mc:Choice>
              <mc:Fallback>
                <p:oleObj name="Equation" r:id="rId3" imgW="952200" imgH="457200" progId="Equation.3">
                  <p:embed/>
                  <p:pic>
                    <p:nvPicPr>
                      <p:cNvPr id="267284" name="Object 20">
                        <a:extLst>
                          <a:ext uri="{FF2B5EF4-FFF2-40B4-BE49-F238E27FC236}">
                            <a16:creationId xmlns:a16="http://schemas.microsoft.com/office/drawing/2014/main" id="{C630D43F-19ED-4693-7DE6-D78CCD3ECB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4537075"/>
                        <a:ext cx="2784475"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85" name="Text Box 21">
            <a:extLst>
              <a:ext uri="{FF2B5EF4-FFF2-40B4-BE49-F238E27FC236}">
                <a16:creationId xmlns:a16="http://schemas.microsoft.com/office/drawing/2014/main" id="{A5F4BC3E-823D-9DA8-22C1-27B872E29DDC}"/>
              </a:ext>
            </a:extLst>
          </p:cNvPr>
          <p:cNvSpPr txBox="1">
            <a:spLocks noChangeArrowheads="1"/>
          </p:cNvSpPr>
          <p:nvPr/>
        </p:nvSpPr>
        <p:spPr bwMode="auto">
          <a:xfrm>
            <a:off x="469900" y="4076700"/>
            <a:ext cx="291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a:solidFill>
                  <a:srgbClr val="993300"/>
                </a:solidFill>
              </a:rPr>
              <a:t>transition matrix: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7267">
                                            <p:txEl>
                                              <p:pRg st="1" end="1"/>
                                            </p:txEl>
                                          </p:spTgt>
                                        </p:tgtEl>
                                        <p:attrNameLst>
                                          <p:attrName>style.visibility</p:attrName>
                                        </p:attrNameLst>
                                      </p:cBhvr>
                                      <p:to>
                                        <p:strVal val="visible"/>
                                      </p:to>
                                    </p:set>
                                    <p:animEffect transition="in" filter="blinds(horizontal)">
                                      <p:cBhvr>
                                        <p:cTn id="7" dur="500"/>
                                        <p:tgtEl>
                                          <p:spTgt spid="2672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7285"/>
                                        </p:tgtEl>
                                        <p:attrNameLst>
                                          <p:attrName>style.visibility</p:attrName>
                                        </p:attrNameLst>
                                      </p:cBhvr>
                                      <p:to>
                                        <p:strVal val="visible"/>
                                      </p:to>
                                    </p:set>
                                    <p:animEffect transition="in" filter="checkerboard(across)">
                                      <p:cBhvr>
                                        <p:cTn id="17" dur="500"/>
                                        <p:tgtEl>
                                          <p:spTgt spid="267285"/>
                                        </p:tgtEl>
                                      </p:cBhvr>
                                    </p:animEffect>
                                  </p:childTnLst>
                                </p:cTn>
                              </p:par>
                              <p:par>
                                <p:cTn id="18" presetID="5" presetClass="entr" presetSubtype="10" fill="hold" nodeType="withEffect">
                                  <p:stCondLst>
                                    <p:cond delay="0"/>
                                  </p:stCondLst>
                                  <p:childTnLst>
                                    <p:set>
                                      <p:cBhvr>
                                        <p:cTn id="19" dur="1" fill="hold">
                                          <p:stCondLst>
                                            <p:cond delay="0"/>
                                          </p:stCondLst>
                                        </p:cTn>
                                        <p:tgtEl>
                                          <p:spTgt spid="267284"/>
                                        </p:tgtEl>
                                        <p:attrNameLst>
                                          <p:attrName>style.visibility</p:attrName>
                                        </p:attrNameLst>
                                      </p:cBhvr>
                                      <p:to>
                                        <p:strVal val="visible"/>
                                      </p:to>
                                    </p:set>
                                    <p:animEffect transition="in" filter="checkerboard(across)">
                                      <p:cBhvr>
                                        <p:cTn id="20" dur="500"/>
                                        <p:tgtEl>
                                          <p:spTgt spid="26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85" grpId="0"/>
    </p:bld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427A54F31A0A40B24E68534CA397A9" ma:contentTypeVersion="5" ma:contentTypeDescription="Create a new document." ma:contentTypeScope="" ma:versionID="6e55f38e83ff9f4e2408c36b7274c303">
  <xsd:schema xmlns:xsd="http://www.w3.org/2001/XMLSchema" xmlns:p="http://schemas.microsoft.com/office/2006/metadata/properties" xmlns:ns1="http://schemas.microsoft.com/sharepoint/v3" xmlns:ns2="bf5d8e01-3469-424b-a99f-aebece4109cc" targetNamespace="http://schemas.microsoft.com/office/2006/metadata/properties" ma:root="true" ma:fieldsID="7ab31d669882eb0aed4dab590af8eda7" ns1:_="" ns2:_="">
    <xsd:import namespace="http://schemas.microsoft.com/sharepoint/v3"/>
    <xsd:import namespace="bf5d8e01-3469-424b-a99f-aebece4109cc"/>
    <xsd:element name="properties">
      <xsd:complexType>
        <xsd:sequence>
          <xsd:element name="documentManagement">
            <xsd:complexType>
              <xsd:all>
                <xsd:element ref="ns1:PublishingStartDate" minOccurs="0"/>
                <xsd:element ref="ns1:PublishingExpirationDate" minOccurs="0"/>
                <xsd:element ref="ns2:Category" minOccurs="0"/>
                <xsd:element ref="ns2:Class" minOccurs="0"/>
                <xsd:element ref="ns2:Comment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bf5d8e01-3469-424b-a99f-aebece4109cc" elementFormDefault="qualified">
    <xsd:import namespace="http://schemas.microsoft.com/office/2006/documentManagement/types"/>
    <xsd:element name="Category" ma:index="10" nillable="true" ma:displayName="Category" ma:internalName="Category">
      <xsd:simpleType>
        <xsd:restriction base="dms:Text">
          <xsd:maxLength value="255"/>
        </xsd:restriction>
      </xsd:simpleType>
    </xsd:element>
    <xsd:element name="Class" ma:index="11" nillable="true" ma:displayName="Class" ma:list="{2240C89B-819E-46F6-B0E9-F6FFE0CCC05C}" ma:internalName="Class" ma:showField="Title">
      <xsd:simpleType>
        <xsd:restriction base="dms:Lookup"/>
      </xsd:simpleType>
    </xsd:element>
    <xsd:element name="Comments" ma:index="12"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ma:index="13"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bf5d8e01-3469-424b-a99f-aebece4109cc" xsi:nil="true"/>
    <PublishingExpirationDate xmlns="http://schemas.microsoft.com/sharepoint/v3" xsi:nil="true"/>
    <PublishingStartDate xmlns="http://schemas.microsoft.com/sharepoint/v3" xsi:nil="true"/>
    <Class xmlns="bf5d8e01-3469-424b-a99f-aebece4109cc">4</Class>
    <Comments xmlns="bf5d8e01-3469-424b-a99f-aebece4109cc" xsi:nil="true"/>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CCB750D9-4092-4543-85F4-1D10C63A5BC3}">
  <ds:schemaRefs>
    <ds:schemaRef ds:uri="http://schemas.microsoft.com/sharepoint/v3/contenttype/forms"/>
  </ds:schemaRefs>
</ds:datastoreItem>
</file>

<file path=customXml/itemProps2.xml><?xml version="1.0" encoding="utf-8"?>
<ds:datastoreItem xmlns:ds="http://schemas.openxmlformats.org/officeDocument/2006/customXml" ds:itemID="{8F7079F1-4F5E-417C-8771-BC4209F86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f5d8e01-3469-424b-a99f-aebece4109c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B33C2D-BF8F-42B7-B037-499217EC9176}">
  <ds:schemaRefs>
    <ds:schemaRef ds:uri="http://purl.org/dc/dcmitype/"/>
    <ds:schemaRef ds:uri="bf5d8e01-3469-424b-a99f-aebece4109cc"/>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http://schemas.microsoft.com/sharepoint/v3"/>
    <ds:schemaRef ds:uri="http://purl.org/dc/terms/"/>
    <ds:schemaRef ds:uri="http://schemas.microsoft.com/office/infopath/2007/PartnerControls"/>
  </ds:schemaRefs>
</ds:datastoreItem>
</file>

<file path=customXml/itemProps4.xml><?xml version="1.0" encoding="utf-8"?>
<ds:datastoreItem xmlns:ds="http://schemas.openxmlformats.org/officeDocument/2006/customXml" ds:itemID="{FA51EFFA-48F7-4B61-AD8B-2408BC7CD519}">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2133</TotalTime>
  <Words>3948</Words>
  <Application>Microsoft Office PowerPoint</Application>
  <PresentationFormat>On-screen Show (4:3)</PresentationFormat>
  <Paragraphs>460</Paragraphs>
  <Slides>50</Slides>
  <Notes>19</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66" baseType="lpstr">
      <vt:lpstr>Algerian</vt:lpstr>
      <vt:lpstr>Arial</vt:lpstr>
      <vt:lpstr>Bookman Old Style</vt:lpstr>
      <vt:lpstr>Calibri</vt:lpstr>
      <vt:lpstr>Cambria Math</vt:lpstr>
      <vt:lpstr>Century Gothic</vt:lpstr>
      <vt:lpstr>Comic Sans MS</vt:lpstr>
      <vt:lpstr>Söhne Mono</vt:lpstr>
      <vt:lpstr>Symbol</vt:lpstr>
      <vt:lpstr>Tahoma</vt:lpstr>
      <vt:lpstr>Times</vt:lpstr>
      <vt:lpstr>Times New Roman</vt:lpstr>
      <vt:lpstr>Wingdings</vt:lpstr>
      <vt:lpstr>Blueprint</vt:lpstr>
      <vt:lpstr>משוואה</vt:lpstr>
      <vt:lpstr>Equation</vt:lpstr>
      <vt:lpstr>MC9510-  Modelling in Operations Research  Markov process </vt:lpstr>
      <vt:lpstr>History</vt:lpstr>
      <vt:lpstr>PowerPoint Presentation</vt:lpstr>
      <vt:lpstr>Markov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Markov Process Coke vs. Pepsi Example (cont)</vt:lpstr>
      <vt:lpstr>Markov Process Coke vs. Pepsi Example (cont)</vt:lpstr>
      <vt:lpstr>Markov Chain Definition</vt:lpstr>
      <vt:lpstr>Stationary Transition Probabilities</vt:lpstr>
      <vt:lpstr>PowerPoint Presentation</vt:lpstr>
      <vt:lpstr>Brand Switching Example</vt:lpstr>
      <vt:lpstr>Empirical Transition Probabilities for Brand Switching, pij</vt:lpstr>
      <vt:lpstr>Transition Probabilities for n Steps </vt:lpstr>
      <vt:lpstr>Practice Problem</vt:lpstr>
      <vt:lpstr>Practice Problem</vt:lpstr>
      <vt:lpstr>Steady-State Probabilities</vt:lpstr>
      <vt:lpstr>Steady-State Equations for Brand Switching Example</vt:lpstr>
      <vt:lpstr>Existence of Steady-State Probabilities</vt:lpstr>
      <vt:lpstr>special cases of Markov chains:</vt:lpstr>
      <vt:lpstr>PowerPoint Presentation</vt:lpstr>
      <vt:lpstr>Examples:</vt:lpstr>
      <vt:lpstr>Examples : Absorbing </vt:lpstr>
      <vt:lpstr>Irreducible Markov Chain:</vt:lpstr>
      <vt:lpstr>Practice problem (Drunkard’s Walk)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Absorption Probabilities</vt:lpstr>
      <vt:lpstr>PowerPoint Presentation</vt:lpstr>
      <vt:lpstr>PowerPoint Presentation</vt:lpstr>
      <vt:lpstr>PowerPoint Presentation</vt:lpstr>
      <vt:lpstr>PowerPoint Presentation</vt:lpstr>
      <vt:lpstr>PowerPoint Presentation</vt:lpstr>
      <vt:lpstr>PowerPoint Presentation</vt:lpstr>
      <vt:lpstr>Important dates: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Simple and Compound  Independent and Dependent Experimental and Theoretical</dc:title>
  <dc:creator>Mayooran</dc:creator>
  <cp:lastModifiedBy>Thevarajah Mayooran</cp:lastModifiedBy>
  <cp:revision>144</cp:revision>
  <cp:lastPrinted>2017-10-12T22:18:31Z</cp:lastPrinted>
  <dcterms:created xsi:type="dcterms:W3CDTF">2009-03-08T05:10:31Z</dcterms:created>
  <dcterms:modified xsi:type="dcterms:W3CDTF">2023-07-25T08:47:23Z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