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50"/>
  </p:notesMasterIdLst>
  <p:handoutMasterIdLst>
    <p:handoutMasterId r:id="rId51"/>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312" r:id="rId27"/>
    <p:sldId id="313" r:id="rId28"/>
    <p:sldId id="315" r:id="rId29"/>
    <p:sldId id="261" r:id="rId30"/>
    <p:sldId id="463" r:id="rId31"/>
    <p:sldId id="263" r:id="rId32"/>
    <p:sldId id="267" r:id="rId33"/>
    <p:sldId id="271" r:id="rId34"/>
    <p:sldId id="458" r:id="rId35"/>
    <p:sldId id="459" r:id="rId36"/>
    <p:sldId id="460" r:id="rId37"/>
    <p:sldId id="461" r:id="rId38"/>
    <p:sldId id="462" r:id="rId39"/>
    <p:sldId id="464" r:id="rId40"/>
    <p:sldId id="465" r:id="rId41"/>
    <p:sldId id="466" r:id="rId42"/>
    <p:sldId id="467" r:id="rId43"/>
    <p:sldId id="468" r:id="rId44"/>
    <p:sldId id="469" r:id="rId45"/>
    <p:sldId id="470" r:id="rId46"/>
    <p:sldId id="471" r:id="rId47"/>
    <p:sldId id="472" r:id="rId48"/>
    <p:sldId id="379" r:id="rId49"/>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7/24/2023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7/24/2023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22</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23</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24</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24-Jul-23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24-Jul-23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24-Jul-23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24-Jul-23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24-Jul-23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24-Jul-23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24-Jul-23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24-Jul-23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24-Jul-23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24-Jul-23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24-Jul-23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24-Jul-23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1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slideLayout" Target="../slideLayouts/slideLayout6.x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0.wmf"/><Relationship Id="rId19" Type="http://schemas.openxmlformats.org/officeDocument/2006/relationships/oleObject" Target="../embeddings/oleObject22.bin"/><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graphics.ics.uci.edu/ICS6N/NewLectures/Lecture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3"/>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24-Jul-23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24-Jul-23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78476898"/>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special cases of Markov chains:</a:t>
            </a:r>
          </a:p>
        </p:txBody>
      </p:sp>
      <p:sp>
        <p:nvSpPr>
          <p:cNvPr id="3" name="Content Placeholder 2"/>
          <p:cNvSpPr>
            <a:spLocks noGrp="1"/>
          </p:cNvSpPr>
          <p:nvPr>
            <p:ph idx="1"/>
          </p:nvPr>
        </p:nvSpPr>
        <p:spPr>
          <a:xfrm>
            <a:off x="552450" y="1414943"/>
            <a:ext cx="8286750" cy="3813604"/>
          </a:xfrm>
        </p:spPr>
        <p:txBody>
          <a:bodyPr>
            <a:noAutofit/>
          </a:bodyPr>
          <a:lstStyle/>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Regular Markov chains:</a:t>
            </a:r>
          </a:p>
          <a:p>
            <a:pPr marL="0" indent="0" algn="just">
              <a:lnSpc>
                <a:spcPct val="110000"/>
              </a:lnSpc>
              <a:buNone/>
            </a:pPr>
            <a:r>
              <a:rPr lang="en-US" sz="2000" dirty="0">
                <a:latin typeface="Times" panose="02020603050405020304" pitchFamily="18" charset="0"/>
                <a:cs typeface="Times" panose="02020603050405020304" pitchFamily="18" charset="0"/>
              </a:rPr>
              <a:t>A Markov chain is a regular Markov chain if some power of the transition matrix has only positive entries. That is if we define the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j) entry of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to be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baseline="-25000"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 then the Markov chain is regular if there is some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such that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&gt; 0 for all (</a:t>
            </a:r>
            <a:r>
              <a:rPr lang="en-US" sz="2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 </a:t>
            </a:r>
          </a:p>
          <a:p>
            <a:pPr marL="0" indent="0" algn="just">
              <a:lnSpc>
                <a:spcPct val="110000"/>
              </a:lnSpc>
              <a:buNone/>
            </a:pPr>
            <a:endParaRPr lang="en-US" sz="2000" dirty="0">
              <a:latin typeface="Times" panose="02020603050405020304" pitchFamily="18" charset="0"/>
              <a:cs typeface="Times" panose="02020603050405020304" pitchFamily="18" charset="0"/>
            </a:endParaRPr>
          </a:p>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Absorbing Markov chains:</a:t>
            </a:r>
          </a:p>
          <a:p>
            <a:pPr marL="0" indent="0" algn="just">
              <a:lnSpc>
                <a:spcPct val="110000"/>
              </a:lnSpc>
              <a:buNone/>
            </a:pPr>
            <a:r>
              <a:rPr lang="en-US" sz="2000" dirty="0">
                <a:latin typeface="Times" panose="02020603050405020304" pitchFamily="18" charset="0"/>
                <a:cs typeface="Times" panose="02020603050405020304" pitchFamily="18" charset="0"/>
              </a:rPr>
              <a:t>A state </a:t>
            </a:r>
            <a:r>
              <a:rPr lang="en-US" sz="2000" dirty="0" err="1">
                <a:latin typeface="Times" panose="02020603050405020304" pitchFamily="18" charset="0"/>
                <a:cs typeface="Times" panose="02020603050405020304" pitchFamily="18" charset="0"/>
              </a:rPr>
              <a:t>S</a:t>
            </a:r>
            <a:r>
              <a:rPr lang="en-US" sz="2000" baseline="-25000" dirty="0" err="1">
                <a:latin typeface="Times" panose="02020603050405020304" pitchFamily="18" charset="0"/>
                <a:cs typeface="Times" panose="02020603050405020304" pitchFamily="18" charset="0"/>
              </a:rPr>
              <a:t>k</a:t>
            </a:r>
            <a:r>
              <a:rPr lang="en-US" sz="2000" dirty="0">
                <a:latin typeface="Times" panose="02020603050405020304" pitchFamily="18" charset="0"/>
                <a:cs typeface="Times" panose="02020603050405020304" pitchFamily="18" charset="0"/>
              </a:rPr>
              <a:t> of a Markov chain is called an absorbing state if, once the Markov chain enters the state, it remains there forever.</a:t>
            </a:r>
          </a:p>
          <a:p>
            <a:pPr marL="0" indent="0" algn="just">
              <a:lnSpc>
                <a:spcPct val="110000"/>
              </a:lnSpc>
              <a:buNone/>
            </a:pPr>
            <a:r>
              <a:rPr lang="en-US" sz="2000" b="1" dirty="0">
                <a:latin typeface="Times" panose="02020603050405020304" pitchFamily="18" charset="0"/>
                <a:cs typeface="Times" panose="02020603050405020304" pitchFamily="18" charset="0"/>
              </a:rPr>
              <a:t>A Markov chain is called an absorbing chain if</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It has at least one absorbing state.</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For every state in the chain, the probability of reaching an absorbing state in a finite number of steps is nonzero.</a:t>
            </a:r>
          </a:p>
          <a:p>
            <a:pPr algn="just">
              <a:lnSpc>
                <a:spcPct val="110000"/>
              </a:lnSpc>
            </a:pPr>
            <a:endParaRPr lang="en-US"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8037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BAE0594-863F-D35E-0492-B1EF88EA81CE}"/>
              </a:ext>
            </a:extLst>
          </p:cNvPr>
          <p:cNvSpPr>
            <a:spLocks noGrp="1"/>
          </p:cNvSpPr>
          <p:nvPr>
            <p:ph type="dt" sz="half" idx="10"/>
          </p:nvPr>
        </p:nvSpPr>
        <p:spPr/>
        <p:txBody>
          <a:bodyPr/>
          <a:lstStyle/>
          <a:p>
            <a:pPr>
              <a:defRPr/>
            </a:pPr>
            <a:fld id="{D0FB59AC-DFA3-4FC2-94EF-07EB013EFD20}" type="datetime5">
              <a:rPr lang="en-US" smtClean="0"/>
              <a:t>24-Jul-23</a:t>
            </a:fld>
            <a:endParaRPr lang="en-US"/>
          </a:p>
        </p:txBody>
      </p:sp>
      <p:sp>
        <p:nvSpPr>
          <p:cNvPr id="8" name="Footer Placeholder 7">
            <a:extLst>
              <a:ext uri="{FF2B5EF4-FFF2-40B4-BE49-F238E27FC236}">
                <a16:creationId xmlns:a16="http://schemas.microsoft.com/office/drawing/2014/main" id="{A43D5CD2-59A5-7FCD-FB12-38D2C796FF00}"/>
              </a:ext>
            </a:extLst>
          </p:cNvPr>
          <p:cNvSpPr>
            <a:spLocks noGrp="1"/>
          </p:cNvSpPr>
          <p:nvPr>
            <p:ph type="ftr" sz="quarter" idx="11"/>
          </p:nvPr>
        </p:nvSpPr>
        <p:spPr/>
        <p:txBody>
          <a:bodyPr/>
          <a:lstStyle/>
          <a:p>
            <a:pPr>
              <a:defRPr/>
            </a:pPr>
            <a:r>
              <a:rPr lang="en-US"/>
              <a:t>MP9510</a:t>
            </a:r>
          </a:p>
        </p:txBody>
      </p:sp>
      <p:sp>
        <p:nvSpPr>
          <p:cNvPr id="9" name="Slide Number Placeholder 8">
            <a:extLst>
              <a:ext uri="{FF2B5EF4-FFF2-40B4-BE49-F238E27FC236}">
                <a16:creationId xmlns:a16="http://schemas.microsoft.com/office/drawing/2014/main" id="{03B8E67A-8EA0-13E6-08ED-19E11108C7CC}"/>
              </a:ext>
            </a:extLst>
          </p:cNvPr>
          <p:cNvSpPr>
            <a:spLocks noGrp="1"/>
          </p:cNvSpPr>
          <p:nvPr>
            <p:ph type="sldNum" sz="quarter" idx="12"/>
          </p:nvPr>
        </p:nvSpPr>
        <p:spPr/>
        <p:txBody>
          <a:bodyPr/>
          <a:lstStyle/>
          <a:p>
            <a:fld id="{3BF9180D-8241-483A-9321-2791A1E5BC44}" type="slidenum">
              <a:rPr lang="en-US" altLang="en-US" smtClean="0"/>
              <a:pPr/>
              <a:t>26</a:t>
            </a:fld>
            <a:endParaRPr lang="en-US" altLang="en-US"/>
          </a:p>
        </p:txBody>
      </p:sp>
      <p:sp>
        <p:nvSpPr>
          <p:cNvPr id="11" name="TextBox 10">
            <a:extLst>
              <a:ext uri="{FF2B5EF4-FFF2-40B4-BE49-F238E27FC236}">
                <a16:creationId xmlns:a16="http://schemas.microsoft.com/office/drawing/2014/main" id="{F4E8E3D9-3E70-7194-D13F-97F5EFC0F86D}"/>
              </a:ext>
            </a:extLst>
          </p:cNvPr>
          <p:cNvSpPr txBox="1"/>
          <p:nvPr/>
        </p:nvSpPr>
        <p:spPr>
          <a:xfrm>
            <a:off x="685800" y="1828800"/>
            <a:ext cx="8153400" cy="3539430"/>
          </a:xfrm>
          <a:prstGeom prst="rect">
            <a:avLst/>
          </a:prstGeom>
          <a:noFill/>
        </p:spPr>
        <p:txBody>
          <a:bodyPr wrap="square">
            <a:spAutoFit/>
          </a:bodyPr>
          <a:lstStyle/>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A state </a:t>
            </a:r>
            <a:r>
              <a:rPr lang="en-US" sz="2800" b="0" i="1" u="none" strike="noStrike" baseline="0" dirty="0" err="1">
                <a:latin typeface="Times" panose="02020603050405020304" pitchFamily="18" charset="0"/>
                <a:cs typeface="Times" panose="02020603050405020304" pitchFamily="18" charset="0"/>
              </a:rPr>
              <a:t>s</a:t>
            </a:r>
            <a:r>
              <a:rPr lang="en-US" sz="1400" b="0" i="1" u="none" strike="noStrike" baseline="0" dirty="0" err="1">
                <a:latin typeface="Times" panose="02020603050405020304" pitchFamily="18" charset="0"/>
                <a:cs typeface="Times" panose="02020603050405020304" pitchFamily="18" charset="0"/>
              </a:rPr>
              <a:t>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of a Markov chain is called </a:t>
            </a:r>
            <a:r>
              <a:rPr lang="en-US" sz="2800" b="0" i="1" u="none" strike="noStrike" baseline="0" dirty="0">
                <a:solidFill>
                  <a:srgbClr val="FF0000"/>
                </a:solidFill>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is impossible to leave it (i.e., </a:t>
            </a:r>
            <a:r>
              <a:rPr lang="en-US" sz="2800" b="0" i="1" u="none" strike="noStrike" baseline="0" dirty="0" err="1">
                <a:latin typeface="Times" panose="02020603050405020304" pitchFamily="18" charset="0"/>
                <a:cs typeface="Times" panose="02020603050405020304" pitchFamily="18" charset="0"/>
              </a:rPr>
              <a:t>p</a:t>
            </a:r>
            <a:r>
              <a:rPr lang="en-US" sz="2800" b="0" i="1" u="none" strike="noStrike" baseline="-25000" dirty="0" err="1">
                <a:latin typeface="Times" panose="02020603050405020304" pitchFamily="18" charset="0"/>
                <a:cs typeface="Times" panose="02020603050405020304" pitchFamily="18" charset="0"/>
              </a:rPr>
              <a:t>ii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 1). A Markov chain is </a:t>
            </a:r>
            <a:r>
              <a:rPr lang="en-US" sz="2800" b="0" i="1" u="none" strike="noStrike" baseline="0" dirty="0">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has at least one absorbing state, and if from every state, it is possible to go to an absorbing state (not necessarily in one step). </a:t>
            </a:r>
            <a:endParaRPr lang="en-US" sz="2800" i="1" dirty="0">
              <a:latin typeface="Times" panose="02020603050405020304" pitchFamily="18" charset="0"/>
              <a:cs typeface="Times" panose="02020603050405020304" pitchFamily="18" charset="0"/>
            </a:endParaRPr>
          </a:p>
          <a:p>
            <a:pPr algn="just"/>
            <a:endParaRPr lang="en-US" sz="2800" b="0" i="1" u="none" strike="noStrike" baseline="0" dirty="0">
              <a:latin typeface="Times" panose="02020603050405020304" pitchFamily="18" charset="0"/>
              <a:cs typeface="Times" panose="02020603050405020304" pitchFamily="18" charset="0"/>
            </a:endParaRPr>
          </a:p>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In an absorbing Markov chain, a state which is not absorbing is called </a:t>
            </a:r>
            <a:r>
              <a:rPr lang="en-US" sz="2800" b="0" i="1" u="none" strike="noStrike" baseline="0" dirty="0">
                <a:solidFill>
                  <a:srgbClr val="FF0000"/>
                </a:solidFill>
                <a:latin typeface="Times" panose="02020603050405020304" pitchFamily="18" charset="0"/>
                <a:cs typeface="Times" panose="02020603050405020304" pitchFamily="18" charset="0"/>
              </a:rPr>
              <a:t>transient</a:t>
            </a:r>
            <a:r>
              <a:rPr lang="en-US" sz="2800" b="0" i="1" u="none" strike="noStrike" baseline="0" dirty="0">
                <a:latin typeface="Times" panose="02020603050405020304" pitchFamily="18" charset="0"/>
                <a:cs typeface="Times" panose="02020603050405020304" pitchFamily="18" charset="0"/>
              </a:rPr>
              <a:t>.</a:t>
            </a:r>
            <a:endParaRPr lang="en-US" sz="2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9950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a:t>
            </a:r>
          </a:p>
        </p:txBody>
      </p:sp>
      <p:sp>
        <p:nvSpPr>
          <p:cNvPr id="3" name="Text Placeholder 2"/>
          <p:cNvSpPr>
            <a:spLocks noGrp="1"/>
          </p:cNvSpPr>
          <p:nvPr>
            <p:ph type="body" idx="1"/>
          </p:nvPr>
        </p:nvSpPr>
        <p:spPr/>
        <p:txBody>
          <a:bodyPr/>
          <a:lstStyle/>
          <a:p>
            <a:r>
              <a:rPr lang="en-US" dirty="0"/>
              <a:t>Regular</a:t>
            </a:r>
          </a:p>
        </p:txBody>
      </p:sp>
      <p:pic>
        <p:nvPicPr>
          <p:cNvPr id="7" name="Content Placeholder 6"/>
          <p:cNvPicPr>
            <a:picLocks noGrp="1" noChangeAspect="1"/>
          </p:cNvPicPr>
          <p:nvPr>
            <p:ph sz="half" idx="2"/>
          </p:nvPr>
        </p:nvPicPr>
        <p:blipFill>
          <a:blip r:embed="rId2"/>
          <a:stretch>
            <a:fillRect/>
          </a:stretch>
        </p:blipFill>
        <p:spPr>
          <a:xfrm>
            <a:off x="629841" y="3041489"/>
            <a:ext cx="3767620" cy="2152576"/>
          </a:xfrm>
          <a:prstGeom prst="rect">
            <a:avLst/>
          </a:prstGeom>
        </p:spPr>
      </p:pic>
      <p:sp>
        <p:nvSpPr>
          <p:cNvPr id="5" name="Text Placeholder 4"/>
          <p:cNvSpPr>
            <a:spLocks noGrp="1"/>
          </p:cNvSpPr>
          <p:nvPr>
            <p:ph type="body" sz="quarter" idx="3"/>
          </p:nvPr>
        </p:nvSpPr>
        <p:spPr/>
        <p:txBody>
          <a:bodyPr/>
          <a:lstStyle/>
          <a:p>
            <a:r>
              <a:rPr lang="en-US" dirty="0"/>
              <a:t>Not regular </a:t>
            </a:r>
          </a:p>
        </p:txBody>
      </p:sp>
      <p:pic>
        <p:nvPicPr>
          <p:cNvPr id="8" name="Content Placeholder 7"/>
          <p:cNvPicPr>
            <a:picLocks noGrp="1" noChangeAspect="1"/>
          </p:cNvPicPr>
          <p:nvPr>
            <p:ph sz="quarter" idx="4"/>
          </p:nvPr>
        </p:nvPicPr>
        <p:blipFill>
          <a:blip r:embed="rId3"/>
          <a:stretch>
            <a:fillRect/>
          </a:stretch>
        </p:blipFill>
        <p:spPr>
          <a:xfrm>
            <a:off x="4629150" y="3041489"/>
            <a:ext cx="3961886" cy="1930561"/>
          </a:xfrm>
          <a:prstGeom prst="rect">
            <a:avLst/>
          </a:prstGeom>
        </p:spPr>
      </p:pic>
    </p:spTree>
    <p:extLst>
      <p:ext uri="{BB962C8B-B14F-4D97-AF65-F5344CB8AC3E}">
        <p14:creationId xmlns:p14="http://schemas.microsoft.com/office/powerpoint/2010/main" val="182771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 : Absorbing </a:t>
            </a:r>
          </a:p>
        </p:txBody>
      </p:sp>
      <p:sp>
        <p:nvSpPr>
          <p:cNvPr id="3" name="Text Placeholder 2"/>
          <p:cNvSpPr>
            <a:spLocks noGrp="1"/>
          </p:cNvSpPr>
          <p:nvPr>
            <p:ph type="body" idx="1"/>
          </p:nvPr>
        </p:nvSpPr>
        <p:spPr/>
        <p:txBody>
          <a:bodyPr>
            <a:normAutofit/>
          </a:bodyPr>
          <a:lstStyle/>
          <a:p>
            <a:r>
              <a:rPr lang="en-US" sz="2100" dirty="0"/>
              <a:t>State 2 is absorbing </a:t>
            </a:r>
          </a:p>
        </p:txBody>
      </p:sp>
      <p:pic>
        <p:nvPicPr>
          <p:cNvPr id="7" name="Content Placeholder 6"/>
          <p:cNvPicPr>
            <a:picLocks noGrp="1" noChangeAspect="1"/>
          </p:cNvPicPr>
          <p:nvPr>
            <p:ph sz="half" idx="2"/>
          </p:nvPr>
        </p:nvPicPr>
        <p:blipFill>
          <a:blip r:embed="rId2"/>
          <a:stretch>
            <a:fillRect/>
          </a:stretch>
        </p:blipFill>
        <p:spPr>
          <a:xfrm>
            <a:off x="683014" y="2736056"/>
            <a:ext cx="3761995" cy="2763441"/>
          </a:xfrm>
          <a:prstGeom prst="rect">
            <a:avLst/>
          </a:prstGeom>
        </p:spPr>
      </p:pic>
      <p:sp>
        <p:nvSpPr>
          <p:cNvPr id="5" name="Text Placeholder 4"/>
          <p:cNvSpPr>
            <a:spLocks noGrp="1"/>
          </p:cNvSpPr>
          <p:nvPr>
            <p:ph type="body" sz="quarter" idx="3"/>
          </p:nvPr>
        </p:nvSpPr>
        <p:spPr/>
        <p:txBody>
          <a:bodyPr/>
          <a:lstStyle/>
          <a:p>
            <a:r>
              <a:rPr lang="en-US" dirty="0"/>
              <a:t>  </a:t>
            </a:r>
            <a:r>
              <a:rPr lang="en-US" sz="2100" dirty="0" err="1"/>
              <a:t>P</a:t>
            </a:r>
            <a:r>
              <a:rPr lang="en-US" sz="2100" baseline="-25000" dirty="0" err="1"/>
              <a:t>ii</a:t>
            </a:r>
            <a:r>
              <a:rPr lang="en-US" sz="2100" dirty="0"/>
              <a:t> = 1     </a:t>
            </a:r>
            <a:r>
              <a:rPr lang="en-US" sz="2100" dirty="0">
                <a:sym typeface="Wingdings" panose="05000000000000000000" pitchFamily="2" charset="2"/>
              </a:rPr>
              <a:t> P</a:t>
            </a:r>
            <a:r>
              <a:rPr lang="en-US" sz="2100" baseline="-25000" dirty="0">
                <a:sym typeface="Wingdings" panose="05000000000000000000" pitchFamily="2" charset="2"/>
              </a:rPr>
              <a:t>22 </a:t>
            </a:r>
            <a:r>
              <a:rPr lang="en-US" sz="2100" dirty="0">
                <a:sym typeface="Wingdings" panose="05000000000000000000" pitchFamily="2" charset="2"/>
              </a:rPr>
              <a:t>= 1</a:t>
            </a:r>
            <a:endParaRPr lang="en-US" sz="2100" dirty="0"/>
          </a:p>
        </p:txBody>
      </p:sp>
      <p:pic>
        <p:nvPicPr>
          <p:cNvPr id="8" name="Content Placeholder 7"/>
          <p:cNvPicPr>
            <a:picLocks noGrp="1" noChangeAspect="1"/>
          </p:cNvPicPr>
          <p:nvPr>
            <p:ph sz="quarter" idx="4"/>
          </p:nvPr>
        </p:nvPicPr>
        <p:blipFill>
          <a:blip r:embed="rId3"/>
          <a:stretch>
            <a:fillRect/>
          </a:stretch>
        </p:blipFill>
        <p:spPr>
          <a:xfrm>
            <a:off x="4826199" y="3249811"/>
            <a:ext cx="3493294" cy="1735931"/>
          </a:xfrm>
          <a:prstGeom prst="rect">
            <a:avLst/>
          </a:prstGeom>
        </p:spPr>
      </p:pic>
      <p:sp>
        <p:nvSpPr>
          <p:cNvPr id="4" name="Rectangle 3"/>
          <p:cNvSpPr/>
          <p:nvPr/>
        </p:nvSpPr>
        <p:spPr>
          <a:xfrm>
            <a:off x="720589" y="5723751"/>
            <a:ext cx="4945521" cy="369332"/>
          </a:xfrm>
          <a:prstGeom prst="rect">
            <a:avLst/>
          </a:prstGeom>
        </p:spPr>
        <p:txBody>
          <a:bodyPr wrap="none">
            <a:spAutoFit/>
          </a:bodyPr>
          <a:lstStyle/>
          <a:p>
            <a:r>
              <a:rPr lang="en-US" sz="1800" dirty="0"/>
              <a:t>http://www.math.bas.bg/~jeni/markov123.pdf</a:t>
            </a:r>
          </a:p>
        </p:txBody>
      </p:sp>
    </p:spTree>
    <p:extLst>
      <p:ext uri="{BB962C8B-B14F-4D97-AF65-F5344CB8AC3E}">
        <p14:creationId xmlns:p14="http://schemas.microsoft.com/office/powerpoint/2010/main" val="176114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panose="02020603050405020304" pitchFamily="18" charset="0"/>
                <a:cs typeface="Times" panose="02020603050405020304" pitchFamily="18" charset="0"/>
              </a:rPr>
              <a:t>Irreducible Markov Chain</a:t>
            </a:r>
            <a:r>
              <a:rPr lang="en-US" dirty="0">
                <a:solidFill>
                  <a:srgbClr val="C00000"/>
                </a:solidFill>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a:latin typeface="Times" panose="02020603050405020304" pitchFamily="18" charset="0"/>
                <a:cs typeface="Times" panose="02020603050405020304" pitchFamily="18" charset="0"/>
              </a:rPr>
              <a:t>A Markov chain is </a:t>
            </a:r>
            <a:r>
              <a:rPr lang="en-US" dirty="0">
                <a:solidFill>
                  <a:srgbClr val="FF0000"/>
                </a:solidFill>
                <a:latin typeface="Times" panose="02020603050405020304" pitchFamily="18" charset="0"/>
                <a:cs typeface="Times" panose="02020603050405020304" pitchFamily="18" charset="0"/>
              </a:rPr>
              <a:t>irreducible</a:t>
            </a:r>
            <a:r>
              <a:rPr lang="en-US" dirty="0">
                <a:latin typeface="Times" panose="02020603050405020304" pitchFamily="18" charset="0"/>
                <a:cs typeface="Times" panose="02020603050405020304" pitchFamily="18" charset="0"/>
              </a:rPr>
              <a:t> if all the states communicate with each other, i.e., if there is only one communication class.</a:t>
            </a:r>
          </a:p>
          <a:p>
            <a:pPr algn="just"/>
            <a:r>
              <a:rPr lang="en-US" dirty="0">
                <a:latin typeface="Times" panose="02020603050405020304" pitchFamily="18" charset="0"/>
                <a:cs typeface="Times" panose="02020603050405020304" pitchFamily="18" charset="0"/>
              </a:rPr>
              <a:t>i and j communicate if they are accessible from each other. This is written </a:t>
            </a:r>
            <a:r>
              <a:rPr lang="en-US" dirty="0" err="1">
                <a:latin typeface="Times" panose="02020603050405020304" pitchFamily="18" charset="0"/>
                <a:cs typeface="Times" panose="02020603050405020304" pitchFamily="18" charset="0"/>
              </a:rPr>
              <a:t>i↔j</a:t>
            </a:r>
            <a:r>
              <a:rPr lang="en-US" dirty="0">
                <a:latin typeface="Times" panose="02020603050405020304" pitchFamily="18" charset="0"/>
                <a:cs typeface="Times" panose="02020603050405020304" pitchFamily="18" charset="0"/>
              </a:rPr>
              <a:t> .</a:t>
            </a:r>
          </a:p>
          <a:p>
            <a:pPr algn="just"/>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5232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933-DC9B-2C0C-F25E-C3A86C911A55}"/>
              </a:ext>
            </a:extLst>
          </p:cNvPr>
          <p:cNvSpPr>
            <a:spLocks noGrp="1"/>
          </p:cNvSpPr>
          <p:nvPr>
            <p:ph type="title"/>
          </p:nvPr>
        </p:nvSpPr>
        <p:spPr/>
        <p:txBody>
          <a:bodyPr/>
          <a:lstStyle/>
          <a:p>
            <a:r>
              <a:rPr lang="en-US" sz="3200" dirty="0">
                <a:solidFill>
                  <a:srgbClr val="C00000"/>
                </a:solidFill>
                <a:latin typeface="Times" panose="02020603050405020304" pitchFamily="18" charset="0"/>
                <a:cs typeface="Times" panose="02020603050405020304" pitchFamily="18" charset="0"/>
              </a:rPr>
              <a:t>Practice problem (Drunkard’s Walk)</a:t>
            </a:r>
          </a:p>
        </p:txBody>
      </p:sp>
      <p:sp>
        <p:nvSpPr>
          <p:cNvPr id="4" name="Date Placeholder 3">
            <a:extLst>
              <a:ext uri="{FF2B5EF4-FFF2-40B4-BE49-F238E27FC236}">
                <a16:creationId xmlns:a16="http://schemas.microsoft.com/office/drawing/2014/main" id="{266FAF26-62CE-48D6-B6E0-0807B411D2B5}"/>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0EBA1F9B-9633-D0EA-8A20-F3F8842B2A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218F52E-BE7D-688D-FF67-3EB0C7717441}"/>
              </a:ext>
            </a:extLst>
          </p:cNvPr>
          <p:cNvSpPr>
            <a:spLocks noGrp="1"/>
          </p:cNvSpPr>
          <p:nvPr>
            <p:ph type="sldNum" sz="quarter" idx="12"/>
          </p:nvPr>
        </p:nvSpPr>
        <p:spPr/>
        <p:txBody>
          <a:bodyPr/>
          <a:lstStyle/>
          <a:p>
            <a:fld id="{906F6DFE-AA00-4BFD-9D61-CA29BB78DE22}" type="slidenum">
              <a:rPr lang="en-US" altLang="en-US" smtClean="0"/>
              <a:pPr/>
              <a:t>30</a:t>
            </a:fld>
            <a:endParaRPr lang="en-US" altLang="en-US"/>
          </a:p>
        </p:txBody>
      </p:sp>
      <p:sp>
        <p:nvSpPr>
          <p:cNvPr id="8" name="TextBox 7">
            <a:extLst>
              <a:ext uri="{FF2B5EF4-FFF2-40B4-BE49-F238E27FC236}">
                <a16:creationId xmlns:a16="http://schemas.microsoft.com/office/drawing/2014/main" id="{099C9B27-9DC1-0E91-01F1-0BC962EFA4CD}"/>
              </a:ext>
            </a:extLst>
          </p:cNvPr>
          <p:cNvSpPr txBox="1"/>
          <p:nvPr/>
        </p:nvSpPr>
        <p:spPr>
          <a:xfrm>
            <a:off x="609600" y="1542465"/>
            <a:ext cx="8153400" cy="4524315"/>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A man walks along a four-block stretch of Park Avenue (see Figure below). If he is at corners 1, 2, or 3, he walks to the left or right with equal probability. He continues until he reaches corner 4, a bar, or corner 0, his home. If he reaches either home or the bar, he stays there.</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We can form a Markov chain with states 0, 1, 2, 3, and 4. States 0 and 4 are absorbing states. Find the transition matrix for this problem.</a:t>
            </a:r>
          </a:p>
        </p:txBody>
      </p:sp>
      <p:pic>
        <p:nvPicPr>
          <p:cNvPr id="10" name="Picture 9">
            <a:extLst>
              <a:ext uri="{FF2B5EF4-FFF2-40B4-BE49-F238E27FC236}">
                <a16:creationId xmlns:a16="http://schemas.microsoft.com/office/drawing/2014/main" id="{2677BE75-69BF-5AAB-11D3-941F631A1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2" y="3429000"/>
            <a:ext cx="6696075" cy="1447800"/>
          </a:xfrm>
          <a:prstGeom prst="rect">
            <a:avLst/>
          </a:prstGeom>
        </p:spPr>
      </p:pic>
    </p:spTree>
    <p:extLst>
      <p:ext uri="{BB962C8B-B14F-4D97-AF65-F5344CB8AC3E}">
        <p14:creationId xmlns:p14="http://schemas.microsoft.com/office/powerpoint/2010/main" val="149009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69B9D6-678F-97F9-AEB0-90EC9561F66C}"/>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424D8E88-1B73-1F9B-FA24-F324723131D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01556DE-1E57-F8B6-5BAE-60DD5E095855}"/>
              </a:ext>
            </a:extLst>
          </p:cNvPr>
          <p:cNvSpPr>
            <a:spLocks noGrp="1"/>
          </p:cNvSpPr>
          <p:nvPr>
            <p:ph type="sldNum" sz="quarter" idx="12"/>
          </p:nvPr>
        </p:nvSpPr>
        <p:spPr/>
        <p:txBody>
          <a:bodyPr/>
          <a:lstStyle/>
          <a:p>
            <a:fld id="{906F6DFE-AA00-4BFD-9D61-CA29BB78DE22}" type="slidenum">
              <a:rPr lang="en-US" altLang="en-US" smtClean="0"/>
              <a:pPr/>
              <a:t>31</a:t>
            </a:fld>
            <a:endParaRPr lang="en-US" altLang="en-US"/>
          </a:p>
        </p:txBody>
      </p:sp>
      <p:sp>
        <p:nvSpPr>
          <p:cNvPr id="8" name="TextBox 7">
            <a:extLst>
              <a:ext uri="{FF2B5EF4-FFF2-40B4-BE49-F238E27FC236}">
                <a16:creationId xmlns:a16="http://schemas.microsoft.com/office/drawing/2014/main" id="{030DC1EF-2B5D-E76D-3218-ACC2AE352DCD}"/>
              </a:ext>
            </a:extLst>
          </p:cNvPr>
          <p:cNvSpPr txBox="1"/>
          <p:nvPr/>
        </p:nvSpPr>
        <p:spPr>
          <a:xfrm>
            <a:off x="696985" y="1828800"/>
            <a:ext cx="8229600" cy="3156057"/>
          </a:xfrm>
          <a:prstGeom prst="rect">
            <a:avLst/>
          </a:prstGeom>
          <a:noFill/>
        </p:spPr>
        <p:txBody>
          <a:bodyPr wrap="square">
            <a:spAutoFit/>
          </a:bodyPr>
          <a:lstStyle/>
          <a:p>
            <a:pPr algn="just">
              <a:lnSpc>
                <a:spcPct val="120000"/>
              </a:lnSpc>
            </a:pPr>
            <a:r>
              <a:rPr lang="en-US" dirty="0">
                <a:latin typeface="Times" panose="02020603050405020304" pitchFamily="18" charset="0"/>
                <a:cs typeface="Times" panose="02020603050405020304" pitchFamily="18" charset="0"/>
              </a:rPr>
              <a:t>Refer previous example (Drunkard’s Walk)</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What is the probability that the process will end up in a given absorbing state?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long will it take for the process to be absorbed?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many times will the process be in each transient state?</a:t>
            </a:r>
          </a:p>
        </p:txBody>
      </p:sp>
      <p:sp>
        <p:nvSpPr>
          <p:cNvPr id="10" name="TextBox 9">
            <a:extLst>
              <a:ext uri="{FF2B5EF4-FFF2-40B4-BE49-F238E27FC236}">
                <a16:creationId xmlns:a16="http://schemas.microsoft.com/office/drawing/2014/main" id="{91A23F73-6702-57AF-2575-E5038580210C}"/>
              </a:ext>
            </a:extLst>
          </p:cNvPr>
          <p:cNvSpPr txBox="1"/>
          <p:nvPr/>
        </p:nvSpPr>
        <p:spPr>
          <a:xfrm rot="20793582">
            <a:off x="2881898" y="870099"/>
            <a:ext cx="4918609" cy="461665"/>
          </a:xfrm>
          <a:prstGeom prst="rect">
            <a:avLst/>
          </a:prstGeom>
          <a:solidFill>
            <a:schemeClr val="accent5">
              <a:lumMod val="90000"/>
            </a:schemeClr>
          </a:solidFill>
        </p:spPr>
        <p:txBody>
          <a:bodyPr wrap="square">
            <a:spAutoFit/>
          </a:bodyPr>
          <a:lstStyle/>
          <a:p>
            <a:r>
              <a:rPr lang="en-US" dirty="0">
                <a:solidFill>
                  <a:srgbClr val="FF0000"/>
                </a:solidFill>
                <a:latin typeface="Times" panose="02020603050405020304" pitchFamily="18" charset="0"/>
                <a:cs typeface="Times" panose="02020603050405020304" pitchFamily="18" charset="0"/>
              </a:rPr>
              <a:t>Can we answer these questions?</a:t>
            </a:r>
            <a:endParaRPr lang="en-US" dirty="0">
              <a:solidFill>
                <a:srgbClr val="FF0000"/>
              </a:solidFill>
            </a:endParaRPr>
          </a:p>
        </p:txBody>
      </p:sp>
    </p:spTree>
    <p:extLst>
      <p:ext uri="{BB962C8B-B14F-4D97-AF65-F5344CB8AC3E}">
        <p14:creationId xmlns:p14="http://schemas.microsoft.com/office/powerpoint/2010/main" val="35896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B57334-C9FF-3C40-A64D-32E0680D17EC}"/>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C1F1ABA9-D1BD-5C6E-8F24-19C8CB638D3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F71A950-6272-6349-EB2C-742A0A58F7C4}"/>
              </a:ext>
            </a:extLst>
          </p:cNvPr>
          <p:cNvSpPr>
            <a:spLocks noGrp="1"/>
          </p:cNvSpPr>
          <p:nvPr>
            <p:ph type="sldNum" sz="quarter" idx="12"/>
          </p:nvPr>
        </p:nvSpPr>
        <p:spPr/>
        <p:txBody>
          <a:bodyPr/>
          <a:lstStyle/>
          <a:p>
            <a:fld id="{906F6DFE-AA00-4BFD-9D61-CA29BB78DE22}" type="slidenum">
              <a:rPr lang="en-US" altLang="en-US" smtClean="0"/>
              <a:pPr/>
              <a:t>32</a:t>
            </a:fld>
            <a:endParaRPr lang="en-US" altLang="en-US"/>
          </a:p>
        </p:txBody>
      </p:sp>
      <p:sp>
        <p:nvSpPr>
          <p:cNvPr id="8" name="TextBox 7">
            <a:extLst>
              <a:ext uri="{FF2B5EF4-FFF2-40B4-BE49-F238E27FC236}">
                <a16:creationId xmlns:a16="http://schemas.microsoft.com/office/drawing/2014/main" id="{A72FFB98-1A83-1A39-279F-DBE5B2A85924}"/>
              </a:ext>
            </a:extLst>
          </p:cNvPr>
          <p:cNvSpPr txBox="1"/>
          <p:nvPr/>
        </p:nvSpPr>
        <p:spPr>
          <a:xfrm>
            <a:off x="1143000" y="2971800"/>
            <a:ext cx="8534400" cy="584775"/>
          </a:xfrm>
          <a:prstGeom prst="rect">
            <a:avLst/>
          </a:prstGeom>
          <a:noFill/>
        </p:spPr>
        <p:txBody>
          <a:bodyPr wrap="square">
            <a:spAutoFit/>
          </a:bodyPr>
          <a:lstStyle/>
          <a:p>
            <a:r>
              <a:rPr lang="en-US" sz="3200" b="1" dirty="0">
                <a:solidFill>
                  <a:srgbClr val="C00000"/>
                </a:solidFill>
                <a:latin typeface="Times" panose="02020603050405020304" pitchFamily="18" charset="0"/>
                <a:cs typeface="Times" panose="02020603050405020304" pitchFamily="18" charset="0"/>
              </a:rPr>
              <a:t>Canonical Form and </a:t>
            </a:r>
            <a:r>
              <a:rPr lang="en-US" sz="3200" b="1" i="0" u="none" strike="noStrike" baseline="0" dirty="0">
                <a:solidFill>
                  <a:srgbClr val="C00000"/>
                </a:solidFill>
                <a:latin typeface="Times" panose="02020603050405020304" pitchFamily="18" charset="0"/>
                <a:cs typeface="Times" panose="02020603050405020304" pitchFamily="18" charset="0"/>
              </a:rPr>
              <a:t>Fundamental Matrix</a:t>
            </a:r>
            <a:endParaRPr lang="en-US" sz="32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968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B2151-631A-C784-2E61-F7863989F6FA}"/>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9E16158C-C829-44BA-FB14-BA614C52BDB8}"/>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550143E-CB7E-FB14-99C0-3D71A55C66DD}"/>
              </a:ext>
            </a:extLst>
          </p:cNvPr>
          <p:cNvSpPr>
            <a:spLocks noGrp="1"/>
          </p:cNvSpPr>
          <p:nvPr>
            <p:ph type="sldNum" sz="quarter" idx="12"/>
          </p:nvPr>
        </p:nvSpPr>
        <p:spPr/>
        <p:txBody>
          <a:bodyPr/>
          <a:lstStyle/>
          <a:p>
            <a:fld id="{906F6DFE-AA00-4BFD-9D61-CA29BB78DE22}" type="slidenum">
              <a:rPr lang="en-US" altLang="en-US" smtClean="0"/>
              <a:pPr/>
              <a:t>33</a:t>
            </a:fld>
            <a:endParaRPr lang="en-US" altLang="en-US"/>
          </a:p>
        </p:txBody>
      </p:sp>
      <p:pic>
        <p:nvPicPr>
          <p:cNvPr id="8" name="Picture 7">
            <a:extLst>
              <a:ext uri="{FF2B5EF4-FFF2-40B4-BE49-F238E27FC236}">
                <a16:creationId xmlns:a16="http://schemas.microsoft.com/office/drawing/2014/main" id="{10328E4D-DEC4-B5E7-DEF0-62746D276809}"/>
              </a:ext>
            </a:extLst>
          </p:cNvPr>
          <p:cNvPicPr>
            <a:picLocks noChangeAspect="1"/>
          </p:cNvPicPr>
          <p:nvPr/>
        </p:nvPicPr>
        <p:blipFill>
          <a:blip r:embed="rId2"/>
          <a:stretch>
            <a:fillRect/>
          </a:stretch>
        </p:blipFill>
        <p:spPr>
          <a:xfrm>
            <a:off x="340318" y="1676400"/>
            <a:ext cx="8782900" cy="3962402"/>
          </a:xfrm>
          <a:prstGeom prst="rect">
            <a:avLst/>
          </a:prstGeom>
        </p:spPr>
      </p:pic>
    </p:spTree>
    <p:extLst>
      <p:ext uri="{BB962C8B-B14F-4D97-AF65-F5344CB8AC3E}">
        <p14:creationId xmlns:p14="http://schemas.microsoft.com/office/powerpoint/2010/main" val="138453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851129-CB3F-FBE2-6B39-3FEF66A8A322}"/>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0086E17C-8776-50F2-0387-CDDC88F26B5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42A5E2E-BE54-3DDA-F015-4EF59E71DF34}"/>
              </a:ext>
            </a:extLst>
          </p:cNvPr>
          <p:cNvSpPr>
            <a:spLocks noGrp="1"/>
          </p:cNvSpPr>
          <p:nvPr>
            <p:ph type="sldNum" sz="quarter" idx="12"/>
          </p:nvPr>
        </p:nvSpPr>
        <p:spPr/>
        <p:txBody>
          <a:bodyPr/>
          <a:lstStyle/>
          <a:p>
            <a:fld id="{906F6DFE-AA00-4BFD-9D61-CA29BB78DE22}" type="slidenum">
              <a:rPr lang="en-US" altLang="en-US" smtClean="0"/>
              <a:pPr/>
              <a:t>34</a:t>
            </a:fld>
            <a:endParaRPr lang="en-US" alt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5913D10-B64C-0AF7-F69E-816415CECD78}"/>
                  </a:ext>
                </a:extLst>
              </p:cNvPr>
              <p:cNvSpPr txBox="1"/>
              <p:nvPr/>
            </p:nvSpPr>
            <p:spPr>
              <a:xfrm>
                <a:off x="699782" y="1600200"/>
                <a:ext cx="8153400" cy="4666919"/>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we saw that the entry </a:t>
                </a:r>
                <a14:m>
                  <m:oMath xmlns:m="http://schemas.openxmlformats.org/officeDocument/2006/math">
                    <m:sSubSup>
                      <m:sSubSupPr>
                        <m:ctrlPr>
                          <a:rPr lang="en-US" sz="2400" b="0" i="1" u="none" strike="noStrike" baseline="0" dirty="0" smtClean="0">
                            <a:latin typeface="Cambria Math" panose="02040503050406030204" pitchFamily="18" charset="0"/>
                            <a:cs typeface="Times" panose="02020603050405020304" pitchFamily="18" charset="0"/>
                          </a:rPr>
                        </m:ctrlPr>
                      </m:sSubSupPr>
                      <m:e>
                        <m:r>
                          <a:rPr lang="en-US" sz="2400" b="0" i="1" u="none" strike="noStrike" baseline="0" dirty="0" smtClean="0">
                            <a:latin typeface="Cambria Math" panose="02040503050406030204" pitchFamily="18" charset="0"/>
                            <a:cs typeface="Times" panose="02020603050405020304" pitchFamily="18" charset="0"/>
                          </a:rPr>
                          <m:t>𝑝</m:t>
                        </m:r>
                      </m:e>
                      <m:sub>
                        <m:r>
                          <a:rPr lang="en-US" sz="2400" b="0" i="1" u="none" strike="noStrike" baseline="0" dirty="0" smtClean="0">
                            <a:latin typeface="Cambria Math" panose="02040503050406030204" pitchFamily="18" charset="0"/>
                            <a:cs typeface="Times" panose="02020603050405020304" pitchFamily="18" charset="0"/>
                          </a:rPr>
                          <m:t>𝑖𝑗</m:t>
                        </m:r>
                      </m:sub>
                      <m:sup>
                        <m:r>
                          <a:rPr lang="en-US" sz="2400" b="0" i="1" u="none" strike="noStrike" baseline="0" dirty="0" smtClean="0">
                            <a:latin typeface="Cambria Math" panose="02040503050406030204" pitchFamily="18" charset="0"/>
                            <a:cs typeface="Times" panose="02020603050405020304" pitchFamily="18" charset="0"/>
                          </a:rPr>
                          <m:t>(</m:t>
                        </m:r>
                        <m:r>
                          <a:rPr lang="en-US" sz="2400" b="0" i="1" u="none" strike="noStrike" baseline="0" dirty="0" smtClean="0">
                            <a:latin typeface="Cambria Math" panose="02040503050406030204" pitchFamily="18" charset="0"/>
                            <a:cs typeface="Times" panose="02020603050405020304" pitchFamily="18" charset="0"/>
                          </a:rPr>
                          <m:t>𝑛</m:t>
                        </m:r>
                        <m:r>
                          <a:rPr lang="en-US" sz="2400" b="0" i="1" u="none" strike="noStrike" baseline="0" dirty="0" smtClean="0">
                            <a:latin typeface="Cambria Math" panose="02040503050406030204" pitchFamily="18" charset="0"/>
                            <a:cs typeface="Times" panose="02020603050405020304" pitchFamily="18" charset="0"/>
                          </a:rPr>
                          <m:t>)</m:t>
                        </m:r>
                      </m:sup>
                    </m:sSubSup>
                  </m:oMath>
                </a14:m>
                <a:r>
                  <a:rPr lang="en-US" sz="2400" b="0" i="0" u="none" strike="noStrike" baseline="0" dirty="0">
                    <a:latin typeface="Times" panose="02020603050405020304" pitchFamily="18" charset="0"/>
                    <a:cs typeface="Times" panose="02020603050405020304" pitchFamily="18" charset="0"/>
                  </a:rPr>
                  <a:t>of the matrix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the probability of</a:t>
                </a:r>
                <a:r>
                  <a:rPr lang="en-US" sz="2400" b="0" i="0" u="none" strike="noStrike"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being in the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after </a:t>
                </a:r>
                <a:r>
                  <a:rPr lang="en-US" sz="2400" b="0" i="1"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steps when the chain is started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 standard matrix algebra argument shows that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of the form</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where the asterisk * stands for the t-by-r matrix in the upper right-hand corner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rPr>
                  <a:t>: (This submatrix can be written in terms of Q and R, but the expression is complicated and is not needed at this time.) </a:t>
                </a:r>
              </a:p>
            </p:txBody>
          </p:sp>
        </mc:Choice>
        <mc:Fallback>
          <p:sp>
            <p:nvSpPr>
              <p:cNvPr id="3" name="TextBox 2">
                <a:extLst>
                  <a:ext uri="{FF2B5EF4-FFF2-40B4-BE49-F238E27FC236}">
                    <a16:creationId xmlns:a16="http://schemas.microsoft.com/office/drawing/2014/main" id="{95913D10-B64C-0AF7-F69E-816415CECD78}"/>
                  </a:ext>
                </a:extLst>
              </p:cNvPr>
              <p:cNvSpPr txBox="1">
                <a:spLocks noRot="1" noChangeAspect="1" noMove="1" noResize="1" noEditPoints="1" noAdjustHandles="1" noChangeArrowheads="1" noChangeShapeType="1" noTextEdit="1"/>
              </p:cNvSpPr>
              <p:nvPr/>
            </p:nvSpPr>
            <p:spPr>
              <a:xfrm>
                <a:off x="699782" y="1600200"/>
                <a:ext cx="8153400" cy="4666919"/>
              </a:xfrm>
              <a:prstGeom prst="rect">
                <a:avLst/>
              </a:prstGeom>
              <a:blipFill>
                <a:blip r:embed="rId2"/>
                <a:stretch>
                  <a:fillRect l="-1197" r="-1122" b="-196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31EDA67-5AE6-F9CF-FB36-42FE1F524492}"/>
              </a:ext>
            </a:extLst>
          </p:cNvPr>
          <p:cNvPicPr>
            <a:picLocks noChangeAspect="1"/>
          </p:cNvPicPr>
          <p:nvPr/>
        </p:nvPicPr>
        <p:blipFill rotWithShape="1">
          <a:blip r:embed="rId3">
            <a:extLst>
              <a:ext uri="{28A0092B-C50C-407E-A947-70E740481C1C}">
                <a14:useLocalDpi xmlns:a14="http://schemas.microsoft.com/office/drawing/2010/main" val="0"/>
              </a:ext>
            </a:extLst>
          </a:blip>
          <a:srcRect b="57214"/>
          <a:stretch/>
        </p:blipFill>
        <p:spPr>
          <a:xfrm>
            <a:off x="1309382" y="3248787"/>
            <a:ext cx="6934200" cy="1323213"/>
          </a:xfrm>
          <a:prstGeom prst="rect">
            <a:avLst/>
          </a:prstGeom>
        </p:spPr>
      </p:pic>
    </p:spTree>
    <p:extLst>
      <p:ext uri="{BB962C8B-B14F-4D97-AF65-F5344CB8AC3E}">
        <p14:creationId xmlns:p14="http://schemas.microsoft.com/office/powerpoint/2010/main" val="116899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7CBC5-CDF5-FD51-E2BA-B97670C3D08E}"/>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F0A363C2-7AA4-5DF9-60F1-11A9B1EC78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EFE14FF-7A4B-53F3-C0A4-CFF623248A72}"/>
              </a:ext>
            </a:extLst>
          </p:cNvPr>
          <p:cNvSpPr>
            <a:spLocks noGrp="1"/>
          </p:cNvSpPr>
          <p:nvPr>
            <p:ph type="sldNum" sz="quarter" idx="12"/>
          </p:nvPr>
        </p:nvSpPr>
        <p:spPr/>
        <p:txBody>
          <a:bodyPr/>
          <a:lstStyle/>
          <a:p>
            <a:fld id="{906F6DFE-AA00-4BFD-9D61-CA29BB78DE22}" type="slidenum">
              <a:rPr lang="en-US" altLang="en-US" smtClean="0"/>
              <a:pPr/>
              <a:t>35</a:t>
            </a:fld>
            <a:endParaRPr lang="en-US"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79A092-3A05-3E9C-B755-9B771175AF75}"/>
                  </a:ext>
                </a:extLst>
              </p:cNvPr>
              <p:cNvSpPr txBox="1"/>
              <p:nvPr/>
            </p:nvSpPr>
            <p:spPr>
              <a:xfrm>
                <a:off x="762000" y="4282843"/>
                <a:ext cx="8001000" cy="1938992"/>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In the following, if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are two vectors, we say that </a:t>
                </a:r>
                <a:r>
                  <a:rPr lang="en-US" sz="2400" b="1" i="0" u="none" strike="noStrike" baseline="0" dirty="0">
                    <a:latin typeface="Times" panose="02020603050405020304" pitchFamily="18" charset="0"/>
                    <a:cs typeface="Times" panose="02020603050405020304" pitchFamily="18" charset="0"/>
                  </a:rPr>
                  <a:t>u </a:t>
                </a:r>
                <a14:m>
                  <m:oMath xmlns:m="http://schemas.openxmlformats.org/officeDocument/2006/math">
                    <m:r>
                      <a:rPr lang="en-US" b="1" i="1">
                        <a:latin typeface="Cambria Math" panose="02040503050406030204" pitchFamily="18" charset="0"/>
                        <a:ea typeface="Cambria Math" panose="02040503050406030204" pitchFamily="18" charset="0"/>
                        <a:cs typeface="Times" panose="02020603050405020304" pitchFamily="18" charset="0"/>
                      </a:rPr>
                      <m:t>≤</m:t>
                    </m:r>
                  </m:oMath>
                </a14:m>
                <a:r>
                  <a:rPr lang="en-US" sz="2400" b="0" i="1" u="none" strike="noStrike" baseline="0" dirty="0">
                    <a:latin typeface="Times" panose="02020603050405020304" pitchFamily="18" charset="0"/>
                    <a:cs typeface="Times" panose="02020603050405020304" pitchFamily="18" charset="0"/>
                  </a:rPr>
                  <a:t>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if all components of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are less than or equal to the corresponding components of </a:t>
                </a:r>
                <a:r>
                  <a:rPr lang="en-US" sz="2400" b="1" i="0" u="none" strike="noStrike" baseline="0" dirty="0">
                    <a:latin typeface="Times" panose="02020603050405020304" pitchFamily="18" charset="0"/>
                    <a:cs typeface="Times" panose="02020603050405020304" pitchFamily="18" charset="0"/>
                  </a:rPr>
                  <a:t>v</a:t>
                </a:r>
                <a:r>
                  <a:rPr lang="en-US" sz="2400" b="0" i="0" u="none" strike="noStrike" baseline="0" dirty="0">
                    <a:latin typeface="Times" panose="02020603050405020304" pitchFamily="18" charset="0"/>
                    <a:cs typeface="Times" panose="02020603050405020304" pitchFamily="18" charset="0"/>
                  </a:rPr>
                  <a:t>. Similarly, if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are matrices, then </a:t>
                </a:r>
                <a:r>
                  <a:rPr lang="en-US" sz="2400" b="1" i="0" u="none" strike="noStrike" baseline="0" dirty="0">
                    <a:latin typeface="Times" panose="02020603050405020304" pitchFamily="18" charset="0"/>
                    <a:cs typeface="Times" panose="02020603050405020304" pitchFamily="18" charset="0"/>
                  </a:rPr>
                  <a:t>A </a:t>
                </a:r>
                <a14:m>
                  <m:oMath xmlns:m="http://schemas.openxmlformats.org/officeDocument/2006/math">
                    <m:r>
                      <a:rPr lang="en-US" sz="2400" b="1" i="1" u="none" strike="noStrike" baseline="0" smtClean="0">
                        <a:latin typeface="Cambria Math" panose="02040503050406030204" pitchFamily="18" charset="0"/>
                        <a:ea typeface="Cambria Math" panose="02040503050406030204" pitchFamily="18" charset="0"/>
                        <a:cs typeface="Times" panose="02020603050405020304" pitchFamily="18" charset="0"/>
                      </a:rPr>
                      <m:t>≤ </m:t>
                    </m:r>
                  </m:oMath>
                </a14:m>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if each entry of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is less than or equal to the corresponding entry of </a:t>
                </a:r>
                <a:r>
                  <a:rPr lang="en-US" sz="2400" b="1" i="0" u="none" strike="noStrike" baseline="0" dirty="0">
                    <a:latin typeface="Times" panose="02020603050405020304" pitchFamily="18" charset="0"/>
                    <a:cs typeface="Times" panose="02020603050405020304" pitchFamily="18" charset="0"/>
                  </a:rPr>
                  <a:t>B</a:t>
                </a:r>
                <a:r>
                  <a:rPr lang="en-US" sz="2400" b="0" i="0" u="none" strike="noStrike" baseline="0" dirty="0">
                    <a:latin typeface="Times" panose="02020603050405020304" pitchFamily="18" charset="0"/>
                    <a:cs typeface="Times" panose="02020603050405020304" pitchFamily="18" charset="0"/>
                  </a:rPr>
                  <a:t>.</a:t>
                </a:r>
                <a:endParaRPr lang="en-US" dirty="0">
                  <a:latin typeface="Times" panose="02020603050405020304" pitchFamily="18" charset="0"/>
                  <a:cs typeface="Times" panose="02020603050405020304" pitchFamily="18" charset="0"/>
                </a:endParaRPr>
              </a:p>
            </p:txBody>
          </p:sp>
        </mc:Choice>
        <mc:Fallback>
          <p:sp>
            <p:nvSpPr>
              <p:cNvPr id="8" name="TextBox 7">
                <a:extLst>
                  <a:ext uri="{FF2B5EF4-FFF2-40B4-BE49-F238E27FC236}">
                    <a16:creationId xmlns:a16="http://schemas.microsoft.com/office/drawing/2014/main" id="{2279A092-3A05-3E9C-B755-9B771175AF75}"/>
                  </a:ext>
                </a:extLst>
              </p:cNvPr>
              <p:cNvSpPr txBox="1">
                <a:spLocks noRot="1" noChangeAspect="1" noMove="1" noResize="1" noEditPoints="1" noAdjustHandles="1" noChangeArrowheads="1" noChangeShapeType="1" noTextEdit="1"/>
              </p:cNvSpPr>
              <p:nvPr/>
            </p:nvSpPr>
            <p:spPr>
              <a:xfrm>
                <a:off x="762000" y="4282843"/>
                <a:ext cx="8001000" cy="1938992"/>
              </a:xfrm>
              <a:prstGeom prst="rect">
                <a:avLst/>
              </a:prstGeom>
              <a:blipFill>
                <a:blip r:embed="rId2"/>
                <a:stretch>
                  <a:fillRect l="-1142" t="-2516" r="-1066" b="-62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9B5C362-1B45-BA3F-28FB-C5D88FD7A048}"/>
                  </a:ext>
                </a:extLst>
              </p:cNvPr>
              <p:cNvSpPr txBox="1"/>
              <p:nvPr/>
            </p:nvSpPr>
            <p:spPr>
              <a:xfrm>
                <a:off x="685800" y="1600200"/>
                <a:ext cx="8305800" cy="2308324"/>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The form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shows that the entries of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give the probabilities for being in each of the transient states after n steps for each possible transient starting state. For our previous results that the probability of being in the transient states after n steps approaches zero. Thus every entry of </a:t>
                </a:r>
                <a:r>
                  <a:rPr lang="en-US" dirty="0" err="1">
                    <a:latin typeface="Times" panose="02020603050405020304" pitchFamily="18" charset="0"/>
                    <a:cs typeface="Times" panose="02020603050405020304" pitchFamily="18" charset="0"/>
                  </a:rPr>
                  <a:t>Qn</a:t>
                </a:r>
                <a:r>
                  <a:rPr lang="en-US" dirty="0">
                    <a:latin typeface="Times" panose="02020603050405020304" pitchFamily="18" charset="0"/>
                    <a:cs typeface="Times" panose="02020603050405020304" pitchFamily="18" charset="0"/>
                  </a:rPr>
                  <a:t> must approach zero as n approaches infinity (</a:t>
                </a:r>
                <a:r>
                  <a:rPr lang="en-US" dirty="0" err="1">
                    <a:latin typeface="Times" panose="02020603050405020304" pitchFamily="18" charset="0"/>
                    <a:cs typeface="Times" panose="02020603050405020304" pitchFamily="18" charset="0"/>
                  </a:rPr>
                  <a:t>i.e</a:t>
                </a:r>
                <a:r>
                  <a:rPr lang="en-US" dirty="0">
                    <a:latin typeface="Times" panose="02020603050405020304" pitchFamily="18" charset="0"/>
                    <a:cs typeface="Times" panose="02020603050405020304" pitchFamily="18" charset="0"/>
                  </a:rPr>
                  <a:t>,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r>
                      <a:rPr lang="en-US" b="1" i="1" dirty="0" smtClean="0">
                        <a:latin typeface="Cambria Math" panose="02040503050406030204" pitchFamily="18" charset="0"/>
                        <a:ea typeface="Cambria Math" panose="02040503050406030204" pitchFamily="18" charset="0"/>
                        <a:cs typeface="Times" panose="02020603050405020304" pitchFamily="18" charset="0"/>
                      </a:rPr>
                      <m:t>→</m:t>
                    </m:r>
                    <m:r>
                      <a:rPr lang="en-US" b="1" i="1" dirty="0" smtClean="0">
                        <a:latin typeface="Cambria Math" panose="02040503050406030204" pitchFamily="18" charset="0"/>
                        <a:ea typeface="Cambria Math" panose="02040503050406030204" pitchFamily="18" charset="0"/>
                        <a:cs typeface="Times" panose="02020603050405020304" pitchFamily="18" charset="0"/>
                      </a:rPr>
                      <m:t>𝟎</m:t>
                    </m:r>
                  </m:oMath>
                </a14:m>
                <a:r>
                  <a:rPr lang="en-US" dirty="0">
                    <a:latin typeface="Times" panose="02020603050405020304" pitchFamily="18" charset="0"/>
                    <a:cs typeface="Times" panose="02020603050405020304" pitchFamily="18" charset="0"/>
                  </a:rPr>
                  <a:t>).</a:t>
                </a:r>
              </a:p>
            </p:txBody>
          </p:sp>
        </mc:Choice>
        <mc:Fallback>
          <p:sp>
            <p:nvSpPr>
              <p:cNvPr id="10" name="TextBox 9">
                <a:extLst>
                  <a:ext uri="{FF2B5EF4-FFF2-40B4-BE49-F238E27FC236}">
                    <a16:creationId xmlns:a16="http://schemas.microsoft.com/office/drawing/2014/main" id="{09B5C362-1B45-BA3F-28FB-C5D88FD7A048}"/>
                  </a:ext>
                </a:extLst>
              </p:cNvPr>
              <p:cNvSpPr txBox="1">
                <a:spLocks noRot="1" noChangeAspect="1" noMove="1" noResize="1" noEditPoints="1" noAdjustHandles="1" noChangeArrowheads="1" noChangeShapeType="1" noTextEdit="1"/>
              </p:cNvSpPr>
              <p:nvPr/>
            </p:nvSpPr>
            <p:spPr>
              <a:xfrm>
                <a:off x="685800" y="1600200"/>
                <a:ext cx="8305800" cy="2308324"/>
              </a:xfrm>
              <a:prstGeom prst="rect">
                <a:avLst/>
              </a:prstGeom>
              <a:blipFill>
                <a:blip r:embed="rId3"/>
                <a:stretch>
                  <a:fillRect l="-1175" t="-2116" r="-1101" b="-5026"/>
                </a:stretch>
              </a:blipFill>
            </p:spPr>
            <p:txBody>
              <a:bodyPr/>
              <a:lstStyle/>
              <a:p>
                <a:r>
                  <a:rPr lang="en-US">
                    <a:noFill/>
                  </a:rPr>
                  <a:t> </a:t>
                </a:r>
              </a:p>
            </p:txBody>
          </p:sp>
        </mc:Fallback>
      </mc:AlternateContent>
    </p:spTree>
    <p:extLst>
      <p:ext uri="{BB962C8B-B14F-4D97-AF65-F5344CB8AC3E}">
        <p14:creationId xmlns:p14="http://schemas.microsoft.com/office/powerpoint/2010/main" val="69314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6CB5B5-455C-824B-F5B6-243A9D142A70}"/>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D238860F-25A8-6495-74D6-AB8D053CF161}"/>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892E085-9EC4-22DB-BA9D-F66F2603E81A}"/>
              </a:ext>
            </a:extLst>
          </p:cNvPr>
          <p:cNvSpPr>
            <a:spLocks noGrp="1"/>
          </p:cNvSpPr>
          <p:nvPr>
            <p:ph type="sldNum" sz="quarter" idx="12"/>
          </p:nvPr>
        </p:nvSpPr>
        <p:spPr/>
        <p:txBody>
          <a:bodyPr/>
          <a:lstStyle/>
          <a:p>
            <a:fld id="{906F6DFE-AA00-4BFD-9D61-CA29BB78DE22}" type="slidenum">
              <a:rPr lang="en-US" altLang="en-US" smtClean="0"/>
              <a:pPr/>
              <a:t>36</a:t>
            </a:fld>
            <a:endParaRPr lang="en-US" altLang="en-US"/>
          </a:p>
        </p:txBody>
      </p:sp>
      <p:sp>
        <p:nvSpPr>
          <p:cNvPr id="8" name="TextBox 7">
            <a:extLst>
              <a:ext uri="{FF2B5EF4-FFF2-40B4-BE49-F238E27FC236}">
                <a16:creationId xmlns:a16="http://schemas.microsoft.com/office/drawing/2014/main" id="{BC70A3A7-033C-96DE-078F-B4A174CE7153}"/>
              </a:ext>
            </a:extLst>
          </p:cNvPr>
          <p:cNvSpPr txBox="1"/>
          <p:nvPr/>
        </p:nvSpPr>
        <p:spPr>
          <a:xfrm>
            <a:off x="621485" y="868283"/>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Probability of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00B0CF-EBB3-EFFE-5031-2C6B9AEFDF6C}"/>
                  </a:ext>
                </a:extLst>
              </p:cNvPr>
              <p:cNvSpPr txBox="1"/>
              <p:nvPr/>
            </p:nvSpPr>
            <p:spPr>
              <a:xfrm>
                <a:off x="659235" y="1828800"/>
                <a:ext cx="8110756" cy="3046988"/>
              </a:xfrm>
              <a:prstGeom prst="rect">
                <a:avLst/>
              </a:prstGeom>
              <a:noFill/>
            </p:spPr>
            <p:txBody>
              <a:bodyPr wrap="square">
                <a:spAutoFit/>
              </a:bodyPr>
              <a:lstStyle/>
              <a:p>
                <a:pPr algn="just"/>
                <a:r>
                  <a:rPr lang="en-US" sz="3200" b="1" i="0" u="none" strike="noStrike" baseline="0" dirty="0">
                    <a:latin typeface="Times" panose="02020603050405020304" pitchFamily="18" charset="0"/>
                    <a:cs typeface="Times" panose="02020603050405020304" pitchFamily="18" charset="0"/>
                  </a:rPr>
                  <a:t>Theorem: </a:t>
                </a:r>
              </a:p>
              <a:p>
                <a:pPr algn="just"/>
                <a:r>
                  <a:rPr lang="en-US" sz="3200" b="0" i="0" u="none" strike="noStrike" baseline="0" dirty="0">
                    <a:latin typeface="Times" panose="02020603050405020304" pitchFamily="18" charset="0"/>
                    <a:cs typeface="Times" panose="02020603050405020304" pitchFamily="18" charset="0"/>
                  </a:rPr>
                  <a:t>In an absorbing Markov chain, the probability that the process will be absorbed is 1 (i.e., </a:t>
                </a:r>
                <a14:m>
                  <m:oMath xmlns:m="http://schemas.openxmlformats.org/officeDocument/2006/math">
                    <m:sSup>
                      <m:sSupPr>
                        <m:ctrlPr>
                          <a:rPr lang="en-US" sz="3200" b="1" i="1" dirty="0" smtClean="0">
                            <a:latin typeface="Cambria Math" panose="02040503050406030204" pitchFamily="18" charset="0"/>
                            <a:cs typeface="Times" panose="02020603050405020304" pitchFamily="18" charset="0"/>
                          </a:rPr>
                        </m:ctrlPr>
                      </m:sSupPr>
                      <m:e>
                        <m:r>
                          <a:rPr lang="en-US" sz="3200" b="1" i="1" dirty="0" smtClean="0">
                            <a:latin typeface="Cambria Math" panose="02040503050406030204" pitchFamily="18" charset="0"/>
                            <a:cs typeface="Times" panose="02020603050405020304" pitchFamily="18" charset="0"/>
                          </a:rPr>
                          <m:t>𝑸</m:t>
                        </m:r>
                      </m:e>
                      <m:sup>
                        <m:r>
                          <a:rPr lang="en-US" sz="3200" b="1" i="1" dirty="0">
                            <a:latin typeface="Cambria Math" panose="02040503050406030204" pitchFamily="18" charset="0"/>
                            <a:cs typeface="Times" panose="02020603050405020304" pitchFamily="18" charset="0"/>
                          </a:rPr>
                          <m:t>𝒏</m:t>
                        </m:r>
                      </m:sup>
                    </m:sSup>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𝟎</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 </m:t>
                    </m:r>
                  </m:oMath>
                </a14:m>
                <a:r>
                  <a:rPr lang="en-US" sz="3200" b="0" i="0" u="none" strike="noStrike" baseline="0" dirty="0">
                    <a:latin typeface="Times" panose="02020603050405020304" pitchFamily="18" charset="0"/>
                    <a:cs typeface="Times" panose="02020603050405020304" pitchFamily="18" charset="0"/>
                  </a:rPr>
                  <a:t>as </a:t>
                </a:r>
                <a14:m>
                  <m:oMath xmlns:m="http://schemas.openxmlformats.org/officeDocument/2006/math">
                    <m:r>
                      <a:rPr lang="en-US" sz="3200" b="1" i="1" dirty="0" smtClean="0">
                        <a:latin typeface="Cambria Math" panose="02040503050406030204" pitchFamily="18" charset="0"/>
                        <a:cs typeface="Times" panose="02020603050405020304" pitchFamily="18" charset="0"/>
                      </a:rPr>
                      <m:t>𝒏</m:t>
                    </m:r>
                    <m:r>
                      <a:rPr lang="en-US" sz="3200" b="1" i="1" dirty="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oMath>
                </a14:m>
                <a:r>
                  <a:rPr lang="en-US" sz="3200" b="0" i="0" u="none" strike="noStrike" baseline="0" dirty="0">
                    <a:latin typeface="Times" panose="02020603050405020304" pitchFamily="18" charset="0"/>
                    <a:cs typeface="Times" panose="02020603050405020304" pitchFamily="18" charset="0"/>
                  </a:rPr>
                  <a:t>).</a:t>
                </a:r>
              </a:p>
              <a:p>
                <a:pPr algn="just"/>
                <a:endParaRPr lang="en-US" sz="3200" dirty="0">
                  <a:latin typeface="Times" panose="02020603050405020304" pitchFamily="18" charset="0"/>
                  <a:cs typeface="Times" panose="02020603050405020304" pitchFamily="18" charset="0"/>
                </a:endParaRPr>
              </a:p>
              <a:p>
                <a:pPr algn="just"/>
                <a:endParaRPr lang="en-US" sz="3200" dirty="0">
                  <a:latin typeface="Times" panose="02020603050405020304" pitchFamily="18" charset="0"/>
                  <a:cs typeface="Times" panose="02020603050405020304" pitchFamily="18" charset="0"/>
                </a:endParaRPr>
              </a:p>
            </p:txBody>
          </p:sp>
        </mc:Choice>
        <mc:Fallback>
          <p:sp>
            <p:nvSpPr>
              <p:cNvPr id="10" name="TextBox 9">
                <a:extLst>
                  <a:ext uri="{FF2B5EF4-FFF2-40B4-BE49-F238E27FC236}">
                    <a16:creationId xmlns:a16="http://schemas.microsoft.com/office/drawing/2014/main" id="{8E00B0CF-EBB3-EFFE-5031-2C6B9AEFDF6C}"/>
                  </a:ext>
                </a:extLst>
              </p:cNvPr>
              <p:cNvSpPr txBox="1">
                <a:spLocks noRot="1" noChangeAspect="1" noMove="1" noResize="1" noEditPoints="1" noAdjustHandles="1" noChangeArrowheads="1" noChangeShapeType="1" noTextEdit="1"/>
              </p:cNvSpPr>
              <p:nvPr/>
            </p:nvSpPr>
            <p:spPr>
              <a:xfrm>
                <a:off x="659235" y="1828800"/>
                <a:ext cx="8110756" cy="3046988"/>
              </a:xfrm>
              <a:prstGeom prst="rect">
                <a:avLst/>
              </a:prstGeom>
              <a:blipFill>
                <a:blip r:embed="rId2"/>
                <a:stretch>
                  <a:fillRect l="-1878" t="-2800" r="-1878"/>
                </a:stretch>
              </a:blipFill>
            </p:spPr>
            <p:txBody>
              <a:bodyPr/>
              <a:lstStyle/>
              <a:p>
                <a:r>
                  <a:rPr lang="en-US">
                    <a:noFill/>
                  </a:rPr>
                  <a:t> </a:t>
                </a:r>
              </a:p>
            </p:txBody>
          </p:sp>
        </mc:Fallback>
      </mc:AlternateContent>
    </p:spTree>
    <p:extLst>
      <p:ext uri="{BB962C8B-B14F-4D97-AF65-F5344CB8AC3E}">
        <p14:creationId xmlns:p14="http://schemas.microsoft.com/office/powerpoint/2010/main" val="3326593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D65905-FB7B-4924-A4FE-8BD61CA6BDBC}"/>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DCD16719-0CF9-80F4-3E63-6897DAC0D89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3D792CF-A060-B9A5-3E20-F652852EBB2B}"/>
              </a:ext>
            </a:extLst>
          </p:cNvPr>
          <p:cNvSpPr>
            <a:spLocks noGrp="1"/>
          </p:cNvSpPr>
          <p:nvPr>
            <p:ph type="sldNum" sz="quarter" idx="12"/>
          </p:nvPr>
        </p:nvSpPr>
        <p:spPr/>
        <p:txBody>
          <a:bodyPr/>
          <a:lstStyle/>
          <a:p>
            <a:fld id="{906F6DFE-AA00-4BFD-9D61-CA29BB78DE22}" type="slidenum">
              <a:rPr lang="en-US" altLang="en-US" smtClean="0"/>
              <a:pPr/>
              <a:t>37</a:t>
            </a:fld>
            <a:endParaRPr lang="en-US"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C15C582-5B55-C475-0D01-F1C236AD5FD0}"/>
                  </a:ext>
                </a:extLst>
              </p:cNvPr>
              <p:cNvSpPr txBox="1"/>
              <p:nvPr/>
            </p:nvSpPr>
            <p:spPr>
              <a:xfrm>
                <a:off x="685800" y="1542465"/>
                <a:ext cx="7924800" cy="3177921"/>
              </a:xfrm>
              <a:prstGeom prst="rect">
                <a:avLst/>
              </a:prstGeom>
              <a:noFill/>
            </p:spPr>
            <p:txBody>
              <a:bodyPr wrap="square">
                <a:spAutoFit/>
              </a:bodyPr>
              <a:lstStyle/>
              <a:p>
                <a:pPr algn="just"/>
                <a:r>
                  <a:rPr lang="en-US" sz="2800" b="1" dirty="0">
                    <a:latin typeface="Times" panose="02020603050405020304" pitchFamily="18" charset="0"/>
                    <a:cs typeface="Times" panose="02020603050405020304" pitchFamily="18" charset="0"/>
                  </a:rPr>
                  <a:t>Theorem:</a:t>
                </a:r>
              </a:p>
              <a:p>
                <a:pPr algn="just"/>
                <a:r>
                  <a:rPr lang="en-US" sz="2800" dirty="0">
                    <a:latin typeface="Times" panose="02020603050405020304" pitchFamily="18" charset="0"/>
                    <a:cs typeface="Times" panose="02020603050405020304" pitchFamily="18" charset="0"/>
                  </a:rPr>
                  <a:t>For an absorbing Markov chain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𝑄</m:t>
                    </m:r>
                    <m:r>
                      <a:rPr lang="en-US" sz="2800" i="1" dirty="0">
                        <a:latin typeface="Cambria Math" panose="02040503050406030204" pitchFamily="18" charset="0"/>
                        <a:cs typeface="Times" panose="02020603050405020304" pitchFamily="18" charset="0"/>
                      </a:rPr>
                      <m:t> </m:t>
                    </m:r>
                  </m:oMath>
                </a14:m>
                <a:r>
                  <a:rPr lang="en-US" sz="2800" dirty="0">
                    <a:latin typeface="Times" panose="02020603050405020304" pitchFamily="18" charset="0"/>
                    <a:cs typeface="Times" panose="02020603050405020304" pitchFamily="18" charset="0"/>
                  </a:rPr>
                  <a:t>has an inverse N and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𝑄</m:t>
                    </m:r>
                    <m:r>
                      <a:rPr lang="en-US" sz="2800" i="1" dirty="0" smtClean="0">
                        <a:latin typeface="Cambria Math" panose="02040503050406030204" pitchFamily="18" charset="0"/>
                        <a:cs typeface="Times" panose="02020603050405020304" pitchFamily="18" charset="0"/>
                      </a:rPr>
                      <m:t> + </m:t>
                    </m:r>
                    <m:sSup>
                      <m:sSupPr>
                        <m:ctrlPr>
                          <a:rPr lang="en-US" sz="2800" i="1" dirty="0" smtClean="0">
                            <a:latin typeface="Cambria Math" panose="02040503050406030204" pitchFamily="18" charset="0"/>
                            <a:cs typeface="Times" panose="02020603050405020304" pitchFamily="18" charset="0"/>
                          </a:rPr>
                        </m:ctrlPr>
                      </m:sSupPr>
                      <m:e>
                        <m:r>
                          <a:rPr lang="en-US" sz="2800" b="0" i="1" dirty="0" smtClean="0">
                            <a:latin typeface="Cambria Math" panose="02040503050406030204" pitchFamily="18" charset="0"/>
                            <a:cs typeface="Times" panose="02020603050405020304" pitchFamily="18" charset="0"/>
                          </a:rPr>
                          <m:t>𝑄</m:t>
                        </m:r>
                      </m:e>
                      <m:sup>
                        <m:r>
                          <a:rPr lang="en-US" sz="2800" b="0" i="1" dirty="0" smtClean="0">
                            <a:latin typeface="Cambria Math" panose="02040503050406030204" pitchFamily="18" charset="0"/>
                            <a:cs typeface="Times" panose="02020603050405020304" pitchFamily="18" charset="0"/>
                          </a:rPr>
                          <m:t>2</m:t>
                        </m:r>
                      </m:sup>
                    </m:sSup>
                    <m:r>
                      <a:rPr lang="en-US" sz="2800" i="1" dirty="0" smtClean="0">
                        <a:latin typeface="Cambria Math" panose="02040503050406030204" pitchFamily="18" charset="0"/>
                        <a:cs typeface="Times" panose="02020603050405020304" pitchFamily="18" charset="0"/>
                      </a:rPr>
                      <m:t> + </m:t>
                    </m:r>
                    <m:r>
                      <a:rPr lang="en-US" sz="2800" b="0" i="1" dirty="0" smtClean="0">
                        <a:latin typeface="Cambria Math" panose="02040503050406030204" pitchFamily="18" charset="0"/>
                        <a:cs typeface="Times" panose="02020603050405020304" pitchFamily="18" charset="0"/>
                      </a:rPr>
                      <m:t>…..</m:t>
                    </m:r>
                  </m:oMath>
                </a14:m>
                <a:r>
                  <a:rPr lang="en-US" sz="2800" dirty="0">
                    <a:latin typeface="Times" panose="02020603050405020304" pitchFamily="18" charset="0"/>
                    <a:cs typeface="Times" panose="02020603050405020304" pitchFamily="18" charset="0"/>
                  </a:rPr>
                  <a:t>. The </a:t>
                </a:r>
                <a14:m>
                  <m:oMath xmlns:m="http://schemas.openxmlformats.org/officeDocument/2006/math">
                    <m:r>
                      <a:rPr lang="en-US" sz="2800" i="1" dirty="0" smtClean="0">
                        <a:latin typeface="Cambria Math" panose="02040503050406030204" pitchFamily="18" charset="0"/>
                        <a:cs typeface="Times" panose="02020603050405020304" pitchFamily="18" charset="0"/>
                      </a:rPr>
                      <m:t>𝑖𝑗</m:t>
                    </m:r>
                  </m:oMath>
                </a14:m>
                <a:r>
                  <a:rPr lang="en-US" sz="2800" dirty="0">
                    <a:latin typeface="Times" panose="02020603050405020304" pitchFamily="18" charset="0"/>
                    <a:cs typeface="Times" panose="02020603050405020304" pitchFamily="18" charset="0"/>
                  </a:rPr>
                  <a:t>-entry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𝑛</m:t>
                        </m:r>
                      </m:e>
                      <m:sub>
                        <m:r>
                          <a:rPr lang="en-US" sz="2800" b="0" i="1" dirty="0" smtClean="0">
                            <a:latin typeface="Cambria Math" panose="02040503050406030204" pitchFamily="18" charset="0"/>
                            <a:cs typeface="Times" panose="02020603050405020304" pitchFamily="18" charset="0"/>
                          </a:rPr>
                          <m:t>𝑖𝑗</m:t>
                        </m:r>
                      </m:sub>
                    </m:sSub>
                  </m:oMath>
                </a14:m>
                <a:r>
                  <a:rPr lang="en-US" sz="2800" dirty="0">
                    <a:latin typeface="Times" panose="02020603050405020304" pitchFamily="18" charset="0"/>
                    <a:cs typeface="Times" panose="02020603050405020304" pitchFamily="18" charset="0"/>
                  </a:rPr>
                  <a:t> of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oMath>
                </a14:m>
                <a:r>
                  <a:rPr lang="en-US" sz="2800" dirty="0">
                    <a:latin typeface="Times" panose="02020603050405020304" pitchFamily="18" charset="0"/>
                    <a:cs typeface="Times" panose="02020603050405020304" pitchFamily="18" charset="0"/>
                  </a:rPr>
                  <a:t> is the </a:t>
                </a:r>
                <a:r>
                  <a:rPr lang="en-US" sz="2800" dirty="0">
                    <a:solidFill>
                      <a:srgbClr val="C00000"/>
                    </a:solidFill>
                    <a:latin typeface="Times" panose="02020603050405020304" pitchFamily="18" charset="0"/>
                    <a:cs typeface="Times" panose="02020603050405020304" pitchFamily="18" charset="0"/>
                  </a:rPr>
                  <a:t>expected number of times</a:t>
                </a:r>
                <a:r>
                  <a:rPr lang="en-US" sz="2800" dirty="0">
                    <a:latin typeface="Times" panose="02020603050405020304" pitchFamily="18" charset="0"/>
                    <a:cs typeface="Times" panose="02020603050405020304" pitchFamily="18" charset="0"/>
                  </a:rPr>
                  <a:t> the chain is in state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𝑗</m:t>
                        </m:r>
                      </m:sub>
                    </m:sSub>
                  </m:oMath>
                </a14:m>
                <a:r>
                  <a:rPr lang="en-US" sz="2800" dirty="0">
                    <a:latin typeface="Times" panose="02020603050405020304" pitchFamily="18" charset="0"/>
                    <a:cs typeface="Times" panose="02020603050405020304" pitchFamily="18" charset="0"/>
                  </a:rPr>
                  <a:t> , given that it starts in state </a:t>
                </a:r>
                <a14:m>
                  <m:oMath xmlns:m="http://schemas.openxmlformats.org/officeDocument/2006/math">
                    <m:sSub>
                      <m:sSubPr>
                        <m:ctrlPr>
                          <a:rPr lang="en-US" sz="2800" i="1" dirty="0">
                            <a:latin typeface="Cambria Math" panose="02040503050406030204" pitchFamily="18" charset="0"/>
                            <a:cs typeface="Times" panose="02020603050405020304" pitchFamily="18" charset="0"/>
                          </a:rPr>
                        </m:ctrlPr>
                      </m:sSubPr>
                      <m:e>
                        <m:r>
                          <a:rPr lang="en-US" sz="2800" i="1" dirty="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𝑖</m:t>
                        </m:r>
                      </m:sub>
                    </m:sSub>
                  </m:oMath>
                </a14:m>
                <a:r>
                  <a:rPr lang="en-US" sz="2800" dirty="0">
                    <a:latin typeface="Times" panose="02020603050405020304" pitchFamily="18" charset="0"/>
                    <a:cs typeface="Times" panose="02020603050405020304" pitchFamily="18" charset="0"/>
                  </a:rPr>
                  <a:t> . The initial state is counted if </a:t>
                </a:r>
                <a14:m>
                  <m:oMath xmlns:m="http://schemas.openxmlformats.org/officeDocument/2006/math">
                    <m:r>
                      <a:rPr lang="en-US" sz="2800" i="1" dirty="0" smtClean="0">
                        <a:latin typeface="Cambria Math" panose="02040503050406030204" pitchFamily="18" charset="0"/>
                        <a:cs typeface="Times" panose="02020603050405020304" pitchFamily="18" charset="0"/>
                      </a:rPr>
                      <m:t>𝑖</m:t>
                    </m:r>
                    <m:r>
                      <a:rPr lang="en-US" sz="2800" i="1" dirty="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𝑗</m:t>
                    </m:r>
                  </m:oMath>
                </a14:m>
                <a:r>
                  <a:rPr lang="en-US" sz="2800" dirty="0">
                    <a:latin typeface="Times" panose="02020603050405020304" pitchFamily="18" charset="0"/>
                    <a:cs typeface="Times" panose="02020603050405020304" pitchFamily="18" charset="0"/>
                  </a:rPr>
                  <a:t>.</a:t>
                </a:r>
              </a:p>
              <a:p>
                <a:pPr algn="just"/>
                <a:endParaRPr lang="en-US" sz="2800" dirty="0">
                  <a:latin typeface="Times" panose="02020603050405020304" pitchFamily="18" charset="0"/>
                  <a:cs typeface="Times" panose="02020603050405020304" pitchFamily="18" charset="0"/>
                </a:endParaRPr>
              </a:p>
            </p:txBody>
          </p:sp>
        </mc:Choice>
        <mc:Fallback>
          <p:sp>
            <p:nvSpPr>
              <p:cNvPr id="8" name="TextBox 7">
                <a:extLst>
                  <a:ext uri="{FF2B5EF4-FFF2-40B4-BE49-F238E27FC236}">
                    <a16:creationId xmlns:a16="http://schemas.microsoft.com/office/drawing/2014/main" id="{DC15C582-5B55-C475-0D01-F1C236AD5FD0}"/>
                  </a:ext>
                </a:extLst>
              </p:cNvPr>
              <p:cNvSpPr txBox="1">
                <a:spLocks noRot="1" noChangeAspect="1" noMove="1" noResize="1" noEditPoints="1" noAdjustHandles="1" noChangeArrowheads="1" noChangeShapeType="1" noTextEdit="1"/>
              </p:cNvSpPr>
              <p:nvPr/>
            </p:nvSpPr>
            <p:spPr>
              <a:xfrm>
                <a:off x="685800" y="1542465"/>
                <a:ext cx="7924800" cy="3177921"/>
              </a:xfrm>
              <a:prstGeom prst="rect">
                <a:avLst/>
              </a:prstGeom>
              <a:blipFill>
                <a:blip r:embed="rId2"/>
                <a:stretch>
                  <a:fillRect l="-1615" t="-1919" r="-153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BA90E35-C52F-B2FB-D260-4536C96E531D}"/>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The Fundamental Matrix</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94162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05C970-F7A2-A5C4-0601-CE7CA4161112}"/>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1909477F-F94E-4989-C4E7-BCE9B2EE088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B43940E6-36C5-BFAB-D73D-580E1F9959C7}"/>
              </a:ext>
            </a:extLst>
          </p:cNvPr>
          <p:cNvSpPr>
            <a:spLocks noGrp="1"/>
          </p:cNvSpPr>
          <p:nvPr>
            <p:ph type="sldNum" sz="quarter" idx="12"/>
          </p:nvPr>
        </p:nvSpPr>
        <p:spPr/>
        <p:txBody>
          <a:bodyPr/>
          <a:lstStyle/>
          <a:p>
            <a:fld id="{906F6DFE-AA00-4BFD-9D61-CA29BB78DE22}" type="slidenum">
              <a:rPr lang="en-US" altLang="en-US" smtClean="0"/>
              <a:pPr/>
              <a:t>38</a:t>
            </a:fld>
            <a:endParaRPr lang="en-US"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D778E7C-0F1C-F592-A57C-F89BA178C9EF}"/>
                  </a:ext>
                </a:extLst>
              </p:cNvPr>
              <p:cNvSpPr txBox="1"/>
              <p:nvPr/>
            </p:nvSpPr>
            <p:spPr>
              <a:xfrm>
                <a:off x="609600" y="1524000"/>
                <a:ext cx="8229600" cy="3987887"/>
              </a:xfrm>
              <a:prstGeom prst="rect">
                <a:avLst/>
              </a:prstGeom>
              <a:noFill/>
            </p:spPr>
            <p:txBody>
              <a:bodyPr wrap="square">
                <a:spAutoFit/>
              </a:bodyPr>
              <a:lstStyle/>
              <a:p>
                <a:pPr algn="just"/>
                <a:r>
                  <a:rPr lang="en-US" sz="3200" dirty="0">
                    <a:latin typeface="Times" panose="02020603050405020304" pitchFamily="18" charset="0"/>
                    <a:cs typeface="Times" panose="02020603050405020304" pitchFamily="18" charset="0"/>
                  </a:rPr>
                  <a:t>Definition: </a:t>
                </a:r>
              </a:p>
              <a:p>
                <a:pPr algn="just"/>
                <a:r>
                  <a:rPr lang="en-US" sz="3200" dirty="0">
                    <a:latin typeface="Times" panose="02020603050405020304" pitchFamily="18" charset="0"/>
                    <a:cs typeface="Times" panose="02020603050405020304" pitchFamily="18" charset="0"/>
                  </a:rPr>
                  <a:t>For an absorbing Markov chain P, the matrix </a:t>
                </a:r>
                <a14:m>
                  <m:oMath xmlns:m="http://schemas.openxmlformats.org/officeDocument/2006/math">
                    <m:r>
                      <a:rPr lang="en-US" sz="3200" i="1" dirty="0" smtClean="0">
                        <a:latin typeface="Cambria Math" panose="02040503050406030204" pitchFamily="18" charset="0"/>
                        <a:cs typeface="Times" panose="02020603050405020304" pitchFamily="18" charset="0"/>
                      </a:rPr>
                      <m:t>𝑁</m:t>
                    </m:r>
                    <m:r>
                      <a:rPr lang="en-US" sz="3200" i="1" dirty="0" smtClean="0">
                        <a:latin typeface="Cambria Math" panose="02040503050406030204" pitchFamily="18" charset="0"/>
                        <a:cs typeface="Times" panose="02020603050405020304" pitchFamily="18" charset="0"/>
                      </a:rPr>
                      <m:t> = </m:t>
                    </m:r>
                    <m:sSup>
                      <m:sSupPr>
                        <m:ctrlPr>
                          <a:rPr lang="en-US" sz="3200" i="1" dirty="0" smtClean="0">
                            <a:latin typeface="Cambria Math" panose="02040503050406030204" pitchFamily="18" charset="0"/>
                            <a:cs typeface="Times" panose="02020603050405020304" pitchFamily="18" charset="0"/>
                          </a:rPr>
                        </m:ctrlPr>
                      </m:sSupPr>
                      <m:e>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𝐼</m:t>
                        </m:r>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𝑄</m:t>
                        </m:r>
                        <m:r>
                          <a:rPr lang="en-US" sz="3200" i="1" dirty="0">
                            <a:latin typeface="Cambria Math" panose="02040503050406030204" pitchFamily="18" charset="0"/>
                            <a:cs typeface="Times" panose="02020603050405020304" pitchFamily="18" charset="0"/>
                          </a:rPr>
                          <m:t>)</m:t>
                        </m:r>
                      </m:e>
                      <m:sup>
                        <m:r>
                          <a:rPr lang="en-US" sz="3200" b="0" i="1" dirty="0" smtClean="0">
                            <a:latin typeface="Cambria Math" panose="02040503050406030204" pitchFamily="18" charset="0"/>
                            <a:cs typeface="Times" panose="02020603050405020304" pitchFamily="18" charset="0"/>
                          </a:rPr>
                          <m:t>−1</m:t>
                        </m:r>
                      </m:sup>
                    </m:sSup>
                  </m:oMath>
                </a14:m>
                <a:r>
                  <a:rPr lang="en-US" sz="3200" dirty="0">
                    <a:latin typeface="Times" panose="02020603050405020304" pitchFamily="18" charset="0"/>
                    <a:cs typeface="Times" panose="02020603050405020304" pitchFamily="18" charset="0"/>
                  </a:rPr>
                  <a:t>is called the </a:t>
                </a:r>
                <a:r>
                  <a:rPr lang="en-US" sz="3200" dirty="0">
                    <a:solidFill>
                      <a:srgbClr val="C00000"/>
                    </a:solidFill>
                    <a:latin typeface="Times" panose="02020603050405020304" pitchFamily="18" charset="0"/>
                    <a:cs typeface="Times" panose="02020603050405020304" pitchFamily="18" charset="0"/>
                  </a:rPr>
                  <a:t>fundamental matrix </a:t>
                </a:r>
                <a:r>
                  <a:rPr lang="en-US" sz="3200" dirty="0">
                    <a:latin typeface="Times" panose="02020603050405020304" pitchFamily="18" charset="0"/>
                    <a:cs typeface="Times" panose="02020603050405020304" pitchFamily="18" charset="0"/>
                  </a:rPr>
                  <a:t>for P. The entry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𝑛</m:t>
                        </m:r>
                      </m:e>
                      <m:sub>
                        <m:r>
                          <a:rPr lang="en-US" sz="3200" b="0" i="1" dirty="0" smtClean="0">
                            <a:latin typeface="Cambria Math" panose="02040503050406030204" pitchFamily="18" charset="0"/>
                            <a:cs typeface="Times" panose="02020603050405020304" pitchFamily="18" charset="0"/>
                          </a:rPr>
                          <m:t>𝑖𝑗</m:t>
                        </m:r>
                      </m:sub>
                    </m:sSub>
                  </m:oMath>
                </a14:m>
                <a:r>
                  <a:rPr lang="en-US" sz="3200" dirty="0">
                    <a:latin typeface="Times" panose="02020603050405020304" pitchFamily="18" charset="0"/>
                    <a:cs typeface="Times" panose="02020603050405020304" pitchFamily="18" charset="0"/>
                  </a:rPr>
                  <a:t> of N gives the expected number of times that the process is in the transient state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𝑠</m:t>
                        </m:r>
                      </m:e>
                      <m:sub>
                        <m:r>
                          <a:rPr lang="en-US" sz="3200" b="0" i="1" dirty="0" smtClean="0">
                            <a:latin typeface="Cambria Math" panose="02040503050406030204" pitchFamily="18" charset="0"/>
                            <a:cs typeface="Times" panose="02020603050405020304" pitchFamily="18" charset="0"/>
                          </a:rPr>
                          <m:t>𝑗</m:t>
                        </m:r>
                      </m:sub>
                    </m:sSub>
                  </m:oMath>
                </a14:m>
                <a:r>
                  <a:rPr lang="en-US" sz="3200" dirty="0">
                    <a:latin typeface="Times" panose="02020603050405020304" pitchFamily="18" charset="0"/>
                    <a:cs typeface="Times" panose="02020603050405020304" pitchFamily="18" charset="0"/>
                  </a:rPr>
                  <a:t> if it is started in the transient state </a:t>
                </a:r>
                <a14:m>
                  <m:oMath xmlns:m="http://schemas.openxmlformats.org/officeDocument/2006/math">
                    <m:sSub>
                      <m:sSubPr>
                        <m:ctrlPr>
                          <a:rPr lang="en-US" sz="3200" i="1" smtClean="0">
                            <a:latin typeface="Cambria Math" panose="02040503050406030204" pitchFamily="18" charset="0"/>
                            <a:cs typeface="Times" panose="02020603050405020304" pitchFamily="18" charset="0"/>
                          </a:rPr>
                        </m:ctrlPr>
                      </m:sSubPr>
                      <m:e>
                        <m:r>
                          <a:rPr lang="en-US" sz="3200" b="0" i="1" smtClean="0">
                            <a:latin typeface="Cambria Math" panose="02040503050406030204" pitchFamily="18" charset="0"/>
                            <a:cs typeface="Times" panose="02020603050405020304" pitchFamily="18" charset="0"/>
                          </a:rPr>
                          <m:t>𝑠</m:t>
                        </m:r>
                      </m:e>
                      <m:sub>
                        <m:r>
                          <a:rPr lang="en-US" sz="3200" b="0" i="1" smtClean="0">
                            <a:latin typeface="Cambria Math" panose="02040503050406030204" pitchFamily="18" charset="0"/>
                            <a:cs typeface="Times" panose="02020603050405020304" pitchFamily="18" charset="0"/>
                          </a:rPr>
                          <m:t>𝑖</m:t>
                        </m:r>
                      </m:sub>
                    </m:sSub>
                  </m:oMath>
                </a14:m>
                <a:r>
                  <a:rPr lang="en-US" sz="3200" dirty="0">
                    <a:latin typeface="Times" panose="02020603050405020304" pitchFamily="18" charset="0"/>
                    <a:cs typeface="Times" panose="02020603050405020304" pitchFamily="18" charset="0"/>
                  </a:rPr>
                  <a:t>.</a:t>
                </a:r>
              </a:p>
              <a:p>
                <a:pPr algn="just"/>
                <a:endParaRPr lang="en-US" dirty="0">
                  <a:solidFill>
                    <a:srgbClr val="C00000"/>
                  </a:solidFill>
                  <a:latin typeface="Times" panose="02020603050405020304" pitchFamily="18" charset="0"/>
                  <a:cs typeface="Times" panose="02020603050405020304" pitchFamily="18" charset="0"/>
                </a:endParaRPr>
              </a:p>
            </p:txBody>
          </p:sp>
        </mc:Choice>
        <mc:Fallback>
          <p:sp>
            <p:nvSpPr>
              <p:cNvPr id="8" name="TextBox 7">
                <a:extLst>
                  <a:ext uri="{FF2B5EF4-FFF2-40B4-BE49-F238E27FC236}">
                    <a16:creationId xmlns:a16="http://schemas.microsoft.com/office/drawing/2014/main" id="{CD778E7C-0F1C-F592-A57C-F89BA178C9EF}"/>
                  </a:ext>
                </a:extLst>
              </p:cNvPr>
              <p:cNvSpPr txBox="1">
                <a:spLocks noRot="1" noChangeAspect="1" noMove="1" noResize="1" noEditPoints="1" noAdjustHandles="1" noChangeArrowheads="1" noChangeShapeType="1" noTextEdit="1"/>
              </p:cNvSpPr>
              <p:nvPr/>
            </p:nvSpPr>
            <p:spPr>
              <a:xfrm>
                <a:off x="609600" y="1524000"/>
                <a:ext cx="8229600" cy="3987887"/>
              </a:xfrm>
              <a:prstGeom prst="rect">
                <a:avLst/>
              </a:prstGeom>
              <a:blipFill>
                <a:blip r:embed="rId2"/>
                <a:stretch>
                  <a:fillRect l="-1852" t="-2141" r="-1852"/>
                </a:stretch>
              </a:blipFill>
            </p:spPr>
            <p:txBody>
              <a:bodyPr/>
              <a:lstStyle/>
              <a:p>
                <a:r>
                  <a:rPr lang="en-US">
                    <a:noFill/>
                  </a:rPr>
                  <a:t> </a:t>
                </a:r>
              </a:p>
            </p:txBody>
          </p:sp>
        </mc:Fallback>
      </mc:AlternateContent>
    </p:spTree>
    <p:extLst>
      <p:ext uri="{BB962C8B-B14F-4D97-AF65-F5344CB8AC3E}">
        <p14:creationId xmlns:p14="http://schemas.microsoft.com/office/powerpoint/2010/main" val="1348083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34627C-525B-CB2A-C9FB-7D1720B04EEB}"/>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CFB111B4-9BFD-8624-BE69-3C36BAB928C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5EF7069-BE90-F917-ACEA-442ABDCE4D9F}"/>
              </a:ext>
            </a:extLst>
          </p:cNvPr>
          <p:cNvSpPr>
            <a:spLocks noGrp="1"/>
          </p:cNvSpPr>
          <p:nvPr>
            <p:ph type="sldNum" sz="quarter" idx="12"/>
          </p:nvPr>
        </p:nvSpPr>
        <p:spPr/>
        <p:txBody>
          <a:bodyPr/>
          <a:lstStyle/>
          <a:p>
            <a:fld id="{906F6DFE-AA00-4BFD-9D61-CA29BB78DE22}" type="slidenum">
              <a:rPr lang="en-US" altLang="en-US" smtClean="0"/>
              <a:pPr/>
              <a:t>39</a:t>
            </a:fld>
            <a:endParaRPr lang="en-US" altLang="en-US"/>
          </a:p>
        </p:txBody>
      </p:sp>
      <p:sp>
        <p:nvSpPr>
          <p:cNvPr id="8" name="TextBox 7">
            <a:extLst>
              <a:ext uri="{FF2B5EF4-FFF2-40B4-BE49-F238E27FC236}">
                <a16:creationId xmlns:a16="http://schemas.microsoft.com/office/drawing/2014/main" id="{F8EA50AB-BACE-39EB-1E3A-0C40D5ADEC5C}"/>
              </a:ext>
            </a:extLst>
          </p:cNvPr>
          <p:cNvSpPr txBox="1"/>
          <p:nvPr/>
        </p:nvSpPr>
        <p:spPr>
          <a:xfrm>
            <a:off x="533400" y="1600200"/>
            <a:ext cx="8153400" cy="2677656"/>
          </a:xfrm>
          <a:prstGeom prst="rect">
            <a:avLst/>
          </a:prstGeom>
          <a:noFill/>
        </p:spPr>
        <p:txBody>
          <a:bodyPr wrap="square">
            <a:spAutoFit/>
          </a:bodyPr>
          <a:lstStyle/>
          <a:p>
            <a:pPr algn="ctr"/>
            <a:r>
              <a:rPr lang="en-US" dirty="0">
                <a:solidFill>
                  <a:srgbClr val="C00000"/>
                </a:solidFill>
                <a:latin typeface="Times" panose="02020603050405020304" pitchFamily="18" charset="0"/>
                <a:cs typeface="Times" panose="02020603050405020304" pitchFamily="18" charset="0"/>
              </a:rPr>
              <a:t>To find the Matrix inverse calculation, kindly check out the following webpage: </a:t>
            </a:r>
            <a:r>
              <a:rPr lang="en-US" dirty="0">
                <a:solidFill>
                  <a:srgbClr val="C00000"/>
                </a:solidFill>
                <a:latin typeface="Times" panose="02020603050405020304" pitchFamily="18" charset="0"/>
                <a:cs typeface="Times" panose="02020603050405020304" pitchFamily="18" charset="0"/>
                <a:hlinkClick r:id="rId2"/>
              </a:rPr>
              <a:t>http://graphics.ics.uci.edu/ICS6N/NewLectures/Lecture5.pdf</a:t>
            </a:r>
            <a:r>
              <a:rPr lang="en-US" dirty="0">
                <a:solidFill>
                  <a:srgbClr val="C00000"/>
                </a:solidFill>
                <a:latin typeface="Times" panose="02020603050405020304" pitchFamily="18" charset="0"/>
                <a:cs typeface="Times" panose="02020603050405020304" pitchFamily="18" charset="0"/>
              </a:rPr>
              <a:t>.</a:t>
            </a:r>
          </a:p>
          <a:p>
            <a:pPr algn="ctr"/>
            <a:endParaRPr lang="en-US" dirty="0">
              <a:solidFill>
                <a:srgbClr val="C00000"/>
              </a:solidFill>
              <a:latin typeface="Times" panose="02020603050405020304" pitchFamily="18" charset="0"/>
              <a:cs typeface="Times" panose="02020603050405020304" pitchFamily="18" charset="0"/>
            </a:endParaRPr>
          </a:p>
          <a:p>
            <a:pPr algn="ctr"/>
            <a:r>
              <a:rPr lang="en-US" dirty="0">
                <a:solidFill>
                  <a:srgbClr val="C00000"/>
                </a:solidFill>
                <a:latin typeface="Times" panose="02020603050405020304" pitchFamily="18" charset="0"/>
                <a:cs typeface="Times" panose="02020603050405020304" pitchFamily="18" charset="0"/>
              </a:rPr>
              <a:t>Or </a:t>
            </a:r>
          </a:p>
          <a:p>
            <a:pPr algn="ctr"/>
            <a:endParaRPr lang="en-US" dirty="0">
              <a:solidFill>
                <a:srgbClr val="C00000"/>
              </a:solidFill>
              <a:latin typeface="Times" panose="02020603050405020304" pitchFamily="18" charset="0"/>
              <a:cs typeface="Times" panose="02020603050405020304" pitchFamily="18" charset="0"/>
            </a:endParaRPr>
          </a:p>
          <a:p>
            <a:pPr algn="ctr"/>
            <a:r>
              <a:rPr lang="en-US" dirty="0">
                <a:solidFill>
                  <a:srgbClr val="C00000"/>
                </a:solidFill>
                <a:latin typeface="Times" panose="02020603050405020304" pitchFamily="18" charset="0"/>
                <a:cs typeface="Times" panose="02020603050405020304" pitchFamily="18" charset="0"/>
              </a:rPr>
              <a:t>Please use your calculator directly!</a:t>
            </a:r>
          </a:p>
        </p:txBody>
      </p:sp>
    </p:spTree>
    <p:extLst>
      <p:ext uri="{BB962C8B-B14F-4D97-AF65-F5344CB8AC3E}">
        <p14:creationId xmlns:p14="http://schemas.microsoft.com/office/powerpoint/2010/main" val="204047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C0B13C-EDE2-7E2C-30ED-32445B66E2C9}"/>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9213259C-DC1A-E2C1-9B43-FAA2111735A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419B6E4-D6B7-BC75-EB43-61F8FD8345B8}"/>
              </a:ext>
            </a:extLst>
          </p:cNvPr>
          <p:cNvSpPr>
            <a:spLocks noGrp="1"/>
          </p:cNvSpPr>
          <p:nvPr>
            <p:ph type="sldNum" sz="quarter" idx="12"/>
          </p:nvPr>
        </p:nvSpPr>
        <p:spPr/>
        <p:txBody>
          <a:bodyPr/>
          <a:lstStyle/>
          <a:p>
            <a:fld id="{906F6DFE-AA00-4BFD-9D61-CA29BB78DE22}" type="slidenum">
              <a:rPr lang="en-US" altLang="en-US" smtClean="0"/>
              <a:pPr/>
              <a:t>40</a:t>
            </a:fld>
            <a:endParaRPr lang="en-US" altLang="en-US"/>
          </a:p>
        </p:txBody>
      </p:sp>
      <p:sp>
        <p:nvSpPr>
          <p:cNvPr id="8" name="TextBox 7">
            <a:extLst>
              <a:ext uri="{FF2B5EF4-FFF2-40B4-BE49-F238E27FC236}">
                <a16:creationId xmlns:a16="http://schemas.microsoft.com/office/drawing/2014/main" id="{5233DE77-78D9-EBC7-980B-6707A027756A}"/>
              </a:ext>
            </a:extLst>
          </p:cNvPr>
          <p:cNvSpPr txBox="1"/>
          <p:nvPr/>
        </p:nvSpPr>
        <p:spPr>
          <a:xfrm>
            <a:off x="685800" y="1676400"/>
            <a:ext cx="7924800" cy="3416320"/>
          </a:xfrm>
          <a:prstGeom prst="rect">
            <a:avLst/>
          </a:prstGeom>
          <a:noFill/>
        </p:spPr>
        <p:txBody>
          <a:bodyPr wrap="square">
            <a:spAutoFit/>
          </a:bodyPr>
          <a:lstStyle/>
          <a:p>
            <a:pPr algn="just"/>
            <a:r>
              <a:rPr lang="en-US" sz="3600" b="0" i="0" u="none" strike="noStrike" baseline="0" dirty="0">
                <a:latin typeface="Times" panose="02020603050405020304" pitchFamily="18" charset="0"/>
                <a:cs typeface="Times" panose="02020603050405020304" pitchFamily="18" charset="0"/>
              </a:rPr>
              <a:t>In the Drunkard's Walk example, </a:t>
            </a:r>
          </a:p>
          <a:p>
            <a:pPr marL="742950" indent="-742950" algn="just">
              <a:buFont typeface="+mj-lt"/>
              <a:buAutoNum type="alphaLcParenR"/>
            </a:pPr>
            <a:r>
              <a:rPr lang="en-US" sz="3600" b="0" i="0" u="none" strike="noStrike" baseline="0" dirty="0">
                <a:latin typeface="Times" panose="02020603050405020304" pitchFamily="18" charset="0"/>
                <a:cs typeface="Times" panose="02020603050405020304" pitchFamily="18" charset="0"/>
              </a:rPr>
              <a:t>find the transition matrix in canonical form.</a:t>
            </a:r>
          </a:p>
          <a:p>
            <a:pPr marL="742950" indent="-742950" algn="just">
              <a:buFont typeface="+mj-lt"/>
              <a:buAutoNum type="alphaLcParenR"/>
            </a:pPr>
            <a:r>
              <a:rPr lang="en-US" sz="3600" dirty="0">
                <a:latin typeface="Times" panose="02020603050405020304" pitchFamily="18" charset="0"/>
                <a:cs typeface="Times" panose="02020603050405020304" pitchFamily="18" charset="0"/>
              </a:rPr>
              <a:t>I</a:t>
            </a:r>
            <a:r>
              <a:rPr lang="en-US" sz="3600" b="0" i="0" u="none" strike="noStrike" baseline="0" dirty="0">
                <a:latin typeface="Times" panose="02020603050405020304" pitchFamily="18" charset="0"/>
                <a:cs typeface="Times" panose="02020603050405020304" pitchFamily="18" charset="0"/>
              </a:rPr>
              <a:t>f we start in state 2, estimate the expected number of times in states 1, 2, and 3 before being absorbed.</a:t>
            </a:r>
            <a:endParaRPr lang="en-US" sz="3600" dirty="0">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DB5E25F6-E72D-9FE3-90FA-9D3D79B340D0}"/>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98288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A453C5-BD3E-105A-6155-EF9721435928}"/>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AE3A3515-CC1E-A4A2-E929-55A85C7BA0F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E1D1E304-4456-46C4-A7D5-A491D0C9F608}"/>
              </a:ext>
            </a:extLst>
          </p:cNvPr>
          <p:cNvSpPr>
            <a:spLocks noGrp="1"/>
          </p:cNvSpPr>
          <p:nvPr>
            <p:ph type="sldNum" sz="quarter" idx="12"/>
          </p:nvPr>
        </p:nvSpPr>
        <p:spPr/>
        <p:txBody>
          <a:bodyPr/>
          <a:lstStyle/>
          <a:p>
            <a:fld id="{906F6DFE-AA00-4BFD-9D61-CA29BB78DE22}" type="slidenum">
              <a:rPr lang="en-US" altLang="en-US" smtClean="0"/>
              <a:pPr/>
              <a:t>41</a:t>
            </a:fld>
            <a:endParaRPr lang="en-US" altLang="en-US"/>
          </a:p>
        </p:txBody>
      </p:sp>
      <p:sp>
        <p:nvSpPr>
          <p:cNvPr id="8" name="TextBox 7">
            <a:extLst>
              <a:ext uri="{FF2B5EF4-FFF2-40B4-BE49-F238E27FC236}">
                <a16:creationId xmlns:a16="http://schemas.microsoft.com/office/drawing/2014/main" id="{516CE98A-84B2-BAF3-001C-694FE5C8C128}"/>
              </a:ext>
            </a:extLst>
          </p:cNvPr>
          <p:cNvSpPr txBox="1"/>
          <p:nvPr/>
        </p:nvSpPr>
        <p:spPr>
          <a:xfrm>
            <a:off x="533400" y="990600"/>
            <a:ext cx="4576194"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Time to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CB80F54-6920-AE1A-AE84-531C36E38C66}"/>
                  </a:ext>
                </a:extLst>
              </p:cNvPr>
              <p:cNvSpPr txBox="1"/>
              <p:nvPr/>
            </p:nvSpPr>
            <p:spPr>
              <a:xfrm>
                <a:off x="696985" y="1452265"/>
                <a:ext cx="8305800" cy="3785652"/>
              </a:xfrm>
              <a:prstGeom prst="rect">
                <a:avLst/>
              </a:prstGeom>
              <a:noFill/>
            </p:spPr>
            <p:txBody>
              <a:bodyPr wrap="square">
                <a:spAutoFit/>
              </a:bodyPr>
              <a:lstStyle/>
              <a:p>
                <a:pPr algn="l"/>
                <a:r>
                  <a:rPr lang="en-US" sz="2400" b="0" i="0" u="none" strike="noStrike" baseline="0" dirty="0">
                    <a:latin typeface="Times" panose="02020603050405020304" pitchFamily="18" charset="0"/>
                    <a:cs typeface="Times" panose="02020603050405020304" pitchFamily="18" charset="0"/>
                  </a:rPr>
                  <a:t>We now consider the question: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what is the expected number of steps before the chain is absorbed?  The answer is given in the next theorem.</a:t>
                </a:r>
              </a:p>
              <a:p>
                <a:pPr algn="l"/>
                <a:endParaRPr lang="en-US" sz="2400" b="1" i="0" u="none" strike="noStrike" baseline="0" dirty="0">
                  <a:latin typeface="Times" panose="02020603050405020304" pitchFamily="18" charset="0"/>
                  <a:cs typeface="Times" panose="02020603050405020304" pitchFamily="18" charset="0"/>
                </a:endParaRPr>
              </a:p>
              <a:p>
                <a:pPr algn="l"/>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expected number of steps before the chain is absorbed,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and let </a:t>
                </a:r>
                <a:r>
                  <a:rPr lang="en-US" sz="2400" b="1" i="0" u="none" strike="noStrike" baseline="0" dirty="0">
                    <a:latin typeface="Times" panose="02020603050405020304" pitchFamily="18" charset="0"/>
                    <a:cs typeface="Times" panose="02020603050405020304" pitchFamily="18" charset="0"/>
                  </a:rPr>
                  <a:t>t </a:t>
                </a:r>
                <a:r>
                  <a:rPr lang="en-US" sz="2400" b="0" i="0" u="none" strike="noStrike" baseline="0" dirty="0">
                    <a:latin typeface="Times" panose="02020603050405020304" pitchFamily="18" charset="0"/>
                    <a:cs typeface="Times" panose="02020603050405020304" pitchFamily="18" charset="0"/>
                  </a:rPr>
                  <a:t>be the column vector whose </a:t>
                </a:r>
                <a:r>
                  <a:rPr lang="en-US" sz="2400" b="0" i="1" u="none" strike="noStrike" baseline="0" dirty="0" err="1">
                    <a:latin typeface="Times" panose="02020603050405020304" pitchFamily="18" charset="0"/>
                    <a:cs typeface="Times" panose="02020603050405020304" pitchFamily="18" charset="0"/>
                  </a:rPr>
                  <a:t>i</a:t>
                </a:r>
                <a:r>
                  <a:rPr lang="en-US" sz="2400" b="0" i="0" u="none" strike="noStrike" baseline="0" dirty="0" err="1">
                    <a:latin typeface="Times" panose="02020603050405020304" pitchFamily="18" charset="0"/>
                    <a:cs typeface="Times" panose="02020603050405020304" pitchFamily="18" charset="0"/>
                  </a:rPr>
                  <a:t>th</a:t>
                </a:r>
                <a:r>
                  <a:rPr lang="en-US"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entry is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Then</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𝒕</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𝑵𝒄</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l"/>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c </a:t>
                </a:r>
                <a:r>
                  <a:rPr lang="en-US" sz="2400" b="0" i="0" u="none" strike="noStrike" baseline="0" dirty="0">
                    <a:latin typeface="Times" panose="02020603050405020304" pitchFamily="18" charset="0"/>
                    <a:cs typeface="Times" panose="02020603050405020304" pitchFamily="18" charset="0"/>
                  </a:rPr>
                  <a:t>is a column vector all of whose entries are 1.</a:t>
                </a:r>
                <a:endParaRPr lang="en-US" dirty="0">
                  <a:latin typeface="Times" panose="02020603050405020304" pitchFamily="18" charset="0"/>
                  <a:cs typeface="Times" panose="02020603050405020304" pitchFamily="18" charset="0"/>
                </a:endParaRPr>
              </a:p>
            </p:txBody>
          </p:sp>
        </mc:Choice>
        <mc:Fallback>
          <p:sp>
            <p:nvSpPr>
              <p:cNvPr id="10" name="TextBox 9">
                <a:extLst>
                  <a:ext uri="{FF2B5EF4-FFF2-40B4-BE49-F238E27FC236}">
                    <a16:creationId xmlns:a16="http://schemas.microsoft.com/office/drawing/2014/main" id="{FCB80F54-6920-AE1A-AE84-531C36E38C66}"/>
                  </a:ext>
                </a:extLst>
              </p:cNvPr>
              <p:cNvSpPr txBox="1">
                <a:spLocks noRot="1" noChangeAspect="1" noMove="1" noResize="1" noEditPoints="1" noAdjustHandles="1" noChangeArrowheads="1" noChangeShapeType="1" noTextEdit="1"/>
              </p:cNvSpPr>
              <p:nvPr/>
            </p:nvSpPr>
            <p:spPr>
              <a:xfrm>
                <a:off x="696985" y="1452265"/>
                <a:ext cx="8305800" cy="3785652"/>
              </a:xfrm>
              <a:prstGeom prst="rect">
                <a:avLst/>
              </a:prstGeom>
              <a:blipFill>
                <a:blip r:embed="rId2"/>
                <a:stretch>
                  <a:fillRect l="-1101" t="-1288" r="-1101" b="-2738"/>
                </a:stretch>
              </a:blipFill>
            </p:spPr>
            <p:txBody>
              <a:bodyPr/>
              <a:lstStyle/>
              <a:p>
                <a:r>
                  <a:rPr lang="en-US">
                    <a:noFill/>
                  </a:rPr>
                  <a:t> </a:t>
                </a:r>
              </a:p>
            </p:txBody>
          </p:sp>
        </mc:Fallback>
      </mc:AlternateContent>
    </p:spTree>
    <p:extLst>
      <p:ext uri="{BB962C8B-B14F-4D97-AF65-F5344CB8AC3E}">
        <p14:creationId xmlns:p14="http://schemas.microsoft.com/office/powerpoint/2010/main" val="16651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B0B-7028-75B5-0040-E11445634D8A}"/>
              </a:ext>
            </a:extLst>
          </p:cNvPr>
          <p:cNvSpPr>
            <a:spLocks noGrp="1"/>
          </p:cNvSpPr>
          <p:nvPr>
            <p:ph type="title"/>
          </p:nvPr>
        </p:nvSpPr>
        <p:spPr/>
        <p:txBody>
          <a:bodyPr/>
          <a:lstStyle/>
          <a:p>
            <a:r>
              <a:rPr lang="en-US" sz="4000" b="1" i="0" u="none" strike="noStrike" baseline="0" dirty="0">
                <a:solidFill>
                  <a:srgbClr val="C00000"/>
                </a:solidFill>
                <a:latin typeface="Times" panose="02020603050405020304" pitchFamily="18" charset="0"/>
                <a:cs typeface="Times" panose="02020603050405020304" pitchFamily="18" charset="0"/>
              </a:rPr>
              <a:t>Absorption Probabilities</a:t>
            </a:r>
            <a:endParaRPr lang="en-US" sz="4000" dirty="0">
              <a:solidFill>
                <a:srgbClr val="C00000"/>
              </a:solidFill>
              <a:latin typeface="Times" panose="02020603050405020304" pitchFamily="18" charset="0"/>
              <a:cs typeface="Times" panose="02020603050405020304" pitchFamily="18" charset="0"/>
            </a:endParaRPr>
          </a:p>
        </p:txBody>
      </p:sp>
      <p:sp>
        <p:nvSpPr>
          <p:cNvPr id="4" name="Date Placeholder 3">
            <a:extLst>
              <a:ext uri="{FF2B5EF4-FFF2-40B4-BE49-F238E27FC236}">
                <a16:creationId xmlns:a16="http://schemas.microsoft.com/office/drawing/2014/main" id="{3D6637A0-096F-6B8D-2EAA-330CE626DCEB}"/>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8D83ED38-7C40-C8E2-3394-36EA527FE60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96C7B0F-1D88-99E9-83E0-890B716491EB}"/>
              </a:ext>
            </a:extLst>
          </p:cNvPr>
          <p:cNvSpPr>
            <a:spLocks noGrp="1"/>
          </p:cNvSpPr>
          <p:nvPr>
            <p:ph type="sldNum" sz="quarter" idx="12"/>
          </p:nvPr>
        </p:nvSpPr>
        <p:spPr/>
        <p:txBody>
          <a:bodyPr/>
          <a:lstStyle/>
          <a:p>
            <a:fld id="{906F6DFE-AA00-4BFD-9D61-CA29BB78DE22}" type="slidenum">
              <a:rPr lang="en-US" altLang="en-US" smtClean="0"/>
              <a:pPr/>
              <a:t>42</a:t>
            </a:fld>
            <a:endParaRPr lang="en-US"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E2612E1-BDB2-FFC7-E207-EA369C2B0135}"/>
                  </a:ext>
                </a:extLst>
              </p:cNvPr>
              <p:cNvSpPr txBox="1"/>
              <p:nvPr/>
            </p:nvSpPr>
            <p:spPr>
              <a:xfrm>
                <a:off x="609600" y="1828800"/>
                <a:ext cx="8153400" cy="2677656"/>
              </a:xfrm>
              <a:prstGeom prst="rect">
                <a:avLst/>
              </a:prstGeom>
              <a:noFill/>
            </p:spPr>
            <p:txBody>
              <a:bodyPr wrap="square">
                <a:spAutoFit/>
              </a:bodyPr>
              <a:lstStyle/>
              <a:p>
                <a:pPr algn="just"/>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probability that an absorbing chain will be absorbed</a:t>
                </a:r>
              </a:p>
              <a:p>
                <a:pPr algn="just"/>
                <a:r>
                  <a:rPr lang="en-US" sz="2400" b="0" i="0" u="none" strike="noStrike" baseline="0" dirty="0">
                    <a:latin typeface="Times" panose="02020603050405020304" pitchFamily="18" charset="0"/>
                    <a:cs typeface="Times" panose="02020603050405020304" pitchFamily="18" charset="0"/>
                  </a:rPr>
                  <a:t>in the absorbing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if it starts in the transient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Let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be the matrix with entries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 Then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is an </a:t>
                </a:r>
                <a:r>
                  <a:rPr lang="en-US" sz="2400" b="0" i="1" u="none" strike="noStrike" baseline="0" dirty="0">
                    <a:latin typeface="Times" panose="02020603050405020304" pitchFamily="18" charset="0"/>
                    <a:cs typeface="Times" panose="02020603050405020304" pitchFamily="18" charset="0"/>
                  </a:rPr>
                  <a:t>t</a:t>
                </a:r>
                <a:r>
                  <a:rPr lang="en-US" sz="2400" b="0" i="0" u="none" strike="noStrike" baseline="0" dirty="0">
                    <a:latin typeface="Times" panose="02020603050405020304" pitchFamily="18" charset="0"/>
                    <a:cs typeface="Times" panose="02020603050405020304" pitchFamily="18" charset="0"/>
                  </a:rPr>
                  <a:t>-by-</a:t>
                </a:r>
                <a:r>
                  <a:rPr lang="en-US" sz="2400" b="0" i="1"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matrix, and</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𝑩</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𝑵𝑹</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just"/>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is the fundamental matrix and </a:t>
                </a:r>
                <a:r>
                  <a:rPr lang="en-US" sz="2400" b="1" i="0"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is as in the canonical form.</a:t>
                </a:r>
                <a:endParaRPr lang="en-US" dirty="0">
                  <a:latin typeface="Times" panose="02020603050405020304" pitchFamily="18" charset="0"/>
                  <a:cs typeface="Times" panose="02020603050405020304" pitchFamily="18" charset="0"/>
                </a:endParaRPr>
              </a:p>
            </p:txBody>
          </p:sp>
        </mc:Choice>
        <mc:Fallback>
          <p:sp>
            <p:nvSpPr>
              <p:cNvPr id="8" name="TextBox 7">
                <a:extLst>
                  <a:ext uri="{FF2B5EF4-FFF2-40B4-BE49-F238E27FC236}">
                    <a16:creationId xmlns:a16="http://schemas.microsoft.com/office/drawing/2014/main" id="{2E2612E1-BDB2-FFC7-E207-EA369C2B0135}"/>
                  </a:ext>
                </a:extLst>
              </p:cNvPr>
              <p:cNvSpPr txBox="1">
                <a:spLocks noRot="1" noChangeAspect="1" noMove="1" noResize="1" noEditPoints="1" noAdjustHandles="1" noChangeArrowheads="1" noChangeShapeType="1" noTextEdit="1"/>
              </p:cNvSpPr>
              <p:nvPr/>
            </p:nvSpPr>
            <p:spPr>
              <a:xfrm>
                <a:off x="609600" y="1828800"/>
                <a:ext cx="8153400" cy="2677656"/>
              </a:xfrm>
              <a:prstGeom prst="rect">
                <a:avLst/>
              </a:prstGeom>
              <a:blipFill>
                <a:blip r:embed="rId2"/>
                <a:stretch>
                  <a:fillRect l="-1121" t="-1822" r="-1046" b="-4328"/>
                </a:stretch>
              </a:blipFill>
            </p:spPr>
            <p:txBody>
              <a:bodyPr/>
              <a:lstStyle/>
              <a:p>
                <a:r>
                  <a:rPr lang="en-US">
                    <a:noFill/>
                  </a:rPr>
                  <a:t> </a:t>
                </a:r>
              </a:p>
            </p:txBody>
          </p:sp>
        </mc:Fallback>
      </mc:AlternateContent>
    </p:spTree>
    <p:extLst>
      <p:ext uri="{BB962C8B-B14F-4D97-AF65-F5344CB8AC3E}">
        <p14:creationId xmlns:p14="http://schemas.microsoft.com/office/powerpoint/2010/main" val="24471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1B809E-8E60-B764-3BB9-E7FB75BDAEF3}"/>
              </a:ext>
            </a:extLst>
          </p:cNvPr>
          <p:cNvSpPr>
            <a:spLocks noGrp="1"/>
          </p:cNvSpPr>
          <p:nvPr>
            <p:ph type="dt" sz="half" idx="10"/>
          </p:nvPr>
        </p:nvSpPr>
        <p:spPr/>
        <p:txBody>
          <a:bodyPr/>
          <a:lstStyle/>
          <a:p>
            <a:pPr>
              <a:defRPr/>
            </a:pPr>
            <a:fld id="{2AF5996E-93A1-4F6A-8DBB-CDE847FAC071}" type="datetime5">
              <a:rPr lang="en-US" smtClean="0"/>
              <a:t>24-Jul-23</a:t>
            </a:fld>
            <a:endParaRPr lang="en-US"/>
          </a:p>
        </p:txBody>
      </p:sp>
      <p:sp>
        <p:nvSpPr>
          <p:cNvPr id="5" name="Footer Placeholder 4">
            <a:extLst>
              <a:ext uri="{FF2B5EF4-FFF2-40B4-BE49-F238E27FC236}">
                <a16:creationId xmlns:a16="http://schemas.microsoft.com/office/drawing/2014/main" id="{B2750A01-C550-2A7E-32E9-47091FD5E46B}"/>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66A4B8FF-2A98-C7A4-E890-70B64E50751E}"/>
              </a:ext>
            </a:extLst>
          </p:cNvPr>
          <p:cNvSpPr>
            <a:spLocks noGrp="1"/>
          </p:cNvSpPr>
          <p:nvPr>
            <p:ph type="sldNum" sz="quarter" idx="12"/>
          </p:nvPr>
        </p:nvSpPr>
        <p:spPr/>
        <p:txBody>
          <a:bodyPr/>
          <a:lstStyle/>
          <a:p>
            <a:fld id="{906F6DFE-AA00-4BFD-9D61-CA29BB78DE22}" type="slidenum">
              <a:rPr lang="en-US" altLang="en-US" smtClean="0"/>
              <a:pPr/>
              <a:t>43</a:t>
            </a:fld>
            <a:endParaRPr lang="en-US" altLang="en-US"/>
          </a:p>
        </p:txBody>
      </p:sp>
      <p:sp>
        <p:nvSpPr>
          <p:cNvPr id="7" name="TextBox 6">
            <a:extLst>
              <a:ext uri="{FF2B5EF4-FFF2-40B4-BE49-F238E27FC236}">
                <a16:creationId xmlns:a16="http://schemas.microsoft.com/office/drawing/2014/main" id="{BADD711B-FFD0-58C2-E942-66730D513C72}"/>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47DA41A5-EF3E-4844-11C3-29ADACE44815}"/>
              </a:ext>
            </a:extLst>
          </p:cNvPr>
          <p:cNvSpPr txBox="1"/>
          <p:nvPr/>
        </p:nvSpPr>
        <p:spPr>
          <a:xfrm>
            <a:off x="718657" y="1752600"/>
            <a:ext cx="7815743" cy="3539430"/>
          </a:xfrm>
          <a:prstGeom prst="rect">
            <a:avLst/>
          </a:prstGeom>
          <a:noFill/>
        </p:spPr>
        <p:txBody>
          <a:bodyPr wrap="square">
            <a:spAutoFit/>
          </a:bodyPr>
          <a:lstStyle/>
          <a:p>
            <a:pPr algn="just"/>
            <a:r>
              <a:rPr lang="en-US" sz="2800" b="0" i="0" u="none" strike="noStrike" baseline="0" dirty="0">
                <a:latin typeface="Times" panose="02020603050405020304" pitchFamily="18" charset="0"/>
                <a:cs typeface="Times" panose="02020603050405020304" pitchFamily="18" charset="0"/>
              </a:rPr>
              <a:t>In the Drunkard's Walk example, </a:t>
            </a:r>
            <a:r>
              <a:rPr lang="en-US" sz="2800" dirty="0">
                <a:latin typeface="Times" panose="02020603050405020304" pitchFamily="18" charset="0"/>
                <a:cs typeface="Times" panose="02020603050405020304" pitchFamily="18" charset="0"/>
              </a:rPr>
              <a:t>find </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Proofs that starting in states 1, 2, and 3, the expected times to absorption are 3, 4, and 3, respectively.</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Show that starting from state 1, there is a probability 3/4 of absorption in state 0 and 1/4 of absorption in state 4.</a:t>
            </a:r>
          </a:p>
          <a:p>
            <a:pPr marL="457200" indent="-457200" algn="just">
              <a:buFont typeface="+mj-lt"/>
              <a:buAutoNum type="alphaLcParenR"/>
            </a:pPr>
            <a:endParaRPr lang="en-US" sz="2800" b="0" i="0" u="none" strike="noStrike"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69412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24-Jul-23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44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A51EFFA-48F7-4B61-AD8B-2408BC7CD519}">
  <ds:schemaRefs>
    <ds:schemaRef ds:uri="http://schemas.microsoft.com/office/2006/metadata/longProperties"/>
  </ds:schemaRefs>
</ds:datastoreItem>
</file>

<file path=customXml/itemProps2.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3.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4.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2022</TotalTime>
  <Words>3015</Words>
  <Application>Microsoft Office PowerPoint</Application>
  <PresentationFormat>On-screen Show (4:3)</PresentationFormat>
  <Paragraphs>410</Paragraphs>
  <Slides>44</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9" baseType="lpstr">
      <vt:lpstr>Algerian</vt:lpstr>
      <vt:lpstr>Arial</vt:lpstr>
      <vt:lpstr>Bookman Old Style</vt:lpstr>
      <vt:lpstr>Calibri</vt:lpstr>
      <vt:lpstr>Cambria Math</vt:lpstr>
      <vt:lpstr>Century Gothic</vt:lpstr>
      <vt:lpstr>Comic Sans MS</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Steady-State Probabilities</vt:lpstr>
      <vt:lpstr>Steady-State Equations for Brand Switching Example</vt:lpstr>
      <vt:lpstr>Existence of Steady-State Probabilities</vt:lpstr>
      <vt:lpstr>special cases of Markov chains:</vt:lpstr>
      <vt:lpstr>PowerPoint Presentation</vt:lpstr>
      <vt:lpstr>Examples:</vt:lpstr>
      <vt:lpstr>Examples : Absorbing </vt:lpstr>
      <vt:lpstr>Irreducible Markov Chain:</vt:lpstr>
      <vt:lpstr>Practice problem (Drunkard’s 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Probabilities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142</cp:revision>
  <cp:lastPrinted>2017-10-12T22:18:31Z</cp:lastPrinted>
  <dcterms:created xsi:type="dcterms:W3CDTF">2009-03-08T05:10:31Z</dcterms:created>
  <dcterms:modified xsi:type="dcterms:W3CDTF">2023-07-24T05:23:39Z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