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83" r:id="rId4"/>
    <p:sldId id="258" r:id="rId5"/>
    <p:sldId id="284" r:id="rId6"/>
    <p:sldId id="285" r:id="rId7"/>
  </p:sldIdLst>
  <p:sldSz cx="12195175" cy="6859588"/>
  <p:notesSz cx="6797675" cy="9926638"/>
  <p:defaultTextStyle>
    <a:defPPr>
      <a:defRPr lang="de-DE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E02DAA-A379-4F06-8E77-6501789F6281}">
          <p14:sldIdLst>
            <p14:sldId id="256"/>
            <p14:sldId id="259"/>
            <p14:sldId id="283"/>
            <p14:sldId id="25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  <p15:guide id="4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7F7F7F"/>
    <a:srgbClr val="005AA1"/>
    <a:srgbClr val="BC2A33"/>
    <a:srgbClr val="006039"/>
    <a:srgbClr val="E53138"/>
    <a:srgbClr val="99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9803" autoAdjust="0"/>
  </p:normalViewPr>
  <p:slideViewPr>
    <p:cSldViewPr>
      <p:cViewPr varScale="1">
        <p:scale>
          <a:sx n="86" d="100"/>
          <a:sy n="86" d="100"/>
        </p:scale>
        <p:origin x="300" y="64"/>
      </p:cViewPr>
      <p:guideLst>
        <p:guide orient="horz" pos="2160"/>
        <p:guide pos="2881"/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-85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40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09537-6DD8-4D70-8E12-BD185930ACAE}" type="datetimeFigureOut">
              <a:rPr lang="de-DE" smtClean="0"/>
              <a:t>07.12.2023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5328-5759-450C-BB1E-C55C1A0371B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96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5328-5759-450C-BB1E-C55C1A0371B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92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85328-5759-450C-BB1E-C55C1A0371B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01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2350044"/>
            <a:ext cx="12195175" cy="32408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200463" y="1773650"/>
            <a:ext cx="10467525" cy="576395"/>
          </a:xfrm>
          <a:prstGeom prst="rect">
            <a:avLst/>
          </a:prstGeom>
        </p:spPr>
        <p:txBody>
          <a:bodyPr lIns="0" tIns="54425" rIns="0" bIns="128563" anchor="b" anchorCtr="0"/>
          <a:lstStyle>
            <a:lvl1pPr marL="0" indent="0">
              <a:buNone/>
              <a:defRPr sz="33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945160" y="5590883"/>
            <a:ext cx="6722829" cy="863800"/>
          </a:xfrm>
          <a:prstGeom prst="rect">
            <a:avLst/>
          </a:prstGeom>
        </p:spPr>
        <p:txBody>
          <a:bodyPr lIns="108850" tIns="299981" rIns="108850" bIns="54425"/>
          <a:lstStyle>
            <a:lvl1pPr marL="0" indent="0" algn="r">
              <a:buNone/>
              <a:defRPr sz="2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97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1" y="2840400"/>
            <a:ext cx="3791938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3852000" y="1260000"/>
            <a:ext cx="8354175" cy="468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23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0000"/>
            <a:ext cx="3791938" cy="1526400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867786" y="1260000"/>
            <a:ext cx="7876050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/>
            </a:lvl1pPr>
            <a:lvl2pPr>
              <a:spcBef>
                <a:spcPts val="714"/>
              </a:spcBef>
              <a:spcAft>
                <a:spcPts val="714"/>
              </a:spcAft>
              <a:defRPr sz="2100"/>
            </a:lvl2pPr>
            <a:lvl3pPr>
              <a:spcBef>
                <a:spcPts val="714"/>
              </a:spcBef>
              <a:spcAft>
                <a:spcPts val="714"/>
              </a:spcAft>
              <a:defRPr sz="19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7" name="Foliennummernplatzhalter 10"/>
          <p:cNvSpPr txBox="1">
            <a:spLocks/>
          </p:cNvSpPr>
          <p:nvPr userDrawn="1"/>
        </p:nvSpPr>
        <p:spPr>
          <a:xfrm>
            <a:off x="10947801" y="6445493"/>
            <a:ext cx="720187" cy="360083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de-DE"/>
            </a:defPPr>
            <a:lvl1pPr marL="0" algn="r" defTabSz="1088502" rtl="0" eaLnBrk="1" latinLnBrk="0" hangingPunct="1"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8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" y="4419702"/>
            <a:ext cx="3791938" cy="1526400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9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3791938" cy="113857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0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7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241816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8403238" y="2841058"/>
            <a:ext cx="3791937" cy="151251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" y="1268707"/>
            <a:ext cx="8354175" cy="4682621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8403240" y="1268707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431913" y="1268708"/>
            <a:ext cx="7876050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/>
            </a:lvl1pPr>
            <a:lvl2pPr>
              <a:spcBef>
                <a:spcPts val="714"/>
              </a:spcBef>
              <a:spcAft>
                <a:spcPts val="714"/>
              </a:spcAft>
              <a:defRPr sz="2100"/>
            </a:lvl2pPr>
            <a:lvl3pPr>
              <a:spcBef>
                <a:spcPts val="714"/>
              </a:spcBef>
              <a:spcAft>
                <a:spcPts val="714"/>
              </a:spcAft>
              <a:defRPr sz="19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8403240" y="4403819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403239" y="2841058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17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343573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1" y="1268708"/>
            <a:ext cx="12195175" cy="2574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31912" y="1268709"/>
            <a:ext cx="11236075" cy="2592987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rgbClr val="4D4D4D"/>
                </a:solidFill>
              </a:defRPr>
            </a:lvl2pPr>
            <a:lvl3pPr>
              <a:defRPr sz="19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6103"/>
            <a:ext cx="12212113" cy="2052475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07900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1" y="1268707"/>
            <a:ext cx="12195175" cy="2952684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31912" y="1268709"/>
            <a:ext cx="11236075" cy="2592987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rgbClr val="4D4D4D"/>
                </a:solidFill>
              </a:defRPr>
            </a:lvl2pPr>
            <a:lvl3pPr>
              <a:defRPr sz="19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4256185"/>
            <a:ext cx="12212113" cy="1692392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19634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8403238" y="2841058"/>
            <a:ext cx="3791937" cy="1530354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8403240" y="1268707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431913" y="1268708"/>
            <a:ext cx="7876050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/>
            </a:lvl1pPr>
            <a:lvl2pPr>
              <a:spcBef>
                <a:spcPts val="714"/>
              </a:spcBef>
              <a:spcAft>
                <a:spcPts val="714"/>
              </a:spcAft>
              <a:defRPr sz="2100"/>
            </a:lvl2pPr>
            <a:lvl3pPr>
              <a:spcBef>
                <a:spcPts val="714"/>
              </a:spcBef>
              <a:spcAft>
                <a:spcPts val="714"/>
              </a:spcAft>
              <a:defRPr sz="19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8403240" y="4403819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403240" y="2841058"/>
            <a:ext cx="3791938" cy="1530354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7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290134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844000"/>
            <a:ext cx="3791938" cy="1530354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1" y="1268707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791938" y="1268708"/>
            <a:ext cx="7876050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/>
            </a:lvl1pPr>
            <a:lvl2pPr>
              <a:spcBef>
                <a:spcPts val="714"/>
              </a:spcBef>
              <a:spcAft>
                <a:spcPts val="714"/>
              </a:spcAft>
              <a:defRPr sz="2100"/>
            </a:lvl2pPr>
            <a:lvl3pPr>
              <a:spcBef>
                <a:spcPts val="714"/>
              </a:spcBef>
              <a:spcAft>
                <a:spcPts val="714"/>
              </a:spcAft>
              <a:defRPr sz="19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" y="4414622"/>
            <a:ext cx="3791938" cy="1537556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1" y="2844659"/>
            <a:ext cx="3791938" cy="1377223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7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78318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431914" y="1268708"/>
            <a:ext cx="11236075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66693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431914" y="1629153"/>
            <a:ext cx="11236075" cy="3961730"/>
          </a:xfrm>
          <a:prstGeom prst="rect">
            <a:avLst/>
          </a:prstGeom>
        </p:spPr>
        <p:txBody>
          <a:bodyPr lIns="257126" tIns="257126" rIns="108850" bIns="54425" anchor="ctr" anchorCtr="0"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1181407" y="1268708"/>
            <a:ext cx="10486581" cy="360445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1" y="1268708"/>
            <a:ext cx="1181407" cy="360445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431913" y="5590884"/>
            <a:ext cx="10486581" cy="360445"/>
          </a:xfrm>
          <a:prstGeom prst="rect">
            <a:avLst/>
          </a:prstGeom>
        </p:spPr>
        <p:txBody>
          <a:bodyPr lIns="107136" tIns="55711" rIns="108850" bIns="54425" anchor="b" anchorCtr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18760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1260292"/>
            <a:ext cx="12195175" cy="4681084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3705567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3626039"/>
            <a:ext cx="12195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1" y="1268707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3841000" y="1268707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27405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2" y="176205"/>
            <a:ext cx="8819609" cy="52345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31914" y="1268708"/>
            <a:ext cx="11236075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30 July 2020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Centre for Template Studies 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8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8403238" y="3626039"/>
            <a:ext cx="3791937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1" y="1268707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3841000" y="1268707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1" y="3626039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43403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92080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3626039"/>
            <a:ext cx="12195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8403239" y="1268707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1" y="1268707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953330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3626039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8403239" y="1268707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1" y="1268707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3841000" y="3626039"/>
            <a:ext cx="8354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239563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3626039"/>
            <a:ext cx="12195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8403239" y="1268706"/>
            <a:ext cx="3791938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1" y="1268706"/>
            <a:ext cx="8354175" cy="2322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1546" y="1268707"/>
            <a:ext cx="7922630" cy="2322537"/>
          </a:xfrm>
          <a:prstGeom prst="rect">
            <a:avLst/>
          </a:prstGeom>
        </p:spPr>
        <p:txBody>
          <a:bodyPr lIns="257126" tIns="54425" rIns="257126" bIns="54425" anchor="ctr" anchorCtr="0"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805442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1" y="3626039"/>
            <a:ext cx="12195175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8162126" y="1268707"/>
            <a:ext cx="4033050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707"/>
            <a:ext cx="4033050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081063" y="1268706"/>
            <a:ext cx="4033050" cy="2322538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83561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3791939" y="1629153"/>
            <a:ext cx="8403237" cy="3961730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791940" y="1629153"/>
            <a:ext cx="7876050" cy="3961730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2" y="1629153"/>
            <a:ext cx="3744975" cy="3961731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4D35198-83BD-4EE2-9365-F2FE7479717F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3360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s 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3791939" y="1268708"/>
            <a:ext cx="8403237" cy="4682621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791940" y="1268708"/>
            <a:ext cx="7876050" cy="4682621"/>
          </a:xfrm>
          <a:prstGeom prst="rect">
            <a:avLst/>
          </a:prstGeom>
        </p:spPr>
        <p:txBody>
          <a:bodyPr lIns="257126" tIns="54425" rIns="108850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rgbClr val="4D4D4D"/>
                </a:solidFill>
              </a:defRPr>
            </a:lvl2pPr>
            <a:lvl3pPr>
              <a:defRPr sz="19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2" y="1268707"/>
            <a:ext cx="3744975" cy="4682621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4D35198-83BD-4EE2-9365-F2FE7479717F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4205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1" y="1629153"/>
            <a:ext cx="8403238" cy="396173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7126" tIns="55711" rIns="25712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31913" y="1638680"/>
            <a:ext cx="7970531" cy="3961730"/>
          </a:xfrm>
          <a:prstGeom prst="rect">
            <a:avLst/>
          </a:prstGeom>
        </p:spPr>
        <p:txBody>
          <a:bodyPr lIns="257126" tIns="54425" rIns="257126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8450200" y="1629153"/>
            <a:ext cx="3744975" cy="3961731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248500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s 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1" y="1268708"/>
            <a:ext cx="8403238" cy="4682621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7126" tIns="55711" rIns="25712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DDDDDD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31913" y="1268708"/>
            <a:ext cx="7970531" cy="4682620"/>
          </a:xfrm>
          <a:prstGeom prst="rect">
            <a:avLst/>
          </a:prstGeom>
        </p:spPr>
        <p:txBody>
          <a:bodyPr lIns="257126" tIns="54425" rIns="257126" bIns="54425" anchor="ctr" anchorCtr="0">
            <a:normAutofit/>
          </a:bodyPr>
          <a:lstStyle>
            <a:lvl1pPr>
              <a:spcBef>
                <a:spcPts val="714"/>
              </a:spcBef>
              <a:spcAft>
                <a:spcPts val="714"/>
              </a:spcAft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rgbClr val="4D4D4D"/>
                </a:solidFill>
              </a:defRPr>
            </a:lvl2pPr>
            <a:lvl3pPr>
              <a:defRPr sz="1900">
                <a:solidFill>
                  <a:srgbClr val="4D4D4D"/>
                </a:solidFill>
              </a:defRPr>
            </a:lvl3pPr>
            <a:lvl4pPr>
              <a:defRPr sz="1700">
                <a:solidFill>
                  <a:srgbClr val="4D4D4D"/>
                </a:solidFill>
              </a:defRPr>
            </a:lvl4pPr>
            <a:lvl5pPr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8450200" y="1268707"/>
            <a:ext cx="3744975" cy="4682621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5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13473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8979123" y="3175935"/>
            <a:ext cx="1824213" cy="136831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10850826" y="1773227"/>
            <a:ext cx="1344350" cy="136831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8979122" y="1771611"/>
            <a:ext cx="1824475" cy="1368317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1200464" y="1773227"/>
            <a:ext cx="7202776" cy="1368469"/>
          </a:xfrm>
          <a:prstGeom prst="rect">
            <a:avLst/>
          </a:prstGeom>
        </p:spPr>
        <p:txBody>
          <a:bodyPr lIns="257126" tIns="257126" rIns="257126" bIns="257126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marL="544251" indent="0" algn="r">
              <a:spcBef>
                <a:spcPts val="0"/>
              </a:spcBef>
              <a:spcAft>
                <a:spcPts val="0"/>
              </a:spcAft>
              <a:buNone/>
              <a:defRPr sz="1900" i="1">
                <a:solidFill>
                  <a:schemeClr val="bg2"/>
                </a:solidFill>
              </a:defRPr>
            </a:lvl2pPr>
            <a:lvl3pPr>
              <a:spcBef>
                <a:spcPts val="714"/>
              </a:spcBef>
              <a:spcAft>
                <a:spcPts val="714"/>
              </a:spcAft>
              <a:defRPr sz="17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1181408" y="1268708"/>
            <a:ext cx="6355888" cy="360445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8978861" y="3169785"/>
            <a:ext cx="1824475" cy="1368317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8979122" y="4583862"/>
            <a:ext cx="1824475" cy="1368317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" y="1268708"/>
            <a:ext cx="1181407" cy="360445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1200464" y="3141695"/>
            <a:ext cx="7202776" cy="1441164"/>
          </a:xfrm>
          <a:prstGeom prst="rect">
            <a:avLst/>
          </a:prstGeom>
        </p:spPr>
        <p:txBody>
          <a:bodyPr lIns="257126" tIns="257126" rIns="257126" bIns="257126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marL="544251" indent="0" algn="r">
              <a:spcBef>
                <a:spcPts val="0"/>
              </a:spcBef>
              <a:spcAft>
                <a:spcPts val="0"/>
              </a:spcAft>
              <a:buNone/>
              <a:defRPr sz="1900" i="1">
                <a:solidFill>
                  <a:schemeClr val="bg2"/>
                </a:solidFill>
              </a:defRPr>
            </a:lvl2pPr>
            <a:lvl3pPr>
              <a:spcBef>
                <a:spcPts val="714"/>
              </a:spcBef>
              <a:spcAft>
                <a:spcPts val="714"/>
              </a:spcAft>
              <a:defRPr sz="17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1193649" y="4594695"/>
            <a:ext cx="7202776" cy="1368469"/>
          </a:xfrm>
          <a:prstGeom prst="rect">
            <a:avLst/>
          </a:prstGeom>
        </p:spPr>
        <p:txBody>
          <a:bodyPr lIns="257126" tIns="257126" rIns="257126" bIns="54425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marL="544251" indent="0" algn="r">
              <a:spcBef>
                <a:spcPts val="0"/>
              </a:spcBef>
              <a:spcAft>
                <a:spcPts val="0"/>
              </a:spcAft>
              <a:buNone/>
              <a:defRPr sz="1900" i="1">
                <a:solidFill>
                  <a:schemeClr val="bg2"/>
                </a:solidFill>
              </a:defRPr>
            </a:lvl2pPr>
            <a:lvl3pPr>
              <a:spcBef>
                <a:spcPts val="714"/>
              </a:spcBef>
              <a:spcAft>
                <a:spcPts val="714"/>
              </a:spcAft>
              <a:defRPr sz="1700"/>
            </a:lvl3pPr>
            <a:lvl4pPr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1200463" y="2206262"/>
            <a:ext cx="0" cy="4176967"/>
          </a:xfrm>
          <a:prstGeom prst="line">
            <a:avLst/>
          </a:prstGeom>
          <a:solidFill>
            <a:srgbClr val="DDDDD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hteck 37"/>
          <p:cNvSpPr/>
          <p:nvPr userDrawn="1"/>
        </p:nvSpPr>
        <p:spPr bwMode="auto">
          <a:xfrm>
            <a:off x="10850826" y="4583012"/>
            <a:ext cx="1344350" cy="136831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0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21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34040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1268706"/>
            <a:ext cx="6073582" cy="468262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7126" tIns="55711" rIns="25712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6121593" y="1268707"/>
            <a:ext cx="6073582" cy="468262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31913" y="1268708"/>
            <a:ext cx="5642386" cy="4682621"/>
          </a:xfrm>
          <a:prstGeom prst="rect">
            <a:avLst/>
          </a:prstGeom>
        </p:spPr>
        <p:txBody>
          <a:bodyPr lIns="257126" tIns="257126" rIns="257126" bIns="54425" anchor="t" anchorCtr="0">
            <a:normAutofit/>
          </a:bodyPr>
          <a:lstStyle>
            <a:lvl1pPr marL="408188" indent="-408188">
              <a:buFont typeface="Arial" panose="020B0604020202020204" pitchFamily="34" charset="0"/>
              <a:buChar char="•"/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127682" y="1260768"/>
            <a:ext cx="5540307" cy="4682621"/>
          </a:xfrm>
          <a:prstGeom prst="rect">
            <a:avLst/>
          </a:prstGeom>
        </p:spPr>
        <p:txBody>
          <a:bodyPr lIns="257126" tIns="257126" rIns="0" bIns="54425" anchor="t" anchorCtr="0">
            <a:normAutofit/>
          </a:bodyPr>
          <a:lstStyle>
            <a:lvl1pPr marL="408188" indent="-408188">
              <a:buFont typeface="Arial" panose="020B0604020202020204" pitchFamily="34" charset="0"/>
              <a:buChar char="•"/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  <p:sp>
        <p:nvSpPr>
          <p:cNvPr id="14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40874" y="6383228"/>
            <a:ext cx="11327116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6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8403240" y="1629153"/>
            <a:ext cx="3791938" cy="2196145"/>
          </a:xfrm>
          <a:prstGeom prst="rect">
            <a:avLst/>
          </a:prstGeom>
        </p:spPr>
        <p:txBody>
          <a:bodyPr lIns="108850" tIns="54425" rIns="108850" bIns="54425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431913" y="1629153"/>
            <a:ext cx="7971326" cy="3961730"/>
          </a:xfrm>
          <a:prstGeom prst="rect">
            <a:avLst/>
          </a:prstGeom>
        </p:spPr>
        <p:txBody>
          <a:bodyPr lIns="257126" tIns="257126" rIns="257126" bIns="54425" anchor="ctr" anchorCtr="0">
            <a:normAutofit/>
          </a:bodyPr>
          <a:lstStyle>
            <a:lvl1pPr algn="l">
              <a:spcBef>
                <a:spcPts val="714"/>
              </a:spcBef>
              <a:spcAft>
                <a:spcPts val="714"/>
              </a:spcAft>
              <a:defRPr sz="2400"/>
            </a:lvl1pPr>
            <a:lvl2pPr algn="l">
              <a:spcBef>
                <a:spcPts val="714"/>
              </a:spcBef>
              <a:spcAft>
                <a:spcPts val="714"/>
              </a:spcAft>
              <a:defRPr sz="2100"/>
            </a:lvl2pPr>
            <a:lvl3pPr algn="l">
              <a:spcBef>
                <a:spcPts val="714"/>
              </a:spcBef>
              <a:spcAft>
                <a:spcPts val="714"/>
              </a:spcAft>
              <a:defRPr sz="1900"/>
            </a:lvl3pPr>
            <a:lvl4pPr algn="l">
              <a:spcBef>
                <a:spcPts val="714"/>
              </a:spcBef>
              <a:spcAft>
                <a:spcPts val="714"/>
              </a:spcAft>
              <a:defRPr sz="17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>
                <a:solidFill>
                  <a:srgbClr val="7F7F7F"/>
                </a:solidFill>
              </a:rPr>
              <a:pPr/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8403238" y="3861694"/>
            <a:ext cx="3791937" cy="17291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" y="1268708"/>
            <a:ext cx="1181407" cy="360445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136" tIns="55711" rIns="107136" bIns="55711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de-DE" sz="21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1181408" y="1268708"/>
            <a:ext cx="6355888" cy="360445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340873" y="682785"/>
            <a:ext cx="8350015" cy="16871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108850" tIns="54425" rIns="108850" bIns="5442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900" dirty="0">
              <a:solidFill>
                <a:srgbClr val="FFFFFF"/>
              </a:solidFill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6"/>
          </p:nvPr>
        </p:nvSpPr>
        <p:spPr>
          <a:xfrm>
            <a:off x="432000" y="6445493"/>
            <a:ext cx="2302309" cy="360083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GB" dirty="0"/>
              <a:t>30 July 2020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GB" dirty="0"/>
              <a:t>Centre for Template Studies </a:t>
            </a:r>
          </a:p>
        </p:txBody>
      </p:sp>
    </p:spTree>
    <p:extLst>
      <p:ext uri="{BB962C8B-B14F-4D97-AF65-F5344CB8AC3E}">
        <p14:creationId xmlns:p14="http://schemas.microsoft.com/office/powerpoint/2010/main" val="4718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968513" y="6445493"/>
            <a:ext cx="8354175" cy="360083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Centre for Template Studies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32000" y="6445493"/>
            <a:ext cx="2302309" cy="360083"/>
          </a:xfrm>
          <a:prstGeom prst="rect">
            <a:avLst/>
          </a:prstGeom>
        </p:spPr>
        <p:txBody>
          <a:bodyPr vert="horz" lIns="107136" tIns="54425" rIns="108850" bIns="54425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30 July 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0947801" y="6445493"/>
            <a:ext cx="720187" cy="360083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32113" y="176441"/>
            <a:ext cx="8637449" cy="507718"/>
          </a:xfrm>
          <a:prstGeom prst="rect">
            <a:avLst/>
          </a:prstGeom>
        </p:spPr>
        <p:txBody>
          <a:bodyPr vert="horz" lIns="108850" tIns="54425" rIns="108850" bIns="54425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37" y="165619"/>
            <a:ext cx="2674749" cy="8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2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/>
  <p:txStyles>
    <p:titleStyle>
      <a:lvl1pPr algn="l" rtl="0" eaLnBrk="1" fontAlgn="base" hangingPunct="1">
        <a:lnSpc>
          <a:spcPts val="1428"/>
        </a:lnSpc>
        <a:spcBef>
          <a:spcPct val="0"/>
        </a:spcBef>
        <a:spcAft>
          <a:spcPct val="0"/>
        </a:spcAft>
        <a:defRPr sz="26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428"/>
        </a:lnSpc>
        <a:spcBef>
          <a:spcPct val="0"/>
        </a:spcBef>
        <a:spcAft>
          <a:spcPct val="0"/>
        </a:spcAft>
        <a:defRPr sz="33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428"/>
        </a:lnSpc>
        <a:spcBef>
          <a:spcPct val="0"/>
        </a:spcBef>
        <a:spcAft>
          <a:spcPct val="0"/>
        </a:spcAft>
        <a:defRPr sz="33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428"/>
        </a:lnSpc>
        <a:spcBef>
          <a:spcPct val="0"/>
        </a:spcBef>
        <a:spcAft>
          <a:spcPct val="0"/>
        </a:spcAft>
        <a:defRPr sz="33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428"/>
        </a:lnSpc>
        <a:spcBef>
          <a:spcPct val="0"/>
        </a:spcBef>
        <a:spcAft>
          <a:spcPct val="0"/>
        </a:spcAft>
        <a:defRPr sz="3300" b="1">
          <a:solidFill>
            <a:srgbClr val="7F7F7F"/>
          </a:solidFill>
          <a:latin typeface="Arial" charset="0"/>
        </a:defRPr>
      </a:lvl5pPr>
      <a:lvl6pPr marL="544251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888D8C"/>
          </a:solidFill>
          <a:latin typeface="Arial" charset="0"/>
        </a:defRPr>
      </a:lvl6pPr>
      <a:lvl7pPr marL="1088502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888D8C"/>
          </a:solidFill>
          <a:latin typeface="Arial" charset="0"/>
        </a:defRPr>
      </a:lvl7pPr>
      <a:lvl8pPr marL="1632753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888D8C"/>
          </a:solidFill>
          <a:latin typeface="Arial" charset="0"/>
        </a:defRPr>
      </a:lvl8pPr>
      <a:lvl9pPr marL="2177004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888D8C"/>
          </a:solidFill>
          <a:latin typeface="Arial" charset="0"/>
        </a:defRPr>
      </a:lvl9pPr>
    </p:titleStyle>
    <p:bodyStyle>
      <a:lvl1pPr marL="408188" indent="-408188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rgbClr val="4D4D4D"/>
          </a:solidFill>
          <a:latin typeface="+mn-lt"/>
          <a:ea typeface="+mn-ea"/>
          <a:cs typeface="+mn-cs"/>
        </a:defRPr>
      </a:lvl1pPr>
      <a:lvl2pPr marL="884408" indent="-340157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D4D4D"/>
          </a:solidFill>
          <a:latin typeface="+mn-lt"/>
        </a:defRPr>
      </a:lvl2pPr>
      <a:lvl3pPr marL="1360627" indent="-272125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rgbClr val="4D4D4D"/>
          </a:solidFill>
          <a:latin typeface="+mn-lt"/>
        </a:defRPr>
      </a:lvl3pPr>
      <a:lvl4pPr marL="1904878" indent="-2721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rgbClr val="4D4D4D"/>
          </a:solidFill>
          <a:latin typeface="+mn-lt"/>
        </a:defRPr>
      </a:lvl4pPr>
      <a:lvl5pPr marL="2449129" indent="-272125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4D4D4D"/>
          </a:solidFill>
          <a:latin typeface="+mn-lt"/>
        </a:defRPr>
      </a:lvl5pPr>
      <a:lvl6pPr marL="2993380" indent="-272125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4D4D4D"/>
          </a:solidFill>
          <a:latin typeface="+mn-lt"/>
        </a:defRPr>
      </a:lvl6pPr>
      <a:lvl7pPr marL="3537631" indent="-272125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4D4D4D"/>
          </a:solidFill>
          <a:latin typeface="+mn-lt"/>
        </a:defRPr>
      </a:lvl7pPr>
      <a:lvl8pPr marL="4081882" indent="-272125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4D4D4D"/>
          </a:solidFill>
          <a:latin typeface="+mn-lt"/>
        </a:defRPr>
      </a:lvl8pPr>
      <a:lvl9pPr marL="4626132" indent="-272125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200463" y="1197546"/>
            <a:ext cx="10467525" cy="1152499"/>
          </a:xfrm>
        </p:spPr>
        <p:txBody>
          <a:bodyPr/>
          <a:lstStyle/>
          <a:p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OBDA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NimbusRomNo9L-Regu"/>
              </a:rPr>
              <a:t>Ismail Mayouf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47291" r="1453" b="17820"/>
          <a:stretch/>
        </p:blipFill>
        <p:spPr/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F1E96DF9-DD7B-AD28-B99E-DD2BA1A236F2}"/>
              </a:ext>
            </a:extLst>
          </p:cNvPr>
          <p:cNvSpPr txBox="1">
            <a:spLocks/>
          </p:cNvSpPr>
          <p:nvPr/>
        </p:nvSpPr>
        <p:spPr>
          <a:xfrm>
            <a:off x="-383133" y="46750"/>
            <a:ext cx="8354175" cy="360083"/>
          </a:xfrm>
          <a:prstGeom prst="rect">
            <a:avLst/>
          </a:prstGeom>
        </p:spPr>
        <p:txBody>
          <a:bodyPr lIns="108850" tIns="299981" rIns="108850" bIns="54425"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884408" indent="-3401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4D4D"/>
                </a:solidFill>
                <a:latin typeface="+mn-lt"/>
              </a:defRPr>
            </a:lvl2pPr>
            <a:lvl3pPr marL="1360627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4D4D4D"/>
                </a:solidFill>
                <a:latin typeface="+mn-lt"/>
              </a:defRPr>
            </a:lvl3pPr>
            <a:lvl4pPr marL="1904878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4D4D4D"/>
                </a:solidFill>
                <a:latin typeface="+mn-lt"/>
              </a:defRPr>
            </a:lvl4pPr>
            <a:lvl5pPr marL="2449129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4D4D4D"/>
                </a:solidFill>
                <a:latin typeface="+mn-lt"/>
              </a:defRPr>
            </a:lvl5pPr>
            <a:lvl6pPr marL="2993380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4D4D4D"/>
                </a:solidFill>
                <a:latin typeface="+mn-lt"/>
              </a:defRPr>
            </a:lvl6pPr>
            <a:lvl7pPr marL="3537631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4D4D4D"/>
                </a:solidFill>
                <a:latin typeface="+mn-lt"/>
              </a:defRPr>
            </a:lvl7pPr>
            <a:lvl8pPr marL="4081882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4D4D4D"/>
                </a:solidFill>
                <a:latin typeface="+mn-lt"/>
              </a:defRPr>
            </a:lvl8pPr>
            <a:lvl9pPr marL="4626132" indent="-27212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4D4D4D"/>
                </a:solidFill>
                <a:latin typeface="+mn-lt"/>
              </a:defRPr>
            </a:lvl9pPr>
          </a:lstStyle>
          <a:p>
            <a:pPr defTabSz="914400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1358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9BA2-BC51-9A70-C22B-922034ED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55" y="1491965"/>
            <a:ext cx="7704856" cy="2088232"/>
          </a:xfrm>
        </p:spPr>
        <p:txBody>
          <a:bodyPr lIns="257126" tIns="54425" rIns="108850" bIns="54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to OBDA</a:t>
            </a:r>
            <a:endParaRPr lang="en-US" sz="24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Mapping Translation in OBDA</a:t>
            </a:r>
            <a:endParaRPr lang="en-US" sz="24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Scenarios and Challenges in OBDA</a:t>
            </a:r>
            <a:endParaRPr lang="en-US" sz="24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Practical Applications and Implications </a:t>
            </a:r>
            <a:endParaRPr lang="en-US" sz="24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Conclusions</a:t>
            </a:r>
            <a:endParaRPr lang="en-US" sz="24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63629-FDF2-C853-7957-54D96CAC2DD6}"/>
              </a:ext>
            </a:extLst>
          </p:cNvPr>
          <p:cNvSpPr txBox="1"/>
          <p:nvPr/>
        </p:nvSpPr>
        <p:spPr>
          <a:xfrm>
            <a:off x="268114" y="189434"/>
            <a:ext cx="6891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i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2400" dirty="0">
              <a:solidFill>
                <a:schemeClr val="bg2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40973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7471-AE74-B223-554F-F4E77A16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13" y="176205"/>
            <a:ext cx="8638249" cy="506578"/>
          </a:xfrm>
        </p:spPr>
        <p:txBody>
          <a:bodyPr vert="horz" lIns="108850" tIns="54425" rIns="108850" bIns="54425" rtlCol="0" anchor="t" anchorCtr="0">
            <a:normAutofit fontScale="9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to OBDA</a:t>
            </a:r>
            <a:endParaRPr lang="en-US" sz="2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F496-02C1-9F1E-D63B-3C774A7DA9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47801" y="6445493"/>
            <a:ext cx="720187" cy="360083"/>
          </a:xfrm>
        </p:spPr>
        <p:txBody>
          <a:bodyPr vert="horz" lIns="108850" tIns="54425" rIns="108850" bIns="54425" rtlCol="0" anchor="ctr"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ts val="600"/>
                </a:spcAft>
              </a:pPr>
              <a:t>3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58A96228-F66E-C4B7-21D1-E76EF931498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15 December 2024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652A2EA1-A475-706F-7300-2AEBC23CE9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Centre for Template Studies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0AC4-BE29-F7DD-A801-DBF50B117896}"/>
              </a:ext>
            </a:extLst>
          </p:cNvPr>
          <p:cNvSpPr txBox="1"/>
          <p:nvPr/>
        </p:nvSpPr>
        <p:spPr>
          <a:xfrm>
            <a:off x="1705099" y="4077866"/>
            <a:ext cx="72282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Need for ‘self-service’ data access by end-users</a:t>
            </a:r>
          </a:p>
          <a:p>
            <a:pPr marL="342900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Direct data access is challenging</a:t>
            </a:r>
          </a:p>
          <a:p>
            <a:pPr marL="887151" lvl="1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Complex schemata: N- numbers of tables</a:t>
            </a:r>
          </a:p>
          <a:p>
            <a:pPr marL="887151" lvl="1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Conceptual mismatch: user’s view vs DB Schemata</a:t>
            </a:r>
          </a:p>
          <a:p>
            <a:pPr marL="342900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Common Data access Approach</a:t>
            </a:r>
          </a:p>
          <a:p>
            <a:pPr marL="887151" lvl="1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Specialized applications with predefined queries</a:t>
            </a:r>
          </a:p>
          <a:p>
            <a:pPr marL="887151" lvl="1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Not Sufficient: IT Experts have to be involved</a:t>
            </a:r>
          </a:p>
          <a:p>
            <a:pPr marL="887151" lvl="1" indent="-342900">
              <a:buClr>
                <a:srgbClr val="F294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 descr="A close-up of a person's hand&#10;&#10;Description automatically generated">
            <a:extLst>
              <a:ext uri="{FF2B5EF4-FFF2-40B4-BE49-F238E27FC236}">
                <a16:creationId xmlns:a16="http://schemas.microsoft.com/office/drawing/2014/main" id="{90BAE19A-F9CA-F92B-4CA9-08ECC9AD5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9653"/>
            <a:ext cx="12195175" cy="25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1A62-23D9-B668-A98A-DAD27E48E5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D82A91-3C50-9ECD-A215-CD353D08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to OBDA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E7C224A-9975-28DB-D035-CA9DA5806CA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32000" y="6445493"/>
            <a:ext cx="2302309" cy="360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15 December 2024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354AD7E-2961-5EFF-CF6A-066623F280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68513" y="6445493"/>
            <a:ext cx="8354175" cy="360083"/>
          </a:xfrm>
        </p:spPr>
        <p:txBody>
          <a:bodyPr/>
          <a:lstStyle/>
          <a:p>
            <a:r>
              <a:rPr lang="en-GB" dirty="0"/>
              <a:t>Centre for Template Studies </a:t>
            </a:r>
          </a:p>
        </p:txBody>
      </p:sp>
      <p:pic>
        <p:nvPicPr>
          <p:cNvPr id="7" name="Picture 6" descr="A close-up of a phone&#10;&#10;Description automatically generated">
            <a:extLst>
              <a:ext uri="{FF2B5EF4-FFF2-40B4-BE49-F238E27FC236}">
                <a16:creationId xmlns:a16="http://schemas.microsoft.com/office/drawing/2014/main" id="{0D22E96E-0206-E1FE-999C-8CA6D5146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" y="1206362"/>
            <a:ext cx="11570195" cy="2515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DA562-5F3D-C6C4-A1AA-880F6B5DD1EF}"/>
              </a:ext>
            </a:extLst>
          </p:cNvPr>
          <p:cNvSpPr txBox="1"/>
          <p:nvPr/>
        </p:nvSpPr>
        <p:spPr>
          <a:xfrm>
            <a:off x="846735" y="4509914"/>
            <a:ext cx="1007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IT Experts are a </a:t>
            </a:r>
            <a:r>
              <a:rPr lang="en-US" sz="4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bottle-neck</a:t>
            </a:r>
            <a:r>
              <a:rPr lang="en-US" sz="4000" dirty="0">
                <a:solidFill>
                  <a:schemeClr val="bg2"/>
                </a:solidFill>
              </a:rPr>
              <a:t> of data access </a:t>
            </a:r>
          </a:p>
        </p:txBody>
      </p:sp>
    </p:spTree>
    <p:extLst>
      <p:ext uri="{BB962C8B-B14F-4D97-AF65-F5344CB8AC3E}">
        <p14:creationId xmlns:p14="http://schemas.microsoft.com/office/powerpoint/2010/main" val="16247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4527-8011-DE7B-D6E0-BA2D037D3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1992554"/>
            <a:ext cx="5881811" cy="3456383"/>
          </a:xfrm>
        </p:spPr>
        <p:txBody>
          <a:bodyPr>
            <a:noAutofit/>
          </a:bodyPr>
          <a:lstStyle/>
          <a:p>
            <a:pPr>
              <a:buClr>
                <a:srgbClr val="F29400"/>
              </a:buClr>
            </a:pPr>
            <a:r>
              <a:rPr lang="en-US" sz="1600" b="1" dirty="0"/>
              <a:t>What is OBDA?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Data Access and integration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Virtual: data stays where it is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Ontology:</a:t>
            </a:r>
          </a:p>
          <a:p>
            <a:pPr lvl="2">
              <a:buClr>
                <a:srgbClr val="F29400"/>
              </a:buClr>
            </a:pPr>
            <a:r>
              <a:rPr lang="en-US" dirty="0"/>
              <a:t>Mediates users and data</a:t>
            </a:r>
          </a:p>
          <a:p>
            <a:pPr lvl="2">
              <a:buClr>
                <a:srgbClr val="F29400"/>
              </a:buClr>
            </a:pPr>
            <a:r>
              <a:rPr lang="en-US" dirty="0"/>
              <a:t>Formal description of domain in user-oriented terms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Mappings ‘Connect’ ontology to data</a:t>
            </a:r>
          </a:p>
          <a:p>
            <a:pPr lvl="1">
              <a:buClr>
                <a:srgbClr val="F29400"/>
              </a:buClr>
            </a:pPr>
            <a:endParaRPr lang="en-US" sz="1600" b="1" dirty="0"/>
          </a:p>
          <a:p>
            <a:pPr>
              <a:buClr>
                <a:srgbClr val="F29400"/>
              </a:buClr>
            </a:pPr>
            <a:r>
              <a:rPr lang="en-US" sz="1600" b="1" dirty="0"/>
              <a:t>Limitations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Expensive startup, maintenance cost</a:t>
            </a:r>
          </a:p>
          <a:p>
            <a:pPr lvl="2">
              <a:buClr>
                <a:srgbClr val="F29400"/>
              </a:buClr>
            </a:pPr>
            <a:r>
              <a:rPr lang="en-US" dirty="0"/>
              <a:t>Building and maintaining ontologies and mappings</a:t>
            </a:r>
          </a:p>
          <a:p>
            <a:pPr lvl="1">
              <a:buClr>
                <a:srgbClr val="F29400"/>
              </a:buClr>
            </a:pPr>
            <a:r>
              <a:rPr lang="en-US" sz="1600" dirty="0"/>
              <a:t>End-users have to learn a machine-oriented query language</a:t>
            </a:r>
          </a:p>
          <a:p>
            <a:pPr marL="1088502" lvl="2" indent="0">
              <a:buClr>
                <a:srgbClr val="F29400"/>
              </a:buCl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43F0-ABAF-D323-3E9C-8664997D19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15 December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A549-E1C4-25BB-EB5D-73364B3393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Centre for Template Studies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9A7E-33D3-ED6F-E244-7FF9DB4720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01381AD-1748-EC0E-5423-5674889A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6213"/>
            <a:ext cx="8820150" cy="523875"/>
          </a:xfrm>
        </p:spPr>
        <p:txBody>
          <a:bodyPr/>
          <a:lstStyle/>
          <a:p>
            <a:r>
              <a:rPr lang="en-GB" sz="24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to OBDA</a:t>
            </a:r>
            <a:endParaRPr lang="en-US" dirty="0"/>
          </a:p>
        </p:txBody>
      </p:sp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2FADFD05-B572-CE30-3B69-5AD5FBF13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15" y="999311"/>
            <a:ext cx="4176464" cy="53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12A-17E4-AEDE-3F8E-7B9D2986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Mapping Translation in OBDA</a:t>
            </a:r>
            <a:endParaRPr lang="en-US" sz="2800" u="none" strike="noStrike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54A9-BD2C-51B0-106E-D958C472A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504" y="699655"/>
            <a:ext cx="11236075" cy="2089487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1F1C-3C42-E06D-5CFD-F1AD0C57FE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15 December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4584-0599-58C7-FF43-D83E5C58A9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Centre for Template Studies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A27F-021A-0B63-FCBC-EB35E52F8C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8742581-81B1-425F-B25E-3CD197136A05}" type="slidenum">
              <a:rPr lang="de-DE" smtClean="0">
                <a:solidFill>
                  <a:srgbClr val="7F7F7F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>
              <a:solidFill>
                <a:srgbClr val="7F7F7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692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Uni allgemein">
  <a:themeElements>
    <a:clrScheme name="Unifarben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BC2A33"/>
      </a:accent3>
      <a:accent4>
        <a:srgbClr val="006039"/>
      </a:accent4>
      <a:accent5>
        <a:srgbClr val="005AA1"/>
      </a:accent5>
      <a:accent6>
        <a:srgbClr val="999F9E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178</Words>
  <Application>Microsoft Office PowerPoint</Application>
  <PresentationFormat>Custom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NimbusRomNo9L-Regu</vt:lpstr>
      <vt:lpstr>Söhne</vt:lpstr>
      <vt:lpstr>Vorlage Uni allgemein</vt:lpstr>
      <vt:lpstr>PowerPoint Presentation</vt:lpstr>
      <vt:lpstr>PowerPoint Presentation</vt:lpstr>
      <vt:lpstr>Introduction to OBDA</vt:lpstr>
      <vt:lpstr>Introduction to OBDA</vt:lpstr>
      <vt:lpstr>Introduction to OBDA</vt:lpstr>
      <vt:lpstr>Mapping Translation in OBDA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Strom-, Medien, Netzwerkanschlüsse</dc:title>
  <dc:creator>Ich</dc:creator>
  <cp:lastModifiedBy>Ismail Mayouf</cp:lastModifiedBy>
  <cp:revision>184</cp:revision>
  <cp:lastPrinted>2019-11-13T12:46:55Z</cp:lastPrinted>
  <dcterms:created xsi:type="dcterms:W3CDTF">2016-02-26T11:31:10Z</dcterms:created>
  <dcterms:modified xsi:type="dcterms:W3CDTF">2023-12-07T12:19:38Z</dcterms:modified>
</cp:coreProperties>
</file>