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A7689-4498-4C56-9539-06AC825DF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74BA3-BDA7-43DA-B83F-20D6BEB0B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332C9-C451-49E3-A0E8-4B8EF619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41EF-539D-4524-B7E3-62C749B0788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DEE3-2971-42DD-9632-BD4F001A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10BE4-E5CE-4444-A6A6-CBD698E4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2301-9081-4D4E-B100-AB14FC14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2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8B39-B350-45C0-BE54-AABA4852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8748A-5848-4131-8974-CAA249277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F8E36-19B1-4BB8-831C-2DC79D119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41EF-539D-4524-B7E3-62C749B0788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4274F-5191-4E96-B7EE-F6EE0DA7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603AF-D642-4194-8E12-930994EF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2301-9081-4D4E-B100-AB14FC14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1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389698-2794-4999-A31A-D993A67F3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7EBE8-A176-49EF-BF1B-348BEE14F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3DDEA-90C0-4438-8D9B-1F48AB41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41EF-539D-4524-B7E3-62C749B0788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71053-4A34-4836-BC79-EE71B0CE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BD7CC-723F-4608-A2E9-DAB19BF2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2301-9081-4D4E-B100-AB14FC14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9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4B86-BE99-4AC8-BD4D-001CF056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A7A47-DCF2-4D1C-9A70-4840F721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B8C2-162B-4D83-8C8F-EB5ACCAC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41EF-539D-4524-B7E3-62C749B0788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15C7B-21E5-43BF-9B35-3B442D36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C606E-1C89-429D-B0AE-ACBFD0A3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2301-9081-4D4E-B100-AB14FC14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1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8F30B-DB10-457E-8561-8A46FB1C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184D2-7F52-4094-947E-53E83A967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35E29-2DC8-4103-AA28-1C29DC61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41EF-539D-4524-B7E3-62C749B0788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F8864-628C-49AB-944A-A1F749735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37127-4EF4-4610-BF6B-645C33FF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2301-9081-4D4E-B100-AB14FC14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5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21BD-8597-4573-A271-867858993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E7257-3F81-4767-B78A-D1966CCF5A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69566-5BEA-42D9-A423-58FED92CE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B75FE-2A19-4029-8B48-CB9666165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41EF-539D-4524-B7E3-62C749B0788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983A0-43D6-4A0C-9A55-6EAC513F9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B1C9D-265E-485E-BFD8-921D121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2301-9081-4D4E-B100-AB14FC14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0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9A39D-3680-47DF-B035-3A5FC9E39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EA9FA-0D44-4A4C-BD49-FFF8A910E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48016-93B5-4849-803B-AEB52410D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3D4A7-CA87-4834-A13C-B1E5217EA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ECCAAE-4167-434B-9A1C-9C717A477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5DCAFC-3A9E-44F1-B58E-294589C31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41EF-539D-4524-B7E3-62C749B0788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857039-96C6-4507-97AB-CD702539C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D75FBA-1537-47EF-B855-67BEB8DF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2301-9081-4D4E-B100-AB14FC14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54C23-130E-4204-8177-7856FF20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18082-7E3F-40B3-91CC-C61062B9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41EF-539D-4524-B7E3-62C749B0788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7720B-0EDC-4FE8-BD1D-C23234BC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801E0-754A-445D-AF25-A0FC1C59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2301-9081-4D4E-B100-AB14FC14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2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94000-283E-459C-A4B9-DB6FA6516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41EF-539D-4524-B7E3-62C749B0788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582376-CF60-4A9B-9643-36D38916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C3767-5076-42DB-9DC9-D942DBCC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2301-9081-4D4E-B100-AB14FC14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3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9FD1-17AA-460A-9C0A-28E29D21E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7586A-360A-43CD-BA7A-CB750A7B0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5DAFC-3580-4BA6-8887-7D51E442B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75E41-9EB7-4BD5-894C-CEAD6B15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41EF-539D-4524-B7E3-62C749B0788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990FD-AAAA-489E-9FCB-3548F0F7E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4A16B-5DEC-4432-9B6F-E438E184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2301-9081-4D4E-B100-AB14FC14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91AB-ED43-47A8-B893-08F1CB06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10315-03E5-46D3-BA9A-C57DCEB91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B60D7-326C-4551-B7BA-450DAD611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3F0A8-AA4C-4418-99F9-633869D3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41EF-539D-4524-B7E3-62C749B0788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BE299-E12D-42B2-AB09-7DE7BF03C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60683-DC19-466A-90CA-F98747F3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2301-9081-4D4E-B100-AB14FC14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4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17AF26-D161-4EC9-B653-89CFF2C7B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0E02D-A8FC-4FD4-B1E1-3E4C09CBA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10A1F-92C1-4981-8446-1012EA115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841EF-539D-4524-B7E3-62C749B0788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32497-28F5-4B55-8EF2-82AFCF61B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4A13E-8B97-4594-B290-CDFBD5029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B2301-9081-4D4E-B100-AB14FC14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9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elocioalpozo.blogspot.com/2011/08/la-bacteria-wolbachia-pipientis-frena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chicago-city-city-life-cloud-gate-1475884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icpedia.org/highway-signs/d/data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echnofaq.org/posts/2018/01/the-role-of-big-data-in-strengthening-machine-learning-project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8C1B1-000E-4D70-913C-EE12C1689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7641"/>
            <a:ext cx="9144000" cy="233000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5">
                    <a:lumMod val="50000"/>
                  </a:schemeClr>
                </a:solidFill>
              </a:rPr>
              <a:t>West Nile Virus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E3433-060D-426B-8359-30A9395DC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0165"/>
            <a:ext cx="9144000" cy="1279432"/>
          </a:xfrm>
        </p:spPr>
        <p:txBody>
          <a:bodyPr>
            <a:normAutofit/>
          </a:bodyPr>
          <a:lstStyle/>
          <a:p>
            <a:r>
              <a:rPr lang="en-US" dirty="0"/>
              <a:t>Presented by Mayra Chavez</a:t>
            </a:r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806097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79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29A29-3E3D-42FE-AE7C-FDDC393C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West Nile Virus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315CCD9-5518-439F-BC43-43506D855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en-US" sz="2400" dirty="0"/>
              <a:t>Leading cause of mosquito-born disease in the U.S.</a:t>
            </a:r>
          </a:p>
          <a:p>
            <a:r>
              <a:rPr lang="en-US" sz="2400" dirty="0"/>
              <a:t>1 in 50 infected people develop a fever and other symptoms. </a:t>
            </a:r>
          </a:p>
          <a:p>
            <a:r>
              <a:rPr lang="en-US" sz="2400" dirty="0"/>
              <a:t>1 in 150 infected people develop serious, sometimes fatal, illness.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05C570BB-7DC2-418D-81C2-B3BCCA17D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10450" y="2143211"/>
            <a:ext cx="3445915" cy="257157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1861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picture containing outdoor, people, building, city&#10;&#10;Description automatically generated">
            <a:extLst>
              <a:ext uri="{FF2B5EF4-FFF2-40B4-BE49-F238E27FC236}">
                <a16:creationId xmlns:a16="http://schemas.microsoft.com/office/drawing/2014/main" id="{9B27F275-CB1F-447E-B215-933584003D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12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1D5192-A8FB-4E4A-A370-8280B5872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Problem Statement</a:t>
            </a:r>
          </a:p>
        </p:txBody>
      </p: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9192EB-736F-48F5-9120-CD391C35F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5379" y="1065862"/>
            <a:ext cx="574468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When and where will different species of mosquitos test positive for the West Nile Virus in the City of Chicago?</a:t>
            </a:r>
          </a:p>
        </p:txBody>
      </p:sp>
    </p:spTree>
    <p:extLst>
      <p:ext uri="{BB962C8B-B14F-4D97-AF65-F5344CB8AC3E}">
        <p14:creationId xmlns:p14="http://schemas.microsoft.com/office/powerpoint/2010/main" val="1331590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655C-40E1-4751-A7BC-0970526F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0FB3F-737D-4FC3-8DBC-50A967387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 dirty="0"/>
              <a:t>Weather: Contains different weather conditions collected from Station 1 and Station 2</a:t>
            </a:r>
          </a:p>
          <a:p>
            <a:pPr lvl="1"/>
            <a:r>
              <a:rPr lang="en-US" sz="1900" dirty="0"/>
              <a:t>Incomplete data</a:t>
            </a:r>
          </a:p>
          <a:p>
            <a:pPr lvl="2"/>
            <a:r>
              <a:rPr lang="en-US" sz="1900" dirty="0"/>
              <a:t>Missing values</a:t>
            </a:r>
          </a:p>
          <a:p>
            <a:pPr lvl="2"/>
            <a:r>
              <a:rPr lang="en-US" sz="1900" dirty="0"/>
              <a:t>Null values</a:t>
            </a:r>
          </a:p>
          <a:p>
            <a:pPr lvl="2"/>
            <a:endParaRPr lang="en-US" sz="1900" dirty="0"/>
          </a:p>
          <a:p>
            <a:r>
              <a:rPr lang="en-US" sz="1900" dirty="0"/>
              <a:t>Training: Contains traps, their location, mosquitos trapped, and if they tested +/- for WNV.</a:t>
            </a:r>
          </a:p>
          <a:p>
            <a:pPr lvl="1"/>
            <a:r>
              <a:rPr lang="en-US" sz="1900" dirty="0"/>
              <a:t>Complete data</a:t>
            </a:r>
          </a:p>
          <a:p>
            <a:pPr marL="914400" lvl="2"/>
            <a:endParaRPr lang="en-US" sz="1900" dirty="0"/>
          </a:p>
          <a:p>
            <a:pPr marL="0"/>
            <a:endParaRPr lang="en-US" sz="19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text, sky, outdoor, sign&#10;&#10;Description automatically generated">
            <a:extLst>
              <a:ext uri="{FF2B5EF4-FFF2-40B4-BE49-F238E27FC236}">
                <a16:creationId xmlns:a16="http://schemas.microsoft.com/office/drawing/2014/main" id="{8CED9FAE-A8B6-4CD6-A9AB-60B7A3C9E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71038" y="1425949"/>
            <a:ext cx="5560724" cy="369788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2951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4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26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9E2EC-4557-4440-9481-31EE8667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</a:rPr>
              <a:t>Data Cleaning &amp;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86784-037E-4071-94FB-6EAB0C3E7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Approaches taken to clean data:</a:t>
            </a:r>
          </a:p>
          <a:p>
            <a:pPr lvl="1"/>
            <a:r>
              <a:rPr lang="en-US" sz="2000" dirty="0"/>
              <a:t>Deletion</a:t>
            </a:r>
          </a:p>
          <a:p>
            <a:pPr lvl="1"/>
            <a:r>
              <a:rPr lang="en-US" sz="2000" dirty="0"/>
              <a:t>Imputing with:</a:t>
            </a:r>
          </a:p>
          <a:p>
            <a:pPr lvl="2"/>
            <a:r>
              <a:rPr lang="en-US" dirty="0"/>
              <a:t>Average</a:t>
            </a:r>
          </a:p>
          <a:p>
            <a:pPr lvl="2"/>
            <a:r>
              <a:rPr lang="en-US" dirty="0"/>
              <a:t>Median</a:t>
            </a:r>
          </a:p>
          <a:p>
            <a:pPr lvl="2"/>
            <a:r>
              <a:rPr lang="en-US" dirty="0" err="1"/>
              <a:t>Ffill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TimeSeries</a:t>
            </a:r>
            <a:endParaRPr lang="en-US" dirty="0"/>
          </a:p>
          <a:p>
            <a:pPr lvl="2"/>
            <a:endParaRPr lang="en-US" dirty="0"/>
          </a:p>
          <a:p>
            <a:pPr lvl="7"/>
            <a:endParaRPr lang="en-US" sz="2000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07E72-3F80-4A6E-B707-57EAAF7B0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Added features to:</a:t>
            </a:r>
          </a:p>
          <a:p>
            <a:pPr lvl="1"/>
            <a:r>
              <a:rPr lang="en-US" sz="2000" dirty="0"/>
              <a:t>Shift weather data 1-day</a:t>
            </a:r>
          </a:p>
          <a:p>
            <a:pPr lvl="1"/>
            <a:r>
              <a:rPr lang="en-US" sz="2000" dirty="0"/>
              <a:t>Shift weather data 2-days</a:t>
            </a:r>
          </a:p>
          <a:p>
            <a:pPr lvl="1"/>
            <a:r>
              <a:rPr lang="en-US" sz="2000" dirty="0"/>
              <a:t>Include relative humidity calculation</a:t>
            </a:r>
          </a:p>
          <a:p>
            <a:pPr lvl="1"/>
            <a:r>
              <a:rPr lang="en-US" sz="2000" dirty="0"/>
              <a:t>One-hot encoding of Species</a:t>
            </a:r>
          </a:p>
          <a:p>
            <a:pPr lvl="1"/>
            <a:r>
              <a:rPr lang="en-US" sz="2000" dirty="0"/>
              <a:t>Dates broken-out by:</a:t>
            </a:r>
          </a:p>
          <a:p>
            <a:pPr lvl="2"/>
            <a:r>
              <a:rPr lang="en-US" dirty="0"/>
              <a:t>Month</a:t>
            </a:r>
          </a:p>
          <a:p>
            <a:pPr lvl="2"/>
            <a:r>
              <a:rPr lang="en-US" dirty="0"/>
              <a:t>Week</a:t>
            </a:r>
          </a:p>
          <a:p>
            <a:pPr lvl="2"/>
            <a:r>
              <a:rPr lang="en-US" dirty="0"/>
              <a:t>Day of Month</a:t>
            </a:r>
          </a:p>
          <a:p>
            <a:pPr lvl="2"/>
            <a:r>
              <a:rPr lang="en-US" dirty="0"/>
              <a:t>Day of Week</a:t>
            </a:r>
          </a:p>
          <a:p>
            <a:pPr lvl="2"/>
            <a:r>
              <a:rPr lang="en-US" dirty="0"/>
              <a:t>Year</a:t>
            </a:r>
          </a:p>
          <a:p>
            <a:pPr lvl="2"/>
            <a:r>
              <a:rPr lang="en-US" dirty="0"/>
              <a:t>Season</a:t>
            </a:r>
          </a:p>
        </p:txBody>
      </p:sp>
    </p:spTree>
    <p:extLst>
      <p:ext uri="{BB962C8B-B14F-4D97-AF65-F5344CB8AC3E}">
        <p14:creationId xmlns:p14="http://schemas.microsoft.com/office/powerpoint/2010/main" val="284612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02F2F-B266-4C30-8AC1-4E331FF4D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Selection and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A562-77E1-4A79-B733-FB57530D0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8600" y="1565330"/>
            <a:ext cx="7188199" cy="12920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Selected features with Informative Value (IV)</a:t>
            </a:r>
          </a:p>
          <a:p>
            <a:r>
              <a:rPr lang="en-US" sz="1800" dirty="0"/>
              <a:t>Further reduced features with Variance Inflation Factor</a:t>
            </a:r>
          </a:p>
          <a:p>
            <a:r>
              <a:rPr lang="en-US" sz="1800" dirty="0"/>
              <a:t>Final Features</a:t>
            </a:r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3850C5-B26A-4806-8BB6-210AC114C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137" y="2995333"/>
            <a:ext cx="5378726" cy="247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2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F43DB-1F9C-4911-BD58-1A310D9EE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57C01-4C54-4945-A522-92090B339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2200" y="19780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XG Boost Model - AUC 0.70</a:t>
            </a:r>
          </a:p>
        </p:txBody>
      </p:sp>
      <p:pic>
        <p:nvPicPr>
          <p:cNvPr id="2050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86ED1389-F577-408D-8B74-62CD6035C85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05" y="2902585"/>
            <a:ext cx="3490153" cy="2564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hart&#10;&#10;Description automatically generated">
            <a:extLst>
              <a:ext uri="{FF2B5EF4-FFF2-40B4-BE49-F238E27FC236}">
                <a16:creationId xmlns:a16="http://schemas.microsoft.com/office/drawing/2014/main" id="{8E62FAC8-5B17-4108-9F11-DC4D08814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902585"/>
            <a:ext cx="3157757" cy="2564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A49A74-8A0F-428D-A523-8EDAD6ED6AAB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Random Classifier - AUC 0.51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8EA6EB4B-59F4-4379-B61F-F711796A8E75}"/>
              </a:ext>
            </a:extLst>
          </p:cNvPr>
          <p:cNvSpPr/>
          <p:nvPr/>
        </p:nvSpPr>
        <p:spPr>
          <a:xfrm>
            <a:off x="0" y="5581650"/>
            <a:ext cx="12192001" cy="1276350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B1DC5247-2ACF-4827-AF2E-E587C90122CF}"/>
              </a:ext>
            </a:extLst>
          </p:cNvPr>
          <p:cNvSpPr/>
          <p:nvPr/>
        </p:nvSpPr>
        <p:spPr>
          <a:xfrm>
            <a:off x="0" y="1644969"/>
            <a:ext cx="12192000" cy="45719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43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D462EE7E-14DF-497D-AE08-F6623DB88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C3D73-C963-4AF0-9FC5-888FC06DF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259" y="891540"/>
            <a:ext cx="3507415" cy="13466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chemeClr val="accent5">
                    <a:lumMod val="50000"/>
                  </a:schemeClr>
                </a:solidFill>
              </a:rPr>
              <a:t>SHAP Value Analysis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BF0AC7-1F73-4A5E-882F-8C2A41F1A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2D8BC9-9737-452A-9899-A99124E53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340" y="3633604"/>
            <a:ext cx="2966332" cy="2014867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82E149-A851-4F8F-AF1B-EDD1E083B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164" y="1209529"/>
            <a:ext cx="2959508" cy="1738710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F4834D-6F8A-4846-B2AF-37F713CA7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804" y="2517381"/>
            <a:ext cx="2989932" cy="1704260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45175-4B4A-47A9-BEBC-9ADCC7857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89259" y="2399100"/>
            <a:ext cx="3507415" cy="36450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Feature Importance</a:t>
            </a:r>
          </a:p>
          <a:p>
            <a:r>
              <a:rPr lang="en-US" sz="2000" dirty="0"/>
              <a:t>Feature impact on prediction of West Nile Virus presence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1027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03FF-D19F-4FA8-ACC4-BB8F19EC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704A0-559E-4014-BF2E-277830F12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Predictive power of model to explain when and where.</a:t>
            </a:r>
          </a:p>
          <a:p>
            <a:r>
              <a:rPr lang="en-US" sz="2000" dirty="0"/>
              <a:t>Model weaknesses.</a:t>
            </a:r>
          </a:p>
          <a:p>
            <a:r>
              <a:rPr lang="en-US" sz="2000" dirty="0"/>
              <a:t>Ways to improve model.</a:t>
            </a:r>
          </a:p>
          <a:p>
            <a:endParaRPr lang="en-US" sz="2000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5B38B0BB-AC4A-4621-AB5A-A73FCCE506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405862" y="2042931"/>
            <a:ext cx="6019331" cy="276889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54461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233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West Nile Virus Prediction</vt:lpstr>
      <vt:lpstr>West Nile Virus</vt:lpstr>
      <vt:lpstr>Problem Statement</vt:lpstr>
      <vt:lpstr>Data Overview</vt:lpstr>
      <vt:lpstr>Data Cleaning &amp; Feature Engineering</vt:lpstr>
      <vt:lpstr>Feature Selection and Reduction</vt:lpstr>
      <vt:lpstr>Model Selection</vt:lpstr>
      <vt:lpstr>SHAP Value Analysis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West Nile Virus Prediction</dc:title>
  <dc:creator>Chavez, Mayra X.</dc:creator>
  <cp:lastModifiedBy>Mayra Chavez</cp:lastModifiedBy>
  <cp:revision>11</cp:revision>
  <dcterms:created xsi:type="dcterms:W3CDTF">2021-08-20T19:01:24Z</dcterms:created>
  <dcterms:modified xsi:type="dcterms:W3CDTF">2021-08-20T20:44:24Z</dcterms:modified>
</cp:coreProperties>
</file>