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sldIdLst>
    <p:sldId id="256" r:id="rId2"/>
    <p:sldId id="288" r:id="rId3"/>
    <p:sldId id="289" r:id="rId4"/>
    <p:sldId id="29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6405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0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19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0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55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46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5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6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7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3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795633" y="3587108"/>
            <a:ext cx="9422296" cy="1044879"/>
          </a:xfrm>
        </p:spPr>
        <p:txBody>
          <a:bodyPr/>
          <a:lstStyle/>
          <a:p>
            <a:pPr algn="ctr"/>
            <a:r>
              <a:rPr lang="es-ES" sz="4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Programación Orientada a Objetos para Dispositivos Móviles</a:t>
            </a:r>
            <a:endParaRPr lang="es-ES" sz="4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A60F2F-2C8A-4A50-BA75-8B58CF6A286F}"/>
              </a:ext>
            </a:extLst>
          </p:cNvPr>
          <p:cNvSpPr txBox="1">
            <a:spLocks/>
          </p:cNvSpPr>
          <p:nvPr/>
        </p:nvSpPr>
        <p:spPr>
          <a:xfrm>
            <a:off x="2214259" y="5058233"/>
            <a:ext cx="7766936" cy="4821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83992A"/>
              </a:buClr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Docente: Cristian Zambrano Vega, PhD</a:t>
            </a:r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B750023-7C84-4E7C-B473-A4902ADFC843}"/>
              </a:ext>
            </a:extLst>
          </p:cNvPr>
          <p:cNvSpPr txBox="1">
            <a:spLocks/>
          </p:cNvSpPr>
          <p:nvPr/>
        </p:nvSpPr>
        <p:spPr>
          <a:xfrm>
            <a:off x="1126937" y="564454"/>
            <a:ext cx="9422296" cy="1044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Ingeniería en Sistemas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DB0FFD-9B4F-486D-9D60-80F13BCF1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33" y="752621"/>
            <a:ext cx="1847071" cy="18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>
            <a:off x="905164" y="914802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3AC2BD6D-6F9A-483E-AC35-DFBE6F81FAFE}"/>
              </a:ext>
            </a:extLst>
          </p:cNvPr>
          <p:cNvSpPr txBox="1">
            <a:spLocks/>
          </p:cNvSpPr>
          <p:nvPr/>
        </p:nvSpPr>
        <p:spPr>
          <a:xfrm>
            <a:off x="205482" y="248558"/>
            <a:ext cx="9215919" cy="7780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Práctica 1: Interfaz </a:t>
            </a:r>
            <a:r>
              <a:rPr lang="es-ES"/>
              <a:t>de Usuario de Android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31" y="1026656"/>
            <a:ext cx="2656919" cy="546187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75" y="1026656"/>
            <a:ext cx="2761370" cy="553072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4479533" y="3390472"/>
            <a:ext cx="1150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echa derecha 6"/>
          <p:cNvSpPr/>
          <p:nvPr/>
        </p:nvSpPr>
        <p:spPr>
          <a:xfrm>
            <a:off x="4566862" y="2744363"/>
            <a:ext cx="976045" cy="534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70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>
            <a:off x="905164" y="914802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38418" y="1786530"/>
            <a:ext cx="72672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CC7832"/>
                </a:solidFill>
              </a:rPr>
              <a:t>public</a:t>
            </a:r>
            <a:r>
              <a:rPr lang="es-ES_tradnl" dirty="0">
                <a:solidFill>
                  <a:srgbClr val="CC7832"/>
                </a:solidFill>
              </a:rPr>
              <a:t> </a:t>
            </a:r>
            <a:r>
              <a:rPr lang="es-ES_tradnl" dirty="0" err="1">
                <a:solidFill>
                  <a:srgbClr val="CC7832"/>
                </a:solidFill>
              </a:rPr>
              <a:t>void</a:t>
            </a:r>
            <a:r>
              <a:rPr lang="es-ES_tradnl" dirty="0">
                <a:solidFill>
                  <a:srgbClr val="CC7832"/>
                </a:solidFill>
              </a:rPr>
              <a:t> </a:t>
            </a:r>
            <a:r>
              <a:rPr lang="es-ES_tradnl" dirty="0" err="1">
                <a:solidFill>
                  <a:srgbClr val="FFC66D"/>
                </a:solidFill>
              </a:rPr>
              <a:t>btEnviar</a:t>
            </a:r>
            <a:r>
              <a:rPr lang="es-ES_tradnl" dirty="0"/>
              <a:t>(View </a:t>
            </a:r>
            <a:r>
              <a:rPr lang="es-ES_tradnl" dirty="0" err="1"/>
              <a:t>view</a:t>
            </a:r>
            <a:r>
              <a:rPr lang="es-ES_tradnl" dirty="0"/>
              <a:t>){</a:t>
            </a:r>
            <a:br>
              <a:rPr lang="es-ES_tradnl" dirty="0"/>
            </a:br>
            <a:r>
              <a:rPr lang="es-ES_tradnl" dirty="0"/>
              <a:t>    </a:t>
            </a:r>
            <a:r>
              <a:rPr lang="es-ES_tradnl" dirty="0">
                <a:solidFill>
                  <a:srgbClr val="808080"/>
                </a:solidFill>
              </a:rPr>
              <a:t>//Creamos el </a:t>
            </a:r>
            <a:r>
              <a:rPr lang="es-ES_tradnl" dirty="0" err="1">
                <a:solidFill>
                  <a:srgbClr val="808080"/>
                </a:solidFill>
              </a:rPr>
              <a:t>Intent</a:t>
            </a:r>
            <a:br>
              <a:rPr lang="es-ES_tradnl" dirty="0">
                <a:solidFill>
                  <a:srgbClr val="808080"/>
                </a:solidFill>
              </a:rPr>
            </a:br>
            <a:r>
              <a:rPr lang="es-ES_tradnl" dirty="0">
                <a:solidFill>
                  <a:srgbClr val="808080"/>
                </a:solidFill>
              </a:rPr>
              <a:t>    </a:t>
            </a:r>
            <a:r>
              <a:rPr lang="es-ES_tradnl" dirty="0" err="1"/>
              <a:t>Intent</a:t>
            </a:r>
            <a:r>
              <a:rPr lang="es-ES_tradnl" dirty="0"/>
              <a:t> </a:t>
            </a:r>
            <a:r>
              <a:rPr lang="es-ES_tradnl" dirty="0" err="1"/>
              <a:t>intent</a:t>
            </a:r>
            <a:r>
              <a:rPr lang="es-ES_tradnl" dirty="0"/>
              <a:t> = </a:t>
            </a:r>
            <a:r>
              <a:rPr lang="es-ES_tradnl" dirty="0">
                <a:solidFill>
                  <a:srgbClr val="CC7832"/>
                </a:solidFill>
              </a:rPr>
              <a:t>new </a:t>
            </a:r>
            <a:r>
              <a:rPr lang="es-ES_tradnl" dirty="0" err="1"/>
              <a:t>Intent</a:t>
            </a:r>
            <a:r>
              <a:rPr lang="es-ES_tradnl" dirty="0"/>
              <a:t>(</a:t>
            </a:r>
            <a:r>
              <a:rPr lang="es-ES_tradnl" dirty="0" err="1"/>
              <a:t>actMain.</a:t>
            </a:r>
            <a:r>
              <a:rPr lang="es-ES_tradnl" dirty="0" err="1">
                <a:solidFill>
                  <a:srgbClr val="CC7832"/>
                </a:solidFill>
              </a:rPr>
              <a:t>this</a:t>
            </a:r>
            <a:r>
              <a:rPr lang="es-ES_tradnl" dirty="0">
                <a:solidFill>
                  <a:srgbClr val="CC7832"/>
                </a:solidFill>
              </a:rPr>
              <a:t>, </a:t>
            </a:r>
            <a:r>
              <a:rPr lang="es-ES_tradnl" dirty="0" err="1"/>
              <a:t>actBienvenida.</a:t>
            </a:r>
            <a:r>
              <a:rPr lang="es-ES_tradnl" dirty="0" err="1">
                <a:solidFill>
                  <a:srgbClr val="CC7832"/>
                </a:solidFill>
              </a:rPr>
              <a:t>class</a:t>
            </a:r>
            <a:r>
              <a:rPr lang="es-ES_tradnl" dirty="0"/>
              <a:t>)</a:t>
            </a:r>
            <a:r>
              <a:rPr lang="es-ES_tradnl" dirty="0">
                <a:solidFill>
                  <a:srgbClr val="CC7832"/>
                </a:solidFill>
              </a:rPr>
              <a:t>;</a:t>
            </a:r>
            <a:br>
              <a:rPr lang="es-ES_tradnl" dirty="0">
                <a:solidFill>
                  <a:srgbClr val="CC7832"/>
                </a:solidFill>
              </a:rPr>
            </a:br>
            <a:r>
              <a:rPr lang="es-ES_tradnl" dirty="0">
                <a:solidFill>
                  <a:srgbClr val="CC7832"/>
                </a:solidFill>
              </a:rPr>
              <a:t>    </a:t>
            </a:r>
            <a:r>
              <a:rPr lang="es-ES_tradnl" dirty="0" err="1"/>
              <a:t>EditText</a:t>
            </a:r>
            <a:r>
              <a:rPr lang="es-ES_tradnl" dirty="0"/>
              <a:t> </a:t>
            </a:r>
            <a:r>
              <a:rPr lang="es-ES_tradnl" dirty="0" err="1"/>
              <a:t>txtNombre</a:t>
            </a:r>
            <a:r>
              <a:rPr lang="es-ES_tradnl" dirty="0"/>
              <a:t> = (</a:t>
            </a:r>
            <a:r>
              <a:rPr lang="es-ES_tradnl" dirty="0" err="1"/>
              <a:t>EditText</a:t>
            </a:r>
            <a:r>
              <a:rPr lang="es-ES_tradnl" dirty="0"/>
              <a:t>)</a:t>
            </a:r>
            <a:r>
              <a:rPr lang="es-ES_tradnl" dirty="0" err="1"/>
              <a:t>findViewById</a:t>
            </a:r>
            <a:r>
              <a:rPr lang="es-ES_tradnl" dirty="0"/>
              <a:t>(</a:t>
            </a:r>
            <a:r>
              <a:rPr lang="es-ES_tradnl" dirty="0" err="1"/>
              <a:t>R.id.</a:t>
            </a:r>
            <a:r>
              <a:rPr lang="es-ES_tradnl" i="1" dirty="0" err="1">
                <a:solidFill>
                  <a:srgbClr val="9876AA"/>
                </a:solidFill>
              </a:rPr>
              <a:t>txtNombre</a:t>
            </a:r>
            <a:r>
              <a:rPr lang="es-ES_tradnl" dirty="0"/>
              <a:t>)</a:t>
            </a:r>
            <a:r>
              <a:rPr lang="es-ES_tradnl" dirty="0">
                <a:solidFill>
                  <a:srgbClr val="CC7832"/>
                </a:solidFill>
              </a:rPr>
              <a:t>;</a:t>
            </a:r>
            <a:br>
              <a:rPr lang="es-ES_tradnl" dirty="0">
                <a:solidFill>
                  <a:srgbClr val="CC7832"/>
                </a:solidFill>
              </a:rPr>
            </a:br>
            <a:r>
              <a:rPr lang="es-ES_tradnl" dirty="0">
                <a:solidFill>
                  <a:srgbClr val="CC7832"/>
                </a:solidFill>
              </a:rPr>
              <a:t>    </a:t>
            </a:r>
            <a:r>
              <a:rPr lang="es-ES_tradnl" sz="1600" dirty="0">
                <a:solidFill>
                  <a:srgbClr val="808080"/>
                </a:solidFill>
              </a:rPr>
              <a:t>//Creamos la información a pasar entre actividades - Pares Key-</a:t>
            </a:r>
            <a:r>
              <a:rPr lang="es-ES_tradnl" sz="1600" dirty="0" err="1">
                <a:solidFill>
                  <a:srgbClr val="808080"/>
                </a:solidFill>
              </a:rPr>
              <a:t>Value</a:t>
            </a:r>
            <a:br>
              <a:rPr lang="es-ES_tradnl" sz="1600" dirty="0">
                <a:solidFill>
                  <a:srgbClr val="808080"/>
                </a:solidFill>
              </a:rPr>
            </a:br>
            <a:r>
              <a:rPr lang="es-ES_tradnl" dirty="0">
                <a:solidFill>
                  <a:srgbClr val="808080"/>
                </a:solidFill>
              </a:rPr>
              <a:t>    </a:t>
            </a:r>
            <a:r>
              <a:rPr lang="es-ES_tradnl" dirty="0" err="1"/>
              <a:t>Bundle</a:t>
            </a:r>
            <a:r>
              <a:rPr lang="es-ES_tradnl" dirty="0"/>
              <a:t> b = </a:t>
            </a:r>
            <a:r>
              <a:rPr lang="es-ES_tradnl" dirty="0">
                <a:solidFill>
                  <a:srgbClr val="CC7832"/>
                </a:solidFill>
              </a:rPr>
              <a:t>new </a:t>
            </a:r>
            <a:r>
              <a:rPr lang="es-ES_tradnl" dirty="0" err="1"/>
              <a:t>Bundle</a:t>
            </a:r>
            <a:r>
              <a:rPr lang="es-ES_tradnl" dirty="0"/>
              <a:t>()</a:t>
            </a:r>
            <a:r>
              <a:rPr lang="es-ES_tradnl" dirty="0">
                <a:solidFill>
                  <a:srgbClr val="CC7832"/>
                </a:solidFill>
              </a:rPr>
              <a:t>;</a:t>
            </a:r>
            <a:br>
              <a:rPr lang="es-ES_tradnl" dirty="0">
                <a:solidFill>
                  <a:srgbClr val="CC7832"/>
                </a:solidFill>
              </a:rPr>
            </a:br>
            <a:br>
              <a:rPr lang="es-ES_tradnl" dirty="0">
                <a:solidFill>
                  <a:srgbClr val="CC7832"/>
                </a:solidFill>
              </a:rPr>
            </a:br>
            <a:r>
              <a:rPr lang="es-ES_tradnl" dirty="0">
                <a:solidFill>
                  <a:srgbClr val="CC7832"/>
                </a:solidFill>
              </a:rPr>
              <a:t>    </a:t>
            </a:r>
            <a:r>
              <a:rPr lang="es-ES_tradnl" dirty="0" err="1"/>
              <a:t>b.putString</a:t>
            </a:r>
            <a:r>
              <a:rPr lang="es-ES_tradnl" dirty="0"/>
              <a:t>(</a:t>
            </a:r>
            <a:r>
              <a:rPr lang="es-ES_tradnl" dirty="0">
                <a:solidFill>
                  <a:srgbClr val="6A8759"/>
                </a:solidFill>
              </a:rPr>
              <a:t>"NOMBRE"</a:t>
            </a:r>
            <a:r>
              <a:rPr lang="es-ES_tradnl" dirty="0">
                <a:solidFill>
                  <a:srgbClr val="CC7832"/>
                </a:solidFill>
              </a:rPr>
              <a:t>, </a:t>
            </a:r>
            <a:r>
              <a:rPr lang="es-ES_tradnl" dirty="0" err="1"/>
              <a:t>txtNombre.getText</a:t>
            </a:r>
            <a:r>
              <a:rPr lang="es-ES_tradnl" dirty="0"/>
              <a:t>().</a:t>
            </a:r>
            <a:r>
              <a:rPr lang="es-ES_tradnl" dirty="0" err="1"/>
              <a:t>toString</a:t>
            </a:r>
            <a:r>
              <a:rPr lang="es-ES_tradnl" dirty="0"/>
              <a:t>())</a:t>
            </a:r>
            <a:r>
              <a:rPr lang="es-ES_tradnl" dirty="0">
                <a:solidFill>
                  <a:srgbClr val="CC7832"/>
                </a:solidFill>
              </a:rPr>
              <a:t>;</a:t>
            </a:r>
            <a:br>
              <a:rPr lang="es-ES_tradnl" dirty="0">
                <a:solidFill>
                  <a:srgbClr val="CC7832"/>
                </a:solidFill>
              </a:rPr>
            </a:br>
            <a:r>
              <a:rPr lang="es-ES_tradnl" dirty="0">
                <a:solidFill>
                  <a:srgbClr val="CC7832"/>
                </a:solidFill>
              </a:rPr>
              <a:t>    </a:t>
            </a:r>
            <a:r>
              <a:rPr lang="es-ES_tradnl" dirty="0">
                <a:solidFill>
                  <a:srgbClr val="808080"/>
                </a:solidFill>
              </a:rPr>
              <a:t>//Añadimos la información al </a:t>
            </a:r>
            <a:r>
              <a:rPr lang="es-ES_tradnl" dirty="0" err="1">
                <a:solidFill>
                  <a:srgbClr val="808080"/>
                </a:solidFill>
              </a:rPr>
              <a:t>intent</a:t>
            </a:r>
            <a:br>
              <a:rPr lang="es-ES_tradnl" dirty="0">
                <a:solidFill>
                  <a:srgbClr val="808080"/>
                </a:solidFill>
              </a:rPr>
            </a:br>
            <a:r>
              <a:rPr lang="es-ES_tradnl" dirty="0">
                <a:solidFill>
                  <a:srgbClr val="808080"/>
                </a:solidFill>
              </a:rPr>
              <a:t>     </a:t>
            </a:r>
            <a:r>
              <a:rPr lang="es-ES_tradnl" dirty="0" err="1"/>
              <a:t>intent.putExtras</a:t>
            </a:r>
            <a:r>
              <a:rPr lang="es-ES_tradnl" dirty="0"/>
              <a:t>(b)</a:t>
            </a:r>
            <a:r>
              <a:rPr lang="es-ES_tradnl" dirty="0">
                <a:solidFill>
                  <a:srgbClr val="CC7832"/>
                </a:solidFill>
              </a:rPr>
              <a:t>;</a:t>
            </a:r>
            <a:br>
              <a:rPr lang="es-ES_tradnl" dirty="0">
                <a:solidFill>
                  <a:srgbClr val="CC7832"/>
                </a:solidFill>
              </a:rPr>
            </a:br>
            <a:r>
              <a:rPr lang="es-ES_tradnl" dirty="0">
                <a:solidFill>
                  <a:srgbClr val="CC7832"/>
                </a:solidFill>
              </a:rPr>
              <a:t>    </a:t>
            </a:r>
            <a:r>
              <a:rPr lang="es-ES_tradnl" dirty="0">
                <a:solidFill>
                  <a:srgbClr val="808080"/>
                </a:solidFill>
              </a:rPr>
              <a:t>// Iniciamos la nueva actividad</a:t>
            </a:r>
            <a:br>
              <a:rPr lang="es-ES_tradnl" dirty="0">
                <a:solidFill>
                  <a:srgbClr val="808080"/>
                </a:solidFill>
              </a:rPr>
            </a:br>
            <a:r>
              <a:rPr lang="es-ES_tradnl" dirty="0">
                <a:solidFill>
                  <a:srgbClr val="808080"/>
                </a:solidFill>
              </a:rPr>
              <a:t>     </a:t>
            </a:r>
            <a:r>
              <a:rPr lang="es-ES_tradnl" dirty="0" err="1"/>
              <a:t>startActivity</a:t>
            </a:r>
            <a:r>
              <a:rPr lang="es-ES_tradnl" dirty="0"/>
              <a:t>(</a:t>
            </a:r>
            <a:r>
              <a:rPr lang="es-ES_tradnl" dirty="0" err="1"/>
              <a:t>intent</a:t>
            </a:r>
            <a:r>
              <a:rPr lang="es-ES_tradnl" dirty="0"/>
              <a:t>)</a:t>
            </a:r>
            <a:r>
              <a:rPr lang="es-ES_tradnl" dirty="0">
                <a:solidFill>
                  <a:srgbClr val="CC7832"/>
                </a:solidFill>
              </a:rPr>
              <a:t>;</a:t>
            </a:r>
            <a:br>
              <a:rPr lang="es-ES_tradnl" dirty="0">
                <a:solidFill>
                  <a:srgbClr val="CC7832"/>
                </a:solidFill>
              </a:rPr>
            </a:br>
            <a:r>
              <a:rPr lang="es-ES_tradnl" dirty="0"/>
              <a:t>}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3" y="1119123"/>
            <a:ext cx="2656919" cy="5461877"/>
          </a:xfrm>
          <a:prstGeom prst="rect">
            <a:avLst/>
          </a:prstGeom>
        </p:spPr>
      </p:pic>
      <p:sp>
        <p:nvSpPr>
          <p:cNvPr id="13" name="1 Título">
            <a:extLst>
              <a:ext uri="{FF2B5EF4-FFF2-40B4-BE49-F238E27FC236}">
                <a16:creationId xmlns:a16="http://schemas.microsoft.com/office/drawing/2014/main" id="{3AC2BD6D-6F9A-483E-AC35-DFBE6F81FAFE}"/>
              </a:ext>
            </a:extLst>
          </p:cNvPr>
          <p:cNvSpPr txBox="1">
            <a:spLocks/>
          </p:cNvSpPr>
          <p:nvPr/>
        </p:nvSpPr>
        <p:spPr>
          <a:xfrm>
            <a:off x="205482" y="248558"/>
            <a:ext cx="9215919" cy="7780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Práctica 1: Interfaz </a:t>
            </a:r>
            <a:r>
              <a:rPr lang="es-ES"/>
              <a:t>de Usuario de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>
            <a:off x="905164" y="914802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613080" y="2886112"/>
            <a:ext cx="70412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rgbClr val="808080"/>
                </a:solidFill>
              </a:rPr>
              <a:t>//Localizar los controles</a:t>
            </a:r>
            <a:br>
              <a:rPr lang="es-ES_tradnl" dirty="0">
                <a:solidFill>
                  <a:srgbClr val="808080"/>
                </a:solidFill>
              </a:rPr>
            </a:br>
            <a:r>
              <a:rPr lang="es-ES_tradnl" dirty="0" err="1"/>
              <a:t>TextView</a:t>
            </a:r>
            <a:r>
              <a:rPr lang="es-ES_tradnl" dirty="0"/>
              <a:t>  </a:t>
            </a:r>
            <a:r>
              <a:rPr lang="es-ES_tradnl" dirty="0" err="1"/>
              <a:t>txtSaludo</a:t>
            </a:r>
            <a:r>
              <a:rPr lang="es-ES_tradnl" dirty="0"/>
              <a:t> = (</a:t>
            </a:r>
            <a:r>
              <a:rPr lang="es-ES_tradnl" dirty="0" err="1"/>
              <a:t>TextView</a:t>
            </a:r>
            <a:r>
              <a:rPr lang="es-ES_tradnl" dirty="0"/>
              <a:t>)</a:t>
            </a:r>
            <a:r>
              <a:rPr lang="es-ES_tradnl" dirty="0" err="1"/>
              <a:t>findViewById</a:t>
            </a:r>
            <a:r>
              <a:rPr lang="es-ES_tradnl" dirty="0"/>
              <a:t>(</a:t>
            </a:r>
            <a:r>
              <a:rPr lang="es-ES_tradnl" dirty="0" err="1"/>
              <a:t>R.id.</a:t>
            </a:r>
            <a:r>
              <a:rPr lang="es-ES_tradnl" i="1" dirty="0" err="1">
                <a:solidFill>
                  <a:srgbClr val="9876AA"/>
                </a:solidFill>
              </a:rPr>
              <a:t>txtSaludo</a:t>
            </a:r>
            <a:r>
              <a:rPr lang="es-ES_tradnl" dirty="0"/>
              <a:t>)</a:t>
            </a:r>
            <a:r>
              <a:rPr lang="es-ES_tradnl" dirty="0">
                <a:solidFill>
                  <a:srgbClr val="CC7832"/>
                </a:solidFill>
              </a:rPr>
              <a:t>;</a:t>
            </a:r>
            <a:br>
              <a:rPr lang="es-ES_tradnl" dirty="0">
                <a:solidFill>
                  <a:srgbClr val="CC7832"/>
                </a:solidFill>
              </a:rPr>
            </a:br>
            <a:r>
              <a:rPr lang="es-ES_tradnl" dirty="0">
                <a:solidFill>
                  <a:srgbClr val="808080"/>
                </a:solidFill>
              </a:rPr>
              <a:t>//Recuperamos la información pasada en el </a:t>
            </a:r>
            <a:r>
              <a:rPr lang="es-ES_tradnl" dirty="0" err="1">
                <a:solidFill>
                  <a:srgbClr val="808080"/>
                </a:solidFill>
              </a:rPr>
              <a:t>intent</a:t>
            </a:r>
            <a:br>
              <a:rPr lang="es-ES_tradnl" dirty="0">
                <a:solidFill>
                  <a:srgbClr val="808080"/>
                </a:solidFill>
              </a:rPr>
            </a:br>
            <a:r>
              <a:rPr lang="es-ES_tradnl" dirty="0" err="1"/>
              <a:t>Bundle</a:t>
            </a:r>
            <a:r>
              <a:rPr lang="es-ES_tradnl" dirty="0"/>
              <a:t> </a:t>
            </a:r>
            <a:r>
              <a:rPr lang="es-ES_tradnl" dirty="0" err="1"/>
              <a:t>bundle</a:t>
            </a:r>
            <a:r>
              <a:rPr lang="es-ES_tradnl" dirty="0"/>
              <a:t> = </a:t>
            </a:r>
            <a:r>
              <a:rPr lang="es-ES_tradnl" dirty="0" err="1">
                <a:solidFill>
                  <a:srgbClr val="CC7832"/>
                </a:solidFill>
              </a:rPr>
              <a:t>this</a:t>
            </a:r>
            <a:r>
              <a:rPr lang="es-ES_tradnl" dirty="0" err="1"/>
              <a:t>.getIntent</a:t>
            </a:r>
            <a:r>
              <a:rPr lang="es-ES_tradnl" dirty="0"/>
              <a:t>().</a:t>
            </a:r>
            <a:r>
              <a:rPr lang="es-ES_tradnl" dirty="0" err="1"/>
              <a:t>getExtras</a:t>
            </a:r>
            <a:r>
              <a:rPr lang="es-ES_tradnl" dirty="0"/>
              <a:t>()</a:t>
            </a:r>
            <a:r>
              <a:rPr lang="es-ES_tradnl" dirty="0">
                <a:solidFill>
                  <a:srgbClr val="CC7832"/>
                </a:solidFill>
              </a:rPr>
              <a:t>;</a:t>
            </a:r>
            <a:br>
              <a:rPr lang="es-ES_tradnl" dirty="0">
                <a:solidFill>
                  <a:srgbClr val="CC7832"/>
                </a:solidFill>
              </a:rPr>
            </a:br>
            <a:br>
              <a:rPr lang="es-ES_tradnl" dirty="0">
                <a:solidFill>
                  <a:srgbClr val="CC7832"/>
                </a:solidFill>
              </a:rPr>
            </a:br>
            <a:r>
              <a:rPr lang="es-ES_tradnl" dirty="0">
                <a:solidFill>
                  <a:srgbClr val="808080"/>
                </a:solidFill>
              </a:rPr>
              <a:t>//Construimos el mensaje a mostrar</a:t>
            </a:r>
            <a:br>
              <a:rPr lang="es-ES_tradnl" dirty="0">
                <a:solidFill>
                  <a:srgbClr val="808080"/>
                </a:solidFill>
              </a:rPr>
            </a:br>
            <a:r>
              <a:rPr lang="es-ES_tradnl" dirty="0" err="1"/>
              <a:t>txtSaludo.setText</a:t>
            </a:r>
            <a:r>
              <a:rPr lang="es-ES_tradnl" dirty="0"/>
              <a:t>(</a:t>
            </a:r>
            <a:r>
              <a:rPr lang="es-ES_tradnl" dirty="0">
                <a:solidFill>
                  <a:srgbClr val="6A8759"/>
                </a:solidFill>
              </a:rPr>
              <a:t>"Hola!, Bienvenido </a:t>
            </a:r>
            <a:r>
              <a:rPr lang="es-ES_tradnl" dirty="0">
                <a:solidFill>
                  <a:srgbClr val="CC7832"/>
                </a:solidFill>
              </a:rPr>
              <a:t>\n</a:t>
            </a:r>
            <a:r>
              <a:rPr lang="es-ES_tradnl" dirty="0">
                <a:solidFill>
                  <a:srgbClr val="6A8759"/>
                </a:solidFill>
              </a:rPr>
              <a:t> " </a:t>
            </a:r>
            <a:r>
              <a:rPr lang="es-ES_tradnl" dirty="0"/>
              <a:t>+ </a:t>
            </a:r>
            <a:r>
              <a:rPr lang="es-ES_tradnl" dirty="0" err="1"/>
              <a:t>bundle.getString</a:t>
            </a:r>
            <a:r>
              <a:rPr lang="es-ES_tradnl" dirty="0"/>
              <a:t>(</a:t>
            </a:r>
            <a:r>
              <a:rPr lang="es-ES_tradnl" dirty="0">
                <a:solidFill>
                  <a:srgbClr val="6A8759"/>
                </a:solidFill>
              </a:rPr>
              <a:t>"NOMBRE"</a:t>
            </a:r>
            <a:r>
              <a:rPr lang="es-ES_tradnl" dirty="0"/>
              <a:t>))</a:t>
            </a:r>
            <a:r>
              <a:rPr lang="es-ES_tradnl" dirty="0">
                <a:solidFill>
                  <a:srgbClr val="CC7832"/>
                </a:solidFill>
              </a:rPr>
              <a:t>;</a:t>
            </a:r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1" y="1131411"/>
            <a:ext cx="2761370" cy="553072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26078" y="1396381"/>
            <a:ext cx="5650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dirty="0">
                <a:solidFill>
                  <a:srgbClr val="FF0000"/>
                </a:solidFill>
              </a:rPr>
              <a:t>Dentro del</a:t>
            </a:r>
          </a:p>
          <a:p>
            <a:r>
              <a:rPr lang="es-ES_tradnl" dirty="0" err="1">
                <a:solidFill>
                  <a:srgbClr val="CC7832"/>
                </a:solidFill>
              </a:rPr>
              <a:t>protected</a:t>
            </a:r>
            <a:r>
              <a:rPr lang="es-ES_tradnl" dirty="0">
                <a:solidFill>
                  <a:srgbClr val="CC7832"/>
                </a:solidFill>
              </a:rPr>
              <a:t> </a:t>
            </a:r>
            <a:r>
              <a:rPr lang="es-ES_tradnl" dirty="0" err="1">
                <a:solidFill>
                  <a:srgbClr val="CC7832"/>
                </a:solidFill>
              </a:rPr>
              <a:t>void</a:t>
            </a:r>
            <a:r>
              <a:rPr lang="es-ES_tradnl" dirty="0">
                <a:solidFill>
                  <a:srgbClr val="CC7832"/>
                </a:solidFill>
              </a:rPr>
              <a:t> </a:t>
            </a:r>
            <a:r>
              <a:rPr lang="es-ES_tradnl" dirty="0" err="1">
                <a:solidFill>
                  <a:srgbClr val="FFC66D"/>
                </a:solidFill>
              </a:rPr>
              <a:t>onCreate</a:t>
            </a:r>
            <a:r>
              <a:rPr lang="es-ES_tradnl" dirty="0"/>
              <a:t>(</a:t>
            </a:r>
            <a:r>
              <a:rPr lang="es-ES_tradnl" dirty="0" err="1"/>
              <a:t>Bundle</a:t>
            </a:r>
            <a:r>
              <a:rPr lang="es-ES_tradnl" dirty="0"/>
              <a:t> </a:t>
            </a:r>
            <a:r>
              <a:rPr lang="es-ES_tradnl" dirty="0" err="1"/>
              <a:t>savedInstanceState</a:t>
            </a:r>
            <a:r>
              <a:rPr lang="es-ES_tradnl" dirty="0"/>
              <a:t>)</a:t>
            </a:r>
          </a:p>
        </p:txBody>
      </p:sp>
      <p:sp>
        <p:nvSpPr>
          <p:cNvPr id="5" name="Flecha abajo 4"/>
          <p:cNvSpPr/>
          <p:nvPr/>
        </p:nvSpPr>
        <p:spPr>
          <a:xfrm>
            <a:off x="6651531" y="2239766"/>
            <a:ext cx="468460" cy="618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 Título">
            <a:extLst>
              <a:ext uri="{FF2B5EF4-FFF2-40B4-BE49-F238E27FC236}">
                <a16:creationId xmlns:a16="http://schemas.microsoft.com/office/drawing/2014/main" id="{3AC2BD6D-6F9A-483E-AC35-DFBE6F81FAFE}"/>
              </a:ext>
            </a:extLst>
          </p:cNvPr>
          <p:cNvSpPr txBox="1">
            <a:spLocks/>
          </p:cNvSpPr>
          <p:nvPr/>
        </p:nvSpPr>
        <p:spPr>
          <a:xfrm>
            <a:off x="205482" y="248558"/>
            <a:ext cx="9215919" cy="7780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Práctica 1: Interfaz </a:t>
            </a:r>
            <a:r>
              <a:rPr lang="es-ES"/>
              <a:t>de Usuario de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3" y="971722"/>
            <a:ext cx="6217291" cy="458949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70364" y="5777344"/>
            <a:ext cx="628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MUCHAS GRACIAS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862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1841</TotalTime>
  <Words>228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Trebuchet MS</vt:lpstr>
      <vt:lpstr>Wingdings 3</vt:lpstr>
      <vt:lpstr>Faceta</vt:lpstr>
      <vt:lpstr>Programación Orientada a Objetos para Dispositivos Móviles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“Gestión Académica UTEQ para educación en línea”</dc:title>
  <dc:creator>Efraín Díaz Macías</dc:creator>
  <cp:lastModifiedBy>Cristian Zambrano</cp:lastModifiedBy>
  <cp:revision>84</cp:revision>
  <dcterms:created xsi:type="dcterms:W3CDTF">2020-05-07T09:29:15Z</dcterms:created>
  <dcterms:modified xsi:type="dcterms:W3CDTF">2020-06-08T21:19:20Z</dcterms:modified>
</cp:coreProperties>
</file>