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58" r:id="rId3"/>
    <p:sldId id="259" r:id="rId4"/>
    <p:sldId id="27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80620" autoAdjust="0"/>
  </p:normalViewPr>
  <p:slideViewPr>
    <p:cSldViewPr>
      <p:cViewPr varScale="1">
        <p:scale>
          <a:sx n="54" d="100"/>
          <a:sy n="54" d="100"/>
        </p:scale>
        <p:origin x="11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CC1FC-51E6-44B8-9EF3-0B41BABF2C5A}" type="datetimeFigureOut">
              <a:rPr lang="es-AR" smtClean="0"/>
              <a:pPr/>
              <a:t>6/4/2021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37CCF-BCC3-45AD-BF47-A931FBD71B9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03-1908-4177-9E53-87B64EE21D0F}" type="datetimeFigureOut">
              <a:rPr lang="es-AR" smtClean="0"/>
              <a:pPr/>
              <a:t>6/4/2021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6D8-8FF2-4A3B-B44D-C9D74D5B3F6E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03-1908-4177-9E53-87B64EE21D0F}" type="datetimeFigureOut">
              <a:rPr lang="es-AR" smtClean="0"/>
              <a:pPr/>
              <a:t>6/4/2021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6D8-8FF2-4A3B-B44D-C9D74D5B3F6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03-1908-4177-9E53-87B64EE21D0F}" type="datetimeFigureOut">
              <a:rPr lang="es-AR" smtClean="0"/>
              <a:pPr/>
              <a:t>6/4/2021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6D8-8FF2-4A3B-B44D-C9D74D5B3F6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03-1908-4177-9E53-87B64EE21D0F}" type="datetimeFigureOut">
              <a:rPr lang="es-AR" smtClean="0"/>
              <a:pPr/>
              <a:t>6/4/2021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6D8-8FF2-4A3B-B44D-C9D74D5B3F6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03-1908-4177-9E53-87B64EE21D0F}" type="datetimeFigureOut">
              <a:rPr lang="es-AR" smtClean="0"/>
              <a:pPr/>
              <a:t>6/4/2021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19C96D8-8FF2-4A3B-B44D-C9D74D5B3F6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03-1908-4177-9E53-87B64EE21D0F}" type="datetimeFigureOut">
              <a:rPr lang="es-AR" smtClean="0"/>
              <a:pPr/>
              <a:t>6/4/2021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6D8-8FF2-4A3B-B44D-C9D74D5B3F6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03-1908-4177-9E53-87B64EE21D0F}" type="datetimeFigureOut">
              <a:rPr lang="es-AR" smtClean="0"/>
              <a:pPr/>
              <a:t>6/4/2021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6D8-8FF2-4A3B-B44D-C9D74D5B3F6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03-1908-4177-9E53-87B64EE21D0F}" type="datetimeFigureOut">
              <a:rPr lang="es-AR" smtClean="0"/>
              <a:pPr/>
              <a:t>6/4/2021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6D8-8FF2-4A3B-B44D-C9D74D5B3F6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03-1908-4177-9E53-87B64EE21D0F}" type="datetimeFigureOut">
              <a:rPr lang="es-AR" smtClean="0"/>
              <a:pPr/>
              <a:t>6/4/2021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6D8-8FF2-4A3B-B44D-C9D74D5B3F6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03-1908-4177-9E53-87B64EE21D0F}" type="datetimeFigureOut">
              <a:rPr lang="es-AR" smtClean="0"/>
              <a:pPr/>
              <a:t>6/4/2021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6D8-8FF2-4A3B-B44D-C9D74D5B3F6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03-1908-4177-9E53-87B64EE21D0F}" type="datetimeFigureOut">
              <a:rPr lang="es-AR" smtClean="0"/>
              <a:pPr/>
              <a:t>6/4/2021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6D8-8FF2-4A3B-B44D-C9D74D5B3F6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1B53C03-1908-4177-9E53-87B64EE21D0F}" type="datetimeFigureOut">
              <a:rPr lang="es-AR" smtClean="0"/>
              <a:pPr/>
              <a:t>6/4/2021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19C96D8-8FF2-4A3B-B44D-C9D74D5B3F6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1115616" y="3356992"/>
            <a:ext cx="7086600" cy="1828800"/>
          </a:xfrm>
        </p:spPr>
        <p:txBody>
          <a:bodyPr/>
          <a:lstStyle/>
          <a:p>
            <a:pPr algn="ctr"/>
            <a:r>
              <a:rPr lang="es-AR" dirty="0"/>
              <a:t>ALGORITMOS Y ESTRUCTURA DE DATOS</a:t>
            </a:r>
            <a:br>
              <a:rPr lang="es-AR" dirty="0"/>
            </a:br>
            <a:br>
              <a:rPr lang="es-AR" dirty="0"/>
            </a:br>
            <a:r>
              <a:rPr lang="es-AR" sz="4000" dirty="0"/>
              <a:t>Conceptos Básicos</a:t>
            </a:r>
          </a:p>
        </p:txBody>
      </p:sp>
      <p:sp>
        <p:nvSpPr>
          <p:cNvPr id="10" name="9 Marcador de texto"/>
          <p:cNvSpPr>
            <a:spLocks noGrp="1"/>
          </p:cNvSpPr>
          <p:nvPr>
            <p:ph type="body" idx="1"/>
          </p:nvPr>
        </p:nvSpPr>
        <p:spPr>
          <a:xfrm>
            <a:off x="1475656" y="5087640"/>
            <a:ext cx="7086600" cy="1509712"/>
          </a:xfrm>
        </p:spPr>
        <p:txBody>
          <a:bodyPr>
            <a:normAutofit lnSpcReduction="10000"/>
          </a:bodyPr>
          <a:lstStyle/>
          <a:p>
            <a:pPr algn="l"/>
            <a:endParaRPr lang="es-AR" dirty="0"/>
          </a:p>
          <a:p>
            <a:pPr algn="l"/>
            <a:r>
              <a:rPr lang="es-AR" sz="3100" dirty="0"/>
              <a:t>			</a:t>
            </a:r>
          </a:p>
          <a:p>
            <a:pPr algn="l"/>
            <a:r>
              <a:rPr lang="es-AR" sz="3100" dirty="0"/>
              <a:t>Gabriela Sanromán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Modelización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403648" y="1844824"/>
            <a:ext cx="61206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dirty="0"/>
              <a:t>Abstraer un problema del mundo real y simplificar su expresión, tratando de encontrar los aspectos principales que se pueden resolver, requerimientos, los datos que se han de procesar y el contexto del problema. </a:t>
            </a:r>
          </a:p>
          <a:p>
            <a:endParaRPr lang="es-AR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79512" y="332656"/>
            <a:ext cx="88924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Precondición</a:t>
            </a:r>
            <a:r>
              <a:rPr lang="es-AR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s-AR" sz="2400" dirty="0"/>
              <a:t>Información conocida como verdadera antes de iniciar el programa. </a:t>
            </a:r>
          </a:p>
          <a:p>
            <a:endParaRPr lang="es-AR" sz="2400" dirty="0"/>
          </a:p>
          <a:p>
            <a:r>
              <a:rPr lang="es-AR" sz="40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Poscondición</a:t>
            </a:r>
            <a:r>
              <a:rPr lang="es-AR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  <a:p>
            <a:r>
              <a:rPr lang="es-AR" sz="2400" dirty="0"/>
              <a:t>Información que debiera ser verdadera al cumplir un programa, si se cumple adecuadamente el requerimiento pedido. </a:t>
            </a:r>
          </a:p>
          <a:p>
            <a:endParaRPr lang="es-AR" sz="2400" dirty="0"/>
          </a:p>
          <a:p>
            <a:r>
              <a:rPr lang="es-AR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Especificación </a:t>
            </a:r>
          </a:p>
          <a:p>
            <a:r>
              <a:rPr lang="es-AR" sz="2400" dirty="0"/>
              <a:t>Proceso de analizar problemas del mundo real y determinar en forma clara y concreta el objetivo que se desea. Especificar un problema significa establecer en forma univoca el contexto, las precondiciones el resultado esperado, del cual se derivan las </a:t>
            </a:r>
            <a:r>
              <a:rPr lang="es-AR" sz="2400" dirty="0" err="1"/>
              <a:t>poscondiciones</a:t>
            </a:r>
            <a:r>
              <a:rPr lang="es-AR" sz="24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Lenguaje de Programación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115616" y="2060848"/>
            <a:ext cx="70567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dirty="0"/>
              <a:t>Conjunto de instrucciones permitidas y definidas por sus reglas sintácticas (cadenas de caracteres válidas) y su valor semántico (conceptos o significados que se representan) para la expresión de soluciones de problemas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Solución de Problemas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827584" y="1700808"/>
            <a:ext cx="77048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Analizando un problema del mundo real se llega a la modelización del problema por medio de la abstracción. </a:t>
            </a:r>
          </a:p>
          <a:p>
            <a:r>
              <a:rPr lang="es-AR" sz="2400" dirty="0"/>
              <a:t>A partir del modelo se debe elaborar el análisis de la solución como sistema, esto significa la descomposición en módulos. Estos módulos deben tener una función bien definida. </a:t>
            </a:r>
          </a:p>
          <a:p>
            <a:r>
              <a:rPr lang="es-AR" sz="2400" dirty="0"/>
              <a:t>La </a:t>
            </a:r>
            <a:r>
              <a:rPr lang="es-AR" sz="2400" dirty="0" err="1"/>
              <a:t>modularización</a:t>
            </a:r>
            <a:r>
              <a:rPr lang="es-AR" sz="2400" dirty="0"/>
              <a:t> es muy importante y no solo se refiere a los procesos a cumplir, sino también a la distribución de los datos de entrada, salida y los datos intermedios necesarios para alcanzar la solución.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Solución de Problemas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755576" y="2060848"/>
            <a:ext cx="7992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Etapas de resolución de problemas con computadoras. </a:t>
            </a:r>
          </a:p>
          <a:p>
            <a:endParaRPr lang="es-AR" sz="2400" b="1" dirty="0"/>
          </a:p>
          <a:p>
            <a:pPr marL="457200" indent="-457200">
              <a:buAutoNum type="arabicPeriod"/>
            </a:pPr>
            <a:r>
              <a:rPr lang="es-AR" sz="2400" dirty="0"/>
              <a:t>Análisis del problema: en su contexto del mundo real.</a:t>
            </a:r>
          </a:p>
          <a:p>
            <a:pPr marL="457200" indent="-457200">
              <a:buAutoNum type="arabicPeriod"/>
            </a:pPr>
            <a:r>
              <a:rPr lang="es-AR" sz="2400" dirty="0"/>
              <a:t>Diseño de la solución: </a:t>
            </a:r>
            <a:r>
              <a:rPr lang="es-AR" sz="2400" dirty="0" err="1"/>
              <a:t>modularizar</a:t>
            </a:r>
            <a:r>
              <a:rPr lang="es-AR" sz="2400" dirty="0"/>
              <a:t> el problema (descomponer en partes con funciones bien definidas y datos propios estableciendo la comunicación entre los módulos).</a:t>
            </a:r>
          </a:p>
          <a:p>
            <a:pPr marL="457200" indent="-457200">
              <a:buAutoNum type="arabicPeriod"/>
            </a:pPr>
            <a:r>
              <a:rPr lang="es-AR" sz="2400" dirty="0"/>
              <a:t>Especificación del algoritmo para cada módulo. </a:t>
            </a:r>
          </a:p>
          <a:p>
            <a:pPr marL="457200" indent="-457200">
              <a:buAutoNum type="arabicPeriod"/>
            </a:pPr>
            <a:r>
              <a:rPr lang="es-AR" sz="2400" dirty="0"/>
              <a:t>Escritura del programa.</a:t>
            </a:r>
          </a:p>
          <a:p>
            <a:pPr marL="457200" indent="-457200">
              <a:buAutoNum type="arabicPeriod"/>
            </a:pPr>
            <a:r>
              <a:rPr lang="es-AR" sz="2400" dirty="0"/>
              <a:t> Verificación. </a:t>
            </a:r>
          </a:p>
          <a:p>
            <a:endParaRPr lang="es-AR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Programación modular y estructurada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11560" y="1916832"/>
            <a:ext cx="8208912" cy="336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b="1" i="1" dirty="0"/>
              <a:t>Modular</a:t>
            </a:r>
            <a:r>
              <a:rPr lang="es-AR" sz="2400" dirty="0"/>
              <a:t>  porque permite la descomposición del problema en módulos</a:t>
            </a:r>
          </a:p>
          <a:p>
            <a:pPr>
              <a:lnSpc>
                <a:spcPct val="150000"/>
              </a:lnSpc>
            </a:pPr>
            <a:r>
              <a:rPr lang="es-AR" sz="2400" b="1" i="1" dirty="0"/>
              <a:t>Estructurada</a:t>
            </a:r>
            <a:r>
              <a:rPr lang="es-AR" sz="2400" dirty="0"/>
              <a:t> solo permite la utilización de tres estructuras: 	Asignación o Secuencia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	Selección o Decisión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	Repetición o Iteración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Algoritmo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11560" y="1700808"/>
            <a:ext cx="8064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Secuencia finita de instrucciones, reglas o pasos que describen en forma precisa las operaciones que una computadora debe realizar para llevar a cabo una tarea en tiempo finito [</a:t>
            </a:r>
            <a:r>
              <a:rPr lang="es-AR" sz="2400" dirty="0" err="1"/>
              <a:t>Knuth</a:t>
            </a:r>
            <a:r>
              <a:rPr lang="es-AR" sz="2400" dirty="0"/>
              <a:t>, 1968]. </a:t>
            </a:r>
          </a:p>
          <a:p>
            <a:endParaRPr lang="es-AR" sz="2400" dirty="0"/>
          </a:p>
          <a:p>
            <a:r>
              <a:rPr lang="es-AR" sz="2400" dirty="0"/>
              <a:t>Descripción de un esquema de comportamiento expresado mediante un repertorio finito de acciones y de informaciones elementales, identificadas, bien comprendidas y realizables a priori. Este repertorio se denomina léxico[</a:t>
            </a:r>
            <a:r>
              <a:rPr lang="es-AR" sz="2400" dirty="0" err="1"/>
              <a:t>Scholl</a:t>
            </a:r>
            <a:r>
              <a:rPr lang="es-AR" sz="2400" dirty="0"/>
              <a:t>, 1988].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Características de un Algoritmo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95536" y="1484784"/>
            <a:ext cx="82444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AR" sz="2400" b="1" dirty="0"/>
              <a:t>Preciso. </a:t>
            </a:r>
            <a:r>
              <a:rPr lang="es-AR" sz="2400" dirty="0"/>
              <a:t>Los pasos del algoritmo deben desarrollarse en un orden estricto.</a:t>
            </a:r>
          </a:p>
          <a:p>
            <a:pPr>
              <a:buFont typeface="Wingdings" pitchFamily="2" charset="2"/>
              <a:buChar char="ü"/>
            </a:pPr>
            <a:r>
              <a:rPr lang="es-AR" sz="2400" dirty="0"/>
              <a:t>D</a:t>
            </a:r>
            <a:r>
              <a:rPr lang="es-AR" sz="2400" b="1" dirty="0"/>
              <a:t>efinido. </a:t>
            </a:r>
            <a:r>
              <a:rPr lang="es-AR" sz="2400" dirty="0"/>
              <a:t>Cuantas veces se ejecute, el resultado depende estrictamente de los datos suministrados. </a:t>
            </a:r>
          </a:p>
          <a:p>
            <a:pPr>
              <a:buFont typeface="Wingdings" pitchFamily="2" charset="2"/>
              <a:buChar char="ü"/>
            </a:pPr>
            <a:r>
              <a:rPr lang="es-AR" sz="2400" b="1" dirty="0"/>
              <a:t> Finito. </a:t>
            </a:r>
            <a:r>
              <a:rPr lang="es-AR" sz="2400" dirty="0"/>
              <a:t>El número de pasos de un algoritmo debe ser limitado, debe llegar a un final.</a:t>
            </a:r>
            <a:r>
              <a:rPr lang="es-AR" sz="2400" b="1" dirty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es-AR" sz="2400" b="1" dirty="0"/>
              <a:t> Presentación formal.  </a:t>
            </a:r>
            <a:r>
              <a:rPr lang="es-AR" sz="2400" dirty="0"/>
              <a:t>Exprese en alguna de las formas comúnmente aceptadas. Las formas de presentación de algoritmos son: el </a:t>
            </a:r>
            <a:r>
              <a:rPr lang="es-AR" sz="2400" dirty="0" err="1"/>
              <a:t>pseudo</a:t>
            </a:r>
            <a:r>
              <a:rPr lang="es-AR" sz="2400" dirty="0"/>
              <a:t> código, diagramas. </a:t>
            </a:r>
            <a:endParaRPr lang="es-AR" sz="2400" b="1" dirty="0"/>
          </a:p>
          <a:p>
            <a:pPr>
              <a:buFont typeface="Wingdings" pitchFamily="2" charset="2"/>
              <a:buChar char="ü"/>
            </a:pPr>
            <a:r>
              <a:rPr lang="es-AR" sz="2400" dirty="0"/>
              <a:t> </a:t>
            </a:r>
            <a:r>
              <a:rPr lang="es-AR" sz="2400" b="1" dirty="0"/>
              <a:t>Corrección. </a:t>
            </a:r>
            <a:r>
              <a:rPr lang="es-AR" sz="2400" dirty="0"/>
              <a:t>Ponerlo a prueba; verificación o prueba de escritorio. </a:t>
            </a:r>
          </a:p>
          <a:p>
            <a:pPr>
              <a:buFont typeface="Wingdings" pitchFamily="2" charset="2"/>
              <a:buChar char="ü"/>
            </a:pPr>
            <a:r>
              <a:rPr lang="es-AR" sz="2400" dirty="0"/>
              <a:t> </a:t>
            </a:r>
            <a:r>
              <a:rPr lang="es-AR" sz="2400" b="1" dirty="0"/>
              <a:t>Eficiencia.  E</a:t>
            </a:r>
            <a:r>
              <a:rPr lang="es-AR" sz="2400" dirty="0"/>
              <a:t>valuar los recursos de cómputo que requiere para almacenar datos y para ejecutar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Propiedades de los Algoritmos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827584" y="1844824"/>
            <a:ext cx="74168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400" dirty="0"/>
          </a:p>
          <a:p>
            <a:pPr>
              <a:buFont typeface="Wingdings" pitchFamily="2" charset="2"/>
              <a:buChar char="ü"/>
            </a:pPr>
            <a:r>
              <a:rPr lang="es-AR" sz="2400" dirty="0"/>
              <a:t> Especificación precisa de la entrada</a:t>
            </a:r>
          </a:p>
          <a:p>
            <a:pPr>
              <a:buFont typeface="Wingdings" pitchFamily="2" charset="2"/>
              <a:buChar char="ü"/>
            </a:pPr>
            <a:r>
              <a:rPr lang="es-AR" sz="2400" dirty="0"/>
              <a:t> Especificación precisa de cada instrucción. Cada etapa del algoritmo debe estar definida con precisión. </a:t>
            </a:r>
          </a:p>
          <a:p>
            <a:pPr>
              <a:buFont typeface="Wingdings" pitchFamily="2" charset="2"/>
              <a:buChar char="ü"/>
            </a:pPr>
            <a:r>
              <a:rPr lang="es-AR" sz="2400" dirty="0"/>
              <a:t> Exacto y correcto. Debe producir la salida deseada. </a:t>
            </a:r>
          </a:p>
          <a:p>
            <a:pPr>
              <a:buFont typeface="Wingdings" pitchFamily="2" charset="2"/>
              <a:buChar char="ü"/>
            </a:pPr>
            <a:r>
              <a:rPr lang="es-AR" sz="2400" dirty="0"/>
              <a:t> Debe tener etapas bien definidas y concretas, un número finito de pasos.</a:t>
            </a:r>
          </a:p>
          <a:p>
            <a:pPr>
              <a:buFont typeface="Wingdings" pitchFamily="2" charset="2"/>
              <a:buChar char="ü"/>
            </a:pPr>
            <a:r>
              <a:rPr lang="es-AR" sz="2400" dirty="0"/>
              <a:t> Debe ser fácil de entender, codificar y depurar. </a:t>
            </a:r>
          </a:p>
          <a:p>
            <a:pPr>
              <a:buFont typeface="Wingdings" pitchFamily="2" charset="2"/>
              <a:buChar char="ü"/>
            </a:pPr>
            <a:r>
              <a:rPr lang="es-AR" sz="2400" dirty="0"/>
              <a:t> Debe hacer uso eficiente de los recursos de la computadora </a:t>
            </a:r>
          </a:p>
          <a:p>
            <a:endParaRPr lang="es-AR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Eficiencia de un Algoritmo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755576" y="2204864"/>
            <a:ext cx="7488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Se pueden tener varias soluciones algorítmicas para un mismo problema, sin embargo el uso de recursos y la complejidad para cada una de las soluciones puede ser muy diferente. </a:t>
            </a:r>
          </a:p>
          <a:p>
            <a:r>
              <a:rPr lang="es-AR" sz="2400" dirty="0"/>
              <a:t>La eficiencia como factor espacio temporal debe estar estrechamente relacionada con la buena calidad, el funcionamiento y la facilidad del mantenimiento.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Informática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32048" y="1196752"/>
            <a:ext cx="85324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Disciplina del estudio sistematizado de los procesos algorítmicos que describen y transforman información, su teoría, análisis, diseño, eficiencia, implementación y aplicación.</a:t>
            </a:r>
          </a:p>
          <a:p>
            <a:r>
              <a:rPr lang="es-AR" sz="2400" dirty="0"/>
              <a:t>Tiene tres formas de pensar propias, que se complementan para la resolución de la mayoría de los problemas:</a:t>
            </a:r>
          </a:p>
          <a:p>
            <a:pPr>
              <a:buFont typeface="Wingdings" pitchFamily="2" charset="2"/>
              <a:buChar char="ü"/>
            </a:pPr>
            <a:r>
              <a:rPr lang="es-AR" sz="2400" dirty="0"/>
              <a:t> Teoría: Con el pensamiento teórico se describen y prueban relaciones. </a:t>
            </a:r>
          </a:p>
          <a:p>
            <a:pPr>
              <a:buFont typeface="Wingdings" pitchFamily="2" charset="2"/>
              <a:buChar char="ü"/>
            </a:pPr>
            <a:r>
              <a:rPr lang="es-AR" sz="2400" dirty="0"/>
              <a:t>Abstracción: Recolección de datos y formulación de un modelo, se eliminan los detalles irrelevantes. </a:t>
            </a:r>
          </a:p>
          <a:p>
            <a:pPr>
              <a:buFont typeface="Wingdings" pitchFamily="2" charset="2"/>
              <a:buChar char="ü"/>
            </a:pPr>
            <a:r>
              <a:rPr lang="es-AR" sz="2400" dirty="0"/>
              <a:t> Diseño: se tienen en cuenta requisitos, especificaciones y se diseñan o analizan mecanismos para resolver problemas. Supone llevar a la práctica los resultados teóricos.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Complejidades más comunes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79512" y="1124744"/>
            <a:ext cx="9001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400" dirty="0"/>
          </a:p>
          <a:p>
            <a:r>
              <a:rPr lang="es-AR" sz="2400"/>
              <a:t>1. Complejidad </a:t>
            </a:r>
            <a:r>
              <a:rPr lang="es-AR" sz="2400" dirty="0"/>
              <a:t>constante: se expresa como O(1). Se encuentra en algoritmos sin ciclos, por ejemplo en un intercambio de variables. </a:t>
            </a:r>
          </a:p>
          <a:p>
            <a:r>
              <a:rPr lang="es-AR" sz="2400" dirty="0"/>
              <a:t>2. Complejidad logarítmica: Es una complejidad eficiente, la búsqueda binaria tiene esta complejidad. </a:t>
            </a:r>
          </a:p>
          <a:p>
            <a:r>
              <a:rPr lang="es-AR" sz="2400" dirty="0"/>
              <a:t>3. Complejidad lineal: se encuentra en los ciclos simples. </a:t>
            </a:r>
          </a:p>
          <a:p>
            <a:r>
              <a:rPr lang="es-AR" sz="2400" dirty="0"/>
              <a:t>4. Complejidad logarítmica lineal: Los mejores algoritmos de ordenamiento tienen esta complejidad. </a:t>
            </a:r>
          </a:p>
          <a:p>
            <a:r>
              <a:rPr lang="es-AR" sz="2400" dirty="0"/>
              <a:t>5. Complejidad cuadrática: Aparece en el manejo de matrices de dos dimensiones, generalmente con dos ciclos anidados. </a:t>
            </a:r>
          </a:p>
          <a:p>
            <a:r>
              <a:rPr lang="es-AR" sz="2400" dirty="0"/>
              <a:t>6. Complejidad cúbica: Aparece en el manejo de matrices de tres dimensiones, generalmente con tres ciclos anidados. </a:t>
            </a:r>
          </a:p>
          <a:p>
            <a:r>
              <a:rPr lang="es-AR" sz="2400" dirty="0"/>
              <a:t>7. Complejidad exponencial: es la complejidad de algoritmos recursivos.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Léxico y Algoritmo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95536" y="1556792"/>
            <a:ext cx="83529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Para escribir un algoritmo deben seguirse un conjunto de pasos básicos </a:t>
            </a:r>
          </a:p>
          <a:p>
            <a:r>
              <a:rPr lang="es-AR" sz="2400" dirty="0"/>
              <a:t>1. Comprender el problema </a:t>
            </a:r>
          </a:p>
          <a:p>
            <a:r>
              <a:rPr lang="es-AR" sz="2400" dirty="0"/>
              <a:t>2. Identificar los elementos a incluir en el léxico: constantes, tipos, variables y acciones. </a:t>
            </a:r>
          </a:p>
          <a:p>
            <a:r>
              <a:rPr lang="es-AR" sz="2400" dirty="0"/>
              <a:t>3. Encontrar la forma de secuenciar las acciones para obtener el resultado, esto es, alcanzar las </a:t>
            </a:r>
            <a:r>
              <a:rPr lang="es-AR" sz="2400" dirty="0" err="1"/>
              <a:t>poscondiciones</a:t>
            </a:r>
            <a:r>
              <a:rPr lang="es-AR" sz="2400" dirty="0"/>
              <a:t> a partir de un estado inicial que cumple con la precondición. </a:t>
            </a:r>
          </a:p>
          <a:p>
            <a:r>
              <a:rPr lang="es-AR" sz="2400" dirty="0"/>
              <a:t>4. Al organizar las acciones en el tercer paso puede ocurrir que se detecte que faltan elementos en el léxico o que algún aspecto del problema no ha sido bien comprendido lo cual requeriría volver a los pasos anteriores. </a:t>
            </a:r>
          </a:p>
          <a:p>
            <a:r>
              <a:rPr lang="es-AR" sz="2400" dirty="0"/>
              <a:t>5. Nunca la solución aparece en el primer intento, en general aparece en un proceso cíclico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Programación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755576" y="1568981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La programación es una actividad transversal asociada a cualquier área de la informática, aunque es la ingeniería del software el área específica que se ocupa de la creación del software.</a:t>
            </a:r>
          </a:p>
          <a:p>
            <a:r>
              <a:rPr lang="es-AR" sz="2400" dirty="0"/>
              <a:t>La ingeniería del software es la disciplina que se ocupa de la aplicación del conocimiento científico al diseño y construcción de programas de computación y a todas las actividades asociadas de documentación, operación y mantenimiento, lo que proporciona un enfoque sistemático. </a:t>
            </a:r>
          </a:p>
          <a:p>
            <a:r>
              <a:rPr lang="es-AR" sz="2400" dirty="0"/>
              <a:t>La programación es una actividad en la que la creatividad juega un rol primordial.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4400" dirty="0"/>
              <a:t>Paradigmas de programación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611560" y="1988840"/>
            <a:ext cx="81369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/>
              <a:t>Paradigma: Colección de conceptos que guían el proceso de construcción de un programa. </a:t>
            </a:r>
          </a:p>
          <a:p>
            <a:endParaRPr lang="es-AR" sz="2400" dirty="0"/>
          </a:p>
          <a:p>
            <a:r>
              <a:rPr lang="es-AR" sz="2400" dirty="0"/>
              <a:t>Estos conceptos controlan la forma en que se piensan y formulan los programas. </a:t>
            </a:r>
          </a:p>
          <a:p>
            <a:endParaRPr lang="es-AR" sz="2400" dirty="0"/>
          </a:p>
          <a:p>
            <a:r>
              <a:rPr lang="es-AR" sz="2400" dirty="0"/>
              <a:t>Imperativo : </a:t>
            </a:r>
            <a:r>
              <a:rPr lang="es-AR" sz="2400" dirty="0" err="1"/>
              <a:t>Procedural</a:t>
            </a:r>
            <a:r>
              <a:rPr lang="es-AR" sz="2400" dirty="0"/>
              <a:t> – Objetos. </a:t>
            </a:r>
          </a:p>
          <a:p>
            <a:r>
              <a:rPr lang="es-AR" sz="2400" dirty="0"/>
              <a:t>Declarativo:  Funcional – Lógico.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Programa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11560" y="1916832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Conjunto de instrucciones, ejecutables sobre una computadora, que permite cumplir una función especifica. </a:t>
            </a:r>
          </a:p>
          <a:p>
            <a:endParaRPr lang="es-AR" sz="2400" dirty="0"/>
          </a:p>
          <a:p>
            <a:r>
              <a:rPr lang="es-AR" sz="2400" b="1" dirty="0"/>
              <a:t>Un Programa es un conjunto de instrucciones no activas almacenadas en un computador, se vuelve tarea a partir de que se selecciona para su ejecución y permite cumplir una función específica. </a:t>
            </a:r>
          </a:p>
          <a:p>
            <a:r>
              <a:rPr lang="es-AR" sz="2400" b="1" dirty="0"/>
              <a:t>Un proceso es un programa en ejecución.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Programa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755576" y="1844824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Las tareas a la que se enfrenta quien debe escribir programas en computadoras son: </a:t>
            </a:r>
          </a:p>
          <a:p>
            <a:endParaRPr lang="es-AR" sz="2400" dirty="0"/>
          </a:p>
          <a:p>
            <a:pPr marL="914400" lvl="1" indent="-457200">
              <a:buAutoNum type="arabicPeriod"/>
            </a:pPr>
            <a:r>
              <a:rPr lang="es-AR" sz="2400" dirty="0"/>
              <a:t>Definir el conjunto de instrucciones cuya ejecución ordenada conduce a la solución. </a:t>
            </a:r>
          </a:p>
          <a:p>
            <a:endParaRPr lang="es-AR" sz="2400" dirty="0"/>
          </a:p>
          <a:p>
            <a:pPr marL="914400" lvl="1" indent="-457200">
              <a:buFont typeface="+mj-lt"/>
              <a:buAutoNum type="arabicPeriod" startAt="2"/>
            </a:pPr>
            <a:r>
              <a:rPr lang="es-AR" sz="2400" dirty="0"/>
              <a:t>Elegir la representación adecuada de los datos del problema. </a:t>
            </a:r>
          </a:p>
          <a:p>
            <a:endParaRPr lang="es-AR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Programa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827584" y="1700808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Partes de un programa </a:t>
            </a:r>
          </a:p>
          <a:p>
            <a:endParaRPr lang="es-AR" sz="2400" b="1" dirty="0"/>
          </a:p>
          <a:p>
            <a:pPr>
              <a:buFont typeface="Wingdings" pitchFamily="2" charset="2"/>
              <a:buChar char="ü"/>
            </a:pPr>
            <a:r>
              <a:rPr lang="es-AR" sz="2400" dirty="0"/>
              <a:t> Las instrucciones o sentencias representan las operaciones que se ejecutaran al interpretar el programa. </a:t>
            </a:r>
          </a:p>
          <a:p>
            <a:pPr>
              <a:buFont typeface="Wingdings" pitchFamily="2" charset="2"/>
              <a:buChar char="ü"/>
            </a:pPr>
            <a:endParaRPr lang="es-AR" sz="2400" dirty="0"/>
          </a:p>
          <a:p>
            <a:pPr>
              <a:buFont typeface="Wingdings" pitchFamily="2" charset="2"/>
              <a:buChar char="ü"/>
            </a:pPr>
            <a:r>
              <a:rPr lang="es-AR" sz="2400" dirty="0"/>
              <a:t> Los datos son valores de información de los que se necesita disponer, en ocasiones, transformar para ejecutar la función del programa.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Dato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331640" y="2060848"/>
            <a:ext cx="6480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dirty="0"/>
              <a:t>Representación de un objeto del mundo real mediante el cual se pueden </a:t>
            </a:r>
            <a:r>
              <a:rPr lang="es-AR" sz="2400" dirty="0" err="1"/>
              <a:t>modelizar</a:t>
            </a:r>
            <a:r>
              <a:rPr lang="es-AR" sz="2400" dirty="0"/>
              <a:t> aspectos de un problema que se desea resolver con un programa en una computadora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Abstracción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547664" y="2492896"/>
            <a:ext cx="58326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dirty="0"/>
              <a:t>Proceso de análisis del mundo real con el propósito de interpretar los aspectos esenciales de un problema y expresarlo en términos precisos. </a:t>
            </a:r>
          </a:p>
          <a:p>
            <a:endParaRPr lang="es-AR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2325</TotalTime>
  <Words>1361</Words>
  <Application>Microsoft Office PowerPoint</Application>
  <PresentationFormat>Presentación en pantalla (4:3)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Book Antiqua</vt:lpstr>
      <vt:lpstr>Calibri</vt:lpstr>
      <vt:lpstr>Lucida Sans</vt:lpstr>
      <vt:lpstr>Wingdings</vt:lpstr>
      <vt:lpstr>Wingdings 2</vt:lpstr>
      <vt:lpstr>Wingdings 3</vt:lpstr>
      <vt:lpstr>Vértice</vt:lpstr>
      <vt:lpstr>ALGORITMOS Y ESTRUCTURA DE DATOS  Conceptos Básicos</vt:lpstr>
      <vt:lpstr>Informática</vt:lpstr>
      <vt:lpstr>Programación</vt:lpstr>
      <vt:lpstr>Paradigmas de programación</vt:lpstr>
      <vt:lpstr>Programa</vt:lpstr>
      <vt:lpstr>Programa</vt:lpstr>
      <vt:lpstr>Programa</vt:lpstr>
      <vt:lpstr>Dato</vt:lpstr>
      <vt:lpstr>Abstracción</vt:lpstr>
      <vt:lpstr>Modelización</vt:lpstr>
      <vt:lpstr>Presentación de PowerPoint</vt:lpstr>
      <vt:lpstr>Lenguaje de Programación</vt:lpstr>
      <vt:lpstr>Solución de Problemas</vt:lpstr>
      <vt:lpstr>Solución de Problemas</vt:lpstr>
      <vt:lpstr>Programación modular y estructurada</vt:lpstr>
      <vt:lpstr>Algoritmo</vt:lpstr>
      <vt:lpstr>Características de un Algoritmo</vt:lpstr>
      <vt:lpstr>Propiedades de los Algoritmos</vt:lpstr>
      <vt:lpstr>Eficiencia de un Algoritmo</vt:lpstr>
      <vt:lpstr>Complejidades más comunes</vt:lpstr>
      <vt:lpstr>Léxico y Algoritmo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SINTAXIS Y SEMÁNTICA</dc:title>
  <dc:creator>Gabriela</dc:creator>
  <cp:lastModifiedBy>Gabriela Sanroman</cp:lastModifiedBy>
  <cp:revision>109</cp:revision>
  <dcterms:created xsi:type="dcterms:W3CDTF">2015-03-04T19:04:37Z</dcterms:created>
  <dcterms:modified xsi:type="dcterms:W3CDTF">2021-04-06T17:40:09Z</dcterms:modified>
</cp:coreProperties>
</file>