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55"/>
  </p:notesMasterIdLst>
  <p:sldIdLst>
    <p:sldId id="256" r:id="rId2"/>
    <p:sldId id="309" r:id="rId3"/>
    <p:sldId id="429" r:id="rId4"/>
    <p:sldId id="432" r:id="rId5"/>
    <p:sldId id="431" r:id="rId6"/>
    <p:sldId id="433" r:id="rId7"/>
    <p:sldId id="434" r:id="rId8"/>
    <p:sldId id="436" r:id="rId9"/>
    <p:sldId id="437" r:id="rId10"/>
    <p:sldId id="438" r:id="rId11"/>
    <p:sldId id="439" r:id="rId12"/>
    <p:sldId id="441" r:id="rId13"/>
    <p:sldId id="461" r:id="rId14"/>
    <p:sldId id="462" r:id="rId15"/>
    <p:sldId id="463" r:id="rId16"/>
    <p:sldId id="464" r:id="rId17"/>
    <p:sldId id="465" r:id="rId18"/>
    <p:sldId id="466" r:id="rId19"/>
    <p:sldId id="468" r:id="rId20"/>
    <p:sldId id="449" r:id="rId21"/>
    <p:sldId id="448" r:id="rId22"/>
    <p:sldId id="451" r:id="rId23"/>
    <p:sldId id="452" r:id="rId24"/>
    <p:sldId id="453" r:id="rId25"/>
    <p:sldId id="454" r:id="rId26"/>
    <p:sldId id="455" r:id="rId27"/>
    <p:sldId id="456" r:id="rId28"/>
    <p:sldId id="457" r:id="rId29"/>
    <p:sldId id="458" r:id="rId30"/>
    <p:sldId id="459" r:id="rId31"/>
    <p:sldId id="460" r:id="rId32"/>
    <p:sldId id="467" r:id="rId33"/>
    <p:sldId id="469" r:id="rId34"/>
    <p:sldId id="470" r:id="rId35"/>
    <p:sldId id="471" r:id="rId36"/>
    <p:sldId id="472" r:id="rId37"/>
    <p:sldId id="473" r:id="rId38"/>
    <p:sldId id="474" r:id="rId39"/>
    <p:sldId id="475" r:id="rId40"/>
    <p:sldId id="476" r:id="rId41"/>
    <p:sldId id="477" r:id="rId42"/>
    <p:sldId id="478" r:id="rId43"/>
    <p:sldId id="479" r:id="rId44"/>
    <p:sldId id="482" r:id="rId45"/>
    <p:sldId id="483" r:id="rId46"/>
    <p:sldId id="484" r:id="rId47"/>
    <p:sldId id="485" r:id="rId48"/>
    <p:sldId id="486" r:id="rId49"/>
    <p:sldId id="480" r:id="rId50"/>
    <p:sldId id="481" r:id="rId51"/>
    <p:sldId id="487" r:id="rId52"/>
    <p:sldId id="488" r:id="rId53"/>
    <p:sldId id="489" r:id="rId54"/>
  </p:sldIdLst>
  <p:sldSz cx="9144000" cy="5143500" type="screen16x9"/>
  <p:notesSz cx="6858000" cy="9144000"/>
  <p:embeddedFontLst>
    <p:embeddedFont>
      <p:font typeface="Montserrat ExtraBold" panose="020B0604020202020204" charset="0"/>
      <p:bold r:id="rId56"/>
      <p:boldItalic r:id="rId57"/>
    </p:embeddedFont>
    <p:embeddedFont>
      <p:font typeface="Verdana" panose="020B0604030504040204" pitchFamily="34" charset="0"/>
      <p:regular r:id="rId58"/>
      <p:bold r:id="rId59"/>
      <p:italic r:id="rId60"/>
      <p:boldItalic r:id="rId61"/>
    </p:embeddedFont>
    <p:embeddedFont>
      <p:font typeface="Consolas" panose="020B0609020204030204" pitchFamily="49" charset="0"/>
      <p:regular r:id="rId62"/>
      <p:bold r:id="rId63"/>
      <p:italic r:id="rId64"/>
      <p:boldItalic r:id="rId65"/>
    </p:embeddedFont>
    <p:embeddedFont>
      <p:font typeface="Lato" panose="020B0604020202020204" charset="0"/>
      <p:regular r:id="rId66"/>
      <p:bold r:id="rId67"/>
      <p:italic r:id="rId68"/>
      <p:boldItalic r:id="rId69"/>
    </p:embeddedFont>
    <p:embeddedFont>
      <p:font typeface="Montserrat" panose="020B0604020202020204" charset="0"/>
      <p:regular r:id="rId70"/>
      <p:bold r:id="rId71"/>
      <p:italic r:id="rId72"/>
      <p:boldItalic r:id="rId73"/>
    </p:embeddedFont>
    <p:embeddedFont>
      <p:font typeface="Montserrat SemiBold" panose="020B0604020202020204" charset="0"/>
      <p:regular r:id="rId74"/>
      <p:bold r:id="rId75"/>
      <p:italic r:id="rId76"/>
      <p:boldItalic r:id="rId7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262E"/>
    <a:srgbClr val="0000FF"/>
    <a:srgbClr val="9D66F9"/>
    <a:srgbClr val="AD7FFA"/>
    <a:srgbClr val="C4A3FB"/>
    <a:srgbClr val="AA7AFA"/>
    <a:srgbClr val="FFBAB7"/>
    <a:srgbClr val="FFFFFF"/>
    <a:srgbClr val="FFDA66"/>
    <a:srgbClr val="9DE2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70" autoAdjust="0"/>
    <p:restoredTop sz="94660"/>
  </p:normalViewPr>
  <p:slideViewPr>
    <p:cSldViewPr snapToGrid="0">
      <p:cViewPr varScale="1">
        <p:scale>
          <a:sx n="109" d="100"/>
          <a:sy n="109" d="100"/>
        </p:scale>
        <p:origin x="798" y="96"/>
      </p:cViewPr>
      <p:guideLst>
        <p:guide orient="horz" pos="1620"/>
        <p:guide pos="2880"/>
      </p:guideLst>
    </p:cSldViewPr>
  </p:slideViewPr>
  <p:notesTextViewPr>
    <p:cViewPr>
      <p:scale>
        <a:sx n="75" d="100"/>
        <a:sy n="75" d="100"/>
      </p:scale>
      <p:origin x="0" y="0"/>
    </p:cViewPr>
  </p:notesTextViewPr>
  <p:sorterViewPr>
    <p:cViewPr>
      <p:scale>
        <a:sx n="100" d="100"/>
        <a:sy n="100" d="100"/>
      </p:scale>
      <p:origin x="0" y="-277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8.fntdata"/><Relationship Id="rId68" Type="http://schemas.openxmlformats.org/officeDocument/2006/relationships/font" Target="fonts/font13.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font" Target="fonts/font3.fntdata"/><Relationship Id="rId74" Type="http://schemas.openxmlformats.org/officeDocument/2006/relationships/font" Target="fonts/font19.fntdata"/><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font" Target="fonts/font14.fntdata"/><Relationship Id="rId77" Type="http://schemas.openxmlformats.org/officeDocument/2006/relationships/font" Target="fonts/font2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7.fntdata"/><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67"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7.fntdata"/><Relationship Id="rId70" Type="http://schemas.openxmlformats.org/officeDocument/2006/relationships/font" Target="fonts/font15.fntdata"/><Relationship Id="rId75"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font" Target="fonts/font10.fntdata"/><Relationship Id="rId73" Type="http://schemas.openxmlformats.org/officeDocument/2006/relationships/font" Target="fonts/font18.fntdata"/><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notesMaster" Target="notesMasters/notesMaster1.xml"/><Relationship Id="rId76" Type="http://schemas.openxmlformats.org/officeDocument/2006/relationships/font" Target="fonts/font21.fntdata"/><Relationship Id="rId7" Type="http://schemas.openxmlformats.org/officeDocument/2006/relationships/slide" Target="slides/slide6.xml"/><Relationship Id="rId71" Type="http://schemas.openxmlformats.org/officeDocument/2006/relationships/font" Target="fonts/font16.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53977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42496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63695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824480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433182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683438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67627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425303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373232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09375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808184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257875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976742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342027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361840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847156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809354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993031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320681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795632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80318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765378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9449679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233864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640669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721311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660830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039234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844017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8090039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4471825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276626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651766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416986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915393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662258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644091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476900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558007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1598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654703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054993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5959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890242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786528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730673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436412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58878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01876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5567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91790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93196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062225" y="1471475"/>
            <a:ext cx="3507000" cy="16377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SzPts val="60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490925" y="3039025"/>
            <a:ext cx="2649600" cy="691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00">
                <a:solidFill>
                  <a:schemeClr val="dk1"/>
                </a:solidFill>
                <a:latin typeface="Montserrat"/>
                <a:ea typeface="Montserrat"/>
                <a:cs typeface="Montserrat"/>
                <a:sym typeface="Montserrat"/>
              </a:defRPr>
            </a:lvl1pPr>
            <a:lvl2pPr lvl="1" algn="ctr">
              <a:lnSpc>
                <a:spcPct val="100000"/>
              </a:lnSpc>
              <a:spcBef>
                <a:spcPts val="0"/>
              </a:spcBef>
              <a:spcAft>
                <a:spcPts val="0"/>
              </a:spcAft>
              <a:buSzPts val="1400"/>
              <a:buNone/>
              <a:defRPr sz="1800">
                <a:latin typeface="Montserrat"/>
                <a:ea typeface="Montserrat"/>
                <a:cs typeface="Montserrat"/>
                <a:sym typeface="Montserrat"/>
              </a:defRPr>
            </a:lvl2pPr>
            <a:lvl3pPr lvl="2" algn="ctr">
              <a:lnSpc>
                <a:spcPct val="100000"/>
              </a:lnSpc>
              <a:spcBef>
                <a:spcPts val="0"/>
              </a:spcBef>
              <a:spcAft>
                <a:spcPts val="0"/>
              </a:spcAft>
              <a:buSzPts val="1400"/>
              <a:buNone/>
              <a:defRPr sz="1800">
                <a:latin typeface="Montserrat"/>
                <a:ea typeface="Montserrat"/>
                <a:cs typeface="Montserrat"/>
                <a:sym typeface="Montserrat"/>
              </a:defRPr>
            </a:lvl3pPr>
            <a:lvl4pPr lvl="3" algn="ctr">
              <a:lnSpc>
                <a:spcPct val="100000"/>
              </a:lnSpc>
              <a:spcBef>
                <a:spcPts val="0"/>
              </a:spcBef>
              <a:spcAft>
                <a:spcPts val="0"/>
              </a:spcAft>
              <a:buSzPts val="1400"/>
              <a:buNone/>
              <a:defRPr sz="1800">
                <a:latin typeface="Montserrat"/>
                <a:ea typeface="Montserrat"/>
                <a:cs typeface="Montserrat"/>
                <a:sym typeface="Montserrat"/>
              </a:defRPr>
            </a:lvl4pPr>
            <a:lvl5pPr lvl="4" algn="ctr">
              <a:lnSpc>
                <a:spcPct val="100000"/>
              </a:lnSpc>
              <a:spcBef>
                <a:spcPts val="0"/>
              </a:spcBef>
              <a:spcAft>
                <a:spcPts val="0"/>
              </a:spcAft>
              <a:buSzPts val="1400"/>
              <a:buNone/>
              <a:defRPr sz="1800">
                <a:latin typeface="Montserrat"/>
                <a:ea typeface="Montserrat"/>
                <a:cs typeface="Montserrat"/>
                <a:sym typeface="Montserrat"/>
              </a:defRPr>
            </a:lvl5pPr>
            <a:lvl6pPr lvl="5" algn="ctr">
              <a:lnSpc>
                <a:spcPct val="100000"/>
              </a:lnSpc>
              <a:spcBef>
                <a:spcPts val="0"/>
              </a:spcBef>
              <a:spcAft>
                <a:spcPts val="0"/>
              </a:spcAft>
              <a:buSzPts val="1400"/>
              <a:buNone/>
              <a:defRPr sz="1800">
                <a:latin typeface="Montserrat"/>
                <a:ea typeface="Montserrat"/>
                <a:cs typeface="Montserrat"/>
                <a:sym typeface="Montserrat"/>
              </a:defRPr>
            </a:lvl6pPr>
            <a:lvl7pPr lvl="6" algn="ctr">
              <a:lnSpc>
                <a:spcPct val="100000"/>
              </a:lnSpc>
              <a:spcBef>
                <a:spcPts val="0"/>
              </a:spcBef>
              <a:spcAft>
                <a:spcPts val="0"/>
              </a:spcAft>
              <a:buSzPts val="1400"/>
              <a:buNone/>
              <a:defRPr sz="1800">
                <a:latin typeface="Montserrat"/>
                <a:ea typeface="Montserrat"/>
                <a:cs typeface="Montserrat"/>
                <a:sym typeface="Montserrat"/>
              </a:defRPr>
            </a:lvl7pPr>
            <a:lvl8pPr lvl="7" algn="ctr">
              <a:lnSpc>
                <a:spcPct val="100000"/>
              </a:lnSpc>
              <a:spcBef>
                <a:spcPts val="0"/>
              </a:spcBef>
              <a:spcAft>
                <a:spcPts val="0"/>
              </a:spcAft>
              <a:buSzPts val="1400"/>
              <a:buNone/>
              <a:defRPr sz="1800">
                <a:latin typeface="Montserrat"/>
                <a:ea typeface="Montserrat"/>
                <a:cs typeface="Montserrat"/>
                <a:sym typeface="Montserrat"/>
              </a:defRPr>
            </a:lvl8pPr>
            <a:lvl9pPr lvl="8" algn="ctr">
              <a:lnSpc>
                <a:spcPct val="100000"/>
              </a:lnSpc>
              <a:spcBef>
                <a:spcPts val="0"/>
              </a:spcBef>
              <a:spcAft>
                <a:spcPts val="0"/>
              </a:spcAft>
              <a:buSzPts val="1400"/>
              <a:buNone/>
              <a:defRPr sz="1800">
                <a:latin typeface="Montserrat"/>
                <a:ea typeface="Montserrat"/>
                <a:cs typeface="Montserrat"/>
                <a:sym typeface="Montserrat"/>
              </a:defRPr>
            </a:lvl9pPr>
          </a:lstStyle>
          <a:p>
            <a:endParaRPr/>
          </a:p>
        </p:txBody>
      </p:sp>
      <p:sp>
        <p:nvSpPr>
          <p:cNvPr id="11" name="Google Shape;11;p2"/>
          <p:cNvSpPr/>
          <p:nvPr/>
        </p:nvSpPr>
        <p:spPr>
          <a:xfrm flipH="1">
            <a:off x="8729100" y="0"/>
            <a:ext cx="414900" cy="4146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12" name="Google Shape;12;p2"/>
          <p:cNvSpPr/>
          <p:nvPr/>
        </p:nvSpPr>
        <p:spPr>
          <a:xfrm flipH="1">
            <a:off x="125" y="3984300"/>
            <a:ext cx="288900" cy="1159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13" name="Google Shape;13;p2"/>
          <p:cNvSpPr/>
          <p:nvPr/>
        </p:nvSpPr>
        <p:spPr>
          <a:xfrm>
            <a:off x="8609050" y="256550"/>
            <a:ext cx="288900" cy="288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rot="5400000" flipH="1">
            <a:off x="8645550" y="4645050"/>
            <a:ext cx="288900" cy="7080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doACodo 1">
  <p:cSld name="TITLE_2">
    <p:spTree>
      <p:nvGrpSpPr>
        <p:cNvPr id="1" name="Shape 99"/>
        <p:cNvGrpSpPr/>
        <p:nvPr/>
      </p:nvGrpSpPr>
      <p:grpSpPr>
        <a:xfrm>
          <a:off x="0" y="0"/>
          <a:ext cx="0" cy="0"/>
          <a:chOff x="0" y="0"/>
          <a:chExt cx="0" cy="0"/>
        </a:xfrm>
      </p:grpSpPr>
      <p:cxnSp>
        <p:nvCxnSpPr>
          <p:cNvPr id="100" name="Google Shape;100;p16"/>
          <p:cNvCxnSpPr/>
          <p:nvPr/>
        </p:nvCxnSpPr>
        <p:spPr>
          <a:xfrm>
            <a:off x="341399" y="8479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01" name="Google Shape;101;p16"/>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02" name="Google Shape;102;p16"/>
          <p:cNvCxnSpPr/>
          <p:nvPr/>
        </p:nvCxnSpPr>
        <p:spPr>
          <a:xfrm>
            <a:off x="425198" y="1863450"/>
            <a:ext cx="183300" cy="0"/>
          </a:xfrm>
          <a:prstGeom prst="straightConnector1">
            <a:avLst/>
          </a:prstGeom>
          <a:noFill/>
          <a:ln w="19050" cap="flat" cmpd="sng">
            <a:solidFill>
              <a:schemeClr val="lt1"/>
            </a:solidFill>
            <a:prstDash val="solid"/>
            <a:round/>
            <a:headEnd type="none" w="sm" len="sm"/>
            <a:tailEnd type="none" w="sm" len="sm"/>
          </a:ln>
        </p:spPr>
      </p:cxnSp>
      <p:sp>
        <p:nvSpPr>
          <p:cNvPr id="103" name="Google Shape;103;p16"/>
          <p:cNvSpPr txBox="1">
            <a:spLocks noGrp="1"/>
          </p:cNvSpPr>
          <p:nvPr>
            <p:ph type="ctrTitle"/>
          </p:nvPr>
        </p:nvSpPr>
        <p:spPr>
          <a:xfrm>
            <a:off x="2371725" y="630225"/>
            <a:ext cx="6331500" cy="15420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lt1"/>
              </a:buClr>
              <a:buSzPts val="4800"/>
              <a:buNone/>
              <a:defRPr sz="4800">
                <a:solidFill>
                  <a:schemeClr val="lt1"/>
                </a:solidFill>
              </a:defRPr>
            </a:lvl1pPr>
            <a:lvl2pPr lvl="1" algn="l" rtl="0">
              <a:lnSpc>
                <a:spcPct val="100000"/>
              </a:lnSpc>
              <a:spcBef>
                <a:spcPts val="0"/>
              </a:spcBef>
              <a:spcAft>
                <a:spcPts val="0"/>
              </a:spcAft>
              <a:buClr>
                <a:schemeClr val="lt1"/>
              </a:buClr>
              <a:buSzPts val="4800"/>
              <a:buNone/>
              <a:defRPr sz="4800">
                <a:solidFill>
                  <a:schemeClr val="lt1"/>
                </a:solidFill>
              </a:defRPr>
            </a:lvl2pPr>
            <a:lvl3pPr lvl="2" algn="l" rtl="0">
              <a:lnSpc>
                <a:spcPct val="100000"/>
              </a:lnSpc>
              <a:spcBef>
                <a:spcPts val="0"/>
              </a:spcBef>
              <a:spcAft>
                <a:spcPts val="0"/>
              </a:spcAft>
              <a:buClr>
                <a:schemeClr val="lt1"/>
              </a:buClr>
              <a:buSzPts val="4800"/>
              <a:buNone/>
              <a:defRPr sz="4800">
                <a:solidFill>
                  <a:schemeClr val="lt1"/>
                </a:solidFill>
              </a:defRPr>
            </a:lvl3pPr>
            <a:lvl4pPr lvl="3" algn="l" rtl="0">
              <a:lnSpc>
                <a:spcPct val="100000"/>
              </a:lnSpc>
              <a:spcBef>
                <a:spcPts val="0"/>
              </a:spcBef>
              <a:spcAft>
                <a:spcPts val="0"/>
              </a:spcAft>
              <a:buClr>
                <a:schemeClr val="lt1"/>
              </a:buClr>
              <a:buSzPts val="4800"/>
              <a:buNone/>
              <a:defRPr sz="4800">
                <a:solidFill>
                  <a:schemeClr val="lt1"/>
                </a:solidFill>
              </a:defRPr>
            </a:lvl4pPr>
            <a:lvl5pPr lvl="4" algn="l" rtl="0">
              <a:lnSpc>
                <a:spcPct val="100000"/>
              </a:lnSpc>
              <a:spcBef>
                <a:spcPts val="0"/>
              </a:spcBef>
              <a:spcAft>
                <a:spcPts val="0"/>
              </a:spcAft>
              <a:buClr>
                <a:schemeClr val="lt1"/>
              </a:buClr>
              <a:buSzPts val="4800"/>
              <a:buNone/>
              <a:defRPr sz="4800">
                <a:solidFill>
                  <a:schemeClr val="lt1"/>
                </a:solidFill>
              </a:defRPr>
            </a:lvl5pPr>
            <a:lvl6pPr lvl="5" algn="l" rtl="0">
              <a:lnSpc>
                <a:spcPct val="100000"/>
              </a:lnSpc>
              <a:spcBef>
                <a:spcPts val="0"/>
              </a:spcBef>
              <a:spcAft>
                <a:spcPts val="0"/>
              </a:spcAft>
              <a:buClr>
                <a:schemeClr val="lt1"/>
              </a:buClr>
              <a:buSzPts val="4800"/>
              <a:buNone/>
              <a:defRPr sz="4800">
                <a:solidFill>
                  <a:schemeClr val="lt1"/>
                </a:solidFill>
              </a:defRPr>
            </a:lvl6pPr>
            <a:lvl7pPr lvl="6" algn="l" rtl="0">
              <a:lnSpc>
                <a:spcPct val="100000"/>
              </a:lnSpc>
              <a:spcBef>
                <a:spcPts val="0"/>
              </a:spcBef>
              <a:spcAft>
                <a:spcPts val="0"/>
              </a:spcAft>
              <a:buClr>
                <a:schemeClr val="lt1"/>
              </a:buClr>
              <a:buSzPts val="4800"/>
              <a:buNone/>
              <a:defRPr sz="4800">
                <a:solidFill>
                  <a:schemeClr val="lt1"/>
                </a:solidFill>
              </a:defRPr>
            </a:lvl7pPr>
            <a:lvl8pPr lvl="7" algn="l" rtl="0">
              <a:lnSpc>
                <a:spcPct val="100000"/>
              </a:lnSpc>
              <a:spcBef>
                <a:spcPts val="0"/>
              </a:spcBef>
              <a:spcAft>
                <a:spcPts val="0"/>
              </a:spcAft>
              <a:buClr>
                <a:schemeClr val="lt1"/>
              </a:buClr>
              <a:buSzPts val="4800"/>
              <a:buNone/>
              <a:defRPr sz="4800">
                <a:solidFill>
                  <a:schemeClr val="lt1"/>
                </a:solidFill>
              </a:defRPr>
            </a:lvl8pPr>
            <a:lvl9pPr lvl="8" algn="l" rtl="0">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04" name="Google Shape;104;p16"/>
          <p:cNvSpPr txBox="1">
            <a:spLocks noGrp="1"/>
          </p:cNvSpPr>
          <p:nvPr>
            <p:ph type="subTitle" idx="1"/>
          </p:nvPr>
        </p:nvSpPr>
        <p:spPr>
          <a:xfrm>
            <a:off x="2390267" y="3238450"/>
            <a:ext cx="6331500" cy="12417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Clr>
                <a:schemeClr val="lt1"/>
              </a:buClr>
              <a:buSzPts val="1800"/>
              <a:buNone/>
              <a:defRPr>
                <a:solidFill>
                  <a:schemeClr val="lt1"/>
                </a:solidFill>
              </a:defRPr>
            </a:lvl1pPr>
            <a:lvl2pPr lvl="1" algn="l" rtl="0">
              <a:lnSpc>
                <a:spcPct val="100000"/>
              </a:lnSpc>
              <a:spcBef>
                <a:spcPts val="0"/>
              </a:spcBef>
              <a:spcAft>
                <a:spcPts val="0"/>
              </a:spcAft>
              <a:buClr>
                <a:schemeClr val="lt1"/>
              </a:buClr>
              <a:buSzPts val="1800"/>
              <a:buNone/>
              <a:defRPr sz="1800">
                <a:solidFill>
                  <a:schemeClr val="lt1"/>
                </a:solidFill>
              </a:defRPr>
            </a:lvl2pPr>
            <a:lvl3pPr lvl="2" algn="l" rtl="0">
              <a:lnSpc>
                <a:spcPct val="100000"/>
              </a:lnSpc>
              <a:spcBef>
                <a:spcPts val="0"/>
              </a:spcBef>
              <a:spcAft>
                <a:spcPts val="0"/>
              </a:spcAft>
              <a:buClr>
                <a:schemeClr val="lt1"/>
              </a:buClr>
              <a:buSzPts val="1800"/>
              <a:buNone/>
              <a:defRPr sz="1800">
                <a:solidFill>
                  <a:schemeClr val="lt1"/>
                </a:solidFill>
              </a:defRPr>
            </a:lvl3pPr>
            <a:lvl4pPr lvl="3" algn="l" rtl="0">
              <a:lnSpc>
                <a:spcPct val="100000"/>
              </a:lnSpc>
              <a:spcBef>
                <a:spcPts val="0"/>
              </a:spcBef>
              <a:spcAft>
                <a:spcPts val="0"/>
              </a:spcAft>
              <a:buClr>
                <a:schemeClr val="lt1"/>
              </a:buClr>
              <a:buSzPts val="1800"/>
              <a:buNone/>
              <a:defRPr sz="1800">
                <a:solidFill>
                  <a:schemeClr val="lt1"/>
                </a:solidFill>
              </a:defRPr>
            </a:lvl4pPr>
            <a:lvl5pPr lvl="4" algn="l" rtl="0">
              <a:lnSpc>
                <a:spcPct val="100000"/>
              </a:lnSpc>
              <a:spcBef>
                <a:spcPts val="0"/>
              </a:spcBef>
              <a:spcAft>
                <a:spcPts val="0"/>
              </a:spcAft>
              <a:buClr>
                <a:schemeClr val="lt1"/>
              </a:buClr>
              <a:buSzPts val="1800"/>
              <a:buNone/>
              <a:defRPr sz="1800">
                <a:solidFill>
                  <a:schemeClr val="lt1"/>
                </a:solidFill>
              </a:defRPr>
            </a:lvl5pPr>
            <a:lvl6pPr lvl="5" algn="l" rtl="0">
              <a:lnSpc>
                <a:spcPct val="100000"/>
              </a:lnSpc>
              <a:spcBef>
                <a:spcPts val="0"/>
              </a:spcBef>
              <a:spcAft>
                <a:spcPts val="0"/>
              </a:spcAft>
              <a:buClr>
                <a:schemeClr val="lt1"/>
              </a:buClr>
              <a:buSzPts val="1800"/>
              <a:buNone/>
              <a:defRPr sz="1800">
                <a:solidFill>
                  <a:schemeClr val="lt1"/>
                </a:solidFill>
              </a:defRPr>
            </a:lvl6pPr>
            <a:lvl7pPr lvl="6" algn="l" rtl="0">
              <a:lnSpc>
                <a:spcPct val="100000"/>
              </a:lnSpc>
              <a:spcBef>
                <a:spcPts val="0"/>
              </a:spcBef>
              <a:spcAft>
                <a:spcPts val="0"/>
              </a:spcAft>
              <a:buClr>
                <a:schemeClr val="lt1"/>
              </a:buClr>
              <a:buSzPts val="1800"/>
              <a:buNone/>
              <a:defRPr sz="1800">
                <a:solidFill>
                  <a:schemeClr val="lt1"/>
                </a:solidFill>
              </a:defRPr>
            </a:lvl7pPr>
            <a:lvl8pPr lvl="7" algn="l" rtl="0">
              <a:lnSpc>
                <a:spcPct val="100000"/>
              </a:lnSpc>
              <a:spcBef>
                <a:spcPts val="0"/>
              </a:spcBef>
              <a:spcAft>
                <a:spcPts val="0"/>
              </a:spcAft>
              <a:buClr>
                <a:schemeClr val="lt1"/>
              </a:buClr>
              <a:buSzPts val="1800"/>
              <a:buNone/>
              <a:defRPr sz="1800">
                <a:solidFill>
                  <a:schemeClr val="lt1"/>
                </a:solidFill>
              </a:defRPr>
            </a:lvl8pPr>
            <a:lvl9pPr lvl="8" algn="l"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05" name="Google Shape;105;p16"/>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ES"/>
              <a:t>‹Nº›</a:t>
            </a:fld>
            <a:endParaRPr/>
          </a:p>
        </p:txBody>
      </p:sp>
      <p:sp>
        <p:nvSpPr>
          <p:cNvPr id="106" name="Google Shape;106;p16"/>
          <p:cNvSpPr txBox="1">
            <a:spLocks noGrp="1"/>
          </p:cNvSpPr>
          <p:nvPr>
            <p:ph type="title" idx="2"/>
          </p:nvPr>
        </p:nvSpPr>
        <p:spPr>
          <a:xfrm>
            <a:off x="507350" y="847950"/>
            <a:ext cx="8214600" cy="7545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3000"/>
              <a:buNone/>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345400" y="1497250"/>
            <a:ext cx="4453200" cy="1140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6000"/>
              <a:buNone/>
              <a:defRPr sz="7000">
                <a:solidFill>
                  <a:schemeClr val="accent1"/>
                </a:solidFill>
              </a:defRPr>
            </a:lvl1pPr>
            <a:lvl2pPr lvl="1" algn="ctr">
              <a:lnSpc>
                <a:spcPct val="100000"/>
              </a:lnSpc>
              <a:spcBef>
                <a:spcPts val="0"/>
              </a:spcBef>
              <a:spcAft>
                <a:spcPts val="0"/>
              </a:spcAft>
              <a:buClr>
                <a:schemeClr val="accent1"/>
              </a:buClr>
              <a:buSzPts val="6000"/>
              <a:buNone/>
              <a:defRPr sz="6000">
                <a:solidFill>
                  <a:schemeClr val="accent1"/>
                </a:solidFill>
              </a:defRPr>
            </a:lvl2pPr>
            <a:lvl3pPr lvl="2" algn="ctr">
              <a:lnSpc>
                <a:spcPct val="100000"/>
              </a:lnSpc>
              <a:spcBef>
                <a:spcPts val="0"/>
              </a:spcBef>
              <a:spcAft>
                <a:spcPts val="0"/>
              </a:spcAft>
              <a:buClr>
                <a:schemeClr val="accent1"/>
              </a:buClr>
              <a:buSzPts val="6000"/>
              <a:buNone/>
              <a:defRPr sz="6000">
                <a:solidFill>
                  <a:schemeClr val="accent1"/>
                </a:solidFill>
              </a:defRPr>
            </a:lvl3pPr>
            <a:lvl4pPr lvl="3" algn="ctr">
              <a:lnSpc>
                <a:spcPct val="100000"/>
              </a:lnSpc>
              <a:spcBef>
                <a:spcPts val="0"/>
              </a:spcBef>
              <a:spcAft>
                <a:spcPts val="0"/>
              </a:spcAft>
              <a:buClr>
                <a:schemeClr val="accent1"/>
              </a:buClr>
              <a:buSzPts val="6000"/>
              <a:buNone/>
              <a:defRPr sz="6000">
                <a:solidFill>
                  <a:schemeClr val="accent1"/>
                </a:solidFill>
              </a:defRPr>
            </a:lvl4pPr>
            <a:lvl5pPr lvl="4" algn="ctr">
              <a:lnSpc>
                <a:spcPct val="100000"/>
              </a:lnSpc>
              <a:spcBef>
                <a:spcPts val="0"/>
              </a:spcBef>
              <a:spcAft>
                <a:spcPts val="0"/>
              </a:spcAft>
              <a:buClr>
                <a:schemeClr val="accent1"/>
              </a:buClr>
              <a:buSzPts val="6000"/>
              <a:buNone/>
              <a:defRPr sz="6000">
                <a:solidFill>
                  <a:schemeClr val="accent1"/>
                </a:solidFill>
              </a:defRPr>
            </a:lvl5pPr>
            <a:lvl6pPr lvl="5" algn="ctr">
              <a:lnSpc>
                <a:spcPct val="100000"/>
              </a:lnSpc>
              <a:spcBef>
                <a:spcPts val="0"/>
              </a:spcBef>
              <a:spcAft>
                <a:spcPts val="0"/>
              </a:spcAft>
              <a:buClr>
                <a:schemeClr val="accent1"/>
              </a:buClr>
              <a:buSzPts val="6000"/>
              <a:buNone/>
              <a:defRPr sz="6000">
                <a:solidFill>
                  <a:schemeClr val="accent1"/>
                </a:solidFill>
              </a:defRPr>
            </a:lvl6pPr>
            <a:lvl7pPr lvl="6" algn="ctr">
              <a:lnSpc>
                <a:spcPct val="100000"/>
              </a:lnSpc>
              <a:spcBef>
                <a:spcPts val="0"/>
              </a:spcBef>
              <a:spcAft>
                <a:spcPts val="0"/>
              </a:spcAft>
              <a:buClr>
                <a:schemeClr val="accent1"/>
              </a:buClr>
              <a:buSzPts val="6000"/>
              <a:buNone/>
              <a:defRPr sz="6000">
                <a:solidFill>
                  <a:schemeClr val="accent1"/>
                </a:solidFill>
              </a:defRPr>
            </a:lvl7pPr>
            <a:lvl8pPr lvl="7" algn="ctr">
              <a:lnSpc>
                <a:spcPct val="100000"/>
              </a:lnSpc>
              <a:spcBef>
                <a:spcPts val="0"/>
              </a:spcBef>
              <a:spcAft>
                <a:spcPts val="0"/>
              </a:spcAft>
              <a:buClr>
                <a:schemeClr val="accent1"/>
              </a:buClr>
              <a:buSzPts val="6000"/>
              <a:buNone/>
              <a:defRPr sz="6000">
                <a:solidFill>
                  <a:schemeClr val="accent1"/>
                </a:solidFill>
              </a:defRPr>
            </a:lvl8pPr>
            <a:lvl9pPr lvl="8" algn="ctr">
              <a:lnSpc>
                <a:spcPct val="100000"/>
              </a:lnSpc>
              <a:spcBef>
                <a:spcPts val="0"/>
              </a:spcBef>
              <a:spcAft>
                <a:spcPts val="0"/>
              </a:spcAft>
              <a:buClr>
                <a:schemeClr val="accent1"/>
              </a:buClr>
              <a:buSzPts val="6000"/>
              <a:buNone/>
              <a:defRPr sz="6000">
                <a:solidFill>
                  <a:schemeClr val="accent1"/>
                </a:solidFill>
              </a:defRPr>
            </a:lvl9pPr>
          </a:lstStyle>
          <a:p>
            <a:endParaRPr/>
          </a:p>
        </p:txBody>
      </p:sp>
      <p:sp>
        <p:nvSpPr>
          <p:cNvPr id="17" name="Google Shape;17;p3"/>
          <p:cNvSpPr txBox="1">
            <a:spLocks noGrp="1"/>
          </p:cNvSpPr>
          <p:nvPr>
            <p:ph type="subTitle" idx="1"/>
          </p:nvPr>
        </p:nvSpPr>
        <p:spPr>
          <a:xfrm>
            <a:off x="2317500" y="2637550"/>
            <a:ext cx="4509000" cy="981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atin typeface="Montserrat"/>
                <a:ea typeface="Montserrat"/>
                <a:cs typeface="Montserrat"/>
                <a:sym typeface="Montserrat"/>
              </a:defRPr>
            </a:lvl1pPr>
            <a:lvl2pPr lvl="1" algn="ctr">
              <a:lnSpc>
                <a:spcPct val="100000"/>
              </a:lnSpc>
              <a:spcBef>
                <a:spcPts val="0"/>
              </a:spcBef>
              <a:spcAft>
                <a:spcPts val="0"/>
              </a:spcAft>
              <a:buSzPts val="1400"/>
              <a:buNone/>
              <a:defRPr sz="1600">
                <a:latin typeface="Montserrat"/>
                <a:ea typeface="Montserrat"/>
                <a:cs typeface="Montserrat"/>
                <a:sym typeface="Montserrat"/>
              </a:defRPr>
            </a:lvl2pPr>
            <a:lvl3pPr lvl="2" algn="ctr">
              <a:lnSpc>
                <a:spcPct val="100000"/>
              </a:lnSpc>
              <a:spcBef>
                <a:spcPts val="0"/>
              </a:spcBef>
              <a:spcAft>
                <a:spcPts val="0"/>
              </a:spcAft>
              <a:buSzPts val="1400"/>
              <a:buNone/>
              <a:defRPr sz="1600">
                <a:latin typeface="Montserrat"/>
                <a:ea typeface="Montserrat"/>
                <a:cs typeface="Montserrat"/>
                <a:sym typeface="Montserrat"/>
              </a:defRPr>
            </a:lvl3pPr>
            <a:lvl4pPr lvl="3" algn="ctr">
              <a:lnSpc>
                <a:spcPct val="100000"/>
              </a:lnSpc>
              <a:spcBef>
                <a:spcPts val="0"/>
              </a:spcBef>
              <a:spcAft>
                <a:spcPts val="0"/>
              </a:spcAft>
              <a:buSzPts val="1400"/>
              <a:buNone/>
              <a:defRPr sz="1600">
                <a:latin typeface="Montserrat"/>
                <a:ea typeface="Montserrat"/>
                <a:cs typeface="Montserrat"/>
                <a:sym typeface="Montserrat"/>
              </a:defRPr>
            </a:lvl4pPr>
            <a:lvl5pPr lvl="4" algn="ctr">
              <a:lnSpc>
                <a:spcPct val="100000"/>
              </a:lnSpc>
              <a:spcBef>
                <a:spcPts val="0"/>
              </a:spcBef>
              <a:spcAft>
                <a:spcPts val="0"/>
              </a:spcAft>
              <a:buSzPts val="1400"/>
              <a:buNone/>
              <a:defRPr sz="1600">
                <a:latin typeface="Montserrat"/>
                <a:ea typeface="Montserrat"/>
                <a:cs typeface="Montserrat"/>
                <a:sym typeface="Montserrat"/>
              </a:defRPr>
            </a:lvl5pPr>
            <a:lvl6pPr lvl="5" algn="ctr">
              <a:lnSpc>
                <a:spcPct val="100000"/>
              </a:lnSpc>
              <a:spcBef>
                <a:spcPts val="0"/>
              </a:spcBef>
              <a:spcAft>
                <a:spcPts val="0"/>
              </a:spcAft>
              <a:buSzPts val="1400"/>
              <a:buNone/>
              <a:defRPr sz="1600">
                <a:latin typeface="Montserrat"/>
                <a:ea typeface="Montserrat"/>
                <a:cs typeface="Montserrat"/>
                <a:sym typeface="Montserrat"/>
              </a:defRPr>
            </a:lvl6pPr>
            <a:lvl7pPr lvl="6" algn="ctr">
              <a:lnSpc>
                <a:spcPct val="100000"/>
              </a:lnSpc>
              <a:spcBef>
                <a:spcPts val="0"/>
              </a:spcBef>
              <a:spcAft>
                <a:spcPts val="0"/>
              </a:spcAft>
              <a:buSzPts val="1400"/>
              <a:buNone/>
              <a:defRPr sz="1600">
                <a:latin typeface="Montserrat"/>
                <a:ea typeface="Montserrat"/>
                <a:cs typeface="Montserrat"/>
                <a:sym typeface="Montserrat"/>
              </a:defRPr>
            </a:lvl7pPr>
            <a:lvl8pPr lvl="7" algn="ctr">
              <a:lnSpc>
                <a:spcPct val="100000"/>
              </a:lnSpc>
              <a:spcBef>
                <a:spcPts val="0"/>
              </a:spcBef>
              <a:spcAft>
                <a:spcPts val="0"/>
              </a:spcAft>
              <a:buSzPts val="1400"/>
              <a:buNone/>
              <a:defRPr sz="1600">
                <a:latin typeface="Montserrat"/>
                <a:ea typeface="Montserrat"/>
                <a:cs typeface="Montserrat"/>
                <a:sym typeface="Montserrat"/>
              </a:defRPr>
            </a:lvl8pPr>
            <a:lvl9pPr lvl="8" algn="ctr">
              <a:lnSpc>
                <a:spcPct val="100000"/>
              </a:lnSpc>
              <a:spcBef>
                <a:spcPts val="0"/>
              </a:spcBef>
              <a:spcAft>
                <a:spcPts val="0"/>
              </a:spcAft>
              <a:buSzPts val="1400"/>
              <a:buNone/>
              <a:defRPr sz="1600">
                <a:latin typeface="Montserrat"/>
                <a:ea typeface="Montserrat"/>
                <a:cs typeface="Montserrat"/>
                <a:sym typeface="Montserrat"/>
              </a:defRPr>
            </a:lvl9pPr>
          </a:lstStyle>
          <a:p>
            <a:endParaRPr/>
          </a:p>
        </p:txBody>
      </p:sp>
      <p:sp>
        <p:nvSpPr>
          <p:cNvPr id="18" name="Google Shape;18;p3"/>
          <p:cNvSpPr/>
          <p:nvPr/>
        </p:nvSpPr>
        <p:spPr>
          <a:xfrm flipH="1">
            <a:off x="8837100" y="0"/>
            <a:ext cx="306900" cy="1786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19" name="Google Shape;19;p3"/>
          <p:cNvSpPr/>
          <p:nvPr/>
        </p:nvSpPr>
        <p:spPr>
          <a:xfrm rot="-5400000" flipH="1">
            <a:off x="22200" y="4706400"/>
            <a:ext cx="414900" cy="4593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20" name="Google Shape;20;p3"/>
          <p:cNvSpPr/>
          <p:nvPr/>
        </p:nvSpPr>
        <p:spPr>
          <a:xfrm>
            <a:off x="8715600" y="876525"/>
            <a:ext cx="255600" cy="1046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ransition spd="slow">
    <p:push dir="u"/>
  </p:transition>
  <p:extLst mod="1">
    <p:ext uri="{DCECCB84-F9BA-43D5-87BE-67443E8EF086}">
      <p15:sldGuideLst xmlns:p15="http://schemas.microsoft.com/office/powerpoint/2012/main">
        <p15:guide id="1" orient="horz" pos="3240">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four columns ">
  <p:cSld name="CUSTOM_12">
    <p:spTree>
      <p:nvGrpSpPr>
        <p:cNvPr id="1" name="Shape 21"/>
        <p:cNvGrpSpPr/>
        <p:nvPr/>
      </p:nvGrpSpPr>
      <p:grpSpPr>
        <a:xfrm>
          <a:off x="0" y="0"/>
          <a:ext cx="0" cy="0"/>
          <a:chOff x="0" y="0"/>
          <a:chExt cx="0" cy="0"/>
        </a:xfrm>
      </p:grpSpPr>
      <p:sp>
        <p:nvSpPr>
          <p:cNvPr id="22" name="Google Shape;22;p4"/>
          <p:cNvSpPr txBox="1">
            <a:spLocks noGrp="1"/>
          </p:cNvSpPr>
          <p:nvPr>
            <p:ph type="subTitle" idx="1"/>
          </p:nvPr>
        </p:nvSpPr>
        <p:spPr>
          <a:xfrm>
            <a:off x="3499000" y="1545650"/>
            <a:ext cx="2381100" cy="762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3" name="Google Shape;23;p4"/>
          <p:cNvSpPr txBox="1">
            <a:spLocks noGrp="1"/>
          </p:cNvSpPr>
          <p:nvPr>
            <p:ph type="subTitle" idx="2"/>
          </p:nvPr>
        </p:nvSpPr>
        <p:spPr>
          <a:xfrm>
            <a:off x="3533838" y="1919600"/>
            <a:ext cx="2381100" cy="762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a:endParaRPr/>
          </a:p>
        </p:txBody>
      </p:sp>
      <p:sp>
        <p:nvSpPr>
          <p:cNvPr id="24" name="Google Shape;24;p4"/>
          <p:cNvSpPr txBox="1">
            <a:spLocks noGrp="1"/>
          </p:cNvSpPr>
          <p:nvPr>
            <p:ph type="subTitle" idx="3"/>
          </p:nvPr>
        </p:nvSpPr>
        <p:spPr>
          <a:xfrm>
            <a:off x="5977813" y="1559650"/>
            <a:ext cx="2381100" cy="762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 name="Google Shape;25;p4"/>
          <p:cNvSpPr txBox="1">
            <a:spLocks noGrp="1"/>
          </p:cNvSpPr>
          <p:nvPr>
            <p:ph type="subTitle" idx="4"/>
          </p:nvPr>
        </p:nvSpPr>
        <p:spPr>
          <a:xfrm>
            <a:off x="5977813" y="1913188"/>
            <a:ext cx="2381100" cy="762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a:endParaRPr/>
          </a:p>
        </p:txBody>
      </p:sp>
      <p:sp>
        <p:nvSpPr>
          <p:cNvPr id="26" name="Google Shape;26;p4"/>
          <p:cNvSpPr txBox="1">
            <a:spLocks noGrp="1"/>
          </p:cNvSpPr>
          <p:nvPr>
            <p:ph type="subTitle" idx="5"/>
          </p:nvPr>
        </p:nvSpPr>
        <p:spPr>
          <a:xfrm>
            <a:off x="3533850" y="3159825"/>
            <a:ext cx="2381100" cy="762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7" name="Google Shape;27;p4"/>
          <p:cNvSpPr txBox="1">
            <a:spLocks noGrp="1"/>
          </p:cNvSpPr>
          <p:nvPr>
            <p:ph type="subTitle" idx="6"/>
          </p:nvPr>
        </p:nvSpPr>
        <p:spPr>
          <a:xfrm>
            <a:off x="3533838" y="3519800"/>
            <a:ext cx="2381100" cy="762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a:endParaRPr/>
          </a:p>
        </p:txBody>
      </p:sp>
      <p:sp>
        <p:nvSpPr>
          <p:cNvPr id="28" name="Google Shape;28;p4"/>
          <p:cNvSpPr txBox="1">
            <a:spLocks noGrp="1"/>
          </p:cNvSpPr>
          <p:nvPr>
            <p:ph type="subTitle" idx="7"/>
          </p:nvPr>
        </p:nvSpPr>
        <p:spPr>
          <a:xfrm>
            <a:off x="6012663" y="3173825"/>
            <a:ext cx="2381100" cy="762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9" name="Google Shape;29;p4"/>
          <p:cNvSpPr txBox="1">
            <a:spLocks noGrp="1"/>
          </p:cNvSpPr>
          <p:nvPr>
            <p:ph type="subTitle" idx="8"/>
          </p:nvPr>
        </p:nvSpPr>
        <p:spPr>
          <a:xfrm>
            <a:off x="6012663" y="3533800"/>
            <a:ext cx="2381100" cy="762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a:endParaRPr/>
          </a:p>
        </p:txBody>
      </p:sp>
      <p:sp>
        <p:nvSpPr>
          <p:cNvPr id="30" name="Google Shape;30;p4"/>
          <p:cNvSpPr txBox="1">
            <a:spLocks noGrp="1"/>
          </p:cNvSpPr>
          <p:nvPr>
            <p:ph type="title"/>
          </p:nvPr>
        </p:nvSpPr>
        <p:spPr>
          <a:xfrm>
            <a:off x="713100" y="481875"/>
            <a:ext cx="77178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2500"/>
              <a:buFont typeface="Montserrat ExtraBold"/>
              <a:buNone/>
              <a:defRPr sz="2500">
                <a:solidFill>
                  <a:schemeClr val="accen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a:endParaRPr/>
          </a:p>
        </p:txBody>
      </p:sp>
      <p:sp>
        <p:nvSpPr>
          <p:cNvPr id="31" name="Google Shape;31;p4"/>
          <p:cNvSpPr/>
          <p:nvPr/>
        </p:nvSpPr>
        <p:spPr>
          <a:xfrm>
            <a:off x="0" y="4864875"/>
            <a:ext cx="1128000" cy="2925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32" name="Google Shape;32;p4"/>
          <p:cNvSpPr/>
          <p:nvPr/>
        </p:nvSpPr>
        <p:spPr>
          <a:xfrm>
            <a:off x="8779200" y="0"/>
            <a:ext cx="364800" cy="2925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33" name="Google Shape;33;p4"/>
          <p:cNvSpPr/>
          <p:nvPr/>
        </p:nvSpPr>
        <p:spPr>
          <a:xfrm>
            <a:off x="8669900" y="104250"/>
            <a:ext cx="292500" cy="292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column text 2">
  <p:cSld name="CUSTOM_13">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2067000" y="2255025"/>
            <a:ext cx="5010000" cy="1046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500"/>
              <a:buNone/>
              <a:defRPr sz="2800"/>
            </a:lvl1pPr>
            <a:lvl2pPr lvl="1"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2pPr>
            <a:lvl3pPr lvl="2"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3pPr>
            <a:lvl4pPr lvl="3"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4pPr>
            <a:lvl5pPr lvl="4"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5pPr>
            <a:lvl6pPr lvl="5"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6pPr>
            <a:lvl7pPr lvl="6"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7pPr>
            <a:lvl8pPr lvl="7"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8pPr>
            <a:lvl9pPr lvl="8"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9pPr>
          </a:lstStyle>
          <a:p>
            <a:endParaRPr/>
          </a:p>
        </p:txBody>
      </p:sp>
      <p:sp>
        <p:nvSpPr>
          <p:cNvPr id="43" name="Google Shape;43;p6"/>
          <p:cNvSpPr txBox="1">
            <a:spLocks noGrp="1"/>
          </p:cNvSpPr>
          <p:nvPr>
            <p:ph type="subTitle" idx="1"/>
          </p:nvPr>
        </p:nvSpPr>
        <p:spPr>
          <a:xfrm>
            <a:off x="1363350" y="3453725"/>
            <a:ext cx="6417300" cy="853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600">
                <a:latin typeface="Montserrat"/>
                <a:ea typeface="Montserrat"/>
                <a:cs typeface="Montserrat"/>
                <a:sym typeface="Montserrat"/>
              </a:defRPr>
            </a:lvl2pPr>
            <a:lvl3pPr lvl="2" algn="ctr">
              <a:lnSpc>
                <a:spcPct val="100000"/>
              </a:lnSpc>
              <a:spcBef>
                <a:spcPts val="0"/>
              </a:spcBef>
              <a:spcAft>
                <a:spcPts val="0"/>
              </a:spcAft>
              <a:buSzPts val="1400"/>
              <a:buNone/>
              <a:defRPr sz="1600">
                <a:latin typeface="Montserrat"/>
                <a:ea typeface="Montserrat"/>
                <a:cs typeface="Montserrat"/>
                <a:sym typeface="Montserrat"/>
              </a:defRPr>
            </a:lvl3pPr>
            <a:lvl4pPr lvl="3" algn="ctr">
              <a:lnSpc>
                <a:spcPct val="100000"/>
              </a:lnSpc>
              <a:spcBef>
                <a:spcPts val="0"/>
              </a:spcBef>
              <a:spcAft>
                <a:spcPts val="0"/>
              </a:spcAft>
              <a:buSzPts val="1400"/>
              <a:buNone/>
              <a:defRPr sz="1600">
                <a:latin typeface="Montserrat"/>
                <a:ea typeface="Montserrat"/>
                <a:cs typeface="Montserrat"/>
                <a:sym typeface="Montserrat"/>
              </a:defRPr>
            </a:lvl4pPr>
            <a:lvl5pPr lvl="4" algn="ctr">
              <a:lnSpc>
                <a:spcPct val="100000"/>
              </a:lnSpc>
              <a:spcBef>
                <a:spcPts val="0"/>
              </a:spcBef>
              <a:spcAft>
                <a:spcPts val="0"/>
              </a:spcAft>
              <a:buSzPts val="1400"/>
              <a:buNone/>
              <a:defRPr sz="1600">
                <a:latin typeface="Montserrat"/>
                <a:ea typeface="Montserrat"/>
                <a:cs typeface="Montserrat"/>
                <a:sym typeface="Montserrat"/>
              </a:defRPr>
            </a:lvl5pPr>
            <a:lvl6pPr lvl="5" algn="ctr">
              <a:lnSpc>
                <a:spcPct val="100000"/>
              </a:lnSpc>
              <a:spcBef>
                <a:spcPts val="0"/>
              </a:spcBef>
              <a:spcAft>
                <a:spcPts val="0"/>
              </a:spcAft>
              <a:buSzPts val="1400"/>
              <a:buNone/>
              <a:defRPr sz="1600">
                <a:latin typeface="Montserrat"/>
                <a:ea typeface="Montserrat"/>
                <a:cs typeface="Montserrat"/>
                <a:sym typeface="Montserrat"/>
              </a:defRPr>
            </a:lvl6pPr>
            <a:lvl7pPr lvl="6" algn="ctr">
              <a:lnSpc>
                <a:spcPct val="100000"/>
              </a:lnSpc>
              <a:spcBef>
                <a:spcPts val="0"/>
              </a:spcBef>
              <a:spcAft>
                <a:spcPts val="0"/>
              </a:spcAft>
              <a:buSzPts val="1400"/>
              <a:buNone/>
              <a:defRPr sz="1600">
                <a:latin typeface="Montserrat"/>
                <a:ea typeface="Montserrat"/>
                <a:cs typeface="Montserrat"/>
                <a:sym typeface="Montserrat"/>
              </a:defRPr>
            </a:lvl7pPr>
            <a:lvl8pPr lvl="7" algn="ctr">
              <a:lnSpc>
                <a:spcPct val="100000"/>
              </a:lnSpc>
              <a:spcBef>
                <a:spcPts val="0"/>
              </a:spcBef>
              <a:spcAft>
                <a:spcPts val="0"/>
              </a:spcAft>
              <a:buSzPts val="1400"/>
              <a:buNone/>
              <a:defRPr sz="1600">
                <a:latin typeface="Montserrat"/>
                <a:ea typeface="Montserrat"/>
                <a:cs typeface="Montserrat"/>
                <a:sym typeface="Montserrat"/>
              </a:defRPr>
            </a:lvl8pPr>
            <a:lvl9pPr lvl="8" algn="ctr">
              <a:lnSpc>
                <a:spcPct val="100000"/>
              </a:lnSpc>
              <a:spcBef>
                <a:spcPts val="0"/>
              </a:spcBef>
              <a:spcAft>
                <a:spcPts val="0"/>
              </a:spcAft>
              <a:buSzPts val="1400"/>
              <a:buNone/>
              <a:defRPr sz="1600">
                <a:latin typeface="Montserrat"/>
                <a:ea typeface="Montserrat"/>
                <a:cs typeface="Montserrat"/>
                <a:sym typeface="Montserrat"/>
              </a:defRPr>
            </a:lvl9pPr>
          </a:lstStyle>
          <a:p>
            <a:endParaRPr/>
          </a:p>
        </p:txBody>
      </p:sp>
      <p:sp>
        <p:nvSpPr>
          <p:cNvPr id="44" name="Google Shape;44;p6"/>
          <p:cNvSpPr/>
          <p:nvPr/>
        </p:nvSpPr>
        <p:spPr>
          <a:xfrm>
            <a:off x="0" y="4290200"/>
            <a:ext cx="414900" cy="3648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45" name="Google Shape;45;p6"/>
          <p:cNvSpPr/>
          <p:nvPr/>
        </p:nvSpPr>
        <p:spPr>
          <a:xfrm>
            <a:off x="8849350" y="0"/>
            <a:ext cx="294900" cy="11076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46" name="Google Shape;46;p6"/>
          <p:cNvSpPr/>
          <p:nvPr/>
        </p:nvSpPr>
        <p:spPr>
          <a:xfrm>
            <a:off x="8724675" y="919625"/>
            <a:ext cx="294900" cy="29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6"/>
          <p:cNvSpPr/>
          <p:nvPr/>
        </p:nvSpPr>
        <p:spPr>
          <a:xfrm rot="-5400000" flipH="1">
            <a:off x="1109100" y="-395850"/>
            <a:ext cx="291900" cy="10836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CUSTOM_16">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1109550" y="1831800"/>
            <a:ext cx="6924900" cy="1319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2500"/>
              <a:buNone/>
              <a:defRPr>
                <a:solidFill>
                  <a:schemeClr val="accent1"/>
                </a:solidFill>
              </a:defRPr>
            </a:lvl1pPr>
            <a:lvl2pPr lvl="1" algn="ctr">
              <a:lnSpc>
                <a:spcPct val="100000"/>
              </a:lnSpc>
              <a:spcBef>
                <a:spcPts val="0"/>
              </a:spcBef>
              <a:spcAft>
                <a:spcPts val="0"/>
              </a:spcAft>
              <a:buClr>
                <a:schemeClr val="accent1"/>
              </a:buClr>
              <a:buSzPts val="2800"/>
              <a:buNone/>
              <a:defRPr>
                <a:solidFill>
                  <a:schemeClr val="accent1"/>
                </a:solidFill>
              </a:defRPr>
            </a:lvl2pPr>
            <a:lvl3pPr lvl="2" algn="ctr">
              <a:lnSpc>
                <a:spcPct val="100000"/>
              </a:lnSpc>
              <a:spcBef>
                <a:spcPts val="0"/>
              </a:spcBef>
              <a:spcAft>
                <a:spcPts val="0"/>
              </a:spcAft>
              <a:buClr>
                <a:schemeClr val="accent1"/>
              </a:buClr>
              <a:buSzPts val="2800"/>
              <a:buNone/>
              <a:defRPr>
                <a:solidFill>
                  <a:schemeClr val="accent1"/>
                </a:solidFill>
              </a:defRPr>
            </a:lvl3pPr>
            <a:lvl4pPr lvl="3" algn="ctr">
              <a:lnSpc>
                <a:spcPct val="100000"/>
              </a:lnSpc>
              <a:spcBef>
                <a:spcPts val="0"/>
              </a:spcBef>
              <a:spcAft>
                <a:spcPts val="0"/>
              </a:spcAft>
              <a:buClr>
                <a:schemeClr val="accent1"/>
              </a:buClr>
              <a:buSzPts val="2800"/>
              <a:buNone/>
              <a:defRPr>
                <a:solidFill>
                  <a:schemeClr val="accent1"/>
                </a:solidFill>
              </a:defRPr>
            </a:lvl4pPr>
            <a:lvl5pPr lvl="4" algn="ctr">
              <a:lnSpc>
                <a:spcPct val="100000"/>
              </a:lnSpc>
              <a:spcBef>
                <a:spcPts val="0"/>
              </a:spcBef>
              <a:spcAft>
                <a:spcPts val="0"/>
              </a:spcAft>
              <a:buClr>
                <a:schemeClr val="accent1"/>
              </a:buClr>
              <a:buSzPts val="2800"/>
              <a:buNone/>
              <a:defRPr>
                <a:solidFill>
                  <a:schemeClr val="accent1"/>
                </a:solidFill>
              </a:defRPr>
            </a:lvl5pPr>
            <a:lvl6pPr lvl="5" algn="ctr">
              <a:lnSpc>
                <a:spcPct val="100000"/>
              </a:lnSpc>
              <a:spcBef>
                <a:spcPts val="0"/>
              </a:spcBef>
              <a:spcAft>
                <a:spcPts val="0"/>
              </a:spcAft>
              <a:buClr>
                <a:schemeClr val="accent1"/>
              </a:buClr>
              <a:buSzPts val="2800"/>
              <a:buNone/>
              <a:defRPr>
                <a:solidFill>
                  <a:schemeClr val="accent1"/>
                </a:solidFill>
              </a:defRPr>
            </a:lvl6pPr>
            <a:lvl7pPr lvl="6" algn="ctr">
              <a:lnSpc>
                <a:spcPct val="100000"/>
              </a:lnSpc>
              <a:spcBef>
                <a:spcPts val="0"/>
              </a:spcBef>
              <a:spcAft>
                <a:spcPts val="0"/>
              </a:spcAft>
              <a:buClr>
                <a:schemeClr val="accent1"/>
              </a:buClr>
              <a:buSzPts val="2800"/>
              <a:buNone/>
              <a:defRPr>
                <a:solidFill>
                  <a:schemeClr val="accent1"/>
                </a:solidFill>
              </a:defRPr>
            </a:lvl7pPr>
            <a:lvl8pPr lvl="7" algn="ctr">
              <a:lnSpc>
                <a:spcPct val="100000"/>
              </a:lnSpc>
              <a:spcBef>
                <a:spcPts val="0"/>
              </a:spcBef>
              <a:spcAft>
                <a:spcPts val="0"/>
              </a:spcAft>
              <a:buClr>
                <a:schemeClr val="accent1"/>
              </a:buClr>
              <a:buSzPts val="2800"/>
              <a:buNone/>
              <a:defRPr>
                <a:solidFill>
                  <a:schemeClr val="accent1"/>
                </a:solidFill>
              </a:defRPr>
            </a:lvl8pPr>
            <a:lvl9pPr lvl="8" algn="ctr">
              <a:lnSpc>
                <a:spcPct val="100000"/>
              </a:lnSpc>
              <a:spcBef>
                <a:spcPts val="0"/>
              </a:spcBef>
              <a:spcAft>
                <a:spcPts val="0"/>
              </a:spcAft>
              <a:buClr>
                <a:schemeClr val="accent1"/>
              </a:buClr>
              <a:buSzPts val="2800"/>
              <a:buNone/>
              <a:defRPr>
                <a:solidFill>
                  <a:schemeClr val="accent1"/>
                </a:solidFill>
              </a:defRPr>
            </a:lvl9pPr>
          </a:lstStyle>
          <a:p>
            <a:endParaRPr/>
          </a:p>
        </p:txBody>
      </p:sp>
      <p:sp>
        <p:nvSpPr>
          <p:cNvPr id="50" name="Google Shape;50;p7"/>
          <p:cNvSpPr txBox="1">
            <a:spLocks noGrp="1"/>
          </p:cNvSpPr>
          <p:nvPr>
            <p:ph type="body" idx="1"/>
          </p:nvPr>
        </p:nvSpPr>
        <p:spPr>
          <a:xfrm>
            <a:off x="4416150" y="3348725"/>
            <a:ext cx="3618300" cy="337200"/>
          </a:xfrm>
          <a:prstGeom prst="rect">
            <a:avLst/>
          </a:prstGeom>
          <a:noFill/>
          <a:ln>
            <a:noFill/>
          </a:ln>
        </p:spPr>
        <p:txBody>
          <a:bodyPr spcFirstLastPara="1" wrap="square" lIns="91425" tIns="91425" rIns="91425" bIns="91425" anchor="t" anchorCtr="0">
            <a:noAutofit/>
          </a:bodyPr>
          <a:lstStyle>
            <a:lvl1pPr marL="457200" lvl="0" indent="-317500" algn="r">
              <a:lnSpc>
                <a:spcPct val="100000"/>
              </a:lnSpc>
              <a:spcBef>
                <a:spcPts val="0"/>
              </a:spcBef>
              <a:spcAft>
                <a:spcPts val="0"/>
              </a:spcAft>
              <a:buSzPts val="1400"/>
              <a:buChar char="●"/>
              <a:defRPr sz="1800"/>
            </a:lvl1pPr>
            <a:lvl2pPr marL="914400" lvl="1" indent="-317500" algn="ctr">
              <a:lnSpc>
                <a:spcPct val="100000"/>
              </a:lnSpc>
              <a:spcBef>
                <a:spcPts val="0"/>
              </a:spcBef>
              <a:spcAft>
                <a:spcPts val="0"/>
              </a:spcAft>
              <a:buSzPts val="1400"/>
              <a:buChar char="○"/>
              <a:defRPr/>
            </a:lvl2pPr>
            <a:lvl3pPr marL="1371600" lvl="2" indent="-317500" algn="ctr">
              <a:lnSpc>
                <a:spcPct val="100000"/>
              </a:lnSpc>
              <a:spcBef>
                <a:spcPts val="0"/>
              </a:spcBef>
              <a:spcAft>
                <a:spcPts val="0"/>
              </a:spcAft>
              <a:buSzPts val="1400"/>
              <a:buChar char="■"/>
              <a:defRPr/>
            </a:lvl3pPr>
            <a:lvl4pPr marL="1828800" lvl="3" indent="-317500" algn="ctr">
              <a:lnSpc>
                <a:spcPct val="100000"/>
              </a:lnSpc>
              <a:spcBef>
                <a:spcPts val="0"/>
              </a:spcBef>
              <a:spcAft>
                <a:spcPts val="0"/>
              </a:spcAft>
              <a:buSzPts val="1400"/>
              <a:buChar char="●"/>
              <a:defRPr/>
            </a:lvl4pPr>
            <a:lvl5pPr marL="2286000" lvl="4" indent="-317500" algn="ctr">
              <a:lnSpc>
                <a:spcPct val="100000"/>
              </a:lnSpc>
              <a:spcBef>
                <a:spcPts val="0"/>
              </a:spcBef>
              <a:spcAft>
                <a:spcPts val="0"/>
              </a:spcAft>
              <a:buSzPts val="1400"/>
              <a:buChar char="○"/>
              <a:defRPr/>
            </a:lvl5pPr>
            <a:lvl6pPr marL="2743200" lvl="5" indent="-317500" algn="ctr">
              <a:lnSpc>
                <a:spcPct val="100000"/>
              </a:lnSpc>
              <a:spcBef>
                <a:spcPts val="0"/>
              </a:spcBef>
              <a:spcAft>
                <a:spcPts val="0"/>
              </a:spcAft>
              <a:buSzPts val="1400"/>
              <a:buChar char="■"/>
              <a:defRPr/>
            </a:lvl6pPr>
            <a:lvl7pPr marL="3200400" lvl="6" indent="-317500" algn="ctr">
              <a:lnSpc>
                <a:spcPct val="100000"/>
              </a:lnSpc>
              <a:spcBef>
                <a:spcPts val="0"/>
              </a:spcBef>
              <a:spcAft>
                <a:spcPts val="0"/>
              </a:spcAft>
              <a:buSzPts val="1400"/>
              <a:buChar char="●"/>
              <a:defRPr/>
            </a:lvl7pPr>
            <a:lvl8pPr marL="3657600" lvl="7" indent="-317500" algn="ctr">
              <a:lnSpc>
                <a:spcPct val="100000"/>
              </a:lnSpc>
              <a:spcBef>
                <a:spcPts val="0"/>
              </a:spcBef>
              <a:spcAft>
                <a:spcPts val="0"/>
              </a:spcAft>
              <a:buSzPts val="1400"/>
              <a:buChar char="○"/>
              <a:defRPr/>
            </a:lvl8pPr>
            <a:lvl9pPr marL="4114800" lvl="8" indent="-317500" algn="ctr">
              <a:lnSpc>
                <a:spcPct val="100000"/>
              </a:lnSpc>
              <a:spcBef>
                <a:spcPts val="0"/>
              </a:spcBef>
              <a:spcAft>
                <a:spcPts val="0"/>
              </a:spcAft>
              <a:buSzPts val="1400"/>
              <a:buChar char="■"/>
              <a:defRPr/>
            </a:lvl9pPr>
          </a:lstStyle>
          <a:p>
            <a:endParaRPr/>
          </a:p>
        </p:txBody>
      </p:sp>
      <p:sp>
        <p:nvSpPr>
          <p:cNvPr id="51" name="Google Shape;51;p7"/>
          <p:cNvSpPr/>
          <p:nvPr/>
        </p:nvSpPr>
        <p:spPr>
          <a:xfrm flipH="1">
            <a:off x="0" y="1953650"/>
            <a:ext cx="414900" cy="4146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52" name="Google Shape;52;p7"/>
          <p:cNvSpPr/>
          <p:nvPr/>
        </p:nvSpPr>
        <p:spPr>
          <a:xfrm rot="10800000" flipH="1">
            <a:off x="6867350" y="-75"/>
            <a:ext cx="2276700" cy="305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53" name="Google Shape;53;p7"/>
          <p:cNvSpPr/>
          <p:nvPr/>
        </p:nvSpPr>
        <p:spPr>
          <a:xfrm rot="-5400000">
            <a:off x="6811750" y="-110225"/>
            <a:ext cx="252000" cy="821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7"/>
          <p:cNvSpPr/>
          <p:nvPr/>
        </p:nvSpPr>
        <p:spPr>
          <a:xfrm rot="5400000" flipH="1">
            <a:off x="3042025" y="4175700"/>
            <a:ext cx="288900" cy="16467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13100" y="481875"/>
            <a:ext cx="77178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2500"/>
              <a:buFont typeface="Montserrat ExtraBold"/>
              <a:buNone/>
              <a:defRPr sz="2500">
                <a:solidFill>
                  <a:schemeClr val="accen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a:endParaRPr/>
          </a:p>
        </p:txBody>
      </p:sp>
      <p:sp>
        <p:nvSpPr>
          <p:cNvPr id="57" name="Google Shape;57;p8"/>
          <p:cNvSpPr/>
          <p:nvPr/>
        </p:nvSpPr>
        <p:spPr>
          <a:xfrm>
            <a:off x="0" y="0"/>
            <a:ext cx="1200900" cy="244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58" name="Google Shape;58;p8"/>
          <p:cNvSpPr/>
          <p:nvPr/>
        </p:nvSpPr>
        <p:spPr>
          <a:xfrm rot="-5400000">
            <a:off x="8814825" y="4814250"/>
            <a:ext cx="327300" cy="331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59" name="Google Shape;59;p8"/>
          <p:cNvSpPr/>
          <p:nvPr/>
        </p:nvSpPr>
        <p:spPr>
          <a:xfrm rot="-5400000" flipH="1">
            <a:off x="-90300" y="4694300"/>
            <a:ext cx="540600" cy="3600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60" name="Google Shape;60;p8"/>
          <p:cNvSpPr/>
          <p:nvPr/>
        </p:nvSpPr>
        <p:spPr>
          <a:xfrm rot="-5400000">
            <a:off x="8680525" y="4664250"/>
            <a:ext cx="298500" cy="298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20">
    <p:spTree>
      <p:nvGrpSpPr>
        <p:cNvPr id="1" name="Shape 81"/>
        <p:cNvGrpSpPr/>
        <p:nvPr/>
      </p:nvGrpSpPr>
      <p:grpSpPr>
        <a:xfrm>
          <a:off x="0" y="0"/>
          <a:ext cx="0" cy="0"/>
          <a:chOff x="0" y="0"/>
          <a:chExt cx="0" cy="0"/>
        </a:xfrm>
      </p:grpSpPr>
      <p:sp>
        <p:nvSpPr>
          <p:cNvPr id="82" name="Google Shape;82;p13"/>
          <p:cNvSpPr/>
          <p:nvPr/>
        </p:nvSpPr>
        <p:spPr>
          <a:xfrm>
            <a:off x="8016000" y="0"/>
            <a:ext cx="1128000" cy="2925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83" name="Google Shape;83;p13"/>
          <p:cNvSpPr/>
          <p:nvPr/>
        </p:nvSpPr>
        <p:spPr>
          <a:xfrm>
            <a:off x="5119950" y="4851000"/>
            <a:ext cx="1128000" cy="2925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84" name="Google Shape;84;p13"/>
          <p:cNvSpPr/>
          <p:nvPr/>
        </p:nvSpPr>
        <p:spPr>
          <a:xfrm rot="5400000" flipH="1">
            <a:off x="-1130850" y="3735748"/>
            <a:ext cx="2538600" cy="276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85" name="Google Shape;85;p13"/>
          <p:cNvSpPr/>
          <p:nvPr/>
        </p:nvSpPr>
        <p:spPr>
          <a:xfrm rot="10800000">
            <a:off x="155050" y="2425681"/>
            <a:ext cx="228300" cy="1281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3">
  <p:cSld name="CUSTOM_21">
    <p:spTree>
      <p:nvGrpSpPr>
        <p:cNvPr id="1" name="Shape 86"/>
        <p:cNvGrpSpPr/>
        <p:nvPr/>
      </p:nvGrpSpPr>
      <p:grpSpPr>
        <a:xfrm>
          <a:off x="0" y="0"/>
          <a:ext cx="0" cy="0"/>
          <a:chOff x="0" y="0"/>
          <a:chExt cx="0" cy="0"/>
        </a:xfrm>
      </p:grpSpPr>
      <p:sp>
        <p:nvSpPr>
          <p:cNvPr id="87" name="Google Shape;87;p14"/>
          <p:cNvSpPr/>
          <p:nvPr/>
        </p:nvSpPr>
        <p:spPr>
          <a:xfrm>
            <a:off x="8932725" y="0"/>
            <a:ext cx="211200" cy="2861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88" name="Google Shape;88;p14"/>
          <p:cNvSpPr/>
          <p:nvPr/>
        </p:nvSpPr>
        <p:spPr>
          <a:xfrm rot="5400000" flipH="1">
            <a:off x="1277125" y="3620098"/>
            <a:ext cx="246300" cy="2800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89" name="Google Shape;89;p14"/>
          <p:cNvSpPr/>
          <p:nvPr/>
        </p:nvSpPr>
        <p:spPr>
          <a:xfrm>
            <a:off x="0" y="0"/>
            <a:ext cx="364800" cy="3648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90" name="Google Shape;90;p14"/>
          <p:cNvSpPr/>
          <p:nvPr/>
        </p:nvSpPr>
        <p:spPr>
          <a:xfrm rot="-5400000">
            <a:off x="164175" y="155950"/>
            <a:ext cx="277800" cy="281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doACodo">
  <p:cSld name="TITLE_1">
    <p:spTree>
      <p:nvGrpSpPr>
        <p:cNvPr id="1" name="Shape 91"/>
        <p:cNvGrpSpPr/>
        <p:nvPr/>
      </p:nvGrpSpPr>
      <p:grpSpPr>
        <a:xfrm>
          <a:off x="0" y="0"/>
          <a:ext cx="0" cy="0"/>
          <a:chOff x="0" y="0"/>
          <a:chExt cx="0" cy="0"/>
        </a:xfrm>
      </p:grpSpPr>
      <p:cxnSp>
        <p:nvCxnSpPr>
          <p:cNvPr id="92" name="Google Shape;92;p15"/>
          <p:cNvCxnSpPr/>
          <p:nvPr/>
        </p:nvCxnSpPr>
        <p:spPr>
          <a:xfrm>
            <a:off x="341399" y="847950"/>
            <a:ext cx="6244200" cy="0"/>
          </a:xfrm>
          <a:prstGeom prst="straightConnector1">
            <a:avLst/>
          </a:prstGeom>
          <a:noFill/>
          <a:ln w="38100" cap="flat" cmpd="sng">
            <a:solidFill>
              <a:schemeClr val="lt1"/>
            </a:solidFill>
            <a:prstDash val="solid"/>
            <a:round/>
            <a:headEnd type="none" w="sm" len="sm"/>
            <a:tailEnd type="none" w="sm" len="sm"/>
          </a:ln>
        </p:spPr>
      </p:cxnSp>
      <p:cxnSp>
        <p:nvCxnSpPr>
          <p:cNvPr id="93" name="Google Shape;93;p15"/>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94" name="Google Shape;94;p15"/>
          <p:cNvCxnSpPr/>
          <p:nvPr/>
        </p:nvCxnSpPr>
        <p:spPr>
          <a:xfrm>
            <a:off x="425198" y="1863450"/>
            <a:ext cx="183300" cy="0"/>
          </a:xfrm>
          <a:prstGeom prst="straightConnector1">
            <a:avLst/>
          </a:prstGeom>
          <a:noFill/>
          <a:ln w="19050" cap="flat" cmpd="sng">
            <a:solidFill>
              <a:schemeClr val="lt1"/>
            </a:solidFill>
            <a:prstDash val="solid"/>
            <a:round/>
            <a:headEnd type="none" w="sm" len="sm"/>
            <a:tailEnd type="none" w="sm" len="sm"/>
          </a:ln>
        </p:spPr>
      </p:cxnSp>
      <p:sp>
        <p:nvSpPr>
          <p:cNvPr id="95" name="Google Shape;95;p15"/>
          <p:cNvSpPr txBox="1">
            <a:spLocks noGrp="1"/>
          </p:cNvSpPr>
          <p:nvPr>
            <p:ph type="ctrTitle"/>
          </p:nvPr>
        </p:nvSpPr>
        <p:spPr>
          <a:xfrm>
            <a:off x="2371725" y="630225"/>
            <a:ext cx="6331500" cy="15420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lt1"/>
              </a:buClr>
              <a:buSzPts val="4800"/>
              <a:buNone/>
              <a:defRPr sz="4800">
                <a:solidFill>
                  <a:schemeClr val="lt1"/>
                </a:solidFill>
              </a:defRPr>
            </a:lvl1pPr>
            <a:lvl2pPr lvl="1" algn="l" rtl="0">
              <a:lnSpc>
                <a:spcPct val="100000"/>
              </a:lnSpc>
              <a:spcBef>
                <a:spcPts val="0"/>
              </a:spcBef>
              <a:spcAft>
                <a:spcPts val="0"/>
              </a:spcAft>
              <a:buClr>
                <a:schemeClr val="lt1"/>
              </a:buClr>
              <a:buSzPts val="4800"/>
              <a:buNone/>
              <a:defRPr sz="4800">
                <a:solidFill>
                  <a:schemeClr val="lt1"/>
                </a:solidFill>
              </a:defRPr>
            </a:lvl2pPr>
            <a:lvl3pPr lvl="2" algn="l" rtl="0">
              <a:lnSpc>
                <a:spcPct val="100000"/>
              </a:lnSpc>
              <a:spcBef>
                <a:spcPts val="0"/>
              </a:spcBef>
              <a:spcAft>
                <a:spcPts val="0"/>
              </a:spcAft>
              <a:buClr>
                <a:schemeClr val="lt1"/>
              </a:buClr>
              <a:buSzPts val="4800"/>
              <a:buNone/>
              <a:defRPr sz="4800">
                <a:solidFill>
                  <a:schemeClr val="lt1"/>
                </a:solidFill>
              </a:defRPr>
            </a:lvl3pPr>
            <a:lvl4pPr lvl="3" algn="l" rtl="0">
              <a:lnSpc>
                <a:spcPct val="100000"/>
              </a:lnSpc>
              <a:spcBef>
                <a:spcPts val="0"/>
              </a:spcBef>
              <a:spcAft>
                <a:spcPts val="0"/>
              </a:spcAft>
              <a:buClr>
                <a:schemeClr val="lt1"/>
              </a:buClr>
              <a:buSzPts val="4800"/>
              <a:buNone/>
              <a:defRPr sz="4800">
                <a:solidFill>
                  <a:schemeClr val="lt1"/>
                </a:solidFill>
              </a:defRPr>
            </a:lvl4pPr>
            <a:lvl5pPr lvl="4" algn="l" rtl="0">
              <a:lnSpc>
                <a:spcPct val="100000"/>
              </a:lnSpc>
              <a:spcBef>
                <a:spcPts val="0"/>
              </a:spcBef>
              <a:spcAft>
                <a:spcPts val="0"/>
              </a:spcAft>
              <a:buClr>
                <a:schemeClr val="lt1"/>
              </a:buClr>
              <a:buSzPts val="4800"/>
              <a:buNone/>
              <a:defRPr sz="4800">
                <a:solidFill>
                  <a:schemeClr val="lt1"/>
                </a:solidFill>
              </a:defRPr>
            </a:lvl5pPr>
            <a:lvl6pPr lvl="5" algn="l" rtl="0">
              <a:lnSpc>
                <a:spcPct val="100000"/>
              </a:lnSpc>
              <a:spcBef>
                <a:spcPts val="0"/>
              </a:spcBef>
              <a:spcAft>
                <a:spcPts val="0"/>
              </a:spcAft>
              <a:buClr>
                <a:schemeClr val="lt1"/>
              </a:buClr>
              <a:buSzPts val="4800"/>
              <a:buNone/>
              <a:defRPr sz="4800">
                <a:solidFill>
                  <a:schemeClr val="lt1"/>
                </a:solidFill>
              </a:defRPr>
            </a:lvl6pPr>
            <a:lvl7pPr lvl="6" algn="l" rtl="0">
              <a:lnSpc>
                <a:spcPct val="100000"/>
              </a:lnSpc>
              <a:spcBef>
                <a:spcPts val="0"/>
              </a:spcBef>
              <a:spcAft>
                <a:spcPts val="0"/>
              </a:spcAft>
              <a:buClr>
                <a:schemeClr val="lt1"/>
              </a:buClr>
              <a:buSzPts val="4800"/>
              <a:buNone/>
              <a:defRPr sz="4800">
                <a:solidFill>
                  <a:schemeClr val="lt1"/>
                </a:solidFill>
              </a:defRPr>
            </a:lvl7pPr>
            <a:lvl8pPr lvl="7" algn="l" rtl="0">
              <a:lnSpc>
                <a:spcPct val="100000"/>
              </a:lnSpc>
              <a:spcBef>
                <a:spcPts val="0"/>
              </a:spcBef>
              <a:spcAft>
                <a:spcPts val="0"/>
              </a:spcAft>
              <a:buClr>
                <a:schemeClr val="lt1"/>
              </a:buClr>
              <a:buSzPts val="4800"/>
              <a:buNone/>
              <a:defRPr sz="4800">
                <a:solidFill>
                  <a:schemeClr val="lt1"/>
                </a:solidFill>
              </a:defRPr>
            </a:lvl8pPr>
            <a:lvl9pPr lvl="8" algn="l" rtl="0">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96" name="Google Shape;96;p15"/>
          <p:cNvSpPr txBox="1">
            <a:spLocks noGrp="1"/>
          </p:cNvSpPr>
          <p:nvPr>
            <p:ph type="subTitle" idx="1"/>
          </p:nvPr>
        </p:nvSpPr>
        <p:spPr>
          <a:xfrm>
            <a:off x="2390267" y="3238450"/>
            <a:ext cx="6331500" cy="12417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Clr>
                <a:schemeClr val="lt1"/>
              </a:buClr>
              <a:buSzPts val="1800"/>
              <a:buNone/>
              <a:defRPr>
                <a:solidFill>
                  <a:schemeClr val="lt1"/>
                </a:solidFill>
              </a:defRPr>
            </a:lvl1pPr>
            <a:lvl2pPr lvl="1" algn="l" rtl="0">
              <a:lnSpc>
                <a:spcPct val="100000"/>
              </a:lnSpc>
              <a:spcBef>
                <a:spcPts val="0"/>
              </a:spcBef>
              <a:spcAft>
                <a:spcPts val="0"/>
              </a:spcAft>
              <a:buClr>
                <a:schemeClr val="lt1"/>
              </a:buClr>
              <a:buSzPts val="1800"/>
              <a:buNone/>
              <a:defRPr sz="1800">
                <a:solidFill>
                  <a:schemeClr val="lt1"/>
                </a:solidFill>
              </a:defRPr>
            </a:lvl2pPr>
            <a:lvl3pPr lvl="2" algn="l" rtl="0">
              <a:lnSpc>
                <a:spcPct val="100000"/>
              </a:lnSpc>
              <a:spcBef>
                <a:spcPts val="0"/>
              </a:spcBef>
              <a:spcAft>
                <a:spcPts val="0"/>
              </a:spcAft>
              <a:buClr>
                <a:schemeClr val="lt1"/>
              </a:buClr>
              <a:buSzPts val="1800"/>
              <a:buNone/>
              <a:defRPr sz="1800">
                <a:solidFill>
                  <a:schemeClr val="lt1"/>
                </a:solidFill>
              </a:defRPr>
            </a:lvl3pPr>
            <a:lvl4pPr lvl="3" algn="l" rtl="0">
              <a:lnSpc>
                <a:spcPct val="100000"/>
              </a:lnSpc>
              <a:spcBef>
                <a:spcPts val="0"/>
              </a:spcBef>
              <a:spcAft>
                <a:spcPts val="0"/>
              </a:spcAft>
              <a:buClr>
                <a:schemeClr val="lt1"/>
              </a:buClr>
              <a:buSzPts val="1800"/>
              <a:buNone/>
              <a:defRPr sz="1800">
                <a:solidFill>
                  <a:schemeClr val="lt1"/>
                </a:solidFill>
              </a:defRPr>
            </a:lvl4pPr>
            <a:lvl5pPr lvl="4" algn="l" rtl="0">
              <a:lnSpc>
                <a:spcPct val="100000"/>
              </a:lnSpc>
              <a:spcBef>
                <a:spcPts val="0"/>
              </a:spcBef>
              <a:spcAft>
                <a:spcPts val="0"/>
              </a:spcAft>
              <a:buClr>
                <a:schemeClr val="lt1"/>
              </a:buClr>
              <a:buSzPts val="1800"/>
              <a:buNone/>
              <a:defRPr sz="1800">
                <a:solidFill>
                  <a:schemeClr val="lt1"/>
                </a:solidFill>
              </a:defRPr>
            </a:lvl5pPr>
            <a:lvl6pPr lvl="5" algn="l" rtl="0">
              <a:lnSpc>
                <a:spcPct val="100000"/>
              </a:lnSpc>
              <a:spcBef>
                <a:spcPts val="0"/>
              </a:spcBef>
              <a:spcAft>
                <a:spcPts val="0"/>
              </a:spcAft>
              <a:buClr>
                <a:schemeClr val="lt1"/>
              </a:buClr>
              <a:buSzPts val="1800"/>
              <a:buNone/>
              <a:defRPr sz="1800">
                <a:solidFill>
                  <a:schemeClr val="lt1"/>
                </a:solidFill>
              </a:defRPr>
            </a:lvl6pPr>
            <a:lvl7pPr lvl="6" algn="l" rtl="0">
              <a:lnSpc>
                <a:spcPct val="100000"/>
              </a:lnSpc>
              <a:spcBef>
                <a:spcPts val="0"/>
              </a:spcBef>
              <a:spcAft>
                <a:spcPts val="0"/>
              </a:spcAft>
              <a:buClr>
                <a:schemeClr val="lt1"/>
              </a:buClr>
              <a:buSzPts val="1800"/>
              <a:buNone/>
              <a:defRPr sz="1800">
                <a:solidFill>
                  <a:schemeClr val="lt1"/>
                </a:solidFill>
              </a:defRPr>
            </a:lvl7pPr>
            <a:lvl8pPr lvl="7" algn="l" rtl="0">
              <a:lnSpc>
                <a:spcPct val="100000"/>
              </a:lnSpc>
              <a:spcBef>
                <a:spcPts val="0"/>
              </a:spcBef>
              <a:spcAft>
                <a:spcPts val="0"/>
              </a:spcAft>
              <a:buClr>
                <a:schemeClr val="lt1"/>
              </a:buClr>
              <a:buSzPts val="1800"/>
              <a:buNone/>
              <a:defRPr sz="1800">
                <a:solidFill>
                  <a:schemeClr val="lt1"/>
                </a:solidFill>
              </a:defRPr>
            </a:lvl8pPr>
            <a:lvl9pPr lvl="8" algn="l"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97" name="Google Shape;97;p15"/>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ES"/>
              <a:t>‹Nº›</a:t>
            </a:fld>
            <a:endParaRPr/>
          </a:p>
        </p:txBody>
      </p:sp>
      <p:sp>
        <p:nvSpPr>
          <p:cNvPr id="98" name="Google Shape;98;p15"/>
          <p:cNvSpPr txBox="1">
            <a:spLocks noGrp="1"/>
          </p:cNvSpPr>
          <p:nvPr>
            <p:ph type="title" idx="2"/>
          </p:nvPr>
        </p:nvSpPr>
        <p:spPr>
          <a:xfrm>
            <a:off x="507350" y="847950"/>
            <a:ext cx="8214600" cy="7545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3000"/>
              <a:buNone/>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81875"/>
            <a:ext cx="7717800" cy="5727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accent1"/>
              </a:buClr>
              <a:buSzPts val="2500"/>
              <a:buFont typeface="Montserrat ExtraBold"/>
              <a:buNone/>
              <a:defRPr sz="2500" b="0" i="0" u="none" strike="noStrike" cap="none">
                <a:solidFill>
                  <a:schemeClr val="accen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2pPr>
            <a:lvl3pPr marR="0" lvl="2"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3pPr>
            <a:lvl4pPr marR="0" lvl="3"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4pPr>
            <a:lvl5pPr marR="0" lvl="4"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5pPr>
            <a:lvl6pPr marR="0" lvl="5"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6pPr>
            <a:lvl7pPr marR="0" lvl="6"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7pPr>
            <a:lvl8pPr marR="0" lvl="7"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8pPr>
            <a:lvl9pPr marR="0" lvl="8"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713225" y="2488400"/>
            <a:ext cx="7482300" cy="1796100"/>
          </a:xfrm>
          <a:prstGeom prst="rect">
            <a:avLst/>
          </a:prstGeom>
          <a:noFill/>
          <a:ln>
            <a:noFill/>
          </a:ln>
        </p:spPr>
        <p:txBody>
          <a:bodyPr spcFirstLastPara="1" wrap="square" lIns="91425" tIns="91425" rIns="91425" bIns="91425" anchor="t" anchorCtr="0">
            <a:noAutofit/>
          </a:bodyPr>
          <a:lstStyle>
            <a:lvl1pPr marL="457200" marR="0" lvl="0"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9" r:id="rId7"/>
    <p:sldLayoutId id="2147483660" r:id="rId8"/>
    <p:sldLayoutId id="2147483661" r:id="rId9"/>
    <p:sldLayoutId id="2147483662" r:id="rId10"/>
  </p:sldLayoutIdLst>
  <p:transition spd="slow">
    <p:push dir="u"/>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www.w3schools.com/css/css_pseudo_classes.asp"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hyperlink" Target="https://www.w3schools.com/cssref/tryit.asp?filename=trycss_sel_firstline" TargetMode="External"/><Relationship Id="rId4" Type="http://schemas.openxmlformats.org/officeDocument/2006/relationships/hyperlink" Target="https://www.w3schools.com/cssref/sel_firstletter.asp"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w3schools.com/cssref/tryit.asp?filename=trycss_sel_before" TargetMode="External"/><Relationship Id="rId3" Type="http://schemas.openxmlformats.org/officeDocument/2006/relationships/hyperlink" Target="https://www.w3schools.com/cssref/tryit.asp?filename=trycss3_selection" TargetMode="External"/><Relationship Id="rId7" Type="http://schemas.openxmlformats.org/officeDocument/2006/relationships/hyperlink" Target="https://www.w3schools.com/cssref/tryit.asp?filename=trycss_sel_after"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hyperlink" Target="https://www.w3schools.com/css/tryit.asp?filename=trycss3_transform_translat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hyperlink" Target="https://www.w3schools.com/css/tryit.asp?filename=trycss3_transform_scale" TargetMode="Externa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hyperlink" Target="https://www.w3schools.com/css/tryit.asp?filename=trycss3_transform_rotate" TargetMode="Externa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hyperlink" Target="https://www.w3schools.com/css/css3_2dtransforms.asp" TargetMode="External"/><Relationship Id="rId5" Type="http://schemas.openxmlformats.org/officeDocument/2006/relationships/image" Target="../media/image22.png"/><Relationship Id="rId4" Type="http://schemas.openxmlformats.org/officeDocument/2006/relationships/hyperlink" Target="https://www.w3schools.com/css/tryit.asp?filename=trycss3_transform_skewx"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hyperlink" Target="https://www.w3schools.com/css/css3_3dtransforms.asp" TargetMode="Externa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14.jpeg"/><Relationship Id="rId5" Type="http://schemas.openxmlformats.org/officeDocument/2006/relationships/hyperlink" Target="https://cubic-bezier.com/#.17,.67,.83,.67" TargetMode="Externa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hyperlink" Target="https://lenguajecss.com/css/animaciones/transiciones/"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hyperlink" Target="https://www.w3schools.com/css/css3_transitions.asp"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w3schools.com/css/tryit.asp?filename=trycss_grouping"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www.w3schools.com/css/tryit.asp?filename=trycss_sel_element_element"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www.w3schools.com/css/css3_animations.asp" TargetMode="External"/><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animate.style/" TargetMode="External"/><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14.jpeg"/><Relationship Id="rId5" Type="http://schemas.openxmlformats.org/officeDocument/2006/relationships/hyperlink" Target="http://www.elpadawan.com/css/animatecss" TargetMode="External"/><Relationship Id="rId4" Type="http://schemas.openxmlformats.org/officeDocument/2006/relationships/hyperlink" Target="https://blog.interactius.com/utilizando-animate-css-para-dar-dinamismo-a-nuestro-contenido-64d280d4d119"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hyperlink" Target="https://www.w3schools.com/css/css_rwd_intro.asp"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hyperlink" Target="https://blog.froont.com/9-basic-principles-of-responsive-web-design/"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39.gif"/></Relationships>
</file>

<file path=ppt/slides/_rels/slide36.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41.gi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9.xml.rels><?xml version="1.0" encoding="UTF-8" standalone="yes"?>
<Relationships xmlns="http://schemas.openxmlformats.org/package/2006/relationships"><Relationship Id="rId8" Type="http://schemas.openxmlformats.org/officeDocument/2006/relationships/hyperlink" Target="https://www.w3schools.com/howto/howto_css_media_query_breakpoints.asp" TargetMode="External"/><Relationship Id="rId3" Type="http://schemas.openxmlformats.org/officeDocument/2006/relationships/image" Target="../media/image47.png"/><Relationship Id="rId7" Type="http://schemas.openxmlformats.org/officeDocument/2006/relationships/image" Target="../media/image14.jpe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hyperlink" Target="https://getflywheel.com/layout/css-breakpoints-responsive-design-how-to/"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w3schools.com/css/tryit.asp?filename=trycss_sel_element_gt"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www.w3schools.com/css/tryit.asp?filename=trycss_sel_element_tilde" TargetMode="External"/><Relationship Id="rId5" Type="http://schemas.openxmlformats.org/officeDocument/2006/relationships/hyperlink" Target="https://www.w3schools.com/css/tryit.asp?filename=trycss_sel_element_element" TargetMode="External"/><Relationship Id="rId4" Type="http://schemas.openxmlformats.org/officeDocument/2006/relationships/hyperlink" Target="https://www.w3schools.com/css/tryit.asp?filename=trycss_sel_element_pluss"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51.gif"/><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52.gif"/></Relationships>
</file>

<file path=ppt/slides/_rels/slide41.xml.rels><?xml version="1.0" encoding="UTF-8" standalone="yes"?>
<Relationships xmlns="http://schemas.openxmlformats.org/package/2006/relationships"><Relationship Id="rId3" Type="http://schemas.openxmlformats.org/officeDocument/2006/relationships/image" Target="../media/image53.gif"/><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hyperlink" Target="https://caniuse.com/" TargetMode="External"/><Relationship Id="rId5" Type="http://schemas.openxmlformats.org/officeDocument/2006/relationships/hyperlink" Target="https://desarrolloweb.com/articulos/que-es-svg.html" TargetMode="External"/><Relationship Id="rId4" Type="http://schemas.openxmlformats.org/officeDocument/2006/relationships/image" Target="../media/image54.gif"/></Relationships>
</file>

<file path=ppt/slides/_rels/slide42.xml.rels><?xml version="1.0" encoding="UTF-8" standalone="yes"?>
<Relationships xmlns="http://schemas.openxmlformats.org/package/2006/relationships"><Relationship Id="rId3" Type="http://schemas.openxmlformats.org/officeDocument/2006/relationships/hyperlink" Target="https://www.w3schools.com/html/html_responsive.asp" TargetMode="External"/><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hyperlink" Target="https://www.w3schools.com/html/tryit.asp?filename=tryhtml_responsive_page"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www.w3schools.com/css/css_rwd_images.asp" TargetMode="External"/><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hyperlink" Target="https://www.w3schools.com/cssref/pr_class_display.asp" TargetMode="External"/><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55.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58.png"/></Relationships>
</file>

<file path=ppt/slides/_rels/slide48.xml.rels><?xml version="1.0" encoding="UTF-8" standalone="yes"?>
<Relationships xmlns="http://schemas.openxmlformats.org/package/2006/relationships"><Relationship Id="rId3" Type="http://schemas.openxmlformats.org/officeDocument/2006/relationships/hyperlink" Target="https://lenguajecss.com/css/maquetacion-y-colocacion/tipos-de-elementos/" TargetMode="External"/><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hyperlink" Target="https://www.w3schools.com/css/css_rwd_mediaqueries.asp" TargetMode="External"/><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59.png"/><Relationship Id="rId5" Type="http://schemas.openxmlformats.org/officeDocument/2006/relationships/hyperlink" Target="https://lenguajecss.com/css/responsive-web-design/media-queries/" TargetMode="External"/><Relationship Id="rId4" Type="http://schemas.openxmlformats.org/officeDocument/2006/relationships/hyperlink" Target="https://www.w3schools.com/cssref/css3_pr_mediaquery.asp"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w3schools.com/css/tryit.asp?filename=trycss_syntax_universal"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www.w3schools.com/cssref/css_selectors.asp" TargetMode="External"/><Relationship Id="rId5" Type="http://schemas.openxmlformats.org/officeDocument/2006/relationships/hyperlink" Target="https://lenguajecss.com/css/selectores/selectores-avanzados/" TargetMode="External"/><Relationship Id="rId4" Type="http://schemas.openxmlformats.org/officeDocument/2006/relationships/hyperlink" Target="https://www.w3.org/wiki/CSS_/_Selectores_CSS"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notesSlide" Target="../notesSlides/notesSlide51.xml"/><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5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67.png"/></Relationships>
</file>

<file path=ppt/slides/_rels/slide5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w3schools.com/cssref/tryit.asp?filename=trycss_sel_firstchild"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www.w3schools.com/cssref/tryit.asp?filename=trycss3_last-child"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hyperlink" Target="https://www.w3schools.com/cssref/tryit.asp?filename=trycss3_nth-child" TargetMode="Externa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ctrTitle"/>
          </p:nvPr>
        </p:nvSpPr>
        <p:spPr>
          <a:xfrm>
            <a:off x="2227006" y="370752"/>
            <a:ext cx="6806380" cy="2605875"/>
          </a:xfrm>
          <a:prstGeom prst="rect">
            <a:avLst/>
          </a:prstGeom>
          <a:noFill/>
          <a:ln>
            <a:noFill/>
          </a:ln>
        </p:spPr>
        <p:txBody>
          <a:bodyPr spcFirstLastPara="1" wrap="square" lIns="91425" tIns="91425" rIns="91425" bIns="91425" anchor="b" anchorCtr="0">
            <a:noAutofit/>
          </a:bodyPr>
          <a:lstStyle/>
          <a:p>
            <a:pPr marL="0" lvl="0" indent="0" algn="ctr" rtl="0">
              <a:lnSpc>
                <a:spcPct val="80000"/>
              </a:lnSpc>
              <a:spcBef>
                <a:spcPts val="0"/>
              </a:spcBef>
              <a:spcAft>
                <a:spcPts val="0"/>
              </a:spcAft>
              <a:buSzPts val="6000"/>
              <a:buNone/>
            </a:pPr>
            <a:r>
              <a:rPr lang="es-ES" sz="6000" dirty="0"/>
              <a:t>Curso </a:t>
            </a:r>
            <a:r>
              <a:rPr lang="es-ES" dirty="0" err="1"/>
              <a:t>FullStack</a:t>
            </a:r>
            <a:r>
              <a:rPr lang="es-ES" dirty="0"/>
              <a:t> </a:t>
            </a:r>
            <a:r>
              <a:rPr lang="es-ES" sz="6000" dirty="0"/>
              <a:t>Python </a:t>
            </a:r>
            <a:endParaRPr dirty="0"/>
          </a:p>
        </p:txBody>
      </p:sp>
      <p:sp>
        <p:nvSpPr>
          <p:cNvPr id="125" name="Google Shape;125;p19"/>
          <p:cNvSpPr txBox="1">
            <a:spLocks noGrp="1"/>
          </p:cNvSpPr>
          <p:nvPr>
            <p:ph type="subTitle" idx="1"/>
          </p:nvPr>
        </p:nvSpPr>
        <p:spPr>
          <a:xfrm>
            <a:off x="5872413" y="2747599"/>
            <a:ext cx="2649600" cy="691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s-ES">
                <a:solidFill>
                  <a:srgbClr val="000000"/>
                </a:solidFill>
              </a:rPr>
              <a:t>Codo a Codo 4.0</a:t>
            </a:r>
            <a:endParaRPr/>
          </a:p>
        </p:txBody>
      </p:sp>
      <p:pic>
        <p:nvPicPr>
          <p:cNvPr id="126" name="Google Shape;126;p19"/>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276852" y="69732"/>
            <a:ext cx="2173731" cy="835276"/>
          </a:xfrm>
          <a:prstGeom prst="rect">
            <a:avLst/>
          </a:prstGeom>
          <a:noFill/>
          <a:ln>
            <a:noFill/>
          </a:ln>
        </p:spPr>
      </p:pic>
      <p:pic>
        <p:nvPicPr>
          <p:cNvPr id="127" name="Google Shape;127;p19"/>
          <p:cNvPicPr preferRelativeResize="0"/>
          <p:nvPr/>
        </p:nvPicPr>
        <p:blipFill rotWithShape="1">
          <a:blip r:embed="rId4">
            <a:alphaModFix/>
            <a:extLst>
              <a:ext uri="{28A0092B-C50C-407E-A947-70E740481C1C}">
                <a14:useLocalDpi xmlns:a14="http://schemas.microsoft.com/office/drawing/2010/main" val="0"/>
              </a:ext>
            </a:extLst>
          </a:blip>
          <a:srcRect/>
          <a:stretch/>
        </p:blipFill>
        <p:spPr>
          <a:xfrm>
            <a:off x="276838" y="3691700"/>
            <a:ext cx="1848005" cy="1451786"/>
          </a:xfrm>
          <a:prstGeom prst="rect">
            <a:avLst/>
          </a:prstGeom>
          <a:noFill/>
          <a:ln>
            <a:noFill/>
          </a:ln>
        </p:spPr>
      </p:pic>
      <p:pic>
        <p:nvPicPr>
          <p:cNvPr id="128" name="Google Shape;128;p19"/>
          <p:cNvPicPr preferRelativeResize="0"/>
          <p:nvPr/>
        </p:nvPicPr>
        <p:blipFill rotWithShape="1">
          <a:blip r:embed="rId5">
            <a:alphaModFix/>
            <a:extLst>
              <a:ext uri="{28A0092B-C50C-407E-A947-70E740481C1C}">
                <a14:useLocalDpi xmlns:a14="http://schemas.microsoft.com/office/drawing/2010/main" val="0"/>
              </a:ext>
            </a:extLst>
          </a:blip>
          <a:srcRect/>
          <a:stretch/>
        </p:blipFill>
        <p:spPr>
          <a:xfrm>
            <a:off x="7083681" y="3532703"/>
            <a:ext cx="1769806" cy="1769806"/>
          </a:xfrm>
          <a:prstGeom prst="rect">
            <a:avLst/>
          </a:prstGeom>
          <a:noFill/>
          <a:ln>
            <a:noFill/>
          </a:ln>
        </p:spPr>
      </p:pic>
      <p:pic>
        <p:nvPicPr>
          <p:cNvPr id="129" name="Google Shape;129;p19"/>
          <p:cNvPicPr preferRelativeResize="0"/>
          <p:nvPr/>
        </p:nvPicPr>
        <p:blipFill rotWithShape="1">
          <a:blip r:embed="rId6">
            <a:alphaModFix/>
            <a:extLst>
              <a:ext uri="{28A0092B-C50C-407E-A947-70E740481C1C}">
                <a14:useLocalDpi xmlns:a14="http://schemas.microsoft.com/office/drawing/2010/main" val="0"/>
              </a:ext>
            </a:extLst>
          </a:blip>
          <a:srcRect/>
          <a:stretch/>
        </p:blipFill>
        <p:spPr>
          <a:xfrm>
            <a:off x="2251978" y="3252184"/>
            <a:ext cx="4202580" cy="2101290"/>
          </a:xfrm>
          <a:prstGeom prst="rect">
            <a:avLst/>
          </a:prstGeom>
          <a:noFill/>
          <a:ln>
            <a:noFill/>
          </a:ln>
        </p:spPr>
      </p:pic>
      <p:grpSp>
        <p:nvGrpSpPr>
          <p:cNvPr id="130" name="Google Shape;130;p19"/>
          <p:cNvGrpSpPr/>
          <p:nvPr/>
        </p:nvGrpSpPr>
        <p:grpSpPr>
          <a:xfrm>
            <a:off x="498778" y="1529183"/>
            <a:ext cx="2113474" cy="1909916"/>
            <a:chOff x="1668025" y="747500"/>
            <a:chExt cx="4519100" cy="4476625"/>
          </a:xfrm>
        </p:grpSpPr>
        <p:sp>
          <p:nvSpPr>
            <p:cNvPr id="131" name="Google Shape;131;p19"/>
            <p:cNvSpPr/>
            <p:nvPr/>
          </p:nvSpPr>
          <p:spPr>
            <a:xfrm>
              <a:off x="5969425" y="1632050"/>
              <a:ext cx="217700" cy="254775"/>
            </a:xfrm>
            <a:custGeom>
              <a:avLst/>
              <a:gdLst/>
              <a:ahLst/>
              <a:cxnLst/>
              <a:rect l="l" t="t" r="r" b="b"/>
              <a:pathLst>
                <a:path w="8708" h="10191" extrusionOk="0">
                  <a:moveTo>
                    <a:pt x="6107" y="0"/>
                  </a:moveTo>
                  <a:cubicBezTo>
                    <a:pt x="5217" y="0"/>
                    <a:pt x="4349" y="282"/>
                    <a:pt x="3637" y="817"/>
                  </a:cubicBezTo>
                  <a:cubicBezTo>
                    <a:pt x="2703" y="1484"/>
                    <a:pt x="1936" y="2385"/>
                    <a:pt x="1402" y="3419"/>
                  </a:cubicBezTo>
                  <a:cubicBezTo>
                    <a:pt x="301" y="5387"/>
                    <a:pt x="1" y="7922"/>
                    <a:pt x="68" y="10190"/>
                  </a:cubicBezTo>
                  <a:cubicBezTo>
                    <a:pt x="2536" y="9957"/>
                    <a:pt x="4571" y="7889"/>
                    <a:pt x="5505" y="6788"/>
                  </a:cubicBezTo>
                  <a:cubicBezTo>
                    <a:pt x="7039" y="5020"/>
                    <a:pt x="8707" y="950"/>
                    <a:pt x="6939" y="83"/>
                  </a:cubicBezTo>
                  <a:cubicBezTo>
                    <a:pt x="6662" y="28"/>
                    <a:pt x="6384" y="0"/>
                    <a:pt x="6107"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9"/>
            <p:cNvSpPr/>
            <p:nvPr/>
          </p:nvSpPr>
          <p:spPr>
            <a:xfrm>
              <a:off x="5775125" y="1754600"/>
              <a:ext cx="132625" cy="173925"/>
            </a:xfrm>
            <a:custGeom>
              <a:avLst/>
              <a:gdLst/>
              <a:ahLst/>
              <a:cxnLst/>
              <a:rect l="l" t="t" r="r" b="b"/>
              <a:pathLst>
                <a:path w="5305" h="6957" extrusionOk="0">
                  <a:moveTo>
                    <a:pt x="1491" y="1"/>
                  </a:moveTo>
                  <a:cubicBezTo>
                    <a:pt x="1340" y="1"/>
                    <a:pt x="1187" y="17"/>
                    <a:pt x="1035" y="51"/>
                  </a:cubicBezTo>
                  <a:cubicBezTo>
                    <a:pt x="501" y="285"/>
                    <a:pt x="134" y="785"/>
                    <a:pt x="67" y="1352"/>
                  </a:cubicBezTo>
                  <a:cubicBezTo>
                    <a:pt x="1" y="1919"/>
                    <a:pt x="101" y="2453"/>
                    <a:pt x="334" y="2987"/>
                  </a:cubicBezTo>
                  <a:cubicBezTo>
                    <a:pt x="1068" y="4754"/>
                    <a:pt x="2069" y="6356"/>
                    <a:pt x="3903" y="6956"/>
                  </a:cubicBezTo>
                  <a:cubicBezTo>
                    <a:pt x="4871" y="6089"/>
                    <a:pt x="5304" y="4721"/>
                    <a:pt x="5004" y="3454"/>
                  </a:cubicBezTo>
                  <a:cubicBezTo>
                    <a:pt x="4671" y="2186"/>
                    <a:pt x="3870" y="1085"/>
                    <a:pt x="2736" y="418"/>
                  </a:cubicBezTo>
                  <a:cubicBezTo>
                    <a:pt x="2363" y="144"/>
                    <a:pt x="1934" y="1"/>
                    <a:pt x="1491"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9"/>
            <p:cNvSpPr/>
            <p:nvPr/>
          </p:nvSpPr>
          <p:spPr>
            <a:xfrm>
              <a:off x="5824325" y="1826750"/>
              <a:ext cx="53400" cy="281900"/>
            </a:xfrm>
            <a:custGeom>
              <a:avLst/>
              <a:gdLst/>
              <a:ahLst/>
              <a:cxnLst/>
              <a:rect l="l" t="t" r="r" b="b"/>
              <a:pathLst>
                <a:path w="2136" h="11276" extrusionOk="0">
                  <a:moveTo>
                    <a:pt x="434" y="0"/>
                  </a:moveTo>
                  <a:lnTo>
                    <a:pt x="434" y="0"/>
                  </a:lnTo>
                  <a:cubicBezTo>
                    <a:pt x="768" y="467"/>
                    <a:pt x="1035" y="968"/>
                    <a:pt x="1268" y="1502"/>
                  </a:cubicBezTo>
                  <a:cubicBezTo>
                    <a:pt x="1769" y="2802"/>
                    <a:pt x="1902" y="4237"/>
                    <a:pt x="1735" y="5605"/>
                  </a:cubicBezTo>
                  <a:cubicBezTo>
                    <a:pt x="1502" y="6972"/>
                    <a:pt x="1135" y="8340"/>
                    <a:pt x="601" y="9641"/>
                  </a:cubicBezTo>
                  <a:lnTo>
                    <a:pt x="167" y="10808"/>
                  </a:lnTo>
                  <a:cubicBezTo>
                    <a:pt x="101" y="10975"/>
                    <a:pt x="34" y="11108"/>
                    <a:pt x="1" y="11275"/>
                  </a:cubicBezTo>
                  <a:cubicBezTo>
                    <a:pt x="101" y="11142"/>
                    <a:pt x="167" y="11008"/>
                    <a:pt x="234" y="10842"/>
                  </a:cubicBezTo>
                  <a:cubicBezTo>
                    <a:pt x="368" y="10575"/>
                    <a:pt x="534" y="10174"/>
                    <a:pt x="735" y="9674"/>
                  </a:cubicBezTo>
                  <a:cubicBezTo>
                    <a:pt x="1302" y="8373"/>
                    <a:pt x="1702" y="7006"/>
                    <a:pt x="1935" y="5638"/>
                  </a:cubicBezTo>
                  <a:cubicBezTo>
                    <a:pt x="2136" y="4203"/>
                    <a:pt x="1969" y="2769"/>
                    <a:pt x="1402" y="1468"/>
                  </a:cubicBezTo>
                  <a:cubicBezTo>
                    <a:pt x="1235" y="1068"/>
                    <a:pt x="1001" y="668"/>
                    <a:pt x="768" y="334"/>
                  </a:cubicBezTo>
                  <a:cubicBezTo>
                    <a:pt x="668" y="201"/>
                    <a:pt x="568" y="101"/>
                    <a:pt x="434" y="0"/>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9"/>
            <p:cNvSpPr/>
            <p:nvPr/>
          </p:nvSpPr>
          <p:spPr>
            <a:xfrm>
              <a:off x="5817650" y="1709175"/>
              <a:ext cx="286075" cy="400300"/>
            </a:xfrm>
            <a:custGeom>
              <a:avLst/>
              <a:gdLst/>
              <a:ahLst/>
              <a:cxnLst/>
              <a:rect l="l" t="t" r="r" b="b"/>
              <a:pathLst>
                <a:path w="11443" h="16012" extrusionOk="0">
                  <a:moveTo>
                    <a:pt x="11442" y="0"/>
                  </a:moveTo>
                  <a:cubicBezTo>
                    <a:pt x="11409" y="33"/>
                    <a:pt x="11376" y="67"/>
                    <a:pt x="11342" y="100"/>
                  </a:cubicBezTo>
                  <a:lnTo>
                    <a:pt x="10975" y="567"/>
                  </a:lnTo>
                  <a:cubicBezTo>
                    <a:pt x="10642" y="967"/>
                    <a:pt x="10208" y="1535"/>
                    <a:pt x="9641" y="2235"/>
                  </a:cubicBezTo>
                  <a:cubicBezTo>
                    <a:pt x="8540" y="3636"/>
                    <a:pt x="7073" y="5604"/>
                    <a:pt x="5471" y="7806"/>
                  </a:cubicBezTo>
                  <a:cubicBezTo>
                    <a:pt x="3904" y="10041"/>
                    <a:pt x="2503" y="12075"/>
                    <a:pt x="1535" y="13543"/>
                  </a:cubicBezTo>
                  <a:cubicBezTo>
                    <a:pt x="1035" y="14310"/>
                    <a:pt x="635" y="14911"/>
                    <a:pt x="368" y="15344"/>
                  </a:cubicBezTo>
                  <a:lnTo>
                    <a:pt x="68" y="15811"/>
                  </a:lnTo>
                  <a:cubicBezTo>
                    <a:pt x="1" y="15945"/>
                    <a:pt x="1" y="16012"/>
                    <a:pt x="1" y="16012"/>
                  </a:cubicBezTo>
                  <a:cubicBezTo>
                    <a:pt x="34" y="15945"/>
                    <a:pt x="68" y="15912"/>
                    <a:pt x="134" y="15845"/>
                  </a:cubicBezTo>
                  <a:lnTo>
                    <a:pt x="468" y="15378"/>
                  </a:lnTo>
                  <a:lnTo>
                    <a:pt x="1635" y="13643"/>
                  </a:lnTo>
                  <a:cubicBezTo>
                    <a:pt x="2669" y="12176"/>
                    <a:pt x="4070" y="10174"/>
                    <a:pt x="5638" y="7939"/>
                  </a:cubicBezTo>
                  <a:cubicBezTo>
                    <a:pt x="7239" y="5738"/>
                    <a:pt x="8707" y="3769"/>
                    <a:pt x="9775" y="2335"/>
                  </a:cubicBezTo>
                  <a:lnTo>
                    <a:pt x="11009" y="634"/>
                  </a:lnTo>
                  <a:lnTo>
                    <a:pt x="11342" y="167"/>
                  </a:lnTo>
                  <a:cubicBezTo>
                    <a:pt x="11409" y="67"/>
                    <a:pt x="11442" y="0"/>
                    <a:pt x="11442" y="0"/>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9"/>
            <p:cNvSpPr/>
            <p:nvPr/>
          </p:nvSpPr>
          <p:spPr>
            <a:xfrm>
              <a:off x="5916075" y="1943975"/>
              <a:ext cx="233500" cy="98000"/>
            </a:xfrm>
            <a:custGeom>
              <a:avLst/>
              <a:gdLst/>
              <a:ahLst/>
              <a:cxnLst/>
              <a:rect l="l" t="t" r="r" b="b"/>
              <a:pathLst>
                <a:path w="9340" h="3920" extrusionOk="0">
                  <a:moveTo>
                    <a:pt x="5682" y="0"/>
                  </a:moveTo>
                  <a:cubicBezTo>
                    <a:pt x="3651" y="0"/>
                    <a:pt x="1643" y="732"/>
                    <a:pt x="67" y="2083"/>
                  </a:cubicBezTo>
                  <a:lnTo>
                    <a:pt x="0" y="2250"/>
                  </a:lnTo>
                  <a:cubicBezTo>
                    <a:pt x="1338" y="3352"/>
                    <a:pt x="3001" y="3919"/>
                    <a:pt x="4680" y="3919"/>
                  </a:cubicBezTo>
                  <a:cubicBezTo>
                    <a:pt x="5848" y="3919"/>
                    <a:pt x="7025" y="3645"/>
                    <a:pt x="8106" y="3084"/>
                  </a:cubicBezTo>
                  <a:cubicBezTo>
                    <a:pt x="8706" y="2750"/>
                    <a:pt x="9340" y="2183"/>
                    <a:pt x="9240" y="1483"/>
                  </a:cubicBezTo>
                  <a:cubicBezTo>
                    <a:pt x="9140" y="782"/>
                    <a:pt x="8406" y="415"/>
                    <a:pt x="7706" y="248"/>
                  </a:cubicBezTo>
                  <a:cubicBezTo>
                    <a:pt x="7038" y="82"/>
                    <a:pt x="6359" y="0"/>
                    <a:pt x="5682"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9"/>
            <p:cNvSpPr/>
            <p:nvPr/>
          </p:nvSpPr>
          <p:spPr>
            <a:xfrm>
              <a:off x="5823500" y="1977700"/>
              <a:ext cx="246025" cy="115975"/>
            </a:xfrm>
            <a:custGeom>
              <a:avLst/>
              <a:gdLst/>
              <a:ahLst/>
              <a:cxnLst/>
              <a:rect l="l" t="t" r="r" b="b"/>
              <a:pathLst>
                <a:path w="9841" h="4639" extrusionOk="0">
                  <a:moveTo>
                    <a:pt x="8140" y="0"/>
                  </a:moveTo>
                  <a:cubicBezTo>
                    <a:pt x="7539" y="0"/>
                    <a:pt x="6939" y="34"/>
                    <a:pt x="6338" y="167"/>
                  </a:cubicBezTo>
                  <a:cubicBezTo>
                    <a:pt x="4871" y="434"/>
                    <a:pt x="3470" y="1068"/>
                    <a:pt x="2269" y="2002"/>
                  </a:cubicBezTo>
                  <a:cubicBezTo>
                    <a:pt x="1802" y="2369"/>
                    <a:pt x="1368" y="2769"/>
                    <a:pt x="968" y="3236"/>
                  </a:cubicBezTo>
                  <a:cubicBezTo>
                    <a:pt x="801" y="3403"/>
                    <a:pt x="634" y="3603"/>
                    <a:pt x="501" y="3770"/>
                  </a:cubicBezTo>
                  <a:cubicBezTo>
                    <a:pt x="401" y="3936"/>
                    <a:pt x="301" y="4070"/>
                    <a:pt x="234" y="4237"/>
                  </a:cubicBezTo>
                  <a:cubicBezTo>
                    <a:pt x="134" y="4337"/>
                    <a:pt x="67" y="4470"/>
                    <a:pt x="0" y="4637"/>
                  </a:cubicBezTo>
                  <a:cubicBezTo>
                    <a:pt x="2" y="4638"/>
                    <a:pt x="4" y="4638"/>
                    <a:pt x="7" y="4638"/>
                  </a:cubicBezTo>
                  <a:cubicBezTo>
                    <a:pt x="84" y="4638"/>
                    <a:pt x="387" y="4082"/>
                    <a:pt x="1068" y="3369"/>
                  </a:cubicBezTo>
                  <a:cubicBezTo>
                    <a:pt x="1468" y="2902"/>
                    <a:pt x="1935" y="2502"/>
                    <a:pt x="2402" y="2168"/>
                  </a:cubicBezTo>
                  <a:cubicBezTo>
                    <a:pt x="3003" y="1735"/>
                    <a:pt x="3636" y="1368"/>
                    <a:pt x="4303" y="1068"/>
                  </a:cubicBezTo>
                  <a:cubicBezTo>
                    <a:pt x="4971" y="767"/>
                    <a:pt x="5671" y="534"/>
                    <a:pt x="6372" y="367"/>
                  </a:cubicBezTo>
                  <a:cubicBezTo>
                    <a:pt x="6972" y="267"/>
                    <a:pt x="7572" y="167"/>
                    <a:pt x="8173" y="167"/>
                  </a:cubicBezTo>
                  <a:cubicBezTo>
                    <a:pt x="8289" y="163"/>
                    <a:pt x="8401" y="162"/>
                    <a:pt x="8507" y="162"/>
                  </a:cubicBezTo>
                  <a:cubicBezTo>
                    <a:pt x="9236" y="162"/>
                    <a:pt x="9709" y="239"/>
                    <a:pt x="9817" y="239"/>
                  </a:cubicBezTo>
                  <a:cubicBezTo>
                    <a:pt x="9833" y="239"/>
                    <a:pt x="9841" y="237"/>
                    <a:pt x="9841" y="234"/>
                  </a:cubicBezTo>
                  <a:cubicBezTo>
                    <a:pt x="9674" y="167"/>
                    <a:pt x="9541" y="134"/>
                    <a:pt x="9374" y="100"/>
                  </a:cubicBezTo>
                  <a:cubicBezTo>
                    <a:pt x="9207" y="67"/>
                    <a:pt x="9040" y="34"/>
                    <a:pt x="8840" y="34"/>
                  </a:cubicBezTo>
                  <a:cubicBezTo>
                    <a:pt x="8607" y="0"/>
                    <a:pt x="8373" y="0"/>
                    <a:pt x="8140" y="0"/>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9"/>
            <p:cNvSpPr/>
            <p:nvPr/>
          </p:nvSpPr>
          <p:spPr>
            <a:xfrm>
              <a:off x="1680550" y="994350"/>
              <a:ext cx="199325" cy="269525"/>
            </a:xfrm>
            <a:custGeom>
              <a:avLst/>
              <a:gdLst/>
              <a:ahLst/>
              <a:cxnLst/>
              <a:rect l="l" t="t" r="r" b="b"/>
              <a:pathLst>
                <a:path w="7973" h="10781" extrusionOk="0">
                  <a:moveTo>
                    <a:pt x="1737" y="0"/>
                  </a:moveTo>
                  <a:cubicBezTo>
                    <a:pt x="1445" y="0"/>
                    <a:pt x="1173" y="85"/>
                    <a:pt x="934" y="273"/>
                  </a:cubicBezTo>
                  <a:cubicBezTo>
                    <a:pt x="267" y="1207"/>
                    <a:pt x="0" y="2408"/>
                    <a:pt x="200" y="3575"/>
                  </a:cubicBezTo>
                  <a:cubicBezTo>
                    <a:pt x="400" y="4709"/>
                    <a:pt x="901" y="5777"/>
                    <a:pt x="1601" y="6711"/>
                  </a:cubicBezTo>
                  <a:cubicBezTo>
                    <a:pt x="2902" y="8545"/>
                    <a:pt x="5070" y="9880"/>
                    <a:pt x="7138" y="10780"/>
                  </a:cubicBezTo>
                  <a:cubicBezTo>
                    <a:pt x="7972" y="8445"/>
                    <a:pt x="6972" y="5743"/>
                    <a:pt x="6371" y="4409"/>
                  </a:cubicBezTo>
                  <a:cubicBezTo>
                    <a:pt x="5608" y="2600"/>
                    <a:pt x="3360" y="0"/>
                    <a:pt x="1737"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9"/>
            <p:cNvSpPr/>
            <p:nvPr/>
          </p:nvSpPr>
          <p:spPr>
            <a:xfrm>
              <a:off x="1668025" y="1306000"/>
              <a:ext cx="187675" cy="102900"/>
            </a:xfrm>
            <a:custGeom>
              <a:avLst/>
              <a:gdLst/>
              <a:ahLst/>
              <a:cxnLst/>
              <a:rect l="l" t="t" r="r" b="b"/>
              <a:pathLst>
                <a:path w="7507" h="4116" extrusionOk="0">
                  <a:moveTo>
                    <a:pt x="3851" y="0"/>
                  </a:moveTo>
                  <a:cubicBezTo>
                    <a:pt x="2857" y="0"/>
                    <a:pt x="1884" y="288"/>
                    <a:pt x="1068" y="850"/>
                  </a:cubicBezTo>
                  <a:cubicBezTo>
                    <a:pt x="534" y="1150"/>
                    <a:pt x="134" y="1650"/>
                    <a:pt x="34" y="2251"/>
                  </a:cubicBezTo>
                  <a:cubicBezTo>
                    <a:pt x="1" y="2818"/>
                    <a:pt x="268" y="3351"/>
                    <a:pt x="768" y="3652"/>
                  </a:cubicBezTo>
                  <a:cubicBezTo>
                    <a:pt x="1235" y="3918"/>
                    <a:pt x="1802" y="4085"/>
                    <a:pt x="2369" y="4085"/>
                  </a:cubicBezTo>
                  <a:cubicBezTo>
                    <a:pt x="2650" y="4105"/>
                    <a:pt x="2930" y="4116"/>
                    <a:pt x="3207" y="4116"/>
                  </a:cubicBezTo>
                  <a:cubicBezTo>
                    <a:pt x="4811" y="4116"/>
                    <a:pt x="6340" y="3750"/>
                    <a:pt x="7506" y="2584"/>
                  </a:cubicBezTo>
                  <a:cubicBezTo>
                    <a:pt x="7106" y="1350"/>
                    <a:pt x="6038" y="383"/>
                    <a:pt x="4771" y="82"/>
                  </a:cubicBezTo>
                  <a:cubicBezTo>
                    <a:pt x="4465" y="27"/>
                    <a:pt x="4157" y="0"/>
                    <a:pt x="3851"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9"/>
            <p:cNvSpPr/>
            <p:nvPr/>
          </p:nvSpPr>
          <p:spPr>
            <a:xfrm>
              <a:off x="1747250" y="1354425"/>
              <a:ext cx="250200" cy="137100"/>
            </a:xfrm>
            <a:custGeom>
              <a:avLst/>
              <a:gdLst/>
              <a:ahLst/>
              <a:cxnLst/>
              <a:rect l="l" t="t" r="r" b="b"/>
              <a:pathLst>
                <a:path w="10008" h="5484" extrusionOk="0">
                  <a:moveTo>
                    <a:pt x="1410" y="1"/>
                  </a:moveTo>
                  <a:cubicBezTo>
                    <a:pt x="1085" y="1"/>
                    <a:pt x="759" y="38"/>
                    <a:pt x="434" y="113"/>
                  </a:cubicBezTo>
                  <a:cubicBezTo>
                    <a:pt x="267" y="147"/>
                    <a:pt x="134" y="180"/>
                    <a:pt x="1" y="247"/>
                  </a:cubicBezTo>
                  <a:cubicBezTo>
                    <a:pt x="568" y="180"/>
                    <a:pt x="1135" y="147"/>
                    <a:pt x="1702" y="147"/>
                  </a:cubicBezTo>
                  <a:cubicBezTo>
                    <a:pt x="3103" y="280"/>
                    <a:pt x="4437" y="747"/>
                    <a:pt x="5605" y="1514"/>
                  </a:cubicBezTo>
                  <a:cubicBezTo>
                    <a:pt x="6772" y="2282"/>
                    <a:pt x="7806" y="3216"/>
                    <a:pt x="8774" y="4250"/>
                  </a:cubicBezTo>
                  <a:lnTo>
                    <a:pt x="9641" y="5150"/>
                  </a:lnTo>
                  <a:cubicBezTo>
                    <a:pt x="9741" y="5284"/>
                    <a:pt x="9874" y="5384"/>
                    <a:pt x="10008" y="5484"/>
                  </a:cubicBezTo>
                  <a:cubicBezTo>
                    <a:pt x="9908" y="5350"/>
                    <a:pt x="9808" y="5217"/>
                    <a:pt x="9708" y="5117"/>
                  </a:cubicBezTo>
                  <a:cubicBezTo>
                    <a:pt x="9507" y="4883"/>
                    <a:pt x="9241" y="4550"/>
                    <a:pt x="8874" y="4150"/>
                  </a:cubicBezTo>
                  <a:cubicBezTo>
                    <a:pt x="7940" y="3049"/>
                    <a:pt x="6906" y="2115"/>
                    <a:pt x="5738" y="1314"/>
                  </a:cubicBezTo>
                  <a:cubicBezTo>
                    <a:pt x="4537" y="514"/>
                    <a:pt x="3136" y="80"/>
                    <a:pt x="1735" y="13"/>
                  </a:cubicBezTo>
                  <a:cubicBezTo>
                    <a:pt x="1627" y="5"/>
                    <a:pt x="1518" y="1"/>
                    <a:pt x="1410" y="1"/>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9"/>
            <p:cNvSpPr/>
            <p:nvPr/>
          </p:nvSpPr>
          <p:spPr>
            <a:xfrm>
              <a:off x="1754750" y="1067875"/>
              <a:ext cx="240200" cy="431175"/>
            </a:xfrm>
            <a:custGeom>
              <a:avLst/>
              <a:gdLst/>
              <a:ahLst/>
              <a:cxnLst/>
              <a:rect l="l" t="t" r="r" b="b"/>
              <a:pathLst>
                <a:path w="9608" h="17247" extrusionOk="0">
                  <a:moveTo>
                    <a:pt x="34" y="0"/>
                  </a:moveTo>
                  <a:cubicBezTo>
                    <a:pt x="1" y="0"/>
                    <a:pt x="34" y="67"/>
                    <a:pt x="101" y="201"/>
                  </a:cubicBezTo>
                  <a:lnTo>
                    <a:pt x="334" y="701"/>
                  </a:lnTo>
                  <a:cubicBezTo>
                    <a:pt x="535" y="1168"/>
                    <a:pt x="868" y="1802"/>
                    <a:pt x="1268" y="2602"/>
                  </a:cubicBezTo>
                  <a:cubicBezTo>
                    <a:pt x="2069" y="4203"/>
                    <a:pt x="3236" y="6405"/>
                    <a:pt x="4537" y="8773"/>
                  </a:cubicBezTo>
                  <a:cubicBezTo>
                    <a:pt x="5872" y="11142"/>
                    <a:pt x="7139" y="13277"/>
                    <a:pt x="8040" y="14811"/>
                  </a:cubicBezTo>
                  <a:cubicBezTo>
                    <a:pt x="8507" y="15578"/>
                    <a:pt x="8907" y="16179"/>
                    <a:pt x="9174" y="16579"/>
                  </a:cubicBezTo>
                  <a:lnTo>
                    <a:pt x="9474" y="17079"/>
                  </a:lnTo>
                  <a:cubicBezTo>
                    <a:pt x="9508" y="17146"/>
                    <a:pt x="9541" y="17179"/>
                    <a:pt x="9608" y="17246"/>
                  </a:cubicBezTo>
                  <a:cubicBezTo>
                    <a:pt x="9608" y="17246"/>
                    <a:pt x="9608" y="17179"/>
                    <a:pt x="9508" y="17046"/>
                  </a:cubicBezTo>
                  <a:cubicBezTo>
                    <a:pt x="9441" y="16913"/>
                    <a:pt x="9341" y="16746"/>
                    <a:pt x="9241" y="16546"/>
                  </a:cubicBezTo>
                  <a:lnTo>
                    <a:pt x="8173" y="14711"/>
                  </a:lnTo>
                  <a:cubicBezTo>
                    <a:pt x="7306" y="13177"/>
                    <a:pt x="6072" y="11042"/>
                    <a:pt x="4738" y="8673"/>
                  </a:cubicBezTo>
                  <a:cubicBezTo>
                    <a:pt x="3403" y="6305"/>
                    <a:pt x="2236" y="4103"/>
                    <a:pt x="1402" y="2536"/>
                  </a:cubicBezTo>
                  <a:cubicBezTo>
                    <a:pt x="1002" y="1768"/>
                    <a:pt x="668" y="1135"/>
                    <a:pt x="401" y="668"/>
                  </a:cubicBezTo>
                  <a:cubicBezTo>
                    <a:pt x="301" y="467"/>
                    <a:pt x="201" y="301"/>
                    <a:pt x="134" y="167"/>
                  </a:cubicBezTo>
                  <a:cubicBezTo>
                    <a:pt x="68" y="67"/>
                    <a:pt x="34" y="0"/>
                    <a:pt x="34" y="0"/>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9"/>
            <p:cNvSpPr/>
            <p:nvPr/>
          </p:nvSpPr>
          <p:spPr>
            <a:xfrm>
              <a:off x="1916550" y="1144025"/>
              <a:ext cx="130100" cy="219075"/>
            </a:xfrm>
            <a:custGeom>
              <a:avLst/>
              <a:gdLst/>
              <a:ahLst/>
              <a:cxnLst/>
              <a:rect l="l" t="t" r="r" b="b"/>
              <a:pathLst>
                <a:path w="5204" h="8763" extrusionOk="0">
                  <a:moveTo>
                    <a:pt x="3774" y="0"/>
                  </a:moveTo>
                  <a:cubicBezTo>
                    <a:pt x="3230" y="0"/>
                    <a:pt x="2725" y="445"/>
                    <a:pt x="2335" y="891"/>
                  </a:cubicBezTo>
                  <a:cubicBezTo>
                    <a:pt x="601" y="3059"/>
                    <a:pt x="0" y="5928"/>
                    <a:pt x="734" y="8596"/>
                  </a:cubicBezTo>
                  <a:lnTo>
                    <a:pt x="867" y="8763"/>
                  </a:lnTo>
                  <a:cubicBezTo>
                    <a:pt x="3536" y="7495"/>
                    <a:pt x="5204" y="4727"/>
                    <a:pt x="5070" y="1758"/>
                  </a:cubicBezTo>
                  <a:cubicBezTo>
                    <a:pt x="5037" y="1091"/>
                    <a:pt x="4770" y="290"/>
                    <a:pt x="4103" y="57"/>
                  </a:cubicBezTo>
                  <a:cubicBezTo>
                    <a:pt x="3992" y="18"/>
                    <a:pt x="3883" y="0"/>
                    <a:pt x="3774"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9"/>
            <p:cNvSpPr/>
            <p:nvPr/>
          </p:nvSpPr>
          <p:spPr>
            <a:xfrm>
              <a:off x="1942400" y="1216325"/>
              <a:ext cx="46725" cy="268550"/>
            </a:xfrm>
            <a:custGeom>
              <a:avLst/>
              <a:gdLst/>
              <a:ahLst/>
              <a:cxnLst/>
              <a:rect l="l" t="t" r="r" b="b"/>
              <a:pathLst>
                <a:path w="1869" h="10742" extrusionOk="0">
                  <a:moveTo>
                    <a:pt x="1835" y="0"/>
                  </a:moveTo>
                  <a:lnTo>
                    <a:pt x="1835" y="0"/>
                  </a:lnTo>
                  <a:cubicBezTo>
                    <a:pt x="1735" y="100"/>
                    <a:pt x="1635" y="234"/>
                    <a:pt x="1568" y="367"/>
                  </a:cubicBezTo>
                  <a:cubicBezTo>
                    <a:pt x="1468" y="500"/>
                    <a:pt x="1368" y="634"/>
                    <a:pt x="1268" y="801"/>
                  </a:cubicBezTo>
                  <a:cubicBezTo>
                    <a:pt x="1134" y="1001"/>
                    <a:pt x="1034" y="1201"/>
                    <a:pt x="934" y="1434"/>
                  </a:cubicBezTo>
                  <a:cubicBezTo>
                    <a:pt x="667" y="1968"/>
                    <a:pt x="467" y="2535"/>
                    <a:pt x="300" y="3136"/>
                  </a:cubicBezTo>
                  <a:cubicBezTo>
                    <a:pt x="134" y="3869"/>
                    <a:pt x="34" y="4603"/>
                    <a:pt x="0" y="5337"/>
                  </a:cubicBezTo>
                  <a:cubicBezTo>
                    <a:pt x="0" y="6104"/>
                    <a:pt x="67" y="6838"/>
                    <a:pt x="234" y="7572"/>
                  </a:cubicBezTo>
                  <a:cubicBezTo>
                    <a:pt x="367" y="8173"/>
                    <a:pt x="534" y="8740"/>
                    <a:pt x="767" y="9307"/>
                  </a:cubicBezTo>
                  <a:cubicBezTo>
                    <a:pt x="867" y="9507"/>
                    <a:pt x="968" y="9740"/>
                    <a:pt x="1101" y="9940"/>
                  </a:cubicBezTo>
                  <a:cubicBezTo>
                    <a:pt x="1168" y="10074"/>
                    <a:pt x="1268" y="10241"/>
                    <a:pt x="1368" y="10374"/>
                  </a:cubicBezTo>
                  <a:cubicBezTo>
                    <a:pt x="1435" y="10508"/>
                    <a:pt x="1535" y="10641"/>
                    <a:pt x="1635" y="10741"/>
                  </a:cubicBezTo>
                  <a:cubicBezTo>
                    <a:pt x="1668" y="10741"/>
                    <a:pt x="1301" y="10207"/>
                    <a:pt x="934" y="9240"/>
                  </a:cubicBezTo>
                  <a:cubicBezTo>
                    <a:pt x="701" y="8673"/>
                    <a:pt x="534" y="8106"/>
                    <a:pt x="434" y="7539"/>
                  </a:cubicBezTo>
                  <a:cubicBezTo>
                    <a:pt x="300" y="6805"/>
                    <a:pt x="234" y="6104"/>
                    <a:pt x="234" y="5371"/>
                  </a:cubicBezTo>
                  <a:cubicBezTo>
                    <a:pt x="267" y="4637"/>
                    <a:pt x="334" y="3903"/>
                    <a:pt x="501" y="3202"/>
                  </a:cubicBezTo>
                  <a:cubicBezTo>
                    <a:pt x="634" y="2602"/>
                    <a:pt x="834" y="2035"/>
                    <a:pt x="1068" y="1501"/>
                  </a:cubicBezTo>
                  <a:cubicBezTo>
                    <a:pt x="1501" y="567"/>
                    <a:pt x="1868" y="33"/>
                    <a:pt x="1835" y="0"/>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9"/>
            <p:cNvSpPr/>
            <p:nvPr/>
          </p:nvSpPr>
          <p:spPr>
            <a:xfrm>
              <a:off x="2824700" y="4993825"/>
              <a:ext cx="247700" cy="230300"/>
            </a:xfrm>
            <a:custGeom>
              <a:avLst/>
              <a:gdLst/>
              <a:ahLst/>
              <a:cxnLst/>
              <a:rect l="l" t="t" r="r" b="b"/>
              <a:pathLst>
                <a:path w="9908" h="9212" extrusionOk="0">
                  <a:moveTo>
                    <a:pt x="9633" y="1"/>
                  </a:moveTo>
                  <a:cubicBezTo>
                    <a:pt x="7241" y="1"/>
                    <a:pt x="5097" y="1645"/>
                    <a:pt x="4036" y="2577"/>
                  </a:cubicBezTo>
                  <a:cubicBezTo>
                    <a:pt x="2268" y="4078"/>
                    <a:pt x="0" y="7880"/>
                    <a:pt x="1635" y="8981"/>
                  </a:cubicBezTo>
                  <a:cubicBezTo>
                    <a:pt x="2093" y="9134"/>
                    <a:pt x="2574" y="9212"/>
                    <a:pt x="3055" y="9212"/>
                  </a:cubicBezTo>
                  <a:cubicBezTo>
                    <a:pt x="3728" y="9212"/>
                    <a:pt x="4400" y="9059"/>
                    <a:pt x="5004" y="8748"/>
                  </a:cubicBezTo>
                  <a:cubicBezTo>
                    <a:pt x="6038" y="8181"/>
                    <a:pt x="6905" y="7413"/>
                    <a:pt x="7605" y="6479"/>
                  </a:cubicBezTo>
                  <a:cubicBezTo>
                    <a:pt x="8973" y="4712"/>
                    <a:pt x="9640" y="2243"/>
                    <a:pt x="9907" y="8"/>
                  </a:cubicBezTo>
                  <a:cubicBezTo>
                    <a:pt x="9815" y="3"/>
                    <a:pt x="9724" y="1"/>
                    <a:pt x="9633"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9"/>
            <p:cNvSpPr/>
            <p:nvPr/>
          </p:nvSpPr>
          <p:spPr>
            <a:xfrm>
              <a:off x="3133250" y="4966500"/>
              <a:ext cx="120100" cy="181900"/>
            </a:xfrm>
            <a:custGeom>
              <a:avLst/>
              <a:gdLst/>
              <a:ahLst/>
              <a:cxnLst/>
              <a:rect l="l" t="t" r="r" b="b"/>
              <a:pathLst>
                <a:path w="4804" h="7276" extrusionOk="0">
                  <a:moveTo>
                    <a:pt x="1701" y="0"/>
                  </a:moveTo>
                  <a:cubicBezTo>
                    <a:pt x="601" y="734"/>
                    <a:pt x="0" y="2002"/>
                    <a:pt x="100" y="3336"/>
                  </a:cubicBezTo>
                  <a:cubicBezTo>
                    <a:pt x="234" y="4637"/>
                    <a:pt x="867" y="5838"/>
                    <a:pt x="1902" y="6672"/>
                  </a:cubicBezTo>
                  <a:cubicBezTo>
                    <a:pt x="2304" y="7075"/>
                    <a:pt x="2851" y="7276"/>
                    <a:pt x="3407" y="7276"/>
                  </a:cubicBezTo>
                  <a:cubicBezTo>
                    <a:pt x="3450" y="7276"/>
                    <a:pt x="3493" y="7275"/>
                    <a:pt x="3536" y="7272"/>
                  </a:cubicBezTo>
                  <a:cubicBezTo>
                    <a:pt x="4070" y="7139"/>
                    <a:pt x="4503" y="6705"/>
                    <a:pt x="4670" y="6138"/>
                  </a:cubicBezTo>
                  <a:cubicBezTo>
                    <a:pt x="4804" y="5604"/>
                    <a:pt x="4770" y="5004"/>
                    <a:pt x="4637" y="4470"/>
                  </a:cubicBezTo>
                  <a:cubicBezTo>
                    <a:pt x="4170" y="2602"/>
                    <a:pt x="3403" y="901"/>
                    <a:pt x="1701"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9"/>
            <p:cNvSpPr/>
            <p:nvPr/>
          </p:nvSpPr>
          <p:spPr>
            <a:xfrm>
              <a:off x="3169925" y="4796375"/>
              <a:ext cx="80100" cy="276900"/>
            </a:xfrm>
            <a:custGeom>
              <a:avLst/>
              <a:gdLst/>
              <a:ahLst/>
              <a:cxnLst/>
              <a:rect l="l" t="t" r="r" b="b"/>
              <a:pathLst>
                <a:path w="3204" h="11076" extrusionOk="0">
                  <a:moveTo>
                    <a:pt x="3203" y="1"/>
                  </a:moveTo>
                  <a:cubicBezTo>
                    <a:pt x="3103" y="101"/>
                    <a:pt x="3003" y="234"/>
                    <a:pt x="2936" y="367"/>
                  </a:cubicBezTo>
                  <a:cubicBezTo>
                    <a:pt x="2770" y="601"/>
                    <a:pt x="2536" y="968"/>
                    <a:pt x="2236" y="1435"/>
                  </a:cubicBezTo>
                  <a:cubicBezTo>
                    <a:pt x="1469" y="2636"/>
                    <a:pt x="868" y="3903"/>
                    <a:pt x="468" y="5271"/>
                  </a:cubicBezTo>
                  <a:cubicBezTo>
                    <a:pt x="34" y="6639"/>
                    <a:pt x="1" y="8106"/>
                    <a:pt x="368" y="9474"/>
                  </a:cubicBezTo>
                  <a:cubicBezTo>
                    <a:pt x="468" y="9908"/>
                    <a:pt x="635" y="10308"/>
                    <a:pt x="835" y="10675"/>
                  </a:cubicBezTo>
                  <a:cubicBezTo>
                    <a:pt x="902" y="10808"/>
                    <a:pt x="1002" y="10942"/>
                    <a:pt x="1102" y="11075"/>
                  </a:cubicBezTo>
                  <a:cubicBezTo>
                    <a:pt x="868" y="10541"/>
                    <a:pt x="668" y="10008"/>
                    <a:pt x="501" y="9441"/>
                  </a:cubicBezTo>
                  <a:cubicBezTo>
                    <a:pt x="201" y="8073"/>
                    <a:pt x="268" y="6672"/>
                    <a:pt x="668" y="5338"/>
                  </a:cubicBezTo>
                  <a:cubicBezTo>
                    <a:pt x="1102" y="4003"/>
                    <a:pt x="1669" y="2702"/>
                    <a:pt x="2369" y="1502"/>
                  </a:cubicBezTo>
                  <a:lnTo>
                    <a:pt x="3003" y="401"/>
                  </a:lnTo>
                  <a:cubicBezTo>
                    <a:pt x="3070" y="267"/>
                    <a:pt x="3170" y="134"/>
                    <a:pt x="3203" y="1"/>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9"/>
            <p:cNvSpPr/>
            <p:nvPr/>
          </p:nvSpPr>
          <p:spPr>
            <a:xfrm>
              <a:off x="2914750" y="4795550"/>
              <a:ext cx="343600" cy="354425"/>
            </a:xfrm>
            <a:custGeom>
              <a:avLst/>
              <a:gdLst/>
              <a:ahLst/>
              <a:cxnLst/>
              <a:rect l="l" t="t" r="r" b="b"/>
              <a:pathLst>
                <a:path w="13744" h="14177" extrusionOk="0">
                  <a:moveTo>
                    <a:pt x="13744" y="0"/>
                  </a:moveTo>
                  <a:lnTo>
                    <a:pt x="13744" y="0"/>
                  </a:lnTo>
                  <a:cubicBezTo>
                    <a:pt x="13743" y="1"/>
                    <a:pt x="13710" y="67"/>
                    <a:pt x="13610" y="134"/>
                  </a:cubicBezTo>
                  <a:lnTo>
                    <a:pt x="13177" y="567"/>
                  </a:lnTo>
                  <a:lnTo>
                    <a:pt x="11742" y="2102"/>
                  </a:lnTo>
                  <a:cubicBezTo>
                    <a:pt x="10541" y="3403"/>
                    <a:pt x="8840" y="5204"/>
                    <a:pt x="6939" y="7172"/>
                  </a:cubicBezTo>
                  <a:cubicBezTo>
                    <a:pt x="5038" y="9107"/>
                    <a:pt x="3303" y="10875"/>
                    <a:pt x="2035" y="12109"/>
                  </a:cubicBezTo>
                  <a:lnTo>
                    <a:pt x="568" y="13610"/>
                  </a:lnTo>
                  <a:lnTo>
                    <a:pt x="134" y="14010"/>
                  </a:lnTo>
                  <a:cubicBezTo>
                    <a:pt x="34" y="14110"/>
                    <a:pt x="1" y="14177"/>
                    <a:pt x="1" y="14177"/>
                  </a:cubicBezTo>
                  <a:cubicBezTo>
                    <a:pt x="67" y="14144"/>
                    <a:pt x="134" y="14110"/>
                    <a:pt x="167" y="14044"/>
                  </a:cubicBezTo>
                  <a:lnTo>
                    <a:pt x="601" y="13677"/>
                  </a:lnTo>
                  <a:cubicBezTo>
                    <a:pt x="968" y="13343"/>
                    <a:pt x="1502" y="12843"/>
                    <a:pt x="2135" y="12242"/>
                  </a:cubicBezTo>
                  <a:cubicBezTo>
                    <a:pt x="3436" y="11008"/>
                    <a:pt x="5171" y="9273"/>
                    <a:pt x="7072" y="7305"/>
                  </a:cubicBezTo>
                  <a:cubicBezTo>
                    <a:pt x="9007" y="5337"/>
                    <a:pt x="10675" y="3536"/>
                    <a:pt x="11876" y="2202"/>
                  </a:cubicBezTo>
                  <a:cubicBezTo>
                    <a:pt x="12476" y="1535"/>
                    <a:pt x="12943" y="1001"/>
                    <a:pt x="13277" y="634"/>
                  </a:cubicBezTo>
                  <a:lnTo>
                    <a:pt x="13644" y="167"/>
                  </a:lnTo>
                  <a:cubicBezTo>
                    <a:pt x="13677" y="134"/>
                    <a:pt x="13710" y="67"/>
                    <a:pt x="13744" y="0"/>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9"/>
            <p:cNvSpPr/>
            <p:nvPr/>
          </p:nvSpPr>
          <p:spPr>
            <a:xfrm>
              <a:off x="2912250" y="4829100"/>
              <a:ext cx="231850" cy="97725"/>
            </a:xfrm>
            <a:custGeom>
              <a:avLst/>
              <a:gdLst/>
              <a:ahLst/>
              <a:cxnLst/>
              <a:rect l="l" t="t" r="r" b="b"/>
              <a:pathLst>
                <a:path w="9274" h="3909" extrusionOk="0">
                  <a:moveTo>
                    <a:pt x="3807" y="0"/>
                  </a:moveTo>
                  <a:cubicBezTo>
                    <a:pt x="2987" y="0"/>
                    <a:pt x="2163" y="139"/>
                    <a:pt x="1368" y="426"/>
                  </a:cubicBezTo>
                  <a:cubicBezTo>
                    <a:pt x="701" y="660"/>
                    <a:pt x="1" y="1160"/>
                    <a:pt x="1" y="1827"/>
                  </a:cubicBezTo>
                  <a:cubicBezTo>
                    <a:pt x="1" y="2528"/>
                    <a:pt x="668" y="2995"/>
                    <a:pt x="1335" y="3261"/>
                  </a:cubicBezTo>
                  <a:cubicBezTo>
                    <a:pt x="2378" y="3695"/>
                    <a:pt x="3476" y="3908"/>
                    <a:pt x="4572" y="3908"/>
                  </a:cubicBezTo>
                  <a:cubicBezTo>
                    <a:pt x="6173" y="3908"/>
                    <a:pt x="7767" y="3452"/>
                    <a:pt x="9174" y="2561"/>
                  </a:cubicBezTo>
                  <a:lnTo>
                    <a:pt x="9274" y="2428"/>
                  </a:lnTo>
                  <a:cubicBezTo>
                    <a:pt x="7847" y="858"/>
                    <a:pt x="5843" y="0"/>
                    <a:pt x="3807"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9"/>
            <p:cNvSpPr/>
            <p:nvPr/>
          </p:nvSpPr>
          <p:spPr>
            <a:xfrm>
              <a:off x="2989800" y="4810525"/>
              <a:ext cx="259375" cy="86775"/>
            </a:xfrm>
            <a:custGeom>
              <a:avLst/>
              <a:gdLst/>
              <a:ahLst/>
              <a:cxnLst/>
              <a:rect l="l" t="t" r="r" b="b"/>
              <a:pathLst>
                <a:path w="10375" h="3471" extrusionOk="0">
                  <a:moveTo>
                    <a:pt x="10367" y="0"/>
                  </a:moveTo>
                  <a:cubicBezTo>
                    <a:pt x="10282" y="0"/>
                    <a:pt x="9882" y="489"/>
                    <a:pt x="9107" y="1102"/>
                  </a:cubicBezTo>
                  <a:cubicBezTo>
                    <a:pt x="8640" y="1469"/>
                    <a:pt x="8140" y="1803"/>
                    <a:pt x="7606" y="2103"/>
                  </a:cubicBezTo>
                  <a:cubicBezTo>
                    <a:pt x="6972" y="2437"/>
                    <a:pt x="6272" y="2704"/>
                    <a:pt x="5571" y="2937"/>
                  </a:cubicBezTo>
                  <a:cubicBezTo>
                    <a:pt x="4871" y="3104"/>
                    <a:pt x="4137" y="3237"/>
                    <a:pt x="3403" y="3271"/>
                  </a:cubicBezTo>
                  <a:cubicBezTo>
                    <a:pt x="3154" y="3284"/>
                    <a:pt x="2911" y="3293"/>
                    <a:pt x="2669" y="3293"/>
                  </a:cubicBezTo>
                  <a:cubicBezTo>
                    <a:pt x="2327" y="3293"/>
                    <a:pt x="1987" y="3276"/>
                    <a:pt x="1635" y="3237"/>
                  </a:cubicBezTo>
                  <a:cubicBezTo>
                    <a:pt x="679" y="3114"/>
                    <a:pt x="93" y="2933"/>
                    <a:pt x="11" y="2933"/>
                  </a:cubicBezTo>
                  <a:cubicBezTo>
                    <a:pt x="4" y="2933"/>
                    <a:pt x="1" y="2935"/>
                    <a:pt x="1" y="2937"/>
                  </a:cubicBezTo>
                  <a:cubicBezTo>
                    <a:pt x="134" y="3004"/>
                    <a:pt x="268" y="3037"/>
                    <a:pt x="401" y="3070"/>
                  </a:cubicBezTo>
                  <a:cubicBezTo>
                    <a:pt x="568" y="3137"/>
                    <a:pt x="735" y="3171"/>
                    <a:pt x="901" y="3204"/>
                  </a:cubicBezTo>
                  <a:cubicBezTo>
                    <a:pt x="1135" y="3271"/>
                    <a:pt x="1368" y="3304"/>
                    <a:pt x="1602" y="3337"/>
                  </a:cubicBezTo>
                  <a:cubicBezTo>
                    <a:pt x="2202" y="3437"/>
                    <a:pt x="2803" y="3471"/>
                    <a:pt x="3403" y="3471"/>
                  </a:cubicBezTo>
                  <a:cubicBezTo>
                    <a:pt x="4170" y="3404"/>
                    <a:pt x="4904" y="3304"/>
                    <a:pt x="5638" y="3104"/>
                  </a:cubicBezTo>
                  <a:cubicBezTo>
                    <a:pt x="6339" y="2904"/>
                    <a:pt x="7039" y="2603"/>
                    <a:pt x="7706" y="2270"/>
                  </a:cubicBezTo>
                  <a:cubicBezTo>
                    <a:pt x="8240" y="1970"/>
                    <a:pt x="8740" y="1636"/>
                    <a:pt x="9207" y="1236"/>
                  </a:cubicBezTo>
                  <a:cubicBezTo>
                    <a:pt x="9407" y="1069"/>
                    <a:pt x="9574" y="902"/>
                    <a:pt x="9741" y="735"/>
                  </a:cubicBezTo>
                  <a:cubicBezTo>
                    <a:pt x="9841" y="635"/>
                    <a:pt x="9975" y="502"/>
                    <a:pt x="10075" y="369"/>
                  </a:cubicBezTo>
                  <a:cubicBezTo>
                    <a:pt x="10175" y="235"/>
                    <a:pt x="10275" y="135"/>
                    <a:pt x="10375" y="2"/>
                  </a:cubicBezTo>
                  <a:cubicBezTo>
                    <a:pt x="10373" y="1"/>
                    <a:pt x="10370" y="0"/>
                    <a:pt x="10367" y="0"/>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9"/>
            <p:cNvSpPr/>
            <p:nvPr/>
          </p:nvSpPr>
          <p:spPr>
            <a:xfrm>
              <a:off x="4863650" y="3740850"/>
              <a:ext cx="236850" cy="208625"/>
            </a:xfrm>
            <a:custGeom>
              <a:avLst/>
              <a:gdLst/>
              <a:ahLst/>
              <a:cxnLst/>
              <a:rect l="l" t="t" r="r" b="b"/>
              <a:pathLst>
                <a:path w="9474" h="8345" extrusionOk="0">
                  <a:moveTo>
                    <a:pt x="4731" y="0"/>
                  </a:moveTo>
                  <a:cubicBezTo>
                    <a:pt x="3394" y="0"/>
                    <a:pt x="2078" y="641"/>
                    <a:pt x="1268" y="1826"/>
                  </a:cubicBezTo>
                  <a:cubicBezTo>
                    <a:pt x="0" y="3761"/>
                    <a:pt x="501" y="6329"/>
                    <a:pt x="2402" y="7630"/>
                  </a:cubicBezTo>
                  <a:cubicBezTo>
                    <a:pt x="3110" y="8114"/>
                    <a:pt x="3914" y="8344"/>
                    <a:pt x="4713" y="8344"/>
                  </a:cubicBezTo>
                  <a:cubicBezTo>
                    <a:pt x="6060" y="8344"/>
                    <a:pt x="7389" y="7690"/>
                    <a:pt x="8206" y="6496"/>
                  </a:cubicBezTo>
                  <a:cubicBezTo>
                    <a:pt x="9474" y="4595"/>
                    <a:pt x="8973" y="1993"/>
                    <a:pt x="7072" y="725"/>
                  </a:cubicBezTo>
                  <a:cubicBezTo>
                    <a:pt x="6355" y="235"/>
                    <a:pt x="5539" y="0"/>
                    <a:pt x="4731" y="0"/>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9"/>
            <p:cNvSpPr/>
            <p:nvPr/>
          </p:nvSpPr>
          <p:spPr>
            <a:xfrm>
              <a:off x="5131325" y="3547150"/>
              <a:ext cx="243550" cy="209300"/>
            </a:xfrm>
            <a:custGeom>
              <a:avLst/>
              <a:gdLst/>
              <a:ahLst/>
              <a:cxnLst/>
              <a:rect l="l" t="t" r="r" b="b"/>
              <a:pathLst>
                <a:path w="9742" h="8372" extrusionOk="0">
                  <a:moveTo>
                    <a:pt x="5572" y="0"/>
                  </a:moveTo>
                  <a:cubicBezTo>
                    <a:pt x="1836" y="0"/>
                    <a:pt x="1" y="4504"/>
                    <a:pt x="2603" y="7139"/>
                  </a:cubicBezTo>
                  <a:cubicBezTo>
                    <a:pt x="3454" y="7990"/>
                    <a:pt x="4501" y="8372"/>
                    <a:pt x="5528" y="8372"/>
                  </a:cubicBezTo>
                  <a:cubicBezTo>
                    <a:pt x="7678" y="8372"/>
                    <a:pt x="9741" y="6699"/>
                    <a:pt x="9741" y="4170"/>
                  </a:cubicBezTo>
                  <a:cubicBezTo>
                    <a:pt x="9741" y="1868"/>
                    <a:pt x="7873" y="0"/>
                    <a:pt x="5572" y="0"/>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9"/>
            <p:cNvSpPr/>
            <p:nvPr/>
          </p:nvSpPr>
          <p:spPr>
            <a:xfrm>
              <a:off x="5166350" y="3980800"/>
              <a:ext cx="208525" cy="226000"/>
            </a:xfrm>
            <a:custGeom>
              <a:avLst/>
              <a:gdLst/>
              <a:ahLst/>
              <a:cxnLst/>
              <a:rect l="l" t="t" r="r" b="b"/>
              <a:pathLst>
                <a:path w="8341" h="9040" extrusionOk="0">
                  <a:moveTo>
                    <a:pt x="4171" y="0"/>
                  </a:moveTo>
                  <a:cubicBezTo>
                    <a:pt x="1902" y="0"/>
                    <a:pt x="1" y="2002"/>
                    <a:pt x="1" y="4503"/>
                  </a:cubicBezTo>
                  <a:cubicBezTo>
                    <a:pt x="1" y="7005"/>
                    <a:pt x="1869" y="9040"/>
                    <a:pt x="4171" y="9040"/>
                  </a:cubicBezTo>
                  <a:cubicBezTo>
                    <a:pt x="6506" y="9040"/>
                    <a:pt x="8340" y="7005"/>
                    <a:pt x="8340" y="4503"/>
                  </a:cubicBezTo>
                  <a:cubicBezTo>
                    <a:pt x="8340" y="2002"/>
                    <a:pt x="6439" y="0"/>
                    <a:pt x="4171" y="0"/>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9"/>
            <p:cNvSpPr/>
            <p:nvPr/>
          </p:nvSpPr>
          <p:spPr>
            <a:xfrm>
              <a:off x="4942025" y="3879975"/>
              <a:ext cx="303575" cy="200825"/>
            </a:xfrm>
            <a:custGeom>
              <a:avLst/>
              <a:gdLst/>
              <a:ahLst/>
              <a:cxnLst/>
              <a:rect l="l" t="t" r="r" b="b"/>
              <a:pathLst>
                <a:path w="12143" h="8033" extrusionOk="0">
                  <a:moveTo>
                    <a:pt x="281" y="1"/>
                  </a:moveTo>
                  <a:cubicBezTo>
                    <a:pt x="240" y="1"/>
                    <a:pt x="213" y="10"/>
                    <a:pt x="201" y="30"/>
                  </a:cubicBezTo>
                  <a:cubicBezTo>
                    <a:pt x="1" y="297"/>
                    <a:pt x="2503" y="2299"/>
                    <a:pt x="5738" y="4500"/>
                  </a:cubicBezTo>
                  <a:cubicBezTo>
                    <a:pt x="8733" y="6538"/>
                    <a:pt x="11327" y="8032"/>
                    <a:pt x="11856" y="8032"/>
                  </a:cubicBezTo>
                  <a:cubicBezTo>
                    <a:pt x="11899" y="8032"/>
                    <a:pt x="11928" y="8023"/>
                    <a:pt x="11943" y="8003"/>
                  </a:cubicBezTo>
                  <a:cubicBezTo>
                    <a:pt x="12143" y="7736"/>
                    <a:pt x="9641" y="5734"/>
                    <a:pt x="6372" y="3533"/>
                  </a:cubicBezTo>
                  <a:cubicBezTo>
                    <a:pt x="3378" y="1495"/>
                    <a:pt x="783" y="1"/>
                    <a:pt x="281" y="1"/>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9"/>
            <p:cNvSpPr/>
            <p:nvPr/>
          </p:nvSpPr>
          <p:spPr>
            <a:xfrm>
              <a:off x="4987075" y="3644000"/>
              <a:ext cx="266050" cy="199800"/>
            </a:xfrm>
            <a:custGeom>
              <a:avLst/>
              <a:gdLst/>
              <a:ahLst/>
              <a:cxnLst/>
              <a:rect l="l" t="t" r="r" b="b"/>
              <a:pathLst>
                <a:path w="10642" h="7992" extrusionOk="0">
                  <a:moveTo>
                    <a:pt x="10395" y="0"/>
                  </a:moveTo>
                  <a:cubicBezTo>
                    <a:pt x="9911" y="0"/>
                    <a:pt x="7598" y="1525"/>
                    <a:pt x="4970" y="3565"/>
                  </a:cubicBezTo>
                  <a:cubicBezTo>
                    <a:pt x="2135" y="5733"/>
                    <a:pt x="0" y="7735"/>
                    <a:pt x="200" y="7968"/>
                  </a:cubicBezTo>
                  <a:cubicBezTo>
                    <a:pt x="214" y="7984"/>
                    <a:pt x="237" y="7991"/>
                    <a:pt x="269" y="7991"/>
                  </a:cubicBezTo>
                  <a:cubicBezTo>
                    <a:pt x="729" y="7991"/>
                    <a:pt x="3055" y="6490"/>
                    <a:pt x="5671" y="4466"/>
                  </a:cubicBezTo>
                  <a:cubicBezTo>
                    <a:pt x="8506" y="2264"/>
                    <a:pt x="10641" y="263"/>
                    <a:pt x="10474" y="29"/>
                  </a:cubicBezTo>
                  <a:cubicBezTo>
                    <a:pt x="10460" y="10"/>
                    <a:pt x="10433" y="0"/>
                    <a:pt x="10395" y="0"/>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9"/>
            <p:cNvSpPr/>
            <p:nvPr/>
          </p:nvSpPr>
          <p:spPr>
            <a:xfrm>
              <a:off x="4666000" y="2646500"/>
              <a:ext cx="7525" cy="125125"/>
            </a:xfrm>
            <a:custGeom>
              <a:avLst/>
              <a:gdLst/>
              <a:ahLst/>
              <a:cxnLst/>
              <a:rect l="l" t="t" r="r" b="b"/>
              <a:pathLst>
                <a:path w="301" h="5005" extrusionOk="0">
                  <a:moveTo>
                    <a:pt x="167" y="1"/>
                  </a:moveTo>
                  <a:cubicBezTo>
                    <a:pt x="34" y="801"/>
                    <a:pt x="1" y="1635"/>
                    <a:pt x="34" y="2502"/>
                  </a:cubicBezTo>
                  <a:cubicBezTo>
                    <a:pt x="1" y="3336"/>
                    <a:pt x="34" y="4170"/>
                    <a:pt x="167" y="5004"/>
                  </a:cubicBezTo>
                  <a:cubicBezTo>
                    <a:pt x="267" y="4170"/>
                    <a:pt x="301" y="3336"/>
                    <a:pt x="267" y="2502"/>
                  </a:cubicBezTo>
                  <a:cubicBezTo>
                    <a:pt x="301" y="1635"/>
                    <a:pt x="267" y="801"/>
                    <a:pt x="167"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9"/>
            <p:cNvSpPr/>
            <p:nvPr/>
          </p:nvSpPr>
          <p:spPr>
            <a:xfrm>
              <a:off x="4666000" y="2396325"/>
              <a:ext cx="7525" cy="125125"/>
            </a:xfrm>
            <a:custGeom>
              <a:avLst/>
              <a:gdLst/>
              <a:ahLst/>
              <a:cxnLst/>
              <a:rect l="l" t="t" r="r" b="b"/>
              <a:pathLst>
                <a:path w="301" h="5005" extrusionOk="0">
                  <a:moveTo>
                    <a:pt x="167" y="0"/>
                  </a:moveTo>
                  <a:cubicBezTo>
                    <a:pt x="34" y="801"/>
                    <a:pt x="1" y="1635"/>
                    <a:pt x="34" y="2502"/>
                  </a:cubicBezTo>
                  <a:cubicBezTo>
                    <a:pt x="1" y="3336"/>
                    <a:pt x="34" y="4170"/>
                    <a:pt x="167" y="5004"/>
                  </a:cubicBezTo>
                  <a:cubicBezTo>
                    <a:pt x="267" y="4170"/>
                    <a:pt x="301" y="3336"/>
                    <a:pt x="267" y="2502"/>
                  </a:cubicBezTo>
                  <a:cubicBezTo>
                    <a:pt x="301" y="1635"/>
                    <a:pt x="267" y="801"/>
                    <a:pt x="167"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9"/>
            <p:cNvSpPr/>
            <p:nvPr/>
          </p:nvSpPr>
          <p:spPr>
            <a:xfrm>
              <a:off x="4666000" y="2146150"/>
              <a:ext cx="7525" cy="125100"/>
            </a:xfrm>
            <a:custGeom>
              <a:avLst/>
              <a:gdLst/>
              <a:ahLst/>
              <a:cxnLst/>
              <a:rect l="l" t="t" r="r" b="b"/>
              <a:pathLst>
                <a:path w="301" h="5004" extrusionOk="0">
                  <a:moveTo>
                    <a:pt x="167" y="0"/>
                  </a:moveTo>
                  <a:cubicBezTo>
                    <a:pt x="34" y="801"/>
                    <a:pt x="1" y="1635"/>
                    <a:pt x="34" y="2502"/>
                  </a:cubicBezTo>
                  <a:cubicBezTo>
                    <a:pt x="1" y="3336"/>
                    <a:pt x="34" y="4170"/>
                    <a:pt x="167" y="5004"/>
                  </a:cubicBezTo>
                  <a:cubicBezTo>
                    <a:pt x="267" y="4170"/>
                    <a:pt x="301" y="3336"/>
                    <a:pt x="267" y="2502"/>
                  </a:cubicBezTo>
                  <a:cubicBezTo>
                    <a:pt x="301" y="1635"/>
                    <a:pt x="267" y="801"/>
                    <a:pt x="167"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9"/>
            <p:cNvSpPr/>
            <p:nvPr/>
          </p:nvSpPr>
          <p:spPr>
            <a:xfrm>
              <a:off x="4666000" y="1895975"/>
              <a:ext cx="7525" cy="125100"/>
            </a:xfrm>
            <a:custGeom>
              <a:avLst/>
              <a:gdLst/>
              <a:ahLst/>
              <a:cxnLst/>
              <a:rect l="l" t="t" r="r" b="b"/>
              <a:pathLst>
                <a:path w="301" h="5004" extrusionOk="0">
                  <a:moveTo>
                    <a:pt x="167" y="0"/>
                  </a:moveTo>
                  <a:cubicBezTo>
                    <a:pt x="34" y="801"/>
                    <a:pt x="1" y="1635"/>
                    <a:pt x="34" y="2502"/>
                  </a:cubicBezTo>
                  <a:cubicBezTo>
                    <a:pt x="1" y="3336"/>
                    <a:pt x="34" y="4170"/>
                    <a:pt x="167" y="5004"/>
                  </a:cubicBezTo>
                  <a:cubicBezTo>
                    <a:pt x="267" y="4170"/>
                    <a:pt x="301" y="3336"/>
                    <a:pt x="267" y="2502"/>
                  </a:cubicBezTo>
                  <a:cubicBezTo>
                    <a:pt x="301" y="1635"/>
                    <a:pt x="267" y="801"/>
                    <a:pt x="167"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9"/>
            <p:cNvSpPr/>
            <p:nvPr/>
          </p:nvSpPr>
          <p:spPr>
            <a:xfrm>
              <a:off x="4666000" y="1645775"/>
              <a:ext cx="7525" cy="125125"/>
            </a:xfrm>
            <a:custGeom>
              <a:avLst/>
              <a:gdLst/>
              <a:ahLst/>
              <a:cxnLst/>
              <a:rect l="l" t="t" r="r" b="b"/>
              <a:pathLst>
                <a:path w="301" h="5005" extrusionOk="0">
                  <a:moveTo>
                    <a:pt x="167" y="1"/>
                  </a:moveTo>
                  <a:cubicBezTo>
                    <a:pt x="34" y="802"/>
                    <a:pt x="1" y="1635"/>
                    <a:pt x="34" y="2503"/>
                  </a:cubicBezTo>
                  <a:cubicBezTo>
                    <a:pt x="1" y="3337"/>
                    <a:pt x="34" y="4171"/>
                    <a:pt x="167" y="5005"/>
                  </a:cubicBezTo>
                  <a:cubicBezTo>
                    <a:pt x="267" y="4171"/>
                    <a:pt x="301" y="3337"/>
                    <a:pt x="267" y="2503"/>
                  </a:cubicBezTo>
                  <a:cubicBezTo>
                    <a:pt x="301" y="1635"/>
                    <a:pt x="267" y="802"/>
                    <a:pt x="167"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9"/>
            <p:cNvSpPr/>
            <p:nvPr/>
          </p:nvSpPr>
          <p:spPr>
            <a:xfrm>
              <a:off x="4599300" y="1463675"/>
              <a:ext cx="74225" cy="57050"/>
            </a:xfrm>
            <a:custGeom>
              <a:avLst/>
              <a:gdLst/>
              <a:ahLst/>
              <a:cxnLst/>
              <a:rect l="l" t="t" r="r" b="b"/>
              <a:pathLst>
                <a:path w="2969" h="2282" extrusionOk="0">
                  <a:moveTo>
                    <a:pt x="1858" y="1"/>
                  </a:moveTo>
                  <a:cubicBezTo>
                    <a:pt x="1220" y="1"/>
                    <a:pt x="600" y="38"/>
                    <a:pt x="0" y="113"/>
                  </a:cubicBezTo>
                  <a:cubicBezTo>
                    <a:pt x="600" y="188"/>
                    <a:pt x="1220" y="226"/>
                    <a:pt x="1858" y="226"/>
                  </a:cubicBezTo>
                  <a:cubicBezTo>
                    <a:pt x="2070" y="226"/>
                    <a:pt x="2285" y="222"/>
                    <a:pt x="2502" y="213"/>
                  </a:cubicBezTo>
                  <a:lnTo>
                    <a:pt x="2731" y="213"/>
                  </a:lnTo>
                  <a:cubicBezTo>
                    <a:pt x="2705" y="911"/>
                    <a:pt x="2740" y="1581"/>
                    <a:pt x="2835" y="2281"/>
                  </a:cubicBezTo>
                  <a:cubicBezTo>
                    <a:pt x="2935" y="1548"/>
                    <a:pt x="2969" y="847"/>
                    <a:pt x="2935" y="113"/>
                  </a:cubicBezTo>
                  <a:lnTo>
                    <a:pt x="2935" y="13"/>
                  </a:lnTo>
                  <a:lnTo>
                    <a:pt x="2502" y="13"/>
                  </a:lnTo>
                  <a:cubicBezTo>
                    <a:pt x="2285" y="5"/>
                    <a:pt x="2070" y="1"/>
                    <a:pt x="1858"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9"/>
            <p:cNvSpPr/>
            <p:nvPr/>
          </p:nvSpPr>
          <p:spPr>
            <a:xfrm>
              <a:off x="4349100" y="1464000"/>
              <a:ext cx="125125" cy="5025"/>
            </a:xfrm>
            <a:custGeom>
              <a:avLst/>
              <a:gdLst/>
              <a:ahLst/>
              <a:cxnLst/>
              <a:rect l="l" t="t" r="r" b="b"/>
              <a:pathLst>
                <a:path w="5005" h="201" extrusionOk="0">
                  <a:moveTo>
                    <a:pt x="2490" y="0"/>
                  </a:moveTo>
                  <a:cubicBezTo>
                    <a:pt x="1652" y="0"/>
                    <a:pt x="818" y="33"/>
                    <a:pt x="1" y="100"/>
                  </a:cubicBezTo>
                  <a:cubicBezTo>
                    <a:pt x="818" y="167"/>
                    <a:pt x="1652" y="200"/>
                    <a:pt x="2490" y="200"/>
                  </a:cubicBezTo>
                  <a:cubicBezTo>
                    <a:pt x="3328" y="200"/>
                    <a:pt x="4171" y="167"/>
                    <a:pt x="5004" y="100"/>
                  </a:cubicBezTo>
                  <a:cubicBezTo>
                    <a:pt x="4171" y="33"/>
                    <a:pt x="3328" y="0"/>
                    <a:pt x="2490"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9"/>
            <p:cNvSpPr/>
            <p:nvPr/>
          </p:nvSpPr>
          <p:spPr>
            <a:xfrm>
              <a:off x="4236525" y="1325550"/>
              <a:ext cx="6700" cy="125125"/>
            </a:xfrm>
            <a:custGeom>
              <a:avLst/>
              <a:gdLst/>
              <a:ahLst/>
              <a:cxnLst/>
              <a:rect l="l" t="t" r="r" b="b"/>
              <a:pathLst>
                <a:path w="268" h="5005" extrusionOk="0">
                  <a:moveTo>
                    <a:pt x="134" y="1"/>
                  </a:moveTo>
                  <a:cubicBezTo>
                    <a:pt x="34" y="801"/>
                    <a:pt x="1" y="1669"/>
                    <a:pt x="34" y="2503"/>
                  </a:cubicBezTo>
                  <a:cubicBezTo>
                    <a:pt x="1" y="3337"/>
                    <a:pt x="34" y="4170"/>
                    <a:pt x="134" y="5004"/>
                  </a:cubicBezTo>
                  <a:cubicBezTo>
                    <a:pt x="234" y="4170"/>
                    <a:pt x="268" y="3337"/>
                    <a:pt x="234" y="2503"/>
                  </a:cubicBezTo>
                  <a:cubicBezTo>
                    <a:pt x="268" y="1669"/>
                    <a:pt x="234" y="801"/>
                    <a:pt x="134"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9"/>
            <p:cNvSpPr/>
            <p:nvPr/>
          </p:nvSpPr>
          <p:spPr>
            <a:xfrm>
              <a:off x="4236525" y="1124575"/>
              <a:ext cx="6700" cy="75075"/>
            </a:xfrm>
            <a:custGeom>
              <a:avLst/>
              <a:gdLst/>
              <a:ahLst/>
              <a:cxnLst/>
              <a:rect l="l" t="t" r="r" b="b"/>
              <a:pathLst>
                <a:path w="268" h="3003" extrusionOk="0">
                  <a:moveTo>
                    <a:pt x="134" y="1"/>
                  </a:moveTo>
                  <a:cubicBezTo>
                    <a:pt x="34" y="468"/>
                    <a:pt x="1" y="1001"/>
                    <a:pt x="34" y="1502"/>
                  </a:cubicBezTo>
                  <a:cubicBezTo>
                    <a:pt x="1" y="2002"/>
                    <a:pt x="34" y="2503"/>
                    <a:pt x="134" y="3003"/>
                  </a:cubicBezTo>
                  <a:cubicBezTo>
                    <a:pt x="234" y="2503"/>
                    <a:pt x="268" y="2002"/>
                    <a:pt x="234" y="1502"/>
                  </a:cubicBezTo>
                  <a:cubicBezTo>
                    <a:pt x="268" y="1001"/>
                    <a:pt x="234" y="468"/>
                    <a:pt x="134"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9"/>
            <p:cNvSpPr/>
            <p:nvPr/>
          </p:nvSpPr>
          <p:spPr>
            <a:xfrm>
              <a:off x="2731300" y="3959325"/>
              <a:ext cx="62550" cy="5650"/>
            </a:xfrm>
            <a:custGeom>
              <a:avLst/>
              <a:gdLst/>
              <a:ahLst/>
              <a:cxnLst/>
              <a:rect l="l" t="t" r="r" b="b"/>
              <a:pathLst>
                <a:path w="2502" h="226" extrusionOk="0">
                  <a:moveTo>
                    <a:pt x="1238" y="0"/>
                  </a:moveTo>
                  <a:cubicBezTo>
                    <a:pt x="817" y="0"/>
                    <a:pt x="400" y="42"/>
                    <a:pt x="0" y="125"/>
                  </a:cubicBezTo>
                  <a:cubicBezTo>
                    <a:pt x="400" y="192"/>
                    <a:pt x="817" y="225"/>
                    <a:pt x="1238" y="225"/>
                  </a:cubicBezTo>
                  <a:cubicBezTo>
                    <a:pt x="1660" y="225"/>
                    <a:pt x="2085" y="192"/>
                    <a:pt x="2502" y="125"/>
                  </a:cubicBezTo>
                  <a:cubicBezTo>
                    <a:pt x="2085" y="42"/>
                    <a:pt x="1660" y="0"/>
                    <a:pt x="1238"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9"/>
            <p:cNvSpPr/>
            <p:nvPr/>
          </p:nvSpPr>
          <p:spPr>
            <a:xfrm>
              <a:off x="2458600" y="3958800"/>
              <a:ext cx="135950" cy="6475"/>
            </a:xfrm>
            <a:custGeom>
              <a:avLst/>
              <a:gdLst/>
              <a:ahLst/>
              <a:cxnLst/>
              <a:rect l="l" t="t" r="r" b="b"/>
              <a:pathLst>
                <a:path w="5438" h="259" extrusionOk="0">
                  <a:moveTo>
                    <a:pt x="2064" y="1"/>
                  </a:moveTo>
                  <a:cubicBezTo>
                    <a:pt x="1376" y="1"/>
                    <a:pt x="688" y="44"/>
                    <a:pt x="0" y="146"/>
                  </a:cubicBezTo>
                  <a:cubicBezTo>
                    <a:pt x="676" y="221"/>
                    <a:pt x="1351" y="259"/>
                    <a:pt x="2027" y="259"/>
                  </a:cubicBezTo>
                  <a:cubicBezTo>
                    <a:pt x="2252" y="259"/>
                    <a:pt x="2477" y="255"/>
                    <a:pt x="2702" y="246"/>
                  </a:cubicBezTo>
                  <a:cubicBezTo>
                    <a:pt x="2936" y="255"/>
                    <a:pt x="3167" y="259"/>
                    <a:pt x="3397" y="259"/>
                  </a:cubicBezTo>
                  <a:cubicBezTo>
                    <a:pt x="4086" y="259"/>
                    <a:pt x="4762" y="221"/>
                    <a:pt x="5437" y="146"/>
                  </a:cubicBezTo>
                  <a:cubicBezTo>
                    <a:pt x="4749" y="44"/>
                    <a:pt x="4061" y="1"/>
                    <a:pt x="3358" y="1"/>
                  </a:cubicBezTo>
                  <a:cubicBezTo>
                    <a:pt x="3141" y="1"/>
                    <a:pt x="2923" y="5"/>
                    <a:pt x="2702" y="13"/>
                  </a:cubicBezTo>
                  <a:cubicBezTo>
                    <a:pt x="2490" y="5"/>
                    <a:pt x="2277" y="1"/>
                    <a:pt x="2064"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9"/>
            <p:cNvSpPr/>
            <p:nvPr/>
          </p:nvSpPr>
          <p:spPr>
            <a:xfrm>
              <a:off x="2185075" y="3959100"/>
              <a:ext cx="136775" cy="6175"/>
            </a:xfrm>
            <a:custGeom>
              <a:avLst/>
              <a:gdLst/>
              <a:ahLst/>
              <a:cxnLst/>
              <a:rect l="l" t="t" r="r" b="b"/>
              <a:pathLst>
                <a:path w="5471" h="247" extrusionOk="0">
                  <a:moveTo>
                    <a:pt x="1826" y="1"/>
                  </a:moveTo>
                  <a:cubicBezTo>
                    <a:pt x="1216" y="1"/>
                    <a:pt x="601" y="45"/>
                    <a:pt x="0" y="134"/>
                  </a:cubicBezTo>
                  <a:cubicBezTo>
                    <a:pt x="676" y="209"/>
                    <a:pt x="1370" y="247"/>
                    <a:pt x="2055" y="247"/>
                  </a:cubicBezTo>
                  <a:cubicBezTo>
                    <a:pt x="2283" y="247"/>
                    <a:pt x="2510" y="243"/>
                    <a:pt x="2735" y="234"/>
                  </a:cubicBezTo>
                  <a:cubicBezTo>
                    <a:pt x="2961" y="243"/>
                    <a:pt x="3188" y="247"/>
                    <a:pt x="3416" y="247"/>
                  </a:cubicBezTo>
                  <a:cubicBezTo>
                    <a:pt x="4101" y="247"/>
                    <a:pt x="4795" y="209"/>
                    <a:pt x="5471" y="134"/>
                  </a:cubicBezTo>
                  <a:cubicBezTo>
                    <a:pt x="4822" y="62"/>
                    <a:pt x="4155" y="7"/>
                    <a:pt x="3496" y="7"/>
                  </a:cubicBezTo>
                  <a:cubicBezTo>
                    <a:pt x="3241" y="7"/>
                    <a:pt x="2987" y="16"/>
                    <a:pt x="2735" y="34"/>
                  </a:cubicBezTo>
                  <a:cubicBezTo>
                    <a:pt x="2435" y="12"/>
                    <a:pt x="2131" y="1"/>
                    <a:pt x="1826"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9"/>
            <p:cNvSpPr/>
            <p:nvPr/>
          </p:nvSpPr>
          <p:spPr>
            <a:xfrm>
              <a:off x="1983250" y="3899900"/>
              <a:ext cx="65900" cy="64250"/>
            </a:xfrm>
            <a:custGeom>
              <a:avLst/>
              <a:gdLst/>
              <a:ahLst/>
              <a:cxnLst/>
              <a:rect l="l" t="t" r="r" b="b"/>
              <a:pathLst>
                <a:path w="2636" h="2570" extrusionOk="0">
                  <a:moveTo>
                    <a:pt x="134" y="1"/>
                  </a:moveTo>
                  <a:cubicBezTo>
                    <a:pt x="34" y="801"/>
                    <a:pt x="1" y="1635"/>
                    <a:pt x="34" y="2469"/>
                  </a:cubicBezTo>
                  <a:lnTo>
                    <a:pt x="34" y="2469"/>
                  </a:lnTo>
                  <a:cubicBezTo>
                    <a:pt x="48" y="2483"/>
                    <a:pt x="102" y="2537"/>
                    <a:pt x="134" y="2569"/>
                  </a:cubicBezTo>
                  <a:lnTo>
                    <a:pt x="1902" y="2569"/>
                  </a:lnTo>
                  <a:cubicBezTo>
                    <a:pt x="2136" y="2569"/>
                    <a:pt x="2402" y="2536"/>
                    <a:pt x="2636" y="2469"/>
                  </a:cubicBezTo>
                  <a:cubicBezTo>
                    <a:pt x="2402" y="2402"/>
                    <a:pt x="2136" y="2402"/>
                    <a:pt x="1902" y="2402"/>
                  </a:cubicBezTo>
                  <a:lnTo>
                    <a:pt x="1101" y="2369"/>
                  </a:lnTo>
                  <a:lnTo>
                    <a:pt x="239" y="2369"/>
                  </a:lnTo>
                  <a:cubicBezTo>
                    <a:pt x="264" y="1576"/>
                    <a:pt x="229" y="758"/>
                    <a:pt x="134"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9"/>
            <p:cNvSpPr/>
            <p:nvPr/>
          </p:nvSpPr>
          <p:spPr>
            <a:xfrm>
              <a:off x="1983250" y="3657225"/>
              <a:ext cx="6700" cy="120950"/>
            </a:xfrm>
            <a:custGeom>
              <a:avLst/>
              <a:gdLst/>
              <a:ahLst/>
              <a:cxnLst/>
              <a:rect l="l" t="t" r="r" b="b"/>
              <a:pathLst>
                <a:path w="268" h="4838" extrusionOk="0">
                  <a:moveTo>
                    <a:pt x="134" y="1"/>
                  </a:moveTo>
                  <a:cubicBezTo>
                    <a:pt x="1" y="1602"/>
                    <a:pt x="1" y="3236"/>
                    <a:pt x="134" y="4837"/>
                  </a:cubicBezTo>
                  <a:cubicBezTo>
                    <a:pt x="268" y="3236"/>
                    <a:pt x="268" y="1602"/>
                    <a:pt x="134"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9"/>
            <p:cNvSpPr/>
            <p:nvPr/>
          </p:nvSpPr>
          <p:spPr>
            <a:xfrm>
              <a:off x="1983250" y="3414550"/>
              <a:ext cx="6700" cy="120950"/>
            </a:xfrm>
            <a:custGeom>
              <a:avLst/>
              <a:gdLst/>
              <a:ahLst/>
              <a:cxnLst/>
              <a:rect l="l" t="t" r="r" b="b"/>
              <a:pathLst>
                <a:path w="268" h="4838" extrusionOk="0">
                  <a:moveTo>
                    <a:pt x="134" y="1"/>
                  </a:moveTo>
                  <a:cubicBezTo>
                    <a:pt x="1" y="1602"/>
                    <a:pt x="1" y="3236"/>
                    <a:pt x="134" y="4837"/>
                  </a:cubicBezTo>
                  <a:cubicBezTo>
                    <a:pt x="268" y="3236"/>
                    <a:pt x="268" y="1602"/>
                    <a:pt x="134"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9"/>
            <p:cNvSpPr/>
            <p:nvPr/>
          </p:nvSpPr>
          <p:spPr>
            <a:xfrm>
              <a:off x="1983250" y="3231100"/>
              <a:ext cx="6700" cy="62550"/>
            </a:xfrm>
            <a:custGeom>
              <a:avLst/>
              <a:gdLst/>
              <a:ahLst/>
              <a:cxnLst/>
              <a:rect l="l" t="t" r="r" b="b"/>
              <a:pathLst>
                <a:path w="268" h="2502" extrusionOk="0">
                  <a:moveTo>
                    <a:pt x="134" y="0"/>
                  </a:moveTo>
                  <a:cubicBezTo>
                    <a:pt x="1" y="801"/>
                    <a:pt x="1" y="1668"/>
                    <a:pt x="134" y="2502"/>
                  </a:cubicBezTo>
                  <a:cubicBezTo>
                    <a:pt x="268" y="1668"/>
                    <a:pt x="268" y="801"/>
                    <a:pt x="134"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9"/>
            <p:cNvSpPr/>
            <p:nvPr/>
          </p:nvSpPr>
          <p:spPr>
            <a:xfrm>
              <a:off x="1681500" y="2854450"/>
              <a:ext cx="792975" cy="304100"/>
            </a:xfrm>
            <a:custGeom>
              <a:avLst/>
              <a:gdLst/>
              <a:ahLst/>
              <a:cxnLst/>
              <a:rect l="l" t="t" r="r" b="b"/>
              <a:pathLst>
                <a:path w="31719" h="12164" extrusionOk="0">
                  <a:moveTo>
                    <a:pt x="17481" y="0"/>
                  </a:moveTo>
                  <a:cubicBezTo>
                    <a:pt x="15109" y="0"/>
                    <a:pt x="12727" y="1126"/>
                    <a:pt x="11270" y="3458"/>
                  </a:cubicBezTo>
                  <a:cubicBezTo>
                    <a:pt x="10803" y="4192"/>
                    <a:pt x="10436" y="5059"/>
                    <a:pt x="9669" y="5493"/>
                  </a:cubicBezTo>
                  <a:cubicBezTo>
                    <a:pt x="9276" y="5709"/>
                    <a:pt x="8844" y="5778"/>
                    <a:pt x="8396" y="5778"/>
                  </a:cubicBezTo>
                  <a:cubicBezTo>
                    <a:pt x="7742" y="5778"/>
                    <a:pt x="7053" y="5632"/>
                    <a:pt x="6400" y="5593"/>
                  </a:cubicBezTo>
                  <a:cubicBezTo>
                    <a:pt x="6296" y="5585"/>
                    <a:pt x="6192" y="5582"/>
                    <a:pt x="6089" y="5582"/>
                  </a:cubicBezTo>
                  <a:cubicBezTo>
                    <a:pt x="2905" y="5582"/>
                    <a:pt x="1" y="8998"/>
                    <a:pt x="162" y="12164"/>
                  </a:cubicBezTo>
                  <a:lnTo>
                    <a:pt x="31151" y="12164"/>
                  </a:lnTo>
                  <a:cubicBezTo>
                    <a:pt x="31718" y="10463"/>
                    <a:pt x="31151" y="8595"/>
                    <a:pt x="29783" y="7494"/>
                  </a:cubicBezTo>
                  <a:cubicBezTo>
                    <a:pt x="29083" y="6960"/>
                    <a:pt x="28216" y="6660"/>
                    <a:pt x="27348" y="6627"/>
                  </a:cubicBezTo>
                  <a:cubicBezTo>
                    <a:pt x="26014" y="6560"/>
                    <a:pt x="24813" y="5759"/>
                    <a:pt x="24279" y="4525"/>
                  </a:cubicBezTo>
                  <a:cubicBezTo>
                    <a:pt x="23036" y="1553"/>
                    <a:pt x="20266" y="0"/>
                    <a:pt x="17481"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9"/>
            <p:cNvSpPr/>
            <p:nvPr/>
          </p:nvSpPr>
          <p:spPr>
            <a:xfrm>
              <a:off x="3804650" y="820350"/>
              <a:ext cx="793000" cy="304250"/>
            </a:xfrm>
            <a:custGeom>
              <a:avLst/>
              <a:gdLst/>
              <a:ahLst/>
              <a:cxnLst/>
              <a:rect l="l" t="t" r="r" b="b"/>
              <a:pathLst>
                <a:path w="31720" h="12170" extrusionOk="0">
                  <a:moveTo>
                    <a:pt x="17468" y="1"/>
                  </a:moveTo>
                  <a:cubicBezTo>
                    <a:pt x="15101" y="1"/>
                    <a:pt x="12726" y="1118"/>
                    <a:pt x="11271" y="3430"/>
                  </a:cubicBezTo>
                  <a:cubicBezTo>
                    <a:pt x="10804" y="4164"/>
                    <a:pt x="10437" y="5031"/>
                    <a:pt x="9670" y="5465"/>
                  </a:cubicBezTo>
                  <a:cubicBezTo>
                    <a:pt x="9277" y="5682"/>
                    <a:pt x="8845" y="5750"/>
                    <a:pt x="8398" y="5750"/>
                  </a:cubicBezTo>
                  <a:cubicBezTo>
                    <a:pt x="7743" y="5750"/>
                    <a:pt x="7055" y="5605"/>
                    <a:pt x="6401" y="5565"/>
                  </a:cubicBezTo>
                  <a:cubicBezTo>
                    <a:pt x="6311" y="5560"/>
                    <a:pt x="6220" y="5557"/>
                    <a:pt x="6130" y="5557"/>
                  </a:cubicBezTo>
                  <a:cubicBezTo>
                    <a:pt x="2931" y="5557"/>
                    <a:pt x="0" y="8958"/>
                    <a:pt x="130" y="12170"/>
                  </a:cubicBezTo>
                  <a:lnTo>
                    <a:pt x="31152" y="12170"/>
                  </a:lnTo>
                  <a:cubicBezTo>
                    <a:pt x="31719" y="10468"/>
                    <a:pt x="31152" y="8600"/>
                    <a:pt x="29785" y="7466"/>
                  </a:cubicBezTo>
                  <a:cubicBezTo>
                    <a:pt x="29084" y="6933"/>
                    <a:pt x="28217" y="6632"/>
                    <a:pt x="27350" y="6599"/>
                  </a:cubicBezTo>
                  <a:cubicBezTo>
                    <a:pt x="26015" y="6566"/>
                    <a:pt x="24814" y="5732"/>
                    <a:pt x="24281" y="4531"/>
                  </a:cubicBezTo>
                  <a:cubicBezTo>
                    <a:pt x="23035" y="1553"/>
                    <a:pt x="20257" y="1"/>
                    <a:pt x="17468"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9"/>
            <p:cNvSpPr/>
            <p:nvPr/>
          </p:nvSpPr>
          <p:spPr>
            <a:xfrm>
              <a:off x="4538400" y="1807975"/>
              <a:ext cx="1528625" cy="1392700"/>
            </a:xfrm>
            <a:custGeom>
              <a:avLst/>
              <a:gdLst/>
              <a:ahLst/>
              <a:cxnLst/>
              <a:rect l="l" t="t" r="r" b="b"/>
              <a:pathLst>
                <a:path w="61145" h="55708" extrusionOk="0">
                  <a:moveTo>
                    <a:pt x="30573" y="1"/>
                  </a:moveTo>
                  <a:cubicBezTo>
                    <a:pt x="23443" y="1"/>
                    <a:pt x="16313" y="2720"/>
                    <a:pt x="10875" y="8157"/>
                  </a:cubicBezTo>
                  <a:cubicBezTo>
                    <a:pt x="1" y="19031"/>
                    <a:pt x="1" y="36677"/>
                    <a:pt x="10875" y="47552"/>
                  </a:cubicBezTo>
                  <a:cubicBezTo>
                    <a:pt x="16313" y="52989"/>
                    <a:pt x="23443" y="55707"/>
                    <a:pt x="30573" y="55707"/>
                  </a:cubicBezTo>
                  <a:cubicBezTo>
                    <a:pt x="37703" y="55707"/>
                    <a:pt x="44833" y="52989"/>
                    <a:pt x="50270" y="47552"/>
                  </a:cubicBezTo>
                  <a:cubicBezTo>
                    <a:pt x="61145" y="36677"/>
                    <a:pt x="61145" y="19031"/>
                    <a:pt x="50270" y="8157"/>
                  </a:cubicBezTo>
                  <a:cubicBezTo>
                    <a:pt x="44833" y="2720"/>
                    <a:pt x="37703" y="1"/>
                    <a:pt x="30573"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9"/>
            <p:cNvSpPr/>
            <p:nvPr/>
          </p:nvSpPr>
          <p:spPr>
            <a:xfrm>
              <a:off x="2917550" y="3600375"/>
              <a:ext cx="1540000" cy="1519750"/>
            </a:xfrm>
            <a:custGeom>
              <a:avLst/>
              <a:gdLst/>
              <a:ahLst/>
              <a:cxnLst/>
              <a:rect l="l" t="t" r="r" b="b"/>
              <a:pathLst>
                <a:path w="61600" h="60790" extrusionOk="0">
                  <a:moveTo>
                    <a:pt x="28153" y="0"/>
                  </a:moveTo>
                  <a:cubicBezTo>
                    <a:pt x="12322" y="0"/>
                    <a:pt x="0" y="14898"/>
                    <a:pt x="289" y="31028"/>
                  </a:cubicBezTo>
                  <a:cubicBezTo>
                    <a:pt x="618" y="47569"/>
                    <a:pt x="14129" y="60789"/>
                    <a:pt x="30629" y="60789"/>
                  </a:cubicBezTo>
                  <a:cubicBezTo>
                    <a:pt x="30834" y="60789"/>
                    <a:pt x="31039" y="60787"/>
                    <a:pt x="31244" y="60783"/>
                  </a:cubicBezTo>
                  <a:cubicBezTo>
                    <a:pt x="47990" y="60450"/>
                    <a:pt x="60332" y="46606"/>
                    <a:pt x="60999" y="29828"/>
                  </a:cubicBezTo>
                  <a:cubicBezTo>
                    <a:pt x="61599" y="14550"/>
                    <a:pt x="47890" y="1441"/>
                    <a:pt x="30077" y="73"/>
                  </a:cubicBezTo>
                  <a:cubicBezTo>
                    <a:pt x="29430" y="24"/>
                    <a:pt x="28789" y="0"/>
                    <a:pt x="28153"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19"/>
            <p:cNvSpPr/>
            <p:nvPr/>
          </p:nvSpPr>
          <p:spPr>
            <a:xfrm>
              <a:off x="1738075" y="1132075"/>
              <a:ext cx="1558650" cy="1420000"/>
            </a:xfrm>
            <a:custGeom>
              <a:avLst/>
              <a:gdLst/>
              <a:ahLst/>
              <a:cxnLst/>
              <a:rect l="l" t="t" r="r" b="b"/>
              <a:pathLst>
                <a:path w="62346" h="56800" extrusionOk="0">
                  <a:moveTo>
                    <a:pt x="31169" y="1"/>
                  </a:moveTo>
                  <a:cubicBezTo>
                    <a:pt x="23901" y="1"/>
                    <a:pt x="16629" y="2770"/>
                    <a:pt x="11075" y="8307"/>
                  </a:cubicBezTo>
                  <a:cubicBezTo>
                    <a:pt x="1" y="19415"/>
                    <a:pt x="1" y="37394"/>
                    <a:pt x="11075" y="48469"/>
                  </a:cubicBezTo>
                  <a:cubicBezTo>
                    <a:pt x="16629" y="54023"/>
                    <a:pt x="23901" y="56800"/>
                    <a:pt x="31169" y="56800"/>
                  </a:cubicBezTo>
                  <a:cubicBezTo>
                    <a:pt x="38436" y="56800"/>
                    <a:pt x="45700" y="54023"/>
                    <a:pt x="51237" y="48469"/>
                  </a:cubicBezTo>
                  <a:cubicBezTo>
                    <a:pt x="62345" y="37394"/>
                    <a:pt x="62345" y="19415"/>
                    <a:pt x="51237" y="8307"/>
                  </a:cubicBezTo>
                  <a:cubicBezTo>
                    <a:pt x="45700" y="2770"/>
                    <a:pt x="38436" y="1"/>
                    <a:pt x="31169"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9"/>
            <p:cNvSpPr/>
            <p:nvPr/>
          </p:nvSpPr>
          <p:spPr>
            <a:xfrm>
              <a:off x="3959675" y="2668725"/>
              <a:ext cx="1264250" cy="1346525"/>
            </a:xfrm>
            <a:custGeom>
              <a:avLst/>
              <a:gdLst/>
              <a:ahLst/>
              <a:cxnLst/>
              <a:rect l="l" t="t" r="r" b="b"/>
              <a:pathLst>
                <a:path w="50570" h="53861" extrusionOk="0">
                  <a:moveTo>
                    <a:pt x="50102" y="1"/>
                  </a:moveTo>
                  <a:cubicBezTo>
                    <a:pt x="49290" y="1"/>
                    <a:pt x="37981" y="11587"/>
                    <a:pt x="24484" y="26198"/>
                  </a:cubicBezTo>
                  <a:cubicBezTo>
                    <a:pt x="10774" y="41075"/>
                    <a:pt x="0" y="53451"/>
                    <a:pt x="467" y="53851"/>
                  </a:cubicBezTo>
                  <a:cubicBezTo>
                    <a:pt x="474" y="53857"/>
                    <a:pt x="485" y="53861"/>
                    <a:pt x="498" y="53861"/>
                  </a:cubicBezTo>
                  <a:cubicBezTo>
                    <a:pt x="1283" y="53861"/>
                    <a:pt x="12604" y="42295"/>
                    <a:pt x="26085" y="27665"/>
                  </a:cubicBezTo>
                  <a:cubicBezTo>
                    <a:pt x="39795" y="12788"/>
                    <a:pt x="50570" y="413"/>
                    <a:pt x="50136" y="12"/>
                  </a:cubicBezTo>
                  <a:cubicBezTo>
                    <a:pt x="50128" y="5"/>
                    <a:pt x="50117" y="1"/>
                    <a:pt x="50102"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9"/>
            <p:cNvSpPr/>
            <p:nvPr/>
          </p:nvSpPr>
          <p:spPr>
            <a:xfrm>
              <a:off x="2960625" y="1704200"/>
              <a:ext cx="2113200" cy="461100"/>
            </a:xfrm>
            <a:custGeom>
              <a:avLst/>
              <a:gdLst/>
              <a:ahLst/>
              <a:cxnLst/>
              <a:rect l="l" t="t" r="r" b="b"/>
              <a:pathLst>
                <a:path w="84528" h="18444" extrusionOk="0">
                  <a:moveTo>
                    <a:pt x="455" y="1"/>
                  </a:moveTo>
                  <a:cubicBezTo>
                    <a:pt x="252" y="1"/>
                    <a:pt x="143" y="22"/>
                    <a:pt x="134" y="66"/>
                  </a:cubicBezTo>
                  <a:cubicBezTo>
                    <a:pt x="0" y="633"/>
                    <a:pt x="18780" y="5203"/>
                    <a:pt x="42030" y="10273"/>
                  </a:cubicBezTo>
                  <a:cubicBezTo>
                    <a:pt x="63592" y="14975"/>
                    <a:pt x="81482" y="18444"/>
                    <a:pt x="84072" y="18444"/>
                  </a:cubicBezTo>
                  <a:cubicBezTo>
                    <a:pt x="84275" y="18444"/>
                    <a:pt x="84384" y="18422"/>
                    <a:pt x="84394" y="18379"/>
                  </a:cubicBezTo>
                  <a:cubicBezTo>
                    <a:pt x="84527" y="17812"/>
                    <a:pt x="65747" y="13208"/>
                    <a:pt x="42497" y="8138"/>
                  </a:cubicBezTo>
                  <a:cubicBezTo>
                    <a:pt x="20905" y="3467"/>
                    <a:pt x="3042" y="1"/>
                    <a:pt x="455"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9"/>
            <p:cNvSpPr/>
            <p:nvPr/>
          </p:nvSpPr>
          <p:spPr>
            <a:xfrm>
              <a:off x="2200075" y="1885075"/>
              <a:ext cx="1148350" cy="1994075"/>
            </a:xfrm>
            <a:custGeom>
              <a:avLst/>
              <a:gdLst/>
              <a:ahLst/>
              <a:cxnLst/>
              <a:rect l="l" t="t" r="r" b="b"/>
              <a:pathLst>
                <a:path w="45934" h="79763" extrusionOk="0">
                  <a:moveTo>
                    <a:pt x="277" y="1"/>
                  </a:moveTo>
                  <a:cubicBezTo>
                    <a:pt x="274" y="1"/>
                    <a:pt x="270" y="1"/>
                    <a:pt x="267" y="2"/>
                  </a:cubicBezTo>
                  <a:cubicBezTo>
                    <a:pt x="1" y="103"/>
                    <a:pt x="2135" y="4806"/>
                    <a:pt x="5905" y="12211"/>
                  </a:cubicBezTo>
                  <a:cubicBezTo>
                    <a:pt x="9641" y="19650"/>
                    <a:pt x="15078" y="29790"/>
                    <a:pt x="21316" y="40832"/>
                  </a:cubicBezTo>
                  <a:cubicBezTo>
                    <a:pt x="27587" y="51840"/>
                    <a:pt x="33524" y="61647"/>
                    <a:pt x="37994" y="68685"/>
                  </a:cubicBezTo>
                  <a:cubicBezTo>
                    <a:pt x="42395" y="75582"/>
                    <a:pt x="45341" y="79763"/>
                    <a:pt x="45654" y="79763"/>
                  </a:cubicBezTo>
                  <a:cubicBezTo>
                    <a:pt x="45659" y="79763"/>
                    <a:pt x="45663" y="79762"/>
                    <a:pt x="45666" y="79760"/>
                  </a:cubicBezTo>
                  <a:cubicBezTo>
                    <a:pt x="45933" y="79593"/>
                    <a:pt x="43432" y="75090"/>
                    <a:pt x="39329" y="67918"/>
                  </a:cubicBezTo>
                  <a:lnTo>
                    <a:pt x="23184" y="39764"/>
                  </a:lnTo>
                  <a:cubicBezTo>
                    <a:pt x="16946" y="28723"/>
                    <a:pt x="11309" y="18749"/>
                    <a:pt x="7239" y="11511"/>
                  </a:cubicBezTo>
                  <a:cubicBezTo>
                    <a:pt x="3182" y="4386"/>
                    <a:pt x="592" y="1"/>
                    <a:pt x="277"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9"/>
            <p:cNvSpPr/>
            <p:nvPr/>
          </p:nvSpPr>
          <p:spPr>
            <a:xfrm>
              <a:off x="5462400" y="1544875"/>
              <a:ext cx="281900" cy="562925"/>
            </a:xfrm>
            <a:custGeom>
              <a:avLst/>
              <a:gdLst/>
              <a:ahLst/>
              <a:cxnLst/>
              <a:rect l="l" t="t" r="r" b="b"/>
              <a:pathLst>
                <a:path w="11276" h="22517" extrusionOk="0">
                  <a:moveTo>
                    <a:pt x="4070" y="1"/>
                  </a:moveTo>
                  <a:lnTo>
                    <a:pt x="1" y="9407"/>
                  </a:lnTo>
                  <a:lnTo>
                    <a:pt x="701" y="21383"/>
                  </a:lnTo>
                  <a:lnTo>
                    <a:pt x="10341" y="22517"/>
                  </a:lnTo>
                  <a:cubicBezTo>
                    <a:pt x="11275" y="20849"/>
                    <a:pt x="10642" y="18714"/>
                    <a:pt x="9708" y="17046"/>
                  </a:cubicBezTo>
                  <a:cubicBezTo>
                    <a:pt x="8740" y="15345"/>
                    <a:pt x="7506" y="13777"/>
                    <a:pt x="7139" y="11876"/>
                  </a:cubicBezTo>
                  <a:cubicBezTo>
                    <a:pt x="6939" y="10708"/>
                    <a:pt x="7106" y="9574"/>
                    <a:pt x="6806" y="8373"/>
                  </a:cubicBezTo>
                  <a:cubicBezTo>
                    <a:pt x="6505" y="7173"/>
                    <a:pt x="5771" y="6105"/>
                    <a:pt x="5271" y="5004"/>
                  </a:cubicBezTo>
                  <a:cubicBezTo>
                    <a:pt x="4370" y="3103"/>
                    <a:pt x="4204" y="2369"/>
                    <a:pt x="407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9"/>
            <p:cNvSpPr/>
            <p:nvPr/>
          </p:nvSpPr>
          <p:spPr>
            <a:xfrm>
              <a:off x="4882825" y="1443150"/>
              <a:ext cx="527900" cy="781650"/>
            </a:xfrm>
            <a:custGeom>
              <a:avLst/>
              <a:gdLst/>
              <a:ahLst/>
              <a:cxnLst/>
              <a:rect l="l" t="t" r="r" b="b"/>
              <a:pathLst>
                <a:path w="21116" h="31266" extrusionOk="0">
                  <a:moveTo>
                    <a:pt x="8073" y="0"/>
                  </a:moveTo>
                  <a:lnTo>
                    <a:pt x="8073" y="0"/>
                  </a:lnTo>
                  <a:cubicBezTo>
                    <a:pt x="6839" y="2635"/>
                    <a:pt x="8573" y="5304"/>
                    <a:pt x="7306" y="7939"/>
                  </a:cubicBezTo>
                  <a:cubicBezTo>
                    <a:pt x="6639" y="9240"/>
                    <a:pt x="6105" y="10608"/>
                    <a:pt x="5738" y="12009"/>
                  </a:cubicBezTo>
                  <a:cubicBezTo>
                    <a:pt x="5438" y="13243"/>
                    <a:pt x="5371" y="14611"/>
                    <a:pt x="4871" y="15811"/>
                  </a:cubicBezTo>
                  <a:cubicBezTo>
                    <a:pt x="4037" y="17713"/>
                    <a:pt x="2169" y="19014"/>
                    <a:pt x="1301" y="20915"/>
                  </a:cubicBezTo>
                  <a:cubicBezTo>
                    <a:pt x="0" y="23717"/>
                    <a:pt x="1368" y="27220"/>
                    <a:pt x="3837" y="29088"/>
                  </a:cubicBezTo>
                  <a:cubicBezTo>
                    <a:pt x="5961" y="30695"/>
                    <a:pt x="8679" y="31265"/>
                    <a:pt x="11351" y="31265"/>
                  </a:cubicBezTo>
                  <a:cubicBezTo>
                    <a:pt x="11784" y="31265"/>
                    <a:pt x="12215" y="31250"/>
                    <a:pt x="12643" y="31223"/>
                  </a:cubicBezTo>
                  <a:cubicBezTo>
                    <a:pt x="14511" y="31089"/>
                    <a:pt x="16412" y="30689"/>
                    <a:pt x="18013" y="29755"/>
                  </a:cubicBezTo>
                  <a:cubicBezTo>
                    <a:pt x="19614" y="28787"/>
                    <a:pt x="20915" y="27153"/>
                    <a:pt x="21116" y="25285"/>
                  </a:cubicBezTo>
                  <a:lnTo>
                    <a:pt x="8073"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9"/>
            <p:cNvSpPr/>
            <p:nvPr/>
          </p:nvSpPr>
          <p:spPr>
            <a:xfrm>
              <a:off x="5073800" y="1325550"/>
              <a:ext cx="839775" cy="1049125"/>
            </a:xfrm>
            <a:custGeom>
              <a:avLst/>
              <a:gdLst/>
              <a:ahLst/>
              <a:cxnLst/>
              <a:rect l="l" t="t" r="r" b="b"/>
              <a:pathLst>
                <a:path w="33591" h="41965" extrusionOk="0">
                  <a:moveTo>
                    <a:pt x="14744" y="1"/>
                  </a:moveTo>
                  <a:lnTo>
                    <a:pt x="934" y="8974"/>
                  </a:lnTo>
                  <a:cubicBezTo>
                    <a:pt x="0" y="11075"/>
                    <a:pt x="567" y="16279"/>
                    <a:pt x="1234" y="18447"/>
                  </a:cubicBezTo>
                  <a:cubicBezTo>
                    <a:pt x="1902" y="20616"/>
                    <a:pt x="3803" y="21550"/>
                    <a:pt x="3403" y="23818"/>
                  </a:cubicBezTo>
                  <a:cubicBezTo>
                    <a:pt x="3102" y="25619"/>
                    <a:pt x="2035" y="27220"/>
                    <a:pt x="1535" y="28988"/>
                  </a:cubicBezTo>
                  <a:cubicBezTo>
                    <a:pt x="934" y="31323"/>
                    <a:pt x="1268" y="33792"/>
                    <a:pt x="2502" y="35860"/>
                  </a:cubicBezTo>
                  <a:cubicBezTo>
                    <a:pt x="3770" y="37961"/>
                    <a:pt x="5704" y="39562"/>
                    <a:pt x="7973" y="40430"/>
                  </a:cubicBezTo>
                  <a:cubicBezTo>
                    <a:pt x="10741" y="41531"/>
                    <a:pt x="13843" y="41631"/>
                    <a:pt x="16846" y="41697"/>
                  </a:cubicBezTo>
                  <a:lnTo>
                    <a:pt x="28621" y="41964"/>
                  </a:lnTo>
                  <a:cubicBezTo>
                    <a:pt x="29388" y="41964"/>
                    <a:pt x="30188" y="41964"/>
                    <a:pt x="30856" y="41597"/>
                  </a:cubicBezTo>
                  <a:cubicBezTo>
                    <a:pt x="31690" y="41097"/>
                    <a:pt x="31990" y="40063"/>
                    <a:pt x="32257" y="39162"/>
                  </a:cubicBezTo>
                  <a:cubicBezTo>
                    <a:pt x="32924" y="36827"/>
                    <a:pt x="33591" y="34459"/>
                    <a:pt x="33458" y="32024"/>
                  </a:cubicBezTo>
                  <a:cubicBezTo>
                    <a:pt x="33357" y="29622"/>
                    <a:pt x="32323" y="27120"/>
                    <a:pt x="30255" y="25786"/>
                  </a:cubicBezTo>
                  <a:cubicBezTo>
                    <a:pt x="29154" y="25085"/>
                    <a:pt x="27753" y="24652"/>
                    <a:pt x="27153" y="23518"/>
                  </a:cubicBezTo>
                  <a:cubicBezTo>
                    <a:pt x="26653" y="22550"/>
                    <a:pt x="26886" y="21416"/>
                    <a:pt x="26653" y="20349"/>
                  </a:cubicBezTo>
                  <a:cubicBezTo>
                    <a:pt x="26352" y="19014"/>
                    <a:pt x="25285" y="17980"/>
                    <a:pt x="24218" y="17146"/>
                  </a:cubicBezTo>
                  <a:cubicBezTo>
                    <a:pt x="23117" y="16279"/>
                    <a:pt x="22249" y="15946"/>
                    <a:pt x="22216" y="14311"/>
                  </a:cubicBezTo>
                  <a:cubicBezTo>
                    <a:pt x="22183" y="12943"/>
                    <a:pt x="20949" y="2736"/>
                    <a:pt x="1474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9"/>
            <p:cNvSpPr/>
            <p:nvPr/>
          </p:nvSpPr>
          <p:spPr>
            <a:xfrm>
              <a:off x="4670175" y="1998525"/>
              <a:ext cx="1274275" cy="1202700"/>
            </a:xfrm>
            <a:custGeom>
              <a:avLst/>
              <a:gdLst/>
              <a:ahLst/>
              <a:cxnLst/>
              <a:rect l="l" t="t" r="r" b="b"/>
              <a:pathLst>
                <a:path w="50971" h="48108" extrusionOk="0">
                  <a:moveTo>
                    <a:pt x="20125" y="1"/>
                  </a:moveTo>
                  <a:cubicBezTo>
                    <a:pt x="19381" y="1"/>
                    <a:pt x="11541" y="152"/>
                    <a:pt x="6905" y="6439"/>
                  </a:cubicBezTo>
                  <a:cubicBezTo>
                    <a:pt x="6171" y="7473"/>
                    <a:pt x="0" y="18848"/>
                    <a:pt x="0" y="18848"/>
                  </a:cubicBezTo>
                  <a:lnTo>
                    <a:pt x="8406" y="26954"/>
                  </a:lnTo>
                  <a:lnTo>
                    <a:pt x="12343" y="21316"/>
                  </a:lnTo>
                  <a:lnTo>
                    <a:pt x="13744" y="33492"/>
                  </a:lnTo>
                  <a:lnTo>
                    <a:pt x="10775" y="44233"/>
                  </a:lnTo>
                  <a:cubicBezTo>
                    <a:pt x="15264" y="46814"/>
                    <a:pt x="20280" y="48107"/>
                    <a:pt x="25295" y="48107"/>
                  </a:cubicBezTo>
                  <a:cubicBezTo>
                    <a:pt x="30454" y="48107"/>
                    <a:pt x="35612" y="46739"/>
                    <a:pt x="40196" y="43999"/>
                  </a:cubicBezTo>
                  <a:cubicBezTo>
                    <a:pt x="38261" y="39062"/>
                    <a:pt x="35759" y="32591"/>
                    <a:pt x="35759" y="32591"/>
                  </a:cubicBezTo>
                  <a:lnTo>
                    <a:pt x="36026" y="23084"/>
                  </a:lnTo>
                  <a:lnTo>
                    <a:pt x="37994" y="29289"/>
                  </a:lnTo>
                  <a:lnTo>
                    <a:pt x="50970" y="28288"/>
                  </a:lnTo>
                  <a:cubicBezTo>
                    <a:pt x="47434" y="12110"/>
                    <a:pt x="43131" y="5572"/>
                    <a:pt x="43131" y="5572"/>
                  </a:cubicBezTo>
                  <a:cubicBezTo>
                    <a:pt x="39263" y="913"/>
                    <a:pt x="33645" y="629"/>
                    <a:pt x="32336" y="629"/>
                  </a:cubicBezTo>
                  <a:cubicBezTo>
                    <a:pt x="32155" y="629"/>
                    <a:pt x="32057" y="635"/>
                    <a:pt x="32057" y="635"/>
                  </a:cubicBezTo>
                  <a:lnTo>
                    <a:pt x="20181" y="1"/>
                  </a:lnTo>
                  <a:cubicBezTo>
                    <a:pt x="20181" y="1"/>
                    <a:pt x="20162" y="1"/>
                    <a:pt x="20125" y="1"/>
                  </a:cubicBezTo>
                  <a:close/>
                </a:path>
              </a:pathLst>
            </a:custGeom>
            <a:solidFill>
              <a:srgbClr val="FFC1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9"/>
            <p:cNvSpPr/>
            <p:nvPr/>
          </p:nvSpPr>
          <p:spPr>
            <a:xfrm>
              <a:off x="4854475" y="2158775"/>
              <a:ext cx="914000" cy="296075"/>
            </a:xfrm>
            <a:custGeom>
              <a:avLst/>
              <a:gdLst/>
              <a:ahLst/>
              <a:cxnLst/>
              <a:rect l="l" t="t" r="r" b="b"/>
              <a:pathLst>
                <a:path w="36560" h="11843" extrusionOk="0">
                  <a:moveTo>
                    <a:pt x="29886" y="5149"/>
                  </a:moveTo>
                  <a:cubicBezTo>
                    <a:pt x="30265" y="5304"/>
                    <a:pt x="30624" y="5498"/>
                    <a:pt x="30956" y="5733"/>
                  </a:cubicBezTo>
                  <a:cubicBezTo>
                    <a:pt x="31323" y="6000"/>
                    <a:pt x="31656" y="6367"/>
                    <a:pt x="31856" y="6801"/>
                  </a:cubicBezTo>
                  <a:cubicBezTo>
                    <a:pt x="32057" y="7201"/>
                    <a:pt x="32090" y="7668"/>
                    <a:pt x="31956" y="8101"/>
                  </a:cubicBezTo>
                  <a:cubicBezTo>
                    <a:pt x="31823" y="8502"/>
                    <a:pt x="31556" y="8835"/>
                    <a:pt x="31156" y="9035"/>
                  </a:cubicBezTo>
                  <a:cubicBezTo>
                    <a:pt x="31022" y="9080"/>
                    <a:pt x="30885" y="9102"/>
                    <a:pt x="30749" y="9102"/>
                  </a:cubicBezTo>
                  <a:cubicBezTo>
                    <a:pt x="30478" y="9102"/>
                    <a:pt x="30211" y="9013"/>
                    <a:pt x="29988" y="8835"/>
                  </a:cubicBezTo>
                  <a:cubicBezTo>
                    <a:pt x="29655" y="8602"/>
                    <a:pt x="29421" y="8268"/>
                    <a:pt x="29321" y="7901"/>
                  </a:cubicBezTo>
                  <a:cubicBezTo>
                    <a:pt x="29221" y="7501"/>
                    <a:pt x="29188" y="7134"/>
                    <a:pt x="29288" y="6734"/>
                  </a:cubicBezTo>
                  <a:cubicBezTo>
                    <a:pt x="29394" y="6179"/>
                    <a:pt x="29604" y="5645"/>
                    <a:pt x="29886" y="5149"/>
                  </a:cubicBezTo>
                  <a:close/>
                  <a:moveTo>
                    <a:pt x="11751" y="5020"/>
                  </a:moveTo>
                  <a:lnTo>
                    <a:pt x="11751" y="5020"/>
                  </a:lnTo>
                  <a:cubicBezTo>
                    <a:pt x="11759" y="5035"/>
                    <a:pt x="11767" y="5051"/>
                    <a:pt x="11775" y="5066"/>
                  </a:cubicBezTo>
                  <a:lnTo>
                    <a:pt x="11942" y="5400"/>
                  </a:lnTo>
                  <a:cubicBezTo>
                    <a:pt x="11976" y="5500"/>
                    <a:pt x="12042" y="5600"/>
                    <a:pt x="12076" y="5700"/>
                  </a:cubicBezTo>
                  <a:cubicBezTo>
                    <a:pt x="12142" y="5933"/>
                    <a:pt x="12242" y="6167"/>
                    <a:pt x="12342" y="6400"/>
                  </a:cubicBezTo>
                  <a:cubicBezTo>
                    <a:pt x="12476" y="6867"/>
                    <a:pt x="12543" y="7368"/>
                    <a:pt x="12509" y="7835"/>
                  </a:cubicBezTo>
                  <a:cubicBezTo>
                    <a:pt x="12476" y="8335"/>
                    <a:pt x="12242" y="8802"/>
                    <a:pt x="11842" y="9102"/>
                  </a:cubicBezTo>
                  <a:cubicBezTo>
                    <a:pt x="11649" y="9213"/>
                    <a:pt x="11455" y="9277"/>
                    <a:pt x="11262" y="9277"/>
                  </a:cubicBezTo>
                  <a:cubicBezTo>
                    <a:pt x="11222" y="9277"/>
                    <a:pt x="11182" y="9275"/>
                    <a:pt x="11142" y="9269"/>
                  </a:cubicBezTo>
                  <a:cubicBezTo>
                    <a:pt x="10875" y="9236"/>
                    <a:pt x="10641" y="9136"/>
                    <a:pt x="10441" y="8969"/>
                  </a:cubicBezTo>
                  <a:cubicBezTo>
                    <a:pt x="9540" y="8268"/>
                    <a:pt x="9474" y="6934"/>
                    <a:pt x="10241" y="6133"/>
                  </a:cubicBezTo>
                  <a:cubicBezTo>
                    <a:pt x="10645" y="5656"/>
                    <a:pt x="11171" y="5300"/>
                    <a:pt x="11751" y="5020"/>
                  </a:cubicBezTo>
                  <a:close/>
                  <a:moveTo>
                    <a:pt x="21121" y="6888"/>
                  </a:moveTo>
                  <a:cubicBezTo>
                    <a:pt x="21155" y="6959"/>
                    <a:pt x="21186" y="7030"/>
                    <a:pt x="21215" y="7101"/>
                  </a:cubicBezTo>
                  <a:cubicBezTo>
                    <a:pt x="21449" y="7735"/>
                    <a:pt x="21549" y="8368"/>
                    <a:pt x="21516" y="9002"/>
                  </a:cubicBezTo>
                  <a:cubicBezTo>
                    <a:pt x="21549" y="9669"/>
                    <a:pt x="21449" y="10303"/>
                    <a:pt x="21182" y="10903"/>
                  </a:cubicBezTo>
                  <a:cubicBezTo>
                    <a:pt x="21049" y="11204"/>
                    <a:pt x="20849" y="11404"/>
                    <a:pt x="20582" y="11537"/>
                  </a:cubicBezTo>
                  <a:cubicBezTo>
                    <a:pt x="20458" y="11584"/>
                    <a:pt x="20327" y="11609"/>
                    <a:pt x="20195" y="11609"/>
                  </a:cubicBezTo>
                  <a:cubicBezTo>
                    <a:pt x="20043" y="11609"/>
                    <a:pt x="19891" y="11575"/>
                    <a:pt x="19748" y="11504"/>
                  </a:cubicBezTo>
                  <a:cubicBezTo>
                    <a:pt x="19514" y="11370"/>
                    <a:pt x="19314" y="11170"/>
                    <a:pt x="19147" y="10903"/>
                  </a:cubicBezTo>
                  <a:cubicBezTo>
                    <a:pt x="19014" y="10670"/>
                    <a:pt x="18947" y="10403"/>
                    <a:pt x="18947" y="10103"/>
                  </a:cubicBezTo>
                  <a:cubicBezTo>
                    <a:pt x="18981" y="9536"/>
                    <a:pt x="19181" y="9002"/>
                    <a:pt x="19548" y="8535"/>
                  </a:cubicBezTo>
                  <a:cubicBezTo>
                    <a:pt x="19993" y="7912"/>
                    <a:pt x="20527" y="7362"/>
                    <a:pt x="21121" y="6888"/>
                  </a:cubicBezTo>
                  <a:close/>
                  <a:moveTo>
                    <a:pt x="3403" y="0"/>
                  </a:moveTo>
                  <a:cubicBezTo>
                    <a:pt x="3170" y="0"/>
                    <a:pt x="2936" y="10"/>
                    <a:pt x="2702" y="29"/>
                  </a:cubicBezTo>
                  <a:cubicBezTo>
                    <a:pt x="1968" y="62"/>
                    <a:pt x="1235" y="229"/>
                    <a:pt x="534" y="463"/>
                  </a:cubicBezTo>
                  <a:lnTo>
                    <a:pt x="0" y="696"/>
                  </a:lnTo>
                  <a:lnTo>
                    <a:pt x="534" y="529"/>
                  </a:lnTo>
                  <a:cubicBezTo>
                    <a:pt x="1235" y="296"/>
                    <a:pt x="1968" y="129"/>
                    <a:pt x="2736" y="96"/>
                  </a:cubicBezTo>
                  <a:cubicBezTo>
                    <a:pt x="2904" y="86"/>
                    <a:pt x="3073" y="81"/>
                    <a:pt x="3241" y="81"/>
                  </a:cubicBezTo>
                  <a:cubicBezTo>
                    <a:pt x="4239" y="81"/>
                    <a:pt x="5234" y="249"/>
                    <a:pt x="6205" y="563"/>
                  </a:cubicBezTo>
                  <a:cubicBezTo>
                    <a:pt x="7672" y="1030"/>
                    <a:pt x="9040" y="1830"/>
                    <a:pt x="10141" y="2931"/>
                  </a:cubicBezTo>
                  <a:cubicBezTo>
                    <a:pt x="10743" y="3503"/>
                    <a:pt x="11237" y="4130"/>
                    <a:pt x="11646" y="4836"/>
                  </a:cubicBezTo>
                  <a:lnTo>
                    <a:pt x="11646" y="4836"/>
                  </a:lnTo>
                  <a:cubicBezTo>
                    <a:pt x="11062" y="5121"/>
                    <a:pt x="10525" y="5491"/>
                    <a:pt x="10108" y="6000"/>
                  </a:cubicBezTo>
                  <a:cubicBezTo>
                    <a:pt x="9907" y="6233"/>
                    <a:pt x="9774" y="6500"/>
                    <a:pt x="9641" y="6767"/>
                  </a:cubicBezTo>
                  <a:cubicBezTo>
                    <a:pt x="9540" y="7034"/>
                    <a:pt x="9507" y="7334"/>
                    <a:pt x="9507" y="7634"/>
                  </a:cubicBezTo>
                  <a:cubicBezTo>
                    <a:pt x="9574" y="8202"/>
                    <a:pt x="9874" y="8735"/>
                    <a:pt x="10341" y="9136"/>
                  </a:cubicBezTo>
                  <a:cubicBezTo>
                    <a:pt x="10541" y="9302"/>
                    <a:pt x="10808" y="9436"/>
                    <a:pt x="11108" y="9469"/>
                  </a:cubicBezTo>
                  <a:cubicBezTo>
                    <a:pt x="11158" y="9475"/>
                    <a:pt x="11208" y="9477"/>
                    <a:pt x="11258" y="9477"/>
                  </a:cubicBezTo>
                  <a:cubicBezTo>
                    <a:pt x="11507" y="9477"/>
                    <a:pt x="11748" y="9408"/>
                    <a:pt x="11942" y="9269"/>
                  </a:cubicBezTo>
                  <a:cubicBezTo>
                    <a:pt x="12409" y="8935"/>
                    <a:pt x="12676" y="8402"/>
                    <a:pt x="12676" y="7868"/>
                  </a:cubicBezTo>
                  <a:cubicBezTo>
                    <a:pt x="12743" y="7334"/>
                    <a:pt x="12676" y="6834"/>
                    <a:pt x="12509" y="6334"/>
                  </a:cubicBezTo>
                  <a:cubicBezTo>
                    <a:pt x="12443" y="6100"/>
                    <a:pt x="12342" y="5867"/>
                    <a:pt x="12242" y="5633"/>
                  </a:cubicBezTo>
                  <a:cubicBezTo>
                    <a:pt x="12209" y="5533"/>
                    <a:pt x="12142" y="5433"/>
                    <a:pt x="12109" y="5299"/>
                  </a:cubicBezTo>
                  <a:lnTo>
                    <a:pt x="11942" y="4999"/>
                  </a:lnTo>
                  <a:cubicBezTo>
                    <a:pt x="11932" y="4981"/>
                    <a:pt x="11922" y="4963"/>
                    <a:pt x="11912" y="4945"/>
                  </a:cubicBezTo>
                  <a:lnTo>
                    <a:pt x="11912" y="4945"/>
                  </a:lnTo>
                  <a:cubicBezTo>
                    <a:pt x="12339" y="4753"/>
                    <a:pt x="12791" y="4598"/>
                    <a:pt x="13243" y="4466"/>
                  </a:cubicBezTo>
                  <a:cubicBezTo>
                    <a:pt x="14164" y="4150"/>
                    <a:pt x="15106" y="4000"/>
                    <a:pt x="16052" y="4000"/>
                  </a:cubicBezTo>
                  <a:cubicBezTo>
                    <a:pt x="16305" y="4000"/>
                    <a:pt x="16559" y="4011"/>
                    <a:pt x="16812" y="4032"/>
                  </a:cubicBezTo>
                  <a:cubicBezTo>
                    <a:pt x="18080" y="4165"/>
                    <a:pt x="19247" y="4699"/>
                    <a:pt x="20148" y="5533"/>
                  </a:cubicBezTo>
                  <a:cubicBezTo>
                    <a:pt x="20512" y="5871"/>
                    <a:pt x="20816" y="6290"/>
                    <a:pt x="21042" y="6728"/>
                  </a:cubicBezTo>
                  <a:lnTo>
                    <a:pt x="21042" y="6728"/>
                  </a:lnTo>
                  <a:cubicBezTo>
                    <a:pt x="20418" y="7223"/>
                    <a:pt x="19860" y="7807"/>
                    <a:pt x="19381" y="8468"/>
                  </a:cubicBezTo>
                  <a:cubicBezTo>
                    <a:pt x="19014" y="8935"/>
                    <a:pt x="18780" y="9536"/>
                    <a:pt x="18747" y="10170"/>
                  </a:cubicBezTo>
                  <a:cubicBezTo>
                    <a:pt x="18747" y="10470"/>
                    <a:pt x="18814" y="10803"/>
                    <a:pt x="18981" y="11070"/>
                  </a:cubicBezTo>
                  <a:cubicBezTo>
                    <a:pt x="19147" y="11337"/>
                    <a:pt x="19381" y="11571"/>
                    <a:pt x="19648" y="11737"/>
                  </a:cubicBezTo>
                  <a:cubicBezTo>
                    <a:pt x="19826" y="11809"/>
                    <a:pt x="20015" y="11842"/>
                    <a:pt x="20202" y="11842"/>
                  </a:cubicBezTo>
                  <a:cubicBezTo>
                    <a:pt x="20365" y="11842"/>
                    <a:pt x="20527" y="11817"/>
                    <a:pt x="20682" y="11771"/>
                  </a:cubicBezTo>
                  <a:cubicBezTo>
                    <a:pt x="20982" y="11604"/>
                    <a:pt x="21249" y="11337"/>
                    <a:pt x="21382" y="11037"/>
                  </a:cubicBezTo>
                  <a:cubicBezTo>
                    <a:pt x="21649" y="10403"/>
                    <a:pt x="21783" y="9703"/>
                    <a:pt x="21749" y="9035"/>
                  </a:cubicBezTo>
                  <a:cubicBezTo>
                    <a:pt x="21783" y="8368"/>
                    <a:pt x="21649" y="7701"/>
                    <a:pt x="21449" y="7034"/>
                  </a:cubicBezTo>
                  <a:cubicBezTo>
                    <a:pt x="21405" y="6935"/>
                    <a:pt x="21359" y="6838"/>
                    <a:pt x="21309" y="6741"/>
                  </a:cubicBezTo>
                  <a:lnTo>
                    <a:pt x="21309" y="6741"/>
                  </a:lnTo>
                  <a:cubicBezTo>
                    <a:pt x="21548" y="6561"/>
                    <a:pt x="21795" y="6391"/>
                    <a:pt x="22049" y="6233"/>
                  </a:cubicBezTo>
                  <a:cubicBezTo>
                    <a:pt x="22983" y="5700"/>
                    <a:pt x="24017" y="5266"/>
                    <a:pt x="25085" y="4999"/>
                  </a:cubicBezTo>
                  <a:cubicBezTo>
                    <a:pt x="25802" y="4784"/>
                    <a:pt x="26552" y="4689"/>
                    <a:pt x="27301" y="4689"/>
                  </a:cubicBezTo>
                  <a:cubicBezTo>
                    <a:pt x="27597" y="4689"/>
                    <a:pt x="27894" y="4704"/>
                    <a:pt x="28187" y="4732"/>
                  </a:cubicBezTo>
                  <a:cubicBezTo>
                    <a:pt x="28741" y="4788"/>
                    <a:pt x="29285" y="4915"/>
                    <a:pt x="29796" y="5113"/>
                  </a:cubicBezTo>
                  <a:lnTo>
                    <a:pt x="29796" y="5113"/>
                  </a:lnTo>
                  <a:cubicBezTo>
                    <a:pt x="29499" y="5632"/>
                    <a:pt x="29286" y="6183"/>
                    <a:pt x="29154" y="6734"/>
                  </a:cubicBezTo>
                  <a:cubicBezTo>
                    <a:pt x="29054" y="7134"/>
                    <a:pt x="29088" y="7568"/>
                    <a:pt x="29188" y="7968"/>
                  </a:cubicBezTo>
                  <a:cubicBezTo>
                    <a:pt x="29321" y="8368"/>
                    <a:pt x="29588" y="8735"/>
                    <a:pt x="29922" y="9002"/>
                  </a:cubicBezTo>
                  <a:cubicBezTo>
                    <a:pt x="30166" y="9180"/>
                    <a:pt x="30470" y="9284"/>
                    <a:pt x="30774" y="9284"/>
                  </a:cubicBezTo>
                  <a:cubicBezTo>
                    <a:pt x="30926" y="9284"/>
                    <a:pt x="31078" y="9258"/>
                    <a:pt x="31223" y="9202"/>
                  </a:cubicBezTo>
                  <a:cubicBezTo>
                    <a:pt x="31690" y="9002"/>
                    <a:pt x="32023" y="8635"/>
                    <a:pt x="32123" y="8168"/>
                  </a:cubicBezTo>
                  <a:cubicBezTo>
                    <a:pt x="32290" y="7701"/>
                    <a:pt x="32257" y="7201"/>
                    <a:pt x="32023" y="6734"/>
                  </a:cubicBezTo>
                  <a:cubicBezTo>
                    <a:pt x="31823" y="6300"/>
                    <a:pt x="31489" y="5900"/>
                    <a:pt x="31089" y="5633"/>
                  </a:cubicBezTo>
                  <a:cubicBezTo>
                    <a:pt x="30741" y="5382"/>
                    <a:pt x="30364" y="5172"/>
                    <a:pt x="29970" y="5005"/>
                  </a:cubicBezTo>
                  <a:lnTo>
                    <a:pt x="29970" y="5005"/>
                  </a:lnTo>
                  <a:cubicBezTo>
                    <a:pt x="30019" y="4924"/>
                    <a:pt x="30069" y="4845"/>
                    <a:pt x="30122" y="4766"/>
                  </a:cubicBezTo>
                  <a:cubicBezTo>
                    <a:pt x="30489" y="4199"/>
                    <a:pt x="30922" y="3698"/>
                    <a:pt x="31389" y="3265"/>
                  </a:cubicBezTo>
                  <a:cubicBezTo>
                    <a:pt x="32123" y="2531"/>
                    <a:pt x="33024" y="1964"/>
                    <a:pt x="33991" y="1563"/>
                  </a:cubicBezTo>
                  <a:cubicBezTo>
                    <a:pt x="34592" y="1297"/>
                    <a:pt x="35225" y="1130"/>
                    <a:pt x="35859" y="1030"/>
                  </a:cubicBezTo>
                  <a:cubicBezTo>
                    <a:pt x="36093" y="996"/>
                    <a:pt x="36260" y="963"/>
                    <a:pt x="36393" y="963"/>
                  </a:cubicBezTo>
                  <a:cubicBezTo>
                    <a:pt x="36426" y="963"/>
                    <a:pt x="36493" y="930"/>
                    <a:pt x="36560" y="930"/>
                  </a:cubicBezTo>
                  <a:cubicBezTo>
                    <a:pt x="36326" y="930"/>
                    <a:pt x="36093" y="963"/>
                    <a:pt x="35859" y="996"/>
                  </a:cubicBezTo>
                  <a:cubicBezTo>
                    <a:pt x="35225" y="1096"/>
                    <a:pt x="34558" y="1263"/>
                    <a:pt x="33958" y="1497"/>
                  </a:cubicBezTo>
                  <a:cubicBezTo>
                    <a:pt x="32991" y="1897"/>
                    <a:pt x="32090" y="2497"/>
                    <a:pt x="31323" y="3198"/>
                  </a:cubicBezTo>
                  <a:cubicBezTo>
                    <a:pt x="30822" y="3665"/>
                    <a:pt x="30422" y="4165"/>
                    <a:pt x="30055" y="4699"/>
                  </a:cubicBezTo>
                  <a:cubicBezTo>
                    <a:pt x="29994" y="4788"/>
                    <a:pt x="29936" y="4878"/>
                    <a:pt x="29881" y="4969"/>
                  </a:cubicBezTo>
                  <a:lnTo>
                    <a:pt x="29881" y="4969"/>
                  </a:lnTo>
                  <a:cubicBezTo>
                    <a:pt x="29357" y="4757"/>
                    <a:pt x="28806" y="4621"/>
                    <a:pt x="28254" y="4566"/>
                  </a:cubicBezTo>
                  <a:cubicBezTo>
                    <a:pt x="27942" y="4527"/>
                    <a:pt x="27628" y="4508"/>
                    <a:pt x="27313" y="4508"/>
                  </a:cubicBezTo>
                  <a:cubicBezTo>
                    <a:pt x="26550" y="4508"/>
                    <a:pt x="25784" y="4620"/>
                    <a:pt x="25052" y="4832"/>
                  </a:cubicBezTo>
                  <a:cubicBezTo>
                    <a:pt x="23951" y="5099"/>
                    <a:pt x="22917" y="5533"/>
                    <a:pt x="21949" y="6100"/>
                  </a:cubicBezTo>
                  <a:cubicBezTo>
                    <a:pt x="21700" y="6250"/>
                    <a:pt x="21459" y="6412"/>
                    <a:pt x="21227" y="6586"/>
                  </a:cubicBezTo>
                  <a:lnTo>
                    <a:pt x="21227" y="6586"/>
                  </a:lnTo>
                  <a:cubicBezTo>
                    <a:pt x="20988" y="6153"/>
                    <a:pt x="20689" y="5748"/>
                    <a:pt x="20315" y="5400"/>
                  </a:cubicBezTo>
                  <a:cubicBezTo>
                    <a:pt x="19381" y="4532"/>
                    <a:pt x="18147" y="3965"/>
                    <a:pt x="16846" y="3832"/>
                  </a:cubicBezTo>
                  <a:cubicBezTo>
                    <a:pt x="16585" y="3811"/>
                    <a:pt x="16323" y="3800"/>
                    <a:pt x="16061" y="3800"/>
                  </a:cubicBezTo>
                  <a:cubicBezTo>
                    <a:pt x="15081" y="3800"/>
                    <a:pt x="14097" y="3950"/>
                    <a:pt x="13176" y="4265"/>
                  </a:cubicBezTo>
                  <a:cubicBezTo>
                    <a:pt x="12716" y="4401"/>
                    <a:pt x="12250" y="4558"/>
                    <a:pt x="11808" y="4760"/>
                  </a:cubicBezTo>
                  <a:lnTo>
                    <a:pt x="11808" y="4760"/>
                  </a:lnTo>
                  <a:cubicBezTo>
                    <a:pt x="11394" y="4046"/>
                    <a:pt x="10875" y="3368"/>
                    <a:pt x="10274" y="2798"/>
                  </a:cubicBezTo>
                  <a:cubicBezTo>
                    <a:pt x="9107" y="1730"/>
                    <a:pt x="7739" y="896"/>
                    <a:pt x="6238" y="429"/>
                  </a:cubicBezTo>
                  <a:cubicBezTo>
                    <a:pt x="5325" y="161"/>
                    <a:pt x="4368" y="0"/>
                    <a:pt x="3403" y="0"/>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9"/>
            <p:cNvSpPr/>
            <p:nvPr/>
          </p:nvSpPr>
          <p:spPr>
            <a:xfrm>
              <a:off x="5595825" y="2521425"/>
              <a:ext cx="298575" cy="177025"/>
            </a:xfrm>
            <a:custGeom>
              <a:avLst/>
              <a:gdLst/>
              <a:ahLst/>
              <a:cxnLst/>
              <a:rect l="l" t="t" r="r" b="b"/>
              <a:pathLst>
                <a:path w="11943" h="7081" extrusionOk="0">
                  <a:moveTo>
                    <a:pt x="29" y="4605"/>
                  </a:moveTo>
                  <a:lnTo>
                    <a:pt x="29" y="4605"/>
                  </a:lnTo>
                  <a:cubicBezTo>
                    <a:pt x="20" y="4615"/>
                    <a:pt x="10" y="4626"/>
                    <a:pt x="1" y="4637"/>
                  </a:cubicBezTo>
                  <a:cubicBezTo>
                    <a:pt x="17" y="4621"/>
                    <a:pt x="25" y="4613"/>
                    <a:pt x="29" y="4605"/>
                  </a:cubicBezTo>
                  <a:close/>
                  <a:moveTo>
                    <a:pt x="8937" y="2531"/>
                  </a:moveTo>
                  <a:lnTo>
                    <a:pt x="8937" y="2531"/>
                  </a:lnTo>
                  <a:cubicBezTo>
                    <a:pt x="9569" y="2988"/>
                    <a:pt x="9927" y="3767"/>
                    <a:pt x="9841" y="4570"/>
                  </a:cubicBezTo>
                  <a:cubicBezTo>
                    <a:pt x="9808" y="5004"/>
                    <a:pt x="9574" y="5371"/>
                    <a:pt x="9207" y="5571"/>
                  </a:cubicBezTo>
                  <a:cubicBezTo>
                    <a:pt x="9148" y="5594"/>
                    <a:pt x="9085" y="5605"/>
                    <a:pt x="9021" y="5605"/>
                  </a:cubicBezTo>
                  <a:cubicBezTo>
                    <a:pt x="8903" y="5605"/>
                    <a:pt x="8781" y="5569"/>
                    <a:pt x="8674" y="5504"/>
                  </a:cubicBezTo>
                  <a:cubicBezTo>
                    <a:pt x="8540" y="5404"/>
                    <a:pt x="8440" y="5237"/>
                    <a:pt x="8373" y="5070"/>
                  </a:cubicBezTo>
                  <a:cubicBezTo>
                    <a:pt x="8273" y="4703"/>
                    <a:pt x="8273" y="4303"/>
                    <a:pt x="8373" y="3936"/>
                  </a:cubicBezTo>
                  <a:cubicBezTo>
                    <a:pt x="8474" y="3569"/>
                    <a:pt x="8574" y="3236"/>
                    <a:pt x="8740" y="2935"/>
                  </a:cubicBezTo>
                  <a:cubicBezTo>
                    <a:pt x="8800" y="2797"/>
                    <a:pt x="8866" y="2663"/>
                    <a:pt x="8937" y="2531"/>
                  </a:cubicBezTo>
                  <a:close/>
                  <a:moveTo>
                    <a:pt x="4690" y="3737"/>
                  </a:moveTo>
                  <a:cubicBezTo>
                    <a:pt x="5049" y="3992"/>
                    <a:pt x="5352" y="4324"/>
                    <a:pt x="5571" y="4703"/>
                  </a:cubicBezTo>
                  <a:cubicBezTo>
                    <a:pt x="5805" y="5037"/>
                    <a:pt x="5938" y="5437"/>
                    <a:pt x="5938" y="5838"/>
                  </a:cubicBezTo>
                  <a:cubicBezTo>
                    <a:pt x="5938" y="6238"/>
                    <a:pt x="5705" y="6638"/>
                    <a:pt x="5338" y="6805"/>
                  </a:cubicBezTo>
                  <a:cubicBezTo>
                    <a:pt x="5234" y="6848"/>
                    <a:pt x="5125" y="6869"/>
                    <a:pt x="5018" y="6869"/>
                  </a:cubicBezTo>
                  <a:cubicBezTo>
                    <a:pt x="4713" y="6869"/>
                    <a:pt x="4419" y="6701"/>
                    <a:pt x="4271" y="6405"/>
                  </a:cubicBezTo>
                  <a:cubicBezTo>
                    <a:pt x="4070" y="5971"/>
                    <a:pt x="4037" y="5504"/>
                    <a:pt x="4170" y="5037"/>
                  </a:cubicBezTo>
                  <a:cubicBezTo>
                    <a:pt x="4265" y="4579"/>
                    <a:pt x="4442" y="4137"/>
                    <a:pt x="4690" y="3737"/>
                  </a:cubicBezTo>
                  <a:close/>
                  <a:moveTo>
                    <a:pt x="11943" y="0"/>
                  </a:moveTo>
                  <a:lnTo>
                    <a:pt x="11943" y="0"/>
                  </a:lnTo>
                  <a:cubicBezTo>
                    <a:pt x="11542" y="100"/>
                    <a:pt x="11176" y="234"/>
                    <a:pt x="10809" y="434"/>
                  </a:cubicBezTo>
                  <a:cubicBezTo>
                    <a:pt x="10042" y="883"/>
                    <a:pt x="9401" y="1501"/>
                    <a:pt x="8935" y="2236"/>
                  </a:cubicBezTo>
                  <a:lnTo>
                    <a:pt x="8935" y="2236"/>
                  </a:lnTo>
                  <a:cubicBezTo>
                    <a:pt x="8862" y="2187"/>
                    <a:pt x="8786" y="2142"/>
                    <a:pt x="8707" y="2102"/>
                  </a:cubicBezTo>
                  <a:cubicBezTo>
                    <a:pt x="8301" y="1925"/>
                    <a:pt x="7866" y="1837"/>
                    <a:pt x="7434" y="1837"/>
                  </a:cubicBezTo>
                  <a:cubicBezTo>
                    <a:pt x="6802" y="1837"/>
                    <a:pt x="6173" y="2025"/>
                    <a:pt x="5638" y="2402"/>
                  </a:cubicBezTo>
                  <a:cubicBezTo>
                    <a:pt x="5225" y="2688"/>
                    <a:pt x="4873" y="3049"/>
                    <a:pt x="4592" y="3465"/>
                  </a:cubicBezTo>
                  <a:lnTo>
                    <a:pt x="4592" y="3465"/>
                  </a:lnTo>
                  <a:cubicBezTo>
                    <a:pt x="4387" y="3348"/>
                    <a:pt x="4168" y="3249"/>
                    <a:pt x="3937" y="3169"/>
                  </a:cubicBezTo>
                  <a:cubicBezTo>
                    <a:pt x="3596" y="3055"/>
                    <a:pt x="3244" y="2995"/>
                    <a:pt x="2888" y="2995"/>
                  </a:cubicBezTo>
                  <a:cubicBezTo>
                    <a:pt x="2617" y="2995"/>
                    <a:pt x="2343" y="3030"/>
                    <a:pt x="2069" y="3102"/>
                  </a:cubicBezTo>
                  <a:cubicBezTo>
                    <a:pt x="1602" y="3202"/>
                    <a:pt x="1168" y="3436"/>
                    <a:pt x="801" y="3736"/>
                  </a:cubicBezTo>
                  <a:cubicBezTo>
                    <a:pt x="568" y="3903"/>
                    <a:pt x="334" y="4136"/>
                    <a:pt x="168" y="4370"/>
                  </a:cubicBezTo>
                  <a:cubicBezTo>
                    <a:pt x="134" y="4437"/>
                    <a:pt x="101" y="4503"/>
                    <a:pt x="34" y="4570"/>
                  </a:cubicBezTo>
                  <a:cubicBezTo>
                    <a:pt x="34" y="4588"/>
                    <a:pt x="34" y="4596"/>
                    <a:pt x="29" y="4605"/>
                  </a:cubicBezTo>
                  <a:lnTo>
                    <a:pt x="29" y="4605"/>
                  </a:lnTo>
                  <a:cubicBezTo>
                    <a:pt x="287" y="4315"/>
                    <a:pt x="545" y="4028"/>
                    <a:pt x="835" y="3803"/>
                  </a:cubicBezTo>
                  <a:cubicBezTo>
                    <a:pt x="1235" y="3536"/>
                    <a:pt x="1635" y="3336"/>
                    <a:pt x="2102" y="3236"/>
                  </a:cubicBezTo>
                  <a:cubicBezTo>
                    <a:pt x="2353" y="3166"/>
                    <a:pt x="2609" y="3131"/>
                    <a:pt x="2863" y="3131"/>
                  </a:cubicBezTo>
                  <a:cubicBezTo>
                    <a:pt x="3219" y="3131"/>
                    <a:pt x="3573" y="3200"/>
                    <a:pt x="3904" y="3336"/>
                  </a:cubicBezTo>
                  <a:cubicBezTo>
                    <a:pt x="4111" y="3405"/>
                    <a:pt x="4311" y="3498"/>
                    <a:pt x="4497" y="3611"/>
                  </a:cubicBezTo>
                  <a:lnTo>
                    <a:pt x="4497" y="3611"/>
                  </a:lnTo>
                  <a:cubicBezTo>
                    <a:pt x="4237" y="4032"/>
                    <a:pt x="4046" y="4503"/>
                    <a:pt x="3937" y="5004"/>
                  </a:cubicBezTo>
                  <a:cubicBezTo>
                    <a:pt x="3804" y="5504"/>
                    <a:pt x="3870" y="6038"/>
                    <a:pt x="4104" y="6505"/>
                  </a:cubicBezTo>
                  <a:cubicBezTo>
                    <a:pt x="4237" y="6705"/>
                    <a:pt x="4437" y="6905"/>
                    <a:pt x="4671" y="7005"/>
                  </a:cubicBezTo>
                  <a:cubicBezTo>
                    <a:pt x="4788" y="7055"/>
                    <a:pt x="4913" y="7080"/>
                    <a:pt x="5042" y="7080"/>
                  </a:cubicBezTo>
                  <a:cubicBezTo>
                    <a:pt x="5171" y="7080"/>
                    <a:pt x="5305" y="7055"/>
                    <a:pt x="5438" y="7005"/>
                  </a:cubicBezTo>
                  <a:cubicBezTo>
                    <a:pt x="5872" y="6772"/>
                    <a:pt x="6139" y="6338"/>
                    <a:pt x="6139" y="5838"/>
                  </a:cubicBezTo>
                  <a:cubicBezTo>
                    <a:pt x="6139" y="5371"/>
                    <a:pt x="6005" y="4937"/>
                    <a:pt x="5738" y="4570"/>
                  </a:cubicBezTo>
                  <a:cubicBezTo>
                    <a:pt x="5498" y="4170"/>
                    <a:pt x="5175" y="3842"/>
                    <a:pt x="4789" y="3586"/>
                  </a:cubicBezTo>
                  <a:lnTo>
                    <a:pt x="4789" y="3586"/>
                  </a:lnTo>
                  <a:cubicBezTo>
                    <a:pt x="5052" y="3204"/>
                    <a:pt x="5383" y="2866"/>
                    <a:pt x="5772" y="2602"/>
                  </a:cubicBezTo>
                  <a:cubicBezTo>
                    <a:pt x="6262" y="2249"/>
                    <a:pt x="6834" y="2069"/>
                    <a:pt x="7412" y="2069"/>
                  </a:cubicBezTo>
                  <a:cubicBezTo>
                    <a:pt x="7816" y="2069"/>
                    <a:pt x="8223" y="2157"/>
                    <a:pt x="8607" y="2335"/>
                  </a:cubicBezTo>
                  <a:cubicBezTo>
                    <a:pt x="8677" y="2368"/>
                    <a:pt x="8744" y="2405"/>
                    <a:pt x="8809" y="2446"/>
                  </a:cubicBezTo>
                  <a:lnTo>
                    <a:pt x="8809" y="2446"/>
                  </a:lnTo>
                  <a:cubicBezTo>
                    <a:pt x="8736" y="2572"/>
                    <a:pt x="8669" y="2702"/>
                    <a:pt x="8607" y="2835"/>
                  </a:cubicBezTo>
                  <a:cubicBezTo>
                    <a:pt x="8440" y="3169"/>
                    <a:pt x="8307" y="3503"/>
                    <a:pt x="8240" y="3869"/>
                  </a:cubicBezTo>
                  <a:cubicBezTo>
                    <a:pt x="8107" y="4270"/>
                    <a:pt x="8107" y="4703"/>
                    <a:pt x="8240" y="5070"/>
                  </a:cubicBezTo>
                  <a:cubicBezTo>
                    <a:pt x="8273" y="5304"/>
                    <a:pt x="8407" y="5504"/>
                    <a:pt x="8607" y="5637"/>
                  </a:cubicBezTo>
                  <a:cubicBezTo>
                    <a:pt x="8730" y="5740"/>
                    <a:pt x="8877" y="5779"/>
                    <a:pt x="9027" y="5779"/>
                  </a:cubicBezTo>
                  <a:cubicBezTo>
                    <a:pt x="9122" y="5779"/>
                    <a:pt x="9217" y="5763"/>
                    <a:pt x="9307" y="5737"/>
                  </a:cubicBezTo>
                  <a:cubicBezTo>
                    <a:pt x="9741" y="5504"/>
                    <a:pt x="10041" y="5070"/>
                    <a:pt x="10075" y="4570"/>
                  </a:cubicBezTo>
                  <a:cubicBezTo>
                    <a:pt x="10161" y="3706"/>
                    <a:pt x="9750" y="2842"/>
                    <a:pt x="9056" y="2321"/>
                  </a:cubicBezTo>
                  <a:lnTo>
                    <a:pt x="9056" y="2321"/>
                  </a:lnTo>
                  <a:cubicBezTo>
                    <a:pt x="9495" y="1593"/>
                    <a:pt x="10106" y="980"/>
                    <a:pt x="10842" y="534"/>
                  </a:cubicBezTo>
                  <a:cubicBezTo>
                    <a:pt x="11209" y="334"/>
                    <a:pt x="11576" y="167"/>
                    <a:pt x="11943" y="0"/>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9"/>
            <p:cNvSpPr/>
            <p:nvPr/>
          </p:nvSpPr>
          <p:spPr>
            <a:xfrm>
              <a:off x="5062950" y="2602100"/>
              <a:ext cx="502050" cy="181825"/>
            </a:xfrm>
            <a:custGeom>
              <a:avLst/>
              <a:gdLst/>
              <a:ahLst/>
              <a:cxnLst/>
              <a:rect l="l" t="t" r="r" b="b"/>
              <a:pathLst>
                <a:path w="20082" h="7273" extrusionOk="0">
                  <a:moveTo>
                    <a:pt x="25" y="334"/>
                  </a:moveTo>
                  <a:lnTo>
                    <a:pt x="25" y="334"/>
                  </a:lnTo>
                  <a:cubicBezTo>
                    <a:pt x="17" y="337"/>
                    <a:pt x="9" y="340"/>
                    <a:pt x="1" y="342"/>
                  </a:cubicBezTo>
                  <a:cubicBezTo>
                    <a:pt x="1" y="342"/>
                    <a:pt x="9" y="342"/>
                    <a:pt x="25" y="334"/>
                  </a:cubicBezTo>
                  <a:close/>
                  <a:moveTo>
                    <a:pt x="6257" y="2630"/>
                  </a:moveTo>
                  <a:lnTo>
                    <a:pt x="6257" y="2630"/>
                  </a:lnTo>
                  <a:cubicBezTo>
                    <a:pt x="6273" y="2657"/>
                    <a:pt x="6289" y="2684"/>
                    <a:pt x="6305" y="2711"/>
                  </a:cubicBezTo>
                  <a:cubicBezTo>
                    <a:pt x="6572" y="3144"/>
                    <a:pt x="6739" y="3645"/>
                    <a:pt x="6805" y="4145"/>
                  </a:cubicBezTo>
                  <a:cubicBezTo>
                    <a:pt x="6872" y="4679"/>
                    <a:pt x="6672" y="5212"/>
                    <a:pt x="6238" y="5513"/>
                  </a:cubicBezTo>
                  <a:cubicBezTo>
                    <a:pt x="6005" y="5679"/>
                    <a:pt x="5738" y="5746"/>
                    <a:pt x="5471" y="5746"/>
                  </a:cubicBezTo>
                  <a:cubicBezTo>
                    <a:pt x="5204" y="5713"/>
                    <a:pt x="4971" y="5579"/>
                    <a:pt x="4837" y="5346"/>
                  </a:cubicBezTo>
                  <a:cubicBezTo>
                    <a:pt x="4704" y="5079"/>
                    <a:pt x="4704" y="4779"/>
                    <a:pt x="4771" y="4512"/>
                  </a:cubicBezTo>
                  <a:cubicBezTo>
                    <a:pt x="4837" y="4212"/>
                    <a:pt x="4971" y="3911"/>
                    <a:pt x="5138" y="3678"/>
                  </a:cubicBezTo>
                  <a:cubicBezTo>
                    <a:pt x="5461" y="3273"/>
                    <a:pt x="5829" y="2912"/>
                    <a:pt x="6257" y="2630"/>
                  </a:cubicBezTo>
                  <a:close/>
                  <a:moveTo>
                    <a:pt x="13241" y="3649"/>
                  </a:moveTo>
                  <a:lnTo>
                    <a:pt x="13241" y="3649"/>
                  </a:lnTo>
                  <a:cubicBezTo>
                    <a:pt x="13361" y="3796"/>
                    <a:pt x="13473" y="3951"/>
                    <a:pt x="13577" y="4112"/>
                  </a:cubicBezTo>
                  <a:cubicBezTo>
                    <a:pt x="13944" y="4612"/>
                    <a:pt x="14111" y="5246"/>
                    <a:pt x="14077" y="5880"/>
                  </a:cubicBezTo>
                  <a:cubicBezTo>
                    <a:pt x="14011" y="6447"/>
                    <a:pt x="13577" y="6947"/>
                    <a:pt x="13010" y="7114"/>
                  </a:cubicBezTo>
                  <a:cubicBezTo>
                    <a:pt x="12964" y="7120"/>
                    <a:pt x="12917" y="7122"/>
                    <a:pt x="12870" y="7122"/>
                  </a:cubicBezTo>
                  <a:cubicBezTo>
                    <a:pt x="12643" y="7122"/>
                    <a:pt x="12409" y="7058"/>
                    <a:pt x="12243" y="6947"/>
                  </a:cubicBezTo>
                  <a:cubicBezTo>
                    <a:pt x="12009" y="6780"/>
                    <a:pt x="11842" y="6547"/>
                    <a:pt x="11776" y="6280"/>
                  </a:cubicBezTo>
                  <a:cubicBezTo>
                    <a:pt x="11576" y="5779"/>
                    <a:pt x="11676" y="5212"/>
                    <a:pt x="11976" y="4779"/>
                  </a:cubicBezTo>
                  <a:cubicBezTo>
                    <a:pt x="12276" y="4345"/>
                    <a:pt x="12643" y="4012"/>
                    <a:pt x="13077" y="3745"/>
                  </a:cubicBezTo>
                  <a:cubicBezTo>
                    <a:pt x="13131" y="3713"/>
                    <a:pt x="13186" y="3681"/>
                    <a:pt x="13241" y="3649"/>
                  </a:cubicBezTo>
                  <a:close/>
                  <a:moveTo>
                    <a:pt x="1843" y="1"/>
                  </a:moveTo>
                  <a:cubicBezTo>
                    <a:pt x="1741" y="1"/>
                    <a:pt x="1638" y="3"/>
                    <a:pt x="1535" y="9"/>
                  </a:cubicBezTo>
                  <a:cubicBezTo>
                    <a:pt x="1135" y="9"/>
                    <a:pt x="768" y="75"/>
                    <a:pt x="368" y="175"/>
                  </a:cubicBezTo>
                  <a:lnTo>
                    <a:pt x="101" y="276"/>
                  </a:lnTo>
                  <a:cubicBezTo>
                    <a:pt x="67" y="309"/>
                    <a:pt x="42" y="326"/>
                    <a:pt x="25" y="334"/>
                  </a:cubicBezTo>
                  <a:lnTo>
                    <a:pt x="25" y="334"/>
                  </a:lnTo>
                  <a:cubicBezTo>
                    <a:pt x="517" y="173"/>
                    <a:pt x="1010" y="108"/>
                    <a:pt x="1535" y="75"/>
                  </a:cubicBezTo>
                  <a:cubicBezTo>
                    <a:pt x="2169" y="75"/>
                    <a:pt x="2769" y="175"/>
                    <a:pt x="3370" y="376"/>
                  </a:cubicBezTo>
                  <a:cubicBezTo>
                    <a:pt x="4137" y="609"/>
                    <a:pt x="4837" y="1043"/>
                    <a:pt x="5438" y="1610"/>
                  </a:cubicBezTo>
                  <a:cubicBezTo>
                    <a:pt x="5688" y="1860"/>
                    <a:pt x="5919" y="2128"/>
                    <a:pt x="6117" y="2415"/>
                  </a:cubicBezTo>
                  <a:lnTo>
                    <a:pt x="6117" y="2415"/>
                  </a:lnTo>
                  <a:cubicBezTo>
                    <a:pt x="5682" y="2715"/>
                    <a:pt x="5294" y="3081"/>
                    <a:pt x="4971" y="3511"/>
                  </a:cubicBezTo>
                  <a:cubicBezTo>
                    <a:pt x="4771" y="3778"/>
                    <a:pt x="4637" y="4078"/>
                    <a:pt x="4571" y="4412"/>
                  </a:cubicBezTo>
                  <a:cubicBezTo>
                    <a:pt x="4470" y="4712"/>
                    <a:pt x="4504" y="5079"/>
                    <a:pt x="4671" y="5379"/>
                  </a:cubicBezTo>
                  <a:cubicBezTo>
                    <a:pt x="4837" y="5646"/>
                    <a:pt x="5138" y="5846"/>
                    <a:pt x="5471" y="5880"/>
                  </a:cubicBezTo>
                  <a:cubicBezTo>
                    <a:pt x="5510" y="5884"/>
                    <a:pt x="5549" y="5886"/>
                    <a:pt x="5587" y="5886"/>
                  </a:cubicBezTo>
                  <a:cubicBezTo>
                    <a:pt x="5848" y="5886"/>
                    <a:pt x="6106" y="5791"/>
                    <a:pt x="6338" y="5646"/>
                  </a:cubicBezTo>
                  <a:cubicBezTo>
                    <a:pt x="6605" y="5446"/>
                    <a:pt x="6772" y="5212"/>
                    <a:pt x="6872" y="4912"/>
                  </a:cubicBezTo>
                  <a:cubicBezTo>
                    <a:pt x="6972" y="4645"/>
                    <a:pt x="7006" y="4378"/>
                    <a:pt x="6972" y="4078"/>
                  </a:cubicBezTo>
                  <a:cubicBezTo>
                    <a:pt x="6906" y="3545"/>
                    <a:pt x="6739" y="3044"/>
                    <a:pt x="6472" y="2611"/>
                  </a:cubicBezTo>
                  <a:cubicBezTo>
                    <a:pt x="6455" y="2583"/>
                    <a:pt x="6438" y="2556"/>
                    <a:pt x="6421" y="2528"/>
                  </a:cubicBezTo>
                  <a:lnTo>
                    <a:pt x="6421" y="2528"/>
                  </a:lnTo>
                  <a:cubicBezTo>
                    <a:pt x="6470" y="2499"/>
                    <a:pt x="6521" y="2471"/>
                    <a:pt x="6572" y="2444"/>
                  </a:cubicBezTo>
                  <a:cubicBezTo>
                    <a:pt x="7366" y="1953"/>
                    <a:pt x="8291" y="1708"/>
                    <a:pt x="9220" y="1708"/>
                  </a:cubicBezTo>
                  <a:cubicBezTo>
                    <a:pt x="9619" y="1708"/>
                    <a:pt x="10018" y="1753"/>
                    <a:pt x="10408" y="1843"/>
                  </a:cubicBezTo>
                  <a:cubicBezTo>
                    <a:pt x="11458" y="2113"/>
                    <a:pt x="12399" y="2686"/>
                    <a:pt x="13109" y="3493"/>
                  </a:cubicBezTo>
                  <a:lnTo>
                    <a:pt x="13109" y="3493"/>
                  </a:lnTo>
                  <a:cubicBezTo>
                    <a:pt x="13064" y="3520"/>
                    <a:pt x="13020" y="3549"/>
                    <a:pt x="12977" y="3578"/>
                  </a:cubicBezTo>
                  <a:cubicBezTo>
                    <a:pt x="12510" y="3845"/>
                    <a:pt x="12109" y="4212"/>
                    <a:pt x="11809" y="4645"/>
                  </a:cubicBezTo>
                  <a:cubicBezTo>
                    <a:pt x="11642" y="4879"/>
                    <a:pt x="11542" y="5146"/>
                    <a:pt x="11475" y="5446"/>
                  </a:cubicBezTo>
                  <a:cubicBezTo>
                    <a:pt x="11442" y="5713"/>
                    <a:pt x="11475" y="6046"/>
                    <a:pt x="11576" y="6313"/>
                  </a:cubicBezTo>
                  <a:cubicBezTo>
                    <a:pt x="11676" y="6613"/>
                    <a:pt x="11842" y="6880"/>
                    <a:pt x="12109" y="7047"/>
                  </a:cubicBezTo>
                  <a:cubicBezTo>
                    <a:pt x="12309" y="7197"/>
                    <a:pt x="12547" y="7272"/>
                    <a:pt x="12780" y="7272"/>
                  </a:cubicBezTo>
                  <a:cubicBezTo>
                    <a:pt x="12858" y="7272"/>
                    <a:pt x="12935" y="7264"/>
                    <a:pt x="13010" y="7247"/>
                  </a:cubicBezTo>
                  <a:cubicBezTo>
                    <a:pt x="13677" y="7080"/>
                    <a:pt x="14177" y="6547"/>
                    <a:pt x="14277" y="5880"/>
                  </a:cubicBezTo>
                  <a:cubicBezTo>
                    <a:pt x="14344" y="5179"/>
                    <a:pt x="14144" y="4512"/>
                    <a:pt x="13777" y="3978"/>
                  </a:cubicBezTo>
                  <a:cubicBezTo>
                    <a:pt x="13677" y="3821"/>
                    <a:pt x="13569" y="3671"/>
                    <a:pt x="13455" y="3527"/>
                  </a:cubicBezTo>
                  <a:lnTo>
                    <a:pt x="13455" y="3527"/>
                  </a:lnTo>
                  <a:cubicBezTo>
                    <a:pt x="13732" y="3371"/>
                    <a:pt x="14013" y="3225"/>
                    <a:pt x="14311" y="3111"/>
                  </a:cubicBezTo>
                  <a:cubicBezTo>
                    <a:pt x="15378" y="2684"/>
                    <a:pt x="16531" y="2470"/>
                    <a:pt x="17684" y="2470"/>
                  </a:cubicBezTo>
                  <a:cubicBezTo>
                    <a:pt x="17972" y="2470"/>
                    <a:pt x="18260" y="2484"/>
                    <a:pt x="18547" y="2510"/>
                  </a:cubicBezTo>
                  <a:cubicBezTo>
                    <a:pt x="18914" y="2544"/>
                    <a:pt x="19314" y="2611"/>
                    <a:pt x="19681" y="2711"/>
                  </a:cubicBezTo>
                  <a:lnTo>
                    <a:pt x="19982" y="2777"/>
                  </a:lnTo>
                  <a:lnTo>
                    <a:pt x="20082" y="2777"/>
                  </a:lnTo>
                  <a:cubicBezTo>
                    <a:pt x="19581" y="2577"/>
                    <a:pt x="19081" y="2477"/>
                    <a:pt x="18547" y="2410"/>
                  </a:cubicBezTo>
                  <a:cubicBezTo>
                    <a:pt x="18181" y="2359"/>
                    <a:pt x="17810" y="2334"/>
                    <a:pt x="17439" y="2334"/>
                  </a:cubicBezTo>
                  <a:cubicBezTo>
                    <a:pt x="16357" y="2334"/>
                    <a:pt x="15271" y="2547"/>
                    <a:pt x="14277" y="2944"/>
                  </a:cubicBezTo>
                  <a:cubicBezTo>
                    <a:pt x="13942" y="3064"/>
                    <a:pt x="13624" y="3201"/>
                    <a:pt x="13323" y="3367"/>
                  </a:cubicBezTo>
                  <a:lnTo>
                    <a:pt x="13323" y="3367"/>
                  </a:lnTo>
                  <a:cubicBezTo>
                    <a:pt x="12573" y="2494"/>
                    <a:pt x="11563" y="1883"/>
                    <a:pt x="10441" y="1610"/>
                  </a:cubicBezTo>
                  <a:cubicBezTo>
                    <a:pt x="10038" y="1509"/>
                    <a:pt x="9626" y="1460"/>
                    <a:pt x="9213" y="1460"/>
                  </a:cubicBezTo>
                  <a:cubicBezTo>
                    <a:pt x="8259" y="1460"/>
                    <a:pt x="7300" y="1721"/>
                    <a:pt x="6439" y="2210"/>
                  </a:cubicBezTo>
                  <a:cubicBezTo>
                    <a:pt x="6383" y="2243"/>
                    <a:pt x="6328" y="2276"/>
                    <a:pt x="6274" y="2311"/>
                  </a:cubicBezTo>
                  <a:lnTo>
                    <a:pt x="6274" y="2311"/>
                  </a:lnTo>
                  <a:cubicBezTo>
                    <a:pt x="6058" y="2005"/>
                    <a:pt x="5817" y="1738"/>
                    <a:pt x="5538" y="1510"/>
                  </a:cubicBezTo>
                  <a:cubicBezTo>
                    <a:pt x="4904" y="943"/>
                    <a:pt x="4204" y="509"/>
                    <a:pt x="3403" y="242"/>
                  </a:cubicBezTo>
                  <a:cubicBezTo>
                    <a:pt x="2900" y="75"/>
                    <a:pt x="2374" y="1"/>
                    <a:pt x="1843" y="1"/>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9"/>
            <p:cNvSpPr/>
            <p:nvPr/>
          </p:nvSpPr>
          <p:spPr>
            <a:xfrm>
              <a:off x="4386625" y="1737475"/>
              <a:ext cx="462875" cy="1068925"/>
            </a:xfrm>
            <a:custGeom>
              <a:avLst/>
              <a:gdLst/>
              <a:ahLst/>
              <a:cxnLst/>
              <a:rect l="l" t="t" r="r" b="b"/>
              <a:pathLst>
                <a:path w="18515" h="42757" extrusionOk="0">
                  <a:moveTo>
                    <a:pt x="4675" y="1"/>
                  </a:moveTo>
                  <a:cubicBezTo>
                    <a:pt x="3573" y="1"/>
                    <a:pt x="3737" y="5644"/>
                    <a:pt x="3770" y="6173"/>
                  </a:cubicBezTo>
                  <a:cubicBezTo>
                    <a:pt x="3787" y="6353"/>
                    <a:pt x="3643" y="6445"/>
                    <a:pt x="3493" y="6445"/>
                  </a:cubicBezTo>
                  <a:cubicBezTo>
                    <a:pt x="3335" y="6445"/>
                    <a:pt x="3170" y="6344"/>
                    <a:pt x="3170" y="6140"/>
                  </a:cubicBezTo>
                  <a:cubicBezTo>
                    <a:pt x="3170" y="5706"/>
                    <a:pt x="3537" y="769"/>
                    <a:pt x="2336" y="669"/>
                  </a:cubicBezTo>
                  <a:cubicBezTo>
                    <a:pt x="2327" y="668"/>
                    <a:pt x="2318" y="668"/>
                    <a:pt x="2310" y="668"/>
                  </a:cubicBezTo>
                  <a:cubicBezTo>
                    <a:pt x="1489" y="668"/>
                    <a:pt x="2463" y="5383"/>
                    <a:pt x="1836" y="6373"/>
                  </a:cubicBezTo>
                  <a:cubicBezTo>
                    <a:pt x="1775" y="6469"/>
                    <a:pt x="1722" y="6512"/>
                    <a:pt x="1676" y="6512"/>
                  </a:cubicBezTo>
                  <a:cubicBezTo>
                    <a:pt x="1236" y="6512"/>
                    <a:pt x="1353" y="2634"/>
                    <a:pt x="568" y="2604"/>
                  </a:cubicBezTo>
                  <a:cubicBezTo>
                    <a:pt x="234" y="2604"/>
                    <a:pt x="1" y="2637"/>
                    <a:pt x="234" y="5373"/>
                  </a:cubicBezTo>
                  <a:cubicBezTo>
                    <a:pt x="368" y="6807"/>
                    <a:pt x="1135" y="8975"/>
                    <a:pt x="1202" y="11811"/>
                  </a:cubicBezTo>
                  <a:lnTo>
                    <a:pt x="1235" y="11811"/>
                  </a:lnTo>
                  <a:lnTo>
                    <a:pt x="3503" y="37296"/>
                  </a:lnTo>
                  <a:cubicBezTo>
                    <a:pt x="3570" y="38363"/>
                    <a:pt x="3937" y="39397"/>
                    <a:pt x="4604" y="40264"/>
                  </a:cubicBezTo>
                  <a:cubicBezTo>
                    <a:pt x="4704" y="40398"/>
                    <a:pt x="4771" y="40498"/>
                    <a:pt x="4871" y="40631"/>
                  </a:cubicBezTo>
                  <a:cubicBezTo>
                    <a:pt x="6157" y="42062"/>
                    <a:pt x="7931" y="42757"/>
                    <a:pt x="9715" y="42757"/>
                  </a:cubicBezTo>
                  <a:cubicBezTo>
                    <a:pt x="11633" y="42757"/>
                    <a:pt x="13564" y="41953"/>
                    <a:pt x="14912" y="40398"/>
                  </a:cubicBezTo>
                  <a:lnTo>
                    <a:pt x="18514" y="36262"/>
                  </a:lnTo>
                  <a:lnTo>
                    <a:pt x="11643" y="29623"/>
                  </a:lnTo>
                  <a:lnTo>
                    <a:pt x="10442" y="31125"/>
                  </a:lnTo>
                  <a:lnTo>
                    <a:pt x="8807" y="11477"/>
                  </a:lnTo>
                  <a:cubicBezTo>
                    <a:pt x="8941" y="10943"/>
                    <a:pt x="9141" y="10443"/>
                    <a:pt x="9441" y="9976"/>
                  </a:cubicBezTo>
                  <a:cubicBezTo>
                    <a:pt x="9708" y="9542"/>
                    <a:pt x="10008" y="9142"/>
                    <a:pt x="10342" y="8775"/>
                  </a:cubicBezTo>
                  <a:cubicBezTo>
                    <a:pt x="10775" y="8308"/>
                    <a:pt x="11276" y="7908"/>
                    <a:pt x="11809" y="7608"/>
                  </a:cubicBezTo>
                  <a:cubicBezTo>
                    <a:pt x="12343" y="7341"/>
                    <a:pt x="12310" y="6607"/>
                    <a:pt x="11809" y="6507"/>
                  </a:cubicBezTo>
                  <a:cubicBezTo>
                    <a:pt x="11775" y="6500"/>
                    <a:pt x="11737" y="6497"/>
                    <a:pt x="11694" y="6497"/>
                  </a:cubicBezTo>
                  <a:cubicBezTo>
                    <a:pt x="11110" y="6497"/>
                    <a:pt x="9760" y="7136"/>
                    <a:pt x="8640" y="8442"/>
                  </a:cubicBezTo>
                  <a:cubicBezTo>
                    <a:pt x="8406" y="8707"/>
                    <a:pt x="8222" y="8819"/>
                    <a:pt x="8076" y="8819"/>
                  </a:cubicBezTo>
                  <a:cubicBezTo>
                    <a:pt x="7453" y="8819"/>
                    <a:pt x="7546" y="6772"/>
                    <a:pt x="7573" y="5906"/>
                  </a:cubicBezTo>
                  <a:cubicBezTo>
                    <a:pt x="7606" y="4839"/>
                    <a:pt x="7540" y="1570"/>
                    <a:pt x="7206" y="1303"/>
                  </a:cubicBezTo>
                  <a:cubicBezTo>
                    <a:pt x="7104" y="1217"/>
                    <a:pt x="6997" y="1175"/>
                    <a:pt x="6892" y="1175"/>
                  </a:cubicBezTo>
                  <a:cubicBezTo>
                    <a:pt x="6551" y="1175"/>
                    <a:pt x="6239" y="1621"/>
                    <a:pt x="6239" y="2437"/>
                  </a:cubicBezTo>
                  <a:cubicBezTo>
                    <a:pt x="6239" y="3466"/>
                    <a:pt x="6008" y="6607"/>
                    <a:pt x="5447" y="6607"/>
                  </a:cubicBezTo>
                  <a:cubicBezTo>
                    <a:pt x="5444" y="6607"/>
                    <a:pt x="5441" y="6607"/>
                    <a:pt x="5438" y="6607"/>
                  </a:cubicBezTo>
                  <a:cubicBezTo>
                    <a:pt x="4904" y="6574"/>
                    <a:pt x="5138" y="1203"/>
                    <a:pt x="5138" y="1203"/>
                  </a:cubicBezTo>
                  <a:cubicBezTo>
                    <a:pt x="5138" y="1203"/>
                    <a:pt x="5338" y="69"/>
                    <a:pt x="4704" y="2"/>
                  </a:cubicBezTo>
                  <a:cubicBezTo>
                    <a:pt x="4695" y="1"/>
                    <a:pt x="4685" y="1"/>
                    <a:pt x="4675" y="1"/>
                  </a:cubicBez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9"/>
            <p:cNvSpPr/>
            <p:nvPr/>
          </p:nvSpPr>
          <p:spPr>
            <a:xfrm>
              <a:off x="5063775" y="1367750"/>
              <a:ext cx="419500" cy="829375"/>
            </a:xfrm>
            <a:custGeom>
              <a:avLst/>
              <a:gdLst/>
              <a:ahLst/>
              <a:cxnLst/>
              <a:rect l="l" t="t" r="r" b="b"/>
              <a:pathLst>
                <a:path w="16780" h="33175" extrusionOk="0">
                  <a:moveTo>
                    <a:pt x="7081" y="1"/>
                  </a:moveTo>
                  <a:cubicBezTo>
                    <a:pt x="5114" y="1"/>
                    <a:pt x="3101" y="392"/>
                    <a:pt x="1168" y="1148"/>
                  </a:cubicBezTo>
                  <a:cubicBezTo>
                    <a:pt x="1168" y="1148"/>
                    <a:pt x="1" y="11389"/>
                    <a:pt x="701" y="16159"/>
                  </a:cubicBezTo>
                  <a:cubicBezTo>
                    <a:pt x="1435" y="21129"/>
                    <a:pt x="5238" y="21830"/>
                    <a:pt x="5238" y="21830"/>
                  </a:cubicBezTo>
                  <a:cubicBezTo>
                    <a:pt x="5238" y="21830"/>
                    <a:pt x="5271" y="24932"/>
                    <a:pt x="5238" y="27901"/>
                  </a:cubicBezTo>
                  <a:cubicBezTo>
                    <a:pt x="5205" y="30736"/>
                    <a:pt x="7640" y="33104"/>
                    <a:pt x="10675" y="33171"/>
                  </a:cubicBezTo>
                  <a:cubicBezTo>
                    <a:pt x="10742" y="33173"/>
                    <a:pt x="10809" y="33174"/>
                    <a:pt x="10875" y="33174"/>
                  </a:cubicBezTo>
                  <a:cubicBezTo>
                    <a:pt x="13785" y="33174"/>
                    <a:pt x="16114" y="31041"/>
                    <a:pt x="16179" y="28334"/>
                  </a:cubicBezTo>
                  <a:lnTo>
                    <a:pt x="16780" y="4250"/>
                  </a:lnTo>
                  <a:cubicBezTo>
                    <a:pt x="14260" y="1362"/>
                    <a:pt x="10751" y="1"/>
                    <a:pt x="7081" y="1"/>
                  </a:cubicBez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9"/>
            <p:cNvSpPr/>
            <p:nvPr/>
          </p:nvSpPr>
          <p:spPr>
            <a:xfrm>
              <a:off x="5118825" y="1579000"/>
              <a:ext cx="32550" cy="30950"/>
            </a:xfrm>
            <a:custGeom>
              <a:avLst/>
              <a:gdLst/>
              <a:ahLst/>
              <a:cxnLst/>
              <a:rect l="l" t="t" r="r" b="b"/>
              <a:pathLst>
                <a:path w="1302" h="1238" extrusionOk="0">
                  <a:moveTo>
                    <a:pt x="611" y="1"/>
                  </a:moveTo>
                  <a:cubicBezTo>
                    <a:pt x="301" y="1"/>
                    <a:pt x="32" y="256"/>
                    <a:pt x="1" y="570"/>
                  </a:cubicBezTo>
                  <a:cubicBezTo>
                    <a:pt x="1" y="904"/>
                    <a:pt x="267" y="1204"/>
                    <a:pt x="634" y="1238"/>
                  </a:cubicBezTo>
                  <a:cubicBezTo>
                    <a:pt x="968" y="1238"/>
                    <a:pt x="1268" y="1004"/>
                    <a:pt x="1301" y="637"/>
                  </a:cubicBezTo>
                  <a:cubicBezTo>
                    <a:pt x="1301" y="304"/>
                    <a:pt x="1035" y="3"/>
                    <a:pt x="668" y="3"/>
                  </a:cubicBezTo>
                  <a:cubicBezTo>
                    <a:pt x="649" y="2"/>
                    <a:pt x="630" y="1"/>
                    <a:pt x="61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9"/>
            <p:cNvSpPr/>
            <p:nvPr/>
          </p:nvSpPr>
          <p:spPr>
            <a:xfrm>
              <a:off x="5092150" y="1558225"/>
              <a:ext cx="65900" cy="17750"/>
            </a:xfrm>
            <a:custGeom>
              <a:avLst/>
              <a:gdLst/>
              <a:ahLst/>
              <a:cxnLst/>
              <a:rect l="l" t="t" r="r" b="b"/>
              <a:pathLst>
                <a:path w="2636" h="710" extrusionOk="0">
                  <a:moveTo>
                    <a:pt x="1301" y="0"/>
                  </a:moveTo>
                  <a:cubicBezTo>
                    <a:pt x="934" y="0"/>
                    <a:pt x="567" y="101"/>
                    <a:pt x="300" y="334"/>
                  </a:cubicBezTo>
                  <a:cubicBezTo>
                    <a:pt x="100" y="467"/>
                    <a:pt x="0" y="634"/>
                    <a:pt x="67" y="668"/>
                  </a:cubicBezTo>
                  <a:cubicBezTo>
                    <a:pt x="75" y="680"/>
                    <a:pt x="89" y="685"/>
                    <a:pt x="109" y="685"/>
                  </a:cubicBezTo>
                  <a:cubicBezTo>
                    <a:pt x="256" y="685"/>
                    <a:pt x="714" y="401"/>
                    <a:pt x="1301" y="401"/>
                  </a:cubicBezTo>
                  <a:cubicBezTo>
                    <a:pt x="1938" y="431"/>
                    <a:pt x="2410" y="710"/>
                    <a:pt x="2540" y="710"/>
                  </a:cubicBezTo>
                  <a:cubicBezTo>
                    <a:pt x="2553" y="710"/>
                    <a:pt x="2563" y="707"/>
                    <a:pt x="2569" y="701"/>
                  </a:cubicBezTo>
                  <a:cubicBezTo>
                    <a:pt x="2635" y="601"/>
                    <a:pt x="2502" y="501"/>
                    <a:pt x="2302" y="334"/>
                  </a:cubicBezTo>
                  <a:cubicBezTo>
                    <a:pt x="2002" y="134"/>
                    <a:pt x="1635" y="0"/>
                    <a:pt x="130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9"/>
            <p:cNvSpPr/>
            <p:nvPr/>
          </p:nvSpPr>
          <p:spPr>
            <a:xfrm>
              <a:off x="5294775" y="1584000"/>
              <a:ext cx="32550" cy="30200"/>
            </a:xfrm>
            <a:custGeom>
              <a:avLst/>
              <a:gdLst/>
              <a:ahLst/>
              <a:cxnLst/>
              <a:rect l="l" t="t" r="r" b="b"/>
              <a:pathLst>
                <a:path w="1302" h="1208" extrusionOk="0">
                  <a:moveTo>
                    <a:pt x="612" y="1"/>
                  </a:moveTo>
                  <a:cubicBezTo>
                    <a:pt x="301" y="1"/>
                    <a:pt x="32" y="256"/>
                    <a:pt x="1" y="571"/>
                  </a:cubicBezTo>
                  <a:cubicBezTo>
                    <a:pt x="1" y="904"/>
                    <a:pt x="268" y="1204"/>
                    <a:pt x="635" y="1204"/>
                  </a:cubicBezTo>
                  <a:cubicBezTo>
                    <a:pt x="656" y="1207"/>
                    <a:pt x="677" y="1208"/>
                    <a:pt x="698" y="1208"/>
                  </a:cubicBezTo>
                  <a:cubicBezTo>
                    <a:pt x="1005" y="1208"/>
                    <a:pt x="1271" y="981"/>
                    <a:pt x="1302" y="637"/>
                  </a:cubicBezTo>
                  <a:cubicBezTo>
                    <a:pt x="1302" y="304"/>
                    <a:pt x="1035" y="4"/>
                    <a:pt x="668" y="4"/>
                  </a:cubicBezTo>
                  <a:cubicBezTo>
                    <a:pt x="649" y="2"/>
                    <a:pt x="630" y="1"/>
                    <a:pt x="61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9"/>
            <p:cNvSpPr/>
            <p:nvPr/>
          </p:nvSpPr>
          <p:spPr>
            <a:xfrm>
              <a:off x="5271425" y="1566575"/>
              <a:ext cx="65075" cy="17125"/>
            </a:xfrm>
            <a:custGeom>
              <a:avLst/>
              <a:gdLst/>
              <a:ahLst/>
              <a:cxnLst/>
              <a:rect l="l" t="t" r="r" b="b"/>
              <a:pathLst>
                <a:path w="2603" h="685" extrusionOk="0">
                  <a:moveTo>
                    <a:pt x="1302" y="0"/>
                  </a:moveTo>
                  <a:cubicBezTo>
                    <a:pt x="935" y="0"/>
                    <a:pt x="568" y="100"/>
                    <a:pt x="301" y="300"/>
                  </a:cubicBezTo>
                  <a:cubicBezTo>
                    <a:pt x="101" y="467"/>
                    <a:pt x="1" y="667"/>
                    <a:pt x="68" y="667"/>
                  </a:cubicBezTo>
                  <a:cubicBezTo>
                    <a:pt x="73" y="673"/>
                    <a:pt x="82" y="675"/>
                    <a:pt x="93" y="675"/>
                  </a:cubicBezTo>
                  <a:cubicBezTo>
                    <a:pt x="213" y="675"/>
                    <a:pt x="646" y="398"/>
                    <a:pt x="1215" y="398"/>
                  </a:cubicBezTo>
                  <a:cubicBezTo>
                    <a:pt x="1244" y="398"/>
                    <a:pt x="1273" y="399"/>
                    <a:pt x="1302" y="400"/>
                  </a:cubicBezTo>
                  <a:cubicBezTo>
                    <a:pt x="1918" y="400"/>
                    <a:pt x="2380" y="684"/>
                    <a:pt x="2527" y="684"/>
                  </a:cubicBezTo>
                  <a:cubicBezTo>
                    <a:pt x="2547" y="684"/>
                    <a:pt x="2561" y="679"/>
                    <a:pt x="2569" y="667"/>
                  </a:cubicBezTo>
                  <a:cubicBezTo>
                    <a:pt x="2603" y="567"/>
                    <a:pt x="2503" y="467"/>
                    <a:pt x="2303" y="300"/>
                  </a:cubicBezTo>
                  <a:cubicBezTo>
                    <a:pt x="2002" y="100"/>
                    <a:pt x="1635" y="0"/>
                    <a:pt x="130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9"/>
            <p:cNvSpPr/>
            <p:nvPr/>
          </p:nvSpPr>
          <p:spPr>
            <a:xfrm>
              <a:off x="5164700" y="1566575"/>
              <a:ext cx="55900" cy="144075"/>
            </a:xfrm>
            <a:custGeom>
              <a:avLst/>
              <a:gdLst/>
              <a:ahLst/>
              <a:cxnLst/>
              <a:rect l="l" t="t" r="r" b="b"/>
              <a:pathLst>
                <a:path w="2236" h="5763" extrusionOk="0">
                  <a:moveTo>
                    <a:pt x="2135" y="0"/>
                  </a:moveTo>
                  <a:cubicBezTo>
                    <a:pt x="2068" y="0"/>
                    <a:pt x="1401" y="1501"/>
                    <a:pt x="667" y="3402"/>
                  </a:cubicBezTo>
                  <a:lnTo>
                    <a:pt x="134" y="4737"/>
                  </a:lnTo>
                  <a:cubicBezTo>
                    <a:pt x="34" y="4937"/>
                    <a:pt x="0" y="5170"/>
                    <a:pt x="67" y="5404"/>
                  </a:cubicBezTo>
                  <a:cubicBezTo>
                    <a:pt x="100" y="5537"/>
                    <a:pt x="200" y="5637"/>
                    <a:pt x="334" y="5671"/>
                  </a:cubicBezTo>
                  <a:cubicBezTo>
                    <a:pt x="434" y="5704"/>
                    <a:pt x="534" y="5704"/>
                    <a:pt x="634" y="5737"/>
                  </a:cubicBezTo>
                  <a:cubicBezTo>
                    <a:pt x="817" y="5754"/>
                    <a:pt x="1009" y="5762"/>
                    <a:pt x="1201" y="5762"/>
                  </a:cubicBezTo>
                  <a:cubicBezTo>
                    <a:pt x="1393" y="5762"/>
                    <a:pt x="1585" y="5754"/>
                    <a:pt x="1768" y="5737"/>
                  </a:cubicBezTo>
                  <a:cubicBezTo>
                    <a:pt x="1401" y="5604"/>
                    <a:pt x="1034" y="5537"/>
                    <a:pt x="667" y="5504"/>
                  </a:cubicBezTo>
                  <a:cubicBezTo>
                    <a:pt x="467" y="5504"/>
                    <a:pt x="300" y="5471"/>
                    <a:pt x="300" y="5337"/>
                  </a:cubicBezTo>
                  <a:cubicBezTo>
                    <a:pt x="267" y="5170"/>
                    <a:pt x="300" y="4970"/>
                    <a:pt x="400" y="4837"/>
                  </a:cubicBezTo>
                  <a:cubicBezTo>
                    <a:pt x="567" y="4403"/>
                    <a:pt x="767" y="3970"/>
                    <a:pt x="934" y="3503"/>
                  </a:cubicBezTo>
                  <a:cubicBezTo>
                    <a:pt x="1668" y="1601"/>
                    <a:pt x="2235" y="33"/>
                    <a:pt x="213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9"/>
            <p:cNvSpPr/>
            <p:nvPr/>
          </p:nvSpPr>
          <p:spPr>
            <a:xfrm>
              <a:off x="5194725" y="1870950"/>
              <a:ext cx="167625" cy="73150"/>
            </a:xfrm>
            <a:custGeom>
              <a:avLst/>
              <a:gdLst/>
              <a:ahLst/>
              <a:cxnLst/>
              <a:rect l="l" t="t" r="r" b="b"/>
              <a:pathLst>
                <a:path w="6705" h="2926" extrusionOk="0">
                  <a:moveTo>
                    <a:pt x="6705" y="0"/>
                  </a:moveTo>
                  <a:lnTo>
                    <a:pt x="6705" y="0"/>
                  </a:lnTo>
                  <a:cubicBezTo>
                    <a:pt x="4772" y="1109"/>
                    <a:pt x="2569" y="1707"/>
                    <a:pt x="352" y="1707"/>
                  </a:cubicBezTo>
                  <a:cubicBezTo>
                    <a:pt x="234" y="1707"/>
                    <a:pt x="117" y="1705"/>
                    <a:pt x="0" y="1702"/>
                  </a:cubicBezTo>
                  <a:lnTo>
                    <a:pt x="0" y="1702"/>
                  </a:lnTo>
                  <a:lnTo>
                    <a:pt x="67" y="2869"/>
                  </a:lnTo>
                  <a:cubicBezTo>
                    <a:pt x="428" y="2908"/>
                    <a:pt x="772" y="2926"/>
                    <a:pt x="1099" y="2926"/>
                  </a:cubicBezTo>
                  <a:cubicBezTo>
                    <a:pt x="5271" y="2926"/>
                    <a:pt x="6705" y="1"/>
                    <a:pt x="6705" y="0"/>
                  </a:cubicBezTo>
                  <a:close/>
                </a:path>
              </a:pathLst>
            </a:custGeom>
            <a:solidFill>
              <a:srgbClr val="EB99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9"/>
            <p:cNvSpPr/>
            <p:nvPr/>
          </p:nvSpPr>
          <p:spPr>
            <a:xfrm>
              <a:off x="5213900" y="1739925"/>
              <a:ext cx="54225" cy="38300"/>
            </a:xfrm>
            <a:custGeom>
              <a:avLst/>
              <a:gdLst/>
              <a:ahLst/>
              <a:cxnLst/>
              <a:rect l="l" t="t" r="r" b="b"/>
              <a:pathLst>
                <a:path w="2169" h="1532" extrusionOk="0">
                  <a:moveTo>
                    <a:pt x="1092" y="0"/>
                  </a:moveTo>
                  <a:cubicBezTo>
                    <a:pt x="696" y="0"/>
                    <a:pt x="311" y="166"/>
                    <a:pt x="67" y="471"/>
                  </a:cubicBezTo>
                  <a:lnTo>
                    <a:pt x="34" y="505"/>
                  </a:lnTo>
                  <a:cubicBezTo>
                    <a:pt x="0" y="571"/>
                    <a:pt x="0" y="671"/>
                    <a:pt x="34" y="738"/>
                  </a:cubicBezTo>
                  <a:cubicBezTo>
                    <a:pt x="100" y="838"/>
                    <a:pt x="167" y="905"/>
                    <a:pt x="234" y="938"/>
                  </a:cubicBezTo>
                  <a:cubicBezTo>
                    <a:pt x="501" y="1172"/>
                    <a:pt x="767" y="1372"/>
                    <a:pt x="1101" y="1472"/>
                  </a:cubicBezTo>
                  <a:cubicBezTo>
                    <a:pt x="1203" y="1513"/>
                    <a:pt x="1305" y="1532"/>
                    <a:pt x="1404" y="1532"/>
                  </a:cubicBezTo>
                  <a:cubicBezTo>
                    <a:pt x="1629" y="1532"/>
                    <a:pt x="1840" y="1434"/>
                    <a:pt x="2002" y="1272"/>
                  </a:cubicBezTo>
                  <a:cubicBezTo>
                    <a:pt x="2168" y="1005"/>
                    <a:pt x="2168" y="671"/>
                    <a:pt x="1968" y="438"/>
                  </a:cubicBezTo>
                  <a:cubicBezTo>
                    <a:pt x="1768" y="204"/>
                    <a:pt x="1501" y="38"/>
                    <a:pt x="1201" y="4"/>
                  </a:cubicBezTo>
                  <a:cubicBezTo>
                    <a:pt x="1165" y="2"/>
                    <a:pt x="1128" y="0"/>
                    <a:pt x="1092" y="0"/>
                  </a:cubicBezTo>
                  <a:close/>
                </a:path>
              </a:pathLst>
            </a:custGeom>
            <a:solidFill>
              <a:srgbClr val="EB99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9"/>
            <p:cNvSpPr/>
            <p:nvPr/>
          </p:nvSpPr>
          <p:spPr>
            <a:xfrm>
              <a:off x="5203875" y="1722500"/>
              <a:ext cx="59250" cy="48400"/>
            </a:xfrm>
            <a:custGeom>
              <a:avLst/>
              <a:gdLst/>
              <a:ahLst/>
              <a:cxnLst/>
              <a:rect l="l" t="t" r="r" b="b"/>
              <a:pathLst>
                <a:path w="2370" h="1936" extrusionOk="0">
                  <a:moveTo>
                    <a:pt x="2236" y="1"/>
                  </a:moveTo>
                  <a:cubicBezTo>
                    <a:pt x="2102" y="1"/>
                    <a:pt x="2102" y="735"/>
                    <a:pt x="1469" y="1235"/>
                  </a:cubicBezTo>
                  <a:cubicBezTo>
                    <a:pt x="802" y="1769"/>
                    <a:pt x="1" y="1669"/>
                    <a:pt x="1" y="1769"/>
                  </a:cubicBezTo>
                  <a:cubicBezTo>
                    <a:pt x="1" y="1902"/>
                    <a:pt x="168" y="1936"/>
                    <a:pt x="535" y="1936"/>
                  </a:cubicBezTo>
                  <a:cubicBezTo>
                    <a:pt x="968" y="1936"/>
                    <a:pt x="1369" y="1802"/>
                    <a:pt x="1736" y="1535"/>
                  </a:cubicBezTo>
                  <a:cubicBezTo>
                    <a:pt x="2036" y="1268"/>
                    <a:pt x="2269" y="868"/>
                    <a:pt x="2336" y="468"/>
                  </a:cubicBezTo>
                  <a:cubicBezTo>
                    <a:pt x="2369" y="168"/>
                    <a:pt x="2269" y="1"/>
                    <a:pt x="223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19"/>
            <p:cNvSpPr/>
            <p:nvPr/>
          </p:nvSpPr>
          <p:spPr>
            <a:xfrm>
              <a:off x="5072950" y="1294900"/>
              <a:ext cx="356950" cy="250225"/>
            </a:xfrm>
            <a:custGeom>
              <a:avLst/>
              <a:gdLst/>
              <a:ahLst/>
              <a:cxnLst/>
              <a:rect l="l" t="t" r="r" b="b"/>
              <a:pathLst>
                <a:path w="14278" h="10009" extrusionOk="0">
                  <a:moveTo>
                    <a:pt x="7823" y="1"/>
                  </a:moveTo>
                  <a:cubicBezTo>
                    <a:pt x="7573" y="1"/>
                    <a:pt x="7323" y="9"/>
                    <a:pt x="7073" y="26"/>
                  </a:cubicBezTo>
                  <a:cubicBezTo>
                    <a:pt x="5271" y="59"/>
                    <a:pt x="3370" y="326"/>
                    <a:pt x="2036" y="1360"/>
                  </a:cubicBezTo>
                  <a:cubicBezTo>
                    <a:pt x="1068" y="2161"/>
                    <a:pt x="401" y="3295"/>
                    <a:pt x="268" y="4563"/>
                  </a:cubicBezTo>
                  <a:cubicBezTo>
                    <a:pt x="34" y="6064"/>
                    <a:pt x="1" y="7598"/>
                    <a:pt x="101" y="9099"/>
                  </a:cubicBezTo>
                  <a:cubicBezTo>
                    <a:pt x="101" y="9399"/>
                    <a:pt x="234" y="9666"/>
                    <a:pt x="468" y="9866"/>
                  </a:cubicBezTo>
                  <a:cubicBezTo>
                    <a:pt x="660" y="9949"/>
                    <a:pt x="852" y="10008"/>
                    <a:pt x="1063" y="10008"/>
                  </a:cubicBezTo>
                  <a:cubicBezTo>
                    <a:pt x="1108" y="10008"/>
                    <a:pt x="1155" y="10006"/>
                    <a:pt x="1202" y="10000"/>
                  </a:cubicBezTo>
                  <a:cubicBezTo>
                    <a:pt x="3270" y="9866"/>
                    <a:pt x="5505" y="8299"/>
                    <a:pt x="7073" y="7131"/>
                  </a:cubicBezTo>
                  <a:lnTo>
                    <a:pt x="7073" y="7131"/>
                  </a:lnTo>
                  <a:cubicBezTo>
                    <a:pt x="6672" y="7665"/>
                    <a:pt x="4571" y="8999"/>
                    <a:pt x="4137" y="9499"/>
                  </a:cubicBezTo>
                  <a:cubicBezTo>
                    <a:pt x="7606" y="8899"/>
                    <a:pt x="12443" y="6230"/>
                    <a:pt x="14244" y="3629"/>
                  </a:cubicBezTo>
                  <a:lnTo>
                    <a:pt x="14278" y="3528"/>
                  </a:lnTo>
                  <a:cubicBezTo>
                    <a:pt x="14078" y="2228"/>
                    <a:pt x="12910" y="1160"/>
                    <a:pt x="11509" y="626"/>
                  </a:cubicBezTo>
                  <a:cubicBezTo>
                    <a:pt x="10314" y="209"/>
                    <a:pt x="9072" y="1"/>
                    <a:pt x="7823"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9"/>
            <p:cNvSpPr/>
            <p:nvPr/>
          </p:nvSpPr>
          <p:spPr>
            <a:xfrm>
              <a:off x="5335650" y="1309525"/>
              <a:ext cx="240075" cy="437200"/>
            </a:xfrm>
            <a:custGeom>
              <a:avLst/>
              <a:gdLst/>
              <a:ahLst/>
              <a:cxnLst/>
              <a:rect l="l" t="t" r="r" b="b"/>
              <a:pathLst>
                <a:path w="9603" h="17488" extrusionOk="0">
                  <a:moveTo>
                    <a:pt x="955" y="1"/>
                  </a:moveTo>
                  <a:cubicBezTo>
                    <a:pt x="648" y="1"/>
                    <a:pt x="330" y="14"/>
                    <a:pt x="0" y="41"/>
                  </a:cubicBezTo>
                  <a:lnTo>
                    <a:pt x="2135" y="2777"/>
                  </a:lnTo>
                  <a:cubicBezTo>
                    <a:pt x="2135" y="2777"/>
                    <a:pt x="401" y="8514"/>
                    <a:pt x="4137" y="12484"/>
                  </a:cubicBezTo>
                  <a:cubicBezTo>
                    <a:pt x="4137" y="12484"/>
                    <a:pt x="4337" y="14819"/>
                    <a:pt x="6939" y="17487"/>
                  </a:cubicBezTo>
                  <a:cubicBezTo>
                    <a:pt x="6939" y="17487"/>
                    <a:pt x="8440" y="17454"/>
                    <a:pt x="8973" y="14685"/>
                  </a:cubicBezTo>
                  <a:cubicBezTo>
                    <a:pt x="9207" y="13584"/>
                    <a:pt x="9374" y="12484"/>
                    <a:pt x="9474" y="11349"/>
                  </a:cubicBezTo>
                  <a:cubicBezTo>
                    <a:pt x="9602" y="8876"/>
                    <a:pt x="8927" y="1"/>
                    <a:pt x="955"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9"/>
            <p:cNvSpPr/>
            <p:nvPr/>
          </p:nvSpPr>
          <p:spPr>
            <a:xfrm>
              <a:off x="5429875" y="1609400"/>
              <a:ext cx="80100" cy="122300"/>
            </a:xfrm>
            <a:custGeom>
              <a:avLst/>
              <a:gdLst/>
              <a:ahLst/>
              <a:cxnLst/>
              <a:rect l="l" t="t" r="r" b="b"/>
              <a:pathLst>
                <a:path w="3204" h="4892" extrusionOk="0">
                  <a:moveTo>
                    <a:pt x="819" y="0"/>
                  </a:moveTo>
                  <a:cubicBezTo>
                    <a:pt x="622" y="0"/>
                    <a:pt x="426" y="19"/>
                    <a:pt x="234" y="55"/>
                  </a:cubicBezTo>
                  <a:lnTo>
                    <a:pt x="1" y="4625"/>
                  </a:lnTo>
                  <a:cubicBezTo>
                    <a:pt x="223" y="4803"/>
                    <a:pt x="475" y="4892"/>
                    <a:pt x="727" y="4892"/>
                  </a:cubicBezTo>
                  <a:cubicBezTo>
                    <a:pt x="853" y="4892"/>
                    <a:pt x="979" y="4870"/>
                    <a:pt x="1102" y="4825"/>
                  </a:cubicBezTo>
                  <a:cubicBezTo>
                    <a:pt x="1468" y="4692"/>
                    <a:pt x="1802" y="4458"/>
                    <a:pt x="2102" y="4191"/>
                  </a:cubicBezTo>
                  <a:cubicBezTo>
                    <a:pt x="2503" y="3824"/>
                    <a:pt x="2803" y="3357"/>
                    <a:pt x="3003" y="2857"/>
                  </a:cubicBezTo>
                  <a:cubicBezTo>
                    <a:pt x="3203" y="2357"/>
                    <a:pt x="3203" y="1790"/>
                    <a:pt x="3003" y="1256"/>
                  </a:cubicBezTo>
                  <a:cubicBezTo>
                    <a:pt x="2769" y="755"/>
                    <a:pt x="2369" y="389"/>
                    <a:pt x="1869" y="188"/>
                  </a:cubicBezTo>
                  <a:cubicBezTo>
                    <a:pt x="1527" y="60"/>
                    <a:pt x="1171" y="0"/>
                    <a:pt x="819" y="0"/>
                  </a:cubicBez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9"/>
            <p:cNvSpPr/>
            <p:nvPr/>
          </p:nvSpPr>
          <p:spPr>
            <a:xfrm>
              <a:off x="5440975" y="1628275"/>
              <a:ext cx="41475" cy="69975"/>
            </a:xfrm>
            <a:custGeom>
              <a:avLst/>
              <a:gdLst/>
              <a:ahLst/>
              <a:cxnLst/>
              <a:rect l="l" t="t" r="r" b="b"/>
              <a:pathLst>
                <a:path w="1659" h="2799" extrusionOk="0">
                  <a:moveTo>
                    <a:pt x="691" y="0"/>
                  </a:moveTo>
                  <a:cubicBezTo>
                    <a:pt x="191" y="0"/>
                    <a:pt x="24" y="334"/>
                    <a:pt x="90" y="334"/>
                  </a:cubicBezTo>
                  <a:cubicBezTo>
                    <a:pt x="97" y="337"/>
                    <a:pt x="104" y="339"/>
                    <a:pt x="112" y="339"/>
                  </a:cubicBezTo>
                  <a:cubicBezTo>
                    <a:pt x="170" y="339"/>
                    <a:pt x="275" y="268"/>
                    <a:pt x="448" y="268"/>
                  </a:cubicBezTo>
                  <a:cubicBezTo>
                    <a:pt x="509" y="268"/>
                    <a:pt x="579" y="277"/>
                    <a:pt x="658" y="301"/>
                  </a:cubicBezTo>
                  <a:cubicBezTo>
                    <a:pt x="1058" y="467"/>
                    <a:pt x="1291" y="901"/>
                    <a:pt x="1191" y="1335"/>
                  </a:cubicBezTo>
                  <a:cubicBezTo>
                    <a:pt x="1125" y="1868"/>
                    <a:pt x="924" y="2369"/>
                    <a:pt x="624" y="2502"/>
                  </a:cubicBezTo>
                  <a:cubicBezTo>
                    <a:pt x="519" y="2549"/>
                    <a:pt x="423" y="2563"/>
                    <a:pt x="340" y="2563"/>
                  </a:cubicBezTo>
                  <a:cubicBezTo>
                    <a:pt x="213" y="2563"/>
                    <a:pt x="119" y="2530"/>
                    <a:pt x="77" y="2530"/>
                  </a:cubicBezTo>
                  <a:cubicBezTo>
                    <a:pt x="68" y="2530"/>
                    <a:pt x="61" y="2532"/>
                    <a:pt x="57" y="2536"/>
                  </a:cubicBezTo>
                  <a:cubicBezTo>
                    <a:pt x="1" y="2536"/>
                    <a:pt x="159" y="2798"/>
                    <a:pt x="512" y="2798"/>
                  </a:cubicBezTo>
                  <a:cubicBezTo>
                    <a:pt x="577" y="2798"/>
                    <a:pt x="647" y="2790"/>
                    <a:pt x="724" y="2769"/>
                  </a:cubicBezTo>
                  <a:cubicBezTo>
                    <a:pt x="991" y="2669"/>
                    <a:pt x="1191" y="2502"/>
                    <a:pt x="1325" y="2235"/>
                  </a:cubicBezTo>
                  <a:cubicBezTo>
                    <a:pt x="1458" y="1969"/>
                    <a:pt x="1558" y="1668"/>
                    <a:pt x="1592" y="1368"/>
                  </a:cubicBezTo>
                  <a:cubicBezTo>
                    <a:pt x="1658" y="1035"/>
                    <a:pt x="1558" y="701"/>
                    <a:pt x="1391" y="434"/>
                  </a:cubicBezTo>
                  <a:cubicBezTo>
                    <a:pt x="1225" y="201"/>
                    <a:pt x="958" y="34"/>
                    <a:pt x="691" y="0"/>
                  </a:cubicBezTo>
                  <a:close/>
                </a:path>
              </a:pathLst>
            </a:custGeom>
            <a:solidFill>
              <a:srgbClr val="EB99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9"/>
            <p:cNvSpPr/>
            <p:nvPr/>
          </p:nvSpPr>
          <p:spPr>
            <a:xfrm>
              <a:off x="4475025" y="2313775"/>
              <a:ext cx="1117500" cy="572100"/>
            </a:xfrm>
            <a:custGeom>
              <a:avLst/>
              <a:gdLst/>
              <a:ahLst/>
              <a:cxnLst/>
              <a:rect l="l" t="t" r="r" b="b"/>
              <a:pathLst>
                <a:path w="44700" h="22884" extrusionOk="0">
                  <a:moveTo>
                    <a:pt x="23951" y="0"/>
                  </a:moveTo>
                  <a:lnTo>
                    <a:pt x="1" y="200"/>
                  </a:lnTo>
                  <a:lnTo>
                    <a:pt x="5805" y="22883"/>
                  </a:lnTo>
                  <a:lnTo>
                    <a:pt x="44699" y="22883"/>
                  </a:lnTo>
                  <a:lnTo>
                    <a:pt x="44699" y="20582"/>
                  </a:lnTo>
                  <a:lnTo>
                    <a:pt x="28655" y="20582"/>
                  </a:lnTo>
                  <a:lnTo>
                    <a:pt x="23951"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9"/>
            <p:cNvSpPr/>
            <p:nvPr/>
          </p:nvSpPr>
          <p:spPr>
            <a:xfrm>
              <a:off x="4750225" y="2536625"/>
              <a:ext cx="93425" cy="102200"/>
            </a:xfrm>
            <a:custGeom>
              <a:avLst/>
              <a:gdLst/>
              <a:ahLst/>
              <a:cxnLst/>
              <a:rect l="l" t="t" r="r" b="b"/>
              <a:pathLst>
                <a:path w="3737" h="4088" extrusionOk="0">
                  <a:moveTo>
                    <a:pt x="1580" y="0"/>
                  </a:moveTo>
                  <a:cubicBezTo>
                    <a:pt x="1453" y="0"/>
                    <a:pt x="1326" y="19"/>
                    <a:pt x="1202" y="59"/>
                  </a:cubicBezTo>
                  <a:cubicBezTo>
                    <a:pt x="368" y="326"/>
                    <a:pt x="1" y="1460"/>
                    <a:pt x="334" y="2528"/>
                  </a:cubicBezTo>
                  <a:cubicBezTo>
                    <a:pt x="647" y="3465"/>
                    <a:pt x="1394" y="4087"/>
                    <a:pt x="2124" y="4087"/>
                  </a:cubicBezTo>
                  <a:cubicBezTo>
                    <a:pt x="2251" y="4087"/>
                    <a:pt x="2378" y="4068"/>
                    <a:pt x="2502" y="4029"/>
                  </a:cubicBezTo>
                  <a:cubicBezTo>
                    <a:pt x="3336" y="3728"/>
                    <a:pt x="3737" y="2628"/>
                    <a:pt x="3370" y="1560"/>
                  </a:cubicBezTo>
                  <a:cubicBezTo>
                    <a:pt x="3057" y="623"/>
                    <a:pt x="2310" y="0"/>
                    <a:pt x="1580" y="0"/>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9"/>
            <p:cNvSpPr/>
            <p:nvPr/>
          </p:nvSpPr>
          <p:spPr>
            <a:xfrm>
              <a:off x="4906175" y="2706550"/>
              <a:ext cx="1059650" cy="336750"/>
            </a:xfrm>
            <a:custGeom>
              <a:avLst/>
              <a:gdLst/>
              <a:ahLst/>
              <a:cxnLst/>
              <a:rect l="l" t="t" r="r" b="b"/>
              <a:pathLst>
                <a:path w="42386" h="13470" extrusionOk="0">
                  <a:moveTo>
                    <a:pt x="40830" y="0"/>
                  </a:moveTo>
                  <a:lnTo>
                    <a:pt x="29722" y="834"/>
                  </a:lnTo>
                  <a:lnTo>
                    <a:pt x="30722" y="5004"/>
                  </a:lnTo>
                  <a:lnTo>
                    <a:pt x="9774" y="6872"/>
                  </a:lnTo>
                  <a:lnTo>
                    <a:pt x="9774" y="6905"/>
                  </a:lnTo>
                  <a:lnTo>
                    <a:pt x="8807" y="6939"/>
                  </a:lnTo>
                  <a:cubicBezTo>
                    <a:pt x="7406" y="6605"/>
                    <a:pt x="6238" y="5604"/>
                    <a:pt x="5671" y="4303"/>
                  </a:cubicBezTo>
                  <a:cubicBezTo>
                    <a:pt x="5520" y="3971"/>
                    <a:pt x="5314" y="3556"/>
                    <a:pt x="5003" y="3556"/>
                  </a:cubicBezTo>
                  <a:cubicBezTo>
                    <a:pt x="4971" y="3556"/>
                    <a:pt x="4938" y="3560"/>
                    <a:pt x="4904" y="3570"/>
                  </a:cubicBezTo>
                  <a:cubicBezTo>
                    <a:pt x="4704" y="3603"/>
                    <a:pt x="4570" y="3803"/>
                    <a:pt x="4537" y="4003"/>
                  </a:cubicBezTo>
                  <a:cubicBezTo>
                    <a:pt x="4537" y="4203"/>
                    <a:pt x="4570" y="4437"/>
                    <a:pt x="4637" y="4637"/>
                  </a:cubicBezTo>
                  <a:cubicBezTo>
                    <a:pt x="4904" y="5438"/>
                    <a:pt x="5238" y="6238"/>
                    <a:pt x="5638" y="7005"/>
                  </a:cubicBezTo>
                  <a:lnTo>
                    <a:pt x="0" y="7172"/>
                  </a:lnTo>
                  <a:cubicBezTo>
                    <a:pt x="0" y="7172"/>
                    <a:pt x="1334" y="13470"/>
                    <a:pt x="8281" y="13470"/>
                  </a:cubicBezTo>
                  <a:cubicBezTo>
                    <a:pt x="8537" y="13470"/>
                    <a:pt x="8801" y="13461"/>
                    <a:pt x="9074" y="13443"/>
                  </a:cubicBezTo>
                  <a:lnTo>
                    <a:pt x="33124" y="13443"/>
                  </a:lnTo>
                  <a:cubicBezTo>
                    <a:pt x="33236" y="13448"/>
                    <a:pt x="33347" y="13450"/>
                    <a:pt x="33458" y="13450"/>
                  </a:cubicBezTo>
                  <a:cubicBezTo>
                    <a:pt x="38439" y="13450"/>
                    <a:pt x="42385" y="9095"/>
                    <a:pt x="41830" y="4070"/>
                  </a:cubicBezTo>
                  <a:lnTo>
                    <a:pt x="40830" y="0"/>
                  </a:ln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9"/>
            <p:cNvSpPr/>
            <p:nvPr/>
          </p:nvSpPr>
          <p:spPr>
            <a:xfrm>
              <a:off x="4113100" y="4562050"/>
              <a:ext cx="272725" cy="355275"/>
            </a:xfrm>
            <a:custGeom>
              <a:avLst/>
              <a:gdLst/>
              <a:ahLst/>
              <a:cxnLst/>
              <a:rect l="l" t="t" r="r" b="b"/>
              <a:pathLst>
                <a:path w="10909" h="14211" extrusionOk="0">
                  <a:moveTo>
                    <a:pt x="9474" y="0"/>
                  </a:moveTo>
                  <a:lnTo>
                    <a:pt x="1" y="5838"/>
                  </a:lnTo>
                  <a:lnTo>
                    <a:pt x="3470" y="14210"/>
                  </a:lnTo>
                  <a:cubicBezTo>
                    <a:pt x="6706" y="11208"/>
                    <a:pt x="9241" y="7539"/>
                    <a:pt x="10909" y="3469"/>
                  </a:cubicBezTo>
                  <a:lnTo>
                    <a:pt x="9474" y="0"/>
                  </a:lnTo>
                  <a:close/>
                </a:path>
              </a:pathLst>
            </a:custGeom>
            <a:solidFill>
              <a:srgbClr val="B788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19"/>
            <p:cNvSpPr/>
            <p:nvPr/>
          </p:nvSpPr>
          <p:spPr>
            <a:xfrm>
              <a:off x="2979800" y="4043325"/>
              <a:ext cx="1434375" cy="1076625"/>
            </a:xfrm>
            <a:custGeom>
              <a:avLst/>
              <a:gdLst/>
              <a:ahLst/>
              <a:cxnLst/>
              <a:rect l="l" t="t" r="r" b="b"/>
              <a:pathLst>
                <a:path w="57375" h="43065" extrusionOk="0">
                  <a:moveTo>
                    <a:pt x="35031" y="1"/>
                  </a:moveTo>
                  <a:cubicBezTo>
                    <a:pt x="34314" y="1"/>
                    <a:pt x="33891" y="34"/>
                    <a:pt x="33891" y="34"/>
                  </a:cubicBezTo>
                  <a:lnTo>
                    <a:pt x="21849" y="435"/>
                  </a:lnTo>
                  <a:cubicBezTo>
                    <a:pt x="18781" y="868"/>
                    <a:pt x="15778" y="1769"/>
                    <a:pt x="12976" y="3170"/>
                  </a:cubicBezTo>
                  <a:lnTo>
                    <a:pt x="12710" y="3270"/>
                  </a:lnTo>
                  <a:lnTo>
                    <a:pt x="12710" y="3337"/>
                  </a:lnTo>
                  <a:cubicBezTo>
                    <a:pt x="9340" y="5171"/>
                    <a:pt x="4570" y="9541"/>
                    <a:pt x="0" y="13811"/>
                  </a:cubicBezTo>
                  <a:lnTo>
                    <a:pt x="5438" y="18848"/>
                  </a:lnTo>
                  <a:lnTo>
                    <a:pt x="11475" y="24218"/>
                  </a:lnTo>
                  <a:cubicBezTo>
                    <a:pt x="11442" y="24252"/>
                    <a:pt x="11442" y="24285"/>
                    <a:pt x="11475" y="24318"/>
                  </a:cubicBezTo>
                  <a:cubicBezTo>
                    <a:pt x="11542" y="24652"/>
                    <a:pt x="10475" y="31123"/>
                    <a:pt x="9574" y="36694"/>
                  </a:cubicBezTo>
                  <a:cubicBezTo>
                    <a:pt x="14990" y="40904"/>
                    <a:pt x="21553" y="43064"/>
                    <a:pt x="28167" y="43064"/>
                  </a:cubicBezTo>
                  <a:cubicBezTo>
                    <a:pt x="32716" y="43064"/>
                    <a:pt x="37289" y="42043"/>
                    <a:pt x="41530" y="39963"/>
                  </a:cubicBezTo>
                  <a:lnTo>
                    <a:pt x="41997" y="34793"/>
                  </a:lnTo>
                  <a:cubicBezTo>
                    <a:pt x="42397" y="30089"/>
                    <a:pt x="42731" y="24318"/>
                    <a:pt x="42731" y="24318"/>
                  </a:cubicBezTo>
                  <a:lnTo>
                    <a:pt x="44432" y="28688"/>
                  </a:lnTo>
                  <a:lnTo>
                    <a:pt x="57008" y="22150"/>
                  </a:lnTo>
                  <a:cubicBezTo>
                    <a:pt x="57141" y="21750"/>
                    <a:pt x="57275" y="21350"/>
                    <a:pt x="57375" y="20949"/>
                  </a:cubicBezTo>
                  <a:cubicBezTo>
                    <a:pt x="56141" y="18014"/>
                    <a:pt x="51971" y="8340"/>
                    <a:pt x="48435" y="4704"/>
                  </a:cubicBezTo>
                  <a:cubicBezTo>
                    <a:pt x="44290" y="455"/>
                    <a:pt x="37670" y="1"/>
                    <a:pt x="35031" y="1"/>
                  </a:cubicBezTo>
                  <a:close/>
                </a:path>
              </a:pathLst>
            </a:custGeom>
            <a:solidFill>
              <a:srgbClr val="FFC1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9"/>
            <p:cNvSpPr/>
            <p:nvPr/>
          </p:nvSpPr>
          <p:spPr>
            <a:xfrm>
              <a:off x="3516025" y="4032500"/>
              <a:ext cx="323575" cy="189500"/>
            </a:xfrm>
            <a:custGeom>
              <a:avLst/>
              <a:gdLst/>
              <a:ahLst/>
              <a:cxnLst/>
              <a:rect l="l" t="t" r="r" b="b"/>
              <a:pathLst>
                <a:path w="12943" h="7580" extrusionOk="0">
                  <a:moveTo>
                    <a:pt x="12776" y="0"/>
                  </a:moveTo>
                  <a:lnTo>
                    <a:pt x="12776" y="0"/>
                  </a:lnTo>
                  <a:cubicBezTo>
                    <a:pt x="12776" y="0"/>
                    <a:pt x="12809" y="301"/>
                    <a:pt x="12843" y="834"/>
                  </a:cubicBezTo>
                  <a:cubicBezTo>
                    <a:pt x="12843" y="2769"/>
                    <a:pt x="12009" y="4604"/>
                    <a:pt x="10541" y="5871"/>
                  </a:cubicBezTo>
                  <a:cubicBezTo>
                    <a:pt x="9360" y="6855"/>
                    <a:pt x="7910" y="7350"/>
                    <a:pt x="6455" y="7350"/>
                  </a:cubicBezTo>
                  <a:cubicBezTo>
                    <a:pt x="5196" y="7350"/>
                    <a:pt x="3933" y="6980"/>
                    <a:pt x="2835" y="6238"/>
                  </a:cubicBezTo>
                  <a:cubicBezTo>
                    <a:pt x="1901" y="5571"/>
                    <a:pt x="1168" y="4670"/>
                    <a:pt x="667" y="3636"/>
                  </a:cubicBezTo>
                  <a:cubicBezTo>
                    <a:pt x="367" y="2936"/>
                    <a:pt x="167" y="2202"/>
                    <a:pt x="100" y="1435"/>
                  </a:cubicBezTo>
                  <a:cubicBezTo>
                    <a:pt x="67" y="901"/>
                    <a:pt x="100" y="601"/>
                    <a:pt x="67" y="601"/>
                  </a:cubicBezTo>
                  <a:cubicBezTo>
                    <a:pt x="33" y="667"/>
                    <a:pt x="33" y="734"/>
                    <a:pt x="33" y="834"/>
                  </a:cubicBezTo>
                  <a:cubicBezTo>
                    <a:pt x="0" y="1034"/>
                    <a:pt x="0" y="1235"/>
                    <a:pt x="33" y="1468"/>
                  </a:cubicBezTo>
                  <a:cubicBezTo>
                    <a:pt x="67" y="2235"/>
                    <a:pt x="234" y="3002"/>
                    <a:pt x="567" y="3736"/>
                  </a:cubicBezTo>
                  <a:cubicBezTo>
                    <a:pt x="1034" y="4804"/>
                    <a:pt x="1768" y="5738"/>
                    <a:pt x="2735" y="6405"/>
                  </a:cubicBezTo>
                  <a:cubicBezTo>
                    <a:pt x="3863" y="7193"/>
                    <a:pt x="5169" y="7580"/>
                    <a:pt x="6472" y="7580"/>
                  </a:cubicBezTo>
                  <a:cubicBezTo>
                    <a:pt x="7983" y="7580"/>
                    <a:pt x="9490" y="7059"/>
                    <a:pt x="10708" y="6038"/>
                  </a:cubicBezTo>
                  <a:cubicBezTo>
                    <a:pt x="11575" y="5271"/>
                    <a:pt x="12242" y="4270"/>
                    <a:pt x="12609" y="3169"/>
                  </a:cubicBezTo>
                  <a:cubicBezTo>
                    <a:pt x="12843" y="2402"/>
                    <a:pt x="12943" y="1635"/>
                    <a:pt x="12909" y="834"/>
                  </a:cubicBezTo>
                  <a:cubicBezTo>
                    <a:pt x="12909" y="634"/>
                    <a:pt x="12876" y="434"/>
                    <a:pt x="12843" y="234"/>
                  </a:cubicBezTo>
                  <a:cubicBezTo>
                    <a:pt x="12843" y="134"/>
                    <a:pt x="12809" y="67"/>
                    <a:pt x="12776"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9"/>
            <p:cNvSpPr/>
            <p:nvPr/>
          </p:nvSpPr>
          <p:spPr>
            <a:xfrm>
              <a:off x="4013875" y="4097550"/>
              <a:ext cx="108425" cy="511225"/>
            </a:xfrm>
            <a:custGeom>
              <a:avLst/>
              <a:gdLst/>
              <a:ahLst/>
              <a:cxnLst/>
              <a:rect l="l" t="t" r="r" b="b"/>
              <a:pathLst>
                <a:path w="4337" h="20449" extrusionOk="0">
                  <a:moveTo>
                    <a:pt x="4337" y="0"/>
                  </a:moveTo>
                  <a:cubicBezTo>
                    <a:pt x="4037" y="0"/>
                    <a:pt x="3736" y="34"/>
                    <a:pt x="3469" y="134"/>
                  </a:cubicBezTo>
                  <a:cubicBezTo>
                    <a:pt x="2669" y="367"/>
                    <a:pt x="2002" y="867"/>
                    <a:pt x="1501" y="1535"/>
                  </a:cubicBezTo>
                  <a:cubicBezTo>
                    <a:pt x="801" y="2502"/>
                    <a:pt x="367" y="3636"/>
                    <a:pt x="234" y="4870"/>
                  </a:cubicBezTo>
                  <a:cubicBezTo>
                    <a:pt x="167" y="5537"/>
                    <a:pt x="134" y="6238"/>
                    <a:pt x="100" y="6972"/>
                  </a:cubicBezTo>
                  <a:cubicBezTo>
                    <a:pt x="67" y="7706"/>
                    <a:pt x="34" y="8473"/>
                    <a:pt x="34" y="9240"/>
                  </a:cubicBezTo>
                  <a:cubicBezTo>
                    <a:pt x="0" y="11875"/>
                    <a:pt x="134" y="14544"/>
                    <a:pt x="467" y="17179"/>
                  </a:cubicBezTo>
                  <a:cubicBezTo>
                    <a:pt x="567" y="18180"/>
                    <a:pt x="701" y="19014"/>
                    <a:pt x="768" y="19581"/>
                  </a:cubicBezTo>
                  <a:cubicBezTo>
                    <a:pt x="834" y="19848"/>
                    <a:pt x="868" y="20048"/>
                    <a:pt x="901" y="20215"/>
                  </a:cubicBezTo>
                  <a:cubicBezTo>
                    <a:pt x="901" y="20281"/>
                    <a:pt x="934" y="20381"/>
                    <a:pt x="934" y="20448"/>
                  </a:cubicBezTo>
                  <a:cubicBezTo>
                    <a:pt x="968" y="20348"/>
                    <a:pt x="968" y="20281"/>
                    <a:pt x="934" y="20215"/>
                  </a:cubicBezTo>
                  <a:cubicBezTo>
                    <a:pt x="934" y="20048"/>
                    <a:pt x="901" y="19814"/>
                    <a:pt x="868" y="19548"/>
                  </a:cubicBezTo>
                  <a:cubicBezTo>
                    <a:pt x="801" y="18980"/>
                    <a:pt x="701" y="18180"/>
                    <a:pt x="601" y="17179"/>
                  </a:cubicBezTo>
                  <a:cubicBezTo>
                    <a:pt x="367" y="14544"/>
                    <a:pt x="234" y="11875"/>
                    <a:pt x="267" y="9240"/>
                  </a:cubicBezTo>
                  <a:cubicBezTo>
                    <a:pt x="267" y="8473"/>
                    <a:pt x="267" y="7706"/>
                    <a:pt x="301" y="6972"/>
                  </a:cubicBezTo>
                  <a:cubicBezTo>
                    <a:pt x="334" y="6271"/>
                    <a:pt x="367" y="5571"/>
                    <a:pt x="467" y="4904"/>
                  </a:cubicBezTo>
                  <a:cubicBezTo>
                    <a:pt x="534" y="3736"/>
                    <a:pt x="968" y="2602"/>
                    <a:pt x="1635" y="1635"/>
                  </a:cubicBezTo>
                  <a:cubicBezTo>
                    <a:pt x="2102" y="968"/>
                    <a:pt x="2769" y="501"/>
                    <a:pt x="3503" y="200"/>
                  </a:cubicBezTo>
                  <a:cubicBezTo>
                    <a:pt x="3770" y="134"/>
                    <a:pt x="4070" y="67"/>
                    <a:pt x="4337"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9"/>
            <p:cNvSpPr/>
            <p:nvPr/>
          </p:nvSpPr>
          <p:spPr>
            <a:xfrm>
              <a:off x="3267500" y="4078350"/>
              <a:ext cx="138450" cy="570450"/>
            </a:xfrm>
            <a:custGeom>
              <a:avLst/>
              <a:gdLst/>
              <a:ahLst/>
              <a:cxnLst/>
              <a:rect l="l" t="t" r="r" b="b"/>
              <a:pathLst>
                <a:path w="5538" h="22818" extrusionOk="0">
                  <a:moveTo>
                    <a:pt x="5538" y="1"/>
                  </a:moveTo>
                  <a:lnTo>
                    <a:pt x="5538" y="1"/>
                  </a:lnTo>
                  <a:cubicBezTo>
                    <a:pt x="5505" y="68"/>
                    <a:pt x="5471" y="101"/>
                    <a:pt x="5438" y="168"/>
                  </a:cubicBezTo>
                  <a:cubicBezTo>
                    <a:pt x="5371" y="368"/>
                    <a:pt x="5304" y="568"/>
                    <a:pt x="5204" y="835"/>
                  </a:cubicBezTo>
                  <a:cubicBezTo>
                    <a:pt x="5004" y="1402"/>
                    <a:pt x="4737" y="2203"/>
                    <a:pt x="4437" y="3237"/>
                  </a:cubicBezTo>
                  <a:cubicBezTo>
                    <a:pt x="3803" y="5271"/>
                    <a:pt x="3003" y="8107"/>
                    <a:pt x="2236" y="11242"/>
                  </a:cubicBezTo>
                  <a:cubicBezTo>
                    <a:pt x="1468" y="14378"/>
                    <a:pt x="901" y="17313"/>
                    <a:pt x="534" y="19382"/>
                  </a:cubicBezTo>
                  <a:cubicBezTo>
                    <a:pt x="334" y="20449"/>
                    <a:pt x="201" y="21316"/>
                    <a:pt x="134" y="21883"/>
                  </a:cubicBezTo>
                  <a:cubicBezTo>
                    <a:pt x="67" y="22150"/>
                    <a:pt x="34" y="22384"/>
                    <a:pt x="34" y="22584"/>
                  </a:cubicBezTo>
                  <a:cubicBezTo>
                    <a:pt x="1" y="22651"/>
                    <a:pt x="1" y="22717"/>
                    <a:pt x="34" y="22817"/>
                  </a:cubicBezTo>
                  <a:cubicBezTo>
                    <a:pt x="67" y="22717"/>
                    <a:pt x="67" y="22651"/>
                    <a:pt x="67" y="22584"/>
                  </a:cubicBezTo>
                  <a:cubicBezTo>
                    <a:pt x="134" y="22384"/>
                    <a:pt x="167" y="22184"/>
                    <a:pt x="234" y="21917"/>
                  </a:cubicBezTo>
                  <a:cubicBezTo>
                    <a:pt x="334" y="21283"/>
                    <a:pt x="501" y="20449"/>
                    <a:pt x="701" y="19448"/>
                  </a:cubicBezTo>
                  <a:cubicBezTo>
                    <a:pt x="1101" y="17347"/>
                    <a:pt x="1702" y="14478"/>
                    <a:pt x="2469" y="11342"/>
                  </a:cubicBezTo>
                  <a:cubicBezTo>
                    <a:pt x="3236" y="8173"/>
                    <a:pt x="4004" y="5338"/>
                    <a:pt x="4604" y="3303"/>
                  </a:cubicBezTo>
                  <a:lnTo>
                    <a:pt x="5304" y="902"/>
                  </a:lnTo>
                  <a:lnTo>
                    <a:pt x="5471" y="234"/>
                  </a:lnTo>
                  <a:cubicBezTo>
                    <a:pt x="5505" y="134"/>
                    <a:pt x="5538" y="68"/>
                    <a:pt x="553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9"/>
            <p:cNvSpPr/>
            <p:nvPr/>
          </p:nvSpPr>
          <p:spPr>
            <a:xfrm>
              <a:off x="4071400" y="4516175"/>
              <a:ext cx="336950" cy="193500"/>
            </a:xfrm>
            <a:custGeom>
              <a:avLst/>
              <a:gdLst/>
              <a:ahLst/>
              <a:cxnLst/>
              <a:rect l="l" t="t" r="r" b="b"/>
              <a:pathLst>
                <a:path w="13478" h="7740" extrusionOk="0">
                  <a:moveTo>
                    <a:pt x="13477" y="1"/>
                  </a:moveTo>
                  <a:cubicBezTo>
                    <a:pt x="13277" y="101"/>
                    <a:pt x="13110" y="201"/>
                    <a:pt x="12944" y="301"/>
                  </a:cubicBezTo>
                  <a:lnTo>
                    <a:pt x="11509" y="1168"/>
                  </a:lnTo>
                  <a:cubicBezTo>
                    <a:pt x="10308" y="1869"/>
                    <a:pt x="8640" y="2903"/>
                    <a:pt x="6772" y="3970"/>
                  </a:cubicBezTo>
                  <a:cubicBezTo>
                    <a:pt x="4938" y="5037"/>
                    <a:pt x="3237" y="5971"/>
                    <a:pt x="1969" y="6639"/>
                  </a:cubicBezTo>
                  <a:lnTo>
                    <a:pt x="501" y="7439"/>
                  </a:lnTo>
                  <a:cubicBezTo>
                    <a:pt x="335" y="7506"/>
                    <a:pt x="168" y="7606"/>
                    <a:pt x="1" y="7739"/>
                  </a:cubicBezTo>
                  <a:cubicBezTo>
                    <a:pt x="168" y="7673"/>
                    <a:pt x="368" y="7606"/>
                    <a:pt x="568" y="7506"/>
                  </a:cubicBezTo>
                  <a:cubicBezTo>
                    <a:pt x="902" y="7339"/>
                    <a:pt x="1435" y="7072"/>
                    <a:pt x="2069" y="6772"/>
                  </a:cubicBezTo>
                  <a:cubicBezTo>
                    <a:pt x="3303" y="6138"/>
                    <a:pt x="5038" y="5238"/>
                    <a:pt x="6906" y="4170"/>
                  </a:cubicBezTo>
                  <a:cubicBezTo>
                    <a:pt x="8774" y="3103"/>
                    <a:pt x="10408" y="2069"/>
                    <a:pt x="11609" y="1301"/>
                  </a:cubicBezTo>
                  <a:cubicBezTo>
                    <a:pt x="12176" y="935"/>
                    <a:pt x="12677" y="601"/>
                    <a:pt x="12977" y="367"/>
                  </a:cubicBezTo>
                  <a:cubicBezTo>
                    <a:pt x="13144" y="267"/>
                    <a:pt x="13310" y="134"/>
                    <a:pt x="1347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9"/>
            <p:cNvSpPr/>
            <p:nvPr/>
          </p:nvSpPr>
          <p:spPr>
            <a:xfrm>
              <a:off x="3020650" y="4349375"/>
              <a:ext cx="262725" cy="212725"/>
            </a:xfrm>
            <a:custGeom>
              <a:avLst/>
              <a:gdLst/>
              <a:ahLst/>
              <a:cxnLst/>
              <a:rect l="l" t="t" r="r" b="b"/>
              <a:pathLst>
                <a:path w="10509" h="8509" extrusionOk="0">
                  <a:moveTo>
                    <a:pt x="36" y="1"/>
                  </a:moveTo>
                  <a:cubicBezTo>
                    <a:pt x="35" y="1"/>
                    <a:pt x="35" y="1"/>
                    <a:pt x="34" y="1"/>
                  </a:cubicBezTo>
                  <a:cubicBezTo>
                    <a:pt x="1" y="68"/>
                    <a:pt x="2303" y="2002"/>
                    <a:pt x="5171" y="4337"/>
                  </a:cubicBezTo>
                  <a:cubicBezTo>
                    <a:pt x="8023" y="6665"/>
                    <a:pt x="10327" y="8509"/>
                    <a:pt x="10470" y="8509"/>
                  </a:cubicBezTo>
                  <a:cubicBezTo>
                    <a:pt x="10472" y="8509"/>
                    <a:pt x="10474" y="8508"/>
                    <a:pt x="10475" y="8507"/>
                  </a:cubicBezTo>
                  <a:cubicBezTo>
                    <a:pt x="10508" y="8474"/>
                    <a:pt x="8173" y="6539"/>
                    <a:pt x="5305" y="4171"/>
                  </a:cubicBezTo>
                  <a:cubicBezTo>
                    <a:pt x="2461" y="1856"/>
                    <a:pt x="109" y="1"/>
                    <a:pt x="3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19"/>
            <p:cNvSpPr/>
            <p:nvPr/>
          </p:nvSpPr>
          <p:spPr>
            <a:xfrm>
              <a:off x="4003025" y="4350225"/>
              <a:ext cx="131800" cy="410325"/>
            </a:xfrm>
            <a:custGeom>
              <a:avLst/>
              <a:gdLst/>
              <a:ahLst/>
              <a:cxnLst/>
              <a:rect l="l" t="t" r="r" b="b"/>
              <a:pathLst>
                <a:path w="5272" h="16413" extrusionOk="0">
                  <a:moveTo>
                    <a:pt x="568" y="0"/>
                  </a:moveTo>
                  <a:lnTo>
                    <a:pt x="568" y="0"/>
                  </a:lnTo>
                  <a:cubicBezTo>
                    <a:pt x="1" y="2836"/>
                    <a:pt x="1802" y="12042"/>
                    <a:pt x="1802" y="12042"/>
                  </a:cubicBezTo>
                  <a:lnTo>
                    <a:pt x="3503" y="16412"/>
                  </a:lnTo>
                  <a:lnTo>
                    <a:pt x="5271" y="15512"/>
                  </a:lnTo>
                  <a:lnTo>
                    <a:pt x="568"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19"/>
            <p:cNvSpPr/>
            <p:nvPr/>
          </p:nvSpPr>
          <p:spPr>
            <a:xfrm>
              <a:off x="3356325" y="4052500"/>
              <a:ext cx="229775" cy="137725"/>
            </a:xfrm>
            <a:custGeom>
              <a:avLst/>
              <a:gdLst/>
              <a:ahLst/>
              <a:cxnLst/>
              <a:rect l="l" t="t" r="r" b="b"/>
              <a:pathLst>
                <a:path w="9191" h="5509" extrusionOk="0">
                  <a:moveTo>
                    <a:pt x="7122" y="1"/>
                  </a:moveTo>
                  <a:cubicBezTo>
                    <a:pt x="7122" y="1"/>
                    <a:pt x="3353" y="601"/>
                    <a:pt x="2485" y="1035"/>
                  </a:cubicBezTo>
                  <a:cubicBezTo>
                    <a:pt x="1" y="2343"/>
                    <a:pt x="6071" y="5509"/>
                    <a:pt x="9015" y="5509"/>
                  </a:cubicBezTo>
                  <a:cubicBezTo>
                    <a:pt x="9074" y="5509"/>
                    <a:pt x="9133" y="5507"/>
                    <a:pt x="9190" y="5505"/>
                  </a:cubicBezTo>
                  <a:lnTo>
                    <a:pt x="7122"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9"/>
            <p:cNvSpPr/>
            <p:nvPr/>
          </p:nvSpPr>
          <p:spPr>
            <a:xfrm>
              <a:off x="3446800" y="4496150"/>
              <a:ext cx="405325" cy="145975"/>
            </a:xfrm>
            <a:custGeom>
              <a:avLst/>
              <a:gdLst/>
              <a:ahLst/>
              <a:cxnLst/>
              <a:rect l="l" t="t" r="r" b="b"/>
              <a:pathLst>
                <a:path w="16213" h="5839" extrusionOk="0">
                  <a:moveTo>
                    <a:pt x="16212" y="1"/>
                  </a:moveTo>
                  <a:lnTo>
                    <a:pt x="1001" y="268"/>
                  </a:lnTo>
                  <a:lnTo>
                    <a:pt x="0" y="5838"/>
                  </a:lnTo>
                  <a:lnTo>
                    <a:pt x="0" y="5838"/>
                  </a:lnTo>
                  <a:lnTo>
                    <a:pt x="15078" y="5772"/>
                  </a:lnTo>
                  <a:lnTo>
                    <a:pt x="1621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9"/>
            <p:cNvSpPr/>
            <p:nvPr/>
          </p:nvSpPr>
          <p:spPr>
            <a:xfrm>
              <a:off x="3252775" y="3199300"/>
              <a:ext cx="646875" cy="421150"/>
            </a:xfrm>
            <a:custGeom>
              <a:avLst/>
              <a:gdLst/>
              <a:ahLst/>
              <a:cxnLst/>
              <a:rect l="l" t="t" r="r" b="b"/>
              <a:pathLst>
                <a:path w="25875" h="16846" extrusionOk="0">
                  <a:moveTo>
                    <a:pt x="6936" y="0"/>
                  </a:moveTo>
                  <a:cubicBezTo>
                    <a:pt x="3042" y="0"/>
                    <a:pt x="1" y="4317"/>
                    <a:pt x="2157" y="8210"/>
                  </a:cubicBezTo>
                  <a:cubicBezTo>
                    <a:pt x="2524" y="8944"/>
                    <a:pt x="3125" y="9545"/>
                    <a:pt x="3892" y="9878"/>
                  </a:cubicBezTo>
                  <a:lnTo>
                    <a:pt x="21405" y="15449"/>
                  </a:lnTo>
                  <a:cubicBezTo>
                    <a:pt x="21304" y="15882"/>
                    <a:pt x="21438" y="16316"/>
                    <a:pt x="21771" y="16616"/>
                  </a:cubicBezTo>
                  <a:cubicBezTo>
                    <a:pt x="21981" y="16769"/>
                    <a:pt x="22223" y="16845"/>
                    <a:pt x="22467" y="16845"/>
                  </a:cubicBezTo>
                  <a:cubicBezTo>
                    <a:pt x="22650" y="16845"/>
                    <a:pt x="22834" y="16802"/>
                    <a:pt x="23006" y="16716"/>
                  </a:cubicBezTo>
                  <a:cubicBezTo>
                    <a:pt x="23740" y="16349"/>
                    <a:pt x="23806" y="15315"/>
                    <a:pt x="23639" y="14515"/>
                  </a:cubicBezTo>
                  <a:cubicBezTo>
                    <a:pt x="23473" y="13714"/>
                    <a:pt x="23172" y="12847"/>
                    <a:pt x="23506" y="12080"/>
                  </a:cubicBezTo>
                  <a:cubicBezTo>
                    <a:pt x="23773" y="11513"/>
                    <a:pt x="24307" y="11146"/>
                    <a:pt x="24774" y="10679"/>
                  </a:cubicBezTo>
                  <a:cubicBezTo>
                    <a:pt x="25541" y="9878"/>
                    <a:pt x="25874" y="8744"/>
                    <a:pt x="25708" y="7643"/>
                  </a:cubicBezTo>
                  <a:cubicBezTo>
                    <a:pt x="25474" y="6542"/>
                    <a:pt x="24674" y="5642"/>
                    <a:pt x="23606" y="5308"/>
                  </a:cubicBezTo>
                  <a:cubicBezTo>
                    <a:pt x="22539" y="5041"/>
                    <a:pt x="21204" y="5408"/>
                    <a:pt x="20370" y="4641"/>
                  </a:cubicBezTo>
                  <a:cubicBezTo>
                    <a:pt x="19803" y="4074"/>
                    <a:pt x="19737" y="3140"/>
                    <a:pt x="19270" y="2473"/>
                  </a:cubicBezTo>
                  <a:cubicBezTo>
                    <a:pt x="18718" y="1695"/>
                    <a:pt x="17750" y="1427"/>
                    <a:pt x="16780" y="1427"/>
                  </a:cubicBezTo>
                  <a:cubicBezTo>
                    <a:pt x="16460" y="1427"/>
                    <a:pt x="16140" y="1456"/>
                    <a:pt x="15834" y="1506"/>
                  </a:cubicBezTo>
                  <a:cubicBezTo>
                    <a:pt x="14866" y="1658"/>
                    <a:pt x="13917" y="1928"/>
                    <a:pt x="12958" y="1928"/>
                  </a:cubicBezTo>
                  <a:cubicBezTo>
                    <a:pt x="12662" y="1928"/>
                    <a:pt x="12364" y="1902"/>
                    <a:pt x="12065" y="1839"/>
                  </a:cubicBezTo>
                  <a:cubicBezTo>
                    <a:pt x="11030" y="1606"/>
                    <a:pt x="10197" y="905"/>
                    <a:pt x="9229" y="505"/>
                  </a:cubicBezTo>
                  <a:cubicBezTo>
                    <a:pt x="8454" y="157"/>
                    <a:pt x="7680" y="0"/>
                    <a:pt x="6936"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19"/>
            <p:cNvSpPr/>
            <p:nvPr/>
          </p:nvSpPr>
          <p:spPr>
            <a:xfrm>
              <a:off x="3365075" y="3344300"/>
              <a:ext cx="468700" cy="874200"/>
            </a:xfrm>
            <a:custGeom>
              <a:avLst/>
              <a:gdLst/>
              <a:ahLst/>
              <a:cxnLst/>
              <a:rect l="l" t="t" r="r" b="b"/>
              <a:pathLst>
                <a:path w="18748" h="34968" extrusionOk="0">
                  <a:moveTo>
                    <a:pt x="8169" y="0"/>
                  </a:moveTo>
                  <a:cubicBezTo>
                    <a:pt x="5371" y="0"/>
                    <a:pt x="2567" y="666"/>
                    <a:pt x="0" y="2010"/>
                  </a:cubicBezTo>
                  <a:cubicBezTo>
                    <a:pt x="0" y="2010"/>
                    <a:pt x="67" y="13485"/>
                    <a:pt x="534" y="18455"/>
                  </a:cubicBezTo>
                  <a:cubicBezTo>
                    <a:pt x="1001" y="23392"/>
                    <a:pt x="6071" y="23759"/>
                    <a:pt x="6071" y="23759"/>
                  </a:cubicBezTo>
                  <a:cubicBezTo>
                    <a:pt x="6071" y="23759"/>
                    <a:pt x="6205" y="26394"/>
                    <a:pt x="6338" y="29129"/>
                  </a:cubicBezTo>
                  <a:cubicBezTo>
                    <a:pt x="6504" y="32411"/>
                    <a:pt x="9205" y="34967"/>
                    <a:pt x="12479" y="34967"/>
                  </a:cubicBezTo>
                  <a:cubicBezTo>
                    <a:pt x="12500" y="34967"/>
                    <a:pt x="12522" y="34967"/>
                    <a:pt x="12543" y="34967"/>
                  </a:cubicBezTo>
                  <a:cubicBezTo>
                    <a:pt x="15979" y="34967"/>
                    <a:pt x="18747" y="32165"/>
                    <a:pt x="18747" y="28729"/>
                  </a:cubicBezTo>
                  <a:lnTo>
                    <a:pt x="18147" y="3077"/>
                  </a:lnTo>
                  <a:lnTo>
                    <a:pt x="17680" y="2777"/>
                  </a:lnTo>
                  <a:cubicBezTo>
                    <a:pt x="14787" y="933"/>
                    <a:pt x="11482" y="0"/>
                    <a:pt x="8169" y="0"/>
                  </a:cubicBezTo>
                  <a:close/>
                </a:path>
              </a:pathLst>
            </a:custGeom>
            <a:solidFill>
              <a:srgbClr val="B788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19"/>
            <p:cNvSpPr/>
            <p:nvPr/>
          </p:nvSpPr>
          <p:spPr>
            <a:xfrm>
              <a:off x="3591075" y="3584200"/>
              <a:ext cx="46725" cy="36175"/>
            </a:xfrm>
            <a:custGeom>
              <a:avLst/>
              <a:gdLst/>
              <a:ahLst/>
              <a:cxnLst/>
              <a:rect l="l" t="t" r="r" b="b"/>
              <a:pathLst>
                <a:path w="1869" h="1447" extrusionOk="0">
                  <a:moveTo>
                    <a:pt x="874" y="1"/>
                  </a:moveTo>
                  <a:cubicBezTo>
                    <a:pt x="789" y="1"/>
                    <a:pt x="697" y="17"/>
                    <a:pt x="601" y="53"/>
                  </a:cubicBezTo>
                  <a:cubicBezTo>
                    <a:pt x="200" y="153"/>
                    <a:pt x="0" y="553"/>
                    <a:pt x="134" y="953"/>
                  </a:cubicBezTo>
                  <a:cubicBezTo>
                    <a:pt x="244" y="1257"/>
                    <a:pt x="537" y="1446"/>
                    <a:pt x="842" y="1446"/>
                  </a:cubicBezTo>
                  <a:cubicBezTo>
                    <a:pt x="906" y="1446"/>
                    <a:pt x="971" y="1438"/>
                    <a:pt x="1034" y="1420"/>
                  </a:cubicBezTo>
                  <a:cubicBezTo>
                    <a:pt x="1868" y="1123"/>
                    <a:pt x="1585" y="1"/>
                    <a:pt x="87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19"/>
            <p:cNvSpPr/>
            <p:nvPr/>
          </p:nvSpPr>
          <p:spPr>
            <a:xfrm>
              <a:off x="3570225" y="3572000"/>
              <a:ext cx="65900" cy="19775"/>
            </a:xfrm>
            <a:custGeom>
              <a:avLst/>
              <a:gdLst/>
              <a:ahLst/>
              <a:cxnLst/>
              <a:rect l="l" t="t" r="r" b="b"/>
              <a:pathLst>
                <a:path w="2636" h="791" extrusionOk="0">
                  <a:moveTo>
                    <a:pt x="1341" y="0"/>
                  </a:moveTo>
                  <a:cubicBezTo>
                    <a:pt x="957" y="0"/>
                    <a:pt x="577" y="134"/>
                    <a:pt x="267" y="407"/>
                  </a:cubicBezTo>
                  <a:cubicBezTo>
                    <a:pt x="67" y="574"/>
                    <a:pt x="0" y="741"/>
                    <a:pt x="34" y="774"/>
                  </a:cubicBezTo>
                  <a:cubicBezTo>
                    <a:pt x="41" y="785"/>
                    <a:pt x="54" y="790"/>
                    <a:pt x="71" y="790"/>
                  </a:cubicBezTo>
                  <a:cubicBezTo>
                    <a:pt x="213" y="790"/>
                    <a:pt x="674" y="467"/>
                    <a:pt x="1268" y="407"/>
                  </a:cubicBezTo>
                  <a:cubicBezTo>
                    <a:pt x="1301" y="406"/>
                    <a:pt x="1335" y="405"/>
                    <a:pt x="1368" y="405"/>
                  </a:cubicBezTo>
                  <a:cubicBezTo>
                    <a:pt x="1929" y="405"/>
                    <a:pt x="2368" y="626"/>
                    <a:pt x="2519" y="626"/>
                  </a:cubicBezTo>
                  <a:cubicBezTo>
                    <a:pt x="2543" y="626"/>
                    <a:pt x="2560" y="621"/>
                    <a:pt x="2569" y="608"/>
                  </a:cubicBezTo>
                  <a:cubicBezTo>
                    <a:pt x="2636" y="507"/>
                    <a:pt x="2502" y="407"/>
                    <a:pt x="2269" y="274"/>
                  </a:cubicBezTo>
                  <a:cubicBezTo>
                    <a:pt x="1981" y="92"/>
                    <a:pt x="1659" y="0"/>
                    <a:pt x="134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19"/>
            <p:cNvSpPr/>
            <p:nvPr/>
          </p:nvSpPr>
          <p:spPr>
            <a:xfrm>
              <a:off x="3401775" y="3584300"/>
              <a:ext cx="43150" cy="36625"/>
            </a:xfrm>
            <a:custGeom>
              <a:avLst/>
              <a:gdLst/>
              <a:ahLst/>
              <a:cxnLst/>
              <a:rect l="l" t="t" r="r" b="b"/>
              <a:pathLst>
                <a:path w="1726" h="1465" extrusionOk="0">
                  <a:moveTo>
                    <a:pt x="850" y="1"/>
                  </a:moveTo>
                  <a:cubicBezTo>
                    <a:pt x="769" y="1"/>
                    <a:pt x="685" y="16"/>
                    <a:pt x="601" y="49"/>
                  </a:cubicBezTo>
                  <a:cubicBezTo>
                    <a:pt x="200" y="149"/>
                    <a:pt x="0" y="549"/>
                    <a:pt x="134" y="949"/>
                  </a:cubicBezTo>
                  <a:cubicBezTo>
                    <a:pt x="240" y="1288"/>
                    <a:pt x="528" y="1464"/>
                    <a:pt x="818" y="1464"/>
                  </a:cubicBezTo>
                  <a:cubicBezTo>
                    <a:pt x="1072" y="1464"/>
                    <a:pt x="1328" y="1330"/>
                    <a:pt x="1468" y="1050"/>
                  </a:cubicBezTo>
                  <a:cubicBezTo>
                    <a:pt x="1726" y="562"/>
                    <a:pt x="1343" y="1"/>
                    <a:pt x="85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19"/>
            <p:cNvSpPr/>
            <p:nvPr/>
          </p:nvSpPr>
          <p:spPr>
            <a:xfrm>
              <a:off x="3378425" y="3572275"/>
              <a:ext cx="65900" cy="20125"/>
            </a:xfrm>
            <a:custGeom>
              <a:avLst/>
              <a:gdLst/>
              <a:ahLst/>
              <a:cxnLst/>
              <a:rect l="l" t="t" r="r" b="b"/>
              <a:pathLst>
                <a:path w="2636" h="805" extrusionOk="0">
                  <a:moveTo>
                    <a:pt x="1383" y="0"/>
                  </a:moveTo>
                  <a:cubicBezTo>
                    <a:pt x="982" y="0"/>
                    <a:pt x="583" y="136"/>
                    <a:pt x="267" y="396"/>
                  </a:cubicBezTo>
                  <a:cubicBezTo>
                    <a:pt x="67" y="597"/>
                    <a:pt x="0" y="763"/>
                    <a:pt x="34" y="797"/>
                  </a:cubicBezTo>
                  <a:cubicBezTo>
                    <a:pt x="41" y="802"/>
                    <a:pt x="51" y="804"/>
                    <a:pt x="63" y="804"/>
                  </a:cubicBezTo>
                  <a:cubicBezTo>
                    <a:pt x="207" y="804"/>
                    <a:pt x="654" y="461"/>
                    <a:pt x="1301" y="430"/>
                  </a:cubicBezTo>
                  <a:cubicBezTo>
                    <a:pt x="1363" y="424"/>
                    <a:pt x="1423" y="421"/>
                    <a:pt x="1482" y="421"/>
                  </a:cubicBezTo>
                  <a:cubicBezTo>
                    <a:pt x="1978" y="421"/>
                    <a:pt x="2376" y="615"/>
                    <a:pt x="2519" y="615"/>
                  </a:cubicBezTo>
                  <a:cubicBezTo>
                    <a:pt x="2543" y="615"/>
                    <a:pt x="2560" y="610"/>
                    <a:pt x="2569" y="597"/>
                  </a:cubicBezTo>
                  <a:cubicBezTo>
                    <a:pt x="2635" y="530"/>
                    <a:pt x="2502" y="430"/>
                    <a:pt x="2302" y="263"/>
                  </a:cubicBezTo>
                  <a:cubicBezTo>
                    <a:pt x="2021" y="86"/>
                    <a:pt x="1702" y="0"/>
                    <a:pt x="1383"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19"/>
            <p:cNvSpPr/>
            <p:nvPr/>
          </p:nvSpPr>
          <p:spPr>
            <a:xfrm>
              <a:off x="3462650" y="3576325"/>
              <a:ext cx="47550" cy="152950"/>
            </a:xfrm>
            <a:custGeom>
              <a:avLst/>
              <a:gdLst/>
              <a:ahLst/>
              <a:cxnLst/>
              <a:rect l="l" t="t" r="r" b="b"/>
              <a:pathLst>
                <a:path w="1902" h="6118" extrusionOk="0">
                  <a:moveTo>
                    <a:pt x="1765" y="0"/>
                  </a:moveTo>
                  <a:cubicBezTo>
                    <a:pt x="1657" y="0"/>
                    <a:pt x="1095" y="1622"/>
                    <a:pt x="534" y="3637"/>
                  </a:cubicBezTo>
                  <a:lnTo>
                    <a:pt x="100" y="5071"/>
                  </a:lnTo>
                  <a:cubicBezTo>
                    <a:pt x="0" y="5338"/>
                    <a:pt x="0" y="5605"/>
                    <a:pt x="67" y="5838"/>
                  </a:cubicBezTo>
                  <a:cubicBezTo>
                    <a:pt x="134" y="5972"/>
                    <a:pt x="267" y="6072"/>
                    <a:pt x="401" y="6105"/>
                  </a:cubicBezTo>
                  <a:lnTo>
                    <a:pt x="734" y="6105"/>
                  </a:lnTo>
                  <a:cubicBezTo>
                    <a:pt x="821" y="6113"/>
                    <a:pt x="909" y="6117"/>
                    <a:pt x="999" y="6117"/>
                  </a:cubicBezTo>
                  <a:cubicBezTo>
                    <a:pt x="1288" y="6117"/>
                    <a:pt x="1588" y="6074"/>
                    <a:pt x="1868" y="5972"/>
                  </a:cubicBezTo>
                  <a:cubicBezTo>
                    <a:pt x="1501" y="5872"/>
                    <a:pt x="1134" y="5838"/>
                    <a:pt x="734" y="5838"/>
                  </a:cubicBezTo>
                  <a:cubicBezTo>
                    <a:pt x="567" y="5838"/>
                    <a:pt x="434" y="5805"/>
                    <a:pt x="401" y="5705"/>
                  </a:cubicBezTo>
                  <a:cubicBezTo>
                    <a:pt x="367" y="5538"/>
                    <a:pt x="401" y="5338"/>
                    <a:pt x="501" y="5205"/>
                  </a:cubicBezTo>
                  <a:lnTo>
                    <a:pt x="901" y="3770"/>
                  </a:lnTo>
                  <a:cubicBezTo>
                    <a:pt x="1501" y="1702"/>
                    <a:pt x="1902" y="34"/>
                    <a:pt x="1768" y="1"/>
                  </a:cubicBezTo>
                  <a:cubicBezTo>
                    <a:pt x="1767" y="1"/>
                    <a:pt x="1766" y="0"/>
                    <a:pt x="176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19"/>
            <p:cNvSpPr/>
            <p:nvPr/>
          </p:nvSpPr>
          <p:spPr>
            <a:xfrm>
              <a:off x="3484325" y="3740625"/>
              <a:ext cx="94250" cy="50200"/>
            </a:xfrm>
            <a:custGeom>
              <a:avLst/>
              <a:gdLst/>
              <a:ahLst/>
              <a:cxnLst/>
              <a:rect l="l" t="t" r="r" b="b"/>
              <a:pathLst>
                <a:path w="3770" h="2008" extrusionOk="0">
                  <a:moveTo>
                    <a:pt x="3303" y="0"/>
                  </a:moveTo>
                  <a:lnTo>
                    <a:pt x="3303" y="0"/>
                  </a:lnTo>
                  <a:cubicBezTo>
                    <a:pt x="2235" y="534"/>
                    <a:pt x="1135" y="934"/>
                    <a:pt x="1" y="1268"/>
                  </a:cubicBezTo>
                  <a:cubicBezTo>
                    <a:pt x="365" y="1747"/>
                    <a:pt x="932" y="2007"/>
                    <a:pt x="1510" y="2007"/>
                  </a:cubicBezTo>
                  <a:cubicBezTo>
                    <a:pt x="1778" y="2007"/>
                    <a:pt x="2049" y="1951"/>
                    <a:pt x="2302" y="1835"/>
                  </a:cubicBezTo>
                  <a:cubicBezTo>
                    <a:pt x="3770" y="1134"/>
                    <a:pt x="3303" y="0"/>
                    <a:pt x="330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19"/>
            <p:cNvSpPr/>
            <p:nvPr/>
          </p:nvSpPr>
          <p:spPr>
            <a:xfrm>
              <a:off x="3516850" y="3877375"/>
              <a:ext cx="159300" cy="90950"/>
            </a:xfrm>
            <a:custGeom>
              <a:avLst/>
              <a:gdLst/>
              <a:ahLst/>
              <a:cxnLst/>
              <a:rect l="l" t="t" r="r" b="b"/>
              <a:pathLst>
                <a:path w="6372" h="3638" extrusionOk="0">
                  <a:moveTo>
                    <a:pt x="6372" y="1"/>
                  </a:moveTo>
                  <a:cubicBezTo>
                    <a:pt x="4537" y="1402"/>
                    <a:pt x="2302" y="2202"/>
                    <a:pt x="0" y="2369"/>
                  </a:cubicBezTo>
                  <a:lnTo>
                    <a:pt x="101" y="3637"/>
                  </a:lnTo>
                  <a:cubicBezTo>
                    <a:pt x="145" y="3637"/>
                    <a:pt x="190" y="3638"/>
                    <a:pt x="234" y="3638"/>
                  </a:cubicBezTo>
                  <a:cubicBezTo>
                    <a:pt x="5126" y="3638"/>
                    <a:pt x="6372" y="1"/>
                    <a:pt x="6372" y="1"/>
                  </a:cubicBezTo>
                  <a:close/>
                </a:path>
              </a:pathLst>
            </a:custGeom>
            <a:solidFill>
              <a:srgbClr val="A369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19"/>
            <p:cNvSpPr/>
            <p:nvPr/>
          </p:nvSpPr>
          <p:spPr>
            <a:xfrm>
              <a:off x="3822075" y="3527075"/>
              <a:ext cx="88650" cy="143150"/>
            </a:xfrm>
            <a:custGeom>
              <a:avLst/>
              <a:gdLst/>
              <a:ahLst/>
              <a:cxnLst/>
              <a:rect l="l" t="t" r="r" b="b"/>
              <a:pathLst>
                <a:path w="3546" h="5726" extrusionOk="0">
                  <a:moveTo>
                    <a:pt x="819" y="1"/>
                  </a:moveTo>
                  <a:cubicBezTo>
                    <a:pt x="779" y="1"/>
                    <a:pt x="739" y="1"/>
                    <a:pt x="701" y="3"/>
                  </a:cubicBezTo>
                  <a:cubicBezTo>
                    <a:pt x="300" y="36"/>
                    <a:pt x="0" y="370"/>
                    <a:pt x="0" y="770"/>
                  </a:cubicBezTo>
                  <a:cubicBezTo>
                    <a:pt x="0" y="2204"/>
                    <a:pt x="34" y="5473"/>
                    <a:pt x="67" y="5574"/>
                  </a:cubicBezTo>
                  <a:cubicBezTo>
                    <a:pt x="78" y="5607"/>
                    <a:pt x="492" y="5726"/>
                    <a:pt x="1023" y="5726"/>
                  </a:cubicBezTo>
                  <a:cubicBezTo>
                    <a:pt x="2060" y="5726"/>
                    <a:pt x="3546" y="5276"/>
                    <a:pt x="3369" y="2872"/>
                  </a:cubicBezTo>
                  <a:cubicBezTo>
                    <a:pt x="3177" y="409"/>
                    <a:pt x="1759" y="1"/>
                    <a:pt x="819" y="1"/>
                  </a:cubicBezTo>
                  <a:close/>
                </a:path>
              </a:pathLst>
            </a:custGeom>
            <a:solidFill>
              <a:srgbClr val="B788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9"/>
            <p:cNvSpPr/>
            <p:nvPr/>
          </p:nvSpPr>
          <p:spPr>
            <a:xfrm>
              <a:off x="3842925" y="3556325"/>
              <a:ext cx="40050" cy="80400"/>
            </a:xfrm>
            <a:custGeom>
              <a:avLst/>
              <a:gdLst/>
              <a:ahLst/>
              <a:cxnLst/>
              <a:rect l="l" t="t" r="r" b="b"/>
              <a:pathLst>
                <a:path w="1602" h="3216" extrusionOk="0">
                  <a:moveTo>
                    <a:pt x="567" y="0"/>
                  </a:moveTo>
                  <a:cubicBezTo>
                    <a:pt x="434" y="0"/>
                    <a:pt x="300" y="34"/>
                    <a:pt x="200" y="134"/>
                  </a:cubicBezTo>
                  <a:cubicBezTo>
                    <a:pt x="134" y="200"/>
                    <a:pt x="100" y="267"/>
                    <a:pt x="67" y="367"/>
                  </a:cubicBezTo>
                  <a:cubicBezTo>
                    <a:pt x="67" y="534"/>
                    <a:pt x="100" y="567"/>
                    <a:pt x="134" y="567"/>
                  </a:cubicBezTo>
                  <a:cubicBezTo>
                    <a:pt x="167" y="567"/>
                    <a:pt x="134" y="501"/>
                    <a:pt x="167" y="401"/>
                  </a:cubicBezTo>
                  <a:cubicBezTo>
                    <a:pt x="222" y="262"/>
                    <a:pt x="324" y="192"/>
                    <a:pt x="453" y="192"/>
                  </a:cubicBezTo>
                  <a:cubicBezTo>
                    <a:pt x="479" y="192"/>
                    <a:pt x="506" y="195"/>
                    <a:pt x="534" y="200"/>
                  </a:cubicBezTo>
                  <a:cubicBezTo>
                    <a:pt x="767" y="234"/>
                    <a:pt x="967" y="401"/>
                    <a:pt x="1068" y="634"/>
                  </a:cubicBezTo>
                  <a:cubicBezTo>
                    <a:pt x="1201" y="901"/>
                    <a:pt x="1301" y="1235"/>
                    <a:pt x="1301" y="1535"/>
                  </a:cubicBezTo>
                  <a:cubicBezTo>
                    <a:pt x="1334" y="2202"/>
                    <a:pt x="1068" y="2836"/>
                    <a:pt x="667" y="3002"/>
                  </a:cubicBezTo>
                  <a:cubicBezTo>
                    <a:pt x="589" y="3042"/>
                    <a:pt x="499" y="3058"/>
                    <a:pt x="405" y="3058"/>
                  </a:cubicBezTo>
                  <a:cubicBezTo>
                    <a:pt x="338" y="3058"/>
                    <a:pt x="269" y="3050"/>
                    <a:pt x="200" y="3036"/>
                  </a:cubicBezTo>
                  <a:cubicBezTo>
                    <a:pt x="100" y="3003"/>
                    <a:pt x="33" y="2936"/>
                    <a:pt x="33" y="2936"/>
                  </a:cubicBezTo>
                  <a:lnTo>
                    <a:pt x="33" y="2936"/>
                  </a:lnTo>
                  <a:cubicBezTo>
                    <a:pt x="0" y="2969"/>
                    <a:pt x="33" y="3036"/>
                    <a:pt x="134" y="3136"/>
                  </a:cubicBezTo>
                  <a:cubicBezTo>
                    <a:pt x="225" y="3191"/>
                    <a:pt x="337" y="3216"/>
                    <a:pt x="453" y="3216"/>
                  </a:cubicBezTo>
                  <a:cubicBezTo>
                    <a:pt x="547" y="3216"/>
                    <a:pt x="644" y="3199"/>
                    <a:pt x="734" y="3169"/>
                  </a:cubicBezTo>
                  <a:cubicBezTo>
                    <a:pt x="1268" y="2969"/>
                    <a:pt x="1601" y="2269"/>
                    <a:pt x="1568" y="1535"/>
                  </a:cubicBezTo>
                  <a:cubicBezTo>
                    <a:pt x="1535" y="1168"/>
                    <a:pt x="1434" y="834"/>
                    <a:pt x="1268" y="534"/>
                  </a:cubicBezTo>
                  <a:cubicBezTo>
                    <a:pt x="1134" y="234"/>
                    <a:pt x="867" y="34"/>
                    <a:pt x="567" y="0"/>
                  </a:cubicBezTo>
                  <a:close/>
                </a:path>
              </a:pathLst>
            </a:custGeom>
            <a:solidFill>
              <a:srgbClr val="A369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9"/>
            <p:cNvSpPr/>
            <p:nvPr/>
          </p:nvSpPr>
          <p:spPr>
            <a:xfrm>
              <a:off x="3559575" y="3519475"/>
              <a:ext cx="77375" cy="24150"/>
            </a:xfrm>
            <a:custGeom>
              <a:avLst/>
              <a:gdLst/>
              <a:ahLst/>
              <a:cxnLst/>
              <a:rect l="l" t="t" r="r" b="b"/>
              <a:pathLst>
                <a:path w="3095" h="966" extrusionOk="0">
                  <a:moveTo>
                    <a:pt x="1397" y="1"/>
                  </a:moveTo>
                  <a:cubicBezTo>
                    <a:pt x="581" y="1"/>
                    <a:pt x="1" y="455"/>
                    <a:pt x="126" y="674"/>
                  </a:cubicBezTo>
                  <a:cubicBezTo>
                    <a:pt x="260" y="907"/>
                    <a:pt x="793" y="907"/>
                    <a:pt x="1527" y="941"/>
                  </a:cubicBezTo>
                  <a:cubicBezTo>
                    <a:pt x="1877" y="941"/>
                    <a:pt x="2186" y="966"/>
                    <a:pt x="2428" y="966"/>
                  </a:cubicBezTo>
                  <a:cubicBezTo>
                    <a:pt x="2670" y="966"/>
                    <a:pt x="2845" y="941"/>
                    <a:pt x="2928" y="841"/>
                  </a:cubicBezTo>
                  <a:cubicBezTo>
                    <a:pt x="3095" y="640"/>
                    <a:pt x="2461" y="73"/>
                    <a:pt x="1560" y="7"/>
                  </a:cubicBezTo>
                  <a:cubicBezTo>
                    <a:pt x="1505" y="3"/>
                    <a:pt x="1450" y="1"/>
                    <a:pt x="139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19"/>
            <p:cNvSpPr/>
            <p:nvPr/>
          </p:nvSpPr>
          <p:spPr>
            <a:xfrm>
              <a:off x="3377575" y="3524575"/>
              <a:ext cx="56700" cy="23700"/>
            </a:xfrm>
            <a:custGeom>
              <a:avLst/>
              <a:gdLst/>
              <a:ahLst/>
              <a:cxnLst/>
              <a:rect l="l" t="t" r="r" b="b"/>
              <a:pathLst>
                <a:path w="2268" h="948" extrusionOk="0">
                  <a:moveTo>
                    <a:pt x="1232" y="0"/>
                  </a:moveTo>
                  <a:cubicBezTo>
                    <a:pt x="1200" y="0"/>
                    <a:pt x="1168" y="1"/>
                    <a:pt x="1135" y="3"/>
                  </a:cubicBezTo>
                  <a:cubicBezTo>
                    <a:pt x="468" y="69"/>
                    <a:pt x="1" y="470"/>
                    <a:pt x="101" y="703"/>
                  </a:cubicBezTo>
                  <a:cubicBezTo>
                    <a:pt x="180" y="888"/>
                    <a:pt x="511" y="948"/>
                    <a:pt x="894" y="948"/>
                  </a:cubicBezTo>
                  <a:cubicBezTo>
                    <a:pt x="994" y="948"/>
                    <a:pt x="1098" y="944"/>
                    <a:pt x="1202" y="937"/>
                  </a:cubicBezTo>
                  <a:cubicBezTo>
                    <a:pt x="1735" y="870"/>
                    <a:pt x="2169" y="770"/>
                    <a:pt x="2236" y="503"/>
                  </a:cubicBezTo>
                  <a:cubicBezTo>
                    <a:pt x="2267" y="282"/>
                    <a:pt x="1819" y="0"/>
                    <a:pt x="123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9"/>
            <p:cNvSpPr/>
            <p:nvPr/>
          </p:nvSpPr>
          <p:spPr>
            <a:xfrm>
              <a:off x="3342550" y="3321150"/>
              <a:ext cx="513725" cy="285375"/>
            </a:xfrm>
            <a:custGeom>
              <a:avLst/>
              <a:gdLst/>
              <a:ahLst/>
              <a:cxnLst/>
              <a:rect l="l" t="t" r="r" b="b"/>
              <a:pathLst>
                <a:path w="20549" h="11415" extrusionOk="0">
                  <a:moveTo>
                    <a:pt x="8974" y="1"/>
                  </a:moveTo>
                  <a:lnTo>
                    <a:pt x="3904" y="701"/>
                  </a:lnTo>
                  <a:lnTo>
                    <a:pt x="1" y="1769"/>
                  </a:lnTo>
                  <a:lnTo>
                    <a:pt x="234" y="4504"/>
                  </a:lnTo>
                  <a:cubicBezTo>
                    <a:pt x="234" y="4504"/>
                    <a:pt x="1310" y="5030"/>
                    <a:pt x="3011" y="5030"/>
                  </a:cubicBezTo>
                  <a:cubicBezTo>
                    <a:pt x="4151" y="5030"/>
                    <a:pt x="5573" y="4793"/>
                    <a:pt x="7139" y="4003"/>
                  </a:cubicBezTo>
                  <a:cubicBezTo>
                    <a:pt x="9111" y="3031"/>
                    <a:pt x="11337" y="2431"/>
                    <a:pt x="12568" y="2431"/>
                  </a:cubicBezTo>
                  <a:cubicBezTo>
                    <a:pt x="12941" y="2431"/>
                    <a:pt x="13222" y="2486"/>
                    <a:pt x="13377" y="2602"/>
                  </a:cubicBezTo>
                  <a:cubicBezTo>
                    <a:pt x="14044" y="3136"/>
                    <a:pt x="14178" y="5771"/>
                    <a:pt x="16713" y="6539"/>
                  </a:cubicBezTo>
                  <a:cubicBezTo>
                    <a:pt x="16713" y="6539"/>
                    <a:pt x="16552" y="11415"/>
                    <a:pt x="18434" y="11415"/>
                  </a:cubicBezTo>
                  <a:cubicBezTo>
                    <a:pt x="18471" y="11415"/>
                    <a:pt x="18509" y="11413"/>
                    <a:pt x="18547" y="11409"/>
                  </a:cubicBezTo>
                  <a:cubicBezTo>
                    <a:pt x="20549" y="11242"/>
                    <a:pt x="19315" y="3403"/>
                    <a:pt x="19315" y="3403"/>
                  </a:cubicBezTo>
                  <a:lnTo>
                    <a:pt x="14378" y="1001"/>
                  </a:lnTo>
                  <a:lnTo>
                    <a:pt x="8974"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19"/>
            <p:cNvSpPr/>
            <p:nvPr/>
          </p:nvSpPr>
          <p:spPr>
            <a:xfrm>
              <a:off x="2627050" y="3649725"/>
              <a:ext cx="419500" cy="548750"/>
            </a:xfrm>
            <a:custGeom>
              <a:avLst/>
              <a:gdLst/>
              <a:ahLst/>
              <a:cxnLst/>
              <a:rect l="l" t="t" r="r" b="b"/>
              <a:pathLst>
                <a:path w="16780" h="21950" extrusionOk="0">
                  <a:moveTo>
                    <a:pt x="10808" y="0"/>
                  </a:moveTo>
                  <a:lnTo>
                    <a:pt x="0" y="5571"/>
                  </a:lnTo>
                  <a:lnTo>
                    <a:pt x="5304" y="21949"/>
                  </a:lnTo>
                  <a:lnTo>
                    <a:pt x="16779" y="20382"/>
                  </a:lnTo>
                  <a:cubicBezTo>
                    <a:pt x="16779" y="20382"/>
                    <a:pt x="11008" y="301"/>
                    <a:pt x="10808"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19"/>
            <p:cNvSpPr/>
            <p:nvPr/>
          </p:nvSpPr>
          <p:spPr>
            <a:xfrm>
              <a:off x="2893900" y="3636375"/>
              <a:ext cx="178500" cy="522900"/>
            </a:xfrm>
            <a:custGeom>
              <a:avLst/>
              <a:gdLst/>
              <a:ahLst/>
              <a:cxnLst/>
              <a:rect l="l" t="t" r="r" b="b"/>
              <a:pathLst>
                <a:path w="7140" h="20916" extrusionOk="0">
                  <a:moveTo>
                    <a:pt x="1135" y="1"/>
                  </a:moveTo>
                  <a:lnTo>
                    <a:pt x="1" y="601"/>
                  </a:lnTo>
                  <a:lnTo>
                    <a:pt x="6105" y="20916"/>
                  </a:lnTo>
                  <a:lnTo>
                    <a:pt x="7139" y="20349"/>
                  </a:lnTo>
                  <a:lnTo>
                    <a:pt x="1135"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19"/>
            <p:cNvSpPr/>
            <p:nvPr/>
          </p:nvSpPr>
          <p:spPr>
            <a:xfrm>
              <a:off x="2749625" y="3773600"/>
              <a:ext cx="28825" cy="24125"/>
            </a:xfrm>
            <a:custGeom>
              <a:avLst/>
              <a:gdLst/>
              <a:ahLst/>
              <a:cxnLst/>
              <a:rect l="l" t="t" r="r" b="b"/>
              <a:pathLst>
                <a:path w="1153" h="965" extrusionOk="0">
                  <a:moveTo>
                    <a:pt x="641" y="1"/>
                  </a:moveTo>
                  <a:cubicBezTo>
                    <a:pt x="605" y="1"/>
                    <a:pt x="569" y="6"/>
                    <a:pt x="535" y="16"/>
                  </a:cubicBezTo>
                  <a:cubicBezTo>
                    <a:pt x="101" y="82"/>
                    <a:pt x="1" y="649"/>
                    <a:pt x="334" y="883"/>
                  </a:cubicBezTo>
                  <a:cubicBezTo>
                    <a:pt x="423" y="939"/>
                    <a:pt x="517" y="964"/>
                    <a:pt x="608" y="964"/>
                  </a:cubicBezTo>
                  <a:cubicBezTo>
                    <a:pt x="895" y="964"/>
                    <a:pt x="1152" y="712"/>
                    <a:pt x="1102" y="383"/>
                  </a:cubicBezTo>
                  <a:cubicBezTo>
                    <a:pt x="1045" y="155"/>
                    <a:pt x="843" y="1"/>
                    <a:pt x="64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19"/>
            <p:cNvSpPr/>
            <p:nvPr/>
          </p:nvSpPr>
          <p:spPr>
            <a:xfrm>
              <a:off x="2506125" y="3856750"/>
              <a:ext cx="739725" cy="1041750"/>
            </a:xfrm>
            <a:custGeom>
              <a:avLst/>
              <a:gdLst/>
              <a:ahLst/>
              <a:cxnLst/>
              <a:rect l="l" t="t" r="r" b="b"/>
              <a:pathLst>
                <a:path w="29589" h="41670" extrusionOk="0">
                  <a:moveTo>
                    <a:pt x="11288" y="1"/>
                  </a:moveTo>
                  <a:cubicBezTo>
                    <a:pt x="10791" y="1"/>
                    <a:pt x="10285" y="116"/>
                    <a:pt x="9808" y="359"/>
                  </a:cubicBezTo>
                  <a:lnTo>
                    <a:pt x="8173" y="1193"/>
                  </a:lnTo>
                  <a:cubicBezTo>
                    <a:pt x="7006" y="1793"/>
                    <a:pt x="6138" y="2861"/>
                    <a:pt x="5805" y="4128"/>
                  </a:cubicBezTo>
                  <a:cubicBezTo>
                    <a:pt x="5261" y="6209"/>
                    <a:pt x="4747" y="8443"/>
                    <a:pt x="4765" y="8443"/>
                  </a:cubicBezTo>
                  <a:cubicBezTo>
                    <a:pt x="4766" y="8443"/>
                    <a:pt x="4768" y="8439"/>
                    <a:pt x="4771" y="8431"/>
                  </a:cubicBezTo>
                  <a:lnTo>
                    <a:pt x="4771" y="8431"/>
                  </a:lnTo>
                  <a:lnTo>
                    <a:pt x="1535" y="31081"/>
                  </a:lnTo>
                  <a:cubicBezTo>
                    <a:pt x="1535" y="31081"/>
                    <a:pt x="1" y="37586"/>
                    <a:pt x="4437" y="40721"/>
                  </a:cubicBezTo>
                  <a:cubicBezTo>
                    <a:pt x="5416" y="41400"/>
                    <a:pt x="6592" y="41670"/>
                    <a:pt x="7842" y="41670"/>
                  </a:cubicBezTo>
                  <a:cubicBezTo>
                    <a:pt x="10893" y="41670"/>
                    <a:pt x="14383" y="40060"/>
                    <a:pt x="16512" y="38853"/>
                  </a:cubicBezTo>
                  <a:lnTo>
                    <a:pt x="29588" y="30981"/>
                  </a:lnTo>
                  <a:lnTo>
                    <a:pt x="19448" y="21274"/>
                  </a:lnTo>
                  <a:lnTo>
                    <a:pt x="11909" y="26177"/>
                  </a:lnTo>
                  <a:lnTo>
                    <a:pt x="10508" y="8598"/>
                  </a:lnTo>
                  <a:lnTo>
                    <a:pt x="10642" y="7731"/>
                  </a:lnTo>
                  <a:lnTo>
                    <a:pt x="15745" y="5796"/>
                  </a:lnTo>
                  <a:lnTo>
                    <a:pt x="14277" y="2027"/>
                  </a:lnTo>
                  <a:cubicBezTo>
                    <a:pt x="13773" y="755"/>
                    <a:pt x="12562" y="1"/>
                    <a:pt x="11288" y="1"/>
                  </a:cubicBezTo>
                  <a:close/>
                </a:path>
              </a:pathLst>
            </a:custGeom>
            <a:solidFill>
              <a:srgbClr val="B788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19"/>
            <p:cNvSpPr/>
            <p:nvPr/>
          </p:nvSpPr>
          <p:spPr>
            <a:xfrm>
              <a:off x="2841375" y="1885950"/>
              <a:ext cx="343600" cy="437025"/>
            </a:xfrm>
            <a:custGeom>
              <a:avLst/>
              <a:gdLst/>
              <a:ahLst/>
              <a:cxnLst/>
              <a:rect l="l" t="t" r="r" b="b"/>
              <a:pathLst>
                <a:path w="13744" h="17481" extrusionOk="0">
                  <a:moveTo>
                    <a:pt x="8640" y="1"/>
                  </a:moveTo>
                  <a:lnTo>
                    <a:pt x="0" y="5438"/>
                  </a:lnTo>
                  <a:lnTo>
                    <a:pt x="7839" y="17480"/>
                  </a:lnTo>
                  <a:cubicBezTo>
                    <a:pt x="7839" y="17480"/>
                    <a:pt x="12142" y="12810"/>
                    <a:pt x="13743" y="7806"/>
                  </a:cubicBezTo>
                  <a:lnTo>
                    <a:pt x="8640" y="1"/>
                  </a:lnTo>
                  <a:close/>
                </a:path>
              </a:pathLst>
            </a:custGeom>
            <a:solidFill>
              <a:srgbClr val="EB99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19"/>
            <p:cNvSpPr/>
            <p:nvPr/>
          </p:nvSpPr>
          <p:spPr>
            <a:xfrm>
              <a:off x="2314100" y="747500"/>
              <a:ext cx="575650" cy="359600"/>
            </a:xfrm>
            <a:custGeom>
              <a:avLst/>
              <a:gdLst/>
              <a:ahLst/>
              <a:cxnLst/>
              <a:rect l="l" t="t" r="r" b="b"/>
              <a:pathLst>
                <a:path w="23026" h="14384" extrusionOk="0">
                  <a:moveTo>
                    <a:pt x="15165" y="1"/>
                  </a:moveTo>
                  <a:cubicBezTo>
                    <a:pt x="14650" y="1"/>
                    <a:pt x="14132" y="109"/>
                    <a:pt x="13653" y="340"/>
                  </a:cubicBezTo>
                  <a:cubicBezTo>
                    <a:pt x="12752" y="740"/>
                    <a:pt x="11918" y="1240"/>
                    <a:pt x="11184" y="1874"/>
                  </a:cubicBezTo>
                  <a:cubicBezTo>
                    <a:pt x="10375" y="887"/>
                    <a:pt x="9283" y="443"/>
                    <a:pt x="8204" y="443"/>
                  </a:cubicBezTo>
                  <a:cubicBezTo>
                    <a:pt x="6256" y="443"/>
                    <a:pt x="4353" y="1891"/>
                    <a:pt x="4246" y="4209"/>
                  </a:cubicBezTo>
                  <a:cubicBezTo>
                    <a:pt x="3909" y="4088"/>
                    <a:pt x="3571" y="4032"/>
                    <a:pt x="3243" y="4032"/>
                  </a:cubicBezTo>
                  <a:cubicBezTo>
                    <a:pt x="1490" y="4032"/>
                    <a:pt x="1" y="5635"/>
                    <a:pt x="310" y="7545"/>
                  </a:cubicBezTo>
                  <a:cubicBezTo>
                    <a:pt x="443" y="8346"/>
                    <a:pt x="910" y="9146"/>
                    <a:pt x="810" y="9913"/>
                  </a:cubicBezTo>
                  <a:cubicBezTo>
                    <a:pt x="710" y="10681"/>
                    <a:pt x="110" y="11414"/>
                    <a:pt x="443" y="12115"/>
                  </a:cubicBezTo>
                  <a:cubicBezTo>
                    <a:pt x="710" y="12649"/>
                    <a:pt x="1444" y="12749"/>
                    <a:pt x="2044" y="12982"/>
                  </a:cubicBezTo>
                  <a:cubicBezTo>
                    <a:pt x="2645" y="13182"/>
                    <a:pt x="3212" y="13916"/>
                    <a:pt x="2778" y="14383"/>
                  </a:cubicBezTo>
                  <a:lnTo>
                    <a:pt x="17655" y="8145"/>
                  </a:lnTo>
                  <a:cubicBezTo>
                    <a:pt x="18118" y="8812"/>
                    <a:pt x="18919" y="9139"/>
                    <a:pt x="19735" y="9139"/>
                  </a:cubicBezTo>
                  <a:cubicBezTo>
                    <a:pt x="20390" y="9139"/>
                    <a:pt x="21053" y="8928"/>
                    <a:pt x="21558" y="8512"/>
                  </a:cubicBezTo>
                  <a:cubicBezTo>
                    <a:pt x="22692" y="7578"/>
                    <a:pt x="23026" y="5910"/>
                    <a:pt x="22626" y="4476"/>
                  </a:cubicBezTo>
                  <a:cubicBezTo>
                    <a:pt x="22392" y="3442"/>
                    <a:pt x="21692" y="2575"/>
                    <a:pt x="20758" y="2074"/>
                  </a:cubicBezTo>
                  <a:cubicBezTo>
                    <a:pt x="20410" y="1906"/>
                    <a:pt x="20036" y="1825"/>
                    <a:pt x="19666" y="1825"/>
                  </a:cubicBezTo>
                  <a:cubicBezTo>
                    <a:pt x="19006" y="1825"/>
                    <a:pt x="18359" y="2084"/>
                    <a:pt x="17889" y="2575"/>
                  </a:cubicBezTo>
                  <a:cubicBezTo>
                    <a:pt x="17989" y="1574"/>
                    <a:pt x="17422" y="640"/>
                    <a:pt x="16488" y="240"/>
                  </a:cubicBezTo>
                  <a:cubicBezTo>
                    <a:pt x="16067" y="84"/>
                    <a:pt x="15617" y="1"/>
                    <a:pt x="15165"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19"/>
            <p:cNvSpPr/>
            <p:nvPr/>
          </p:nvSpPr>
          <p:spPr>
            <a:xfrm>
              <a:off x="2376025" y="887700"/>
              <a:ext cx="439525" cy="819000"/>
            </a:xfrm>
            <a:custGeom>
              <a:avLst/>
              <a:gdLst/>
              <a:ahLst/>
              <a:cxnLst/>
              <a:rect l="l" t="t" r="r" b="b"/>
              <a:pathLst>
                <a:path w="17581" h="32760" extrusionOk="0">
                  <a:moveTo>
                    <a:pt x="9903" y="0"/>
                  </a:moveTo>
                  <a:cubicBezTo>
                    <a:pt x="6807" y="0"/>
                    <a:pt x="3721" y="873"/>
                    <a:pt x="1035" y="2604"/>
                  </a:cubicBezTo>
                  <a:lnTo>
                    <a:pt x="568" y="2904"/>
                  </a:lnTo>
                  <a:lnTo>
                    <a:pt x="34" y="26922"/>
                  </a:lnTo>
                  <a:cubicBezTo>
                    <a:pt x="1" y="30124"/>
                    <a:pt x="2636" y="32759"/>
                    <a:pt x="5838" y="32759"/>
                  </a:cubicBezTo>
                  <a:cubicBezTo>
                    <a:pt x="8941" y="32759"/>
                    <a:pt x="11476" y="30357"/>
                    <a:pt x="11643" y="27255"/>
                  </a:cubicBezTo>
                  <a:cubicBezTo>
                    <a:pt x="11776" y="24720"/>
                    <a:pt x="11876" y="22252"/>
                    <a:pt x="11876" y="22252"/>
                  </a:cubicBezTo>
                  <a:cubicBezTo>
                    <a:pt x="11876" y="22252"/>
                    <a:pt x="16646" y="21918"/>
                    <a:pt x="17080" y="17248"/>
                  </a:cubicBezTo>
                  <a:cubicBezTo>
                    <a:pt x="17513" y="12611"/>
                    <a:pt x="17580" y="1904"/>
                    <a:pt x="17580" y="1904"/>
                  </a:cubicBezTo>
                  <a:cubicBezTo>
                    <a:pt x="15174" y="631"/>
                    <a:pt x="12535" y="0"/>
                    <a:pt x="9903" y="0"/>
                  </a:cubicBez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19"/>
            <p:cNvSpPr/>
            <p:nvPr/>
          </p:nvSpPr>
          <p:spPr>
            <a:xfrm>
              <a:off x="2566175" y="1112700"/>
              <a:ext cx="36725" cy="33400"/>
            </a:xfrm>
            <a:custGeom>
              <a:avLst/>
              <a:gdLst/>
              <a:ahLst/>
              <a:cxnLst/>
              <a:rect l="l" t="t" r="r" b="b"/>
              <a:pathLst>
                <a:path w="1469" h="1336" extrusionOk="0">
                  <a:moveTo>
                    <a:pt x="737" y="1"/>
                  </a:moveTo>
                  <a:cubicBezTo>
                    <a:pt x="456" y="1"/>
                    <a:pt x="206" y="186"/>
                    <a:pt x="100" y="476"/>
                  </a:cubicBezTo>
                  <a:cubicBezTo>
                    <a:pt x="0" y="809"/>
                    <a:pt x="167" y="1176"/>
                    <a:pt x="501" y="1310"/>
                  </a:cubicBezTo>
                  <a:cubicBezTo>
                    <a:pt x="565" y="1327"/>
                    <a:pt x="629" y="1335"/>
                    <a:pt x="692" y="1335"/>
                  </a:cubicBezTo>
                  <a:cubicBezTo>
                    <a:pt x="989" y="1335"/>
                    <a:pt x="1258" y="1151"/>
                    <a:pt x="1368" y="876"/>
                  </a:cubicBezTo>
                  <a:cubicBezTo>
                    <a:pt x="1468" y="542"/>
                    <a:pt x="1301" y="176"/>
                    <a:pt x="968" y="42"/>
                  </a:cubicBezTo>
                  <a:cubicBezTo>
                    <a:pt x="890" y="14"/>
                    <a:pt x="813" y="1"/>
                    <a:pt x="73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19"/>
            <p:cNvSpPr/>
            <p:nvPr/>
          </p:nvSpPr>
          <p:spPr>
            <a:xfrm>
              <a:off x="2562000" y="1101075"/>
              <a:ext cx="61725" cy="18725"/>
            </a:xfrm>
            <a:custGeom>
              <a:avLst/>
              <a:gdLst/>
              <a:ahLst/>
              <a:cxnLst/>
              <a:rect l="l" t="t" r="r" b="b"/>
              <a:pathLst>
                <a:path w="2469" h="749" extrusionOk="0">
                  <a:moveTo>
                    <a:pt x="1161" y="0"/>
                  </a:moveTo>
                  <a:cubicBezTo>
                    <a:pt x="849" y="0"/>
                    <a:pt x="566" y="95"/>
                    <a:pt x="334" y="240"/>
                  </a:cubicBezTo>
                  <a:cubicBezTo>
                    <a:pt x="101" y="407"/>
                    <a:pt x="1" y="507"/>
                    <a:pt x="67" y="574"/>
                  </a:cubicBezTo>
                  <a:cubicBezTo>
                    <a:pt x="77" y="588"/>
                    <a:pt x="95" y="594"/>
                    <a:pt x="122" y="594"/>
                  </a:cubicBezTo>
                  <a:cubicBezTo>
                    <a:pt x="271" y="594"/>
                    <a:pt x="672" y="404"/>
                    <a:pt x="1168" y="404"/>
                  </a:cubicBezTo>
                  <a:cubicBezTo>
                    <a:pt x="1201" y="404"/>
                    <a:pt x="1234" y="405"/>
                    <a:pt x="1268" y="407"/>
                  </a:cubicBezTo>
                  <a:cubicBezTo>
                    <a:pt x="1849" y="438"/>
                    <a:pt x="2262" y="749"/>
                    <a:pt x="2404" y="749"/>
                  </a:cubicBezTo>
                  <a:cubicBezTo>
                    <a:pt x="2417" y="749"/>
                    <a:pt x="2427" y="746"/>
                    <a:pt x="2436" y="741"/>
                  </a:cubicBezTo>
                  <a:cubicBezTo>
                    <a:pt x="2469" y="707"/>
                    <a:pt x="2402" y="574"/>
                    <a:pt x="2202" y="374"/>
                  </a:cubicBezTo>
                  <a:cubicBezTo>
                    <a:pt x="1969" y="174"/>
                    <a:pt x="1635" y="40"/>
                    <a:pt x="1301" y="7"/>
                  </a:cubicBezTo>
                  <a:cubicBezTo>
                    <a:pt x="1254" y="2"/>
                    <a:pt x="1207" y="0"/>
                    <a:pt x="116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19"/>
            <p:cNvSpPr/>
            <p:nvPr/>
          </p:nvSpPr>
          <p:spPr>
            <a:xfrm>
              <a:off x="2742975" y="1112700"/>
              <a:ext cx="37550" cy="33400"/>
            </a:xfrm>
            <a:custGeom>
              <a:avLst/>
              <a:gdLst/>
              <a:ahLst/>
              <a:cxnLst/>
              <a:rect l="l" t="t" r="r" b="b"/>
              <a:pathLst>
                <a:path w="1502" h="1336" extrusionOk="0">
                  <a:moveTo>
                    <a:pt x="750" y="1"/>
                  </a:moveTo>
                  <a:cubicBezTo>
                    <a:pt x="477" y="1"/>
                    <a:pt x="205" y="186"/>
                    <a:pt x="100" y="476"/>
                  </a:cubicBezTo>
                  <a:cubicBezTo>
                    <a:pt x="0" y="809"/>
                    <a:pt x="200" y="1176"/>
                    <a:pt x="534" y="1310"/>
                  </a:cubicBezTo>
                  <a:cubicBezTo>
                    <a:pt x="592" y="1327"/>
                    <a:pt x="653" y="1335"/>
                    <a:pt x="713" y="1335"/>
                  </a:cubicBezTo>
                  <a:cubicBezTo>
                    <a:pt x="999" y="1335"/>
                    <a:pt x="1291" y="1151"/>
                    <a:pt x="1401" y="876"/>
                  </a:cubicBezTo>
                  <a:cubicBezTo>
                    <a:pt x="1501" y="542"/>
                    <a:pt x="1301" y="176"/>
                    <a:pt x="967" y="42"/>
                  </a:cubicBezTo>
                  <a:cubicBezTo>
                    <a:pt x="897" y="14"/>
                    <a:pt x="824" y="1"/>
                    <a:pt x="75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19"/>
            <p:cNvSpPr/>
            <p:nvPr/>
          </p:nvSpPr>
          <p:spPr>
            <a:xfrm>
              <a:off x="2741300" y="1101675"/>
              <a:ext cx="61725" cy="18950"/>
            </a:xfrm>
            <a:custGeom>
              <a:avLst/>
              <a:gdLst/>
              <a:ahLst/>
              <a:cxnLst/>
              <a:rect l="l" t="t" r="r" b="b"/>
              <a:pathLst>
                <a:path w="2469" h="758" extrusionOk="0">
                  <a:moveTo>
                    <a:pt x="1181" y="0"/>
                  </a:moveTo>
                  <a:cubicBezTo>
                    <a:pt x="885" y="0"/>
                    <a:pt x="589" y="84"/>
                    <a:pt x="334" y="250"/>
                  </a:cubicBezTo>
                  <a:cubicBezTo>
                    <a:pt x="100" y="383"/>
                    <a:pt x="0" y="483"/>
                    <a:pt x="67" y="550"/>
                  </a:cubicBezTo>
                  <a:cubicBezTo>
                    <a:pt x="77" y="564"/>
                    <a:pt x="95" y="570"/>
                    <a:pt x="120" y="570"/>
                  </a:cubicBezTo>
                  <a:cubicBezTo>
                    <a:pt x="263" y="570"/>
                    <a:pt x="645" y="380"/>
                    <a:pt x="1163" y="380"/>
                  </a:cubicBezTo>
                  <a:cubicBezTo>
                    <a:pt x="1198" y="380"/>
                    <a:pt x="1232" y="381"/>
                    <a:pt x="1268" y="383"/>
                  </a:cubicBezTo>
                  <a:cubicBezTo>
                    <a:pt x="1853" y="414"/>
                    <a:pt x="2268" y="757"/>
                    <a:pt x="2407" y="757"/>
                  </a:cubicBezTo>
                  <a:cubicBezTo>
                    <a:pt x="2418" y="757"/>
                    <a:pt x="2428" y="755"/>
                    <a:pt x="2435" y="750"/>
                  </a:cubicBezTo>
                  <a:cubicBezTo>
                    <a:pt x="2469" y="683"/>
                    <a:pt x="2402" y="550"/>
                    <a:pt x="2202" y="383"/>
                  </a:cubicBezTo>
                  <a:cubicBezTo>
                    <a:pt x="1908" y="126"/>
                    <a:pt x="1544" y="0"/>
                    <a:pt x="118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19"/>
            <p:cNvSpPr/>
            <p:nvPr/>
          </p:nvSpPr>
          <p:spPr>
            <a:xfrm>
              <a:off x="2679575" y="1105400"/>
              <a:ext cx="43400" cy="143250"/>
            </a:xfrm>
            <a:custGeom>
              <a:avLst/>
              <a:gdLst/>
              <a:ahLst/>
              <a:cxnLst/>
              <a:rect l="l" t="t" r="r" b="b"/>
              <a:pathLst>
                <a:path w="1736" h="5730" extrusionOk="0">
                  <a:moveTo>
                    <a:pt x="68" y="1"/>
                  </a:moveTo>
                  <a:cubicBezTo>
                    <a:pt x="1" y="34"/>
                    <a:pt x="368" y="1602"/>
                    <a:pt x="902" y="3503"/>
                  </a:cubicBezTo>
                  <a:cubicBezTo>
                    <a:pt x="1068" y="3970"/>
                    <a:pt x="1202" y="4437"/>
                    <a:pt x="1335" y="4837"/>
                  </a:cubicBezTo>
                  <a:cubicBezTo>
                    <a:pt x="1402" y="5004"/>
                    <a:pt x="1435" y="5171"/>
                    <a:pt x="1402" y="5338"/>
                  </a:cubicBezTo>
                  <a:cubicBezTo>
                    <a:pt x="1369" y="5438"/>
                    <a:pt x="1268" y="5471"/>
                    <a:pt x="1068" y="5471"/>
                  </a:cubicBezTo>
                  <a:cubicBezTo>
                    <a:pt x="1009" y="5465"/>
                    <a:pt x="949" y="5462"/>
                    <a:pt x="888" y="5462"/>
                  </a:cubicBezTo>
                  <a:cubicBezTo>
                    <a:pt x="605" y="5462"/>
                    <a:pt x="303" y="5522"/>
                    <a:pt x="1" y="5605"/>
                  </a:cubicBezTo>
                  <a:cubicBezTo>
                    <a:pt x="276" y="5680"/>
                    <a:pt x="533" y="5717"/>
                    <a:pt x="798" y="5717"/>
                  </a:cubicBezTo>
                  <a:cubicBezTo>
                    <a:pt x="887" y="5717"/>
                    <a:pt x="977" y="5713"/>
                    <a:pt x="1068" y="5705"/>
                  </a:cubicBezTo>
                  <a:cubicBezTo>
                    <a:pt x="1118" y="5721"/>
                    <a:pt x="1168" y="5730"/>
                    <a:pt x="1218" y="5730"/>
                  </a:cubicBezTo>
                  <a:cubicBezTo>
                    <a:pt x="1268" y="5730"/>
                    <a:pt x="1318" y="5721"/>
                    <a:pt x="1369" y="5705"/>
                  </a:cubicBezTo>
                  <a:cubicBezTo>
                    <a:pt x="1502" y="5671"/>
                    <a:pt x="1602" y="5605"/>
                    <a:pt x="1669" y="5471"/>
                  </a:cubicBezTo>
                  <a:cubicBezTo>
                    <a:pt x="1735" y="5238"/>
                    <a:pt x="1735" y="4971"/>
                    <a:pt x="1635" y="4771"/>
                  </a:cubicBezTo>
                  <a:cubicBezTo>
                    <a:pt x="1502" y="4337"/>
                    <a:pt x="1369" y="3870"/>
                    <a:pt x="1268" y="3403"/>
                  </a:cubicBezTo>
                  <a:cubicBezTo>
                    <a:pt x="701" y="1502"/>
                    <a:pt x="168" y="1"/>
                    <a:pt x="6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19"/>
            <p:cNvSpPr/>
            <p:nvPr/>
          </p:nvSpPr>
          <p:spPr>
            <a:xfrm>
              <a:off x="2615375" y="1258850"/>
              <a:ext cx="88425" cy="46500"/>
            </a:xfrm>
            <a:custGeom>
              <a:avLst/>
              <a:gdLst/>
              <a:ahLst/>
              <a:cxnLst/>
              <a:rect l="l" t="t" r="r" b="b"/>
              <a:pathLst>
                <a:path w="3537" h="1860" extrusionOk="0">
                  <a:moveTo>
                    <a:pt x="434" y="0"/>
                  </a:moveTo>
                  <a:cubicBezTo>
                    <a:pt x="434" y="0"/>
                    <a:pt x="0" y="1068"/>
                    <a:pt x="1368" y="1701"/>
                  </a:cubicBezTo>
                  <a:cubicBezTo>
                    <a:pt x="1613" y="1808"/>
                    <a:pt x="1867" y="1860"/>
                    <a:pt x="2118" y="1860"/>
                  </a:cubicBezTo>
                  <a:cubicBezTo>
                    <a:pt x="2654" y="1860"/>
                    <a:pt x="3173" y="1622"/>
                    <a:pt x="3536" y="1168"/>
                  </a:cubicBezTo>
                  <a:cubicBezTo>
                    <a:pt x="2469" y="868"/>
                    <a:pt x="1435" y="501"/>
                    <a:pt x="43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19"/>
            <p:cNvSpPr/>
            <p:nvPr/>
          </p:nvSpPr>
          <p:spPr>
            <a:xfrm>
              <a:off x="2524475" y="1387275"/>
              <a:ext cx="149300" cy="85075"/>
            </a:xfrm>
            <a:custGeom>
              <a:avLst/>
              <a:gdLst/>
              <a:ahLst/>
              <a:cxnLst/>
              <a:rect l="l" t="t" r="r" b="b"/>
              <a:pathLst>
                <a:path w="5972" h="3403" extrusionOk="0">
                  <a:moveTo>
                    <a:pt x="0" y="0"/>
                  </a:moveTo>
                  <a:cubicBezTo>
                    <a:pt x="1" y="0"/>
                    <a:pt x="1157" y="3403"/>
                    <a:pt x="5803" y="3403"/>
                  </a:cubicBezTo>
                  <a:cubicBezTo>
                    <a:pt x="5826" y="3403"/>
                    <a:pt x="5849" y="3403"/>
                    <a:pt x="5871" y="3403"/>
                  </a:cubicBezTo>
                  <a:lnTo>
                    <a:pt x="5971" y="2202"/>
                  </a:lnTo>
                  <a:cubicBezTo>
                    <a:pt x="3803" y="2068"/>
                    <a:pt x="1735" y="1301"/>
                    <a:pt x="0" y="0"/>
                  </a:cubicBezTo>
                  <a:close/>
                </a:path>
              </a:pathLst>
            </a:custGeom>
            <a:solidFill>
              <a:srgbClr val="EB99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19"/>
            <p:cNvSpPr/>
            <p:nvPr/>
          </p:nvSpPr>
          <p:spPr>
            <a:xfrm>
              <a:off x="2304625" y="1112850"/>
              <a:ext cx="83100" cy="133750"/>
            </a:xfrm>
            <a:custGeom>
              <a:avLst/>
              <a:gdLst/>
              <a:ahLst/>
              <a:cxnLst/>
              <a:rect l="l" t="t" r="r" b="b"/>
              <a:pathLst>
                <a:path w="3324" h="5350" extrusionOk="0">
                  <a:moveTo>
                    <a:pt x="2537" y="0"/>
                  </a:moveTo>
                  <a:cubicBezTo>
                    <a:pt x="1664" y="0"/>
                    <a:pt x="346" y="377"/>
                    <a:pt x="155" y="2671"/>
                  </a:cubicBezTo>
                  <a:cubicBezTo>
                    <a:pt x="0" y="4926"/>
                    <a:pt x="1413" y="5350"/>
                    <a:pt x="2384" y="5350"/>
                  </a:cubicBezTo>
                  <a:cubicBezTo>
                    <a:pt x="2878" y="5350"/>
                    <a:pt x="3257" y="5240"/>
                    <a:pt x="3257" y="5206"/>
                  </a:cubicBezTo>
                  <a:cubicBezTo>
                    <a:pt x="3257" y="5106"/>
                    <a:pt x="3324" y="2038"/>
                    <a:pt x="3324" y="703"/>
                  </a:cubicBezTo>
                  <a:cubicBezTo>
                    <a:pt x="3324" y="336"/>
                    <a:pt x="3057" y="36"/>
                    <a:pt x="2657" y="3"/>
                  </a:cubicBezTo>
                  <a:cubicBezTo>
                    <a:pt x="2618" y="1"/>
                    <a:pt x="2578" y="0"/>
                    <a:pt x="2537" y="0"/>
                  </a:cubicBez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19"/>
            <p:cNvSpPr/>
            <p:nvPr/>
          </p:nvSpPr>
          <p:spPr>
            <a:xfrm>
              <a:off x="2331000" y="1140200"/>
              <a:ext cx="37550" cy="74800"/>
            </a:xfrm>
            <a:custGeom>
              <a:avLst/>
              <a:gdLst/>
              <a:ahLst/>
              <a:cxnLst/>
              <a:rect l="l" t="t" r="r" b="b"/>
              <a:pathLst>
                <a:path w="1502" h="2992" extrusionOk="0">
                  <a:moveTo>
                    <a:pt x="1059" y="1"/>
                  </a:moveTo>
                  <a:cubicBezTo>
                    <a:pt x="1039" y="1"/>
                    <a:pt x="1020" y="3"/>
                    <a:pt x="1001" y="10"/>
                  </a:cubicBezTo>
                  <a:cubicBezTo>
                    <a:pt x="701" y="43"/>
                    <a:pt x="434" y="210"/>
                    <a:pt x="334" y="477"/>
                  </a:cubicBezTo>
                  <a:cubicBezTo>
                    <a:pt x="134" y="777"/>
                    <a:pt x="67" y="1077"/>
                    <a:pt x="34" y="1411"/>
                  </a:cubicBezTo>
                  <a:cubicBezTo>
                    <a:pt x="1" y="2111"/>
                    <a:pt x="301" y="2778"/>
                    <a:pt x="801" y="2945"/>
                  </a:cubicBezTo>
                  <a:cubicBezTo>
                    <a:pt x="891" y="2975"/>
                    <a:pt x="981" y="2991"/>
                    <a:pt x="1068" y="2991"/>
                  </a:cubicBezTo>
                  <a:cubicBezTo>
                    <a:pt x="1174" y="2991"/>
                    <a:pt x="1276" y="2967"/>
                    <a:pt x="1368" y="2912"/>
                  </a:cubicBezTo>
                  <a:cubicBezTo>
                    <a:pt x="1468" y="2812"/>
                    <a:pt x="1502" y="2745"/>
                    <a:pt x="1502" y="2745"/>
                  </a:cubicBezTo>
                  <a:lnTo>
                    <a:pt x="1502" y="2745"/>
                  </a:lnTo>
                  <a:cubicBezTo>
                    <a:pt x="1502" y="2745"/>
                    <a:pt x="1435" y="2778"/>
                    <a:pt x="1302" y="2812"/>
                  </a:cubicBezTo>
                  <a:cubicBezTo>
                    <a:pt x="1245" y="2840"/>
                    <a:pt x="1183" y="2850"/>
                    <a:pt x="1120" y="2850"/>
                  </a:cubicBezTo>
                  <a:cubicBezTo>
                    <a:pt x="1033" y="2850"/>
                    <a:pt x="945" y="2831"/>
                    <a:pt x="868" y="2812"/>
                  </a:cubicBezTo>
                  <a:cubicBezTo>
                    <a:pt x="501" y="2645"/>
                    <a:pt x="234" y="2044"/>
                    <a:pt x="267" y="1411"/>
                  </a:cubicBezTo>
                  <a:cubicBezTo>
                    <a:pt x="301" y="1144"/>
                    <a:pt x="368" y="843"/>
                    <a:pt x="501" y="577"/>
                  </a:cubicBezTo>
                  <a:cubicBezTo>
                    <a:pt x="601" y="376"/>
                    <a:pt x="768" y="210"/>
                    <a:pt x="1001" y="176"/>
                  </a:cubicBezTo>
                  <a:cubicBezTo>
                    <a:pt x="1024" y="171"/>
                    <a:pt x="1048" y="168"/>
                    <a:pt x="1072" y="168"/>
                  </a:cubicBezTo>
                  <a:cubicBezTo>
                    <a:pt x="1188" y="168"/>
                    <a:pt x="1307" y="233"/>
                    <a:pt x="1335" y="343"/>
                  </a:cubicBezTo>
                  <a:cubicBezTo>
                    <a:pt x="1368" y="443"/>
                    <a:pt x="1335" y="510"/>
                    <a:pt x="1368" y="543"/>
                  </a:cubicBezTo>
                  <a:cubicBezTo>
                    <a:pt x="1402" y="543"/>
                    <a:pt x="1435" y="477"/>
                    <a:pt x="1435" y="343"/>
                  </a:cubicBezTo>
                  <a:cubicBezTo>
                    <a:pt x="1435" y="243"/>
                    <a:pt x="1368" y="176"/>
                    <a:pt x="1302" y="110"/>
                  </a:cubicBezTo>
                  <a:cubicBezTo>
                    <a:pt x="1247" y="55"/>
                    <a:pt x="1148" y="1"/>
                    <a:pt x="1059" y="1"/>
                  </a:cubicBezTo>
                  <a:close/>
                </a:path>
              </a:pathLst>
            </a:custGeom>
            <a:solidFill>
              <a:srgbClr val="EB99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19"/>
            <p:cNvSpPr/>
            <p:nvPr/>
          </p:nvSpPr>
          <p:spPr>
            <a:xfrm>
              <a:off x="2561175" y="1051875"/>
              <a:ext cx="72350" cy="23225"/>
            </a:xfrm>
            <a:custGeom>
              <a:avLst/>
              <a:gdLst/>
              <a:ahLst/>
              <a:cxnLst/>
              <a:rect l="l" t="t" r="r" b="b"/>
              <a:pathLst>
                <a:path w="2894" h="929" extrusionOk="0">
                  <a:moveTo>
                    <a:pt x="1587" y="1"/>
                  </a:moveTo>
                  <a:cubicBezTo>
                    <a:pt x="1537" y="1"/>
                    <a:pt x="1486" y="3"/>
                    <a:pt x="1435" y="7"/>
                  </a:cubicBezTo>
                  <a:cubicBezTo>
                    <a:pt x="567" y="107"/>
                    <a:pt x="0" y="607"/>
                    <a:pt x="167" y="807"/>
                  </a:cubicBezTo>
                  <a:cubicBezTo>
                    <a:pt x="229" y="900"/>
                    <a:pt x="371" y="929"/>
                    <a:pt x="572" y="929"/>
                  </a:cubicBezTo>
                  <a:cubicBezTo>
                    <a:pt x="803" y="929"/>
                    <a:pt x="1112" y="892"/>
                    <a:pt x="1468" y="874"/>
                  </a:cubicBezTo>
                  <a:cubicBezTo>
                    <a:pt x="2135" y="874"/>
                    <a:pt x="2669" y="841"/>
                    <a:pt x="2769" y="640"/>
                  </a:cubicBezTo>
                  <a:cubicBezTo>
                    <a:pt x="2894" y="453"/>
                    <a:pt x="2344" y="1"/>
                    <a:pt x="158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19"/>
            <p:cNvSpPr/>
            <p:nvPr/>
          </p:nvSpPr>
          <p:spPr>
            <a:xfrm>
              <a:off x="2750550" y="1057625"/>
              <a:ext cx="52475" cy="22550"/>
            </a:xfrm>
            <a:custGeom>
              <a:avLst/>
              <a:gdLst/>
              <a:ahLst/>
              <a:cxnLst/>
              <a:rect l="l" t="t" r="r" b="b"/>
              <a:pathLst>
                <a:path w="2099" h="902" extrusionOk="0">
                  <a:moveTo>
                    <a:pt x="894" y="1"/>
                  </a:moveTo>
                  <a:cubicBezTo>
                    <a:pt x="378" y="1"/>
                    <a:pt x="0" y="263"/>
                    <a:pt x="31" y="444"/>
                  </a:cubicBezTo>
                  <a:cubicBezTo>
                    <a:pt x="97" y="677"/>
                    <a:pt x="498" y="811"/>
                    <a:pt x="998" y="877"/>
                  </a:cubicBezTo>
                  <a:cubicBezTo>
                    <a:pt x="1119" y="894"/>
                    <a:pt x="1237" y="902"/>
                    <a:pt x="1347" y="902"/>
                  </a:cubicBezTo>
                  <a:cubicBezTo>
                    <a:pt x="1689" y="902"/>
                    <a:pt x="1956" y="821"/>
                    <a:pt x="2032" y="644"/>
                  </a:cubicBezTo>
                  <a:cubicBezTo>
                    <a:pt x="2099" y="410"/>
                    <a:pt x="1698" y="77"/>
                    <a:pt x="1065" y="10"/>
                  </a:cubicBezTo>
                  <a:cubicBezTo>
                    <a:pt x="1006" y="4"/>
                    <a:pt x="950" y="1"/>
                    <a:pt x="89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19"/>
            <p:cNvSpPr/>
            <p:nvPr/>
          </p:nvSpPr>
          <p:spPr>
            <a:xfrm>
              <a:off x="2355175" y="866050"/>
              <a:ext cx="480375" cy="267825"/>
            </a:xfrm>
            <a:custGeom>
              <a:avLst/>
              <a:gdLst/>
              <a:ahLst/>
              <a:cxnLst/>
              <a:rect l="l" t="t" r="r" b="b"/>
              <a:pathLst>
                <a:path w="19215" h="10713" extrusionOk="0">
                  <a:moveTo>
                    <a:pt x="10809" y="1"/>
                  </a:moveTo>
                  <a:lnTo>
                    <a:pt x="5772" y="935"/>
                  </a:lnTo>
                  <a:lnTo>
                    <a:pt x="1202" y="3203"/>
                  </a:lnTo>
                  <a:cubicBezTo>
                    <a:pt x="1202" y="3203"/>
                    <a:pt x="1" y="10542"/>
                    <a:pt x="1902" y="10709"/>
                  </a:cubicBezTo>
                  <a:cubicBezTo>
                    <a:pt x="1935" y="10712"/>
                    <a:pt x="1966" y="10713"/>
                    <a:pt x="1997" y="10713"/>
                  </a:cubicBezTo>
                  <a:cubicBezTo>
                    <a:pt x="3765" y="10713"/>
                    <a:pt x="3604" y="6139"/>
                    <a:pt x="3604" y="6139"/>
                  </a:cubicBezTo>
                  <a:cubicBezTo>
                    <a:pt x="6005" y="5438"/>
                    <a:pt x="6105" y="2936"/>
                    <a:pt x="6739" y="2469"/>
                  </a:cubicBezTo>
                  <a:cubicBezTo>
                    <a:pt x="6891" y="2349"/>
                    <a:pt x="7169" y="2292"/>
                    <a:pt x="7536" y="2292"/>
                  </a:cubicBezTo>
                  <a:cubicBezTo>
                    <a:pt x="8697" y="2292"/>
                    <a:pt x="10752" y="2858"/>
                    <a:pt x="12577" y="3770"/>
                  </a:cubicBezTo>
                  <a:cubicBezTo>
                    <a:pt x="14050" y="4507"/>
                    <a:pt x="15383" y="4727"/>
                    <a:pt x="16451" y="4727"/>
                  </a:cubicBezTo>
                  <a:cubicBezTo>
                    <a:pt x="18044" y="4727"/>
                    <a:pt x="19048" y="4237"/>
                    <a:pt x="19048" y="4237"/>
                  </a:cubicBezTo>
                  <a:lnTo>
                    <a:pt x="19215" y="1669"/>
                  </a:lnTo>
                  <a:lnTo>
                    <a:pt x="15545" y="668"/>
                  </a:lnTo>
                  <a:lnTo>
                    <a:pt x="10809"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19"/>
            <p:cNvSpPr/>
            <p:nvPr/>
          </p:nvSpPr>
          <p:spPr>
            <a:xfrm>
              <a:off x="2043300" y="1542750"/>
              <a:ext cx="1132500" cy="1007475"/>
            </a:xfrm>
            <a:custGeom>
              <a:avLst/>
              <a:gdLst/>
              <a:ahLst/>
              <a:cxnLst/>
              <a:rect l="l" t="t" r="r" b="b"/>
              <a:pathLst>
                <a:path w="45300" h="40299" extrusionOk="0">
                  <a:moveTo>
                    <a:pt x="12783" y="0"/>
                  </a:moveTo>
                  <a:cubicBezTo>
                    <a:pt x="10532" y="0"/>
                    <a:pt x="4008" y="379"/>
                    <a:pt x="0" y="4522"/>
                  </a:cubicBezTo>
                  <a:lnTo>
                    <a:pt x="5338" y="22769"/>
                  </a:lnTo>
                  <a:cubicBezTo>
                    <a:pt x="5338" y="22769"/>
                    <a:pt x="5604" y="28173"/>
                    <a:pt x="6005" y="32576"/>
                  </a:cubicBezTo>
                  <a:lnTo>
                    <a:pt x="6405" y="37379"/>
                  </a:lnTo>
                  <a:cubicBezTo>
                    <a:pt x="10378" y="39338"/>
                    <a:pt x="14661" y="40299"/>
                    <a:pt x="18922" y="40299"/>
                  </a:cubicBezTo>
                  <a:cubicBezTo>
                    <a:pt x="25109" y="40299"/>
                    <a:pt x="31250" y="38274"/>
                    <a:pt x="36326" y="34344"/>
                  </a:cubicBezTo>
                  <a:cubicBezTo>
                    <a:pt x="35492" y="29107"/>
                    <a:pt x="34492" y="23069"/>
                    <a:pt x="34558" y="22769"/>
                  </a:cubicBezTo>
                  <a:cubicBezTo>
                    <a:pt x="34558" y="22735"/>
                    <a:pt x="34558" y="22702"/>
                    <a:pt x="34558" y="22669"/>
                  </a:cubicBezTo>
                  <a:lnTo>
                    <a:pt x="40196" y="17665"/>
                  </a:lnTo>
                  <a:lnTo>
                    <a:pt x="45299" y="12928"/>
                  </a:lnTo>
                  <a:cubicBezTo>
                    <a:pt x="41030" y="8959"/>
                    <a:pt x="36560" y="4856"/>
                    <a:pt x="33424" y="3121"/>
                  </a:cubicBezTo>
                  <a:lnTo>
                    <a:pt x="33424" y="3088"/>
                  </a:lnTo>
                  <a:lnTo>
                    <a:pt x="33124" y="2988"/>
                  </a:lnTo>
                  <a:cubicBezTo>
                    <a:pt x="30522" y="1687"/>
                    <a:pt x="27720" y="820"/>
                    <a:pt x="24851" y="419"/>
                  </a:cubicBezTo>
                  <a:lnTo>
                    <a:pt x="13577" y="19"/>
                  </a:lnTo>
                  <a:cubicBezTo>
                    <a:pt x="13577" y="19"/>
                    <a:pt x="13287" y="0"/>
                    <a:pt x="12783" y="0"/>
                  </a:cubicBezTo>
                  <a:close/>
                </a:path>
              </a:pathLst>
            </a:custGeom>
            <a:solidFill>
              <a:srgbClr val="FFC1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19"/>
            <p:cNvSpPr/>
            <p:nvPr/>
          </p:nvSpPr>
          <p:spPr>
            <a:xfrm>
              <a:off x="2777150" y="1574900"/>
              <a:ext cx="128450" cy="534575"/>
            </a:xfrm>
            <a:custGeom>
              <a:avLst/>
              <a:gdLst/>
              <a:ahLst/>
              <a:cxnLst/>
              <a:rect l="l" t="t" r="r" b="b"/>
              <a:pathLst>
                <a:path w="5138" h="21383" extrusionOk="0">
                  <a:moveTo>
                    <a:pt x="1" y="1"/>
                  </a:moveTo>
                  <a:cubicBezTo>
                    <a:pt x="1" y="67"/>
                    <a:pt x="1" y="167"/>
                    <a:pt x="1" y="234"/>
                  </a:cubicBezTo>
                  <a:lnTo>
                    <a:pt x="201" y="835"/>
                  </a:lnTo>
                  <a:cubicBezTo>
                    <a:pt x="368" y="1402"/>
                    <a:pt x="568" y="2169"/>
                    <a:pt x="835" y="3103"/>
                  </a:cubicBezTo>
                  <a:cubicBezTo>
                    <a:pt x="1402" y="5004"/>
                    <a:pt x="2102" y="7673"/>
                    <a:pt x="2836" y="10608"/>
                  </a:cubicBezTo>
                  <a:cubicBezTo>
                    <a:pt x="3570" y="13577"/>
                    <a:pt x="4137" y="16246"/>
                    <a:pt x="4504" y="18214"/>
                  </a:cubicBezTo>
                  <a:cubicBezTo>
                    <a:pt x="4704" y="19148"/>
                    <a:pt x="4837" y="19948"/>
                    <a:pt x="4971" y="20515"/>
                  </a:cubicBezTo>
                  <a:lnTo>
                    <a:pt x="5071" y="21149"/>
                  </a:lnTo>
                  <a:cubicBezTo>
                    <a:pt x="5104" y="21216"/>
                    <a:pt x="5104" y="21283"/>
                    <a:pt x="5138" y="21383"/>
                  </a:cubicBezTo>
                  <a:cubicBezTo>
                    <a:pt x="5138" y="21283"/>
                    <a:pt x="5138" y="21216"/>
                    <a:pt x="5138" y="21149"/>
                  </a:cubicBezTo>
                  <a:cubicBezTo>
                    <a:pt x="5138" y="20982"/>
                    <a:pt x="5104" y="20749"/>
                    <a:pt x="5071" y="20515"/>
                  </a:cubicBezTo>
                  <a:cubicBezTo>
                    <a:pt x="4971" y="19948"/>
                    <a:pt x="4837" y="19148"/>
                    <a:pt x="4671" y="18180"/>
                  </a:cubicBezTo>
                  <a:cubicBezTo>
                    <a:pt x="4337" y="16212"/>
                    <a:pt x="3803" y="13510"/>
                    <a:pt x="3070" y="10575"/>
                  </a:cubicBezTo>
                  <a:cubicBezTo>
                    <a:pt x="2369" y="7606"/>
                    <a:pt x="1602" y="4971"/>
                    <a:pt x="1035" y="3069"/>
                  </a:cubicBezTo>
                  <a:cubicBezTo>
                    <a:pt x="735" y="2102"/>
                    <a:pt x="501" y="1335"/>
                    <a:pt x="301" y="801"/>
                  </a:cubicBezTo>
                  <a:cubicBezTo>
                    <a:pt x="234" y="568"/>
                    <a:pt x="134" y="368"/>
                    <a:pt x="101" y="201"/>
                  </a:cubicBezTo>
                  <a:cubicBezTo>
                    <a:pt x="67" y="134"/>
                    <a:pt x="34" y="67"/>
                    <a:pt x="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19"/>
            <p:cNvSpPr/>
            <p:nvPr/>
          </p:nvSpPr>
          <p:spPr>
            <a:xfrm>
              <a:off x="2892225" y="1829200"/>
              <a:ext cx="246050" cy="198575"/>
            </a:xfrm>
            <a:custGeom>
              <a:avLst/>
              <a:gdLst/>
              <a:ahLst/>
              <a:cxnLst/>
              <a:rect l="l" t="t" r="r" b="b"/>
              <a:pathLst>
                <a:path w="9842" h="7943" extrusionOk="0">
                  <a:moveTo>
                    <a:pt x="9802" y="1"/>
                  </a:moveTo>
                  <a:cubicBezTo>
                    <a:pt x="9659" y="1"/>
                    <a:pt x="7489" y="1711"/>
                    <a:pt x="4838" y="3872"/>
                  </a:cubicBezTo>
                  <a:cubicBezTo>
                    <a:pt x="2136" y="6074"/>
                    <a:pt x="1" y="7908"/>
                    <a:pt x="34" y="7942"/>
                  </a:cubicBezTo>
                  <a:cubicBezTo>
                    <a:pt x="35" y="7942"/>
                    <a:pt x="35" y="7942"/>
                    <a:pt x="36" y="7942"/>
                  </a:cubicBezTo>
                  <a:cubicBezTo>
                    <a:pt x="109" y="7942"/>
                    <a:pt x="2295" y="6220"/>
                    <a:pt x="4971" y="4039"/>
                  </a:cubicBezTo>
                  <a:cubicBezTo>
                    <a:pt x="7673" y="1837"/>
                    <a:pt x="9841" y="36"/>
                    <a:pt x="9808" y="3"/>
                  </a:cubicBezTo>
                  <a:cubicBezTo>
                    <a:pt x="9807" y="1"/>
                    <a:pt x="9805" y="1"/>
                    <a:pt x="980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19"/>
            <p:cNvSpPr/>
            <p:nvPr/>
          </p:nvSpPr>
          <p:spPr>
            <a:xfrm>
              <a:off x="2095000" y="1829250"/>
              <a:ext cx="123450" cy="383625"/>
            </a:xfrm>
            <a:custGeom>
              <a:avLst/>
              <a:gdLst/>
              <a:ahLst/>
              <a:cxnLst/>
              <a:rect l="l" t="t" r="r" b="b"/>
              <a:pathLst>
                <a:path w="4938" h="15345" extrusionOk="0">
                  <a:moveTo>
                    <a:pt x="4437" y="1"/>
                  </a:moveTo>
                  <a:lnTo>
                    <a:pt x="1" y="14511"/>
                  </a:lnTo>
                  <a:lnTo>
                    <a:pt x="1668" y="15345"/>
                  </a:lnTo>
                  <a:lnTo>
                    <a:pt x="3270" y="11242"/>
                  </a:lnTo>
                  <a:cubicBezTo>
                    <a:pt x="3270" y="11242"/>
                    <a:pt x="4937" y="2669"/>
                    <a:pt x="4437"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19"/>
            <p:cNvSpPr/>
            <p:nvPr/>
          </p:nvSpPr>
          <p:spPr>
            <a:xfrm>
              <a:off x="2608700" y="1550725"/>
              <a:ext cx="215375" cy="129300"/>
            </a:xfrm>
            <a:custGeom>
              <a:avLst/>
              <a:gdLst/>
              <a:ahLst/>
              <a:cxnLst/>
              <a:rect l="l" t="t" r="r" b="b"/>
              <a:pathLst>
                <a:path w="8615" h="5172" extrusionOk="0">
                  <a:moveTo>
                    <a:pt x="1969" y="0"/>
                  </a:moveTo>
                  <a:lnTo>
                    <a:pt x="1" y="5171"/>
                  </a:lnTo>
                  <a:cubicBezTo>
                    <a:pt x="30" y="5171"/>
                    <a:pt x="59" y="5172"/>
                    <a:pt x="89" y="5172"/>
                  </a:cubicBezTo>
                  <a:cubicBezTo>
                    <a:pt x="2799" y="5172"/>
                    <a:pt x="8614" y="2221"/>
                    <a:pt x="6272" y="968"/>
                  </a:cubicBezTo>
                  <a:cubicBezTo>
                    <a:pt x="5471" y="567"/>
                    <a:pt x="1969" y="0"/>
                    <a:pt x="196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19"/>
            <p:cNvSpPr/>
            <p:nvPr/>
          </p:nvSpPr>
          <p:spPr>
            <a:xfrm>
              <a:off x="2365200" y="1454825"/>
              <a:ext cx="328575" cy="302725"/>
            </a:xfrm>
            <a:custGeom>
              <a:avLst/>
              <a:gdLst/>
              <a:ahLst/>
              <a:cxnLst/>
              <a:rect l="l" t="t" r="r" b="b"/>
              <a:pathLst>
                <a:path w="13143" h="12109" extrusionOk="0">
                  <a:moveTo>
                    <a:pt x="0" y="0"/>
                  </a:moveTo>
                  <a:lnTo>
                    <a:pt x="0" y="3836"/>
                  </a:lnTo>
                  <a:lnTo>
                    <a:pt x="0" y="4170"/>
                  </a:lnTo>
                  <a:lnTo>
                    <a:pt x="467" y="9007"/>
                  </a:lnTo>
                  <a:lnTo>
                    <a:pt x="4070" y="12109"/>
                  </a:lnTo>
                  <a:lnTo>
                    <a:pt x="8640" y="12109"/>
                  </a:lnTo>
                  <a:lnTo>
                    <a:pt x="13143" y="8206"/>
                  </a:lnTo>
                  <a:lnTo>
                    <a:pt x="12576" y="1234"/>
                  </a:lnTo>
                  <a:cubicBezTo>
                    <a:pt x="8740" y="1468"/>
                    <a:pt x="7772" y="6438"/>
                    <a:pt x="7772" y="6438"/>
                  </a:cubicBezTo>
                  <a:cubicBezTo>
                    <a:pt x="7506" y="1935"/>
                    <a:pt x="0" y="0"/>
                    <a:pt x="0" y="0"/>
                  </a:cubicBezTo>
                  <a:close/>
                </a:path>
              </a:pathLst>
            </a:custGeom>
            <a:solidFill>
              <a:srgbClr val="FFC1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19"/>
            <p:cNvSpPr/>
            <p:nvPr/>
          </p:nvSpPr>
          <p:spPr>
            <a:xfrm>
              <a:off x="2557825" y="1632450"/>
              <a:ext cx="49225" cy="521225"/>
            </a:xfrm>
            <a:custGeom>
              <a:avLst/>
              <a:gdLst/>
              <a:ahLst/>
              <a:cxnLst/>
              <a:rect l="l" t="t" r="r" b="b"/>
              <a:pathLst>
                <a:path w="1969" h="20849" extrusionOk="0">
                  <a:moveTo>
                    <a:pt x="1" y="0"/>
                  </a:moveTo>
                  <a:cubicBezTo>
                    <a:pt x="1" y="67"/>
                    <a:pt x="1" y="134"/>
                    <a:pt x="34" y="200"/>
                  </a:cubicBezTo>
                  <a:cubicBezTo>
                    <a:pt x="67" y="367"/>
                    <a:pt x="101" y="567"/>
                    <a:pt x="134" y="801"/>
                  </a:cubicBezTo>
                  <a:cubicBezTo>
                    <a:pt x="268" y="1368"/>
                    <a:pt x="401" y="2102"/>
                    <a:pt x="568" y="3036"/>
                  </a:cubicBezTo>
                  <a:cubicBezTo>
                    <a:pt x="901" y="4904"/>
                    <a:pt x="1268" y="7506"/>
                    <a:pt x="1502" y="10374"/>
                  </a:cubicBezTo>
                  <a:cubicBezTo>
                    <a:pt x="1735" y="13276"/>
                    <a:pt x="1769" y="15878"/>
                    <a:pt x="1769" y="17780"/>
                  </a:cubicBezTo>
                  <a:cubicBezTo>
                    <a:pt x="1769" y="18714"/>
                    <a:pt x="1769" y="19514"/>
                    <a:pt x="1769" y="20015"/>
                  </a:cubicBezTo>
                  <a:lnTo>
                    <a:pt x="1769" y="20648"/>
                  </a:lnTo>
                  <a:cubicBezTo>
                    <a:pt x="1802" y="20482"/>
                    <a:pt x="1835" y="20281"/>
                    <a:pt x="1835" y="20048"/>
                  </a:cubicBezTo>
                  <a:cubicBezTo>
                    <a:pt x="1869" y="19514"/>
                    <a:pt x="1902" y="18747"/>
                    <a:pt x="1935" y="17780"/>
                  </a:cubicBezTo>
                  <a:cubicBezTo>
                    <a:pt x="1969" y="15311"/>
                    <a:pt x="1902" y="12809"/>
                    <a:pt x="1702" y="10374"/>
                  </a:cubicBezTo>
                  <a:cubicBezTo>
                    <a:pt x="1502" y="7873"/>
                    <a:pt x="1168" y="5437"/>
                    <a:pt x="701" y="3002"/>
                  </a:cubicBezTo>
                  <a:cubicBezTo>
                    <a:pt x="501" y="2035"/>
                    <a:pt x="368" y="1301"/>
                    <a:pt x="234" y="801"/>
                  </a:cubicBezTo>
                  <a:cubicBezTo>
                    <a:pt x="168" y="567"/>
                    <a:pt x="101" y="367"/>
                    <a:pt x="67" y="200"/>
                  </a:cubicBezTo>
                  <a:cubicBezTo>
                    <a:pt x="67" y="134"/>
                    <a:pt x="34" y="67"/>
                    <a:pt x="1" y="0"/>
                  </a:cubicBezTo>
                  <a:close/>
                  <a:moveTo>
                    <a:pt x="1769" y="20648"/>
                  </a:moveTo>
                  <a:cubicBezTo>
                    <a:pt x="1735" y="20715"/>
                    <a:pt x="1735" y="20782"/>
                    <a:pt x="1769" y="20849"/>
                  </a:cubicBezTo>
                  <a:cubicBezTo>
                    <a:pt x="1769" y="20782"/>
                    <a:pt x="1769" y="20715"/>
                    <a:pt x="1769" y="20648"/>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19"/>
            <p:cNvSpPr/>
            <p:nvPr/>
          </p:nvSpPr>
          <p:spPr>
            <a:xfrm>
              <a:off x="2357700" y="1533200"/>
              <a:ext cx="193475" cy="182650"/>
            </a:xfrm>
            <a:custGeom>
              <a:avLst/>
              <a:gdLst/>
              <a:ahLst/>
              <a:cxnLst/>
              <a:rect l="l" t="t" r="r" b="b"/>
              <a:pathLst>
                <a:path w="7739" h="7306" extrusionOk="0">
                  <a:moveTo>
                    <a:pt x="334" y="1"/>
                  </a:moveTo>
                  <a:lnTo>
                    <a:pt x="334" y="1"/>
                  </a:lnTo>
                  <a:cubicBezTo>
                    <a:pt x="267" y="201"/>
                    <a:pt x="234" y="401"/>
                    <a:pt x="200" y="601"/>
                  </a:cubicBezTo>
                  <a:cubicBezTo>
                    <a:pt x="67" y="1135"/>
                    <a:pt x="0" y="1702"/>
                    <a:pt x="33" y="2269"/>
                  </a:cubicBezTo>
                  <a:cubicBezTo>
                    <a:pt x="33" y="2669"/>
                    <a:pt x="133" y="3036"/>
                    <a:pt x="300" y="3403"/>
                  </a:cubicBezTo>
                  <a:cubicBezTo>
                    <a:pt x="467" y="3837"/>
                    <a:pt x="767" y="4204"/>
                    <a:pt x="1134" y="4504"/>
                  </a:cubicBezTo>
                  <a:cubicBezTo>
                    <a:pt x="1901" y="5138"/>
                    <a:pt x="2702" y="5772"/>
                    <a:pt x="3536" y="6339"/>
                  </a:cubicBezTo>
                  <a:cubicBezTo>
                    <a:pt x="4003" y="6639"/>
                    <a:pt x="4470" y="6939"/>
                    <a:pt x="4937" y="7206"/>
                  </a:cubicBezTo>
                  <a:lnTo>
                    <a:pt x="5037" y="7306"/>
                  </a:lnTo>
                  <a:lnTo>
                    <a:pt x="5070" y="7139"/>
                  </a:lnTo>
                  <a:cubicBezTo>
                    <a:pt x="5404" y="5705"/>
                    <a:pt x="5904" y="4304"/>
                    <a:pt x="6505" y="2970"/>
                  </a:cubicBezTo>
                  <a:cubicBezTo>
                    <a:pt x="6605" y="2736"/>
                    <a:pt x="6738" y="2536"/>
                    <a:pt x="6872" y="2336"/>
                  </a:cubicBezTo>
                  <a:cubicBezTo>
                    <a:pt x="6972" y="2202"/>
                    <a:pt x="7105" y="2069"/>
                    <a:pt x="7272" y="2036"/>
                  </a:cubicBezTo>
                  <a:cubicBezTo>
                    <a:pt x="7370" y="1996"/>
                    <a:pt x="7456" y="1980"/>
                    <a:pt x="7544" y="1980"/>
                  </a:cubicBezTo>
                  <a:cubicBezTo>
                    <a:pt x="7606" y="1980"/>
                    <a:pt x="7670" y="1988"/>
                    <a:pt x="7739" y="2002"/>
                  </a:cubicBezTo>
                  <a:cubicBezTo>
                    <a:pt x="7739" y="2002"/>
                    <a:pt x="7651" y="1932"/>
                    <a:pt x="7474" y="1932"/>
                  </a:cubicBezTo>
                  <a:cubicBezTo>
                    <a:pt x="7408" y="1932"/>
                    <a:pt x="7329" y="1942"/>
                    <a:pt x="7239" y="1969"/>
                  </a:cubicBezTo>
                  <a:cubicBezTo>
                    <a:pt x="7072" y="2036"/>
                    <a:pt x="6905" y="2136"/>
                    <a:pt x="6772" y="2302"/>
                  </a:cubicBezTo>
                  <a:cubicBezTo>
                    <a:pt x="6605" y="2503"/>
                    <a:pt x="6471" y="2703"/>
                    <a:pt x="6371" y="2936"/>
                  </a:cubicBezTo>
                  <a:cubicBezTo>
                    <a:pt x="5726" y="4226"/>
                    <a:pt x="5237" y="5579"/>
                    <a:pt x="4904" y="6963"/>
                  </a:cubicBezTo>
                  <a:lnTo>
                    <a:pt x="4904" y="6963"/>
                  </a:lnTo>
                  <a:cubicBezTo>
                    <a:pt x="4482" y="6721"/>
                    <a:pt x="4062" y="6474"/>
                    <a:pt x="3669" y="6172"/>
                  </a:cubicBezTo>
                  <a:cubicBezTo>
                    <a:pt x="2835" y="5605"/>
                    <a:pt x="2001" y="5004"/>
                    <a:pt x="1234" y="4371"/>
                  </a:cubicBezTo>
                  <a:cubicBezTo>
                    <a:pt x="901" y="4104"/>
                    <a:pt x="634" y="3737"/>
                    <a:pt x="434" y="3370"/>
                  </a:cubicBezTo>
                  <a:cubicBezTo>
                    <a:pt x="300" y="3003"/>
                    <a:pt x="200" y="2636"/>
                    <a:pt x="200" y="2269"/>
                  </a:cubicBezTo>
                  <a:cubicBezTo>
                    <a:pt x="167" y="1702"/>
                    <a:pt x="200" y="1168"/>
                    <a:pt x="267" y="601"/>
                  </a:cubicBezTo>
                  <a:cubicBezTo>
                    <a:pt x="300" y="401"/>
                    <a:pt x="334" y="201"/>
                    <a:pt x="33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19"/>
            <p:cNvSpPr/>
            <p:nvPr/>
          </p:nvSpPr>
          <p:spPr>
            <a:xfrm>
              <a:off x="2573675" y="1485675"/>
              <a:ext cx="121775" cy="220175"/>
            </a:xfrm>
            <a:custGeom>
              <a:avLst/>
              <a:gdLst/>
              <a:ahLst/>
              <a:cxnLst/>
              <a:rect l="l" t="t" r="r" b="b"/>
              <a:pathLst>
                <a:path w="4871" h="8807" extrusionOk="0">
                  <a:moveTo>
                    <a:pt x="4237" y="0"/>
                  </a:moveTo>
                  <a:cubicBezTo>
                    <a:pt x="4237" y="201"/>
                    <a:pt x="4237" y="367"/>
                    <a:pt x="4237" y="567"/>
                  </a:cubicBezTo>
                  <a:cubicBezTo>
                    <a:pt x="4237" y="968"/>
                    <a:pt x="4237" y="1535"/>
                    <a:pt x="4304" y="2235"/>
                  </a:cubicBezTo>
                  <a:cubicBezTo>
                    <a:pt x="4337" y="2902"/>
                    <a:pt x="4404" y="3736"/>
                    <a:pt x="4537" y="4670"/>
                  </a:cubicBezTo>
                  <a:cubicBezTo>
                    <a:pt x="4637" y="5104"/>
                    <a:pt x="4671" y="5571"/>
                    <a:pt x="4604" y="6038"/>
                  </a:cubicBezTo>
                  <a:cubicBezTo>
                    <a:pt x="4437" y="6505"/>
                    <a:pt x="4103" y="6905"/>
                    <a:pt x="3703" y="7172"/>
                  </a:cubicBezTo>
                  <a:cubicBezTo>
                    <a:pt x="3163" y="7503"/>
                    <a:pt x="2649" y="7887"/>
                    <a:pt x="2187" y="8326"/>
                  </a:cubicBezTo>
                  <a:lnTo>
                    <a:pt x="2187" y="8326"/>
                  </a:lnTo>
                  <a:cubicBezTo>
                    <a:pt x="2065" y="7055"/>
                    <a:pt x="1670" y="5820"/>
                    <a:pt x="1001" y="4737"/>
                  </a:cubicBezTo>
                  <a:cubicBezTo>
                    <a:pt x="801" y="4404"/>
                    <a:pt x="568" y="4070"/>
                    <a:pt x="334" y="3770"/>
                  </a:cubicBezTo>
                  <a:cubicBezTo>
                    <a:pt x="234" y="3670"/>
                    <a:pt x="134" y="3570"/>
                    <a:pt x="34" y="3470"/>
                  </a:cubicBezTo>
                  <a:lnTo>
                    <a:pt x="34" y="3470"/>
                  </a:lnTo>
                  <a:cubicBezTo>
                    <a:pt x="1" y="3503"/>
                    <a:pt x="401" y="3937"/>
                    <a:pt x="868" y="4804"/>
                  </a:cubicBezTo>
                  <a:cubicBezTo>
                    <a:pt x="1502" y="5938"/>
                    <a:pt x="1902" y="7206"/>
                    <a:pt x="2002" y="8540"/>
                  </a:cubicBezTo>
                  <a:lnTo>
                    <a:pt x="2002" y="8807"/>
                  </a:lnTo>
                  <a:lnTo>
                    <a:pt x="2135" y="8607"/>
                  </a:lnTo>
                  <a:cubicBezTo>
                    <a:pt x="2669" y="8140"/>
                    <a:pt x="3236" y="7706"/>
                    <a:pt x="3803" y="7339"/>
                  </a:cubicBezTo>
                  <a:cubicBezTo>
                    <a:pt x="4270" y="7039"/>
                    <a:pt x="4604" y="6605"/>
                    <a:pt x="4804" y="6105"/>
                  </a:cubicBezTo>
                  <a:cubicBezTo>
                    <a:pt x="4871" y="5604"/>
                    <a:pt x="4837" y="5104"/>
                    <a:pt x="4704" y="4637"/>
                  </a:cubicBezTo>
                  <a:cubicBezTo>
                    <a:pt x="4570" y="3736"/>
                    <a:pt x="4470" y="2902"/>
                    <a:pt x="4437" y="2235"/>
                  </a:cubicBezTo>
                  <a:cubicBezTo>
                    <a:pt x="4370" y="1568"/>
                    <a:pt x="4337" y="1001"/>
                    <a:pt x="4304" y="601"/>
                  </a:cubicBezTo>
                  <a:cubicBezTo>
                    <a:pt x="4304" y="401"/>
                    <a:pt x="4304" y="201"/>
                    <a:pt x="4237"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19"/>
            <p:cNvSpPr/>
            <p:nvPr/>
          </p:nvSpPr>
          <p:spPr>
            <a:xfrm>
              <a:off x="2999825" y="1509850"/>
              <a:ext cx="322750" cy="400325"/>
            </a:xfrm>
            <a:custGeom>
              <a:avLst/>
              <a:gdLst/>
              <a:ahLst/>
              <a:cxnLst/>
              <a:rect l="l" t="t" r="r" b="b"/>
              <a:pathLst>
                <a:path w="12910" h="16013" extrusionOk="0">
                  <a:moveTo>
                    <a:pt x="11375" y="1"/>
                  </a:moveTo>
                  <a:cubicBezTo>
                    <a:pt x="11041" y="368"/>
                    <a:pt x="0" y="15145"/>
                    <a:pt x="0" y="15145"/>
                  </a:cubicBezTo>
                  <a:lnTo>
                    <a:pt x="1568" y="16012"/>
                  </a:lnTo>
                  <a:lnTo>
                    <a:pt x="12909" y="1402"/>
                  </a:lnTo>
                  <a:lnTo>
                    <a:pt x="11375"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19"/>
            <p:cNvSpPr/>
            <p:nvPr/>
          </p:nvSpPr>
          <p:spPr>
            <a:xfrm>
              <a:off x="1997425" y="1684300"/>
              <a:ext cx="1238425" cy="894750"/>
            </a:xfrm>
            <a:custGeom>
              <a:avLst/>
              <a:gdLst/>
              <a:ahLst/>
              <a:cxnLst/>
              <a:rect l="l" t="t" r="r" b="b"/>
              <a:pathLst>
                <a:path w="49537" h="35790" extrusionOk="0">
                  <a:moveTo>
                    <a:pt x="42108" y="1"/>
                  </a:moveTo>
                  <a:cubicBezTo>
                    <a:pt x="40835" y="1"/>
                    <a:pt x="39696" y="5298"/>
                    <a:pt x="39696" y="5298"/>
                  </a:cubicBezTo>
                  <a:cubicBezTo>
                    <a:pt x="38828" y="6499"/>
                    <a:pt x="38395" y="7066"/>
                    <a:pt x="38195" y="7366"/>
                  </a:cubicBezTo>
                  <a:cubicBezTo>
                    <a:pt x="36729" y="8636"/>
                    <a:pt x="21527" y="21767"/>
                    <a:pt x="19536" y="21767"/>
                  </a:cubicBezTo>
                  <a:cubicBezTo>
                    <a:pt x="19487" y="21767"/>
                    <a:pt x="19447" y="21759"/>
                    <a:pt x="19415" y="21743"/>
                  </a:cubicBezTo>
                  <a:cubicBezTo>
                    <a:pt x="18714" y="21443"/>
                    <a:pt x="7072" y="4698"/>
                    <a:pt x="7072" y="4698"/>
                  </a:cubicBezTo>
                  <a:lnTo>
                    <a:pt x="5271" y="5999"/>
                  </a:lnTo>
                  <a:cubicBezTo>
                    <a:pt x="1202" y="9001"/>
                    <a:pt x="1" y="14538"/>
                    <a:pt x="2436" y="18941"/>
                  </a:cubicBezTo>
                  <a:cubicBezTo>
                    <a:pt x="6464" y="26173"/>
                    <a:pt x="12486" y="35790"/>
                    <a:pt x="15940" y="35790"/>
                  </a:cubicBezTo>
                  <a:cubicBezTo>
                    <a:pt x="15976" y="35790"/>
                    <a:pt x="16011" y="35789"/>
                    <a:pt x="16046" y="35787"/>
                  </a:cubicBezTo>
                  <a:cubicBezTo>
                    <a:pt x="27954" y="35153"/>
                    <a:pt x="45333" y="13571"/>
                    <a:pt x="45333" y="13571"/>
                  </a:cubicBezTo>
                  <a:cubicBezTo>
                    <a:pt x="45333" y="13571"/>
                    <a:pt x="49203" y="8701"/>
                    <a:pt x="49436" y="4631"/>
                  </a:cubicBezTo>
                  <a:cubicBezTo>
                    <a:pt x="49536" y="3330"/>
                    <a:pt x="48435" y="261"/>
                    <a:pt x="48435" y="261"/>
                  </a:cubicBezTo>
                  <a:lnTo>
                    <a:pt x="47401" y="1629"/>
                  </a:lnTo>
                  <a:cubicBezTo>
                    <a:pt x="47291" y="2015"/>
                    <a:pt x="44559" y="5639"/>
                    <a:pt x="43106" y="5639"/>
                  </a:cubicBezTo>
                  <a:cubicBezTo>
                    <a:pt x="42802" y="5639"/>
                    <a:pt x="42554" y="5480"/>
                    <a:pt x="42398" y="5098"/>
                  </a:cubicBezTo>
                  <a:cubicBezTo>
                    <a:pt x="41530" y="2930"/>
                    <a:pt x="43632" y="461"/>
                    <a:pt x="42264" y="28"/>
                  </a:cubicBezTo>
                  <a:cubicBezTo>
                    <a:pt x="42212" y="10"/>
                    <a:pt x="42160" y="1"/>
                    <a:pt x="42108" y="1"/>
                  </a:cubicBez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19"/>
            <p:cNvSpPr/>
            <p:nvPr/>
          </p:nvSpPr>
          <p:spPr>
            <a:xfrm>
              <a:off x="3184950" y="1741700"/>
              <a:ext cx="37550" cy="75900"/>
            </a:xfrm>
            <a:custGeom>
              <a:avLst/>
              <a:gdLst/>
              <a:ahLst/>
              <a:cxnLst/>
              <a:rect l="l" t="t" r="r" b="b"/>
              <a:pathLst>
                <a:path w="1502" h="3036" extrusionOk="0">
                  <a:moveTo>
                    <a:pt x="1501" y="0"/>
                  </a:moveTo>
                  <a:cubicBezTo>
                    <a:pt x="1468" y="0"/>
                    <a:pt x="1168" y="701"/>
                    <a:pt x="768" y="1534"/>
                  </a:cubicBezTo>
                  <a:cubicBezTo>
                    <a:pt x="367" y="2368"/>
                    <a:pt x="0" y="3002"/>
                    <a:pt x="0" y="3036"/>
                  </a:cubicBezTo>
                  <a:cubicBezTo>
                    <a:pt x="367" y="2602"/>
                    <a:pt x="667" y="2102"/>
                    <a:pt x="901" y="1601"/>
                  </a:cubicBezTo>
                  <a:cubicBezTo>
                    <a:pt x="1168" y="1101"/>
                    <a:pt x="1368" y="567"/>
                    <a:pt x="1501" y="0"/>
                  </a:cubicBezTo>
                  <a:close/>
                </a:path>
              </a:pathLst>
            </a:custGeom>
            <a:solidFill>
              <a:srgbClr val="EB99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19"/>
            <p:cNvSpPr/>
            <p:nvPr/>
          </p:nvSpPr>
          <p:spPr>
            <a:xfrm>
              <a:off x="1813125" y="1597425"/>
              <a:ext cx="592125" cy="635475"/>
            </a:xfrm>
            <a:custGeom>
              <a:avLst/>
              <a:gdLst/>
              <a:ahLst/>
              <a:cxnLst/>
              <a:rect l="l" t="t" r="r" b="b"/>
              <a:pathLst>
                <a:path w="23685" h="25419" extrusionOk="0">
                  <a:moveTo>
                    <a:pt x="12476" y="0"/>
                  </a:moveTo>
                  <a:cubicBezTo>
                    <a:pt x="12476" y="0"/>
                    <a:pt x="1" y="4437"/>
                    <a:pt x="9274" y="25418"/>
                  </a:cubicBezTo>
                  <a:lnTo>
                    <a:pt x="23684" y="16712"/>
                  </a:lnTo>
                  <a:lnTo>
                    <a:pt x="21616" y="11809"/>
                  </a:lnTo>
                  <a:lnTo>
                    <a:pt x="12476" y="0"/>
                  </a:lnTo>
                  <a:close/>
                </a:path>
              </a:pathLst>
            </a:custGeom>
            <a:solidFill>
              <a:srgbClr val="FFC1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19"/>
            <p:cNvSpPr/>
            <p:nvPr/>
          </p:nvSpPr>
          <p:spPr>
            <a:xfrm>
              <a:off x="2044975" y="1606600"/>
              <a:ext cx="363600" cy="626300"/>
            </a:xfrm>
            <a:custGeom>
              <a:avLst/>
              <a:gdLst/>
              <a:ahLst/>
              <a:cxnLst/>
              <a:rect l="l" t="t" r="r" b="b"/>
              <a:pathLst>
                <a:path w="14544" h="25052" extrusionOk="0">
                  <a:moveTo>
                    <a:pt x="2268" y="0"/>
                  </a:moveTo>
                  <a:cubicBezTo>
                    <a:pt x="2769" y="34"/>
                    <a:pt x="3269" y="100"/>
                    <a:pt x="3769" y="200"/>
                  </a:cubicBezTo>
                  <a:cubicBezTo>
                    <a:pt x="4303" y="367"/>
                    <a:pt x="4837" y="634"/>
                    <a:pt x="5304" y="934"/>
                  </a:cubicBezTo>
                  <a:cubicBezTo>
                    <a:pt x="5938" y="1368"/>
                    <a:pt x="6538" y="1868"/>
                    <a:pt x="7072" y="2435"/>
                  </a:cubicBezTo>
                  <a:cubicBezTo>
                    <a:pt x="8406" y="3970"/>
                    <a:pt x="9540" y="5671"/>
                    <a:pt x="10408" y="7472"/>
                  </a:cubicBezTo>
                  <a:cubicBezTo>
                    <a:pt x="11442" y="9507"/>
                    <a:pt x="12409" y="11842"/>
                    <a:pt x="13410" y="14277"/>
                  </a:cubicBezTo>
                  <a:lnTo>
                    <a:pt x="14277" y="16333"/>
                  </a:lnTo>
                  <a:lnTo>
                    <a:pt x="14277" y="16333"/>
                  </a:lnTo>
                  <a:cubicBezTo>
                    <a:pt x="10149" y="18581"/>
                    <a:pt x="6551" y="20728"/>
                    <a:pt x="4036" y="22316"/>
                  </a:cubicBezTo>
                  <a:cubicBezTo>
                    <a:pt x="2769" y="23150"/>
                    <a:pt x="1735" y="23817"/>
                    <a:pt x="1068" y="24284"/>
                  </a:cubicBezTo>
                  <a:cubicBezTo>
                    <a:pt x="734" y="24551"/>
                    <a:pt x="467" y="24718"/>
                    <a:pt x="267" y="24851"/>
                  </a:cubicBezTo>
                  <a:cubicBezTo>
                    <a:pt x="167" y="24918"/>
                    <a:pt x="100" y="24985"/>
                    <a:pt x="0" y="25051"/>
                  </a:cubicBezTo>
                  <a:cubicBezTo>
                    <a:pt x="100" y="25018"/>
                    <a:pt x="200" y="24951"/>
                    <a:pt x="300" y="24885"/>
                  </a:cubicBezTo>
                  <a:lnTo>
                    <a:pt x="1101" y="24351"/>
                  </a:lnTo>
                  <a:cubicBezTo>
                    <a:pt x="1801" y="23917"/>
                    <a:pt x="2835" y="23250"/>
                    <a:pt x="4103" y="22450"/>
                  </a:cubicBezTo>
                  <a:cubicBezTo>
                    <a:pt x="6672" y="20848"/>
                    <a:pt x="10307" y="18747"/>
                    <a:pt x="14477" y="16479"/>
                  </a:cubicBezTo>
                  <a:lnTo>
                    <a:pt x="14544" y="16412"/>
                  </a:lnTo>
                  <a:lnTo>
                    <a:pt x="14510" y="16312"/>
                  </a:lnTo>
                  <a:lnTo>
                    <a:pt x="13643" y="14177"/>
                  </a:lnTo>
                  <a:cubicBezTo>
                    <a:pt x="12609" y="11742"/>
                    <a:pt x="11642" y="9440"/>
                    <a:pt x="10574" y="7405"/>
                  </a:cubicBezTo>
                  <a:cubicBezTo>
                    <a:pt x="9707" y="5537"/>
                    <a:pt x="8540" y="3836"/>
                    <a:pt x="7205" y="2302"/>
                  </a:cubicBezTo>
                  <a:cubicBezTo>
                    <a:pt x="6672" y="1735"/>
                    <a:pt x="6038" y="1234"/>
                    <a:pt x="5371" y="834"/>
                  </a:cubicBezTo>
                  <a:cubicBezTo>
                    <a:pt x="4870" y="534"/>
                    <a:pt x="4337" y="300"/>
                    <a:pt x="3769" y="134"/>
                  </a:cubicBezTo>
                  <a:cubicBezTo>
                    <a:pt x="3403" y="34"/>
                    <a:pt x="3036" y="0"/>
                    <a:pt x="263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19"/>
            <p:cNvSpPr/>
            <p:nvPr/>
          </p:nvSpPr>
          <p:spPr>
            <a:xfrm>
              <a:off x="3698050" y="2970900"/>
              <a:ext cx="153225" cy="130575"/>
            </a:xfrm>
            <a:custGeom>
              <a:avLst/>
              <a:gdLst/>
              <a:ahLst/>
              <a:cxnLst/>
              <a:rect l="l" t="t" r="r" b="b"/>
              <a:pathLst>
                <a:path w="6129" h="5223" extrusionOk="0">
                  <a:moveTo>
                    <a:pt x="3453" y="0"/>
                  </a:moveTo>
                  <a:cubicBezTo>
                    <a:pt x="1178" y="0"/>
                    <a:pt x="1" y="2812"/>
                    <a:pt x="1625" y="4437"/>
                  </a:cubicBezTo>
                  <a:cubicBezTo>
                    <a:pt x="2168" y="4980"/>
                    <a:pt x="2830" y="5222"/>
                    <a:pt x="3477" y="5222"/>
                  </a:cubicBezTo>
                  <a:cubicBezTo>
                    <a:pt x="4820" y="5222"/>
                    <a:pt x="6095" y="4178"/>
                    <a:pt x="6095" y="2602"/>
                  </a:cubicBezTo>
                  <a:cubicBezTo>
                    <a:pt x="6129" y="1168"/>
                    <a:pt x="4961" y="1"/>
                    <a:pt x="3493" y="1"/>
                  </a:cubicBezTo>
                  <a:cubicBezTo>
                    <a:pt x="3480" y="0"/>
                    <a:pt x="3467" y="0"/>
                    <a:pt x="3453"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19"/>
            <p:cNvSpPr/>
            <p:nvPr/>
          </p:nvSpPr>
          <p:spPr>
            <a:xfrm>
              <a:off x="3577750" y="2821100"/>
              <a:ext cx="416900" cy="141875"/>
            </a:xfrm>
            <a:custGeom>
              <a:avLst/>
              <a:gdLst/>
              <a:ahLst/>
              <a:cxnLst/>
              <a:rect l="l" t="t" r="r" b="b"/>
              <a:pathLst>
                <a:path w="16676" h="5675" extrusionOk="0">
                  <a:moveTo>
                    <a:pt x="8390" y="0"/>
                  </a:moveTo>
                  <a:cubicBezTo>
                    <a:pt x="5707" y="0"/>
                    <a:pt x="3022" y="1051"/>
                    <a:pt x="1000" y="3157"/>
                  </a:cubicBezTo>
                  <a:cubicBezTo>
                    <a:pt x="0" y="4209"/>
                    <a:pt x="991" y="5674"/>
                    <a:pt x="2109" y="5674"/>
                  </a:cubicBezTo>
                  <a:cubicBezTo>
                    <a:pt x="2446" y="5674"/>
                    <a:pt x="2793" y="5542"/>
                    <a:pt x="3102" y="5225"/>
                  </a:cubicBezTo>
                  <a:lnTo>
                    <a:pt x="3102" y="5259"/>
                  </a:lnTo>
                  <a:cubicBezTo>
                    <a:pt x="4526" y="3716"/>
                    <a:pt x="6459" y="2940"/>
                    <a:pt x="8397" y="2940"/>
                  </a:cubicBezTo>
                  <a:cubicBezTo>
                    <a:pt x="10271" y="2940"/>
                    <a:pt x="12149" y="3666"/>
                    <a:pt x="13576" y="5125"/>
                  </a:cubicBezTo>
                  <a:cubicBezTo>
                    <a:pt x="13879" y="5428"/>
                    <a:pt x="14220" y="5556"/>
                    <a:pt x="14550" y="5556"/>
                  </a:cubicBezTo>
                  <a:cubicBezTo>
                    <a:pt x="15674" y="5556"/>
                    <a:pt x="16675" y="4081"/>
                    <a:pt x="15644" y="3024"/>
                  </a:cubicBezTo>
                  <a:cubicBezTo>
                    <a:pt x="13646" y="1010"/>
                    <a:pt x="11019" y="0"/>
                    <a:pt x="839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19"/>
            <p:cNvSpPr/>
            <p:nvPr/>
          </p:nvSpPr>
          <p:spPr>
            <a:xfrm>
              <a:off x="3352800" y="2433850"/>
              <a:ext cx="867750" cy="223825"/>
            </a:xfrm>
            <a:custGeom>
              <a:avLst/>
              <a:gdLst/>
              <a:ahLst/>
              <a:cxnLst/>
              <a:rect l="l" t="t" r="r" b="b"/>
              <a:pathLst>
                <a:path w="34710" h="8953" extrusionOk="0">
                  <a:moveTo>
                    <a:pt x="17369" y="0"/>
                  </a:moveTo>
                  <a:cubicBezTo>
                    <a:pt x="17325" y="0"/>
                    <a:pt x="17281" y="0"/>
                    <a:pt x="17237" y="1"/>
                  </a:cubicBezTo>
                  <a:cubicBezTo>
                    <a:pt x="11132" y="1"/>
                    <a:pt x="5695" y="2502"/>
                    <a:pt x="1125" y="6472"/>
                  </a:cubicBezTo>
                  <a:cubicBezTo>
                    <a:pt x="0" y="7466"/>
                    <a:pt x="1050" y="8952"/>
                    <a:pt x="2247" y="8952"/>
                  </a:cubicBezTo>
                  <a:cubicBezTo>
                    <a:pt x="2577" y="8952"/>
                    <a:pt x="2917" y="8840"/>
                    <a:pt x="3227" y="8573"/>
                  </a:cubicBezTo>
                  <a:cubicBezTo>
                    <a:pt x="7196" y="5138"/>
                    <a:pt x="11933" y="2969"/>
                    <a:pt x="17237" y="2969"/>
                  </a:cubicBezTo>
                  <a:cubicBezTo>
                    <a:pt x="17324" y="2968"/>
                    <a:pt x="17411" y="2968"/>
                    <a:pt x="17498" y="2968"/>
                  </a:cubicBezTo>
                  <a:cubicBezTo>
                    <a:pt x="22708" y="2968"/>
                    <a:pt x="27708" y="4929"/>
                    <a:pt x="31547" y="8440"/>
                  </a:cubicBezTo>
                  <a:cubicBezTo>
                    <a:pt x="31853" y="8731"/>
                    <a:pt x="32196" y="8853"/>
                    <a:pt x="32528" y="8853"/>
                  </a:cubicBezTo>
                  <a:cubicBezTo>
                    <a:pt x="33682" y="8853"/>
                    <a:pt x="34710" y="7382"/>
                    <a:pt x="33648" y="6372"/>
                  </a:cubicBezTo>
                  <a:cubicBezTo>
                    <a:pt x="29211" y="2265"/>
                    <a:pt x="23393" y="0"/>
                    <a:pt x="1736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19"/>
            <p:cNvSpPr/>
            <p:nvPr/>
          </p:nvSpPr>
          <p:spPr>
            <a:xfrm>
              <a:off x="3444100" y="2623750"/>
              <a:ext cx="682175" cy="204100"/>
            </a:xfrm>
            <a:custGeom>
              <a:avLst/>
              <a:gdLst/>
              <a:ahLst/>
              <a:cxnLst/>
              <a:rect l="l" t="t" r="r" b="b"/>
              <a:pathLst>
                <a:path w="27287" h="8164" extrusionOk="0">
                  <a:moveTo>
                    <a:pt x="13758" y="1"/>
                  </a:moveTo>
                  <a:cubicBezTo>
                    <a:pt x="9083" y="1"/>
                    <a:pt x="4408" y="1878"/>
                    <a:pt x="976" y="5614"/>
                  </a:cubicBezTo>
                  <a:cubicBezTo>
                    <a:pt x="1" y="6692"/>
                    <a:pt x="999" y="8164"/>
                    <a:pt x="2104" y="8164"/>
                  </a:cubicBezTo>
                  <a:cubicBezTo>
                    <a:pt x="2436" y="8164"/>
                    <a:pt x="2777" y="8031"/>
                    <a:pt x="3077" y="7716"/>
                  </a:cubicBezTo>
                  <a:cubicBezTo>
                    <a:pt x="5912" y="4542"/>
                    <a:pt x="9825" y="2948"/>
                    <a:pt x="13751" y="2948"/>
                  </a:cubicBezTo>
                  <a:cubicBezTo>
                    <a:pt x="17541" y="2948"/>
                    <a:pt x="21341" y="4433"/>
                    <a:pt x="24192" y="7415"/>
                  </a:cubicBezTo>
                  <a:cubicBezTo>
                    <a:pt x="24493" y="7731"/>
                    <a:pt x="24837" y="7864"/>
                    <a:pt x="25171" y="7864"/>
                  </a:cubicBezTo>
                  <a:cubicBezTo>
                    <a:pt x="26281" y="7864"/>
                    <a:pt x="27286" y="6399"/>
                    <a:pt x="26260" y="5347"/>
                  </a:cubicBezTo>
                  <a:cubicBezTo>
                    <a:pt x="22855" y="1777"/>
                    <a:pt x="18306" y="1"/>
                    <a:pt x="1375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19"/>
            <p:cNvSpPr/>
            <p:nvPr/>
          </p:nvSpPr>
          <p:spPr>
            <a:xfrm>
              <a:off x="3699475" y="2924200"/>
              <a:ext cx="152650" cy="131400"/>
            </a:xfrm>
            <a:custGeom>
              <a:avLst/>
              <a:gdLst/>
              <a:ahLst/>
              <a:cxnLst/>
              <a:rect l="l" t="t" r="r" b="b"/>
              <a:pathLst>
                <a:path w="6106" h="5256" extrusionOk="0">
                  <a:moveTo>
                    <a:pt x="3503" y="1"/>
                  </a:moveTo>
                  <a:cubicBezTo>
                    <a:pt x="1168" y="1"/>
                    <a:pt x="1" y="2803"/>
                    <a:pt x="1635" y="4470"/>
                  </a:cubicBezTo>
                  <a:cubicBezTo>
                    <a:pt x="2167" y="5013"/>
                    <a:pt x="2825" y="5255"/>
                    <a:pt x="3472" y="5255"/>
                  </a:cubicBezTo>
                  <a:cubicBezTo>
                    <a:pt x="4814" y="5255"/>
                    <a:pt x="6105" y="4211"/>
                    <a:pt x="6105" y="2636"/>
                  </a:cubicBezTo>
                  <a:cubicBezTo>
                    <a:pt x="6105" y="1201"/>
                    <a:pt x="4938" y="34"/>
                    <a:pt x="350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19"/>
            <p:cNvSpPr/>
            <p:nvPr/>
          </p:nvSpPr>
          <p:spPr>
            <a:xfrm>
              <a:off x="3579400" y="2774400"/>
              <a:ext cx="416900" cy="141875"/>
            </a:xfrm>
            <a:custGeom>
              <a:avLst/>
              <a:gdLst/>
              <a:ahLst/>
              <a:cxnLst/>
              <a:rect l="l" t="t" r="r" b="b"/>
              <a:pathLst>
                <a:path w="16676" h="5675" extrusionOk="0">
                  <a:moveTo>
                    <a:pt x="3102" y="5225"/>
                  </a:moveTo>
                  <a:lnTo>
                    <a:pt x="3070" y="5258"/>
                  </a:lnTo>
                  <a:lnTo>
                    <a:pt x="3070" y="5258"/>
                  </a:lnTo>
                  <a:cubicBezTo>
                    <a:pt x="3081" y="5247"/>
                    <a:pt x="3092" y="5236"/>
                    <a:pt x="3102" y="5225"/>
                  </a:cubicBezTo>
                  <a:close/>
                  <a:moveTo>
                    <a:pt x="8366" y="0"/>
                  </a:moveTo>
                  <a:cubicBezTo>
                    <a:pt x="5683" y="0"/>
                    <a:pt x="3006" y="1051"/>
                    <a:pt x="1001" y="3157"/>
                  </a:cubicBezTo>
                  <a:cubicBezTo>
                    <a:pt x="1" y="4209"/>
                    <a:pt x="992" y="5674"/>
                    <a:pt x="2110" y="5674"/>
                  </a:cubicBezTo>
                  <a:cubicBezTo>
                    <a:pt x="2434" y="5674"/>
                    <a:pt x="2769" y="5551"/>
                    <a:pt x="3069" y="5258"/>
                  </a:cubicBezTo>
                  <a:lnTo>
                    <a:pt x="3069" y="5258"/>
                  </a:lnTo>
                  <a:cubicBezTo>
                    <a:pt x="3069" y="5259"/>
                    <a:pt x="3069" y="5259"/>
                    <a:pt x="3069" y="5259"/>
                  </a:cubicBezTo>
                  <a:lnTo>
                    <a:pt x="3070" y="5258"/>
                  </a:lnTo>
                  <a:lnTo>
                    <a:pt x="3070" y="5258"/>
                  </a:lnTo>
                  <a:cubicBezTo>
                    <a:pt x="3070" y="5258"/>
                    <a:pt x="3070" y="5258"/>
                    <a:pt x="3069" y="5258"/>
                  </a:cubicBezTo>
                  <a:lnTo>
                    <a:pt x="3069" y="5258"/>
                  </a:lnTo>
                  <a:cubicBezTo>
                    <a:pt x="4494" y="3716"/>
                    <a:pt x="6426" y="2940"/>
                    <a:pt x="8364" y="2940"/>
                  </a:cubicBezTo>
                  <a:cubicBezTo>
                    <a:pt x="10238" y="2940"/>
                    <a:pt x="12116" y="3666"/>
                    <a:pt x="13543" y="5125"/>
                  </a:cubicBezTo>
                  <a:cubicBezTo>
                    <a:pt x="13846" y="5428"/>
                    <a:pt x="14189" y="5556"/>
                    <a:pt x="14522" y="5556"/>
                  </a:cubicBezTo>
                  <a:cubicBezTo>
                    <a:pt x="15655" y="5556"/>
                    <a:pt x="16676" y="4081"/>
                    <a:pt x="15645" y="3024"/>
                  </a:cubicBezTo>
                  <a:cubicBezTo>
                    <a:pt x="13631" y="1010"/>
                    <a:pt x="10995" y="0"/>
                    <a:pt x="8366"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19"/>
            <p:cNvSpPr/>
            <p:nvPr/>
          </p:nvSpPr>
          <p:spPr>
            <a:xfrm>
              <a:off x="3355375" y="2387950"/>
              <a:ext cx="866675" cy="223350"/>
            </a:xfrm>
            <a:custGeom>
              <a:avLst/>
              <a:gdLst/>
              <a:ahLst/>
              <a:cxnLst/>
              <a:rect l="l" t="t" r="r" b="b"/>
              <a:pathLst>
                <a:path w="34667" h="8934" extrusionOk="0">
                  <a:moveTo>
                    <a:pt x="17493" y="0"/>
                  </a:moveTo>
                  <a:cubicBezTo>
                    <a:pt x="17407" y="0"/>
                    <a:pt x="17320" y="1"/>
                    <a:pt x="17234" y="2"/>
                  </a:cubicBezTo>
                  <a:cubicBezTo>
                    <a:pt x="11096" y="2"/>
                    <a:pt x="5659" y="2504"/>
                    <a:pt x="1122" y="6473"/>
                  </a:cubicBezTo>
                  <a:cubicBezTo>
                    <a:pt x="1" y="7438"/>
                    <a:pt x="1021" y="8934"/>
                    <a:pt x="2205" y="8934"/>
                  </a:cubicBezTo>
                  <a:cubicBezTo>
                    <a:pt x="2535" y="8934"/>
                    <a:pt x="2878" y="8818"/>
                    <a:pt x="3190" y="8541"/>
                  </a:cubicBezTo>
                  <a:lnTo>
                    <a:pt x="3157" y="8541"/>
                  </a:lnTo>
                  <a:cubicBezTo>
                    <a:pt x="7127" y="5106"/>
                    <a:pt x="11863" y="2937"/>
                    <a:pt x="17200" y="2937"/>
                  </a:cubicBezTo>
                  <a:cubicBezTo>
                    <a:pt x="17287" y="2936"/>
                    <a:pt x="17374" y="2936"/>
                    <a:pt x="17460" y="2936"/>
                  </a:cubicBezTo>
                  <a:cubicBezTo>
                    <a:pt x="22639" y="2936"/>
                    <a:pt x="27672" y="4897"/>
                    <a:pt x="31511" y="8408"/>
                  </a:cubicBezTo>
                  <a:cubicBezTo>
                    <a:pt x="31817" y="8699"/>
                    <a:pt x="32160" y="8821"/>
                    <a:pt x="32492" y="8821"/>
                  </a:cubicBezTo>
                  <a:cubicBezTo>
                    <a:pt x="33644" y="8821"/>
                    <a:pt x="34666" y="7350"/>
                    <a:pt x="33579" y="6340"/>
                  </a:cubicBezTo>
                  <a:cubicBezTo>
                    <a:pt x="29206" y="2263"/>
                    <a:pt x="23439" y="0"/>
                    <a:pt x="1749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19"/>
            <p:cNvSpPr/>
            <p:nvPr/>
          </p:nvSpPr>
          <p:spPr>
            <a:xfrm>
              <a:off x="3445775" y="2577050"/>
              <a:ext cx="682150" cy="204100"/>
            </a:xfrm>
            <a:custGeom>
              <a:avLst/>
              <a:gdLst/>
              <a:ahLst/>
              <a:cxnLst/>
              <a:rect l="l" t="t" r="r" b="b"/>
              <a:pathLst>
                <a:path w="27286" h="8164" extrusionOk="0">
                  <a:moveTo>
                    <a:pt x="13732" y="1"/>
                  </a:moveTo>
                  <a:cubicBezTo>
                    <a:pt x="9057" y="1"/>
                    <a:pt x="4391" y="1878"/>
                    <a:pt x="975" y="5614"/>
                  </a:cubicBezTo>
                  <a:cubicBezTo>
                    <a:pt x="1" y="6692"/>
                    <a:pt x="979" y="8164"/>
                    <a:pt x="2075" y="8164"/>
                  </a:cubicBezTo>
                  <a:cubicBezTo>
                    <a:pt x="2404" y="8164"/>
                    <a:pt x="2743" y="8031"/>
                    <a:pt x="3044" y="7715"/>
                  </a:cubicBezTo>
                  <a:cubicBezTo>
                    <a:pt x="5895" y="4542"/>
                    <a:pt x="9817" y="2948"/>
                    <a:pt x="13742" y="2948"/>
                  </a:cubicBezTo>
                  <a:cubicBezTo>
                    <a:pt x="17532" y="2948"/>
                    <a:pt x="21324" y="4433"/>
                    <a:pt x="24159" y="7415"/>
                  </a:cubicBezTo>
                  <a:cubicBezTo>
                    <a:pt x="24467" y="7731"/>
                    <a:pt x="24817" y="7864"/>
                    <a:pt x="25155" y="7864"/>
                  </a:cubicBezTo>
                  <a:cubicBezTo>
                    <a:pt x="26281" y="7864"/>
                    <a:pt x="27286" y="6399"/>
                    <a:pt x="26260" y="5347"/>
                  </a:cubicBezTo>
                  <a:cubicBezTo>
                    <a:pt x="22839" y="1777"/>
                    <a:pt x="18281" y="1"/>
                    <a:pt x="1373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0" name="Google Shape;258;p18"/>
          <p:cNvSpPr txBox="1">
            <a:spLocks/>
          </p:cNvSpPr>
          <p:nvPr/>
        </p:nvSpPr>
        <p:spPr>
          <a:xfrm>
            <a:off x="243961" y="558135"/>
            <a:ext cx="86560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s-ES" dirty="0" err="1" smtClean="0"/>
              <a:t>Pseudoclases</a:t>
            </a:r>
            <a:r>
              <a:rPr lang="es-ES" dirty="0" smtClean="0"/>
              <a:t> para hipervínculos</a:t>
            </a:r>
            <a:endParaRPr lang="es-ES" dirty="0"/>
          </a:p>
        </p:txBody>
      </p:sp>
      <p:sp>
        <p:nvSpPr>
          <p:cNvPr id="14" name="Google Shape;61;p14"/>
          <p:cNvSpPr txBox="1">
            <a:spLocks/>
          </p:cNvSpPr>
          <p:nvPr/>
        </p:nvSpPr>
        <p:spPr>
          <a:xfrm>
            <a:off x="370649" y="1033465"/>
            <a:ext cx="8152000" cy="3758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dirty="0" smtClean="0">
                <a:solidFill>
                  <a:schemeClr val="tx1"/>
                </a:solidFill>
              </a:rPr>
              <a:t>Se aplican a las etiquetas </a:t>
            </a:r>
            <a:r>
              <a:rPr lang="es-AR" sz="1400" b="1" dirty="0" smtClean="0">
                <a:solidFill>
                  <a:schemeClr val="tx1"/>
                </a:solidFill>
              </a:rPr>
              <a:t>&lt;a&gt;</a:t>
            </a:r>
            <a:r>
              <a:rPr lang="es-AR" sz="1400" dirty="0" smtClean="0">
                <a:solidFill>
                  <a:schemeClr val="tx1"/>
                </a:solidFill>
              </a:rPr>
              <a:t>, que pueden tener cuatro estados:</a:t>
            </a:r>
          </a:p>
          <a:p>
            <a:pPr marL="400047" indent="-285750" algn="l">
              <a:spcAft>
                <a:spcPts val="600"/>
              </a:spcAft>
              <a:buClr>
                <a:schemeClr val="tx1"/>
              </a:buClr>
              <a:buSzPct val="100000"/>
              <a:buFont typeface="Arial" panose="020B0604020202020204" pitchFamily="34" charset="0"/>
              <a:buChar char="•"/>
            </a:pPr>
            <a:r>
              <a:rPr lang="es-AR" sz="1400" b="1" dirty="0">
                <a:solidFill>
                  <a:schemeClr val="tx1"/>
                </a:solidFill>
              </a:rPr>
              <a:t>:link </a:t>
            </a:r>
            <a:r>
              <a:rPr lang="es-AR" sz="1400" dirty="0">
                <a:solidFill>
                  <a:schemeClr val="tx1"/>
                </a:solidFill>
              </a:rPr>
              <a:t>se refiere a un enlace que todavía no ha sido visitado.</a:t>
            </a:r>
          </a:p>
          <a:p>
            <a:pPr marL="400047" indent="-285750" algn="l">
              <a:spcAft>
                <a:spcPts val="600"/>
              </a:spcAft>
              <a:buClr>
                <a:schemeClr val="tx1"/>
              </a:buClr>
              <a:buSzPct val="100000"/>
              <a:buFont typeface="Arial" panose="020B0604020202020204" pitchFamily="34" charset="0"/>
              <a:buChar char="•"/>
            </a:pPr>
            <a:r>
              <a:rPr lang="es-AR" sz="1400" b="1" dirty="0">
                <a:solidFill>
                  <a:schemeClr val="tx1"/>
                </a:solidFill>
              </a:rPr>
              <a:t>:</a:t>
            </a:r>
            <a:r>
              <a:rPr lang="es-AR" sz="1400" b="1" dirty="0" err="1">
                <a:solidFill>
                  <a:schemeClr val="tx1"/>
                </a:solidFill>
              </a:rPr>
              <a:t>hover</a:t>
            </a:r>
            <a:r>
              <a:rPr lang="es-AR" sz="1400" b="1" dirty="0">
                <a:solidFill>
                  <a:schemeClr val="tx1"/>
                </a:solidFill>
              </a:rPr>
              <a:t> </a:t>
            </a:r>
            <a:r>
              <a:rPr lang="es-AR" sz="1400" dirty="0">
                <a:solidFill>
                  <a:schemeClr val="tx1"/>
                </a:solidFill>
              </a:rPr>
              <a:t>se refiere a un elemento sobre el que se coloca el puntero del mouse. </a:t>
            </a:r>
          </a:p>
          <a:p>
            <a:pPr marL="400047" indent="-285750" algn="l">
              <a:spcAft>
                <a:spcPts val="600"/>
              </a:spcAft>
              <a:buClr>
                <a:schemeClr val="tx1"/>
              </a:buClr>
              <a:buSzPct val="100000"/>
              <a:buFont typeface="Arial" panose="020B0604020202020204" pitchFamily="34" charset="0"/>
              <a:buChar char="•"/>
            </a:pPr>
            <a:r>
              <a:rPr lang="es-AR" sz="1400" b="1" dirty="0">
                <a:solidFill>
                  <a:schemeClr val="tx1"/>
                </a:solidFill>
              </a:rPr>
              <a:t>:</a:t>
            </a:r>
            <a:r>
              <a:rPr lang="es-AR" sz="1400" b="1" dirty="0" err="1">
                <a:solidFill>
                  <a:schemeClr val="tx1"/>
                </a:solidFill>
              </a:rPr>
              <a:t>visited</a:t>
            </a:r>
            <a:r>
              <a:rPr lang="es-AR" sz="1400" b="1" dirty="0">
                <a:solidFill>
                  <a:schemeClr val="tx1"/>
                </a:solidFill>
              </a:rPr>
              <a:t> </a:t>
            </a:r>
            <a:r>
              <a:rPr lang="es-AR" sz="1400" dirty="0">
                <a:solidFill>
                  <a:schemeClr val="tx1"/>
                </a:solidFill>
              </a:rPr>
              <a:t>se refiere a un enlace que ya ha sido visitado.</a:t>
            </a:r>
          </a:p>
          <a:p>
            <a:pPr marL="400047" indent="-285750" algn="l">
              <a:spcAft>
                <a:spcPts val="600"/>
              </a:spcAft>
              <a:buClr>
                <a:schemeClr val="tx1"/>
              </a:buClr>
              <a:buSzPct val="100000"/>
              <a:buFont typeface="Arial" panose="020B0604020202020204" pitchFamily="34" charset="0"/>
              <a:buChar char="•"/>
            </a:pPr>
            <a:r>
              <a:rPr lang="es-AR" sz="1400" b="1" dirty="0">
                <a:solidFill>
                  <a:schemeClr val="tx1"/>
                </a:solidFill>
              </a:rPr>
              <a:t>:active </a:t>
            </a:r>
            <a:r>
              <a:rPr lang="es-AR" sz="1400" dirty="0" smtClean="0">
                <a:solidFill>
                  <a:schemeClr val="tx1"/>
                </a:solidFill>
              </a:rPr>
              <a:t>se </a:t>
            </a:r>
            <a:r>
              <a:rPr lang="es-AR" sz="1400" dirty="0">
                <a:solidFill>
                  <a:schemeClr val="tx1"/>
                </a:solidFill>
              </a:rPr>
              <a:t>refiere a cualquier elemento que ha sido activado por el usuario.</a:t>
            </a:r>
          </a:p>
          <a:p>
            <a:pPr marL="400047" indent="-285750" algn="l">
              <a:spcAft>
                <a:spcPts val="600"/>
              </a:spcAft>
              <a:buClr>
                <a:schemeClr val="tx1"/>
              </a:buClr>
              <a:buSzPct val="100000"/>
              <a:buFont typeface="Arial" panose="020B0604020202020204" pitchFamily="34" charset="0"/>
              <a:buChar char="•"/>
            </a:pPr>
            <a:endParaRPr lang="es-AR" sz="1400" dirty="0" smtClean="0">
              <a:solidFill>
                <a:schemeClr val="tx1"/>
              </a:solidFill>
            </a:endParaRPr>
          </a:p>
        </p:txBody>
      </p:sp>
      <p:sp>
        <p:nvSpPr>
          <p:cNvPr id="12" name="Rectángulo 11"/>
          <p:cNvSpPr/>
          <p:nvPr/>
        </p:nvSpPr>
        <p:spPr>
          <a:xfrm>
            <a:off x="3724276" y="4428043"/>
            <a:ext cx="4798373" cy="461665"/>
          </a:xfrm>
          <a:prstGeom prst="rect">
            <a:avLst/>
          </a:prstGeom>
          <a:noFill/>
          <a:ln>
            <a:noFill/>
          </a:ln>
        </p:spPr>
        <p:txBody>
          <a:bodyPr spcFirstLastPara="1" wrap="square" lIns="91425" tIns="91425" rIns="91425" bIns="91425" anchor="t" anchorCtr="0">
            <a:noAutofit/>
          </a:bodyPr>
          <a:lstStyle/>
          <a:p>
            <a:pPr>
              <a:spcAft>
                <a:spcPts val="600"/>
              </a:spcAft>
              <a:buClr>
                <a:schemeClr val="tx1"/>
              </a:buClr>
              <a:buSzPct val="100000"/>
              <a:buFont typeface="Montserrat"/>
              <a:buNone/>
            </a:pPr>
            <a:r>
              <a:rPr lang="es-AR" sz="1200" b="1" dirty="0" smtClean="0">
                <a:solidFill>
                  <a:schemeClr val="tx1"/>
                </a:solidFill>
                <a:latin typeface="Montserrat"/>
                <a:ea typeface="Montserrat"/>
                <a:cs typeface="Montserrat"/>
              </a:rPr>
              <a:t>Para seguir investigando:</a:t>
            </a:r>
            <a:endParaRPr lang="es-AR" sz="1200" b="1" dirty="0" smtClean="0">
              <a:solidFill>
                <a:schemeClr val="tx1"/>
              </a:solidFill>
              <a:latin typeface="Montserrat"/>
              <a:ea typeface="Montserrat"/>
              <a:cs typeface="Montserrat"/>
              <a:hlinkClick r:id="rId3"/>
            </a:endParaRPr>
          </a:p>
          <a:p>
            <a:pPr>
              <a:spcAft>
                <a:spcPts val="600"/>
              </a:spcAft>
              <a:buClr>
                <a:schemeClr val="tx1"/>
              </a:buClr>
              <a:buSzPct val="100000"/>
              <a:buFont typeface="Montserrat"/>
              <a:buNone/>
            </a:pPr>
            <a:r>
              <a:rPr lang="es-AR" sz="1200" dirty="0" smtClean="0">
                <a:solidFill>
                  <a:schemeClr val="tx1"/>
                </a:solidFill>
                <a:latin typeface="Montserrat"/>
                <a:ea typeface="Montserrat"/>
                <a:cs typeface="Montserrat"/>
                <a:hlinkClick r:id="rId3"/>
              </a:rPr>
              <a:t>https</a:t>
            </a:r>
            <a:r>
              <a:rPr lang="es-AR" sz="1200" dirty="0">
                <a:solidFill>
                  <a:schemeClr val="tx1"/>
                </a:solidFill>
                <a:latin typeface="Montserrat"/>
                <a:ea typeface="Montserrat"/>
                <a:cs typeface="Montserrat"/>
                <a:hlinkClick r:id="rId3"/>
              </a:rPr>
              <a:t>://</a:t>
            </a:r>
            <a:r>
              <a:rPr lang="es-AR" sz="1200" dirty="0" smtClean="0">
                <a:solidFill>
                  <a:schemeClr val="tx1"/>
                </a:solidFill>
                <a:latin typeface="Montserrat"/>
                <a:ea typeface="Montserrat"/>
                <a:cs typeface="Montserrat"/>
                <a:hlinkClick r:id="rId3"/>
              </a:rPr>
              <a:t>www.w3schools.com/css/css_pseudo_classes.asp</a:t>
            </a:r>
            <a:endParaRPr lang="es-AR" sz="1200" dirty="0">
              <a:solidFill>
                <a:schemeClr val="tx1"/>
              </a:solidFill>
              <a:latin typeface="Montserrat"/>
              <a:ea typeface="Montserrat"/>
              <a:cs typeface="Montserrat"/>
            </a:endParaRPr>
          </a:p>
        </p:txBody>
      </p:sp>
      <p:sp>
        <p:nvSpPr>
          <p:cNvPr id="2" name="Rectángulo 1"/>
          <p:cNvSpPr/>
          <p:nvPr/>
        </p:nvSpPr>
        <p:spPr>
          <a:xfrm>
            <a:off x="1125415" y="2608337"/>
            <a:ext cx="7049239" cy="307777"/>
          </a:xfrm>
          <a:prstGeom prst="rect">
            <a:avLst/>
          </a:prstGeom>
          <a:solidFill>
            <a:srgbClr val="23262E"/>
          </a:solidFill>
        </p:spPr>
        <p:txBody>
          <a:bodyPr wrap="square">
            <a:spAutoFit/>
          </a:bodyPr>
          <a:lstStyle/>
          <a:p>
            <a:r>
              <a:rPr lang="es-AR" dirty="0">
                <a:solidFill>
                  <a:srgbClr val="D5CED9"/>
                </a:solidFill>
                <a:latin typeface="Consolas" panose="020B0609020204030204" pitchFamily="49" charset="0"/>
              </a:rPr>
              <a:t>&lt;</a:t>
            </a:r>
            <a:r>
              <a:rPr lang="es-AR" dirty="0">
                <a:solidFill>
                  <a:srgbClr val="F92672"/>
                </a:solidFill>
                <a:latin typeface="Consolas" panose="020B0609020204030204" pitchFamily="49" charset="0"/>
              </a:rPr>
              <a:t>a</a:t>
            </a:r>
            <a:r>
              <a:rPr lang="es-AR" dirty="0">
                <a:solidFill>
                  <a:srgbClr val="D5CED9"/>
                </a:solidFill>
                <a:latin typeface="Consolas" panose="020B0609020204030204" pitchFamily="49" charset="0"/>
              </a:rPr>
              <a:t> </a:t>
            </a:r>
            <a:r>
              <a:rPr lang="es-AR" dirty="0" err="1">
                <a:solidFill>
                  <a:srgbClr val="FFE66D"/>
                </a:solidFill>
                <a:latin typeface="Consolas" panose="020B0609020204030204" pitchFamily="49" charset="0"/>
              </a:rPr>
              <a:t>href</a:t>
            </a:r>
            <a:r>
              <a:rPr lang="es-AR" dirty="0">
                <a:solidFill>
                  <a:srgbClr val="D5CED9"/>
                </a:solidFill>
                <a:latin typeface="Consolas" panose="020B0609020204030204" pitchFamily="49" charset="0"/>
              </a:rPr>
              <a:t>=</a:t>
            </a:r>
            <a:r>
              <a:rPr lang="es-AR" dirty="0">
                <a:solidFill>
                  <a:srgbClr val="96E072"/>
                </a:solidFill>
                <a:latin typeface="Consolas" panose="020B0609020204030204" pitchFamily="49" charset="0"/>
              </a:rPr>
              <a:t>"https://google.com"</a:t>
            </a:r>
            <a:r>
              <a:rPr lang="es-AR" dirty="0">
                <a:solidFill>
                  <a:srgbClr val="D5CED9"/>
                </a:solidFill>
                <a:latin typeface="Consolas" panose="020B0609020204030204" pitchFamily="49" charset="0"/>
              </a:rPr>
              <a:t> </a:t>
            </a:r>
            <a:r>
              <a:rPr lang="es-AR" dirty="0">
                <a:solidFill>
                  <a:srgbClr val="FFE66D"/>
                </a:solidFill>
                <a:latin typeface="Consolas" panose="020B0609020204030204" pitchFamily="49" charset="0"/>
              </a:rPr>
              <a:t>target</a:t>
            </a:r>
            <a:r>
              <a:rPr lang="es-AR" dirty="0">
                <a:solidFill>
                  <a:srgbClr val="D5CED9"/>
                </a:solidFill>
                <a:latin typeface="Consolas" panose="020B0609020204030204" pitchFamily="49" charset="0"/>
              </a:rPr>
              <a:t>=</a:t>
            </a:r>
            <a:r>
              <a:rPr lang="es-AR" dirty="0">
                <a:solidFill>
                  <a:srgbClr val="96E072"/>
                </a:solidFill>
                <a:latin typeface="Consolas" panose="020B0609020204030204" pitchFamily="49" charset="0"/>
              </a:rPr>
              <a:t>"_</a:t>
            </a:r>
            <a:r>
              <a:rPr lang="es-AR" dirty="0" err="1">
                <a:solidFill>
                  <a:srgbClr val="96E072"/>
                </a:solidFill>
                <a:latin typeface="Consolas" panose="020B0609020204030204" pitchFamily="49" charset="0"/>
              </a:rPr>
              <a:t>blank</a:t>
            </a:r>
            <a:r>
              <a:rPr lang="es-AR" dirty="0">
                <a:solidFill>
                  <a:srgbClr val="96E072"/>
                </a:solidFill>
                <a:latin typeface="Consolas" panose="020B0609020204030204" pitchFamily="49" charset="0"/>
              </a:rPr>
              <a:t>"</a:t>
            </a:r>
            <a:r>
              <a:rPr lang="es-AR" dirty="0">
                <a:solidFill>
                  <a:srgbClr val="D5CED9"/>
                </a:solidFill>
                <a:latin typeface="Consolas" panose="020B0609020204030204" pitchFamily="49" charset="0"/>
              </a:rPr>
              <a:t>&gt;Ir a Google&lt;/</a:t>
            </a:r>
            <a:r>
              <a:rPr lang="es-AR" dirty="0">
                <a:solidFill>
                  <a:srgbClr val="F92672"/>
                </a:solidFill>
                <a:latin typeface="Consolas" panose="020B0609020204030204" pitchFamily="49" charset="0"/>
              </a:rPr>
              <a:t>a</a:t>
            </a:r>
            <a:r>
              <a:rPr lang="es-AR" dirty="0">
                <a:solidFill>
                  <a:srgbClr val="D5CED9"/>
                </a:solidFill>
                <a:latin typeface="Consolas" panose="020B0609020204030204" pitchFamily="49" charset="0"/>
              </a:rPr>
              <a:t>&gt;</a:t>
            </a:r>
          </a:p>
        </p:txBody>
      </p:sp>
      <p:sp>
        <p:nvSpPr>
          <p:cNvPr id="16" name="Google Shape;258;p18"/>
          <p:cNvSpPr txBox="1">
            <a:spLocks/>
          </p:cNvSpPr>
          <p:nvPr/>
        </p:nvSpPr>
        <p:spPr>
          <a:xfrm>
            <a:off x="7382235" y="2613196"/>
            <a:ext cx="792419" cy="303108"/>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r>
              <a:rPr lang="es-ES" sz="1400" dirty="0" smtClean="0">
                <a:solidFill>
                  <a:schemeClr val="bg1"/>
                </a:solidFill>
              </a:rPr>
              <a:t>HTML</a:t>
            </a:r>
            <a:endParaRPr lang="es-ES" sz="1400" dirty="0">
              <a:solidFill>
                <a:schemeClr val="bg1"/>
              </a:solidFill>
            </a:endParaRPr>
          </a:p>
        </p:txBody>
      </p:sp>
      <p:sp>
        <p:nvSpPr>
          <p:cNvPr id="5" name="Rectángulo 4"/>
          <p:cNvSpPr/>
          <p:nvPr/>
        </p:nvSpPr>
        <p:spPr>
          <a:xfrm>
            <a:off x="659423" y="3167976"/>
            <a:ext cx="5073162" cy="954107"/>
          </a:xfrm>
          <a:prstGeom prst="rect">
            <a:avLst/>
          </a:prstGeom>
          <a:solidFill>
            <a:srgbClr val="23262E"/>
          </a:solidFill>
        </p:spPr>
        <p:txBody>
          <a:bodyPr wrap="square">
            <a:spAutoFit/>
          </a:bodyPr>
          <a:lstStyle/>
          <a:p>
            <a:r>
              <a:rPr lang="en-US" dirty="0">
                <a:solidFill>
                  <a:srgbClr val="F92672"/>
                </a:solidFill>
                <a:latin typeface="Consolas" panose="020B0609020204030204" pitchFamily="49" charset="0"/>
              </a:rPr>
              <a:t>a</a:t>
            </a:r>
            <a:r>
              <a:rPr lang="en-US" dirty="0">
                <a:solidFill>
                  <a:srgbClr val="FFE66D"/>
                </a:solidFill>
                <a:latin typeface="Consolas" panose="020B0609020204030204" pitchFamily="49" charset="0"/>
              </a:rPr>
              <a:t>:link</a:t>
            </a:r>
            <a:r>
              <a:rPr lang="en-US" dirty="0">
                <a:solidFill>
                  <a:srgbClr val="D5CED9"/>
                </a:solidFill>
                <a:latin typeface="Consolas" panose="020B0609020204030204" pitchFamily="49" charset="0"/>
              </a:rPr>
              <a:t> {color: </a:t>
            </a:r>
            <a:r>
              <a:rPr lang="en-US" dirty="0">
                <a:solidFill>
                  <a:srgbClr val="EE5D43"/>
                </a:solidFill>
                <a:latin typeface="Consolas" panose="020B0609020204030204" pitchFamily="49" charset="0"/>
              </a:rPr>
              <a:t>red</a:t>
            </a:r>
            <a:r>
              <a:rPr lang="en-US" dirty="0">
                <a:solidFill>
                  <a:srgbClr val="D5CED9"/>
                </a:solidFill>
                <a:latin typeface="Consolas" panose="020B0609020204030204" pitchFamily="49" charset="0"/>
              </a:rPr>
              <a:t>;}</a:t>
            </a:r>
          </a:p>
          <a:p>
            <a:r>
              <a:rPr lang="en-US" dirty="0">
                <a:solidFill>
                  <a:srgbClr val="F92672"/>
                </a:solidFill>
                <a:latin typeface="Consolas" panose="020B0609020204030204" pitchFamily="49" charset="0"/>
              </a:rPr>
              <a:t>a</a:t>
            </a:r>
            <a:r>
              <a:rPr lang="en-US" dirty="0">
                <a:solidFill>
                  <a:srgbClr val="FFE66D"/>
                </a:solidFill>
                <a:latin typeface="Consolas" panose="020B0609020204030204" pitchFamily="49" charset="0"/>
              </a:rPr>
              <a:t>:hover</a:t>
            </a:r>
            <a:r>
              <a:rPr lang="en-US" dirty="0">
                <a:solidFill>
                  <a:srgbClr val="D5CED9"/>
                </a:solidFill>
                <a:latin typeface="Consolas" panose="020B0609020204030204" pitchFamily="49" charset="0"/>
              </a:rPr>
              <a:t> {background-color: </a:t>
            </a:r>
            <a:r>
              <a:rPr lang="en-US" dirty="0">
                <a:solidFill>
                  <a:srgbClr val="EE5D43"/>
                </a:solidFill>
                <a:latin typeface="Consolas" panose="020B0609020204030204" pitchFamily="49" charset="0"/>
              </a:rPr>
              <a:t>yellow</a:t>
            </a:r>
            <a:r>
              <a:rPr lang="en-US" dirty="0">
                <a:solidFill>
                  <a:srgbClr val="D5CED9"/>
                </a:solidFill>
                <a:latin typeface="Consolas" panose="020B0609020204030204" pitchFamily="49" charset="0"/>
              </a:rPr>
              <a:t>;}</a:t>
            </a:r>
          </a:p>
          <a:p>
            <a:r>
              <a:rPr lang="en-US" dirty="0">
                <a:solidFill>
                  <a:srgbClr val="F92672"/>
                </a:solidFill>
                <a:latin typeface="Consolas" panose="020B0609020204030204" pitchFamily="49" charset="0"/>
              </a:rPr>
              <a:t>a</a:t>
            </a:r>
            <a:r>
              <a:rPr lang="en-US" dirty="0">
                <a:solidFill>
                  <a:srgbClr val="FFE66D"/>
                </a:solidFill>
                <a:latin typeface="Consolas" panose="020B0609020204030204" pitchFamily="49" charset="0"/>
              </a:rPr>
              <a:t>:visited</a:t>
            </a:r>
            <a:r>
              <a:rPr lang="en-US" dirty="0">
                <a:solidFill>
                  <a:srgbClr val="D5CED9"/>
                </a:solidFill>
                <a:latin typeface="Consolas" panose="020B0609020204030204" pitchFamily="49" charset="0"/>
              </a:rPr>
              <a:t> {color: </a:t>
            </a:r>
            <a:r>
              <a:rPr lang="en-US" dirty="0">
                <a:solidFill>
                  <a:srgbClr val="EE5D43"/>
                </a:solidFill>
                <a:latin typeface="Consolas" panose="020B0609020204030204" pitchFamily="49" charset="0"/>
              </a:rPr>
              <a:t>blue</a:t>
            </a:r>
            <a:r>
              <a:rPr lang="en-US" dirty="0">
                <a:solidFill>
                  <a:srgbClr val="D5CED9"/>
                </a:solidFill>
                <a:latin typeface="Consolas" panose="020B0609020204030204" pitchFamily="49" charset="0"/>
              </a:rPr>
              <a:t>;}</a:t>
            </a:r>
          </a:p>
          <a:p>
            <a:r>
              <a:rPr lang="en-US" dirty="0">
                <a:solidFill>
                  <a:srgbClr val="F92672"/>
                </a:solidFill>
                <a:latin typeface="Consolas" panose="020B0609020204030204" pitchFamily="49" charset="0"/>
              </a:rPr>
              <a:t>a</a:t>
            </a:r>
            <a:r>
              <a:rPr lang="en-US" dirty="0">
                <a:solidFill>
                  <a:srgbClr val="FFE66D"/>
                </a:solidFill>
                <a:latin typeface="Consolas" panose="020B0609020204030204" pitchFamily="49" charset="0"/>
              </a:rPr>
              <a:t>:active</a:t>
            </a:r>
            <a:r>
              <a:rPr lang="en-US" dirty="0">
                <a:solidFill>
                  <a:srgbClr val="D5CED9"/>
                </a:solidFill>
                <a:latin typeface="Consolas" panose="020B0609020204030204" pitchFamily="49" charset="0"/>
              </a:rPr>
              <a:t> {background-color: </a:t>
            </a:r>
            <a:r>
              <a:rPr lang="en-US" dirty="0">
                <a:solidFill>
                  <a:srgbClr val="EE5D43"/>
                </a:solidFill>
                <a:latin typeface="Consolas" panose="020B0609020204030204" pitchFamily="49" charset="0"/>
              </a:rPr>
              <a:t>green</a:t>
            </a:r>
            <a:r>
              <a:rPr lang="en-US" dirty="0">
                <a:solidFill>
                  <a:srgbClr val="D5CED9"/>
                </a:solidFill>
                <a:latin typeface="Consolas" panose="020B0609020204030204" pitchFamily="49" charset="0"/>
              </a:rPr>
              <a:t>; color: </a:t>
            </a:r>
            <a:r>
              <a:rPr lang="en-US" dirty="0">
                <a:solidFill>
                  <a:srgbClr val="EE5D43"/>
                </a:solidFill>
                <a:latin typeface="Consolas" panose="020B0609020204030204" pitchFamily="49" charset="0"/>
              </a:rPr>
              <a:t>white</a:t>
            </a:r>
            <a:r>
              <a:rPr lang="en-US" dirty="0">
                <a:solidFill>
                  <a:srgbClr val="D5CED9"/>
                </a:solidFill>
                <a:latin typeface="Consolas" panose="020B0609020204030204" pitchFamily="49" charset="0"/>
              </a:rPr>
              <a:t>;}</a:t>
            </a:r>
          </a:p>
        </p:txBody>
      </p:sp>
      <p:sp>
        <p:nvSpPr>
          <p:cNvPr id="17" name="Google Shape;258;p18"/>
          <p:cNvSpPr txBox="1">
            <a:spLocks/>
          </p:cNvSpPr>
          <p:nvPr/>
        </p:nvSpPr>
        <p:spPr>
          <a:xfrm>
            <a:off x="4940166" y="3167976"/>
            <a:ext cx="792419" cy="303108"/>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r>
              <a:rPr lang="es-ES" sz="1400" dirty="0" smtClean="0">
                <a:solidFill>
                  <a:schemeClr val="bg1"/>
                </a:solidFill>
              </a:rPr>
              <a:t>CSS</a:t>
            </a:r>
            <a:endParaRPr lang="es-ES" sz="1400" dirty="0">
              <a:solidFill>
                <a:schemeClr val="bg1"/>
              </a:solidFill>
            </a:endParaRPr>
          </a:p>
        </p:txBody>
      </p:sp>
      <p:sp>
        <p:nvSpPr>
          <p:cNvPr id="22" name="Google Shape;187;p27"/>
          <p:cNvSpPr/>
          <p:nvPr/>
        </p:nvSpPr>
        <p:spPr>
          <a:xfrm>
            <a:off x="6043780" y="3300211"/>
            <a:ext cx="1259414" cy="473400"/>
          </a:xfrm>
          <a:prstGeom prst="roundRect">
            <a:avLst>
              <a:gd name="adj" fmla="val 16667"/>
            </a:avLst>
          </a:prstGeom>
          <a:solidFill>
            <a:schemeClr val="lt1"/>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AR" sz="1400" b="0" i="0" u="sng" strike="noStrike" cap="none" dirty="0">
                <a:solidFill>
                  <a:srgbClr val="FF0000"/>
                </a:solidFill>
                <a:latin typeface="Arial"/>
                <a:ea typeface="Arial"/>
                <a:cs typeface="Arial"/>
                <a:sym typeface="Arial"/>
              </a:rPr>
              <a:t>Contacto</a:t>
            </a:r>
            <a:endParaRPr sz="1400" b="0" i="0" u="none" strike="noStrike" cap="none" dirty="0">
              <a:solidFill>
                <a:srgbClr val="000000"/>
              </a:solidFill>
              <a:latin typeface="Arial"/>
              <a:ea typeface="Arial"/>
              <a:cs typeface="Arial"/>
              <a:sym typeface="Arial"/>
            </a:endParaRPr>
          </a:p>
        </p:txBody>
      </p:sp>
      <p:sp>
        <p:nvSpPr>
          <p:cNvPr id="23" name="Google Shape;188;p27"/>
          <p:cNvSpPr/>
          <p:nvPr/>
        </p:nvSpPr>
        <p:spPr>
          <a:xfrm>
            <a:off x="6043780" y="3864127"/>
            <a:ext cx="1259414" cy="473400"/>
          </a:xfrm>
          <a:prstGeom prst="roundRect">
            <a:avLst>
              <a:gd name="adj" fmla="val 16667"/>
            </a:avLst>
          </a:prstGeom>
          <a:solidFill>
            <a:schemeClr val="lt1"/>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AR" sz="1400" b="0" i="0" u="none" strike="noStrike" cap="none">
                <a:solidFill>
                  <a:schemeClr val="dk1"/>
                </a:solidFill>
                <a:highlight>
                  <a:srgbClr val="FFFF00"/>
                </a:highlight>
                <a:latin typeface="Arial"/>
                <a:ea typeface="Arial"/>
                <a:cs typeface="Arial"/>
                <a:sym typeface="Arial"/>
              </a:rPr>
              <a:t>Contacto</a:t>
            </a:r>
            <a:endParaRPr sz="1400" b="0" i="0" u="none" strike="noStrike" cap="none">
              <a:solidFill>
                <a:srgbClr val="000000"/>
              </a:solidFill>
              <a:latin typeface="Arial"/>
              <a:ea typeface="Arial"/>
              <a:cs typeface="Arial"/>
              <a:sym typeface="Arial"/>
            </a:endParaRPr>
          </a:p>
        </p:txBody>
      </p:sp>
      <p:sp>
        <p:nvSpPr>
          <p:cNvPr id="24" name="Google Shape;189;p27"/>
          <p:cNvSpPr/>
          <p:nvPr/>
        </p:nvSpPr>
        <p:spPr>
          <a:xfrm>
            <a:off x="7516014" y="3300211"/>
            <a:ext cx="1259414" cy="473400"/>
          </a:xfrm>
          <a:prstGeom prst="roundRect">
            <a:avLst>
              <a:gd name="adj" fmla="val 16667"/>
            </a:avLst>
          </a:prstGeom>
          <a:solidFill>
            <a:schemeClr val="lt1"/>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AR" sz="1400" b="0" i="0" u="none" strike="noStrike" cap="none">
                <a:solidFill>
                  <a:srgbClr val="0000CC"/>
                </a:solidFill>
                <a:latin typeface="Arial"/>
                <a:ea typeface="Arial"/>
                <a:cs typeface="Arial"/>
                <a:sym typeface="Arial"/>
              </a:rPr>
              <a:t>Contacto</a:t>
            </a:r>
            <a:endParaRPr sz="1400" b="0" i="0" u="none" strike="noStrike" cap="none">
              <a:solidFill>
                <a:srgbClr val="000000"/>
              </a:solidFill>
              <a:latin typeface="Arial"/>
              <a:ea typeface="Arial"/>
              <a:cs typeface="Arial"/>
              <a:sym typeface="Arial"/>
            </a:endParaRPr>
          </a:p>
        </p:txBody>
      </p:sp>
      <p:sp>
        <p:nvSpPr>
          <p:cNvPr id="25" name="Google Shape;190;p27"/>
          <p:cNvSpPr/>
          <p:nvPr/>
        </p:nvSpPr>
        <p:spPr>
          <a:xfrm>
            <a:off x="7516014" y="3864127"/>
            <a:ext cx="1259414" cy="473400"/>
          </a:xfrm>
          <a:prstGeom prst="roundRect">
            <a:avLst>
              <a:gd name="adj" fmla="val 16667"/>
            </a:avLst>
          </a:prstGeom>
          <a:solidFill>
            <a:schemeClr val="lt1"/>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AR" sz="1400" b="0" i="0" u="none" strike="noStrike" cap="none">
                <a:solidFill>
                  <a:schemeClr val="lt1"/>
                </a:solidFill>
                <a:highlight>
                  <a:srgbClr val="00FF00"/>
                </a:highlight>
                <a:latin typeface="Arial"/>
                <a:ea typeface="Arial"/>
                <a:cs typeface="Arial"/>
                <a:sym typeface="Arial"/>
              </a:rPr>
              <a:t>Contacto</a:t>
            </a:r>
            <a:endParaRPr sz="1400" b="0" i="0" u="none" strike="noStrike" cap="none">
              <a:solidFill>
                <a:srgbClr val="000000"/>
              </a:solidFill>
              <a:latin typeface="Arial"/>
              <a:ea typeface="Arial"/>
              <a:cs typeface="Arial"/>
              <a:sym typeface="Arial"/>
            </a:endParaRPr>
          </a:p>
        </p:txBody>
      </p:sp>
      <p:pic>
        <p:nvPicPr>
          <p:cNvPr id="26" name="Google Shape;191;p27" descr="Click Icon Cursors PNG Transparent Background, Free Download ..."/>
          <p:cNvPicPr preferRelativeResize="0"/>
          <p:nvPr/>
        </p:nvPicPr>
        <p:blipFill rotWithShape="1">
          <a:blip r:embed="rId4">
            <a:alphaModFix/>
          </a:blip>
          <a:srcRect/>
          <a:stretch/>
        </p:blipFill>
        <p:spPr>
          <a:xfrm>
            <a:off x="8230316" y="3959259"/>
            <a:ext cx="378173" cy="378173"/>
          </a:xfrm>
          <a:prstGeom prst="rect">
            <a:avLst/>
          </a:prstGeom>
          <a:noFill/>
          <a:ln>
            <a:noFill/>
          </a:ln>
        </p:spPr>
      </p:pic>
      <p:sp>
        <p:nvSpPr>
          <p:cNvPr id="6" name="Rectángulo 5"/>
          <p:cNvSpPr/>
          <p:nvPr/>
        </p:nvSpPr>
        <p:spPr>
          <a:xfrm>
            <a:off x="927482" y="4337432"/>
            <a:ext cx="2466286" cy="559778"/>
          </a:xfrm>
          <a:prstGeom prst="rect">
            <a:avLst/>
          </a:prstGeom>
          <a:noFill/>
          <a:ln>
            <a:noFill/>
          </a:ln>
        </p:spPr>
        <p:txBody>
          <a:bodyPr spcFirstLastPara="1" wrap="square" lIns="91425" tIns="91425" rIns="91425" bIns="91425" anchor="t" anchorCtr="0">
            <a:noAutofit/>
          </a:bodyPr>
          <a:lstStyle/>
          <a:p>
            <a:pPr algn="ctr">
              <a:spcAft>
                <a:spcPts val="600"/>
              </a:spcAft>
              <a:buClr>
                <a:schemeClr val="tx1"/>
              </a:buClr>
              <a:buSzPct val="100000"/>
              <a:buFont typeface="Montserrat"/>
              <a:buNone/>
            </a:pPr>
            <a:r>
              <a:rPr lang="es-AR" sz="1200" i="1" dirty="0">
                <a:solidFill>
                  <a:srgbClr val="9D66F9"/>
                </a:solidFill>
                <a:latin typeface="Montserrat"/>
                <a:ea typeface="Montserrat"/>
                <a:cs typeface="Montserrat"/>
              </a:rPr>
              <a:t>Ver ejemplo </a:t>
            </a:r>
            <a:r>
              <a:rPr lang="es-AR" sz="1200" i="1" dirty="0" err="1" smtClean="0">
                <a:solidFill>
                  <a:srgbClr val="9D66F9"/>
                </a:solidFill>
                <a:latin typeface="Montserrat"/>
                <a:ea typeface="Montserrat"/>
                <a:cs typeface="Montserrat"/>
              </a:rPr>
              <a:t>pseudoclases</a:t>
            </a:r>
            <a:r>
              <a:rPr lang="es-AR" sz="1200" i="1" dirty="0" smtClean="0">
                <a:solidFill>
                  <a:srgbClr val="9D66F9"/>
                </a:solidFill>
                <a:latin typeface="Montserrat"/>
                <a:ea typeface="Montserrat"/>
                <a:cs typeface="Montserrat"/>
              </a:rPr>
              <a:t>-a (.</a:t>
            </a:r>
            <a:r>
              <a:rPr lang="es-AR" sz="1200" i="1" dirty="0" err="1" smtClean="0">
                <a:solidFill>
                  <a:srgbClr val="9D66F9"/>
                </a:solidFill>
                <a:latin typeface="Montserrat"/>
                <a:ea typeface="Montserrat"/>
                <a:cs typeface="Montserrat"/>
              </a:rPr>
              <a:t>html</a:t>
            </a:r>
            <a:r>
              <a:rPr lang="es-AR" sz="1200" i="1" dirty="0" smtClean="0">
                <a:solidFill>
                  <a:srgbClr val="9D66F9"/>
                </a:solidFill>
                <a:latin typeface="Montserrat"/>
                <a:ea typeface="Montserrat"/>
                <a:cs typeface="Montserrat"/>
              </a:rPr>
              <a:t> y.css)</a:t>
            </a:r>
            <a:endParaRPr lang="es-AR" sz="1200" i="1" dirty="0">
              <a:solidFill>
                <a:srgbClr val="9D66F9"/>
              </a:solidFill>
              <a:latin typeface="Montserrat"/>
              <a:ea typeface="Montserrat"/>
              <a:cs typeface="Montserrat"/>
            </a:endParaRPr>
          </a:p>
        </p:txBody>
      </p:sp>
      <p:grpSp>
        <p:nvGrpSpPr>
          <p:cNvPr id="15" name="Grupo 14"/>
          <p:cNvGrpSpPr/>
          <p:nvPr/>
        </p:nvGrpSpPr>
        <p:grpSpPr>
          <a:xfrm>
            <a:off x="484779" y="4337432"/>
            <a:ext cx="504469" cy="485185"/>
            <a:chOff x="5423483" y="4578094"/>
            <a:chExt cx="504469" cy="485185"/>
          </a:xfrm>
        </p:grpSpPr>
        <p:sp>
          <p:nvSpPr>
            <p:cNvPr id="18" name="Esquina doblada 17"/>
            <p:cNvSpPr/>
            <p:nvPr/>
          </p:nvSpPr>
          <p:spPr>
            <a:xfrm>
              <a:off x="5441230" y="4698142"/>
              <a:ext cx="363976" cy="365137"/>
            </a:xfrm>
            <a:prstGeom prst="foldedCorner">
              <a:avLst/>
            </a:prstGeom>
            <a:solidFill>
              <a:srgbClr val="C4A3FB"/>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9" name="Picture 8" descr="Vector Icono De Lapiz, Imágenes Prediseñadas De Lápiz, Iconos De Lápiz,  Bolígrafo PNG y Vector para Descargar Gratis | Pngtree"/>
            <p:cNvPicPr>
              <a:picLocks noChangeAspect="1" noChangeArrowheads="1"/>
            </p:cNvPicPr>
            <p:nvPr/>
          </p:nvPicPr>
          <p:blipFill>
            <a:blip r:embed="rId5">
              <a:clrChange>
                <a:clrFrom>
                  <a:srgbClr val="F5F5F5"/>
                </a:clrFrom>
                <a:clrTo>
                  <a:srgbClr val="F5F5F5">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90457" y="4578094"/>
              <a:ext cx="237495" cy="237495"/>
            </a:xfrm>
            <a:prstGeom prst="rect">
              <a:avLst/>
            </a:prstGeom>
            <a:noFill/>
            <a:extLst>
              <a:ext uri="{909E8E84-426E-40DD-AFC4-6F175D3DCCD1}">
                <a14:hiddenFill xmlns:a14="http://schemas.microsoft.com/office/drawing/2010/main">
                  <a:solidFill>
                    <a:srgbClr val="FFFFFF"/>
                  </a:solidFill>
                </a14:hiddenFill>
              </a:ext>
            </a:extLst>
          </p:spPr>
        </p:pic>
        <p:sp>
          <p:nvSpPr>
            <p:cNvPr id="20" name="CuadroTexto 19"/>
            <p:cNvSpPr txBox="1"/>
            <p:nvPr/>
          </p:nvSpPr>
          <p:spPr>
            <a:xfrm>
              <a:off x="5423483" y="4720040"/>
              <a:ext cx="399468" cy="307777"/>
            </a:xfrm>
            <a:prstGeom prst="rect">
              <a:avLst/>
            </a:prstGeom>
            <a:noFill/>
          </p:spPr>
          <p:txBody>
            <a:bodyPr wrap="none" rtlCol="0">
              <a:spAutoFit/>
            </a:bodyPr>
            <a:lstStyle/>
            <a:p>
              <a:r>
                <a:rPr lang="es-AR" dirty="0">
                  <a:solidFill>
                    <a:srgbClr val="7729F7"/>
                  </a:solidFill>
                  <a:latin typeface="Montserrat ExtraBold"/>
                  <a:ea typeface="Montserrat ExtraBold"/>
                  <a:cs typeface="Montserrat ExtraBold"/>
                </a:rPr>
                <a:t>&lt;&gt;</a:t>
              </a:r>
            </a:p>
          </p:txBody>
        </p:sp>
      </p:grpSp>
    </p:spTree>
    <p:extLst>
      <p:ext uri="{BB962C8B-B14F-4D97-AF65-F5344CB8AC3E}">
        <p14:creationId xmlns:p14="http://schemas.microsoft.com/office/powerpoint/2010/main" val="3138076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9" name="Rectángulo 8"/>
          <p:cNvSpPr/>
          <p:nvPr/>
        </p:nvSpPr>
        <p:spPr>
          <a:xfrm>
            <a:off x="622419" y="3692508"/>
            <a:ext cx="5303596" cy="307777"/>
          </a:xfrm>
          <a:prstGeom prst="rect">
            <a:avLst/>
          </a:prstGeom>
          <a:solidFill>
            <a:srgbClr val="23262E"/>
          </a:solidFill>
        </p:spPr>
        <p:txBody>
          <a:bodyPr wrap="square">
            <a:spAutoFit/>
          </a:bodyPr>
          <a:lstStyle/>
          <a:p>
            <a:r>
              <a:rPr lang="es-AR" dirty="0">
                <a:solidFill>
                  <a:srgbClr val="F92672"/>
                </a:solidFill>
                <a:latin typeface="Consolas" panose="020B0609020204030204" pitchFamily="49" charset="0"/>
              </a:rPr>
              <a:t>p</a:t>
            </a:r>
            <a:r>
              <a:rPr lang="es-AR" dirty="0">
                <a:solidFill>
                  <a:srgbClr val="FFE66D"/>
                </a:solidFill>
                <a:latin typeface="Consolas" panose="020B0609020204030204" pitchFamily="49" charset="0"/>
              </a:rPr>
              <a:t>::first-line</a:t>
            </a:r>
            <a:r>
              <a:rPr lang="es-AR" dirty="0">
                <a:solidFill>
                  <a:srgbClr val="D5CED9"/>
                </a:solidFill>
                <a:latin typeface="Consolas" panose="020B0609020204030204" pitchFamily="49" charset="0"/>
              </a:rPr>
              <a:t>{background-color: </a:t>
            </a:r>
            <a:r>
              <a:rPr lang="es-AR" dirty="0" err="1">
                <a:solidFill>
                  <a:srgbClr val="EE5D43"/>
                </a:solidFill>
                <a:latin typeface="Consolas" panose="020B0609020204030204" pitchFamily="49" charset="0"/>
              </a:rPr>
              <a:t>lightgreen</a:t>
            </a:r>
            <a:r>
              <a:rPr lang="es-AR" dirty="0">
                <a:solidFill>
                  <a:srgbClr val="D5CED9"/>
                </a:solidFill>
                <a:latin typeface="Consolas" panose="020B0609020204030204" pitchFamily="49" charset="0"/>
              </a:rPr>
              <a:t>;}</a:t>
            </a:r>
          </a:p>
        </p:txBody>
      </p:sp>
      <p:sp>
        <p:nvSpPr>
          <p:cNvPr id="40" name="Google Shape;258;p18"/>
          <p:cNvSpPr txBox="1">
            <a:spLocks/>
          </p:cNvSpPr>
          <p:nvPr/>
        </p:nvSpPr>
        <p:spPr>
          <a:xfrm>
            <a:off x="243961" y="558135"/>
            <a:ext cx="86560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s-ES" dirty="0" err="1" smtClean="0"/>
              <a:t>Pseudoelementos</a:t>
            </a:r>
            <a:endParaRPr lang="es-ES" dirty="0"/>
          </a:p>
        </p:txBody>
      </p:sp>
      <p:sp>
        <p:nvSpPr>
          <p:cNvPr id="18" name="Rectángulo 17"/>
          <p:cNvSpPr/>
          <p:nvPr/>
        </p:nvSpPr>
        <p:spPr>
          <a:xfrm>
            <a:off x="468227" y="1876887"/>
            <a:ext cx="8212015" cy="293277"/>
          </a:xfrm>
          <a:prstGeom prst="rect">
            <a:avLst/>
          </a:prstGeom>
          <a:noFill/>
          <a:ln>
            <a:noFill/>
          </a:ln>
        </p:spPr>
        <p:txBody>
          <a:bodyPr spcFirstLastPara="1" wrap="square" lIns="91425" tIns="91425" rIns="91425" bIns="91425" anchor="t" anchorCtr="0">
            <a:noAutofit/>
          </a:bodyPr>
          <a:lstStyle/>
          <a:p>
            <a:pPr>
              <a:spcAft>
                <a:spcPts val="600"/>
              </a:spcAft>
              <a:buClr>
                <a:schemeClr val="tx1"/>
              </a:buClr>
              <a:buSzPct val="100000"/>
              <a:buFont typeface="Montserrat"/>
              <a:buNone/>
            </a:pPr>
            <a:r>
              <a:rPr lang="es-AR" sz="1200" dirty="0">
                <a:solidFill>
                  <a:schemeClr val="tx1"/>
                </a:solidFill>
                <a:latin typeface="Montserrat"/>
                <a:ea typeface="Montserrat"/>
                <a:cs typeface="Montserrat"/>
              </a:rPr>
              <a:t>Se utiliza para darle estilo a la primer letra de un texto</a:t>
            </a:r>
            <a:r>
              <a:rPr lang="es-AR" sz="1200" dirty="0" smtClean="0">
                <a:solidFill>
                  <a:schemeClr val="tx1"/>
                </a:solidFill>
                <a:latin typeface="Montserrat"/>
                <a:ea typeface="Montserrat"/>
                <a:cs typeface="Montserrat"/>
              </a:rPr>
              <a:t>. En este caso afectamos al párrafo:</a:t>
            </a:r>
            <a:endParaRPr lang="es-AR" sz="1200" dirty="0">
              <a:solidFill>
                <a:schemeClr val="tx1"/>
              </a:solidFill>
              <a:latin typeface="Montserrat"/>
              <a:ea typeface="Montserrat"/>
              <a:cs typeface="Montserrat"/>
            </a:endParaRPr>
          </a:p>
        </p:txBody>
      </p:sp>
      <p:sp>
        <p:nvSpPr>
          <p:cNvPr id="20" name="Google Shape;61;p14"/>
          <p:cNvSpPr txBox="1">
            <a:spLocks/>
          </p:cNvSpPr>
          <p:nvPr/>
        </p:nvSpPr>
        <p:spPr>
          <a:xfrm>
            <a:off x="150849" y="1598372"/>
            <a:ext cx="8152000" cy="3571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b="1" dirty="0">
                <a:solidFill>
                  <a:srgbClr val="9D66F9"/>
                </a:solidFill>
              </a:rPr>
              <a:t>::first-letter</a:t>
            </a:r>
            <a:r>
              <a:rPr lang="es-AR" sz="1400" b="1" dirty="0" smtClean="0">
                <a:solidFill>
                  <a:srgbClr val="9D66F9"/>
                </a:solidFill>
              </a:rPr>
              <a:t>:</a:t>
            </a:r>
            <a:endParaRPr lang="es-AR" sz="1400" b="1" dirty="0">
              <a:solidFill>
                <a:srgbClr val="9D66F9"/>
              </a:solidFill>
            </a:endParaRPr>
          </a:p>
        </p:txBody>
      </p:sp>
      <p:sp>
        <p:nvSpPr>
          <p:cNvPr id="30" name="Google Shape;61;p14"/>
          <p:cNvSpPr txBox="1">
            <a:spLocks/>
          </p:cNvSpPr>
          <p:nvPr/>
        </p:nvSpPr>
        <p:spPr>
          <a:xfrm>
            <a:off x="150849" y="1033465"/>
            <a:ext cx="8152000" cy="3758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dirty="0">
                <a:solidFill>
                  <a:schemeClr val="tx1"/>
                </a:solidFill>
              </a:rPr>
              <a:t>Se utilizan para darle estilos a partes específicas de un elemento. </a:t>
            </a:r>
            <a:r>
              <a:rPr lang="es-AR" sz="1400" dirty="0" smtClean="0">
                <a:solidFill>
                  <a:schemeClr val="tx1"/>
                </a:solidFill>
              </a:rPr>
              <a:t>Están precedida </a:t>
            </a:r>
            <a:r>
              <a:rPr lang="es-AR" sz="1400" dirty="0">
                <a:solidFill>
                  <a:schemeClr val="tx1"/>
                </a:solidFill>
              </a:rPr>
              <a:t>por </a:t>
            </a:r>
            <a:r>
              <a:rPr lang="es-AR" sz="1400" dirty="0" smtClean="0">
                <a:solidFill>
                  <a:schemeClr val="tx1"/>
                </a:solidFill>
              </a:rPr>
              <a:t>cuatro puntos (: :):</a:t>
            </a:r>
          </a:p>
        </p:txBody>
      </p:sp>
      <p:sp>
        <p:nvSpPr>
          <p:cNvPr id="3" name="Rectángulo 2"/>
          <p:cNvSpPr/>
          <p:nvPr/>
        </p:nvSpPr>
        <p:spPr>
          <a:xfrm>
            <a:off x="622419" y="2234083"/>
            <a:ext cx="5897803" cy="307777"/>
          </a:xfrm>
          <a:prstGeom prst="rect">
            <a:avLst/>
          </a:prstGeom>
          <a:solidFill>
            <a:srgbClr val="23262E"/>
          </a:solidFill>
        </p:spPr>
        <p:txBody>
          <a:bodyPr wrap="square">
            <a:spAutoFit/>
          </a:bodyPr>
          <a:lstStyle/>
          <a:p>
            <a:r>
              <a:rPr lang="es-AR" dirty="0">
                <a:solidFill>
                  <a:srgbClr val="D5CED9"/>
                </a:solidFill>
                <a:latin typeface="Consolas" panose="020B0609020204030204" pitchFamily="49" charset="0"/>
              </a:rPr>
              <a:t>&lt;</a:t>
            </a:r>
            <a:r>
              <a:rPr lang="es-AR" dirty="0">
                <a:solidFill>
                  <a:srgbClr val="F92672"/>
                </a:solidFill>
                <a:latin typeface="Consolas" panose="020B0609020204030204" pitchFamily="49" charset="0"/>
              </a:rPr>
              <a:t>p</a:t>
            </a:r>
            <a:r>
              <a:rPr lang="es-AR" dirty="0">
                <a:solidFill>
                  <a:srgbClr val="D5CED9"/>
                </a:solidFill>
                <a:latin typeface="Consolas" panose="020B0609020204030204" pitchFamily="49" charset="0"/>
              </a:rPr>
              <a:t>&gt;Párrafo con la primera letra de otro color&lt;/</a:t>
            </a:r>
            <a:r>
              <a:rPr lang="es-AR" dirty="0">
                <a:solidFill>
                  <a:srgbClr val="F92672"/>
                </a:solidFill>
                <a:latin typeface="Consolas" panose="020B0609020204030204" pitchFamily="49" charset="0"/>
              </a:rPr>
              <a:t>p</a:t>
            </a:r>
            <a:r>
              <a:rPr lang="es-AR" dirty="0">
                <a:solidFill>
                  <a:srgbClr val="D5CED9"/>
                </a:solidFill>
                <a:latin typeface="Consolas" panose="020B0609020204030204" pitchFamily="49" charset="0"/>
              </a:rPr>
              <a:t>&gt;</a:t>
            </a:r>
          </a:p>
        </p:txBody>
      </p:sp>
      <p:sp>
        <p:nvSpPr>
          <p:cNvPr id="4" name="Rectángulo 3"/>
          <p:cNvSpPr/>
          <p:nvPr/>
        </p:nvSpPr>
        <p:spPr>
          <a:xfrm>
            <a:off x="622419" y="2655569"/>
            <a:ext cx="3977429" cy="307777"/>
          </a:xfrm>
          <a:prstGeom prst="rect">
            <a:avLst/>
          </a:prstGeom>
          <a:solidFill>
            <a:srgbClr val="23262E"/>
          </a:solidFill>
        </p:spPr>
        <p:txBody>
          <a:bodyPr wrap="square">
            <a:spAutoFit/>
          </a:bodyPr>
          <a:lstStyle/>
          <a:p>
            <a:r>
              <a:rPr lang="es-AR" dirty="0">
                <a:solidFill>
                  <a:srgbClr val="F92672"/>
                </a:solidFill>
                <a:latin typeface="Consolas" panose="020B0609020204030204" pitchFamily="49" charset="0"/>
              </a:rPr>
              <a:t>p</a:t>
            </a:r>
            <a:r>
              <a:rPr lang="es-AR" dirty="0">
                <a:solidFill>
                  <a:srgbClr val="FFE66D"/>
                </a:solidFill>
                <a:latin typeface="Consolas" panose="020B0609020204030204" pitchFamily="49" charset="0"/>
              </a:rPr>
              <a:t>::first-letter</a:t>
            </a:r>
            <a:r>
              <a:rPr lang="es-AR" dirty="0">
                <a:solidFill>
                  <a:srgbClr val="D5CED9"/>
                </a:solidFill>
                <a:latin typeface="Consolas" panose="020B0609020204030204" pitchFamily="49" charset="0"/>
              </a:rPr>
              <a:t>{color:</a:t>
            </a:r>
            <a:r>
              <a:rPr lang="es-AR" dirty="0">
                <a:solidFill>
                  <a:srgbClr val="EE5D43"/>
                </a:solidFill>
                <a:latin typeface="Consolas" panose="020B0609020204030204" pitchFamily="49" charset="0"/>
              </a:rPr>
              <a:t>blue</a:t>
            </a:r>
            <a:r>
              <a:rPr lang="es-AR" dirty="0">
                <a:solidFill>
                  <a:srgbClr val="D5CED9"/>
                </a:solidFill>
                <a:latin typeface="Consolas" panose="020B0609020204030204" pitchFamily="49" charset="0"/>
              </a:rPr>
              <a:t>;}</a:t>
            </a:r>
          </a:p>
        </p:txBody>
      </p:sp>
      <p:sp>
        <p:nvSpPr>
          <p:cNvPr id="31" name="Google Shape;258;p18"/>
          <p:cNvSpPr txBox="1">
            <a:spLocks/>
          </p:cNvSpPr>
          <p:nvPr/>
        </p:nvSpPr>
        <p:spPr>
          <a:xfrm>
            <a:off x="5727803" y="2234083"/>
            <a:ext cx="792419" cy="303108"/>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r>
              <a:rPr lang="es-ES" sz="1400" dirty="0" smtClean="0">
                <a:solidFill>
                  <a:schemeClr val="bg1"/>
                </a:solidFill>
              </a:rPr>
              <a:t>HTML</a:t>
            </a:r>
            <a:endParaRPr lang="es-ES" sz="1400" dirty="0">
              <a:solidFill>
                <a:schemeClr val="bg1"/>
              </a:solidFill>
            </a:endParaRPr>
          </a:p>
        </p:txBody>
      </p:sp>
      <p:sp>
        <p:nvSpPr>
          <p:cNvPr id="28" name="Google Shape;258;p18"/>
          <p:cNvSpPr txBox="1">
            <a:spLocks/>
          </p:cNvSpPr>
          <p:nvPr/>
        </p:nvSpPr>
        <p:spPr>
          <a:xfrm>
            <a:off x="3807429" y="2659442"/>
            <a:ext cx="792419" cy="303108"/>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r>
              <a:rPr lang="es-ES" sz="1400" dirty="0" smtClean="0">
                <a:solidFill>
                  <a:schemeClr val="bg1"/>
                </a:solidFill>
              </a:rPr>
              <a:t>CSS</a:t>
            </a:r>
            <a:endParaRPr lang="es-ES" sz="1400" dirty="0">
              <a:solidFill>
                <a:schemeClr val="bg1"/>
              </a:solidFill>
            </a:endParaRPr>
          </a:p>
        </p:txBody>
      </p:sp>
      <p:pic>
        <p:nvPicPr>
          <p:cNvPr id="7" name="Imagen 6"/>
          <p:cNvPicPr>
            <a:picLocks noChangeAspect="1"/>
          </p:cNvPicPr>
          <p:nvPr/>
        </p:nvPicPr>
        <p:blipFill>
          <a:blip r:embed="rId3"/>
          <a:stretch>
            <a:fillRect/>
          </a:stretch>
        </p:blipFill>
        <p:spPr>
          <a:xfrm>
            <a:off x="7112051" y="2255125"/>
            <a:ext cx="1359504" cy="415218"/>
          </a:xfrm>
          <a:prstGeom prst="rect">
            <a:avLst/>
          </a:prstGeom>
          <a:solidFill>
            <a:srgbClr val="23262E"/>
          </a:solidFill>
          <a:ln>
            <a:solidFill>
              <a:schemeClr val="accent1"/>
            </a:solidFill>
          </a:ln>
          <a:effectLst>
            <a:outerShdw blurRad="50800" dist="38100" dir="2700000" algn="tl" rotWithShape="0">
              <a:prstClr val="black">
                <a:alpha val="40000"/>
              </a:prstClr>
            </a:outerShdw>
          </a:effectLst>
        </p:spPr>
      </p:pic>
      <p:sp>
        <p:nvSpPr>
          <p:cNvPr id="8" name="Rectángulo 7"/>
          <p:cNvSpPr/>
          <p:nvPr/>
        </p:nvSpPr>
        <p:spPr>
          <a:xfrm>
            <a:off x="4639405" y="2639217"/>
            <a:ext cx="4272323" cy="276999"/>
          </a:xfrm>
          <a:prstGeom prst="rect">
            <a:avLst/>
          </a:prstGeom>
          <a:noFill/>
          <a:ln>
            <a:noFill/>
          </a:ln>
        </p:spPr>
        <p:txBody>
          <a:bodyPr spcFirstLastPara="1" wrap="square" lIns="91425" tIns="91425" rIns="91425" bIns="91425" anchor="t" anchorCtr="0">
            <a:noAutofit/>
          </a:bodyPr>
          <a:lstStyle/>
          <a:p>
            <a:pPr>
              <a:spcAft>
                <a:spcPts val="600"/>
              </a:spcAft>
              <a:buClr>
                <a:schemeClr val="tx1"/>
              </a:buClr>
              <a:buSzPct val="100000"/>
              <a:buFont typeface="Montserrat"/>
              <a:buNone/>
            </a:pPr>
            <a:r>
              <a:rPr lang="es-AR" sz="1200" dirty="0">
                <a:solidFill>
                  <a:schemeClr val="tx1"/>
                </a:solidFill>
                <a:latin typeface="Montserrat"/>
                <a:ea typeface="Montserrat"/>
                <a:cs typeface="Montserrat"/>
                <a:hlinkClick r:id="rId4"/>
              </a:rPr>
              <a:t>https://</a:t>
            </a:r>
            <a:r>
              <a:rPr lang="es-AR" sz="1200" dirty="0" smtClean="0">
                <a:solidFill>
                  <a:schemeClr val="tx1"/>
                </a:solidFill>
                <a:latin typeface="Montserrat"/>
                <a:ea typeface="Montserrat"/>
                <a:cs typeface="Montserrat"/>
                <a:hlinkClick r:id="rId4"/>
              </a:rPr>
              <a:t>www.w3schools.com/cssref/sel_firstletter.asp</a:t>
            </a:r>
            <a:endParaRPr lang="es-AR" sz="1200" dirty="0">
              <a:solidFill>
                <a:schemeClr val="tx1"/>
              </a:solidFill>
              <a:latin typeface="Montserrat"/>
              <a:ea typeface="Montserrat"/>
              <a:cs typeface="Montserrat"/>
            </a:endParaRPr>
          </a:p>
        </p:txBody>
      </p:sp>
      <p:sp>
        <p:nvSpPr>
          <p:cNvPr id="41" name="Rectángulo 40"/>
          <p:cNvSpPr/>
          <p:nvPr/>
        </p:nvSpPr>
        <p:spPr>
          <a:xfrm>
            <a:off x="468227" y="3335312"/>
            <a:ext cx="8212015" cy="293277"/>
          </a:xfrm>
          <a:prstGeom prst="rect">
            <a:avLst/>
          </a:prstGeom>
          <a:noFill/>
          <a:ln>
            <a:noFill/>
          </a:ln>
        </p:spPr>
        <p:txBody>
          <a:bodyPr spcFirstLastPara="1" wrap="square" lIns="91425" tIns="91425" rIns="91425" bIns="91425" anchor="t" anchorCtr="0">
            <a:noAutofit/>
          </a:bodyPr>
          <a:lstStyle/>
          <a:p>
            <a:pPr>
              <a:spcAft>
                <a:spcPts val="600"/>
              </a:spcAft>
              <a:buClr>
                <a:schemeClr val="tx1"/>
              </a:buClr>
              <a:buSzPct val="100000"/>
              <a:buFont typeface="Montserrat"/>
              <a:buNone/>
            </a:pPr>
            <a:r>
              <a:rPr lang="es-AR" sz="1200" dirty="0">
                <a:solidFill>
                  <a:schemeClr val="tx1"/>
                </a:solidFill>
                <a:latin typeface="Montserrat"/>
                <a:ea typeface="Montserrat"/>
                <a:cs typeface="Montserrat"/>
              </a:rPr>
              <a:t>Se utiliza para darle estilo a la primer línea de un </a:t>
            </a:r>
            <a:r>
              <a:rPr lang="es-AR" sz="1200" dirty="0" smtClean="0">
                <a:solidFill>
                  <a:schemeClr val="tx1"/>
                </a:solidFill>
                <a:latin typeface="Montserrat"/>
                <a:ea typeface="Montserrat"/>
                <a:cs typeface="Montserrat"/>
              </a:rPr>
              <a:t>párrafo:</a:t>
            </a:r>
            <a:endParaRPr lang="es-AR" sz="1200" dirty="0">
              <a:solidFill>
                <a:schemeClr val="tx1"/>
              </a:solidFill>
              <a:latin typeface="Montserrat"/>
              <a:ea typeface="Montserrat"/>
              <a:cs typeface="Montserrat"/>
            </a:endParaRPr>
          </a:p>
        </p:txBody>
      </p:sp>
      <p:sp>
        <p:nvSpPr>
          <p:cNvPr id="42" name="Google Shape;61;p14"/>
          <p:cNvSpPr txBox="1">
            <a:spLocks/>
          </p:cNvSpPr>
          <p:nvPr/>
        </p:nvSpPr>
        <p:spPr>
          <a:xfrm>
            <a:off x="150849" y="3056797"/>
            <a:ext cx="8152000" cy="3571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b="1" dirty="0">
                <a:solidFill>
                  <a:srgbClr val="9D66F9"/>
                </a:solidFill>
              </a:rPr>
              <a:t>::</a:t>
            </a:r>
            <a:r>
              <a:rPr lang="es-AR" sz="1400" b="1" dirty="0" err="1" smtClean="0">
                <a:solidFill>
                  <a:srgbClr val="9D66F9"/>
                </a:solidFill>
              </a:rPr>
              <a:t>first</a:t>
            </a:r>
            <a:r>
              <a:rPr lang="es-AR" sz="1400" b="1" dirty="0" smtClean="0">
                <a:solidFill>
                  <a:srgbClr val="9D66F9"/>
                </a:solidFill>
              </a:rPr>
              <a:t>-line:</a:t>
            </a:r>
            <a:endParaRPr lang="es-AR" sz="1400" b="1" dirty="0">
              <a:solidFill>
                <a:srgbClr val="9D66F9"/>
              </a:solidFill>
            </a:endParaRPr>
          </a:p>
        </p:txBody>
      </p:sp>
      <p:sp>
        <p:nvSpPr>
          <p:cNvPr id="46" name="Google Shape;258;p18"/>
          <p:cNvSpPr txBox="1">
            <a:spLocks/>
          </p:cNvSpPr>
          <p:nvPr/>
        </p:nvSpPr>
        <p:spPr>
          <a:xfrm>
            <a:off x="5155191" y="3692508"/>
            <a:ext cx="792419" cy="303108"/>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r>
              <a:rPr lang="es-ES" sz="1400" dirty="0" smtClean="0">
                <a:solidFill>
                  <a:schemeClr val="bg1"/>
                </a:solidFill>
              </a:rPr>
              <a:t>CSS</a:t>
            </a:r>
            <a:endParaRPr lang="es-ES" sz="1400" dirty="0">
              <a:solidFill>
                <a:schemeClr val="bg1"/>
              </a:solidFill>
            </a:endParaRPr>
          </a:p>
        </p:txBody>
      </p:sp>
      <p:sp>
        <p:nvSpPr>
          <p:cNvPr id="48" name="Rectángulo 47"/>
          <p:cNvSpPr/>
          <p:nvPr/>
        </p:nvSpPr>
        <p:spPr>
          <a:xfrm>
            <a:off x="2511655" y="4726733"/>
            <a:ext cx="5957513" cy="276999"/>
          </a:xfrm>
          <a:prstGeom prst="rect">
            <a:avLst/>
          </a:prstGeom>
          <a:noFill/>
          <a:ln>
            <a:noFill/>
          </a:ln>
        </p:spPr>
        <p:txBody>
          <a:bodyPr spcFirstLastPara="1" wrap="square" lIns="91425" tIns="91425" rIns="91425" bIns="91425" anchor="t" anchorCtr="0">
            <a:noAutofit/>
          </a:bodyPr>
          <a:lstStyle/>
          <a:p>
            <a:pPr>
              <a:spcAft>
                <a:spcPts val="600"/>
              </a:spcAft>
              <a:buClr>
                <a:schemeClr val="tx1"/>
              </a:buClr>
              <a:buSzPct val="100000"/>
              <a:buFont typeface="Montserrat"/>
              <a:buNone/>
            </a:pPr>
            <a:r>
              <a:rPr lang="es-AR" sz="1200" dirty="0">
                <a:solidFill>
                  <a:schemeClr val="tx1"/>
                </a:solidFill>
                <a:latin typeface="Montserrat"/>
                <a:ea typeface="Montserrat"/>
                <a:cs typeface="Montserrat"/>
                <a:hlinkClick r:id="rId5"/>
              </a:rPr>
              <a:t>https://</a:t>
            </a:r>
            <a:r>
              <a:rPr lang="es-AR" sz="1200" dirty="0" smtClean="0">
                <a:solidFill>
                  <a:schemeClr val="tx1"/>
                </a:solidFill>
                <a:latin typeface="Montserrat"/>
                <a:ea typeface="Montserrat"/>
                <a:cs typeface="Montserrat"/>
                <a:hlinkClick r:id="rId5"/>
              </a:rPr>
              <a:t>www.w3schools.com/cssref/tryit.asp?filename=trycss_sel_firstline</a:t>
            </a:r>
            <a:endParaRPr lang="es-AR" sz="1200" dirty="0">
              <a:solidFill>
                <a:schemeClr val="tx1"/>
              </a:solidFill>
              <a:latin typeface="Montserrat"/>
              <a:ea typeface="Montserrat"/>
              <a:cs typeface="Montserrat"/>
            </a:endParaRPr>
          </a:p>
        </p:txBody>
      </p:sp>
      <p:pic>
        <p:nvPicPr>
          <p:cNvPr id="10" name="Imagen 9"/>
          <p:cNvPicPr>
            <a:picLocks noChangeAspect="1"/>
          </p:cNvPicPr>
          <p:nvPr/>
        </p:nvPicPr>
        <p:blipFill>
          <a:blip r:embed="rId6"/>
          <a:stretch>
            <a:fillRect/>
          </a:stretch>
        </p:blipFill>
        <p:spPr>
          <a:xfrm>
            <a:off x="622419" y="4127136"/>
            <a:ext cx="3537073" cy="599597"/>
          </a:xfrm>
          <a:prstGeom prst="rect">
            <a:avLst/>
          </a:prstGeom>
          <a:solidFill>
            <a:srgbClr val="23262E"/>
          </a:solidFill>
          <a:ln>
            <a:solidFill>
              <a:schemeClr val="accent1"/>
            </a:solidFill>
          </a:ln>
          <a:effectLst>
            <a:outerShdw blurRad="50800" dist="38100" dir="2700000" algn="tl" rotWithShape="0">
              <a:prstClr val="black">
                <a:alpha val="40000"/>
              </a:prstClr>
            </a:outerShdw>
          </a:effectLst>
        </p:spPr>
      </p:pic>
      <p:sp>
        <p:nvSpPr>
          <p:cNvPr id="49" name="Rectángulo 48"/>
          <p:cNvSpPr/>
          <p:nvPr/>
        </p:nvSpPr>
        <p:spPr>
          <a:xfrm>
            <a:off x="4203638" y="4150893"/>
            <a:ext cx="4224777" cy="596041"/>
          </a:xfrm>
          <a:prstGeom prst="rect">
            <a:avLst/>
          </a:prstGeom>
          <a:noFill/>
          <a:ln>
            <a:noFill/>
          </a:ln>
        </p:spPr>
        <p:txBody>
          <a:bodyPr spcFirstLastPara="1" wrap="square" lIns="91425" tIns="91425" rIns="91425" bIns="91425" anchor="ctr" anchorCtr="0">
            <a:noAutofit/>
          </a:bodyPr>
          <a:lstStyle/>
          <a:p>
            <a:pPr>
              <a:buClr>
                <a:schemeClr val="tx1"/>
              </a:buClr>
              <a:buSzPct val="100000"/>
              <a:buFont typeface="Montserrat"/>
              <a:buNone/>
            </a:pPr>
            <a:r>
              <a:rPr lang="es-AR" sz="1200" i="1" dirty="0" smtClean="0">
                <a:solidFill>
                  <a:srgbClr val="9D66F9"/>
                </a:solidFill>
                <a:latin typeface="Montserrat"/>
                <a:ea typeface="Montserrat"/>
                <a:cs typeface="Montserrat"/>
              </a:rPr>
              <a:t>Siempre afectará a la primer línea, independientemente del ancho del </a:t>
            </a:r>
            <a:r>
              <a:rPr lang="es-AR" sz="1200" i="1" dirty="0" err="1" smtClean="0">
                <a:solidFill>
                  <a:srgbClr val="9D66F9"/>
                </a:solidFill>
                <a:latin typeface="Montserrat"/>
                <a:ea typeface="Montserrat"/>
                <a:cs typeface="Montserrat"/>
              </a:rPr>
              <a:t>viewport</a:t>
            </a:r>
            <a:endParaRPr lang="es-AR" sz="1200" i="1" dirty="0">
              <a:solidFill>
                <a:srgbClr val="9D66F9"/>
              </a:solidFill>
              <a:latin typeface="Montserrat"/>
              <a:ea typeface="Montserrat"/>
              <a:cs typeface="Montserrat"/>
            </a:endParaRPr>
          </a:p>
        </p:txBody>
      </p:sp>
    </p:spTree>
    <p:extLst>
      <p:ext uri="{BB962C8B-B14F-4D97-AF65-F5344CB8AC3E}">
        <p14:creationId xmlns:p14="http://schemas.microsoft.com/office/powerpoint/2010/main" val="2978426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2" name="Rectángulo 1"/>
          <p:cNvSpPr/>
          <p:nvPr/>
        </p:nvSpPr>
        <p:spPr>
          <a:xfrm>
            <a:off x="710341" y="1236229"/>
            <a:ext cx="5325191" cy="307777"/>
          </a:xfrm>
          <a:prstGeom prst="rect">
            <a:avLst/>
          </a:prstGeom>
          <a:solidFill>
            <a:srgbClr val="23262E"/>
          </a:solidFill>
        </p:spPr>
        <p:txBody>
          <a:bodyPr wrap="square">
            <a:spAutoFit/>
          </a:bodyPr>
          <a:lstStyle/>
          <a:p>
            <a:r>
              <a:rPr lang="es-AR" dirty="0">
                <a:solidFill>
                  <a:srgbClr val="F92672"/>
                </a:solidFill>
                <a:latin typeface="Consolas" panose="020B0609020204030204" pitchFamily="49" charset="0"/>
              </a:rPr>
              <a:t>p</a:t>
            </a:r>
            <a:r>
              <a:rPr lang="es-AR" dirty="0">
                <a:solidFill>
                  <a:srgbClr val="FFE66D"/>
                </a:solidFill>
                <a:latin typeface="Consolas" panose="020B0609020204030204" pitchFamily="49" charset="0"/>
              </a:rPr>
              <a:t>::selection</a:t>
            </a:r>
            <a:r>
              <a:rPr lang="es-AR" dirty="0">
                <a:solidFill>
                  <a:srgbClr val="D5CED9"/>
                </a:solidFill>
                <a:latin typeface="Consolas" panose="020B0609020204030204" pitchFamily="49" charset="0"/>
              </a:rPr>
              <a:t>{background-color: </a:t>
            </a:r>
            <a:r>
              <a:rPr lang="es-AR" dirty="0" err="1">
                <a:solidFill>
                  <a:srgbClr val="EE5D43"/>
                </a:solidFill>
                <a:latin typeface="Consolas" panose="020B0609020204030204" pitchFamily="49" charset="0"/>
              </a:rPr>
              <a:t>lightsalmon</a:t>
            </a:r>
            <a:r>
              <a:rPr lang="es-AR" dirty="0">
                <a:solidFill>
                  <a:srgbClr val="D5CED9"/>
                </a:solidFill>
                <a:latin typeface="Consolas" panose="020B0609020204030204" pitchFamily="49" charset="0"/>
              </a:rPr>
              <a:t>;}</a:t>
            </a:r>
          </a:p>
        </p:txBody>
      </p:sp>
      <p:sp>
        <p:nvSpPr>
          <p:cNvPr id="18" name="Rectángulo 17"/>
          <p:cNvSpPr/>
          <p:nvPr/>
        </p:nvSpPr>
        <p:spPr>
          <a:xfrm>
            <a:off x="468227" y="821810"/>
            <a:ext cx="8212015" cy="293277"/>
          </a:xfrm>
          <a:prstGeom prst="rect">
            <a:avLst/>
          </a:prstGeom>
          <a:noFill/>
          <a:ln>
            <a:noFill/>
          </a:ln>
        </p:spPr>
        <p:txBody>
          <a:bodyPr spcFirstLastPara="1" wrap="square" lIns="91425" tIns="91425" rIns="91425" bIns="91425" anchor="t" anchorCtr="0">
            <a:noAutofit/>
          </a:bodyPr>
          <a:lstStyle/>
          <a:p>
            <a:pPr>
              <a:spcAft>
                <a:spcPts val="600"/>
              </a:spcAft>
              <a:buClr>
                <a:schemeClr val="tx1"/>
              </a:buClr>
              <a:buSzPct val="100000"/>
              <a:buFont typeface="Montserrat"/>
              <a:buNone/>
            </a:pPr>
            <a:r>
              <a:rPr lang="es-AR" sz="1200" dirty="0">
                <a:solidFill>
                  <a:schemeClr val="tx1"/>
                </a:solidFill>
                <a:latin typeface="Montserrat"/>
                <a:ea typeface="Montserrat"/>
                <a:cs typeface="Montserrat"/>
              </a:rPr>
              <a:t>Agrega estilos a una parte del documento que ha sido resaltada por el </a:t>
            </a:r>
            <a:r>
              <a:rPr lang="es-AR" sz="1200" dirty="0" smtClean="0">
                <a:solidFill>
                  <a:schemeClr val="tx1"/>
                </a:solidFill>
                <a:latin typeface="Montserrat"/>
                <a:ea typeface="Montserrat"/>
                <a:cs typeface="Montserrat"/>
              </a:rPr>
              <a:t>usuario:</a:t>
            </a:r>
            <a:endParaRPr lang="es-AR" sz="1200" dirty="0">
              <a:solidFill>
                <a:schemeClr val="tx1"/>
              </a:solidFill>
              <a:latin typeface="Montserrat"/>
              <a:ea typeface="Montserrat"/>
              <a:cs typeface="Montserrat"/>
            </a:endParaRPr>
          </a:p>
        </p:txBody>
      </p:sp>
      <p:sp>
        <p:nvSpPr>
          <p:cNvPr id="20" name="Google Shape;61;p14"/>
          <p:cNvSpPr txBox="1">
            <a:spLocks/>
          </p:cNvSpPr>
          <p:nvPr/>
        </p:nvSpPr>
        <p:spPr>
          <a:xfrm>
            <a:off x="150849" y="543295"/>
            <a:ext cx="8152000" cy="3571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b="1" dirty="0" smtClean="0">
                <a:solidFill>
                  <a:srgbClr val="9D66F9"/>
                </a:solidFill>
              </a:rPr>
              <a:t>::</a:t>
            </a:r>
            <a:r>
              <a:rPr lang="es-AR" sz="1400" b="1" dirty="0" err="1">
                <a:solidFill>
                  <a:srgbClr val="9D66F9"/>
                </a:solidFill>
              </a:rPr>
              <a:t>selection</a:t>
            </a:r>
            <a:r>
              <a:rPr lang="es-AR" sz="1400" b="1" dirty="0">
                <a:solidFill>
                  <a:srgbClr val="9D66F9"/>
                </a:solidFill>
              </a:rPr>
              <a:t>:</a:t>
            </a:r>
          </a:p>
        </p:txBody>
      </p:sp>
      <p:sp>
        <p:nvSpPr>
          <p:cNvPr id="46" name="Google Shape;258;p18"/>
          <p:cNvSpPr txBox="1">
            <a:spLocks/>
          </p:cNvSpPr>
          <p:nvPr/>
        </p:nvSpPr>
        <p:spPr>
          <a:xfrm>
            <a:off x="5243114" y="1242048"/>
            <a:ext cx="792419" cy="303108"/>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r>
              <a:rPr lang="es-ES" sz="1400" dirty="0" smtClean="0">
                <a:solidFill>
                  <a:schemeClr val="bg1"/>
                </a:solidFill>
              </a:rPr>
              <a:t>CSS</a:t>
            </a:r>
            <a:endParaRPr lang="es-ES" sz="1400" dirty="0">
              <a:solidFill>
                <a:schemeClr val="bg1"/>
              </a:solidFill>
            </a:endParaRPr>
          </a:p>
        </p:txBody>
      </p:sp>
      <p:sp>
        <p:nvSpPr>
          <p:cNvPr id="48" name="Rectángulo 47"/>
          <p:cNvSpPr/>
          <p:nvPr/>
        </p:nvSpPr>
        <p:spPr>
          <a:xfrm>
            <a:off x="4226848" y="1640966"/>
            <a:ext cx="4539005" cy="276999"/>
          </a:xfrm>
          <a:prstGeom prst="rect">
            <a:avLst/>
          </a:prstGeom>
          <a:noFill/>
          <a:ln>
            <a:noFill/>
          </a:ln>
        </p:spPr>
        <p:txBody>
          <a:bodyPr spcFirstLastPara="1" wrap="square" lIns="91425" tIns="91425" rIns="91425" bIns="91425" anchor="t" anchorCtr="0">
            <a:noAutofit/>
          </a:bodyPr>
          <a:lstStyle/>
          <a:p>
            <a:pPr>
              <a:spcAft>
                <a:spcPts val="600"/>
              </a:spcAft>
              <a:buClr>
                <a:schemeClr val="tx1"/>
              </a:buClr>
              <a:buSzPct val="100000"/>
              <a:buFont typeface="Montserrat"/>
              <a:buNone/>
            </a:pPr>
            <a:r>
              <a:rPr lang="es-AR" sz="1200" dirty="0">
                <a:solidFill>
                  <a:schemeClr val="tx1"/>
                </a:solidFill>
                <a:latin typeface="Montserrat"/>
                <a:ea typeface="Montserrat"/>
                <a:cs typeface="Montserrat"/>
                <a:hlinkClick r:id="rId3"/>
              </a:rPr>
              <a:t>https://</a:t>
            </a:r>
            <a:r>
              <a:rPr lang="es-AR" sz="1200" dirty="0" smtClean="0">
                <a:solidFill>
                  <a:schemeClr val="tx1"/>
                </a:solidFill>
                <a:latin typeface="Montserrat"/>
                <a:ea typeface="Montserrat"/>
                <a:cs typeface="Montserrat"/>
                <a:hlinkClick r:id="rId3"/>
              </a:rPr>
              <a:t>www.w3schools.com/cssref/tryit.asp?filename=trycss3_selection</a:t>
            </a:r>
            <a:endParaRPr lang="es-AR" sz="1200" dirty="0">
              <a:solidFill>
                <a:schemeClr val="tx1"/>
              </a:solidFill>
              <a:latin typeface="Montserrat"/>
              <a:ea typeface="Montserrat"/>
              <a:cs typeface="Montserrat"/>
            </a:endParaRPr>
          </a:p>
        </p:txBody>
      </p:sp>
      <p:pic>
        <p:nvPicPr>
          <p:cNvPr id="5" name="Imagen 4"/>
          <p:cNvPicPr>
            <a:picLocks noChangeAspect="1"/>
          </p:cNvPicPr>
          <p:nvPr/>
        </p:nvPicPr>
        <p:blipFill>
          <a:blip r:embed="rId4"/>
          <a:stretch>
            <a:fillRect/>
          </a:stretch>
        </p:blipFill>
        <p:spPr>
          <a:xfrm>
            <a:off x="745877" y="1665148"/>
            <a:ext cx="3290155" cy="769413"/>
          </a:xfrm>
          <a:prstGeom prst="rect">
            <a:avLst/>
          </a:prstGeom>
          <a:solidFill>
            <a:srgbClr val="23262E"/>
          </a:solidFill>
          <a:ln>
            <a:solidFill>
              <a:schemeClr val="accent1"/>
            </a:solidFill>
          </a:ln>
          <a:effectLst>
            <a:outerShdw blurRad="50800" dist="38100" dir="2700000" algn="tl" rotWithShape="0">
              <a:prstClr val="black">
                <a:alpha val="40000"/>
              </a:prstClr>
            </a:outerShdw>
          </a:effectLst>
        </p:spPr>
      </p:pic>
      <p:sp>
        <p:nvSpPr>
          <p:cNvPr id="21" name="Rectángulo 20"/>
          <p:cNvSpPr/>
          <p:nvPr/>
        </p:nvSpPr>
        <p:spPr>
          <a:xfrm>
            <a:off x="468227" y="2834218"/>
            <a:ext cx="8212015" cy="293277"/>
          </a:xfrm>
          <a:prstGeom prst="rect">
            <a:avLst/>
          </a:prstGeom>
          <a:noFill/>
          <a:ln>
            <a:noFill/>
          </a:ln>
        </p:spPr>
        <p:txBody>
          <a:bodyPr spcFirstLastPara="1" wrap="square" lIns="91425" tIns="91425" rIns="91425" bIns="91425" anchor="t" anchorCtr="0">
            <a:noAutofit/>
          </a:bodyPr>
          <a:lstStyle/>
          <a:p>
            <a:pPr>
              <a:spcAft>
                <a:spcPts val="600"/>
              </a:spcAft>
              <a:buClr>
                <a:schemeClr val="tx1"/>
              </a:buClr>
              <a:buSzPct val="100000"/>
              <a:buFont typeface="Montserrat"/>
              <a:buNone/>
            </a:pPr>
            <a:r>
              <a:rPr lang="es-AR" sz="1200" b="1" dirty="0" smtClean="0">
                <a:solidFill>
                  <a:schemeClr val="tx1"/>
                </a:solidFill>
                <a:latin typeface="Montserrat"/>
                <a:ea typeface="Montserrat"/>
                <a:cs typeface="Montserrat"/>
              </a:rPr>
              <a:t>::</a:t>
            </a:r>
            <a:r>
              <a:rPr lang="es-AR" sz="1200" b="1" dirty="0" err="1" smtClean="0">
                <a:solidFill>
                  <a:schemeClr val="tx1"/>
                </a:solidFill>
                <a:latin typeface="Montserrat"/>
                <a:ea typeface="Montserrat"/>
                <a:cs typeface="Montserrat"/>
              </a:rPr>
              <a:t>before</a:t>
            </a:r>
            <a:r>
              <a:rPr lang="es-AR" sz="1200" b="1" dirty="0" smtClean="0">
                <a:solidFill>
                  <a:schemeClr val="tx1"/>
                </a:solidFill>
                <a:latin typeface="Montserrat"/>
                <a:ea typeface="Montserrat"/>
                <a:cs typeface="Montserrat"/>
              </a:rPr>
              <a:t> </a:t>
            </a:r>
            <a:r>
              <a:rPr lang="es-AR" sz="1200" dirty="0" smtClean="0">
                <a:solidFill>
                  <a:schemeClr val="tx1"/>
                </a:solidFill>
                <a:latin typeface="Montserrat"/>
                <a:ea typeface="Montserrat"/>
                <a:cs typeface="Montserrat"/>
              </a:rPr>
              <a:t>agrega contenido </a:t>
            </a:r>
            <a:r>
              <a:rPr lang="es-AR" sz="1200" b="1" i="1" dirty="0" smtClean="0">
                <a:solidFill>
                  <a:schemeClr val="tx1"/>
                </a:solidFill>
                <a:latin typeface="Montserrat"/>
                <a:ea typeface="Montserrat"/>
                <a:cs typeface="Montserrat"/>
              </a:rPr>
              <a:t>antes</a:t>
            </a:r>
            <a:r>
              <a:rPr lang="es-AR" sz="1200" dirty="0" smtClean="0">
                <a:solidFill>
                  <a:schemeClr val="tx1"/>
                </a:solidFill>
                <a:latin typeface="Montserrat"/>
                <a:ea typeface="Montserrat"/>
                <a:cs typeface="Montserrat"/>
              </a:rPr>
              <a:t> </a:t>
            </a:r>
            <a:r>
              <a:rPr lang="es-AR" sz="1200" dirty="0">
                <a:solidFill>
                  <a:schemeClr val="tx1"/>
                </a:solidFill>
                <a:latin typeface="Montserrat"/>
                <a:ea typeface="Montserrat"/>
                <a:cs typeface="Montserrat"/>
              </a:rPr>
              <a:t>del </a:t>
            </a:r>
            <a:r>
              <a:rPr lang="es-AR" sz="1200" dirty="0" smtClean="0">
                <a:solidFill>
                  <a:schemeClr val="tx1"/>
                </a:solidFill>
                <a:latin typeface="Montserrat"/>
                <a:ea typeface="Montserrat"/>
                <a:cs typeface="Montserrat"/>
              </a:rPr>
              <a:t>contenido, mientras que </a:t>
            </a:r>
            <a:r>
              <a:rPr lang="es-AR" sz="1200" b="1" dirty="0" smtClean="0">
                <a:solidFill>
                  <a:schemeClr val="tx1"/>
                </a:solidFill>
                <a:latin typeface="Montserrat"/>
                <a:ea typeface="Montserrat"/>
                <a:cs typeface="Montserrat"/>
              </a:rPr>
              <a:t>::</a:t>
            </a:r>
            <a:r>
              <a:rPr lang="es-AR" sz="1200" b="1" dirty="0" err="1" smtClean="0">
                <a:solidFill>
                  <a:schemeClr val="tx1"/>
                </a:solidFill>
                <a:latin typeface="Montserrat"/>
                <a:ea typeface="Montserrat"/>
                <a:cs typeface="Montserrat"/>
              </a:rPr>
              <a:t>after</a:t>
            </a:r>
            <a:r>
              <a:rPr lang="es-AR" sz="1200" dirty="0">
                <a:solidFill>
                  <a:schemeClr val="tx1"/>
                </a:solidFill>
                <a:latin typeface="Montserrat"/>
                <a:ea typeface="Montserrat"/>
                <a:cs typeface="Montserrat"/>
              </a:rPr>
              <a:t> </a:t>
            </a:r>
            <a:r>
              <a:rPr lang="es-AR" sz="1200" dirty="0" smtClean="0">
                <a:solidFill>
                  <a:schemeClr val="tx1"/>
                </a:solidFill>
                <a:latin typeface="Montserrat"/>
                <a:ea typeface="Montserrat"/>
                <a:cs typeface="Montserrat"/>
              </a:rPr>
              <a:t>lo añade </a:t>
            </a:r>
            <a:r>
              <a:rPr lang="es-AR" sz="1200" b="1" i="1" dirty="0" smtClean="0">
                <a:solidFill>
                  <a:schemeClr val="tx1"/>
                </a:solidFill>
                <a:latin typeface="Montserrat"/>
                <a:ea typeface="Montserrat"/>
                <a:cs typeface="Montserrat"/>
              </a:rPr>
              <a:t>después</a:t>
            </a:r>
            <a:r>
              <a:rPr lang="es-AR" sz="1200" dirty="0" smtClean="0">
                <a:solidFill>
                  <a:schemeClr val="tx1"/>
                </a:solidFill>
                <a:latin typeface="Montserrat"/>
                <a:ea typeface="Montserrat"/>
                <a:cs typeface="Montserrat"/>
              </a:rPr>
              <a:t> del contenido:</a:t>
            </a:r>
            <a:endParaRPr lang="es-AR" sz="1200" dirty="0">
              <a:solidFill>
                <a:schemeClr val="tx1"/>
              </a:solidFill>
              <a:latin typeface="Montserrat"/>
              <a:ea typeface="Montserrat"/>
              <a:cs typeface="Montserrat"/>
            </a:endParaRPr>
          </a:p>
        </p:txBody>
      </p:sp>
      <p:sp>
        <p:nvSpPr>
          <p:cNvPr id="22" name="Google Shape;61;p14"/>
          <p:cNvSpPr txBox="1">
            <a:spLocks/>
          </p:cNvSpPr>
          <p:nvPr/>
        </p:nvSpPr>
        <p:spPr>
          <a:xfrm>
            <a:off x="150849" y="2555703"/>
            <a:ext cx="8152000" cy="3571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b="1" dirty="0" smtClean="0">
                <a:solidFill>
                  <a:srgbClr val="9D66F9"/>
                </a:solidFill>
              </a:rPr>
              <a:t>::</a:t>
            </a:r>
            <a:r>
              <a:rPr lang="es-AR" sz="1400" b="1" dirty="0" err="1" smtClean="0">
                <a:solidFill>
                  <a:srgbClr val="9D66F9"/>
                </a:solidFill>
              </a:rPr>
              <a:t>before</a:t>
            </a:r>
            <a:r>
              <a:rPr lang="es-AR" sz="1400" b="1" dirty="0" smtClean="0">
                <a:solidFill>
                  <a:srgbClr val="9D66F9"/>
                </a:solidFill>
              </a:rPr>
              <a:t> y ::</a:t>
            </a:r>
            <a:r>
              <a:rPr lang="es-AR" sz="1400" b="1" dirty="0" err="1" smtClean="0">
                <a:solidFill>
                  <a:srgbClr val="9D66F9"/>
                </a:solidFill>
              </a:rPr>
              <a:t>after</a:t>
            </a:r>
            <a:r>
              <a:rPr lang="es-AR" sz="1400" b="1" dirty="0" smtClean="0">
                <a:solidFill>
                  <a:srgbClr val="9D66F9"/>
                </a:solidFill>
              </a:rPr>
              <a:t>:</a:t>
            </a:r>
            <a:endParaRPr lang="es-AR" sz="1400" b="1" dirty="0">
              <a:solidFill>
                <a:srgbClr val="9D66F9"/>
              </a:solidFill>
            </a:endParaRPr>
          </a:p>
        </p:txBody>
      </p:sp>
      <p:pic>
        <p:nvPicPr>
          <p:cNvPr id="11" name="Imagen 10"/>
          <p:cNvPicPr>
            <a:picLocks noChangeAspect="1"/>
          </p:cNvPicPr>
          <p:nvPr/>
        </p:nvPicPr>
        <p:blipFill rotWithShape="1">
          <a:blip r:embed="rId5"/>
          <a:srcRect r="16880"/>
          <a:stretch/>
        </p:blipFill>
        <p:spPr>
          <a:xfrm>
            <a:off x="710341" y="3286521"/>
            <a:ext cx="3914413" cy="629691"/>
          </a:xfrm>
          <a:prstGeom prst="rect">
            <a:avLst/>
          </a:prstGeom>
        </p:spPr>
      </p:pic>
      <p:sp>
        <p:nvSpPr>
          <p:cNvPr id="25" name="Google Shape;258;p18"/>
          <p:cNvSpPr txBox="1">
            <a:spLocks/>
          </p:cNvSpPr>
          <p:nvPr/>
        </p:nvSpPr>
        <p:spPr>
          <a:xfrm>
            <a:off x="3830639" y="3294704"/>
            <a:ext cx="792419" cy="303108"/>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r>
              <a:rPr lang="es-ES" sz="1400" dirty="0" smtClean="0">
                <a:solidFill>
                  <a:schemeClr val="bg1"/>
                </a:solidFill>
              </a:rPr>
              <a:t>CSS</a:t>
            </a:r>
            <a:endParaRPr lang="es-ES" sz="1400" dirty="0">
              <a:solidFill>
                <a:schemeClr val="bg1"/>
              </a:solidFill>
            </a:endParaRPr>
          </a:p>
        </p:txBody>
      </p:sp>
      <p:pic>
        <p:nvPicPr>
          <p:cNvPr id="12" name="Imagen 11"/>
          <p:cNvPicPr>
            <a:picLocks noChangeAspect="1"/>
          </p:cNvPicPr>
          <p:nvPr/>
        </p:nvPicPr>
        <p:blipFill>
          <a:blip r:embed="rId6"/>
          <a:stretch>
            <a:fillRect/>
          </a:stretch>
        </p:blipFill>
        <p:spPr>
          <a:xfrm>
            <a:off x="4882295" y="3362955"/>
            <a:ext cx="2790825" cy="523875"/>
          </a:xfrm>
          <a:prstGeom prst="rect">
            <a:avLst/>
          </a:prstGeom>
          <a:solidFill>
            <a:srgbClr val="23262E"/>
          </a:solidFill>
          <a:ln>
            <a:solidFill>
              <a:schemeClr val="accent1"/>
            </a:solidFill>
          </a:ln>
          <a:effectLst>
            <a:outerShdw blurRad="50800" dist="38100" dir="2700000" algn="tl" rotWithShape="0">
              <a:prstClr val="black">
                <a:alpha val="40000"/>
              </a:prstClr>
            </a:outerShdw>
          </a:effectLst>
        </p:spPr>
      </p:pic>
      <p:sp>
        <p:nvSpPr>
          <p:cNvPr id="13" name="Rectángulo 12"/>
          <p:cNvSpPr/>
          <p:nvPr/>
        </p:nvSpPr>
        <p:spPr>
          <a:xfrm>
            <a:off x="2854554" y="4075238"/>
            <a:ext cx="5957513" cy="461665"/>
          </a:xfrm>
          <a:prstGeom prst="rect">
            <a:avLst/>
          </a:prstGeom>
        </p:spPr>
        <p:txBody>
          <a:bodyPr wrap="square">
            <a:spAutoFit/>
          </a:bodyPr>
          <a:lstStyle/>
          <a:p>
            <a:r>
              <a:rPr lang="es-AR" sz="1200" dirty="0">
                <a:latin typeface="Montserrat" panose="020B0604020202020204" charset="0"/>
                <a:hlinkClick r:id="rId7"/>
              </a:rPr>
              <a:t>https://</a:t>
            </a:r>
            <a:r>
              <a:rPr lang="es-AR" sz="1200" dirty="0" smtClean="0">
                <a:latin typeface="Montserrat" panose="020B0604020202020204" charset="0"/>
                <a:hlinkClick r:id="rId7"/>
              </a:rPr>
              <a:t>www.w3schools.com/cssref/tryit.asp?filename=trycss_sel_after</a:t>
            </a:r>
            <a:endParaRPr lang="es-AR" sz="1200" dirty="0" smtClean="0">
              <a:latin typeface="Montserrat" panose="020B0604020202020204" charset="0"/>
            </a:endParaRPr>
          </a:p>
          <a:p>
            <a:r>
              <a:rPr lang="es-AR" sz="1200" dirty="0">
                <a:latin typeface="Montserrat" panose="020B0604020202020204" charset="0"/>
                <a:hlinkClick r:id="rId8"/>
              </a:rPr>
              <a:t>https://</a:t>
            </a:r>
            <a:r>
              <a:rPr lang="es-AR" sz="1200" dirty="0" smtClean="0">
                <a:latin typeface="Montserrat" panose="020B0604020202020204" charset="0"/>
                <a:hlinkClick r:id="rId8"/>
              </a:rPr>
              <a:t>www.w3schools.com/cssref/tryit.asp?filename=trycss_sel_before</a:t>
            </a:r>
            <a:endParaRPr lang="es-AR" sz="1200" dirty="0">
              <a:latin typeface="Montserrat" panose="020B0604020202020204" charset="0"/>
            </a:endParaRPr>
          </a:p>
        </p:txBody>
      </p:sp>
      <p:sp>
        <p:nvSpPr>
          <p:cNvPr id="14" name="Rectángulo 13"/>
          <p:cNvSpPr/>
          <p:nvPr/>
        </p:nvSpPr>
        <p:spPr>
          <a:xfrm>
            <a:off x="4036032" y="4591834"/>
            <a:ext cx="4548158" cy="276999"/>
          </a:xfrm>
          <a:prstGeom prst="rect">
            <a:avLst/>
          </a:prstGeom>
          <a:noFill/>
          <a:ln>
            <a:noFill/>
          </a:ln>
        </p:spPr>
        <p:txBody>
          <a:bodyPr spcFirstLastPara="1" wrap="square" lIns="91425" tIns="91425" rIns="91425" bIns="91425" anchor="t" anchorCtr="0">
            <a:noAutofit/>
          </a:bodyPr>
          <a:lstStyle/>
          <a:p>
            <a:pPr>
              <a:spcAft>
                <a:spcPts val="600"/>
              </a:spcAft>
              <a:buClr>
                <a:schemeClr val="tx1"/>
              </a:buClr>
              <a:buSzPct val="100000"/>
              <a:buFont typeface="Montserrat"/>
              <a:buNone/>
            </a:pPr>
            <a:r>
              <a:rPr lang="es-AR" sz="1200" i="1" dirty="0">
                <a:solidFill>
                  <a:srgbClr val="9D66F9"/>
                </a:solidFill>
                <a:latin typeface="Montserrat"/>
                <a:ea typeface="Montserrat"/>
                <a:cs typeface="Montserrat"/>
              </a:rPr>
              <a:t>Ver ejemplo </a:t>
            </a:r>
            <a:r>
              <a:rPr lang="es-AR" sz="1200" i="1" dirty="0" smtClean="0">
                <a:solidFill>
                  <a:srgbClr val="9D66F9"/>
                </a:solidFill>
                <a:latin typeface="Montserrat"/>
                <a:ea typeface="Montserrat"/>
                <a:cs typeface="Montserrat"/>
              </a:rPr>
              <a:t>pseudoelementos-1 (.</a:t>
            </a:r>
            <a:r>
              <a:rPr lang="es-AR" sz="1200" i="1" dirty="0" err="1" smtClean="0">
                <a:solidFill>
                  <a:srgbClr val="9D66F9"/>
                </a:solidFill>
                <a:latin typeface="Montserrat"/>
                <a:ea typeface="Montserrat"/>
                <a:cs typeface="Montserrat"/>
              </a:rPr>
              <a:t>html</a:t>
            </a:r>
            <a:r>
              <a:rPr lang="es-AR" sz="1200" i="1" dirty="0" smtClean="0">
                <a:solidFill>
                  <a:srgbClr val="9D66F9"/>
                </a:solidFill>
                <a:latin typeface="Montserrat"/>
                <a:ea typeface="Montserrat"/>
                <a:cs typeface="Montserrat"/>
              </a:rPr>
              <a:t> y .</a:t>
            </a:r>
            <a:r>
              <a:rPr lang="es-AR" sz="1200" i="1" dirty="0" err="1" smtClean="0">
                <a:solidFill>
                  <a:srgbClr val="9D66F9"/>
                </a:solidFill>
                <a:latin typeface="Montserrat"/>
                <a:ea typeface="Montserrat"/>
                <a:cs typeface="Montserrat"/>
              </a:rPr>
              <a:t>css</a:t>
            </a:r>
            <a:r>
              <a:rPr lang="es-AR" sz="1200" i="1" dirty="0" smtClean="0">
                <a:solidFill>
                  <a:srgbClr val="9D66F9"/>
                </a:solidFill>
                <a:latin typeface="Montserrat"/>
                <a:ea typeface="Montserrat"/>
                <a:cs typeface="Montserrat"/>
              </a:rPr>
              <a:t>)</a:t>
            </a:r>
            <a:endParaRPr lang="es-AR" sz="1200" i="1" dirty="0">
              <a:solidFill>
                <a:srgbClr val="9D66F9"/>
              </a:solidFill>
              <a:latin typeface="Montserrat"/>
              <a:ea typeface="Montserrat"/>
              <a:cs typeface="Montserrat"/>
            </a:endParaRPr>
          </a:p>
        </p:txBody>
      </p:sp>
      <p:grpSp>
        <p:nvGrpSpPr>
          <p:cNvPr id="15" name="Grupo 14"/>
          <p:cNvGrpSpPr/>
          <p:nvPr/>
        </p:nvGrpSpPr>
        <p:grpSpPr>
          <a:xfrm>
            <a:off x="3578404" y="4482718"/>
            <a:ext cx="504469" cy="485185"/>
            <a:chOff x="5423483" y="4578094"/>
            <a:chExt cx="504469" cy="485185"/>
          </a:xfrm>
        </p:grpSpPr>
        <p:sp>
          <p:nvSpPr>
            <p:cNvPr id="16" name="Esquina doblada 15"/>
            <p:cNvSpPr/>
            <p:nvPr/>
          </p:nvSpPr>
          <p:spPr>
            <a:xfrm>
              <a:off x="5441230" y="4698142"/>
              <a:ext cx="363976" cy="365137"/>
            </a:xfrm>
            <a:prstGeom prst="foldedCorner">
              <a:avLst/>
            </a:prstGeom>
            <a:solidFill>
              <a:srgbClr val="C4A3FB"/>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7" name="Picture 8" descr="Vector Icono De Lapiz, Imágenes Prediseñadas De Lápiz, Iconos De Lápiz,  Bolígrafo PNG y Vector para Descargar Gratis | Pngtree"/>
            <p:cNvPicPr>
              <a:picLocks noChangeAspect="1" noChangeArrowheads="1"/>
            </p:cNvPicPr>
            <p:nvPr/>
          </p:nvPicPr>
          <p:blipFill>
            <a:blip r:embed="rId9">
              <a:clrChange>
                <a:clrFrom>
                  <a:srgbClr val="F5F5F5"/>
                </a:clrFrom>
                <a:clrTo>
                  <a:srgbClr val="F5F5F5">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90457" y="4578094"/>
              <a:ext cx="237495" cy="237495"/>
            </a:xfrm>
            <a:prstGeom prst="rect">
              <a:avLst/>
            </a:prstGeom>
            <a:noFill/>
            <a:extLst>
              <a:ext uri="{909E8E84-426E-40DD-AFC4-6F175D3DCCD1}">
                <a14:hiddenFill xmlns:a14="http://schemas.microsoft.com/office/drawing/2010/main">
                  <a:solidFill>
                    <a:srgbClr val="FFFFFF"/>
                  </a:solidFill>
                </a14:hiddenFill>
              </a:ext>
            </a:extLst>
          </p:spPr>
        </p:pic>
        <p:sp>
          <p:nvSpPr>
            <p:cNvPr id="19" name="CuadroTexto 18"/>
            <p:cNvSpPr txBox="1"/>
            <p:nvPr/>
          </p:nvSpPr>
          <p:spPr>
            <a:xfrm>
              <a:off x="5423483" y="4720040"/>
              <a:ext cx="399468" cy="307777"/>
            </a:xfrm>
            <a:prstGeom prst="rect">
              <a:avLst/>
            </a:prstGeom>
            <a:noFill/>
          </p:spPr>
          <p:txBody>
            <a:bodyPr wrap="none" rtlCol="0">
              <a:spAutoFit/>
            </a:bodyPr>
            <a:lstStyle/>
            <a:p>
              <a:r>
                <a:rPr lang="es-AR" dirty="0">
                  <a:solidFill>
                    <a:srgbClr val="7729F7"/>
                  </a:solidFill>
                  <a:latin typeface="Montserrat ExtraBold"/>
                  <a:ea typeface="Montserrat ExtraBold"/>
                  <a:cs typeface="Montserrat ExtraBold"/>
                </a:rPr>
                <a:t>&lt;&gt;</a:t>
              </a:r>
            </a:p>
          </p:txBody>
        </p:sp>
      </p:grpSp>
    </p:spTree>
    <p:extLst>
      <p:ext uri="{BB962C8B-B14F-4D97-AF65-F5344CB8AC3E}">
        <p14:creationId xmlns:p14="http://schemas.microsoft.com/office/powerpoint/2010/main" val="879325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0" name="Google Shape;258;p18"/>
          <p:cNvSpPr txBox="1">
            <a:spLocks/>
          </p:cNvSpPr>
          <p:nvPr/>
        </p:nvSpPr>
        <p:spPr>
          <a:xfrm>
            <a:off x="243961" y="558135"/>
            <a:ext cx="86560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s-ES" dirty="0" smtClean="0"/>
              <a:t>Transformaciones</a:t>
            </a:r>
            <a:endParaRPr lang="es-ES" dirty="0"/>
          </a:p>
        </p:txBody>
      </p:sp>
      <p:sp>
        <p:nvSpPr>
          <p:cNvPr id="30" name="Google Shape;61;p14"/>
          <p:cNvSpPr txBox="1">
            <a:spLocks/>
          </p:cNvSpPr>
          <p:nvPr/>
        </p:nvSpPr>
        <p:spPr>
          <a:xfrm>
            <a:off x="273937" y="1033466"/>
            <a:ext cx="8152000" cy="8480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dirty="0">
                <a:solidFill>
                  <a:schemeClr val="tx1"/>
                </a:solidFill>
              </a:rPr>
              <a:t>Las transformaciones CSS le permiten mover, rotar, escalar y sesgar </a:t>
            </a:r>
            <a:r>
              <a:rPr lang="es-AR" sz="1400" dirty="0" smtClean="0">
                <a:solidFill>
                  <a:schemeClr val="tx1"/>
                </a:solidFill>
              </a:rPr>
              <a:t>elementos, es decir, todo tipo </a:t>
            </a:r>
            <a:r>
              <a:rPr lang="es-AR" sz="1400" dirty="0">
                <a:solidFill>
                  <a:schemeClr val="tx1"/>
                </a:solidFill>
              </a:rPr>
              <a:t>de efectos visuales, incluido 2D y 3D. Las propiedades principales para realizar transformaciones son las siguientes:</a:t>
            </a:r>
          </a:p>
        </p:txBody>
      </p:sp>
      <p:pic>
        <p:nvPicPr>
          <p:cNvPr id="2" name="Imagen 1"/>
          <p:cNvPicPr>
            <a:picLocks noChangeAspect="1"/>
          </p:cNvPicPr>
          <p:nvPr/>
        </p:nvPicPr>
        <p:blipFill>
          <a:blip r:embed="rId3"/>
          <a:stretch>
            <a:fillRect/>
          </a:stretch>
        </p:blipFill>
        <p:spPr>
          <a:xfrm>
            <a:off x="940411" y="1776046"/>
            <a:ext cx="6999043" cy="1517964"/>
          </a:xfrm>
          <a:prstGeom prst="rect">
            <a:avLst/>
          </a:prstGeom>
        </p:spPr>
      </p:pic>
      <p:sp>
        <p:nvSpPr>
          <p:cNvPr id="11" name="Google Shape;61;p14"/>
          <p:cNvSpPr txBox="1">
            <a:spLocks/>
          </p:cNvSpPr>
          <p:nvPr/>
        </p:nvSpPr>
        <p:spPr>
          <a:xfrm>
            <a:off x="273937" y="3187582"/>
            <a:ext cx="8152000" cy="6194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dirty="0" smtClean="0">
                <a:solidFill>
                  <a:schemeClr val="tx1"/>
                </a:solidFill>
              </a:rPr>
              <a:t>Con la </a:t>
            </a:r>
            <a:r>
              <a:rPr lang="es-AR" sz="1400" dirty="0">
                <a:solidFill>
                  <a:schemeClr val="tx1"/>
                </a:solidFill>
              </a:rPr>
              <a:t>propiedad </a:t>
            </a:r>
            <a:r>
              <a:rPr lang="es-AR" sz="1400" b="1" dirty="0" err="1" smtClean="0">
                <a:solidFill>
                  <a:schemeClr val="tx1"/>
                </a:solidFill>
              </a:rPr>
              <a:t>transform</a:t>
            </a:r>
            <a:r>
              <a:rPr lang="es-AR" sz="1400" b="1" dirty="0" smtClean="0">
                <a:solidFill>
                  <a:schemeClr val="tx1"/>
                </a:solidFill>
              </a:rPr>
              <a:t> </a:t>
            </a:r>
            <a:r>
              <a:rPr lang="es-AR" sz="1400" dirty="0" smtClean="0">
                <a:solidFill>
                  <a:schemeClr val="tx1"/>
                </a:solidFill>
              </a:rPr>
              <a:t>podemos </a:t>
            </a:r>
            <a:r>
              <a:rPr lang="es-AR" sz="1400" dirty="0">
                <a:solidFill>
                  <a:schemeClr val="tx1"/>
                </a:solidFill>
              </a:rPr>
              <a:t>indicar una o varias transformaciones para realizar sobre un elemento, ya sean 2D (sobre dos ejes) o 3D (sobre tres ejes</a:t>
            </a:r>
            <a:r>
              <a:rPr lang="es-AR" sz="1400" dirty="0" smtClean="0">
                <a:solidFill>
                  <a:schemeClr val="tx1"/>
                </a:solidFill>
              </a:rPr>
              <a:t>).</a:t>
            </a:r>
            <a:endParaRPr lang="es-AR" sz="1400" dirty="0">
              <a:solidFill>
                <a:schemeClr val="tx1"/>
              </a:solidFill>
            </a:endParaRPr>
          </a:p>
        </p:txBody>
      </p:sp>
      <p:sp>
        <p:nvSpPr>
          <p:cNvPr id="14" name="Google Shape;61;p14"/>
          <p:cNvSpPr txBox="1">
            <a:spLocks/>
          </p:cNvSpPr>
          <p:nvPr/>
        </p:nvSpPr>
        <p:spPr>
          <a:xfrm>
            <a:off x="273937" y="3807070"/>
            <a:ext cx="4898138" cy="8480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b="1" dirty="0" smtClean="0">
                <a:solidFill>
                  <a:schemeClr val="tx1"/>
                </a:solidFill>
              </a:rPr>
              <a:t>Funciones 2D</a:t>
            </a:r>
          </a:p>
          <a:p>
            <a:pPr marL="114297" indent="0" algn="l">
              <a:spcAft>
                <a:spcPts val="600"/>
              </a:spcAft>
              <a:buClr>
                <a:schemeClr val="tx1"/>
              </a:buClr>
              <a:buSzPct val="100000"/>
            </a:pPr>
            <a:r>
              <a:rPr lang="es-AR" sz="1400" dirty="0">
                <a:solidFill>
                  <a:schemeClr val="tx1"/>
                </a:solidFill>
              </a:rPr>
              <a:t>Existen múltiples propiedades CSS que ofrecen diferentes funcionalidades de transformación en dos </a:t>
            </a:r>
            <a:r>
              <a:rPr lang="es-AR" sz="1400" dirty="0" smtClean="0">
                <a:solidFill>
                  <a:schemeClr val="tx1"/>
                </a:solidFill>
              </a:rPr>
              <a:t>dimensiones.</a:t>
            </a:r>
            <a:endParaRPr lang="es-AR" sz="1400" dirty="0">
              <a:solidFill>
                <a:schemeClr val="tx1"/>
              </a:solidFill>
            </a:endParaRPr>
          </a:p>
        </p:txBody>
      </p:sp>
      <p:pic>
        <p:nvPicPr>
          <p:cNvPr id="15" name="Picture 2" descr="Transformaciones CS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2075" y="3983007"/>
            <a:ext cx="3210130" cy="922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232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8" name="Rectángulo 7"/>
          <p:cNvSpPr/>
          <p:nvPr/>
        </p:nvSpPr>
        <p:spPr>
          <a:xfrm>
            <a:off x="603860" y="796128"/>
            <a:ext cx="6610257" cy="1307124"/>
          </a:xfrm>
          <a:prstGeom prst="rect">
            <a:avLst/>
          </a:prstGeom>
          <a:noFill/>
          <a:ln>
            <a:noFill/>
          </a:ln>
        </p:spPr>
        <p:txBody>
          <a:bodyPr spcFirstLastPara="1" wrap="square" lIns="91425" tIns="91425" rIns="91425" bIns="91425" anchor="t" anchorCtr="0">
            <a:noAutofit/>
          </a:bodyPr>
          <a:lstStyle/>
          <a:p>
            <a:pPr>
              <a:spcAft>
                <a:spcPts val="600"/>
              </a:spcAft>
              <a:buClr>
                <a:schemeClr val="tx1"/>
              </a:buClr>
              <a:buSzPct val="100000"/>
              <a:buFont typeface="Montserrat"/>
              <a:buNone/>
            </a:pPr>
            <a:r>
              <a:rPr lang="es-AR" dirty="0">
                <a:solidFill>
                  <a:schemeClr val="tx1"/>
                </a:solidFill>
                <a:latin typeface="Montserrat"/>
                <a:ea typeface="Montserrat"/>
                <a:cs typeface="Montserrat"/>
              </a:rPr>
              <a:t>Las </a:t>
            </a:r>
            <a:r>
              <a:rPr lang="es-AR" b="1" dirty="0">
                <a:solidFill>
                  <a:schemeClr val="tx1"/>
                </a:solidFill>
                <a:latin typeface="Montserrat"/>
                <a:ea typeface="Montserrat"/>
                <a:cs typeface="Montserrat"/>
              </a:rPr>
              <a:t>funciones de translación </a:t>
            </a:r>
            <a:r>
              <a:rPr lang="es-AR" dirty="0">
                <a:solidFill>
                  <a:schemeClr val="tx1"/>
                </a:solidFill>
                <a:latin typeface="Montserrat"/>
                <a:ea typeface="Montserrat"/>
                <a:cs typeface="Montserrat"/>
              </a:rPr>
              <a:t>son aquellas que realizan una transformación en la que </a:t>
            </a:r>
            <a:r>
              <a:rPr lang="es-AR" b="1" dirty="0">
                <a:solidFill>
                  <a:schemeClr val="tx1"/>
                </a:solidFill>
                <a:latin typeface="Montserrat"/>
                <a:ea typeface="Montserrat"/>
                <a:cs typeface="Montserrat"/>
              </a:rPr>
              <a:t>mueven</a:t>
            </a:r>
            <a:r>
              <a:rPr lang="es-AR" dirty="0">
                <a:solidFill>
                  <a:schemeClr val="tx1"/>
                </a:solidFill>
                <a:latin typeface="Montserrat"/>
                <a:ea typeface="Montserrat"/>
                <a:cs typeface="Montserrat"/>
              </a:rPr>
              <a:t> un elemento de un lugar a otro. Si especificamos un valor positivo en el eje X (</a:t>
            </a:r>
            <a:r>
              <a:rPr lang="es-AR" i="1" dirty="0">
                <a:solidFill>
                  <a:schemeClr val="tx1"/>
                </a:solidFill>
                <a:latin typeface="Montserrat"/>
                <a:ea typeface="Montserrat"/>
                <a:cs typeface="Montserrat"/>
              </a:rPr>
              <a:t>horizontal</a:t>
            </a:r>
            <a:r>
              <a:rPr lang="es-AR" dirty="0">
                <a:solidFill>
                  <a:schemeClr val="tx1"/>
                </a:solidFill>
                <a:latin typeface="Montserrat"/>
                <a:ea typeface="Montserrat"/>
                <a:cs typeface="Montserrat"/>
              </a:rPr>
              <a:t>), lo moveremos hacia la derecha, y si especificamos un valor negativo, lo moveremos hacia la izquierda. Lo mismo con el eje Y (</a:t>
            </a:r>
            <a:r>
              <a:rPr lang="es-AR" i="1" dirty="0">
                <a:solidFill>
                  <a:schemeClr val="tx1"/>
                </a:solidFill>
                <a:latin typeface="Montserrat"/>
                <a:ea typeface="Montserrat"/>
                <a:cs typeface="Montserrat"/>
              </a:rPr>
              <a:t>vertical</a:t>
            </a:r>
            <a:r>
              <a:rPr lang="es-AR" dirty="0" smtClean="0">
                <a:solidFill>
                  <a:schemeClr val="tx1"/>
                </a:solidFill>
                <a:latin typeface="Montserrat"/>
                <a:ea typeface="Montserrat"/>
                <a:cs typeface="Montserrat"/>
              </a:rPr>
              <a:t>).</a:t>
            </a:r>
          </a:p>
        </p:txBody>
      </p:sp>
      <p:sp>
        <p:nvSpPr>
          <p:cNvPr id="10" name="Google Shape;61;p14"/>
          <p:cNvSpPr txBox="1">
            <a:spLocks/>
          </p:cNvSpPr>
          <p:nvPr/>
        </p:nvSpPr>
        <p:spPr>
          <a:xfrm>
            <a:off x="370649" y="386036"/>
            <a:ext cx="8152000" cy="3571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b="1" dirty="0" smtClean="0">
                <a:solidFill>
                  <a:srgbClr val="9D66F9"/>
                </a:solidFill>
              </a:rPr>
              <a:t>Translaciones (</a:t>
            </a:r>
            <a:r>
              <a:rPr lang="es-AR" sz="1400" b="1" dirty="0" err="1" smtClean="0">
                <a:solidFill>
                  <a:srgbClr val="9D66F9"/>
                </a:solidFill>
              </a:rPr>
              <a:t>translate</a:t>
            </a:r>
            <a:r>
              <a:rPr lang="es-AR" sz="1400" b="1" dirty="0" smtClean="0">
                <a:solidFill>
                  <a:srgbClr val="9D66F9"/>
                </a:solidFill>
              </a:rPr>
              <a:t>)</a:t>
            </a:r>
            <a:endParaRPr lang="es-AR" sz="1400" b="1" dirty="0">
              <a:solidFill>
                <a:srgbClr val="9D66F9"/>
              </a:solidFill>
            </a:endParaRPr>
          </a:p>
        </p:txBody>
      </p:sp>
      <p:sp>
        <p:nvSpPr>
          <p:cNvPr id="13" name="Google Shape;61;p14"/>
          <p:cNvSpPr txBox="1">
            <a:spLocks/>
          </p:cNvSpPr>
          <p:nvPr/>
        </p:nvSpPr>
        <p:spPr>
          <a:xfrm>
            <a:off x="688027" y="3616622"/>
            <a:ext cx="8152000" cy="8480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dirty="0">
                <a:solidFill>
                  <a:schemeClr val="tx1"/>
                </a:solidFill>
              </a:rPr>
              <a:t>Por ejemplo, </a:t>
            </a:r>
            <a:r>
              <a:rPr lang="es-AR" sz="1400" b="1" dirty="0" err="1">
                <a:solidFill>
                  <a:schemeClr val="tx1"/>
                </a:solidFill>
              </a:rPr>
              <a:t>transform</a:t>
            </a:r>
            <a:r>
              <a:rPr lang="es-AR" sz="1400" b="1" dirty="0">
                <a:solidFill>
                  <a:schemeClr val="tx1"/>
                </a:solidFill>
              </a:rPr>
              <a:t>: </a:t>
            </a:r>
            <a:r>
              <a:rPr lang="es-AR" sz="1400" b="1" dirty="0" err="1">
                <a:solidFill>
                  <a:schemeClr val="tx1"/>
                </a:solidFill>
              </a:rPr>
              <a:t>translate</a:t>
            </a:r>
            <a:r>
              <a:rPr lang="es-AR" sz="1400" b="1" dirty="0">
                <a:solidFill>
                  <a:schemeClr val="tx1"/>
                </a:solidFill>
              </a:rPr>
              <a:t>(20px, -30px)</a:t>
            </a:r>
            <a:r>
              <a:rPr lang="es-AR" sz="1400" dirty="0">
                <a:solidFill>
                  <a:schemeClr val="tx1"/>
                </a:solidFill>
              </a:rPr>
              <a:t> traslada el elemento 20 píxeles a la derecha y 30 píxeles hacia arriba, que es equivalente a utilizar </a:t>
            </a:r>
            <a:r>
              <a:rPr lang="es-AR" sz="1400" b="1" dirty="0" err="1">
                <a:solidFill>
                  <a:schemeClr val="tx1"/>
                </a:solidFill>
              </a:rPr>
              <a:t>transform</a:t>
            </a:r>
            <a:r>
              <a:rPr lang="es-AR" sz="1400" b="1" dirty="0">
                <a:solidFill>
                  <a:schemeClr val="tx1"/>
                </a:solidFill>
              </a:rPr>
              <a:t>: </a:t>
            </a:r>
            <a:r>
              <a:rPr lang="es-AR" sz="1400" b="1" dirty="0" err="1">
                <a:solidFill>
                  <a:schemeClr val="tx1"/>
                </a:solidFill>
              </a:rPr>
              <a:t>translateX</a:t>
            </a:r>
            <a:r>
              <a:rPr lang="es-AR" sz="1400" b="1" dirty="0">
                <a:solidFill>
                  <a:schemeClr val="tx1"/>
                </a:solidFill>
              </a:rPr>
              <a:t>(20px) </a:t>
            </a:r>
            <a:r>
              <a:rPr lang="es-AR" sz="1400" b="1" dirty="0" err="1">
                <a:solidFill>
                  <a:schemeClr val="tx1"/>
                </a:solidFill>
              </a:rPr>
              <a:t>translateY</a:t>
            </a:r>
            <a:r>
              <a:rPr lang="es-AR" sz="1400" b="1" dirty="0">
                <a:solidFill>
                  <a:schemeClr val="tx1"/>
                </a:solidFill>
              </a:rPr>
              <a:t>(-30px</a:t>
            </a:r>
            <a:r>
              <a:rPr lang="es-AR" sz="1400" b="1" dirty="0" smtClean="0">
                <a:solidFill>
                  <a:schemeClr val="tx1"/>
                </a:solidFill>
              </a:rPr>
              <a:t>)</a:t>
            </a:r>
            <a:r>
              <a:rPr lang="es-AR" sz="1400" dirty="0" smtClean="0">
                <a:solidFill>
                  <a:schemeClr val="tx1"/>
                </a:solidFill>
              </a:rPr>
              <a:t>.</a:t>
            </a:r>
            <a:endParaRPr lang="es-AR" sz="1400" dirty="0">
              <a:solidFill>
                <a:schemeClr val="tx1"/>
              </a:solidFill>
            </a:endParaRPr>
          </a:p>
        </p:txBody>
      </p:sp>
      <p:pic>
        <p:nvPicPr>
          <p:cNvPr id="14" name="Imagen 13"/>
          <p:cNvPicPr>
            <a:picLocks noChangeAspect="1"/>
          </p:cNvPicPr>
          <p:nvPr/>
        </p:nvPicPr>
        <p:blipFill>
          <a:blip r:embed="rId3"/>
          <a:stretch>
            <a:fillRect/>
          </a:stretch>
        </p:blipFill>
        <p:spPr>
          <a:xfrm>
            <a:off x="1285818" y="2089337"/>
            <a:ext cx="6471138" cy="1440599"/>
          </a:xfrm>
          <a:prstGeom prst="rect">
            <a:avLst/>
          </a:prstGeom>
        </p:spPr>
      </p:pic>
      <p:sp>
        <p:nvSpPr>
          <p:cNvPr id="15" name="Rectángulo 14"/>
          <p:cNvSpPr/>
          <p:nvPr/>
        </p:nvSpPr>
        <p:spPr>
          <a:xfrm>
            <a:off x="1562804" y="4551395"/>
            <a:ext cx="7581196" cy="307777"/>
          </a:xfrm>
          <a:prstGeom prst="rect">
            <a:avLst/>
          </a:prstGeom>
        </p:spPr>
        <p:txBody>
          <a:bodyPr wrap="square">
            <a:spAutoFit/>
          </a:bodyPr>
          <a:lstStyle/>
          <a:p>
            <a:r>
              <a:rPr lang="es-AR" dirty="0">
                <a:latin typeface="Montserrat" panose="020B0604020202020204" charset="0"/>
                <a:hlinkClick r:id="rId4"/>
              </a:rPr>
              <a:t>https://</a:t>
            </a:r>
            <a:r>
              <a:rPr lang="es-AR" dirty="0" smtClean="0">
                <a:latin typeface="Montserrat" panose="020B0604020202020204" charset="0"/>
                <a:hlinkClick r:id="rId4"/>
              </a:rPr>
              <a:t>www.w3schools.com/css/tryit.asp?filename=trycss3_transform_translate</a:t>
            </a:r>
            <a:endParaRPr lang="es-AR" dirty="0">
              <a:latin typeface="Montserrat" panose="020B0604020202020204" charset="0"/>
            </a:endParaRPr>
          </a:p>
        </p:txBody>
      </p:sp>
      <p:pic>
        <p:nvPicPr>
          <p:cNvPr id="16" name="Picture 2" descr="Transformaciones CSS"/>
          <p:cNvPicPr>
            <a:picLocks noChangeAspect="1" noChangeArrowheads="1"/>
          </p:cNvPicPr>
          <p:nvPr/>
        </p:nvPicPr>
        <p:blipFill rotWithShape="1">
          <a:blip r:embed="rId5">
            <a:extLst>
              <a:ext uri="{28A0092B-C50C-407E-A947-70E740481C1C}">
                <a14:useLocalDpi xmlns:a14="http://schemas.microsoft.com/office/drawing/2010/main" val="0"/>
              </a:ext>
            </a:extLst>
          </a:blip>
          <a:srcRect r="68845"/>
          <a:stretch/>
        </p:blipFill>
        <p:spPr bwMode="auto">
          <a:xfrm>
            <a:off x="7137184" y="743232"/>
            <a:ext cx="1568666" cy="1446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0990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8" name="Rectángulo 7"/>
          <p:cNvSpPr/>
          <p:nvPr/>
        </p:nvSpPr>
        <p:spPr>
          <a:xfrm>
            <a:off x="688027" y="798630"/>
            <a:ext cx="7208197" cy="659510"/>
          </a:xfrm>
          <a:prstGeom prst="rect">
            <a:avLst/>
          </a:prstGeom>
          <a:noFill/>
          <a:ln>
            <a:noFill/>
          </a:ln>
        </p:spPr>
        <p:txBody>
          <a:bodyPr spcFirstLastPara="1" wrap="square" lIns="91425" tIns="91425" rIns="91425" bIns="91425" anchor="t" anchorCtr="0">
            <a:noAutofit/>
          </a:bodyPr>
          <a:lstStyle/>
          <a:p>
            <a:pPr>
              <a:spcAft>
                <a:spcPts val="600"/>
              </a:spcAft>
              <a:buClr>
                <a:schemeClr val="tx1"/>
              </a:buClr>
              <a:buSzPct val="100000"/>
              <a:buFont typeface="Montserrat"/>
              <a:buNone/>
            </a:pPr>
            <a:r>
              <a:rPr lang="es-AR" dirty="0">
                <a:solidFill>
                  <a:schemeClr val="tx1"/>
                </a:solidFill>
                <a:latin typeface="Montserrat"/>
                <a:ea typeface="Montserrat"/>
                <a:cs typeface="Montserrat"/>
              </a:rPr>
              <a:t>Las </a:t>
            </a:r>
            <a:r>
              <a:rPr lang="es-AR" b="1" dirty="0">
                <a:solidFill>
                  <a:schemeClr val="tx1"/>
                </a:solidFill>
                <a:latin typeface="Montserrat"/>
                <a:ea typeface="Montserrat"/>
                <a:cs typeface="Montserrat"/>
              </a:rPr>
              <a:t>funciones de escalado</a:t>
            </a:r>
            <a:r>
              <a:rPr lang="es-AR" dirty="0">
                <a:solidFill>
                  <a:schemeClr val="tx1"/>
                </a:solidFill>
                <a:latin typeface="Montserrat"/>
                <a:ea typeface="Montserrat"/>
                <a:cs typeface="Montserrat"/>
              </a:rPr>
              <a:t> realizan una transformación en la que aumentan o reducen el tamaño de un elemento, basándose en el parámetro indicado, que no es más que un factor de escala</a:t>
            </a:r>
            <a:r>
              <a:rPr lang="es-AR" dirty="0" smtClean="0">
                <a:solidFill>
                  <a:schemeClr val="tx1"/>
                </a:solidFill>
                <a:latin typeface="Montserrat"/>
                <a:ea typeface="Montserrat"/>
                <a:cs typeface="Montserrat"/>
              </a:rPr>
              <a:t>:</a:t>
            </a:r>
            <a:endParaRPr lang="es-AR" dirty="0">
              <a:solidFill>
                <a:schemeClr val="tx1"/>
              </a:solidFill>
              <a:latin typeface="Montserrat"/>
              <a:ea typeface="Montserrat"/>
              <a:cs typeface="Montserrat"/>
            </a:endParaRPr>
          </a:p>
        </p:txBody>
      </p:sp>
      <p:sp>
        <p:nvSpPr>
          <p:cNvPr id="10" name="Google Shape;61;p14"/>
          <p:cNvSpPr txBox="1">
            <a:spLocks/>
          </p:cNvSpPr>
          <p:nvPr/>
        </p:nvSpPr>
        <p:spPr>
          <a:xfrm>
            <a:off x="370649" y="520115"/>
            <a:ext cx="8152000" cy="3571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b="1" dirty="0" smtClean="0">
                <a:solidFill>
                  <a:srgbClr val="9D66F9"/>
                </a:solidFill>
              </a:rPr>
              <a:t>Escalado (</a:t>
            </a:r>
            <a:r>
              <a:rPr lang="es-AR" sz="1400" b="1" dirty="0" err="1" smtClean="0">
                <a:solidFill>
                  <a:srgbClr val="9D66F9"/>
                </a:solidFill>
              </a:rPr>
              <a:t>scale</a:t>
            </a:r>
            <a:r>
              <a:rPr lang="es-AR" sz="1400" b="1" dirty="0" smtClean="0">
                <a:solidFill>
                  <a:srgbClr val="9D66F9"/>
                </a:solidFill>
              </a:rPr>
              <a:t>)</a:t>
            </a:r>
            <a:endParaRPr lang="es-AR" sz="1400" b="1" dirty="0">
              <a:solidFill>
                <a:srgbClr val="9D66F9"/>
              </a:solidFill>
            </a:endParaRPr>
          </a:p>
        </p:txBody>
      </p:sp>
      <p:sp>
        <p:nvSpPr>
          <p:cNvPr id="9" name="Google Shape;61;p14"/>
          <p:cNvSpPr txBox="1">
            <a:spLocks/>
          </p:cNvSpPr>
          <p:nvPr/>
        </p:nvSpPr>
        <p:spPr>
          <a:xfrm>
            <a:off x="688027" y="3114667"/>
            <a:ext cx="8152000" cy="8480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dirty="0">
                <a:solidFill>
                  <a:schemeClr val="tx1"/>
                </a:solidFill>
              </a:rPr>
              <a:t>En este ejemplo, </a:t>
            </a:r>
            <a:r>
              <a:rPr lang="es-AR" sz="1400" b="1" dirty="0" err="1">
                <a:solidFill>
                  <a:schemeClr val="tx1"/>
                </a:solidFill>
              </a:rPr>
              <a:t>transform</a:t>
            </a:r>
            <a:r>
              <a:rPr lang="es-AR" sz="1400" b="1" dirty="0">
                <a:solidFill>
                  <a:schemeClr val="tx1"/>
                </a:solidFill>
              </a:rPr>
              <a:t>: </a:t>
            </a:r>
            <a:r>
              <a:rPr lang="es-AR" sz="1400" b="1" dirty="0" err="1">
                <a:solidFill>
                  <a:schemeClr val="tx1"/>
                </a:solidFill>
              </a:rPr>
              <a:t>scale</a:t>
            </a:r>
            <a:r>
              <a:rPr lang="es-AR" sz="1400" b="1" dirty="0">
                <a:solidFill>
                  <a:schemeClr val="tx1"/>
                </a:solidFill>
              </a:rPr>
              <a:t>(2, 2)</a:t>
            </a:r>
            <a:r>
              <a:rPr lang="es-AR" sz="1400" dirty="0">
                <a:solidFill>
                  <a:schemeClr val="tx1"/>
                </a:solidFill>
              </a:rPr>
              <a:t> realiza una transformación de escalado del elemento, ampliándolo al doble de su tamaño original. Si utilizamos </a:t>
            </a:r>
            <a:r>
              <a:rPr lang="es-AR" sz="1400" b="1" dirty="0" err="1">
                <a:solidFill>
                  <a:schemeClr val="tx1"/>
                </a:solidFill>
              </a:rPr>
              <a:t>scale</a:t>
            </a:r>
            <a:r>
              <a:rPr lang="es-AR" sz="1400" b="1" dirty="0">
                <a:solidFill>
                  <a:schemeClr val="tx1"/>
                </a:solidFill>
              </a:rPr>
              <a:t>()</a:t>
            </a:r>
            <a:r>
              <a:rPr lang="es-AR" sz="1400" dirty="0">
                <a:solidFill>
                  <a:schemeClr val="tx1"/>
                </a:solidFill>
              </a:rPr>
              <a:t> con dos parámetros iguales, estamos manteniendo la proporción del elemento, pero si utilizamos diferentes valores, acabaría deformándose</a:t>
            </a:r>
            <a:r>
              <a:rPr lang="es-AR" sz="1400" dirty="0" smtClean="0">
                <a:solidFill>
                  <a:schemeClr val="tx1"/>
                </a:solidFill>
              </a:rPr>
              <a:t>.</a:t>
            </a:r>
            <a:endParaRPr lang="es-AR" sz="1400" dirty="0">
              <a:solidFill>
                <a:schemeClr val="tx1"/>
              </a:solidFill>
            </a:endParaRPr>
          </a:p>
        </p:txBody>
      </p:sp>
      <p:pic>
        <p:nvPicPr>
          <p:cNvPr id="11" name="Imagen 10"/>
          <p:cNvPicPr>
            <a:picLocks noChangeAspect="1"/>
          </p:cNvPicPr>
          <p:nvPr/>
        </p:nvPicPr>
        <p:blipFill>
          <a:blip r:embed="rId3"/>
          <a:stretch>
            <a:fillRect/>
          </a:stretch>
        </p:blipFill>
        <p:spPr>
          <a:xfrm>
            <a:off x="1123156" y="1635811"/>
            <a:ext cx="6646986" cy="1478856"/>
          </a:xfrm>
          <a:prstGeom prst="rect">
            <a:avLst/>
          </a:prstGeom>
        </p:spPr>
      </p:pic>
      <p:pic>
        <p:nvPicPr>
          <p:cNvPr id="13" name="Picture 2" descr="Transformaciones CSS"/>
          <p:cNvPicPr>
            <a:picLocks noChangeAspect="1" noChangeArrowheads="1"/>
          </p:cNvPicPr>
          <p:nvPr/>
        </p:nvPicPr>
        <p:blipFill rotWithShape="1">
          <a:blip r:embed="rId4">
            <a:extLst>
              <a:ext uri="{28A0092B-C50C-407E-A947-70E740481C1C}">
                <a14:useLocalDpi xmlns:a14="http://schemas.microsoft.com/office/drawing/2010/main" val="0"/>
              </a:ext>
            </a:extLst>
          </a:blip>
          <a:srcRect l="30562" r="45997"/>
          <a:stretch/>
        </p:blipFill>
        <p:spPr bwMode="auto">
          <a:xfrm>
            <a:off x="7865392" y="798630"/>
            <a:ext cx="792147" cy="970996"/>
          </a:xfrm>
          <a:prstGeom prst="rect">
            <a:avLst/>
          </a:prstGeom>
          <a:noFill/>
          <a:extLst>
            <a:ext uri="{909E8E84-426E-40DD-AFC4-6F175D3DCCD1}">
              <a14:hiddenFill xmlns:a14="http://schemas.microsoft.com/office/drawing/2010/main">
                <a:solidFill>
                  <a:srgbClr val="FFFFFF"/>
                </a:solidFill>
              </a14:hiddenFill>
            </a:ext>
          </a:extLst>
        </p:spPr>
      </p:pic>
      <p:sp>
        <p:nvSpPr>
          <p:cNvPr id="14" name="Rectángulo 13"/>
          <p:cNvSpPr/>
          <p:nvPr/>
        </p:nvSpPr>
        <p:spPr>
          <a:xfrm>
            <a:off x="1400879" y="4151931"/>
            <a:ext cx="7581196" cy="307777"/>
          </a:xfrm>
          <a:prstGeom prst="rect">
            <a:avLst/>
          </a:prstGeom>
        </p:spPr>
        <p:txBody>
          <a:bodyPr wrap="square">
            <a:spAutoFit/>
          </a:bodyPr>
          <a:lstStyle/>
          <a:p>
            <a:r>
              <a:rPr lang="es-AR" dirty="0">
                <a:latin typeface="Montserrat" panose="020B0604020202020204" charset="0"/>
                <a:hlinkClick r:id="rId5"/>
              </a:rPr>
              <a:t>https://</a:t>
            </a:r>
            <a:r>
              <a:rPr lang="es-AR" dirty="0" smtClean="0">
                <a:latin typeface="Montserrat" panose="020B0604020202020204" charset="0"/>
                <a:hlinkClick r:id="rId5"/>
              </a:rPr>
              <a:t>www.w3schools.com/css/tryit.asp?filename=trycss3_transform_scale</a:t>
            </a:r>
            <a:endParaRPr lang="es-AR" dirty="0">
              <a:latin typeface="Montserrat" panose="020B0604020202020204" charset="0"/>
            </a:endParaRPr>
          </a:p>
        </p:txBody>
      </p:sp>
    </p:spTree>
    <p:extLst>
      <p:ext uri="{BB962C8B-B14F-4D97-AF65-F5344CB8AC3E}">
        <p14:creationId xmlns:p14="http://schemas.microsoft.com/office/powerpoint/2010/main" val="3367652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8" name="Rectángulo 7"/>
          <p:cNvSpPr/>
          <p:nvPr/>
        </p:nvSpPr>
        <p:spPr>
          <a:xfrm>
            <a:off x="688027" y="691658"/>
            <a:ext cx="6493823" cy="377340"/>
          </a:xfrm>
          <a:prstGeom prst="rect">
            <a:avLst/>
          </a:prstGeom>
          <a:noFill/>
          <a:ln>
            <a:noFill/>
          </a:ln>
        </p:spPr>
        <p:txBody>
          <a:bodyPr spcFirstLastPara="1" wrap="square" lIns="91425" tIns="91425" rIns="91425" bIns="91425" anchor="t" anchorCtr="0">
            <a:noAutofit/>
          </a:bodyPr>
          <a:lstStyle/>
          <a:p>
            <a:pPr>
              <a:spcAft>
                <a:spcPts val="600"/>
              </a:spcAft>
              <a:buClr>
                <a:schemeClr val="tx1"/>
              </a:buClr>
              <a:buSzPct val="100000"/>
              <a:buFont typeface="Montserrat"/>
              <a:buNone/>
            </a:pPr>
            <a:r>
              <a:rPr lang="es-AR" dirty="0">
                <a:solidFill>
                  <a:schemeClr val="tx1"/>
                </a:solidFill>
                <a:latin typeface="Montserrat"/>
                <a:ea typeface="Montserrat"/>
                <a:cs typeface="Montserrat"/>
              </a:rPr>
              <a:t>Las funciones de rotación simplemente giran el elemento el número de grados </a:t>
            </a:r>
            <a:r>
              <a:rPr lang="es-AR" dirty="0" smtClean="0">
                <a:solidFill>
                  <a:schemeClr val="tx1"/>
                </a:solidFill>
                <a:latin typeface="Montserrat"/>
                <a:ea typeface="Montserrat"/>
                <a:cs typeface="Montserrat"/>
              </a:rPr>
              <a:t>indicado.</a:t>
            </a:r>
            <a:endParaRPr lang="es-AR" dirty="0">
              <a:solidFill>
                <a:schemeClr val="tx1"/>
              </a:solidFill>
              <a:latin typeface="Montserrat"/>
              <a:ea typeface="Montserrat"/>
              <a:cs typeface="Montserrat"/>
            </a:endParaRPr>
          </a:p>
        </p:txBody>
      </p:sp>
      <p:sp>
        <p:nvSpPr>
          <p:cNvPr id="10" name="Google Shape;61;p14"/>
          <p:cNvSpPr txBox="1">
            <a:spLocks/>
          </p:cNvSpPr>
          <p:nvPr/>
        </p:nvSpPr>
        <p:spPr>
          <a:xfrm>
            <a:off x="370649" y="413143"/>
            <a:ext cx="8152000" cy="3571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b="1" dirty="0" smtClean="0">
                <a:solidFill>
                  <a:srgbClr val="9D66F9"/>
                </a:solidFill>
              </a:rPr>
              <a:t>Rotaciones (</a:t>
            </a:r>
            <a:r>
              <a:rPr lang="es-AR" sz="1400" b="1" dirty="0" err="1" smtClean="0">
                <a:solidFill>
                  <a:srgbClr val="9D66F9"/>
                </a:solidFill>
              </a:rPr>
              <a:t>rotate</a:t>
            </a:r>
            <a:r>
              <a:rPr lang="es-AR" sz="1400" b="1" dirty="0" smtClean="0">
                <a:solidFill>
                  <a:srgbClr val="9D66F9"/>
                </a:solidFill>
              </a:rPr>
              <a:t>)</a:t>
            </a:r>
            <a:endParaRPr lang="es-AR" sz="1400" b="1" dirty="0">
              <a:solidFill>
                <a:srgbClr val="9D66F9"/>
              </a:solidFill>
            </a:endParaRPr>
          </a:p>
        </p:txBody>
      </p:sp>
      <p:pic>
        <p:nvPicPr>
          <p:cNvPr id="4" name="Imagen 3"/>
          <p:cNvPicPr>
            <a:picLocks noChangeAspect="1"/>
          </p:cNvPicPr>
          <p:nvPr/>
        </p:nvPicPr>
        <p:blipFill>
          <a:blip r:embed="rId3"/>
          <a:stretch>
            <a:fillRect/>
          </a:stretch>
        </p:blipFill>
        <p:spPr>
          <a:xfrm>
            <a:off x="897094" y="1305486"/>
            <a:ext cx="6680009" cy="1499432"/>
          </a:xfrm>
          <a:prstGeom prst="rect">
            <a:avLst/>
          </a:prstGeom>
        </p:spPr>
      </p:pic>
      <p:pic>
        <p:nvPicPr>
          <p:cNvPr id="11" name="Picture 2" descr="Transformaciones CSS"/>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52222" r="23447" b="8262"/>
          <a:stretch/>
        </p:blipFill>
        <p:spPr bwMode="auto">
          <a:xfrm>
            <a:off x="7389469" y="691658"/>
            <a:ext cx="1133180" cy="122765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61;p14"/>
          <p:cNvSpPr txBox="1">
            <a:spLocks/>
          </p:cNvSpPr>
          <p:nvPr/>
        </p:nvSpPr>
        <p:spPr>
          <a:xfrm>
            <a:off x="616837" y="2798961"/>
            <a:ext cx="8152000" cy="8480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dirty="0">
                <a:solidFill>
                  <a:schemeClr val="tx1"/>
                </a:solidFill>
              </a:rPr>
              <a:t>Con </a:t>
            </a:r>
            <a:r>
              <a:rPr lang="es-AR" sz="1400" b="1" dirty="0" err="1">
                <a:solidFill>
                  <a:schemeClr val="tx1"/>
                </a:solidFill>
              </a:rPr>
              <a:t>transform</a:t>
            </a:r>
            <a:r>
              <a:rPr lang="es-AR" sz="1400" b="1" dirty="0">
                <a:solidFill>
                  <a:schemeClr val="tx1"/>
                </a:solidFill>
              </a:rPr>
              <a:t>: </a:t>
            </a:r>
            <a:r>
              <a:rPr lang="es-AR" sz="1400" b="1" dirty="0" err="1">
                <a:solidFill>
                  <a:schemeClr val="tx1"/>
                </a:solidFill>
              </a:rPr>
              <a:t>rotate</a:t>
            </a:r>
            <a:r>
              <a:rPr lang="es-AR" sz="1400" b="1" dirty="0">
                <a:solidFill>
                  <a:schemeClr val="tx1"/>
                </a:solidFill>
              </a:rPr>
              <a:t>(5deg)</a:t>
            </a:r>
            <a:r>
              <a:rPr lang="es-AR" sz="1400" dirty="0">
                <a:solidFill>
                  <a:schemeClr val="tx1"/>
                </a:solidFill>
              </a:rPr>
              <a:t> realizamos una rotación de 5 grados del elemento sobre si mismo. Utilizando </a:t>
            </a:r>
            <a:r>
              <a:rPr lang="es-AR" sz="1400" b="1" dirty="0" err="1">
                <a:solidFill>
                  <a:schemeClr val="tx1"/>
                </a:solidFill>
              </a:rPr>
              <a:t>rotateX</a:t>
            </a:r>
            <a:r>
              <a:rPr lang="es-AR" sz="1400" b="1" dirty="0">
                <a:solidFill>
                  <a:schemeClr val="tx1"/>
                </a:solidFill>
              </a:rPr>
              <a:t>()</a:t>
            </a:r>
            <a:r>
              <a:rPr lang="es-AR" sz="1400" dirty="0">
                <a:solidFill>
                  <a:schemeClr val="tx1"/>
                </a:solidFill>
              </a:rPr>
              <a:t> y </a:t>
            </a:r>
            <a:r>
              <a:rPr lang="es-AR" sz="1400" b="1" dirty="0" err="1">
                <a:solidFill>
                  <a:schemeClr val="tx1"/>
                </a:solidFill>
              </a:rPr>
              <a:t>rotateY</a:t>
            </a:r>
            <a:r>
              <a:rPr lang="es-AR" sz="1400" b="1" dirty="0">
                <a:solidFill>
                  <a:schemeClr val="tx1"/>
                </a:solidFill>
              </a:rPr>
              <a:t>()</a:t>
            </a:r>
            <a:r>
              <a:rPr lang="es-AR" sz="1400" dirty="0">
                <a:solidFill>
                  <a:schemeClr val="tx1"/>
                </a:solidFill>
              </a:rPr>
              <a:t> podemos hacer lo mismo respecto al eje X o el eje Y respectivamente</a:t>
            </a:r>
            <a:r>
              <a:rPr lang="es-AR" sz="1400" dirty="0" smtClean="0">
                <a:solidFill>
                  <a:schemeClr val="tx1"/>
                </a:solidFill>
              </a:rPr>
              <a:t>.</a:t>
            </a:r>
            <a:endParaRPr lang="es-AR" sz="1400" dirty="0">
              <a:solidFill>
                <a:schemeClr val="tx1"/>
              </a:solidFill>
            </a:endParaRPr>
          </a:p>
        </p:txBody>
      </p:sp>
      <p:sp>
        <p:nvSpPr>
          <p:cNvPr id="5" name="Rectángulo 4"/>
          <p:cNvSpPr/>
          <p:nvPr/>
        </p:nvSpPr>
        <p:spPr>
          <a:xfrm>
            <a:off x="1729860" y="3684565"/>
            <a:ext cx="7233166" cy="307777"/>
          </a:xfrm>
          <a:prstGeom prst="rect">
            <a:avLst/>
          </a:prstGeom>
        </p:spPr>
        <p:txBody>
          <a:bodyPr wrap="square">
            <a:spAutoFit/>
          </a:bodyPr>
          <a:lstStyle/>
          <a:p>
            <a:r>
              <a:rPr lang="es-AR" dirty="0">
                <a:latin typeface="Montserrat" panose="020B0604020202020204" charset="0"/>
                <a:hlinkClick r:id="rId5"/>
              </a:rPr>
              <a:t>https://</a:t>
            </a:r>
            <a:r>
              <a:rPr lang="es-AR" dirty="0" smtClean="0">
                <a:latin typeface="Montserrat" panose="020B0604020202020204" charset="0"/>
                <a:hlinkClick r:id="rId5"/>
              </a:rPr>
              <a:t>www.w3schools.com/css/tryit.asp?filename=trycss3_transform_rotate</a:t>
            </a:r>
            <a:endParaRPr lang="es-AR" dirty="0">
              <a:latin typeface="Montserrat" panose="020B0604020202020204" charset="0"/>
            </a:endParaRPr>
          </a:p>
        </p:txBody>
      </p:sp>
    </p:spTree>
    <p:extLst>
      <p:ext uri="{BB962C8B-B14F-4D97-AF65-F5344CB8AC3E}">
        <p14:creationId xmlns:p14="http://schemas.microsoft.com/office/powerpoint/2010/main" val="3960113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8" name="Rectángulo 7"/>
          <p:cNvSpPr/>
          <p:nvPr/>
        </p:nvSpPr>
        <p:spPr>
          <a:xfrm>
            <a:off x="688027" y="746612"/>
            <a:ext cx="6970073" cy="377340"/>
          </a:xfrm>
          <a:prstGeom prst="rect">
            <a:avLst/>
          </a:prstGeom>
          <a:noFill/>
          <a:ln>
            <a:noFill/>
          </a:ln>
        </p:spPr>
        <p:txBody>
          <a:bodyPr spcFirstLastPara="1" wrap="square" lIns="91425" tIns="91425" rIns="91425" bIns="91425" anchor="t" anchorCtr="0">
            <a:noAutofit/>
          </a:bodyPr>
          <a:lstStyle/>
          <a:p>
            <a:pPr>
              <a:spcAft>
                <a:spcPts val="600"/>
              </a:spcAft>
              <a:buClr>
                <a:schemeClr val="tx1"/>
              </a:buClr>
              <a:buSzPct val="100000"/>
              <a:buFont typeface="Montserrat"/>
              <a:buNone/>
            </a:pPr>
            <a:r>
              <a:rPr lang="es-AR" dirty="0">
                <a:solidFill>
                  <a:schemeClr val="tx1"/>
                </a:solidFill>
                <a:latin typeface="Montserrat"/>
                <a:ea typeface="Montserrat"/>
                <a:cs typeface="Montserrat"/>
              </a:rPr>
              <a:t>Por último, las </a:t>
            </a:r>
            <a:r>
              <a:rPr lang="es-AR" b="1" dirty="0">
                <a:solidFill>
                  <a:schemeClr val="tx1"/>
                </a:solidFill>
                <a:latin typeface="Montserrat"/>
                <a:ea typeface="Montserrat"/>
                <a:cs typeface="Montserrat"/>
              </a:rPr>
              <a:t>funciones de deformación </a:t>
            </a:r>
            <a:r>
              <a:rPr lang="es-AR" dirty="0">
                <a:solidFill>
                  <a:schemeClr val="tx1"/>
                </a:solidFill>
                <a:latin typeface="Montserrat"/>
                <a:ea typeface="Montserrat"/>
                <a:cs typeface="Montserrat"/>
              </a:rPr>
              <a:t>establecen un ángulo para torcer, tumbar o inclinar un elemento en </a:t>
            </a:r>
            <a:r>
              <a:rPr lang="es-AR" dirty="0" smtClean="0">
                <a:solidFill>
                  <a:schemeClr val="tx1"/>
                </a:solidFill>
                <a:latin typeface="Montserrat"/>
                <a:ea typeface="Montserrat"/>
                <a:cs typeface="Montserrat"/>
              </a:rPr>
              <a:t>2D</a:t>
            </a:r>
            <a:r>
              <a:rPr lang="es-AR" dirty="0">
                <a:solidFill>
                  <a:schemeClr val="tx1"/>
                </a:solidFill>
                <a:latin typeface="Montserrat"/>
                <a:ea typeface="Montserrat"/>
                <a:cs typeface="Montserrat"/>
              </a:rPr>
              <a:t>.</a:t>
            </a:r>
          </a:p>
        </p:txBody>
      </p:sp>
      <p:sp>
        <p:nvSpPr>
          <p:cNvPr id="10" name="Google Shape;61;p14"/>
          <p:cNvSpPr txBox="1">
            <a:spLocks/>
          </p:cNvSpPr>
          <p:nvPr/>
        </p:nvSpPr>
        <p:spPr>
          <a:xfrm>
            <a:off x="370649" y="468097"/>
            <a:ext cx="8152000" cy="3571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b="1" dirty="0" smtClean="0">
                <a:solidFill>
                  <a:srgbClr val="9D66F9"/>
                </a:solidFill>
              </a:rPr>
              <a:t>Deformaciones (</a:t>
            </a:r>
            <a:r>
              <a:rPr lang="es-AR" sz="1400" b="1" dirty="0" err="1" smtClean="0">
                <a:solidFill>
                  <a:srgbClr val="9D66F9"/>
                </a:solidFill>
              </a:rPr>
              <a:t>skew</a:t>
            </a:r>
            <a:r>
              <a:rPr lang="es-AR" sz="1400" b="1" dirty="0" smtClean="0">
                <a:solidFill>
                  <a:srgbClr val="9D66F9"/>
                </a:solidFill>
              </a:rPr>
              <a:t>)</a:t>
            </a:r>
            <a:endParaRPr lang="es-AR" sz="1400" b="1" dirty="0">
              <a:solidFill>
                <a:srgbClr val="9D66F9"/>
              </a:solidFill>
            </a:endParaRPr>
          </a:p>
        </p:txBody>
      </p:sp>
      <p:pic>
        <p:nvPicPr>
          <p:cNvPr id="2" name="Imagen 1"/>
          <p:cNvPicPr>
            <a:picLocks noChangeAspect="1"/>
          </p:cNvPicPr>
          <p:nvPr/>
        </p:nvPicPr>
        <p:blipFill>
          <a:blip r:embed="rId3"/>
          <a:stretch>
            <a:fillRect/>
          </a:stretch>
        </p:blipFill>
        <p:spPr>
          <a:xfrm>
            <a:off x="1252382" y="1423992"/>
            <a:ext cx="6626103" cy="1131861"/>
          </a:xfrm>
          <a:prstGeom prst="rect">
            <a:avLst/>
          </a:prstGeom>
        </p:spPr>
      </p:pic>
      <p:sp>
        <p:nvSpPr>
          <p:cNvPr id="9" name="Rectángulo 8"/>
          <p:cNvSpPr/>
          <p:nvPr/>
        </p:nvSpPr>
        <p:spPr>
          <a:xfrm>
            <a:off x="688028" y="2619495"/>
            <a:ext cx="7981188" cy="377340"/>
          </a:xfrm>
          <a:prstGeom prst="rect">
            <a:avLst/>
          </a:prstGeom>
          <a:noFill/>
          <a:ln>
            <a:noFill/>
          </a:ln>
        </p:spPr>
        <p:txBody>
          <a:bodyPr spcFirstLastPara="1" wrap="square" lIns="91425" tIns="91425" rIns="91425" bIns="91425" anchor="t" anchorCtr="0">
            <a:noAutofit/>
          </a:bodyPr>
          <a:lstStyle/>
          <a:p>
            <a:pPr>
              <a:spcAft>
                <a:spcPts val="600"/>
              </a:spcAft>
              <a:buClr>
                <a:schemeClr val="tx1"/>
              </a:buClr>
              <a:buSzPct val="100000"/>
              <a:buFont typeface="Montserrat"/>
              <a:buNone/>
            </a:pPr>
            <a:r>
              <a:rPr lang="es-AR" dirty="0">
                <a:solidFill>
                  <a:schemeClr val="tx1"/>
                </a:solidFill>
                <a:latin typeface="Montserrat"/>
                <a:ea typeface="Montserrat"/>
                <a:cs typeface="Montserrat"/>
              </a:rPr>
              <a:t>Aunque la función </a:t>
            </a:r>
            <a:r>
              <a:rPr lang="es-AR" b="1" dirty="0" err="1">
                <a:solidFill>
                  <a:schemeClr val="tx1"/>
                </a:solidFill>
                <a:latin typeface="Montserrat"/>
                <a:ea typeface="Montserrat"/>
                <a:cs typeface="Montserrat"/>
              </a:rPr>
              <a:t>skew</a:t>
            </a:r>
            <a:r>
              <a:rPr lang="es-AR" b="1" dirty="0">
                <a:solidFill>
                  <a:schemeClr val="tx1"/>
                </a:solidFill>
                <a:latin typeface="Montserrat"/>
                <a:ea typeface="Montserrat"/>
                <a:cs typeface="Montserrat"/>
              </a:rPr>
              <a:t>()</a:t>
            </a:r>
            <a:r>
              <a:rPr lang="es-AR" dirty="0">
                <a:solidFill>
                  <a:schemeClr val="tx1"/>
                </a:solidFill>
                <a:latin typeface="Montserrat"/>
                <a:ea typeface="Montserrat"/>
                <a:cs typeface="Montserrat"/>
              </a:rPr>
              <a:t> existe, no debería ser utilizada, ya que está marcada como obsoleta y serán retiradas de los navegadores en el futuro. En su lugar deberían utilizarse </a:t>
            </a:r>
            <a:r>
              <a:rPr lang="es-AR" b="1" dirty="0" err="1">
                <a:solidFill>
                  <a:schemeClr val="tx1"/>
                </a:solidFill>
                <a:latin typeface="Montserrat"/>
                <a:ea typeface="Montserrat"/>
                <a:cs typeface="Montserrat"/>
              </a:rPr>
              <a:t>skewX</a:t>
            </a:r>
            <a:r>
              <a:rPr lang="es-AR" b="1" dirty="0">
                <a:solidFill>
                  <a:schemeClr val="tx1"/>
                </a:solidFill>
                <a:latin typeface="Montserrat"/>
                <a:ea typeface="Montserrat"/>
                <a:cs typeface="Montserrat"/>
              </a:rPr>
              <a:t>()</a:t>
            </a:r>
            <a:r>
              <a:rPr lang="es-AR" dirty="0">
                <a:solidFill>
                  <a:schemeClr val="tx1"/>
                </a:solidFill>
                <a:latin typeface="Montserrat"/>
                <a:ea typeface="Montserrat"/>
                <a:cs typeface="Montserrat"/>
              </a:rPr>
              <a:t> o </a:t>
            </a:r>
            <a:r>
              <a:rPr lang="es-AR" b="1" dirty="0" err="1">
                <a:solidFill>
                  <a:schemeClr val="tx1"/>
                </a:solidFill>
                <a:latin typeface="Montserrat"/>
                <a:ea typeface="Montserrat"/>
                <a:cs typeface="Montserrat"/>
              </a:rPr>
              <a:t>skewY</a:t>
            </a:r>
            <a:r>
              <a:rPr lang="es-AR" b="1" dirty="0" smtClean="0">
                <a:solidFill>
                  <a:schemeClr val="tx1"/>
                </a:solidFill>
                <a:latin typeface="Montserrat"/>
                <a:ea typeface="Montserrat"/>
                <a:cs typeface="Montserrat"/>
              </a:rPr>
              <a:t>()</a:t>
            </a:r>
            <a:r>
              <a:rPr lang="es-AR" dirty="0" smtClean="0">
                <a:solidFill>
                  <a:schemeClr val="tx1"/>
                </a:solidFill>
                <a:latin typeface="Montserrat"/>
                <a:ea typeface="Montserrat"/>
                <a:cs typeface="Montserrat"/>
              </a:rPr>
              <a:t>.</a:t>
            </a:r>
            <a:endParaRPr lang="es-AR" dirty="0">
              <a:solidFill>
                <a:schemeClr val="tx1"/>
              </a:solidFill>
              <a:latin typeface="Montserrat"/>
              <a:ea typeface="Montserrat"/>
              <a:cs typeface="Montserrat"/>
            </a:endParaRPr>
          </a:p>
        </p:txBody>
      </p:sp>
      <p:sp>
        <p:nvSpPr>
          <p:cNvPr id="5" name="Rectángulo 4"/>
          <p:cNvSpPr/>
          <p:nvPr/>
        </p:nvSpPr>
        <p:spPr>
          <a:xfrm>
            <a:off x="1670567" y="3494739"/>
            <a:ext cx="7239000" cy="307777"/>
          </a:xfrm>
          <a:prstGeom prst="rect">
            <a:avLst/>
          </a:prstGeom>
        </p:spPr>
        <p:txBody>
          <a:bodyPr wrap="square">
            <a:spAutoFit/>
          </a:bodyPr>
          <a:lstStyle/>
          <a:p>
            <a:r>
              <a:rPr lang="es-AR" dirty="0">
                <a:latin typeface="Montserrat" panose="020B0604020202020204" charset="0"/>
                <a:hlinkClick r:id="rId4"/>
              </a:rPr>
              <a:t>https://</a:t>
            </a:r>
            <a:r>
              <a:rPr lang="es-AR" dirty="0" smtClean="0">
                <a:latin typeface="Montserrat" panose="020B0604020202020204" charset="0"/>
                <a:hlinkClick r:id="rId4"/>
              </a:rPr>
              <a:t>www.w3schools.com/css/tryit.asp?filename=trycss3_transform_skewx</a:t>
            </a:r>
            <a:endParaRPr lang="es-AR" dirty="0">
              <a:latin typeface="Montserrat" panose="020B0604020202020204" charset="0"/>
            </a:endParaRPr>
          </a:p>
        </p:txBody>
      </p:sp>
      <p:pic>
        <p:nvPicPr>
          <p:cNvPr id="11" name="Picture 2" descr="Transformaciones CSS"/>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76256"/>
          <a:stretch/>
        </p:blipFill>
        <p:spPr bwMode="auto">
          <a:xfrm>
            <a:off x="7760444" y="662768"/>
            <a:ext cx="762205" cy="922368"/>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61;p14"/>
          <p:cNvSpPr txBox="1">
            <a:spLocks/>
          </p:cNvSpPr>
          <p:nvPr/>
        </p:nvSpPr>
        <p:spPr>
          <a:xfrm>
            <a:off x="607171" y="3922564"/>
            <a:ext cx="7934528" cy="4138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b="1" dirty="0" smtClean="0">
                <a:solidFill>
                  <a:schemeClr val="tx1"/>
                </a:solidFill>
                <a:latin typeface="Montserrat" panose="020B0604020202020204" charset="0"/>
              </a:rPr>
              <a:t>Para seguir </a:t>
            </a:r>
            <a:r>
              <a:rPr lang="es-AR" sz="1400" b="1" dirty="0">
                <a:solidFill>
                  <a:schemeClr val="tx1"/>
                </a:solidFill>
                <a:latin typeface="Montserrat" panose="020B0604020202020204" charset="0"/>
              </a:rPr>
              <a:t>investigando: </a:t>
            </a:r>
            <a:r>
              <a:rPr lang="es-AR" sz="1400" dirty="0">
                <a:solidFill>
                  <a:schemeClr val="tx1"/>
                </a:solidFill>
                <a:latin typeface="Montserrat" panose="020B0604020202020204" charset="0"/>
                <a:hlinkClick r:id="rId6"/>
              </a:rPr>
              <a:t>https://</a:t>
            </a:r>
            <a:r>
              <a:rPr lang="es-AR" sz="1400" dirty="0" smtClean="0">
                <a:solidFill>
                  <a:schemeClr val="tx1"/>
                </a:solidFill>
                <a:latin typeface="Montserrat" panose="020B0604020202020204" charset="0"/>
                <a:hlinkClick r:id="rId6"/>
              </a:rPr>
              <a:t>www.w3schools.com/css/css3_2dtransforms.asp</a:t>
            </a:r>
            <a:endParaRPr lang="es-AR" sz="1400" dirty="0" smtClean="0">
              <a:solidFill>
                <a:schemeClr val="tx1"/>
              </a:solidFill>
              <a:latin typeface="Montserrat" panose="020B0604020202020204" charset="0"/>
            </a:endParaRPr>
          </a:p>
          <a:p>
            <a:pPr marL="114297" indent="0" algn="l">
              <a:spcAft>
                <a:spcPts val="600"/>
              </a:spcAft>
              <a:buClr>
                <a:schemeClr val="tx1"/>
              </a:buClr>
              <a:buSzPct val="100000"/>
            </a:pPr>
            <a:endParaRPr lang="es-AR" sz="1400" b="1" dirty="0">
              <a:solidFill>
                <a:schemeClr val="tx1"/>
              </a:solidFill>
              <a:latin typeface="Montserrat" panose="020B0604020202020204" charset="0"/>
            </a:endParaRPr>
          </a:p>
          <a:p>
            <a:pPr marL="114297" indent="0" algn="l">
              <a:spcAft>
                <a:spcPts val="600"/>
              </a:spcAft>
              <a:buClr>
                <a:schemeClr val="tx1"/>
              </a:buClr>
              <a:buSzPct val="100000"/>
            </a:pPr>
            <a:endParaRPr lang="es-AR" sz="1400" dirty="0">
              <a:solidFill>
                <a:schemeClr val="tx1"/>
              </a:solidFill>
              <a:latin typeface="Montserrat" panose="020B0604020202020204" charset="0"/>
            </a:endParaRPr>
          </a:p>
        </p:txBody>
      </p:sp>
      <p:sp>
        <p:nvSpPr>
          <p:cNvPr id="13" name="Rectángulo 12"/>
          <p:cNvSpPr/>
          <p:nvPr/>
        </p:nvSpPr>
        <p:spPr>
          <a:xfrm>
            <a:off x="4036032" y="4591834"/>
            <a:ext cx="4548158" cy="276999"/>
          </a:xfrm>
          <a:prstGeom prst="rect">
            <a:avLst/>
          </a:prstGeom>
          <a:noFill/>
          <a:ln>
            <a:noFill/>
          </a:ln>
        </p:spPr>
        <p:txBody>
          <a:bodyPr spcFirstLastPara="1" wrap="square" lIns="91425" tIns="91425" rIns="91425" bIns="91425" anchor="t" anchorCtr="0">
            <a:noAutofit/>
          </a:bodyPr>
          <a:lstStyle/>
          <a:p>
            <a:pPr>
              <a:spcAft>
                <a:spcPts val="600"/>
              </a:spcAft>
              <a:buClr>
                <a:schemeClr val="tx1"/>
              </a:buClr>
              <a:buSzPct val="100000"/>
              <a:buFont typeface="Montserrat"/>
              <a:buNone/>
            </a:pPr>
            <a:r>
              <a:rPr lang="es-AR" sz="1200" i="1" dirty="0">
                <a:solidFill>
                  <a:srgbClr val="9D66F9"/>
                </a:solidFill>
                <a:latin typeface="Montserrat"/>
                <a:ea typeface="Montserrat"/>
                <a:cs typeface="Montserrat"/>
              </a:rPr>
              <a:t>Ver ejemplo </a:t>
            </a:r>
            <a:r>
              <a:rPr lang="es-AR" sz="1200" i="1" dirty="0" smtClean="0">
                <a:solidFill>
                  <a:srgbClr val="9D66F9"/>
                </a:solidFill>
                <a:latin typeface="Montserrat"/>
                <a:ea typeface="Montserrat"/>
                <a:cs typeface="Montserrat"/>
              </a:rPr>
              <a:t>transformaciones.html</a:t>
            </a:r>
            <a:endParaRPr lang="es-AR" sz="1200" i="1" dirty="0">
              <a:solidFill>
                <a:srgbClr val="9D66F9"/>
              </a:solidFill>
              <a:latin typeface="Montserrat"/>
              <a:ea typeface="Montserrat"/>
              <a:cs typeface="Montserrat"/>
            </a:endParaRPr>
          </a:p>
        </p:txBody>
      </p:sp>
      <p:grpSp>
        <p:nvGrpSpPr>
          <p:cNvPr id="14" name="Grupo 13"/>
          <p:cNvGrpSpPr/>
          <p:nvPr/>
        </p:nvGrpSpPr>
        <p:grpSpPr>
          <a:xfrm>
            <a:off x="3578404" y="4482718"/>
            <a:ext cx="504469" cy="485185"/>
            <a:chOff x="5423483" y="4578094"/>
            <a:chExt cx="504469" cy="485185"/>
          </a:xfrm>
        </p:grpSpPr>
        <p:sp>
          <p:nvSpPr>
            <p:cNvPr id="15" name="Esquina doblada 14"/>
            <p:cNvSpPr/>
            <p:nvPr/>
          </p:nvSpPr>
          <p:spPr>
            <a:xfrm>
              <a:off x="5441230" y="4698142"/>
              <a:ext cx="363976" cy="365137"/>
            </a:xfrm>
            <a:prstGeom prst="foldedCorner">
              <a:avLst/>
            </a:prstGeom>
            <a:solidFill>
              <a:srgbClr val="C4A3FB"/>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6" name="Picture 8" descr="Vector Icono De Lapiz, Imágenes Prediseñadas De Lápiz, Iconos De Lápiz,  Bolígrafo PNG y Vector para Descargar Gratis | Pngtree"/>
            <p:cNvPicPr>
              <a:picLocks noChangeAspect="1" noChangeArrowheads="1"/>
            </p:cNvPicPr>
            <p:nvPr/>
          </p:nvPicPr>
          <p:blipFill>
            <a:blip r:embed="rId7">
              <a:clrChange>
                <a:clrFrom>
                  <a:srgbClr val="F5F5F5"/>
                </a:clrFrom>
                <a:clrTo>
                  <a:srgbClr val="F5F5F5">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90457" y="4578094"/>
              <a:ext cx="237495" cy="237495"/>
            </a:xfrm>
            <a:prstGeom prst="rect">
              <a:avLst/>
            </a:prstGeom>
            <a:noFill/>
            <a:extLst>
              <a:ext uri="{909E8E84-426E-40DD-AFC4-6F175D3DCCD1}">
                <a14:hiddenFill xmlns:a14="http://schemas.microsoft.com/office/drawing/2010/main">
                  <a:solidFill>
                    <a:srgbClr val="FFFFFF"/>
                  </a:solidFill>
                </a14:hiddenFill>
              </a:ext>
            </a:extLst>
          </p:spPr>
        </p:pic>
        <p:sp>
          <p:nvSpPr>
            <p:cNvPr id="17" name="CuadroTexto 16"/>
            <p:cNvSpPr txBox="1"/>
            <p:nvPr/>
          </p:nvSpPr>
          <p:spPr>
            <a:xfrm>
              <a:off x="5423483" y="4720040"/>
              <a:ext cx="399468" cy="307777"/>
            </a:xfrm>
            <a:prstGeom prst="rect">
              <a:avLst/>
            </a:prstGeom>
            <a:noFill/>
          </p:spPr>
          <p:txBody>
            <a:bodyPr wrap="none" rtlCol="0">
              <a:spAutoFit/>
            </a:bodyPr>
            <a:lstStyle/>
            <a:p>
              <a:r>
                <a:rPr lang="es-AR" dirty="0">
                  <a:solidFill>
                    <a:srgbClr val="7729F7"/>
                  </a:solidFill>
                  <a:latin typeface="Montserrat ExtraBold"/>
                  <a:ea typeface="Montserrat ExtraBold"/>
                  <a:cs typeface="Montserrat ExtraBold"/>
                </a:rPr>
                <a:t>&lt;&gt;</a:t>
              </a:r>
            </a:p>
          </p:txBody>
        </p:sp>
      </p:grpSp>
    </p:spTree>
    <p:extLst>
      <p:ext uri="{BB962C8B-B14F-4D97-AF65-F5344CB8AC3E}">
        <p14:creationId xmlns:p14="http://schemas.microsoft.com/office/powerpoint/2010/main" val="4181277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0" name="Google Shape;258;p18"/>
          <p:cNvSpPr txBox="1">
            <a:spLocks/>
          </p:cNvSpPr>
          <p:nvPr/>
        </p:nvSpPr>
        <p:spPr>
          <a:xfrm>
            <a:off x="243961" y="377160"/>
            <a:ext cx="86560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s-ES" dirty="0" smtClean="0"/>
              <a:t>Funciones 3D</a:t>
            </a:r>
            <a:endParaRPr lang="es-ES" dirty="0"/>
          </a:p>
        </p:txBody>
      </p:sp>
      <p:sp>
        <p:nvSpPr>
          <p:cNvPr id="30" name="Google Shape;61;p14"/>
          <p:cNvSpPr txBox="1">
            <a:spLocks/>
          </p:cNvSpPr>
          <p:nvPr/>
        </p:nvSpPr>
        <p:spPr>
          <a:xfrm>
            <a:off x="273937" y="852491"/>
            <a:ext cx="8626105" cy="8480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dirty="0" smtClean="0">
                <a:solidFill>
                  <a:schemeClr val="tx1"/>
                </a:solidFill>
              </a:rPr>
              <a:t>A </a:t>
            </a:r>
            <a:r>
              <a:rPr lang="es-AR" sz="1400" dirty="0">
                <a:solidFill>
                  <a:schemeClr val="tx1"/>
                </a:solidFill>
              </a:rPr>
              <a:t>las funciones anteriores, también podemos añadir las funciones equivalentes de CSS para hacer uso del eje </a:t>
            </a:r>
            <a:r>
              <a:rPr lang="es-AR" sz="1400" dirty="0" smtClean="0">
                <a:solidFill>
                  <a:schemeClr val="tx1"/>
                </a:solidFill>
              </a:rPr>
              <a:t>Z (tres </a:t>
            </a:r>
            <a:r>
              <a:rPr lang="es-AR" sz="1400" dirty="0">
                <a:solidFill>
                  <a:schemeClr val="tx1"/>
                </a:solidFill>
              </a:rPr>
              <a:t>dimensiones o </a:t>
            </a:r>
            <a:r>
              <a:rPr lang="es-AR" sz="1400" dirty="0" smtClean="0">
                <a:solidFill>
                  <a:schemeClr val="tx1"/>
                </a:solidFill>
              </a:rPr>
              <a:t>3D). </a:t>
            </a:r>
            <a:r>
              <a:rPr lang="es-AR" sz="1400" dirty="0">
                <a:solidFill>
                  <a:schemeClr val="tx1"/>
                </a:solidFill>
              </a:rPr>
              <a:t>Basta con utilizar el eje Z o las funciones específicas de 3D para poner estas animaciones en </a:t>
            </a:r>
            <a:r>
              <a:rPr lang="es-AR" sz="1400" dirty="0" smtClean="0">
                <a:solidFill>
                  <a:schemeClr val="tx1"/>
                </a:solidFill>
              </a:rPr>
              <a:t>práctica.</a:t>
            </a:r>
          </a:p>
          <a:p>
            <a:pPr marL="114297" indent="0" algn="l">
              <a:spcAft>
                <a:spcPts val="600"/>
              </a:spcAft>
              <a:buClr>
                <a:schemeClr val="tx1"/>
              </a:buClr>
              <a:buSzPct val="100000"/>
            </a:pPr>
            <a:r>
              <a:rPr lang="es-AR" sz="1400" dirty="0">
                <a:solidFill>
                  <a:schemeClr val="tx1"/>
                </a:solidFill>
              </a:rPr>
              <a:t>Las propiedades de transformación que completarían la colección de transformaciones 2D que vimos anteriormente, son las siguientes:</a:t>
            </a:r>
          </a:p>
        </p:txBody>
      </p:sp>
      <p:pic>
        <p:nvPicPr>
          <p:cNvPr id="11266" name="Picture 2" descr="Ejes X, Y, 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4310" y="2674964"/>
            <a:ext cx="1635732" cy="1324164"/>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p:cNvPicPr>
            <a:picLocks noChangeAspect="1"/>
          </p:cNvPicPr>
          <p:nvPr/>
        </p:nvPicPr>
        <p:blipFill>
          <a:blip r:embed="rId4"/>
          <a:stretch>
            <a:fillRect/>
          </a:stretch>
        </p:blipFill>
        <p:spPr>
          <a:xfrm>
            <a:off x="1500188" y="2085958"/>
            <a:ext cx="5634038" cy="2619392"/>
          </a:xfrm>
          <a:prstGeom prst="rect">
            <a:avLst/>
          </a:prstGeom>
        </p:spPr>
      </p:pic>
      <p:sp>
        <p:nvSpPr>
          <p:cNvPr id="12" name="Google Shape;61;p14"/>
          <p:cNvSpPr txBox="1">
            <a:spLocks/>
          </p:cNvSpPr>
          <p:nvPr/>
        </p:nvSpPr>
        <p:spPr>
          <a:xfrm>
            <a:off x="940546" y="4689981"/>
            <a:ext cx="6753321" cy="4143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b="1" dirty="0" smtClean="0">
                <a:solidFill>
                  <a:schemeClr val="tx1"/>
                </a:solidFill>
                <a:latin typeface="Montserrat" panose="020B0604020202020204" charset="0"/>
              </a:rPr>
              <a:t>Para ampliar: </a:t>
            </a:r>
            <a:r>
              <a:rPr lang="es-AR" sz="1400" dirty="0" smtClean="0">
                <a:solidFill>
                  <a:schemeClr val="tx1"/>
                </a:solidFill>
                <a:latin typeface="Montserrat" panose="020B0604020202020204" charset="0"/>
                <a:hlinkClick r:id="rId5"/>
              </a:rPr>
              <a:t>https://www.w3schools.com/css/css3_3dtransforms.asp</a:t>
            </a:r>
            <a:endParaRPr lang="es-AR" sz="1400" dirty="0">
              <a:solidFill>
                <a:schemeClr val="tx1"/>
              </a:solidFill>
              <a:latin typeface="Montserrat" panose="020B0604020202020204" charset="0"/>
            </a:endParaRPr>
          </a:p>
        </p:txBody>
      </p:sp>
    </p:spTree>
    <p:extLst>
      <p:ext uri="{BB962C8B-B14F-4D97-AF65-F5344CB8AC3E}">
        <p14:creationId xmlns:p14="http://schemas.microsoft.com/office/powerpoint/2010/main" val="1098888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0" name="Google Shape;258;p18"/>
          <p:cNvSpPr txBox="1">
            <a:spLocks/>
          </p:cNvSpPr>
          <p:nvPr/>
        </p:nvSpPr>
        <p:spPr>
          <a:xfrm>
            <a:off x="243961" y="558135"/>
            <a:ext cx="86560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s-ES" dirty="0"/>
              <a:t>Transformaciones </a:t>
            </a:r>
            <a:r>
              <a:rPr lang="es-ES" dirty="0" smtClean="0"/>
              <a:t>múltiples</a:t>
            </a:r>
            <a:endParaRPr lang="es-ES" dirty="0"/>
          </a:p>
        </p:txBody>
      </p:sp>
      <p:sp>
        <p:nvSpPr>
          <p:cNvPr id="30" name="Google Shape;61;p14"/>
          <p:cNvSpPr txBox="1">
            <a:spLocks/>
          </p:cNvSpPr>
          <p:nvPr/>
        </p:nvSpPr>
        <p:spPr>
          <a:xfrm>
            <a:off x="273937" y="1033466"/>
            <a:ext cx="8626105" cy="8480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dirty="0" smtClean="0">
                <a:solidFill>
                  <a:schemeClr val="tx1"/>
                </a:solidFill>
              </a:rPr>
              <a:t>Al establecer varias </a:t>
            </a:r>
            <a:r>
              <a:rPr lang="es-AR" sz="1400" dirty="0">
                <a:solidFill>
                  <a:schemeClr val="tx1"/>
                </a:solidFill>
              </a:rPr>
              <a:t>propiedades </a:t>
            </a:r>
            <a:r>
              <a:rPr lang="es-AR" sz="1400" dirty="0" err="1">
                <a:solidFill>
                  <a:schemeClr val="tx1"/>
                </a:solidFill>
              </a:rPr>
              <a:t>transform</a:t>
            </a:r>
            <a:r>
              <a:rPr lang="es-AR" sz="1400" dirty="0">
                <a:solidFill>
                  <a:schemeClr val="tx1"/>
                </a:solidFill>
              </a:rPr>
              <a:t> en el mismo elemento con diferentes funciones de transformación, la segunda propiedad de transformación </a:t>
            </a:r>
            <a:r>
              <a:rPr lang="es-AR" sz="1400" dirty="0" err="1">
                <a:solidFill>
                  <a:schemeClr val="tx1"/>
                </a:solidFill>
              </a:rPr>
              <a:t>sobreescribirá</a:t>
            </a:r>
            <a:r>
              <a:rPr lang="es-AR" sz="1400" dirty="0">
                <a:solidFill>
                  <a:schemeClr val="tx1"/>
                </a:solidFill>
              </a:rPr>
              <a:t> a la anterior, como lo haría cualquier propiedad de CSS</a:t>
            </a:r>
            <a:r>
              <a:rPr lang="es-AR" sz="1400" dirty="0" smtClean="0">
                <a:solidFill>
                  <a:schemeClr val="tx1"/>
                </a:solidFill>
              </a:rPr>
              <a:t>:</a:t>
            </a:r>
            <a:endParaRPr lang="es-AR" sz="1400" dirty="0">
              <a:solidFill>
                <a:schemeClr val="tx1"/>
              </a:solidFill>
            </a:endParaRPr>
          </a:p>
        </p:txBody>
      </p:sp>
      <p:sp>
        <p:nvSpPr>
          <p:cNvPr id="2" name="Rectángulo 1"/>
          <p:cNvSpPr/>
          <p:nvPr/>
        </p:nvSpPr>
        <p:spPr>
          <a:xfrm>
            <a:off x="1485899" y="1894170"/>
            <a:ext cx="6400800" cy="954107"/>
          </a:xfrm>
          <a:prstGeom prst="rect">
            <a:avLst/>
          </a:prstGeom>
          <a:solidFill>
            <a:srgbClr val="23262E"/>
          </a:solidFill>
        </p:spPr>
        <p:txBody>
          <a:bodyPr wrap="square">
            <a:spAutoFit/>
          </a:bodyPr>
          <a:lstStyle/>
          <a:p>
            <a:r>
              <a:rPr lang="es-AR" dirty="0">
                <a:solidFill>
                  <a:srgbClr val="F92672"/>
                </a:solidFill>
                <a:latin typeface="Consolas" panose="020B0609020204030204" pitchFamily="49" charset="0"/>
              </a:rPr>
              <a:t>div</a:t>
            </a:r>
            <a:r>
              <a:rPr lang="es-AR" dirty="0">
                <a:solidFill>
                  <a:srgbClr val="D5CED9"/>
                </a:solidFill>
                <a:latin typeface="Consolas" panose="020B0609020204030204" pitchFamily="49" charset="0"/>
              </a:rPr>
              <a:t> {</a:t>
            </a:r>
          </a:p>
          <a:p>
            <a:r>
              <a:rPr lang="es-AR" dirty="0">
                <a:solidFill>
                  <a:srgbClr val="D5CED9"/>
                </a:solidFill>
                <a:latin typeface="Consolas" panose="020B0609020204030204" pitchFamily="49" charset="0"/>
              </a:rPr>
              <a:t>    </a:t>
            </a:r>
            <a:r>
              <a:rPr lang="es-AR" dirty="0" err="1">
                <a:solidFill>
                  <a:srgbClr val="D5CED9"/>
                </a:solidFill>
                <a:latin typeface="Consolas" panose="020B0609020204030204" pitchFamily="49" charset="0"/>
              </a:rPr>
              <a:t>transform</a:t>
            </a:r>
            <a:r>
              <a:rPr lang="es-AR" dirty="0">
                <a:solidFill>
                  <a:srgbClr val="D5CED9"/>
                </a:solidFill>
                <a:latin typeface="Consolas" panose="020B0609020204030204" pitchFamily="49" charset="0"/>
              </a:rPr>
              <a:t>: </a:t>
            </a:r>
            <a:r>
              <a:rPr lang="es-AR" dirty="0" err="1">
                <a:solidFill>
                  <a:srgbClr val="EE5D43"/>
                </a:solidFill>
                <a:latin typeface="Consolas" panose="020B0609020204030204" pitchFamily="49" charset="0"/>
              </a:rPr>
              <a:t>rotate</a:t>
            </a:r>
            <a:r>
              <a:rPr lang="es-AR" dirty="0">
                <a:solidFill>
                  <a:srgbClr val="D5CED9"/>
                </a:solidFill>
                <a:latin typeface="Consolas" panose="020B0609020204030204" pitchFamily="49" charset="0"/>
              </a:rPr>
              <a:t>(</a:t>
            </a:r>
            <a:r>
              <a:rPr lang="es-AR" dirty="0">
                <a:solidFill>
                  <a:srgbClr val="F39C12"/>
                </a:solidFill>
                <a:latin typeface="Consolas" panose="020B0609020204030204" pitchFamily="49" charset="0"/>
              </a:rPr>
              <a:t>5deg</a:t>
            </a:r>
            <a:r>
              <a:rPr lang="es-AR" dirty="0">
                <a:solidFill>
                  <a:srgbClr val="D5CED9"/>
                </a:solidFill>
                <a:latin typeface="Consolas" panose="020B0609020204030204" pitchFamily="49" charset="0"/>
              </a:rPr>
              <a:t>);</a:t>
            </a:r>
          </a:p>
          <a:p>
            <a:r>
              <a:rPr lang="es-AR" dirty="0">
                <a:solidFill>
                  <a:srgbClr val="D5CED9"/>
                </a:solidFill>
                <a:latin typeface="Consolas" panose="020B0609020204030204" pitchFamily="49" charset="0"/>
              </a:rPr>
              <a:t>    </a:t>
            </a:r>
            <a:r>
              <a:rPr lang="es-AR" dirty="0" err="1">
                <a:solidFill>
                  <a:srgbClr val="D5CED9"/>
                </a:solidFill>
                <a:latin typeface="Consolas" panose="020B0609020204030204" pitchFamily="49" charset="0"/>
              </a:rPr>
              <a:t>transform</a:t>
            </a:r>
            <a:r>
              <a:rPr lang="es-AR" dirty="0">
                <a:solidFill>
                  <a:srgbClr val="D5CED9"/>
                </a:solidFill>
                <a:latin typeface="Consolas" panose="020B0609020204030204" pitchFamily="49" charset="0"/>
              </a:rPr>
              <a:t>: </a:t>
            </a:r>
            <a:r>
              <a:rPr lang="es-AR" dirty="0" err="1">
                <a:solidFill>
                  <a:srgbClr val="EE5D43"/>
                </a:solidFill>
                <a:latin typeface="Consolas" panose="020B0609020204030204" pitchFamily="49" charset="0"/>
              </a:rPr>
              <a:t>scale</a:t>
            </a:r>
            <a:r>
              <a:rPr lang="es-AR" dirty="0">
                <a:solidFill>
                  <a:srgbClr val="D5CED9"/>
                </a:solidFill>
                <a:latin typeface="Consolas" panose="020B0609020204030204" pitchFamily="49" charset="0"/>
              </a:rPr>
              <a:t>(</a:t>
            </a:r>
            <a:r>
              <a:rPr lang="es-AR" dirty="0">
                <a:solidFill>
                  <a:srgbClr val="F39C12"/>
                </a:solidFill>
                <a:latin typeface="Consolas" panose="020B0609020204030204" pitchFamily="49" charset="0"/>
              </a:rPr>
              <a:t>2</a:t>
            </a:r>
            <a:r>
              <a:rPr lang="es-AR" dirty="0">
                <a:solidFill>
                  <a:srgbClr val="D5CED9"/>
                </a:solidFill>
                <a:latin typeface="Consolas" panose="020B0609020204030204" pitchFamily="49" charset="0"/>
              </a:rPr>
              <a:t>,</a:t>
            </a:r>
            <a:r>
              <a:rPr lang="es-AR" dirty="0">
                <a:solidFill>
                  <a:srgbClr val="F39C12"/>
                </a:solidFill>
                <a:latin typeface="Consolas" panose="020B0609020204030204" pitchFamily="49" charset="0"/>
              </a:rPr>
              <a:t>2</a:t>
            </a:r>
            <a:r>
              <a:rPr lang="es-AR" dirty="0">
                <a:solidFill>
                  <a:srgbClr val="D5CED9"/>
                </a:solidFill>
                <a:latin typeface="Consolas" panose="020B0609020204030204" pitchFamily="49" charset="0"/>
              </a:rPr>
              <a:t>);    </a:t>
            </a:r>
            <a:r>
              <a:rPr lang="es-AR" dirty="0">
                <a:solidFill>
                  <a:srgbClr val="5F6167"/>
                </a:solidFill>
                <a:latin typeface="Consolas" panose="020B0609020204030204" pitchFamily="49" charset="0"/>
              </a:rPr>
              <a:t>/* </a:t>
            </a:r>
            <a:r>
              <a:rPr lang="es-AR" dirty="0" err="1">
                <a:solidFill>
                  <a:srgbClr val="5F6167"/>
                </a:solidFill>
                <a:latin typeface="Consolas" panose="020B0609020204030204" pitchFamily="49" charset="0"/>
              </a:rPr>
              <a:t>Sobreescribe</a:t>
            </a:r>
            <a:r>
              <a:rPr lang="es-AR" dirty="0">
                <a:solidFill>
                  <a:srgbClr val="5F6167"/>
                </a:solidFill>
                <a:latin typeface="Consolas" panose="020B0609020204030204" pitchFamily="49" charset="0"/>
              </a:rPr>
              <a:t> la anterior */</a:t>
            </a:r>
            <a:endParaRPr lang="es-AR" dirty="0">
              <a:solidFill>
                <a:srgbClr val="D5CED9"/>
              </a:solidFill>
              <a:latin typeface="Consolas" panose="020B0609020204030204" pitchFamily="49" charset="0"/>
            </a:endParaRPr>
          </a:p>
          <a:p>
            <a:r>
              <a:rPr lang="es-AR" dirty="0">
                <a:solidFill>
                  <a:srgbClr val="D5CED9"/>
                </a:solidFill>
                <a:latin typeface="Consolas" panose="020B0609020204030204" pitchFamily="49" charset="0"/>
              </a:rPr>
              <a:t>}</a:t>
            </a:r>
          </a:p>
        </p:txBody>
      </p:sp>
      <p:sp>
        <p:nvSpPr>
          <p:cNvPr id="4" name="Rectángulo 3"/>
          <p:cNvSpPr/>
          <p:nvPr/>
        </p:nvSpPr>
        <p:spPr>
          <a:xfrm>
            <a:off x="1400174" y="3865187"/>
            <a:ext cx="6486525" cy="954107"/>
          </a:xfrm>
          <a:prstGeom prst="rect">
            <a:avLst/>
          </a:prstGeom>
          <a:solidFill>
            <a:srgbClr val="23262E"/>
          </a:solidFill>
        </p:spPr>
        <p:txBody>
          <a:bodyPr wrap="square">
            <a:spAutoFit/>
          </a:bodyPr>
          <a:lstStyle/>
          <a:p>
            <a:endParaRPr lang="es-AR" dirty="0" smtClean="0">
              <a:solidFill>
                <a:srgbClr val="F92672"/>
              </a:solidFill>
              <a:latin typeface="Consolas" panose="020B0609020204030204" pitchFamily="49" charset="0"/>
            </a:endParaRPr>
          </a:p>
          <a:p>
            <a:r>
              <a:rPr lang="es-AR" dirty="0" smtClean="0">
                <a:solidFill>
                  <a:srgbClr val="F92672"/>
                </a:solidFill>
                <a:latin typeface="Consolas" panose="020B0609020204030204" pitchFamily="49" charset="0"/>
              </a:rPr>
              <a:t>div</a:t>
            </a:r>
            <a:r>
              <a:rPr lang="es-AR" dirty="0">
                <a:solidFill>
                  <a:srgbClr val="D5CED9"/>
                </a:solidFill>
                <a:latin typeface="Consolas" panose="020B0609020204030204" pitchFamily="49" charset="0"/>
              </a:rPr>
              <a:t> {</a:t>
            </a:r>
          </a:p>
          <a:p>
            <a:r>
              <a:rPr lang="es-AR" dirty="0">
                <a:solidFill>
                  <a:srgbClr val="D5CED9"/>
                </a:solidFill>
                <a:latin typeface="Consolas" panose="020B0609020204030204" pitchFamily="49" charset="0"/>
              </a:rPr>
              <a:t>    </a:t>
            </a:r>
            <a:r>
              <a:rPr lang="es-AR" dirty="0" err="1">
                <a:solidFill>
                  <a:srgbClr val="D5CED9"/>
                </a:solidFill>
                <a:latin typeface="Consolas" panose="020B0609020204030204" pitchFamily="49" charset="0"/>
              </a:rPr>
              <a:t>transform</a:t>
            </a:r>
            <a:r>
              <a:rPr lang="es-AR" dirty="0">
                <a:solidFill>
                  <a:srgbClr val="D5CED9"/>
                </a:solidFill>
                <a:latin typeface="Consolas" panose="020B0609020204030204" pitchFamily="49" charset="0"/>
              </a:rPr>
              <a:t>: </a:t>
            </a:r>
            <a:r>
              <a:rPr lang="es-AR" dirty="0" err="1">
                <a:solidFill>
                  <a:srgbClr val="EE5D43"/>
                </a:solidFill>
                <a:latin typeface="Consolas" panose="020B0609020204030204" pitchFamily="49" charset="0"/>
              </a:rPr>
              <a:t>rotate</a:t>
            </a:r>
            <a:r>
              <a:rPr lang="es-AR" dirty="0">
                <a:solidFill>
                  <a:srgbClr val="D5CED9"/>
                </a:solidFill>
                <a:latin typeface="Consolas" panose="020B0609020204030204" pitchFamily="49" charset="0"/>
              </a:rPr>
              <a:t>(</a:t>
            </a:r>
            <a:r>
              <a:rPr lang="es-AR" dirty="0">
                <a:solidFill>
                  <a:srgbClr val="F39C12"/>
                </a:solidFill>
                <a:latin typeface="Consolas" panose="020B0609020204030204" pitchFamily="49" charset="0"/>
              </a:rPr>
              <a:t>5deg</a:t>
            </a:r>
            <a:r>
              <a:rPr lang="es-AR" dirty="0">
                <a:solidFill>
                  <a:srgbClr val="D5CED9"/>
                </a:solidFill>
                <a:latin typeface="Consolas" panose="020B0609020204030204" pitchFamily="49" charset="0"/>
              </a:rPr>
              <a:t>) </a:t>
            </a:r>
            <a:r>
              <a:rPr lang="es-AR" dirty="0" err="1">
                <a:solidFill>
                  <a:srgbClr val="EE5D43"/>
                </a:solidFill>
                <a:latin typeface="Consolas" panose="020B0609020204030204" pitchFamily="49" charset="0"/>
              </a:rPr>
              <a:t>scale</a:t>
            </a:r>
            <a:r>
              <a:rPr lang="es-AR" dirty="0">
                <a:solidFill>
                  <a:srgbClr val="D5CED9"/>
                </a:solidFill>
                <a:latin typeface="Consolas" panose="020B0609020204030204" pitchFamily="49" charset="0"/>
              </a:rPr>
              <a:t>(</a:t>
            </a:r>
            <a:r>
              <a:rPr lang="es-AR" dirty="0">
                <a:solidFill>
                  <a:srgbClr val="F39C12"/>
                </a:solidFill>
                <a:latin typeface="Consolas" panose="020B0609020204030204" pitchFamily="49" charset="0"/>
              </a:rPr>
              <a:t>2</a:t>
            </a:r>
            <a:r>
              <a:rPr lang="es-AR" dirty="0">
                <a:solidFill>
                  <a:srgbClr val="D5CED9"/>
                </a:solidFill>
                <a:latin typeface="Consolas" panose="020B0609020204030204" pitchFamily="49" charset="0"/>
              </a:rPr>
              <a:t>,</a:t>
            </a:r>
            <a:r>
              <a:rPr lang="es-AR" dirty="0">
                <a:solidFill>
                  <a:srgbClr val="F39C12"/>
                </a:solidFill>
                <a:latin typeface="Consolas" panose="020B0609020204030204" pitchFamily="49" charset="0"/>
              </a:rPr>
              <a:t>2</a:t>
            </a:r>
            <a:r>
              <a:rPr lang="es-AR" dirty="0">
                <a:solidFill>
                  <a:srgbClr val="D5CED9"/>
                </a:solidFill>
                <a:latin typeface="Consolas" panose="020B0609020204030204" pitchFamily="49" charset="0"/>
              </a:rPr>
              <a:t>) </a:t>
            </a:r>
            <a:r>
              <a:rPr lang="es-AR" dirty="0" err="1">
                <a:solidFill>
                  <a:srgbClr val="EE5D43"/>
                </a:solidFill>
                <a:latin typeface="Consolas" panose="020B0609020204030204" pitchFamily="49" charset="0"/>
              </a:rPr>
              <a:t>translate</a:t>
            </a:r>
            <a:r>
              <a:rPr lang="es-AR" dirty="0">
                <a:solidFill>
                  <a:srgbClr val="D5CED9"/>
                </a:solidFill>
                <a:latin typeface="Consolas" panose="020B0609020204030204" pitchFamily="49" charset="0"/>
              </a:rPr>
              <a:t>(</a:t>
            </a:r>
            <a:r>
              <a:rPr lang="es-AR" dirty="0">
                <a:solidFill>
                  <a:srgbClr val="F39C12"/>
                </a:solidFill>
                <a:latin typeface="Consolas" panose="020B0609020204030204" pitchFamily="49" charset="0"/>
              </a:rPr>
              <a:t>20px</a:t>
            </a:r>
            <a:r>
              <a:rPr lang="es-AR" dirty="0">
                <a:solidFill>
                  <a:srgbClr val="D5CED9"/>
                </a:solidFill>
                <a:latin typeface="Consolas" panose="020B0609020204030204" pitchFamily="49" charset="0"/>
              </a:rPr>
              <a:t>, </a:t>
            </a:r>
            <a:r>
              <a:rPr lang="es-AR" dirty="0">
                <a:solidFill>
                  <a:srgbClr val="F39C12"/>
                </a:solidFill>
                <a:latin typeface="Consolas" panose="020B0609020204030204" pitchFamily="49" charset="0"/>
              </a:rPr>
              <a:t>40px</a:t>
            </a:r>
            <a:r>
              <a:rPr lang="es-AR" dirty="0">
                <a:solidFill>
                  <a:srgbClr val="D5CED9"/>
                </a:solidFill>
                <a:latin typeface="Consolas" panose="020B0609020204030204" pitchFamily="49" charset="0"/>
              </a:rPr>
              <a:t>);</a:t>
            </a:r>
          </a:p>
          <a:p>
            <a:r>
              <a:rPr lang="es-AR" dirty="0">
                <a:solidFill>
                  <a:srgbClr val="D5CED9"/>
                </a:solidFill>
                <a:latin typeface="Consolas" panose="020B0609020204030204" pitchFamily="49" charset="0"/>
              </a:rPr>
              <a:t>}</a:t>
            </a:r>
          </a:p>
        </p:txBody>
      </p:sp>
      <p:sp>
        <p:nvSpPr>
          <p:cNvPr id="9" name="Google Shape;258;p18"/>
          <p:cNvSpPr txBox="1">
            <a:spLocks/>
          </p:cNvSpPr>
          <p:nvPr/>
        </p:nvSpPr>
        <p:spPr>
          <a:xfrm>
            <a:off x="7094280" y="1881553"/>
            <a:ext cx="792419" cy="303108"/>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r>
              <a:rPr lang="es-ES" sz="1400" dirty="0" smtClean="0">
                <a:solidFill>
                  <a:schemeClr val="bg1"/>
                </a:solidFill>
              </a:rPr>
              <a:t>CSS</a:t>
            </a:r>
            <a:endParaRPr lang="es-ES" sz="1400" dirty="0">
              <a:solidFill>
                <a:schemeClr val="bg1"/>
              </a:solidFill>
            </a:endParaRPr>
          </a:p>
        </p:txBody>
      </p:sp>
      <p:sp>
        <p:nvSpPr>
          <p:cNvPr id="10" name="Google Shape;258;p18"/>
          <p:cNvSpPr txBox="1">
            <a:spLocks/>
          </p:cNvSpPr>
          <p:nvPr/>
        </p:nvSpPr>
        <p:spPr>
          <a:xfrm>
            <a:off x="7094279" y="3865187"/>
            <a:ext cx="792419" cy="303108"/>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r>
              <a:rPr lang="es-ES" sz="1400" dirty="0" smtClean="0">
                <a:solidFill>
                  <a:schemeClr val="bg1"/>
                </a:solidFill>
              </a:rPr>
              <a:t>CSS</a:t>
            </a:r>
            <a:endParaRPr lang="es-ES" sz="1400" dirty="0">
              <a:solidFill>
                <a:schemeClr val="bg1"/>
              </a:solidFill>
            </a:endParaRPr>
          </a:p>
        </p:txBody>
      </p:sp>
      <p:sp>
        <p:nvSpPr>
          <p:cNvPr id="11" name="Google Shape;61;p14"/>
          <p:cNvSpPr txBox="1">
            <a:spLocks/>
          </p:cNvSpPr>
          <p:nvPr/>
        </p:nvSpPr>
        <p:spPr>
          <a:xfrm>
            <a:off x="273937" y="2856636"/>
            <a:ext cx="8626105" cy="8480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dirty="0">
                <a:solidFill>
                  <a:schemeClr val="tx1"/>
                </a:solidFill>
              </a:rPr>
              <a:t>Para evitar este comportamiento, una forma sencilla se basa en emplear múltiples transformaciones separándolas mediante un espacio. En el siguiente ejemplo, aplicamos una función de rotación, una función de escalado y una función de traslación de forma simultánea:</a:t>
            </a:r>
          </a:p>
          <a:p>
            <a:pPr marL="114297" indent="0" algn="l">
              <a:spcAft>
                <a:spcPts val="600"/>
              </a:spcAft>
              <a:buClr>
                <a:schemeClr val="tx1"/>
              </a:buClr>
              <a:buSzPct val="100000"/>
            </a:pPr>
            <a:endParaRPr lang="es-AR" sz="1400" dirty="0">
              <a:solidFill>
                <a:schemeClr val="tx1"/>
              </a:solidFill>
            </a:endParaRPr>
          </a:p>
        </p:txBody>
      </p:sp>
    </p:spTree>
    <p:extLst>
      <p:ext uri="{BB962C8B-B14F-4D97-AF65-F5344CB8AC3E}">
        <p14:creationId xmlns:p14="http://schemas.microsoft.com/office/powerpoint/2010/main" val="2277542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8" name="Google Shape;84;p13"/>
          <p:cNvSpPr txBox="1">
            <a:spLocks/>
          </p:cNvSpPr>
          <p:nvPr/>
        </p:nvSpPr>
        <p:spPr>
          <a:xfrm>
            <a:off x="0" y="735129"/>
            <a:ext cx="9144000" cy="106395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accent1"/>
              </a:buClr>
              <a:buSzPts val="6000"/>
              <a:buFont typeface="Montserrat ExtraBold"/>
              <a:buNone/>
              <a:defRPr sz="6000" b="0" i="0" u="none" strike="noStrike" cap="none">
                <a:solidFill>
                  <a:schemeClr val="accen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accent3"/>
              </a:buClr>
              <a:buSzPts val="5200"/>
              <a:buFont typeface="Arial"/>
              <a:buNone/>
              <a:defRPr sz="5200" b="0" i="0" u="none" strike="noStrike" cap="none">
                <a:solidFill>
                  <a:schemeClr val="accent3"/>
                </a:solidFill>
                <a:latin typeface="Arial"/>
                <a:ea typeface="Arial"/>
                <a:cs typeface="Arial"/>
                <a:sym typeface="Arial"/>
              </a:defRPr>
            </a:lvl2pPr>
            <a:lvl3pPr marR="0" lvl="2" algn="ctr" rtl="0">
              <a:lnSpc>
                <a:spcPct val="100000"/>
              </a:lnSpc>
              <a:spcBef>
                <a:spcPts val="0"/>
              </a:spcBef>
              <a:spcAft>
                <a:spcPts val="0"/>
              </a:spcAft>
              <a:buClr>
                <a:schemeClr val="accent3"/>
              </a:buClr>
              <a:buSzPts val="5200"/>
              <a:buFont typeface="Arial"/>
              <a:buNone/>
              <a:defRPr sz="5200" b="0" i="0" u="none" strike="noStrike" cap="none">
                <a:solidFill>
                  <a:schemeClr val="accent3"/>
                </a:solidFill>
                <a:latin typeface="Arial"/>
                <a:ea typeface="Arial"/>
                <a:cs typeface="Arial"/>
                <a:sym typeface="Arial"/>
              </a:defRPr>
            </a:lvl3pPr>
            <a:lvl4pPr marR="0" lvl="3" algn="ctr" rtl="0">
              <a:lnSpc>
                <a:spcPct val="100000"/>
              </a:lnSpc>
              <a:spcBef>
                <a:spcPts val="0"/>
              </a:spcBef>
              <a:spcAft>
                <a:spcPts val="0"/>
              </a:spcAft>
              <a:buClr>
                <a:schemeClr val="accent3"/>
              </a:buClr>
              <a:buSzPts val="5200"/>
              <a:buFont typeface="Arial"/>
              <a:buNone/>
              <a:defRPr sz="5200" b="0" i="0" u="none" strike="noStrike" cap="none">
                <a:solidFill>
                  <a:schemeClr val="accent3"/>
                </a:solidFill>
                <a:latin typeface="Arial"/>
                <a:ea typeface="Arial"/>
                <a:cs typeface="Arial"/>
                <a:sym typeface="Arial"/>
              </a:defRPr>
            </a:lvl4pPr>
            <a:lvl5pPr marR="0" lvl="4" algn="ctr" rtl="0">
              <a:lnSpc>
                <a:spcPct val="100000"/>
              </a:lnSpc>
              <a:spcBef>
                <a:spcPts val="0"/>
              </a:spcBef>
              <a:spcAft>
                <a:spcPts val="0"/>
              </a:spcAft>
              <a:buClr>
                <a:schemeClr val="accent3"/>
              </a:buClr>
              <a:buSzPts val="5200"/>
              <a:buFont typeface="Arial"/>
              <a:buNone/>
              <a:defRPr sz="5200" b="0" i="0" u="none" strike="noStrike" cap="none">
                <a:solidFill>
                  <a:schemeClr val="accent3"/>
                </a:solidFill>
                <a:latin typeface="Arial"/>
                <a:ea typeface="Arial"/>
                <a:cs typeface="Arial"/>
                <a:sym typeface="Arial"/>
              </a:defRPr>
            </a:lvl5pPr>
            <a:lvl6pPr marR="0" lvl="5" algn="ctr" rtl="0">
              <a:lnSpc>
                <a:spcPct val="100000"/>
              </a:lnSpc>
              <a:spcBef>
                <a:spcPts val="0"/>
              </a:spcBef>
              <a:spcAft>
                <a:spcPts val="0"/>
              </a:spcAft>
              <a:buClr>
                <a:schemeClr val="accent3"/>
              </a:buClr>
              <a:buSzPts val="5200"/>
              <a:buFont typeface="Arial"/>
              <a:buNone/>
              <a:defRPr sz="5200" b="0" i="0" u="none" strike="noStrike" cap="none">
                <a:solidFill>
                  <a:schemeClr val="accent3"/>
                </a:solidFill>
                <a:latin typeface="Arial"/>
                <a:ea typeface="Arial"/>
                <a:cs typeface="Arial"/>
                <a:sym typeface="Arial"/>
              </a:defRPr>
            </a:lvl6pPr>
            <a:lvl7pPr marR="0" lvl="6" algn="ctr" rtl="0">
              <a:lnSpc>
                <a:spcPct val="100000"/>
              </a:lnSpc>
              <a:spcBef>
                <a:spcPts val="0"/>
              </a:spcBef>
              <a:spcAft>
                <a:spcPts val="0"/>
              </a:spcAft>
              <a:buClr>
                <a:schemeClr val="accent3"/>
              </a:buClr>
              <a:buSzPts val="5200"/>
              <a:buFont typeface="Arial"/>
              <a:buNone/>
              <a:defRPr sz="5200" b="0" i="0" u="none" strike="noStrike" cap="none">
                <a:solidFill>
                  <a:schemeClr val="accent3"/>
                </a:solidFill>
                <a:latin typeface="Arial"/>
                <a:ea typeface="Arial"/>
                <a:cs typeface="Arial"/>
                <a:sym typeface="Arial"/>
              </a:defRPr>
            </a:lvl7pPr>
            <a:lvl8pPr marR="0" lvl="7" algn="ctr" rtl="0">
              <a:lnSpc>
                <a:spcPct val="100000"/>
              </a:lnSpc>
              <a:spcBef>
                <a:spcPts val="0"/>
              </a:spcBef>
              <a:spcAft>
                <a:spcPts val="0"/>
              </a:spcAft>
              <a:buClr>
                <a:schemeClr val="accent3"/>
              </a:buClr>
              <a:buSzPts val="5200"/>
              <a:buFont typeface="Arial"/>
              <a:buNone/>
              <a:defRPr sz="5200" b="0" i="0" u="none" strike="noStrike" cap="none">
                <a:solidFill>
                  <a:schemeClr val="accent3"/>
                </a:solidFill>
                <a:latin typeface="Arial"/>
                <a:ea typeface="Arial"/>
                <a:cs typeface="Arial"/>
                <a:sym typeface="Arial"/>
              </a:defRPr>
            </a:lvl8pPr>
            <a:lvl9pPr marR="0" lvl="8" algn="ctr" rtl="0">
              <a:lnSpc>
                <a:spcPct val="100000"/>
              </a:lnSpc>
              <a:spcBef>
                <a:spcPts val="0"/>
              </a:spcBef>
              <a:spcAft>
                <a:spcPts val="0"/>
              </a:spcAft>
              <a:buClr>
                <a:schemeClr val="accent3"/>
              </a:buClr>
              <a:buSzPts val="5200"/>
              <a:buFont typeface="Arial"/>
              <a:buNone/>
              <a:defRPr sz="5200" b="0" i="0" u="none" strike="noStrike" cap="none">
                <a:solidFill>
                  <a:schemeClr val="accent3"/>
                </a:solidFill>
                <a:latin typeface="Arial"/>
                <a:ea typeface="Arial"/>
                <a:cs typeface="Arial"/>
                <a:sym typeface="Arial"/>
              </a:defRPr>
            </a:lvl9pPr>
          </a:lstStyle>
          <a:p>
            <a:pPr>
              <a:lnSpc>
                <a:spcPct val="90000"/>
              </a:lnSpc>
              <a:buSzPts val="1800"/>
            </a:pPr>
            <a:r>
              <a:rPr lang="es-AR" b="1" dirty="0" smtClean="0">
                <a:latin typeface="Arial"/>
                <a:ea typeface="Arial"/>
                <a:cs typeface="Arial"/>
                <a:sym typeface="Arial"/>
              </a:rPr>
              <a:t>CSS</a:t>
            </a:r>
            <a:endParaRPr lang="es-AR" dirty="0"/>
          </a:p>
        </p:txBody>
      </p:sp>
      <p:sp>
        <p:nvSpPr>
          <p:cNvPr id="10" name="Google Shape;85;p13"/>
          <p:cNvSpPr txBox="1"/>
          <p:nvPr/>
        </p:nvSpPr>
        <p:spPr>
          <a:xfrm>
            <a:off x="0" y="1814257"/>
            <a:ext cx="9144000" cy="523220"/>
          </a:xfrm>
          <a:prstGeom prst="rect">
            <a:avLst/>
          </a:prstGeom>
          <a:noFill/>
          <a:ln>
            <a:noFill/>
          </a:ln>
        </p:spPr>
        <p:txBody>
          <a:bodyPr spcFirstLastPara="1" wrap="square" lIns="91425" tIns="45700" rIns="91425" bIns="45700" anchor="t" anchorCtr="0">
            <a:spAutoFit/>
          </a:bodyPr>
          <a:lstStyle/>
          <a:p>
            <a:pPr lvl="0" algn="ctr"/>
            <a:r>
              <a:rPr lang="es-AR" sz="2800" b="1" i="1" smtClean="0"/>
              <a:t>Parte </a:t>
            </a:r>
            <a:r>
              <a:rPr lang="es-AR" sz="2800" b="1" i="1" dirty="0" smtClean="0"/>
              <a:t>4</a:t>
            </a:r>
            <a:endParaRPr b="1" i="1" dirty="0"/>
          </a:p>
        </p:txBody>
      </p:sp>
      <p:pic>
        <p:nvPicPr>
          <p:cNvPr id="5" name="Google Shape;78;p11"/>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3691271" y="2412851"/>
            <a:ext cx="1761457" cy="2440450"/>
          </a:xfrm>
          <a:prstGeom prst="rect">
            <a:avLst/>
          </a:prstGeom>
          <a:noFill/>
          <a:ln>
            <a:noFill/>
          </a:ln>
          <a:effectLst>
            <a:outerShdw blurRad="292100" dist="139700" dir="2700000" algn="tl" rotWithShape="0">
              <a:srgbClr val="333333">
                <a:alpha val="64705"/>
              </a:srgbClr>
            </a:outerShdw>
          </a:effectLst>
        </p:spPr>
      </p:pic>
    </p:spTree>
    <p:extLst>
      <p:ext uri="{BB962C8B-B14F-4D97-AF65-F5344CB8AC3E}">
        <p14:creationId xmlns:p14="http://schemas.microsoft.com/office/powerpoint/2010/main" val="4179950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0" name="Google Shape;258;p18"/>
          <p:cNvSpPr txBox="1">
            <a:spLocks/>
          </p:cNvSpPr>
          <p:nvPr/>
        </p:nvSpPr>
        <p:spPr>
          <a:xfrm>
            <a:off x="243961" y="558135"/>
            <a:ext cx="86560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s-ES" dirty="0" smtClean="0"/>
              <a:t>Transiciones </a:t>
            </a:r>
            <a:endParaRPr lang="es-ES" dirty="0"/>
          </a:p>
        </p:txBody>
      </p:sp>
      <p:sp>
        <p:nvSpPr>
          <p:cNvPr id="30" name="Google Shape;61;p14"/>
          <p:cNvSpPr txBox="1">
            <a:spLocks/>
          </p:cNvSpPr>
          <p:nvPr/>
        </p:nvSpPr>
        <p:spPr>
          <a:xfrm>
            <a:off x="150849" y="1033465"/>
            <a:ext cx="8152000" cy="19810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dirty="0">
                <a:solidFill>
                  <a:schemeClr val="tx1"/>
                </a:solidFill>
              </a:rPr>
              <a:t>Las transiciones CSS le permiten cambiar los valores de </a:t>
            </a:r>
            <a:r>
              <a:rPr lang="es-AR" sz="1400" dirty="0" smtClean="0">
                <a:solidFill>
                  <a:schemeClr val="tx1"/>
                </a:solidFill>
              </a:rPr>
              <a:t>una propiedad, </a:t>
            </a:r>
            <a:r>
              <a:rPr lang="es-AR" sz="1400" dirty="0">
                <a:solidFill>
                  <a:schemeClr val="tx1"/>
                </a:solidFill>
              </a:rPr>
              <a:t>durante un período </a:t>
            </a:r>
            <a:r>
              <a:rPr lang="es-AR" sz="1400" dirty="0" smtClean="0">
                <a:solidFill>
                  <a:schemeClr val="tx1"/>
                </a:solidFill>
              </a:rPr>
              <a:t>determinado. Se </a:t>
            </a:r>
            <a:r>
              <a:rPr lang="es-AR" sz="1400" dirty="0">
                <a:solidFill>
                  <a:schemeClr val="tx1"/>
                </a:solidFill>
              </a:rPr>
              <a:t>basan en un principio muy </a:t>
            </a:r>
            <a:r>
              <a:rPr lang="es-AR" sz="1400" dirty="0" smtClean="0">
                <a:solidFill>
                  <a:schemeClr val="tx1"/>
                </a:solidFill>
              </a:rPr>
              <a:t>básico: conseguir un </a:t>
            </a:r>
            <a:r>
              <a:rPr lang="es-AR" sz="1400" b="1" i="1" dirty="0" smtClean="0">
                <a:solidFill>
                  <a:schemeClr val="tx1"/>
                </a:solidFill>
              </a:rPr>
              <a:t>cambio de estilo</a:t>
            </a:r>
            <a:r>
              <a:rPr lang="es-AR" sz="1400" dirty="0" smtClean="0">
                <a:solidFill>
                  <a:schemeClr val="tx1"/>
                </a:solidFill>
              </a:rPr>
              <a:t> con un efecto </a:t>
            </a:r>
            <a:r>
              <a:rPr lang="es-AR" sz="1400" dirty="0">
                <a:solidFill>
                  <a:schemeClr val="tx1"/>
                </a:solidFill>
              </a:rPr>
              <a:t>suavizado entre un estado inicial y un estado final</a:t>
            </a:r>
            <a:r>
              <a:rPr lang="es-AR" sz="1400" dirty="0" smtClean="0">
                <a:solidFill>
                  <a:schemeClr val="tx1"/>
                </a:solidFill>
              </a:rPr>
              <a:t>.</a:t>
            </a:r>
          </a:p>
          <a:p>
            <a:pPr marL="114297" indent="0" algn="l">
              <a:spcAft>
                <a:spcPts val="600"/>
              </a:spcAft>
              <a:buClr>
                <a:schemeClr val="tx1"/>
              </a:buClr>
              <a:buSzPct val="100000"/>
            </a:pPr>
            <a:r>
              <a:rPr lang="es-AR" sz="1400" dirty="0">
                <a:solidFill>
                  <a:schemeClr val="tx1"/>
                </a:solidFill>
              </a:rPr>
              <a:t>Para crear un efecto de transición, </a:t>
            </a:r>
            <a:r>
              <a:rPr lang="es-AR" sz="1400" dirty="0" smtClean="0">
                <a:solidFill>
                  <a:schemeClr val="tx1"/>
                </a:solidFill>
              </a:rPr>
              <a:t>debemos </a:t>
            </a:r>
            <a:r>
              <a:rPr lang="es-AR" sz="1400" dirty="0">
                <a:solidFill>
                  <a:schemeClr val="tx1"/>
                </a:solidFill>
              </a:rPr>
              <a:t>especificar dos cosas:</a:t>
            </a:r>
          </a:p>
          <a:p>
            <a:pPr marL="400047" indent="-285750" algn="l">
              <a:spcAft>
                <a:spcPts val="600"/>
              </a:spcAft>
              <a:buClr>
                <a:schemeClr val="tx1"/>
              </a:buClr>
              <a:buSzPct val="100000"/>
              <a:buFont typeface="Arial" panose="020B0604020202020204" pitchFamily="34" charset="0"/>
              <a:buChar char="•"/>
            </a:pPr>
            <a:r>
              <a:rPr lang="es-AR" sz="1400" dirty="0">
                <a:solidFill>
                  <a:schemeClr val="tx1"/>
                </a:solidFill>
              </a:rPr>
              <a:t>la propiedad CSS a la que desea agregar un </a:t>
            </a:r>
            <a:r>
              <a:rPr lang="es-AR" sz="1400" dirty="0" smtClean="0">
                <a:solidFill>
                  <a:schemeClr val="tx1"/>
                </a:solidFill>
              </a:rPr>
              <a:t>efecto (</a:t>
            </a:r>
            <a:r>
              <a:rPr lang="es-AR" sz="1400" i="1" dirty="0" smtClean="0">
                <a:solidFill>
                  <a:schemeClr val="tx1"/>
                </a:solidFill>
              </a:rPr>
              <a:t>¿qué propiedad modifico?</a:t>
            </a:r>
            <a:r>
              <a:rPr lang="es-AR" sz="1400" dirty="0" smtClean="0">
                <a:solidFill>
                  <a:schemeClr val="tx1"/>
                </a:solidFill>
              </a:rPr>
              <a:t>)</a:t>
            </a:r>
            <a:endParaRPr lang="es-AR" sz="1400" dirty="0">
              <a:solidFill>
                <a:schemeClr val="tx1"/>
              </a:solidFill>
            </a:endParaRPr>
          </a:p>
          <a:p>
            <a:pPr marL="400047" indent="-285750" algn="l">
              <a:spcAft>
                <a:spcPts val="600"/>
              </a:spcAft>
              <a:buClr>
                <a:schemeClr val="tx1"/>
              </a:buClr>
              <a:buSzPct val="100000"/>
              <a:buFont typeface="Arial" panose="020B0604020202020204" pitchFamily="34" charset="0"/>
              <a:buChar char="•"/>
            </a:pPr>
            <a:r>
              <a:rPr lang="es-AR" sz="1400" dirty="0">
                <a:solidFill>
                  <a:schemeClr val="tx1"/>
                </a:solidFill>
              </a:rPr>
              <a:t>la duración del </a:t>
            </a:r>
            <a:r>
              <a:rPr lang="es-AR" sz="1400" dirty="0" smtClean="0">
                <a:solidFill>
                  <a:schemeClr val="tx1"/>
                </a:solidFill>
              </a:rPr>
              <a:t>efecto (</a:t>
            </a:r>
            <a:r>
              <a:rPr lang="es-AR" sz="1400" i="1" dirty="0" smtClean="0">
                <a:solidFill>
                  <a:schemeClr val="tx1"/>
                </a:solidFill>
              </a:rPr>
              <a:t>¿durante cuánto tiempo?</a:t>
            </a:r>
            <a:r>
              <a:rPr lang="es-AR" sz="1400" dirty="0" smtClean="0">
                <a:solidFill>
                  <a:schemeClr val="tx1"/>
                </a:solidFill>
              </a:rPr>
              <a:t>)</a:t>
            </a:r>
            <a:endParaRPr lang="es-AR" sz="1400" dirty="0">
              <a:solidFill>
                <a:schemeClr val="tx1"/>
              </a:solidFill>
            </a:endParaRPr>
          </a:p>
          <a:p>
            <a:pPr marL="114297" indent="0" algn="l">
              <a:spcAft>
                <a:spcPts val="600"/>
              </a:spcAft>
              <a:buClr>
                <a:schemeClr val="tx1"/>
              </a:buClr>
              <a:buSzPct val="100000"/>
            </a:pPr>
            <a:r>
              <a:rPr lang="es-AR" sz="1400" dirty="0" smtClean="0">
                <a:solidFill>
                  <a:schemeClr val="tx1"/>
                </a:solidFill>
              </a:rPr>
              <a:t>Las </a:t>
            </a:r>
            <a:r>
              <a:rPr lang="es-AR" sz="1400" dirty="0">
                <a:solidFill>
                  <a:schemeClr val="tx1"/>
                </a:solidFill>
              </a:rPr>
              <a:t>propiedades relacionadas que existen son las siguientes:</a:t>
            </a:r>
            <a:endParaRPr lang="es-AR" sz="1400" dirty="0" smtClean="0">
              <a:solidFill>
                <a:schemeClr val="tx1"/>
              </a:solidFill>
            </a:endParaRPr>
          </a:p>
        </p:txBody>
      </p:sp>
      <p:pic>
        <p:nvPicPr>
          <p:cNvPr id="2" name="Imagen 1"/>
          <p:cNvPicPr>
            <a:picLocks noChangeAspect="1"/>
          </p:cNvPicPr>
          <p:nvPr/>
        </p:nvPicPr>
        <p:blipFill>
          <a:blip r:embed="rId3"/>
          <a:stretch>
            <a:fillRect/>
          </a:stretch>
        </p:blipFill>
        <p:spPr>
          <a:xfrm>
            <a:off x="1169378" y="3014485"/>
            <a:ext cx="6805246" cy="1804976"/>
          </a:xfrm>
          <a:prstGeom prst="rect">
            <a:avLst/>
          </a:prstGeom>
        </p:spPr>
      </p:pic>
    </p:spTree>
    <p:extLst>
      <p:ext uri="{BB962C8B-B14F-4D97-AF65-F5344CB8AC3E}">
        <p14:creationId xmlns:p14="http://schemas.microsoft.com/office/powerpoint/2010/main" val="2615397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30" name="Google Shape;61;p14"/>
          <p:cNvSpPr txBox="1">
            <a:spLocks/>
          </p:cNvSpPr>
          <p:nvPr/>
        </p:nvSpPr>
        <p:spPr>
          <a:xfrm>
            <a:off x="150849" y="1542288"/>
            <a:ext cx="8152000" cy="15386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b="1" dirty="0" smtClean="0">
                <a:solidFill>
                  <a:schemeClr val="tx1"/>
                </a:solidFill>
              </a:rPr>
              <a:t>transition-duration:</a:t>
            </a:r>
            <a:r>
              <a:rPr lang="es-AR" sz="1400" dirty="0">
                <a:solidFill>
                  <a:schemeClr val="tx1"/>
                </a:solidFill>
              </a:rPr>
              <a:t> </a:t>
            </a:r>
            <a:r>
              <a:rPr lang="es-AR" sz="1400" dirty="0" smtClean="0">
                <a:solidFill>
                  <a:schemeClr val="tx1"/>
                </a:solidFill>
              </a:rPr>
              <a:t>Permite establecer la </a:t>
            </a:r>
            <a:r>
              <a:rPr lang="es-AR" sz="1400" b="1" dirty="0">
                <a:solidFill>
                  <a:schemeClr val="tx1"/>
                </a:solidFill>
              </a:rPr>
              <a:t>duración de la transición</a:t>
            </a:r>
            <a:r>
              <a:rPr lang="es-AR" sz="1400" dirty="0">
                <a:solidFill>
                  <a:schemeClr val="tx1"/>
                </a:solidFill>
              </a:rPr>
              <a:t>, desde </a:t>
            </a:r>
            <a:r>
              <a:rPr lang="es-AR" sz="1400" dirty="0" smtClean="0">
                <a:solidFill>
                  <a:schemeClr val="tx1"/>
                </a:solidFill>
              </a:rPr>
              <a:t>su inicio </a:t>
            </a:r>
            <a:r>
              <a:rPr lang="es-AR" sz="1400" dirty="0">
                <a:solidFill>
                  <a:schemeClr val="tx1"/>
                </a:solidFill>
              </a:rPr>
              <a:t>hasta su finalización. Se recomienda siempre comenzar con valores cortos, para que las transiciones sean </a:t>
            </a:r>
            <a:r>
              <a:rPr lang="es-AR" sz="1400" dirty="0" smtClean="0">
                <a:solidFill>
                  <a:schemeClr val="tx1"/>
                </a:solidFill>
              </a:rPr>
              <a:t>rápidas </a:t>
            </a:r>
            <a:r>
              <a:rPr lang="es-AR" sz="1400" dirty="0">
                <a:solidFill>
                  <a:schemeClr val="tx1"/>
                </a:solidFill>
              </a:rPr>
              <a:t>y elegantes.</a:t>
            </a:r>
          </a:p>
          <a:p>
            <a:pPr marL="114297" indent="0" algn="l">
              <a:spcAft>
                <a:spcPts val="600"/>
              </a:spcAft>
              <a:buClr>
                <a:schemeClr val="tx1"/>
              </a:buClr>
              <a:buSzPct val="100000"/>
            </a:pPr>
            <a:r>
              <a:rPr lang="es-AR" sz="1400" dirty="0" smtClean="0">
                <a:solidFill>
                  <a:schemeClr val="tx1"/>
                </a:solidFill>
              </a:rPr>
              <a:t>Si </a:t>
            </a:r>
            <a:r>
              <a:rPr lang="es-AR" sz="1400" dirty="0">
                <a:solidFill>
                  <a:schemeClr val="tx1"/>
                </a:solidFill>
              </a:rPr>
              <a:t>establecemos una duración demasiado grande, el navegador realizará la transición con </a:t>
            </a:r>
            <a:r>
              <a:rPr lang="es-AR" sz="1400" dirty="0" smtClean="0">
                <a:solidFill>
                  <a:schemeClr val="tx1"/>
                </a:solidFill>
              </a:rPr>
              <a:t>detenciones intermitentes</a:t>
            </a:r>
            <a:r>
              <a:rPr lang="es-AR" sz="1400" dirty="0">
                <a:solidFill>
                  <a:schemeClr val="tx1"/>
                </a:solidFill>
              </a:rPr>
              <a:t>, lo que hará que la transición vaya a golpes. Además, transiciones muy largas pueden resultar molestas a muchos usuarios</a:t>
            </a:r>
            <a:r>
              <a:rPr lang="es-AR" sz="1400" dirty="0" smtClean="0">
                <a:solidFill>
                  <a:schemeClr val="tx1"/>
                </a:solidFill>
              </a:rPr>
              <a:t>.</a:t>
            </a:r>
          </a:p>
        </p:txBody>
      </p:sp>
      <p:sp>
        <p:nvSpPr>
          <p:cNvPr id="7" name="Google Shape;61;p14"/>
          <p:cNvSpPr txBox="1">
            <a:spLocks/>
          </p:cNvSpPr>
          <p:nvPr/>
        </p:nvSpPr>
        <p:spPr>
          <a:xfrm>
            <a:off x="150849" y="471517"/>
            <a:ext cx="8152000" cy="9905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b="1" dirty="0" err="1" smtClean="0">
                <a:solidFill>
                  <a:schemeClr val="tx1"/>
                </a:solidFill>
              </a:rPr>
              <a:t>transition-property</a:t>
            </a:r>
            <a:r>
              <a:rPr lang="es-AR" sz="1400" b="1" dirty="0" smtClean="0">
                <a:solidFill>
                  <a:schemeClr val="tx1"/>
                </a:solidFill>
              </a:rPr>
              <a:t>:</a:t>
            </a:r>
            <a:r>
              <a:rPr lang="es-AR" sz="1400" dirty="0" smtClean="0">
                <a:solidFill>
                  <a:schemeClr val="tx1"/>
                </a:solidFill>
              </a:rPr>
              <a:t> Se </a:t>
            </a:r>
            <a:r>
              <a:rPr lang="es-AR" sz="1400" dirty="0">
                <a:solidFill>
                  <a:schemeClr val="tx1"/>
                </a:solidFill>
              </a:rPr>
              <a:t>utiliza para especificar la </a:t>
            </a:r>
            <a:r>
              <a:rPr lang="es-AR" sz="1400" b="1" dirty="0">
                <a:solidFill>
                  <a:schemeClr val="tx1"/>
                </a:solidFill>
              </a:rPr>
              <a:t>propiedad a la que </a:t>
            </a:r>
            <a:r>
              <a:rPr lang="es-AR" sz="1400" b="1" dirty="0" smtClean="0">
                <a:solidFill>
                  <a:schemeClr val="tx1"/>
                </a:solidFill>
              </a:rPr>
              <a:t>afectará </a:t>
            </a:r>
            <a:r>
              <a:rPr lang="es-AR" sz="1400" b="1" dirty="0">
                <a:solidFill>
                  <a:schemeClr val="tx1"/>
                </a:solidFill>
              </a:rPr>
              <a:t>la transición</a:t>
            </a:r>
            <a:r>
              <a:rPr lang="es-AR" sz="1400" dirty="0">
                <a:solidFill>
                  <a:schemeClr val="tx1"/>
                </a:solidFill>
              </a:rPr>
              <a:t>. Podemos especificar la propiedad concreta (</a:t>
            </a:r>
            <a:r>
              <a:rPr lang="es-AR" sz="1400" b="1" i="1" dirty="0" err="1">
                <a:solidFill>
                  <a:schemeClr val="tx1"/>
                </a:solidFill>
              </a:rPr>
              <a:t>width</a:t>
            </a:r>
            <a:r>
              <a:rPr lang="es-AR" sz="1400" i="1" dirty="0">
                <a:solidFill>
                  <a:schemeClr val="tx1"/>
                </a:solidFill>
              </a:rPr>
              <a:t> o </a:t>
            </a:r>
            <a:r>
              <a:rPr lang="es-AR" sz="1400" b="1" i="1" dirty="0">
                <a:solidFill>
                  <a:schemeClr val="tx1"/>
                </a:solidFill>
              </a:rPr>
              <a:t>color</a:t>
            </a:r>
            <a:r>
              <a:rPr lang="es-AR" sz="1400" i="1" dirty="0">
                <a:solidFill>
                  <a:schemeClr val="tx1"/>
                </a:solidFill>
              </a:rPr>
              <a:t>, por ejemplo</a:t>
            </a:r>
            <a:r>
              <a:rPr lang="es-AR" sz="1400" dirty="0">
                <a:solidFill>
                  <a:schemeClr val="tx1"/>
                </a:solidFill>
              </a:rPr>
              <a:t>) o simplemente especificar </a:t>
            </a:r>
            <a:r>
              <a:rPr lang="es-AR" sz="1400" b="1" i="1" dirty="0" err="1">
                <a:solidFill>
                  <a:schemeClr val="tx1"/>
                </a:solidFill>
              </a:rPr>
              <a:t>all</a:t>
            </a:r>
            <a:r>
              <a:rPr lang="es-AR" sz="1400" dirty="0">
                <a:solidFill>
                  <a:schemeClr val="tx1"/>
                </a:solidFill>
              </a:rPr>
              <a:t> para que se aplique a todos los elementos con los que se encuentre. Por otro lado, </a:t>
            </a:r>
            <a:r>
              <a:rPr lang="es-AR" sz="1400" b="1" i="1" dirty="0" err="1">
                <a:solidFill>
                  <a:schemeClr val="tx1"/>
                </a:solidFill>
              </a:rPr>
              <a:t>none</a:t>
            </a:r>
            <a:r>
              <a:rPr lang="es-AR" sz="1400" dirty="0">
                <a:solidFill>
                  <a:schemeClr val="tx1"/>
                </a:solidFill>
              </a:rPr>
              <a:t> hace que no se aplique ninguna transición</a:t>
            </a:r>
            <a:r>
              <a:rPr lang="es-AR" sz="1400" dirty="0" smtClean="0">
                <a:solidFill>
                  <a:schemeClr val="tx1"/>
                </a:solidFill>
              </a:rPr>
              <a:t>.</a:t>
            </a:r>
          </a:p>
          <a:p>
            <a:pPr marL="114297" indent="0" algn="l">
              <a:spcAft>
                <a:spcPts val="600"/>
              </a:spcAft>
              <a:buClr>
                <a:schemeClr val="tx1"/>
              </a:buClr>
              <a:buSzPct val="100000"/>
            </a:pPr>
            <a:endParaRPr lang="es-AR" sz="1400" dirty="0" smtClean="0">
              <a:solidFill>
                <a:schemeClr val="tx1"/>
              </a:solidFill>
            </a:endParaRPr>
          </a:p>
        </p:txBody>
      </p:sp>
      <p:sp>
        <p:nvSpPr>
          <p:cNvPr id="8" name="Google Shape;61;p14"/>
          <p:cNvSpPr txBox="1">
            <a:spLocks/>
          </p:cNvSpPr>
          <p:nvPr/>
        </p:nvSpPr>
        <p:spPr>
          <a:xfrm>
            <a:off x="150849" y="3161204"/>
            <a:ext cx="8152000" cy="10415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b="1" dirty="0" err="1">
                <a:solidFill>
                  <a:schemeClr val="tx1"/>
                </a:solidFill>
              </a:rPr>
              <a:t>transition-timing-function</a:t>
            </a:r>
            <a:r>
              <a:rPr lang="es-AR" sz="1400" b="1" dirty="0">
                <a:solidFill>
                  <a:schemeClr val="tx1"/>
                </a:solidFill>
              </a:rPr>
              <a:t>:</a:t>
            </a:r>
            <a:r>
              <a:rPr lang="es-AR" sz="1400" dirty="0">
                <a:solidFill>
                  <a:schemeClr val="tx1"/>
                </a:solidFill>
              </a:rPr>
              <a:t> </a:t>
            </a:r>
            <a:r>
              <a:rPr lang="es-AR" sz="1400" dirty="0" smtClean="0">
                <a:solidFill>
                  <a:schemeClr val="tx1"/>
                </a:solidFill>
              </a:rPr>
              <a:t>indica </a:t>
            </a:r>
            <a:r>
              <a:rPr lang="es-AR" sz="1400" dirty="0">
                <a:solidFill>
                  <a:schemeClr val="tx1"/>
                </a:solidFill>
              </a:rPr>
              <a:t>el </a:t>
            </a:r>
            <a:r>
              <a:rPr lang="es-AR" sz="1400" b="1" dirty="0">
                <a:solidFill>
                  <a:schemeClr val="tx1"/>
                </a:solidFill>
              </a:rPr>
              <a:t>ritmo de la transición</a:t>
            </a:r>
            <a:r>
              <a:rPr lang="es-AR" sz="1400" dirty="0">
                <a:solidFill>
                  <a:schemeClr val="tx1"/>
                </a:solidFill>
              </a:rPr>
              <a:t> que queremos conseguir. Cuando estamos aprendiendo CSS, recomiendo utilizar </a:t>
            </a:r>
            <a:r>
              <a:rPr lang="es-AR" sz="1400" b="1" dirty="0">
                <a:solidFill>
                  <a:schemeClr val="tx1"/>
                </a:solidFill>
              </a:rPr>
              <a:t>linear</a:t>
            </a:r>
            <a:r>
              <a:rPr lang="es-AR" sz="1400" dirty="0">
                <a:solidFill>
                  <a:schemeClr val="tx1"/>
                </a:solidFill>
              </a:rPr>
              <a:t>, que realiza una transición a un ritmo constante. Sin embargo, podemos utilizar otros valores para conseguir que el ritmo sea diferente al inicio y/o al final de la transición</a:t>
            </a:r>
            <a:r>
              <a:rPr lang="es-AR" sz="1400" dirty="0" smtClean="0">
                <a:solidFill>
                  <a:schemeClr val="tx1"/>
                </a:solidFill>
              </a:rPr>
              <a:t>.</a:t>
            </a:r>
          </a:p>
          <a:p>
            <a:pPr marL="114297" indent="0" algn="l">
              <a:spcAft>
                <a:spcPts val="600"/>
              </a:spcAft>
              <a:buClr>
                <a:schemeClr val="tx1"/>
              </a:buClr>
              <a:buSzPct val="100000"/>
            </a:pPr>
            <a:endParaRPr lang="es-AR" sz="1400" dirty="0">
              <a:solidFill>
                <a:schemeClr val="tx1"/>
              </a:solidFill>
            </a:endParaRPr>
          </a:p>
          <a:p>
            <a:pPr marL="114297" indent="0" algn="r">
              <a:spcAft>
                <a:spcPts val="600"/>
              </a:spcAft>
              <a:buClr>
                <a:schemeClr val="tx1"/>
              </a:buClr>
              <a:buSzPct val="100000"/>
            </a:pPr>
            <a:r>
              <a:rPr lang="es-AR" sz="1400" dirty="0" smtClean="0">
                <a:solidFill>
                  <a:schemeClr val="tx1"/>
                </a:solidFill>
              </a:rPr>
              <a:t>(continúa….)</a:t>
            </a:r>
          </a:p>
        </p:txBody>
      </p:sp>
    </p:spTree>
    <p:extLst>
      <p:ext uri="{BB962C8B-B14F-4D97-AF65-F5344CB8AC3E}">
        <p14:creationId xmlns:p14="http://schemas.microsoft.com/office/powerpoint/2010/main" val="12678652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7" name="Google Shape;61;p14"/>
          <p:cNvSpPr txBox="1">
            <a:spLocks/>
          </p:cNvSpPr>
          <p:nvPr/>
        </p:nvSpPr>
        <p:spPr>
          <a:xfrm>
            <a:off x="150849" y="471517"/>
            <a:ext cx="8152000" cy="3725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dirty="0">
                <a:solidFill>
                  <a:schemeClr val="tx1"/>
                </a:solidFill>
              </a:rPr>
              <a:t>Los valores que puede tomar la propiedad son los siguientes</a:t>
            </a:r>
            <a:r>
              <a:rPr lang="es-AR" sz="1400" dirty="0" smtClean="0">
                <a:solidFill>
                  <a:schemeClr val="tx1"/>
                </a:solidFill>
              </a:rPr>
              <a:t>:</a:t>
            </a:r>
            <a:endParaRPr lang="es-AR" sz="1400" dirty="0">
              <a:solidFill>
                <a:schemeClr val="tx1"/>
              </a:solidFill>
            </a:endParaRPr>
          </a:p>
        </p:txBody>
      </p:sp>
      <p:pic>
        <p:nvPicPr>
          <p:cNvPr id="2" name="Imagen 1"/>
          <p:cNvPicPr>
            <a:picLocks noChangeAspect="1"/>
          </p:cNvPicPr>
          <p:nvPr/>
        </p:nvPicPr>
        <p:blipFill>
          <a:blip r:embed="rId3"/>
          <a:stretch>
            <a:fillRect/>
          </a:stretch>
        </p:blipFill>
        <p:spPr>
          <a:xfrm>
            <a:off x="806641" y="844062"/>
            <a:ext cx="6840416" cy="2406218"/>
          </a:xfrm>
          <a:prstGeom prst="rect">
            <a:avLst/>
          </a:prstGeom>
        </p:spPr>
      </p:pic>
      <p:sp>
        <p:nvSpPr>
          <p:cNvPr id="6" name="Google Shape;61;p14"/>
          <p:cNvSpPr txBox="1">
            <a:spLocks/>
          </p:cNvSpPr>
          <p:nvPr/>
        </p:nvSpPr>
        <p:spPr>
          <a:xfrm>
            <a:off x="150849" y="3250280"/>
            <a:ext cx="8152000" cy="3725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dirty="0">
                <a:solidFill>
                  <a:schemeClr val="tx1"/>
                </a:solidFill>
              </a:rPr>
              <a:t>Una función de tiempo </a:t>
            </a:r>
            <a:r>
              <a:rPr lang="es-AR" sz="1400" b="1" dirty="0">
                <a:solidFill>
                  <a:schemeClr val="tx1"/>
                </a:solidFill>
              </a:rPr>
              <a:t>linear</a:t>
            </a:r>
            <a:r>
              <a:rPr lang="es-AR" sz="1400" dirty="0">
                <a:solidFill>
                  <a:schemeClr val="tx1"/>
                </a:solidFill>
              </a:rPr>
              <a:t> siempre es constante, mientras que </a:t>
            </a:r>
            <a:r>
              <a:rPr lang="es-AR" sz="1400" b="1" dirty="0" err="1">
                <a:solidFill>
                  <a:schemeClr val="tx1"/>
                </a:solidFill>
              </a:rPr>
              <a:t>ease</a:t>
            </a:r>
            <a:r>
              <a:rPr lang="es-AR" sz="1400" dirty="0">
                <a:solidFill>
                  <a:schemeClr val="tx1"/>
                </a:solidFill>
              </a:rPr>
              <a:t> comienza suavemente, continua de forma más rápida y termina suavemente de nuevo. </a:t>
            </a:r>
            <a:r>
              <a:rPr lang="es-AR" sz="1400" b="1" dirty="0" err="1">
                <a:solidFill>
                  <a:schemeClr val="tx1"/>
                </a:solidFill>
              </a:rPr>
              <a:t>Ease</a:t>
            </a:r>
            <a:r>
              <a:rPr lang="es-AR" sz="1400" b="1" dirty="0">
                <a:solidFill>
                  <a:schemeClr val="tx1"/>
                </a:solidFill>
              </a:rPr>
              <a:t>-in</a:t>
            </a:r>
            <a:r>
              <a:rPr lang="es-AR" sz="1400" dirty="0">
                <a:solidFill>
                  <a:schemeClr val="tx1"/>
                </a:solidFill>
              </a:rPr>
              <a:t> y </a:t>
            </a:r>
            <a:r>
              <a:rPr lang="es-AR" sz="1400" b="1" dirty="0" err="1">
                <a:solidFill>
                  <a:schemeClr val="tx1"/>
                </a:solidFill>
              </a:rPr>
              <a:t>ease-out</a:t>
            </a:r>
            <a:r>
              <a:rPr lang="es-AR" sz="1400" dirty="0">
                <a:solidFill>
                  <a:schemeClr val="tx1"/>
                </a:solidFill>
              </a:rPr>
              <a:t> son variaciones que van más lento al principio o al final, y </a:t>
            </a:r>
            <a:r>
              <a:rPr lang="es-AR" sz="1400" b="1" dirty="0" err="1">
                <a:solidFill>
                  <a:schemeClr val="tx1"/>
                </a:solidFill>
              </a:rPr>
              <a:t>ease</a:t>
            </a:r>
            <a:r>
              <a:rPr lang="es-AR" sz="1400" b="1" dirty="0">
                <a:solidFill>
                  <a:schemeClr val="tx1"/>
                </a:solidFill>
              </a:rPr>
              <a:t>-in-</a:t>
            </a:r>
            <a:r>
              <a:rPr lang="es-AR" sz="1400" b="1" dirty="0" err="1">
                <a:solidFill>
                  <a:schemeClr val="tx1"/>
                </a:solidFill>
              </a:rPr>
              <a:t>out</a:t>
            </a:r>
            <a:r>
              <a:rPr lang="es-AR" sz="1400" dirty="0">
                <a:solidFill>
                  <a:schemeClr val="tx1"/>
                </a:solidFill>
              </a:rPr>
              <a:t> una mezcla de las dos</a:t>
            </a:r>
            <a:r>
              <a:rPr lang="es-AR" sz="1400" dirty="0" smtClean="0">
                <a:solidFill>
                  <a:schemeClr val="tx1"/>
                </a:solidFill>
              </a:rPr>
              <a:t>.</a:t>
            </a:r>
          </a:p>
          <a:p>
            <a:pPr marL="114297" indent="0" algn="l">
              <a:spcAft>
                <a:spcPts val="600"/>
              </a:spcAft>
              <a:buClr>
                <a:schemeClr val="tx1"/>
              </a:buClr>
              <a:buSzPct val="100000"/>
            </a:pPr>
            <a:r>
              <a:rPr lang="es-AR" sz="1400" dirty="0" smtClean="0">
                <a:solidFill>
                  <a:schemeClr val="tx1"/>
                </a:solidFill>
              </a:rPr>
              <a:t>Encontramos también la función </a:t>
            </a:r>
            <a:r>
              <a:rPr lang="es-AR" sz="1400" b="1" dirty="0" err="1" smtClean="0">
                <a:solidFill>
                  <a:schemeClr val="tx1"/>
                </a:solidFill>
              </a:rPr>
              <a:t>Cubic-Bezier</a:t>
            </a:r>
            <a:r>
              <a:rPr lang="es-AR" sz="1400" b="1" dirty="0" smtClean="0">
                <a:solidFill>
                  <a:schemeClr val="tx1"/>
                </a:solidFill>
              </a:rPr>
              <a:t>()</a:t>
            </a:r>
            <a:r>
              <a:rPr lang="es-AR" sz="1400" dirty="0" smtClean="0">
                <a:solidFill>
                  <a:schemeClr val="tx1"/>
                </a:solidFill>
              </a:rPr>
              <a:t> que nos permite configurar con más detalle la transición.</a:t>
            </a:r>
            <a:endParaRPr lang="es-AR" sz="1400" dirty="0">
              <a:solidFill>
                <a:schemeClr val="tx1"/>
              </a:solidFill>
            </a:endParaRPr>
          </a:p>
        </p:txBody>
      </p:sp>
    </p:spTree>
    <p:extLst>
      <p:ext uri="{BB962C8B-B14F-4D97-AF65-F5344CB8AC3E}">
        <p14:creationId xmlns:p14="http://schemas.microsoft.com/office/powerpoint/2010/main" val="779058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7" name="Google Shape;61;p14"/>
          <p:cNvSpPr txBox="1">
            <a:spLocks/>
          </p:cNvSpPr>
          <p:nvPr/>
        </p:nvSpPr>
        <p:spPr>
          <a:xfrm>
            <a:off x="150849" y="471517"/>
            <a:ext cx="8152000" cy="3725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b="1" dirty="0">
                <a:solidFill>
                  <a:schemeClr val="tx1"/>
                </a:solidFill>
              </a:rPr>
              <a:t>La función de tiempo </a:t>
            </a:r>
            <a:r>
              <a:rPr lang="es-AR" sz="1400" b="1" dirty="0" err="1" smtClean="0">
                <a:solidFill>
                  <a:schemeClr val="tx1"/>
                </a:solidFill>
              </a:rPr>
              <a:t>Cubic-Bezier</a:t>
            </a:r>
            <a:r>
              <a:rPr lang="es-AR" sz="1400" b="1" dirty="0" smtClean="0">
                <a:solidFill>
                  <a:schemeClr val="tx1"/>
                </a:solidFill>
              </a:rPr>
              <a:t>()</a:t>
            </a:r>
            <a:endParaRPr lang="es-AR" sz="1400" b="1" dirty="0">
              <a:solidFill>
                <a:schemeClr val="tx1"/>
              </a:solidFill>
            </a:endParaRPr>
          </a:p>
        </p:txBody>
      </p:sp>
      <p:sp>
        <p:nvSpPr>
          <p:cNvPr id="6" name="Google Shape;61;p14"/>
          <p:cNvSpPr txBox="1">
            <a:spLocks/>
          </p:cNvSpPr>
          <p:nvPr/>
        </p:nvSpPr>
        <p:spPr>
          <a:xfrm>
            <a:off x="150849" y="844062"/>
            <a:ext cx="8152000" cy="3725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dirty="0" smtClean="0">
                <a:solidFill>
                  <a:schemeClr val="tx1"/>
                </a:solidFill>
              </a:rPr>
              <a:t>Es </a:t>
            </a:r>
            <a:r>
              <a:rPr lang="es-AR" sz="1400" dirty="0">
                <a:solidFill>
                  <a:schemeClr val="tx1"/>
                </a:solidFill>
              </a:rPr>
              <a:t>una función personalizada, donde podemos darle unos valores concretos </a:t>
            </a:r>
            <a:r>
              <a:rPr lang="es-AR" sz="1400" dirty="0" smtClean="0">
                <a:solidFill>
                  <a:schemeClr val="tx1"/>
                </a:solidFill>
              </a:rPr>
              <a:t>dependiendo </a:t>
            </a:r>
            <a:r>
              <a:rPr lang="es-AR" sz="1400" dirty="0">
                <a:solidFill>
                  <a:schemeClr val="tx1"/>
                </a:solidFill>
              </a:rPr>
              <a:t>de la velocidad que queramos que tenga la transición. En la última columna de la tabla anterior podemos ver los valores equivalentes a cada una de las palabras clave mencionadas. En principio, el formato de la función es </a:t>
            </a:r>
            <a:r>
              <a:rPr lang="es-AR" sz="1400" b="1" dirty="0" err="1">
                <a:solidFill>
                  <a:schemeClr val="tx1"/>
                </a:solidFill>
              </a:rPr>
              <a:t>cubic-bezier</a:t>
            </a:r>
            <a:r>
              <a:rPr lang="es-AR" sz="1400" b="1" dirty="0">
                <a:solidFill>
                  <a:schemeClr val="tx1"/>
                </a:solidFill>
              </a:rPr>
              <a:t>(A, B, C, D)</a:t>
            </a:r>
            <a:r>
              <a:rPr lang="es-AR" sz="1400" dirty="0">
                <a:solidFill>
                  <a:schemeClr val="tx1"/>
                </a:solidFill>
              </a:rPr>
              <a:t>, donde</a:t>
            </a:r>
            <a:r>
              <a:rPr lang="es-AR" sz="1400" dirty="0" smtClean="0">
                <a:solidFill>
                  <a:schemeClr val="tx1"/>
                </a:solidFill>
              </a:rPr>
              <a:t>:</a:t>
            </a:r>
            <a:endParaRPr lang="es-AR" sz="1400" dirty="0">
              <a:solidFill>
                <a:schemeClr val="tx1"/>
              </a:solidFill>
            </a:endParaRPr>
          </a:p>
        </p:txBody>
      </p:sp>
      <p:pic>
        <p:nvPicPr>
          <p:cNvPr id="3" name="Imagen 2"/>
          <p:cNvPicPr>
            <a:picLocks noChangeAspect="1"/>
          </p:cNvPicPr>
          <p:nvPr/>
        </p:nvPicPr>
        <p:blipFill>
          <a:blip r:embed="rId3"/>
          <a:stretch>
            <a:fillRect/>
          </a:stretch>
        </p:blipFill>
        <p:spPr>
          <a:xfrm>
            <a:off x="465991" y="2060392"/>
            <a:ext cx="5574326" cy="1550256"/>
          </a:xfrm>
          <a:prstGeom prst="rect">
            <a:avLst/>
          </a:prstGeom>
        </p:spPr>
      </p:pic>
      <p:pic>
        <p:nvPicPr>
          <p:cNvPr id="2050" name="Picture 2" descr="Cubic Bezi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1398" y="2060392"/>
            <a:ext cx="1667555" cy="1550256"/>
          </a:xfrm>
          <a:prstGeom prst="rect">
            <a:avLst/>
          </a:prstGeom>
          <a:solidFill>
            <a:srgbClr val="23262E"/>
          </a:solidFill>
          <a:ln>
            <a:solidFill>
              <a:schemeClr val="accent1"/>
            </a:solidFill>
          </a:ln>
          <a:effectLst>
            <a:outerShdw blurRad="50800" dist="38100" dir="2700000" algn="tl" rotWithShape="0">
              <a:prstClr val="black">
                <a:alpha val="40000"/>
              </a:prstClr>
            </a:outerShdw>
          </a:effectLst>
          <a:extLst/>
        </p:spPr>
      </p:pic>
      <p:sp>
        <p:nvSpPr>
          <p:cNvPr id="4" name="Rectángulo 3"/>
          <p:cNvSpPr/>
          <p:nvPr/>
        </p:nvSpPr>
        <p:spPr>
          <a:xfrm>
            <a:off x="2932647" y="3780670"/>
            <a:ext cx="5849678" cy="307777"/>
          </a:xfrm>
          <a:prstGeom prst="rect">
            <a:avLst/>
          </a:prstGeom>
        </p:spPr>
        <p:txBody>
          <a:bodyPr wrap="none">
            <a:spAutoFit/>
          </a:bodyPr>
          <a:lstStyle/>
          <a:p>
            <a:r>
              <a:rPr lang="es-AR" b="1" dirty="0" smtClean="0">
                <a:latin typeface="Montserrat" panose="020B0604020202020204" charset="0"/>
              </a:rPr>
              <a:t>Para simular el efecto: </a:t>
            </a:r>
            <a:r>
              <a:rPr lang="es-AR" dirty="0" smtClean="0">
                <a:latin typeface="Montserrat" panose="020B0604020202020204" charset="0"/>
                <a:hlinkClick r:id="rId5"/>
              </a:rPr>
              <a:t>https</a:t>
            </a:r>
            <a:r>
              <a:rPr lang="es-AR" dirty="0">
                <a:latin typeface="Montserrat" panose="020B0604020202020204" charset="0"/>
                <a:hlinkClick r:id="rId5"/>
              </a:rPr>
              <a:t>://cubic-bezier.com/#.17,.67,.83,.</a:t>
            </a:r>
            <a:r>
              <a:rPr lang="es-AR" dirty="0" smtClean="0">
                <a:latin typeface="Montserrat" panose="020B0604020202020204" charset="0"/>
                <a:hlinkClick r:id="rId5"/>
              </a:rPr>
              <a:t>67</a:t>
            </a:r>
            <a:endParaRPr lang="es-AR" dirty="0">
              <a:latin typeface="Montserrat" panose="020B0604020202020204" charset="0"/>
            </a:endParaRPr>
          </a:p>
        </p:txBody>
      </p:sp>
      <p:sp>
        <p:nvSpPr>
          <p:cNvPr id="8" name="Google Shape;61;p14"/>
          <p:cNvSpPr txBox="1">
            <a:spLocks/>
          </p:cNvSpPr>
          <p:nvPr/>
        </p:nvSpPr>
        <p:spPr>
          <a:xfrm>
            <a:off x="150849" y="4081181"/>
            <a:ext cx="8152000" cy="5805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b="1" dirty="0" err="1" smtClean="0">
                <a:solidFill>
                  <a:schemeClr val="tx1"/>
                </a:solidFill>
              </a:rPr>
              <a:t>transition-delay</a:t>
            </a:r>
            <a:r>
              <a:rPr lang="es-AR" sz="1400" b="1" dirty="0" smtClean="0">
                <a:solidFill>
                  <a:schemeClr val="tx1"/>
                </a:solidFill>
              </a:rPr>
              <a:t>:</a:t>
            </a:r>
            <a:r>
              <a:rPr lang="es-AR" sz="1400" dirty="0">
                <a:solidFill>
                  <a:schemeClr val="tx1"/>
                </a:solidFill>
              </a:rPr>
              <a:t> </a:t>
            </a:r>
            <a:r>
              <a:rPr lang="es-AR" sz="1400" dirty="0" smtClean="0">
                <a:solidFill>
                  <a:schemeClr val="tx1"/>
                </a:solidFill>
              </a:rPr>
              <a:t>Nos </a:t>
            </a:r>
            <a:r>
              <a:rPr lang="es-AR" sz="1400" dirty="0">
                <a:solidFill>
                  <a:schemeClr val="tx1"/>
                </a:solidFill>
              </a:rPr>
              <a:t>ofrece la posibilidad de </a:t>
            </a:r>
            <a:r>
              <a:rPr lang="es-AR" sz="1400" b="1" dirty="0">
                <a:solidFill>
                  <a:schemeClr val="tx1"/>
                </a:solidFill>
              </a:rPr>
              <a:t>retrasar el inicio de la transición</a:t>
            </a:r>
            <a:r>
              <a:rPr lang="es-AR" sz="1400" dirty="0">
                <a:solidFill>
                  <a:schemeClr val="tx1"/>
                </a:solidFill>
              </a:rPr>
              <a:t> los segundos especificados</a:t>
            </a:r>
            <a:r>
              <a:rPr lang="es-AR" sz="1400" dirty="0" smtClean="0">
                <a:solidFill>
                  <a:schemeClr val="tx1"/>
                </a:solidFill>
              </a:rPr>
              <a:t>.</a:t>
            </a:r>
          </a:p>
        </p:txBody>
      </p:sp>
      <p:sp>
        <p:nvSpPr>
          <p:cNvPr id="10" name="Rectángulo 9"/>
          <p:cNvSpPr/>
          <p:nvPr/>
        </p:nvSpPr>
        <p:spPr>
          <a:xfrm>
            <a:off x="3398583" y="4605393"/>
            <a:ext cx="4917805" cy="337117"/>
          </a:xfrm>
          <a:prstGeom prst="rect">
            <a:avLst/>
          </a:prstGeom>
          <a:noFill/>
          <a:ln>
            <a:noFill/>
          </a:ln>
        </p:spPr>
        <p:txBody>
          <a:bodyPr spcFirstLastPara="1" wrap="square" lIns="91425" tIns="91425" rIns="91425" bIns="91425" anchor="t" anchorCtr="0">
            <a:noAutofit/>
          </a:bodyPr>
          <a:lstStyle/>
          <a:p>
            <a:pPr algn="ctr">
              <a:spcAft>
                <a:spcPts val="600"/>
              </a:spcAft>
              <a:buClr>
                <a:schemeClr val="tx1"/>
              </a:buClr>
              <a:buSzPct val="100000"/>
              <a:buFont typeface="Montserrat"/>
              <a:buNone/>
            </a:pPr>
            <a:r>
              <a:rPr lang="es-AR" sz="1200" i="1" dirty="0">
                <a:solidFill>
                  <a:srgbClr val="9D66F9"/>
                </a:solidFill>
                <a:latin typeface="Montserrat"/>
                <a:ea typeface="Montserrat"/>
                <a:cs typeface="Montserrat"/>
              </a:rPr>
              <a:t>Ver </a:t>
            </a:r>
            <a:r>
              <a:rPr lang="es-AR" sz="1200" i="1" dirty="0" smtClean="0">
                <a:solidFill>
                  <a:srgbClr val="9D66F9"/>
                </a:solidFill>
                <a:latin typeface="Montserrat"/>
                <a:ea typeface="Montserrat"/>
                <a:cs typeface="Montserrat"/>
              </a:rPr>
              <a:t>ejemplos transiciones-1, transiciones-2 (.</a:t>
            </a:r>
            <a:r>
              <a:rPr lang="es-AR" sz="1200" i="1" dirty="0" err="1" smtClean="0">
                <a:solidFill>
                  <a:srgbClr val="9D66F9"/>
                </a:solidFill>
                <a:latin typeface="Montserrat"/>
                <a:ea typeface="Montserrat"/>
                <a:cs typeface="Montserrat"/>
              </a:rPr>
              <a:t>html</a:t>
            </a:r>
            <a:r>
              <a:rPr lang="es-AR" sz="1200" i="1" dirty="0" smtClean="0">
                <a:solidFill>
                  <a:srgbClr val="9D66F9"/>
                </a:solidFill>
                <a:latin typeface="Montserrat"/>
                <a:ea typeface="Montserrat"/>
                <a:cs typeface="Montserrat"/>
              </a:rPr>
              <a:t> y .</a:t>
            </a:r>
            <a:r>
              <a:rPr lang="es-AR" sz="1200" i="1" dirty="0" err="1" smtClean="0">
                <a:solidFill>
                  <a:srgbClr val="9D66F9"/>
                </a:solidFill>
                <a:latin typeface="Montserrat"/>
                <a:ea typeface="Montserrat"/>
                <a:cs typeface="Montserrat"/>
              </a:rPr>
              <a:t>css</a:t>
            </a:r>
            <a:r>
              <a:rPr lang="es-AR" sz="1200" i="1" dirty="0" smtClean="0">
                <a:solidFill>
                  <a:srgbClr val="9D66F9"/>
                </a:solidFill>
                <a:latin typeface="Montserrat"/>
                <a:ea typeface="Montserrat"/>
                <a:cs typeface="Montserrat"/>
              </a:rPr>
              <a:t>)</a:t>
            </a:r>
            <a:endParaRPr lang="es-AR" sz="1200" i="1" dirty="0">
              <a:solidFill>
                <a:srgbClr val="9D66F9"/>
              </a:solidFill>
              <a:latin typeface="Montserrat"/>
              <a:ea typeface="Montserrat"/>
              <a:cs typeface="Montserrat"/>
            </a:endParaRPr>
          </a:p>
        </p:txBody>
      </p:sp>
      <p:grpSp>
        <p:nvGrpSpPr>
          <p:cNvPr id="9" name="Grupo 8"/>
          <p:cNvGrpSpPr/>
          <p:nvPr/>
        </p:nvGrpSpPr>
        <p:grpSpPr>
          <a:xfrm>
            <a:off x="3146348" y="4522477"/>
            <a:ext cx="504469" cy="485185"/>
            <a:chOff x="5423483" y="4578094"/>
            <a:chExt cx="504469" cy="485185"/>
          </a:xfrm>
        </p:grpSpPr>
        <p:sp>
          <p:nvSpPr>
            <p:cNvPr id="11" name="Esquina doblada 10"/>
            <p:cNvSpPr/>
            <p:nvPr/>
          </p:nvSpPr>
          <p:spPr>
            <a:xfrm>
              <a:off x="5441230" y="4698142"/>
              <a:ext cx="363976" cy="365137"/>
            </a:xfrm>
            <a:prstGeom prst="foldedCorner">
              <a:avLst/>
            </a:prstGeom>
            <a:solidFill>
              <a:srgbClr val="C4A3FB"/>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2" name="Picture 8" descr="Vector Icono De Lapiz, Imágenes Prediseñadas De Lápiz, Iconos De Lápiz,  Bolígrafo PNG y Vector para Descargar Gratis | Pngtree"/>
            <p:cNvPicPr>
              <a:picLocks noChangeAspect="1" noChangeArrowheads="1"/>
            </p:cNvPicPr>
            <p:nvPr/>
          </p:nvPicPr>
          <p:blipFill>
            <a:blip r:embed="rId6">
              <a:clrChange>
                <a:clrFrom>
                  <a:srgbClr val="F5F5F5"/>
                </a:clrFrom>
                <a:clrTo>
                  <a:srgbClr val="F5F5F5">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90457" y="4578094"/>
              <a:ext cx="237495" cy="237495"/>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p:cNvSpPr txBox="1"/>
            <p:nvPr/>
          </p:nvSpPr>
          <p:spPr>
            <a:xfrm>
              <a:off x="5423483" y="4720040"/>
              <a:ext cx="399468" cy="307777"/>
            </a:xfrm>
            <a:prstGeom prst="rect">
              <a:avLst/>
            </a:prstGeom>
            <a:noFill/>
          </p:spPr>
          <p:txBody>
            <a:bodyPr wrap="none" rtlCol="0">
              <a:spAutoFit/>
            </a:bodyPr>
            <a:lstStyle/>
            <a:p>
              <a:r>
                <a:rPr lang="es-AR" dirty="0">
                  <a:solidFill>
                    <a:srgbClr val="7729F7"/>
                  </a:solidFill>
                  <a:latin typeface="Montserrat ExtraBold"/>
                  <a:ea typeface="Montserrat ExtraBold"/>
                  <a:cs typeface="Montserrat ExtraBold"/>
                </a:rPr>
                <a:t>&lt;&gt;</a:t>
              </a:r>
            </a:p>
          </p:txBody>
        </p:sp>
      </p:grpSp>
    </p:spTree>
    <p:extLst>
      <p:ext uri="{BB962C8B-B14F-4D97-AF65-F5344CB8AC3E}">
        <p14:creationId xmlns:p14="http://schemas.microsoft.com/office/powerpoint/2010/main" val="1892819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0" name="Google Shape;258;p18"/>
          <p:cNvSpPr txBox="1">
            <a:spLocks/>
          </p:cNvSpPr>
          <p:nvPr/>
        </p:nvSpPr>
        <p:spPr>
          <a:xfrm>
            <a:off x="243961" y="558135"/>
            <a:ext cx="86560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s-ES" dirty="0" smtClean="0"/>
              <a:t>Atajo: Transiciones </a:t>
            </a:r>
            <a:endParaRPr lang="es-ES" dirty="0"/>
          </a:p>
        </p:txBody>
      </p:sp>
      <p:sp>
        <p:nvSpPr>
          <p:cNvPr id="30" name="Google Shape;61;p14"/>
          <p:cNvSpPr txBox="1">
            <a:spLocks/>
          </p:cNvSpPr>
          <p:nvPr/>
        </p:nvSpPr>
        <p:spPr>
          <a:xfrm>
            <a:off x="150849" y="1033465"/>
            <a:ext cx="8152000" cy="8305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dirty="0">
                <a:solidFill>
                  <a:schemeClr val="tx1"/>
                </a:solidFill>
              </a:rPr>
              <a:t>Como siempre, podemos resumir todas estas operaciones en una propiedad de atajo denominada </a:t>
            </a:r>
            <a:r>
              <a:rPr lang="es-AR" sz="1400" b="1" dirty="0" err="1">
                <a:solidFill>
                  <a:schemeClr val="tx1"/>
                </a:solidFill>
              </a:rPr>
              <a:t>transition</a:t>
            </a:r>
            <a:r>
              <a:rPr lang="es-AR" sz="1400" dirty="0">
                <a:solidFill>
                  <a:schemeClr val="tx1"/>
                </a:solidFill>
              </a:rPr>
              <a:t>. Los valores del ejemplo superior, se podrían escribir como se puede ver a continuación (</a:t>
            </a:r>
            <a:r>
              <a:rPr lang="es-AR" sz="1400" i="1" dirty="0">
                <a:solidFill>
                  <a:schemeClr val="tx1"/>
                </a:solidFill>
              </a:rPr>
              <a:t>si no necesitas algún valor, se puede omitir</a:t>
            </a:r>
            <a:r>
              <a:rPr lang="es-AR" sz="1400" dirty="0" smtClean="0">
                <a:solidFill>
                  <a:schemeClr val="tx1"/>
                </a:solidFill>
              </a:rPr>
              <a:t>):</a:t>
            </a:r>
          </a:p>
        </p:txBody>
      </p:sp>
      <p:sp>
        <p:nvSpPr>
          <p:cNvPr id="3" name="Rectángulo 2"/>
          <p:cNvSpPr/>
          <p:nvPr/>
        </p:nvSpPr>
        <p:spPr>
          <a:xfrm>
            <a:off x="987650" y="1863969"/>
            <a:ext cx="6872674" cy="954107"/>
          </a:xfrm>
          <a:prstGeom prst="rect">
            <a:avLst/>
          </a:prstGeom>
          <a:solidFill>
            <a:srgbClr val="23262E"/>
          </a:solidFill>
        </p:spPr>
        <p:txBody>
          <a:bodyPr wrap="square">
            <a:spAutoFit/>
          </a:bodyPr>
          <a:lstStyle/>
          <a:p>
            <a:r>
              <a:rPr lang="en-US">
                <a:solidFill>
                  <a:srgbClr val="F92672"/>
                </a:solidFill>
                <a:latin typeface="Consolas" panose="020B0609020204030204" pitchFamily="49" charset="0"/>
              </a:rPr>
              <a:t>div</a:t>
            </a:r>
            <a:r>
              <a:rPr lang="en-US">
                <a:solidFill>
                  <a:srgbClr val="D5CED9"/>
                </a:solidFill>
                <a:latin typeface="Consolas" panose="020B0609020204030204" pitchFamily="49" charset="0"/>
              </a:rPr>
              <a:t> {</a:t>
            </a:r>
          </a:p>
          <a:p>
            <a:r>
              <a:rPr lang="en-US" dirty="0">
                <a:solidFill>
                  <a:srgbClr val="D5CED9"/>
                </a:solidFill>
                <a:latin typeface="Consolas" panose="020B0609020204030204" pitchFamily="49" charset="0"/>
              </a:rPr>
              <a:t>  </a:t>
            </a:r>
            <a:r>
              <a:rPr lang="en-US" dirty="0">
                <a:solidFill>
                  <a:srgbClr val="5F6167"/>
                </a:solidFill>
                <a:latin typeface="Consolas" panose="020B0609020204030204" pitchFamily="49" charset="0"/>
              </a:rPr>
              <a:t>/* transition: &lt;property&gt; &lt;duration&gt; &lt;timing-function&gt; &lt;delay&gt; */</a:t>
            </a:r>
            <a:endParaRPr lang="en-US" dirty="0">
              <a:solidFill>
                <a:srgbClr val="D5CED9"/>
              </a:solidFill>
              <a:latin typeface="Consolas" panose="020B0609020204030204" pitchFamily="49" charset="0"/>
            </a:endParaRPr>
          </a:p>
          <a:p>
            <a:r>
              <a:rPr lang="en-US" dirty="0">
                <a:solidFill>
                  <a:srgbClr val="D5CED9"/>
                </a:solidFill>
                <a:latin typeface="Consolas" panose="020B0609020204030204" pitchFamily="49" charset="0"/>
              </a:rPr>
              <a:t>  transition: </a:t>
            </a:r>
            <a:r>
              <a:rPr lang="en-US" dirty="0">
                <a:solidFill>
                  <a:srgbClr val="EE5D43"/>
                </a:solidFill>
                <a:latin typeface="Consolas" panose="020B0609020204030204" pitchFamily="49" charset="0"/>
              </a:rPr>
              <a:t>all</a:t>
            </a:r>
            <a:r>
              <a:rPr lang="en-US" dirty="0">
                <a:solidFill>
                  <a:srgbClr val="D5CED9"/>
                </a:solidFill>
                <a:latin typeface="Consolas" panose="020B0609020204030204" pitchFamily="49" charset="0"/>
              </a:rPr>
              <a:t> </a:t>
            </a:r>
            <a:r>
              <a:rPr lang="en-US" dirty="0">
                <a:solidFill>
                  <a:srgbClr val="F39C12"/>
                </a:solidFill>
                <a:latin typeface="Consolas" panose="020B0609020204030204" pitchFamily="49" charset="0"/>
              </a:rPr>
              <a:t>0.2s</a:t>
            </a:r>
            <a:r>
              <a:rPr lang="en-US" dirty="0">
                <a:solidFill>
                  <a:srgbClr val="D5CED9"/>
                </a:solidFill>
                <a:latin typeface="Consolas" panose="020B0609020204030204" pitchFamily="49" charset="0"/>
              </a:rPr>
              <a:t> </a:t>
            </a:r>
            <a:r>
              <a:rPr lang="en-US" dirty="0">
                <a:solidFill>
                  <a:srgbClr val="EE5D43"/>
                </a:solidFill>
                <a:latin typeface="Consolas" panose="020B0609020204030204" pitchFamily="49" charset="0"/>
              </a:rPr>
              <a:t>ease-in</a:t>
            </a:r>
            <a:r>
              <a:rPr lang="en-US" dirty="0">
                <a:solidFill>
                  <a:srgbClr val="D5CED9"/>
                </a:solidFill>
                <a:latin typeface="Consolas" panose="020B0609020204030204" pitchFamily="49" charset="0"/>
              </a:rPr>
              <a:t>;</a:t>
            </a:r>
          </a:p>
          <a:p>
            <a:r>
              <a:rPr lang="en-US" dirty="0">
                <a:solidFill>
                  <a:srgbClr val="D5CED9"/>
                </a:solidFill>
                <a:latin typeface="Consolas" panose="020B0609020204030204" pitchFamily="49" charset="0"/>
              </a:rPr>
              <a:t>}</a:t>
            </a:r>
          </a:p>
        </p:txBody>
      </p:sp>
      <p:sp>
        <p:nvSpPr>
          <p:cNvPr id="4" name="CuadroTexto 3"/>
          <p:cNvSpPr txBox="1"/>
          <p:nvPr/>
        </p:nvSpPr>
        <p:spPr>
          <a:xfrm>
            <a:off x="894406" y="2981218"/>
            <a:ext cx="5896166" cy="307777"/>
          </a:xfrm>
          <a:prstGeom prst="rect">
            <a:avLst/>
          </a:prstGeom>
          <a:noFill/>
        </p:spPr>
        <p:txBody>
          <a:bodyPr wrap="none" rtlCol="0">
            <a:spAutoFit/>
          </a:bodyPr>
          <a:lstStyle/>
          <a:p>
            <a:r>
              <a:rPr lang="es-AR" dirty="0">
                <a:latin typeface="Montserrat" panose="020B0604020202020204" charset="0"/>
              </a:rPr>
              <a:t>Fuente: </a:t>
            </a:r>
            <a:r>
              <a:rPr lang="es-AR" dirty="0">
                <a:latin typeface="Montserrat" panose="020B0604020202020204" charset="0"/>
                <a:hlinkClick r:id="rId3"/>
              </a:rPr>
              <a:t>https://lenguajecss.com/css/animaciones/transiciones</a:t>
            </a:r>
            <a:r>
              <a:rPr lang="es-AR" dirty="0" smtClean="0">
                <a:latin typeface="Montserrat" panose="020B0604020202020204" charset="0"/>
                <a:hlinkClick r:id="rId3"/>
              </a:rPr>
              <a:t>/</a:t>
            </a:r>
            <a:endParaRPr lang="es-AR" dirty="0">
              <a:latin typeface="Montserrat" panose="020B0604020202020204" charset="0"/>
            </a:endParaRPr>
          </a:p>
        </p:txBody>
      </p:sp>
      <p:sp>
        <p:nvSpPr>
          <p:cNvPr id="7" name="CuadroTexto 6"/>
          <p:cNvSpPr txBox="1"/>
          <p:nvPr/>
        </p:nvSpPr>
        <p:spPr>
          <a:xfrm>
            <a:off x="2801607" y="3636777"/>
            <a:ext cx="5844870" cy="1123384"/>
          </a:xfrm>
          <a:prstGeom prst="rect">
            <a:avLst/>
          </a:prstGeom>
          <a:noFill/>
        </p:spPr>
        <p:txBody>
          <a:bodyPr wrap="none" rtlCol="0">
            <a:spAutoFit/>
          </a:bodyPr>
          <a:lstStyle/>
          <a:p>
            <a:r>
              <a:rPr lang="es-AR" b="1" dirty="0" smtClean="0">
                <a:latin typeface="Montserrat" panose="020B0604020202020204" charset="0"/>
              </a:rPr>
              <a:t>Para seguir investigando:</a:t>
            </a:r>
          </a:p>
          <a:p>
            <a:endParaRPr lang="es-AR" dirty="0" smtClean="0">
              <a:latin typeface="Montserrat" panose="020B0604020202020204" charset="0"/>
            </a:endParaRPr>
          </a:p>
          <a:p>
            <a:r>
              <a:rPr lang="es-AR" dirty="0">
                <a:latin typeface="Montserrat" panose="020B0604020202020204" charset="0"/>
                <a:hlinkClick r:id="rId4"/>
              </a:rPr>
              <a:t>https://</a:t>
            </a:r>
            <a:r>
              <a:rPr lang="es-AR" dirty="0" smtClean="0">
                <a:latin typeface="Montserrat" panose="020B0604020202020204" charset="0"/>
                <a:hlinkClick r:id="rId4"/>
              </a:rPr>
              <a:t>www.w3schools.com/css/css3_transitions.asp</a:t>
            </a:r>
            <a:endParaRPr lang="es-AR" dirty="0" smtClean="0">
              <a:latin typeface="Montserrat" panose="020B0604020202020204" charset="0"/>
            </a:endParaRPr>
          </a:p>
          <a:p>
            <a:r>
              <a:rPr lang="es-AR" sz="1100" i="1" dirty="0" smtClean="0">
                <a:latin typeface="Montserrat" panose="020B0604020202020204" charset="0"/>
              </a:rPr>
              <a:t>(se recomiendan especialmente los últimos ejemplos que son más completos)</a:t>
            </a:r>
          </a:p>
          <a:p>
            <a:endParaRPr lang="es-AR" dirty="0">
              <a:latin typeface="Montserrat" panose="020B0604020202020204" charset="0"/>
            </a:endParaRPr>
          </a:p>
        </p:txBody>
      </p:sp>
      <p:sp>
        <p:nvSpPr>
          <p:cNvPr id="8" name="Google Shape;258;p18"/>
          <p:cNvSpPr txBox="1">
            <a:spLocks/>
          </p:cNvSpPr>
          <p:nvPr/>
        </p:nvSpPr>
        <p:spPr>
          <a:xfrm>
            <a:off x="7067905" y="1863969"/>
            <a:ext cx="792419" cy="303108"/>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r>
              <a:rPr lang="es-ES" sz="1400" dirty="0" smtClean="0">
                <a:solidFill>
                  <a:schemeClr val="bg1"/>
                </a:solidFill>
              </a:rPr>
              <a:t>CSS</a:t>
            </a:r>
            <a:endParaRPr lang="es-ES" sz="1400" dirty="0">
              <a:solidFill>
                <a:schemeClr val="bg1"/>
              </a:solidFill>
            </a:endParaRPr>
          </a:p>
        </p:txBody>
      </p:sp>
    </p:spTree>
    <p:extLst>
      <p:ext uri="{BB962C8B-B14F-4D97-AF65-F5344CB8AC3E}">
        <p14:creationId xmlns:p14="http://schemas.microsoft.com/office/powerpoint/2010/main" val="2690855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0" name="Google Shape;258;p18"/>
          <p:cNvSpPr txBox="1">
            <a:spLocks/>
          </p:cNvSpPr>
          <p:nvPr/>
        </p:nvSpPr>
        <p:spPr>
          <a:xfrm>
            <a:off x="243961" y="558135"/>
            <a:ext cx="86560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s-ES" dirty="0" smtClean="0"/>
              <a:t>Animaciones</a:t>
            </a:r>
            <a:endParaRPr lang="es-ES" dirty="0"/>
          </a:p>
        </p:txBody>
      </p:sp>
      <p:sp>
        <p:nvSpPr>
          <p:cNvPr id="30" name="Google Shape;61;p14"/>
          <p:cNvSpPr txBox="1">
            <a:spLocks/>
          </p:cNvSpPr>
          <p:nvPr/>
        </p:nvSpPr>
        <p:spPr>
          <a:xfrm>
            <a:off x="273937" y="1033465"/>
            <a:ext cx="8152000" cy="30813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dirty="0">
                <a:solidFill>
                  <a:schemeClr val="tx1"/>
                </a:solidFill>
              </a:rPr>
              <a:t>Una animación permite que un elemento cambie gradualmente de un estilo a otro</a:t>
            </a:r>
            <a:r>
              <a:rPr lang="es-AR" sz="1400" dirty="0" smtClean="0">
                <a:solidFill>
                  <a:schemeClr val="tx1"/>
                </a:solidFill>
              </a:rPr>
              <a:t>. Podemos cambiar </a:t>
            </a:r>
            <a:r>
              <a:rPr lang="es-AR" sz="1400" dirty="0">
                <a:solidFill>
                  <a:schemeClr val="tx1"/>
                </a:solidFill>
              </a:rPr>
              <a:t>tantas propiedades CSS como </a:t>
            </a:r>
            <a:r>
              <a:rPr lang="es-AR" sz="1400" dirty="0" smtClean="0">
                <a:solidFill>
                  <a:schemeClr val="tx1"/>
                </a:solidFill>
              </a:rPr>
              <a:t>deseemos, </a:t>
            </a:r>
            <a:r>
              <a:rPr lang="es-AR" sz="1400" dirty="0">
                <a:solidFill>
                  <a:schemeClr val="tx1"/>
                </a:solidFill>
              </a:rPr>
              <a:t>tantas veces como </a:t>
            </a:r>
            <a:r>
              <a:rPr lang="es-AR" sz="1400" dirty="0" smtClean="0">
                <a:solidFill>
                  <a:schemeClr val="tx1"/>
                </a:solidFill>
              </a:rPr>
              <a:t>deseemos.</a:t>
            </a:r>
            <a:endParaRPr lang="es-AR" sz="1400" dirty="0">
              <a:solidFill>
                <a:schemeClr val="tx1"/>
              </a:solidFill>
            </a:endParaRPr>
          </a:p>
          <a:p>
            <a:pPr marL="114297" indent="0" algn="l">
              <a:spcAft>
                <a:spcPts val="600"/>
              </a:spcAft>
              <a:buClr>
                <a:schemeClr val="tx1"/>
              </a:buClr>
              <a:buSzPct val="100000"/>
            </a:pPr>
            <a:r>
              <a:rPr lang="es-AR" sz="1400" dirty="0" smtClean="0">
                <a:solidFill>
                  <a:schemeClr val="tx1"/>
                </a:solidFill>
              </a:rPr>
              <a:t>Las animaciones amplían el </a:t>
            </a:r>
            <a:r>
              <a:rPr lang="es-AR" sz="1400" dirty="0">
                <a:solidFill>
                  <a:schemeClr val="tx1"/>
                </a:solidFill>
              </a:rPr>
              <a:t>concepto de transiciones convirtiéndolo en algo mucho más flexible y </a:t>
            </a:r>
            <a:r>
              <a:rPr lang="es-AR" sz="1400" dirty="0" smtClean="0">
                <a:solidFill>
                  <a:schemeClr val="tx1"/>
                </a:solidFill>
              </a:rPr>
              <a:t>potente, partiendo del mismo concepto de realizar cambios en ciertos estados </a:t>
            </a:r>
            <a:r>
              <a:rPr lang="es-AR" sz="1400" dirty="0">
                <a:solidFill>
                  <a:schemeClr val="tx1"/>
                </a:solidFill>
              </a:rPr>
              <a:t>inicial </a:t>
            </a:r>
            <a:r>
              <a:rPr lang="es-AR" sz="1400" dirty="0" smtClean="0">
                <a:solidFill>
                  <a:schemeClr val="tx1"/>
                </a:solidFill>
              </a:rPr>
              <a:t>y final pero incorporando más </a:t>
            </a:r>
            <a:r>
              <a:rPr lang="es-AR" sz="1400" dirty="0">
                <a:solidFill>
                  <a:schemeClr val="tx1"/>
                </a:solidFill>
              </a:rPr>
              <a:t>estados, pudiendo realizar cambios desde un estado inicial, a un estado posterior, a otro estado posterior, y así sucesivamente. Además, esto será posible de forma automática, </a:t>
            </a:r>
            <a:r>
              <a:rPr lang="es-AR" sz="1400" b="1" dirty="0">
                <a:solidFill>
                  <a:schemeClr val="tx1"/>
                </a:solidFill>
              </a:rPr>
              <a:t>sin que el usuario tenga que realizar una acción concreta</a:t>
            </a:r>
            <a:r>
              <a:rPr lang="es-AR" sz="1400" dirty="0">
                <a:solidFill>
                  <a:schemeClr val="tx1"/>
                </a:solidFill>
              </a:rPr>
              <a:t>.</a:t>
            </a:r>
          </a:p>
          <a:p>
            <a:pPr marL="114297" indent="0" algn="l">
              <a:spcAft>
                <a:spcPts val="600"/>
              </a:spcAft>
              <a:buClr>
                <a:schemeClr val="tx1"/>
              </a:buClr>
              <a:buSzPct val="100000"/>
            </a:pPr>
            <a:r>
              <a:rPr lang="es-AR" sz="1400" dirty="0" smtClean="0">
                <a:solidFill>
                  <a:schemeClr val="tx1"/>
                </a:solidFill>
              </a:rPr>
              <a:t>Para </a:t>
            </a:r>
            <a:r>
              <a:rPr lang="es-AR" sz="1400" dirty="0">
                <a:solidFill>
                  <a:schemeClr val="tx1"/>
                </a:solidFill>
              </a:rPr>
              <a:t>utilizar la animación CSS, primero </a:t>
            </a:r>
            <a:r>
              <a:rPr lang="es-AR" sz="1400" dirty="0" smtClean="0">
                <a:solidFill>
                  <a:schemeClr val="tx1"/>
                </a:solidFill>
              </a:rPr>
              <a:t>debemos especificar </a:t>
            </a:r>
            <a:r>
              <a:rPr lang="es-AR" sz="1400" dirty="0">
                <a:solidFill>
                  <a:schemeClr val="tx1"/>
                </a:solidFill>
              </a:rPr>
              <a:t>algunos fotogramas clave </a:t>
            </a:r>
            <a:r>
              <a:rPr lang="es-AR" sz="1400" dirty="0" smtClean="0">
                <a:solidFill>
                  <a:schemeClr val="tx1"/>
                </a:solidFill>
              </a:rPr>
              <a:t>(</a:t>
            </a:r>
            <a:r>
              <a:rPr lang="es-AR" sz="1400" i="1" dirty="0">
                <a:solidFill>
                  <a:schemeClr val="tx1"/>
                </a:solidFill>
              </a:rPr>
              <a:t>@</a:t>
            </a:r>
            <a:r>
              <a:rPr lang="es-AR" sz="1400" i="1" dirty="0" err="1">
                <a:solidFill>
                  <a:schemeClr val="tx1"/>
                </a:solidFill>
              </a:rPr>
              <a:t>keyframes</a:t>
            </a:r>
            <a:r>
              <a:rPr lang="es-AR" sz="1400" dirty="0" smtClean="0">
                <a:solidFill>
                  <a:schemeClr val="tx1"/>
                </a:solidFill>
              </a:rPr>
              <a:t>) para </a:t>
            </a:r>
            <a:r>
              <a:rPr lang="es-AR" sz="1400" dirty="0">
                <a:solidFill>
                  <a:schemeClr val="tx1"/>
                </a:solidFill>
              </a:rPr>
              <a:t>la </a:t>
            </a:r>
            <a:r>
              <a:rPr lang="es-AR" sz="1400" dirty="0" smtClean="0">
                <a:solidFill>
                  <a:schemeClr val="tx1"/>
                </a:solidFill>
              </a:rPr>
              <a:t>animación, que contendrán los </a:t>
            </a:r>
            <a:r>
              <a:rPr lang="es-AR" sz="1400" dirty="0">
                <a:solidFill>
                  <a:schemeClr val="tx1"/>
                </a:solidFill>
              </a:rPr>
              <a:t>estilos que tendrá el elemento en determinados momentos</a:t>
            </a:r>
            <a:r>
              <a:rPr lang="es-AR" sz="1400" dirty="0" smtClean="0">
                <a:solidFill>
                  <a:schemeClr val="tx1"/>
                </a:solidFill>
              </a:rPr>
              <a:t>. </a:t>
            </a:r>
            <a:r>
              <a:rPr lang="es-AR" sz="1400" dirty="0">
                <a:solidFill>
                  <a:schemeClr val="tx1"/>
                </a:solidFill>
              </a:rPr>
              <a:t>Además tendremos que utilizar las propiedades de las animaciones, que definen el comportamiento de la misma.</a:t>
            </a:r>
            <a:endParaRPr lang="es-AR" sz="1400" dirty="0" smtClean="0">
              <a:solidFill>
                <a:schemeClr val="tx1"/>
              </a:solidFill>
            </a:endParaRPr>
          </a:p>
          <a:p>
            <a:pPr marL="114297" indent="0" algn="l">
              <a:spcAft>
                <a:spcPts val="600"/>
              </a:spcAft>
              <a:buClr>
                <a:schemeClr val="tx1"/>
              </a:buClr>
              <a:buSzPct val="100000"/>
            </a:pPr>
            <a:endParaRPr lang="es-AR" sz="1400" dirty="0">
              <a:solidFill>
                <a:schemeClr val="tx1"/>
              </a:solidFill>
            </a:endParaRPr>
          </a:p>
        </p:txBody>
      </p:sp>
    </p:spTree>
    <p:extLst>
      <p:ext uri="{BB962C8B-B14F-4D97-AF65-F5344CB8AC3E}">
        <p14:creationId xmlns:p14="http://schemas.microsoft.com/office/powerpoint/2010/main" val="306147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30" name="Google Shape;61;p14"/>
          <p:cNvSpPr txBox="1">
            <a:spLocks/>
          </p:cNvSpPr>
          <p:nvPr/>
        </p:nvSpPr>
        <p:spPr>
          <a:xfrm>
            <a:off x="229976" y="453172"/>
            <a:ext cx="8152000" cy="8832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b="1" dirty="0" smtClean="0">
                <a:solidFill>
                  <a:schemeClr val="tx1"/>
                </a:solidFill>
              </a:rPr>
              <a:t>Propiedades de animación CSS</a:t>
            </a:r>
          </a:p>
          <a:p>
            <a:pPr marL="114297" indent="0" algn="l">
              <a:spcAft>
                <a:spcPts val="600"/>
              </a:spcAft>
              <a:buClr>
                <a:schemeClr val="tx1"/>
              </a:buClr>
              <a:buSzPct val="100000"/>
            </a:pPr>
            <a:r>
              <a:rPr lang="es-AR" sz="1400" dirty="0">
                <a:solidFill>
                  <a:schemeClr val="tx1"/>
                </a:solidFill>
              </a:rPr>
              <a:t>Para definir dicho comportamiento necesitamos conocer las siguientes propiedades, que son una ampliación de las transiciones CSS:</a:t>
            </a:r>
            <a:endParaRPr lang="es-AR" sz="1400" dirty="0" smtClean="0">
              <a:solidFill>
                <a:schemeClr val="tx1"/>
              </a:solidFill>
            </a:endParaRPr>
          </a:p>
        </p:txBody>
      </p:sp>
      <p:pic>
        <p:nvPicPr>
          <p:cNvPr id="2" name="Imagen 1"/>
          <p:cNvPicPr>
            <a:picLocks noChangeAspect="1"/>
          </p:cNvPicPr>
          <p:nvPr/>
        </p:nvPicPr>
        <p:blipFill>
          <a:blip r:embed="rId3"/>
          <a:stretch>
            <a:fillRect/>
          </a:stretch>
        </p:blipFill>
        <p:spPr>
          <a:xfrm>
            <a:off x="1943100" y="1254868"/>
            <a:ext cx="5257800" cy="2405164"/>
          </a:xfrm>
          <a:prstGeom prst="rect">
            <a:avLst/>
          </a:prstGeom>
        </p:spPr>
      </p:pic>
      <p:sp>
        <p:nvSpPr>
          <p:cNvPr id="5" name="Google Shape;61;p14"/>
          <p:cNvSpPr txBox="1">
            <a:spLocks/>
          </p:cNvSpPr>
          <p:nvPr/>
        </p:nvSpPr>
        <p:spPr>
          <a:xfrm>
            <a:off x="229976" y="3578469"/>
            <a:ext cx="8500782" cy="8832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dirty="0">
                <a:solidFill>
                  <a:schemeClr val="tx1"/>
                </a:solidFill>
              </a:rPr>
              <a:t>La propiedad </a:t>
            </a:r>
            <a:r>
              <a:rPr lang="es-AR" sz="1400" b="1" dirty="0" err="1">
                <a:solidFill>
                  <a:schemeClr val="tx1"/>
                </a:solidFill>
              </a:rPr>
              <a:t>animation-name</a:t>
            </a:r>
            <a:r>
              <a:rPr lang="es-AR" sz="1400" dirty="0">
                <a:solidFill>
                  <a:schemeClr val="tx1"/>
                </a:solidFill>
              </a:rPr>
              <a:t> permite especificar el nombre del fotograma a utilizar, mientras que las propiedades </a:t>
            </a:r>
            <a:r>
              <a:rPr lang="es-AR" sz="1400" b="1" dirty="0" err="1">
                <a:solidFill>
                  <a:schemeClr val="tx1"/>
                </a:solidFill>
              </a:rPr>
              <a:t>animation-duration</a:t>
            </a:r>
            <a:r>
              <a:rPr lang="es-AR" sz="1400" dirty="0">
                <a:solidFill>
                  <a:schemeClr val="tx1"/>
                </a:solidFill>
              </a:rPr>
              <a:t>, </a:t>
            </a:r>
            <a:r>
              <a:rPr lang="es-AR" sz="1400" b="1" dirty="0" err="1">
                <a:solidFill>
                  <a:schemeClr val="tx1"/>
                </a:solidFill>
              </a:rPr>
              <a:t>animation-timing-function</a:t>
            </a:r>
            <a:r>
              <a:rPr lang="es-AR" sz="1400" dirty="0">
                <a:solidFill>
                  <a:schemeClr val="tx1"/>
                </a:solidFill>
              </a:rPr>
              <a:t> y </a:t>
            </a:r>
            <a:r>
              <a:rPr lang="es-AR" sz="1400" b="1" dirty="0" err="1">
                <a:solidFill>
                  <a:schemeClr val="tx1"/>
                </a:solidFill>
              </a:rPr>
              <a:t>animation-delay</a:t>
            </a:r>
            <a:r>
              <a:rPr lang="es-AR" sz="1400" dirty="0">
                <a:solidFill>
                  <a:schemeClr val="tx1"/>
                </a:solidFill>
              </a:rPr>
              <a:t> funcionan exactamente igual que en </a:t>
            </a:r>
            <a:r>
              <a:rPr lang="es-AR" sz="1400" i="1" dirty="0" smtClean="0">
                <a:solidFill>
                  <a:schemeClr val="tx1"/>
                </a:solidFill>
              </a:rPr>
              <a:t>transiciones</a:t>
            </a:r>
            <a:r>
              <a:rPr lang="es-AR" sz="1400" dirty="0" smtClean="0">
                <a:solidFill>
                  <a:schemeClr val="tx1"/>
                </a:solidFill>
              </a:rPr>
              <a:t>.</a:t>
            </a:r>
          </a:p>
        </p:txBody>
      </p:sp>
    </p:spTree>
    <p:extLst>
      <p:ext uri="{BB962C8B-B14F-4D97-AF65-F5344CB8AC3E}">
        <p14:creationId xmlns:p14="http://schemas.microsoft.com/office/powerpoint/2010/main" val="29092618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30" name="Google Shape;61;p14"/>
          <p:cNvSpPr txBox="1">
            <a:spLocks/>
          </p:cNvSpPr>
          <p:nvPr/>
        </p:nvSpPr>
        <p:spPr>
          <a:xfrm>
            <a:off x="238768" y="374044"/>
            <a:ext cx="8152000" cy="12701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dirty="0">
                <a:solidFill>
                  <a:schemeClr val="tx1"/>
                </a:solidFill>
              </a:rPr>
              <a:t>La propiedad </a:t>
            </a:r>
            <a:r>
              <a:rPr lang="es-AR" sz="1400" b="1" dirty="0" err="1">
                <a:solidFill>
                  <a:schemeClr val="tx1"/>
                </a:solidFill>
              </a:rPr>
              <a:t>animation-iteration-count</a:t>
            </a:r>
            <a:r>
              <a:rPr lang="es-AR" sz="1400" dirty="0">
                <a:solidFill>
                  <a:schemeClr val="tx1"/>
                </a:solidFill>
              </a:rPr>
              <a:t> permite indicar el número de veces que se repite la animación, pudiendo establecer un número concreto de repeticiones o indicando </a:t>
            </a:r>
            <a:r>
              <a:rPr lang="es-AR" sz="1400" b="1" dirty="0" err="1">
                <a:solidFill>
                  <a:schemeClr val="tx1"/>
                </a:solidFill>
              </a:rPr>
              <a:t>infinite</a:t>
            </a:r>
            <a:r>
              <a:rPr lang="es-AR" sz="1400" dirty="0">
                <a:solidFill>
                  <a:schemeClr val="tx1"/>
                </a:solidFill>
              </a:rPr>
              <a:t> para que se repita continuamente. Por otra parte, especificando un valor en </a:t>
            </a:r>
            <a:r>
              <a:rPr lang="es-AR" sz="1400" b="1" dirty="0" err="1">
                <a:solidFill>
                  <a:schemeClr val="tx1"/>
                </a:solidFill>
              </a:rPr>
              <a:t>animation-direction</a:t>
            </a:r>
            <a:r>
              <a:rPr lang="es-AR" sz="1400" dirty="0">
                <a:solidFill>
                  <a:schemeClr val="tx1"/>
                </a:solidFill>
              </a:rPr>
              <a:t> conseguiremos indicar el orden en el que se reproducirán los fotogramas, pudiendo escoger un valor de los siguientes:</a:t>
            </a:r>
          </a:p>
          <a:p>
            <a:pPr marL="114297" indent="0" algn="l">
              <a:spcAft>
                <a:spcPts val="600"/>
              </a:spcAft>
              <a:buClr>
                <a:schemeClr val="tx1"/>
              </a:buClr>
              <a:buSzPct val="100000"/>
            </a:pPr>
            <a:endParaRPr lang="es-AR" sz="1400" b="1" dirty="0">
              <a:solidFill>
                <a:schemeClr val="tx1"/>
              </a:solidFill>
            </a:endParaRPr>
          </a:p>
        </p:txBody>
      </p:sp>
      <p:sp>
        <p:nvSpPr>
          <p:cNvPr id="5" name="Google Shape;61;p14"/>
          <p:cNvSpPr txBox="1">
            <a:spLocks/>
          </p:cNvSpPr>
          <p:nvPr/>
        </p:nvSpPr>
        <p:spPr>
          <a:xfrm>
            <a:off x="238768" y="3275668"/>
            <a:ext cx="8500782" cy="12875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dirty="0">
                <a:solidFill>
                  <a:schemeClr val="tx1"/>
                </a:solidFill>
              </a:rPr>
              <a:t>Por defecto, cuando se termina una animación que se ha indicado que se reproduzca sólo una vez, la animación vuelve a su estado inicial (</a:t>
            </a:r>
            <a:r>
              <a:rPr lang="es-AR" sz="1400" i="1" dirty="0">
                <a:solidFill>
                  <a:schemeClr val="tx1"/>
                </a:solidFill>
              </a:rPr>
              <a:t>primer fotograma</a:t>
            </a:r>
            <a:r>
              <a:rPr lang="es-AR" sz="1400" dirty="0">
                <a:solidFill>
                  <a:schemeClr val="tx1"/>
                </a:solidFill>
              </a:rPr>
              <a:t>). Mediante la propiedad </a:t>
            </a:r>
            <a:r>
              <a:rPr lang="es-AR" sz="1400" b="1" dirty="0" err="1">
                <a:solidFill>
                  <a:schemeClr val="tx1"/>
                </a:solidFill>
              </a:rPr>
              <a:t>animation-fill-mode</a:t>
            </a:r>
            <a:r>
              <a:rPr lang="es-AR" sz="1400" dirty="0">
                <a:solidFill>
                  <a:schemeClr val="tx1"/>
                </a:solidFill>
              </a:rPr>
              <a:t> podemos indicar que debe mostrar la animación cuando ha finalizado y ya no se está reproduciendo; si mostrar el estado inicial (</a:t>
            </a:r>
            <a:r>
              <a:rPr lang="es-AR" sz="1400" i="1" dirty="0" err="1">
                <a:solidFill>
                  <a:schemeClr val="tx1"/>
                </a:solidFill>
              </a:rPr>
              <a:t>backwards</a:t>
            </a:r>
            <a:r>
              <a:rPr lang="es-AR" sz="1400" dirty="0">
                <a:solidFill>
                  <a:schemeClr val="tx1"/>
                </a:solidFill>
              </a:rPr>
              <a:t>), el estado final (</a:t>
            </a:r>
            <a:r>
              <a:rPr lang="es-AR" sz="1400" i="1" dirty="0">
                <a:solidFill>
                  <a:schemeClr val="tx1"/>
                </a:solidFill>
              </a:rPr>
              <a:t>forwards</a:t>
            </a:r>
            <a:r>
              <a:rPr lang="es-AR" sz="1400" dirty="0">
                <a:solidFill>
                  <a:schemeClr val="tx1"/>
                </a:solidFill>
              </a:rPr>
              <a:t>) o una combinación de ambas (</a:t>
            </a:r>
            <a:r>
              <a:rPr lang="es-AR" sz="1400" i="1" dirty="0" err="1">
                <a:solidFill>
                  <a:schemeClr val="tx1"/>
                </a:solidFill>
              </a:rPr>
              <a:t>both</a:t>
            </a:r>
            <a:r>
              <a:rPr lang="es-AR" sz="1400" dirty="0" smtClean="0">
                <a:solidFill>
                  <a:schemeClr val="tx1"/>
                </a:solidFill>
              </a:rPr>
              <a:t>).</a:t>
            </a:r>
          </a:p>
          <a:p>
            <a:pPr marL="114297" indent="0" algn="l">
              <a:spcAft>
                <a:spcPts val="600"/>
              </a:spcAft>
              <a:buClr>
                <a:schemeClr val="tx1"/>
              </a:buClr>
              <a:buSzPct val="100000"/>
            </a:pPr>
            <a:r>
              <a:rPr lang="es-AR" sz="1400" dirty="0" smtClean="0">
                <a:solidFill>
                  <a:schemeClr val="tx1"/>
                </a:solidFill>
              </a:rPr>
              <a:t>La </a:t>
            </a:r>
            <a:r>
              <a:rPr lang="es-AR" sz="1400" dirty="0">
                <a:solidFill>
                  <a:schemeClr val="tx1"/>
                </a:solidFill>
              </a:rPr>
              <a:t>propiedad </a:t>
            </a:r>
            <a:r>
              <a:rPr lang="es-AR" sz="1400" b="1" dirty="0" err="1">
                <a:solidFill>
                  <a:schemeClr val="tx1"/>
                </a:solidFill>
              </a:rPr>
              <a:t>animation-play-state</a:t>
            </a:r>
            <a:r>
              <a:rPr lang="es-AR" sz="1400" dirty="0">
                <a:solidFill>
                  <a:schemeClr val="tx1"/>
                </a:solidFill>
              </a:rPr>
              <a:t> nos permite establecer la animación a estado de reproducción (</a:t>
            </a:r>
            <a:r>
              <a:rPr lang="es-AR" sz="1400" i="1" dirty="0">
                <a:solidFill>
                  <a:schemeClr val="tx1"/>
                </a:solidFill>
              </a:rPr>
              <a:t>running</a:t>
            </a:r>
            <a:r>
              <a:rPr lang="es-AR" sz="1400" dirty="0">
                <a:solidFill>
                  <a:schemeClr val="tx1"/>
                </a:solidFill>
              </a:rPr>
              <a:t>) o pausarla (</a:t>
            </a:r>
            <a:r>
              <a:rPr lang="es-AR" sz="1400" i="1" dirty="0" err="1">
                <a:solidFill>
                  <a:schemeClr val="tx1"/>
                </a:solidFill>
              </a:rPr>
              <a:t>paused</a:t>
            </a:r>
            <a:r>
              <a:rPr lang="es-AR" sz="1400" dirty="0">
                <a:solidFill>
                  <a:schemeClr val="tx1"/>
                </a:solidFill>
              </a:rPr>
              <a:t>).</a:t>
            </a:r>
            <a:endParaRPr lang="es-AR" sz="1400" dirty="0" smtClean="0">
              <a:solidFill>
                <a:schemeClr val="tx1"/>
              </a:solidFill>
            </a:endParaRPr>
          </a:p>
        </p:txBody>
      </p:sp>
      <p:pic>
        <p:nvPicPr>
          <p:cNvPr id="3" name="Imagen 2"/>
          <p:cNvPicPr>
            <a:picLocks noChangeAspect="1"/>
          </p:cNvPicPr>
          <p:nvPr/>
        </p:nvPicPr>
        <p:blipFill>
          <a:blip r:embed="rId3"/>
          <a:stretch>
            <a:fillRect/>
          </a:stretch>
        </p:blipFill>
        <p:spPr>
          <a:xfrm>
            <a:off x="1418126" y="1604598"/>
            <a:ext cx="6307748" cy="1662277"/>
          </a:xfrm>
          <a:prstGeom prst="rect">
            <a:avLst/>
          </a:prstGeom>
        </p:spPr>
      </p:pic>
    </p:spTree>
    <p:extLst>
      <p:ext uri="{BB962C8B-B14F-4D97-AF65-F5344CB8AC3E}">
        <p14:creationId xmlns:p14="http://schemas.microsoft.com/office/powerpoint/2010/main" val="2278960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0" name="Google Shape;258;p18"/>
          <p:cNvSpPr txBox="1">
            <a:spLocks/>
          </p:cNvSpPr>
          <p:nvPr/>
        </p:nvSpPr>
        <p:spPr>
          <a:xfrm>
            <a:off x="243961" y="558135"/>
            <a:ext cx="86560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s-ES" dirty="0" smtClean="0"/>
              <a:t>Atajo: Animaciones</a:t>
            </a:r>
            <a:endParaRPr lang="es-ES" dirty="0"/>
          </a:p>
        </p:txBody>
      </p:sp>
      <p:sp>
        <p:nvSpPr>
          <p:cNvPr id="30" name="Google Shape;61;p14"/>
          <p:cNvSpPr txBox="1">
            <a:spLocks/>
          </p:cNvSpPr>
          <p:nvPr/>
        </p:nvSpPr>
        <p:spPr>
          <a:xfrm>
            <a:off x="273937" y="1033466"/>
            <a:ext cx="8152000" cy="8129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dirty="0">
                <a:solidFill>
                  <a:schemeClr val="tx1"/>
                </a:solidFill>
              </a:rPr>
              <a:t>Nuevamente, CSS ofrece la posibilidad de resumir todas estas propiedades en una sola, para hacer nuestras hojas de estilos más específicas. El orden de la propiedad de atajo sería el siguiente</a:t>
            </a:r>
            <a:r>
              <a:rPr lang="es-AR" sz="1400" dirty="0" smtClean="0">
                <a:solidFill>
                  <a:schemeClr val="tx1"/>
                </a:solidFill>
              </a:rPr>
              <a:t>:</a:t>
            </a:r>
            <a:endParaRPr lang="es-AR" sz="1400" dirty="0">
              <a:solidFill>
                <a:schemeClr val="tx1"/>
              </a:solidFill>
            </a:endParaRPr>
          </a:p>
        </p:txBody>
      </p:sp>
      <p:sp>
        <p:nvSpPr>
          <p:cNvPr id="2" name="Rectángulo 1"/>
          <p:cNvSpPr/>
          <p:nvPr/>
        </p:nvSpPr>
        <p:spPr>
          <a:xfrm>
            <a:off x="741120" y="1865436"/>
            <a:ext cx="7921869" cy="1169551"/>
          </a:xfrm>
          <a:prstGeom prst="rect">
            <a:avLst/>
          </a:prstGeom>
          <a:solidFill>
            <a:srgbClr val="23262E"/>
          </a:solidFill>
        </p:spPr>
        <p:txBody>
          <a:bodyPr wrap="square">
            <a:spAutoFit/>
          </a:bodyPr>
          <a:lstStyle/>
          <a:p>
            <a:r>
              <a:rPr lang="en-US" dirty="0">
                <a:solidFill>
                  <a:srgbClr val="F92672"/>
                </a:solidFill>
                <a:latin typeface="Consolas" panose="020B0609020204030204" pitchFamily="49" charset="0"/>
              </a:rPr>
              <a:t>div</a:t>
            </a:r>
            <a:r>
              <a:rPr lang="en-US" dirty="0">
                <a:solidFill>
                  <a:srgbClr val="D5CED9"/>
                </a:solidFill>
                <a:latin typeface="Consolas" panose="020B0609020204030204" pitchFamily="49" charset="0"/>
              </a:rPr>
              <a:t> {</a:t>
            </a:r>
          </a:p>
          <a:p>
            <a:r>
              <a:rPr lang="en-US" dirty="0">
                <a:solidFill>
                  <a:srgbClr val="D5CED9"/>
                </a:solidFill>
                <a:latin typeface="Consolas" panose="020B0609020204030204" pitchFamily="49" charset="0"/>
              </a:rPr>
              <a:t>    </a:t>
            </a:r>
            <a:r>
              <a:rPr lang="en-US" dirty="0">
                <a:solidFill>
                  <a:srgbClr val="5F6167"/>
                </a:solidFill>
                <a:latin typeface="Consolas" panose="020B0609020204030204" pitchFamily="49" charset="0"/>
              </a:rPr>
              <a:t>/* animation: &lt;name&gt; &lt;duration&gt; &lt;timing-function&gt; &lt;delay&gt;</a:t>
            </a:r>
            <a:endParaRPr lang="en-US" dirty="0">
              <a:solidFill>
                <a:srgbClr val="D5CED9"/>
              </a:solidFill>
              <a:latin typeface="Consolas" panose="020B0609020204030204" pitchFamily="49" charset="0"/>
            </a:endParaRPr>
          </a:p>
          <a:p>
            <a:r>
              <a:rPr lang="en-US" dirty="0">
                <a:solidFill>
                  <a:srgbClr val="5F6167"/>
                </a:solidFill>
                <a:latin typeface="Consolas" panose="020B0609020204030204" pitchFamily="49" charset="0"/>
              </a:rPr>
              <a:t>                  &lt;iteration-count&gt; &lt;direction&gt; &lt;fill-mode&gt; &lt;play-state&gt; */</a:t>
            </a:r>
            <a:endParaRPr lang="en-US" dirty="0">
              <a:solidFill>
                <a:srgbClr val="D5CED9"/>
              </a:solidFill>
              <a:latin typeface="Consolas" panose="020B0609020204030204" pitchFamily="49" charset="0"/>
            </a:endParaRPr>
          </a:p>
          <a:p>
            <a:r>
              <a:rPr lang="en-US" dirty="0">
                <a:solidFill>
                  <a:srgbClr val="D5CED9"/>
                </a:solidFill>
                <a:latin typeface="Consolas" panose="020B0609020204030204" pitchFamily="49" charset="0"/>
              </a:rPr>
              <a:t>    animation: </a:t>
            </a:r>
            <a:r>
              <a:rPr lang="en-US" dirty="0" err="1">
                <a:solidFill>
                  <a:srgbClr val="D5CED9"/>
                </a:solidFill>
                <a:latin typeface="Consolas" panose="020B0609020204030204" pitchFamily="49" charset="0"/>
              </a:rPr>
              <a:t>changeColor</a:t>
            </a:r>
            <a:r>
              <a:rPr lang="en-US" dirty="0">
                <a:solidFill>
                  <a:srgbClr val="D5CED9"/>
                </a:solidFill>
                <a:latin typeface="Consolas" panose="020B0609020204030204" pitchFamily="49" charset="0"/>
              </a:rPr>
              <a:t> </a:t>
            </a:r>
            <a:r>
              <a:rPr lang="en-US" dirty="0">
                <a:solidFill>
                  <a:srgbClr val="F39C12"/>
                </a:solidFill>
                <a:latin typeface="Consolas" panose="020B0609020204030204" pitchFamily="49" charset="0"/>
              </a:rPr>
              <a:t>5s</a:t>
            </a:r>
            <a:r>
              <a:rPr lang="en-US" dirty="0">
                <a:solidFill>
                  <a:srgbClr val="D5CED9"/>
                </a:solidFill>
                <a:latin typeface="Consolas" panose="020B0609020204030204" pitchFamily="49" charset="0"/>
              </a:rPr>
              <a:t> </a:t>
            </a:r>
            <a:r>
              <a:rPr lang="en-US" dirty="0">
                <a:solidFill>
                  <a:srgbClr val="EE5D43"/>
                </a:solidFill>
                <a:latin typeface="Consolas" panose="020B0609020204030204" pitchFamily="49" charset="0"/>
              </a:rPr>
              <a:t>linear</a:t>
            </a:r>
            <a:r>
              <a:rPr lang="en-US" dirty="0">
                <a:solidFill>
                  <a:srgbClr val="D5CED9"/>
                </a:solidFill>
                <a:latin typeface="Consolas" panose="020B0609020204030204" pitchFamily="49" charset="0"/>
              </a:rPr>
              <a:t> </a:t>
            </a:r>
            <a:r>
              <a:rPr lang="en-US" dirty="0">
                <a:solidFill>
                  <a:srgbClr val="F39C12"/>
                </a:solidFill>
                <a:latin typeface="Consolas" panose="020B0609020204030204" pitchFamily="49" charset="0"/>
              </a:rPr>
              <a:t>0.5s</a:t>
            </a:r>
            <a:r>
              <a:rPr lang="en-US" dirty="0">
                <a:solidFill>
                  <a:srgbClr val="D5CED9"/>
                </a:solidFill>
                <a:latin typeface="Consolas" panose="020B0609020204030204" pitchFamily="49" charset="0"/>
              </a:rPr>
              <a:t> </a:t>
            </a:r>
            <a:r>
              <a:rPr lang="en-US" dirty="0">
                <a:solidFill>
                  <a:srgbClr val="F39C12"/>
                </a:solidFill>
                <a:latin typeface="Consolas" panose="020B0609020204030204" pitchFamily="49" charset="0"/>
              </a:rPr>
              <a:t>4</a:t>
            </a:r>
            <a:r>
              <a:rPr lang="en-US" dirty="0">
                <a:solidFill>
                  <a:srgbClr val="D5CED9"/>
                </a:solidFill>
                <a:latin typeface="Consolas" panose="020B0609020204030204" pitchFamily="49" charset="0"/>
              </a:rPr>
              <a:t> </a:t>
            </a:r>
            <a:r>
              <a:rPr lang="en-US" dirty="0">
                <a:solidFill>
                  <a:srgbClr val="EE5D43"/>
                </a:solidFill>
                <a:latin typeface="Consolas" panose="020B0609020204030204" pitchFamily="49" charset="0"/>
              </a:rPr>
              <a:t>normal</a:t>
            </a:r>
            <a:r>
              <a:rPr lang="en-US" dirty="0">
                <a:solidFill>
                  <a:srgbClr val="D5CED9"/>
                </a:solidFill>
                <a:latin typeface="Consolas" panose="020B0609020204030204" pitchFamily="49" charset="0"/>
              </a:rPr>
              <a:t> </a:t>
            </a:r>
            <a:r>
              <a:rPr lang="en-US" dirty="0">
                <a:solidFill>
                  <a:srgbClr val="EE5D43"/>
                </a:solidFill>
                <a:latin typeface="Consolas" panose="020B0609020204030204" pitchFamily="49" charset="0"/>
              </a:rPr>
              <a:t>forwards</a:t>
            </a:r>
            <a:r>
              <a:rPr lang="en-US" dirty="0">
                <a:solidFill>
                  <a:srgbClr val="D5CED9"/>
                </a:solidFill>
                <a:latin typeface="Consolas" panose="020B0609020204030204" pitchFamily="49" charset="0"/>
              </a:rPr>
              <a:t> </a:t>
            </a:r>
            <a:r>
              <a:rPr lang="en-US" dirty="0">
                <a:solidFill>
                  <a:srgbClr val="EE5D43"/>
                </a:solidFill>
                <a:latin typeface="Consolas" panose="020B0609020204030204" pitchFamily="49" charset="0"/>
              </a:rPr>
              <a:t>running</a:t>
            </a:r>
            <a:r>
              <a:rPr lang="en-US" dirty="0">
                <a:solidFill>
                  <a:srgbClr val="D5CED9"/>
                </a:solidFill>
                <a:latin typeface="Consolas" panose="020B0609020204030204" pitchFamily="49" charset="0"/>
              </a:rPr>
              <a:t>;</a:t>
            </a:r>
          </a:p>
          <a:p>
            <a:r>
              <a:rPr lang="en-US" dirty="0">
                <a:solidFill>
                  <a:srgbClr val="D5CED9"/>
                </a:solidFill>
                <a:latin typeface="Consolas" panose="020B0609020204030204" pitchFamily="49" charset="0"/>
              </a:rPr>
              <a:t>  }</a:t>
            </a:r>
          </a:p>
        </p:txBody>
      </p:sp>
      <p:sp>
        <p:nvSpPr>
          <p:cNvPr id="5" name="Rectángulo 4"/>
          <p:cNvSpPr/>
          <p:nvPr/>
        </p:nvSpPr>
        <p:spPr>
          <a:xfrm>
            <a:off x="691936" y="3117047"/>
            <a:ext cx="8020236" cy="596041"/>
          </a:xfrm>
          <a:prstGeom prst="rect">
            <a:avLst/>
          </a:prstGeom>
          <a:noFill/>
          <a:ln>
            <a:noFill/>
          </a:ln>
        </p:spPr>
        <p:txBody>
          <a:bodyPr spcFirstLastPara="1" wrap="square" lIns="91425" tIns="91425" rIns="91425" bIns="91425" anchor="ctr" anchorCtr="0">
            <a:noAutofit/>
          </a:bodyPr>
          <a:lstStyle/>
          <a:p>
            <a:pPr>
              <a:buClr>
                <a:schemeClr val="tx1"/>
              </a:buClr>
              <a:buSzPct val="100000"/>
              <a:buFont typeface="Montserrat"/>
              <a:buNone/>
            </a:pPr>
            <a:r>
              <a:rPr lang="es-AR" sz="1200" b="1" i="1" dirty="0">
                <a:solidFill>
                  <a:srgbClr val="9D66F9"/>
                </a:solidFill>
                <a:latin typeface="Montserrat"/>
                <a:ea typeface="Montserrat"/>
                <a:cs typeface="Montserrat"/>
              </a:rPr>
              <a:t>Consejo:</a:t>
            </a:r>
            <a:r>
              <a:rPr lang="es-AR" sz="1200" i="1" dirty="0">
                <a:solidFill>
                  <a:srgbClr val="9D66F9"/>
                </a:solidFill>
                <a:latin typeface="Montserrat"/>
                <a:ea typeface="Montserrat"/>
                <a:cs typeface="Montserrat"/>
              </a:rPr>
              <a:t> Mucho cuidado al indicar los segundos en las propiedades de duración. Al ser una unidad diferente a las que solemos manejar (</a:t>
            </a:r>
            <a:r>
              <a:rPr lang="es-AR" sz="1200" dirty="0" err="1">
                <a:solidFill>
                  <a:srgbClr val="9D66F9"/>
                </a:solidFill>
                <a:latin typeface="Montserrat"/>
                <a:ea typeface="Montserrat"/>
                <a:cs typeface="Montserrat"/>
              </a:rPr>
              <a:t>px</a:t>
            </a:r>
            <a:r>
              <a:rPr lang="es-AR" sz="1200" dirty="0">
                <a:solidFill>
                  <a:srgbClr val="9D66F9"/>
                </a:solidFill>
                <a:latin typeface="Montserrat"/>
                <a:ea typeface="Montserrat"/>
                <a:cs typeface="Montserrat"/>
              </a:rPr>
              <a:t>, </a:t>
            </a:r>
            <a:r>
              <a:rPr lang="es-AR" sz="1200" dirty="0" err="1">
                <a:solidFill>
                  <a:srgbClr val="9D66F9"/>
                </a:solidFill>
                <a:latin typeface="Montserrat"/>
                <a:ea typeface="Montserrat"/>
                <a:cs typeface="Montserrat"/>
              </a:rPr>
              <a:t>em</a:t>
            </a:r>
            <a:r>
              <a:rPr lang="es-AR" sz="1200" dirty="0">
                <a:solidFill>
                  <a:srgbClr val="9D66F9"/>
                </a:solidFill>
                <a:latin typeface="Montserrat"/>
                <a:ea typeface="Montserrat"/>
                <a:cs typeface="Montserrat"/>
              </a:rPr>
              <a:t>, etc...</a:t>
            </a:r>
            <a:r>
              <a:rPr lang="es-AR" sz="1200" i="1" dirty="0">
                <a:solidFill>
                  <a:srgbClr val="9D66F9"/>
                </a:solidFill>
                <a:latin typeface="Montserrat"/>
                <a:ea typeface="Montserrat"/>
                <a:cs typeface="Montserrat"/>
              </a:rPr>
              <a:t>) hay que especificar </a:t>
            </a:r>
            <a:r>
              <a:rPr lang="es-AR" sz="1200" b="1" i="1" dirty="0">
                <a:solidFill>
                  <a:srgbClr val="9D66F9"/>
                </a:solidFill>
                <a:latin typeface="Montserrat"/>
                <a:ea typeface="Montserrat"/>
                <a:cs typeface="Montserrat"/>
              </a:rPr>
              <a:t>siempre</a:t>
            </a:r>
            <a:r>
              <a:rPr lang="es-AR" sz="1200" i="1" dirty="0">
                <a:solidFill>
                  <a:srgbClr val="9D66F9"/>
                </a:solidFill>
                <a:latin typeface="Montserrat"/>
                <a:ea typeface="Montserrat"/>
                <a:cs typeface="Montserrat"/>
              </a:rPr>
              <a:t> la </a:t>
            </a:r>
            <a:r>
              <a:rPr lang="es-AR" sz="1200" b="1" i="1" dirty="0">
                <a:solidFill>
                  <a:srgbClr val="9D66F9"/>
                </a:solidFill>
                <a:latin typeface="Montserrat"/>
                <a:ea typeface="Montserrat"/>
                <a:cs typeface="Montserrat"/>
              </a:rPr>
              <a:t>s</a:t>
            </a:r>
            <a:r>
              <a:rPr lang="es-AR" sz="1200" i="1" dirty="0">
                <a:solidFill>
                  <a:srgbClr val="9D66F9"/>
                </a:solidFill>
                <a:latin typeface="Montserrat"/>
                <a:ea typeface="Montserrat"/>
                <a:cs typeface="Montserrat"/>
              </a:rPr>
              <a:t>, aunque sea un valor igual a 0</a:t>
            </a:r>
            <a:r>
              <a:rPr lang="es-AR" sz="1200" i="1" dirty="0" smtClean="0">
                <a:solidFill>
                  <a:srgbClr val="9D66F9"/>
                </a:solidFill>
                <a:latin typeface="Montserrat"/>
                <a:ea typeface="Montserrat"/>
                <a:cs typeface="Montserrat"/>
              </a:rPr>
              <a:t>.</a:t>
            </a:r>
            <a:endParaRPr lang="es-AR" sz="1200" i="1" dirty="0">
              <a:solidFill>
                <a:srgbClr val="9D66F9"/>
              </a:solidFill>
              <a:latin typeface="Montserrat"/>
              <a:ea typeface="Montserrat"/>
              <a:cs typeface="Montserrat"/>
            </a:endParaRPr>
          </a:p>
        </p:txBody>
      </p:sp>
      <p:sp>
        <p:nvSpPr>
          <p:cNvPr id="6" name="Google Shape;258;p18"/>
          <p:cNvSpPr txBox="1">
            <a:spLocks/>
          </p:cNvSpPr>
          <p:nvPr/>
        </p:nvSpPr>
        <p:spPr>
          <a:xfrm>
            <a:off x="7865807" y="1865438"/>
            <a:ext cx="792419" cy="303108"/>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r>
              <a:rPr lang="es-ES" sz="1400" dirty="0" smtClean="0">
                <a:solidFill>
                  <a:schemeClr val="bg1"/>
                </a:solidFill>
              </a:rPr>
              <a:t>CSS</a:t>
            </a:r>
            <a:endParaRPr lang="es-ES" sz="1400" dirty="0">
              <a:solidFill>
                <a:schemeClr val="bg1"/>
              </a:solidFill>
            </a:endParaRPr>
          </a:p>
        </p:txBody>
      </p:sp>
    </p:spTree>
    <p:extLst>
      <p:ext uri="{BB962C8B-B14F-4D97-AF65-F5344CB8AC3E}">
        <p14:creationId xmlns:p14="http://schemas.microsoft.com/office/powerpoint/2010/main" val="1329702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0" name="Google Shape;258;p18"/>
          <p:cNvSpPr txBox="1">
            <a:spLocks/>
          </p:cNvSpPr>
          <p:nvPr/>
        </p:nvSpPr>
        <p:spPr>
          <a:xfrm>
            <a:off x="243961" y="558135"/>
            <a:ext cx="86560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s-ES" dirty="0"/>
              <a:t>Fotogramas (</a:t>
            </a:r>
            <a:r>
              <a:rPr lang="es-ES" dirty="0" err="1"/>
              <a:t>keyframes</a:t>
            </a:r>
            <a:r>
              <a:rPr lang="es-ES" dirty="0" smtClean="0"/>
              <a:t>)</a:t>
            </a:r>
            <a:endParaRPr lang="es-ES" dirty="0"/>
          </a:p>
        </p:txBody>
      </p:sp>
      <p:sp>
        <p:nvSpPr>
          <p:cNvPr id="30" name="Google Shape;61;p14"/>
          <p:cNvSpPr txBox="1">
            <a:spLocks/>
          </p:cNvSpPr>
          <p:nvPr/>
        </p:nvSpPr>
        <p:spPr>
          <a:xfrm>
            <a:off x="273937" y="1033466"/>
            <a:ext cx="8152000" cy="5931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dirty="0" smtClean="0">
                <a:solidFill>
                  <a:schemeClr val="tx1"/>
                </a:solidFill>
              </a:rPr>
              <a:t>Para definir </a:t>
            </a:r>
            <a:r>
              <a:rPr lang="es-AR" sz="1400" dirty="0">
                <a:solidFill>
                  <a:schemeClr val="tx1"/>
                </a:solidFill>
              </a:rPr>
              <a:t>los fotogramas de </a:t>
            </a:r>
            <a:r>
              <a:rPr lang="es-AR" sz="1400" dirty="0" smtClean="0">
                <a:solidFill>
                  <a:schemeClr val="tx1"/>
                </a:solidFill>
              </a:rPr>
              <a:t>una animación utilizaremos </a:t>
            </a:r>
            <a:r>
              <a:rPr lang="es-AR" sz="1400" dirty="0">
                <a:solidFill>
                  <a:schemeClr val="tx1"/>
                </a:solidFill>
              </a:rPr>
              <a:t>la regla </a:t>
            </a:r>
            <a:r>
              <a:rPr lang="es-AR" sz="1400" b="1" dirty="0">
                <a:solidFill>
                  <a:schemeClr val="tx1"/>
                </a:solidFill>
              </a:rPr>
              <a:t>@</a:t>
            </a:r>
            <a:r>
              <a:rPr lang="es-AR" sz="1400" b="1" dirty="0" err="1">
                <a:solidFill>
                  <a:schemeClr val="tx1"/>
                </a:solidFill>
              </a:rPr>
              <a:t>keyframes</a:t>
            </a:r>
            <a:r>
              <a:rPr lang="es-AR" sz="1400" dirty="0">
                <a:solidFill>
                  <a:schemeClr val="tx1"/>
                </a:solidFill>
              </a:rPr>
              <a:t>, la </a:t>
            </a:r>
            <a:r>
              <a:rPr lang="es-AR" sz="1400" dirty="0" smtClean="0">
                <a:solidFill>
                  <a:schemeClr val="tx1"/>
                </a:solidFill>
              </a:rPr>
              <a:t>cual </a:t>
            </a:r>
            <a:r>
              <a:rPr lang="es-AR" sz="1400" dirty="0">
                <a:solidFill>
                  <a:schemeClr val="tx1"/>
                </a:solidFill>
              </a:rPr>
              <a:t>es muy sencilla de utilizar y se basa en el siguiente esquema</a:t>
            </a:r>
            <a:r>
              <a:rPr lang="es-AR" sz="1400" dirty="0" smtClean="0">
                <a:solidFill>
                  <a:schemeClr val="tx1"/>
                </a:solidFill>
              </a:rPr>
              <a:t>:</a:t>
            </a:r>
            <a:endParaRPr lang="es-AR" sz="1400" dirty="0">
              <a:solidFill>
                <a:schemeClr val="tx1"/>
              </a:solidFill>
            </a:endParaRPr>
          </a:p>
        </p:txBody>
      </p:sp>
      <p:pic>
        <p:nvPicPr>
          <p:cNvPr id="5122" name="Picture 2" descr="Sintaxis del esquema de los keyfram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097" y="1626578"/>
            <a:ext cx="1737703" cy="1269279"/>
          </a:xfrm>
          <a:prstGeom prst="rect">
            <a:avLst/>
          </a:prstGeom>
          <a:solidFill>
            <a:srgbClr val="23262E"/>
          </a:solidFill>
          <a:ln>
            <a:solidFill>
              <a:schemeClr val="accent1"/>
            </a:solidFill>
          </a:ln>
          <a:effectLst>
            <a:outerShdw blurRad="50800" dist="38100" dir="2700000" algn="tl" rotWithShape="0">
              <a:prstClr val="black">
                <a:alpha val="40000"/>
              </a:prstClr>
            </a:outerShdw>
          </a:effectLst>
          <a:extLst/>
        </p:spPr>
      </p:pic>
      <p:sp>
        <p:nvSpPr>
          <p:cNvPr id="7" name="Google Shape;61;p14"/>
          <p:cNvSpPr txBox="1">
            <a:spLocks/>
          </p:cNvSpPr>
          <p:nvPr/>
        </p:nvSpPr>
        <p:spPr>
          <a:xfrm>
            <a:off x="2239776" y="1536747"/>
            <a:ext cx="6660266" cy="14635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dirty="0">
                <a:solidFill>
                  <a:schemeClr val="tx1"/>
                </a:solidFill>
              </a:rPr>
              <a:t>En primer lugar elegiremos un </a:t>
            </a:r>
            <a:r>
              <a:rPr lang="es-AR" sz="1400" b="1" dirty="0">
                <a:solidFill>
                  <a:schemeClr val="tx1"/>
                </a:solidFill>
              </a:rPr>
              <a:t>nombre</a:t>
            </a:r>
            <a:r>
              <a:rPr lang="es-AR" sz="1400" dirty="0">
                <a:solidFill>
                  <a:schemeClr val="tx1"/>
                </a:solidFill>
              </a:rPr>
              <a:t> para la animación (</a:t>
            </a:r>
            <a:r>
              <a:rPr lang="es-AR" sz="1400" i="1" dirty="0">
                <a:solidFill>
                  <a:schemeClr val="tx1"/>
                </a:solidFill>
              </a:rPr>
              <a:t>el </a:t>
            </a:r>
            <a:r>
              <a:rPr lang="es-AR" sz="1400" i="1" dirty="0" smtClean="0">
                <a:solidFill>
                  <a:schemeClr val="tx1"/>
                </a:solidFill>
              </a:rPr>
              <a:t>cual </a:t>
            </a:r>
            <a:r>
              <a:rPr lang="es-AR" sz="1400" i="1" dirty="0">
                <a:solidFill>
                  <a:schemeClr val="tx1"/>
                </a:solidFill>
              </a:rPr>
              <a:t>utilizamos en el apartado anterior, para hacer referencia a la animación, ya que podemos tener varias en una misma página</a:t>
            </a:r>
            <a:r>
              <a:rPr lang="es-AR" sz="1400" dirty="0">
                <a:solidFill>
                  <a:schemeClr val="tx1"/>
                </a:solidFill>
              </a:rPr>
              <a:t>), mientras que podremos utilizar varios selectores para definir el transcurso de los fotogramas en la animación</a:t>
            </a:r>
            <a:r>
              <a:rPr lang="es-AR" sz="1400" dirty="0" smtClean="0">
                <a:solidFill>
                  <a:schemeClr val="tx1"/>
                </a:solidFill>
              </a:rPr>
              <a:t>.</a:t>
            </a:r>
            <a:endParaRPr lang="es-AR" sz="1400" dirty="0">
              <a:solidFill>
                <a:schemeClr val="tx1"/>
              </a:solidFill>
            </a:endParaRPr>
          </a:p>
        </p:txBody>
      </p:sp>
      <p:sp>
        <p:nvSpPr>
          <p:cNvPr id="4" name="Rectángulo 3"/>
          <p:cNvSpPr/>
          <p:nvPr/>
        </p:nvSpPr>
        <p:spPr>
          <a:xfrm>
            <a:off x="472097" y="3000296"/>
            <a:ext cx="4267200" cy="2031325"/>
          </a:xfrm>
          <a:prstGeom prst="rect">
            <a:avLst/>
          </a:prstGeom>
          <a:solidFill>
            <a:srgbClr val="23262E"/>
          </a:solidFill>
        </p:spPr>
        <p:txBody>
          <a:bodyPr wrap="square">
            <a:spAutoFit/>
          </a:bodyPr>
          <a:lstStyle/>
          <a:p>
            <a:r>
              <a:rPr lang="es-AR" dirty="0">
                <a:solidFill>
                  <a:srgbClr val="F92672"/>
                </a:solidFill>
                <a:latin typeface="Consolas" panose="020B0609020204030204" pitchFamily="49" charset="0"/>
              </a:rPr>
              <a:t>div</a:t>
            </a:r>
            <a:r>
              <a:rPr lang="es-AR" dirty="0">
                <a:solidFill>
                  <a:srgbClr val="D5CED9"/>
                </a:solidFill>
                <a:latin typeface="Consolas" panose="020B0609020204030204" pitchFamily="49" charset="0"/>
              </a:rPr>
              <a:t> {</a:t>
            </a:r>
          </a:p>
          <a:p>
            <a:r>
              <a:rPr lang="es-AR" dirty="0">
                <a:solidFill>
                  <a:srgbClr val="D5CED9"/>
                </a:solidFill>
                <a:latin typeface="Consolas" panose="020B0609020204030204" pitchFamily="49" charset="0"/>
              </a:rPr>
              <a:t>    </a:t>
            </a:r>
            <a:r>
              <a:rPr lang="es-AR" dirty="0" err="1">
                <a:solidFill>
                  <a:srgbClr val="D5CED9"/>
                </a:solidFill>
                <a:latin typeface="Consolas" panose="020B0609020204030204" pitchFamily="49" charset="0"/>
              </a:rPr>
              <a:t>width</a:t>
            </a:r>
            <a:r>
              <a:rPr lang="es-AR" dirty="0">
                <a:solidFill>
                  <a:srgbClr val="D5CED9"/>
                </a:solidFill>
                <a:latin typeface="Consolas" panose="020B0609020204030204" pitchFamily="49" charset="0"/>
              </a:rPr>
              <a:t>: </a:t>
            </a:r>
            <a:r>
              <a:rPr lang="es-AR" dirty="0">
                <a:solidFill>
                  <a:srgbClr val="F39C12"/>
                </a:solidFill>
                <a:latin typeface="Consolas" panose="020B0609020204030204" pitchFamily="49" charset="0"/>
              </a:rPr>
              <a:t>100px</a:t>
            </a:r>
            <a:r>
              <a:rPr lang="es-AR" dirty="0">
                <a:solidFill>
                  <a:srgbClr val="D5CED9"/>
                </a:solidFill>
                <a:latin typeface="Consolas" panose="020B0609020204030204" pitchFamily="49" charset="0"/>
              </a:rPr>
              <a:t>;</a:t>
            </a:r>
          </a:p>
          <a:p>
            <a:r>
              <a:rPr lang="es-AR" dirty="0">
                <a:solidFill>
                  <a:srgbClr val="D5CED9"/>
                </a:solidFill>
                <a:latin typeface="Consolas" panose="020B0609020204030204" pitchFamily="49" charset="0"/>
              </a:rPr>
              <a:t>    </a:t>
            </a:r>
            <a:r>
              <a:rPr lang="es-AR" dirty="0" err="1">
                <a:solidFill>
                  <a:srgbClr val="D5CED9"/>
                </a:solidFill>
                <a:latin typeface="Consolas" panose="020B0609020204030204" pitchFamily="49" charset="0"/>
              </a:rPr>
              <a:t>height</a:t>
            </a:r>
            <a:r>
              <a:rPr lang="es-AR" dirty="0">
                <a:solidFill>
                  <a:srgbClr val="D5CED9"/>
                </a:solidFill>
                <a:latin typeface="Consolas" panose="020B0609020204030204" pitchFamily="49" charset="0"/>
              </a:rPr>
              <a:t>: </a:t>
            </a:r>
            <a:r>
              <a:rPr lang="es-AR" dirty="0">
                <a:solidFill>
                  <a:srgbClr val="F39C12"/>
                </a:solidFill>
                <a:latin typeface="Consolas" panose="020B0609020204030204" pitchFamily="49" charset="0"/>
              </a:rPr>
              <a:t>100px</a:t>
            </a:r>
            <a:r>
              <a:rPr lang="es-AR" dirty="0">
                <a:solidFill>
                  <a:srgbClr val="D5CED9"/>
                </a:solidFill>
                <a:latin typeface="Consolas" panose="020B0609020204030204" pitchFamily="49" charset="0"/>
              </a:rPr>
              <a:t>;</a:t>
            </a:r>
          </a:p>
          <a:p>
            <a:r>
              <a:rPr lang="es-AR" dirty="0">
                <a:solidFill>
                  <a:srgbClr val="D5CED9"/>
                </a:solidFill>
                <a:latin typeface="Consolas" panose="020B0609020204030204" pitchFamily="49" charset="0"/>
              </a:rPr>
              <a:t>    </a:t>
            </a:r>
            <a:r>
              <a:rPr lang="es-AR" dirty="0" err="1">
                <a:solidFill>
                  <a:srgbClr val="D5CED9"/>
                </a:solidFill>
                <a:latin typeface="Consolas" panose="020B0609020204030204" pitchFamily="49" charset="0"/>
              </a:rPr>
              <a:t>background</a:t>
            </a:r>
            <a:r>
              <a:rPr lang="es-AR" dirty="0">
                <a:solidFill>
                  <a:srgbClr val="D5CED9"/>
                </a:solidFill>
                <a:latin typeface="Consolas" panose="020B0609020204030204" pitchFamily="49" charset="0"/>
              </a:rPr>
              <a:t>-color: </a:t>
            </a:r>
            <a:r>
              <a:rPr lang="es-AR" dirty="0">
                <a:solidFill>
                  <a:srgbClr val="EE5D43"/>
                </a:solidFill>
                <a:latin typeface="Consolas" panose="020B0609020204030204" pitchFamily="49" charset="0"/>
              </a:rPr>
              <a:t>blue</a:t>
            </a:r>
            <a:r>
              <a:rPr lang="es-AR" dirty="0">
                <a:solidFill>
                  <a:srgbClr val="D5CED9"/>
                </a:solidFill>
                <a:latin typeface="Consolas" panose="020B0609020204030204" pitchFamily="49" charset="0"/>
              </a:rPr>
              <a:t>;</a:t>
            </a:r>
          </a:p>
          <a:p>
            <a:r>
              <a:rPr lang="es-AR" dirty="0">
                <a:solidFill>
                  <a:srgbClr val="D5CED9"/>
                </a:solidFill>
                <a:latin typeface="Consolas" panose="020B0609020204030204" pitchFamily="49" charset="0"/>
              </a:rPr>
              <a:t>    </a:t>
            </a:r>
            <a:r>
              <a:rPr lang="es-AR" dirty="0" err="1">
                <a:solidFill>
                  <a:srgbClr val="D5CED9"/>
                </a:solidFill>
                <a:latin typeface="Consolas" panose="020B0609020204030204" pitchFamily="49" charset="0"/>
              </a:rPr>
              <a:t>animation-name</a:t>
            </a:r>
            <a:r>
              <a:rPr lang="es-AR" dirty="0">
                <a:solidFill>
                  <a:srgbClr val="D5CED9"/>
                </a:solidFill>
                <a:latin typeface="Consolas" panose="020B0609020204030204" pitchFamily="49" charset="0"/>
              </a:rPr>
              <a:t>: </a:t>
            </a:r>
            <a:r>
              <a:rPr lang="es-AR" dirty="0" err="1">
                <a:solidFill>
                  <a:srgbClr val="D5CED9"/>
                </a:solidFill>
                <a:latin typeface="Consolas" panose="020B0609020204030204" pitchFamily="49" charset="0"/>
              </a:rPr>
              <a:t>cambiarColor</a:t>
            </a:r>
            <a:r>
              <a:rPr lang="es-AR" dirty="0">
                <a:solidFill>
                  <a:srgbClr val="D5CED9"/>
                </a:solidFill>
                <a:latin typeface="Consolas" panose="020B0609020204030204" pitchFamily="49" charset="0"/>
              </a:rPr>
              <a:t>;</a:t>
            </a:r>
          </a:p>
          <a:p>
            <a:r>
              <a:rPr lang="es-AR" dirty="0">
                <a:solidFill>
                  <a:srgbClr val="D5CED9"/>
                </a:solidFill>
                <a:latin typeface="Consolas" panose="020B0609020204030204" pitchFamily="49" charset="0"/>
              </a:rPr>
              <a:t>    </a:t>
            </a:r>
            <a:r>
              <a:rPr lang="es-AR" dirty="0" err="1">
                <a:solidFill>
                  <a:srgbClr val="D5CED9"/>
                </a:solidFill>
                <a:latin typeface="Consolas" panose="020B0609020204030204" pitchFamily="49" charset="0"/>
              </a:rPr>
              <a:t>animation-duration</a:t>
            </a:r>
            <a:r>
              <a:rPr lang="es-AR" dirty="0">
                <a:solidFill>
                  <a:srgbClr val="D5CED9"/>
                </a:solidFill>
                <a:latin typeface="Consolas" panose="020B0609020204030204" pitchFamily="49" charset="0"/>
              </a:rPr>
              <a:t>: </a:t>
            </a:r>
            <a:r>
              <a:rPr lang="es-AR" dirty="0">
                <a:solidFill>
                  <a:srgbClr val="F39C12"/>
                </a:solidFill>
                <a:latin typeface="Consolas" panose="020B0609020204030204" pitchFamily="49" charset="0"/>
              </a:rPr>
              <a:t>2s</a:t>
            </a:r>
            <a:r>
              <a:rPr lang="es-AR" dirty="0">
                <a:solidFill>
                  <a:srgbClr val="D5CED9"/>
                </a:solidFill>
                <a:latin typeface="Consolas" panose="020B0609020204030204" pitchFamily="49" charset="0"/>
              </a:rPr>
              <a:t>;</a:t>
            </a:r>
          </a:p>
          <a:p>
            <a:r>
              <a:rPr lang="es-AR" dirty="0">
                <a:solidFill>
                  <a:srgbClr val="D5CED9"/>
                </a:solidFill>
                <a:latin typeface="Consolas" panose="020B0609020204030204" pitchFamily="49" charset="0"/>
              </a:rPr>
              <a:t>    </a:t>
            </a:r>
            <a:r>
              <a:rPr lang="es-AR" dirty="0" err="1">
                <a:solidFill>
                  <a:srgbClr val="D5CED9"/>
                </a:solidFill>
                <a:latin typeface="Consolas" panose="020B0609020204030204" pitchFamily="49" charset="0"/>
              </a:rPr>
              <a:t>animation-delay</a:t>
            </a:r>
            <a:r>
              <a:rPr lang="es-AR" dirty="0">
                <a:solidFill>
                  <a:srgbClr val="D5CED9"/>
                </a:solidFill>
                <a:latin typeface="Consolas" panose="020B0609020204030204" pitchFamily="49" charset="0"/>
              </a:rPr>
              <a:t>: </a:t>
            </a:r>
            <a:r>
              <a:rPr lang="es-AR" dirty="0">
                <a:solidFill>
                  <a:srgbClr val="F39C12"/>
                </a:solidFill>
                <a:latin typeface="Consolas" panose="020B0609020204030204" pitchFamily="49" charset="0"/>
              </a:rPr>
              <a:t>1s</a:t>
            </a:r>
            <a:r>
              <a:rPr lang="es-AR" dirty="0">
                <a:solidFill>
                  <a:srgbClr val="D5CED9"/>
                </a:solidFill>
                <a:latin typeface="Consolas" panose="020B0609020204030204" pitchFamily="49" charset="0"/>
              </a:rPr>
              <a:t>;</a:t>
            </a:r>
          </a:p>
          <a:p>
            <a:r>
              <a:rPr lang="es-AR" dirty="0">
                <a:solidFill>
                  <a:srgbClr val="D5CED9"/>
                </a:solidFill>
                <a:latin typeface="Consolas" panose="020B0609020204030204" pitchFamily="49" charset="0"/>
              </a:rPr>
              <a:t>    </a:t>
            </a:r>
            <a:r>
              <a:rPr lang="es-AR" dirty="0">
                <a:solidFill>
                  <a:srgbClr val="5F6167"/>
                </a:solidFill>
                <a:latin typeface="Consolas" panose="020B0609020204030204" pitchFamily="49" charset="0"/>
              </a:rPr>
              <a:t>/* </a:t>
            </a:r>
            <a:r>
              <a:rPr lang="es-AR" dirty="0" err="1">
                <a:solidFill>
                  <a:srgbClr val="5F6167"/>
                </a:solidFill>
                <a:latin typeface="Consolas" panose="020B0609020204030204" pitchFamily="49" charset="0"/>
              </a:rPr>
              <a:t>animation</a:t>
            </a:r>
            <a:r>
              <a:rPr lang="es-AR" dirty="0">
                <a:solidFill>
                  <a:srgbClr val="5F6167"/>
                </a:solidFill>
                <a:latin typeface="Consolas" panose="020B0609020204030204" pitchFamily="49" charset="0"/>
              </a:rPr>
              <a:t>: </a:t>
            </a:r>
            <a:r>
              <a:rPr lang="es-AR" dirty="0" err="1">
                <a:solidFill>
                  <a:srgbClr val="5F6167"/>
                </a:solidFill>
                <a:latin typeface="Consolas" panose="020B0609020204030204" pitchFamily="49" charset="0"/>
              </a:rPr>
              <a:t>cambiarColor</a:t>
            </a:r>
            <a:r>
              <a:rPr lang="es-AR" dirty="0">
                <a:solidFill>
                  <a:srgbClr val="5F6167"/>
                </a:solidFill>
                <a:latin typeface="Consolas" panose="020B0609020204030204" pitchFamily="49" charset="0"/>
              </a:rPr>
              <a:t> 2s 1s; */</a:t>
            </a:r>
            <a:endParaRPr lang="es-AR" dirty="0">
              <a:solidFill>
                <a:srgbClr val="D5CED9"/>
              </a:solidFill>
              <a:latin typeface="Consolas" panose="020B0609020204030204" pitchFamily="49" charset="0"/>
            </a:endParaRPr>
          </a:p>
          <a:p>
            <a:r>
              <a:rPr lang="es-AR" dirty="0" smtClean="0">
                <a:solidFill>
                  <a:srgbClr val="D5CED9"/>
                </a:solidFill>
                <a:latin typeface="Consolas" panose="020B0609020204030204" pitchFamily="49" charset="0"/>
              </a:rPr>
              <a:t>}</a:t>
            </a:r>
            <a:endParaRPr lang="es-AR" dirty="0">
              <a:solidFill>
                <a:srgbClr val="D5CED9"/>
              </a:solidFill>
              <a:latin typeface="Consolas" panose="020B0609020204030204" pitchFamily="49" charset="0"/>
            </a:endParaRPr>
          </a:p>
        </p:txBody>
      </p:sp>
      <p:sp>
        <p:nvSpPr>
          <p:cNvPr id="6" name="Rectángulo 5"/>
          <p:cNvSpPr/>
          <p:nvPr/>
        </p:nvSpPr>
        <p:spPr>
          <a:xfrm>
            <a:off x="4933719" y="3000296"/>
            <a:ext cx="3771900" cy="1169551"/>
          </a:xfrm>
          <a:prstGeom prst="rect">
            <a:avLst/>
          </a:prstGeom>
          <a:solidFill>
            <a:srgbClr val="23262E"/>
          </a:solidFill>
        </p:spPr>
        <p:txBody>
          <a:bodyPr wrap="square">
            <a:spAutoFit/>
          </a:bodyPr>
          <a:lstStyle/>
          <a:p>
            <a:endParaRPr lang="es-AR" dirty="0" smtClean="0">
              <a:solidFill>
                <a:srgbClr val="C74DED"/>
              </a:solidFill>
              <a:latin typeface="Consolas" panose="020B0609020204030204" pitchFamily="49" charset="0"/>
            </a:endParaRPr>
          </a:p>
          <a:p>
            <a:r>
              <a:rPr lang="es-AR" dirty="0" smtClean="0">
                <a:solidFill>
                  <a:srgbClr val="C74DED"/>
                </a:solidFill>
                <a:latin typeface="Consolas" panose="020B0609020204030204" pitchFamily="49" charset="0"/>
              </a:rPr>
              <a:t>@</a:t>
            </a:r>
            <a:r>
              <a:rPr lang="es-AR" dirty="0" err="1">
                <a:solidFill>
                  <a:srgbClr val="C74DED"/>
                </a:solidFill>
                <a:latin typeface="Consolas" panose="020B0609020204030204" pitchFamily="49" charset="0"/>
              </a:rPr>
              <a:t>keyframes</a:t>
            </a:r>
            <a:r>
              <a:rPr lang="es-AR" dirty="0">
                <a:solidFill>
                  <a:srgbClr val="D5CED9"/>
                </a:solidFill>
                <a:latin typeface="Consolas" panose="020B0609020204030204" pitchFamily="49" charset="0"/>
              </a:rPr>
              <a:t> </a:t>
            </a:r>
            <a:r>
              <a:rPr lang="es-AR" dirty="0" err="1">
                <a:solidFill>
                  <a:srgbClr val="00E8C6"/>
                </a:solidFill>
                <a:latin typeface="Consolas" panose="020B0609020204030204" pitchFamily="49" charset="0"/>
              </a:rPr>
              <a:t>cambiarColor</a:t>
            </a:r>
            <a:r>
              <a:rPr lang="es-AR" dirty="0">
                <a:solidFill>
                  <a:srgbClr val="D5CED9"/>
                </a:solidFill>
                <a:latin typeface="Consolas" panose="020B0609020204030204" pitchFamily="49" charset="0"/>
              </a:rPr>
              <a:t> {</a:t>
            </a:r>
          </a:p>
          <a:p>
            <a:r>
              <a:rPr lang="es-AR" dirty="0">
                <a:solidFill>
                  <a:srgbClr val="D5CED9"/>
                </a:solidFill>
                <a:latin typeface="Consolas" panose="020B0609020204030204" pitchFamily="49" charset="0"/>
              </a:rPr>
              <a:t>    </a:t>
            </a:r>
            <a:r>
              <a:rPr lang="es-AR" dirty="0" err="1">
                <a:solidFill>
                  <a:srgbClr val="FFE66D"/>
                </a:solidFill>
                <a:latin typeface="Consolas" panose="020B0609020204030204" pitchFamily="49" charset="0"/>
              </a:rPr>
              <a:t>from</a:t>
            </a:r>
            <a:r>
              <a:rPr lang="es-AR" dirty="0">
                <a:solidFill>
                  <a:srgbClr val="D5CED9"/>
                </a:solidFill>
                <a:latin typeface="Consolas" panose="020B0609020204030204" pitchFamily="49" charset="0"/>
              </a:rPr>
              <a:t> {</a:t>
            </a:r>
            <a:r>
              <a:rPr lang="es-AR" dirty="0" err="1">
                <a:solidFill>
                  <a:srgbClr val="D5CED9"/>
                </a:solidFill>
                <a:latin typeface="Consolas" panose="020B0609020204030204" pitchFamily="49" charset="0"/>
              </a:rPr>
              <a:t>background</a:t>
            </a:r>
            <a:r>
              <a:rPr lang="es-AR" dirty="0">
                <a:solidFill>
                  <a:srgbClr val="D5CED9"/>
                </a:solidFill>
                <a:latin typeface="Consolas" panose="020B0609020204030204" pitchFamily="49" charset="0"/>
              </a:rPr>
              <a:t>-color: </a:t>
            </a:r>
            <a:r>
              <a:rPr lang="es-AR" dirty="0">
                <a:solidFill>
                  <a:srgbClr val="EE5D43"/>
                </a:solidFill>
                <a:latin typeface="Consolas" panose="020B0609020204030204" pitchFamily="49" charset="0"/>
              </a:rPr>
              <a:t>red</a:t>
            </a:r>
            <a:r>
              <a:rPr lang="es-AR" dirty="0">
                <a:solidFill>
                  <a:srgbClr val="D5CED9"/>
                </a:solidFill>
                <a:latin typeface="Consolas" panose="020B0609020204030204" pitchFamily="49" charset="0"/>
              </a:rPr>
              <a:t>;}</a:t>
            </a:r>
          </a:p>
          <a:p>
            <a:r>
              <a:rPr lang="es-AR" dirty="0">
                <a:solidFill>
                  <a:srgbClr val="D5CED9"/>
                </a:solidFill>
                <a:latin typeface="Consolas" panose="020B0609020204030204" pitchFamily="49" charset="0"/>
              </a:rPr>
              <a:t>    </a:t>
            </a:r>
            <a:r>
              <a:rPr lang="es-AR" dirty="0">
                <a:solidFill>
                  <a:srgbClr val="FFE66D"/>
                </a:solidFill>
                <a:latin typeface="Consolas" panose="020B0609020204030204" pitchFamily="49" charset="0"/>
              </a:rPr>
              <a:t>to</a:t>
            </a:r>
            <a:r>
              <a:rPr lang="es-AR" dirty="0">
                <a:solidFill>
                  <a:srgbClr val="D5CED9"/>
                </a:solidFill>
                <a:latin typeface="Consolas" panose="020B0609020204030204" pitchFamily="49" charset="0"/>
              </a:rPr>
              <a:t> {</a:t>
            </a:r>
            <a:r>
              <a:rPr lang="es-AR" dirty="0" err="1">
                <a:solidFill>
                  <a:srgbClr val="D5CED9"/>
                </a:solidFill>
                <a:latin typeface="Consolas" panose="020B0609020204030204" pitchFamily="49" charset="0"/>
              </a:rPr>
              <a:t>background</a:t>
            </a:r>
            <a:r>
              <a:rPr lang="es-AR" dirty="0">
                <a:solidFill>
                  <a:srgbClr val="D5CED9"/>
                </a:solidFill>
                <a:latin typeface="Consolas" panose="020B0609020204030204" pitchFamily="49" charset="0"/>
              </a:rPr>
              <a:t>-color: </a:t>
            </a:r>
            <a:r>
              <a:rPr lang="es-AR" dirty="0" err="1">
                <a:solidFill>
                  <a:srgbClr val="EE5D43"/>
                </a:solidFill>
                <a:latin typeface="Consolas" panose="020B0609020204030204" pitchFamily="49" charset="0"/>
              </a:rPr>
              <a:t>yellow</a:t>
            </a:r>
            <a:r>
              <a:rPr lang="es-AR" dirty="0">
                <a:solidFill>
                  <a:srgbClr val="D5CED9"/>
                </a:solidFill>
                <a:latin typeface="Consolas" panose="020B0609020204030204" pitchFamily="49" charset="0"/>
              </a:rPr>
              <a:t>;}</a:t>
            </a:r>
          </a:p>
          <a:p>
            <a:r>
              <a:rPr lang="es-AR" dirty="0" smtClean="0">
                <a:solidFill>
                  <a:srgbClr val="D5CED9"/>
                </a:solidFill>
                <a:latin typeface="Consolas" panose="020B0609020204030204" pitchFamily="49" charset="0"/>
              </a:rPr>
              <a:t>}</a:t>
            </a:r>
            <a:endParaRPr lang="es-AR" dirty="0">
              <a:solidFill>
                <a:srgbClr val="D5CED9"/>
              </a:solidFill>
              <a:latin typeface="Consolas" panose="020B0609020204030204" pitchFamily="49" charset="0"/>
            </a:endParaRPr>
          </a:p>
        </p:txBody>
      </p:sp>
      <p:sp>
        <p:nvSpPr>
          <p:cNvPr id="12" name="Google Shape;258;p18"/>
          <p:cNvSpPr txBox="1">
            <a:spLocks/>
          </p:cNvSpPr>
          <p:nvPr/>
        </p:nvSpPr>
        <p:spPr>
          <a:xfrm>
            <a:off x="3946877" y="3000296"/>
            <a:ext cx="792419" cy="303108"/>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r>
              <a:rPr lang="es-ES" sz="1400" dirty="0" smtClean="0">
                <a:solidFill>
                  <a:schemeClr val="bg1"/>
                </a:solidFill>
              </a:rPr>
              <a:t>CSS</a:t>
            </a:r>
            <a:endParaRPr lang="es-ES" sz="1400" dirty="0">
              <a:solidFill>
                <a:schemeClr val="bg1"/>
              </a:solidFill>
            </a:endParaRPr>
          </a:p>
        </p:txBody>
      </p:sp>
      <p:sp>
        <p:nvSpPr>
          <p:cNvPr id="13" name="Google Shape;258;p18"/>
          <p:cNvSpPr txBox="1">
            <a:spLocks/>
          </p:cNvSpPr>
          <p:nvPr/>
        </p:nvSpPr>
        <p:spPr>
          <a:xfrm>
            <a:off x="7913200" y="3002203"/>
            <a:ext cx="792419" cy="303108"/>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r>
              <a:rPr lang="es-ES" sz="1400" dirty="0" smtClean="0">
                <a:solidFill>
                  <a:schemeClr val="bg1"/>
                </a:solidFill>
              </a:rPr>
              <a:t>CSS</a:t>
            </a:r>
            <a:endParaRPr lang="es-ES" sz="1400" dirty="0">
              <a:solidFill>
                <a:schemeClr val="bg1"/>
              </a:solidFill>
            </a:endParaRPr>
          </a:p>
        </p:txBody>
      </p:sp>
    </p:spTree>
    <p:extLst>
      <p:ext uri="{BB962C8B-B14F-4D97-AF65-F5344CB8AC3E}">
        <p14:creationId xmlns:p14="http://schemas.microsoft.com/office/powerpoint/2010/main" val="2882452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0" name="Google Shape;258;p18"/>
          <p:cNvSpPr txBox="1">
            <a:spLocks/>
          </p:cNvSpPr>
          <p:nvPr/>
        </p:nvSpPr>
        <p:spPr>
          <a:xfrm>
            <a:off x="243961" y="558135"/>
            <a:ext cx="86560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s-ES" dirty="0" smtClean="0"/>
              <a:t>Selectores avanzados</a:t>
            </a:r>
            <a:endParaRPr lang="es-ES" dirty="0"/>
          </a:p>
        </p:txBody>
      </p:sp>
      <p:sp>
        <p:nvSpPr>
          <p:cNvPr id="14" name="Google Shape;61;p14"/>
          <p:cNvSpPr txBox="1">
            <a:spLocks/>
          </p:cNvSpPr>
          <p:nvPr/>
        </p:nvSpPr>
        <p:spPr>
          <a:xfrm>
            <a:off x="370649" y="1033465"/>
            <a:ext cx="8152000" cy="6106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dirty="0" smtClean="0">
                <a:solidFill>
                  <a:schemeClr val="tx1"/>
                </a:solidFill>
              </a:rPr>
              <a:t>Permiten ir más allá de la selección básica de los elementos. Utilizan “combinadores”, signos gráficos que establecen la relación entre los elementos y permiten hacer una selección </a:t>
            </a:r>
            <a:r>
              <a:rPr lang="es-AR" sz="1400" b="1" dirty="0" smtClean="0">
                <a:solidFill>
                  <a:schemeClr val="tx1"/>
                </a:solidFill>
              </a:rPr>
              <a:t>específica</a:t>
            </a:r>
            <a:r>
              <a:rPr lang="es-AR" sz="1400" dirty="0" smtClean="0">
                <a:solidFill>
                  <a:schemeClr val="tx1"/>
                </a:solidFill>
              </a:rPr>
              <a:t>. Tenemos varios métodos para </a:t>
            </a:r>
            <a:r>
              <a:rPr lang="es-AR" sz="1400" dirty="0">
                <a:solidFill>
                  <a:schemeClr val="tx1"/>
                </a:solidFill>
              </a:rPr>
              <a:t>seleccionar elementos dependiendo de la estructura del documento </a:t>
            </a:r>
            <a:r>
              <a:rPr lang="es-AR" sz="1400" dirty="0" smtClean="0">
                <a:solidFill>
                  <a:schemeClr val="tx1"/>
                </a:solidFill>
              </a:rPr>
              <a:t>HTML:</a:t>
            </a:r>
          </a:p>
        </p:txBody>
      </p:sp>
      <p:sp>
        <p:nvSpPr>
          <p:cNvPr id="3" name="Rectángulo 2"/>
          <p:cNvSpPr/>
          <p:nvPr/>
        </p:nvSpPr>
        <p:spPr>
          <a:xfrm>
            <a:off x="791971" y="2987192"/>
            <a:ext cx="2967479" cy="307777"/>
          </a:xfrm>
          <a:prstGeom prst="rect">
            <a:avLst/>
          </a:prstGeom>
          <a:solidFill>
            <a:srgbClr val="23262E"/>
          </a:solidFill>
        </p:spPr>
        <p:txBody>
          <a:bodyPr wrap="none">
            <a:spAutoFit/>
          </a:bodyPr>
          <a:lstStyle/>
          <a:p>
            <a:r>
              <a:rPr lang="es-AR" dirty="0">
                <a:solidFill>
                  <a:srgbClr val="F92672"/>
                </a:solidFill>
                <a:latin typeface="Consolas" panose="020B0609020204030204" pitchFamily="49" charset="0"/>
              </a:rPr>
              <a:t>p</a:t>
            </a:r>
            <a:r>
              <a:rPr lang="es-AR" dirty="0">
                <a:solidFill>
                  <a:srgbClr val="D5CED9"/>
                </a:solidFill>
                <a:latin typeface="Consolas" panose="020B0609020204030204" pitchFamily="49" charset="0"/>
              </a:rPr>
              <a:t>, </a:t>
            </a:r>
            <a:r>
              <a:rPr lang="es-AR" dirty="0">
                <a:solidFill>
                  <a:srgbClr val="F92672"/>
                </a:solidFill>
                <a:latin typeface="Consolas" panose="020B0609020204030204" pitchFamily="49" charset="0"/>
              </a:rPr>
              <a:t>a</a:t>
            </a:r>
            <a:r>
              <a:rPr lang="es-AR" dirty="0">
                <a:solidFill>
                  <a:srgbClr val="D5CED9"/>
                </a:solidFill>
                <a:latin typeface="Consolas" panose="020B0609020204030204" pitchFamily="49" charset="0"/>
              </a:rPr>
              <a:t>, </a:t>
            </a:r>
            <a:r>
              <a:rPr lang="es-AR" dirty="0">
                <a:solidFill>
                  <a:srgbClr val="F92672"/>
                </a:solidFill>
                <a:latin typeface="Consolas" panose="020B0609020204030204" pitchFamily="49" charset="0"/>
              </a:rPr>
              <a:t>div</a:t>
            </a:r>
            <a:r>
              <a:rPr lang="es-AR" dirty="0">
                <a:solidFill>
                  <a:srgbClr val="D5CED9"/>
                </a:solidFill>
                <a:latin typeface="Consolas" panose="020B0609020204030204" pitchFamily="49" charset="0"/>
              </a:rPr>
              <a:t> </a:t>
            </a:r>
            <a:r>
              <a:rPr lang="es-AR" dirty="0" smtClean="0">
                <a:solidFill>
                  <a:srgbClr val="D5CED9"/>
                </a:solidFill>
                <a:latin typeface="Consolas" panose="020B0609020204030204" pitchFamily="49" charset="0"/>
              </a:rPr>
              <a:t>{ </a:t>
            </a:r>
            <a:r>
              <a:rPr lang="es-AR" dirty="0" smtClean="0">
                <a:solidFill>
                  <a:srgbClr val="5F6167"/>
                </a:solidFill>
                <a:latin typeface="Consolas" panose="020B0609020204030204" pitchFamily="49" charset="0"/>
              </a:rPr>
              <a:t>/*</a:t>
            </a:r>
            <a:r>
              <a:rPr lang="es-AR" dirty="0">
                <a:solidFill>
                  <a:srgbClr val="5F6167"/>
                </a:solidFill>
                <a:latin typeface="Consolas" panose="020B0609020204030204" pitchFamily="49" charset="0"/>
              </a:rPr>
              <a:t>Reglas CSS*/</a:t>
            </a:r>
            <a:r>
              <a:rPr lang="es-AR" dirty="0">
                <a:solidFill>
                  <a:srgbClr val="D5CED9"/>
                </a:solidFill>
                <a:latin typeface="Consolas" panose="020B0609020204030204" pitchFamily="49" charset="0"/>
              </a:rPr>
              <a:t> }</a:t>
            </a:r>
          </a:p>
        </p:txBody>
      </p:sp>
      <p:sp>
        <p:nvSpPr>
          <p:cNvPr id="4" name="Rectángulo 3"/>
          <p:cNvSpPr/>
          <p:nvPr/>
        </p:nvSpPr>
        <p:spPr>
          <a:xfrm>
            <a:off x="688027" y="2250739"/>
            <a:ext cx="8212015" cy="659510"/>
          </a:xfrm>
          <a:prstGeom prst="rect">
            <a:avLst/>
          </a:prstGeom>
          <a:noFill/>
          <a:ln>
            <a:noFill/>
          </a:ln>
        </p:spPr>
        <p:txBody>
          <a:bodyPr spcFirstLastPara="1" wrap="square" lIns="91425" tIns="91425" rIns="91425" bIns="91425" anchor="t" anchorCtr="0">
            <a:noAutofit/>
          </a:bodyPr>
          <a:lstStyle/>
          <a:p>
            <a:pPr>
              <a:spcAft>
                <a:spcPts val="600"/>
              </a:spcAft>
              <a:buClr>
                <a:schemeClr val="tx1"/>
              </a:buClr>
              <a:buSzPct val="100000"/>
              <a:buFont typeface="Montserrat"/>
              <a:buNone/>
            </a:pPr>
            <a:r>
              <a:rPr lang="es-AR" sz="1200" dirty="0" smtClean="0">
                <a:solidFill>
                  <a:schemeClr val="tx1"/>
                </a:solidFill>
                <a:latin typeface="Montserrat"/>
                <a:ea typeface="Montserrat"/>
                <a:cs typeface="Montserrat"/>
              </a:rPr>
              <a:t>Utilizaremos la , (</a:t>
            </a:r>
            <a:r>
              <a:rPr lang="es-AR" sz="1200" i="1" dirty="0" smtClean="0">
                <a:solidFill>
                  <a:schemeClr val="tx1"/>
                </a:solidFill>
                <a:latin typeface="Montserrat"/>
                <a:ea typeface="Montserrat"/>
                <a:cs typeface="Montserrat"/>
              </a:rPr>
              <a:t>coma</a:t>
            </a:r>
            <a:r>
              <a:rPr lang="es-AR" sz="1200" dirty="0" smtClean="0">
                <a:solidFill>
                  <a:schemeClr val="tx1"/>
                </a:solidFill>
                <a:latin typeface="Montserrat"/>
                <a:ea typeface="Montserrat"/>
                <a:cs typeface="Montserrat"/>
              </a:rPr>
              <a:t>) cuando </a:t>
            </a:r>
            <a:r>
              <a:rPr lang="es-AR" sz="1200" dirty="0">
                <a:solidFill>
                  <a:schemeClr val="tx1"/>
                </a:solidFill>
                <a:latin typeface="Montserrat"/>
                <a:ea typeface="Montserrat"/>
                <a:cs typeface="Montserrat"/>
              </a:rPr>
              <a:t>varios elementos comparten una serie de declaraciones </a:t>
            </a:r>
            <a:r>
              <a:rPr lang="es-AR" sz="1200" dirty="0" smtClean="0">
                <a:solidFill>
                  <a:schemeClr val="tx1"/>
                </a:solidFill>
                <a:latin typeface="Montserrat"/>
                <a:ea typeface="Montserrat"/>
                <a:cs typeface="Montserrat"/>
              </a:rPr>
              <a:t>iguales. En </a:t>
            </a:r>
            <a:r>
              <a:rPr lang="es-AR" sz="1200" dirty="0">
                <a:solidFill>
                  <a:schemeClr val="tx1"/>
                </a:solidFill>
                <a:latin typeface="Montserrat"/>
                <a:ea typeface="Montserrat"/>
                <a:cs typeface="Montserrat"/>
              </a:rPr>
              <a:t>lugar de crear varias reglas iguales en las que sólo cambia el selector, se crea una única regla con todos los selectores necesarios para apuntar a los distintos elementos</a:t>
            </a:r>
            <a:r>
              <a:rPr lang="es-AR" sz="1200" dirty="0" smtClean="0">
                <a:solidFill>
                  <a:schemeClr val="tx1"/>
                </a:solidFill>
                <a:latin typeface="Montserrat"/>
                <a:ea typeface="Montserrat"/>
                <a:cs typeface="Montserrat"/>
              </a:rPr>
              <a:t>. Esto ahorra tiempo de descarga:</a:t>
            </a:r>
            <a:endParaRPr lang="es-AR" sz="1200" dirty="0">
              <a:solidFill>
                <a:schemeClr val="tx1"/>
              </a:solidFill>
              <a:latin typeface="Montserrat"/>
              <a:ea typeface="Montserrat"/>
              <a:cs typeface="Montserrat"/>
            </a:endParaRPr>
          </a:p>
        </p:txBody>
      </p:sp>
      <p:sp>
        <p:nvSpPr>
          <p:cNvPr id="5" name="Rectángulo 4"/>
          <p:cNvSpPr/>
          <p:nvPr/>
        </p:nvSpPr>
        <p:spPr>
          <a:xfrm>
            <a:off x="3800741" y="2910247"/>
            <a:ext cx="3479290" cy="461665"/>
          </a:xfrm>
          <a:prstGeom prst="rect">
            <a:avLst/>
          </a:prstGeom>
          <a:noFill/>
          <a:ln>
            <a:noFill/>
          </a:ln>
        </p:spPr>
        <p:txBody>
          <a:bodyPr spcFirstLastPara="1" wrap="square" lIns="91425" tIns="91425" rIns="91425" bIns="91425" anchor="t" anchorCtr="0">
            <a:noAutofit/>
          </a:bodyPr>
          <a:lstStyle/>
          <a:p>
            <a:pPr>
              <a:spcAft>
                <a:spcPts val="600"/>
              </a:spcAft>
              <a:buClr>
                <a:schemeClr val="tx1"/>
              </a:buClr>
              <a:buSzPct val="100000"/>
              <a:buFont typeface="Montserrat"/>
              <a:buNone/>
            </a:pPr>
            <a:r>
              <a:rPr lang="es-AR" sz="1200" dirty="0">
                <a:solidFill>
                  <a:schemeClr val="tx1"/>
                </a:solidFill>
                <a:latin typeface="Montserrat"/>
                <a:ea typeface="Montserrat"/>
                <a:cs typeface="Montserrat"/>
                <a:hlinkClick r:id="rId3"/>
              </a:rPr>
              <a:t>https://</a:t>
            </a:r>
            <a:r>
              <a:rPr lang="es-AR" sz="1200" dirty="0" smtClean="0">
                <a:solidFill>
                  <a:schemeClr val="tx1"/>
                </a:solidFill>
                <a:latin typeface="Montserrat"/>
                <a:ea typeface="Montserrat"/>
                <a:cs typeface="Montserrat"/>
                <a:hlinkClick r:id="rId3"/>
              </a:rPr>
              <a:t>www.w3schools.com/css/tryit.asp?filename=trycss_grouping</a:t>
            </a:r>
            <a:endParaRPr lang="es-AR" sz="1200" dirty="0">
              <a:solidFill>
                <a:schemeClr val="tx1"/>
              </a:solidFill>
              <a:latin typeface="Montserrat"/>
              <a:ea typeface="Montserrat"/>
              <a:cs typeface="Montserrat"/>
            </a:endParaRPr>
          </a:p>
        </p:txBody>
      </p:sp>
      <p:sp>
        <p:nvSpPr>
          <p:cNvPr id="9" name="Google Shape;61;p14"/>
          <p:cNvSpPr txBox="1">
            <a:spLocks/>
          </p:cNvSpPr>
          <p:nvPr/>
        </p:nvSpPr>
        <p:spPr>
          <a:xfrm>
            <a:off x="370649" y="1972224"/>
            <a:ext cx="8152000" cy="3571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b="1" dirty="0" smtClean="0">
                <a:solidFill>
                  <a:srgbClr val="9D66F9"/>
                </a:solidFill>
              </a:rPr>
              <a:t>Agrupación de selectores</a:t>
            </a:r>
            <a:endParaRPr lang="es-AR" sz="1400" b="1" dirty="0">
              <a:solidFill>
                <a:srgbClr val="9D66F9"/>
              </a:solidFill>
            </a:endParaRPr>
          </a:p>
        </p:txBody>
      </p:sp>
      <p:sp>
        <p:nvSpPr>
          <p:cNvPr id="11" name="Rectángulo 10"/>
          <p:cNvSpPr/>
          <p:nvPr/>
        </p:nvSpPr>
        <p:spPr>
          <a:xfrm>
            <a:off x="688027" y="3622984"/>
            <a:ext cx="8212015" cy="512901"/>
          </a:xfrm>
          <a:prstGeom prst="rect">
            <a:avLst/>
          </a:prstGeom>
          <a:noFill/>
          <a:ln>
            <a:noFill/>
          </a:ln>
        </p:spPr>
        <p:txBody>
          <a:bodyPr spcFirstLastPara="1" wrap="square" lIns="91425" tIns="91425" rIns="91425" bIns="91425" anchor="t" anchorCtr="0">
            <a:noAutofit/>
          </a:bodyPr>
          <a:lstStyle/>
          <a:p>
            <a:pPr>
              <a:spcAft>
                <a:spcPts val="600"/>
              </a:spcAft>
              <a:buClr>
                <a:schemeClr val="tx1"/>
              </a:buClr>
              <a:buSzPct val="100000"/>
              <a:buFont typeface="Montserrat"/>
              <a:buNone/>
            </a:pPr>
            <a:r>
              <a:rPr lang="es-AR" sz="1200" dirty="0">
                <a:solidFill>
                  <a:schemeClr val="tx1"/>
                </a:solidFill>
                <a:latin typeface="Montserrat"/>
                <a:ea typeface="Montserrat"/>
                <a:cs typeface="Montserrat"/>
              </a:rPr>
              <a:t>El </a:t>
            </a:r>
            <a:r>
              <a:rPr lang="es-AR" sz="1200" i="1" dirty="0">
                <a:solidFill>
                  <a:schemeClr val="tx1"/>
                </a:solidFill>
                <a:latin typeface="Montserrat"/>
                <a:ea typeface="Montserrat"/>
                <a:cs typeface="Montserrat"/>
              </a:rPr>
              <a:t>espacio en blanco</a:t>
            </a:r>
            <a:r>
              <a:rPr lang="es-AR" sz="1200" dirty="0">
                <a:solidFill>
                  <a:schemeClr val="tx1"/>
                </a:solidFill>
                <a:latin typeface="Montserrat"/>
                <a:ea typeface="Montserrat"/>
                <a:cs typeface="Montserrat"/>
              </a:rPr>
              <a:t> </a:t>
            </a:r>
            <a:r>
              <a:rPr lang="es-AR" sz="1200" dirty="0" smtClean="0">
                <a:solidFill>
                  <a:schemeClr val="tx1"/>
                </a:solidFill>
                <a:latin typeface="Montserrat"/>
                <a:ea typeface="Montserrat"/>
                <a:cs typeface="Montserrat"/>
              </a:rPr>
              <a:t>se </a:t>
            </a:r>
            <a:r>
              <a:rPr lang="es-AR" sz="1200" dirty="0">
                <a:solidFill>
                  <a:schemeClr val="tx1"/>
                </a:solidFill>
                <a:latin typeface="Montserrat"/>
                <a:ea typeface="Montserrat"/>
                <a:cs typeface="Montserrat"/>
              </a:rPr>
              <a:t>utiliza para apuntar a elementos contenidos dentro de otro en el DOM del documento</a:t>
            </a:r>
            <a:r>
              <a:rPr lang="es-AR" sz="1200" dirty="0" smtClean="0">
                <a:solidFill>
                  <a:schemeClr val="tx1"/>
                </a:solidFill>
                <a:latin typeface="Montserrat"/>
                <a:ea typeface="Montserrat"/>
                <a:cs typeface="Montserrat"/>
              </a:rPr>
              <a:t>. </a:t>
            </a:r>
            <a:r>
              <a:rPr lang="es-AR" sz="1200" dirty="0">
                <a:solidFill>
                  <a:schemeClr val="tx1"/>
                </a:solidFill>
                <a:latin typeface="Montserrat"/>
                <a:ea typeface="Montserrat"/>
                <a:cs typeface="Montserrat"/>
              </a:rPr>
              <a:t>Por ejemplo: </a:t>
            </a:r>
            <a:r>
              <a:rPr lang="es-AR" sz="1200" dirty="0" smtClean="0">
                <a:solidFill>
                  <a:schemeClr val="tx1"/>
                </a:solidFill>
                <a:latin typeface="Montserrat"/>
                <a:ea typeface="Montserrat"/>
                <a:cs typeface="Montserrat"/>
              </a:rPr>
              <a:t>seleccionar </a:t>
            </a:r>
            <a:r>
              <a:rPr lang="es-AR" sz="1200" dirty="0">
                <a:solidFill>
                  <a:schemeClr val="tx1"/>
                </a:solidFill>
                <a:latin typeface="Montserrat"/>
                <a:ea typeface="Montserrat"/>
                <a:cs typeface="Montserrat"/>
              </a:rPr>
              <a:t>a todos los elementos </a:t>
            </a:r>
            <a:r>
              <a:rPr lang="es-AR" sz="1200" b="1" dirty="0" smtClean="0">
                <a:solidFill>
                  <a:schemeClr val="tx1"/>
                </a:solidFill>
                <a:latin typeface="Montserrat"/>
                <a:ea typeface="Montserrat"/>
                <a:cs typeface="Montserrat"/>
              </a:rPr>
              <a:t>p</a:t>
            </a:r>
            <a:r>
              <a:rPr lang="es-AR" sz="1200" dirty="0" smtClean="0">
                <a:solidFill>
                  <a:schemeClr val="tx1"/>
                </a:solidFill>
                <a:latin typeface="Montserrat"/>
                <a:ea typeface="Montserrat"/>
                <a:cs typeface="Montserrat"/>
              </a:rPr>
              <a:t> </a:t>
            </a:r>
            <a:r>
              <a:rPr lang="es-AR" sz="1200" dirty="0">
                <a:solidFill>
                  <a:schemeClr val="tx1"/>
                </a:solidFill>
                <a:latin typeface="Montserrat"/>
                <a:ea typeface="Montserrat"/>
                <a:cs typeface="Montserrat"/>
              </a:rPr>
              <a:t>contenidos </a:t>
            </a:r>
            <a:r>
              <a:rPr lang="es-AR" sz="1200" dirty="0" smtClean="0">
                <a:solidFill>
                  <a:schemeClr val="tx1"/>
                </a:solidFill>
                <a:latin typeface="Montserrat"/>
                <a:ea typeface="Montserrat"/>
                <a:cs typeface="Montserrat"/>
              </a:rPr>
              <a:t>dentro </a:t>
            </a:r>
            <a:r>
              <a:rPr lang="es-AR" sz="1200" dirty="0">
                <a:solidFill>
                  <a:schemeClr val="tx1"/>
                </a:solidFill>
                <a:latin typeface="Montserrat"/>
                <a:ea typeface="Montserrat"/>
                <a:cs typeface="Montserrat"/>
              </a:rPr>
              <a:t>de </a:t>
            </a:r>
            <a:r>
              <a:rPr lang="es-AR" sz="1200" b="1" dirty="0" smtClean="0">
                <a:solidFill>
                  <a:schemeClr val="tx1"/>
                </a:solidFill>
                <a:latin typeface="Montserrat"/>
                <a:ea typeface="Montserrat"/>
                <a:cs typeface="Montserrat"/>
              </a:rPr>
              <a:t>div</a:t>
            </a:r>
            <a:r>
              <a:rPr lang="es-AR" sz="1200" dirty="0" smtClean="0">
                <a:solidFill>
                  <a:schemeClr val="tx1"/>
                </a:solidFill>
                <a:latin typeface="Montserrat"/>
                <a:ea typeface="Montserrat"/>
                <a:cs typeface="Montserrat"/>
              </a:rPr>
              <a:t> sin </a:t>
            </a:r>
            <a:r>
              <a:rPr lang="es-AR" sz="1200" dirty="0">
                <a:solidFill>
                  <a:schemeClr val="tx1"/>
                </a:solidFill>
                <a:latin typeface="Montserrat"/>
                <a:ea typeface="Montserrat"/>
                <a:cs typeface="Montserrat"/>
              </a:rPr>
              <a:t>importar la profundidad o los descendientes interpuestos entre </a:t>
            </a:r>
            <a:r>
              <a:rPr lang="es-AR" sz="1200" b="1" dirty="0" smtClean="0">
                <a:solidFill>
                  <a:schemeClr val="tx1"/>
                </a:solidFill>
                <a:latin typeface="Montserrat"/>
                <a:ea typeface="Montserrat"/>
                <a:cs typeface="Montserrat"/>
              </a:rPr>
              <a:t>p</a:t>
            </a:r>
            <a:r>
              <a:rPr lang="es-AR" sz="1200" dirty="0" smtClean="0">
                <a:solidFill>
                  <a:schemeClr val="tx1"/>
                </a:solidFill>
                <a:latin typeface="Montserrat"/>
                <a:ea typeface="Montserrat"/>
                <a:cs typeface="Montserrat"/>
              </a:rPr>
              <a:t> </a:t>
            </a:r>
            <a:r>
              <a:rPr lang="es-AR" sz="1200" dirty="0">
                <a:solidFill>
                  <a:schemeClr val="tx1"/>
                </a:solidFill>
                <a:latin typeface="Montserrat"/>
                <a:ea typeface="Montserrat"/>
                <a:cs typeface="Montserrat"/>
              </a:rPr>
              <a:t>y </a:t>
            </a:r>
            <a:r>
              <a:rPr lang="es-AR" sz="1200" b="1" dirty="0" smtClean="0">
                <a:solidFill>
                  <a:schemeClr val="tx1"/>
                </a:solidFill>
                <a:latin typeface="Montserrat"/>
                <a:ea typeface="Montserrat"/>
                <a:cs typeface="Montserrat"/>
              </a:rPr>
              <a:t>div</a:t>
            </a:r>
            <a:r>
              <a:rPr lang="es-AR" sz="1200" dirty="0" smtClean="0">
                <a:solidFill>
                  <a:schemeClr val="tx1"/>
                </a:solidFill>
                <a:latin typeface="Montserrat"/>
                <a:ea typeface="Montserrat"/>
                <a:cs typeface="Montserrat"/>
              </a:rPr>
              <a:t>.</a:t>
            </a:r>
            <a:endParaRPr lang="es-AR" sz="1200" dirty="0">
              <a:solidFill>
                <a:schemeClr val="tx1"/>
              </a:solidFill>
              <a:latin typeface="Montserrat"/>
              <a:ea typeface="Montserrat"/>
              <a:cs typeface="Montserrat"/>
            </a:endParaRPr>
          </a:p>
        </p:txBody>
      </p:sp>
      <p:sp>
        <p:nvSpPr>
          <p:cNvPr id="12" name="Rectángulo 11"/>
          <p:cNvSpPr/>
          <p:nvPr/>
        </p:nvSpPr>
        <p:spPr>
          <a:xfrm>
            <a:off x="3475425" y="4255049"/>
            <a:ext cx="4736589" cy="461665"/>
          </a:xfrm>
          <a:prstGeom prst="rect">
            <a:avLst/>
          </a:prstGeom>
          <a:noFill/>
          <a:ln>
            <a:noFill/>
          </a:ln>
        </p:spPr>
        <p:txBody>
          <a:bodyPr spcFirstLastPara="1" wrap="square" lIns="91425" tIns="91425" rIns="91425" bIns="91425" anchor="t" anchorCtr="0">
            <a:noAutofit/>
          </a:bodyPr>
          <a:lstStyle/>
          <a:p>
            <a:pPr>
              <a:spcAft>
                <a:spcPts val="600"/>
              </a:spcAft>
              <a:buClr>
                <a:schemeClr val="tx1"/>
              </a:buClr>
              <a:buSzPct val="100000"/>
              <a:buFont typeface="Montserrat"/>
              <a:buNone/>
            </a:pPr>
            <a:r>
              <a:rPr lang="es-AR" sz="1200" dirty="0">
                <a:solidFill>
                  <a:schemeClr val="tx1"/>
                </a:solidFill>
                <a:latin typeface="Montserrat"/>
                <a:ea typeface="Montserrat"/>
                <a:cs typeface="Montserrat"/>
                <a:hlinkClick r:id="rId4"/>
              </a:rPr>
              <a:t>https://</a:t>
            </a:r>
            <a:r>
              <a:rPr lang="es-AR" sz="1200" dirty="0" smtClean="0">
                <a:solidFill>
                  <a:schemeClr val="tx1"/>
                </a:solidFill>
                <a:latin typeface="Montserrat"/>
                <a:ea typeface="Montserrat"/>
                <a:cs typeface="Montserrat"/>
                <a:hlinkClick r:id="rId4"/>
              </a:rPr>
              <a:t>www.w3schools.com/css/tryit.asp?filename=trycss_sel_element_element</a:t>
            </a:r>
            <a:endParaRPr lang="es-AR" sz="1200" dirty="0">
              <a:solidFill>
                <a:schemeClr val="tx1"/>
              </a:solidFill>
              <a:latin typeface="Montserrat"/>
              <a:ea typeface="Montserrat"/>
              <a:cs typeface="Montserrat"/>
            </a:endParaRPr>
          </a:p>
        </p:txBody>
      </p:sp>
      <p:sp>
        <p:nvSpPr>
          <p:cNvPr id="13" name="Google Shape;61;p14"/>
          <p:cNvSpPr txBox="1">
            <a:spLocks/>
          </p:cNvSpPr>
          <p:nvPr/>
        </p:nvSpPr>
        <p:spPr>
          <a:xfrm>
            <a:off x="370649" y="3344469"/>
            <a:ext cx="8152000" cy="3571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b="1" dirty="0" smtClean="0">
                <a:solidFill>
                  <a:srgbClr val="9D66F9"/>
                </a:solidFill>
              </a:rPr>
              <a:t>Selectores descendientes</a:t>
            </a:r>
            <a:endParaRPr lang="es-AR" sz="1400" b="1" dirty="0">
              <a:solidFill>
                <a:srgbClr val="9D66F9"/>
              </a:solidFill>
            </a:endParaRPr>
          </a:p>
        </p:txBody>
      </p:sp>
      <p:sp>
        <p:nvSpPr>
          <p:cNvPr id="6" name="Rectángulo 5"/>
          <p:cNvSpPr/>
          <p:nvPr/>
        </p:nvSpPr>
        <p:spPr>
          <a:xfrm>
            <a:off x="791971" y="4403474"/>
            <a:ext cx="2569934" cy="307777"/>
          </a:xfrm>
          <a:prstGeom prst="rect">
            <a:avLst/>
          </a:prstGeom>
          <a:solidFill>
            <a:srgbClr val="23262E"/>
          </a:solidFill>
        </p:spPr>
        <p:txBody>
          <a:bodyPr wrap="none">
            <a:spAutoFit/>
          </a:bodyPr>
          <a:lstStyle/>
          <a:p>
            <a:r>
              <a:rPr lang="es-AR" dirty="0">
                <a:solidFill>
                  <a:srgbClr val="F92672"/>
                </a:solidFill>
                <a:latin typeface="Consolas" panose="020B0609020204030204" pitchFamily="49" charset="0"/>
              </a:rPr>
              <a:t>div</a:t>
            </a:r>
            <a:r>
              <a:rPr lang="es-AR" dirty="0">
                <a:solidFill>
                  <a:srgbClr val="D5CED9"/>
                </a:solidFill>
                <a:latin typeface="Consolas" panose="020B0609020204030204" pitchFamily="49" charset="0"/>
              </a:rPr>
              <a:t> </a:t>
            </a:r>
            <a:r>
              <a:rPr lang="es-AR" dirty="0">
                <a:solidFill>
                  <a:srgbClr val="F92672"/>
                </a:solidFill>
                <a:latin typeface="Consolas" panose="020B0609020204030204" pitchFamily="49" charset="0"/>
              </a:rPr>
              <a:t>p</a:t>
            </a:r>
            <a:r>
              <a:rPr lang="es-AR" dirty="0">
                <a:solidFill>
                  <a:srgbClr val="D5CED9"/>
                </a:solidFill>
                <a:latin typeface="Consolas" panose="020B0609020204030204" pitchFamily="49" charset="0"/>
              </a:rPr>
              <a:t> { </a:t>
            </a:r>
            <a:r>
              <a:rPr lang="es-AR" dirty="0">
                <a:solidFill>
                  <a:srgbClr val="5F6167"/>
                </a:solidFill>
                <a:latin typeface="Consolas" panose="020B0609020204030204" pitchFamily="49" charset="0"/>
              </a:rPr>
              <a:t>/*Reglas CSS*/</a:t>
            </a:r>
            <a:r>
              <a:rPr lang="es-AR" dirty="0">
                <a:solidFill>
                  <a:srgbClr val="D5CED9"/>
                </a:solidFill>
                <a:latin typeface="Consolas" panose="020B0609020204030204" pitchFamily="49" charset="0"/>
              </a:rPr>
              <a:t> }</a:t>
            </a:r>
          </a:p>
        </p:txBody>
      </p:sp>
    </p:spTree>
    <p:extLst>
      <p:ext uri="{BB962C8B-B14F-4D97-AF65-F5344CB8AC3E}">
        <p14:creationId xmlns:p14="http://schemas.microsoft.com/office/powerpoint/2010/main" val="9854656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30" name="Google Shape;61;p14"/>
          <p:cNvSpPr txBox="1">
            <a:spLocks/>
          </p:cNvSpPr>
          <p:nvPr/>
        </p:nvSpPr>
        <p:spPr>
          <a:xfrm>
            <a:off x="273937" y="604841"/>
            <a:ext cx="8152000" cy="5931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dirty="0">
                <a:solidFill>
                  <a:schemeClr val="tx1"/>
                </a:solidFill>
              </a:rPr>
              <a:t>En este ejemplo nombrado </a:t>
            </a:r>
            <a:r>
              <a:rPr lang="es-AR" sz="1400" b="1" dirty="0" err="1" smtClean="0">
                <a:solidFill>
                  <a:schemeClr val="tx1"/>
                </a:solidFill>
              </a:rPr>
              <a:t>cambiarColor</a:t>
            </a:r>
            <a:r>
              <a:rPr lang="es-AR" sz="1400" dirty="0">
                <a:solidFill>
                  <a:schemeClr val="tx1"/>
                </a:solidFill>
              </a:rPr>
              <a:t>, partimos de un primer fotograma en el que el elemento en cuestión será de color de fondo rojo. Si observamos el último fotograma, le ordenamos que termine con el color de fondo verde. Así pues, la regla </a:t>
            </a:r>
            <a:r>
              <a:rPr lang="es-AR" sz="1400" b="1" dirty="0">
                <a:solidFill>
                  <a:schemeClr val="tx1"/>
                </a:solidFill>
              </a:rPr>
              <a:t>@</a:t>
            </a:r>
            <a:r>
              <a:rPr lang="es-AR" sz="1400" b="1" dirty="0" err="1">
                <a:solidFill>
                  <a:schemeClr val="tx1"/>
                </a:solidFill>
              </a:rPr>
              <a:t>keyframes</a:t>
            </a:r>
            <a:r>
              <a:rPr lang="es-AR" sz="1400" dirty="0">
                <a:solidFill>
                  <a:schemeClr val="tx1"/>
                </a:solidFill>
              </a:rPr>
              <a:t> se inventará la animación intermedia para conseguir que el elemento cambie de color.</a:t>
            </a:r>
          </a:p>
          <a:p>
            <a:pPr marL="114297" indent="0" algn="l">
              <a:spcAft>
                <a:spcPts val="600"/>
              </a:spcAft>
              <a:buClr>
                <a:schemeClr val="tx1"/>
              </a:buClr>
              <a:buSzPct val="100000"/>
            </a:pPr>
            <a:r>
              <a:rPr lang="es-AR" sz="1400" dirty="0" smtClean="0">
                <a:solidFill>
                  <a:schemeClr val="tx1"/>
                </a:solidFill>
              </a:rPr>
              <a:t>Los </a:t>
            </a:r>
            <a:r>
              <a:rPr lang="es-AR" sz="1400" dirty="0">
                <a:solidFill>
                  <a:schemeClr val="tx1"/>
                </a:solidFill>
              </a:rPr>
              <a:t>selectores </a:t>
            </a:r>
            <a:r>
              <a:rPr lang="es-AR" sz="1400" b="1" dirty="0" err="1">
                <a:solidFill>
                  <a:schemeClr val="tx1"/>
                </a:solidFill>
              </a:rPr>
              <a:t>from</a:t>
            </a:r>
            <a:r>
              <a:rPr lang="es-AR" sz="1400" dirty="0">
                <a:solidFill>
                  <a:schemeClr val="tx1"/>
                </a:solidFill>
              </a:rPr>
              <a:t> y </a:t>
            </a:r>
            <a:r>
              <a:rPr lang="es-AR" sz="1400" b="1" dirty="0">
                <a:solidFill>
                  <a:schemeClr val="tx1"/>
                </a:solidFill>
              </a:rPr>
              <a:t>to</a:t>
            </a:r>
            <a:r>
              <a:rPr lang="es-AR" sz="1400" dirty="0">
                <a:solidFill>
                  <a:schemeClr val="tx1"/>
                </a:solidFill>
              </a:rPr>
              <a:t> son realmente sinónimos de 0% y 100</a:t>
            </a:r>
            <a:r>
              <a:rPr lang="es-AR" sz="1400" dirty="0" smtClean="0">
                <a:solidFill>
                  <a:schemeClr val="tx1"/>
                </a:solidFill>
              </a:rPr>
              <a:t>%. Al modificarlos podremos </a:t>
            </a:r>
            <a:r>
              <a:rPr lang="es-AR" sz="1400" dirty="0">
                <a:solidFill>
                  <a:schemeClr val="tx1"/>
                </a:solidFill>
              </a:rPr>
              <a:t>ir añadiendo nuevos fotogramas intermedios. Vamos a modificar el ejemplo </a:t>
            </a:r>
            <a:r>
              <a:rPr lang="es-AR" sz="1400" dirty="0" smtClean="0">
                <a:solidFill>
                  <a:schemeClr val="tx1"/>
                </a:solidFill>
              </a:rPr>
              <a:t>anterior:</a:t>
            </a:r>
            <a:endParaRPr lang="es-AR" sz="1400" dirty="0">
              <a:solidFill>
                <a:schemeClr val="tx1"/>
              </a:solidFill>
            </a:endParaRPr>
          </a:p>
        </p:txBody>
      </p:sp>
      <p:sp>
        <p:nvSpPr>
          <p:cNvPr id="11" name="Rectángulo 10"/>
          <p:cNvSpPr/>
          <p:nvPr/>
        </p:nvSpPr>
        <p:spPr>
          <a:xfrm>
            <a:off x="2338754" y="4525029"/>
            <a:ext cx="6087183" cy="337117"/>
          </a:xfrm>
          <a:prstGeom prst="rect">
            <a:avLst/>
          </a:prstGeom>
          <a:noFill/>
          <a:ln>
            <a:noFill/>
          </a:ln>
        </p:spPr>
        <p:txBody>
          <a:bodyPr spcFirstLastPara="1" wrap="square" lIns="91425" tIns="91425" rIns="91425" bIns="91425" anchor="t" anchorCtr="0">
            <a:noAutofit/>
          </a:bodyPr>
          <a:lstStyle/>
          <a:p>
            <a:pPr algn="ctr">
              <a:spcAft>
                <a:spcPts val="600"/>
              </a:spcAft>
              <a:buClr>
                <a:schemeClr val="tx1"/>
              </a:buClr>
              <a:buSzPct val="100000"/>
              <a:buFont typeface="Montserrat"/>
              <a:buNone/>
            </a:pPr>
            <a:r>
              <a:rPr lang="es-AR" sz="1200" i="1" dirty="0">
                <a:solidFill>
                  <a:srgbClr val="9D66F9"/>
                </a:solidFill>
                <a:latin typeface="Montserrat"/>
                <a:ea typeface="Montserrat"/>
                <a:cs typeface="Montserrat"/>
              </a:rPr>
              <a:t>Ver </a:t>
            </a:r>
            <a:r>
              <a:rPr lang="es-AR" sz="1200" i="1" dirty="0" smtClean="0">
                <a:solidFill>
                  <a:srgbClr val="9D66F9"/>
                </a:solidFill>
                <a:latin typeface="Montserrat"/>
                <a:ea typeface="Montserrat"/>
                <a:cs typeface="Montserrat"/>
              </a:rPr>
              <a:t>ejemplos animaciones-1, animaciones-2 y animaciones-3 (.</a:t>
            </a:r>
            <a:r>
              <a:rPr lang="es-AR" sz="1200" i="1" dirty="0" err="1" smtClean="0">
                <a:solidFill>
                  <a:srgbClr val="9D66F9"/>
                </a:solidFill>
                <a:latin typeface="Montserrat"/>
                <a:ea typeface="Montserrat"/>
                <a:cs typeface="Montserrat"/>
              </a:rPr>
              <a:t>html</a:t>
            </a:r>
            <a:r>
              <a:rPr lang="es-AR" sz="1200" i="1" dirty="0" smtClean="0">
                <a:solidFill>
                  <a:srgbClr val="9D66F9"/>
                </a:solidFill>
                <a:latin typeface="Montserrat"/>
                <a:ea typeface="Montserrat"/>
                <a:cs typeface="Montserrat"/>
              </a:rPr>
              <a:t> y .</a:t>
            </a:r>
            <a:r>
              <a:rPr lang="es-AR" sz="1200" i="1" dirty="0" err="1" smtClean="0">
                <a:solidFill>
                  <a:srgbClr val="9D66F9"/>
                </a:solidFill>
                <a:latin typeface="Montserrat"/>
                <a:ea typeface="Montserrat"/>
                <a:cs typeface="Montserrat"/>
              </a:rPr>
              <a:t>css</a:t>
            </a:r>
            <a:r>
              <a:rPr lang="es-AR" sz="1200" i="1" dirty="0" smtClean="0">
                <a:solidFill>
                  <a:srgbClr val="9D66F9"/>
                </a:solidFill>
                <a:latin typeface="Montserrat"/>
                <a:ea typeface="Montserrat"/>
                <a:cs typeface="Montserrat"/>
              </a:rPr>
              <a:t>)</a:t>
            </a:r>
            <a:endParaRPr lang="es-AR" sz="1200" i="1" dirty="0">
              <a:solidFill>
                <a:srgbClr val="9D66F9"/>
              </a:solidFill>
              <a:latin typeface="Montserrat"/>
              <a:ea typeface="Montserrat"/>
              <a:cs typeface="Montserrat"/>
            </a:endParaRPr>
          </a:p>
        </p:txBody>
      </p:sp>
      <p:sp>
        <p:nvSpPr>
          <p:cNvPr id="2" name="Rectángulo 1"/>
          <p:cNvSpPr/>
          <p:nvPr/>
        </p:nvSpPr>
        <p:spPr>
          <a:xfrm>
            <a:off x="504825" y="2513335"/>
            <a:ext cx="3838575" cy="1892826"/>
          </a:xfrm>
          <a:prstGeom prst="rect">
            <a:avLst/>
          </a:prstGeom>
          <a:solidFill>
            <a:srgbClr val="23262E"/>
          </a:solidFill>
        </p:spPr>
        <p:txBody>
          <a:bodyPr wrap="square">
            <a:spAutoFit/>
          </a:bodyPr>
          <a:lstStyle/>
          <a:p>
            <a:r>
              <a:rPr lang="en-US" sz="1300" dirty="0">
                <a:solidFill>
                  <a:srgbClr val="F92672"/>
                </a:solidFill>
                <a:latin typeface="Consolas" panose="020B0609020204030204" pitchFamily="49" charset="0"/>
              </a:rPr>
              <a:t>div</a:t>
            </a:r>
            <a:r>
              <a:rPr lang="en-US" sz="1300" dirty="0">
                <a:solidFill>
                  <a:srgbClr val="D5CED9"/>
                </a:solidFill>
                <a:latin typeface="Consolas" panose="020B0609020204030204" pitchFamily="49" charset="0"/>
              </a:rPr>
              <a:t> {</a:t>
            </a:r>
          </a:p>
          <a:p>
            <a:r>
              <a:rPr lang="en-US" sz="1300" dirty="0">
                <a:solidFill>
                  <a:srgbClr val="D5CED9"/>
                </a:solidFill>
                <a:latin typeface="Consolas" panose="020B0609020204030204" pitchFamily="49" charset="0"/>
              </a:rPr>
              <a:t>    width: </a:t>
            </a:r>
            <a:r>
              <a:rPr lang="en-US" sz="1300" dirty="0">
                <a:solidFill>
                  <a:srgbClr val="F39C12"/>
                </a:solidFill>
                <a:latin typeface="Consolas" panose="020B0609020204030204" pitchFamily="49" charset="0"/>
              </a:rPr>
              <a:t>100px</a:t>
            </a:r>
            <a:r>
              <a:rPr lang="en-US" sz="1300" dirty="0">
                <a:solidFill>
                  <a:srgbClr val="D5CED9"/>
                </a:solidFill>
                <a:latin typeface="Consolas" panose="020B0609020204030204" pitchFamily="49" charset="0"/>
              </a:rPr>
              <a:t>;</a:t>
            </a:r>
          </a:p>
          <a:p>
            <a:r>
              <a:rPr lang="en-US" sz="1300" dirty="0">
                <a:solidFill>
                  <a:srgbClr val="D5CED9"/>
                </a:solidFill>
                <a:latin typeface="Consolas" panose="020B0609020204030204" pitchFamily="49" charset="0"/>
              </a:rPr>
              <a:t>    height: </a:t>
            </a:r>
            <a:r>
              <a:rPr lang="en-US" sz="1300" dirty="0">
                <a:solidFill>
                  <a:srgbClr val="F39C12"/>
                </a:solidFill>
                <a:latin typeface="Consolas" panose="020B0609020204030204" pitchFamily="49" charset="0"/>
              </a:rPr>
              <a:t>100px</a:t>
            </a:r>
            <a:r>
              <a:rPr lang="en-US" sz="1300" dirty="0">
                <a:solidFill>
                  <a:srgbClr val="D5CED9"/>
                </a:solidFill>
                <a:latin typeface="Consolas" panose="020B0609020204030204" pitchFamily="49" charset="0"/>
              </a:rPr>
              <a:t>;</a:t>
            </a:r>
          </a:p>
          <a:p>
            <a:r>
              <a:rPr lang="en-US" sz="1300" dirty="0">
                <a:solidFill>
                  <a:srgbClr val="D5CED9"/>
                </a:solidFill>
                <a:latin typeface="Consolas" panose="020B0609020204030204" pitchFamily="49" charset="0"/>
              </a:rPr>
              <a:t>    background-color: </a:t>
            </a:r>
            <a:r>
              <a:rPr lang="en-US" sz="1300" dirty="0">
                <a:solidFill>
                  <a:srgbClr val="EE5D43"/>
                </a:solidFill>
                <a:latin typeface="Consolas" panose="020B0609020204030204" pitchFamily="49" charset="0"/>
              </a:rPr>
              <a:t>blue</a:t>
            </a:r>
            <a:r>
              <a:rPr lang="en-US" sz="1300" dirty="0">
                <a:solidFill>
                  <a:srgbClr val="D5CED9"/>
                </a:solidFill>
                <a:latin typeface="Consolas" panose="020B0609020204030204" pitchFamily="49" charset="0"/>
              </a:rPr>
              <a:t>;</a:t>
            </a:r>
          </a:p>
          <a:p>
            <a:r>
              <a:rPr lang="en-US" sz="1300" dirty="0">
                <a:solidFill>
                  <a:srgbClr val="D5CED9"/>
                </a:solidFill>
                <a:latin typeface="Consolas" panose="020B0609020204030204" pitchFamily="49" charset="0"/>
              </a:rPr>
              <a:t>    animation-name: </a:t>
            </a:r>
            <a:r>
              <a:rPr lang="en-US" sz="1300" dirty="0" err="1">
                <a:solidFill>
                  <a:srgbClr val="D5CED9"/>
                </a:solidFill>
                <a:latin typeface="Consolas" panose="020B0609020204030204" pitchFamily="49" charset="0"/>
              </a:rPr>
              <a:t>cambiarColor</a:t>
            </a:r>
            <a:r>
              <a:rPr lang="en-US" sz="1300" dirty="0">
                <a:solidFill>
                  <a:srgbClr val="D5CED9"/>
                </a:solidFill>
                <a:latin typeface="Consolas" panose="020B0609020204030204" pitchFamily="49" charset="0"/>
              </a:rPr>
              <a:t>;</a:t>
            </a:r>
          </a:p>
          <a:p>
            <a:r>
              <a:rPr lang="en-US" sz="1300" dirty="0">
                <a:solidFill>
                  <a:srgbClr val="D5CED9"/>
                </a:solidFill>
                <a:latin typeface="Consolas" panose="020B0609020204030204" pitchFamily="49" charset="0"/>
              </a:rPr>
              <a:t>    animation-duration: </a:t>
            </a:r>
            <a:r>
              <a:rPr lang="en-US" sz="1300" dirty="0">
                <a:solidFill>
                  <a:srgbClr val="F39C12"/>
                </a:solidFill>
                <a:latin typeface="Consolas" panose="020B0609020204030204" pitchFamily="49" charset="0"/>
              </a:rPr>
              <a:t>2s</a:t>
            </a:r>
            <a:r>
              <a:rPr lang="en-US" sz="1300" dirty="0">
                <a:solidFill>
                  <a:srgbClr val="D5CED9"/>
                </a:solidFill>
                <a:latin typeface="Consolas" panose="020B0609020204030204" pitchFamily="49" charset="0"/>
              </a:rPr>
              <a:t>;</a:t>
            </a:r>
          </a:p>
          <a:p>
            <a:r>
              <a:rPr lang="en-US" sz="1300" dirty="0">
                <a:solidFill>
                  <a:srgbClr val="D5CED9"/>
                </a:solidFill>
                <a:latin typeface="Consolas" panose="020B0609020204030204" pitchFamily="49" charset="0"/>
              </a:rPr>
              <a:t>    animation-timing-function: </a:t>
            </a:r>
            <a:r>
              <a:rPr lang="en-US" sz="1300" dirty="0">
                <a:solidFill>
                  <a:srgbClr val="EE5D43"/>
                </a:solidFill>
                <a:latin typeface="Consolas" panose="020B0609020204030204" pitchFamily="49" charset="0"/>
              </a:rPr>
              <a:t>ease</a:t>
            </a:r>
            <a:r>
              <a:rPr lang="en-US" sz="1300" dirty="0">
                <a:solidFill>
                  <a:srgbClr val="D5CED9"/>
                </a:solidFill>
                <a:latin typeface="Consolas" panose="020B0609020204030204" pitchFamily="49" charset="0"/>
              </a:rPr>
              <a:t>;</a:t>
            </a:r>
          </a:p>
          <a:p>
            <a:r>
              <a:rPr lang="en-US" sz="1300" dirty="0">
                <a:solidFill>
                  <a:srgbClr val="D5CED9"/>
                </a:solidFill>
                <a:latin typeface="Consolas" panose="020B0609020204030204" pitchFamily="49" charset="0"/>
              </a:rPr>
              <a:t>    animation-iteration-count: </a:t>
            </a:r>
            <a:r>
              <a:rPr lang="en-US" sz="1300" dirty="0">
                <a:solidFill>
                  <a:srgbClr val="EE5D43"/>
                </a:solidFill>
                <a:latin typeface="Consolas" panose="020B0609020204030204" pitchFamily="49" charset="0"/>
              </a:rPr>
              <a:t>infinite</a:t>
            </a:r>
            <a:r>
              <a:rPr lang="en-US" sz="1300" dirty="0">
                <a:solidFill>
                  <a:srgbClr val="D5CED9"/>
                </a:solidFill>
                <a:latin typeface="Consolas" panose="020B0609020204030204" pitchFamily="49" charset="0"/>
              </a:rPr>
              <a:t>;</a:t>
            </a:r>
          </a:p>
          <a:p>
            <a:r>
              <a:rPr lang="en-US" sz="1300" dirty="0">
                <a:solidFill>
                  <a:srgbClr val="D5CED9"/>
                </a:solidFill>
                <a:latin typeface="Consolas" panose="020B0609020204030204" pitchFamily="49" charset="0"/>
              </a:rPr>
              <a:t>}</a:t>
            </a:r>
          </a:p>
        </p:txBody>
      </p:sp>
      <p:sp>
        <p:nvSpPr>
          <p:cNvPr id="3" name="Rectángulo 2"/>
          <p:cNvSpPr/>
          <p:nvPr/>
        </p:nvSpPr>
        <p:spPr>
          <a:xfrm>
            <a:off x="4514849" y="2537595"/>
            <a:ext cx="4162425" cy="1892826"/>
          </a:xfrm>
          <a:prstGeom prst="rect">
            <a:avLst/>
          </a:prstGeom>
          <a:solidFill>
            <a:srgbClr val="23262E"/>
          </a:solidFill>
        </p:spPr>
        <p:txBody>
          <a:bodyPr wrap="square">
            <a:spAutoFit/>
          </a:bodyPr>
          <a:lstStyle/>
          <a:p>
            <a:endParaRPr lang="es-AR" sz="1300" dirty="0" smtClean="0">
              <a:solidFill>
                <a:srgbClr val="C74DED"/>
              </a:solidFill>
              <a:latin typeface="Consolas" panose="020B0609020204030204" pitchFamily="49" charset="0"/>
            </a:endParaRPr>
          </a:p>
          <a:p>
            <a:r>
              <a:rPr lang="es-AR" sz="1300" dirty="0" smtClean="0">
                <a:solidFill>
                  <a:srgbClr val="C74DED"/>
                </a:solidFill>
                <a:latin typeface="Consolas" panose="020B0609020204030204" pitchFamily="49" charset="0"/>
              </a:rPr>
              <a:t>@</a:t>
            </a:r>
            <a:r>
              <a:rPr lang="es-AR" sz="1300" dirty="0" err="1">
                <a:solidFill>
                  <a:srgbClr val="C74DED"/>
                </a:solidFill>
                <a:latin typeface="Consolas" panose="020B0609020204030204" pitchFamily="49" charset="0"/>
              </a:rPr>
              <a:t>keyframes</a:t>
            </a:r>
            <a:r>
              <a:rPr lang="es-AR" sz="1300" dirty="0">
                <a:solidFill>
                  <a:srgbClr val="D5CED9"/>
                </a:solidFill>
                <a:latin typeface="Consolas" panose="020B0609020204030204" pitchFamily="49" charset="0"/>
              </a:rPr>
              <a:t> </a:t>
            </a:r>
            <a:r>
              <a:rPr lang="es-AR" sz="1300" dirty="0" err="1">
                <a:solidFill>
                  <a:srgbClr val="00E8C6"/>
                </a:solidFill>
                <a:latin typeface="Consolas" panose="020B0609020204030204" pitchFamily="49" charset="0"/>
              </a:rPr>
              <a:t>cambiarColor</a:t>
            </a:r>
            <a:r>
              <a:rPr lang="es-AR" sz="1300" dirty="0">
                <a:solidFill>
                  <a:srgbClr val="D5CED9"/>
                </a:solidFill>
                <a:latin typeface="Consolas" panose="020B0609020204030204" pitchFamily="49" charset="0"/>
              </a:rPr>
              <a:t> {</a:t>
            </a:r>
          </a:p>
          <a:p>
            <a:r>
              <a:rPr lang="es-AR" sz="1300" dirty="0">
                <a:solidFill>
                  <a:srgbClr val="D5CED9"/>
                </a:solidFill>
                <a:latin typeface="Consolas" panose="020B0609020204030204" pitchFamily="49" charset="0"/>
              </a:rPr>
              <a:t>    0% {</a:t>
            </a:r>
            <a:r>
              <a:rPr lang="es-AR" sz="1300" dirty="0" err="1">
                <a:solidFill>
                  <a:srgbClr val="D5CED9"/>
                </a:solidFill>
                <a:latin typeface="Consolas" panose="020B0609020204030204" pitchFamily="49" charset="0"/>
              </a:rPr>
              <a:t>background</a:t>
            </a:r>
            <a:r>
              <a:rPr lang="es-AR" sz="1300" dirty="0">
                <a:solidFill>
                  <a:srgbClr val="D5CED9"/>
                </a:solidFill>
                <a:latin typeface="Consolas" panose="020B0609020204030204" pitchFamily="49" charset="0"/>
              </a:rPr>
              <a:t>: </a:t>
            </a:r>
            <a:r>
              <a:rPr lang="es-AR" sz="1300" dirty="0">
                <a:solidFill>
                  <a:srgbClr val="EE5D43"/>
                </a:solidFill>
                <a:latin typeface="Consolas" panose="020B0609020204030204" pitchFamily="49" charset="0"/>
              </a:rPr>
              <a:t>red</a:t>
            </a:r>
            <a:r>
              <a:rPr lang="es-AR" sz="1300" dirty="0">
                <a:solidFill>
                  <a:srgbClr val="D5CED9"/>
                </a:solidFill>
                <a:latin typeface="Consolas" panose="020B0609020204030204" pitchFamily="49" charset="0"/>
              </a:rPr>
              <a:t>; </a:t>
            </a:r>
            <a:r>
              <a:rPr lang="es-AR" sz="1300" dirty="0" err="1">
                <a:solidFill>
                  <a:srgbClr val="D5CED9"/>
                </a:solidFill>
                <a:latin typeface="Consolas" panose="020B0609020204030204" pitchFamily="49" charset="0"/>
              </a:rPr>
              <a:t>width</a:t>
            </a:r>
            <a:r>
              <a:rPr lang="es-AR" sz="1300" dirty="0">
                <a:solidFill>
                  <a:srgbClr val="D5CED9"/>
                </a:solidFill>
                <a:latin typeface="Consolas" panose="020B0609020204030204" pitchFamily="49" charset="0"/>
              </a:rPr>
              <a:t>: </a:t>
            </a:r>
            <a:r>
              <a:rPr lang="es-AR" sz="1300" dirty="0">
                <a:solidFill>
                  <a:srgbClr val="F39C12"/>
                </a:solidFill>
                <a:latin typeface="Consolas" panose="020B0609020204030204" pitchFamily="49" charset="0"/>
              </a:rPr>
              <a:t>200px</a:t>
            </a:r>
            <a:r>
              <a:rPr lang="es-AR" sz="1300" dirty="0">
                <a:solidFill>
                  <a:srgbClr val="D5CED9"/>
                </a:solidFill>
                <a:latin typeface="Consolas" panose="020B0609020204030204" pitchFamily="49" charset="0"/>
              </a:rPr>
              <a:t>;}         </a:t>
            </a:r>
            <a:r>
              <a:rPr lang="es-AR" sz="1300" dirty="0">
                <a:solidFill>
                  <a:srgbClr val="5F6167"/>
                </a:solidFill>
                <a:latin typeface="Consolas" panose="020B0609020204030204" pitchFamily="49" charset="0"/>
              </a:rPr>
              <a:t>/* Primer fotograma */</a:t>
            </a:r>
            <a:endParaRPr lang="es-AR" sz="1300" dirty="0">
              <a:solidFill>
                <a:srgbClr val="D5CED9"/>
              </a:solidFill>
              <a:latin typeface="Consolas" panose="020B0609020204030204" pitchFamily="49" charset="0"/>
            </a:endParaRPr>
          </a:p>
          <a:p>
            <a:r>
              <a:rPr lang="es-AR" sz="1300" dirty="0">
                <a:solidFill>
                  <a:srgbClr val="D5CED9"/>
                </a:solidFill>
                <a:latin typeface="Consolas" panose="020B0609020204030204" pitchFamily="49" charset="0"/>
              </a:rPr>
              <a:t>    50% {</a:t>
            </a:r>
            <a:r>
              <a:rPr lang="es-AR" sz="1300" dirty="0" err="1">
                <a:solidFill>
                  <a:srgbClr val="D5CED9"/>
                </a:solidFill>
                <a:latin typeface="Consolas" panose="020B0609020204030204" pitchFamily="49" charset="0"/>
              </a:rPr>
              <a:t>background</a:t>
            </a:r>
            <a:r>
              <a:rPr lang="es-AR" sz="1300" dirty="0">
                <a:solidFill>
                  <a:srgbClr val="D5CED9"/>
                </a:solidFill>
                <a:latin typeface="Consolas" panose="020B0609020204030204" pitchFamily="49" charset="0"/>
              </a:rPr>
              <a:t>: </a:t>
            </a:r>
            <a:r>
              <a:rPr lang="es-AR" sz="1300" dirty="0" err="1">
                <a:solidFill>
                  <a:srgbClr val="EE5D43"/>
                </a:solidFill>
                <a:latin typeface="Consolas" panose="020B0609020204030204" pitchFamily="49" charset="0"/>
              </a:rPr>
              <a:t>yellow</a:t>
            </a:r>
            <a:r>
              <a:rPr lang="es-AR" sz="1300" dirty="0">
                <a:solidFill>
                  <a:srgbClr val="D5CED9"/>
                </a:solidFill>
                <a:latin typeface="Consolas" panose="020B0609020204030204" pitchFamily="49" charset="0"/>
              </a:rPr>
              <a:t>; </a:t>
            </a:r>
            <a:r>
              <a:rPr lang="es-AR" sz="1300" dirty="0" err="1">
                <a:solidFill>
                  <a:srgbClr val="D5CED9"/>
                </a:solidFill>
                <a:latin typeface="Consolas" panose="020B0609020204030204" pitchFamily="49" charset="0"/>
              </a:rPr>
              <a:t>width</a:t>
            </a:r>
            <a:r>
              <a:rPr lang="es-AR" sz="1300" dirty="0">
                <a:solidFill>
                  <a:srgbClr val="D5CED9"/>
                </a:solidFill>
                <a:latin typeface="Consolas" panose="020B0609020204030204" pitchFamily="49" charset="0"/>
              </a:rPr>
              <a:t>: </a:t>
            </a:r>
            <a:r>
              <a:rPr lang="es-AR" sz="1300" dirty="0">
                <a:solidFill>
                  <a:srgbClr val="F39C12"/>
                </a:solidFill>
                <a:latin typeface="Consolas" panose="020B0609020204030204" pitchFamily="49" charset="0"/>
              </a:rPr>
              <a:t>400px</a:t>
            </a:r>
            <a:r>
              <a:rPr lang="es-AR" sz="1300" dirty="0">
                <a:solidFill>
                  <a:srgbClr val="D5CED9"/>
                </a:solidFill>
                <a:latin typeface="Consolas" panose="020B0609020204030204" pitchFamily="49" charset="0"/>
              </a:rPr>
              <a:t>;}     </a:t>
            </a:r>
            <a:r>
              <a:rPr lang="es-AR" sz="1300" dirty="0">
                <a:solidFill>
                  <a:srgbClr val="5F6167"/>
                </a:solidFill>
                <a:latin typeface="Consolas" panose="020B0609020204030204" pitchFamily="49" charset="0"/>
              </a:rPr>
              <a:t>/* Segundo fotograma */</a:t>
            </a:r>
            <a:endParaRPr lang="es-AR" sz="1300" dirty="0">
              <a:solidFill>
                <a:srgbClr val="D5CED9"/>
              </a:solidFill>
              <a:latin typeface="Consolas" panose="020B0609020204030204" pitchFamily="49" charset="0"/>
            </a:endParaRPr>
          </a:p>
          <a:p>
            <a:r>
              <a:rPr lang="es-AR" sz="1300" dirty="0">
                <a:solidFill>
                  <a:srgbClr val="D5CED9"/>
                </a:solidFill>
                <a:latin typeface="Consolas" panose="020B0609020204030204" pitchFamily="49" charset="0"/>
              </a:rPr>
              <a:t>    100% {</a:t>
            </a:r>
            <a:r>
              <a:rPr lang="es-AR" sz="1300" dirty="0" err="1">
                <a:solidFill>
                  <a:srgbClr val="D5CED9"/>
                </a:solidFill>
                <a:latin typeface="Consolas" panose="020B0609020204030204" pitchFamily="49" charset="0"/>
              </a:rPr>
              <a:t>background</a:t>
            </a:r>
            <a:r>
              <a:rPr lang="es-AR" sz="1300" dirty="0">
                <a:solidFill>
                  <a:srgbClr val="D5CED9"/>
                </a:solidFill>
                <a:latin typeface="Consolas" panose="020B0609020204030204" pitchFamily="49" charset="0"/>
              </a:rPr>
              <a:t>: </a:t>
            </a:r>
            <a:r>
              <a:rPr lang="es-AR" sz="1300" dirty="0" err="1">
                <a:solidFill>
                  <a:srgbClr val="EE5D43"/>
                </a:solidFill>
                <a:latin typeface="Consolas" panose="020B0609020204030204" pitchFamily="49" charset="0"/>
              </a:rPr>
              <a:t>green</a:t>
            </a:r>
            <a:r>
              <a:rPr lang="es-AR" sz="1300" dirty="0">
                <a:solidFill>
                  <a:srgbClr val="D5CED9"/>
                </a:solidFill>
                <a:latin typeface="Consolas" panose="020B0609020204030204" pitchFamily="49" charset="0"/>
              </a:rPr>
              <a:t>; </a:t>
            </a:r>
            <a:r>
              <a:rPr lang="es-AR" sz="1300" dirty="0" err="1">
                <a:solidFill>
                  <a:srgbClr val="D5CED9"/>
                </a:solidFill>
                <a:latin typeface="Consolas" panose="020B0609020204030204" pitchFamily="49" charset="0"/>
              </a:rPr>
              <a:t>width</a:t>
            </a:r>
            <a:r>
              <a:rPr lang="es-AR" sz="1300" dirty="0">
                <a:solidFill>
                  <a:srgbClr val="D5CED9"/>
                </a:solidFill>
                <a:latin typeface="Consolas" panose="020B0609020204030204" pitchFamily="49" charset="0"/>
              </a:rPr>
              <a:t>: </a:t>
            </a:r>
            <a:r>
              <a:rPr lang="es-AR" sz="1300" dirty="0">
                <a:solidFill>
                  <a:srgbClr val="F39C12"/>
                </a:solidFill>
                <a:latin typeface="Consolas" panose="020B0609020204030204" pitchFamily="49" charset="0"/>
              </a:rPr>
              <a:t>600px</a:t>
            </a:r>
            <a:r>
              <a:rPr lang="es-AR" sz="1300" dirty="0">
                <a:solidFill>
                  <a:srgbClr val="D5CED9"/>
                </a:solidFill>
                <a:latin typeface="Consolas" panose="020B0609020204030204" pitchFamily="49" charset="0"/>
              </a:rPr>
              <a:t>;}     </a:t>
            </a:r>
            <a:r>
              <a:rPr lang="es-AR" sz="1300" dirty="0">
                <a:solidFill>
                  <a:srgbClr val="5F6167"/>
                </a:solidFill>
                <a:latin typeface="Consolas" panose="020B0609020204030204" pitchFamily="49" charset="0"/>
              </a:rPr>
              <a:t>/* Último fotograma */</a:t>
            </a:r>
            <a:r>
              <a:rPr lang="es-AR" sz="1300" dirty="0">
                <a:solidFill>
                  <a:srgbClr val="D5CED9"/>
                </a:solidFill>
                <a:latin typeface="Consolas" panose="020B0609020204030204" pitchFamily="49" charset="0"/>
              </a:rPr>
              <a:t>    </a:t>
            </a:r>
          </a:p>
          <a:p>
            <a:r>
              <a:rPr lang="es-AR" sz="1300" dirty="0">
                <a:solidFill>
                  <a:srgbClr val="D5CED9"/>
                </a:solidFill>
                <a:latin typeface="Consolas" panose="020B0609020204030204" pitchFamily="49" charset="0"/>
              </a:rPr>
              <a:t>}</a:t>
            </a:r>
          </a:p>
        </p:txBody>
      </p:sp>
      <p:sp>
        <p:nvSpPr>
          <p:cNvPr id="12" name="Google Shape;258;p18"/>
          <p:cNvSpPr txBox="1">
            <a:spLocks/>
          </p:cNvSpPr>
          <p:nvPr/>
        </p:nvSpPr>
        <p:spPr>
          <a:xfrm>
            <a:off x="3550981" y="2520011"/>
            <a:ext cx="792419" cy="303108"/>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r>
              <a:rPr lang="es-ES" sz="1400" dirty="0" smtClean="0">
                <a:solidFill>
                  <a:schemeClr val="bg1"/>
                </a:solidFill>
              </a:rPr>
              <a:t>CSS</a:t>
            </a:r>
            <a:endParaRPr lang="es-ES" sz="1400" dirty="0">
              <a:solidFill>
                <a:schemeClr val="bg1"/>
              </a:solidFill>
            </a:endParaRPr>
          </a:p>
        </p:txBody>
      </p:sp>
      <p:sp>
        <p:nvSpPr>
          <p:cNvPr id="13" name="Google Shape;258;p18"/>
          <p:cNvSpPr txBox="1">
            <a:spLocks/>
          </p:cNvSpPr>
          <p:nvPr/>
        </p:nvSpPr>
        <p:spPr>
          <a:xfrm>
            <a:off x="7884855" y="2546176"/>
            <a:ext cx="792419" cy="303108"/>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r>
              <a:rPr lang="es-ES" sz="1400" dirty="0" smtClean="0">
                <a:solidFill>
                  <a:schemeClr val="bg1"/>
                </a:solidFill>
              </a:rPr>
              <a:t>CSS</a:t>
            </a:r>
            <a:endParaRPr lang="es-ES" sz="1400" dirty="0">
              <a:solidFill>
                <a:schemeClr val="bg1"/>
              </a:solidFill>
            </a:endParaRPr>
          </a:p>
        </p:txBody>
      </p:sp>
      <p:grpSp>
        <p:nvGrpSpPr>
          <p:cNvPr id="8" name="Grupo 7"/>
          <p:cNvGrpSpPr/>
          <p:nvPr/>
        </p:nvGrpSpPr>
        <p:grpSpPr>
          <a:xfrm>
            <a:off x="1919643" y="4430421"/>
            <a:ext cx="504469" cy="485185"/>
            <a:chOff x="5423483" y="4578094"/>
            <a:chExt cx="504469" cy="485185"/>
          </a:xfrm>
        </p:grpSpPr>
        <p:sp>
          <p:nvSpPr>
            <p:cNvPr id="9" name="Esquina doblada 8"/>
            <p:cNvSpPr/>
            <p:nvPr/>
          </p:nvSpPr>
          <p:spPr>
            <a:xfrm>
              <a:off x="5441230" y="4698142"/>
              <a:ext cx="363976" cy="365137"/>
            </a:xfrm>
            <a:prstGeom prst="foldedCorner">
              <a:avLst/>
            </a:prstGeom>
            <a:solidFill>
              <a:srgbClr val="C4A3FB"/>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 name="Picture 8" descr="Vector Icono De Lapiz, Imágenes Prediseñadas De Lápiz, Iconos De Lápiz,  Bolígrafo PNG y Vector para Descargar Gratis | Pngtree"/>
            <p:cNvPicPr>
              <a:picLocks noChangeAspect="1" noChangeArrowheads="1"/>
            </p:cNvPicPr>
            <p:nvPr/>
          </p:nvPicPr>
          <p:blipFill>
            <a:blip r:embed="rId3">
              <a:clrChange>
                <a:clrFrom>
                  <a:srgbClr val="F5F5F5"/>
                </a:clrFrom>
                <a:clrTo>
                  <a:srgbClr val="F5F5F5">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90457" y="4578094"/>
              <a:ext cx="237495" cy="237495"/>
            </a:xfrm>
            <a:prstGeom prst="rect">
              <a:avLst/>
            </a:prstGeom>
            <a:noFill/>
            <a:extLst>
              <a:ext uri="{909E8E84-426E-40DD-AFC4-6F175D3DCCD1}">
                <a14:hiddenFill xmlns:a14="http://schemas.microsoft.com/office/drawing/2010/main">
                  <a:solidFill>
                    <a:srgbClr val="FFFFFF"/>
                  </a:solidFill>
                </a14:hiddenFill>
              </a:ext>
            </a:extLst>
          </p:spPr>
        </p:pic>
        <p:sp>
          <p:nvSpPr>
            <p:cNvPr id="14" name="CuadroTexto 13"/>
            <p:cNvSpPr txBox="1"/>
            <p:nvPr/>
          </p:nvSpPr>
          <p:spPr>
            <a:xfrm>
              <a:off x="5423483" y="4720040"/>
              <a:ext cx="399468" cy="307777"/>
            </a:xfrm>
            <a:prstGeom prst="rect">
              <a:avLst/>
            </a:prstGeom>
            <a:noFill/>
          </p:spPr>
          <p:txBody>
            <a:bodyPr wrap="none" rtlCol="0">
              <a:spAutoFit/>
            </a:bodyPr>
            <a:lstStyle/>
            <a:p>
              <a:r>
                <a:rPr lang="es-AR" dirty="0">
                  <a:solidFill>
                    <a:srgbClr val="7729F7"/>
                  </a:solidFill>
                  <a:latin typeface="Montserrat ExtraBold"/>
                  <a:ea typeface="Montserrat ExtraBold"/>
                  <a:cs typeface="Montserrat ExtraBold"/>
                </a:rPr>
                <a:t>&lt;&gt;</a:t>
              </a:r>
            </a:p>
          </p:txBody>
        </p:sp>
      </p:grpSp>
    </p:spTree>
    <p:extLst>
      <p:ext uri="{BB962C8B-B14F-4D97-AF65-F5344CB8AC3E}">
        <p14:creationId xmlns:p14="http://schemas.microsoft.com/office/powerpoint/2010/main" val="2717335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0" name="Google Shape;258;p18"/>
          <p:cNvSpPr txBox="1">
            <a:spLocks/>
          </p:cNvSpPr>
          <p:nvPr/>
        </p:nvSpPr>
        <p:spPr>
          <a:xfrm>
            <a:off x="243961" y="558135"/>
            <a:ext cx="86560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s-ES" dirty="0" smtClean="0"/>
              <a:t>Encadenar animaciones</a:t>
            </a:r>
            <a:endParaRPr lang="es-ES" dirty="0"/>
          </a:p>
        </p:txBody>
      </p:sp>
      <p:sp>
        <p:nvSpPr>
          <p:cNvPr id="30" name="Google Shape;61;p14"/>
          <p:cNvSpPr txBox="1">
            <a:spLocks/>
          </p:cNvSpPr>
          <p:nvPr/>
        </p:nvSpPr>
        <p:spPr>
          <a:xfrm>
            <a:off x="273937" y="1033466"/>
            <a:ext cx="8152000" cy="5931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dirty="0">
                <a:solidFill>
                  <a:schemeClr val="tx1"/>
                </a:solidFill>
              </a:rPr>
              <a:t>Es posible encadenar múltiples animaciones, separando con comas las animaciones individuales y estableciendo un tiempo de tardo a cada animación posterior</a:t>
            </a:r>
            <a:r>
              <a:rPr lang="es-AR" sz="1400" dirty="0" smtClean="0">
                <a:solidFill>
                  <a:schemeClr val="tx1"/>
                </a:solidFill>
              </a:rPr>
              <a:t>:</a:t>
            </a:r>
            <a:endParaRPr lang="es-AR" sz="1400" dirty="0">
              <a:solidFill>
                <a:schemeClr val="tx1"/>
              </a:solidFill>
            </a:endParaRPr>
          </a:p>
        </p:txBody>
      </p:sp>
      <p:sp>
        <p:nvSpPr>
          <p:cNvPr id="2" name="Rectángulo 1"/>
          <p:cNvSpPr/>
          <p:nvPr/>
        </p:nvSpPr>
        <p:spPr>
          <a:xfrm>
            <a:off x="904874" y="1683727"/>
            <a:ext cx="7671318" cy="1600438"/>
          </a:xfrm>
          <a:prstGeom prst="rect">
            <a:avLst/>
          </a:prstGeom>
          <a:solidFill>
            <a:srgbClr val="23262E"/>
          </a:solidFill>
        </p:spPr>
        <p:txBody>
          <a:bodyPr wrap="square">
            <a:spAutoFit/>
          </a:bodyPr>
          <a:lstStyle/>
          <a:p>
            <a:r>
              <a:rPr lang="es-AR" dirty="0">
                <a:solidFill>
                  <a:srgbClr val="FFE66D"/>
                </a:solidFill>
                <a:latin typeface="Consolas" panose="020B0609020204030204" pitchFamily="49" charset="0"/>
              </a:rPr>
              <a:t>.</a:t>
            </a:r>
            <a:r>
              <a:rPr lang="es-AR" dirty="0" err="1">
                <a:solidFill>
                  <a:srgbClr val="FFE66D"/>
                </a:solidFill>
                <a:latin typeface="Consolas" panose="020B0609020204030204" pitchFamily="49" charset="0"/>
              </a:rPr>
              <a:t>animated</a:t>
            </a:r>
            <a:r>
              <a:rPr lang="es-AR" dirty="0">
                <a:solidFill>
                  <a:srgbClr val="D5CED9"/>
                </a:solidFill>
                <a:latin typeface="Consolas" panose="020B0609020204030204" pitchFamily="49" charset="0"/>
              </a:rPr>
              <a:t> {</a:t>
            </a:r>
          </a:p>
          <a:p>
            <a:r>
              <a:rPr lang="es-AR" dirty="0">
                <a:solidFill>
                  <a:srgbClr val="D5CED9"/>
                </a:solidFill>
                <a:latin typeface="Consolas" panose="020B0609020204030204" pitchFamily="49" charset="0"/>
              </a:rPr>
              <a:t>    </a:t>
            </a:r>
            <a:r>
              <a:rPr lang="es-AR" dirty="0" err="1">
                <a:solidFill>
                  <a:srgbClr val="D5CED9"/>
                </a:solidFill>
                <a:latin typeface="Consolas" panose="020B0609020204030204" pitchFamily="49" charset="0"/>
              </a:rPr>
              <a:t>animation</a:t>
            </a:r>
            <a:r>
              <a:rPr lang="es-AR" dirty="0">
                <a:solidFill>
                  <a:srgbClr val="D5CED9"/>
                </a:solidFill>
                <a:latin typeface="Consolas" panose="020B0609020204030204" pitchFamily="49" charset="0"/>
              </a:rPr>
              <a:t>:</a:t>
            </a:r>
          </a:p>
          <a:p>
            <a:r>
              <a:rPr lang="es-AR" dirty="0">
                <a:solidFill>
                  <a:srgbClr val="D5CED9"/>
                </a:solidFill>
                <a:latin typeface="Consolas" panose="020B0609020204030204" pitchFamily="49" charset="0"/>
              </a:rPr>
              <a:t>      </a:t>
            </a:r>
            <a:r>
              <a:rPr lang="es-AR" dirty="0" err="1">
                <a:solidFill>
                  <a:srgbClr val="D5CED9"/>
                </a:solidFill>
                <a:latin typeface="Consolas" panose="020B0609020204030204" pitchFamily="49" charset="0"/>
              </a:rPr>
              <a:t>moveRight</a:t>
            </a:r>
            <a:r>
              <a:rPr lang="es-AR" dirty="0">
                <a:solidFill>
                  <a:srgbClr val="D5CED9"/>
                </a:solidFill>
                <a:latin typeface="Consolas" panose="020B0609020204030204" pitchFamily="49" charset="0"/>
              </a:rPr>
              <a:t> </a:t>
            </a:r>
            <a:r>
              <a:rPr lang="es-AR" dirty="0">
                <a:solidFill>
                  <a:srgbClr val="F39C12"/>
                </a:solidFill>
                <a:latin typeface="Consolas" panose="020B0609020204030204" pitchFamily="49" charset="0"/>
              </a:rPr>
              <a:t>5s</a:t>
            </a:r>
            <a:r>
              <a:rPr lang="es-AR" dirty="0">
                <a:solidFill>
                  <a:srgbClr val="D5CED9"/>
                </a:solidFill>
                <a:latin typeface="Consolas" panose="020B0609020204030204" pitchFamily="49" charset="0"/>
              </a:rPr>
              <a:t> </a:t>
            </a:r>
            <a:r>
              <a:rPr lang="es-AR" dirty="0">
                <a:solidFill>
                  <a:srgbClr val="EE5D43"/>
                </a:solidFill>
                <a:latin typeface="Consolas" panose="020B0609020204030204" pitchFamily="49" charset="0"/>
              </a:rPr>
              <a:t>linear</a:t>
            </a:r>
            <a:r>
              <a:rPr lang="es-AR" dirty="0">
                <a:solidFill>
                  <a:srgbClr val="D5CED9"/>
                </a:solidFill>
                <a:latin typeface="Consolas" panose="020B0609020204030204" pitchFamily="49" charset="0"/>
              </a:rPr>
              <a:t> </a:t>
            </a:r>
            <a:r>
              <a:rPr lang="es-AR" dirty="0">
                <a:solidFill>
                  <a:srgbClr val="F39C12"/>
                </a:solidFill>
                <a:latin typeface="Consolas" panose="020B0609020204030204" pitchFamily="49" charset="0"/>
              </a:rPr>
              <a:t>0</a:t>
            </a:r>
            <a:r>
              <a:rPr lang="es-AR" dirty="0">
                <a:solidFill>
                  <a:srgbClr val="D5CED9"/>
                </a:solidFill>
                <a:latin typeface="Consolas" panose="020B0609020204030204" pitchFamily="49" charset="0"/>
              </a:rPr>
              <a:t>,    </a:t>
            </a:r>
            <a:r>
              <a:rPr lang="es-AR" dirty="0">
                <a:solidFill>
                  <a:srgbClr val="5F6167"/>
                </a:solidFill>
                <a:latin typeface="Consolas" panose="020B0609020204030204" pitchFamily="49" charset="0"/>
              </a:rPr>
              <a:t>/* Comienza a los 0s */</a:t>
            </a:r>
            <a:endParaRPr lang="es-AR" dirty="0">
              <a:solidFill>
                <a:srgbClr val="D5CED9"/>
              </a:solidFill>
              <a:latin typeface="Consolas" panose="020B0609020204030204" pitchFamily="49" charset="0"/>
            </a:endParaRPr>
          </a:p>
          <a:p>
            <a:r>
              <a:rPr lang="es-AR" dirty="0">
                <a:solidFill>
                  <a:srgbClr val="D5CED9"/>
                </a:solidFill>
                <a:latin typeface="Consolas" panose="020B0609020204030204" pitchFamily="49" charset="0"/>
              </a:rPr>
              <a:t>      </a:t>
            </a:r>
            <a:r>
              <a:rPr lang="es-AR" dirty="0" err="1">
                <a:solidFill>
                  <a:srgbClr val="D5CED9"/>
                </a:solidFill>
                <a:latin typeface="Consolas" panose="020B0609020204030204" pitchFamily="49" charset="0"/>
              </a:rPr>
              <a:t>lookUp</a:t>
            </a:r>
            <a:r>
              <a:rPr lang="es-AR" dirty="0">
                <a:solidFill>
                  <a:srgbClr val="D5CED9"/>
                </a:solidFill>
                <a:latin typeface="Consolas" panose="020B0609020204030204" pitchFamily="49" charset="0"/>
              </a:rPr>
              <a:t> </a:t>
            </a:r>
            <a:r>
              <a:rPr lang="es-AR" dirty="0">
                <a:solidFill>
                  <a:srgbClr val="F39C12"/>
                </a:solidFill>
                <a:latin typeface="Consolas" panose="020B0609020204030204" pitchFamily="49" charset="0"/>
              </a:rPr>
              <a:t>2.5s</a:t>
            </a:r>
            <a:r>
              <a:rPr lang="es-AR" dirty="0">
                <a:solidFill>
                  <a:srgbClr val="D5CED9"/>
                </a:solidFill>
                <a:latin typeface="Consolas" panose="020B0609020204030204" pitchFamily="49" charset="0"/>
              </a:rPr>
              <a:t> </a:t>
            </a:r>
            <a:r>
              <a:rPr lang="es-AR" dirty="0">
                <a:solidFill>
                  <a:srgbClr val="EE5D43"/>
                </a:solidFill>
                <a:latin typeface="Consolas" panose="020B0609020204030204" pitchFamily="49" charset="0"/>
              </a:rPr>
              <a:t>linear</a:t>
            </a:r>
            <a:r>
              <a:rPr lang="es-AR" dirty="0">
                <a:solidFill>
                  <a:srgbClr val="D5CED9"/>
                </a:solidFill>
                <a:latin typeface="Consolas" panose="020B0609020204030204" pitchFamily="49" charset="0"/>
              </a:rPr>
              <a:t> </a:t>
            </a:r>
            <a:r>
              <a:rPr lang="es-AR" dirty="0">
                <a:solidFill>
                  <a:srgbClr val="F39C12"/>
                </a:solidFill>
                <a:latin typeface="Consolas" panose="020B0609020204030204" pitchFamily="49" charset="0"/>
              </a:rPr>
              <a:t>5s</a:t>
            </a:r>
            <a:r>
              <a:rPr lang="es-AR" dirty="0">
                <a:solidFill>
                  <a:srgbClr val="D5CED9"/>
                </a:solidFill>
                <a:latin typeface="Consolas" panose="020B0609020204030204" pitchFamily="49" charset="0"/>
              </a:rPr>
              <a:t>,    </a:t>
            </a:r>
            <a:r>
              <a:rPr lang="es-AR" dirty="0">
                <a:solidFill>
                  <a:srgbClr val="5F6167"/>
                </a:solidFill>
                <a:latin typeface="Consolas" panose="020B0609020204030204" pitchFamily="49" charset="0"/>
              </a:rPr>
              <a:t>/* Comienza a los 5s */</a:t>
            </a:r>
            <a:endParaRPr lang="es-AR" dirty="0">
              <a:solidFill>
                <a:srgbClr val="D5CED9"/>
              </a:solidFill>
              <a:latin typeface="Consolas" panose="020B0609020204030204" pitchFamily="49" charset="0"/>
            </a:endParaRPr>
          </a:p>
          <a:p>
            <a:r>
              <a:rPr lang="es-AR" dirty="0">
                <a:solidFill>
                  <a:srgbClr val="D5CED9"/>
                </a:solidFill>
                <a:latin typeface="Consolas" panose="020B0609020204030204" pitchFamily="49" charset="0"/>
              </a:rPr>
              <a:t>      </a:t>
            </a:r>
            <a:r>
              <a:rPr lang="es-AR" dirty="0" err="1">
                <a:solidFill>
                  <a:srgbClr val="D5CED9"/>
                </a:solidFill>
                <a:latin typeface="Consolas" panose="020B0609020204030204" pitchFamily="49" charset="0"/>
              </a:rPr>
              <a:t>moveLeft</a:t>
            </a:r>
            <a:r>
              <a:rPr lang="es-AR" dirty="0">
                <a:solidFill>
                  <a:srgbClr val="D5CED9"/>
                </a:solidFill>
                <a:latin typeface="Consolas" panose="020B0609020204030204" pitchFamily="49" charset="0"/>
              </a:rPr>
              <a:t> </a:t>
            </a:r>
            <a:r>
              <a:rPr lang="es-AR" dirty="0">
                <a:solidFill>
                  <a:srgbClr val="F39C12"/>
                </a:solidFill>
                <a:latin typeface="Consolas" panose="020B0609020204030204" pitchFamily="49" charset="0"/>
              </a:rPr>
              <a:t>2</a:t>
            </a:r>
            <a:r>
              <a:rPr lang="es-AR" dirty="0" smtClean="0">
                <a:solidFill>
                  <a:srgbClr val="F39C12"/>
                </a:solidFill>
                <a:latin typeface="Consolas" panose="020B0609020204030204" pitchFamily="49" charset="0"/>
              </a:rPr>
              <a:t>s</a:t>
            </a:r>
            <a:r>
              <a:rPr lang="es-AR" dirty="0">
                <a:solidFill>
                  <a:srgbClr val="D5CED9"/>
                </a:solidFill>
                <a:latin typeface="Consolas" panose="020B0609020204030204" pitchFamily="49" charset="0"/>
              </a:rPr>
              <a:t> </a:t>
            </a:r>
            <a:r>
              <a:rPr lang="es-AR" dirty="0">
                <a:solidFill>
                  <a:srgbClr val="EE5D43"/>
                </a:solidFill>
                <a:latin typeface="Consolas" panose="020B0609020204030204" pitchFamily="49" charset="0"/>
              </a:rPr>
              <a:t>linear</a:t>
            </a:r>
            <a:r>
              <a:rPr lang="es-AR" dirty="0">
                <a:solidFill>
                  <a:srgbClr val="D5CED9"/>
                </a:solidFill>
                <a:latin typeface="Consolas" panose="020B0609020204030204" pitchFamily="49" charset="0"/>
              </a:rPr>
              <a:t> </a:t>
            </a:r>
            <a:r>
              <a:rPr lang="es-AR" dirty="0">
                <a:solidFill>
                  <a:srgbClr val="F39C12"/>
                </a:solidFill>
                <a:latin typeface="Consolas" panose="020B0609020204030204" pitchFamily="49" charset="0"/>
              </a:rPr>
              <a:t>7.5s</a:t>
            </a:r>
            <a:r>
              <a:rPr lang="es-AR" dirty="0">
                <a:solidFill>
                  <a:srgbClr val="D5CED9"/>
                </a:solidFill>
                <a:latin typeface="Consolas" panose="020B0609020204030204" pitchFamily="49" charset="0"/>
              </a:rPr>
              <a:t>,  </a:t>
            </a:r>
            <a:r>
              <a:rPr lang="es-AR" dirty="0">
                <a:solidFill>
                  <a:srgbClr val="5F6167"/>
                </a:solidFill>
                <a:latin typeface="Consolas" panose="020B0609020204030204" pitchFamily="49" charset="0"/>
              </a:rPr>
              <a:t>/* Comienza a los 7.5s (5 + 2.5) */</a:t>
            </a:r>
            <a:endParaRPr lang="es-AR" dirty="0">
              <a:solidFill>
                <a:srgbClr val="D5CED9"/>
              </a:solidFill>
              <a:latin typeface="Consolas" panose="020B0609020204030204" pitchFamily="49" charset="0"/>
            </a:endParaRPr>
          </a:p>
          <a:p>
            <a:r>
              <a:rPr lang="es-AR" dirty="0">
                <a:solidFill>
                  <a:srgbClr val="D5CED9"/>
                </a:solidFill>
                <a:latin typeface="Consolas" panose="020B0609020204030204" pitchFamily="49" charset="0"/>
              </a:rPr>
              <a:t>      </a:t>
            </a:r>
            <a:r>
              <a:rPr lang="es-AR" dirty="0" err="1">
                <a:solidFill>
                  <a:srgbClr val="D5CED9"/>
                </a:solidFill>
                <a:latin typeface="Consolas" panose="020B0609020204030204" pitchFamily="49" charset="0"/>
              </a:rPr>
              <a:t>dissapear</a:t>
            </a:r>
            <a:r>
              <a:rPr lang="es-AR" dirty="0">
                <a:solidFill>
                  <a:srgbClr val="D5CED9"/>
                </a:solidFill>
                <a:latin typeface="Consolas" panose="020B0609020204030204" pitchFamily="49" charset="0"/>
              </a:rPr>
              <a:t> </a:t>
            </a:r>
            <a:r>
              <a:rPr lang="es-AR" dirty="0">
                <a:solidFill>
                  <a:srgbClr val="F39C12"/>
                </a:solidFill>
                <a:latin typeface="Consolas" panose="020B0609020204030204" pitchFamily="49" charset="0"/>
              </a:rPr>
              <a:t>2s</a:t>
            </a:r>
            <a:r>
              <a:rPr lang="es-AR" dirty="0">
                <a:solidFill>
                  <a:srgbClr val="D5CED9"/>
                </a:solidFill>
                <a:latin typeface="Consolas" panose="020B0609020204030204" pitchFamily="49" charset="0"/>
              </a:rPr>
              <a:t> </a:t>
            </a:r>
            <a:r>
              <a:rPr lang="es-AR" dirty="0">
                <a:solidFill>
                  <a:srgbClr val="EE5D43"/>
                </a:solidFill>
                <a:latin typeface="Consolas" panose="020B0609020204030204" pitchFamily="49" charset="0"/>
              </a:rPr>
              <a:t>linear</a:t>
            </a:r>
            <a:r>
              <a:rPr lang="es-AR" dirty="0">
                <a:solidFill>
                  <a:srgbClr val="D5CED9"/>
                </a:solidFill>
                <a:latin typeface="Consolas" panose="020B0609020204030204" pitchFamily="49" charset="0"/>
              </a:rPr>
              <a:t> </a:t>
            </a:r>
            <a:r>
              <a:rPr lang="es-AR" dirty="0">
                <a:solidFill>
                  <a:srgbClr val="F39C12"/>
                </a:solidFill>
                <a:latin typeface="Consolas" panose="020B0609020204030204" pitchFamily="49" charset="0"/>
              </a:rPr>
              <a:t>9.5s</a:t>
            </a:r>
            <a:r>
              <a:rPr lang="es-AR" dirty="0">
                <a:solidFill>
                  <a:srgbClr val="D5CED9"/>
                </a:solidFill>
                <a:latin typeface="Consolas" panose="020B0609020204030204" pitchFamily="49" charset="0"/>
              </a:rPr>
              <a:t>; </a:t>
            </a:r>
            <a:r>
              <a:rPr lang="es-AR" dirty="0">
                <a:solidFill>
                  <a:srgbClr val="5F6167"/>
                </a:solidFill>
                <a:latin typeface="Consolas" panose="020B0609020204030204" pitchFamily="49" charset="0"/>
              </a:rPr>
              <a:t>/* Comienza a los 9.5s </a:t>
            </a:r>
            <a:r>
              <a:rPr lang="es-AR" dirty="0" smtClean="0">
                <a:solidFill>
                  <a:srgbClr val="5F6167"/>
                </a:solidFill>
                <a:latin typeface="Consolas" panose="020B0609020204030204" pitchFamily="49" charset="0"/>
              </a:rPr>
              <a:t>(2</a:t>
            </a:r>
            <a:r>
              <a:rPr lang="es-AR" dirty="0">
                <a:solidFill>
                  <a:srgbClr val="5F6167"/>
                </a:solidFill>
                <a:latin typeface="Consolas" panose="020B0609020204030204" pitchFamily="49" charset="0"/>
              </a:rPr>
              <a:t> + </a:t>
            </a:r>
            <a:r>
              <a:rPr lang="es-AR" dirty="0" smtClean="0">
                <a:solidFill>
                  <a:srgbClr val="5F6167"/>
                </a:solidFill>
                <a:latin typeface="Consolas" panose="020B0609020204030204" pitchFamily="49" charset="0"/>
              </a:rPr>
              <a:t>7.5)</a:t>
            </a:r>
            <a:r>
              <a:rPr lang="es-AR" dirty="0">
                <a:solidFill>
                  <a:srgbClr val="5F6167"/>
                </a:solidFill>
                <a:latin typeface="Consolas" panose="020B0609020204030204" pitchFamily="49" charset="0"/>
              </a:rPr>
              <a:t> */</a:t>
            </a:r>
            <a:endParaRPr lang="es-AR" dirty="0">
              <a:solidFill>
                <a:srgbClr val="D5CED9"/>
              </a:solidFill>
              <a:latin typeface="Consolas" panose="020B0609020204030204" pitchFamily="49" charset="0"/>
            </a:endParaRPr>
          </a:p>
          <a:p>
            <a:r>
              <a:rPr lang="es-AR" dirty="0">
                <a:solidFill>
                  <a:srgbClr val="D5CED9"/>
                </a:solidFill>
                <a:latin typeface="Consolas" panose="020B0609020204030204" pitchFamily="49" charset="0"/>
              </a:rPr>
              <a:t>  }</a:t>
            </a:r>
          </a:p>
        </p:txBody>
      </p:sp>
      <p:sp>
        <p:nvSpPr>
          <p:cNvPr id="9" name="Google Shape;61;p14"/>
          <p:cNvSpPr txBox="1">
            <a:spLocks/>
          </p:cNvSpPr>
          <p:nvPr/>
        </p:nvSpPr>
        <p:spPr>
          <a:xfrm>
            <a:off x="835912" y="3341315"/>
            <a:ext cx="8152000" cy="5931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dirty="0">
                <a:solidFill>
                  <a:schemeClr val="tx1"/>
                </a:solidFill>
              </a:rPr>
              <a:t>En este caso, lo que hemos hecho es aplicar varias animaciones a la vez, pero estableciendo un retardo (</a:t>
            </a:r>
            <a:r>
              <a:rPr lang="es-AR" sz="1400" i="1" dirty="0">
                <a:solidFill>
                  <a:schemeClr val="tx1"/>
                </a:solidFill>
              </a:rPr>
              <a:t>cuarto parámetro</a:t>
            </a:r>
            <a:r>
              <a:rPr lang="es-AR" sz="1400" dirty="0">
                <a:solidFill>
                  <a:schemeClr val="tx1"/>
                </a:solidFill>
              </a:rPr>
              <a:t>) que es la suma de la duración de las animaciones anteriores. De esta forma, encadenamos una animación con otra</a:t>
            </a:r>
            <a:r>
              <a:rPr lang="es-AR" sz="1400" dirty="0" smtClean="0">
                <a:solidFill>
                  <a:schemeClr val="tx1"/>
                </a:solidFill>
              </a:rPr>
              <a:t>.</a:t>
            </a:r>
            <a:endParaRPr lang="es-AR" sz="1400" dirty="0">
              <a:solidFill>
                <a:schemeClr val="tx1"/>
              </a:solidFill>
            </a:endParaRPr>
          </a:p>
        </p:txBody>
      </p:sp>
      <p:sp>
        <p:nvSpPr>
          <p:cNvPr id="10" name="Google Shape;258;p18"/>
          <p:cNvSpPr txBox="1">
            <a:spLocks/>
          </p:cNvSpPr>
          <p:nvPr/>
        </p:nvSpPr>
        <p:spPr>
          <a:xfrm>
            <a:off x="7783773" y="1685096"/>
            <a:ext cx="792419" cy="303108"/>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r>
              <a:rPr lang="es-ES" sz="1400" dirty="0" smtClean="0">
                <a:solidFill>
                  <a:schemeClr val="bg1"/>
                </a:solidFill>
              </a:rPr>
              <a:t>CSS</a:t>
            </a:r>
            <a:endParaRPr lang="es-ES" sz="1400" dirty="0">
              <a:solidFill>
                <a:schemeClr val="bg1"/>
              </a:solidFill>
            </a:endParaRPr>
          </a:p>
        </p:txBody>
      </p:sp>
      <p:sp>
        <p:nvSpPr>
          <p:cNvPr id="11" name="CuadroTexto 10"/>
          <p:cNvSpPr txBox="1"/>
          <p:nvPr/>
        </p:nvSpPr>
        <p:spPr>
          <a:xfrm>
            <a:off x="981599" y="4164153"/>
            <a:ext cx="6457217" cy="1123384"/>
          </a:xfrm>
          <a:prstGeom prst="rect">
            <a:avLst/>
          </a:prstGeom>
          <a:noFill/>
        </p:spPr>
        <p:txBody>
          <a:bodyPr wrap="none" rtlCol="0">
            <a:spAutoFit/>
          </a:bodyPr>
          <a:lstStyle/>
          <a:p>
            <a:r>
              <a:rPr lang="es-AR" b="1" dirty="0" smtClean="0">
                <a:latin typeface="Montserrat" panose="020B0604020202020204" charset="0"/>
              </a:rPr>
              <a:t>Para seguir investigando:</a:t>
            </a:r>
          </a:p>
          <a:p>
            <a:endParaRPr lang="es-AR" dirty="0" smtClean="0">
              <a:latin typeface="Montserrat" panose="020B0604020202020204" charset="0"/>
            </a:endParaRPr>
          </a:p>
          <a:p>
            <a:r>
              <a:rPr lang="es-AR" u="sng" dirty="0">
                <a:solidFill>
                  <a:schemeClr val="hlink"/>
                </a:solidFill>
                <a:highlight>
                  <a:srgbClr val="FFFFFF"/>
                </a:highlight>
                <a:latin typeface="Verdana"/>
                <a:ea typeface="Verdana"/>
                <a:cs typeface="Verdana"/>
                <a:sym typeface="Verdana"/>
                <a:hlinkClick r:id="rId3"/>
              </a:rPr>
              <a:t>https://</a:t>
            </a:r>
            <a:r>
              <a:rPr lang="es-AR" u="sng" dirty="0" smtClean="0">
                <a:solidFill>
                  <a:schemeClr val="hlink"/>
                </a:solidFill>
                <a:highlight>
                  <a:srgbClr val="FFFFFF"/>
                </a:highlight>
                <a:latin typeface="Verdana"/>
                <a:ea typeface="Verdana"/>
                <a:cs typeface="Verdana"/>
                <a:sym typeface="Verdana"/>
                <a:hlinkClick r:id="rId3"/>
              </a:rPr>
              <a:t>www.w3schools.com/css/css3_animations.asp</a:t>
            </a:r>
            <a:endParaRPr lang="es-AR" u="sng" dirty="0" smtClean="0">
              <a:solidFill>
                <a:schemeClr val="hlink"/>
              </a:solidFill>
              <a:highlight>
                <a:srgbClr val="FFFFFF"/>
              </a:highlight>
              <a:latin typeface="Verdana"/>
              <a:ea typeface="Verdana"/>
              <a:cs typeface="Verdana"/>
              <a:sym typeface="Verdana"/>
            </a:endParaRPr>
          </a:p>
          <a:p>
            <a:r>
              <a:rPr lang="es-AR" sz="1100" i="1" dirty="0" smtClean="0">
                <a:latin typeface="Montserrat" panose="020B0604020202020204" charset="0"/>
              </a:rPr>
              <a:t>(se recomiendan especialmente los últimos ejemplos sobre movimiento de elementos)</a:t>
            </a:r>
          </a:p>
          <a:p>
            <a:endParaRPr lang="es-AR" dirty="0">
              <a:latin typeface="Montserrat" panose="020B0604020202020204" charset="0"/>
            </a:endParaRPr>
          </a:p>
        </p:txBody>
      </p:sp>
    </p:spTree>
    <p:extLst>
      <p:ext uri="{BB962C8B-B14F-4D97-AF65-F5344CB8AC3E}">
        <p14:creationId xmlns:p14="http://schemas.microsoft.com/office/powerpoint/2010/main" val="3583930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0" name="Google Shape;258;p18"/>
          <p:cNvSpPr txBox="1">
            <a:spLocks/>
          </p:cNvSpPr>
          <p:nvPr/>
        </p:nvSpPr>
        <p:spPr>
          <a:xfrm>
            <a:off x="243961" y="558135"/>
            <a:ext cx="86560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s-ES" dirty="0" smtClean="0"/>
              <a:t>Librería de </a:t>
            </a:r>
            <a:r>
              <a:rPr lang="es-ES" dirty="0"/>
              <a:t>animaciones Animate.css</a:t>
            </a:r>
          </a:p>
        </p:txBody>
      </p:sp>
      <p:sp>
        <p:nvSpPr>
          <p:cNvPr id="30" name="Google Shape;61;p14"/>
          <p:cNvSpPr txBox="1">
            <a:spLocks/>
          </p:cNvSpPr>
          <p:nvPr/>
        </p:nvSpPr>
        <p:spPr>
          <a:xfrm>
            <a:off x="273937" y="1033466"/>
            <a:ext cx="8626105" cy="8480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400047" indent="-285750" algn="l">
              <a:spcAft>
                <a:spcPts val="600"/>
              </a:spcAft>
              <a:buClr>
                <a:schemeClr val="tx1"/>
              </a:buClr>
              <a:buSzPct val="100000"/>
              <a:buFont typeface="Arial" panose="020B0604020202020204" pitchFamily="34" charset="0"/>
              <a:buChar char="•"/>
            </a:pPr>
            <a:r>
              <a:rPr lang="es-AR" sz="1400" dirty="0">
                <a:solidFill>
                  <a:schemeClr val="tx1"/>
                </a:solidFill>
              </a:rPr>
              <a:t>Podemos utilizar Animate.css para dar dinamismo a nuestro contenido. Link: </a:t>
            </a:r>
            <a:r>
              <a:rPr lang="es-AR" sz="1400" dirty="0">
                <a:solidFill>
                  <a:schemeClr val="tx1"/>
                </a:solidFill>
                <a:hlinkClick r:id="rId3"/>
              </a:rPr>
              <a:t>https://animate.style/</a:t>
            </a:r>
            <a:r>
              <a:rPr lang="es-AR" sz="1400" dirty="0">
                <a:solidFill>
                  <a:schemeClr val="tx1"/>
                </a:solidFill>
              </a:rPr>
              <a:t> </a:t>
            </a:r>
          </a:p>
          <a:p>
            <a:pPr marL="400047" indent="-285750" algn="l">
              <a:spcAft>
                <a:spcPts val="600"/>
              </a:spcAft>
              <a:buClr>
                <a:schemeClr val="tx1"/>
              </a:buClr>
              <a:buSzPct val="100000"/>
              <a:buFont typeface="Arial" panose="020B0604020202020204" pitchFamily="34" charset="0"/>
              <a:buChar char="•"/>
            </a:pPr>
            <a:r>
              <a:rPr lang="es-AR" sz="1400" dirty="0">
                <a:solidFill>
                  <a:schemeClr val="tx1"/>
                </a:solidFill>
              </a:rPr>
              <a:t>En pocos pasos se pueden agregar animaciones CSS3 a cualquier elemento con esta sencilla librería.</a:t>
            </a:r>
          </a:p>
          <a:p>
            <a:pPr marL="400047" indent="-285750" algn="l">
              <a:spcAft>
                <a:spcPts val="600"/>
              </a:spcAft>
              <a:buClr>
                <a:schemeClr val="tx1"/>
              </a:buClr>
              <a:buSzPct val="100000"/>
              <a:buFont typeface="Arial" panose="020B0604020202020204" pitchFamily="34" charset="0"/>
              <a:buChar char="•"/>
            </a:pPr>
            <a:r>
              <a:rPr lang="es-AR" sz="1400" dirty="0">
                <a:solidFill>
                  <a:schemeClr val="tx1"/>
                </a:solidFill>
              </a:rPr>
              <a:t>En la creación de cualquier contenido web puede resultarnos interesante incorporar animaciones que nos ayuden a mejorar la experiencia del usuario durante la interacción con el contenido.</a:t>
            </a:r>
          </a:p>
          <a:p>
            <a:pPr marL="400047" indent="-285750" algn="l">
              <a:spcAft>
                <a:spcPts val="600"/>
              </a:spcAft>
              <a:buClr>
                <a:schemeClr val="tx1"/>
              </a:buClr>
              <a:buSzPct val="100000"/>
              <a:buFont typeface="Arial" panose="020B0604020202020204" pitchFamily="34" charset="0"/>
              <a:buChar char="•"/>
            </a:pPr>
            <a:r>
              <a:rPr lang="es-AR" sz="1400" dirty="0">
                <a:solidFill>
                  <a:schemeClr val="tx1"/>
                </a:solidFill>
              </a:rPr>
              <a:t>Permite disponer de una gran variedad de animaciones CSS3 sin necesidad de crearlas nosotros mismos.</a:t>
            </a:r>
          </a:p>
          <a:p>
            <a:pPr marL="400047" indent="-285750" algn="l">
              <a:spcAft>
                <a:spcPts val="600"/>
              </a:spcAft>
              <a:buClr>
                <a:schemeClr val="tx1"/>
              </a:buClr>
              <a:buSzPct val="100000"/>
              <a:buFont typeface="Arial" panose="020B0604020202020204" pitchFamily="34" charset="0"/>
              <a:buChar char="•"/>
            </a:pPr>
            <a:r>
              <a:rPr lang="es-AR" sz="1400" dirty="0">
                <a:solidFill>
                  <a:schemeClr val="tx1"/>
                </a:solidFill>
              </a:rPr>
              <a:t>Esta librería permite conseguir que el contenido sea más atractivo y dinámico</a:t>
            </a:r>
            <a:r>
              <a:rPr lang="es-AR" sz="1400" dirty="0" smtClean="0">
                <a:solidFill>
                  <a:schemeClr val="tx1"/>
                </a:solidFill>
              </a:rPr>
              <a:t>.</a:t>
            </a:r>
            <a:endParaRPr lang="es-AR" sz="1400" dirty="0">
              <a:solidFill>
                <a:schemeClr val="tx1"/>
              </a:solidFill>
            </a:endParaRPr>
          </a:p>
        </p:txBody>
      </p:sp>
      <p:sp>
        <p:nvSpPr>
          <p:cNvPr id="5" name="Rectángulo 4"/>
          <p:cNvSpPr/>
          <p:nvPr/>
        </p:nvSpPr>
        <p:spPr>
          <a:xfrm>
            <a:off x="723899" y="4018747"/>
            <a:ext cx="7896225" cy="954107"/>
          </a:xfrm>
          <a:prstGeom prst="rect">
            <a:avLst/>
          </a:prstGeom>
        </p:spPr>
        <p:txBody>
          <a:bodyPr wrap="square">
            <a:spAutoFit/>
          </a:bodyPr>
          <a:lstStyle/>
          <a:p>
            <a:pPr lvl="0">
              <a:buSzPts val="1400"/>
            </a:pPr>
            <a:r>
              <a:rPr lang="es-AR" b="1" dirty="0" smtClean="0">
                <a:latin typeface="Montserrat" panose="020B0604020202020204" charset="0"/>
              </a:rPr>
              <a:t>Para ampliar:</a:t>
            </a:r>
          </a:p>
          <a:p>
            <a:pPr lvl="0">
              <a:buSzPts val="1400"/>
            </a:pPr>
            <a:r>
              <a:rPr lang="es-AR" u="sng" dirty="0" smtClean="0">
                <a:solidFill>
                  <a:schemeClr val="hlink"/>
                </a:solidFill>
                <a:latin typeface="Montserrat" panose="020B0604020202020204" charset="0"/>
                <a:hlinkClick r:id="rId4"/>
              </a:rPr>
              <a:t>https</a:t>
            </a:r>
            <a:r>
              <a:rPr lang="es-AR" u="sng" dirty="0">
                <a:solidFill>
                  <a:schemeClr val="hlink"/>
                </a:solidFill>
                <a:latin typeface="Montserrat" panose="020B0604020202020204" charset="0"/>
                <a:hlinkClick r:id="rId4"/>
              </a:rPr>
              <a:t>://blog.interactius.com/utilizando-animate-css-para-dar-dinamismo-a-nuestro-contenido-64d280d4d119</a:t>
            </a:r>
            <a:r>
              <a:rPr lang="es-AR" dirty="0">
                <a:latin typeface="Montserrat" panose="020B0604020202020204" charset="0"/>
              </a:rPr>
              <a:t> </a:t>
            </a:r>
          </a:p>
          <a:p>
            <a:pPr lvl="0">
              <a:buSzPts val="1400"/>
            </a:pPr>
            <a:r>
              <a:rPr lang="es-AR" u="sng" dirty="0">
                <a:solidFill>
                  <a:schemeClr val="hlink"/>
                </a:solidFill>
                <a:latin typeface="Montserrat" panose="020B0604020202020204" charset="0"/>
                <a:hlinkClick r:id="rId5"/>
              </a:rPr>
              <a:t>http://www.elpadawan.com/css/animatecss</a:t>
            </a:r>
            <a:r>
              <a:rPr lang="es-AR" dirty="0">
                <a:latin typeface="Montserrat" panose="020B0604020202020204" charset="0"/>
              </a:rPr>
              <a:t> </a:t>
            </a:r>
          </a:p>
        </p:txBody>
      </p:sp>
      <p:sp>
        <p:nvSpPr>
          <p:cNvPr id="13" name="Rectángulo 12"/>
          <p:cNvSpPr/>
          <p:nvPr/>
        </p:nvSpPr>
        <p:spPr>
          <a:xfrm>
            <a:off x="5619750" y="3781426"/>
            <a:ext cx="2777612" cy="337117"/>
          </a:xfrm>
          <a:prstGeom prst="rect">
            <a:avLst/>
          </a:prstGeom>
          <a:noFill/>
          <a:ln>
            <a:noFill/>
          </a:ln>
        </p:spPr>
        <p:txBody>
          <a:bodyPr spcFirstLastPara="1" wrap="square" lIns="91425" tIns="91425" rIns="91425" bIns="91425" anchor="t" anchorCtr="0">
            <a:noAutofit/>
          </a:bodyPr>
          <a:lstStyle/>
          <a:p>
            <a:pPr algn="r">
              <a:spcAft>
                <a:spcPts val="600"/>
              </a:spcAft>
              <a:buClr>
                <a:schemeClr val="tx1"/>
              </a:buClr>
              <a:buSzPct val="100000"/>
              <a:buFont typeface="Montserrat"/>
              <a:buNone/>
            </a:pPr>
            <a:r>
              <a:rPr lang="es-AR" sz="1200" i="1" dirty="0">
                <a:solidFill>
                  <a:srgbClr val="9D66F9"/>
                </a:solidFill>
                <a:latin typeface="Montserrat"/>
                <a:ea typeface="Montserrat"/>
                <a:cs typeface="Montserrat"/>
              </a:rPr>
              <a:t>Ver </a:t>
            </a:r>
            <a:r>
              <a:rPr lang="es-AR" sz="1200" i="1" dirty="0" smtClean="0">
                <a:solidFill>
                  <a:srgbClr val="9D66F9"/>
                </a:solidFill>
                <a:latin typeface="Montserrat"/>
                <a:ea typeface="Montserrat"/>
                <a:cs typeface="Montserrat"/>
              </a:rPr>
              <a:t>ejemplo anímate-css.html</a:t>
            </a:r>
            <a:endParaRPr lang="es-AR" sz="1200" i="1" dirty="0">
              <a:solidFill>
                <a:srgbClr val="9D66F9"/>
              </a:solidFill>
              <a:latin typeface="Montserrat"/>
              <a:ea typeface="Montserrat"/>
              <a:cs typeface="Montserrat"/>
            </a:endParaRPr>
          </a:p>
        </p:txBody>
      </p:sp>
      <p:grpSp>
        <p:nvGrpSpPr>
          <p:cNvPr id="6" name="Grupo 5"/>
          <p:cNvGrpSpPr/>
          <p:nvPr/>
        </p:nvGrpSpPr>
        <p:grpSpPr>
          <a:xfrm>
            <a:off x="5458534" y="3657494"/>
            <a:ext cx="504469" cy="485185"/>
            <a:chOff x="5423483" y="4578094"/>
            <a:chExt cx="504469" cy="485185"/>
          </a:xfrm>
        </p:grpSpPr>
        <p:sp>
          <p:nvSpPr>
            <p:cNvPr id="7" name="Esquina doblada 6"/>
            <p:cNvSpPr/>
            <p:nvPr/>
          </p:nvSpPr>
          <p:spPr>
            <a:xfrm>
              <a:off x="5441230" y="4698142"/>
              <a:ext cx="363976" cy="365137"/>
            </a:xfrm>
            <a:prstGeom prst="foldedCorner">
              <a:avLst/>
            </a:prstGeom>
            <a:solidFill>
              <a:srgbClr val="C4A3FB"/>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8" name="Picture 8" descr="Vector Icono De Lapiz, Imágenes Prediseñadas De Lápiz, Iconos De Lápiz,  Bolígrafo PNG y Vector para Descargar Gratis | Pngtree"/>
            <p:cNvPicPr>
              <a:picLocks noChangeAspect="1" noChangeArrowheads="1"/>
            </p:cNvPicPr>
            <p:nvPr/>
          </p:nvPicPr>
          <p:blipFill>
            <a:blip r:embed="rId6">
              <a:clrChange>
                <a:clrFrom>
                  <a:srgbClr val="F5F5F5"/>
                </a:clrFrom>
                <a:clrTo>
                  <a:srgbClr val="F5F5F5">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90457" y="4578094"/>
              <a:ext cx="237495" cy="237495"/>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p:cNvSpPr txBox="1"/>
            <p:nvPr/>
          </p:nvSpPr>
          <p:spPr>
            <a:xfrm>
              <a:off x="5423483" y="4720040"/>
              <a:ext cx="399468" cy="307777"/>
            </a:xfrm>
            <a:prstGeom prst="rect">
              <a:avLst/>
            </a:prstGeom>
            <a:noFill/>
          </p:spPr>
          <p:txBody>
            <a:bodyPr wrap="none" rtlCol="0">
              <a:spAutoFit/>
            </a:bodyPr>
            <a:lstStyle/>
            <a:p>
              <a:r>
                <a:rPr lang="es-AR" dirty="0">
                  <a:solidFill>
                    <a:srgbClr val="7729F7"/>
                  </a:solidFill>
                  <a:latin typeface="Montserrat ExtraBold"/>
                  <a:ea typeface="Montserrat ExtraBold"/>
                  <a:cs typeface="Montserrat ExtraBold"/>
                </a:rPr>
                <a:t>&lt;&gt;</a:t>
              </a:r>
            </a:p>
          </p:txBody>
        </p:sp>
      </p:grpSp>
    </p:spTree>
    <p:extLst>
      <p:ext uri="{BB962C8B-B14F-4D97-AF65-F5344CB8AC3E}">
        <p14:creationId xmlns:p14="http://schemas.microsoft.com/office/powerpoint/2010/main" val="2186567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0" name="Google Shape;258;p18"/>
          <p:cNvSpPr txBox="1">
            <a:spLocks/>
          </p:cNvSpPr>
          <p:nvPr/>
        </p:nvSpPr>
        <p:spPr>
          <a:xfrm>
            <a:off x="243961" y="558135"/>
            <a:ext cx="86560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s-ES" dirty="0" smtClean="0"/>
              <a:t>Diseño Web Responsivo (introducción)</a:t>
            </a:r>
            <a:endParaRPr lang="es-ES" dirty="0"/>
          </a:p>
        </p:txBody>
      </p:sp>
      <p:sp>
        <p:nvSpPr>
          <p:cNvPr id="30" name="Google Shape;61;p14"/>
          <p:cNvSpPr txBox="1">
            <a:spLocks/>
          </p:cNvSpPr>
          <p:nvPr/>
        </p:nvSpPr>
        <p:spPr>
          <a:xfrm>
            <a:off x="273937" y="1033466"/>
            <a:ext cx="8626105" cy="8480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dirty="0">
                <a:solidFill>
                  <a:schemeClr val="tx1"/>
                </a:solidFill>
              </a:rPr>
              <a:t>El diseño web responsivo se trata de usar HTML y CSS para cambiar el tamaño, ocultar, reducir o ampliar automáticamente un sitio web, para que se vea bien en todos los dispositivos (computadoras de escritorio, tabletas y teléfonos</a:t>
            </a:r>
            <a:r>
              <a:rPr lang="es-AR" sz="1400" dirty="0" smtClean="0">
                <a:solidFill>
                  <a:schemeClr val="tx1"/>
                </a:solidFill>
              </a:rPr>
              <a:t>).</a:t>
            </a:r>
            <a:endParaRPr lang="es-AR" sz="1400" dirty="0">
              <a:solidFill>
                <a:schemeClr val="tx1"/>
              </a:solidFill>
            </a:endParaRPr>
          </a:p>
        </p:txBody>
      </p:sp>
      <p:pic>
        <p:nvPicPr>
          <p:cNvPr id="6" name="Google Shape;358;p52" descr="Responsive web design"/>
          <p:cNvPicPr preferRelativeResize="0"/>
          <p:nvPr/>
        </p:nvPicPr>
        <p:blipFill rotWithShape="1">
          <a:blip r:embed="rId3">
            <a:alphaModFix/>
          </a:blip>
          <a:srcRect/>
          <a:stretch/>
        </p:blipFill>
        <p:spPr>
          <a:xfrm>
            <a:off x="2801290" y="1881553"/>
            <a:ext cx="3571398" cy="1551233"/>
          </a:xfrm>
          <a:prstGeom prst="rect">
            <a:avLst/>
          </a:prstGeom>
          <a:noFill/>
          <a:ln>
            <a:noFill/>
          </a:ln>
        </p:spPr>
      </p:pic>
      <p:sp>
        <p:nvSpPr>
          <p:cNvPr id="2" name="Rectángulo 1"/>
          <p:cNvSpPr/>
          <p:nvPr/>
        </p:nvSpPr>
        <p:spPr>
          <a:xfrm>
            <a:off x="2562224" y="3827110"/>
            <a:ext cx="6048375" cy="286232"/>
          </a:xfrm>
          <a:prstGeom prst="rect">
            <a:avLst/>
          </a:prstGeom>
        </p:spPr>
        <p:txBody>
          <a:bodyPr wrap="square">
            <a:spAutoFit/>
          </a:bodyPr>
          <a:lstStyle/>
          <a:p>
            <a:pPr lvl="0">
              <a:lnSpc>
                <a:spcPct val="90000"/>
              </a:lnSpc>
              <a:spcBef>
                <a:spcPts val="1000"/>
              </a:spcBef>
              <a:buSzPts val="1800"/>
            </a:pPr>
            <a:r>
              <a:rPr lang="es-AR" dirty="0" smtClean="0">
                <a:latin typeface="Montserrat" panose="020B0604020202020204" charset="0"/>
              </a:rPr>
              <a:t>Para ampliar: </a:t>
            </a:r>
            <a:r>
              <a:rPr lang="es-AR" u="sng" dirty="0">
                <a:solidFill>
                  <a:schemeClr val="hlink"/>
                </a:solidFill>
                <a:latin typeface="Montserrat" panose="020B0604020202020204" charset="0"/>
                <a:hlinkClick r:id="rId4"/>
              </a:rPr>
              <a:t>https://www.w3schools.com/css/css_rwd_intro.asp</a:t>
            </a:r>
            <a:endParaRPr lang="es-AR" dirty="0">
              <a:latin typeface="Montserrat" panose="020B0604020202020204" charset="0"/>
            </a:endParaRPr>
          </a:p>
        </p:txBody>
      </p:sp>
    </p:spTree>
    <p:extLst>
      <p:ext uri="{BB962C8B-B14F-4D97-AF65-F5344CB8AC3E}">
        <p14:creationId xmlns:p14="http://schemas.microsoft.com/office/powerpoint/2010/main" val="3904914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0" name="Google Shape;258;p18"/>
          <p:cNvSpPr txBox="1">
            <a:spLocks/>
          </p:cNvSpPr>
          <p:nvPr/>
        </p:nvSpPr>
        <p:spPr>
          <a:xfrm>
            <a:off x="243961" y="558135"/>
            <a:ext cx="86560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s-AR" sz="2000" dirty="0"/>
              <a:t>Diseño </a:t>
            </a:r>
            <a:r>
              <a:rPr lang="es-AR" sz="2000" dirty="0" smtClean="0"/>
              <a:t>responsivo vs Diseño adaptativo</a:t>
            </a:r>
            <a:endParaRPr lang="es-ES" sz="2000" dirty="0"/>
          </a:p>
        </p:txBody>
      </p:sp>
      <p:sp>
        <p:nvSpPr>
          <p:cNvPr id="30" name="Google Shape;61;p14"/>
          <p:cNvSpPr txBox="1">
            <a:spLocks/>
          </p:cNvSpPr>
          <p:nvPr/>
        </p:nvSpPr>
        <p:spPr>
          <a:xfrm>
            <a:off x="273937" y="1033467"/>
            <a:ext cx="8626105" cy="7953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dirty="0">
                <a:solidFill>
                  <a:schemeClr val="tx1"/>
                </a:solidFill>
              </a:rPr>
              <a:t>Un diseño </a:t>
            </a:r>
            <a:r>
              <a:rPr lang="es-AR" sz="1400" dirty="0" err="1">
                <a:solidFill>
                  <a:schemeClr val="tx1"/>
                </a:solidFill>
              </a:rPr>
              <a:t>responsive</a:t>
            </a:r>
            <a:r>
              <a:rPr lang="es-AR" sz="1400" dirty="0">
                <a:solidFill>
                  <a:schemeClr val="tx1"/>
                </a:solidFill>
              </a:rPr>
              <a:t> responde </a:t>
            </a:r>
            <a:r>
              <a:rPr lang="es-AR" sz="1400" b="1" dirty="0">
                <a:solidFill>
                  <a:schemeClr val="tx1"/>
                </a:solidFill>
              </a:rPr>
              <a:t>en todo momento </a:t>
            </a:r>
            <a:r>
              <a:rPr lang="es-AR" sz="1400" dirty="0">
                <a:solidFill>
                  <a:schemeClr val="tx1"/>
                </a:solidFill>
              </a:rPr>
              <a:t>a las dimensiones del dispositivo, mientras que un diseño adaptativo es aquel que se adapta, pero </a:t>
            </a:r>
            <a:r>
              <a:rPr lang="es-AR" sz="1400" b="1" dirty="0">
                <a:solidFill>
                  <a:schemeClr val="tx1"/>
                </a:solidFill>
              </a:rPr>
              <a:t>no necesariamente responde en todo </a:t>
            </a:r>
            <a:r>
              <a:rPr lang="es-AR" sz="1400" b="1" dirty="0" smtClean="0">
                <a:solidFill>
                  <a:schemeClr val="tx1"/>
                </a:solidFill>
              </a:rPr>
              <a:t>momento</a:t>
            </a:r>
            <a:r>
              <a:rPr lang="es-AR" sz="1400" dirty="0" smtClean="0">
                <a:solidFill>
                  <a:schemeClr val="tx1"/>
                </a:solidFill>
              </a:rPr>
              <a:t>, tiene </a:t>
            </a:r>
            <a:r>
              <a:rPr lang="es-AR" sz="1400" dirty="0">
                <a:solidFill>
                  <a:schemeClr val="tx1"/>
                </a:solidFill>
              </a:rPr>
              <a:t>cierto </a:t>
            </a:r>
            <a:r>
              <a:rPr lang="es-AR" sz="1400" dirty="0" err="1">
                <a:solidFill>
                  <a:schemeClr val="tx1"/>
                </a:solidFill>
              </a:rPr>
              <a:t>delay</a:t>
            </a:r>
            <a:r>
              <a:rPr lang="es-AR" sz="1400" dirty="0">
                <a:solidFill>
                  <a:schemeClr val="tx1"/>
                </a:solidFill>
              </a:rPr>
              <a:t>, estamos hablando casi de lo mismo.</a:t>
            </a:r>
            <a:endParaRPr lang="es-AR" sz="1400" dirty="0" smtClean="0">
              <a:solidFill>
                <a:schemeClr val="tx1"/>
              </a:solidFill>
            </a:endParaRPr>
          </a:p>
        </p:txBody>
      </p:sp>
      <p:pic>
        <p:nvPicPr>
          <p:cNvPr id="7" name="Google Shape;366;p53"/>
          <p:cNvPicPr preferRelativeResize="0"/>
          <p:nvPr/>
        </p:nvPicPr>
        <p:blipFill rotWithShape="1">
          <a:blip r:embed="rId3">
            <a:alphaModFix/>
          </a:blip>
          <a:srcRect/>
          <a:stretch/>
        </p:blipFill>
        <p:spPr>
          <a:xfrm>
            <a:off x="0" y="2004714"/>
            <a:ext cx="4660013" cy="1996081"/>
          </a:xfrm>
          <a:prstGeom prst="rect">
            <a:avLst/>
          </a:prstGeom>
          <a:noFill/>
          <a:ln>
            <a:noFill/>
          </a:ln>
        </p:spPr>
      </p:pic>
      <p:sp>
        <p:nvSpPr>
          <p:cNvPr id="4" name="CuadroTexto 3"/>
          <p:cNvSpPr txBox="1"/>
          <p:nvPr/>
        </p:nvSpPr>
        <p:spPr>
          <a:xfrm>
            <a:off x="752475" y="4304700"/>
            <a:ext cx="8147567" cy="307777"/>
          </a:xfrm>
          <a:prstGeom prst="rect">
            <a:avLst/>
          </a:prstGeom>
          <a:noFill/>
        </p:spPr>
        <p:txBody>
          <a:bodyPr wrap="square" rtlCol="0">
            <a:spAutoFit/>
          </a:bodyPr>
          <a:lstStyle/>
          <a:p>
            <a:r>
              <a:rPr lang="es-AR" b="1" dirty="0" err="1" smtClean="0">
                <a:latin typeface="Montserrat" panose="020B0604020202020204" charset="0"/>
              </a:rPr>
              <a:t>Fuentre</a:t>
            </a:r>
            <a:r>
              <a:rPr lang="es-AR" dirty="0" smtClean="0">
                <a:latin typeface="Montserrat" panose="020B0604020202020204" charset="0"/>
              </a:rPr>
              <a:t>: 9 principios básicos del diseño Web </a:t>
            </a:r>
            <a:r>
              <a:rPr lang="es-AR" dirty="0" err="1" smtClean="0">
                <a:latin typeface="Montserrat" panose="020B0604020202020204" charset="0"/>
              </a:rPr>
              <a:t>responsive</a:t>
            </a:r>
            <a:r>
              <a:rPr lang="es-AR" dirty="0" smtClean="0">
                <a:latin typeface="Montserrat" panose="020B0604020202020204" charset="0"/>
              </a:rPr>
              <a:t>. </a:t>
            </a:r>
            <a:r>
              <a:rPr lang="es-AR" dirty="0" err="1" smtClean="0">
                <a:latin typeface="Montserrat" panose="020B0604020202020204" charset="0"/>
              </a:rPr>
              <a:t>Click</a:t>
            </a:r>
            <a:r>
              <a:rPr lang="es-AR" dirty="0" smtClean="0">
                <a:latin typeface="Montserrat" panose="020B0604020202020204" charset="0"/>
              </a:rPr>
              <a:t> </a:t>
            </a:r>
            <a:r>
              <a:rPr lang="es-AR" dirty="0" smtClean="0">
                <a:latin typeface="Montserrat" panose="020B0604020202020204" charset="0"/>
                <a:hlinkClick r:id="rId4"/>
              </a:rPr>
              <a:t>aquí</a:t>
            </a:r>
            <a:endParaRPr lang="es-AR" dirty="0">
              <a:latin typeface="Montserrat" panose="020B0604020202020204" charset="0"/>
            </a:endParaRPr>
          </a:p>
        </p:txBody>
      </p:sp>
      <p:sp>
        <p:nvSpPr>
          <p:cNvPr id="9" name="Google Shape;61;p14"/>
          <p:cNvSpPr txBox="1">
            <a:spLocks/>
          </p:cNvSpPr>
          <p:nvPr/>
        </p:nvSpPr>
        <p:spPr>
          <a:xfrm>
            <a:off x="4015858" y="1858267"/>
            <a:ext cx="4756667" cy="20758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dirty="0" smtClean="0">
                <a:solidFill>
                  <a:schemeClr val="tx1"/>
                </a:solidFill>
              </a:rPr>
              <a:t>El </a:t>
            </a:r>
            <a:r>
              <a:rPr lang="es-AR" sz="1400" dirty="0">
                <a:solidFill>
                  <a:schemeClr val="tx1"/>
                </a:solidFill>
              </a:rPr>
              <a:t>diseño web </a:t>
            </a:r>
            <a:r>
              <a:rPr lang="es-AR" sz="1400" dirty="0" err="1">
                <a:solidFill>
                  <a:schemeClr val="tx1"/>
                </a:solidFill>
              </a:rPr>
              <a:t>responsive</a:t>
            </a:r>
            <a:r>
              <a:rPr lang="es-AR" sz="1400" dirty="0">
                <a:solidFill>
                  <a:schemeClr val="tx1"/>
                </a:solidFill>
              </a:rPr>
              <a:t> </a:t>
            </a:r>
            <a:r>
              <a:rPr lang="es-AR" sz="1400" b="1" dirty="0">
                <a:solidFill>
                  <a:schemeClr val="tx1"/>
                </a:solidFill>
              </a:rPr>
              <a:t>adapta la estructura y los diferentes elementos</a:t>
            </a:r>
            <a:r>
              <a:rPr lang="es-AR" sz="1400" dirty="0">
                <a:solidFill>
                  <a:schemeClr val="tx1"/>
                </a:solidFill>
              </a:rPr>
              <a:t> de cada página web a las dimensiones y características de cada aparato móvil. Por otro lado, el diseño web adaptativo es </a:t>
            </a:r>
            <a:r>
              <a:rPr lang="es-AR" sz="1400" b="1" dirty="0">
                <a:solidFill>
                  <a:schemeClr val="tx1"/>
                </a:solidFill>
              </a:rPr>
              <a:t>menos flexible</a:t>
            </a:r>
            <a:r>
              <a:rPr lang="es-AR" sz="1400" dirty="0">
                <a:solidFill>
                  <a:schemeClr val="tx1"/>
                </a:solidFill>
              </a:rPr>
              <a:t>, y se basa en el uso de tamaños y características pre-establecidas. Las diferencias entre ambos métodos no se encuentran solamente en el resultado final y la experiencia del usuario; también se encuentran en el proceso creativo y de diseño.</a:t>
            </a:r>
          </a:p>
        </p:txBody>
      </p:sp>
    </p:spTree>
    <p:extLst>
      <p:ext uri="{BB962C8B-B14F-4D97-AF65-F5344CB8AC3E}">
        <p14:creationId xmlns:p14="http://schemas.microsoft.com/office/powerpoint/2010/main" val="1029536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0" name="Google Shape;258;p18"/>
          <p:cNvSpPr txBox="1">
            <a:spLocks/>
          </p:cNvSpPr>
          <p:nvPr/>
        </p:nvSpPr>
        <p:spPr>
          <a:xfrm>
            <a:off x="243961" y="558135"/>
            <a:ext cx="8656081" cy="4753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n-US" sz="2000" dirty="0" err="1"/>
              <a:t>Flujo</a:t>
            </a:r>
            <a:r>
              <a:rPr lang="en-US" sz="2000" dirty="0"/>
              <a:t> (The Flow</a:t>
            </a:r>
            <a:r>
              <a:rPr lang="en-US" sz="2000" dirty="0" smtClean="0"/>
              <a:t>) vs </a:t>
            </a:r>
            <a:r>
              <a:rPr lang="en-US" sz="2000" dirty="0" err="1" smtClean="0"/>
              <a:t>Estático</a:t>
            </a:r>
            <a:r>
              <a:rPr lang="en-US" sz="2000" dirty="0" smtClean="0"/>
              <a:t> </a:t>
            </a:r>
            <a:r>
              <a:rPr lang="en-US" sz="2000" dirty="0"/>
              <a:t>(Static</a:t>
            </a:r>
            <a:r>
              <a:rPr lang="en-US" sz="2000" dirty="0" smtClean="0"/>
              <a:t>)</a:t>
            </a:r>
            <a:endParaRPr lang="es-ES" sz="2000" dirty="0"/>
          </a:p>
        </p:txBody>
      </p:sp>
      <p:sp>
        <p:nvSpPr>
          <p:cNvPr id="30" name="Google Shape;61;p14"/>
          <p:cNvSpPr txBox="1">
            <a:spLocks/>
          </p:cNvSpPr>
          <p:nvPr/>
        </p:nvSpPr>
        <p:spPr>
          <a:xfrm>
            <a:off x="273937" y="966791"/>
            <a:ext cx="4658547" cy="15941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200" dirty="0" smtClean="0">
                <a:solidFill>
                  <a:schemeClr val="tx1"/>
                </a:solidFill>
              </a:rPr>
              <a:t>Cuando una pantalla se vuelve más pequeña, el contenido comienza a crecer verticalmente ocupando más espacio, y el contenido que se encuentra debajo va a ser desplazado hacia abajo, eso se llama </a:t>
            </a:r>
            <a:r>
              <a:rPr lang="es-AR" sz="1200" b="1" dirty="0" smtClean="0">
                <a:solidFill>
                  <a:schemeClr val="tx1"/>
                </a:solidFill>
              </a:rPr>
              <a:t>el flujo</a:t>
            </a:r>
            <a:r>
              <a:rPr lang="es-AR" sz="1200" dirty="0" smtClean="0">
                <a:solidFill>
                  <a:schemeClr val="tx1"/>
                </a:solidFill>
              </a:rPr>
              <a:t>. </a:t>
            </a:r>
          </a:p>
          <a:p>
            <a:pPr marL="114297" indent="0" algn="l">
              <a:spcAft>
                <a:spcPts val="600"/>
              </a:spcAft>
              <a:buClr>
                <a:schemeClr val="tx1"/>
              </a:buClr>
              <a:buSzPct val="100000"/>
            </a:pPr>
            <a:r>
              <a:rPr lang="es-AR" sz="1200" dirty="0">
                <a:solidFill>
                  <a:schemeClr val="tx1"/>
                </a:solidFill>
              </a:rPr>
              <a:t>Si es estático ese flujo de elementos no se desplaza, no se adapta al ancho del </a:t>
            </a:r>
            <a:r>
              <a:rPr lang="es-AR" sz="1200" dirty="0" err="1">
                <a:solidFill>
                  <a:schemeClr val="tx1"/>
                </a:solidFill>
              </a:rPr>
              <a:t>viewport</a:t>
            </a:r>
            <a:r>
              <a:rPr lang="es-AR" sz="1200" dirty="0">
                <a:solidFill>
                  <a:schemeClr val="tx1"/>
                </a:solidFill>
              </a:rPr>
              <a:t> y se pierde contenido o cierto contenido tapa a otro</a:t>
            </a:r>
            <a:r>
              <a:rPr lang="es-AR" sz="1200" dirty="0" smtClean="0">
                <a:solidFill>
                  <a:schemeClr val="tx1"/>
                </a:solidFill>
              </a:rPr>
              <a:t>.</a:t>
            </a:r>
            <a:endParaRPr lang="es-AR" sz="1200" dirty="0">
              <a:solidFill>
                <a:schemeClr val="tx1"/>
              </a:solidFill>
            </a:endParaRPr>
          </a:p>
        </p:txBody>
      </p:sp>
      <p:pic>
        <p:nvPicPr>
          <p:cNvPr id="6" name="Google Shape;374;p54" descr="What is responsive and adaptive web design"/>
          <p:cNvPicPr preferRelativeResize="0"/>
          <p:nvPr/>
        </p:nvPicPr>
        <p:blipFill rotWithShape="1">
          <a:blip r:embed="rId3">
            <a:alphaModFix/>
          </a:blip>
          <a:srcRect/>
          <a:stretch/>
        </p:blipFill>
        <p:spPr>
          <a:xfrm>
            <a:off x="4962460" y="966792"/>
            <a:ext cx="3952570" cy="1594105"/>
          </a:xfrm>
          <a:prstGeom prst="rect">
            <a:avLst/>
          </a:prstGeom>
          <a:noFill/>
          <a:ln>
            <a:noFill/>
          </a:ln>
        </p:spPr>
      </p:pic>
      <p:sp>
        <p:nvSpPr>
          <p:cNvPr id="8" name="Google Shape;258;p18"/>
          <p:cNvSpPr txBox="1">
            <a:spLocks/>
          </p:cNvSpPr>
          <p:nvPr/>
        </p:nvSpPr>
        <p:spPr>
          <a:xfrm>
            <a:off x="243961" y="2560897"/>
            <a:ext cx="8656081" cy="4753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pt-BR" sz="2000" dirty="0"/>
              <a:t>Unidades </a:t>
            </a:r>
            <a:r>
              <a:rPr lang="pt-BR" sz="2000" dirty="0" smtClean="0"/>
              <a:t>Relativas </a:t>
            </a:r>
            <a:r>
              <a:rPr lang="pt-BR" sz="2000" dirty="0" err="1" smtClean="0"/>
              <a:t>vs</a:t>
            </a:r>
            <a:r>
              <a:rPr lang="pt-BR" sz="2000" dirty="0" smtClean="0"/>
              <a:t> Unidades </a:t>
            </a:r>
            <a:r>
              <a:rPr lang="pt-BR" sz="2000" dirty="0"/>
              <a:t>Absolutas</a:t>
            </a:r>
            <a:endParaRPr lang="es-ES" sz="2000" dirty="0"/>
          </a:p>
        </p:txBody>
      </p:sp>
      <p:sp>
        <p:nvSpPr>
          <p:cNvPr id="9" name="Google Shape;61;p14"/>
          <p:cNvSpPr txBox="1">
            <a:spLocks/>
          </p:cNvSpPr>
          <p:nvPr/>
        </p:nvSpPr>
        <p:spPr>
          <a:xfrm>
            <a:off x="273937" y="2969553"/>
            <a:ext cx="4878355" cy="18201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200" dirty="0">
                <a:solidFill>
                  <a:schemeClr val="tx1"/>
                </a:solidFill>
              </a:rPr>
              <a:t>La densidad de píxeles de cada dispositivo puede variar, por eso necesitamos unidades que sean flexibles y funcionen sin importar el dispositivo. Ahí es donde las unidades relativas como los porcentajes son útiles. Entonces, hacer algo con un 50% de ancho significa que siempre ocupará la mitad de la pantalla (</a:t>
            </a:r>
            <a:r>
              <a:rPr lang="es-AR" sz="1200" dirty="0" err="1">
                <a:solidFill>
                  <a:schemeClr val="tx1"/>
                </a:solidFill>
              </a:rPr>
              <a:t>viewport</a:t>
            </a:r>
            <a:r>
              <a:rPr lang="es-AR" sz="1200" dirty="0">
                <a:solidFill>
                  <a:schemeClr val="tx1"/>
                </a:solidFill>
              </a:rPr>
              <a:t>, el tamaño de la ventana del navegador abierta), independientemente del dispositivo.</a:t>
            </a:r>
          </a:p>
        </p:txBody>
      </p:sp>
      <p:pic>
        <p:nvPicPr>
          <p:cNvPr id="10" name="Google Shape;382;p55" descr="Relative units in CSS"/>
          <p:cNvPicPr preferRelativeResize="0"/>
          <p:nvPr/>
        </p:nvPicPr>
        <p:blipFill rotWithShape="1">
          <a:blip r:embed="rId4">
            <a:alphaModFix/>
          </a:blip>
          <a:srcRect/>
          <a:stretch/>
        </p:blipFill>
        <p:spPr>
          <a:xfrm>
            <a:off x="5071312" y="3036229"/>
            <a:ext cx="4072688" cy="1527430"/>
          </a:xfrm>
          <a:prstGeom prst="rect">
            <a:avLst/>
          </a:prstGeom>
          <a:noFill/>
          <a:ln>
            <a:noFill/>
          </a:ln>
        </p:spPr>
      </p:pic>
    </p:spTree>
    <p:extLst>
      <p:ext uri="{BB962C8B-B14F-4D97-AF65-F5344CB8AC3E}">
        <p14:creationId xmlns:p14="http://schemas.microsoft.com/office/powerpoint/2010/main" val="2834082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0" name="Google Shape;258;p18"/>
          <p:cNvSpPr txBox="1">
            <a:spLocks/>
          </p:cNvSpPr>
          <p:nvPr/>
        </p:nvSpPr>
        <p:spPr>
          <a:xfrm>
            <a:off x="273938" y="2728076"/>
            <a:ext cx="8656081" cy="4753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s-ES" sz="2000" dirty="0"/>
              <a:t>Puntos de Control </a:t>
            </a:r>
            <a:r>
              <a:rPr lang="es-ES" sz="2000" dirty="0" smtClean="0"/>
              <a:t>(</a:t>
            </a:r>
            <a:r>
              <a:rPr lang="es-ES" sz="2000" dirty="0" err="1"/>
              <a:t>Breakpoints</a:t>
            </a:r>
            <a:r>
              <a:rPr lang="es-ES" sz="2000" dirty="0"/>
              <a:t>)</a:t>
            </a:r>
          </a:p>
        </p:txBody>
      </p:sp>
      <p:sp>
        <p:nvSpPr>
          <p:cNvPr id="30" name="Google Shape;61;p14"/>
          <p:cNvSpPr txBox="1">
            <a:spLocks/>
          </p:cNvSpPr>
          <p:nvPr/>
        </p:nvSpPr>
        <p:spPr>
          <a:xfrm>
            <a:off x="303914" y="3136733"/>
            <a:ext cx="4402837" cy="14335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200" dirty="0">
                <a:solidFill>
                  <a:schemeClr val="tx1"/>
                </a:solidFill>
              </a:rPr>
              <a:t>Estos puntos de control permiten al diseño cambiar en determinados puntos, por </a:t>
            </a:r>
            <a:r>
              <a:rPr lang="es-AR" sz="1200" dirty="0" err="1">
                <a:solidFill>
                  <a:schemeClr val="tx1"/>
                </a:solidFill>
              </a:rPr>
              <a:t>ej</a:t>
            </a:r>
            <a:r>
              <a:rPr lang="es-AR" sz="1200" dirty="0">
                <a:solidFill>
                  <a:schemeClr val="tx1"/>
                </a:solidFill>
              </a:rPr>
              <a:t>, en un monitor podemos tener 3 columnas, pero sólo 1 en un celular (que es mas angosto). Estos puntos de control o de quiebre se crean con los </a:t>
            </a:r>
            <a:r>
              <a:rPr lang="es-AR" sz="1200" b="1" i="1" dirty="0">
                <a:solidFill>
                  <a:schemeClr val="tx1"/>
                </a:solidFill>
              </a:rPr>
              <a:t>media </a:t>
            </a:r>
            <a:r>
              <a:rPr lang="es-AR" sz="1200" b="1" i="1" dirty="0" err="1" smtClean="0">
                <a:solidFill>
                  <a:schemeClr val="tx1"/>
                </a:solidFill>
              </a:rPr>
              <a:t>queries</a:t>
            </a:r>
            <a:r>
              <a:rPr lang="es-AR" sz="1200" dirty="0">
                <a:solidFill>
                  <a:schemeClr val="tx1"/>
                </a:solidFill>
              </a:rPr>
              <a:t>, que nos permitirán decir que si el mínimo del ancho de la pantalla en píxeles es tanto en vez de poner el contenido en tres columnas </a:t>
            </a:r>
            <a:r>
              <a:rPr lang="es-AR" sz="1200" dirty="0" err="1">
                <a:solidFill>
                  <a:schemeClr val="tx1"/>
                </a:solidFill>
              </a:rPr>
              <a:t>mostrámelo</a:t>
            </a:r>
            <a:r>
              <a:rPr lang="es-AR" sz="1200" dirty="0">
                <a:solidFill>
                  <a:schemeClr val="tx1"/>
                </a:solidFill>
              </a:rPr>
              <a:t> en una sola y </a:t>
            </a:r>
            <a:r>
              <a:rPr lang="es-AR" sz="1200" dirty="0" err="1">
                <a:solidFill>
                  <a:schemeClr val="tx1"/>
                </a:solidFill>
              </a:rPr>
              <a:t>creame</a:t>
            </a:r>
            <a:r>
              <a:rPr lang="es-AR" sz="1200" dirty="0">
                <a:solidFill>
                  <a:schemeClr val="tx1"/>
                </a:solidFill>
              </a:rPr>
              <a:t> tres filas.</a:t>
            </a:r>
          </a:p>
        </p:txBody>
      </p:sp>
      <p:sp>
        <p:nvSpPr>
          <p:cNvPr id="8" name="Google Shape;258;p18"/>
          <p:cNvSpPr txBox="1">
            <a:spLocks/>
          </p:cNvSpPr>
          <p:nvPr/>
        </p:nvSpPr>
        <p:spPr>
          <a:xfrm>
            <a:off x="243961" y="292825"/>
            <a:ext cx="8656081" cy="4753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pt-BR" sz="2000" dirty="0"/>
              <a:t>Valores Mínimos y </a:t>
            </a:r>
            <a:r>
              <a:rPr lang="pt-BR" sz="2000" dirty="0" smtClean="0"/>
              <a:t>Máximos</a:t>
            </a:r>
            <a:endParaRPr lang="es-ES" sz="2000" dirty="0"/>
          </a:p>
        </p:txBody>
      </p:sp>
      <p:sp>
        <p:nvSpPr>
          <p:cNvPr id="9" name="Google Shape;61;p14"/>
          <p:cNvSpPr txBox="1">
            <a:spLocks/>
          </p:cNvSpPr>
          <p:nvPr/>
        </p:nvSpPr>
        <p:spPr>
          <a:xfrm>
            <a:off x="273938" y="701481"/>
            <a:ext cx="4720094" cy="14527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200" dirty="0">
                <a:solidFill>
                  <a:schemeClr val="tx1"/>
                </a:solidFill>
              </a:rPr>
              <a:t>En un celular nos puede interesar que determinado contenido ocupe todo el ancho de la </a:t>
            </a:r>
            <a:r>
              <a:rPr lang="es-AR" sz="1200" dirty="0" smtClean="0">
                <a:solidFill>
                  <a:schemeClr val="tx1"/>
                </a:solidFill>
              </a:rPr>
              <a:t>pantalla, </a:t>
            </a:r>
            <a:r>
              <a:rPr lang="es-AR" sz="1200" dirty="0">
                <a:solidFill>
                  <a:schemeClr val="tx1"/>
                </a:solidFill>
              </a:rPr>
              <a:t>pero al pasar </a:t>
            </a:r>
            <a:r>
              <a:rPr lang="es-AR" sz="1200" dirty="0" smtClean="0">
                <a:solidFill>
                  <a:schemeClr val="tx1"/>
                </a:solidFill>
              </a:rPr>
              <a:t>a un </a:t>
            </a:r>
            <a:r>
              <a:rPr lang="es-AR" sz="1200" dirty="0">
                <a:solidFill>
                  <a:schemeClr val="tx1"/>
                </a:solidFill>
              </a:rPr>
              <a:t>televisor de alta definición podríamos cambiar de idea. Por ejemplo podríamos tener un </a:t>
            </a:r>
            <a:r>
              <a:rPr lang="es-AR" sz="1200" b="1" dirty="0">
                <a:solidFill>
                  <a:schemeClr val="tx1"/>
                </a:solidFill>
              </a:rPr>
              <a:t>width:100</a:t>
            </a:r>
            <a:r>
              <a:rPr lang="es-AR" sz="1200" b="1" dirty="0" smtClean="0">
                <a:solidFill>
                  <a:schemeClr val="tx1"/>
                </a:solidFill>
              </a:rPr>
              <a:t>%</a:t>
            </a:r>
            <a:r>
              <a:rPr lang="es-AR" sz="1200" dirty="0" smtClean="0">
                <a:solidFill>
                  <a:schemeClr val="tx1"/>
                </a:solidFill>
              </a:rPr>
              <a:t>, pero con </a:t>
            </a:r>
            <a:r>
              <a:rPr lang="es-AR" sz="1200" dirty="0">
                <a:solidFill>
                  <a:schemeClr val="tx1"/>
                </a:solidFill>
              </a:rPr>
              <a:t>un </a:t>
            </a:r>
            <a:r>
              <a:rPr lang="es-AR" sz="1200" b="1" dirty="0" err="1">
                <a:solidFill>
                  <a:schemeClr val="tx1"/>
                </a:solidFill>
              </a:rPr>
              <a:t>max</a:t>
            </a:r>
            <a:r>
              <a:rPr lang="es-AR" sz="1200" b="1" dirty="0">
                <a:solidFill>
                  <a:schemeClr val="tx1"/>
                </a:solidFill>
              </a:rPr>
              <a:t> </a:t>
            </a:r>
            <a:r>
              <a:rPr lang="es-AR" sz="1200" b="1" dirty="0" err="1">
                <a:solidFill>
                  <a:schemeClr val="tx1"/>
                </a:solidFill>
              </a:rPr>
              <a:t>width</a:t>
            </a:r>
            <a:r>
              <a:rPr lang="es-AR" sz="1200" b="1" dirty="0">
                <a:solidFill>
                  <a:schemeClr val="tx1"/>
                </a:solidFill>
              </a:rPr>
              <a:t>: 1000px</a:t>
            </a:r>
            <a:r>
              <a:rPr lang="es-AR" sz="1200" b="1" dirty="0" smtClean="0">
                <a:solidFill>
                  <a:schemeClr val="tx1"/>
                </a:solidFill>
              </a:rPr>
              <a:t>.</a:t>
            </a:r>
          </a:p>
          <a:p>
            <a:pPr marL="114297" indent="0" algn="l">
              <a:spcAft>
                <a:spcPts val="600"/>
              </a:spcAft>
              <a:buClr>
                <a:schemeClr val="tx1"/>
              </a:buClr>
              <a:buSzPct val="100000"/>
            </a:pPr>
            <a:r>
              <a:rPr lang="es-AR" sz="1200" dirty="0">
                <a:solidFill>
                  <a:schemeClr val="tx1"/>
                </a:solidFill>
              </a:rPr>
              <a:t>Si la imagen la va a cargar en un celular no necesariamente tiene que tener gran calidad o cierto ancho, distinto si lo fuera a cargar en un dispositivo más grande Ultra HD</a:t>
            </a:r>
            <a:r>
              <a:rPr lang="es-AR" sz="1200" dirty="0" smtClean="0">
                <a:solidFill>
                  <a:schemeClr val="tx1"/>
                </a:solidFill>
              </a:rPr>
              <a:t>. El </a:t>
            </a:r>
            <a:r>
              <a:rPr lang="es-AR" sz="1200" dirty="0">
                <a:solidFill>
                  <a:schemeClr val="tx1"/>
                </a:solidFill>
              </a:rPr>
              <a:t>alto no importa tanto en </a:t>
            </a:r>
            <a:r>
              <a:rPr lang="es-AR" sz="1200" dirty="0" err="1">
                <a:solidFill>
                  <a:schemeClr val="tx1"/>
                </a:solidFill>
              </a:rPr>
              <a:t>mobile</a:t>
            </a:r>
            <a:r>
              <a:rPr lang="es-AR" sz="1200" dirty="0">
                <a:solidFill>
                  <a:schemeClr val="tx1"/>
                </a:solidFill>
              </a:rPr>
              <a:t>, porque podemos </a:t>
            </a:r>
            <a:r>
              <a:rPr lang="es-AR" sz="1200" dirty="0" err="1">
                <a:solidFill>
                  <a:schemeClr val="tx1"/>
                </a:solidFill>
              </a:rPr>
              <a:t>scrollear</a:t>
            </a:r>
            <a:r>
              <a:rPr lang="es-AR" sz="1200" dirty="0">
                <a:solidFill>
                  <a:schemeClr val="tx1"/>
                </a:solidFill>
              </a:rPr>
              <a:t>, si </a:t>
            </a:r>
            <a:r>
              <a:rPr lang="es-AR" sz="1200" dirty="0" smtClean="0">
                <a:solidFill>
                  <a:schemeClr val="tx1"/>
                </a:solidFill>
              </a:rPr>
              <a:t>importa el </a:t>
            </a:r>
            <a:r>
              <a:rPr lang="es-AR" sz="1200" dirty="0">
                <a:solidFill>
                  <a:schemeClr val="tx1"/>
                </a:solidFill>
              </a:rPr>
              <a:t>ancho.</a:t>
            </a:r>
          </a:p>
          <a:p>
            <a:pPr marL="114297" indent="0" algn="l">
              <a:spcAft>
                <a:spcPts val="600"/>
              </a:spcAft>
              <a:buClr>
                <a:schemeClr val="tx1"/>
              </a:buClr>
              <a:buSzPct val="100000"/>
            </a:pPr>
            <a:endParaRPr lang="es-AR" sz="1200" dirty="0">
              <a:solidFill>
                <a:schemeClr val="tx1"/>
              </a:solidFill>
            </a:endParaRPr>
          </a:p>
        </p:txBody>
      </p:sp>
      <p:pic>
        <p:nvPicPr>
          <p:cNvPr id="11" name="Google Shape;391;p56" descr="Breakpoints in the responsive web design"/>
          <p:cNvPicPr preferRelativeResize="0"/>
          <p:nvPr/>
        </p:nvPicPr>
        <p:blipFill rotWithShape="1">
          <a:blip r:embed="rId3">
            <a:alphaModFix/>
          </a:blip>
          <a:srcRect/>
          <a:stretch/>
        </p:blipFill>
        <p:spPr>
          <a:xfrm>
            <a:off x="4882263" y="3117531"/>
            <a:ext cx="4047756" cy="1471912"/>
          </a:xfrm>
          <a:prstGeom prst="rect">
            <a:avLst/>
          </a:prstGeom>
          <a:noFill/>
          <a:ln>
            <a:noFill/>
          </a:ln>
        </p:spPr>
      </p:pic>
      <p:pic>
        <p:nvPicPr>
          <p:cNvPr id="15362" name="Picture 2" descr="Min and max widths in CSS"/>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4852286" y="723628"/>
            <a:ext cx="4327525" cy="1573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5900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0" name="Google Shape;258;p18"/>
          <p:cNvSpPr txBox="1">
            <a:spLocks/>
          </p:cNvSpPr>
          <p:nvPr/>
        </p:nvSpPr>
        <p:spPr>
          <a:xfrm>
            <a:off x="273938" y="292825"/>
            <a:ext cx="8656081" cy="4753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s-ES" sz="2000" dirty="0"/>
              <a:t>Puntos de Control </a:t>
            </a:r>
            <a:r>
              <a:rPr lang="es-ES" sz="2000" dirty="0" smtClean="0"/>
              <a:t>(</a:t>
            </a:r>
            <a:r>
              <a:rPr lang="es-ES" sz="2000" dirty="0" err="1" smtClean="0"/>
              <a:t>Breakpoints</a:t>
            </a:r>
            <a:r>
              <a:rPr lang="es-ES" sz="2000" dirty="0"/>
              <a:t>)</a:t>
            </a:r>
          </a:p>
        </p:txBody>
      </p:sp>
      <p:sp>
        <p:nvSpPr>
          <p:cNvPr id="9" name="Google Shape;61;p14"/>
          <p:cNvSpPr txBox="1">
            <a:spLocks/>
          </p:cNvSpPr>
          <p:nvPr/>
        </p:nvSpPr>
        <p:spPr>
          <a:xfrm>
            <a:off x="273937" y="701481"/>
            <a:ext cx="8365237" cy="5177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200" dirty="0">
                <a:solidFill>
                  <a:schemeClr val="tx1"/>
                </a:solidFill>
              </a:rPr>
              <a:t>Hay muchos tipos de pantallas y dispositivos con diferentes alturas y anchos, por lo que es difícil crear un </a:t>
            </a:r>
            <a:r>
              <a:rPr lang="es-AR" sz="1200" dirty="0" err="1">
                <a:solidFill>
                  <a:schemeClr val="tx1"/>
                </a:solidFill>
              </a:rPr>
              <a:t>breakpoint</a:t>
            </a:r>
            <a:r>
              <a:rPr lang="es-AR" sz="1200" dirty="0">
                <a:solidFill>
                  <a:schemeClr val="tx1"/>
                </a:solidFill>
              </a:rPr>
              <a:t> para cada dispositivo. Para simplificar las cosas, se puede hacer lo siguiente</a:t>
            </a:r>
            <a:r>
              <a:rPr lang="es-AR" sz="1200" dirty="0" smtClean="0">
                <a:solidFill>
                  <a:schemeClr val="tx1"/>
                </a:solidFill>
              </a:rPr>
              <a:t>:</a:t>
            </a:r>
            <a:endParaRPr lang="es-AR" sz="1200" dirty="0">
              <a:solidFill>
                <a:schemeClr val="tx1"/>
              </a:solidFill>
            </a:endParaRPr>
          </a:p>
        </p:txBody>
      </p:sp>
      <p:sp>
        <p:nvSpPr>
          <p:cNvPr id="3" name="Rectángulo 2"/>
          <p:cNvSpPr/>
          <p:nvPr/>
        </p:nvSpPr>
        <p:spPr>
          <a:xfrm>
            <a:off x="273937" y="1219200"/>
            <a:ext cx="4349749" cy="3308598"/>
          </a:xfrm>
          <a:prstGeom prst="rect">
            <a:avLst/>
          </a:prstGeom>
          <a:solidFill>
            <a:srgbClr val="23262E"/>
          </a:solidFill>
        </p:spPr>
        <p:txBody>
          <a:bodyPr wrap="square">
            <a:spAutoFit/>
          </a:bodyPr>
          <a:lstStyle/>
          <a:p>
            <a:r>
              <a:rPr lang="es-AR" sz="1100" dirty="0">
                <a:solidFill>
                  <a:srgbClr val="D5CED9"/>
                </a:solidFill>
                <a:latin typeface="Consolas" panose="020B0609020204030204" pitchFamily="49" charset="0"/>
              </a:rPr>
              <a:t>&lt;</a:t>
            </a:r>
            <a:r>
              <a:rPr lang="es-AR" sz="1100" dirty="0" err="1">
                <a:solidFill>
                  <a:srgbClr val="F92672"/>
                </a:solidFill>
                <a:latin typeface="Consolas" panose="020B0609020204030204" pitchFamily="49" charset="0"/>
              </a:rPr>
              <a:t>style</a:t>
            </a:r>
            <a:r>
              <a:rPr lang="es-AR" sz="1100" dirty="0">
                <a:solidFill>
                  <a:srgbClr val="D5CED9"/>
                </a:solidFill>
                <a:latin typeface="Consolas" panose="020B0609020204030204" pitchFamily="49" charset="0"/>
              </a:rPr>
              <a:t>&gt;</a:t>
            </a:r>
          </a:p>
          <a:p>
            <a:r>
              <a:rPr lang="es-AR" sz="1100" dirty="0">
                <a:solidFill>
                  <a:srgbClr val="D5CED9"/>
                </a:solidFill>
                <a:latin typeface="Consolas" panose="020B0609020204030204" pitchFamily="49" charset="0"/>
              </a:rPr>
              <a:t>    </a:t>
            </a:r>
            <a:r>
              <a:rPr lang="es-AR" sz="1100" dirty="0">
                <a:solidFill>
                  <a:srgbClr val="FFE66D"/>
                </a:solidFill>
                <a:latin typeface="Consolas" panose="020B0609020204030204" pitchFamily="49" charset="0"/>
              </a:rPr>
              <a:t>.</a:t>
            </a:r>
            <a:r>
              <a:rPr lang="es-AR" sz="1100" dirty="0" err="1">
                <a:solidFill>
                  <a:srgbClr val="FFE66D"/>
                </a:solidFill>
                <a:latin typeface="Consolas" panose="020B0609020204030204" pitchFamily="49" charset="0"/>
              </a:rPr>
              <a:t>example</a:t>
            </a:r>
            <a:r>
              <a:rPr lang="es-AR" sz="1100" dirty="0">
                <a:solidFill>
                  <a:srgbClr val="D5CED9"/>
                </a:solidFill>
                <a:latin typeface="Consolas" panose="020B0609020204030204" pitchFamily="49" charset="0"/>
              </a:rPr>
              <a:t> {</a:t>
            </a:r>
          </a:p>
          <a:p>
            <a:r>
              <a:rPr lang="es-AR" sz="1100" dirty="0">
                <a:solidFill>
                  <a:srgbClr val="D5CED9"/>
                </a:solidFill>
                <a:latin typeface="Consolas" panose="020B0609020204030204" pitchFamily="49" charset="0"/>
              </a:rPr>
              <a:t>        </a:t>
            </a:r>
            <a:r>
              <a:rPr lang="es-AR" sz="1100" dirty="0" err="1">
                <a:solidFill>
                  <a:srgbClr val="D5CED9"/>
                </a:solidFill>
                <a:latin typeface="Consolas" panose="020B0609020204030204" pitchFamily="49" charset="0"/>
              </a:rPr>
              <a:t>padding</a:t>
            </a:r>
            <a:r>
              <a:rPr lang="es-AR" sz="1100" dirty="0">
                <a:solidFill>
                  <a:srgbClr val="D5CED9"/>
                </a:solidFill>
                <a:latin typeface="Consolas" panose="020B0609020204030204" pitchFamily="49" charset="0"/>
              </a:rPr>
              <a:t>: </a:t>
            </a:r>
            <a:r>
              <a:rPr lang="es-AR" sz="1100" dirty="0">
                <a:solidFill>
                  <a:srgbClr val="F39C12"/>
                </a:solidFill>
                <a:latin typeface="Consolas" panose="020B0609020204030204" pitchFamily="49" charset="0"/>
              </a:rPr>
              <a:t>20px</a:t>
            </a:r>
            <a:r>
              <a:rPr lang="es-AR" sz="1100" dirty="0">
                <a:solidFill>
                  <a:srgbClr val="D5CED9"/>
                </a:solidFill>
                <a:latin typeface="Consolas" panose="020B0609020204030204" pitchFamily="49" charset="0"/>
              </a:rPr>
              <a:t>;</a:t>
            </a:r>
          </a:p>
          <a:p>
            <a:r>
              <a:rPr lang="es-AR" sz="1100" dirty="0">
                <a:solidFill>
                  <a:srgbClr val="D5CED9"/>
                </a:solidFill>
                <a:latin typeface="Consolas" panose="020B0609020204030204" pitchFamily="49" charset="0"/>
              </a:rPr>
              <a:t>        color: </a:t>
            </a:r>
            <a:r>
              <a:rPr lang="es-AR" sz="1100" dirty="0" err="1">
                <a:solidFill>
                  <a:srgbClr val="EE5D43"/>
                </a:solidFill>
                <a:latin typeface="Consolas" panose="020B0609020204030204" pitchFamily="49" charset="0"/>
              </a:rPr>
              <a:t>white</a:t>
            </a:r>
            <a:r>
              <a:rPr lang="es-AR" sz="1100" dirty="0">
                <a:solidFill>
                  <a:srgbClr val="D5CED9"/>
                </a:solidFill>
                <a:latin typeface="Consolas" panose="020B0609020204030204" pitchFamily="49" charset="0"/>
              </a:rPr>
              <a:t>;</a:t>
            </a:r>
          </a:p>
          <a:p>
            <a:r>
              <a:rPr lang="es-AR" sz="1100" dirty="0">
                <a:solidFill>
                  <a:srgbClr val="D5CED9"/>
                </a:solidFill>
                <a:latin typeface="Consolas" panose="020B0609020204030204" pitchFamily="49" charset="0"/>
              </a:rPr>
              <a:t>    }</a:t>
            </a:r>
          </a:p>
          <a:p>
            <a:r>
              <a:rPr lang="es-AR" sz="1100" dirty="0">
                <a:solidFill>
                  <a:srgbClr val="D5CED9"/>
                </a:solidFill>
                <a:latin typeface="Consolas" panose="020B0609020204030204" pitchFamily="49" charset="0"/>
              </a:rPr>
              <a:t>    </a:t>
            </a:r>
            <a:r>
              <a:rPr lang="es-AR" sz="1100" dirty="0">
                <a:solidFill>
                  <a:srgbClr val="5F6167"/>
                </a:solidFill>
                <a:latin typeface="Consolas" panose="020B0609020204030204" pitchFamily="49" charset="0"/>
              </a:rPr>
              <a:t>/* Extra </a:t>
            </a:r>
            <a:r>
              <a:rPr lang="es-AR" sz="1100" dirty="0" err="1">
                <a:solidFill>
                  <a:srgbClr val="5F6167"/>
                </a:solidFill>
                <a:latin typeface="Consolas" panose="020B0609020204030204" pitchFamily="49" charset="0"/>
              </a:rPr>
              <a:t>small</a:t>
            </a:r>
            <a:r>
              <a:rPr lang="es-AR" sz="1100" dirty="0">
                <a:solidFill>
                  <a:srgbClr val="5F6167"/>
                </a:solidFill>
                <a:latin typeface="Consolas" panose="020B0609020204030204" pitchFamily="49" charset="0"/>
              </a:rPr>
              <a:t> </a:t>
            </a:r>
            <a:r>
              <a:rPr lang="es-AR" sz="1100" dirty="0" err="1">
                <a:solidFill>
                  <a:srgbClr val="5F6167"/>
                </a:solidFill>
                <a:latin typeface="Consolas" panose="020B0609020204030204" pitchFamily="49" charset="0"/>
              </a:rPr>
              <a:t>devices</a:t>
            </a:r>
            <a:r>
              <a:rPr lang="es-AR" sz="1100" dirty="0">
                <a:solidFill>
                  <a:srgbClr val="5F6167"/>
                </a:solidFill>
                <a:latin typeface="Consolas" panose="020B0609020204030204" pitchFamily="49" charset="0"/>
              </a:rPr>
              <a:t> (</a:t>
            </a:r>
            <a:r>
              <a:rPr lang="es-AR" sz="1100" dirty="0" err="1">
                <a:solidFill>
                  <a:srgbClr val="5F6167"/>
                </a:solidFill>
                <a:latin typeface="Consolas" panose="020B0609020204030204" pitchFamily="49" charset="0"/>
              </a:rPr>
              <a:t>phones</a:t>
            </a:r>
            <a:r>
              <a:rPr lang="es-AR" sz="1100" dirty="0">
                <a:solidFill>
                  <a:srgbClr val="5F6167"/>
                </a:solidFill>
                <a:latin typeface="Consolas" panose="020B0609020204030204" pitchFamily="49" charset="0"/>
              </a:rPr>
              <a:t>, 600px and </a:t>
            </a:r>
            <a:r>
              <a:rPr lang="es-AR" sz="1100" dirty="0" err="1">
                <a:solidFill>
                  <a:srgbClr val="5F6167"/>
                </a:solidFill>
                <a:latin typeface="Consolas" panose="020B0609020204030204" pitchFamily="49" charset="0"/>
              </a:rPr>
              <a:t>down</a:t>
            </a:r>
            <a:r>
              <a:rPr lang="es-AR" sz="1100" dirty="0">
                <a:solidFill>
                  <a:srgbClr val="5F6167"/>
                </a:solidFill>
                <a:latin typeface="Consolas" panose="020B0609020204030204" pitchFamily="49" charset="0"/>
              </a:rPr>
              <a:t>) */</a:t>
            </a:r>
            <a:endParaRPr lang="es-AR" sz="1100" dirty="0">
              <a:solidFill>
                <a:srgbClr val="D5CED9"/>
              </a:solidFill>
              <a:latin typeface="Consolas" panose="020B0609020204030204" pitchFamily="49" charset="0"/>
            </a:endParaRPr>
          </a:p>
          <a:p>
            <a:r>
              <a:rPr lang="es-AR" sz="1100" dirty="0">
                <a:solidFill>
                  <a:srgbClr val="D5CED9"/>
                </a:solidFill>
                <a:latin typeface="Consolas" panose="020B0609020204030204" pitchFamily="49" charset="0"/>
              </a:rPr>
              <a:t>    </a:t>
            </a:r>
            <a:r>
              <a:rPr lang="es-AR" sz="1100" dirty="0">
                <a:solidFill>
                  <a:srgbClr val="C74DED"/>
                </a:solidFill>
                <a:latin typeface="Consolas" panose="020B0609020204030204" pitchFamily="49" charset="0"/>
              </a:rPr>
              <a:t>@media</a:t>
            </a:r>
            <a:r>
              <a:rPr lang="es-AR" sz="1100" dirty="0">
                <a:solidFill>
                  <a:srgbClr val="D5CED9"/>
                </a:solidFill>
                <a:latin typeface="Consolas" panose="020B0609020204030204" pitchFamily="49" charset="0"/>
              </a:rPr>
              <a:t> </a:t>
            </a:r>
            <a:r>
              <a:rPr lang="es-AR" sz="1100" dirty="0" err="1">
                <a:solidFill>
                  <a:srgbClr val="EE5D43"/>
                </a:solidFill>
                <a:latin typeface="Consolas" panose="020B0609020204030204" pitchFamily="49" charset="0"/>
              </a:rPr>
              <a:t>only</a:t>
            </a:r>
            <a:r>
              <a:rPr lang="es-AR" sz="1100" dirty="0">
                <a:solidFill>
                  <a:srgbClr val="D5CED9"/>
                </a:solidFill>
                <a:latin typeface="Consolas" panose="020B0609020204030204" pitchFamily="49" charset="0"/>
              </a:rPr>
              <a:t> </a:t>
            </a:r>
            <a:r>
              <a:rPr lang="es-AR" sz="1100" dirty="0" err="1">
                <a:solidFill>
                  <a:srgbClr val="EE5D43"/>
                </a:solidFill>
                <a:latin typeface="Consolas" panose="020B0609020204030204" pitchFamily="49" charset="0"/>
              </a:rPr>
              <a:t>screen</a:t>
            </a:r>
            <a:r>
              <a:rPr lang="es-AR" sz="1100" dirty="0">
                <a:solidFill>
                  <a:srgbClr val="D5CED9"/>
                </a:solidFill>
                <a:latin typeface="Consolas" panose="020B0609020204030204" pitchFamily="49" charset="0"/>
              </a:rPr>
              <a:t> </a:t>
            </a:r>
            <a:r>
              <a:rPr lang="es-AR" sz="1100" dirty="0">
                <a:solidFill>
                  <a:srgbClr val="EE5D43"/>
                </a:solidFill>
                <a:latin typeface="Consolas" panose="020B0609020204030204" pitchFamily="49" charset="0"/>
              </a:rPr>
              <a:t>and</a:t>
            </a:r>
            <a:r>
              <a:rPr lang="es-AR" sz="1100" dirty="0">
                <a:solidFill>
                  <a:srgbClr val="D5CED9"/>
                </a:solidFill>
                <a:latin typeface="Consolas" panose="020B0609020204030204" pitchFamily="49" charset="0"/>
              </a:rPr>
              <a:t> (</a:t>
            </a:r>
            <a:r>
              <a:rPr lang="es-AR" sz="1100" dirty="0" err="1">
                <a:solidFill>
                  <a:srgbClr val="D5CED9"/>
                </a:solidFill>
                <a:latin typeface="Consolas" panose="020B0609020204030204" pitchFamily="49" charset="0"/>
              </a:rPr>
              <a:t>max-width</a:t>
            </a:r>
            <a:r>
              <a:rPr lang="es-AR" sz="1100" dirty="0">
                <a:solidFill>
                  <a:srgbClr val="D5CED9"/>
                </a:solidFill>
                <a:latin typeface="Consolas" panose="020B0609020204030204" pitchFamily="49" charset="0"/>
              </a:rPr>
              <a:t>: </a:t>
            </a:r>
            <a:r>
              <a:rPr lang="es-AR" sz="1100" dirty="0">
                <a:solidFill>
                  <a:srgbClr val="F39C12"/>
                </a:solidFill>
                <a:latin typeface="Consolas" panose="020B0609020204030204" pitchFamily="49" charset="0"/>
              </a:rPr>
              <a:t>600px</a:t>
            </a:r>
            <a:r>
              <a:rPr lang="es-AR" sz="1100" dirty="0">
                <a:solidFill>
                  <a:srgbClr val="D5CED9"/>
                </a:solidFill>
                <a:latin typeface="Consolas" panose="020B0609020204030204" pitchFamily="49" charset="0"/>
              </a:rPr>
              <a:t>) {</a:t>
            </a:r>
          </a:p>
          <a:p>
            <a:r>
              <a:rPr lang="es-AR" sz="1100" dirty="0">
                <a:solidFill>
                  <a:srgbClr val="D5CED9"/>
                </a:solidFill>
                <a:latin typeface="Consolas" panose="020B0609020204030204" pitchFamily="49" charset="0"/>
              </a:rPr>
              <a:t>        </a:t>
            </a:r>
            <a:r>
              <a:rPr lang="es-AR" sz="1100" dirty="0">
                <a:solidFill>
                  <a:srgbClr val="FFE66D"/>
                </a:solidFill>
                <a:latin typeface="Consolas" panose="020B0609020204030204" pitchFamily="49" charset="0"/>
              </a:rPr>
              <a:t>.</a:t>
            </a:r>
            <a:r>
              <a:rPr lang="es-AR" sz="1100" dirty="0" err="1">
                <a:solidFill>
                  <a:srgbClr val="FFE66D"/>
                </a:solidFill>
                <a:latin typeface="Consolas" panose="020B0609020204030204" pitchFamily="49" charset="0"/>
              </a:rPr>
              <a:t>example</a:t>
            </a:r>
            <a:r>
              <a:rPr lang="es-AR" sz="1100" dirty="0">
                <a:solidFill>
                  <a:srgbClr val="D5CED9"/>
                </a:solidFill>
                <a:latin typeface="Consolas" panose="020B0609020204030204" pitchFamily="49" charset="0"/>
              </a:rPr>
              <a:t> {</a:t>
            </a:r>
            <a:r>
              <a:rPr lang="es-AR" sz="1100" dirty="0" err="1">
                <a:solidFill>
                  <a:srgbClr val="D5CED9"/>
                </a:solidFill>
                <a:latin typeface="Consolas" panose="020B0609020204030204" pitchFamily="49" charset="0"/>
              </a:rPr>
              <a:t>background</a:t>
            </a:r>
            <a:r>
              <a:rPr lang="es-AR" sz="1100" dirty="0">
                <a:solidFill>
                  <a:srgbClr val="D5CED9"/>
                </a:solidFill>
                <a:latin typeface="Consolas" panose="020B0609020204030204" pitchFamily="49" charset="0"/>
              </a:rPr>
              <a:t>: </a:t>
            </a:r>
            <a:r>
              <a:rPr lang="es-AR" sz="1100" dirty="0">
                <a:solidFill>
                  <a:srgbClr val="EE5D43"/>
                </a:solidFill>
                <a:latin typeface="Consolas" panose="020B0609020204030204" pitchFamily="49" charset="0"/>
              </a:rPr>
              <a:t>red</a:t>
            </a:r>
            <a:r>
              <a:rPr lang="es-AR" sz="1100" dirty="0">
                <a:solidFill>
                  <a:srgbClr val="D5CED9"/>
                </a:solidFill>
                <a:latin typeface="Consolas" panose="020B0609020204030204" pitchFamily="49" charset="0"/>
              </a:rPr>
              <a:t>;}</a:t>
            </a:r>
          </a:p>
          <a:p>
            <a:r>
              <a:rPr lang="es-AR" sz="1100" dirty="0">
                <a:solidFill>
                  <a:srgbClr val="D5CED9"/>
                </a:solidFill>
                <a:latin typeface="Consolas" panose="020B0609020204030204" pitchFamily="49" charset="0"/>
              </a:rPr>
              <a:t>    }</a:t>
            </a:r>
          </a:p>
          <a:p>
            <a:r>
              <a:rPr lang="es-AR" sz="1100" dirty="0">
                <a:solidFill>
                  <a:srgbClr val="D5CED9"/>
                </a:solidFill>
                <a:latin typeface="Consolas" panose="020B0609020204030204" pitchFamily="49" charset="0"/>
              </a:rPr>
              <a:t>    </a:t>
            </a:r>
            <a:r>
              <a:rPr lang="es-AR" sz="1100" dirty="0">
                <a:solidFill>
                  <a:srgbClr val="5F6167"/>
                </a:solidFill>
                <a:latin typeface="Consolas" panose="020B0609020204030204" pitchFamily="49" charset="0"/>
              </a:rPr>
              <a:t>/* Small </a:t>
            </a:r>
            <a:r>
              <a:rPr lang="es-AR" sz="1100" dirty="0" err="1">
                <a:solidFill>
                  <a:srgbClr val="5F6167"/>
                </a:solidFill>
                <a:latin typeface="Consolas" panose="020B0609020204030204" pitchFamily="49" charset="0"/>
              </a:rPr>
              <a:t>devices</a:t>
            </a:r>
            <a:r>
              <a:rPr lang="es-AR" sz="1100" dirty="0">
                <a:solidFill>
                  <a:srgbClr val="5F6167"/>
                </a:solidFill>
                <a:latin typeface="Consolas" panose="020B0609020204030204" pitchFamily="49" charset="0"/>
              </a:rPr>
              <a:t> (</a:t>
            </a:r>
            <a:r>
              <a:rPr lang="es-AR" sz="1100" dirty="0" err="1">
                <a:solidFill>
                  <a:srgbClr val="5F6167"/>
                </a:solidFill>
                <a:latin typeface="Consolas" panose="020B0609020204030204" pitchFamily="49" charset="0"/>
              </a:rPr>
              <a:t>portrait</a:t>
            </a:r>
            <a:r>
              <a:rPr lang="es-AR" sz="1100" dirty="0">
                <a:solidFill>
                  <a:srgbClr val="5F6167"/>
                </a:solidFill>
                <a:latin typeface="Consolas" panose="020B0609020204030204" pitchFamily="49" charset="0"/>
              </a:rPr>
              <a:t> </a:t>
            </a:r>
            <a:r>
              <a:rPr lang="es-AR" sz="1100" dirty="0" err="1">
                <a:solidFill>
                  <a:srgbClr val="5F6167"/>
                </a:solidFill>
                <a:latin typeface="Consolas" panose="020B0609020204030204" pitchFamily="49" charset="0"/>
              </a:rPr>
              <a:t>tablets</a:t>
            </a:r>
            <a:r>
              <a:rPr lang="es-AR" sz="1100" dirty="0">
                <a:solidFill>
                  <a:srgbClr val="5F6167"/>
                </a:solidFill>
                <a:latin typeface="Consolas" panose="020B0609020204030204" pitchFamily="49" charset="0"/>
              </a:rPr>
              <a:t> and </a:t>
            </a:r>
            <a:r>
              <a:rPr lang="es-AR" sz="1100" dirty="0" err="1">
                <a:solidFill>
                  <a:srgbClr val="5F6167"/>
                </a:solidFill>
                <a:latin typeface="Consolas" panose="020B0609020204030204" pitchFamily="49" charset="0"/>
              </a:rPr>
              <a:t>large</a:t>
            </a:r>
            <a:r>
              <a:rPr lang="es-AR" sz="1100" dirty="0">
                <a:solidFill>
                  <a:srgbClr val="5F6167"/>
                </a:solidFill>
                <a:latin typeface="Consolas" panose="020B0609020204030204" pitchFamily="49" charset="0"/>
              </a:rPr>
              <a:t> </a:t>
            </a:r>
            <a:r>
              <a:rPr lang="es-AR" sz="1100" dirty="0" err="1">
                <a:solidFill>
                  <a:srgbClr val="5F6167"/>
                </a:solidFill>
                <a:latin typeface="Consolas" panose="020B0609020204030204" pitchFamily="49" charset="0"/>
              </a:rPr>
              <a:t>phones</a:t>
            </a:r>
            <a:r>
              <a:rPr lang="es-AR" sz="1100" dirty="0">
                <a:solidFill>
                  <a:srgbClr val="5F6167"/>
                </a:solidFill>
                <a:latin typeface="Consolas" panose="020B0609020204030204" pitchFamily="49" charset="0"/>
              </a:rPr>
              <a:t>, 600px and up) */</a:t>
            </a:r>
            <a:endParaRPr lang="es-AR" sz="1100" dirty="0">
              <a:solidFill>
                <a:srgbClr val="D5CED9"/>
              </a:solidFill>
              <a:latin typeface="Consolas" panose="020B0609020204030204" pitchFamily="49" charset="0"/>
            </a:endParaRPr>
          </a:p>
          <a:p>
            <a:r>
              <a:rPr lang="es-AR" sz="1100" dirty="0">
                <a:solidFill>
                  <a:srgbClr val="D5CED9"/>
                </a:solidFill>
                <a:latin typeface="Consolas" panose="020B0609020204030204" pitchFamily="49" charset="0"/>
              </a:rPr>
              <a:t>    </a:t>
            </a:r>
            <a:r>
              <a:rPr lang="es-AR" sz="1100" dirty="0">
                <a:solidFill>
                  <a:srgbClr val="C74DED"/>
                </a:solidFill>
                <a:latin typeface="Consolas" panose="020B0609020204030204" pitchFamily="49" charset="0"/>
              </a:rPr>
              <a:t>@media</a:t>
            </a:r>
            <a:r>
              <a:rPr lang="es-AR" sz="1100" dirty="0">
                <a:solidFill>
                  <a:srgbClr val="D5CED9"/>
                </a:solidFill>
                <a:latin typeface="Consolas" panose="020B0609020204030204" pitchFamily="49" charset="0"/>
              </a:rPr>
              <a:t> </a:t>
            </a:r>
            <a:r>
              <a:rPr lang="es-AR" sz="1100" dirty="0" err="1">
                <a:solidFill>
                  <a:srgbClr val="EE5D43"/>
                </a:solidFill>
                <a:latin typeface="Consolas" panose="020B0609020204030204" pitchFamily="49" charset="0"/>
              </a:rPr>
              <a:t>only</a:t>
            </a:r>
            <a:r>
              <a:rPr lang="es-AR" sz="1100" dirty="0">
                <a:solidFill>
                  <a:srgbClr val="D5CED9"/>
                </a:solidFill>
                <a:latin typeface="Consolas" panose="020B0609020204030204" pitchFamily="49" charset="0"/>
              </a:rPr>
              <a:t> </a:t>
            </a:r>
            <a:r>
              <a:rPr lang="es-AR" sz="1100" dirty="0" err="1">
                <a:solidFill>
                  <a:srgbClr val="EE5D43"/>
                </a:solidFill>
                <a:latin typeface="Consolas" panose="020B0609020204030204" pitchFamily="49" charset="0"/>
              </a:rPr>
              <a:t>screen</a:t>
            </a:r>
            <a:r>
              <a:rPr lang="es-AR" sz="1100" dirty="0">
                <a:solidFill>
                  <a:srgbClr val="D5CED9"/>
                </a:solidFill>
                <a:latin typeface="Consolas" panose="020B0609020204030204" pitchFamily="49" charset="0"/>
              </a:rPr>
              <a:t> </a:t>
            </a:r>
            <a:r>
              <a:rPr lang="es-AR" sz="1100" dirty="0">
                <a:solidFill>
                  <a:srgbClr val="EE5D43"/>
                </a:solidFill>
                <a:latin typeface="Consolas" panose="020B0609020204030204" pitchFamily="49" charset="0"/>
              </a:rPr>
              <a:t>and</a:t>
            </a:r>
            <a:r>
              <a:rPr lang="es-AR" sz="1100" dirty="0">
                <a:solidFill>
                  <a:srgbClr val="D5CED9"/>
                </a:solidFill>
                <a:latin typeface="Consolas" panose="020B0609020204030204" pitchFamily="49" charset="0"/>
              </a:rPr>
              <a:t> (min-</a:t>
            </a:r>
            <a:r>
              <a:rPr lang="es-AR" sz="1100" dirty="0" err="1">
                <a:solidFill>
                  <a:srgbClr val="D5CED9"/>
                </a:solidFill>
                <a:latin typeface="Consolas" panose="020B0609020204030204" pitchFamily="49" charset="0"/>
              </a:rPr>
              <a:t>width</a:t>
            </a:r>
            <a:r>
              <a:rPr lang="es-AR" sz="1100" dirty="0">
                <a:solidFill>
                  <a:srgbClr val="D5CED9"/>
                </a:solidFill>
                <a:latin typeface="Consolas" panose="020B0609020204030204" pitchFamily="49" charset="0"/>
              </a:rPr>
              <a:t>: </a:t>
            </a:r>
            <a:r>
              <a:rPr lang="es-AR" sz="1100" dirty="0">
                <a:solidFill>
                  <a:srgbClr val="F39C12"/>
                </a:solidFill>
                <a:latin typeface="Consolas" panose="020B0609020204030204" pitchFamily="49" charset="0"/>
              </a:rPr>
              <a:t>600px</a:t>
            </a:r>
            <a:r>
              <a:rPr lang="es-AR" sz="1100" dirty="0">
                <a:solidFill>
                  <a:srgbClr val="D5CED9"/>
                </a:solidFill>
                <a:latin typeface="Consolas" panose="020B0609020204030204" pitchFamily="49" charset="0"/>
              </a:rPr>
              <a:t>) {</a:t>
            </a:r>
          </a:p>
          <a:p>
            <a:r>
              <a:rPr lang="es-AR" sz="1100" dirty="0">
                <a:solidFill>
                  <a:srgbClr val="D5CED9"/>
                </a:solidFill>
                <a:latin typeface="Consolas" panose="020B0609020204030204" pitchFamily="49" charset="0"/>
              </a:rPr>
              <a:t>        </a:t>
            </a:r>
            <a:r>
              <a:rPr lang="es-AR" sz="1100" dirty="0">
                <a:solidFill>
                  <a:srgbClr val="FFE66D"/>
                </a:solidFill>
                <a:latin typeface="Consolas" panose="020B0609020204030204" pitchFamily="49" charset="0"/>
              </a:rPr>
              <a:t>.</a:t>
            </a:r>
            <a:r>
              <a:rPr lang="es-AR" sz="1100" dirty="0" err="1">
                <a:solidFill>
                  <a:srgbClr val="FFE66D"/>
                </a:solidFill>
                <a:latin typeface="Consolas" panose="020B0609020204030204" pitchFamily="49" charset="0"/>
              </a:rPr>
              <a:t>example</a:t>
            </a:r>
            <a:r>
              <a:rPr lang="es-AR" sz="1100" dirty="0">
                <a:solidFill>
                  <a:srgbClr val="D5CED9"/>
                </a:solidFill>
                <a:latin typeface="Consolas" panose="020B0609020204030204" pitchFamily="49" charset="0"/>
              </a:rPr>
              <a:t> {</a:t>
            </a:r>
            <a:r>
              <a:rPr lang="es-AR" sz="1100" dirty="0" err="1">
                <a:solidFill>
                  <a:srgbClr val="D5CED9"/>
                </a:solidFill>
                <a:latin typeface="Consolas" panose="020B0609020204030204" pitchFamily="49" charset="0"/>
              </a:rPr>
              <a:t>background</a:t>
            </a:r>
            <a:r>
              <a:rPr lang="es-AR" sz="1100" dirty="0">
                <a:solidFill>
                  <a:srgbClr val="D5CED9"/>
                </a:solidFill>
                <a:latin typeface="Consolas" panose="020B0609020204030204" pitchFamily="49" charset="0"/>
              </a:rPr>
              <a:t>: </a:t>
            </a:r>
            <a:r>
              <a:rPr lang="es-AR" sz="1100" dirty="0" err="1">
                <a:solidFill>
                  <a:srgbClr val="EE5D43"/>
                </a:solidFill>
                <a:latin typeface="Consolas" panose="020B0609020204030204" pitchFamily="49" charset="0"/>
              </a:rPr>
              <a:t>green</a:t>
            </a:r>
            <a:r>
              <a:rPr lang="es-AR" sz="1100" dirty="0">
                <a:solidFill>
                  <a:srgbClr val="D5CED9"/>
                </a:solidFill>
                <a:latin typeface="Consolas" panose="020B0609020204030204" pitchFamily="49" charset="0"/>
              </a:rPr>
              <a:t>;}</a:t>
            </a:r>
          </a:p>
          <a:p>
            <a:r>
              <a:rPr lang="es-AR" sz="1100" dirty="0">
                <a:solidFill>
                  <a:srgbClr val="D5CED9"/>
                </a:solidFill>
                <a:latin typeface="Consolas" panose="020B0609020204030204" pitchFamily="49" charset="0"/>
              </a:rPr>
              <a:t>    }</a:t>
            </a:r>
          </a:p>
          <a:p>
            <a:r>
              <a:rPr lang="es-AR" sz="1100" dirty="0">
                <a:solidFill>
                  <a:srgbClr val="D5CED9"/>
                </a:solidFill>
                <a:latin typeface="Consolas" panose="020B0609020204030204" pitchFamily="49" charset="0"/>
              </a:rPr>
              <a:t>    </a:t>
            </a:r>
            <a:r>
              <a:rPr lang="es-AR" sz="1100" dirty="0">
                <a:solidFill>
                  <a:srgbClr val="5F6167"/>
                </a:solidFill>
                <a:latin typeface="Consolas" panose="020B0609020204030204" pitchFamily="49" charset="0"/>
              </a:rPr>
              <a:t>/* Medium </a:t>
            </a:r>
            <a:r>
              <a:rPr lang="es-AR" sz="1100" dirty="0" err="1">
                <a:solidFill>
                  <a:srgbClr val="5F6167"/>
                </a:solidFill>
                <a:latin typeface="Consolas" panose="020B0609020204030204" pitchFamily="49" charset="0"/>
              </a:rPr>
              <a:t>devices</a:t>
            </a:r>
            <a:r>
              <a:rPr lang="es-AR" sz="1100" dirty="0">
                <a:solidFill>
                  <a:srgbClr val="5F6167"/>
                </a:solidFill>
                <a:latin typeface="Consolas" panose="020B0609020204030204" pitchFamily="49" charset="0"/>
              </a:rPr>
              <a:t> (</a:t>
            </a:r>
            <a:r>
              <a:rPr lang="es-AR" sz="1100" dirty="0" err="1">
                <a:solidFill>
                  <a:srgbClr val="5F6167"/>
                </a:solidFill>
                <a:latin typeface="Consolas" panose="020B0609020204030204" pitchFamily="49" charset="0"/>
              </a:rPr>
              <a:t>landscape</a:t>
            </a:r>
            <a:r>
              <a:rPr lang="es-AR" sz="1100" dirty="0">
                <a:solidFill>
                  <a:srgbClr val="5F6167"/>
                </a:solidFill>
                <a:latin typeface="Consolas" panose="020B0609020204030204" pitchFamily="49" charset="0"/>
              </a:rPr>
              <a:t> </a:t>
            </a:r>
            <a:r>
              <a:rPr lang="es-AR" sz="1100" dirty="0" err="1">
                <a:solidFill>
                  <a:srgbClr val="5F6167"/>
                </a:solidFill>
                <a:latin typeface="Consolas" panose="020B0609020204030204" pitchFamily="49" charset="0"/>
              </a:rPr>
              <a:t>tablets</a:t>
            </a:r>
            <a:r>
              <a:rPr lang="es-AR" sz="1100" dirty="0">
                <a:solidFill>
                  <a:srgbClr val="5F6167"/>
                </a:solidFill>
                <a:latin typeface="Consolas" panose="020B0609020204030204" pitchFamily="49" charset="0"/>
              </a:rPr>
              <a:t>, 768px and up) */</a:t>
            </a:r>
            <a:endParaRPr lang="es-AR" sz="1100" dirty="0">
              <a:solidFill>
                <a:srgbClr val="D5CED9"/>
              </a:solidFill>
              <a:latin typeface="Consolas" panose="020B0609020204030204" pitchFamily="49" charset="0"/>
            </a:endParaRPr>
          </a:p>
          <a:p>
            <a:r>
              <a:rPr lang="es-AR" sz="1100" dirty="0">
                <a:solidFill>
                  <a:srgbClr val="D5CED9"/>
                </a:solidFill>
                <a:latin typeface="Consolas" panose="020B0609020204030204" pitchFamily="49" charset="0"/>
              </a:rPr>
              <a:t>    </a:t>
            </a:r>
            <a:r>
              <a:rPr lang="es-AR" sz="1100" dirty="0">
                <a:solidFill>
                  <a:srgbClr val="C74DED"/>
                </a:solidFill>
                <a:latin typeface="Consolas" panose="020B0609020204030204" pitchFamily="49" charset="0"/>
              </a:rPr>
              <a:t>@media</a:t>
            </a:r>
            <a:r>
              <a:rPr lang="es-AR" sz="1100" dirty="0">
                <a:solidFill>
                  <a:srgbClr val="D5CED9"/>
                </a:solidFill>
                <a:latin typeface="Consolas" panose="020B0609020204030204" pitchFamily="49" charset="0"/>
              </a:rPr>
              <a:t> </a:t>
            </a:r>
            <a:r>
              <a:rPr lang="es-AR" sz="1100" dirty="0" err="1">
                <a:solidFill>
                  <a:srgbClr val="EE5D43"/>
                </a:solidFill>
                <a:latin typeface="Consolas" panose="020B0609020204030204" pitchFamily="49" charset="0"/>
              </a:rPr>
              <a:t>only</a:t>
            </a:r>
            <a:r>
              <a:rPr lang="es-AR" sz="1100" dirty="0">
                <a:solidFill>
                  <a:srgbClr val="D5CED9"/>
                </a:solidFill>
                <a:latin typeface="Consolas" panose="020B0609020204030204" pitchFamily="49" charset="0"/>
              </a:rPr>
              <a:t> </a:t>
            </a:r>
            <a:r>
              <a:rPr lang="es-AR" sz="1100" dirty="0" err="1">
                <a:solidFill>
                  <a:srgbClr val="EE5D43"/>
                </a:solidFill>
                <a:latin typeface="Consolas" panose="020B0609020204030204" pitchFamily="49" charset="0"/>
              </a:rPr>
              <a:t>screen</a:t>
            </a:r>
            <a:r>
              <a:rPr lang="es-AR" sz="1100" dirty="0">
                <a:solidFill>
                  <a:srgbClr val="D5CED9"/>
                </a:solidFill>
                <a:latin typeface="Consolas" panose="020B0609020204030204" pitchFamily="49" charset="0"/>
              </a:rPr>
              <a:t> </a:t>
            </a:r>
            <a:r>
              <a:rPr lang="es-AR" sz="1100" dirty="0">
                <a:solidFill>
                  <a:srgbClr val="EE5D43"/>
                </a:solidFill>
                <a:latin typeface="Consolas" panose="020B0609020204030204" pitchFamily="49" charset="0"/>
              </a:rPr>
              <a:t>and</a:t>
            </a:r>
            <a:r>
              <a:rPr lang="es-AR" sz="1100" dirty="0">
                <a:solidFill>
                  <a:srgbClr val="D5CED9"/>
                </a:solidFill>
                <a:latin typeface="Consolas" panose="020B0609020204030204" pitchFamily="49" charset="0"/>
              </a:rPr>
              <a:t> (min-</a:t>
            </a:r>
            <a:r>
              <a:rPr lang="es-AR" sz="1100" dirty="0" err="1">
                <a:solidFill>
                  <a:srgbClr val="D5CED9"/>
                </a:solidFill>
                <a:latin typeface="Consolas" panose="020B0609020204030204" pitchFamily="49" charset="0"/>
              </a:rPr>
              <a:t>width</a:t>
            </a:r>
            <a:r>
              <a:rPr lang="es-AR" sz="1100" dirty="0">
                <a:solidFill>
                  <a:srgbClr val="D5CED9"/>
                </a:solidFill>
                <a:latin typeface="Consolas" panose="020B0609020204030204" pitchFamily="49" charset="0"/>
              </a:rPr>
              <a:t>: </a:t>
            </a:r>
            <a:r>
              <a:rPr lang="es-AR" sz="1100" dirty="0">
                <a:solidFill>
                  <a:srgbClr val="F39C12"/>
                </a:solidFill>
                <a:latin typeface="Consolas" panose="020B0609020204030204" pitchFamily="49" charset="0"/>
              </a:rPr>
              <a:t>768px</a:t>
            </a:r>
            <a:r>
              <a:rPr lang="es-AR" sz="1100" dirty="0">
                <a:solidFill>
                  <a:srgbClr val="D5CED9"/>
                </a:solidFill>
                <a:latin typeface="Consolas" panose="020B0609020204030204" pitchFamily="49" charset="0"/>
              </a:rPr>
              <a:t>) {</a:t>
            </a:r>
          </a:p>
          <a:p>
            <a:r>
              <a:rPr lang="es-AR" sz="1100" dirty="0">
                <a:solidFill>
                  <a:srgbClr val="D5CED9"/>
                </a:solidFill>
                <a:latin typeface="Consolas" panose="020B0609020204030204" pitchFamily="49" charset="0"/>
              </a:rPr>
              <a:t>        </a:t>
            </a:r>
            <a:r>
              <a:rPr lang="es-AR" sz="1100" dirty="0">
                <a:solidFill>
                  <a:srgbClr val="FFE66D"/>
                </a:solidFill>
                <a:latin typeface="Consolas" panose="020B0609020204030204" pitchFamily="49" charset="0"/>
              </a:rPr>
              <a:t>.</a:t>
            </a:r>
            <a:r>
              <a:rPr lang="es-AR" sz="1100" dirty="0" err="1">
                <a:solidFill>
                  <a:srgbClr val="FFE66D"/>
                </a:solidFill>
                <a:latin typeface="Consolas" panose="020B0609020204030204" pitchFamily="49" charset="0"/>
              </a:rPr>
              <a:t>example</a:t>
            </a:r>
            <a:r>
              <a:rPr lang="es-AR" sz="1100" dirty="0">
                <a:solidFill>
                  <a:srgbClr val="D5CED9"/>
                </a:solidFill>
                <a:latin typeface="Consolas" panose="020B0609020204030204" pitchFamily="49" charset="0"/>
              </a:rPr>
              <a:t> {</a:t>
            </a:r>
            <a:r>
              <a:rPr lang="es-AR" sz="1100" dirty="0" err="1">
                <a:solidFill>
                  <a:srgbClr val="D5CED9"/>
                </a:solidFill>
                <a:latin typeface="Consolas" panose="020B0609020204030204" pitchFamily="49" charset="0"/>
              </a:rPr>
              <a:t>background</a:t>
            </a:r>
            <a:r>
              <a:rPr lang="es-AR" sz="1100" dirty="0">
                <a:solidFill>
                  <a:srgbClr val="D5CED9"/>
                </a:solidFill>
                <a:latin typeface="Consolas" panose="020B0609020204030204" pitchFamily="49" charset="0"/>
              </a:rPr>
              <a:t>: </a:t>
            </a:r>
            <a:r>
              <a:rPr lang="es-AR" sz="1100" dirty="0">
                <a:solidFill>
                  <a:srgbClr val="EE5D43"/>
                </a:solidFill>
                <a:latin typeface="Consolas" panose="020B0609020204030204" pitchFamily="49" charset="0"/>
              </a:rPr>
              <a:t>blue</a:t>
            </a:r>
            <a:r>
              <a:rPr lang="es-AR" sz="1100" dirty="0">
                <a:solidFill>
                  <a:srgbClr val="D5CED9"/>
                </a:solidFill>
                <a:latin typeface="Consolas" panose="020B0609020204030204" pitchFamily="49" charset="0"/>
              </a:rPr>
              <a:t>;}</a:t>
            </a:r>
          </a:p>
          <a:p>
            <a:r>
              <a:rPr lang="es-AR" sz="1100" dirty="0">
                <a:solidFill>
                  <a:srgbClr val="D5CED9"/>
                </a:solidFill>
                <a:latin typeface="Consolas" panose="020B0609020204030204" pitchFamily="49" charset="0"/>
              </a:rPr>
              <a:t>    </a:t>
            </a:r>
            <a:r>
              <a:rPr lang="es-AR" sz="1100" dirty="0" smtClean="0">
                <a:solidFill>
                  <a:srgbClr val="D5CED9"/>
                </a:solidFill>
                <a:latin typeface="Consolas" panose="020B0609020204030204" pitchFamily="49" charset="0"/>
              </a:rPr>
              <a:t>}</a:t>
            </a:r>
            <a:r>
              <a:rPr lang="es-AR" sz="1100" dirty="0">
                <a:solidFill>
                  <a:srgbClr val="D5CED9"/>
                </a:solidFill>
                <a:latin typeface="Consolas" panose="020B0609020204030204" pitchFamily="49" charset="0"/>
              </a:rPr>
              <a:t>  </a:t>
            </a:r>
          </a:p>
        </p:txBody>
      </p:sp>
      <p:sp>
        <p:nvSpPr>
          <p:cNvPr id="10" name="Rectángulo 9"/>
          <p:cNvSpPr/>
          <p:nvPr/>
        </p:nvSpPr>
        <p:spPr>
          <a:xfrm>
            <a:off x="4690363" y="1445265"/>
            <a:ext cx="4349749" cy="1954381"/>
          </a:xfrm>
          <a:prstGeom prst="rect">
            <a:avLst/>
          </a:prstGeom>
          <a:solidFill>
            <a:srgbClr val="23262E"/>
          </a:solidFill>
        </p:spPr>
        <p:txBody>
          <a:bodyPr wrap="square">
            <a:spAutoFit/>
          </a:bodyPr>
          <a:lstStyle/>
          <a:p>
            <a:r>
              <a:rPr lang="es-AR" sz="1100" dirty="0">
                <a:solidFill>
                  <a:srgbClr val="D5CED9"/>
                </a:solidFill>
                <a:latin typeface="Consolas" panose="020B0609020204030204" pitchFamily="49" charset="0"/>
              </a:rPr>
              <a:t>    </a:t>
            </a:r>
            <a:r>
              <a:rPr lang="es-AR" sz="1100" dirty="0">
                <a:solidFill>
                  <a:srgbClr val="5F6167"/>
                </a:solidFill>
                <a:latin typeface="Consolas" panose="020B0609020204030204" pitchFamily="49" charset="0"/>
              </a:rPr>
              <a:t>/* </a:t>
            </a:r>
            <a:r>
              <a:rPr lang="es-AR" sz="1100" dirty="0" err="1">
                <a:solidFill>
                  <a:srgbClr val="5F6167"/>
                </a:solidFill>
                <a:latin typeface="Consolas" panose="020B0609020204030204" pitchFamily="49" charset="0"/>
              </a:rPr>
              <a:t>Large</a:t>
            </a:r>
            <a:r>
              <a:rPr lang="es-AR" sz="1100" dirty="0">
                <a:solidFill>
                  <a:srgbClr val="5F6167"/>
                </a:solidFill>
                <a:latin typeface="Consolas" panose="020B0609020204030204" pitchFamily="49" charset="0"/>
              </a:rPr>
              <a:t> </a:t>
            </a:r>
            <a:r>
              <a:rPr lang="es-AR" sz="1100" dirty="0" err="1">
                <a:solidFill>
                  <a:srgbClr val="5F6167"/>
                </a:solidFill>
                <a:latin typeface="Consolas" panose="020B0609020204030204" pitchFamily="49" charset="0"/>
              </a:rPr>
              <a:t>devices</a:t>
            </a:r>
            <a:r>
              <a:rPr lang="es-AR" sz="1100" dirty="0">
                <a:solidFill>
                  <a:srgbClr val="5F6167"/>
                </a:solidFill>
                <a:latin typeface="Consolas" panose="020B0609020204030204" pitchFamily="49" charset="0"/>
              </a:rPr>
              <a:t> (laptops/desktops, 992px and up) */</a:t>
            </a:r>
            <a:endParaRPr lang="es-AR" sz="1100" dirty="0">
              <a:solidFill>
                <a:srgbClr val="D5CED9"/>
              </a:solidFill>
              <a:latin typeface="Consolas" panose="020B0609020204030204" pitchFamily="49" charset="0"/>
            </a:endParaRPr>
          </a:p>
          <a:p>
            <a:r>
              <a:rPr lang="es-AR" sz="1100" dirty="0">
                <a:solidFill>
                  <a:srgbClr val="D5CED9"/>
                </a:solidFill>
                <a:latin typeface="Consolas" panose="020B0609020204030204" pitchFamily="49" charset="0"/>
              </a:rPr>
              <a:t>    </a:t>
            </a:r>
            <a:r>
              <a:rPr lang="es-AR" sz="1100" dirty="0">
                <a:solidFill>
                  <a:srgbClr val="C74DED"/>
                </a:solidFill>
                <a:latin typeface="Consolas" panose="020B0609020204030204" pitchFamily="49" charset="0"/>
              </a:rPr>
              <a:t>@media</a:t>
            </a:r>
            <a:r>
              <a:rPr lang="es-AR" sz="1100" dirty="0">
                <a:solidFill>
                  <a:srgbClr val="D5CED9"/>
                </a:solidFill>
                <a:latin typeface="Consolas" panose="020B0609020204030204" pitchFamily="49" charset="0"/>
              </a:rPr>
              <a:t> </a:t>
            </a:r>
            <a:r>
              <a:rPr lang="es-AR" sz="1100" dirty="0" err="1">
                <a:solidFill>
                  <a:srgbClr val="EE5D43"/>
                </a:solidFill>
                <a:latin typeface="Consolas" panose="020B0609020204030204" pitchFamily="49" charset="0"/>
              </a:rPr>
              <a:t>only</a:t>
            </a:r>
            <a:r>
              <a:rPr lang="es-AR" sz="1100" dirty="0">
                <a:solidFill>
                  <a:srgbClr val="D5CED9"/>
                </a:solidFill>
                <a:latin typeface="Consolas" panose="020B0609020204030204" pitchFamily="49" charset="0"/>
              </a:rPr>
              <a:t> </a:t>
            </a:r>
            <a:r>
              <a:rPr lang="es-AR" sz="1100" dirty="0" err="1">
                <a:solidFill>
                  <a:srgbClr val="EE5D43"/>
                </a:solidFill>
                <a:latin typeface="Consolas" panose="020B0609020204030204" pitchFamily="49" charset="0"/>
              </a:rPr>
              <a:t>screen</a:t>
            </a:r>
            <a:r>
              <a:rPr lang="es-AR" sz="1100" dirty="0">
                <a:solidFill>
                  <a:srgbClr val="D5CED9"/>
                </a:solidFill>
                <a:latin typeface="Consolas" panose="020B0609020204030204" pitchFamily="49" charset="0"/>
              </a:rPr>
              <a:t> </a:t>
            </a:r>
            <a:r>
              <a:rPr lang="es-AR" sz="1100" dirty="0">
                <a:solidFill>
                  <a:srgbClr val="EE5D43"/>
                </a:solidFill>
                <a:latin typeface="Consolas" panose="020B0609020204030204" pitchFamily="49" charset="0"/>
              </a:rPr>
              <a:t>and</a:t>
            </a:r>
            <a:r>
              <a:rPr lang="es-AR" sz="1100" dirty="0">
                <a:solidFill>
                  <a:srgbClr val="D5CED9"/>
                </a:solidFill>
                <a:latin typeface="Consolas" panose="020B0609020204030204" pitchFamily="49" charset="0"/>
              </a:rPr>
              <a:t> (min-</a:t>
            </a:r>
            <a:r>
              <a:rPr lang="es-AR" sz="1100" dirty="0" err="1">
                <a:solidFill>
                  <a:srgbClr val="D5CED9"/>
                </a:solidFill>
                <a:latin typeface="Consolas" panose="020B0609020204030204" pitchFamily="49" charset="0"/>
              </a:rPr>
              <a:t>width</a:t>
            </a:r>
            <a:r>
              <a:rPr lang="es-AR" sz="1100" dirty="0">
                <a:solidFill>
                  <a:srgbClr val="D5CED9"/>
                </a:solidFill>
                <a:latin typeface="Consolas" panose="020B0609020204030204" pitchFamily="49" charset="0"/>
              </a:rPr>
              <a:t>: </a:t>
            </a:r>
            <a:r>
              <a:rPr lang="es-AR" sz="1100" dirty="0">
                <a:solidFill>
                  <a:srgbClr val="F39C12"/>
                </a:solidFill>
                <a:latin typeface="Consolas" panose="020B0609020204030204" pitchFamily="49" charset="0"/>
              </a:rPr>
              <a:t>992px</a:t>
            </a:r>
            <a:r>
              <a:rPr lang="es-AR" sz="1100" dirty="0">
                <a:solidFill>
                  <a:srgbClr val="D5CED9"/>
                </a:solidFill>
                <a:latin typeface="Consolas" panose="020B0609020204030204" pitchFamily="49" charset="0"/>
              </a:rPr>
              <a:t>) {</a:t>
            </a:r>
          </a:p>
          <a:p>
            <a:r>
              <a:rPr lang="es-AR" sz="1100" dirty="0">
                <a:solidFill>
                  <a:srgbClr val="D5CED9"/>
                </a:solidFill>
                <a:latin typeface="Consolas" panose="020B0609020204030204" pitchFamily="49" charset="0"/>
              </a:rPr>
              <a:t>        </a:t>
            </a:r>
            <a:r>
              <a:rPr lang="es-AR" sz="1100" dirty="0">
                <a:solidFill>
                  <a:srgbClr val="FFE66D"/>
                </a:solidFill>
                <a:latin typeface="Consolas" panose="020B0609020204030204" pitchFamily="49" charset="0"/>
              </a:rPr>
              <a:t>.</a:t>
            </a:r>
            <a:r>
              <a:rPr lang="es-AR" sz="1100" dirty="0" err="1">
                <a:solidFill>
                  <a:srgbClr val="FFE66D"/>
                </a:solidFill>
                <a:latin typeface="Consolas" panose="020B0609020204030204" pitchFamily="49" charset="0"/>
              </a:rPr>
              <a:t>example</a:t>
            </a:r>
            <a:r>
              <a:rPr lang="es-AR" sz="1100" dirty="0">
                <a:solidFill>
                  <a:srgbClr val="D5CED9"/>
                </a:solidFill>
                <a:latin typeface="Consolas" panose="020B0609020204030204" pitchFamily="49" charset="0"/>
              </a:rPr>
              <a:t> {</a:t>
            </a:r>
            <a:r>
              <a:rPr lang="es-AR" sz="1100" dirty="0" err="1">
                <a:solidFill>
                  <a:srgbClr val="D5CED9"/>
                </a:solidFill>
                <a:latin typeface="Consolas" panose="020B0609020204030204" pitchFamily="49" charset="0"/>
              </a:rPr>
              <a:t>background</a:t>
            </a:r>
            <a:r>
              <a:rPr lang="es-AR" sz="1100" dirty="0">
                <a:solidFill>
                  <a:srgbClr val="D5CED9"/>
                </a:solidFill>
                <a:latin typeface="Consolas" panose="020B0609020204030204" pitchFamily="49" charset="0"/>
              </a:rPr>
              <a:t>: </a:t>
            </a:r>
            <a:r>
              <a:rPr lang="es-AR" sz="1100" dirty="0" err="1">
                <a:solidFill>
                  <a:srgbClr val="EE5D43"/>
                </a:solidFill>
                <a:latin typeface="Consolas" panose="020B0609020204030204" pitchFamily="49" charset="0"/>
              </a:rPr>
              <a:t>orange</a:t>
            </a:r>
            <a:r>
              <a:rPr lang="es-AR" sz="1100" dirty="0">
                <a:solidFill>
                  <a:srgbClr val="D5CED9"/>
                </a:solidFill>
                <a:latin typeface="Consolas" panose="020B0609020204030204" pitchFamily="49" charset="0"/>
              </a:rPr>
              <a:t>;}</a:t>
            </a:r>
          </a:p>
          <a:p>
            <a:r>
              <a:rPr lang="es-AR" sz="1100" dirty="0">
                <a:solidFill>
                  <a:srgbClr val="D5CED9"/>
                </a:solidFill>
                <a:latin typeface="Consolas" panose="020B0609020204030204" pitchFamily="49" charset="0"/>
              </a:rPr>
              <a:t>    } </a:t>
            </a:r>
          </a:p>
          <a:p>
            <a:r>
              <a:rPr lang="es-AR" sz="1100" dirty="0">
                <a:solidFill>
                  <a:srgbClr val="D5CED9"/>
                </a:solidFill>
                <a:latin typeface="Consolas" panose="020B0609020204030204" pitchFamily="49" charset="0"/>
              </a:rPr>
              <a:t>    </a:t>
            </a:r>
            <a:r>
              <a:rPr lang="es-AR" sz="1100" dirty="0">
                <a:solidFill>
                  <a:srgbClr val="5F6167"/>
                </a:solidFill>
                <a:latin typeface="Consolas" panose="020B0609020204030204" pitchFamily="49" charset="0"/>
              </a:rPr>
              <a:t>/* Extra </a:t>
            </a:r>
            <a:r>
              <a:rPr lang="es-AR" sz="1100" dirty="0" err="1">
                <a:solidFill>
                  <a:srgbClr val="5F6167"/>
                </a:solidFill>
                <a:latin typeface="Consolas" panose="020B0609020204030204" pitchFamily="49" charset="0"/>
              </a:rPr>
              <a:t>large</a:t>
            </a:r>
            <a:r>
              <a:rPr lang="es-AR" sz="1100" dirty="0">
                <a:solidFill>
                  <a:srgbClr val="5F6167"/>
                </a:solidFill>
                <a:latin typeface="Consolas" panose="020B0609020204030204" pitchFamily="49" charset="0"/>
              </a:rPr>
              <a:t> </a:t>
            </a:r>
            <a:r>
              <a:rPr lang="es-AR" sz="1100" dirty="0" err="1">
                <a:solidFill>
                  <a:srgbClr val="5F6167"/>
                </a:solidFill>
                <a:latin typeface="Consolas" panose="020B0609020204030204" pitchFamily="49" charset="0"/>
              </a:rPr>
              <a:t>devices</a:t>
            </a:r>
            <a:r>
              <a:rPr lang="es-AR" sz="1100" dirty="0">
                <a:solidFill>
                  <a:srgbClr val="5F6167"/>
                </a:solidFill>
                <a:latin typeface="Consolas" panose="020B0609020204030204" pitchFamily="49" charset="0"/>
              </a:rPr>
              <a:t> (</a:t>
            </a:r>
            <a:r>
              <a:rPr lang="es-AR" sz="1100" dirty="0" err="1">
                <a:solidFill>
                  <a:srgbClr val="5F6167"/>
                </a:solidFill>
                <a:latin typeface="Consolas" panose="020B0609020204030204" pitchFamily="49" charset="0"/>
              </a:rPr>
              <a:t>large</a:t>
            </a:r>
            <a:r>
              <a:rPr lang="es-AR" sz="1100" dirty="0">
                <a:solidFill>
                  <a:srgbClr val="5F6167"/>
                </a:solidFill>
                <a:latin typeface="Consolas" panose="020B0609020204030204" pitchFamily="49" charset="0"/>
              </a:rPr>
              <a:t> laptops and desktops, 1200px and up) */</a:t>
            </a:r>
            <a:endParaRPr lang="es-AR" sz="1100" dirty="0">
              <a:solidFill>
                <a:srgbClr val="D5CED9"/>
              </a:solidFill>
              <a:latin typeface="Consolas" panose="020B0609020204030204" pitchFamily="49" charset="0"/>
            </a:endParaRPr>
          </a:p>
          <a:p>
            <a:r>
              <a:rPr lang="es-AR" sz="1100" dirty="0">
                <a:solidFill>
                  <a:srgbClr val="D5CED9"/>
                </a:solidFill>
                <a:latin typeface="Consolas" panose="020B0609020204030204" pitchFamily="49" charset="0"/>
              </a:rPr>
              <a:t>    </a:t>
            </a:r>
            <a:r>
              <a:rPr lang="es-AR" sz="1100" dirty="0">
                <a:solidFill>
                  <a:srgbClr val="C74DED"/>
                </a:solidFill>
                <a:latin typeface="Consolas" panose="020B0609020204030204" pitchFamily="49" charset="0"/>
              </a:rPr>
              <a:t>@media</a:t>
            </a:r>
            <a:r>
              <a:rPr lang="es-AR" sz="1100" dirty="0">
                <a:solidFill>
                  <a:srgbClr val="D5CED9"/>
                </a:solidFill>
                <a:latin typeface="Consolas" panose="020B0609020204030204" pitchFamily="49" charset="0"/>
              </a:rPr>
              <a:t> </a:t>
            </a:r>
            <a:r>
              <a:rPr lang="es-AR" sz="1100" dirty="0" err="1">
                <a:solidFill>
                  <a:srgbClr val="EE5D43"/>
                </a:solidFill>
                <a:latin typeface="Consolas" panose="020B0609020204030204" pitchFamily="49" charset="0"/>
              </a:rPr>
              <a:t>only</a:t>
            </a:r>
            <a:r>
              <a:rPr lang="es-AR" sz="1100" dirty="0">
                <a:solidFill>
                  <a:srgbClr val="D5CED9"/>
                </a:solidFill>
                <a:latin typeface="Consolas" panose="020B0609020204030204" pitchFamily="49" charset="0"/>
              </a:rPr>
              <a:t> </a:t>
            </a:r>
            <a:r>
              <a:rPr lang="es-AR" sz="1100" dirty="0" err="1">
                <a:solidFill>
                  <a:srgbClr val="EE5D43"/>
                </a:solidFill>
                <a:latin typeface="Consolas" panose="020B0609020204030204" pitchFamily="49" charset="0"/>
              </a:rPr>
              <a:t>screen</a:t>
            </a:r>
            <a:r>
              <a:rPr lang="es-AR" sz="1100" dirty="0">
                <a:solidFill>
                  <a:srgbClr val="D5CED9"/>
                </a:solidFill>
                <a:latin typeface="Consolas" panose="020B0609020204030204" pitchFamily="49" charset="0"/>
              </a:rPr>
              <a:t> </a:t>
            </a:r>
            <a:r>
              <a:rPr lang="es-AR" sz="1100" dirty="0">
                <a:solidFill>
                  <a:srgbClr val="EE5D43"/>
                </a:solidFill>
                <a:latin typeface="Consolas" panose="020B0609020204030204" pitchFamily="49" charset="0"/>
              </a:rPr>
              <a:t>and</a:t>
            </a:r>
            <a:r>
              <a:rPr lang="es-AR" sz="1100" dirty="0">
                <a:solidFill>
                  <a:srgbClr val="D5CED9"/>
                </a:solidFill>
                <a:latin typeface="Consolas" panose="020B0609020204030204" pitchFamily="49" charset="0"/>
              </a:rPr>
              <a:t> (min-</a:t>
            </a:r>
            <a:r>
              <a:rPr lang="es-AR" sz="1100" dirty="0" err="1">
                <a:solidFill>
                  <a:srgbClr val="D5CED9"/>
                </a:solidFill>
                <a:latin typeface="Consolas" panose="020B0609020204030204" pitchFamily="49" charset="0"/>
              </a:rPr>
              <a:t>width</a:t>
            </a:r>
            <a:r>
              <a:rPr lang="es-AR" sz="1100" dirty="0">
                <a:solidFill>
                  <a:srgbClr val="D5CED9"/>
                </a:solidFill>
                <a:latin typeface="Consolas" panose="020B0609020204030204" pitchFamily="49" charset="0"/>
              </a:rPr>
              <a:t>: </a:t>
            </a:r>
            <a:r>
              <a:rPr lang="es-AR" sz="1100" dirty="0">
                <a:solidFill>
                  <a:srgbClr val="F39C12"/>
                </a:solidFill>
                <a:latin typeface="Consolas" panose="020B0609020204030204" pitchFamily="49" charset="0"/>
              </a:rPr>
              <a:t>1200px</a:t>
            </a:r>
            <a:r>
              <a:rPr lang="es-AR" sz="1100" dirty="0">
                <a:solidFill>
                  <a:srgbClr val="D5CED9"/>
                </a:solidFill>
                <a:latin typeface="Consolas" panose="020B0609020204030204" pitchFamily="49" charset="0"/>
              </a:rPr>
              <a:t>) {</a:t>
            </a:r>
          </a:p>
          <a:p>
            <a:r>
              <a:rPr lang="es-AR" sz="1100" dirty="0">
                <a:solidFill>
                  <a:srgbClr val="D5CED9"/>
                </a:solidFill>
                <a:latin typeface="Consolas" panose="020B0609020204030204" pitchFamily="49" charset="0"/>
              </a:rPr>
              <a:t>        </a:t>
            </a:r>
            <a:r>
              <a:rPr lang="es-AR" sz="1100" dirty="0">
                <a:solidFill>
                  <a:srgbClr val="FFE66D"/>
                </a:solidFill>
                <a:latin typeface="Consolas" panose="020B0609020204030204" pitchFamily="49" charset="0"/>
              </a:rPr>
              <a:t>.</a:t>
            </a:r>
            <a:r>
              <a:rPr lang="es-AR" sz="1100" dirty="0" err="1">
                <a:solidFill>
                  <a:srgbClr val="FFE66D"/>
                </a:solidFill>
                <a:latin typeface="Consolas" panose="020B0609020204030204" pitchFamily="49" charset="0"/>
              </a:rPr>
              <a:t>example</a:t>
            </a:r>
            <a:r>
              <a:rPr lang="es-AR" sz="1100" dirty="0">
                <a:solidFill>
                  <a:srgbClr val="D5CED9"/>
                </a:solidFill>
                <a:latin typeface="Consolas" panose="020B0609020204030204" pitchFamily="49" charset="0"/>
              </a:rPr>
              <a:t> {</a:t>
            </a:r>
            <a:r>
              <a:rPr lang="es-AR" sz="1100" dirty="0" err="1">
                <a:solidFill>
                  <a:srgbClr val="D5CED9"/>
                </a:solidFill>
                <a:latin typeface="Consolas" panose="020B0609020204030204" pitchFamily="49" charset="0"/>
              </a:rPr>
              <a:t>background</a:t>
            </a:r>
            <a:r>
              <a:rPr lang="es-AR" sz="1100" dirty="0">
                <a:solidFill>
                  <a:srgbClr val="D5CED9"/>
                </a:solidFill>
                <a:latin typeface="Consolas" panose="020B0609020204030204" pitchFamily="49" charset="0"/>
              </a:rPr>
              <a:t>: </a:t>
            </a:r>
            <a:r>
              <a:rPr lang="es-AR" sz="1100" dirty="0" err="1">
                <a:solidFill>
                  <a:srgbClr val="EE5D43"/>
                </a:solidFill>
                <a:latin typeface="Consolas" panose="020B0609020204030204" pitchFamily="49" charset="0"/>
              </a:rPr>
              <a:t>pink</a:t>
            </a:r>
            <a:r>
              <a:rPr lang="es-AR" sz="1100" dirty="0">
                <a:solidFill>
                  <a:srgbClr val="D5CED9"/>
                </a:solidFill>
                <a:latin typeface="Consolas" panose="020B0609020204030204" pitchFamily="49" charset="0"/>
              </a:rPr>
              <a:t>;}</a:t>
            </a:r>
          </a:p>
          <a:p>
            <a:r>
              <a:rPr lang="es-AR" sz="1100" dirty="0">
                <a:solidFill>
                  <a:srgbClr val="D5CED9"/>
                </a:solidFill>
                <a:latin typeface="Consolas" panose="020B0609020204030204" pitchFamily="49" charset="0"/>
              </a:rPr>
              <a:t>    }</a:t>
            </a:r>
          </a:p>
          <a:p>
            <a:r>
              <a:rPr lang="es-AR" sz="1100" dirty="0">
                <a:solidFill>
                  <a:srgbClr val="D5CED9"/>
                </a:solidFill>
                <a:latin typeface="Consolas" panose="020B0609020204030204" pitchFamily="49" charset="0"/>
              </a:rPr>
              <a:t>&lt;/</a:t>
            </a:r>
            <a:r>
              <a:rPr lang="es-AR" sz="1100" dirty="0" err="1">
                <a:solidFill>
                  <a:srgbClr val="F92672"/>
                </a:solidFill>
                <a:latin typeface="Consolas" panose="020B0609020204030204" pitchFamily="49" charset="0"/>
              </a:rPr>
              <a:t>style</a:t>
            </a:r>
            <a:r>
              <a:rPr lang="es-AR" sz="1100" dirty="0">
                <a:solidFill>
                  <a:srgbClr val="D5CED9"/>
                </a:solidFill>
                <a:latin typeface="Consolas" panose="020B0609020204030204" pitchFamily="49" charset="0"/>
              </a:rPr>
              <a:t>&gt;</a:t>
            </a:r>
          </a:p>
        </p:txBody>
      </p:sp>
      <p:sp>
        <p:nvSpPr>
          <p:cNvPr id="4" name="Forma libre 3"/>
          <p:cNvSpPr/>
          <p:nvPr/>
        </p:nvSpPr>
        <p:spPr>
          <a:xfrm>
            <a:off x="4305300" y="1228725"/>
            <a:ext cx="666750" cy="3533775"/>
          </a:xfrm>
          <a:custGeom>
            <a:avLst/>
            <a:gdLst>
              <a:gd name="connsiteX0" fmla="*/ 0 w 666750"/>
              <a:gd name="connsiteY0" fmla="*/ 3286125 h 3533775"/>
              <a:gd name="connsiteX1" fmla="*/ 0 w 666750"/>
              <a:gd name="connsiteY1" fmla="*/ 3533775 h 3533775"/>
              <a:gd name="connsiteX2" fmla="*/ 352425 w 666750"/>
              <a:gd name="connsiteY2" fmla="*/ 3533775 h 3533775"/>
              <a:gd name="connsiteX3" fmla="*/ 352425 w 666750"/>
              <a:gd name="connsiteY3" fmla="*/ 0 h 3533775"/>
              <a:gd name="connsiteX4" fmla="*/ 666750 w 666750"/>
              <a:gd name="connsiteY4" fmla="*/ 0 h 3533775"/>
              <a:gd name="connsiteX5" fmla="*/ 666750 w 666750"/>
              <a:gd name="connsiteY5" fmla="*/ 180975 h 3533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6750" h="3533775">
                <a:moveTo>
                  <a:pt x="0" y="3286125"/>
                </a:moveTo>
                <a:lnTo>
                  <a:pt x="0" y="3533775"/>
                </a:lnTo>
                <a:lnTo>
                  <a:pt x="352425" y="3533775"/>
                </a:lnTo>
                <a:lnTo>
                  <a:pt x="352425" y="0"/>
                </a:lnTo>
                <a:lnTo>
                  <a:pt x="666750" y="0"/>
                </a:lnTo>
                <a:lnTo>
                  <a:pt x="666750" y="180975"/>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Google Shape;61;p14"/>
          <p:cNvSpPr txBox="1">
            <a:spLocks/>
          </p:cNvSpPr>
          <p:nvPr/>
        </p:nvSpPr>
        <p:spPr>
          <a:xfrm>
            <a:off x="4690363" y="3399646"/>
            <a:ext cx="4313050" cy="14390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300"/>
              </a:spcAft>
              <a:buClr>
                <a:schemeClr val="tx1"/>
              </a:buClr>
              <a:buSzPct val="100000"/>
            </a:pPr>
            <a:r>
              <a:rPr lang="es-AR" sz="1200" b="1" dirty="0" smtClean="0">
                <a:solidFill>
                  <a:schemeClr val="tx1"/>
                </a:solidFill>
              </a:rPr>
              <a:t>Puntos de corte (según ancho):</a:t>
            </a:r>
          </a:p>
          <a:p>
            <a:pPr marL="285747" indent="-171450" algn="l">
              <a:spcAft>
                <a:spcPts val="300"/>
              </a:spcAft>
              <a:buClr>
                <a:schemeClr val="tx1"/>
              </a:buClr>
              <a:buSzPct val="100000"/>
              <a:buFontTx/>
              <a:buChar char="-"/>
            </a:pPr>
            <a:r>
              <a:rPr lang="es-AR" sz="1200" dirty="0" smtClean="0">
                <a:solidFill>
                  <a:schemeClr val="tx1"/>
                </a:solidFill>
              </a:rPr>
              <a:t>Hasta 600 </a:t>
            </a:r>
            <a:r>
              <a:rPr lang="es-AR" sz="1200" dirty="0" err="1" smtClean="0">
                <a:solidFill>
                  <a:schemeClr val="tx1"/>
                </a:solidFill>
              </a:rPr>
              <a:t>px</a:t>
            </a:r>
            <a:r>
              <a:rPr lang="es-AR" sz="1200" dirty="0" smtClean="0">
                <a:solidFill>
                  <a:schemeClr val="tx1"/>
                </a:solidFill>
              </a:rPr>
              <a:t>: Fondo rojo</a:t>
            </a:r>
          </a:p>
          <a:p>
            <a:pPr marL="285747" indent="-171450" algn="l">
              <a:spcAft>
                <a:spcPts val="300"/>
              </a:spcAft>
              <a:buClr>
                <a:schemeClr val="tx1"/>
              </a:buClr>
              <a:buSzPct val="100000"/>
              <a:buFontTx/>
              <a:buChar char="-"/>
            </a:pPr>
            <a:r>
              <a:rPr lang="es-AR" sz="1200" dirty="0" smtClean="0">
                <a:solidFill>
                  <a:schemeClr val="tx1"/>
                </a:solidFill>
              </a:rPr>
              <a:t>Desde 600 </a:t>
            </a:r>
            <a:r>
              <a:rPr lang="es-AR" sz="1200" dirty="0" err="1" smtClean="0">
                <a:solidFill>
                  <a:schemeClr val="tx1"/>
                </a:solidFill>
              </a:rPr>
              <a:t>px</a:t>
            </a:r>
            <a:r>
              <a:rPr lang="es-AR" sz="1200" dirty="0" smtClean="0">
                <a:solidFill>
                  <a:schemeClr val="tx1"/>
                </a:solidFill>
              </a:rPr>
              <a:t>: Fondo verde</a:t>
            </a:r>
          </a:p>
          <a:p>
            <a:pPr marL="285747" indent="-171450" algn="l">
              <a:spcAft>
                <a:spcPts val="300"/>
              </a:spcAft>
              <a:buClr>
                <a:schemeClr val="tx1"/>
              </a:buClr>
              <a:buSzPct val="100000"/>
              <a:buFontTx/>
              <a:buChar char="-"/>
            </a:pPr>
            <a:r>
              <a:rPr lang="es-AR" sz="1200" dirty="0" smtClean="0">
                <a:solidFill>
                  <a:schemeClr val="tx1"/>
                </a:solidFill>
              </a:rPr>
              <a:t>Desde 768 </a:t>
            </a:r>
            <a:r>
              <a:rPr lang="es-AR" sz="1200" dirty="0" err="1" smtClean="0">
                <a:solidFill>
                  <a:schemeClr val="tx1"/>
                </a:solidFill>
              </a:rPr>
              <a:t>px</a:t>
            </a:r>
            <a:r>
              <a:rPr lang="es-AR" sz="1200" dirty="0" smtClean="0">
                <a:solidFill>
                  <a:schemeClr val="tx1"/>
                </a:solidFill>
              </a:rPr>
              <a:t>: Fondo azul</a:t>
            </a:r>
          </a:p>
          <a:p>
            <a:pPr marL="285747" indent="-171450" algn="l">
              <a:spcAft>
                <a:spcPts val="300"/>
              </a:spcAft>
              <a:buClr>
                <a:schemeClr val="tx1"/>
              </a:buClr>
              <a:buSzPct val="100000"/>
              <a:buFontTx/>
              <a:buChar char="-"/>
            </a:pPr>
            <a:r>
              <a:rPr lang="es-AR" sz="1200" dirty="0" smtClean="0">
                <a:solidFill>
                  <a:schemeClr val="tx1"/>
                </a:solidFill>
              </a:rPr>
              <a:t>Desde 992 </a:t>
            </a:r>
            <a:r>
              <a:rPr lang="es-AR" sz="1200" dirty="0" err="1" smtClean="0">
                <a:solidFill>
                  <a:schemeClr val="tx1"/>
                </a:solidFill>
              </a:rPr>
              <a:t>px</a:t>
            </a:r>
            <a:r>
              <a:rPr lang="es-AR" sz="1200" dirty="0" smtClean="0">
                <a:solidFill>
                  <a:schemeClr val="tx1"/>
                </a:solidFill>
              </a:rPr>
              <a:t>: Fondo naranja</a:t>
            </a:r>
          </a:p>
          <a:p>
            <a:pPr marL="285747" indent="-171450" algn="l">
              <a:spcAft>
                <a:spcPts val="300"/>
              </a:spcAft>
              <a:buClr>
                <a:schemeClr val="tx1"/>
              </a:buClr>
              <a:buSzPct val="100000"/>
              <a:buFontTx/>
              <a:buChar char="-"/>
            </a:pPr>
            <a:r>
              <a:rPr lang="es-AR" sz="1200" dirty="0" smtClean="0">
                <a:solidFill>
                  <a:schemeClr val="tx1"/>
                </a:solidFill>
              </a:rPr>
              <a:t>Desde 1200 </a:t>
            </a:r>
            <a:r>
              <a:rPr lang="es-AR" sz="1200" dirty="0" err="1" smtClean="0">
                <a:solidFill>
                  <a:schemeClr val="tx1"/>
                </a:solidFill>
              </a:rPr>
              <a:t>px</a:t>
            </a:r>
            <a:r>
              <a:rPr lang="es-AR" sz="1200" dirty="0" smtClean="0">
                <a:solidFill>
                  <a:schemeClr val="tx1"/>
                </a:solidFill>
              </a:rPr>
              <a:t>: Fondo rosa</a:t>
            </a:r>
            <a:endParaRPr lang="es-AR" sz="1200" dirty="0">
              <a:solidFill>
                <a:schemeClr val="tx1"/>
              </a:solidFill>
            </a:endParaRPr>
          </a:p>
        </p:txBody>
      </p:sp>
    </p:spTree>
    <p:extLst>
      <p:ext uri="{BB962C8B-B14F-4D97-AF65-F5344CB8AC3E}">
        <p14:creationId xmlns:p14="http://schemas.microsoft.com/office/powerpoint/2010/main" val="2677895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0" name="Google Shape;258;p18"/>
          <p:cNvSpPr txBox="1">
            <a:spLocks/>
          </p:cNvSpPr>
          <p:nvPr/>
        </p:nvSpPr>
        <p:spPr>
          <a:xfrm>
            <a:off x="273938" y="292825"/>
            <a:ext cx="8656081" cy="4753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s-ES" sz="2000" dirty="0"/>
              <a:t>Puntos de Control </a:t>
            </a:r>
            <a:r>
              <a:rPr lang="es-ES" sz="2000" dirty="0" smtClean="0"/>
              <a:t>(</a:t>
            </a:r>
            <a:r>
              <a:rPr lang="es-ES" sz="2000" dirty="0" err="1" smtClean="0"/>
              <a:t>Breakpoints</a:t>
            </a:r>
            <a:r>
              <a:rPr lang="es-ES" sz="2000" dirty="0"/>
              <a:t>)</a:t>
            </a:r>
          </a:p>
        </p:txBody>
      </p:sp>
      <p:sp>
        <p:nvSpPr>
          <p:cNvPr id="13" name="Google Shape;61;p14"/>
          <p:cNvSpPr txBox="1">
            <a:spLocks/>
          </p:cNvSpPr>
          <p:nvPr/>
        </p:nvSpPr>
        <p:spPr>
          <a:xfrm>
            <a:off x="375720" y="3644458"/>
            <a:ext cx="1895261" cy="7103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spcAft>
                <a:spcPts val="300"/>
              </a:spcAft>
              <a:buClr>
                <a:schemeClr val="tx1"/>
              </a:buClr>
              <a:buSzPct val="100000"/>
            </a:pPr>
            <a:r>
              <a:rPr lang="en-US" sz="1200" b="1" dirty="0" smtClean="0">
                <a:solidFill>
                  <a:schemeClr val="tx1"/>
                </a:solidFill>
              </a:rPr>
              <a:t>400px X 600px</a:t>
            </a:r>
          </a:p>
          <a:p>
            <a:pPr marL="114297" indent="0">
              <a:spcAft>
                <a:spcPts val="300"/>
              </a:spcAft>
              <a:buClr>
                <a:schemeClr val="tx1"/>
              </a:buClr>
              <a:buSzPct val="100000"/>
            </a:pPr>
            <a:r>
              <a:rPr lang="en-US" sz="1200" b="1" dirty="0" smtClean="0">
                <a:solidFill>
                  <a:schemeClr val="tx1"/>
                </a:solidFill>
              </a:rPr>
              <a:t>Extra</a:t>
            </a:r>
            <a:r>
              <a:rPr lang="en-US" sz="1200" b="1" dirty="0">
                <a:solidFill>
                  <a:schemeClr val="tx1"/>
                </a:solidFill>
              </a:rPr>
              <a:t> small devices </a:t>
            </a:r>
            <a:r>
              <a:rPr lang="en-US" sz="1200" b="1" dirty="0" smtClean="0">
                <a:solidFill>
                  <a:schemeClr val="tx1"/>
                </a:solidFill>
              </a:rPr>
              <a:t>(</a:t>
            </a:r>
            <a:r>
              <a:rPr lang="en-US" sz="1200" b="1" dirty="0">
                <a:solidFill>
                  <a:schemeClr val="tx1"/>
                </a:solidFill>
              </a:rPr>
              <a:t>phones, 600px and down</a:t>
            </a:r>
            <a:r>
              <a:rPr lang="en-US" sz="1200" b="1" dirty="0" smtClean="0">
                <a:solidFill>
                  <a:schemeClr val="tx1"/>
                </a:solidFill>
              </a:rPr>
              <a:t>)</a:t>
            </a:r>
            <a:endParaRPr lang="es-AR" sz="1200" dirty="0">
              <a:solidFill>
                <a:schemeClr val="tx1"/>
              </a:solidFill>
            </a:endParaRPr>
          </a:p>
        </p:txBody>
      </p:sp>
      <p:grpSp>
        <p:nvGrpSpPr>
          <p:cNvPr id="20" name="Grupo 19"/>
          <p:cNvGrpSpPr/>
          <p:nvPr/>
        </p:nvGrpSpPr>
        <p:grpSpPr>
          <a:xfrm>
            <a:off x="557764" y="934996"/>
            <a:ext cx="1505774" cy="2542623"/>
            <a:chOff x="561521" y="768157"/>
            <a:chExt cx="1505774" cy="2542623"/>
          </a:xfrm>
        </p:grpSpPr>
        <p:pic>
          <p:nvPicPr>
            <p:cNvPr id="8" name="Imagen 7"/>
            <p:cNvPicPr>
              <a:picLocks noChangeAspect="1"/>
            </p:cNvPicPr>
            <p:nvPr/>
          </p:nvPicPr>
          <p:blipFill>
            <a:blip r:embed="rId3"/>
            <a:stretch>
              <a:fillRect/>
            </a:stretch>
          </p:blipFill>
          <p:spPr>
            <a:xfrm>
              <a:off x="710676" y="997030"/>
              <a:ext cx="1183527" cy="1603389"/>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521" y="768157"/>
              <a:ext cx="1505774" cy="2542623"/>
            </a:xfrm>
            <a:prstGeom prst="rect">
              <a:avLst/>
            </a:prstGeom>
          </p:spPr>
        </p:pic>
      </p:grpSp>
      <p:sp>
        <p:nvSpPr>
          <p:cNvPr id="15" name="Google Shape;61;p14"/>
          <p:cNvSpPr txBox="1">
            <a:spLocks/>
          </p:cNvSpPr>
          <p:nvPr/>
        </p:nvSpPr>
        <p:spPr>
          <a:xfrm>
            <a:off x="2609769" y="3644458"/>
            <a:ext cx="2375301" cy="7103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spcAft>
                <a:spcPts val="300"/>
              </a:spcAft>
              <a:buClr>
                <a:schemeClr val="tx1"/>
              </a:buClr>
              <a:buSzPct val="100000"/>
            </a:pPr>
            <a:r>
              <a:rPr lang="en-US" sz="1200" b="1" dirty="0" smtClean="0">
                <a:solidFill>
                  <a:schemeClr val="tx1"/>
                </a:solidFill>
              </a:rPr>
              <a:t>650px X 400px</a:t>
            </a:r>
          </a:p>
          <a:p>
            <a:pPr marL="114297" indent="0">
              <a:spcAft>
                <a:spcPts val="300"/>
              </a:spcAft>
              <a:buClr>
                <a:schemeClr val="tx1"/>
              </a:buClr>
              <a:buSzPct val="100000"/>
            </a:pPr>
            <a:r>
              <a:rPr lang="en-US" sz="1200" b="1" dirty="0">
                <a:solidFill>
                  <a:schemeClr val="tx1"/>
                </a:solidFill>
              </a:rPr>
              <a:t>Small devices (portrait tablets and large phones, 600px and up</a:t>
            </a:r>
            <a:r>
              <a:rPr lang="en-US" sz="1200" b="1" dirty="0" smtClean="0">
                <a:solidFill>
                  <a:schemeClr val="tx1"/>
                </a:solidFill>
              </a:rPr>
              <a:t>)</a:t>
            </a:r>
            <a:endParaRPr lang="es-AR" sz="1200" dirty="0">
              <a:solidFill>
                <a:schemeClr val="tx1"/>
              </a:solidFill>
            </a:endParaRPr>
          </a:p>
        </p:txBody>
      </p:sp>
      <p:grpSp>
        <p:nvGrpSpPr>
          <p:cNvPr id="18" name="Grupo 17"/>
          <p:cNvGrpSpPr/>
          <p:nvPr/>
        </p:nvGrpSpPr>
        <p:grpSpPr>
          <a:xfrm>
            <a:off x="2545863" y="1453420"/>
            <a:ext cx="2542623" cy="1505774"/>
            <a:chOff x="2549620" y="1249994"/>
            <a:chExt cx="2542623" cy="1505774"/>
          </a:xfrm>
        </p:grpSpPr>
        <p:pic>
          <p:nvPicPr>
            <p:cNvPr id="11" name="Imagen 10"/>
            <p:cNvPicPr>
              <a:picLocks noChangeAspect="1"/>
            </p:cNvPicPr>
            <p:nvPr/>
          </p:nvPicPr>
          <p:blipFill>
            <a:blip r:embed="rId5"/>
            <a:stretch>
              <a:fillRect/>
            </a:stretch>
          </p:blipFill>
          <p:spPr>
            <a:xfrm>
              <a:off x="2831634" y="1377695"/>
              <a:ext cx="2039018" cy="1266257"/>
            </a:xfrm>
            <a:prstGeom prst="rect">
              <a:avLst/>
            </a:prstGeom>
          </p:spPr>
        </p:pic>
        <p:pic>
          <p:nvPicPr>
            <p:cNvPr id="14" name="Imagen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3068045" y="731569"/>
              <a:ext cx="1505774" cy="2542623"/>
            </a:xfrm>
            <a:prstGeom prst="rect">
              <a:avLst/>
            </a:prstGeom>
          </p:spPr>
        </p:pic>
      </p:grpSp>
      <p:sp>
        <p:nvSpPr>
          <p:cNvPr id="17" name="Google Shape;61;p14"/>
          <p:cNvSpPr txBox="1">
            <a:spLocks/>
          </p:cNvSpPr>
          <p:nvPr/>
        </p:nvSpPr>
        <p:spPr>
          <a:xfrm>
            <a:off x="5481108" y="3644458"/>
            <a:ext cx="3132720" cy="7103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spcAft>
                <a:spcPts val="300"/>
              </a:spcAft>
              <a:buClr>
                <a:schemeClr val="tx1"/>
              </a:buClr>
              <a:buSzPct val="100000"/>
            </a:pPr>
            <a:r>
              <a:rPr lang="en-US" sz="1200" b="1" dirty="0" smtClean="0">
                <a:solidFill>
                  <a:schemeClr val="tx1"/>
                </a:solidFill>
              </a:rPr>
              <a:t>850px X 600px</a:t>
            </a:r>
          </a:p>
          <a:p>
            <a:pPr marL="114297" indent="0">
              <a:spcAft>
                <a:spcPts val="300"/>
              </a:spcAft>
              <a:buClr>
                <a:schemeClr val="tx1"/>
              </a:buClr>
              <a:buSzPct val="100000"/>
            </a:pPr>
            <a:r>
              <a:rPr lang="en-US" sz="1200" b="1" dirty="0">
                <a:solidFill>
                  <a:schemeClr val="tx1"/>
                </a:solidFill>
              </a:rPr>
              <a:t>Medium devices (landscape tablets, 768px and up</a:t>
            </a:r>
            <a:r>
              <a:rPr lang="en-US" sz="1200" b="1" dirty="0" smtClean="0">
                <a:solidFill>
                  <a:schemeClr val="tx1"/>
                </a:solidFill>
              </a:rPr>
              <a:t>)</a:t>
            </a:r>
            <a:endParaRPr lang="es-AR" sz="1200" dirty="0">
              <a:solidFill>
                <a:schemeClr val="tx1"/>
              </a:solidFill>
            </a:endParaRPr>
          </a:p>
        </p:txBody>
      </p:sp>
      <p:grpSp>
        <p:nvGrpSpPr>
          <p:cNvPr id="19" name="Grupo 18"/>
          <p:cNvGrpSpPr/>
          <p:nvPr/>
        </p:nvGrpSpPr>
        <p:grpSpPr>
          <a:xfrm>
            <a:off x="5468409" y="1175914"/>
            <a:ext cx="3299871" cy="2060787"/>
            <a:chOff x="5472166" y="1249993"/>
            <a:chExt cx="3299871" cy="2060787"/>
          </a:xfrm>
        </p:grpSpPr>
        <p:pic>
          <p:nvPicPr>
            <p:cNvPr id="16" name="Imagen 15"/>
            <p:cNvPicPr>
              <a:picLocks noChangeAspect="1"/>
            </p:cNvPicPr>
            <p:nvPr/>
          </p:nvPicPr>
          <p:blipFill>
            <a:blip r:embed="rId6"/>
            <a:stretch>
              <a:fillRect/>
            </a:stretch>
          </p:blipFill>
          <p:spPr>
            <a:xfrm>
              <a:off x="5784580" y="1367248"/>
              <a:ext cx="2529360" cy="1816024"/>
            </a:xfrm>
            <a:prstGeom prst="rect">
              <a:avLst/>
            </a:prstGeom>
          </p:spPr>
        </p:pic>
        <p:pic>
          <p:nvPicPr>
            <p:cNvPr id="5" name="Imagen 4"/>
            <p:cNvPicPr>
              <a:picLocks noChangeAspect="1"/>
            </p:cNvPicPr>
            <p:nvPr/>
          </p:nvPicPr>
          <p:blipFill rotWithShape="1">
            <a:blip r:embed="rId7">
              <a:biLevel thresh="25000"/>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rcRect l="14063" t="2929" r="14063" b="2540"/>
            <a:stretch/>
          </p:blipFill>
          <p:spPr>
            <a:xfrm rot="16200000">
              <a:off x="6091708" y="630451"/>
              <a:ext cx="2060787" cy="3299871"/>
            </a:xfrm>
            <a:prstGeom prst="rect">
              <a:avLst/>
            </a:prstGeom>
          </p:spPr>
        </p:pic>
      </p:grpSp>
    </p:spTree>
    <p:extLst>
      <p:ext uri="{BB962C8B-B14F-4D97-AF65-F5344CB8AC3E}">
        <p14:creationId xmlns:p14="http://schemas.microsoft.com/office/powerpoint/2010/main" val="1625887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0" name="Google Shape;258;p18"/>
          <p:cNvSpPr txBox="1">
            <a:spLocks/>
          </p:cNvSpPr>
          <p:nvPr/>
        </p:nvSpPr>
        <p:spPr>
          <a:xfrm>
            <a:off x="273938" y="292825"/>
            <a:ext cx="8656081" cy="4753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s-ES" sz="2000" dirty="0"/>
              <a:t>Puntos de Control </a:t>
            </a:r>
            <a:r>
              <a:rPr lang="es-ES" sz="2000" dirty="0" smtClean="0"/>
              <a:t>(</a:t>
            </a:r>
            <a:r>
              <a:rPr lang="es-ES" sz="2000" dirty="0" err="1" smtClean="0"/>
              <a:t>Breakpoints</a:t>
            </a:r>
            <a:r>
              <a:rPr lang="es-ES" sz="2000" dirty="0"/>
              <a:t>)</a:t>
            </a:r>
          </a:p>
        </p:txBody>
      </p:sp>
      <p:sp>
        <p:nvSpPr>
          <p:cNvPr id="13" name="Google Shape;61;p14"/>
          <p:cNvSpPr txBox="1">
            <a:spLocks/>
          </p:cNvSpPr>
          <p:nvPr/>
        </p:nvSpPr>
        <p:spPr>
          <a:xfrm>
            <a:off x="1126689" y="3060808"/>
            <a:ext cx="3013226" cy="7103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spcAft>
                <a:spcPts val="300"/>
              </a:spcAft>
              <a:buClr>
                <a:schemeClr val="tx1"/>
              </a:buClr>
              <a:buSzPct val="100000"/>
            </a:pPr>
            <a:r>
              <a:rPr lang="en-US" sz="1200" b="1" dirty="0" smtClean="0">
                <a:solidFill>
                  <a:schemeClr val="tx1"/>
                </a:solidFill>
              </a:rPr>
              <a:t>1000px X 800px</a:t>
            </a:r>
          </a:p>
          <a:p>
            <a:pPr marL="114297" indent="0">
              <a:spcAft>
                <a:spcPts val="300"/>
              </a:spcAft>
              <a:buClr>
                <a:schemeClr val="tx1"/>
              </a:buClr>
              <a:buSzPct val="100000"/>
            </a:pPr>
            <a:r>
              <a:rPr lang="en-US" sz="1200" b="1" dirty="0">
                <a:solidFill>
                  <a:schemeClr val="tx1"/>
                </a:solidFill>
              </a:rPr>
              <a:t>Large devices (laptops/desktops, 992px and up</a:t>
            </a:r>
            <a:r>
              <a:rPr lang="en-US" sz="1200" b="1" dirty="0" smtClean="0">
                <a:solidFill>
                  <a:schemeClr val="tx1"/>
                </a:solidFill>
              </a:rPr>
              <a:t>)</a:t>
            </a:r>
            <a:endParaRPr lang="es-AR" sz="1200" dirty="0">
              <a:solidFill>
                <a:schemeClr val="tx1"/>
              </a:solidFill>
            </a:endParaRPr>
          </a:p>
        </p:txBody>
      </p:sp>
      <p:sp>
        <p:nvSpPr>
          <p:cNvPr id="15" name="Google Shape;61;p14"/>
          <p:cNvSpPr txBox="1">
            <a:spLocks/>
          </p:cNvSpPr>
          <p:nvPr/>
        </p:nvSpPr>
        <p:spPr>
          <a:xfrm>
            <a:off x="5129317" y="3060808"/>
            <a:ext cx="3123990" cy="7103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spcAft>
                <a:spcPts val="300"/>
              </a:spcAft>
              <a:buClr>
                <a:schemeClr val="tx1"/>
              </a:buClr>
              <a:buSzPct val="100000"/>
            </a:pPr>
            <a:r>
              <a:rPr lang="en-US" sz="1200" b="1" dirty="0" smtClean="0">
                <a:solidFill>
                  <a:schemeClr val="tx1"/>
                </a:solidFill>
              </a:rPr>
              <a:t>1300px X 800px</a:t>
            </a:r>
          </a:p>
          <a:p>
            <a:pPr marL="114297" indent="0">
              <a:spcAft>
                <a:spcPts val="300"/>
              </a:spcAft>
              <a:buClr>
                <a:schemeClr val="tx1"/>
              </a:buClr>
              <a:buSzPct val="100000"/>
            </a:pPr>
            <a:r>
              <a:rPr lang="en-US" sz="1200" b="1" dirty="0">
                <a:solidFill>
                  <a:schemeClr val="tx1"/>
                </a:solidFill>
              </a:rPr>
              <a:t>Extra large devices (large laptops and desktops, 1200px and up</a:t>
            </a:r>
            <a:r>
              <a:rPr lang="en-US" sz="1200" b="1" dirty="0" smtClean="0">
                <a:solidFill>
                  <a:schemeClr val="tx1"/>
                </a:solidFill>
              </a:rPr>
              <a:t>)</a:t>
            </a:r>
            <a:endParaRPr lang="es-AR" sz="1200" dirty="0">
              <a:solidFill>
                <a:schemeClr val="tx1"/>
              </a:solidFill>
            </a:endParaRPr>
          </a:p>
        </p:txBody>
      </p:sp>
      <p:grpSp>
        <p:nvGrpSpPr>
          <p:cNvPr id="4" name="Grupo 3"/>
          <p:cNvGrpSpPr/>
          <p:nvPr/>
        </p:nvGrpSpPr>
        <p:grpSpPr>
          <a:xfrm>
            <a:off x="1234286" y="1079040"/>
            <a:ext cx="2982414" cy="1718130"/>
            <a:chOff x="107830" y="0"/>
            <a:chExt cx="4916098" cy="2832100"/>
          </a:xfrm>
        </p:grpSpPr>
        <p:pic>
          <p:nvPicPr>
            <p:cNvPr id="2" name="Imagen 1"/>
            <p:cNvPicPr>
              <a:picLocks noChangeAspect="1"/>
            </p:cNvPicPr>
            <p:nvPr/>
          </p:nvPicPr>
          <p:blipFill rotWithShape="1">
            <a:blip r:embed="rId3"/>
            <a:srcRect b="15600"/>
            <a:stretch/>
          </p:blipFill>
          <p:spPr>
            <a:xfrm>
              <a:off x="704902" y="197591"/>
              <a:ext cx="3721343" cy="2560849"/>
            </a:xfrm>
            <a:prstGeom prst="rect">
              <a:avLst/>
            </a:prstGeom>
          </p:spPr>
        </p:pic>
        <p:pic>
          <p:nvPicPr>
            <p:cNvPr id="3" name="Imagen 2"/>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830" y="0"/>
              <a:ext cx="4916098" cy="2832100"/>
            </a:xfrm>
            <a:prstGeom prst="rect">
              <a:avLst/>
            </a:prstGeom>
          </p:spPr>
        </p:pic>
      </p:grpSp>
      <p:grpSp>
        <p:nvGrpSpPr>
          <p:cNvPr id="10" name="Grupo 9"/>
          <p:cNvGrpSpPr/>
          <p:nvPr/>
        </p:nvGrpSpPr>
        <p:grpSpPr>
          <a:xfrm>
            <a:off x="5438297" y="680867"/>
            <a:ext cx="2515078" cy="2515078"/>
            <a:chOff x="4825679" y="616701"/>
            <a:chExt cx="3164890" cy="3164890"/>
          </a:xfrm>
        </p:grpSpPr>
        <p:pic>
          <p:nvPicPr>
            <p:cNvPr id="9" name="Imagen 8"/>
            <p:cNvPicPr>
              <a:picLocks noChangeAspect="1"/>
            </p:cNvPicPr>
            <p:nvPr/>
          </p:nvPicPr>
          <p:blipFill>
            <a:blip r:embed="rId5"/>
            <a:stretch>
              <a:fillRect/>
            </a:stretch>
          </p:blipFill>
          <p:spPr>
            <a:xfrm>
              <a:off x="4932186" y="1052805"/>
              <a:ext cx="2944990" cy="1607846"/>
            </a:xfrm>
            <a:prstGeom prst="rect">
              <a:avLst/>
            </a:prstGeom>
          </p:spPr>
        </p:pic>
        <p:pic>
          <p:nvPicPr>
            <p:cNvPr id="7" name="Imagen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25679" y="616701"/>
              <a:ext cx="3164890" cy="3164890"/>
            </a:xfrm>
            <a:prstGeom prst="rect">
              <a:avLst/>
            </a:prstGeom>
          </p:spPr>
        </p:pic>
      </p:grpSp>
      <p:sp>
        <p:nvSpPr>
          <p:cNvPr id="19" name="Rectángulo 18"/>
          <p:cNvSpPr/>
          <p:nvPr/>
        </p:nvSpPr>
        <p:spPr>
          <a:xfrm>
            <a:off x="6464594" y="4166550"/>
            <a:ext cx="2606293" cy="341840"/>
          </a:xfrm>
          <a:prstGeom prst="rect">
            <a:avLst/>
          </a:prstGeom>
          <a:noFill/>
          <a:ln>
            <a:noFill/>
          </a:ln>
        </p:spPr>
        <p:txBody>
          <a:bodyPr spcFirstLastPara="1" wrap="square" lIns="91425" tIns="91425" rIns="91425" bIns="91425" anchor="t" anchorCtr="0">
            <a:noAutofit/>
          </a:bodyPr>
          <a:lstStyle/>
          <a:p>
            <a:pPr algn="ctr">
              <a:spcAft>
                <a:spcPts val="600"/>
              </a:spcAft>
              <a:buClr>
                <a:schemeClr val="tx1"/>
              </a:buClr>
              <a:buSzPct val="100000"/>
              <a:buFont typeface="Montserrat"/>
              <a:buNone/>
            </a:pPr>
            <a:r>
              <a:rPr lang="es-AR" sz="1200" i="1" dirty="0">
                <a:solidFill>
                  <a:srgbClr val="9D66F9"/>
                </a:solidFill>
                <a:latin typeface="Montserrat"/>
                <a:ea typeface="Montserrat"/>
                <a:cs typeface="Montserrat"/>
              </a:rPr>
              <a:t>Ver </a:t>
            </a:r>
            <a:r>
              <a:rPr lang="es-AR" sz="1200" i="1" dirty="0" smtClean="0">
                <a:solidFill>
                  <a:srgbClr val="9D66F9"/>
                </a:solidFill>
                <a:latin typeface="Montserrat"/>
                <a:ea typeface="Montserrat"/>
                <a:cs typeface="Montserrat"/>
              </a:rPr>
              <a:t>ejemplo breakpoints.html</a:t>
            </a:r>
            <a:endParaRPr lang="es-AR" sz="1200" i="1" dirty="0">
              <a:solidFill>
                <a:srgbClr val="9D66F9"/>
              </a:solidFill>
              <a:latin typeface="Montserrat"/>
              <a:ea typeface="Montserrat"/>
              <a:cs typeface="Montserrat"/>
            </a:endParaRPr>
          </a:p>
        </p:txBody>
      </p:sp>
      <p:grpSp>
        <p:nvGrpSpPr>
          <p:cNvPr id="20" name="Grupo 19"/>
          <p:cNvGrpSpPr/>
          <p:nvPr/>
        </p:nvGrpSpPr>
        <p:grpSpPr>
          <a:xfrm>
            <a:off x="6047379" y="4041636"/>
            <a:ext cx="504469" cy="485185"/>
            <a:chOff x="5423483" y="4578094"/>
            <a:chExt cx="504469" cy="485185"/>
          </a:xfrm>
        </p:grpSpPr>
        <p:sp>
          <p:nvSpPr>
            <p:cNvPr id="21" name="Esquina doblada 20"/>
            <p:cNvSpPr/>
            <p:nvPr/>
          </p:nvSpPr>
          <p:spPr>
            <a:xfrm>
              <a:off x="5441230" y="4698142"/>
              <a:ext cx="363976" cy="365137"/>
            </a:xfrm>
            <a:prstGeom prst="foldedCorner">
              <a:avLst/>
            </a:prstGeom>
            <a:solidFill>
              <a:srgbClr val="C4A3FB"/>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22" name="Picture 8" descr="Vector Icono De Lapiz, Imágenes Prediseñadas De Lápiz, Iconos De Lápiz,  Bolígrafo PNG y Vector para Descargar Gratis | Pngtree"/>
            <p:cNvPicPr>
              <a:picLocks noChangeAspect="1" noChangeArrowheads="1"/>
            </p:cNvPicPr>
            <p:nvPr/>
          </p:nvPicPr>
          <p:blipFill>
            <a:blip r:embed="rId7">
              <a:clrChange>
                <a:clrFrom>
                  <a:srgbClr val="F5F5F5"/>
                </a:clrFrom>
                <a:clrTo>
                  <a:srgbClr val="F5F5F5">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90457" y="4578094"/>
              <a:ext cx="237495" cy="237495"/>
            </a:xfrm>
            <a:prstGeom prst="rect">
              <a:avLst/>
            </a:prstGeom>
            <a:noFill/>
            <a:extLst>
              <a:ext uri="{909E8E84-426E-40DD-AFC4-6F175D3DCCD1}">
                <a14:hiddenFill xmlns:a14="http://schemas.microsoft.com/office/drawing/2010/main">
                  <a:solidFill>
                    <a:srgbClr val="FFFFFF"/>
                  </a:solidFill>
                </a14:hiddenFill>
              </a:ext>
            </a:extLst>
          </p:spPr>
        </p:pic>
        <p:sp>
          <p:nvSpPr>
            <p:cNvPr id="23" name="CuadroTexto 22"/>
            <p:cNvSpPr txBox="1"/>
            <p:nvPr/>
          </p:nvSpPr>
          <p:spPr>
            <a:xfrm>
              <a:off x="5423483" y="4720040"/>
              <a:ext cx="399468" cy="307777"/>
            </a:xfrm>
            <a:prstGeom prst="rect">
              <a:avLst/>
            </a:prstGeom>
            <a:noFill/>
          </p:spPr>
          <p:txBody>
            <a:bodyPr wrap="none" rtlCol="0">
              <a:spAutoFit/>
            </a:bodyPr>
            <a:lstStyle/>
            <a:p>
              <a:r>
                <a:rPr lang="es-AR" dirty="0">
                  <a:solidFill>
                    <a:srgbClr val="7729F7"/>
                  </a:solidFill>
                  <a:latin typeface="Montserrat ExtraBold"/>
                  <a:ea typeface="Montserrat ExtraBold"/>
                  <a:cs typeface="Montserrat ExtraBold"/>
                </a:rPr>
                <a:t>&lt;&gt;</a:t>
              </a:r>
            </a:p>
          </p:txBody>
        </p:sp>
      </p:grpSp>
      <p:sp>
        <p:nvSpPr>
          <p:cNvPr id="18" name="Rectángulo 17"/>
          <p:cNvSpPr/>
          <p:nvPr/>
        </p:nvSpPr>
        <p:spPr>
          <a:xfrm>
            <a:off x="432581" y="3845369"/>
            <a:ext cx="4696736" cy="954107"/>
          </a:xfrm>
          <a:prstGeom prst="rect">
            <a:avLst/>
          </a:prstGeom>
        </p:spPr>
        <p:txBody>
          <a:bodyPr wrap="square">
            <a:spAutoFit/>
          </a:bodyPr>
          <a:lstStyle/>
          <a:p>
            <a:pPr marL="0" lvl="0" indent="0">
              <a:buNone/>
            </a:pPr>
            <a:r>
              <a:rPr lang="es-AR" b="1" dirty="0" smtClean="0">
                <a:latin typeface="Montserrat" panose="020B0604020202020204" charset="0"/>
              </a:rPr>
              <a:t>Más información:</a:t>
            </a:r>
          </a:p>
          <a:p>
            <a:pPr marL="285750" lvl="0" indent="-285750">
              <a:buFont typeface="Arial" panose="020B0604020202020204" pitchFamily="34" charset="0"/>
              <a:buChar char="•"/>
            </a:pPr>
            <a:r>
              <a:rPr lang="es-AR" dirty="0" err="1" smtClean="0">
                <a:latin typeface="Montserrat" panose="020B0604020202020204" charset="0"/>
              </a:rPr>
              <a:t>Typical</a:t>
            </a:r>
            <a:r>
              <a:rPr lang="es-AR" dirty="0" smtClean="0">
                <a:latin typeface="Montserrat" panose="020B0604020202020204" charset="0"/>
              </a:rPr>
              <a:t> </a:t>
            </a:r>
            <a:r>
              <a:rPr lang="es-AR" dirty="0" err="1">
                <a:latin typeface="Montserrat" panose="020B0604020202020204" charset="0"/>
              </a:rPr>
              <a:t>Device</a:t>
            </a:r>
            <a:r>
              <a:rPr lang="es-AR" dirty="0">
                <a:latin typeface="Montserrat" panose="020B0604020202020204" charset="0"/>
              </a:rPr>
              <a:t> </a:t>
            </a:r>
            <a:r>
              <a:rPr lang="es-AR" dirty="0" err="1">
                <a:latin typeface="Montserrat" panose="020B0604020202020204" charset="0"/>
              </a:rPr>
              <a:t>Breakpoints</a:t>
            </a:r>
            <a:r>
              <a:rPr lang="es-AR" dirty="0">
                <a:latin typeface="Montserrat" panose="020B0604020202020204" charset="0"/>
              </a:rPr>
              <a:t>: </a:t>
            </a:r>
            <a:r>
              <a:rPr lang="es-AR" dirty="0" err="1" smtClean="0">
                <a:latin typeface="Montserrat" panose="020B0604020202020204" charset="0"/>
              </a:rPr>
              <a:t>click</a:t>
            </a:r>
            <a:r>
              <a:rPr lang="es-AR" dirty="0" smtClean="0">
                <a:latin typeface="Montserrat" panose="020B0604020202020204" charset="0"/>
              </a:rPr>
              <a:t> </a:t>
            </a:r>
            <a:r>
              <a:rPr lang="es-AR" dirty="0" smtClean="0">
                <a:latin typeface="Montserrat" panose="020B0604020202020204" charset="0"/>
                <a:hlinkClick r:id="rId8"/>
              </a:rPr>
              <a:t>aquí</a:t>
            </a:r>
            <a:r>
              <a:rPr lang="es-AR" dirty="0" smtClean="0">
                <a:latin typeface="Montserrat" panose="020B0604020202020204" charset="0"/>
              </a:rPr>
              <a:t>. </a:t>
            </a:r>
            <a:endParaRPr lang="es-AR" dirty="0">
              <a:latin typeface="Montserrat" panose="020B0604020202020204" charset="0"/>
            </a:endParaRPr>
          </a:p>
          <a:p>
            <a:pPr marL="285750" lvl="0" indent="-285750">
              <a:buFont typeface="Arial" panose="020B0604020202020204" pitchFamily="34" charset="0"/>
              <a:buChar char="•"/>
            </a:pPr>
            <a:r>
              <a:rPr lang="es-AR" dirty="0" err="1">
                <a:solidFill>
                  <a:schemeClr val="tx1"/>
                </a:solidFill>
                <a:latin typeface="Montserrat" panose="020B0604020202020204" charset="0"/>
              </a:rPr>
              <a:t>How</a:t>
            </a:r>
            <a:r>
              <a:rPr lang="es-AR" dirty="0">
                <a:solidFill>
                  <a:schemeClr val="tx1"/>
                </a:solidFill>
                <a:latin typeface="Montserrat" panose="020B0604020202020204" charset="0"/>
              </a:rPr>
              <a:t> to use CSS </a:t>
            </a:r>
            <a:r>
              <a:rPr lang="es-AR" dirty="0" err="1">
                <a:solidFill>
                  <a:schemeClr val="tx1"/>
                </a:solidFill>
                <a:latin typeface="Montserrat" panose="020B0604020202020204" charset="0"/>
              </a:rPr>
              <a:t>breakpoints</a:t>
            </a:r>
            <a:r>
              <a:rPr lang="es-AR" dirty="0">
                <a:solidFill>
                  <a:schemeClr val="tx1"/>
                </a:solidFill>
                <a:latin typeface="Montserrat" panose="020B0604020202020204" charset="0"/>
              </a:rPr>
              <a:t> to </a:t>
            </a:r>
            <a:r>
              <a:rPr lang="es-AR" dirty="0" err="1">
                <a:solidFill>
                  <a:schemeClr val="tx1"/>
                </a:solidFill>
                <a:latin typeface="Montserrat" panose="020B0604020202020204" charset="0"/>
              </a:rPr>
              <a:t>create</a:t>
            </a:r>
            <a:r>
              <a:rPr lang="es-AR" dirty="0">
                <a:solidFill>
                  <a:schemeClr val="tx1"/>
                </a:solidFill>
                <a:latin typeface="Montserrat" panose="020B0604020202020204" charset="0"/>
              </a:rPr>
              <a:t> </a:t>
            </a:r>
            <a:r>
              <a:rPr lang="es-AR" dirty="0" err="1">
                <a:solidFill>
                  <a:schemeClr val="tx1"/>
                </a:solidFill>
                <a:latin typeface="Montserrat" panose="020B0604020202020204" charset="0"/>
              </a:rPr>
              <a:t>responsive</a:t>
            </a:r>
            <a:r>
              <a:rPr lang="es-AR" dirty="0">
                <a:solidFill>
                  <a:schemeClr val="tx1"/>
                </a:solidFill>
                <a:latin typeface="Montserrat" panose="020B0604020202020204" charset="0"/>
              </a:rPr>
              <a:t> </a:t>
            </a:r>
            <a:r>
              <a:rPr lang="es-AR" dirty="0" err="1">
                <a:solidFill>
                  <a:schemeClr val="tx1"/>
                </a:solidFill>
                <a:latin typeface="Montserrat" panose="020B0604020202020204" charset="0"/>
              </a:rPr>
              <a:t>designs</a:t>
            </a:r>
            <a:r>
              <a:rPr lang="es-AR" dirty="0" smtClean="0">
                <a:solidFill>
                  <a:schemeClr val="tx1"/>
                </a:solidFill>
                <a:latin typeface="Montserrat" panose="020B0604020202020204" charset="0"/>
              </a:rPr>
              <a:t>: </a:t>
            </a:r>
            <a:r>
              <a:rPr lang="es-AR" dirty="0" err="1" smtClean="0">
                <a:solidFill>
                  <a:schemeClr val="tx1"/>
                </a:solidFill>
                <a:latin typeface="Montserrat" panose="020B0604020202020204" charset="0"/>
                <a:hlinkClick r:id="rId9"/>
              </a:rPr>
              <a:t>click</a:t>
            </a:r>
            <a:r>
              <a:rPr lang="es-AR" dirty="0" smtClean="0">
                <a:solidFill>
                  <a:schemeClr val="tx1"/>
                </a:solidFill>
                <a:latin typeface="Montserrat" panose="020B0604020202020204" charset="0"/>
                <a:hlinkClick r:id="rId9"/>
              </a:rPr>
              <a:t> aquí</a:t>
            </a:r>
            <a:r>
              <a:rPr lang="es-AR" dirty="0" smtClean="0">
                <a:solidFill>
                  <a:schemeClr val="tx1"/>
                </a:solidFill>
                <a:latin typeface="Montserrat" panose="020B0604020202020204" charset="0"/>
              </a:rPr>
              <a:t>.</a:t>
            </a:r>
            <a:endParaRPr lang="es-AR" dirty="0">
              <a:latin typeface="Montserrat" panose="020B0604020202020204" charset="0"/>
            </a:endParaRPr>
          </a:p>
        </p:txBody>
      </p:sp>
    </p:spTree>
    <p:extLst>
      <p:ext uri="{BB962C8B-B14F-4D97-AF65-F5344CB8AC3E}">
        <p14:creationId xmlns:p14="http://schemas.microsoft.com/office/powerpoint/2010/main" val="1684059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 name="Rectángulo 3"/>
          <p:cNvSpPr/>
          <p:nvPr/>
        </p:nvSpPr>
        <p:spPr>
          <a:xfrm>
            <a:off x="688027" y="729674"/>
            <a:ext cx="8212015" cy="659510"/>
          </a:xfrm>
          <a:prstGeom prst="rect">
            <a:avLst/>
          </a:prstGeom>
          <a:noFill/>
          <a:ln>
            <a:noFill/>
          </a:ln>
        </p:spPr>
        <p:txBody>
          <a:bodyPr spcFirstLastPara="1" wrap="square" lIns="91425" tIns="91425" rIns="91425" bIns="91425" anchor="t" anchorCtr="0">
            <a:noAutofit/>
          </a:bodyPr>
          <a:lstStyle/>
          <a:p>
            <a:pPr>
              <a:spcAft>
                <a:spcPts val="600"/>
              </a:spcAft>
              <a:buClr>
                <a:schemeClr val="tx1"/>
              </a:buClr>
              <a:buSzPct val="100000"/>
              <a:buFont typeface="Montserrat"/>
              <a:buNone/>
            </a:pPr>
            <a:r>
              <a:rPr lang="es-AR" sz="1200" dirty="0" smtClean="0">
                <a:solidFill>
                  <a:schemeClr val="tx1"/>
                </a:solidFill>
                <a:latin typeface="Montserrat"/>
                <a:ea typeface="Montserrat"/>
                <a:cs typeface="Montserrat"/>
              </a:rPr>
              <a:t>El &gt; (</a:t>
            </a:r>
            <a:r>
              <a:rPr lang="es-AR" sz="1200" i="1" dirty="0" smtClean="0">
                <a:solidFill>
                  <a:schemeClr val="tx1"/>
                </a:solidFill>
                <a:latin typeface="Montserrat"/>
                <a:ea typeface="Montserrat"/>
                <a:cs typeface="Montserrat"/>
              </a:rPr>
              <a:t>mayor que</a:t>
            </a:r>
            <a:r>
              <a:rPr lang="es-AR" sz="1200" dirty="0" smtClean="0">
                <a:solidFill>
                  <a:schemeClr val="tx1"/>
                </a:solidFill>
                <a:latin typeface="Montserrat"/>
                <a:ea typeface="Montserrat"/>
                <a:cs typeface="Montserrat"/>
              </a:rPr>
              <a:t>) se utiliza cuando queremos seleccionar a aquellos elementos que sean </a:t>
            </a:r>
            <a:r>
              <a:rPr lang="es-AR" sz="1200" b="1" dirty="0" smtClean="0">
                <a:solidFill>
                  <a:schemeClr val="tx1"/>
                </a:solidFill>
                <a:latin typeface="Montserrat"/>
                <a:ea typeface="Montserrat"/>
                <a:cs typeface="Montserrat"/>
              </a:rPr>
              <a:t>hijos directos del contenedor </a:t>
            </a:r>
            <a:r>
              <a:rPr lang="es-AR" sz="1200" dirty="0" smtClean="0">
                <a:solidFill>
                  <a:schemeClr val="tx1"/>
                </a:solidFill>
                <a:latin typeface="Montserrat"/>
                <a:ea typeface="Montserrat"/>
                <a:cs typeface="Montserrat"/>
              </a:rPr>
              <a:t>padre, descartando nietos y sucesivos. Por ejemplo: sólo se aplica </a:t>
            </a:r>
            <a:r>
              <a:rPr lang="es-AR" sz="1200" dirty="0">
                <a:solidFill>
                  <a:schemeClr val="tx1"/>
                </a:solidFill>
                <a:latin typeface="Montserrat"/>
                <a:ea typeface="Montserrat"/>
                <a:cs typeface="Montserrat"/>
              </a:rPr>
              <a:t>a los elementos </a:t>
            </a:r>
            <a:r>
              <a:rPr lang="es-AR" sz="1200" b="1" dirty="0" smtClean="0">
                <a:solidFill>
                  <a:schemeClr val="tx1"/>
                </a:solidFill>
                <a:latin typeface="Montserrat"/>
                <a:ea typeface="Montserrat"/>
                <a:cs typeface="Montserrat"/>
              </a:rPr>
              <a:t>a</a:t>
            </a:r>
            <a:r>
              <a:rPr lang="es-AR" sz="1200" dirty="0" smtClean="0">
                <a:solidFill>
                  <a:schemeClr val="tx1"/>
                </a:solidFill>
                <a:latin typeface="Montserrat"/>
                <a:ea typeface="Montserrat"/>
                <a:cs typeface="Montserrat"/>
              </a:rPr>
              <a:t> </a:t>
            </a:r>
            <a:r>
              <a:rPr lang="es-AR" sz="1200" dirty="0">
                <a:solidFill>
                  <a:schemeClr val="tx1"/>
                </a:solidFill>
                <a:latin typeface="Montserrat"/>
                <a:ea typeface="Montserrat"/>
                <a:cs typeface="Montserrat"/>
              </a:rPr>
              <a:t>contenidos </a:t>
            </a:r>
            <a:r>
              <a:rPr lang="es-AR" sz="1200" dirty="0" smtClean="0">
                <a:solidFill>
                  <a:schemeClr val="tx1"/>
                </a:solidFill>
                <a:latin typeface="Montserrat"/>
                <a:ea typeface="Montserrat"/>
                <a:cs typeface="Montserrat"/>
              </a:rPr>
              <a:t>directamente </a:t>
            </a:r>
            <a:r>
              <a:rPr lang="es-AR" sz="1200" dirty="0">
                <a:solidFill>
                  <a:schemeClr val="tx1"/>
                </a:solidFill>
                <a:latin typeface="Montserrat"/>
                <a:ea typeface="Montserrat"/>
                <a:cs typeface="Montserrat"/>
              </a:rPr>
              <a:t>en </a:t>
            </a:r>
            <a:r>
              <a:rPr lang="es-AR" sz="1200" b="1" dirty="0" err="1" smtClean="0">
                <a:solidFill>
                  <a:schemeClr val="tx1"/>
                </a:solidFill>
                <a:latin typeface="Montserrat"/>
                <a:ea typeface="Montserrat"/>
                <a:cs typeface="Montserrat"/>
              </a:rPr>
              <a:t>span</a:t>
            </a:r>
            <a:r>
              <a:rPr lang="es-AR" sz="1200" dirty="0" smtClean="0">
                <a:solidFill>
                  <a:schemeClr val="tx1"/>
                </a:solidFill>
                <a:latin typeface="Montserrat"/>
                <a:ea typeface="Montserrat"/>
                <a:cs typeface="Montserrat"/>
              </a:rPr>
              <a:t> (</a:t>
            </a:r>
            <a:r>
              <a:rPr lang="es-AR" sz="1200" b="1" dirty="0" smtClean="0">
                <a:solidFill>
                  <a:schemeClr val="tx1"/>
                </a:solidFill>
                <a:latin typeface="Montserrat"/>
                <a:ea typeface="Montserrat"/>
                <a:cs typeface="Montserrat"/>
              </a:rPr>
              <a:t>a</a:t>
            </a:r>
            <a:r>
              <a:rPr lang="es-AR" sz="1200" dirty="0" smtClean="0">
                <a:solidFill>
                  <a:schemeClr val="tx1"/>
                </a:solidFill>
                <a:latin typeface="Montserrat"/>
                <a:ea typeface="Montserrat"/>
                <a:cs typeface="Montserrat"/>
              </a:rPr>
              <a:t> </a:t>
            </a:r>
            <a:r>
              <a:rPr lang="es-AR" sz="1200" dirty="0">
                <a:solidFill>
                  <a:schemeClr val="tx1"/>
                </a:solidFill>
                <a:latin typeface="Montserrat"/>
                <a:ea typeface="Montserrat"/>
                <a:cs typeface="Montserrat"/>
              </a:rPr>
              <a:t>es hijo directo de </a:t>
            </a:r>
            <a:r>
              <a:rPr lang="es-AR" sz="1200" b="1" dirty="0" err="1" smtClean="0">
                <a:solidFill>
                  <a:schemeClr val="tx1"/>
                </a:solidFill>
                <a:latin typeface="Montserrat"/>
                <a:ea typeface="Montserrat"/>
                <a:cs typeface="Montserrat"/>
              </a:rPr>
              <a:t>span</a:t>
            </a:r>
            <a:r>
              <a:rPr lang="es-AR" sz="1200" dirty="0" smtClean="0">
                <a:solidFill>
                  <a:schemeClr val="tx1"/>
                </a:solidFill>
                <a:latin typeface="Montserrat"/>
                <a:ea typeface="Montserrat"/>
                <a:cs typeface="Montserrat"/>
              </a:rPr>
              <a:t>)</a:t>
            </a:r>
            <a:endParaRPr lang="es-AR" sz="1200" dirty="0">
              <a:solidFill>
                <a:schemeClr val="tx1"/>
              </a:solidFill>
              <a:latin typeface="Montserrat"/>
              <a:ea typeface="Montserrat"/>
              <a:cs typeface="Montserrat"/>
            </a:endParaRPr>
          </a:p>
        </p:txBody>
      </p:sp>
      <p:sp>
        <p:nvSpPr>
          <p:cNvPr id="5" name="Rectángulo 4"/>
          <p:cNvSpPr/>
          <p:nvPr/>
        </p:nvSpPr>
        <p:spPr>
          <a:xfrm>
            <a:off x="3800741" y="1380390"/>
            <a:ext cx="4721908" cy="461665"/>
          </a:xfrm>
          <a:prstGeom prst="rect">
            <a:avLst/>
          </a:prstGeom>
          <a:noFill/>
          <a:ln>
            <a:noFill/>
          </a:ln>
        </p:spPr>
        <p:txBody>
          <a:bodyPr spcFirstLastPara="1" wrap="square" lIns="91425" tIns="91425" rIns="91425" bIns="91425" anchor="t" anchorCtr="0">
            <a:noAutofit/>
          </a:bodyPr>
          <a:lstStyle/>
          <a:p>
            <a:pPr>
              <a:spcAft>
                <a:spcPts val="600"/>
              </a:spcAft>
              <a:buClr>
                <a:schemeClr val="tx1"/>
              </a:buClr>
              <a:buSzPct val="100000"/>
              <a:buFont typeface="Montserrat"/>
              <a:buNone/>
            </a:pPr>
            <a:r>
              <a:rPr lang="es-AR" sz="1200" dirty="0">
                <a:solidFill>
                  <a:schemeClr val="tx1"/>
                </a:solidFill>
                <a:latin typeface="Montserrat"/>
                <a:ea typeface="Montserrat"/>
                <a:cs typeface="Montserrat"/>
                <a:hlinkClick r:id="rId3"/>
              </a:rPr>
              <a:t>https://</a:t>
            </a:r>
            <a:r>
              <a:rPr lang="es-AR" sz="1200" dirty="0" smtClean="0">
                <a:solidFill>
                  <a:schemeClr val="tx1"/>
                </a:solidFill>
                <a:latin typeface="Montserrat"/>
                <a:ea typeface="Montserrat"/>
                <a:cs typeface="Montserrat"/>
                <a:hlinkClick r:id="rId3"/>
              </a:rPr>
              <a:t>www.w3schools.com/css/tryit.asp?filename=trycss_sel_element_gt</a:t>
            </a:r>
            <a:endParaRPr lang="es-AR" sz="1200" dirty="0">
              <a:solidFill>
                <a:schemeClr val="tx1"/>
              </a:solidFill>
              <a:latin typeface="Montserrat"/>
              <a:ea typeface="Montserrat"/>
              <a:cs typeface="Montserrat"/>
            </a:endParaRPr>
          </a:p>
        </p:txBody>
      </p:sp>
      <p:sp>
        <p:nvSpPr>
          <p:cNvPr id="9" name="Google Shape;61;p14"/>
          <p:cNvSpPr txBox="1">
            <a:spLocks/>
          </p:cNvSpPr>
          <p:nvPr/>
        </p:nvSpPr>
        <p:spPr>
          <a:xfrm>
            <a:off x="370649" y="451159"/>
            <a:ext cx="8152000" cy="3571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b="1" dirty="0" smtClean="0">
                <a:solidFill>
                  <a:srgbClr val="9D66F9"/>
                </a:solidFill>
              </a:rPr>
              <a:t>Selector de hijos directos</a:t>
            </a:r>
            <a:endParaRPr lang="es-AR" sz="1400" b="1" dirty="0">
              <a:solidFill>
                <a:srgbClr val="9D66F9"/>
              </a:solidFill>
            </a:endParaRPr>
          </a:p>
        </p:txBody>
      </p:sp>
      <p:sp>
        <p:nvSpPr>
          <p:cNvPr id="11" name="Rectángulo 10"/>
          <p:cNvSpPr/>
          <p:nvPr/>
        </p:nvSpPr>
        <p:spPr>
          <a:xfrm>
            <a:off x="688027" y="2101919"/>
            <a:ext cx="8212015" cy="861089"/>
          </a:xfrm>
          <a:prstGeom prst="rect">
            <a:avLst/>
          </a:prstGeom>
          <a:noFill/>
          <a:ln>
            <a:noFill/>
          </a:ln>
        </p:spPr>
        <p:txBody>
          <a:bodyPr spcFirstLastPara="1" wrap="square" lIns="91425" tIns="91425" rIns="91425" bIns="91425" anchor="t" anchorCtr="0">
            <a:noAutofit/>
          </a:bodyPr>
          <a:lstStyle/>
          <a:p>
            <a:pPr>
              <a:spcAft>
                <a:spcPts val="600"/>
              </a:spcAft>
              <a:buClr>
                <a:schemeClr val="tx1"/>
              </a:buClr>
              <a:buSzPct val="100000"/>
              <a:buFont typeface="Montserrat"/>
              <a:buNone/>
            </a:pPr>
            <a:r>
              <a:rPr lang="es-AR" sz="1200" dirty="0" smtClean="0">
                <a:solidFill>
                  <a:schemeClr val="tx1"/>
                </a:solidFill>
                <a:latin typeface="Montserrat"/>
                <a:ea typeface="Montserrat"/>
                <a:cs typeface="Montserrat"/>
              </a:rPr>
              <a:t>El signo + (</a:t>
            </a:r>
            <a:r>
              <a:rPr lang="es-AR" sz="1200" i="1" dirty="0">
                <a:solidFill>
                  <a:schemeClr val="tx1"/>
                </a:solidFill>
                <a:latin typeface="Montserrat"/>
                <a:ea typeface="Montserrat"/>
                <a:cs typeface="Montserrat"/>
              </a:rPr>
              <a:t>mas) </a:t>
            </a:r>
            <a:r>
              <a:rPr lang="es-AR" sz="1200" dirty="0" smtClean="0">
                <a:solidFill>
                  <a:schemeClr val="tx1"/>
                </a:solidFill>
                <a:latin typeface="Montserrat"/>
                <a:ea typeface="Montserrat"/>
                <a:cs typeface="Montserrat"/>
              </a:rPr>
              <a:t>permite aplicar </a:t>
            </a:r>
            <a:r>
              <a:rPr lang="es-AR" sz="1200" dirty="0">
                <a:solidFill>
                  <a:schemeClr val="tx1"/>
                </a:solidFill>
                <a:latin typeface="Montserrat"/>
                <a:ea typeface="Montserrat"/>
                <a:cs typeface="Montserrat"/>
              </a:rPr>
              <a:t>estilos a elementos que siguen a </a:t>
            </a:r>
            <a:r>
              <a:rPr lang="es-AR" sz="1200" dirty="0" smtClean="0">
                <a:solidFill>
                  <a:schemeClr val="tx1"/>
                </a:solidFill>
                <a:latin typeface="Montserrat"/>
                <a:ea typeface="Montserrat"/>
                <a:cs typeface="Montserrat"/>
              </a:rPr>
              <a:t>otros, es decir que está </a:t>
            </a:r>
            <a:r>
              <a:rPr lang="es-AR" sz="1200" dirty="0">
                <a:solidFill>
                  <a:schemeClr val="tx1"/>
                </a:solidFill>
                <a:latin typeface="Montserrat"/>
                <a:ea typeface="Montserrat"/>
                <a:cs typeface="Montserrat"/>
              </a:rPr>
              <a:t>directamente después de otro elemento específico</a:t>
            </a:r>
            <a:r>
              <a:rPr lang="es-AR" sz="1200" dirty="0" smtClean="0">
                <a:solidFill>
                  <a:schemeClr val="tx1"/>
                </a:solidFill>
                <a:latin typeface="Montserrat"/>
                <a:ea typeface="Montserrat"/>
                <a:cs typeface="Montserrat"/>
              </a:rPr>
              <a:t>. Los </a:t>
            </a:r>
            <a:r>
              <a:rPr lang="es-AR" sz="1200" dirty="0">
                <a:solidFill>
                  <a:schemeClr val="tx1"/>
                </a:solidFill>
                <a:latin typeface="Montserrat"/>
                <a:ea typeface="Montserrat"/>
                <a:cs typeface="Montserrat"/>
              </a:rPr>
              <a:t>elementos hermanos deben tener el mismo elemento padre y "adyacente" significa "inmediatamente siguiente". </a:t>
            </a:r>
            <a:r>
              <a:rPr lang="es-AR" sz="1200" dirty="0" smtClean="0">
                <a:solidFill>
                  <a:schemeClr val="tx1"/>
                </a:solidFill>
                <a:latin typeface="Montserrat"/>
                <a:ea typeface="Montserrat"/>
                <a:cs typeface="Montserrat"/>
              </a:rPr>
              <a:t>No </a:t>
            </a:r>
            <a:r>
              <a:rPr lang="es-AR" sz="1200" dirty="0">
                <a:solidFill>
                  <a:schemeClr val="tx1"/>
                </a:solidFill>
                <a:latin typeface="Montserrat"/>
                <a:ea typeface="Montserrat"/>
                <a:cs typeface="Montserrat"/>
              </a:rPr>
              <a:t>puede haber ningún otro hermano que los separe o se interponga entre </a:t>
            </a:r>
            <a:r>
              <a:rPr lang="es-AR" sz="1200" dirty="0" smtClean="0">
                <a:solidFill>
                  <a:schemeClr val="tx1"/>
                </a:solidFill>
                <a:latin typeface="Montserrat"/>
                <a:ea typeface="Montserrat"/>
                <a:cs typeface="Montserrat"/>
              </a:rPr>
              <a:t>ellos.</a:t>
            </a:r>
            <a:endParaRPr lang="es-AR" sz="1200" dirty="0">
              <a:solidFill>
                <a:schemeClr val="tx1"/>
              </a:solidFill>
              <a:latin typeface="Montserrat"/>
              <a:ea typeface="Montserrat"/>
              <a:cs typeface="Montserrat"/>
            </a:endParaRPr>
          </a:p>
        </p:txBody>
      </p:sp>
      <p:sp>
        <p:nvSpPr>
          <p:cNvPr id="12" name="Rectángulo 11">
            <a:hlinkClick r:id="rId4"/>
          </p:cNvPr>
          <p:cNvSpPr/>
          <p:nvPr/>
        </p:nvSpPr>
        <p:spPr>
          <a:xfrm>
            <a:off x="3800741" y="2935920"/>
            <a:ext cx="4736589" cy="461665"/>
          </a:xfrm>
          <a:prstGeom prst="rect">
            <a:avLst/>
          </a:prstGeom>
          <a:noFill/>
          <a:ln>
            <a:noFill/>
          </a:ln>
        </p:spPr>
        <p:txBody>
          <a:bodyPr spcFirstLastPara="1" wrap="square" lIns="91425" tIns="91425" rIns="91425" bIns="91425" anchor="t" anchorCtr="0">
            <a:noAutofit/>
          </a:bodyPr>
          <a:lstStyle/>
          <a:p>
            <a:pPr>
              <a:spcAft>
                <a:spcPts val="600"/>
              </a:spcAft>
              <a:buClr>
                <a:schemeClr val="tx1"/>
              </a:buClr>
              <a:buSzPct val="100000"/>
              <a:buFont typeface="Montserrat"/>
              <a:buNone/>
            </a:pPr>
            <a:r>
              <a:rPr lang="es-AR" sz="1200" dirty="0">
                <a:solidFill>
                  <a:schemeClr val="tx1"/>
                </a:solidFill>
                <a:latin typeface="Montserrat"/>
                <a:ea typeface="Montserrat"/>
                <a:cs typeface="Montserrat"/>
                <a:hlinkClick r:id="rId4"/>
              </a:rPr>
              <a:t>https://</a:t>
            </a:r>
            <a:r>
              <a:rPr lang="es-AR" sz="1200" dirty="0" smtClean="0">
                <a:solidFill>
                  <a:schemeClr val="tx1"/>
                </a:solidFill>
                <a:latin typeface="Montserrat"/>
                <a:ea typeface="Montserrat"/>
                <a:cs typeface="Montserrat"/>
                <a:hlinkClick r:id="rId4"/>
              </a:rPr>
              <a:t>www.w3schools.com/css/tryit.asp?filename=trycss_sel_element_pluss</a:t>
            </a:r>
            <a:endParaRPr lang="es-AR" sz="1200" dirty="0">
              <a:solidFill>
                <a:schemeClr val="tx1"/>
              </a:solidFill>
              <a:latin typeface="Montserrat"/>
              <a:ea typeface="Montserrat"/>
              <a:cs typeface="Montserrat"/>
              <a:hlinkClick r:id="rId5"/>
            </a:endParaRPr>
          </a:p>
        </p:txBody>
      </p:sp>
      <p:sp>
        <p:nvSpPr>
          <p:cNvPr id="13" name="Google Shape;61;p14"/>
          <p:cNvSpPr txBox="1">
            <a:spLocks/>
          </p:cNvSpPr>
          <p:nvPr/>
        </p:nvSpPr>
        <p:spPr>
          <a:xfrm>
            <a:off x="370649" y="1823404"/>
            <a:ext cx="8152000" cy="3571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b="1" dirty="0">
                <a:solidFill>
                  <a:srgbClr val="9D66F9"/>
                </a:solidFill>
              </a:rPr>
              <a:t>Selector hermano adyacente</a:t>
            </a:r>
          </a:p>
        </p:txBody>
      </p:sp>
      <p:sp>
        <p:nvSpPr>
          <p:cNvPr id="6" name="Rectángulo 5"/>
          <p:cNvSpPr/>
          <p:nvPr/>
        </p:nvSpPr>
        <p:spPr>
          <a:xfrm>
            <a:off x="791970" y="3041760"/>
            <a:ext cx="2868093" cy="307777"/>
          </a:xfrm>
          <a:prstGeom prst="rect">
            <a:avLst/>
          </a:prstGeom>
          <a:solidFill>
            <a:srgbClr val="23262E"/>
          </a:solidFill>
        </p:spPr>
        <p:txBody>
          <a:bodyPr wrap="none">
            <a:spAutoFit/>
          </a:bodyPr>
          <a:lstStyle/>
          <a:p>
            <a:r>
              <a:rPr lang="es-AR" dirty="0" smtClean="0">
                <a:solidFill>
                  <a:srgbClr val="F92672"/>
                </a:solidFill>
                <a:latin typeface="Consolas" panose="020B0609020204030204" pitchFamily="49" charset="0"/>
              </a:rPr>
              <a:t>div +</a:t>
            </a:r>
            <a:r>
              <a:rPr lang="es-AR" dirty="0">
                <a:solidFill>
                  <a:srgbClr val="D5CED9"/>
                </a:solidFill>
                <a:latin typeface="Consolas" panose="020B0609020204030204" pitchFamily="49" charset="0"/>
              </a:rPr>
              <a:t> </a:t>
            </a:r>
            <a:r>
              <a:rPr lang="es-AR" dirty="0">
                <a:solidFill>
                  <a:srgbClr val="F92672"/>
                </a:solidFill>
                <a:latin typeface="Consolas" panose="020B0609020204030204" pitchFamily="49" charset="0"/>
              </a:rPr>
              <a:t>p</a:t>
            </a:r>
            <a:r>
              <a:rPr lang="es-AR" dirty="0">
                <a:solidFill>
                  <a:srgbClr val="D5CED9"/>
                </a:solidFill>
                <a:latin typeface="Consolas" panose="020B0609020204030204" pitchFamily="49" charset="0"/>
              </a:rPr>
              <a:t> { </a:t>
            </a:r>
            <a:r>
              <a:rPr lang="es-AR" dirty="0">
                <a:solidFill>
                  <a:srgbClr val="5F6167"/>
                </a:solidFill>
                <a:latin typeface="Consolas" panose="020B0609020204030204" pitchFamily="49" charset="0"/>
              </a:rPr>
              <a:t>/*Reglas CSS*/</a:t>
            </a:r>
            <a:r>
              <a:rPr lang="es-AR" dirty="0">
                <a:solidFill>
                  <a:srgbClr val="D5CED9"/>
                </a:solidFill>
                <a:latin typeface="Consolas" panose="020B0609020204030204" pitchFamily="49" charset="0"/>
              </a:rPr>
              <a:t> }</a:t>
            </a:r>
          </a:p>
        </p:txBody>
      </p:sp>
      <p:sp>
        <p:nvSpPr>
          <p:cNvPr id="2" name="Rectángulo 1"/>
          <p:cNvSpPr/>
          <p:nvPr/>
        </p:nvSpPr>
        <p:spPr>
          <a:xfrm>
            <a:off x="791971" y="1456045"/>
            <a:ext cx="2868093" cy="307777"/>
          </a:xfrm>
          <a:prstGeom prst="rect">
            <a:avLst/>
          </a:prstGeom>
          <a:solidFill>
            <a:srgbClr val="23262E"/>
          </a:solidFill>
        </p:spPr>
        <p:txBody>
          <a:bodyPr wrap="none">
            <a:spAutoFit/>
          </a:bodyPr>
          <a:lstStyle/>
          <a:p>
            <a:r>
              <a:rPr lang="es-AR" dirty="0" err="1">
                <a:solidFill>
                  <a:srgbClr val="F92672"/>
                </a:solidFill>
                <a:latin typeface="Consolas" panose="020B0609020204030204" pitchFamily="49" charset="0"/>
              </a:rPr>
              <a:t>span</a:t>
            </a:r>
            <a:r>
              <a:rPr lang="es-AR" dirty="0">
                <a:solidFill>
                  <a:srgbClr val="D5CED9"/>
                </a:solidFill>
                <a:latin typeface="Consolas" panose="020B0609020204030204" pitchFamily="49" charset="0"/>
              </a:rPr>
              <a:t> </a:t>
            </a:r>
            <a:r>
              <a:rPr lang="es-AR" dirty="0">
                <a:solidFill>
                  <a:srgbClr val="EE5D43"/>
                </a:solidFill>
                <a:latin typeface="Consolas" panose="020B0609020204030204" pitchFamily="49" charset="0"/>
              </a:rPr>
              <a:t>&gt;</a:t>
            </a:r>
            <a:r>
              <a:rPr lang="es-AR" dirty="0">
                <a:solidFill>
                  <a:srgbClr val="D5CED9"/>
                </a:solidFill>
                <a:latin typeface="Consolas" panose="020B0609020204030204" pitchFamily="49" charset="0"/>
              </a:rPr>
              <a:t> </a:t>
            </a:r>
            <a:r>
              <a:rPr lang="es-AR" dirty="0">
                <a:solidFill>
                  <a:srgbClr val="F92672"/>
                </a:solidFill>
                <a:latin typeface="Consolas" panose="020B0609020204030204" pitchFamily="49" charset="0"/>
              </a:rPr>
              <a:t>a</a:t>
            </a:r>
            <a:r>
              <a:rPr lang="es-AR" dirty="0">
                <a:solidFill>
                  <a:srgbClr val="D5CED9"/>
                </a:solidFill>
                <a:latin typeface="Consolas" panose="020B0609020204030204" pitchFamily="49" charset="0"/>
              </a:rPr>
              <a:t> { </a:t>
            </a:r>
            <a:r>
              <a:rPr lang="es-AR" dirty="0">
                <a:solidFill>
                  <a:srgbClr val="5F6167"/>
                </a:solidFill>
                <a:latin typeface="Consolas" panose="020B0609020204030204" pitchFamily="49" charset="0"/>
              </a:rPr>
              <a:t>/*Reglas CSS*/</a:t>
            </a:r>
            <a:r>
              <a:rPr lang="es-AR" dirty="0">
                <a:solidFill>
                  <a:srgbClr val="D5CED9"/>
                </a:solidFill>
                <a:latin typeface="Consolas" panose="020B0609020204030204" pitchFamily="49" charset="0"/>
              </a:rPr>
              <a:t> }</a:t>
            </a:r>
          </a:p>
        </p:txBody>
      </p:sp>
      <p:sp>
        <p:nvSpPr>
          <p:cNvPr id="15" name="Rectángulo 14"/>
          <p:cNvSpPr/>
          <p:nvPr/>
        </p:nvSpPr>
        <p:spPr>
          <a:xfrm>
            <a:off x="688027" y="3676100"/>
            <a:ext cx="8212015" cy="684885"/>
          </a:xfrm>
          <a:prstGeom prst="rect">
            <a:avLst/>
          </a:prstGeom>
          <a:noFill/>
          <a:ln>
            <a:noFill/>
          </a:ln>
        </p:spPr>
        <p:txBody>
          <a:bodyPr spcFirstLastPara="1" wrap="square" lIns="91425" tIns="91425" rIns="91425" bIns="91425" anchor="t" anchorCtr="0">
            <a:noAutofit/>
          </a:bodyPr>
          <a:lstStyle/>
          <a:p>
            <a:pPr>
              <a:spcAft>
                <a:spcPts val="600"/>
              </a:spcAft>
              <a:buClr>
                <a:schemeClr val="tx1"/>
              </a:buClr>
              <a:buSzPct val="100000"/>
              <a:buFont typeface="Montserrat"/>
              <a:buNone/>
            </a:pPr>
            <a:r>
              <a:rPr lang="es-AR" sz="1200" dirty="0" smtClean="0">
                <a:solidFill>
                  <a:schemeClr val="tx1"/>
                </a:solidFill>
                <a:latin typeface="Montserrat"/>
                <a:ea typeface="Montserrat"/>
                <a:cs typeface="Montserrat"/>
              </a:rPr>
              <a:t>El signo </a:t>
            </a:r>
            <a:r>
              <a:rPr lang="es-ES" sz="1200" dirty="0" smtClean="0">
                <a:solidFill>
                  <a:schemeClr val="tx1"/>
                </a:solidFill>
                <a:latin typeface="Montserrat"/>
                <a:ea typeface="Montserrat"/>
                <a:cs typeface="Montserrat"/>
              </a:rPr>
              <a:t>~</a:t>
            </a:r>
            <a:r>
              <a:rPr lang="es-AR" sz="1200" dirty="0">
                <a:solidFill>
                  <a:schemeClr val="tx1"/>
                </a:solidFill>
                <a:latin typeface="Montserrat"/>
                <a:ea typeface="Montserrat"/>
                <a:cs typeface="Montserrat"/>
              </a:rPr>
              <a:t> (</a:t>
            </a:r>
            <a:r>
              <a:rPr lang="es-AR" sz="1200" i="1" dirty="0" smtClean="0">
                <a:solidFill>
                  <a:schemeClr val="tx1"/>
                </a:solidFill>
                <a:latin typeface="Montserrat"/>
                <a:ea typeface="Montserrat"/>
                <a:cs typeface="Montserrat"/>
              </a:rPr>
              <a:t>virgulilla o tilde de la ñ</a:t>
            </a:r>
            <a:r>
              <a:rPr lang="es-AR" sz="1200" i="1" dirty="0">
                <a:solidFill>
                  <a:schemeClr val="tx1"/>
                </a:solidFill>
                <a:latin typeface="Montserrat"/>
                <a:ea typeface="Montserrat"/>
                <a:cs typeface="Montserrat"/>
              </a:rPr>
              <a:t>) </a:t>
            </a:r>
            <a:r>
              <a:rPr lang="es-AR" sz="1200" dirty="0">
                <a:solidFill>
                  <a:schemeClr val="tx1"/>
                </a:solidFill>
                <a:latin typeface="Montserrat"/>
                <a:ea typeface="Montserrat"/>
                <a:cs typeface="Montserrat"/>
              </a:rPr>
              <a:t>selecciona todos los elementos que son hermanos de un elemento </a:t>
            </a:r>
            <a:r>
              <a:rPr lang="es-AR" sz="1200" dirty="0" smtClean="0">
                <a:solidFill>
                  <a:schemeClr val="tx1"/>
                </a:solidFill>
                <a:latin typeface="Montserrat"/>
                <a:ea typeface="Montserrat"/>
                <a:cs typeface="Montserrat"/>
              </a:rPr>
              <a:t>especificado, sin la necesidad de que sean adyacentes. Por ejemplo: seleccionar </a:t>
            </a:r>
            <a:r>
              <a:rPr lang="es-AR" sz="1200" dirty="0">
                <a:solidFill>
                  <a:schemeClr val="tx1"/>
                </a:solidFill>
                <a:latin typeface="Montserrat"/>
                <a:ea typeface="Montserrat"/>
                <a:cs typeface="Montserrat"/>
              </a:rPr>
              <a:t>todos los elementos &lt;p&gt; que son hermanos de los elementos &lt;div</a:t>
            </a:r>
            <a:r>
              <a:rPr lang="es-AR" sz="1200" dirty="0" smtClean="0">
                <a:solidFill>
                  <a:schemeClr val="tx1"/>
                </a:solidFill>
                <a:latin typeface="Montserrat"/>
                <a:ea typeface="Montserrat"/>
                <a:cs typeface="Montserrat"/>
              </a:rPr>
              <a:t>&gt;:</a:t>
            </a:r>
            <a:endParaRPr lang="es-AR" sz="1200" dirty="0">
              <a:solidFill>
                <a:schemeClr val="tx1"/>
              </a:solidFill>
              <a:latin typeface="Montserrat"/>
              <a:ea typeface="Montserrat"/>
              <a:cs typeface="Montserrat"/>
            </a:endParaRPr>
          </a:p>
        </p:txBody>
      </p:sp>
      <p:sp>
        <p:nvSpPr>
          <p:cNvPr id="16" name="Rectángulo 15">
            <a:hlinkClick r:id="rId4"/>
          </p:cNvPr>
          <p:cNvSpPr/>
          <p:nvPr/>
        </p:nvSpPr>
        <p:spPr>
          <a:xfrm>
            <a:off x="3800741" y="4335689"/>
            <a:ext cx="4736589" cy="461665"/>
          </a:xfrm>
          <a:prstGeom prst="rect">
            <a:avLst/>
          </a:prstGeom>
          <a:noFill/>
          <a:ln>
            <a:noFill/>
          </a:ln>
        </p:spPr>
        <p:txBody>
          <a:bodyPr spcFirstLastPara="1" wrap="square" lIns="91425" tIns="91425" rIns="91425" bIns="91425" anchor="t" anchorCtr="0">
            <a:noAutofit/>
          </a:bodyPr>
          <a:lstStyle/>
          <a:p>
            <a:pPr>
              <a:spcAft>
                <a:spcPts val="600"/>
              </a:spcAft>
              <a:buClr>
                <a:schemeClr val="tx1"/>
              </a:buClr>
              <a:buSzPct val="100000"/>
              <a:buFont typeface="Montserrat"/>
              <a:buNone/>
            </a:pPr>
            <a:r>
              <a:rPr lang="es-AR" sz="1200" dirty="0">
                <a:solidFill>
                  <a:schemeClr val="tx1"/>
                </a:solidFill>
                <a:latin typeface="Montserrat"/>
                <a:ea typeface="Montserrat"/>
                <a:cs typeface="Montserrat"/>
                <a:hlinkClick r:id="rId6"/>
              </a:rPr>
              <a:t>https://</a:t>
            </a:r>
            <a:r>
              <a:rPr lang="es-AR" sz="1200" dirty="0" smtClean="0">
                <a:solidFill>
                  <a:schemeClr val="tx1"/>
                </a:solidFill>
                <a:latin typeface="Montserrat"/>
                <a:ea typeface="Montserrat"/>
                <a:cs typeface="Montserrat"/>
                <a:hlinkClick r:id="rId6"/>
              </a:rPr>
              <a:t>www.w3schools.com/css/tryit.asp?filename=trycss_sel_element_tilde</a:t>
            </a:r>
            <a:endParaRPr lang="es-AR" sz="1200" dirty="0" smtClean="0">
              <a:solidFill>
                <a:schemeClr val="tx1"/>
              </a:solidFill>
              <a:latin typeface="Montserrat"/>
              <a:ea typeface="Montserrat"/>
              <a:cs typeface="Montserrat"/>
              <a:hlinkClick r:id="rId5"/>
            </a:endParaRPr>
          </a:p>
          <a:p>
            <a:pPr>
              <a:spcAft>
                <a:spcPts val="600"/>
              </a:spcAft>
              <a:buClr>
                <a:schemeClr val="tx1"/>
              </a:buClr>
              <a:buSzPct val="100000"/>
              <a:buFont typeface="Montserrat"/>
              <a:buNone/>
            </a:pPr>
            <a:endParaRPr lang="es-AR" sz="1200" dirty="0">
              <a:solidFill>
                <a:schemeClr val="tx1"/>
              </a:solidFill>
              <a:latin typeface="Montserrat"/>
              <a:ea typeface="Montserrat"/>
              <a:cs typeface="Montserrat"/>
              <a:hlinkClick r:id="rId5"/>
            </a:endParaRPr>
          </a:p>
        </p:txBody>
      </p:sp>
      <p:sp>
        <p:nvSpPr>
          <p:cNvPr id="17" name="Google Shape;61;p14"/>
          <p:cNvSpPr txBox="1">
            <a:spLocks/>
          </p:cNvSpPr>
          <p:nvPr/>
        </p:nvSpPr>
        <p:spPr>
          <a:xfrm>
            <a:off x="370649" y="3397585"/>
            <a:ext cx="8152000" cy="3571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b="1" dirty="0" smtClean="0">
                <a:solidFill>
                  <a:srgbClr val="9D66F9"/>
                </a:solidFill>
              </a:rPr>
              <a:t>Selector general de hermanos</a:t>
            </a:r>
            <a:endParaRPr lang="es-AR" sz="1400" b="1" dirty="0">
              <a:solidFill>
                <a:srgbClr val="9D66F9"/>
              </a:solidFill>
            </a:endParaRPr>
          </a:p>
        </p:txBody>
      </p:sp>
      <p:sp>
        <p:nvSpPr>
          <p:cNvPr id="18" name="Rectángulo 17"/>
          <p:cNvSpPr/>
          <p:nvPr/>
        </p:nvSpPr>
        <p:spPr>
          <a:xfrm>
            <a:off x="791970" y="4441529"/>
            <a:ext cx="2868093" cy="307777"/>
          </a:xfrm>
          <a:prstGeom prst="rect">
            <a:avLst/>
          </a:prstGeom>
          <a:solidFill>
            <a:srgbClr val="23262E"/>
          </a:solidFill>
        </p:spPr>
        <p:txBody>
          <a:bodyPr wrap="none">
            <a:spAutoFit/>
          </a:bodyPr>
          <a:lstStyle/>
          <a:p>
            <a:r>
              <a:rPr lang="es-AR" dirty="0">
                <a:solidFill>
                  <a:srgbClr val="F92672"/>
                </a:solidFill>
                <a:latin typeface="Consolas" panose="020B0609020204030204" pitchFamily="49" charset="0"/>
              </a:rPr>
              <a:t>div ~</a:t>
            </a:r>
            <a:r>
              <a:rPr lang="es-AR" dirty="0">
                <a:solidFill>
                  <a:srgbClr val="D5CED9"/>
                </a:solidFill>
                <a:latin typeface="Consolas" panose="020B0609020204030204" pitchFamily="49" charset="0"/>
              </a:rPr>
              <a:t> </a:t>
            </a:r>
            <a:r>
              <a:rPr lang="es-AR" dirty="0">
                <a:solidFill>
                  <a:srgbClr val="F92672"/>
                </a:solidFill>
                <a:latin typeface="Consolas" panose="020B0609020204030204" pitchFamily="49" charset="0"/>
              </a:rPr>
              <a:t>p</a:t>
            </a:r>
            <a:r>
              <a:rPr lang="es-AR" dirty="0">
                <a:solidFill>
                  <a:srgbClr val="D5CED9"/>
                </a:solidFill>
                <a:latin typeface="Consolas" panose="020B0609020204030204" pitchFamily="49" charset="0"/>
              </a:rPr>
              <a:t> { </a:t>
            </a:r>
            <a:r>
              <a:rPr lang="es-AR" dirty="0">
                <a:solidFill>
                  <a:srgbClr val="5F6167"/>
                </a:solidFill>
                <a:latin typeface="Consolas" panose="020B0609020204030204" pitchFamily="49" charset="0"/>
              </a:rPr>
              <a:t>/*Reglas CSS*/</a:t>
            </a:r>
            <a:r>
              <a:rPr lang="es-AR" dirty="0">
                <a:solidFill>
                  <a:srgbClr val="D5CED9"/>
                </a:solidFill>
                <a:latin typeface="Consolas" panose="020B0609020204030204" pitchFamily="49" charset="0"/>
              </a:rPr>
              <a:t> }</a:t>
            </a:r>
          </a:p>
        </p:txBody>
      </p:sp>
    </p:spTree>
    <p:extLst>
      <p:ext uri="{BB962C8B-B14F-4D97-AF65-F5344CB8AC3E}">
        <p14:creationId xmlns:p14="http://schemas.microsoft.com/office/powerpoint/2010/main" val="3161481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0" name="Google Shape;258;p18"/>
          <p:cNvSpPr txBox="1">
            <a:spLocks/>
          </p:cNvSpPr>
          <p:nvPr/>
        </p:nvSpPr>
        <p:spPr>
          <a:xfrm>
            <a:off x="243961" y="364707"/>
            <a:ext cx="8656081" cy="4753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s-ES" sz="2000" dirty="0"/>
              <a:t>Objetos </a:t>
            </a:r>
            <a:r>
              <a:rPr lang="es-ES" sz="2000" dirty="0" smtClean="0"/>
              <a:t>anidados (</a:t>
            </a:r>
            <a:r>
              <a:rPr lang="es-ES" sz="2000" dirty="0" err="1" smtClean="0"/>
              <a:t>Nested</a:t>
            </a:r>
            <a:r>
              <a:rPr lang="es-ES" sz="2000" dirty="0" smtClean="0"/>
              <a:t> </a:t>
            </a:r>
            <a:r>
              <a:rPr lang="es-ES" sz="2000" dirty="0" err="1" smtClean="0"/>
              <a:t>Objects</a:t>
            </a:r>
            <a:r>
              <a:rPr lang="es-ES" sz="2000" dirty="0" smtClean="0"/>
              <a:t>)</a:t>
            </a:r>
            <a:endParaRPr lang="es-ES" sz="2000" dirty="0"/>
          </a:p>
        </p:txBody>
      </p:sp>
      <p:sp>
        <p:nvSpPr>
          <p:cNvPr id="30" name="Google Shape;61;p14"/>
          <p:cNvSpPr txBox="1">
            <a:spLocks/>
          </p:cNvSpPr>
          <p:nvPr/>
        </p:nvSpPr>
        <p:spPr>
          <a:xfrm>
            <a:off x="335483" y="810687"/>
            <a:ext cx="4578349" cy="11922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200" dirty="0" smtClean="0">
                <a:solidFill>
                  <a:schemeClr val="tx1"/>
                </a:solidFill>
              </a:rPr>
              <a:t>¿Recuerdan </a:t>
            </a:r>
            <a:r>
              <a:rPr lang="es-AR" sz="1200" dirty="0">
                <a:solidFill>
                  <a:schemeClr val="tx1"/>
                </a:solidFill>
              </a:rPr>
              <a:t>la </a:t>
            </a:r>
            <a:r>
              <a:rPr lang="es-AR" sz="1200" b="1" dirty="0">
                <a:solidFill>
                  <a:schemeClr val="tx1"/>
                </a:solidFill>
              </a:rPr>
              <a:t>posición </a:t>
            </a:r>
            <a:r>
              <a:rPr lang="es-AR" sz="1200" b="1" dirty="0" smtClean="0">
                <a:solidFill>
                  <a:schemeClr val="tx1"/>
                </a:solidFill>
              </a:rPr>
              <a:t>relativa</a:t>
            </a:r>
            <a:r>
              <a:rPr lang="es-AR" sz="1200" dirty="0" smtClean="0">
                <a:solidFill>
                  <a:schemeClr val="tx1"/>
                </a:solidFill>
              </a:rPr>
              <a:t>? </a:t>
            </a:r>
            <a:r>
              <a:rPr lang="es-AR" sz="1200" dirty="0">
                <a:solidFill>
                  <a:schemeClr val="tx1"/>
                </a:solidFill>
              </a:rPr>
              <a:t>Tener muchos objetos que dependan de otros puede ser difícil </a:t>
            </a:r>
            <a:r>
              <a:rPr lang="es-AR" sz="1200">
                <a:solidFill>
                  <a:schemeClr val="tx1"/>
                </a:solidFill>
              </a:rPr>
              <a:t>de </a:t>
            </a:r>
            <a:r>
              <a:rPr lang="es-AR" sz="1200" smtClean="0">
                <a:solidFill>
                  <a:schemeClr val="tx1"/>
                </a:solidFill>
              </a:rPr>
              <a:t>controlar</a:t>
            </a:r>
            <a:r>
              <a:rPr lang="es-AR" sz="1200" dirty="0">
                <a:solidFill>
                  <a:schemeClr val="tx1"/>
                </a:solidFill>
              </a:rPr>
              <a:t>, </a:t>
            </a:r>
            <a:r>
              <a:rPr lang="es-AR" sz="1200" dirty="0" smtClean="0">
                <a:solidFill>
                  <a:schemeClr val="tx1"/>
                </a:solidFill>
              </a:rPr>
              <a:t>sin embargo</a:t>
            </a:r>
            <a:r>
              <a:rPr lang="es-AR" sz="1200" dirty="0">
                <a:solidFill>
                  <a:schemeClr val="tx1"/>
                </a:solidFill>
              </a:rPr>
              <a:t>, agruparlos en contenedores nos puede simplificar las cosas</a:t>
            </a:r>
            <a:r>
              <a:rPr lang="es-AR" sz="1200" dirty="0" smtClean="0">
                <a:solidFill>
                  <a:schemeClr val="tx1"/>
                </a:solidFill>
              </a:rPr>
              <a:t>.</a:t>
            </a:r>
          </a:p>
          <a:p>
            <a:pPr marL="114297" indent="0" algn="l">
              <a:spcAft>
                <a:spcPts val="600"/>
              </a:spcAft>
              <a:buClr>
                <a:schemeClr val="tx1"/>
              </a:buClr>
              <a:buSzPct val="100000"/>
            </a:pPr>
            <a:r>
              <a:rPr lang="es-AR" sz="1200" dirty="0" smtClean="0">
                <a:solidFill>
                  <a:schemeClr val="tx1"/>
                </a:solidFill>
              </a:rPr>
              <a:t>¿</a:t>
            </a:r>
            <a:r>
              <a:rPr lang="es-AR" sz="1200" dirty="0">
                <a:solidFill>
                  <a:schemeClr val="tx1"/>
                </a:solidFill>
              </a:rPr>
              <a:t>Por qué usamos contenedores? Porque a la hora de pensar contenido </a:t>
            </a:r>
            <a:r>
              <a:rPr lang="es-AR" sz="1200" dirty="0" err="1">
                <a:solidFill>
                  <a:schemeClr val="tx1"/>
                </a:solidFill>
              </a:rPr>
              <a:t>responsive</a:t>
            </a:r>
            <a:r>
              <a:rPr lang="es-AR" sz="1200" dirty="0">
                <a:solidFill>
                  <a:schemeClr val="tx1"/>
                </a:solidFill>
              </a:rPr>
              <a:t> nos va a facilitar posicionar un grupo de elementos en otro lugar.</a:t>
            </a:r>
          </a:p>
        </p:txBody>
      </p:sp>
      <p:sp>
        <p:nvSpPr>
          <p:cNvPr id="8" name="Google Shape;258;p18"/>
          <p:cNvSpPr txBox="1">
            <a:spLocks/>
          </p:cNvSpPr>
          <p:nvPr/>
        </p:nvSpPr>
        <p:spPr>
          <a:xfrm>
            <a:off x="243961" y="2367469"/>
            <a:ext cx="8656081" cy="4753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n-US" sz="2000" dirty="0" smtClean="0"/>
              <a:t>Mobile first </a:t>
            </a:r>
            <a:r>
              <a:rPr lang="en-US" sz="2000" dirty="0"/>
              <a:t>vs Desktop </a:t>
            </a:r>
            <a:r>
              <a:rPr lang="en-US" sz="2000" dirty="0" smtClean="0"/>
              <a:t>first</a:t>
            </a:r>
            <a:endParaRPr lang="es-ES" sz="2000" dirty="0"/>
          </a:p>
        </p:txBody>
      </p:sp>
      <p:sp>
        <p:nvSpPr>
          <p:cNvPr id="9" name="Google Shape;61;p14"/>
          <p:cNvSpPr txBox="1">
            <a:spLocks/>
          </p:cNvSpPr>
          <p:nvPr/>
        </p:nvSpPr>
        <p:spPr>
          <a:xfrm>
            <a:off x="273937" y="2749749"/>
            <a:ext cx="4306855" cy="14527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400047" indent="-285750" algn="l">
              <a:buClr>
                <a:schemeClr val="tx1"/>
              </a:buClr>
              <a:buSzPct val="100000"/>
              <a:buFont typeface="Arial" panose="020B0604020202020204" pitchFamily="34" charset="0"/>
              <a:buChar char="•"/>
            </a:pPr>
            <a:r>
              <a:rPr lang="es-AR" sz="1200" b="1" dirty="0">
                <a:solidFill>
                  <a:schemeClr val="tx1"/>
                </a:solidFill>
              </a:rPr>
              <a:t>Mobile </a:t>
            </a:r>
            <a:r>
              <a:rPr lang="es-AR" sz="1200" b="1" dirty="0" err="1" smtClean="0">
                <a:solidFill>
                  <a:schemeClr val="tx1"/>
                </a:solidFill>
              </a:rPr>
              <a:t>first</a:t>
            </a:r>
            <a:r>
              <a:rPr lang="es-AR" sz="1200" dirty="0" smtClean="0">
                <a:solidFill>
                  <a:schemeClr val="tx1"/>
                </a:solidFill>
              </a:rPr>
              <a:t>: </a:t>
            </a:r>
            <a:r>
              <a:rPr lang="es-AR" sz="1200" dirty="0">
                <a:solidFill>
                  <a:schemeClr val="tx1"/>
                </a:solidFill>
              </a:rPr>
              <a:t>Primero nos enfocamos en dispositivos móviles y luego pensamos en otros.</a:t>
            </a:r>
          </a:p>
          <a:p>
            <a:pPr marL="400047" indent="-285750" algn="l">
              <a:spcAft>
                <a:spcPts val="600"/>
              </a:spcAft>
              <a:buClr>
                <a:schemeClr val="tx1"/>
              </a:buClr>
              <a:buSzPct val="100000"/>
              <a:buFont typeface="Arial" panose="020B0604020202020204" pitchFamily="34" charset="0"/>
              <a:buChar char="•"/>
            </a:pPr>
            <a:r>
              <a:rPr lang="es-AR" sz="1200" b="1" dirty="0" smtClean="0">
                <a:solidFill>
                  <a:schemeClr val="tx1"/>
                </a:solidFill>
              </a:rPr>
              <a:t>Desktop </a:t>
            </a:r>
            <a:r>
              <a:rPr lang="es-AR" sz="1200" b="1" dirty="0" err="1" smtClean="0">
                <a:solidFill>
                  <a:schemeClr val="tx1"/>
                </a:solidFill>
              </a:rPr>
              <a:t>first</a:t>
            </a:r>
            <a:r>
              <a:rPr lang="es-AR" sz="1200" b="1" dirty="0" smtClean="0">
                <a:solidFill>
                  <a:schemeClr val="tx1"/>
                </a:solidFill>
              </a:rPr>
              <a:t>:</a:t>
            </a:r>
            <a:r>
              <a:rPr lang="es-AR" sz="1200" dirty="0" smtClean="0">
                <a:solidFill>
                  <a:schemeClr val="tx1"/>
                </a:solidFill>
              </a:rPr>
              <a:t> </a:t>
            </a:r>
            <a:r>
              <a:rPr lang="es-AR" sz="1200" dirty="0">
                <a:solidFill>
                  <a:schemeClr val="tx1"/>
                </a:solidFill>
              </a:rPr>
              <a:t>Primero nos enfocamos en dispositivos de escritorio, y luego pensamos en otros</a:t>
            </a:r>
            <a:r>
              <a:rPr lang="es-AR" sz="1200" dirty="0" smtClean="0">
                <a:solidFill>
                  <a:schemeClr val="tx1"/>
                </a:solidFill>
              </a:rPr>
              <a:t>.</a:t>
            </a:r>
          </a:p>
          <a:p>
            <a:pPr marL="114297" indent="0" algn="l">
              <a:spcAft>
                <a:spcPts val="600"/>
              </a:spcAft>
              <a:buClr>
                <a:schemeClr val="tx1"/>
              </a:buClr>
              <a:buSzPct val="100000"/>
            </a:pPr>
            <a:r>
              <a:rPr lang="es-AR" sz="1200" dirty="0">
                <a:solidFill>
                  <a:schemeClr val="tx1"/>
                </a:solidFill>
              </a:rPr>
              <a:t>Si hacemos una medición de la navegación de los sitios Web los dispositivos </a:t>
            </a:r>
            <a:r>
              <a:rPr lang="es-AR" sz="1200" dirty="0" err="1">
                <a:solidFill>
                  <a:schemeClr val="tx1"/>
                </a:solidFill>
              </a:rPr>
              <a:t>mobile</a:t>
            </a:r>
            <a:r>
              <a:rPr lang="es-AR" sz="1200" dirty="0">
                <a:solidFill>
                  <a:schemeClr val="tx1"/>
                </a:solidFill>
              </a:rPr>
              <a:t> son por excelencia los dispositivos que tienden a acceder a los sitios Web, ya los dispositivos de </a:t>
            </a:r>
            <a:r>
              <a:rPr lang="es-AR" sz="1200">
                <a:solidFill>
                  <a:schemeClr val="tx1"/>
                </a:solidFill>
              </a:rPr>
              <a:t>escritorio </a:t>
            </a:r>
            <a:r>
              <a:rPr lang="es-AR" sz="1200" smtClean="0">
                <a:solidFill>
                  <a:schemeClr val="tx1"/>
                </a:solidFill>
              </a:rPr>
              <a:t>tienden </a:t>
            </a:r>
            <a:r>
              <a:rPr lang="es-AR" sz="1200" dirty="0">
                <a:solidFill>
                  <a:schemeClr val="tx1"/>
                </a:solidFill>
              </a:rPr>
              <a:t>a bajar en las estadísticas en cuanto al % de acceso, la tendencia va más a </a:t>
            </a:r>
            <a:r>
              <a:rPr lang="es-AR" sz="1200" dirty="0" err="1">
                <a:solidFill>
                  <a:schemeClr val="tx1"/>
                </a:solidFill>
              </a:rPr>
              <a:t>mobile</a:t>
            </a:r>
            <a:r>
              <a:rPr lang="es-AR" sz="1200" dirty="0">
                <a:solidFill>
                  <a:schemeClr val="tx1"/>
                </a:solidFill>
              </a:rPr>
              <a:t>.</a:t>
            </a:r>
          </a:p>
          <a:p>
            <a:pPr marL="400047" indent="-285750" algn="l">
              <a:spcAft>
                <a:spcPts val="600"/>
              </a:spcAft>
              <a:buClr>
                <a:schemeClr val="tx1"/>
              </a:buClr>
              <a:buSzPct val="100000"/>
              <a:buFont typeface="Arial" panose="020B0604020202020204" pitchFamily="34" charset="0"/>
              <a:buChar char="•"/>
            </a:pPr>
            <a:endParaRPr lang="es-AR" sz="1200" b="1" dirty="0">
              <a:solidFill>
                <a:schemeClr val="tx1"/>
              </a:solidFill>
            </a:endParaRPr>
          </a:p>
        </p:txBody>
      </p:sp>
      <p:pic>
        <p:nvPicPr>
          <p:cNvPr id="21506" name="Picture 2" descr="Nested objects"/>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666200" y="840039"/>
            <a:ext cx="4477800" cy="1628291"/>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Mobile or desktop first"/>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4580792" y="2776125"/>
            <a:ext cx="4563208" cy="1729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0224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0" name="Google Shape;258;p18"/>
          <p:cNvSpPr txBox="1">
            <a:spLocks/>
          </p:cNvSpPr>
          <p:nvPr/>
        </p:nvSpPr>
        <p:spPr>
          <a:xfrm>
            <a:off x="243961" y="558135"/>
            <a:ext cx="8656081" cy="4753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s-ES" sz="2000" dirty="0" err="1" smtClean="0"/>
              <a:t>System</a:t>
            </a:r>
            <a:r>
              <a:rPr lang="es-ES" sz="2000" dirty="0" smtClean="0"/>
              <a:t> Font </a:t>
            </a:r>
            <a:r>
              <a:rPr lang="es-ES" sz="2000" dirty="0"/>
              <a:t>vs </a:t>
            </a:r>
            <a:r>
              <a:rPr lang="es-ES" sz="2000" dirty="0" err="1" smtClean="0"/>
              <a:t>WebFonts</a:t>
            </a:r>
            <a:endParaRPr lang="es-ES" sz="2000" dirty="0"/>
          </a:p>
        </p:txBody>
      </p:sp>
      <p:sp>
        <p:nvSpPr>
          <p:cNvPr id="8" name="Google Shape;258;p18"/>
          <p:cNvSpPr txBox="1">
            <a:spLocks/>
          </p:cNvSpPr>
          <p:nvPr/>
        </p:nvSpPr>
        <p:spPr>
          <a:xfrm>
            <a:off x="243961" y="2560897"/>
            <a:ext cx="8656081" cy="4753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n-US" sz="2000" dirty="0"/>
              <a:t>Bitmaps </a:t>
            </a:r>
            <a:r>
              <a:rPr lang="en-US" sz="2000" dirty="0" smtClean="0"/>
              <a:t>vs Vectors</a:t>
            </a:r>
            <a:endParaRPr lang="es-ES" sz="2000" dirty="0"/>
          </a:p>
        </p:txBody>
      </p:sp>
      <p:sp>
        <p:nvSpPr>
          <p:cNvPr id="9" name="Google Shape;61;p14"/>
          <p:cNvSpPr txBox="1">
            <a:spLocks/>
          </p:cNvSpPr>
          <p:nvPr/>
        </p:nvSpPr>
        <p:spPr>
          <a:xfrm>
            <a:off x="273937" y="2969553"/>
            <a:ext cx="4317113" cy="14527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400047" indent="-285750" algn="l">
              <a:buClr>
                <a:schemeClr val="tx1"/>
              </a:buClr>
              <a:buSzPct val="100000"/>
              <a:buFont typeface="Arial" panose="020B0604020202020204" pitchFamily="34" charset="0"/>
              <a:buChar char="•"/>
            </a:pPr>
            <a:r>
              <a:rPr lang="es-AR" sz="1200" b="1" dirty="0" err="1" smtClean="0">
                <a:solidFill>
                  <a:schemeClr val="tx1"/>
                </a:solidFill>
              </a:rPr>
              <a:t>Bitmaps</a:t>
            </a:r>
            <a:r>
              <a:rPr lang="es-AR" sz="1200" b="1" dirty="0" smtClean="0">
                <a:solidFill>
                  <a:schemeClr val="tx1"/>
                </a:solidFill>
              </a:rPr>
              <a:t>:</a:t>
            </a:r>
            <a:r>
              <a:rPr lang="es-AR" sz="1200" dirty="0" smtClean="0">
                <a:solidFill>
                  <a:schemeClr val="tx1"/>
                </a:solidFill>
              </a:rPr>
              <a:t> JPG, PNG, GIF. Recomendadas </a:t>
            </a:r>
            <a:r>
              <a:rPr lang="es-AR" sz="1200" dirty="0">
                <a:solidFill>
                  <a:schemeClr val="tx1"/>
                </a:solidFill>
              </a:rPr>
              <a:t>para muchos detalles </a:t>
            </a:r>
            <a:r>
              <a:rPr lang="es-AR" sz="1200" dirty="0" smtClean="0">
                <a:solidFill>
                  <a:schemeClr val="tx1"/>
                </a:solidFill>
              </a:rPr>
              <a:t>y efectos.</a:t>
            </a:r>
            <a:endParaRPr lang="es-AR" sz="1200" dirty="0">
              <a:solidFill>
                <a:schemeClr val="tx1"/>
              </a:solidFill>
            </a:endParaRPr>
          </a:p>
          <a:p>
            <a:pPr marL="400047" indent="-285750" algn="l">
              <a:spcAft>
                <a:spcPts val="600"/>
              </a:spcAft>
              <a:buClr>
                <a:schemeClr val="tx1"/>
              </a:buClr>
              <a:buSzPct val="100000"/>
              <a:buFont typeface="Arial" panose="020B0604020202020204" pitchFamily="34" charset="0"/>
              <a:buChar char="•"/>
            </a:pPr>
            <a:r>
              <a:rPr lang="es-AR" sz="1200" b="1" dirty="0" err="1" smtClean="0">
                <a:solidFill>
                  <a:schemeClr val="tx1"/>
                </a:solidFill>
              </a:rPr>
              <a:t>Vectors</a:t>
            </a:r>
            <a:r>
              <a:rPr lang="es-AR" sz="1200" b="1" dirty="0" smtClean="0">
                <a:solidFill>
                  <a:schemeClr val="tx1"/>
                </a:solidFill>
              </a:rPr>
              <a:t>:</a:t>
            </a:r>
            <a:r>
              <a:rPr lang="es-AR" sz="1200" dirty="0" smtClean="0">
                <a:solidFill>
                  <a:schemeClr val="tx1"/>
                </a:solidFill>
              </a:rPr>
              <a:t> </a:t>
            </a:r>
            <a:r>
              <a:rPr lang="es-AR" sz="1200" dirty="0">
                <a:solidFill>
                  <a:schemeClr val="tx1"/>
                </a:solidFill>
              </a:rPr>
              <a:t>SVG (gráficos basados en vectores escalables), </a:t>
            </a:r>
            <a:r>
              <a:rPr lang="es-AR" sz="1200" dirty="0" smtClean="0">
                <a:solidFill>
                  <a:schemeClr val="tx1"/>
                </a:solidFill>
              </a:rPr>
              <a:t>si voy a mostrar un ícono uso </a:t>
            </a:r>
            <a:r>
              <a:rPr lang="es-AR" sz="1200" dirty="0" err="1" smtClean="0">
                <a:solidFill>
                  <a:schemeClr val="tx1"/>
                </a:solidFill>
              </a:rPr>
              <a:t>Icon</a:t>
            </a:r>
            <a:r>
              <a:rPr lang="es-AR" sz="1200" dirty="0" smtClean="0">
                <a:solidFill>
                  <a:schemeClr val="tx1"/>
                </a:solidFill>
              </a:rPr>
              <a:t> </a:t>
            </a:r>
            <a:r>
              <a:rPr lang="es-AR" sz="1200" dirty="0" err="1" smtClean="0">
                <a:solidFill>
                  <a:schemeClr val="tx1"/>
                </a:solidFill>
              </a:rPr>
              <a:t>Fonts</a:t>
            </a:r>
            <a:r>
              <a:rPr lang="es-AR" sz="1200" dirty="0" smtClean="0">
                <a:solidFill>
                  <a:schemeClr val="tx1"/>
                </a:solidFill>
              </a:rPr>
              <a:t>, que son </a:t>
            </a:r>
            <a:r>
              <a:rPr lang="es-AR" sz="1200" dirty="0">
                <a:solidFill>
                  <a:schemeClr val="tx1"/>
                </a:solidFill>
              </a:rPr>
              <a:t>mas livianos, </a:t>
            </a:r>
            <a:r>
              <a:rPr lang="es-AR" sz="1200" dirty="0" smtClean="0">
                <a:solidFill>
                  <a:schemeClr val="tx1"/>
                </a:solidFill>
              </a:rPr>
              <a:t>pero algunos </a:t>
            </a:r>
            <a:r>
              <a:rPr lang="es-AR" sz="1200" dirty="0">
                <a:solidFill>
                  <a:schemeClr val="tx1"/>
                </a:solidFill>
              </a:rPr>
              <a:t>exploradores viejos no los soportan</a:t>
            </a:r>
            <a:r>
              <a:rPr lang="es-AR" sz="1200" dirty="0" smtClean="0">
                <a:solidFill>
                  <a:schemeClr val="tx1"/>
                </a:solidFill>
              </a:rPr>
              <a:t>.</a:t>
            </a:r>
            <a:endParaRPr lang="es-AR" sz="1200" dirty="0">
              <a:solidFill>
                <a:schemeClr val="tx1"/>
              </a:solidFill>
            </a:endParaRPr>
          </a:p>
        </p:txBody>
      </p:sp>
      <p:sp>
        <p:nvSpPr>
          <p:cNvPr id="10" name="Google Shape;61;p14"/>
          <p:cNvSpPr txBox="1">
            <a:spLocks/>
          </p:cNvSpPr>
          <p:nvPr/>
        </p:nvSpPr>
        <p:spPr>
          <a:xfrm>
            <a:off x="243961" y="1043179"/>
            <a:ext cx="4582039" cy="14527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400047" indent="-285750" algn="l">
              <a:buClr>
                <a:schemeClr val="tx1"/>
              </a:buClr>
              <a:buSzPct val="100000"/>
              <a:buFont typeface="Arial" panose="020B0604020202020204" pitchFamily="34" charset="0"/>
              <a:buChar char="•"/>
            </a:pPr>
            <a:r>
              <a:rPr lang="es-AR" sz="1200" b="1" dirty="0">
                <a:solidFill>
                  <a:schemeClr val="tx1"/>
                </a:solidFill>
              </a:rPr>
              <a:t>Fuentes de la Web:</a:t>
            </a:r>
            <a:r>
              <a:rPr lang="es-AR" sz="1200" dirty="0">
                <a:solidFill>
                  <a:schemeClr val="tx1"/>
                </a:solidFill>
              </a:rPr>
              <a:t> son descargadas por lo que, cuantas más </a:t>
            </a:r>
            <a:r>
              <a:rPr lang="es-AR" sz="1200" dirty="0" smtClean="0">
                <a:solidFill>
                  <a:schemeClr val="tx1"/>
                </a:solidFill>
              </a:rPr>
              <a:t>haya, </a:t>
            </a:r>
            <a:r>
              <a:rPr lang="es-AR" sz="1200" dirty="0">
                <a:solidFill>
                  <a:schemeClr val="tx1"/>
                </a:solidFill>
              </a:rPr>
              <a:t>mas lento cargará el </a:t>
            </a:r>
            <a:r>
              <a:rPr lang="es-AR" sz="1200" dirty="0" smtClean="0">
                <a:solidFill>
                  <a:schemeClr val="tx1"/>
                </a:solidFill>
              </a:rPr>
              <a:t>sitio.</a:t>
            </a:r>
          </a:p>
          <a:p>
            <a:pPr marL="400047" indent="-285750" algn="l">
              <a:spcAft>
                <a:spcPts val="600"/>
              </a:spcAft>
              <a:buClr>
                <a:schemeClr val="tx1"/>
              </a:buClr>
              <a:buSzPct val="100000"/>
              <a:buFont typeface="Arial" panose="020B0604020202020204" pitchFamily="34" charset="0"/>
              <a:buChar char="•"/>
            </a:pPr>
            <a:r>
              <a:rPr lang="es-AR" sz="1200" b="1" dirty="0">
                <a:solidFill>
                  <a:schemeClr val="tx1"/>
                </a:solidFill>
              </a:rPr>
              <a:t>Fuentes del Sistema:</a:t>
            </a:r>
            <a:r>
              <a:rPr lang="es-AR" sz="1200" dirty="0">
                <a:solidFill>
                  <a:schemeClr val="tx1"/>
                </a:solidFill>
              </a:rPr>
              <a:t> más </a:t>
            </a:r>
            <a:r>
              <a:rPr lang="es-AR" sz="1200" dirty="0" smtClean="0">
                <a:solidFill>
                  <a:schemeClr val="tx1"/>
                </a:solidFill>
              </a:rPr>
              <a:t>rápidas, </a:t>
            </a:r>
            <a:r>
              <a:rPr lang="es-AR" sz="1200" dirty="0">
                <a:solidFill>
                  <a:schemeClr val="tx1"/>
                </a:solidFill>
              </a:rPr>
              <a:t>pero si NO están en el cliente navegador del </a:t>
            </a:r>
            <a:r>
              <a:rPr lang="es-AR" sz="1200" dirty="0" smtClean="0">
                <a:solidFill>
                  <a:schemeClr val="tx1"/>
                </a:solidFill>
              </a:rPr>
              <a:t>usuario se usa </a:t>
            </a:r>
            <a:r>
              <a:rPr lang="es-AR" sz="1200" dirty="0">
                <a:solidFill>
                  <a:schemeClr val="tx1"/>
                </a:solidFill>
              </a:rPr>
              <a:t>una por </a:t>
            </a:r>
            <a:r>
              <a:rPr lang="es-AR" sz="1200" dirty="0" smtClean="0">
                <a:solidFill>
                  <a:schemeClr val="tx1"/>
                </a:solidFill>
              </a:rPr>
              <a:t>defecto.</a:t>
            </a:r>
          </a:p>
          <a:p>
            <a:pPr marL="114297" indent="0" algn="l">
              <a:spcAft>
                <a:spcPts val="600"/>
              </a:spcAft>
              <a:buClr>
                <a:schemeClr val="tx1"/>
              </a:buClr>
              <a:buSzPct val="100000"/>
            </a:pPr>
            <a:r>
              <a:rPr lang="es-AR" sz="1200" dirty="0">
                <a:solidFill>
                  <a:schemeClr val="tx1"/>
                </a:solidFill>
              </a:rPr>
              <a:t>Cuando estamos trabajando con dispositivos móviles tenemos que tener en cuenta que todo se carga.</a:t>
            </a:r>
          </a:p>
        </p:txBody>
      </p:sp>
      <p:pic>
        <p:nvPicPr>
          <p:cNvPr id="22530" name="Picture 2" descr="Webfonts vs System fonts"/>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826000" y="1098474"/>
            <a:ext cx="4074042" cy="1481470"/>
          </a:xfrm>
          <a:prstGeom prst="rect">
            <a:avLst/>
          </a:prstGeom>
          <a:noFill/>
          <a:extLst>
            <a:ext uri="{909E8E84-426E-40DD-AFC4-6F175D3DCCD1}">
              <a14:hiddenFill xmlns:a14="http://schemas.microsoft.com/office/drawing/2010/main">
                <a:solidFill>
                  <a:srgbClr val="FFFFFF"/>
                </a:solidFill>
              </a14:hiddenFill>
            </a:ext>
          </a:extLst>
        </p:spPr>
      </p:pic>
      <p:pic>
        <p:nvPicPr>
          <p:cNvPr id="22532" name="Picture 4" descr="Bitmap images vs vectors"/>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4826000" y="2924671"/>
            <a:ext cx="4241800" cy="1542473"/>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590549" y="4581038"/>
            <a:ext cx="7115175" cy="461665"/>
          </a:xfrm>
          <a:prstGeom prst="rect">
            <a:avLst/>
          </a:prstGeom>
        </p:spPr>
        <p:txBody>
          <a:bodyPr wrap="square">
            <a:spAutoFit/>
          </a:bodyPr>
          <a:lstStyle/>
          <a:p>
            <a:pPr marL="0" lvl="0" indent="0">
              <a:buNone/>
            </a:pPr>
            <a:r>
              <a:rPr lang="es-AR" sz="1200" b="1" dirty="0">
                <a:solidFill>
                  <a:schemeClr val="tx1"/>
                </a:solidFill>
                <a:latin typeface="Montserrat" panose="020B0604020202020204" charset="0"/>
              </a:rPr>
              <a:t>Más sobre SVG: </a:t>
            </a:r>
            <a:r>
              <a:rPr lang="es-AR" sz="1200" dirty="0">
                <a:latin typeface="Montserrat" panose="020B0604020202020204" charset="0"/>
                <a:hlinkClick r:id="rId5"/>
              </a:rPr>
              <a:t>https://desarrolloweb.com/articulos/que-es-svg.html</a:t>
            </a:r>
            <a:endParaRPr lang="es-AR" sz="1200" dirty="0">
              <a:latin typeface="Montserrat" panose="020B0604020202020204" charset="0"/>
            </a:endParaRPr>
          </a:p>
          <a:p>
            <a:pPr marL="0" lvl="0" indent="0">
              <a:buNone/>
            </a:pPr>
            <a:r>
              <a:rPr lang="es-AR" sz="1200" b="1" dirty="0">
                <a:latin typeface="Montserrat" panose="020B0604020202020204" charset="0"/>
              </a:rPr>
              <a:t>Para saber si una tecnología es soportada por un navegador: </a:t>
            </a:r>
            <a:r>
              <a:rPr lang="es-AR" sz="1200" dirty="0">
                <a:latin typeface="Montserrat" panose="020B0604020202020204" charset="0"/>
                <a:hlinkClick r:id="rId6"/>
              </a:rPr>
              <a:t>https://caniuse.com/</a:t>
            </a:r>
            <a:r>
              <a:rPr lang="es-AR" sz="1200" dirty="0">
                <a:latin typeface="Montserrat" panose="020B0604020202020204" charset="0"/>
              </a:rPr>
              <a:t> </a:t>
            </a:r>
          </a:p>
        </p:txBody>
      </p:sp>
    </p:spTree>
    <p:extLst>
      <p:ext uri="{BB962C8B-B14F-4D97-AF65-F5344CB8AC3E}">
        <p14:creationId xmlns:p14="http://schemas.microsoft.com/office/powerpoint/2010/main" val="1621008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0" name="Google Shape;258;p18"/>
          <p:cNvSpPr txBox="1">
            <a:spLocks/>
          </p:cNvSpPr>
          <p:nvPr/>
        </p:nvSpPr>
        <p:spPr>
          <a:xfrm>
            <a:off x="243961" y="558135"/>
            <a:ext cx="86560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s-ES" dirty="0" smtClean="0"/>
              <a:t>Texto responsivo</a:t>
            </a:r>
            <a:endParaRPr lang="es-ES" dirty="0"/>
          </a:p>
        </p:txBody>
      </p:sp>
      <p:sp>
        <p:nvSpPr>
          <p:cNvPr id="14" name="Google Shape;61;p14"/>
          <p:cNvSpPr txBox="1">
            <a:spLocks/>
          </p:cNvSpPr>
          <p:nvPr/>
        </p:nvSpPr>
        <p:spPr>
          <a:xfrm>
            <a:off x="370649" y="1033465"/>
            <a:ext cx="8152000" cy="6106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dirty="0">
                <a:solidFill>
                  <a:schemeClr val="tx1"/>
                </a:solidFill>
              </a:rPr>
              <a:t>El tamaño del texto se puede configurar con una unidad "</a:t>
            </a:r>
            <a:r>
              <a:rPr lang="es-AR" sz="1400" dirty="0" err="1">
                <a:solidFill>
                  <a:schemeClr val="tx1"/>
                </a:solidFill>
              </a:rPr>
              <a:t>vw</a:t>
            </a:r>
            <a:r>
              <a:rPr lang="es-AR" sz="1400" dirty="0">
                <a:solidFill>
                  <a:schemeClr val="tx1"/>
                </a:solidFill>
              </a:rPr>
              <a:t>", que es el "ancho de la ventana gráfica".</a:t>
            </a:r>
          </a:p>
          <a:p>
            <a:pPr marL="114297" indent="0" algn="l">
              <a:spcAft>
                <a:spcPts val="600"/>
              </a:spcAft>
              <a:buClr>
                <a:schemeClr val="tx1"/>
              </a:buClr>
              <a:buSzPct val="100000"/>
            </a:pPr>
            <a:r>
              <a:rPr lang="es-AR" sz="1400" dirty="0">
                <a:solidFill>
                  <a:schemeClr val="tx1"/>
                </a:solidFill>
              </a:rPr>
              <a:t>De esa forma, el tamaño del texto seguirá el tamaño de la ventana del </a:t>
            </a:r>
            <a:r>
              <a:rPr lang="es-AR" sz="1400" dirty="0" smtClean="0">
                <a:solidFill>
                  <a:schemeClr val="tx1"/>
                </a:solidFill>
              </a:rPr>
              <a:t>navegador.</a:t>
            </a:r>
          </a:p>
        </p:txBody>
      </p:sp>
      <p:sp>
        <p:nvSpPr>
          <p:cNvPr id="2" name="Rectángulo 1"/>
          <p:cNvSpPr/>
          <p:nvPr/>
        </p:nvSpPr>
        <p:spPr>
          <a:xfrm>
            <a:off x="2342864" y="1965603"/>
            <a:ext cx="4458272" cy="307777"/>
          </a:xfrm>
          <a:prstGeom prst="rect">
            <a:avLst/>
          </a:prstGeom>
          <a:solidFill>
            <a:srgbClr val="23262E"/>
          </a:solidFill>
        </p:spPr>
        <p:txBody>
          <a:bodyPr wrap="none">
            <a:spAutoFit/>
          </a:bodyPr>
          <a:lstStyle/>
          <a:p>
            <a:r>
              <a:rPr lang="en-US" dirty="0">
                <a:solidFill>
                  <a:srgbClr val="D5CED9"/>
                </a:solidFill>
                <a:latin typeface="Consolas" panose="020B0609020204030204" pitchFamily="49" charset="0"/>
              </a:rPr>
              <a:t>&lt;</a:t>
            </a:r>
            <a:r>
              <a:rPr lang="en-US" dirty="0">
                <a:solidFill>
                  <a:srgbClr val="F92672"/>
                </a:solidFill>
                <a:latin typeface="Consolas" panose="020B0609020204030204" pitchFamily="49" charset="0"/>
              </a:rPr>
              <a:t>h1</a:t>
            </a:r>
            <a:r>
              <a:rPr lang="en-US" dirty="0">
                <a:solidFill>
                  <a:srgbClr val="D5CED9"/>
                </a:solidFill>
                <a:latin typeface="Consolas" panose="020B0609020204030204" pitchFamily="49" charset="0"/>
              </a:rPr>
              <a:t> </a:t>
            </a:r>
            <a:r>
              <a:rPr lang="en-US" dirty="0">
                <a:solidFill>
                  <a:srgbClr val="FFE66D"/>
                </a:solidFill>
                <a:latin typeface="Consolas" panose="020B0609020204030204" pitchFamily="49" charset="0"/>
              </a:rPr>
              <a:t>style</a:t>
            </a:r>
            <a:r>
              <a:rPr lang="en-US" dirty="0">
                <a:solidFill>
                  <a:srgbClr val="D5CED9"/>
                </a:solidFill>
                <a:latin typeface="Consolas" panose="020B0609020204030204" pitchFamily="49" charset="0"/>
              </a:rPr>
              <a:t>=</a:t>
            </a:r>
            <a:r>
              <a:rPr lang="en-US" dirty="0">
                <a:solidFill>
                  <a:srgbClr val="96E072"/>
                </a:solidFill>
                <a:latin typeface="Consolas" panose="020B0609020204030204" pitchFamily="49" charset="0"/>
              </a:rPr>
              <a:t>"font-size:10vw"</a:t>
            </a:r>
            <a:r>
              <a:rPr lang="en-US" dirty="0">
                <a:solidFill>
                  <a:srgbClr val="D5CED9"/>
                </a:solidFill>
                <a:latin typeface="Consolas" panose="020B0609020204030204" pitchFamily="49" charset="0"/>
              </a:rPr>
              <a:t>&gt;Hello World&lt;/</a:t>
            </a:r>
            <a:r>
              <a:rPr lang="en-US" dirty="0">
                <a:solidFill>
                  <a:srgbClr val="F92672"/>
                </a:solidFill>
                <a:latin typeface="Consolas" panose="020B0609020204030204" pitchFamily="49" charset="0"/>
              </a:rPr>
              <a:t>h1</a:t>
            </a:r>
            <a:r>
              <a:rPr lang="en-US" dirty="0">
                <a:solidFill>
                  <a:srgbClr val="D5CED9"/>
                </a:solidFill>
                <a:latin typeface="Consolas" panose="020B0609020204030204" pitchFamily="49" charset="0"/>
              </a:rPr>
              <a:t>&gt;</a:t>
            </a:r>
          </a:p>
        </p:txBody>
      </p:sp>
      <p:sp>
        <p:nvSpPr>
          <p:cNvPr id="15" name="Google Shape;61;p14"/>
          <p:cNvSpPr txBox="1">
            <a:spLocks/>
          </p:cNvSpPr>
          <p:nvPr/>
        </p:nvSpPr>
        <p:spPr>
          <a:xfrm>
            <a:off x="370649" y="2365672"/>
            <a:ext cx="8152000" cy="6106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dirty="0" err="1">
                <a:solidFill>
                  <a:schemeClr val="tx1"/>
                </a:solidFill>
              </a:rPr>
              <a:t>Viewport</a:t>
            </a:r>
            <a:r>
              <a:rPr lang="es-AR" sz="1400" dirty="0">
                <a:solidFill>
                  <a:schemeClr val="tx1"/>
                </a:solidFill>
              </a:rPr>
              <a:t> es el tamaño de la ventana del navegador. </a:t>
            </a:r>
          </a:p>
          <a:p>
            <a:pPr marL="114297" indent="0" algn="l">
              <a:spcAft>
                <a:spcPts val="600"/>
              </a:spcAft>
              <a:buClr>
                <a:schemeClr val="tx1"/>
              </a:buClr>
              <a:buSzPct val="100000"/>
            </a:pPr>
            <a:r>
              <a:rPr lang="es-AR" sz="1400" dirty="0">
                <a:solidFill>
                  <a:schemeClr val="tx1"/>
                </a:solidFill>
              </a:rPr>
              <a:t>1vw = 1% del ancho de la ventana gráfica. </a:t>
            </a:r>
          </a:p>
          <a:p>
            <a:pPr marL="114297" indent="0" algn="l">
              <a:spcAft>
                <a:spcPts val="600"/>
              </a:spcAft>
              <a:buClr>
                <a:schemeClr val="tx1"/>
              </a:buClr>
              <a:buSzPct val="100000"/>
            </a:pPr>
            <a:r>
              <a:rPr lang="es-AR" sz="1400" dirty="0">
                <a:solidFill>
                  <a:schemeClr val="tx1"/>
                </a:solidFill>
              </a:rPr>
              <a:t>Si la ventana tiene 50 cm de ancho, 1 </a:t>
            </a:r>
            <a:r>
              <a:rPr lang="es-AR" sz="1400" dirty="0" err="1">
                <a:solidFill>
                  <a:schemeClr val="tx1"/>
                </a:solidFill>
              </a:rPr>
              <a:t>vw</a:t>
            </a:r>
            <a:r>
              <a:rPr lang="es-AR" sz="1400" dirty="0">
                <a:solidFill>
                  <a:schemeClr val="tx1"/>
                </a:solidFill>
              </a:rPr>
              <a:t> es 0,5 cm</a:t>
            </a:r>
            <a:r>
              <a:rPr lang="es-AR" sz="1400" dirty="0" smtClean="0">
                <a:solidFill>
                  <a:schemeClr val="tx1"/>
                </a:solidFill>
              </a:rPr>
              <a:t>.</a:t>
            </a:r>
          </a:p>
        </p:txBody>
      </p:sp>
      <p:sp>
        <p:nvSpPr>
          <p:cNvPr id="16" name="Google Shape;61;p14"/>
          <p:cNvSpPr txBox="1">
            <a:spLocks/>
          </p:cNvSpPr>
          <p:nvPr/>
        </p:nvSpPr>
        <p:spPr>
          <a:xfrm>
            <a:off x="370649" y="3441696"/>
            <a:ext cx="8152000" cy="4171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pt-BR" sz="1400" b="1" dirty="0" err="1" smtClean="0">
                <a:solidFill>
                  <a:schemeClr val="tx1"/>
                </a:solidFill>
              </a:rPr>
              <a:t>Diseño</a:t>
            </a:r>
            <a:r>
              <a:rPr lang="pt-BR" sz="1400" b="1" dirty="0" smtClean="0">
                <a:solidFill>
                  <a:schemeClr val="tx1"/>
                </a:solidFill>
              </a:rPr>
              <a:t> Web Responsivo: </a:t>
            </a:r>
            <a:r>
              <a:rPr lang="pt-BR" sz="1400" dirty="0">
                <a:solidFill>
                  <a:schemeClr val="tx1"/>
                </a:solidFill>
                <a:hlinkClick r:id="rId3"/>
              </a:rPr>
              <a:t>https://</a:t>
            </a:r>
            <a:r>
              <a:rPr lang="pt-BR" sz="1400" dirty="0" smtClean="0">
                <a:solidFill>
                  <a:schemeClr val="tx1"/>
                </a:solidFill>
                <a:hlinkClick r:id="rId3"/>
              </a:rPr>
              <a:t>www.w3schools.com/html/html_responsive.asp</a:t>
            </a:r>
            <a:r>
              <a:rPr lang="pt-BR" sz="1400" dirty="0" smtClean="0">
                <a:solidFill>
                  <a:schemeClr val="tx1"/>
                </a:solidFill>
              </a:rPr>
              <a:t> </a:t>
            </a:r>
            <a:endParaRPr lang="pt-BR" sz="1400" dirty="0">
              <a:solidFill>
                <a:schemeClr val="tx1"/>
              </a:solidFill>
            </a:endParaRPr>
          </a:p>
          <a:p>
            <a:pPr marL="114297" indent="0" algn="l">
              <a:spcAft>
                <a:spcPts val="600"/>
              </a:spcAft>
              <a:buClr>
                <a:schemeClr val="tx1"/>
              </a:buClr>
              <a:buSzPct val="100000"/>
            </a:pPr>
            <a:r>
              <a:rPr lang="pt-BR" sz="1400" b="1" dirty="0" err="1" smtClean="0">
                <a:solidFill>
                  <a:schemeClr val="tx1"/>
                </a:solidFill>
              </a:rPr>
              <a:t>Practica</a:t>
            </a:r>
            <a:r>
              <a:rPr lang="pt-BR" sz="1400" b="1" dirty="0" smtClean="0">
                <a:solidFill>
                  <a:schemeClr val="tx1"/>
                </a:solidFill>
              </a:rPr>
              <a:t>: </a:t>
            </a:r>
            <a:r>
              <a:rPr lang="pt-BR" sz="1400" dirty="0">
                <a:solidFill>
                  <a:schemeClr val="tx1"/>
                </a:solidFill>
                <a:hlinkClick r:id="rId4"/>
              </a:rPr>
              <a:t>https://</a:t>
            </a:r>
            <a:r>
              <a:rPr lang="pt-BR" sz="1400" dirty="0" smtClean="0">
                <a:solidFill>
                  <a:schemeClr val="tx1"/>
                </a:solidFill>
                <a:hlinkClick r:id="rId4"/>
              </a:rPr>
              <a:t>www.w3schools.com/html/tryit.asp?filename=tryhtml_responsive_page</a:t>
            </a:r>
            <a:r>
              <a:rPr lang="pt-BR" sz="1400" dirty="0" smtClean="0">
                <a:solidFill>
                  <a:schemeClr val="tx1"/>
                </a:solidFill>
              </a:rPr>
              <a:t> </a:t>
            </a:r>
            <a:endParaRPr lang="pt-BR" sz="1400" dirty="0">
              <a:solidFill>
                <a:schemeClr val="tx1"/>
              </a:solidFill>
            </a:endParaRPr>
          </a:p>
          <a:p>
            <a:pPr marL="114297" indent="0" algn="l">
              <a:spcAft>
                <a:spcPts val="600"/>
              </a:spcAft>
              <a:buClr>
                <a:schemeClr val="tx1"/>
              </a:buClr>
              <a:buSzPct val="100000"/>
            </a:pPr>
            <a:r>
              <a:rPr lang="pt-BR" sz="1400" b="1" dirty="0">
                <a:solidFill>
                  <a:schemeClr val="tx1"/>
                </a:solidFill>
              </a:rPr>
              <a:t>Para seguir investigando</a:t>
            </a:r>
            <a:r>
              <a:rPr lang="pt-BR" sz="1400" b="1" dirty="0" smtClean="0">
                <a:solidFill>
                  <a:schemeClr val="tx1"/>
                </a:solidFill>
              </a:rPr>
              <a:t>: </a:t>
            </a:r>
            <a:r>
              <a:rPr lang="pt-BR" sz="1400" dirty="0" smtClean="0">
                <a:solidFill>
                  <a:schemeClr val="tx1"/>
                </a:solidFill>
                <a:hlinkClick r:id="rId3"/>
              </a:rPr>
              <a:t>https</a:t>
            </a:r>
            <a:r>
              <a:rPr lang="pt-BR" sz="1400" dirty="0">
                <a:solidFill>
                  <a:schemeClr val="tx1"/>
                </a:solidFill>
                <a:hlinkClick r:id="rId3"/>
              </a:rPr>
              <a:t>://</a:t>
            </a:r>
            <a:r>
              <a:rPr lang="pt-BR" sz="1400" dirty="0" smtClean="0">
                <a:solidFill>
                  <a:schemeClr val="tx1"/>
                </a:solidFill>
                <a:hlinkClick r:id="rId3"/>
              </a:rPr>
              <a:t>www.w3schools.com/html/html_responsive.asp</a:t>
            </a:r>
            <a:r>
              <a:rPr lang="pt-BR" sz="1400" dirty="0" smtClean="0">
                <a:solidFill>
                  <a:schemeClr val="tx1"/>
                </a:solidFill>
              </a:rPr>
              <a:t> </a:t>
            </a:r>
            <a:endParaRPr lang="es-AR" sz="1400" dirty="0" smtClean="0">
              <a:solidFill>
                <a:schemeClr val="tx1"/>
              </a:solidFill>
            </a:endParaRPr>
          </a:p>
        </p:txBody>
      </p:sp>
    </p:spTree>
    <p:extLst>
      <p:ext uri="{BB962C8B-B14F-4D97-AF65-F5344CB8AC3E}">
        <p14:creationId xmlns:p14="http://schemas.microsoft.com/office/powerpoint/2010/main" val="37058355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0" name="Google Shape;258;p18"/>
          <p:cNvSpPr txBox="1">
            <a:spLocks/>
          </p:cNvSpPr>
          <p:nvPr/>
        </p:nvSpPr>
        <p:spPr>
          <a:xfrm>
            <a:off x="243961" y="558135"/>
            <a:ext cx="86560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s-ES" dirty="0" smtClean="0"/>
              <a:t>Imágenes responsivas</a:t>
            </a:r>
            <a:endParaRPr lang="es-ES" dirty="0"/>
          </a:p>
        </p:txBody>
      </p:sp>
      <p:sp>
        <p:nvSpPr>
          <p:cNvPr id="14" name="Google Shape;61;p14"/>
          <p:cNvSpPr txBox="1">
            <a:spLocks/>
          </p:cNvSpPr>
          <p:nvPr/>
        </p:nvSpPr>
        <p:spPr>
          <a:xfrm>
            <a:off x="370649" y="1033465"/>
            <a:ext cx="8152000" cy="6106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dirty="0">
                <a:solidFill>
                  <a:schemeClr val="tx1"/>
                </a:solidFill>
              </a:rPr>
              <a:t>Las imágenes responsivas son imágenes que se escalan bien para adaptarse a cualquier tamaño de navegador.</a:t>
            </a:r>
          </a:p>
          <a:p>
            <a:pPr marL="114297" indent="0" algn="l">
              <a:spcAft>
                <a:spcPts val="600"/>
              </a:spcAft>
              <a:buClr>
                <a:schemeClr val="tx1"/>
              </a:buClr>
              <a:buSzPct val="100000"/>
            </a:pPr>
            <a:r>
              <a:rPr lang="es-AR" sz="1400" dirty="0">
                <a:solidFill>
                  <a:schemeClr val="tx1"/>
                </a:solidFill>
              </a:rPr>
              <a:t>Si la propiedad CSS </a:t>
            </a:r>
            <a:r>
              <a:rPr lang="es-AR" sz="1400" b="1" dirty="0" err="1">
                <a:solidFill>
                  <a:schemeClr val="tx1"/>
                </a:solidFill>
              </a:rPr>
              <a:t>width</a:t>
            </a:r>
            <a:r>
              <a:rPr lang="es-AR" sz="1400" dirty="0">
                <a:solidFill>
                  <a:schemeClr val="tx1"/>
                </a:solidFill>
              </a:rPr>
              <a:t> se establece en 100%, la imagen responderá y se ampliará y reducirá.</a:t>
            </a:r>
          </a:p>
          <a:p>
            <a:pPr marL="114297" indent="0" algn="l">
              <a:spcAft>
                <a:spcPts val="600"/>
              </a:spcAft>
              <a:buClr>
                <a:schemeClr val="tx1"/>
              </a:buClr>
              <a:buSzPct val="100000"/>
            </a:pPr>
            <a:r>
              <a:rPr lang="es-AR" sz="1400" dirty="0">
                <a:solidFill>
                  <a:schemeClr val="tx1"/>
                </a:solidFill>
              </a:rPr>
              <a:t>Una imagen grande puede ser perfecta en una pantalla de computadora grande, pero inútil en un dispositivo pequeño. ¿Por qué cargar una imagen grande cuando tiene que reducirla de todos modos? Para reducir la carga, o por cualquier otro motivo, puede utilizar </a:t>
            </a:r>
            <a:r>
              <a:rPr lang="es-AR" sz="1400" b="1" i="1" dirty="0">
                <a:solidFill>
                  <a:schemeClr val="tx1"/>
                </a:solidFill>
              </a:rPr>
              <a:t>media </a:t>
            </a:r>
            <a:r>
              <a:rPr lang="es-AR" sz="1400" b="1" i="1" dirty="0" err="1">
                <a:solidFill>
                  <a:schemeClr val="tx1"/>
                </a:solidFill>
              </a:rPr>
              <a:t>queries</a:t>
            </a:r>
            <a:r>
              <a:rPr lang="es-AR" sz="1400" dirty="0">
                <a:solidFill>
                  <a:schemeClr val="tx1"/>
                </a:solidFill>
              </a:rPr>
              <a:t> para mostrar diferentes imágenes en diferentes dispositivos</a:t>
            </a:r>
            <a:r>
              <a:rPr lang="es-AR" sz="1400" dirty="0" smtClean="0">
                <a:solidFill>
                  <a:schemeClr val="tx1"/>
                </a:solidFill>
              </a:rPr>
              <a:t>.</a:t>
            </a:r>
            <a:endParaRPr lang="es-AR" sz="1400" dirty="0">
              <a:solidFill>
                <a:schemeClr val="tx1"/>
              </a:solidFill>
            </a:endParaRPr>
          </a:p>
        </p:txBody>
      </p:sp>
      <p:sp>
        <p:nvSpPr>
          <p:cNvPr id="3" name="Rectángulo 2"/>
          <p:cNvSpPr/>
          <p:nvPr/>
        </p:nvSpPr>
        <p:spPr>
          <a:xfrm>
            <a:off x="504825" y="3384208"/>
            <a:ext cx="8017824" cy="307777"/>
          </a:xfrm>
          <a:prstGeom prst="rect">
            <a:avLst/>
          </a:prstGeom>
        </p:spPr>
        <p:txBody>
          <a:bodyPr wrap="square">
            <a:spAutoFit/>
          </a:bodyPr>
          <a:lstStyle/>
          <a:p>
            <a:r>
              <a:rPr lang="es-AR" b="1" dirty="0" smtClean="0">
                <a:latin typeface="Montserrat" panose="020B0604020202020204" charset="0"/>
              </a:rPr>
              <a:t>Imágenes responsivas: </a:t>
            </a:r>
            <a:r>
              <a:rPr lang="es-AR" u="sng" dirty="0">
                <a:solidFill>
                  <a:schemeClr val="hlink"/>
                </a:solidFill>
                <a:latin typeface="Montserrat" panose="020B0604020202020204" charset="0"/>
                <a:hlinkClick r:id="rId3"/>
              </a:rPr>
              <a:t>https://www.w3schools.com/css/css_rwd_images.asp</a:t>
            </a:r>
            <a:endParaRPr lang="es-AR" dirty="0">
              <a:latin typeface="Montserrat" panose="020B0604020202020204" charset="0"/>
            </a:endParaRPr>
          </a:p>
        </p:txBody>
      </p:sp>
    </p:spTree>
    <p:extLst>
      <p:ext uri="{BB962C8B-B14F-4D97-AF65-F5344CB8AC3E}">
        <p14:creationId xmlns:p14="http://schemas.microsoft.com/office/powerpoint/2010/main" val="317094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0" name="Google Shape;258;p18"/>
          <p:cNvSpPr txBox="1">
            <a:spLocks/>
          </p:cNvSpPr>
          <p:nvPr/>
        </p:nvSpPr>
        <p:spPr>
          <a:xfrm>
            <a:off x="243961" y="272385"/>
            <a:ext cx="86560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s-ES" dirty="0" err="1" smtClean="0"/>
              <a:t>Display</a:t>
            </a:r>
            <a:endParaRPr lang="es-ES" dirty="0"/>
          </a:p>
        </p:txBody>
      </p:sp>
      <p:sp>
        <p:nvSpPr>
          <p:cNvPr id="14" name="Google Shape;61;p14"/>
          <p:cNvSpPr txBox="1">
            <a:spLocks/>
          </p:cNvSpPr>
          <p:nvPr/>
        </p:nvSpPr>
        <p:spPr>
          <a:xfrm>
            <a:off x="370649" y="738190"/>
            <a:ext cx="8152000" cy="6106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300"/>
              </a:spcAft>
              <a:buClr>
                <a:schemeClr val="tx1"/>
              </a:buClr>
              <a:buSzPct val="100000"/>
            </a:pPr>
            <a:r>
              <a:rPr lang="es-AR" sz="1300" dirty="0" err="1">
                <a:solidFill>
                  <a:schemeClr val="tx1"/>
                </a:solidFill>
              </a:rPr>
              <a:t>Display</a:t>
            </a:r>
            <a:r>
              <a:rPr lang="es-AR" sz="1300" dirty="0">
                <a:solidFill>
                  <a:schemeClr val="tx1"/>
                </a:solidFill>
              </a:rPr>
              <a:t> es la propiedad más importante para controlar estructuras. Cada elemento tiene un valor de </a:t>
            </a:r>
            <a:r>
              <a:rPr lang="es-AR" sz="1300" dirty="0" err="1">
                <a:solidFill>
                  <a:schemeClr val="tx1"/>
                </a:solidFill>
              </a:rPr>
              <a:t>display</a:t>
            </a:r>
            <a:r>
              <a:rPr lang="es-AR" sz="1300" dirty="0">
                <a:solidFill>
                  <a:schemeClr val="tx1"/>
                </a:solidFill>
              </a:rPr>
              <a:t> por defecto, ya vimos los valores por defecto </a:t>
            </a:r>
            <a:r>
              <a:rPr lang="es-AR" sz="1300" b="1" dirty="0">
                <a:solidFill>
                  <a:schemeClr val="tx1"/>
                </a:solidFill>
              </a:rPr>
              <a:t>block</a:t>
            </a:r>
            <a:r>
              <a:rPr lang="es-AR" sz="1300" dirty="0">
                <a:solidFill>
                  <a:schemeClr val="tx1"/>
                </a:solidFill>
              </a:rPr>
              <a:t> e </a:t>
            </a:r>
            <a:r>
              <a:rPr lang="es-AR" sz="1300" b="1" dirty="0" err="1">
                <a:solidFill>
                  <a:schemeClr val="tx1"/>
                </a:solidFill>
              </a:rPr>
              <a:t>inline</a:t>
            </a:r>
            <a:r>
              <a:rPr lang="es-AR" sz="1300" dirty="0">
                <a:solidFill>
                  <a:schemeClr val="tx1"/>
                </a:solidFill>
              </a:rPr>
              <a:t> que los navegadores le dan a los elementos.</a:t>
            </a:r>
          </a:p>
          <a:p>
            <a:pPr marL="400047" indent="-285750" algn="l">
              <a:spcAft>
                <a:spcPts val="300"/>
              </a:spcAft>
              <a:buClr>
                <a:schemeClr val="tx1"/>
              </a:buClr>
              <a:buSzPct val="100000"/>
              <a:buFont typeface="Arial" panose="020B0604020202020204" pitchFamily="34" charset="0"/>
              <a:buChar char="•"/>
            </a:pPr>
            <a:r>
              <a:rPr lang="es-AR" sz="1300" b="1" dirty="0">
                <a:solidFill>
                  <a:schemeClr val="tx1"/>
                </a:solidFill>
              </a:rPr>
              <a:t>block</a:t>
            </a:r>
            <a:r>
              <a:rPr lang="es-AR" sz="1300" dirty="0">
                <a:solidFill>
                  <a:schemeClr val="tx1"/>
                </a:solidFill>
              </a:rPr>
              <a:t>: un elemento block empieza en una nueva línea ya lo vimos en elementos como div, h1-h6, </a:t>
            </a:r>
            <a:r>
              <a:rPr lang="es-AR" sz="1300" dirty="0" err="1">
                <a:solidFill>
                  <a:schemeClr val="tx1"/>
                </a:solidFill>
              </a:rPr>
              <a:t>header</a:t>
            </a:r>
            <a:r>
              <a:rPr lang="es-AR" sz="1300" dirty="0">
                <a:solidFill>
                  <a:schemeClr val="tx1"/>
                </a:solidFill>
              </a:rPr>
              <a:t>, etc.</a:t>
            </a:r>
          </a:p>
          <a:p>
            <a:pPr marL="400047" indent="-285750" algn="l">
              <a:spcAft>
                <a:spcPts val="300"/>
              </a:spcAft>
              <a:buClr>
                <a:schemeClr val="tx1"/>
              </a:buClr>
              <a:buSzPct val="100000"/>
              <a:buFont typeface="Arial" panose="020B0604020202020204" pitchFamily="34" charset="0"/>
              <a:buChar char="•"/>
            </a:pPr>
            <a:r>
              <a:rPr lang="es-AR" sz="1300" b="1" dirty="0" err="1">
                <a:solidFill>
                  <a:schemeClr val="tx1"/>
                </a:solidFill>
              </a:rPr>
              <a:t>inline</a:t>
            </a:r>
            <a:r>
              <a:rPr lang="es-AR" sz="1300" dirty="0">
                <a:solidFill>
                  <a:schemeClr val="tx1"/>
                </a:solidFill>
              </a:rPr>
              <a:t>: Un elemento </a:t>
            </a:r>
            <a:r>
              <a:rPr lang="es-AR" sz="1300" dirty="0" err="1">
                <a:solidFill>
                  <a:schemeClr val="tx1"/>
                </a:solidFill>
              </a:rPr>
              <a:t>inline</a:t>
            </a:r>
            <a:r>
              <a:rPr lang="es-AR" sz="1300" dirty="0">
                <a:solidFill>
                  <a:schemeClr val="tx1"/>
                </a:solidFill>
              </a:rPr>
              <a:t> puede contener algo de texto dentro de un párrafo sin interrumpir el flujo del párrafo. </a:t>
            </a:r>
          </a:p>
          <a:p>
            <a:pPr marL="400047" indent="-285750" algn="l">
              <a:spcAft>
                <a:spcPts val="300"/>
              </a:spcAft>
              <a:buClr>
                <a:schemeClr val="tx1"/>
              </a:buClr>
              <a:buSzPct val="100000"/>
              <a:buFont typeface="Arial" panose="020B0604020202020204" pitchFamily="34" charset="0"/>
              <a:buChar char="•"/>
            </a:pPr>
            <a:r>
              <a:rPr lang="es-AR" sz="1300" b="1" dirty="0" err="1">
                <a:solidFill>
                  <a:schemeClr val="tx1"/>
                </a:solidFill>
              </a:rPr>
              <a:t>none</a:t>
            </a:r>
            <a:r>
              <a:rPr lang="es-AR" sz="1300" dirty="0">
                <a:solidFill>
                  <a:schemeClr val="tx1"/>
                </a:solidFill>
              </a:rPr>
              <a:t>: es utilizado para ocultar elementos sin eliminarlos, no deja un espacio donde el elemento se encontraba.</a:t>
            </a:r>
          </a:p>
          <a:p>
            <a:pPr marL="400047" indent="-285750" algn="l">
              <a:spcAft>
                <a:spcPts val="300"/>
              </a:spcAft>
              <a:buClr>
                <a:schemeClr val="tx1"/>
              </a:buClr>
              <a:buSzPct val="100000"/>
              <a:buFont typeface="Arial" panose="020B0604020202020204" pitchFamily="34" charset="0"/>
              <a:buChar char="•"/>
            </a:pPr>
            <a:r>
              <a:rPr lang="es-AR" sz="1300" b="1" dirty="0" err="1">
                <a:solidFill>
                  <a:schemeClr val="tx1"/>
                </a:solidFill>
              </a:rPr>
              <a:t>inline</a:t>
            </a:r>
            <a:r>
              <a:rPr lang="es-AR" sz="1300" b="1" dirty="0">
                <a:solidFill>
                  <a:schemeClr val="tx1"/>
                </a:solidFill>
              </a:rPr>
              <a:t>-block</a:t>
            </a:r>
            <a:r>
              <a:rPr lang="es-AR" sz="1300" dirty="0">
                <a:solidFill>
                  <a:schemeClr val="tx1"/>
                </a:solidFill>
              </a:rPr>
              <a:t>: Los elementos </a:t>
            </a:r>
            <a:r>
              <a:rPr lang="es-AR" sz="1300" dirty="0" err="1">
                <a:solidFill>
                  <a:schemeClr val="tx1"/>
                </a:solidFill>
              </a:rPr>
              <a:t>inline</a:t>
            </a:r>
            <a:r>
              <a:rPr lang="es-AR" sz="1300" dirty="0">
                <a:solidFill>
                  <a:schemeClr val="tx1"/>
                </a:solidFill>
              </a:rPr>
              <a:t>-block fluyen con el texto y demás elementos como si fueran elementos en-línea y además respetan el ancho, el alto y los márgenes verticales</a:t>
            </a:r>
            <a:r>
              <a:rPr lang="es-AR" sz="1300" dirty="0" smtClean="0">
                <a:solidFill>
                  <a:schemeClr val="tx1"/>
                </a:solidFill>
              </a:rPr>
              <a:t>.</a:t>
            </a:r>
          </a:p>
          <a:p>
            <a:pPr marL="114297" indent="0" algn="r">
              <a:spcAft>
                <a:spcPts val="600"/>
              </a:spcAft>
              <a:buClr>
                <a:schemeClr val="tx1"/>
              </a:buClr>
              <a:buSzPct val="100000"/>
            </a:pPr>
            <a:r>
              <a:rPr lang="es-AR" sz="1300" b="1" dirty="0" smtClean="0">
                <a:solidFill>
                  <a:schemeClr val="tx1"/>
                </a:solidFill>
              </a:rPr>
              <a:t>Más información:</a:t>
            </a:r>
            <a:r>
              <a:rPr lang="es-AR" sz="1300" dirty="0" smtClean="0">
                <a:solidFill>
                  <a:schemeClr val="tx1"/>
                </a:solidFill>
              </a:rPr>
              <a:t> </a:t>
            </a:r>
            <a:r>
              <a:rPr lang="es-AR" sz="1300" dirty="0" smtClean="0">
                <a:solidFill>
                  <a:schemeClr val="tx1"/>
                </a:solidFill>
                <a:hlinkClick r:id="rId3"/>
              </a:rPr>
              <a:t>https://www.w3schools.com/cssref/pr_class_display.asp</a:t>
            </a:r>
            <a:r>
              <a:rPr lang="es-AR" sz="1300" b="1" dirty="0" smtClean="0">
                <a:solidFill>
                  <a:schemeClr val="tx1"/>
                </a:solidFill>
              </a:rPr>
              <a:t> </a:t>
            </a:r>
          </a:p>
          <a:p>
            <a:pPr marL="114297" indent="0" algn="l">
              <a:spcAft>
                <a:spcPts val="600"/>
              </a:spcAft>
              <a:buClr>
                <a:schemeClr val="tx1"/>
              </a:buClr>
              <a:buSzPct val="100000"/>
            </a:pPr>
            <a:r>
              <a:rPr lang="es-AR" sz="1200" dirty="0">
                <a:solidFill>
                  <a:schemeClr val="tx1"/>
                </a:solidFill>
              </a:rPr>
              <a:t>Cada etiqueta HTML tiene un tipo de representación visual en un navegador, lo que habitualmente se suele denominar el </a:t>
            </a:r>
            <a:r>
              <a:rPr lang="es-AR" sz="1200" b="1" dirty="0">
                <a:solidFill>
                  <a:schemeClr val="tx1"/>
                </a:solidFill>
              </a:rPr>
              <a:t>tipo de caja</a:t>
            </a:r>
            <a:r>
              <a:rPr lang="es-AR" sz="1200" dirty="0">
                <a:solidFill>
                  <a:schemeClr val="tx1"/>
                </a:solidFill>
              </a:rPr>
              <a:t>. En principio, se parte de dos tipos básicos: </a:t>
            </a:r>
            <a:r>
              <a:rPr lang="es-AR" sz="1200" b="1" dirty="0" err="1">
                <a:solidFill>
                  <a:srgbClr val="9D66F9"/>
                </a:solidFill>
              </a:rPr>
              <a:t>inline</a:t>
            </a:r>
            <a:r>
              <a:rPr lang="es-AR" sz="1200" dirty="0">
                <a:solidFill>
                  <a:schemeClr val="tx1"/>
                </a:solidFill>
              </a:rPr>
              <a:t> y </a:t>
            </a:r>
            <a:r>
              <a:rPr lang="es-AR" sz="1200" b="1" dirty="0">
                <a:solidFill>
                  <a:srgbClr val="9D66F9"/>
                </a:solidFill>
              </a:rPr>
              <a:t>block</a:t>
            </a:r>
            <a:r>
              <a:rPr lang="es-AR" sz="1200" dirty="0" smtClean="0">
                <a:solidFill>
                  <a:schemeClr val="tx1"/>
                </a:solidFill>
              </a:rPr>
              <a:t>.</a:t>
            </a:r>
            <a:endParaRPr lang="es-AR" sz="1300" b="1" dirty="0">
              <a:solidFill>
                <a:schemeClr val="tx1"/>
              </a:solidFill>
            </a:endParaRPr>
          </a:p>
        </p:txBody>
      </p:sp>
      <p:pic>
        <p:nvPicPr>
          <p:cNvPr id="3" name="Imagen 2"/>
          <p:cNvPicPr>
            <a:picLocks noChangeAspect="1"/>
          </p:cNvPicPr>
          <p:nvPr/>
        </p:nvPicPr>
        <p:blipFill>
          <a:blip r:embed="rId4"/>
          <a:stretch>
            <a:fillRect/>
          </a:stretch>
        </p:blipFill>
        <p:spPr>
          <a:xfrm>
            <a:off x="1316832" y="3924300"/>
            <a:ext cx="6510338" cy="1099249"/>
          </a:xfrm>
          <a:prstGeom prst="rect">
            <a:avLst/>
          </a:prstGeom>
        </p:spPr>
      </p:pic>
    </p:spTree>
    <p:extLst>
      <p:ext uri="{BB962C8B-B14F-4D97-AF65-F5344CB8AC3E}">
        <p14:creationId xmlns:p14="http://schemas.microsoft.com/office/powerpoint/2010/main" val="3359184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4" name="Google Shape;61;p14"/>
          <p:cNvSpPr txBox="1">
            <a:spLocks/>
          </p:cNvSpPr>
          <p:nvPr/>
        </p:nvSpPr>
        <p:spPr>
          <a:xfrm>
            <a:off x="370649" y="405482"/>
            <a:ext cx="6106351" cy="6106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300" dirty="0">
                <a:solidFill>
                  <a:schemeClr val="tx1"/>
                </a:solidFill>
              </a:rPr>
              <a:t>Obsérvese que por defecto, todos los elementos </a:t>
            </a:r>
            <a:r>
              <a:rPr lang="es-AR" sz="1300" b="1" dirty="0">
                <a:solidFill>
                  <a:srgbClr val="9D66F9"/>
                </a:solidFill>
              </a:rPr>
              <a:t>&lt;div&gt;</a:t>
            </a:r>
            <a:r>
              <a:rPr lang="es-AR" sz="1300" dirty="0">
                <a:solidFill>
                  <a:schemeClr val="tx1"/>
                </a:solidFill>
              </a:rPr>
              <a:t> son elementos de bloque (</a:t>
            </a:r>
            <a:r>
              <a:rPr lang="es-AR" sz="1300" i="1" dirty="0">
                <a:solidFill>
                  <a:schemeClr val="tx1"/>
                </a:solidFill>
              </a:rPr>
              <a:t>block</a:t>
            </a:r>
            <a:r>
              <a:rPr lang="es-AR" sz="1300" dirty="0">
                <a:solidFill>
                  <a:schemeClr val="tx1"/>
                </a:solidFill>
              </a:rPr>
              <a:t>) y todos los elementos </a:t>
            </a:r>
            <a:r>
              <a:rPr lang="es-AR" sz="1300" b="1" dirty="0">
                <a:solidFill>
                  <a:srgbClr val="9D66F9"/>
                </a:solidFill>
              </a:rPr>
              <a:t>&lt;</a:t>
            </a:r>
            <a:r>
              <a:rPr lang="es-AR" sz="1300" b="1" dirty="0" err="1">
                <a:solidFill>
                  <a:srgbClr val="9D66F9"/>
                </a:solidFill>
              </a:rPr>
              <a:t>span</a:t>
            </a:r>
            <a:r>
              <a:rPr lang="es-AR" sz="1300" b="1" dirty="0">
                <a:solidFill>
                  <a:srgbClr val="9D66F9"/>
                </a:solidFill>
              </a:rPr>
              <a:t>&gt;</a:t>
            </a:r>
            <a:r>
              <a:rPr lang="es-AR" sz="1300" dirty="0">
                <a:solidFill>
                  <a:schemeClr val="tx1"/>
                </a:solidFill>
              </a:rPr>
              <a:t> son elementos en línea (</a:t>
            </a:r>
            <a:r>
              <a:rPr lang="es-AR" sz="1300" i="1" dirty="0" err="1">
                <a:solidFill>
                  <a:schemeClr val="tx1"/>
                </a:solidFill>
              </a:rPr>
              <a:t>inline</a:t>
            </a:r>
            <a:r>
              <a:rPr lang="es-AR" sz="1300" dirty="0">
                <a:solidFill>
                  <a:schemeClr val="tx1"/>
                </a:solidFill>
              </a:rPr>
              <a:t>). Para entender esto </a:t>
            </a:r>
            <a:r>
              <a:rPr lang="es-AR" sz="1300" dirty="0" smtClean="0">
                <a:solidFill>
                  <a:schemeClr val="tx1"/>
                </a:solidFill>
              </a:rPr>
              <a:t>fácilmente, veamos este HTML </a:t>
            </a:r>
            <a:r>
              <a:rPr lang="es-AR" sz="1300" dirty="0">
                <a:solidFill>
                  <a:schemeClr val="tx1"/>
                </a:solidFill>
              </a:rPr>
              <a:t>con 3 etiquetas </a:t>
            </a:r>
            <a:r>
              <a:rPr lang="es-AR" sz="1300" b="1" dirty="0">
                <a:solidFill>
                  <a:srgbClr val="9D66F9"/>
                </a:solidFill>
              </a:rPr>
              <a:t>&lt;div&gt;</a:t>
            </a:r>
            <a:r>
              <a:rPr lang="es-AR" sz="1300" dirty="0">
                <a:solidFill>
                  <a:schemeClr val="tx1"/>
                </a:solidFill>
              </a:rPr>
              <a:t> </a:t>
            </a:r>
            <a:r>
              <a:rPr lang="es-AR" sz="1300" dirty="0" smtClean="0">
                <a:solidFill>
                  <a:schemeClr val="tx1"/>
                </a:solidFill>
              </a:rPr>
              <a:t>en la imagen de la derecha:</a:t>
            </a:r>
            <a:endParaRPr lang="es-AR" sz="1300" dirty="0">
              <a:solidFill>
                <a:schemeClr val="tx1"/>
              </a:solidFill>
            </a:endParaRPr>
          </a:p>
        </p:txBody>
      </p:sp>
      <p:sp>
        <p:nvSpPr>
          <p:cNvPr id="2" name="Rectángulo 1"/>
          <p:cNvSpPr/>
          <p:nvPr/>
        </p:nvSpPr>
        <p:spPr>
          <a:xfrm>
            <a:off x="6312849" y="556942"/>
            <a:ext cx="2286000" cy="738664"/>
          </a:xfrm>
          <a:prstGeom prst="rect">
            <a:avLst/>
          </a:prstGeom>
          <a:solidFill>
            <a:srgbClr val="23262E"/>
          </a:solidFill>
        </p:spPr>
        <p:txBody>
          <a:bodyPr wrap="square">
            <a:spAutoFit/>
          </a:bodyPr>
          <a:lstStyle/>
          <a:p>
            <a:r>
              <a:rPr lang="es-AR" dirty="0">
                <a:solidFill>
                  <a:srgbClr val="D5CED9"/>
                </a:solidFill>
                <a:latin typeface="Consolas" panose="020B0609020204030204" pitchFamily="49" charset="0"/>
              </a:rPr>
              <a:t>&lt;</a:t>
            </a:r>
            <a:r>
              <a:rPr lang="es-AR" dirty="0">
                <a:solidFill>
                  <a:srgbClr val="F92672"/>
                </a:solidFill>
                <a:latin typeface="Consolas" panose="020B0609020204030204" pitchFamily="49" charset="0"/>
              </a:rPr>
              <a:t>div</a:t>
            </a:r>
            <a:r>
              <a:rPr lang="es-AR" dirty="0">
                <a:solidFill>
                  <a:srgbClr val="D5CED9"/>
                </a:solidFill>
                <a:latin typeface="Consolas" panose="020B0609020204030204" pitchFamily="49" charset="0"/>
              </a:rPr>
              <a:t>&gt;Elemento 1&lt;/</a:t>
            </a:r>
            <a:r>
              <a:rPr lang="es-AR" dirty="0">
                <a:solidFill>
                  <a:srgbClr val="F92672"/>
                </a:solidFill>
                <a:latin typeface="Consolas" panose="020B0609020204030204" pitchFamily="49" charset="0"/>
              </a:rPr>
              <a:t>div</a:t>
            </a:r>
            <a:r>
              <a:rPr lang="es-AR" dirty="0">
                <a:solidFill>
                  <a:srgbClr val="D5CED9"/>
                </a:solidFill>
                <a:latin typeface="Consolas" panose="020B0609020204030204" pitchFamily="49" charset="0"/>
              </a:rPr>
              <a:t>&gt;</a:t>
            </a:r>
          </a:p>
          <a:p>
            <a:r>
              <a:rPr lang="es-AR" dirty="0">
                <a:solidFill>
                  <a:srgbClr val="D5CED9"/>
                </a:solidFill>
                <a:latin typeface="Consolas" panose="020B0609020204030204" pitchFamily="49" charset="0"/>
              </a:rPr>
              <a:t>&lt;</a:t>
            </a:r>
            <a:r>
              <a:rPr lang="es-AR" dirty="0">
                <a:solidFill>
                  <a:srgbClr val="F92672"/>
                </a:solidFill>
                <a:latin typeface="Consolas" panose="020B0609020204030204" pitchFamily="49" charset="0"/>
              </a:rPr>
              <a:t>div</a:t>
            </a:r>
            <a:r>
              <a:rPr lang="es-AR" dirty="0">
                <a:solidFill>
                  <a:srgbClr val="D5CED9"/>
                </a:solidFill>
                <a:latin typeface="Consolas" panose="020B0609020204030204" pitchFamily="49" charset="0"/>
              </a:rPr>
              <a:t>&gt;Elemento 2&lt;/</a:t>
            </a:r>
            <a:r>
              <a:rPr lang="es-AR" dirty="0">
                <a:solidFill>
                  <a:srgbClr val="F92672"/>
                </a:solidFill>
                <a:latin typeface="Consolas" panose="020B0609020204030204" pitchFamily="49" charset="0"/>
              </a:rPr>
              <a:t>div</a:t>
            </a:r>
            <a:r>
              <a:rPr lang="es-AR" dirty="0">
                <a:solidFill>
                  <a:srgbClr val="D5CED9"/>
                </a:solidFill>
                <a:latin typeface="Consolas" panose="020B0609020204030204" pitchFamily="49" charset="0"/>
              </a:rPr>
              <a:t>&gt;</a:t>
            </a:r>
          </a:p>
          <a:p>
            <a:r>
              <a:rPr lang="es-AR" dirty="0">
                <a:solidFill>
                  <a:srgbClr val="D5CED9"/>
                </a:solidFill>
                <a:latin typeface="Consolas" panose="020B0609020204030204" pitchFamily="49" charset="0"/>
              </a:rPr>
              <a:t>&lt;</a:t>
            </a:r>
            <a:r>
              <a:rPr lang="es-AR" dirty="0">
                <a:solidFill>
                  <a:srgbClr val="F92672"/>
                </a:solidFill>
                <a:latin typeface="Consolas" panose="020B0609020204030204" pitchFamily="49" charset="0"/>
              </a:rPr>
              <a:t>div</a:t>
            </a:r>
            <a:r>
              <a:rPr lang="es-AR" dirty="0">
                <a:solidFill>
                  <a:srgbClr val="D5CED9"/>
                </a:solidFill>
                <a:latin typeface="Consolas" panose="020B0609020204030204" pitchFamily="49" charset="0"/>
              </a:rPr>
              <a:t>&gt;Elemento 3&lt;/</a:t>
            </a:r>
            <a:r>
              <a:rPr lang="es-AR" dirty="0">
                <a:solidFill>
                  <a:srgbClr val="F92672"/>
                </a:solidFill>
                <a:latin typeface="Consolas" panose="020B0609020204030204" pitchFamily="49" charset="0"/>
              </a:rPr>
              <a:t>div</a:t>
            </a:r>
            <a:r>
              <a:rPr lang="es-AR" dirty="0">
                <a:solidFill>
                  <a:srgbClr val="D5CED9"/>
                </a:solidFill>
                <a:latin typeface="Consolas" panose="020B0609020204030204" pitchFamily="49" charset="0"/>
              </a:rPr>
              <a:t>&gt;</a:t>
            </a:r>
          </a:p>
        </p:txBody>
      </p:sp>
      <p:sp>
        <p:nvSpPr>
          <p:cNvPr id="5" name="Google Shape;61;p14"/>
          <p:cNvSpPr txBox="1">
            <a:spLocks/>
          </p:cNvSpPr>
          <p:nvPr/>
        </p:nvSpPr>
        <p:spPr>
          <a:xfrm>
            <a:off x="370649" y="1283428"/>
            <a:ext cx="8152000" cy="3667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300" dirty="0">
                <a:solidFill>
                  <a:schemeClr val="tx1"/>
                </a:solidFill>
              </a:rPr>
              <a:t>A estas etiquetas HTML le vamos a aplicar el siguiente código CSS</a:t>
            </a:r>
            <a:r>
              <a:rPr lang="es-AR" sz="1300" dirty="0" smtClean="0">
                <a:solidFill>
                  <a:schemeClr val="tx1"/>
                </a:solidFill>
              </a:rPr>
              <a:t>:</a:t>
            </a:r>
            <a:endParaRPr lang="es-AR" sz="1300" dirty="0">
              <a:solidFill>
                <a:schemeClr val="tx1"/>
              </a:solidFill>
            </a:endParaRPr>
          </a:p>
        </p:txBody>
      </p:sp>
      <p:sp>
        <p:nvSpPr>
          <p:cNvPr id="3" name="Rectángulo 2"/>
          <p:cNvSpPr/>
          <p:nvPr/>
        </p:nvSpPr>
        <p:spPr>
          <a:xfrm>
            <a:off x="3156011" y="1676060"/>
            <a:ext cx="2581275" cy="1169551"/>
          </a:xfrm>
          <a:prstGeom prst="rect">
            <a:avLst/>
          </a:prstGeom>
          <a:solidFill>
            <a:srgbClr val="23262E"/>
          </a:solidFill>
        </p:spPr>
        <p:txBody>
          <a:bodyPr wrap="square">
            <a:spAutoFit/>
          </a:bodyPr>
          <a:lstStyle/>
          <a:p>
            <a:r>
              <a:rPr lang="en-US" dirty="0">
                <a:solidFill>
                  <a:srgbClr val="F92672"/>
                </a:solidFill>
                <a:latin typeface="Consolas" panose="020B0609020204030204" pitchFamily="49" charset="0"/>
              </a:rPr>
              <a:t>div</a:t>
            </a:r>
            <a:r>
              <a:rPr lang="en-US" dirty="0">
                <a:solidFill>
                  <a:srgbClr val="D5CED9"/>
                </a:solidFill>
                <a:latin typeface="Consolas" panose="020B0609020204030204" pitchFamily="49" charset="0"/>
              </a:rPr>
              <a:t> {</a:t>
            </a:r>
          </a:p>
          <a:p>
            <a:r>
              <a:rPr lang="en-US" dirty="0">
                <a:solidFill>
                  <a:srgbClr val="D5CED9"/>
                </a:solidFill>
                <a:latin typeface="Consolas" panose="020B0609020204030204" pitchFamily="49" charset="0"/>
              </a:rPr>
              <a:t>    background: </a:t>
            </a:r>
            <a:r>
              <a:rPr lang="en-US" dirty="0">
                <a:solidFill>
                  <a:srgbClr val="EE5D43"/>
                </a:solidFill>
                <a:latin typeface="Consolas" panose="020B0609020204030204" pitchFamily="49" charset="0"/>
              </a:rPr>
              <a:t>blue</a:t>
            </a:r>
            <a:r>
              <a:rPr lang="en-US" dirty="0">
                <a:solidFill>
                  <a:srgbClr val="D5CED9"/>
                </a:solidFill>
                <a:latin typeface="Consolas" panose="020B0609020204030204" pitchFamily="49" charset="0"/>
              </a:rPr>
              <a:t>;</a:t>
            </a:r>
          </a:p>
          <a:p>
            <a:r>
              <a:rPr lang="en-US" dirty="0">
                <a:solidFill>
                  <a:srgbClr val="D5CED9"/>
                </a:solidFill>
                <a:latin typeface="Consolas" panose="020B0609020204030204" pitchFamily="49" charset="0"/>
              </a:rPr>
              <a:t>    color: </a:t>
            </a:r>
            <a:r>
              <a:rPr lang="en-US" dirty="0">
                <a:solidFill>
                  <a:srgbClr val="EE5D43"/>
                </a:solidFill>
                <a:latin typeface="Consolas" panose="020B0609020204030204" pitchFamily="49" charset="0"/>
              </a:rPr>
              <a:t>white</a:t>
            </a:r>
            <a:r>
              <a:rPr lang="en-US" dirty="0">
                <a:solidFill>
                  <a:srgbClr val="D5CED9"/>
                </a:solidFill>
                <a:latin typeface="Consolas" panose="020B0609020204030204" pitchFamily="49" charset="0"/>
              </a:rPr>
              <a:t>;</a:t>
            </a:r>
          </a:p>
          <a:p>
            <a:r>
              <a:rPr lang="en-US" dirty="0">
                <a:solidFill>
                  <a:srgbClr val="D5CED9"/>
                </a:solidFill>
                <a:latin typeface="Consolas" panose="020B0609020204030204" pitchFamily="49" charset="0"/>
              </a:rPr>
              <a:t>    margin: </a:t>
            </a:r>
            <a:r>
              <a:rPr lang="en-US" dirty="0">
                <a:solidFill>
                  <a:srgbClr val="F39C12"/>
                </a:solidFill>
                <a:latin typeface="Consolas" panose="020B0609020204030204" pitchFamily="49" charset="0"/>
              </a:rPr>
              <a:t>1px</a:t>
            </a:r>
            <a:r>
              <a:rPr lang="en-US" dirty="0">
                <a:solidFill>
                  <a:srgbClr val="D5CED9"/>
                </a:solidFill>
                <a:latin typeface="Consolas" panose="020B0609020204030204" pitchFamily="49" charset="0"/>
              </a:rPr>
              <a:t>;</a:t>
            </a:r>
          </a:p>
          <a:p>
            <a:r>
              <a:rPr lang="en-US" dirty="0">
                <a:solidFill>
                  <a:srgbClr val="D5CED9"/>
                </a:solidFill>
                <a:latin typeface="Consolas" panose="020B0609020204030204" pitchFamily="49" charset="0"/>
              </a:rPr>
              <a:t>}</a:t>
            </a:r>
          </a:p>
        </p:txBody>
      </p:sp>
      <p:sp>
        <p:nvSpPr>
          <p:cNvPr id="7" name="Google Shape;61;p14"/>
          <p:cNvSpPr txBox="1">
            <a:spLocks/>
          </p:cNvSpPr>
          <p:nvPr/>
        </p:nvSpPr>
        <p:spPr>
          <a:xfrm>
            <a:off x="370649" y="2836086"/>
            <a:ext cx="8152000" cy="6106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300" dirty="0">
                <a:solidFill>
                  <a:schemeClr val="tx1"/>
                </a:solidFill>
              </a:rPr>
              <a:t>Con esto observaremos que en nuestro navegador nos aparecen 3 cajas azules colocadas en vertical (</a:t>
            </a:r>
            <a:r>
              <a:rPr lang="es-AR" sz="1300" i="1" dirty="0">
                <a:solidFill>
                  <a:schemeClr val="tx1"/>
                </a:solidFill>
              </a:rPr>
              <a:t>una debajo de otra</a:t>
            </a:r>
            <a:r>
              <a:rPr lang="es-AR" sz="1300" dirty="0">
                <a:solidFill>
                  <a:schemeClr val="tx1"/>
                </a:solidFill>
              </a:rPr>
              <a:t>) que cubren todo el ancho disponible de la página. Esto ocurre porque la etiqueta </a:t>
            </a:r>
            <a:r>
              <a:rPr lang="es-AR" sz="1300" b="1" dirty="0">
                <a:solidFill>
                  <a:srgbClr val="9D66F9"/>
                </a:solidFill>
              </a:rPr>
              <a:t>&lt;div&gt;</a:t>
            </a:r>
            <a:r>
              <a:rPr lang="es-AR" sz="1300" dirty="0">
                <a:solidFill>
                  <a:schemeClr val="tx1"/>
                </a:solidFill>
              </a:rPr>
              <a:t> es un elemento en bloque, o lo que es lo mismo, que tiene un tipo de representación </a:t>
            </a:r>
            <a:r>
              <a:rPr lang="es-AR" sz="1300" b="1" dirty="0">
                <a:solidFill>
                  <a:schemeClr val="tx1"/>
                </a:solidFill>
              </a:rPr>
              <a:t>block </a:t>
            </a:r>
            <a:r>
              <a:rPr lang="es-AR" sz="1300" dirty="0">
                <a:solidFill>
                  <a:schemeClr val="tx1"/>
                </a:solidFill>
              </a:rPr>
              <a:t>por defecto. Cada etiqueta HTML tiene un tipo de representación concreta.</a:t>
            </a:r>
          </a:p>
          <a:p>
            <a:pPr marL="114297" indent="0" algn="l">
              <a:spcAft>
                <a:spcPts val="600"/>
              </a:spcAft>
              <a:buClr>
                <a:schemeClr val="tx1"/>
              </a:buClr>
              <a:buSzPct val="100000"/>
            </a:pPr>
            <a:r>
              <a:rPr lang="es-AR" sz="1300" dirty="0" smtClean="0">
                <a:solidFill>
                  <a:schemeClr val="tx1"/>
                </a:solidFill>
              </a:rPr>
              <a:t>Sin </a:t>
            </a:r>
            <a:r>
              <a:rPr lang="es-AR" sz="1300" dirty="0">
                <a:solidFill>
                  <a:schemeClr val="tx1"/>
                </a:solidFill>
              </a:rPr>
              <a:t>embargo, este comportamiento de elementos puede cambiarse con la propiedad CSS </a:t>
            </a:r>
            <a:r>
              <a:rPr lang="es-AR" sz="1300" b="1" dirty="0" err="1">
                <a:solidFill>
                  <a:srgbClr val="9D66F9"/>
                </a:solidFill>
              </a:rPr>
              <a:t>display</a:t>
            </a:r>
            <a:r>
              <a:rPr lang="es-AR" sz="1300" dirty="0">
                <a:solidFill>
                  <a:schemeClr val="tx1"/>
                </a:solidFill>
              </a:rPr>
              <a:t>. Tan sencillo como añadir </a:t>
            </a:r>
            <a:r>
              <a:rPr lang="es-AR" sz="1300" b="1" dirty="0" err="1">
                <a:solidFill>
                  <a:srgbClr val="9D66F9"/>
                </a:solidFill>
              </a:rPr>
              <a:t>display</a:t>
            </a:r>
            <a:r>
              <a:rPr lang="es-AR" sz="1300" b="1" dirty="0">
                <a:solidFill>
                  <a:srgbClr val="9D66F9"/>
                </a:solidFill>
              </a:rPr>
              <a:t>: </a:t>
            </a:r>
            <a:r>
              <a:rPr lang="es-AR" sz="1300" b="1" dirty="0" err="1">
                <a:solidFill>
                  <a:srgbClr val="9D66F9"/>
                </a:solidFill>
              </a:rPr>
              <a:t>inline</a:t>
            </a:r>
            <a:r>
              <a:rPr lang="es-AR" sz="1300" b="1" dirty="0">
                <a:solidFill>
                  <a:srgbClr val="9D66F9"/>
                </a:solidFill>
              </a:rPr>
              <a:t> </a:t>
            </a:r>
            <a:r>
              <a:rPr lang="es-AR" sz="1300" dirty="0">
                <a:solidFill>
                  <a:schemeClr val="tx1"/>
                </a:solidFill>
              </a:rPr>
              <a:t>en el ejemplo anterior y veremos como pasan a ser 3 cajas azules colocadas en horizontal (</a:t>
            </a:r>
            <a:r>
              <a:rPr lang="es-AR" sz="1300" i="1" dirty="0">
                <a:solidFill>
                  <a:schemeClr val="tx1"/>
                </a:solidFill>
              </a:rPr>
              <a:t>una al lado de la otra</a:t>
            </a:r>
            <a:r>
              <a:rPr lang="es-AR" sz="1300" dirty="0">
                <a:solidFill>
                  <a:schemeClr val="tx1"/>
                </a:solidFill>
              </a:rPr>
              <a:t>) que cubren sólo el ancho del contenido de cada una. Ahora los </a:t>
            </a:r>
            <a:r>
              <a:rPr lang="es-AR" sz="1300" b="1" dirty="0">
                <a:solidFill>
                  <a:srgbClr val="9D66F9"/>
                </a:solidFill>
              </a:rPr>
              <a:t>&lt;div&gt;</a:t>
            </a:r>
            <a:r>
              <a:rPr lang="es-AR" sz="1300" dirty="0">
                <a:solidFill>
                  <a:schemeClr val="tx1"/>
                </a:solidFill>
              </a:rPr>
              <a:t> de esa página son </a:t>
            </a:r>
            <a:r>
              <a:rPr lang="es-AR" sz="1300" b="1" dirty="0">
                <a:solidFill>
                  <a:schemeClr val="tx1"/>
                </a:solidFill>
              </a:rPr>
              <a:t>elementos en línea </a:t>
            </a:r>
            <a:r>
              <a:rPr lang="es-AR" sz="1300" dirty="0">
                <a:solidFill>
                  <a:schemeClr val="tx1"/>
                </a:solidFill>
              </a:rPr>
              <a:t>(</a:t>
            </a:r>
            <a:r>
              <a:rPr lang="es-AR" sz="1300" i="1" dirty="0">
                <a:solidFill>
                  <a:schemeClr val="tx1"/>
                </a:solidFill>
              </a:rPr>
              <a:t>el tipo de representación visual que tienen los </a:t>
            </a:r>
            <a:r>
              <a:rPr lang="es-AR" sz="1300" b="1" i="1" dirty="0">
                <a:solidFill>
                  <a:srgbClr val="9D66F9"/>
                </a:solidFill>
              </a:rPr>
              <a:t>&lt;</a:t>
            </a:r>
            <a:r>
              <a:rPr lang="es-AR" sz="1300" b="1" i="1" dirty="0" err="1">
                <a:solidFill>
                  <a:srgbClr val="9D66F9"/>
                </a:solidFill>
              </a:rPr>
              <a:t>span</a:t>
            </a:r>
            <a:r>
              <a:rPr lang="es-AR" sz="1300" b="1" i="1" dirty="0">
                <a:solidFill>
                  <a:srgbClr val="9D66F9"/>
                </a:solidFill>
              </a:rPr>
              <a:t>&gt;</a:t>
            </a:r>
            <a:r>
              <a:rPr lang="es-AR" sz="1300" dirty="0" smtClean="0">
                <a:solidFill>
                  <a:schemeClr val="tx1"/>
                </a:solidFill>
              </a:rPr>
              <a:t>).</a:t>
            </a:r>
            <a:endParaRPr lang="es-AR" sz="1300" dirty="0">
              <a:solidFill>
                <a:schemeClr val="tx1"/>
              </a:solidFill>
            </a:endParaRPr>
          </a:p>
        </p:txBody>
      </p:sp>
    </p:spTree>
    <p:extLst>
      <p:ext uri="{BB962C8B-B14F-4D97-AF65-F5344CB8AC3E}">
        <p14:creationId xmlns:p14="http://schemas.microsoft.com/office/powerpoint/2010/main" val="3829518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0" name="Google Shape;258;p18"/>
          <p:cNvSpPr txBox="1">
            <a:spLocks/>
          </p:cNvSpPr>
          <p:nvPr/>
        </p:nvSpPr>
        <p:spPr>
          <a:xfrm>
            <a:off x="243961" y="272385"/>
            <a:ext cx="86560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s-ES" dirty="0" smtClean="0"/>
              <a:t>Otros tipos de </a:t>
            </a:r>
            <a:r>
              <a:rPr lang="es-ES" dirty="0" err="1" smtClean="0"/>
              <a:t>display</a:t>
            </a:r>
            <a:endParaRPr lang="es-ES" dirty="0"/>
          </a:p>
        </p:txBody>
      </p:sp>
      <p:sp>
        <p:nvSpPr>
          <p:cNvPr id="14" name="Google Shape;61;p14"/>
          <p:cNvSpPr txBox="1">
            <a:spLocks/>
          </p:cNvSpPr>
          <p:nvPr/>
        </p:nvSpPr>
        <p:spPr>
          <a:xfrm>
            <a:off x="370649" y="738190"/>
            <a:ext cx="8325676" cy="6106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300"/>
              </a:spcAft>
              <a:buClr>
                <a:schemeClr val="tx1"/>
              </a:buClr>
              <a:buSzPct val="100000"/>
            </a:pPr>
            <a:r>
              <a:rPr lang="es-AR" sz="1300" dirty="0">
                <a:solidFill>
                  <a:schemeClr val="tx1"/>
                </a:solidFill>
              </a:rPr>
              <a:t>A medida que vamos cambiando el tipo de representación de estos elementos, nos damos cuenta que es insuficiente para realizar tareas y vamos necesitando más tipos de caja.</a:t>
            </a:r>
          </a:p>
          <a:p>
            <a:pPr marL="114297" indent="0" algn="l">
              <a:spcAft>
                <a:spcPts val="300"/>
              </a:spcAft>
              <a:buClr>
                <a:schemeClr val="tx1"/>
              </a:buClr>
              <a:buSzPct val="100000"/>
            </a:pPr>
            <a:r>
              <a:rPr lang="es-AR" sz="1300" dirty="0" smtClean="0">
                <a:solidFill>
                  <a:schemeClr val="tx1"/>
                </a:solidFill>
              </a:rPr>
              <a:t>Vamos </a:t>
            </a:r>
            <a:r>
              <a:rPr lang="es-AR" sz="1300" dirty="0">
                <a:solidFill>
                  <a:schemeClr val="tx1"/>
                </a:solidFill>
              </a:rPr>
              <a:t>a rellenar un poco más la tabla, con las características más importantes de las opciones que puede tomar la propiedad CSS </a:t>
            </a:r>
            <a:r>
              <a:rPr lang="es-AR" sz="1300" b="1" dirty="0" err="1">
                <a:solidFill>
                  <a:srgbClr val="9D66F9"/>
                </a:solidFill>
              </a:rPr>
              <a:t>display</a:t>
            </a:r>
            <a:r>
              <a:rPr lang="es-AR" sz="1300" dirty="0" smtClean="0">
                <a:solidFill>
                  <a:schemeClr val="tx1"/>
                </a:solidFill>
              </a:rPr>
              <a:t>:</a:t>
            </a:r>
            <a:endParaRPr lang="es-AR" sz="1300" b="1" dirty="0">
              <a:solidFill>
                <a:schemeClr val="tx1"/>
              </a:solidFill>
            </a:endParaRPr>
          </a:p>
        </p:txBody>
      </p:sp>
      <p:pic>
        <p:nvPicPr>
          <p:cNvPr id="2" name="Imagen 1"/>
          <p:cNvPicPr>
            <a:picLocks noChangeAspect="1"/>
          </p:cNvPicPr>
          <p:nvPr/>
        </p:nvPicPr>
        <p:blipFill>
          <a:blip r:embed="rId3"/>
          <a:stretch>
            <a:fillRect/>
          </a:stretch>
        </p:blipFill>
        <p:spPr>
          <a:xfrm>
            <a:off x="1885952" y="1715645"/>
            <a:ext cx="5372098" cy="3183936"/>
          </a:xfrm>
          <a:prstGeom prst="rect">
            <a:avLst/>
          </a:prstGeom>
        </p:spPr>
      </p:pic>
    </p:spTree>
    <p:extLst>
      <p:ext uri="{BB962C8B-B14F-4D97-AF65-F5344CB8AC3E}">
        <p14:creationId xmlns:p14="http://schemas.microsoft.com/office/powerpoint/2010/main" val="153250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0" name="Google Shape;258;p18"/>
          <p:cNvSpPr txBox="1">
            <a:spLocks/>
          </p:cNvSpPr>
          <p:nvPr/>
        </p:nvSpPr>
        <p:spPr>
          <a:xfrm>
            <a:off x="243961" y="272385"/>
            <a:ext cx="86560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s-ES" smtClean="0"/>
              <a:t>Ocultar </a:t>
            </a:r>
            <a:r>
              <a:rPr lang="es-ES" dirty="0" smtClean="0"/>
              <a:t>elementos</a:t>
            </a:r>
            <a:endParaRPr lang="es-ES" dirty="0"/>
          </a:p>
        </p:txBody>
      </p:sp>
      <p:sp>
        <p:nvSpPr>
          <p:cNvPr id="14" name="Google Shape;61;p14"/>
          <p:cNvSpPr txBox="1">
            <a:spLocks/>
          </p:cNvSpPr>
          <p:nvPr/>
        </p:nvSpPr>
        <p:spPr>
          <a:xfrm>
            <a:off x="370649" y="738190"/>
            <a:ext cx="8325676" cy="6106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300"/>
              </a:spcAft>
              <a:buClr>
                <a:schemeClr val="tx1"/>
              </a:buClr>
              <a:buSzPct val="100000"/>
            </a:pPr>
            <a:r>
              <a:rPr lang="es-AR" sz="1300" dirty="0">
                <a:solidFill>
                  <a:schemeClr val="tx1"/>
                </a:solidFill>
              </a:rPr>
              <a:t>En la lista anterior, falta un valor de la propiedad </a:t>
            </a:r>
            <a:r>
              <a:rPr lang="es-AR" sz="1300" b="1" dirty="0" err="1">
                <a:solidFill>
                  <a:srgbClr val="9D66F9"/>
                </a:solidFill>
              </a:rPr>
              <a:t>display</a:t>
            </a:r>
            <a:r>
              <a:rPr lang="es-AR" sz="1300" dirty="0">
                <a:solidFill>
                  <a:schemeClr val="tx1"/>
                </a:solidFill>
              </a:rPr>
              <a:t>. Mediante la mencionada propiedad, es posible aplicar un valor </a:t>
            </a:r>
            <a:r>
              <a:rPr lang="es-AR" sz="1300" b="1" dirty="0" err="1">
                <a:solidFill>
                  <a:srgbClr val="9D66F9"/>
                </a:solidFill>
              </a:rPr>
              <a:t>none</a:t>
            </a:r>
            <a:r>
              <a:rPr lang="es-AR" sz="1300" dirty="0">
                <a:solidFill>
                  <a:schemeClr val="tx1"/>
                </a:solidFill>
              </a:rPr>
              <a:t> y ocultar completamente elementos que no queramos que se muestren, los cuales desaparecen por completo. Es muy útil para hacer desaparecer información cuando el usuario realiza alguna acción, por ejemplo</a:t>
            </a:r>
            <a:r>
              <a:rPr lang="es-AR" sz="1300" dirty="0" smtClean="0">
                <a:solidFill>
                  <a:schemeClr val="tx1"/>
                </a:solidFill>
              </a:rPr>
              <a:t>.</a:t>
            </a:r>
            <a:endParaRPr lang="es-AR" sz="1300" dirty="0">
              <a:solidFill>
                <a:schemeClr val="tx1"/>
              </a:solidFill>
            </a:endParaRPr>
          </a:p>
        </p:txBody>
      </p:sp>
      <p:pic>
        <p:nvPicPr>
          <p:cNvPr id="3" name="Imagen 2"/>
          <p:cNvPicPr>
            <a:picLocks noChangeAspect="1"/>
          </p:cNvPicPr>
          <p:nvPr/>
        </p:nvPicPr>
        <p:blipFill>
          <a:blip r:embed="rId3"/>
          <a:stretch>
            <a:fillRect/>
          </a:stretch>
        </p:blipFill>
        <p:spPr>
          <a:xfrm>
            <a:off x="1012996" y="1648063"/>
            <a:ext cx="7118010" cy="876062"/>
          </a:xfrm>
          <a:prstGeom prst="rect">
            <a:avLst/>
          </a:prstGeom>
        </p:spPr>
      </p:pic>
      <p:sp>
        <p:nvSpPr>
          <p:cNvPr id="6" name="Google Shape;61;p14"/>
          <p:cNvSpPr txBox="1">
            <a:spLocks/>
          </p:cNvSpPr>
          <p:nvPr/>
        </p:nvSpPr>
        <p:spPr>
          <a:xfrm>
            <a:off x="370649" y="2414590"/>
            <a:ext cx="8325676" cy="6106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300"/>
              </a:spcAft>
              <a:buClr>
                <a:schemeClr val="tx1"/>
              </a:buClr>
              <a:buSzPct val="100000"/>
            </a:pPr>
            <a:r>
              <a:rPr lang="es-AR" sz="1300" dirty="0">
                <a:solidFill>
                  <a:schemeClr val="tx1"/>
                </a:solidFill>
              </a:rPr>
              <a:t>No obstante, también existe una propiedad CSS llamada </a:t>
            </a:r>
            <a:r>
              <a:rPr lang="es-AR" sz="1300" b="1" dirty="0" err="1">
                <a:solidFill>
                  <a:srgbClr val="9D66F9"/>
                </a:solidFill>
              </a:rPr>
              <a:t>visibility</a:t>
            </a:r>
            <a:r>
              <a:rPr lang="es-AR" sz="1300" dirty="0">
                <a:solidFill>
                  <a:schemeClr val="tx1"/>
                </a:solidFill>
              </a:rPr>
              <a:t> que realiza la misma acción, con la ligera diferencia de que no sólo oculta el elemento, sino que además mantiene un vacío con el mismo tamaño de lo que antes estaba </a:t>
            </a:r>
            <a:r>
              <a:rPr lang="es-AR" sz="1300" dirty="0" smtClean="0">
                <a:solidFill>
                  <a:schemeClr val="tx1"/>
                </a:solidFill>
              </a:rPr>
              <a:t>ahí. Dicha </a:t>
            </a:r>
            <a:r>
              <a:rPr lang="es-AR" sz="1300" dirty="0">
                <a:solidFill>
                  <a:schemeClr val="tx1"/>
                </a:solidFill>
              </a:rPr>
              <a:t>propiedad </a:t>
            </a:r>
            <a:r>
              <a:rPr lang="es-AR" sz="1300" b="1" dirty="0" err="1">
                <a:solidFill>
                  <a:srgbClr val="9D66F9"/>
                </a:solidFill>
              </a:rPr>
              <a:t>visibility</a:t>
            </a:r>
            <a:r>
              <a:rPr lang="es-AR" sz="1300" dirty="0">
                <a:solidFill>
                  <a:schemeClr val="tx1"/>
                </a:solidFill>
              </a:rPr>
              <a:t> tiene los siguientes valores posibles</a:t>
            </a:r>
            <a:r>
              <a:rPr lang="es-AR" sz="1300" dirty="0" smtClean="0">
                <a:solidFill>
                  <a:schemeClr val="tx1"/>
                </a:solidFill>
              </a:rPr>
              <a:t>:</a:t>
            </a:r>
            <a:endParaRPr lang="es-AR" sz="1300" dirty="0">
              <a:solidFill>
                <a:schemeClr val="tx1"/>
              </a:solidFill>
            </a:endParaRPr>
          </a:p>
        </p:txBody>
      </p:sp>
      <p:pic>
        <p:nvPicPr>
          <p:cNvPr id="4" name="Imagen 3"/>
          <p:cNvPicPr>
            <a:picLocks noChangeAspect="1"/>
          </p:cNvPicPr>
          <p:nvPr/>
        </p:nvPicPr>
        <p:blipFill>
          <a:blip r:embed="rId4"/>
          <a:stretch>
            <a:fillRect/>
          </a:stretch>
        </p:blipFill>
        <p:spPr>
          <a:xfrm>
            <a:off x="1012996" y="3290652"/>
            <a:ext cx="7118010" cy="1531938"/>
          </a:xfrm>
          <a:prstGeom prst="rect">
            <a:avLst/>
          </a:prstGeom>
        </p:spPr>
      </p:pic>
    </p:spTree>
    <p:extLst>
      <p:ext uri="{BB962C8B-B14F-4D97-AF65-F5344CB8AC3E}">
        <p14:creationId xmlns:p14="http://schemas.microsoft.com/office/powerpoint/2010/main" val="3460530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4" name="Google Shape;61;p14"/>
          <p:cNvSpPr txBox="1">
            <a:spLocks/>
          </p:cNvSpPr>
          <p:nvPr/>
        </p:nvSpPr>
        <p:spPr>
          <a:xfrm>
            <a:off x="370649" y="348754"/>
            <a:ext cx="8325676" cy="6106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300"/>
              </a:spcAft>
              <a:buClr>
                <a:schemeClr val="tx1"/>
              </a:buClr>
              <a:buSzPct val="100000"/>
            </a:pPr>
            <a:r>
              <a:rPr lang="es-AR" sz="1300" dirty="0">
                <a:solidFill>
                  <a:schemeClr val="tx1"/>
                </a:solidFill>
              </a:rPr>
              <a:t>Utilizar </a:t>
            </a:r>
            <a:r>
              <a:rPr lang="es-AR" sz="1300" b="1" dirty="0" err="1">
                <a:solidFill>
                  <a:srgbClr val="9D66F9"/>
                </a:solidFill>
              </a:rPr>
              <a:t>visibility:hidden</a:t>
            </a:r>
            <a:r>
              <a:rPr lang="es-AR" sz="1300" dirty="0">
                <a:solidFill>
                  <a:schemeClr val="tx1"/>
                </a:solidFill>
              </a:rPr>
              <a:t> es muy interesante si queremos que un elemento y su contenido se vuelva invisible, pero siga ocupando su espacio y así evitar que los elementos adyacentes se desplacen, lo que suele ser un comportamiento no deseado en algunas ocasiones cuando se aplica </a:t>
            </a:r>
            <a:r>
              <a:rPr lang="es-AR" sz="1300" b="1" dirty="0" err="1">
                <a:solidFill>
                  <a:srgbClr val="9D66F9"/>
                </a:solidFill>
              </a:rPr>
              <a:t>display</a:t>
            </a:r>
            <a:r>
              <a:rPr lang="es-AR" sz="1300" b="1" dirty="0">
                <a:solidFill>
                  <a:srgbClr val="9D66F9"/>
                </a:solidFill>
              </a:rPr>
              <a:t>: </a:t>
            </a:r>
            <a:r>
              <a:rPr lang="es-AR" sz="1300" b="1" dirty="0" err="1">
                <a:solidFill>
                  <a:srgbClr val="9D66F9"/>
                </a:solidFill>
              </a:rPr>
              <a:t>none</a:t>
            </a:r>
            <a:r>
              <a:rPr lang="es-AR" sz="1300" dirty="0">
                <a:solidFill>
                  <a:schemeClr val="tx1"/>
                </a:solidFill>
              </a:rPr>
              <a:t>.</a:t>
            </a:r>
          </a:p>
          <a:p>
            <a:pPr marL="114297" indent="0" algn="l">
              <a:spcAft>
                <a:spcPts val="300"/>
              </a:spcAft>
              <a:buClr>
                <a:schemeClr val="tx1"/>
              </a:buClr>
              <a:buSzPct val="100000"/>
            </a:pPr>
            <a:endParaRPr lang="es-AR" sz="1300" dirty="0">
              <a:solidFill>
                <a:schemeClr val="tx1"/>
              </a:solidFill>
            </a:endParaRPr>
          </a:p>
          <a:p>
            <a:pPr marL="114297" indent="0" algn="l">
              <a:spcAft>
                <a:spcPts val="300"/>
              </a:spcAft>
              <a:buClr>
                <a:schemeClr val="tx1"/>
              </a:buClr>
              <a:buSzPct val="100000"/>
            </a:pPr>
            <a:r>
              <a:rPr lang="es-AR" sz="1300" dirty="0">
                <a:solidFill>
                  <a:schemeClr val="tx1"/>
                </a:solidFill>
              </a:rPr>
              <a:t>Otra opción interesante es utilizar la propiedad </a:t>
            </a:r>
            <a:r>
              <a:rPr lang="es-AR" sz="1300" b="1" dirty="0" err="1">
                <a:solidFill>
                  <a:srgbClr val="9D66F9"/>
                </a:solidFill>
              </a:rPr>
              <a:t>opacity</a:t>
            </a:r>
            <a:r>
              <a:rPr lang="es-AR" sz="1300" dirty="0">
                <a:solidFill>
                  <a:schemeClr val="tx1"/>
                </a:solidFill>
              </a:rPr>
              <a:t> junto a transiciones o animaciones, desplazarse desde el valor </a:t>
            </a:r>
            <a:r>
              <a:rPr lang="es-AR" sz="1300" b="1" dirty="0">
                <a:solidFill>
                  <a:srgbClr val="9D66F9"/>
                </a:solidFill>
              </a:rPr>
              <a:t>0</a:t>
            </a:r>
            <a:r>
              <a:rPr lang="es-AR" sz="1300" dirty="0">
                <a:solidFill>
                  <a:schemeClr val="tx1"/>
                </a:solidFill>
              </a:rPr>
              <a:t> al </a:t>
            </a:r>
            <a:r>
              <a:rPr lang="es-AR" sz="1300" b="1" dirty="0">
                <a:solidFill>
                  <a:srgbClr val="9D66F9"/>
                </a:solidFill>
              </a:rPr>
              <a:t>1</a:t>
            </a:r>
            <a:r>
              <a:rPr lang="es-AR" sz="1300" dirty="0">
                <a:solidFill>
                  <a:schemeClr val="tx1"/>
                </a:solidFill>
              </a:rPr>
              <a:t> o viceversa. De esta forma conseguimos una animación de aparición o desvanecimiento</a:t>
            </a:r>
            <a:r>
              <a:rPr lang="es-AR" sz="1300" dirty="0" smtClean="0">
                <a:solidFill>
                  <a:schemeClr val="tx1"/>
                </a:solidFill>
              </a:rPr>
              <a:t>.</a:t>
            </a:r>
          </a:p>
          <a:p>
            <a:pPr marL="114297" indent="0" algn="l">
              <a:spcAft>
                <a:spcPts val="300"/>
              </a:spcAft>
              <a:buClr>
                <a:schemeClr val="tx1"/>
              </a:buClr>
              <a:buSzPct val="100000"/>
            </a:pPr>
            <a:endParaRPr lang="es-AR" sz="1300" dirty="0">
              <a:solidFill>
                <a:schemeClr val="tx1"/>
              </a:solidFill>
            </a:endParaRPr>
          </a:p>
          <a:p>
            <a:pPr marL="114297" indent="0" algn="l">
              <a:spcAft>
                <a:spcPts val="300"/>
              </a:spcAft>
              <a:buClr>
                <a:schemeClr val="tx1"/>
              </a:buClr>
              <a:buSzPct val="100000"/>
            </a:pPr>
            <a:r>
              <a:rPr lang="es-AR" sz="1300" b="1" dirty="0">
                <a:solidFill>
                  <a:schemeClr val="tx1"/>
                </a:solidFill>
              </a:rPr>
              <a:t>Fuente</a:t>
            </a:r>
            <a:r>
              <a:rPr lang="es-AR" sz="1300" dirty="0">
                <a:solidFill>
                  <a:schemeClr val="tx1"/>
                </a:solidFill>
              </a:rPr>
              <a:t>: </a:t>
            </a:r>
            <a:r>
              <a:rPr lang="es-AR" sz="1300" dirty="0">
                <a:solidFill>
                  <a:schemeClr val="tx1"/>
                </a:solidFill>
                <a:hlinkClick r:id="rId3"/>
              </a:rPr>
              <a:t>https://lenguajecss.com/css/maquetacion-y-colocacion/tipos-de-elementos</a:t>
            </a:r>
            <a:r>
              <a:rPr lang="es-AR" sz="1300" dirty="0" smtClean="0">
                <a:solidFill>
                  <a:schemeClr val="tx1"/>
                </a:solidFill>
                <a:hlinkClick r:id="rId3"/>
              </a:rPr>
              <a:t>/</a:t>
            </a:r>
            <a:r>
              <a:rPr lang="es-AR" sz="1300" dirty="0" smtClean="0">
                <a:solidFill>
                  <a:schemeClr val="tx1"/>
                </a:solidFill>
              </a:rPr>
              <a:t>  </a:t>
            </a:r>
            <a:endParaRPr lang="es-AR" sz="1300" dirty="0">
              <a:solidFill>
                <a:schemeClr val="tx1"/>
              </a:solidFill>
            </a:endParaRPr>
          </a:p>
        </p:txBody>
      </p:sp>
    </p:spTree>
    <p:extLst>
      <p:ext uri="{BB962C8B-B14F-4D97-AF65-F5344CB8AC3E}">
        <p14:creationId xmlns:p14="http://schemas.microsoft.com/office/powerpoint/2010/main" val="2441010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0" name="Google Shape;258;p18"/>
          <p:cNvSpPr txBox="1">
            <a:spLocks/>
          </p:cNvSpPr>
          <p:nvPr/>
        </p:nvSpPr>
        <p:spPr>
          <a:xfrm>
            <a:off x="243961" y="558135"/>
            <a:ext cx="86560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s-ES" dirty="0"/>
              <a:t>Media </a:t>
            </a:r>
            <a:r>
              <a:rPr lang="es-ES" dirty="0" err="1"/>
              <a:t>Queries</a:t>
            </a:r>
            <a:endParaRPr lang="es-ES" dirty="0"/>
          </a:p>
        </p:txBody>
      </p:sp>
      <p:sp>
        <p:nvSpPr>
          <p:cNvPr id="14" name="Google Shape;61;p14"/>
          <p:cNvSpPr txBox="1">
            <a:spLocks/>
          </p:cNvSpPr>
          <p:nvPr/>
        </p:nvSpPr>
        <p:spPr>
          <a:xfrm>
            <a:off x="370649" y="1033465"/>
            <a:ext cx="8152000" cy="6106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dirty="0">
                <a:solidFill>
                  <a:schemeClr val="tx1"/>
                </a:solidFill>
              </a:rPr>
              <a:t>Las reglas </a:t>
            </a:r>
            <a:r>
              <a:rPr lang="es-AR" sz="1400" b="1" dirty="0">
                <a:solidFill>
                  <a:schemeClr val="tx1"/>
                </a:solidFill>
              </a:rPr>
              <a:t>media</a:t>
            </a:r>
            <a:r>
              <a:rPr lang="es-AR" sz="1400" dirty="0">
                <a:solidFill>
                  <a:schemeClr val="tx1"/>
                </a:solidFill>
              </a:rPr>
              <a:t> </a:t>
            </a:r>
            <a:r>
              <a:rPr lang="es-AR" sz="1400" b="1" dirty="0" err="1">
                <a:solidFill>
                  <a:schemeClr val="tx1"/>
                </a:solidFill>
              </a:rPr>
              <a:t>queries</a:t>
            </a:r>
            <a:r>
              <a:rPr lang="es-AR" sz="1400" dirty="0">
                <a:solidFill>
                  <a:schemeClr val="tx1"/>
                </a:solidFill>
              </a:rPr>
              <a:t> (también denominadas </a:t>
            </a:r>
            <a:r>
              <a:rPr lang="es-AR" sz="1400" b="1" dirty="0">
                <a:solidFill>
                  <a:schemeClr val="tx1"/>
                </a:solidFill>
              </a:rPr>
              <a:t>MQ</a:t>
            </a:r>
            <a:r>
              <a:rPr lang="es-AR" sz="1400" dirty="0">
                <a:solidFill>
                  <a:schemeClr val="tx1"/>
                </a:solidFill>
              </a:rPr>
              <a:t>) son un tipo de reglas de CSS3 que permiten crear un bloque de código que </a:t>
            </a:r>
            <a:r>
              <a:rPr lang="es-AR" sz="1400" b="1" dirty="0">
                <a:solidFill>
                  <a:schemeClr val="tx1"/>
                </a:solidFill>
              </a:rPr>
              <a:t>sólo se procesará </a:t>
            </a:r>
            <a:r>
              <a:rPr lang="es-AR" sz="1400" dirty="0">
                <a:solidFill>
                  <a:schemeClr val="tx1"/>
                </a:solidFill>
              </a:rPr>
              <a:t>en los dispositivos que </a:t>
            </a:r>
            <a:r>
              <a:rPr lang="es-AR" sz="1400" b="1" dirty="0">
                <a:solidFill>
                  <a:schemeClr val="tx1"/>
                </a:solidFill>
              </a:rPr>
              <a:t>cumplan </a:t>
            </a:r>
            <a:r>
              <a:rPr lang="es-AR" sz="1400" dirty="0">
                <a:solidFill>
                  <a:schemeClr val="tx1"/>
                </a:solidFill>
              </a:rPr>
              <a:t>los criterios especificados como </a:t>
            </a:r>
            <a:r>
              <a:rPr lang="es-AR" sz="1400" b="1" dirty="0" smtClean="0">
                <a:solidFill>
                  <a:schemeClr val="tx1"/>
                </a:solidFill>
              </a:rPr>
              <a:t>condición</a:t>
            </a:r>
            <a:r>
              <a:rPr lang="es-AR" sz="1400" dirty="0" smtClean="0">
                <a:solidFill>
                  <a:schemeClr val="tx1"/>
                </a:solidFill>
              </a:rPr>
              <a:t>.</a:t>
            </a:r>
            <a:endParaRPr lang="es-AR" sz="1400" b="1" dirty="0">
              <a:solidFill>
                <a:schemeClr val="tx1"/>
              </a:solidFill>
            </a:endParaRPr>
          </a:p>
          <a:p>
            <a:pPr marL="114297" indent="0" algn="l">
              <a:spcAft>
                <a:spcPts val="600"/>
              </a:spcAft>
              <a:buClr>
                <a:schemeClr val="tx1"/>
              </a:buClr>
              <a:buSzPct val="100000"/>
            </a:pPr>
            <a:r>
              <a:rPr lang="es-AR" sz="1400" dirty="0">
                <a:solidFill>
                  <a:schemeClr val="tx1"/>
                </a:solidFill>
              </a:rPr>
              <a:t>Con </a:t>
            </a:r>
            <a:r>
              <a:rPr lang="es-AR" sz="1400" b="1" dirty="0">
                <a:solidFill>
                  <a:schemeClr val="tx1"/>
                </a:solidFill>
              </a:rPr>
              <a:t>media </a:t>
            </a:r>
            <a:r>
              <a:rPr lang="es-AR" sz="1400" b="1" dirty="0" err="1" smtClean="0">
                <a:solidFill>
                  <a:schemeClr val="tx1"/>
                </a:solidFill>
              </a:rPr>
              <a:t>queries</a:t>
            </a:r>
            <a:r>
              <a:rPr lang="es-AR" sz="1400" dirty="0" smtClean="0">
                <a:solidFill>
                  <a:schemeClr val="tx1"/>
                </a:solidFill>
              </a:rPr>
              <a:t> </a:t>
            </a:r>
            <a:r>
              <a:rPr lang="es-AR" sz="1400" dirty="0">
                <a:solidFill>
                  <a:schemeClr val="tx1"/>
                </a:solidFill>
              </a:rPr>
              <a:t>puede definir estilos completamente diferentes para diferentes tamaños de navegador</a:t>
            </a:r>
            <a:r>
              <a:rPr lang="es-AR" sz="1400" dirty="0" smtClean="0">
                <a:solidFill>
                  <a:schemeClr val="tx1"/>
                </a:solidFill>
              </a:rPr>
              <a:t>.</a:t>
            </a:r>
            <a:endParaRPr lang="es-AR" sz="1400" dirty="0">
              <a:solidFill>
                <a:schemeClr val="tx1"/>
              </a:solidFill>
            </a:endParaRPr>
          </a:p>
        </p:txBody>
      </p:sp>
      <p:sp>
        <p:nvSpPr>
          <p:cNvPr id="3" name="Rectángulo 2"/>
          <p:cNvSpPr/>
          <p:nvPr/>
        </p:nvSpPr>
        <p:spPr>
          <a:xfrm>
            <a:off x="563089" y="4022383"/>
            <a:ext cx="8017824" cy="1069524"/>
          </a:xfrm>
          <a:prstGeom prst="rect">
            <a:avLst/>
          </a:prstGeom>
        </p:spPr>
        <p:txBody>
          <a:bodyPr wrap="square">
            <a:spAutoFit/>
          </a:bodyPr>
          <a:lstStyle/>
          <a:p>
            <a:pPr>
              <a:spcAft>
                <a:spcPts val="300"/>
              </a:spcAft>
            </a:pPr>
            <a:r>
              <a:rPr lang="es-AR" b="1" dirty="0" smtClean="0">
                <a:latin typeface="Montserrat" panose="020B0604020202020204" charset="0"/>
              </a:rPr>
              <a:t>Para ampliar:</a:t>
            </a:r>
          </a:p>
          <a:p>
            <a:pPr>
              <a:spcAft>
                <a:spcPts val="300"/>
              </a:spcAft>
            </a:pPr>
            <a:r>
              <a:rPr lang="es-AR" dirty="0" smtClean="0">
                <a:latin typeface="Montserrat" panose="020B0604020202020204" charset="0"/>
                <a:hlinkClick r:id="rId3"/>
              </a:rPr>
              <a:t>https</a:t>
            </a:r>
            <a:r>
              <a:rPr lang="es-AR" dirty="0">
                <a:latin typeface="Montserrat" panose="020B0604020202020204" charset="0"/>
                <a:hlinkClick r:id="rId3"/>
              </a:rPr>
              <a:t>://</a:t>
            </a:r>
            <a:r>
              <a:rPr lang="es-AR" dirty="0" smtClean="0">
                <a:latin typeface="Montserrat" panose="020B0604020202020204" charset="0"/>
                <a:hlinkClick r:id="rId3"/>
              </a:rPr>
              <a:t>www.w3schools.com/css/css_rwd_mediaqueries.asp</a:t>
            </a:r>
            <a:r>
              <a:rPr lang="es-AR" dirty="0" smtClean="0">
                <a:latin typeface="Montserrat" panose="020B0604020202020204" charset="0"/>
              </a:rPr>
              <a:t> </a:t>
            </a:r>
            <a:endParaRPr lang="es-AR" dirty="0">
              <a:latin typeface="Montserrat" panose="020B0604020202020204" charset="0"/>
            </a:endParaRPr>
          </a:p>
          <a:p>
            <a:pPr>
              <a:spcAft>
                <a:spcPts val="300"/>
              </a:spcAft>
            </a:pPr>
            <a:r>
              <a:rPr lang="es-AR" dirty="0">
                <a:latin typeface="Montserrat" panose="020B0604020202020204" charset="0"/>
                <a:hlinkClick r:id="rId4"/>
              </a:rPr>
              <a:t>https://</a:t>
            </a:r>
            <a:r>
              <a:rPr lang="es-AR" dirty="0" smtClean="0">
                <a:latin typeface="Montserrat" panose="020B0604020202020204" charset="0"/>
                <a:hlinkClick r:id="rId4"/>
              </a:rPr>
              <a:t>www.w3schools.com/cssref/css3_pr_mediaquery.asp</a:t>
            </a:r>
            <a:r>
              <a:rPr lang="es-AR" dirty="0" smtClean="0">
                <a:latin typeface="Montserrat" panose="020B0604020202020204" charset="0"/>
              </a:rPr>
              <a:t> </a:t>
            </a:r>
          </a:p>
          <a:p>
            <a:pPr>
              <a:spcAft>
                <a:spcPts val="300"/>
              </a:spcAft>
            </a:pPr>
            <a:r>
              <a:rPr lang="es-AR" dirty="0">
                <a:latin typeface="Montserrat" panose="020B0604020202020204" charset="0"/>
                <a:hlinkClick r:id="rId5"/>
              </a:rPr>
              <a:t>https://lenguajecss.com/css/responsive-web-design/media-queries</a:t>
            </a:r>
            <a:r>
              <a:rPr lang="es-AR" dirty="0" smtClean="0">
                <a:latin typeface="Montserrat" panose="020B0604020202020204" charset="0"/>
                <a:hlinkClick r:id="rId5"/>
              </a:rPr>
              <a:t>/</a:t>
            </a:r>
            <a:r>
              <a:rPr lang="es-AR" dirty="0" smtClean="0">
                <a:latin typeface="Montserrat" panose="020B0604020202020204" charset="0"/>
              </a:rPr>
              <a:t> </a:t>
            </a:r>
            <a:endParaRPr lang="es-AR" dirty="0">
              <a:latin typeface="Montserrat" panose="020B0604020202020204" charset="0"/>
            </a:endParaRPr>
          </a:p>
        </p:txBody>
      </p:sp>
      <p:pic>
        <p:nvPicPr>
          <p:cNvPr id="4" name="Imagen 3"/>
          <p:cNvPicPr>
            <a:picLocks noChangeAspect="1"/>
          </p:cNvPicPr>
          <p:nvPr/>
        </p:nvPicPr>
        <p:blipFill>
          <a:blip r:embed="rId6"/>
          <a:stretch>
            <a:fillRect/>
          </a:stretch>
        </p:blipFill>
        <p:spPr>
          <a:xfrm>
            <a:off x="1681720" y="2309889"/>
            <a:ext cx="5664034" cy="1646842"/>
          </a:xfrm>
          <a:prstGeom prst="rect">
            <a:avLst/>
          </a:prstGeom>
        </p:spPr>
      </p:pic>
    </p:spTree>
    <p:extLst>
      <p:ext uri="{BB962C8B-B14F-4D97-AF65-F5344CB8AC3E}">
        <p14:creationId xmlns:p14="http://schemas.microsoft.com/office/powerpoint/2010/main" val="995100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 name="Rectángulo 3"/>
          <p:cNvSpPr/>
          <p:nvPr/>
        </p:nvSpPr>
        <p:spPr>
          <a:xfrm>
            <a:off x="688027" y="729674"/>
            <a:ext cx="8212015" cy="521695"/>
          </a:xfrm>
          <a:prstGeom prst="rect">
            <a:avLst/>
          </a:prstGeom>
          <a:noFill/>
          <a:ln>
            <a:noFill/>
          </a:ln>
        </p:spPr>
        <p:txBody>
          <a:bodyPr spcFirstLastPara="1" wrap="square" lIns="91425" tIns="91425" rIns="91425" bIns="91425" anchor="t" anchorCtr="0">
            <a:noAutofit/>
          </a:bodyPr>
          <a:lstStyle/>
          <a:p>
            <a:pPr>
              <a:spcAft>
                <a:spcPts val="600"/>
              </a:spcAft>
              <a:buClr>
                <a:schemeClr val="tx1"/>
              </a:buClr>
              <a:buSzPct val="100000"/>
              <a:buFont typeface="Montserrat"/>
              <a:buNone/>
            </a:pPr>
            <a:r>
              <a:rPr lang="es-AR" sz="1200" dirty="0" smtClean="0">
                <a:solidFill>
                  <a:schemeClr val="tx1"/>
                </a:solidFill>
                <a:latin typeface="Montserrat"/>
                <a:ea typeface="Montserrat"/>
                <a:cs typeface="Montserrat"/>
              </a:rPr>
              <a:t>El * (</a:t>
            </a:r>
            <a:r>
              <a:rPr lang="es-AR" sz="1200" i="1" dirty="0" err="1" smtClean="0">
                <a:solidFill>
                  <a:schemeClr val="tx1"/>
                </a:solidFill>
                <a:latin typeface="Montserrat"/>
                <a:ea typeface="Montserrat"/>
                <a:cs typeface="Montserrat"/>
              </a:rPr>
              <a:t>asterísco</a:t>
            </a:r>
            <a:r>
              <a:rPr lang="es-AR" sz="1200" dirty="0">
                <a:solidFill>
                  <a:schemeClr val="tx1"/>
                </a:solidFill>
                <a:latin typeface="Montserrat"/>
                <a:ea typeface="Montserrat"/>
                <a:cs typeface="Montserrat"/>
              </a:rPr>
              <a:t>) </a:t>
            </a:r>
            <a:r>
              <a:rPr lang="es-AR" sz="1200" dirty="0" smtClean="0">
                <a:solidFill>
                  <a:schemeClr val="tx1"/>
                </a:solidFill>
                <a:latin typeface="Montserrat"/>
                <a:ea typeface="Montserrat"/>
                <a:cs typeface="Montserrat"/>
              </a:rPr>
              <a:t>representa </a:t>
            </a:r>
            <a:r>
              <a:rPr lang="es-AR" sz="1200" dirty="0">
                <a:solidFill>
                  <a:schemeClr val="tx1"/>
                </a:solidFill>
                <a:latin typeface="Montserrat"/>
                <a:ea typeface="Montserrat"/>
                <a:cs typeface="Montserrat"/>
              </a:rPr>
              <a:t>a cualquier elemento del DOM. Al ser utilizado como selector CSS aplicará a cualquier elemento contenido en el documento</a:t>
            </a:r>
            <a:r>
              <a:rPr lang="es-AR" sz="1200" dirty="0" smtClean="0">
                <a:solidFill>
                  <a:schemeClr val="tx1"/>
                </a:solidFill>
                <a:latin typeface="Montserrat"/>
                <a:ea typeface="Montserrat"/>
                <a:cs typeface="Montserrat"/>
              </a:rPr>
              <a:t>. </a:t>
            </a:r>
            <a:endParaRPr lang="es-AR" sz="1200" dirty="0">
              <a:solidFill>
                <a:schemeClr val="tx1"/>
              </a:solidFill>
              <a:latin typeface="Montserrat"/>
              <a:ea typeface="Montserrat"/>
              <a:cs typeface="Montserrat"/>
            </a:endParaRPr>
          </a:p>
        </p:txBody>
      </p:sp>
      <p:sp>
        <p:nvSpPr>
          <p:cNvPr id="5" name="Rectángulo 4"/>
          <p:cNvSpPr/>
          <p:nvPr/>
        </p:nvSpPr>
        <p:spPr>
          <a:xfrm>
            <a:off x="1046285" y="1240346"/>
            <a:ext cx="7476364" cy="461665"/>
          </a:xfrm>
          <a:prstGeom prst="rect">
            <a:avLst/>
          </a:prstGeom>
          <a:noFill/>
          <a:ln>
            <a:noFill/>
          </a:ln>
        </p:spPr>
        <p:txBody>
          <a:bodyPr spcFirstLastPara="1" wrap="square" lIns="91425" tIns="91425" rIns="91425" bIns="91425" anchor="t" anchorCtr="0">
            <a:noAutofit/>
          </a:bodyPr>
          <a:lstStyle/>
          <a:p>
            <a:pPr>
              <a:spcAft>
                <a:spcPts val="600"/>
              </a:spcAft>
              <a:buClr>
                <a:schemeClr val="tx1"/>
              </a:buClr>
              <a:buSzPct val="100000"/>
              <a:buFont typeface="Montserrat"/>
              <a:buNone/>
            </a:pPr>
            <a:r>
              <a:rPr lang="es-AR" sz="1200" dirty="0">
                <a:solidFill>
                  <a:schemeClr val="tx1"/>
                </a:solidFill>
                <a:latin typeface="Montserrat"/>
                <a:ea typeface="Montserrat"/>
                <a:cs typeface="Montserrat"/>
                <a:hlinkClick r:id="rId3"/>
              </a:rPr>
              <a:t>https://</a:t>
            </a:r>
            <a:r>
              <a:rPr lang="es-AR" sz="1200" dirty="0" smtClean="0">
                <a:solidFill>
                  <a:schemeClr val="tx1"/>
                </a:solidFill>
                <a:latin typeface="Montserrat"/>
                <a:ea typeface="Montserrat"/>
                <a:cs typeface="Montserrat"/>
                <a:hlinkClick r:id="rId3"/>
              </a:rPr>
              <a:t>www.w3schools.com/css/tryit.asp?filename=trycss_syntax_universal</a:t>
            </a:r>
            <a:endParaRPr lang="es-AR" sz="1200" dirty="0">
              <a:solidFill>
                <a:schemeClr val="tx1"/>
              </a:solidFill>
              <a:latin typeface="Montserrat"/>
              <a:ea typeface="Montserrat"/>
              <a:cs typeface="Montserrat"/>
            </a:endParaRPr>
          </a:p>
        </p:txBody>
      </p:sp>
      <p:sp>
        <p:nvSpPr>
          <p:cNvPr id="9" name="Google Shape;61;p14"/>
          <p:cNvSpPr txBox="1">
            <a:spLocks/>
          </p:cNvSpPr>
          <p:nvPr/>
        </p:nvSpPr>
        <p:spPr>
          <a:xfrm>
            <a:off x="370649" y="451159"/>
            <a:ext cx="8152000" cy="3571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b="1" dirty="0" smtClean="0">
                <a:solidFill>
                  <a:srgbClr val="9D66F9"/>
                </a:solidFill>
              </a:rPr>
              <a:t>Selector universal</a:t>
            </a:r>
            <a:endParaRPr lang="es-AR" sz="1400" b="1" dirty="0">
              <a:solidFill>
                <a:srgbClr val="9D66F9"/>
              </a:solidFill>
            </a:endParaRPr>
          </a:p>
        </p:txBody>
      </p:sp>
      <p:sp>
        <p:nvSpPr>
          <p:cNvPr id="7" name="Rectángulo 6"/>
          <p:cNvSpPr/>
          <p:nvPr/>
        </p:nvSpPr>
        <p:spPr>
          <a:xfrm>
            <a:off x="791970" y="2523940"/>
            <a:ext cx="3066865" cy="307777"/>
          </a:xfrm>
          <a:prstGeom prst="rect">
            <a:avLst/>
          </a:prstGeom>
          <a:solidFill>
            <a:srgbClr val="23262E"/>
          </a:solidFill>
        </p:spPr>
        <p:txBody>
          <a:bodyPr wrap="none">
            <a:spAutoFit/>
          </a:bodyPr>
          <a:lstStyle/>
          <a:p>
            <a:r>
              <a:rPr lang="es-AR" dirty="0" err="1">
                <a:solidFill>
                  <a:srgbClr val="F92672"/>
                </a:solidFill>
                <a:latin typeface="Consolas" panose="020B0609020204030204" pitchFamily="49" charset="0"/>
              </a:rPr>
              <a:t>div</a:t>
            </a:r>
            <a:r>
              <a:rPr lang="es-AR" dirty="0" err="1">
                <a:solidFill>
                  <a:srgbClr val="EE5D43"/>
                </a:solidFill>
                <a:latin typeface="Consolas" panose="020B0609020204030204" pitchFamily="49" charset="0"/>
              </a:rPr>
              <a:t>#menu</a:t>
            </a:r>
            <a:r>
              <a:rPr lang="es-AR" dirty="0">
                <a:solidFill>
                  <a:srgbClr val="D5CED9"/>
                </a:solidFill>
                <a:latin typeface="Consolas" panose="020B0609020204030204" pitchFamily="49" charset="0"/>
              </a:rPr>
              <a:t> </a:t>
            </a:r>
            <a:r>
              <a:rPr lang="es-AR" dirty="0">
                <a:solidFill>
                  <a:srgbClr val="F92672"/>
                </a:solidFill>
                <a:latin typeface="Consolas" panose="020B0609020204030204" pitchFamily="49" charset="0"/>
              </a:rPr>
              <a:t>*</a:t>
            </a:r>
            <a:r>
              <a:rPr lang="es-AR" dirty="0">
                <a:solidFill>
                  <a:srgbClr val="D5CED9"/>
                </a:solidFill>
                <a:latin typeface="Consolas" panose="020B0609020204030204" pitchFamily="49" charset="0"/>
              </a:rPr>
              <a:t> { </a:t>
            </a:r>
            <a:r>
              <a:rPr lang="es-AR" dirty="0">
                <a:solidFill>
                  <a:srgbClr val="5F6167"/>
                </a:solidFill>
                <a:latin typeface="Consolas" panose="020B0609020204030204" pitchFamily="49" charset="0"/>
              </a:rPr>
              <a:t>/*Reglas CSS*/</a:t>
            </a:r>
            <a:r>
              <a:rPr lang="es-AR" dirty="0">
                <a:solidFill>
                  <a:srgbClr val="D5CED9"/>
                </a:solidFill>
                <a:latin typeface="Consolas" panose="020B0609020204030204" pitchFamily="49" charset="0"/>
              </a:rPr>
              <a:t> }</a:t>
            </a:r>
          </a:p>
        </p:txBody>
      </p:sp>
      <p:sp>
        <p:nvSpPr>
          <p:cNvPr id="21" name="Rectángulo 20"/>
          <p:cNvSpPr/>
          <p:nvPr/>
        </p:nvSpPr>
        <p:spPr>
          <a:xfrm>
            <a:off x="688027" y="1759262"/>
            <a:ext cx="8212015" cy="684885"/>
          </a:xfrm>
          <a:prstGeom prst="rect">
            <a:avLst/>
          </a:prstGeom>
          <a:noFill/>
          <a:ln>
            <a:noFill/>
          </a:ln>
        </p:spPr>
        <p:txBody>
          <a:bodyPr spcFirstLastPara="1" wrap="square" lIns="91425" tIns="91425" rIns="91425" bIns="91425" anchor="t" anchorCtr="0">
            <a:noAutofit/>
          </a:bodyPr>
          <a:lstStyle/>
          <a:p>
            <a:pPr>
              <a:spcAft>
                <a:spcPts val="600"/>
              </a:spcAft>
              <a:buClr>
                <a:schemeClr val="tx1"/>
              </a:buClr>
              <a:buSzPct val="100000"/>
              <a:buFont typeface="Montserrat"/>
              <a:buNone/>
            </a:pPr>
            <a:r>
              <a:rPr lang="es-AR" sz="1200" dirty="0" smtClean="0">
                <a:solidFill>
                  <a:schemeClr val="tx1"/>
                </a:solidFill>
                <a:latin typeface="Montserrat"/>
                <a:ea typeface="Montserrat"/>
                <a:cs typeface="Montserrat"/>
              </a:rPr>
              <a:t>El selector universal no solamente permite seleccionar todos los elementos de un documento HTML, sino también aquellos que pertenezcan a un id o clase específica. En el ejemplo se observa cómo se seleccionan todos los elementos contenidos en un </a:t>
            </a:r>
            <a:r>
              <a:rPr lang="es-AR" sz="1200" b="1" dirty="0" smtClean="0">
                <a:solidFill>
                  <a:schemeClr val="tx1"/>
                </a:solidFill>
                <a:latin typeface="Montserrat"/>
                <a:ea typeface="Montserrat"/>
                <a:cs typeface="Montserrat"/>
              </a:rPr>
              <a:t>div</a:t>
            </a:r>
            <a:r>
              <a:rPr lang="es-AR" sz="1200" dirty="0" smtClean="0">
                <a:solidFill>
                  <a:schemeClr val="tx1"/>
                </a:solidFill>
                <a:latin typeface="Montserrat"/>
                <a:ea typeface="Montserrat"/>
                <a:cs typeface="Montserrat"/>
              </a:rPr>
              <a:t> cuyo id es </a:t>
            </a:r>
            <a:r>
              <a:rPr lang="es-AR" sz="1200" b="1" dirty="0" smtClean="0">
                <a:solidFill>
                  <a:schemeClr val="tx1"/>
                </a:solidFill>
                <a:latin typeface="Montserrat"/>
                <a:ea typeface="Montserrat"/>
                <a:cs typeface="Montserrat"/>
              </a:rPr>
              <a:t>‘</a:t>
            </a:r>
            <a:r>
              <a:rPr lang="es-AR" sz="1200" b="1" dirty="0" err="1" smtClean="0">
                <a:solidFill>
                  <a:schemeClr val="tx1"/>
                </a:solidFill>
                <a:latin typeface="Montserrat"/>
                <a:ea typeface="Montserrat"/>
                <a:cs typeface="Montserrat"/>
              </a:rPr>
              <a:t>menu</a:t>
            </a:r>
            <a:r>
              <a:rPr lang="es-AR" sz="1200" b="1" dirty="0" smtClean="0">
                <a:solidFill>
                  <a:schemeClr val="tx1"/>
                </a:solidFill>
                <a:latin typeface="Montserrat"/>
                <a:ea typeface="Montserrat"/>
                <a:cs typeface="Montserrat"/>
              </a:rPr>
              <a:t>’</a:t>
            </a:r>
            <a:r>
              <a:rPr lang="es-AR" sz="1200" dirty="0" smtClean="0">
                <a:solidFill>
                  <a:schemeClr val="tx1"/>
                </a:solidFill>
                <a:latin typeface="Montserrat"/>
                <a:ea typeface="Montserrat"/>
                <a:cs typeface="Montserrat"/>
              </a:rPr>
              <a:t>.</a:t>
            </a:r>
            <a:endParaRPr lang="es-AR" sz="1200" dirty="0">
              <a:solidFill>
                <a:schemeClr val="tx1"/>
              </a:solidFill>
              <a:latin typeface="Montserrat"/>
              <a:ea typeface="Montserrat"/>
              <a:cs typeface="Montserrat"/>
            </a:endParaRPr>
          </a:p>
        </p:txBody>
      </p:sp>
      <p:sp>
        <p:nvSpPr>
          <p:cNvPr id="22" name="Rectángulo 21"/>
          <p:cNvSpPr/>
          <p:nvPr/>
        </p:nvSpPr>
        <p:spPr>
          <a:xfrm>
            <a:off x="3479255" y="3068493"/>
            <a:ext cx="4961361" cy="861669"/>
          </a:xfrm>
          <a:prstGeom prst="rect">
            <a:avLst/>
          </a:prstGeom>
          <a:noFill/>
          <a:ln>
            <a:noFill/>
          </a:ln>
        </p:spPr>
        <p:txBody>
          <a:bodyPr spcFirstLastPara="1" wrap="square" lIns="91425" tIns="91425" rIns="91425" bIns="91425" anchor="t" anchorCtr="0">
            <a:noAutofit/>
          </a:bodyPr>
          <a:lstStyle/>
          <a:p>
            <a:pPr>
              <a:spcAft>
                <a:spcPts val="600"/>
              </a:spcAft>
              <a:buClr>
                <a:schemeClr val="tx1"/>
              </a:buClr>
              <a:buSzPct val="100000"/>
              <a:buFont typeface="Montserrat"/>
              <a:buNone/>
            </a:pPr>
            <a:r>
              <a:rPr lang="es-AR" sz="1200" b="1" dirty="0">
                <a:solidFill>
                  <a:schemeClr val="tx1"/>
                </a:solidFill>
                <a:latin typeface="Montserrat"/>
                <a:ea typeface="Montserrat"/>
                <a:cs typeface="Montserrat"/>
              </a:rPr>
              <a:t>Para ampliar</a:t>
            </a:r>
            <a:r>
              <a:rPr lang="es-AR" sz="1200" b="1" dirty="0" smtClean="0">
                <a:solidFill>
                  <a:schemeClr val="tx1"/>
                </a:solidFill>
                <a:latin typeface="Montserrat"/>
                <a:ea typeface="Montserrat"/>
                <a:cs typeface="Montserrat"/>
              </a:rPr>
              <a:t>:</a:t>
            </a:r>
          </a:p>
          <a:p>
            <a:pPr>
              <a:spcAft>
                <a:spcPts val="600"/>
              </a:spcAft>
              <a:buClr>
                <a:schemeClr val="tx1"/>
              </a:buClr>
              <a:buSzPct val="100000"/>
              <a:buFont typeface="Montserrat"/>
              <a:buNone/>
            </a:pPr>
            <a:r>
              <a:rPr lang="es-AR" sz="1200" dirty="0" smtClean="0">
                <a:solidFill>
                  <a:schemeClr val="tx1"/>
                </a:solidFill>
                <a:latin typeface="Montserrat"/>
                <a:ea typeface="Montserrat"/>
                <a:cs typeface="Montserrat"/>
                <a:hlinkClick r:id="rId4"/>
              </a:rPr>
              <a:t>https</a:t>
            </a:r>
            <a:r>
              <a:rPr lang="es-AR" sz="1200" dirty="0">
                <a:solidFill>
                  <a:schemeClr val="tx1"/>
                </a:solidFill>
                <a:latin typeface="Montserrat"/>
                <a:ea typeface="Montserrat"/>
                <a:cs typeface="Montserrat"/>
                <a:hlinkClick r:id="rId4"/>
              </a:rPr>
              <a:t>://www.w3.org/wiki/CSS_/_</a:t>
            </a:r>
            <a:r>
              <a:rPr lang="es-AR" sz="1200" dirty="0" smtClean="0">
                <a:solidFill>
                  <a:schemeClr val="tx1"/>
                </a:solidFill>
                <a:latin typeface="Montserrat"/>
                <a:ea typeface="Montserrat"/>
                <a:cs typeface="Montserrat"/>
                <a:hlinkClick r:id="rId4"/>
              </a:rPr>
              <a:t>Selectores_CSS</a:t>
            </a:r>
            <a:endParaRPr lang="es-AR" sz="1200" dirty="0" smtClean="0">
              <a:solidFill>
                <a:schemeClr val="tx1"/>
              </a:solidFill>
              <a:latin typeface="Montserrat"/>
              <a:ea typeface="Montserrat"/>
              <a:cs typeface="Montserrat"/>
            </a:endParaRPr>
          </a:p>
          <a:p>
            <a:pPr>
              <a:spcAft>
                <a:spcPts val="600"/>
              </a:spcAft>
              <a:buClr>
                <a:schemeClr val="tx1"/>
              </a:buClr>
              <a:buSzPct val="100000"/>
              <a:buFont typeface="Montserrat"/>
              <a:buNone/>
            </a:pPr>
            <a:r>
              <a:rPr lang="es-AR" sz="1200" dirty="0">
                <a:solidFill>
                  <a:schemeClr val="tx1"/>
                </a:solidFill>
                <a:latin typeface="Montserrat"/>
                <a:ea typeface="Montserrat"/>
                <a:cs typeface="Montserrat"/>
                <a:hlinkClick r:id="rId5"/>
              </a:rPr>
              <a:t>https://lenguajecss.com/css/selectores/selectores-avanzados</a:t>
            </a:r>
            <a:r>
              <a:rPr lang="es-AR" sz="1200" dirty="0" smtClean="0">
                <a:solidFill>
                  <a:schemeClr val="tx1"/>
                </a:solidFill>
                <a:latin typeface="Montserrat"/>
                <a:ea typeface="Montserrat"/>
                <a:cs typeface="Montserrat"/>
                <a:hlinkClick r:id="rId5"/>
              </a:rPr>
              <a:t>/</a:t>
            </a:r>
            <a:endParaRPr lang="es-AR" sz="1200" dirty="0" smtClean="0">
              <a:solidFill>
                <a:schemeClr val="tx1"/>
              </a:solidFill>
              <a:latin typeface="Montserrat"/>
              <a:ea typeface="Montserrat"/>
              <a:cs typeface="Montserrat"/>
            </a:endParaRPr>
          </a:p>
          <a:p>
            <a:pPr>
              <a:spcAft>
                <a:spcPts val="600"/>
              </a:spcAft>
              <a:buClr>
                <a:schemeClr val="tx1"/>
              </a:buClr>
              <a:buSzPct val="100000"/>
              <a:buFont typeface="Montserrat"/>
              <a:buNone/>
            </a:pPr>
            <a:r>
              <a:rPr lang="es-AR" sz="1200" dirty="0">
                <a:solidFill>
                  <a:schemeClr val="tx1"/>
                </a:solidFill>
                <a:latin typeface="Montserrat"/>
                <a:ea typeface="Montserrat"/>
                <a:cs typeface="Montserrat"/>
                <a:hlinkClick r:id="rId6"/>
              </a:rPr>
              <a:t>https://</a:t>
            </a:r>
            <a:r>
              <a:rPr lang="es-AR" sz="1200" dirty="0" smtClean="0">
                <a:solidFill>
                  <a:schemeClr val="tx1"/>
                </a:solidFill>
                <a:latin typeface="Montserrat"/>
                <a:ea typeface="Montserrat"/>
                <a:cs typeface="Montserrat"/>
                <a:hlinkClick r:id="rId6"/>
              </a:rPr>
              <a:t>www.w3schools.com/cssref/css_selectors.asp</a:t>
            </a:r>
            <a:endParaRPr lang="es-AR" sz="1200" dirty="0" smtClean="0">
              <a:solidFill>
                <a:schemeClr val="tx1"/>
              </a:solidFill>
              <a:latin typeface="Montserrat"/>
              <a:ea typeface="Montserrat"/>
              <a:cs typeface="Montserrat"/>
            </a:endParaRPr>
          </a:p>
          <a:p>
            <a:pPr>
              <a:spcAft>
                <a:spcPts val="600"/>
              </a:spcAft>
              <a:buClr>
                <a:schemeClr val="tx1"/>
              </a:buClr>
              <a:buSzPct val="100000"/>
              <a:buFont typeface="Montserrat"/>
              <a:buNone/>
            </a:pPr>
            <a:endParaRPr lang="es-AR" sz="1200" dirty="0">
              <a:solidFill>
                <a:schemeClr val="tx1"/>
              </a:solidFill>
              <a:latin typeface="Montserrat"/>
              <a:ea typeface="Montserrat"/>
              <a:cs typeface="Montserrat"/>
            </a:endParaRPr>
          </a:p>
        </p:txBody>
      </p:sp>
    </p:spTree>
    <p:extLst>
      <p:ext uri="{BB962C8B-B14F-4D97-AF65-F5344CB8AC3E}">
        <p14:creationId xmlns:p14="http://schemas.microsoft.com/office/powerpoint/2010/main" val="473218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0" name="Google Shape;258;p18"/>
          <p:cNvSpPr txBox="1">
            <a:spLocks/>
          </p:cNvSpPr>
          <p:nvPr/>
        </p:nvSpPr>
        <p:spPr>
          <a:xfrm>
            <a:off x="243961" y="558135"/>
            <a:ext cx="86560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s-ES" dirty="0"/>
              <a:t>Media </a:t>
            </a:r>
            <a:r>
              <a:rPr lang="es-ES" dirty="0" err="1" smtClean="0"/>
              <a:t>Queries</a:t>
            </a:r>
            <a:r>
              <a:rPr lang="es-ES" dirty="0" smtClean="0"/>
              <a:t> | Tipos de medios</a:t>
            </a:r>
            <a:endParaRPr lang="es-ES" dirty="0"/>
          </a:p>
        </p:txBody>
      </p:sp>
      <p:sp>
        <p:nvSpPr>
          <p:cNvPr id="14" name="Google Shape;61;p14"/>
          <p:cNvSpPr txBox="1">
            <a:spLocks/>
          </p:cNvSpPr>
          <p:nvPr/>
        </p:nvSpPr>
        <p:spPr>
          <a:xfrm>
            <a:off x="370649" y="3043240"/>
            <a:ext cx="8152000" cy="6106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dirty="0">
                <a:solidFill>
                  <a:schemeClr val="tx1"/>
                </a:solidFill>
              </a:rPr>
              <a:t>Recordemos que con el siguiente fragmento de código HTML estamos indicando que el nuevo ancho de la pantalla es el ancho del dispositivo, por lo que el aspecto del </a:t>
            </a:r>
            <a:r>
              <a:rPr lang="es-AR" sz="1400" dirty="0" err="1">
                <a:solidFill>
                  <a:schemeClr val="tx1"/>
                </a:solidFill>
              </a:rPr>
              <a:t>viewport</a:t>
            </a:r>
            <a:r>
              <a:rPr lang="es-AR" sz="1400" dirty="0">
                <a:solidFill>
                  <a:schemeClr val="tx1"/>
                </a:solidFill>
              </a:rPr>
              <a:t> se va a adaptar </a:t>
            </a:r>
            <a:r>
              <a:rPr lang="es-AR" sz="1400" dirty="0" smtClean="0">
                <a:solidFill>
                  <a:schemeClr val="tx1"/>
                </a:solidFill>
              </a:rPr>
              <a:t>consecuentemente:</a:t>
            </a:r>
            <a:endParaRPr lang="es-AR" sz="1400" dirty="0">
              <a:solidFill>
                <a:schemeClr val="tx1"/>
              </a:solidFill>
            </a:endParaRPr>
          </a:p>
        </p:txBody>
      </p:sp>
      <p:pic>
        <p:nvPicPr>
          <p:cNvPr id="6" name="Picture 3"/>
          <p:cNvPicPr>
            <a:picLocks noChangeAspect="1"/>
          </p:cNvPicPr>
          <p:nvPr/>
        </p:nvPicPr>
        <p:blipFill>
          <a:blip r:embed="rId3"/>
          <a:stretch>
            <a:fillRect/>
          </a:stretch>
        </p:blipFill>
        <p:spPr>
          <a:xfrm>
            <a:off x="1368689" y="1264185"/>
            <a:ext cx="6498961" cy="1621585"/>
          </a:xfrm>
          <a:prstGeom prst="rect">
            <a:avLst/>
          </a:prstGeom>
        </p:spPr>
      </p:pic>
      <p:sp>
        <p:nvSpPr>
          <p:cNvPr id="2" name="Rectángulo 1"/>
          <p:cNvSpPr/>
          <p:nvPr/>
        </p:nvSpPr>
        <p:spPr>
          <a:xfrm>
            <a:off x="1074869" y="3903480"/>
            <a:ext cx="7086600" cy="307777"/>
          </a:xfrm>
          <a:prstGeom prst="rect">
            <a:avLst/>
          </a:prstGeom>
          <a:solidFill>
            <a:srgbClr val="23262E"/>
          </a:solidFill>
        </p:spPr>
        <p:txBody>
          <a:bodyPr wrap="square">
            <a:spAutoFit/>
          </a:bodyPr>
          <a:lstStyle/>
          <a:p>
            <a:r>
              <a:rPr lang="en-US" dirty="0">
                <a:solidFill>
                  <a:srgbClr val="D5CED9"/>
                </a:solidFill>
                <a:latin typeface="Consolas" panose="020B0609020204030204" pitchFamily="49" charset="0"/>
              </a:rPr>
              <a:t>&lt;</a:t>
            </a:r>
            <a:r>
              <a:rPr lang="en-US" dirty="0">
                <a:solidFill>
                  <a:srgbClr val="F92672"/>
                </a:solidFill>
                <a:latin typeface="Consolas" panose="020B0609020204030204" pitchFamily="49" charset="0"/>
              </a:rPr>
              <a:t>meta</a:t>
            </a:r>
            <a:r>
              <a:rPr lang="en-US" dirty="0">
                <a:solidFill>
                  <a:srgbClr val="D5CED9"/>
                </a:solidFill>
                <a:latin typeface="Consolas" panose="020B0609020204030204" pitchFamily="49" charset="0"/>
              </a:rPr>
              <a:t> </a:t>
            </a:r>
            <a:r>
              <a:rPr lang="en-US" dirty="0">
                <a:solidFill>
                  <a:srgbClr val="FFE66D"/>
                </a:solidFill>
                <a:latin typeface="Consolas" panose="020B0609020204030204" pitchFamily="49" charset="0"/>
              </a:rPr>
              <a:t>name</a:t>
            </a:r>
            <a:r>
              <a:rPr lang="en-US" dirty="0">
                <a:solidFill>
                  <a:srgbClr val="D5CED9"/>
                </a:solidFill>
                <a:latin typeface="Consolas" panose="020B0609020204030204" pitchFamily="49" charset="0"/>
              </a:rPr>
              <a:t>=</a:t>
            </a:r>
            <a:r>
              <a:rPr lang="en-US" dirty="0">
                <a:solidFill>
                  <a:srgbClr val="96E072"/>
                </a:solidFill>
                <a:latin typeface="Consolas" panose="020B0609020204030204" pitchFamily="49" charset="0"/>
              </a:rPr>
              <a:t>"viewport"</a:t>
            </a:r>
            <a:r>
              <a:rPr lang="en-US" dirty="0">
                <a:solidFill>
                  <a:srgbClr val="D5CED9"/>
                </a:solidFill>
                <a:latin typeface="Consolas" panose="020B0609020204030204" pitchFamily="49" charset="0"/>
              </a:rPr>
              <a:t> </a:t>
            </a:r>
            <a:r>
              <a:rPr lang="en-US" dirty="0">
                <a:solidFill>
                  <a:srgbClr val="FFE66D"/>
                </a:solidFill>
                <a:latin typeface="Consolas" panose="020B0609020204030204" pitchFamily="49" charset="0"/>
              </a:rPr>
              <a:t>content</a:t>
            </a:r>
            <a:r>
              <a:rPr lang="en-US" dirty="0">
                <a:solidFill>
                  <a:srgbClr val="D5CED9"/>
                </a:solidFill>
                <a:latin typeface="Consolas" panose="020B0609020204030204" pitchFamily="49" charset="0"/>
              </a:rPr>
              <a:t>=</a:t>
            </a:r>
            <a:r>
              <a:rPr lang="en-US" dirty="0">
                <a:solidFill>
                  <a:srgbClr val="96E072"/>
                </a:solidFill>
                <a:latin typeface="Consolas" panose="020B0609020204030204" pitchFamily="49" charset="0"/>
              </a:rPr>
              <a:t>"width=device-width, initial-scale=1.0"</a:t>
            </a:r>
            <a:r>
              <a:rPr lang="en-US" dirty="0">
                <a:solidFill>
                  <a:srgbClr val="D5CED9"/>
                </a:solidFill>
                <a:latin typeface="Consolas" panose="020B0609020204030204" pitchFamily="49" charset="0"/>
              </a:rPr>
              <a:t>&gt;</a:t>
            </a:r>
          </a:p>
        </p:txBody>
      </p:sp>
    </p:spTree>
    <p:extLst>
      <p:ext uri="{BB962C8B-B14F-4D97-AF65-F5344CB8AC3E}">
        <p14:creationId xmlns:p14="http://schemas.microsoft.com/office/powerpoint/2010/main" val="1277321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0" name="Google Shape;258;p18"/>
          <p:cNvSpPr txBox="1">
            <a:spLocks/>
          </p:cNvSpPr>
          <p:nvPr/>
        </p:nvSpPr>
        <p:spPr>
          <a:xfrm>
            <a:off x="243961" y="426254"/>
            <a:ext cx="86560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s-ES" dirty="0"/>
              <a:t>Media </a:t>
            </a:r>
            <a:r>
              <a:rPr lang="es-ES" dirty="0" err="1" smtClean="0"/>
              <a:t>Queries</a:t>
            </a:r>
            <a:r>
              <a:rPr lang="es-ES" dirty="0" smtClean="0"/>
              <a:t> | Ejemplos explicados</a:t>
            </a:r>
            <a:endParaRPr lang="es-ES" dirty="0"/>
          </a:p>
        </p:txBody>
      </p:sp>
      <p:sp>
        <p:nvSpPr>
          <p:cNvPr id="14" name="Google Shape;61;p14"/>
          <p:cNvSpPr txBox="1">
            <a:spLocks/>
          </p:cNvSpPr>
          <p:nvPr/>
        </p:nvSpPr>
        <p:spPr>
          <a:xfrm>
            <a:off x="361124" y="998955"/>
            <a:ext cx="8152000" cy="3286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b="1" dirty="0" smtClean="0">
                <a:solidFill>
                  <a:srgbClr val="9D66F9"/>
                </a:solidFill>
              </a:rPr>
              <a:t>media-query-1.css</a:t>
            </a:r>
            <a:endParaRPr lang="es-AR" sz="1400" b="1" dirty="0">
              <a:solidFill>
                <a:srgbClr val="9D66F9"/>
              </a:solidFill>
            </a:endParaRPr>
          </a:p>
        </p:txBody>
      </p:sp>
      <p:pic>
        <p:nvPicPr>
          <p:cNvPr id="6" name="Imagen 5"/>
          <p:cNvPicPr>
            <a:picLocks noChangeAspect="1"/>
          </p:cNvPicPr>
          <p:nvPr/>
        </p:nvPicPr>
        <p:blipFill>
          <a:blip r:embed="rId3"/>
          <a:stretch>
            <a:fillRect/>
          </a:stretch>
        </p:blipFill>
        <p:spPr>
          <a:xfrm>
            <a:off x="3514097" y="1135568"/>
            <a:ext cx="2608009" cy="1934308"/>
          </a:xfrm>
          <a:prstGeom prst="rect">
            <a:avLst/>
          </a:prstGeom>
        </p:spPr>
      </p:pic>
      <p:pic>
        <p:nvPicPr>
          <p:cNvPr id="7" name="Imagen 6"/>
          <p:cNvPicPr>
            <a:picLocks noChangeAspect="1"/>
          </p:cNvPicPr>
          <p:nvPr/>
        </p:nvPicPr>
        <p:blipFill>
          <a:blip r:embed="rId4"/>
          <a:stretch>
            <a:fillRect/>
          </a:stretch>
        </p:blipFill>
        <p:spPr>
          <a:xfrm>
            <a:off x="489182" y="3303820"/>
            <a:ext cx="2819127" cy="1611557"/>
          </a:xfrm>
          <a:prstGeom prst="rect">
            <a:avLst/>
          </a:prstGeom>
        </p:spPr>
      </p:pic>
      <p:pic>
        <p:nvPicPr>
          <p:cNvPr id="10" name="Imagen 9"/>
          <p:cNvPicPr>
            <a:picLocks noChangeAspect="1"/>
          </p:cNvPicPr>
          <p:nvPr/>
        </p:nvPicPr>
        <p:blipFill>
          <a:blip r:embed="rId5"/>
          <a:stretch>
            <a:fillRect/>
          </a:stretch>
        </p:blipFill>
        <p:spPr>
          <a:xfrm>
            <a:off x="3925158" y="3344815"/>
            <a:ext cx="4171766" cy="1568267"/>
          </a:xfrm>
          <a:prstGeom prst="rect">
            <a:avLst/>
          </a:prstGeom>
        </p:spPr>
      </p:pic>
      <p:pic>
        <p:nvPicPr>
          <p:cNvPr id="8" name="Imagen 7"/>
          <p:cNvPicPr>
            <a:picLocks noChangeAspect="1"/>
          </p:cNvPicPr>
          <p:nvPr/>
        </p:nvPicPr>
        <p:blipFill rotWithShape="1">
          <a:blip r:embed="rId6"/>
          <a:srcRect t="33568" b="34868"/>
          <a:stretch/>
        </p:blipFill>
        <p:spPr>
          <a:xfrm>
            <a:off x="5453722" y="1163603"/>
            <a:ext cx="2447253" cy="460006"/>
          </a:xfrm>
          <a:prstGeom prst="rect">
            <a:avLst/>
          </a:prstGeom>
        </p:spPr>
      </p:pic>
      <p:pic>
        <p:nvPicPr>
          <p:cNvPr id="3" name="Imagen 2"/>
          <p:cNvPicPr>
            <a:picLocks noChangeAspect="1"/>
          </p:cNvPicPr>
          <p:nvPr/>
        </p:nvPicPr>
        <p:blipFill rotWithShape="1">
          <a:blip r:embed="rId6"/>
          <a:srcRect b="69735"/>
          <a:stretch/>
        </p:blipFill>
        <p:spPr>
          <a:xfrm>
            <a:off x="2165060" y="3251731"/>
            <a:ext cx="2447253" cy="441061"/>
          </a:xfrm>
          <a:prstGeom prst="rect">
            <a:avLst/>
          </a:prstGeom>
        </p:spPr>
      </p:pic>
      <p:pic>
        <p:nvPicPr>
          <p:cNvPr id="9" name="Imagen 8"/>
          <p:cNvPicPr>
            <a:picLocks noChangeAspect="1"/>
          </p:cNvPicPr>
          <p:nvPr/>
        </p:nvPicPr>
        <p:blipFill rotWithShape="1">
          <a:blip r:embed="rId6"/>
          <a:srcRect t="67923"/>
          <a:stretch/>
        </p:blipFill>
        <p:spPr>
          <a:xfrm>
            <a:off x="6452789" y="3344815"/>
            <a:ext cx="2447253" cy="467476"/>
          </a:xfrm>
          <a:prstGeom prst="rect">
            <a:avLst/>
          </a:prstGeom>
        </p:spPr>
      </p:pic>
      <p:pic>
        <p:nvPicPr>
          <p:cNvPr id="11" name="Imagen 10"/>
          <p:cNvPicPr>
            <a:picLocks noChangeAspect="1"/>
          </p:cNvPicPr>
          <p:nvPr/>
        </p:nvPicPr>
        <p:blipFill rotWithShape="1">
          <a:blip r:embed="rId7"/>
          <a:srcRect b="19747"/>
          <a:stretch/>
        </p:blipFill>
        <p:spPr>
          <a:xfrm>
            <a:off x="530841" y="1362176"/>
            <a:ext cx="2590272" cy="1211487"/>
          </a:xfrm>
          <a:prstGeom prst="rect">
            <a:avLst/>
          </a:prstGeom>
        </p:spPr>
      </p:pic>
      <p:sp>
        <p:nvSpPr>
          <p:cNvPr id="15" name="Google Shape;61;p14"/>
          <p:cNvSpPr txBox="1">
            <a:spLocks/>
          </p:cNvSpPr>
          <p:nvPr/>
        </p:nvSpPr>
        <p:spPr>
          <a:xfrm>
            <a:off x="243961" y="2573663"/>
            <a:ext cx="2983256" cy="6106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spcAft>
                <a:spcPts val="300"/>
              </a:spcAft>
              <a:buClr>
                <a:schemeClr val="tx1"/>
              </a:buClr>
              <a:buSzPct val="100000"/>
            </a:pPr>
            <a:r>
              <a:rPr lang="es-AR" sz="1300" dirty="0" err="1" smtClean="0">
                <a:solidFill>
                  <a:schemeClr val="tx1"/>
                </a:solidFill>
              </a:rPr>
              <a:t>Background</a:t>
            </a:r>
            <a:r>
              <a:rPr lang="es-AR" sz="1300" dirty="0" smtClean="0">
                <a:solidFill>
                  <a:schemeClr val="tx1"/>
                </a:solidFill>
              </a:rPr>
              <a:t> por defecto, establecido en la etiqueta </a:t>
            </a:r>
            <a:r>
              <a:rPr lang="es-AR" sz="1300" b="1" i="1" dirty="0" err="1" smtClean="0">
                <a:solidFill>
                  <a:schemeClr val="tx1"/>
                </a:solidFill>
              </a:rPr>
              <a:t>body</a:t>
            </a:r>
            <a:endParaRPr lang="es-AR" sz="1300" b="1" i="1" dirty="0">
              <a:solidFill>
                <a:schemeClr val="tx1"/>
              </a:solidFill>
            </a:endParaRPr>
          </a:p>
        </p:txBody>
      </p:sp>
    </p:spTree>
    <p:extLst>
      <p:ext uri="{BB962C8B-B14F-4D97-AF65-F5344CB8AC3E}">
        <p14:creationId xmlns:p14="http://schemas.microsoft.com/office/powerpoint/2010/main" val="1011434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0" name="Google Shape;258;p18"/>
          <p:cNvSpPr txBox="1">
            <a:spLocks/>
          </p:cNvSpPr>
          <p:nvPr/>
        </p:nvSpPr>
        <p:spPr>
          <a:xfrm>
            <a:off x="243961" y="435047"/>
            <a:ext cx="86560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s-ES" dirty="0"/>
              <a:t>Media </a:t>
            </a:r>
            <a:r>
              <a:rPr lang="es-ES" dirty="0" err="1" smtClean="0"/>
              <a:t>Queries</a:t>
            </a:r>
            <a:r>
              <a:rPr lang="es-ES" dirty="0" smtClean="0"/>
              <a:t> | Ejemplos explicados</a:t>
            </a:r>
            <a:endParaRPr lang="es-ES" dirty="0"/>
          </a:p>
        </p:txBody>
      </p:sp>
      <p:sp>
        <p:nvSpPr>
          <p:cNvPr id="14" name="Google Shape;61;p14"/>
          <p:cNvSpPr txBox="1">
            <a:spLocks/>
          </p:cNvSpPr>
          <p:nvPr/>
        </p:nvSpPr>
        <p:spPr>
          <a:xfrm>
            <a:off x="361124" y="1007748"/>
            <a:ext cx="8152000" cy="3286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b="1" dirty="0" smtClean="0">
                <a:solidFill>
                  <a:srgbClr val="9D66F9"/>
                </a:solidFill>
              </a:rPr>
              <a:t>media-query-2.css</a:t>
            </a:r>
            <a:endParaRPr lang="es-AR" sz="1400" b="1" dirty="0">
              <a:solidFill>
                <a:srgbClr val="9D66F9"/>
              </a:solidFill>
            </a:endParaRPr>
          </a:p>
        </p:txBody>
      </p:sp>
      <p:pic>
        <p:nvPicPr>
          <p:cNvPr id="13" name="Imagen 12"/>
          <p:cNvPicPr>
            <a:picLocks noChangeAspect="1"/>
          </p:cNvPicPr>
          <p:nvPr/>
        </p:nvPicPr>
        <p:blipFill rotWithShape="1">
          <a:blip r:embed="rId3"/>
          <a:srcRect t="18233" r="3150"/>
          <a:stretch/>
        </p:blipFill>
        <p:spPr>
          <a:xfrm>
            <a:off x="546360" y="1402002"/>
            <a:ext cx="4872990" cy="2515631"/>
          </a:xfrm>
          <a:prstGeom prst="rect">
            <a:avLst/>
          </a:prstGeom>
          <a:ln w="12700">
            <a:solidFill>
              <a:schemeClr val="accent1"/>
            </a:solidFill>
          </a:ln>
          <a:effectLst>
            <a:outerShdw blurRad="50800" dist="38100" dir="2700000" algn="tl" rotWithShape="0">
              <a:prstClr val="black">
                <a:alpha val="40000"/>
              </a:prstClr>
            </a:outerShdw>
          </a:effectLst>
        </p:spPr>
      </p:pic>
      <p:pic>
        <p:nvPicPr>
          <p:cNvPr id="16" name="Imagen 15"/>
          <p:cNvPicPr>
            <a:picLocks noChangeAspect="1"/>
          </p:cNvPicPr>
          <p:nvPr/>
        </p:nvPicPr>
        <p:blipFill rotWithShape="1">
          <a:blip r:embed="rId4"/>
          <a:srcRect l="9511" t="16650" r="35019" b="12018"/>
          <a:stretch/>
        </p:blipFill>
        <p:spPr>
          <a:xfrm>
            <a:off x="6002802" y="1402002"/>
            <a:ext cx="1682444" cy="2107407"/>
          </a:xfrm>
          <a:prstGeom prst="rect">
            <a:avLst/>
          </a:prstGeom>
          <a:ln w="12700">
            <a:solidFill>
              <a:schemeClr val="accent1"/>
            </a:solidFill>
          </a:ln>
          <a:effectLst>
            <a:outerShdw blurRad="50800" dist="38100" dir="2700000" algn="tl" rotWithShape="0">
              <a:prstClr val="black">
                <a:alpha val="40000"/>
              </a:prstClr>
            </a:outerShdw>
          </a:effectLst>
        </p:spPr>
      </p:pic>
      <p:sp>
        <p:nvSpPr>
          <p:cNvPr id="18" name="Google Shape;61;p14"/>
          <p:cNvSpPr txBox="1">
            <a:spLocks/>
          </p:cNvSpPr>
          <p:nvPr/>
        </p:nvSpPr>
        <p:spPr>
          <a:xfrm>
            <a:off x="546360" y="3921724"/>
            <a:ext cx="4872990" cy="3515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spcAft>
                <a:spcPts val="300"/>
              </a:spcAft>
              <a:buClr>
                <a:schemeClr val="tx1"/>
              </a:buClr>
              <a:buSzPct val="100000"/>
            </a:pPr>
            <a:r>
              <a:rPr lang="es-AR" sz="1300" dirty="0" smtClean="0">
                <a:solidFill>
                  <a:schemeClr val="tx1"/>
                </a:solidFill>
              </a:rPr>
              <a:t>Ancho: 1200 </a:t>
            </a:r>
            <a:r>
              <a:rPr lang="es-AR" sz="1300" dirty="0" err="1" smtClean="0">
                <a:solidFill>
                  <a:schemeClr val="tx1"/>
                </a:solidFill>
              </a:rPr>
              <a:t>px</a:t>
            </a:r>
            <a:endParaRPr lang="es-AR" sz="1300" b="1" i="1" dirty="0">
              <a:solidFill>
                <a:schemeClr val="tx1"/>
              </a:solidFill>
            </a:endParaRPr>
          </a:p>
        </p:txBody>
      </p:sp>
      <p:sp>
        <p:nvSpPr>
          <p:cNvPr id="19" name="Google Shape;61;p14"/>
          <p:cNvSpPr txBox="1">
            <a:spLocks/>
          </p:cNvSpPr>
          <p:nvPr/>
        </p:nvSpPr>
        <p:spPr>
          <a:xfrm>
            <a:off x="6002802" y="3521556"/>
            <a:ext cx="1682444" cy="3515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spcAft>
                <a:spcPts val="300"/>
              </a:spcAft>
              <a:buClr>
                <a:schemeClr val="tx1"/>
              </a:buClr>
              <a:buSzPct val="100000"/>
            </a:pPr>
            <a:r>
              <a:rPr lang="es-AR" sz="1300" dirty="0" smtClean="0">
                <a:solidFill>
                  <a:schemeClr val="tx1"/>
                </a:solidFill>
              </a:rPr>
              <a:t>Ancho: 750 </a:t>
            </a:r>
            <a:r>
              <a:rPr lang="es-AR" sz="1300" dirty="0" err="1" smtClean="0">
                <a:solidFill>
                  <a:schemeClr val="tx1"/>
                </a:solidFill>
              </a:rPr>
              <a:t>px</a:t>
            </a:r>
            <a:endParaRPr lang="es-AR" sz="1300" b="1" i="1" dirty="0">
              <a:solidFill>
                <a:schemeClr val="tx1"/>
              </a:solidFill>
            </a:endParaRPr>
          </a:p>
        </p:txBody>
      </p:sp>
    </p:spTree>
    <p:extLst>
      <p:ext uri="{BB962C8B-B14F-4D97-AF65-F5344CB8AC3E}">
        <p14:creationId xmlns:p14="http://schemas.microsoft.com/office/powerpoint/2010/main" val="29290339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0" name="Google Shape;258;p18"/>
          <p:cNvSpPr txBox="1">
            <a:spLocks/>
          </p:cNvSpPr>
          <p:nvPr/>
        </p:nvSpPr>
        <p:spPr>
          <a:xfrm>
            <a:off x="243961" y="435047"/>
            <a:ext cx="86560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s-ES" dirty="0"/>
              <a:t>Media </a:t>
            </a:r>
            <a:r>
              <a:rPr lang="es-ES" dirty="0" err="1" smtClean="0"/>
              <a:t>Queries</a:t>
            </a:r>
            <a:r>
              <a:rPr lang="es-ES" dirty="0" smtClean="0"/>
              <a:t> | Ejemplos explicados</a:t>
            </a:r>
            <a:endParaRPr lang="es-ES" dirty="0"/>
          </a:p>
        </p:txBody>
      </p:sp>
      <p:sp>
        <p:nvSpPr>
          <p:cNvPr id="14" name="Google Shape;61;p14"/>
          <p:cNvSpPr txBox="1">
            <a:spLocks/>
          </p:cNvSpPr>
          <p:nvPr/>
        </p:nvSpPr>
        <p:spPr>
          <a:xfrm>
            <a:off x="361124" y="1007748"/>
            <a:ext cx="8152000" cy="3286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b="1" smtClean="0">
                <a:solidFill>
                  <a:srgbClr val="9D66F9"/>
                </a:solidFill>
              </a:rPr>
              <a:t>media-query-2.css</a:t>
            </a:r>
            <a:endParaRPr lang="es-AR" sz="1400" b="1" dirty="0">
              <a:solidFill>
                <a:srgbClr val="9D66F9"/>
              </a:solidFill>
            </a:endParaRPr>
          </a:p>
        </p:txBody>
      </p:sp>
      <p:pic>
        <p:nvPicPr>
          <p:cNvPr id="13" name="Imagen 12"/>
          <p:cNvPicPr>
            <a:picLocks noChangeAspect="1"/>
          </p:cNvPicPr>
          <p:nvPr/>
        </p:nvPicPr>
        <p:blipFill rotWithShape="1">
          <a:blip r:embed="rId3"/>
          <a:srcRect t="18233" r="3150"/>
          <a:stretch/>
        </p:blipFill>
        <p:spPr>
          <a:xfrm>
            <a:off x="1209300" y="1424862"/>
            <a:ext cx="6332442" cy="3269058"/>
          </a:xfrm>
          <a:prstGeom prst="rect">
            <a:avLst/>
          </a:prstGeom>
          <a:ln w="12700">
            <a:solidFill>
              <a:schemeClr val="accent1"/>
            </a:solidFill>
          </a:ln>
          <a:effectLst>
            <a:outerShdw blurRad="50800" dist="38100" dir="2700000" algn="tl" rotWithShape="0">
              <a:prstClr val="black">
                <a:alpha val="40000"/>
              </a:prstClr>
            </a:outerShdw>
          </a:effectLst>
        </p:spPr>
      </p:pic>
      <p:sp>
        <p:nvSpPr>
          <p:cNvPr id="17" name="Rectángulo 16"/>
          <p:cNvSpPr/>
          <p:nvPr/>
        </p:nvSpPr>
        <p:spPr>
          <a:xfrm>
            <a:off x="5544846" y="1693962"/>
            <a:ext cx="1883849" cy="276999"/>
          </a:xfrm>
          <a:prstGeom prst="rect">
            <a:avLst/>
          </a:prstGeom>
          <a:solidFill>
            <a:srgbClr val="23262E"/>
          </a:solidFill>
        </p:spPr>
        <p:txBody>
          <a:bodyPr wrap="none">
            <a:spAutoFit/>
          </a:bodyPr>
          <a:lstStyle/>
          <a:p>
            <a:r>
              <a:rPr lang="es-AR" sz="1200" dirty="0">
                <a:solidFill>
                  <a:srgbClr val="D5CED9"/>
                </a:solidFill>
                <a:latin typeface="Consolas" panose="020B0609020204030204" pitchFamily="49" charset="0"/>
              </a:rPr>
              <a:t>&lt;</a:t>
            </a:r>
            <a:r>
              <a:rPr lang="es-AR" sz="1200" dirty="0">
                <a:solidFill>
                  <a:srgbClr val="F92672"/>
                </a:solidFill>
                <a:latin typeface="Consolas" panose="020B0609020204030204" pitchFamily="49" charset="0"/>
              </a:rPr>
              <a:t>div</a:t>
            </a:r>
            <a:r>
              <a:rPr lang="es-AR" sz="1200" dirty="0">
                <a:solidFill>
                  <a:srgbClr val="D5CED9"/>
                </a:solidFill>
                <a:latin typeface="Consolas" panose="020B0609020204030204" pitchFamily="49" charset="0"/>
              </a:rPr>
              <a:t> </a:t>
            </a:r>
            <a:r>
              <a:rPr lang="es-AR" sz="1200" dirty="0" err="1">
                <a:solidFill>
                  <a:srgbClr val="FFE66D"/>
                </a:solidFill>
                <a:latin typeface="Consolas" panose="020B0609020204030204" pitchFamily="49" charset="0"/>
              </a:rPr>
              <a:t>class</a:t>
            </a:r>
            <a:r>
              <a:rPr lang="es-AR" sz="1200" dirty="0">
                <a:solidFill>
                  <a:srgbClr val="D5CED9"/>
                </a:solidFill>
                <a:latin typeface="Consolas" panose="020B0609020204030204" pitchFamily="49" charset="0"/>
              </a:rPr>
              <a:t>=</a:t>
            </a:r>
            <a:r>
              <a:rPr lang="es-AR" sz="1200" dirty="0">
                <a:solidFill>
                  <a:srgbClr val="96E072"/>
                </a:solidFill>
                <a:latin typeface="Consolas" panose="020B0609020204030204" pitchFamily="49" charset="0"/>
              </a:rPr>
              <a:t>"</a:t>
            </a:r>
            <a:r>
              <a:rPr lang="es-AR" sz="1200" dirty="0" err="1">
                <a:solidFill>
                  <a:srgbClr val="96E072"/>
                </a:solidFill>
                <a:latin typeface="Consolas" panose="020B0609020204030204" pitchFamily="49" charset="0"/>
              </a:rPr>
              <a:t>header</a:t>
            </a:r>
            <a:r>
              <a:rPr lang="es-AR" sz="1200" dirty="0">
                <a:solidFill>
                  <a:srgbClr val="96E072"/>
                </a:solidFill>
                <a:latin typeface="Consolas" panose="020B0609020204030204" pitchFamily="49" charset="0"/>
              </a:rPr>
              <a:t>"</a:t>
            </a:r>
            <a:r>
              <a:rPr lang="es-AR" sz="1200" dirty="0">
                <a:solidFill>
                  <a:srgbClr val="D5CED9"/>
                </a:solidFill>
                <a:latin typeface="Consolas" panose="020B0609020204030204" pitchFamily="49" charset="0"/>
              </a:rPr>
              <a:t>&gt;</a:t>
            </a:r>
          </a:p>
        </p:txBody>
      </p:sp>
      <p:sp>
        <p:nvSpPr>
          <p:cNvPr id="20" name="Rectángulo 19"/>
          <p:cNvSpPr/>
          <p:nvPr/>
        </p:nvSpPr>
        <p:spPr>
          <a:xfrm rot="16200000">
            <a:off x="297849" y="3045967"/>
            <a:ext cx="1492716" cy="261610"/>
          </a:xfrm>
          <a:prstGeom prst="rect">
            <a:avLst/>
          </a:prstGeom>
          <a:solidFill>
            <a:srgbClr val="23262E"/>
          </a:solidFill>
        </p:spPr>
        <p:txBody>
          <a:bodyPr wrap="none">
            <a:spAutoFit/>
          </a:bodyPr>
          <a:lstStyle/>
          <a:p>
            <a:r>
              <a:rPr lang="es-AR" sz="1100" dirty="0">
                <a:solidFill>
                  <a:srgbClr val="D5CED9"/>
                </a:solidFill>
                <a:latin typeface="Consolas" panose="020B0609020204030204" pitchFamily="49" charset="0"/>
              </a:rPr>
              <a:t>&lt;</a:t>
            </a:r>
            <a:r>
              <a:rPr lang="es-AR" sz="1100" dirty="0">
                <a:solidFill>
                  <a:srgbClr val="F92672"/>
                </a:solidFill>
                <a:latin typeface="Consolas" panose="020B0609020204030204" pitchFamily="49" charset="0"/>
              </a:rPr>
              <a:t>div</a:t>
            </a:r>
            <a:r>
              <a:rPr lang="es-AR" sz="1100" dirty="0">
                <a:solidFill>
                  <a:srgbClr val="D5CED9"/>
                </a:solidFill>
                <a:latin typeface="Consolas" panose="020B0609020204030204" pitchFamily="49" charset="0"/>
              </a:rPr>
              <a:t> </a:t>
            </a:r>
            <a:r>
              <a:rPr lang="es-AR" sz="1100" dirty="0" err="1">
                <a:solidFill>
                  <a:srgbClr val="FFE66D"/>
                </a:solidFill>
                <a:latin typeface="Consolas" panose="020B0609020204030204" pitchFamily="49" charset="0"/>
              </a:rPr>
              <a:t>class</a:t>
            </a:r>
            <a:r>
              <a:rPr lang="es-AR" sz="1100" dirty="0">
                <a:solidFill>
                  <a:srgbClr val="D5CED9"/>
                </a:solidFill>
                <a:latin typeface="Consolas" panose="020B0609020204030204" pitchFamily="49" charset="0"/>
              </a:rPr>
              <a:t>=</a:t>
            </a:r>
            <a:r>
              <a:rPr lang="es-AR" sz="1100" dirty="0">
                <a:solidFill>
                  <a:srgbClr val="96E072"/>
                </a:solidFill>
                <a:latin typeface="Consolas" panose="020B0609020204030204" pitchFamily="49" charset="0"/>
              </a:rPr>
              <a:t>"</a:t>
            </a:r>
            <a:r>
              <a:rPr lang="es-AR" sz="1100" dirty="0" err="1">
                <a:solidFill>
                  <a:srgbClr val="96E072"/>
                </a:solidFill>
                <a:latin typeface="Consolas" panose="020B0609020204030204" pitchFamily="49" charset="0"/>
              </a:rPr>
              <a:t>row</a:t>
            </a:r>
            <a:r>
              <a:rPr lang="es-AR" sz="1100" dirty="0">
                <a:solidFill>
                  <a:srgbClr val="96E072"/>
                </a:solidFill>
                <a:latin typeface="Consolas" panose="020B0609020204030204" pitchFamily="49" charset="0"/>
              </a:rPr>
              <a:t>"</a:t>
            </a:r>
            <a:r>
              <a:rPr lang="es-AR" sz="1100" dirty="0">
                <a:solidFill>
                  <a:srgbClr val="D5CED9"/>
                </a:solidFill>
                <a:latin typeface="Consolas" panose="020B0609020204030204" pitchFamily="49" charset="0"/>
              </a:rPr>
              <a:t>&gt;</a:t>
            </a:r>
          </a:p>
        </p:txBody>
      </p:sp>
      <p:sp>
        <p:nvSpPr>
          <p:cNvPr id="21" name="Rectángulo 20"/>
          <p:cNvSpPr/>
          <p:nvPr/>
        </p:nvSpPr>
        <p:spPr>
          <a:xfrm>
            <a:off x="1442993" y="3677288"/>
            <a:ext cx="1201147" cy="461665"/>
          </a:xfrm>
          <a:prstGeom prst="rect">
            <a:avLst/>
          </a:prstGeom>
          <a:solidFill>
            <a:srgbClr val="23262E"/>
          </a:solidFill>
        </p:spPr>
        <p:txBody>
          <a:bodyPr wrap="square">
            <a:spAutoFit/>
          </a:bodyPr>
          <a:lstStyle/>
          <a:p>
            <a:r>
              <a:rPr lang="es-AR" sz="1200" dirty="0">
                <a:solidFill>
                  <a:srgbClr val="D5CED9"/>
                </a:solidFill>
                <a:latin typeface="Consolas" panose="020B0609020204030204" pitchFamily="49" charset="0"/>
              </a:rPr>
              <a:t>&lt;</a:t>
            </a:r>
            <a:r>
              <a:rPr lang="es-AR" sz="1200" dirty="0">
                <a:solidFill>
                  <a:srgbClr val="F92672"/>
                </a:solidFill>
                <a:latin typeface="Consolas" panose="020B0609020204030204" pitchFamily="49" charset="0"/>
              </a:rPr>
              <a:t>div</a:t>
            </a:r>
            <a:r>
              <a:rPr lang="es-AR" sz="1200" dirty="0">
                <a:solidFill>
                  <a:srgbClr val="D5CED9"/>
                </a:solidFill>
                <a:latin typeface="Consolas" panose="020B0609020204030204" pitchFamily="49" charset="0"/>
              </a:rPr>
              <a:t> </a:t>
            </a:r>
            <a:r>
              <a:rPr lang="es-AR" sz="1200" dirty="0" err="1">
                <a:solidFill>
                  <a:srgbClr val="FFE66D"/>
                </a:solidFill>
                <a:latin typeface="Consolas" panose="020B0609020204030204" pitchFamily="49" charset="0"/>
              </a:rPr>
              <a:t>class</a:t>
            </a:r>
            <a:r>
              <a:rPr lang="es-AR" sz="1200" dirty="0">
                <a:solidFill>
                  <a:srgbClr val="D5CED9"/>
                </a:solidFill>
                <a:latin typeface="Consolas" panose="020B0609020204030204" pitchFamily="49" charset="0"/>
              </a:rPr>
              <a:t>=</a:t>
            </a:r>
            <a:r>
              <a:rPr lang="es-AR" sz="1200" dirty="0">
                <a:solidFill>
                  <a:srgbClr val="96E072"/>
                </a:solidFill>
                <a:latin typeface="Consolas" panose="020B0609020204030204" pitchFamily="49" charset="0"/>
              </a:rPr>
              <a:t>"col-3 </a:t>
            </a:r>
            <a:r>
              <a:rPr lang="es-AR" sz="1200" dirty="0" err="1">
                <a:solidFill>
                  <a:srgbClr val="96E072"/>
                </a:solidFill>
                <a:latin typeface="Consolas" panose="020B0609020204030204" pitchFamily="49" charset="0"/>
              </a:rPr>
              <a:t>menu</a:t>
            </a:r>
            <a:r>
              <a:rPr lang="es-AR" sz="1200" dirty="0">
                <a:solidFill>
                  <a:srgbClr val="96E072"/>
                </a:solidFill>
                <a:latin typeface="Consolas" panose="020B0609020204030204" pitchFamily="49" charset="0"/>
              </a:rPr>
              <a:t>"</a:t>
            </a:r>
            <a:r>
              <a:rPr lang="es-AR" sz="1200" dirty="0">
                <a:solidFill>
                  <a:srgbClr val="D5CED9"/>
                </a:solidFill>
                <a:latin typeface="Consolas" panose="020B0609020204030204" pitchFamily="49" charset="0"/>
              </a:rPr>
              <a:t>&gt;</a:t>
            </a:r>
          </a:p>
        </p:txBody>
      </p:sp>
      <p:sp>
        <p:nvSpPr>
          <p:cNvPr id="22" name="Rectángulo 21"/>
          <p:cNvSpPr/>
          <p:nvPr/>
        </p:nvSpPr>
        <p:spPr>
          <a:xfrm>
            <a:off x="3626938" y="3677288"/>
            <a:ext cx="1196522" cy="461665"/>
          </a:xfrm>
          <a:prstGeom prst="rect">
            <a:avLst/>
          </a:prstGeom>
          <a:solidFill>
            <a:srgbClr val="23262E"/>
          </a:solidFill>
        </p:spPr>
        <p:txBody>
          <a:bodyPr wrap="square">
            <a:spAutoFit/>
          </a:bodyPr>
          <a:lstStyle/>
          <a:p>
            <a:r>
              <a:rPr lang="es-AR" sz="1200" dirty="0">
                <a:solidFill>
                  <a:srgbClr val="D5CED9"/>
                </a:solidFill>
                <a:latin typeface="Consolas" panose="020B0609020204030204" pitchFamily="49" charset="0"/>
              </a:rPr>
              <a:t>&lt;</a:t>
            </a:r>
            <a:r>
              <a:rPr lang="es-AR" sz="1200" dirty="0">
                <a:solidFill>
                  <a:srgbClr val="F92672"/>
                </a:solidFill>
                <a:latin typeface="Consolas" panose="020B0609020204030204" pitchFamily="49" charset="0"/>
              </a:rPr>
              <a:t>div</a:t>
            </a:r>
            <a:r>
              <a:rPr lang="es-AR" sz="1200" dirty="0">
                <a:solidFill>
                  <a:srgbClr val="D5CED9"/>
                </a:solidFill>
                <a:latin typeface="Consolas" panose="020B0609020204030204" pitchFamily="49" charset="0"/>
              </a:rPr>
              <a:t> </a:t>
            </a:r>
            <a:r>
              <a:rPr lang="es-AR" sz="1200" dirty="0" err="1">
                <a:solidFill>
                  <a:srgbClr val="FFE66D"/>
                </a:solidFill>
                <a:latin typeface="Consolas" panose="020B0609020204030204" pitchFamily="49" charset="0"/>
              </a:rPr>
              <a:t>class</a:t>
            </a:r>
            <a:r>
              <a:rPr lang="es-AR" sz="1200" dirty="0">
                <a:solidFill>
                  <a:srgbClr val="D5CED9"/>
                </a:solidFill>
                <a:latin typeface="Consolas" panose="020B0609020204030204" pitchFamily="49" charset="0"/>
              </a:rPr>
              <a:t>=</a:t>
            </a:r>
            <a:r>
              <a:rPr lang="es-AR" sz="1200" dirty="0">
                <a:solidFill>
                  <a:srgbClr val="96E072"/>
                </a:solidFill>
                <a:latin typeface="Consolas" panose="020B0609020204030204" pitchFamily="49" charset="0"/>
              </a:rPr>
              <a:t>"col-6"</a:t>
            </a:r>
            <a:r>
              <a:rPr lang="es-AR" sz="1200" dirty="0">
                <a:solidFill>
                  <a:srgbClr val="D5CED9"/>
                </a:solidFill>
                <a:latin typeface="Consolas" panose="020B0609020204030204" pitchFamily="49" charset="0"/>
              </a:rPr>
              <a:t>&gt;</a:t>
            </a:r>
          </a:p>
        </p:txBody>
      </p:sp>
      <p:sp>
        <p:nvSpPr>
          <p:cNvPr id="23" name="Rectángulo 22"/>
          <p:cNvSpPr/>
          <p:nvPr/>
        </p:nvSpPr>
        <p:spPr>
          <a:xfrm>
            <a:off x="5934014" y="3677288"/>
            <a:ext cx="1494681" cy="461665"/>
          </a:xfrm>
          <a:prstGeom prst="rect">
            <a:avLst/>
          </a:prstGeom>
          <a:solidFill>
            <a:srgbClr val="23262E"/>
          </a:solidFill>
        </p:spPr>
        <p:txBody>
          <a:bodyPr wrap="square">
            <a:spAutoFit/>
          </a:bodyPr>
          <a:lstStyle/>
          <a:p>
            <a:r>
              <a:rPr lang="es-AR" sz="1200" dirty="0">
                <a:solidFill>
                  <a:srgbClr val="D5CED9"/>
                </a:solidFill>
                <a:latin typeface="Consolas" panose="020B0609020204030204" pitchFamily="49" charset="0"/>
              </a:rPr>
              <a:t>&lt;</a:t>
            </a:r>
            <a:r>
              <a:rPr lang="es-AR" sz="1200" dirty="0">
                <a:solidFill>
                  <a:srgbClr val="F92672"/>
                </a:solidFill>
                <a:latin typeface="Consolas" panose="020B0609020204030204" pitchFamily="49" charset="0"/>
              </a:rPr>
              <a:t>div</a:t>
            </a:r>
            <a:r>
              <a:rPr lang="es-AR" sz="1200" dirty="0">
                <a:solidFill>
                  <a:srgbClr val="D5CED9"/>
                </a:solidFill>
                <a:latin typeface="Consolas" panose="020B0609020204030204" pitchFamily="49" charset="0"/>
              </a:rPr>
              <a:t> </a:t>
            </a:r>
            <a:r>
              <a:rPr lang="es-AR" sz="1200" dirty="0" err="1">
                <a:solidFill>
                  <a:srgbClr val="FFE66D"/>
                </a:solidFill>
                <a:latin typeface="Consolas" panose="020B0609020204030204" pitchFamily="49" charset="0"/>
              </a:rPr>
              <a:t>class</a:t>
            </a:r>
            <a:r>
              <a:rPr lang="es-AR" sz="1200" dirty="0">
                <a:solidFill>
                  <a:srgbClr val="D5CED9"/>
                </a:solidFill>
                <a:latin typeface="Consolas" panose="020B0609020204030204" pitchFamily="49" charset="0"/>
              </a:rPr>
              <a:t>=</a:t>
            </a:r>
            <a:r>
              <a:rPr lang="es-AR" sz="1200" dirty="0">
                <a:solidFill>
                  <a:srgbClr val="96E072"/>
                </a:solidFill>
                <a:latin typeface="Consolas" panose="020B0609020204030204" pitchFamily="49" charset="0"/>
              </a:rPr>
              <a:t>"col-3 </a:t>
            </a:r>
            <a:r>
              <a:rPr lang="es-AR" sz="1200" dirty="0" err="1">
                <a:solidFill>
                  <a:srgbClr val="96E072"/>
                </a:solidFill>
                <a:latin typeface="Consolas" panose="020B0609020204030204" pitchFamily="49" charset="0"/>
              </a:rPr>
              <a:t>right</a:t>
            </a:r>
            <a:r>
              <a:rPr lang="es-AR" sz="1200" dirty="0">
                <a:solidFill>
                  <a:srgbClr val="96E072"/>
                </a:solidFill>
                <a:latin typeface="Consolas" panose="020B0609020204030204" pitchFamily="49" charset="0"/>
              </a:rPr>
              <a:t>"</a:t>
            </a:r>
            <a:r>
              <a:rPr lang="es-AR" sz="1200" dirty="0">
                <a:solidFill>
                  <a:srgbClr val="D5CED9"/>
                </a:solidFill>
                <a:latin typeface="Consolas" panose="020B0609020204030204" pitchFamily="49" charset="0"/>
              </a:rPr>
              <a:t>&gt;</a:t>
            </a:r>
          </a:p>
        </p:txBody>
      </p:sp>
      <p:sp>
        <p:nvSpPr>
          <p:cNvPr id="24" name="Rectángulo 23"/>
          <p:cNvSpPr/>
          <p:nvPr/>
        </p:nvSpPr>
        <p:spPr>
          <a:xfrm>
            <a:off x="6210118" y="2660656"/>
            <a:ext cx="1059362" cy="461665"/>
          </a:xfrm>
          <a:prstGeom prst="rect">
            <a:avLst/>
          </a:prstGeom>
          <a:solidFill>
            <a:srgbClr val="23262E"/>
          </a:solidFill>
        </p:spPr>
        <p:txBody>
          <a:bodyPr wrap="square">
            <a:spAutoFit/>
          </a:bodyPr>
          <a:lstStyle/>
          <a:p>
            <a:r>
              <a:rPr lang="es-AR" sz="1200" dirty="0">
                <a:solidFill>
                  <a:srgbClr val="D5CED9"/>
                </a:solidFill>
                <a:latin typeface="Consolas" panose="020B0609020204030204" pitchFamily="49" charset="0"/>
              </a:rPr>
              <a:t>&lt;</a:t>
            </a:r>
            <a:r>
              <a:rPr lang="es-AR" sz="1200" dirty="0">
                <a:solidFill>
                  <a:srgbClr val="F92672"/>
                </a:solidFill>
                <a:latin typeface="Consolas" panose="020B0609020204030204" pitchFamily="49" charset="0"/>
              </a:rPr>
              <a:t>div</a:t>
            </a:r>
            <a:r>
              <a:rPr lang="es-AR" sz="1200" dirty="0">
                <a:solidFill>
                  <a:srgbClr val="D5CED9"/>
                </a:solidFill>
                <a:latin typeface="Consolas" panose="020B0609020204030204" pitchFamily="49" charset="0"/>
              </a:rPr>
              <a:t> </a:t>
            </a:r>
            <a:r>
              <a:rPr lang="es-AR" sz="1200" dirty="0" err="1">
                <a:solidFill>
                  <a:srgbClr val="FFE66D"/>
                </a:solidFill>
                <a:latin typeface="Consolas" panose="020B0609020204030204" pitchFamily="49" charset="0"/>
              </a:rPr>
              <a:t>class</a:t>
            </a:r>
            <a:r>
              <a:rPr lang="es-AR" sz="1200" dirty="0">
                <a:solidFill>
                  <a:srgbClr val="D5CED9"/>
                </a:solidFill>
                <a:latin typeface="Consolas" panose="020B0609020204030204" pitchFamily="49" charset="0"/>
              </a:rPr>
              <a:t>=</a:t>
            </a:r>
            <a:r>
              <a:rPr lang="es-AR" sz="1200" dirty="0">
                <a:solidFill>
                  <a:srgbClr val="96E072"/>
                </a:solidFill>
                <a:latin typeface="Consolas" panose="020B0609020204030204" pitchFamily="49" charset="0"/>
              </a:rPr>
              <a:t>"</a:t>
            </a:r>
            <a:r>
              <a:rPr lang="es-AR" sz="1200" dirty="0" err="1">
                <a:solidFill>
                  <a:srgbClr val="96E072"/>
                </a:solidFill>
                <a:latin typeface="Consolas" panose="020B0609020204030204" pitchFamily="49" charset="0"/>
              </a:rPr>
              <a:t>aside</a:t>
            </a:r>
            <a:r>
              <a:rPr lang="es-AR" sz="1200" dirty="0">
                <a:solidFill>
                  <a:srgbClr val="96E072"/>
                </a:solidFill>
                <a:latin typeface="Consolas" panose="020B0609020204030204" pitchFamily="49" charset="0"/>
              </a:rPr>
              <a:t>"</a:t>
            </a:r>
            <a:r>
              <a:rPr lang="es-AR" sz="1200" dirty="0">
                <a:solidFill>
                  <a:srgbClr val="D5CED9"/>
                </a:solidFill>
                <a:latin typeface="Consolas" panose="020B0609020204030204" pitchFamily="49" charset="0"/>
              </a:rPr>
              <a:t>&gt;</a:t>
            </a:r>
          </a:p>
        </p:txBody>
      </p:sp>
      <p:sp>
        <p:nvSpPr>
          <p:cNvPr id="25" name="Abrir llave 24"/>
          <p:cNvSpPr/>
          <p:nvPr/>
        </p:nvSpPr>
        <p:spPr>
          <a:xfrm>
            <a:off x="1092901" y="2176493"/>
            <a:ext cx="315804" cy="2000559"/>
          </a:xfrm>
          <a:prstGeom prst="leftBrace">
            <a:avLst/>
          </a:prstGeom>
          <a:ln>
            <a:solidFill>
              <a:srgbClr val="23262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27" name="Abrir llave 26"/>
          <p:cNvSpPr/>
          <p:nvPr/>
        </p:nvSpPr>
        <p:spPr>
          <a:xfrm flipH="1">
            <a:off x="7432813" y="2176493"/>
            <a:ext cx="315804" cy="2000559"/>
          </a:xfrm>
          <a:prstGeom prst="leftBrace">
            <a:avLst/>
          </a:prstGeom>
          <a:ln>
            <a:solidFill>
              <a:srgbClr val="23262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28" name="Rectángulo 27"/>
          <p:cNvSpPr/>
          <p:nvPr/>
        </p:nvSpPr>
        <p:spPr>
          <a:xfrm rot="5400000">
            <a:off x="7165592" y="3045967"/>
            <a:ext cx="1492716" cy="261610"/>
          </a:xfrm>
          <a:prstGeom prst="rect">
            <a:avLst/>
          </a:prstGeom>
          <a:solidFill>
            <a:srgbClr val="23262E"/>
          </a:solidFill>
        </p:spPr>
        <p:txBody>
          <a:bodyPr wrap="none">
            <a:spAutoFit/>
          </a:bodyPr>
          <a:lstStyle/>
          <a:p>
            <a:r>
              <a:rPr lang="es-AR" sz="1100" dirty="0">
                <a:solidFill>
                  <a:srgbClr val="D5CED9"/>
                </a:solidFill>
                <a:latin typeface="Consolas" panose="020B0609020204030204" pitchFamily="49" charset="0"/>
              </a:rPr>
              <a:t>&lt;</a:t>
            </a:r>
            <a:r>
              <a:rPr lang="es-AR" sz="1100" dirty="0">
                <a:solidFill>
                  <a:srgbClr val="F92672"/>
                </a:solidFill>
                <a:latin typeface="Consolas" panose="020B0609020204030204" pitchFamily="49" charset="0"/>
              </a:rPr>
              <a:t>div</a:t>
            </a:r>
            <a:r>
              <a:rPr lang="es-AR" sz="1100" dirty="0">
                <a:solidFill>
                  <a:srgbClr val="D5CED9"/>
                </a:solidFill>
                <a:latin typeface="Consolas" panose="020B0609020204030204" pitchFamily="49" charset="0"/>
              </a:rPr>
              <a:t> </a:t>
            </a:r>
            <a:r>
              <a:rPr lang="es-AR" sz="1100" dirty="0" err="1">
                <a:solidFill>
                  <a:srgbClr val="FFE66D"/>
                </a:solidFill>
                <a:latin typeface="Consolas" panose="020B0609020204030204" pitchFamily="49" charset="0"/>
              </a:rPr>
              <a:t>class</a:t>
            </a:r>
            <a:r>
              <a:rPr lang="es-AR" sz="1100" dirty="0">
                <a:solidFill>
                  <a:srgbClr val="D5CED9"/>
                </a:solidFill>
                <a:latin typeface="Consolas" panose="020B0609020204030204" pitchFamily="49" charset="0"/>
              </a:rPr>
              <a:t>=</a:t>
            </a:r>
            <a:r>
              <a:rPr lang="es-AR" sz="1100" dirty="0">
                <a:solidFill>
                  <a:srgbClr val="96E072"/>
                </a:solidFill>
                <a:latin typeface="Consolas" panose="020B0609020204030204" pitchFamily="49" charset="0"/>
              </a:rPr>
              <a:t>"</a:t>
            </a:r>
            <a:r>
              <a:rPr lang="es-AR" sz="1100" dirty="0" err="1">
                <a:solidFill>
                  <a:srgbClr val="96E072"/>
                </a:solidFill>
                <a:latin typeface="Consolas" panose="020B0609020204030204" pitchFamily="49" charset="0"/>
              </a:rPr>
              <a:t>row</a:t>
            </a:r>
            <a:r>
              <a:rPr lang="es-AR" sz="1100" dirty="0">
                <a:solidFill>
                  <a:srgbClr val="96E072"/>
                </a:solidFill>
                <a:latin typeface="Consolas" panose="020B0609020204030204" pitchFamily="49" charset="0"/>
              </a:rPr>
              <a:t>"</a:t>
            </a:r>
            <a:r>
              <a:rPr lang="es-AR" sz="1100" dirty="0">
                <a:solidFill>
                  <a:srgbClr val="D5CED9"/>
                </a:solidFill>
                <a:latin typeface="Consolas" panose="020B0609020204030204" pitchFamily="49" charset="0"/>
              </a:rPr>
              <a:t>&gt;</a:t>
            </a:r>
          </a:p>
        </p:txBody>
      </p:sp>
      <p:sp>
        <p:nvSpPr>
          <p:cNvPr id="26" name="Rectángulo 25"/>
          <p:cNvSpPr/>
          <p:nvPr/>
        </p:nvSpPr>
        <p:spPr>
          <a:xfrm>
            <a:off x="5544845" y="4244084"/>
            <a:ext cx="1883849" cy="276999"/>
          </a:xfrm>
          <a:prstGeom prst="rect">
            <a:avLst/>
          </a:prstGeom>
          <a:solidFill>
            <a:srgbClr val="23262E"/>
          </a:solidFill>
        </p:spPr>
        <p:txBody>
          <a:bodyPr wrap="none">
            <a:spAutoFit/>
          </a:bodyPr>
          <a:lstStyle/>
          <a:p>
            <a:r>
              <a:rPr lang="es-AR" sz="1200" dirty="0">
                <a:solidFill>
                  <a:srgbClr val="D5CED9"/>
                </a:solidFill>
                <a:latin typeface="Consolas" panose="020B0609020204030204" pitchFamily="49" charset="0"/>
              </a:rPr>
              <a:t>&lt;</a:t>
            </a:r>
            <a:r>
              <a:rPr lang="es-AR" sz="1200" dirty="0">
                <a:solidFill>
                  <a:srgbClr val="F92672"/>
                </a:solidFill>
                <a:latin typeface="Consolas" panose="020B0609020204030204" pitchFamily="49" charset="0"/>
              </a:rPr>
              <a:t>div</a:t>
            </a:r>
            <a:r>
              <a:rPr lang="es-AR" sz="1200" dirty="0">
                <a:solidFill>
                  <a:srgbClr val="D5CED9"/>
                </a:solidFill>
                <a:latin typeface="Consolas" panose="020B0609020204030204" pitchFamily="49" charset="0"/>
              </a:rPr>
              <a:t> </a:t>
            </a:r>
            <a:r>
              <a:rPr lang="es-AR" sz="1200" dirty="0" err="1">
                <a:solidFill>
                  <a:srgbClr val="FFE66D"/>
                </a:solidFill>
                <a:latin typeface="Consolas" panose="020B0609020204030204" pitchFamily="49" charset="0"/>
              </a:rPr>
              <a:t>class</a:t>
            </a:r>
            <a:r>
              <a:rPr lang="es-AR" sz="1200" dirty="0">
                <a:solidFill>
                  <a:srgbClr val="D5CED9"/>
                </a:solidFill>
                <a:latin typeface="Consolas" panose="020B0609020204030204" pitchFamily="49" charset="0"/>
              </a:rPr>
              <a:t>=</a:t>
            </a:r>
            <a:r>
              <a:rPr lang="es-AR" sz="1200" dirty="0">
                <a:solidFill>
                  <a:srgbClr val="96E072"/>
                </a:solidFill>
                <a:latin typeface="Consolas" panose="020B0609020204030204" pitchFamily="49" charset="0"/>
              </a:rPr>
              <a:t>"</a:t>
            </a:r>
            <a:r>
              <a:rPr lang="es-AR" sz="1200" dirty="0" err="1">
                <a:solidFill>
                  <a:srgbClr val="96E072"/>
                </a:solidFill>
                <a:latin typeface="Consolas" panose="020B0609020204030204" pitchFamily="49" charset="0"/>
              </a:rPr>
              <a:t>footer</a:t>
            </a:r>
            <a:r>
              <a:rPr lang="es-AR" sz="1200" dirty="0">
                <a:solidFill>
                  <a:srgbClr val="96E072"/>
                </a:solidFill>
                <a:latin typeface="Consolas" panose="020B0609020204030204" pitchFamily="49" charset="0"/>
              </a:rPr>
              <a:t>"</a:t>
            </a:r>
            <a:r>
              <a:rPr lang="es-AR" sz="1200" dirty="0">
                <a:solidFill>
                  <a:srgbClr val="D5CED9"/>
                </a:solidFill>
                <a:latin typeface="Consolas" panose="020B0609020204030204" pitchFamily="49" charset="0"/>
              </a:rPr>
              <a:t>&gt;</a:t>
            </a:r>
          </a:p>
        </p:txBody>
      </p:sp>
    </p:spTree>
    <p:extLst>
      <p:ext uri="{BB962C8B-B14F-4D97-AF65-F5344CB8AC3E}">
        <p14:creationId xmlns:p14="http://schemas.microsoft.com/office/powerpoint/2010/main" val="226604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0" name="Google Shape;258;p18"/>
          <p:cNvSpPr txBox="1">
            <a:spLocks/>
          </p:cNvSpPr>
          <p:nvPr/>
        </p:nvSpPr>
        <p:spPr>
          <a:xfrm>
            <a:off x="243961" y="558135"/>
            <a:ext cx="86560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s-ES" dirty="0" err="1" smtClean="0"/>
              <a:t>Pseudoclases</a:t>
            </a:r>
            <a:endParaRPr lang="es-ES" dirty="0"/>
          </a:p>
        </p:txBody>
      </p:sp>
      <p:sp>
        <p:nvSpPr>
          <p:cNvPr id="14" name="Google Shape;61;p14"/>
          <p:cNvSpPr txBox="1">
            <a:spLocks/>
          </p:cNvSpPr>
          <p:nvPr/>
        </p:nvSpPr>
        <p:spPr>
          <a:xfrm>
            <a:off x="370649" y="1033465"/>
            <a:ext cx="8152000" cy="12959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dirty="0">
                <a:solidFill>
                  <a:schemeClr val="tx1"/>
                </a:solidFill>
              </a:rPr>
              <a:t>Una </a:t>
            </a:r>
            <a:r>
              <a:rPr lang="es-AR" sz="1400" dirty="0" err="1">
                <a:solidFill>
                  <a:schemeClr val="tx1"/>
                </a:solidFill>
              </a:rPr>
              <a:t>pseudoclase</a:t>
            </a:r>
            <a:r>
              <a:rPr lang="es-AR" sz="1400" dirty="0">
                <a:solidFill>
                  <a:schemeClr val="tx1"/>
                </a:solidFill>
              </a:rPr>
              <a:t> es un selector que marca los elementos que están en un estado </a:t>
            </a:r>
            <a:r>
              <a:rPr lang="es-AR" sz="1400" dirty="0" smtClean="0">
                <a:solidFill>
                  <a:schemeClr val="tx1"/>
                </a:solidFill>
              </a:rPr>
              <a:t>específico o tienen un comportamiento determinado. </a:t>
            </a:r>
            <a:r>
              <a:rPr lang="es-AR" sz="1400" dirty="0">
                <a:solidFill>
                  <a:schemeClr val="tx1"/>
                </a:solidFill>
              </a:rPr>
              <a:t>Todas las </a:t>
            </a:r>
            <a:r>
              <a:rPr lang="es-AR" sz="1400" dirty="0" err="1">
                <a:solidFill>
                  <a:schemeClr val="tx1"/>
                </a:solidFill>
              </a:rPr>
              <a:t>pseudoclases</a:t>
            </a:r>
            <a:r>
              <a:rPr lang="es-AR" sz="1400" dirty="0">
                <a:solidFill>
                  <a:schemeClr val="tx1"/>
                </a:solidFill>
              </a:rPr>
              <a:t> son una palabra </a:t>
            </a:r>
            <a:r>
              <a:rPr lang="es-AR" sz="1400" dirty="0" smtClean="0">
                <a:solidFill>
                  <a:schemeClr val="tx1"/>
                </a:solidFill>
              </a:rPr>
              <a:t>precedida </a:t>
            </a:r>
            <a:r>
              <a:rPr lang="es-AR" sz="1400" dirty="0">
                <a:solidFill>
                  <a:schemeClr val="tx1"/>
                </a:solidFill>
              </a:rPr>
              <a:t>por dos puntos y todas se comportan del mismo modo. Seleccionan un fragmento del documento que está en un estado determinado y se comportan como si se hubiera añadido una clase a su HTML</a:t>
            </a:r>
            <a:r>
              <a:rPr lang="es-AR" sz="1400" dirty="0" smtClean="0">
                <a:solidFill>
                  <a:schemeClr val="tx1"/>
                </a:solidFill>
              </a:rPr>
              <a:t>.</a:t>
            </a:r>
          </a:p>
        </p:txBody>
      </p:sp>
      <p:sp>
        <p:nvSpPr>
          <p:cNvPr id="11" name="Rectángulo 10"/>
          <p:cNvSpPr/>
          <p:nvPr/>
        </p:nvSpPr>
        <p:spPr>
          <a:xfrm>
            <a:off x="688027" y="2486487"/>
            <a:ext cx="8212015" cy="512901"/>
          </a:xfrm>
          <a:prstGeom prst="rect">
            <a:avLst/>
          </a:prstGeom>
          <a:noFill/>
          <a:ln>
            <a:noFill/>
          </a:ln>
        </p:spPr>
        <p:txBody>
          <a:bodyPr spcFirstLastPara="1" wrap="square" lIns="91425" tIns="91425" rIns="91425" bIns="91425" anchor="t" anchorCtr="0">
            <a:noAutofit/>
          </a:bodyPr>
          <a:lstStyle/>
          <a:p>
            <a:pPr>
              <a:spcAft>
                <a:spcPts val="600"/>
              </a:spcAft>
              <a:buClr>
                <a:schemeClr val="tx1"/>
              </a:buClr>
              <a:buSzPct val="100000"/>
              <a:buFont typeface="Montserrat"/>
              <a:buNone/>
            </a:pPr>
            <a:r>
              <a:rPr lang="es-AR" sz="1200" dirty="0">
                <a:solidFill>
                  <a:schemeClr val="tx1"/>
                </a:solidFill>
                <a:latin typeface="Montserrat"/>
                <a:ea typeface="Montserrat"/>
                <a:cs typeface="Montserrat"/>
              </a:rPr>
              <a:t>Se utiliza para representar al primer elemento entre un grupo de elementos </a:t>
            </a:r>
            <a:r>
              <a:rPr lang="es-AR" sz="1200" dirty="0" smtClean="0">
                <a:solidFill>
                  <a:schemeClr val="tx1"/>
                </a:solidFill>
                <a:latin typeface="Montserrat"/>
                <a:ea typeface="Montserrat"/>
                <a:cs typeface="Montserrat"/>
              </a:rPr>
              <a:t>hermanos dentro de un contenedor, es decir “el primer hijo de su padre”.</a:t>
            </a:r>
            <a:endParaRPr lang="es-AR" sz="1200" dirty="0">
              <a:solidFill>
                <a:schemeClr val="tx1"/>
              </a:solidFill>
              <a:latin typeface="Montserrat"/>
              <a:ea typeface="Montserrat"/>
              <a:cs typeface="Montserrat"/>
            </a:endParaRPr>
          </a:p>
        </p:txBody>
      </p:sp>
      <p:sp>
        <p:nvSpPr>
          <p:cNvPr id="12" name="Rectángulo 11"/>
          <p:cNvSpPr/>
          <p:nvPr/>
        </p:nvSpPr>
        <p:spPr>
          <a:xfrm>
            <a:off x="2680524" y="4297890"/>
            <a:ext cx="6026304" cy="461665"/>
          </a:xfrm>
          <a:prstGeom prst="rect">
            <a:avLst/>
          </a:prstGeom>
          <a:noFill/>
          <a:ln>
            <a:noFill/>
          </a:ln>
        </p:spPr>
        <p:txBody>
          <a:bodyPr spcFirstLastPara="1" wrap="square" lIns="91425" tIns="91425" rIns="91425" bIns="91425" anchor="t" anchorCtr="0">
            <a:noAutofit/>
          </a:bodyPr>
          <a:lstStyle/>
          <a:p>
            <a:pPr>
              <a:spcAft>
                <a:spcPts val="600"/>
              </a:spcAft>
              <a:buClr>
                <a:schemeClr val="tx1"/>
              </a:buClr>
              <a:buSzPct val="100000"/>
              <a:buFont typeface="Montserrat"/>
              <a:buNone/>
            </a:pPr>
            <a:r>
              <a:rPr lang="es-AR" sz="1200" dirty="0">
                <a:solidFill>
                  <a:schemeClr val="tx1"/>
                </a:solidFill>
                <a:latin typeface="Montserrat"/>
                <a:ea typeface="Montserrat"/>
                <a:cs typeface="Montserrat"/>
                <a:hlinkClick r:id="rId3"/>
              </a:rPr>
              <a:t>https://</a:t>
            </a:r>
            <a:r>
              <a:rPr lang="es-AR" sz="1200" dirty="0" smtClean="0">
                <a:solidFill>
                  <a:schemeClr val="tx1"/>
                </a:solidFill>
                <a:latin typeface="Montserrat"/>
                <a:ea typeface="Montserrat"/>
                <a:cs typeface="Montserrat"/>
                <a:hlinkClick r:id="rId3"/>
              </a:rPr>
              <a:t>www.w3schools.com/cssref/tryit.asp?filename=trycss_sel_firstchild</a:t>
            </a:r>
            <a:endParaRPr lang="es-AR" sz="1200" dirty="0">
              <a:solidFill>
                <a:schemeClr val="tx1"/>
              </a:solidFill>
              <a:latin typeface="Montserrat"/>
              <a:ea typeface="Montserrat"/>
              <a:cs typeface="Montserrat"/>
            </a:endParaRPr>
          </a:p>
        </p:txBody>
      </p:sp>
      <p:sp>
        <p:nvSpPr>
          <p:cNvPr id="13" name="Google Shape;61;p14"/>
          <p:cNvSpPr txBox="1">
            <a:spLocks/>
          </p:cNvSpPr>
          <p:nvPr/>
        </p:nvSpPr>
        <p:spPr>
          <a:xfrm>
            <a:off x="370649" y="2207972"/>
            <a:ext cx="8152000" cy="3571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b="1" dirty="0">
                <a:solidFill>
                  <a:srgbClr val="9D66F9"/>
                </a:solidFill>
              </a:rPr>
              <a:t>:</a:t>
            </a:r>
            <a:r>
              <a:rPr lang="es-AR" sz="1400" b="1" dirty="0" err="1">
                <a:solidFill>
                  <a:srgbClr val="9D66F9"/>
                </a:solidFill>
              </a:rPr>
              <a:t>first-child</a:t>
            </a:r>
            <a:r>
              <a:rPr lang="es-AR" sz="1400" b="1" dirty="0" smtClean="0">
                <a:solidFill>
                  <a:srgbClr val="9D66F9"/>
                </a:solidFill>
              </a:rPr>
              <a:t>:</a:t>
            </a:r>
            <a:endParaRPr lang="es-AR" sz="1400" b="1" dirty="0">
              <a:solidFill>
                <a:srgbClr val="9D66F9"/>
              </a:solidFill>
            </a:endParaRPr>
          </a:p>
        </p:txBody>
      </p:sp>
      <p:sp>
        <p:nvSpPr>
          <p:cNvPr id="7" name="Rectángulo 6"/>
          <p:cNvSpPr/>
          <p:nvPr/>
        </p:nvSpPr>
        <p:spPr>
          <a:xfrm>
            <a:off x="912874" y="3000379"/>
            <a:ext cx="3535301" cy="1169551"/>
          </a:xfrm>
          <a:prstGeom prst="rect">
            <a:avLst/>
          </a:prstGeom>
          <a:solidFill>
            <a:srgbClr val="23262E"/>
          </a:solidFill>
        </p:spPr>
        <p:txBody>
          <a:bodyPr wrap="square">
            <a:spAutoFit/>
          </a:bodyPr>
          <a:lstStyle/>
          <a:p>
            <a:r>
              <a:rPr lang="es-AR" dirty="0">
                <a:solidFill>
                  <a:srgbClr val="D5CED9"/>
                </a:solidFill>
                <a:latin typeface="Consolas" panose="020B0609020204030204" pitchFamily="49" charset="0"/>
              </a:rPr>
              <a:t>&lt;</a:t>
            </a:r>
            <a:r>
              <a:rPr lang="es-AR" dirty="0">
                <a:solidFill>
                  <a:srgbClr val="F92672"/>
                </a:solidFill>
                <a:latin typeface="Consolas" panose="020B0609020204030204" pitchFamily="49" charset="0"/>
              </a:rPr>
              <a:t>div</a:t>
            </a:r>
            <a:r>
              <a:rPr lang="es-AR" dirty="0">
                <a:solidFill>
                  <a:srgbClr val="D5CED9"/>
                </a:solidFill>
                <a:latin typeface="Consolas" panose="020B0609020204030204" pitchFamily="49" charset="0"/>
              </a:rPr>
              <a:t>&gt;</a:t>
            </a:r>
          </a:p>
          <a:p>
            <a:r>
              <a:rPr lang="es-AR" dirty="0">
                <a:solidFill>
                  <a:srgbClr val="D5CED9"/>
                </a:solidFill>
                <a:latin typeface="Consolas" panose="020B0609020204030204" pitchFamily="49" charset="0"/>
              </a:rPr>
              <a:t>    &lt;</a:t>
            </a:r>
            <a:r>
              <a:rPr lang="es-AR" dirty="0">
                <a:solidFill>
                  <a:srgbClr val="F92672"/>
                </a:solidFill>
                <a:latin typeface="Consolas" panose="020B0609020204030204" pitchFamily="49" charset="0"/>
              </a:rPr>
              <a:t>p</a:t>
            </a:r>
            <a:r>
              <a:rPr lang="es-AR" dirty="0">
                <a:solidFill>
                  <a:srgbClr val="D5CED9"/>
                </a:solidFill>
                <a:latin typeface="Consolas" panose="020B0609020204030204" pitchFamily="49" charset="0"/>
              </a:rPr>
              <a:t>&gt; Párrafo 1 &lt;/</a:t>
            </a:r>
            <a:r>
              <a:rPr lang="es-AR" dirty="0">
                <a:solidFill>
                  <a:srgbClr val="F92672"/>
                </a:solidFill>
                <a:latin typeface="Consolas" panose="020B0609020204030204" pitchFamily="49" charset="0"/>
              </a:rPr>
              <a:t>p</a:t>
            </a:r>
            <a:r>
              <a:rPr lang="es-AR" dirty="0">
                <a:solidFill>
                  <a:srgbClr val="D5CED9"/>
                </a:solidFill>
                <a:latin typeface="Consolas" panose="020B0609020204030204" pitchFamily="49" charset="0"/>
              </a:rPr>
              <a:t>&gt;</a:t>
            </a:r>
          </a:p>
          <a:p>
            <a:r>
              <a:rPr lang="es-AR" dirty="0">
                <a:solidFill>
                  <a:srgbClr val="D5CED9"/>
                </a:solidFill>
                <a:latin typeface="Consolas" panose="020B0609020204030204" pitchFamily="49" charset="0"/>
              </a:rPr>
              <a:t>    &lt;</a:t>
            </a:r>
            <a:r>
              <a:rPr lang="es-AR" dirty="0">
                <a:solidFill>
                  <a:srgbClr val="F92672"/>
                </a:solidFill>
                <a:latin typeface="Consolas" panose="020B0609020204030204" pitchFamily="49" charset="0"/>
              </a:rPr>
              <a:t>p</a:t>
            </a:r>
            <a:r>
              <a:rPr lang="es-AR" dirty="0">
                <a:solidFill>
                  <a:srgbClr val="D5CED9"/>
                </a:solidFill>
                <a:latin typeface="Consolas" panose="020B0609020204030204" pitchFamily="49" charset="0"/>
              </a:rPr>
              <a:t>&gt; Párrafo 2 &lt;/</a:t>
            </a:r>
            <a:r>
              <a:rPr lang="es-AR" dirty="0">
                <a:solidFill>
                  <a:srgbClr val="F92672"/>
                </a:solidFill>
                <a:latin typeface="Consolas" panose="020B0609020204030204" pitchFamily="49" charset="0"/>
              </a:rPr>
              <a:t>p</a:t>
            </a:r>
            <a:r>
              <a:rPr lang="es-AR" dirty="0">
                <a:solidFill>
                  <a:srgbClr val="D5CED9"/>
                </a:solidFill>
                <a:latin typeface="Consolas" panose="020B0609020204030204" pitchFamily="49" charset="0"/>
              </a:rPr>
              <a:t>&gt;</a:t>
            </a:r>
          </a:p>
          <a:p>
            <a:r>
              <a:rPr lang="es-AR" dirty="0">
                <a:solidFill>
                  <a:srgbClr val="D5CED9"/>
                </a:solidFill>
                <a:latin typeface="Consolas" panose="020B0609020204030204" pitchFamily="49" charset="0"/>
              </a:rPr>
              <a:t>    &lt;</a:t>
            </a:r>
            <a:r>
              <a:rPr lang="es-AR" dirty="0">
                <a:solidFill>
                  <a:srgbClr val="F92672"/>
                </a:solidFill>
                <a:latin typeface="Consolas" panose="020B0609020204030204" pitchFamily="49" charset="0"/>
              </a:rPr>
              <a:t>p</a:t>
            </a:r>
            <a:r>
              <a:rPr lang="es-AR" dirty="0">
                <a:solidFill>
                  <a:srgbClr val="D5CED9"/>
                </a:solidFill>
                <a:latin typeface="Consolas" panose="020B0609020204030204" pitchFamily="49" charset="0"/>
              </a:rPr>
              <a:t>&gt; Párrafo 3 &lt;/</a:t>
            </a:r>
            <a:r>
              <a:rPr lang="es-AR" dirty="0">
                <a:solidFill>
                  <a:srgbClr val="F92672"/>
                </a:solidFill>
                <a:latin typeface="Consolas" panose="020B0609020204030204" pitchFamily="49" charset="0"/>
              </a:rPr>
              <a:t>p</a:t>
            </a:r>
            <a:r>
              <a:rPr lang="es-AR" dirty="0">
                <a:solidFill>
                  <a:srgbClr val="D5CED9"/>
                </a:solidFill>
                <a:latin typeface="Consolas" panose="020B0609020204030204" pitchFamily="49" charset="0"/>
              </a:rPr>
              <a:t>&gt;</a:t>
            </a:r>
          </a:p>
          <a:p>
            <a:r>
              <a:rPr lang="es-AR" dirty="0">
                <a:solidFill>
                  <a:srgbClr val="D5CED9"/>
                </a:solidFill>
                <a:latin typeface="Consolas" panose="020B0609020204030204" pitchFamily="49" charset="0"/>
              </a:rPr>
              <a:t>&lt;/</a:t>
            </a:r>
            <a:r>
              <a:rPr lang="es-AR" dirty="0">
                <a:solidFill>
                  <a:srgbClr val="F92672"/>
                </a:solidFill>
                <a:latin typeface="Consolas" panose="020B0609020204030204" pitchFamily="49" charset="0"/>
              </a:rPr>
              <a:t>div</a:t>
            </a:r>
            <a:r>
              <a:rPr lang="es-AR" dirty="0">
                <a:solidFill>
                  <a:srgbClr val="D5CED9"/>
                </a:solidFill>
                <a:latin typeface="Consolas" panose="020B0609020204030204" pitchFamily="49" charset="0"/>
              </a:rPr>
              <a:t>&gt;</a:t>
            </a:r>
          </a:p>
        </p:txBody>
      </p:sp>
      <p:sp>
        <p:nvSpPr>
          <p:cNvPr id="16" name="Google Shape;258;p18"/>
          <p:cNvSpPr txBox="1">
            <a:spLocks/>
          </p:cNvSpPr>
          <p:nvPr/>
        </p:nvSpPr>
        <p:spPr>
          <a:xfrm>
            <a:off x="3655756" y="2997907"/>
            <a:ext cx="792419" cy="303108"/>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r>
              <a:rPr lang="es-ES" sz="1400" dirty="0" smtClean="0">
                <a:solidFill>
                  <a:schemeClr val="bg1"/>
                </a:solidFill>
              </a:rPr>
              <a:t>HTML</a:t>
            </a:r>
            <a:endParaRPr lang="es-ES" sz="1400" dirty="0">
              <a:solidFill>
                <a:schemeClr val="bg1"/>
              </a:solidFill>
            </a:endParaRPr>
          </a:p>
        </p:txBody>
      </p:sp>
      <p:sp>
        <p:nvSpPr>
          <p:cNvPr id="8" name="Rectángulo 7"/>
          <p:cNvSpPr/>
          <p:nvPr/>
        </p:nvSpPr>
        <p:spPr>
          <a:xfrm>
            <a:off x="4659933" y="2997907"/>
            <a:ext cx="2607625" cy="738664"/>
          </a:xfrm>
          <a:prstGeom prst="rect">
            <a:avLst/>
          </a:prstGeom>
          <a:solidFill>
            <a:srgbClr val="23262E"/>
          </a:solidFill>
        </p:spPr>
        <p:txBody>
          <a:bodyPr wrap="square">
            <a:spAutoFit/>
          </a:bodyPr>
          <a:lstStyle/>
          <a:p>
            <a:r>
              <a:rPr lang="es-AR" dirty="0">
                <a:solidFill>
                  <a:srgbClr val="F92672"/>
                </a:solidFill>
                <a:latin typeface="Consolas" panose="020B0609020204030204" pitchFamily="49" charset="0"/>
              </a:rPr>
              <a:t>p</a:t>
            </a:r>
            <a:r>
              <a:rPr lang="es-AR" dirty="0">
                <a:solidFill>
                  <a:srgbClr val="FFE66D"/>
                </a:solidFill>
                <a:latin typeface="Consolas" panose="020B0609020204030204" pitchFamily="49" charset="0"/>
              </a:rPr>
              <a:t>:first-child</a:t>
            </a:r>
            <a:r>
              <a:rPr lang="es-AR" dirty="0">
                <a:solidFill>
                  <a:srgbClr val="D5CED9"/>
                </a:solidFill>
                <a:latin typeface="Consolas" panose="020B0609020204030204" pitchFamily="49" charset="0"/>
              </a:rPr>
              <a:t> {</a:t>
            </a:r>
          </a:p>
          <a:p>
            <a:r>
              <a:rPr lang="es-AR" dirty="0">
                <a:solidFill>
                  <a:srgbClr val="D5CED9"/>
                </a:solidFill>
                <a:latin typeface="Consolas" panose="020B0609020204030204" pitchFamily="49" charset="0"/>
              </a:rPr>
              <a:t>    color: </a:t>
            </a:r>
            <a:r>
              <a:rPr lang="es-AR" dirty="0">
                <a:solidFill>
                  <a:srgbClr val="EE5D43"/>
                </a:solidFill>
                <a:latin typeface="Consolas" panose="020B0609020204030204" pitchFamily="49" charset="0"/>
              </a:rPr>
              <a:t>red</a:t>
            </a:r>
            <a:r>
              <a:rPr lang="es-AR" dirty="0">
                <a:solidFill>
                  <a:srgbClr val="D5CED9"/>
                </a:solidFill>
                <a:latin typeface="Consolas" panose="020B0609020204030204" pitchFamily="49" charset="0"/>
              </a:rPr>
              <a:t>;</a:t>
            </a:r>
          </a:p>
          <a:p>
            <a:r>
              <a:rPr lang="es-AR" dirty="0">
                <a:solidFill>
                  <a:srgbClr val="D5CED9"/>
                </a:solidFill>
                <a:latin typeface="Consolas" panose="020B0609020204030204" pitchFamily="49" charset="0"/>
              </a:rPr>
              <a:t>}</a:t>
            </a:r>
          </a:p>
        </p:txBody>
      </p:sp>
      <p:sp>
        <p:nvSpPr>
          <p:cNvPr id="17" name="Google Shape;258;p18"/>
          <p:cNvSpPr txBox="1">
            <a:spLocks/>
          </p:cNvSpPr>
          <p:nvPr/>
        </p:nvSpPr>
        <p:spPr>
          <a:xfrm>
            <a:off x="6475139" y="2998218"/>
            <a:ext cx="792419" cy="303108"/>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r>
              <a:rPr lang="es-ES" sz="1400" dirty="0" smtClean="0">
                <a:solidFill>
                  <a:schemeClr val="bg1"/>
                </a:solidFill>
              </a:rPr>
              <a:t>CSS</a:t>
            </a:r>
            <a:endParaRPr lang="es-ES" sz="1400" dirty="0">
              <a:solidFill>
                <a:schemeClr val="bg1"/>
              </a:solidFill>
            </a:endParaRPr>
          </a:p>
        </p:txBody>
      </p:sp>
      <p:pic>
        <p:nvPicPr>
          <p:cNvPr id="10" name="Imagen 9"/>
          <p:cNvPicPr>
            <a:picLocks noChangeAspect="1"/>
          </p:cNvPicPr>
          <p:nvPr/>
        </p:nvPicPr>
        <p:blipFill>
          <a:blip r:embed="rId4"/>
          <a:stretch>
            <a:fillRect/>
          </a:stretch>
        </p:blipFill>
        <p:spPr>
          <a:xfrm>
            <a:off x="7588500" y="2982006"/>
            <a:ext cx="990600" cy="1162050"/>
          </a:xfrm>
          <a:prstGeom prst="rect">
            <a:avLst/>
          </a:prstGeom>
          <a:solidFill>
            <a:srgbClr val="23262E"/>
          </a:solidFill>
          <a:ln>
            <a:solidFill>
              <a:schemeClr val="accent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158372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5" name="Rectángulo 4"/>
          <p:cNvSpPr/>
          <p:nvPr/>
        </p:nvSpPr>
        <p:spPr>
          <a:xfrm>
            <a:off x="4572000" y="3528498"/>
            <a:ext cx="2695558" cy="738664"/>
          </a:xfrm>
          <a:prstGeom prst="rect">
            <a:avLst/>
          </a:prstGeom>
          <a:solidFill>
            <a:srgbClr val="23262E"/>
          </a:solidFill>
        </p:spPr>
        <p:txBody>
          <a:bodyPr wrap="square">
            <a:spAutoFit/>
          </a:bodyPr>
          <a:lstStyle/>
          <a:p>
            <a:r>
              <a:rPr lang="es-AR" dirty="0">
                <a:solidFill>
                  <a:srgbClr val="F92672"/>
                </a:solidFill>
                <a:latin typeface="Consolas" panose="020B0609020204030204" pitchFamily="49" charset="0"/>
              </a:rPr>
              <a:t>p</a:t>
            </a:r>
            <a:r>
              <a:rPr lang="es-AR" dirty="0">
                <a:solidFill>
                  <a:srgbClr val="FFE66D"/>
                </a:solidFill>
                <a:latin typeface="Consolas" panose="020B0609020204030204" pitchFamily="49" charset="0"/>
              </a:rPr>
              <a:t>:nth-child</a:t>
            </a:r>
            <a:r>
              <a:rPr lang="es-AR" dirty="0">
                <a:solidFill>
                  <a:srgbClr val="D5CED9"/>
                </a:solidFill>
                <a:latin typeface="Consolas" panose="020B0609020204030204" pitchFamily="49" charset="0"/>
              </a:rPr>
              <a:t>(</a:t>
            </a:r>
            <a:r>
              <a:rPr lang="es-AR" dirty="0">
                <a:solidFill>
                  <a:srgbClr val="F39C12"/>
                </a:solidFill>
                <a:latin typeface="Consolas" panose="020B0609020204030204" pitchFamily="49" charset="0"/>
              </a:rPr>
              <a:t>2</a:t>
            </a:r>
            <a:r>
              <a:rPr lang="es-AR" dirty="0">
                <a:solidFill>
                  <a:srgbClr val="D5CED9"/>
                </a:solidFill>
                <a:latin typeface="Consolas" panose="020B0609020204030204" pitchFamily="49" charset="0"/>
              </a:rPr>
              <a:t>) {</a:t>
            </a:r>
          </a:p>
          <a:p>
            <a:r>
              <a:rPr lang="es-AR" dirty="0">
                <a:solidFill>
                  <a:srgbClr val="D5CED9"/>
                </a:solidFill>
                <a:latin typeface="Consolas" panose="020B0609020204030204" pitchFamily="49" charset="0"/>
              </a:rPr>
              <a:t>    </a:t>
            </a:r>
            <a:r>
              <a:rPr lang="es-AR" dirty="0" err="1">
                <a:solidFill>
                  <a:srgbClr val="D5CED9"/>
                </a:solidFill>
                <a:latin typeface="Consolas" panose="020B0609020204030204" pitchFamily="49" charset="0"/>
              </a:rPr>
              <a:t>background</a:t>
            </a:r>
            <a:r>
              <a:rPr lang="es-AR" dirty="0">
                <a:solidFill>
                  <a:srgbClr val="D5CED9"/>
                </a:solidFill>
                <a:latin typeface="Consolas" panose="020B0609020204030204" pitchFamily="49" charset="0"/>
              </a:rPr>
              <a:t>: </a:t>
            </a:r>
            <a:r>
              <a:rPr lang="es-AR" dirty="0" err="1">
                <a:solidFill>
                  <a:srgbClr val="EE5D43"/>
                </a:solidFill>
                <a:latin typeface="Consolas" panose="020B0609020204030204" pitchFamily="49" charset="0"/>
              </a:rPr>
              <a:t>cyan</a:t>
            </a:r>
            <a:r>
              <a:rPr lang="es-AR" dirty="0">
                <a:solidFill>
                  <a:srgbClr val="D5CED9"/>
                </a:solidFill>
                <a:latin typeface="Consolas" panose="020B0609020204030204" pitchFamily="49" charset="0"/>
              </a:rPr>
              <a:t>;</a:t>
            </a:r>
          </a:p>
          <a:p>
            <a:r>
              <a:rPr lang="es-AR" dirty="0">
                <a:solidFill>
                  <a:srgbClr val="D5CED9"/>
                </a:solidFill>
                <a:latin typeface="Consolas" panose="020B0609020204030204" pitchFamily="49" charset="0"/>
              </a:rPr>
              <a:t>}</a:t>
            </a:r>
          </a:p>
        </p:txBody>
      </p:sp>
      <p:sp>
        <p:nvSpPr>
          <p:cNvPr id="2" name="Rectángulo 1"/>
          <p:cNvSpPr/>
          <p:nvPr/>
        </p:nvSpPr>
        <p:spPr>
          <a:xfrm>
            <a:off x="4659933" y="1278406"/>
            <a:ext cx="2607625" cy="738664"/>
          </a:xfrm>
          <a:prstGeom prst="rect">
            <a:avLst/>
          </a:prstGeom>
          <a:solidFill>
            <a:srgbClr val="23262E"/>
          </a:solidFill>
        </p:spPr>
        <p:txBody>
          <a:bodyPr wrap="square">
            <a:spAutoFit/>
          </a:bodyPr>
          <a:lstStyle/>
          <a:p>
            <a:r>
              <a:rPr lang="es-AR" dirty="0">
                <a:solidFill>
                  <a:srgbClr val="F92672"/>
                </a:solidFill>
                <a:latin typeface="Consolas" panose="020B0609020204030204" pitchFamily="49" charset="0"/>
              </a:rPr>
              <a:t>p</a:t>
            </a:r>
            <a:r>
              <a:rPr lang="es-AR" dirty="0">
                <a:solidFill>
                  <a:srgbClr val="FFE66D"/>
                </a:solidFill>
                <a:latin typeface="Consolas" panose="020B0609020204030204" pitchFamily="49" charset="0"/>
              </a:rPr>
              <a:t>:last-child</a:t>
            </a:r>
            <a:r>
              <a:rPr lang="es-AR" dirty="0">
                <a:solidFill>
                  <a:srgbClr val="D5CED9"/>
                </a:solidFill>
                <a:latin typeface="Consolas" panose="020B0609020204030204" pitchFamily="49" charset="0"/>
              </a:rPr>
              <a:t> {</a:t>
            </a:r>
          </a:p>
          <a:p>
            <a:r>
              <a:rPr lang="es-AR" dirty="0">
                <a:solidFill>
                  <a:srgbClr val="D5CED9"/>
                </a:solidFill>
                <a:latin typeface="Consolas" panose="020B0609020204030204" pitchFamily="49" charset="0"/>
              </a:rPr>
              <a:t>    color: </a:t>
            </a:r>
            <a:r>
              <a:rPr lang="es-AR" dirty="0">
                <a:solidFill>
                  <a:srgbClr val="EE5D43"/>
                </a:solidFill>
                <a:latin typeface="Consolas" panose="020B0609020204030204" pitchFamily="49" charset="0"/>
              </a:rPr>
              <a:t>blue</a:t>
            </a:r>
            <a:r>
              <a:rPr lang="es-AR" dirty="0">
                <a:solidFill>
                  <a:srgbClr val="D5CED9"/>
                </a:solidFill>
                <a:latin typeface="Consolas" panose="020B0609020204030204" pitchFamily="49" charset="0"/>
              </a:rPr>
              <a:t>;</a:t>
            </a:r>
          </a:p>
          <a:p>
            <a:r>
              <a:rPr lang="es-AR" dirty="0">
                <a:solidFill>
                  <a:srgbClr val="D5CED9"/>
                </a:solidFill>
                <a:latin typeface="Consolas" panose="020B0609020204030204" pitchFamily="49" charset="0"/>
              </a:rPr>
              <a:t>}</a:t>
            </a:r>
          </a:p>
        </p:txBody>
      </p:sp>
      <p:sp>
        <p:nvSpPr>
          <p:cNvPr id="11" name="Rectángulo 10"/>
          <p:cNvSpPr/>
          <p:nvPr/>
        </p:nvSpPr>
        <p:spPr>
          <a:xfrm>
            <a:off x="688027" y="714837"/>
            <a:ext cx="8212015" cy="512901"/>
          </a:xfrm>
          <a:prstGeom prst="rect">
            <a:avLst/>
          </a:prstGeom>
          <a:noFill/>
          <a:ln>
            <a:noFill/>
          </a:ln>
        </p:spPr>
        <p:txBody>
          <a:bodyPr spcFirstLastPara="1" wrap="square" lIns="91425" tIns="91425" rIns="91425" bIns="91425" anchor="t" anchorCtr="0">
            <a:noAutofit/>
          </a:bodyPr>
          <a:lstStyle/>
          <a:p>
            <a:pPr>
              <a:spcAft>
                <a:spcPts val="600"/>
              </a:spcAft>
              <a:buClr>
                <a:schemeClr val="tx1"/>
              </a:buClr>
              <a:buSzPct val="100000"/>
              <a:buFont typeface="Montserrat"/>
              <a:buNone/>
            </a:pPr>
            <a:r>
              <a:rPr lang="es-AR" sz="1200" dirty="0">
                <a:solidFill>
                  <a:schemeClr val="tx1"/>
                </a:solidFill>
                <a:latin typeface="Montserrat"/>
                <a:ea typeface="Montserrat"/>
                <a:cs typeface="Montserrat"/>
              </a:rPr>
              <a:t>Se utiliza para representar al </a:t>
            </a:r>
            <a:r>
              <a:rPr lang="es-AR" sz="1200" dirty="0" smtClean="0">
                <a:solidFill>
                  <a:schemeClr val="tx1"/>
                </a:solidFill>
                <a:latin typeface="Montserrat"/>
                <a:ea typeface="Montserrat"/>
                <a:cs typeface="Montserrat"/>
              </a:rPr>
              <a:t>último </a:t>
            </a:r>
            <a:r>
              <a:rPr lang="es-AR" sz="1200" dirty="0">
                <a:solidFill>
                  <a:schemeClr val="tx1"/>
                </a:solidFill>
                <a:latin typeface="Montserrat"/>
                <a:ea typeface="Montserrat"/>
                <a:cs typeface="Montserrat"/>
              </a:rPr>
              <a:t>elemento entre un grupo de elementos </a:t>
            </a:r>
            <a:r>
              <a:rPr lang="es-AR" sz="1200" dirty="0" smtClean="0">
                <a:solidFill>
                  <a:schemeClr val="tx1"/>
                </a:solidFill>
                <a:latin typeface="Montserrat"/>
                <a:ea typeface="Montserrat"/>
                <a:cs typeface="Montserrat"/>
              </a:rPr>
              <a:t>hermanos dentro de un contenedor, es decir “el último hijo de su padre”.</a:t>
            </a:r>
            <a:endParaRPr lang="es-AR" sz="1200" dirty="0">
              <a:solidFill>
                <a:schemeClr val="tx1"/>
              </a:solidFill>
              <a:latin typeface="Montserrat"/>
              <a:ea typeface="Montserrat"/>
              <a:cs typeface="Montserrat"/>
            </a:endParaRPr>
          </a:p>
        </p:txBody>
      </p:sp>
      <p:sp>
        <p:nvSpPr>
          <p:cNvPr id="12" name="Rectángulo 11"/>
          <p:cNvSpPr/>
          <p:nvPr/>
        </p:nvSpPr>
        <p:spPr>
          <a:xfrm>
            <a:off x="2718624" y="2448948"/>
            <a:ext cx="6026304" cy="397935"/>
          </a:xfrm>
          <a:prstGeom prst="rect">
            <a:avLst/>
          </a:prstGeom>
          <a:noFill/>
          <a:ln>
            <a:noFill/>
          </a:ln>
        </p:spPr>
        <p:txBody>
          <a:bodyPr spcFirstLastPara="1" wrap="square" lIns="91425" tIns="91425" rIns="91425" bIns="91425" anchor="t" anchorCtr="0">
            <a:noAutofit/>
          </a:bodyPr>
          <a:lstStyle/>
          <a:p>
            <a:pPr>
              <a:spcAft>
                <a:spcPts val="600"/>
              </a:spcAft>
              <a:buClr>
                <a:schemeClr val="tx1"/>
              </a:buClr>
              <a:buSzPct val="100000"/>
              <a:buFont typeface="Montserrat"/>
              <a:buNone/>
            </a:pPr>
            <a:r>
              <a:rPr lang="es-AR" sz="1200" dirty="0">
                <a:solidFill>
                  <a:schemeClr val="tx1"/>
                </a:solidFill>
                <a:latin typeface="Montserrat"/>
                <a:ea typeface="Montserrat"/>
                <a:cs typeface="Montserrat"/>
                <a:hlinkClick r:id="rId3"/>
              </a:rPr>
              <a:t>https://</a:t>
            </a:r>
            <a:r>
              <a:rPr lang="es-AR" sz="1200" dirty="0" smtClean="0">
                <a:solidFill>
                  <a:schemeClr val="tx1"/>
                </a:solidFill>
                <a:latin typeface="Montserrat"/>
                <a:ea typeface="Montserrat"/>
                <a:cs typeface="Montserrat"/>
                <a:hlinkClick r:id="rId3"/>
              </a:rPr>
              <a:t>www.w3schools.com/cssref/tryit.asp?filename=trycss3_last-child</a:t>
            </a:r>
            <a:endParaRPr lang="es-AR" sz="1200" dirty="0">
              <a:solidFill>
                <a:schemeClr val="tx1"/>
              </a:solidFill>
              <a:latin typeface="Montserrat"/>
              <a:ea typeface="Montserrat"/>
              <a:cs typeface="Montserrat"/>
            </a:endParaRPr>
          </a:p>
        </p:txBody>
      </p:sp>
      <p:sp>
        <p:nvSpPr>
          <p:cNvPr id="13" name="Google Shape;61;p14"/>
          <p:cNvSpPr txBox="1">
            <a:spLocks/>
          </p:cNvSpPr>
          <p:nvPr/>
        </p:nvSpPr>
        <p:spPr>
          <a:xfrm>
            <a:off x="370649" y="436322"/>
            <a:ext cx="8152000" cy="3571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b="1" dirty="0" smtClean="0">
                <a:solidFill>
                  <a:srgbClr val="9D66F9"/>
                </a:solidFill>
              </a:rPr>
              <a:t>:last</a:t>
            </a:r>
            <a:r>
              <a:rPr lang="es-AR" sz="1400" b="1" dirty="0">
                <a:solidFill>
                  <a:srgbClr val="9D66F9"/>
                </a:solidFill>
              </a:rPr>
              <a:t>-child</a:t>
            </a:r>
            <a:r>
              <a:rPr lang="es-AR" sz="1400" b="1" dirty="0" smtClean="0">
                <a:solidFill>
                  <a:srgbClr val="9D66F9"/>
                </a:solidFill>
              </a:rPr>
              <a:t>:</a:t>
            </a:r>
            <a:endParaRPr lang="es-AR" sz="1400" b="1" dirty="0">
              <a:solidFill>
                <a:srgbClr val="9D66F9"/>
              </a:solidFill>
            </a:endParaRPr>
          </a:p>
        </p:txBody>
      </p:sp>
      <p:sp>
        <p:nvSpPr>
          <p:cNvPr id="7" name="Rectángulo 6"/>
          <p:cNvSpPr/>
          <p:nvPr/>
        </p:nvSpPr>
        <p:spPr>
          <a:xfrm>
            <a:off x="912874" y="1228729"/>
            <a:ext cx="3535301" cy="1169551"/>
          </a:xfrm>
          <a:prstGeom prst="rect">
            <a:avLst/>
          </a:prstGeom>
          <a:solidFill>
            <a:srgbClr val="23262E"/>
          </a:solidFill>
        </p:spPr>
        <p:txBody>
          <a:bodyPr wrap="square">
            <a:spAutoFit/>
          </a:bodyPr>
          <a:lstStyle/>
          <a:p>
            <a:r>
              <a:rPr lang="es-AR" dirty="0">
                <a:solidFill>
                  <a:srgbClr val="D5CED9"/>
                </a:solidFill>
                <a:latin typeface="Consolas" panose="020B0609020204030204" pitchFamily="49" charset="0"/>
              </a:rPr>
              <a:t>&lt;</a:t>
            </a:r>
            <a:r>
              <a:rPr lang="es-AR" dirty="0">
                <a:solidFill>
                  <a:srgbClr val="F92672"/>
                </a:solidFill>
                <a:latin typeface="Consolas" panose="020B0609020204030204" pitchFamily="49" charset="0"/>
              </a:rPr>
              <a:t>div</a:t>
            </a:r>
            <a:r>
              <a:rPr lang="es-AR" dirty="0">
                <a:solidFill>
                  <a:srgbClr val="D5CED9"/>
                </a:solidFill>
                <a:latin typeface="Consolas" panose="020B0609020204030204" pitchFamily="49" charset="0"/>
              </a:rPr>
              <a:t>&gt;</a:t>
            </a:r>
          </a:p>
          <a:p>
            <a:r>
              <a:rPr lang="es-AR" dirty="0">
                <a:solidFill>
                  <a:srgbClr val="D5CED9"/>
                </a:solidFill>
                <a:latin typeface="Consolas" panose="020B0609020204030204" pitchFamily="49" charset="0"/>
              </a:rPr>
              <a:t>    &lt;</a:t>
            </a:r>
            <a:r>
              <a:rPr lang="es-AR" dirty="0">
                <a:solidFill>
                  <a:srgbClr val="F92672"/>
                </a:solidFill>
                <a:latin typeface="Consolas" panose="020B0609020204030204" pitchFamily="49" charset="0"/>
              </a:rPr>
              <a:t>p</a:t>
            </a:r>
            <a:r>
              <a:rPr lang="es-AR" dirty="0">
                <a:solidFill>
                  <a:srgbClr val="D5CED9"/>
                </a:solidFill>
                <a:latin typeface="Consolas" panose="020B0609020204030204" pitchFamily="49" charset="0"/>
              </a:rPr>
              <a:t>&gt; Párrafo 1 &lt;/</a:t>
            </a:r>
            <a:r>
              <a:rPr lang="es-AR" dirty="0">
                <a:solidFill>
                  <a:srgbClr val="F92672"/>
                </a:solidFill>
                <a:latin typeface="Consolas" panose="020B0609020204030204" pitchFamily="49" charset="0"/>
              </a:rPr>
              <a:t>p</a:t>
            </a:r>
            <a:r>
              <a:rPr lang="es-AR" dirty="0">
                <a:solidFill>
                  <a:srgbClr val="D5CED9"/>
                </a:solidFill>
                <a:latin typeface="Consolas" panose="020B0609020204030204" pitchFamily="49" charset="0"/>
              </a:rPr>
              <a:t>&gt;</a:t>
            </a:r>
          </a:p>
          <a:p>
            <a:r>
              <a:rPr lang="es-AR" dirty="0">
                <a:solidFill>
                  <a:srgbClr val="D5CED9"/>
                </a:solidFill>
                <a:latin typeface="Consolas" panose="020B0609020204030204" pitchFamily="49" charset="0"/>
              </a:rPr>
              <a:t>    &lt;</a:t>
            </a:r>
            <a:r>
              <a:rPr lang="es-AR" dirty="0">
                <a:solidFill>
                  <a:srgbClr val="F92672"/>
                </a:solidFill>
                <a:latin typeface="Consolas" panose="020B0609020204030204" pitchFamily="49" charset="0"/>
              </a:rPr>
              <a:t>p</a:t>
            </a:r>
            <a:r>
              <a:rPr lang="es-AR" dirty="0">
                <a:solidFill>
                  <a:srgbClr val="D5CED9"/>
                </a:solidFill>
                <a:latin typeface="Consolas" panose="020B0609020204030204" pitchFamily="49" charset="0"/>
              </a:rPr>
              <a:t>&gt; Párrafo 2 &lt;/</a:t>
            </a:r>
            <a:r>
              <a:rPr lang="es-AR" dirty="0">
                <a:solidFill>
                  <a:srgbClr val="F92672"/>
                </a:solidFill>
                <a:latin typeface="Consolas" panose="020B0609020204030204" pitchFamily="49" charset="0"/>
              </a:rPr>
              <a:t>p</a:t>
            </a:r>
            <a:r>
              <a:rPr lang="es-AR" dirty="0">
                <a:solidFill>
                  <a:srgbClr val="D5CED9"/>
                </a:solidFill>
                <a:latin typeface="Consolas" panose="020B0609020204030204" pitchFamily="49" charset="0"/>
              </a:rPr>
              <a:t>&gt;</a:t>
            </a:r>
          </a:p>
          <a:p>
            <a:r>
              <a:rPr lang="es-AR" dirty="0">
                <a:solidFill>
                  <a:srgbClr val="D5CED9"/>
                </a:solidFill>
                <a:latin typeface="Consolas" panose="020B0609020204030204" pitchFamily="49" charset="0"/>
              </a:rPr>
              <a:t>    &lt;</a:t>
            </a:r>
            <a:r>
              <a:rPr lang="es-AR" dirty="0">
                <a:solidFill>
                  <a:srgbClr val="F92672"/>
                </a:solidFill>
                <a:latin typeface="Consolas" panose="020B0609020204030204" pitchFamily="49" charset="0"/>
              </a:rPr>
              <a:t>p</a:t>
            </a:r>
            <a:r>
              <a:rPr lang="es-AR" dirty="0">
                <a:solidFill>
                  <a:srgbClr val="D5CED9"/>
                </a:solidFill>
                <a:latin typeface="Consolas" panose="020B0609020204030204" pitchFamily="49" charset="0"/>
              </a:rPr>
              <a:t>&gt; Párrafo 3 &lt;/</a:t>
            </a:r>
            <a:r>
              <a:rPr lang="es-AR" dirty="0">
                <a:solidFill>
                  <a:srgbClr val="F92672"/>
                </a:solidFill>
                <a:latin typeface="Consolas" panose="020B0609020204030204" pitchFamily="49" charset="0"/>
              </a:rPr>
              <a:t>p</a:t>
            </a:r>
            <a:r>
              <a:rPr lang="es-AR" dirty="0">
                <a:solidFill>
                  <a:srgbClr val="D5CED9"/>
                </a:solidFill>
                <a:latin typeface="Consolas" panose="020B0609020204030204" pitchFamily="49" charset="0"/>
              </a:rPr>
              <a:t>&gt;</a:t>
            </a:r>
          </a:p>
          <a:p>
            <a:r>
              <a:rPr lang="es-AR" dirty="0">
                <a:solidFill>
                  <a:srgbClr val="D5CED9"/>
                </a:solidFill>
                <a:latin typeface="Consolas" panose="020B0609020204030204" pitchFamily="49" charset="0"/>
              </a:rPr>
              <a:t>&lt;/</a:t>
            </a:r>
            <a:r>
              <a:rPr lang="es-AR" dirty="0">
                <a:solidFill>
                  <a:srgbClr val="F92672"/>
                </a:solidFill>
                <a:latin typeface="Consolas" panose="020B0609020204030204" pitchFamily="49" charset="0"/>
              </a:rPr>
              <a:t>div</a:t>
            </a:r>
            <a:r>
              <a:rPr lang="es-AR" dirty="0">
                <a:solidFill>
                  <a:srgbClr val="D5CED9"/>
                </a:solidFill>
                <a:latin typeface="Consolas" panose="020B0609020204030204" pitchFamily="49" charset="0"/>
              </a:rPr>
              <a:t>&gt;</a:t>
            </a:r>
          </a:p>
        </p:txBody>
      </p:sp>
      <p:sp>
        <p:nvSpPr>
          <p:cNvPr id="16" name="Google Shape;258;p18"/>
          <p:cNvSpPr txBox="1">
            <a:spLocks/>
          </p:cNvSpPr>
          <p:nvPr/>
        </p:nvSpPr>
        <p:spPr>
          <a:xfrm>
            <a:off x="3655756" y="1226257"/>
            <a:ext cx="792419" cy="303108"/>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r>
              <a:rPr lang="es-ES" sz="1400" dirty="0" smtClean="0">
                <a:solidFill>
                  <a:schemeClr val="bg1"/>
                </a:solidFill>
              </a:rPr>
              <a:t>HTML</a:t>
            </a:r>
            <a:endParaRPr lang="es-ES" sz="1400" dirty="0">
              <a:solidFill>
                <a:schemeClr val="bg1"/>
              </a:solidFill>
            </a:endParaRPr>
          </a:p>
        </p:txBody>
      </p:sp>
      <p:sp>
        <p:nvSpPr>
          <p:cNvPr id="17" name="Google Shape;258;p18"/>
          <p:cNvSpPr txBox="1">
            <a:spLocks/>
          </p:cNvSpPr>
          <p:nvPr/>
        </p:nvSpPr>
        <p:spPr>
          <a:xfrm>
            <a:off x="6475139" y="1274193"/>
            <a:ext cx="792419" cy="303108"/>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r>
              <a:rPr lang="es-ES" sz="1400" dirty="0" smtClean="0">
                <a:solidFill>
                  <a:schemeClr val="bg1"/>
                </a:solidFill>
              </a:rPr>
              <a:t>CSS</a:t>
            </a:r>
            <a:endParaRPr lang="es-ES" sz="1400" dirty="0">
              <a:solidFill>
                <a:schemeClr val="bg1"/>
              </a:solidFill>
            </a:endParaRPr>
          </a:p>
        </p:txBody>
      </p:sp>
      <p:pic>
        <p:nvPicPr>
          <p:cNvPr id="3" name="Imagen 2"/>
          <p:cNvPicPr>
            <a:picLocks noChangeAspect="1"/>
          </p:cNvPicPr>
          <p:nvPr/>
        </p:nvPicPr>
        <p:blipFill>
          <a:blip r:embed="rId4"/>
          <a:stretch>
            <a:fillRect/>
          </a:stretch>
        </p:blipFill>
        <p:spPr>
          <a:xfrm>
            <a:off x="7479316" y="1259255"/>
            <a:ext cx="809625" cy="971550"/>
          </a:xfrm>
          <a:prstGeom prst="rect">
            <a:avLst/>
          </a:prstGeom>
          <a:solidFill>
            <a:srgbClr val="23262E"/>
          </a:solidFill>
          <a:ln>
            <a:solidFill>
              <a:schemeClr val="accent1"/>
            </a:solidFill>
          </a:ln>
          <a:effectLst>
            <a:outerShdw blurRad="50800" dist="38100" dir="2700000" algn="tl" rotWithShape="0">
              <a:prstClr val="black">
                <a:alpha val="40000"/>
              </a:prstClr>
            </a:outerShdw>
          </a:effectLst>
        </p:spPr>
      </p:pic>
      <p:sp>
        <p:nvSpPr>
          <p:cNvPr id="18" name="Rectángulo 17"/>
          <p:cNvSpPr/>
          <p:nvPr/>
        </p:nvSpPr>
        <p:spPr>
          <a:xfrm>
            <a:off x="688027" y="3011454"/>
            <a:ext cx="8212015" cy="512901"/>
          </a:xfrm>
          <a:prstGeom prst="rect">
            <a:avLst/>
          </a:prstGeom>
          <a:noFill/>
          <a:ln>
            <a:noFill/>
          </a:ln>
        </p:spPr>
        <p:txBody>
          <a:bodyPr spcFirstLastPara="1" wrap="square" lIns="91425" tIns="91425" rIns="91425" bIns="91425" anchor="t" anchorCtr="0">
            <a:noAutofit/>
          </a:bodyPr>
          <a:lstStyle/>
          <a:p>
            <a:pPr>
              <a:spcAft>
                <a:spcPts val="600"/>
              </a:spcAft>
              <a:buClr>
                <a:schemeClr val="tx1"/>
              </a:buClr>
              <a:buSzPct val="100000"/>
              <a:buFont typeface="Montserrat"/>
              <a:buNone/>
            </a:pPr>
            <a:r>
              <a:rPr lang="es-AR" sz="1200" dirty="0">
                <a:solidFill>
                  <a:schemeClr val="tx1"/>
                </a:solidFill>
                <a:latin typeface="Montserrat"/>
                <a:ea typeface="Montserrat"/>
                <a:cs typeface="Montserrat"/>
              </a:rPr>
              <a:t>El selector coincide con cada elemento que es el </a:t>
            </a:r>
            <a:r>
              <a:rPr lang="es-AR" sz="1200" i="1" dirty="0">
                <a:solidFill>
                  <a:schemeClr val="tx1"/>
                </a:solidFill>
                <a:latin typeface="Montserrat"/>
                <a:ea typeface="Montserrat"/>
                <a:cs typeface="Montserrat"/>
              </a:rPr>
              <a:t>n- </a:t>
            </a:r>
            <a:r>
              <a:rPr lang="es-AR" sz="1200" i="1" dirty="0" err="1">
                <a:solidFill>
                  <a:schemeClr val="tx1"/>
                </a:solidFill>
                <a:latin typeface="Montserrat"/>
                <a:ea typeface="Montserrat"/>
                <a:cs typeface="Montserrat"/>
              </a:rPr>
              <a:t>ésimo</a:t>
            </a:r>
            <a:r>
              <a:rPr lang="es-AR" sz="1200" dirty="0">
                <a:solidFill>
                  <a:schemeClr val="tx1"/>
                </a:solidFill>
                <a:latin typeface="Montserrat"/>
                <a:ea typeface="Montserrat"/>
                <a:cs typeface="Montserrat"/>
              </a:rPr>
              <a:t> hijo, independientemente del tipo, de su padre. n puede ser un número, una palabra clave o una fórmula.</a:t>
            </a:r>
          </a:p>
        </p:txBody>
      </p:sp>
      <p:sp>
        <p:nvSpPr>
          <p:cNvPr id="19" name="Rectángulo 18"/>
          <p:cNvSpPr/>
          <p:nvPr/>
        </p:nvSpPr>
        <p:spPr>
          <a:xfrm>
            <a:off x="2718624" y="4745565"/>
            <a:ext cx="6026304" cy="397935"/>
          </a:xfrm>
          <a:prstGeom prst="rect">
            <a:avLst/>
          </a:prstGeom>
          <a:noFill/>
          <a:ln>
            <a:noFill/>
          </a:ln>
        </p:spPr>
        <p:txBody>
          <a:bodyPr spcFirstLastPara="1" wrap="square" lIns="91425" tIns="91425" rIns="91425" bIns="91425" anchor="t" anchorCtr="0">
            <a:noAutofit/>
          </a:bodyPr>
          <a:lstStyle/>
          <a:p>
            <a:pPr>
              <a:spcAft>
                <a:spcPts val="600"/>
              </a:spcAft>
              <a:buClr>
                <a:schemeClr val="tx1"/>
              </a:buClr>
              <a:buSzPct val="100000"/>
              <a:buFont typeface="Montserrat"/>
              <a:buNone/>
            </a:pPr>
            <a:r>
              <a:rPr lang="es-AR" sz="1200" dirty="0">
                <a:solidFill>
                  <a:schemeClr val="tx1"/>
                </a:solidFill>
                <a:latin typeface="Montserrat"/>
                <a:ea typeface="Montserrat"/>
                <a:cs typeface="Montserrat"/>
                <a:hlinkClick r:id="rId5"/>
              </a:rPr>
              <a:t>https://</a:t>
            </a:r>
            <a:r>
              <a:rPr lang="es-AR" sz="1200" dirty="0" smtClean="0">
                <a:solidFill>
                  <a:schemeClr val="tx1"/>
                </a:solidFill>
                <a:latin typeface="Montserrat"/>
                <a:ea typeface="Montserrat"/>
                <a:cs typeface="Montserrat"/>
                <a:hlinkClick r:id="rId5"/>
              </a:rPr>
              <a:t>www.w3schools.com/cssref/tryit.asp?filename=trycss3_nth-child</a:t>
            </a:r>
            <a:endParaRPr lang="es-AR" sz="1200" dirty="0">
              <a:solidFill>
                <a:schemeClr val="tx1"/>
              </a:solidFill>
              <a:latin typeface="Montserrat"/>
              <a:ea typeface="Montserrat"/>
              <a:cs typeface="Montserrat"/>
            </a:endParaRPr>
          </a:p>
        </p:txBody>
      </p:sp>
      <p:sp>
        <p:nvSpPr>
          <p:cNvPr id="20" name="Google Shape;61;p14"/>
          <p:cNvSpPr txBox="1">
            <a:spLocks/>
          </p:cNvSpPr>
          <p:nvPr/>
        </p:nvSpPr>
        <p:spPr>
          <a:xfrm>
            <a:off x="370649" y="2732939"/>
            <a:ext cx="8152000" cy="3571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b="1" dirty="0" smtClean="0">
                <a:solidFill>
                  <a:srgbClr val="9D66F9"/>
                </a:solidFill>
              </a:rPr>
              <a:t>:</a:t>
            </a:r>
            <a:r>
              <a:rPr lang="es-AR" sz="1400" b="1" dirty="0" err="1" smtClean="0">
                <a:solidFill>
                  <a:srgbClr val="9D66F9"/>
                </a:solidFill>
              </a:rPr>
              <a:t>nth-child</a:t>
            </a:r>
            <a:r>
              <a:rPr lang="es-AR" sz="1400" b="1" dirty="0" smtClean="0">
                <a:solidFill>
                  <a:srgbClr val="9D66F9"/>
                </a:solidFill>
              </a:rPr>
              <a:t>(n):</a:t>
            </a:r>
            <a:endParaRPr lang="es-AR" sz="1400" b="1" dirty="0">
              <a:solidFill>
                <a:srgbClr val="9D66F9"/>
              </a:solidFill>
            </a:endParaRPr>
          </a:p>
        </p:txBody>
      </p:sp>
      <p:sp>
        <p:nvSpPr>
          <p:cNvPr id="21" name="Rectángulo 20"/>
          <p:cNvSpPr/>
          <p:nvPr/>
        </p:nvSpPr>
        <p:spPr>
          <a:xfrm>
            <a:off x="912874" y="3525346"/>
            <a:ext cx="3535301" cy="1169551"/>
          </a:xfrm>
          <a:prstGeom prst="rect">
            <a:avLst/>
          </a:prstGeom>
          <a:solidFill>
            <a:srgbClr val="23262E"/>
          </a:solidFill>
        </p:spPr>
        <p:txBody>
          <a:bodyPr wrap="square">
            <a:spAutoFit/>
          </a:bodyPr>
          <a:lstStyle/>
          <a:p>
            <a:r>
              <a:rPr lang="es-AR" dirty="0">
                <a:solidFill>
                  <a:srgbClr val="D5CED9"/>
                </a:solidFill>
                <a:latin typeface="Consolas" panose="020B0609020204030204" pitchFamily="49" charset="0"/>
              </a:rPr>
              <a:t>&lt;</a:t>
            </a:r>
            <a:r>
              <a:rPr lang="es-AR" dirty="0">
                <a:solidFill>
                  <a:srgbClr val="F92672"/>
                </a:solidFill>
                <a:latin typeface="Consolas" panose="020B0609020204030204" pitchFamily="49" charset="0"/>
              </a:rPr>
              <a:t>div</a:t>
            </a:r>
            <a:r>
              <a:rPr lang="es-AR" dirty="0">
                <a:solidFill>
                  <a:srgbClr val="D5CED9"/>
                </a:solidFill>
                <a:latin typeface="Consolas" panose="020B0609020204030204" pitchFamily="49" charset="0"/>
              </a:rPr>
              <a:t>&gt;</a:t>
            </a:r>
          </a:p>
          <a:p>
            <a:r>
              <a:rPr lang="es-AR" dirty="0">
                <a:solidFill>
                  <a:srgbClr val="D5CED9"/>
                </a:solidFill>
                <a:latin typeface="Consolas" panose="020B0609020204030204" pitchFamily="49" charset="0"/>
              </a:rPr>
              <a:t>    &lt;</a:t>
            </a:r>
            <a:r>
              <a:rPr lang="es-AR" dirty="0">
                <a:solidFill>
                  <a:srgbClr val="F92672"/>
                </a:solidFill>
                <a:latin typeface="Consolas" panose="020B0609020204030204" pitchFamily="49" charset="0"/>
              </a:rPr>
              <a:t>p</a:t>
            </a:r>
            <a:r>
              <a:rPr lang="es-AR" dirty="0">
                <a:solidFill>
                  <a:srgbClr val="D5CED9"/>
                </a:solidFill>
                <a:latin typeface="Consolas" panose="020B0609020204030204" pitchFamily="49" charset="0"/>
              </a:rPr>
              <a:t>&gt; Párrafo 1 &lt;/</a:t>
            </a:r>
            <a:r>
              <a:rPr lang="es-AR" dirty="0">
                <a:solidFill>
                  <a:srgbClr val="F92672"/>
                </a:solidFill>
                <a:latin typeface="Consolas" panose="020B0609020204030204" pitchFamily="49" charset="0"/>
              </a:rPr>
              <a:t>p</a:t>
            </a:r>
            <a:r>
              <a:rPr lang="es-AR" dirty="0">
                <a:solidFill>
                  <a:srgbClr val="D5CED9"/>
                </a:solidFill>
                <a:latin typeface="Consolas" panose="020B0609020204030204" pitchFamily="49" charset="0"/>
              </a:rPr>
              <a:t>&gt;</a:t>
            </a:r>
          </a:p>
          <a:p>
            <a:r>
              <a:rPr lang="es-AR" dirty="0">
                <a:solidFill>
                  <a:srgbClr val="D5CED9"/>
                </a:solidFill>
                <a:latin typeface="Consolas" panose="020B0609020204030204" pitchFamily="49" charset="0"/>
              </a:rPr>
              <a:t>    &lt;</a:t>
            </a:r>
            <a:r>
              <a:rPr lang="es-AR" dirty="0">
                <a:solidFill>
                  <a:srgbClr val="F92672"/>
                </a:solidFill>
                <a:latin typeface="Consolas" panose="020B0609020204030204" pitchFamily="49" charset="0"/>
              </a:rPr>
              <a:t>p</a:t>
            </a:r>
            <a:r>
              <a:rPr lang="es-AR" dirty="0">
                <a:solidFill>
                  <a:srgbClr val="D5CED9"/>
                </a:solidFill>
                <a:latin typeface="Consolas" panose="020B0609020204030204" pitchFamily="49" charset="0"/>
              </a:rPr>
              <a:t>&gt; Párrafo 2 &lt;/</a:t>
            </a:r>
            <a:r>
              <a:rPr lang="es-AR" dirty="0">
                <a:solidFill>
                  <a:srgbClr val="F92672"/>
                </a:solidFill>
                <a:latin typeface="Consolas" panose="020B0609020204030204" pitchFamily="49" charset="0"/>
              </a:rPr>
              <a:t>p</a:t>
            </a:r>
            <a:r>
              <a:rPr lang="es-AR" dirty="0">
                <a:solidFill>
                  <a:srgbClr val="D5CED9"/>
                </a:solidFill>
                <a:latin typeface="Consolas" panose="020B0609020204030204" pitchFamily="49" charset="0"/>
              </a:rPr>
              <a:t>&gt;</a:t>
            </a:r>
          </a:p>
          <a:p>
            <a:r>
              <a:rPr lang="es-AR" dirty="0">
                <a:solidFill>
                  <a:srgbClr val="D5CED9"/>
                </a:solidFill>
                <a:latin typeface="Consolas" panose="020B0609020204030204" pitchFamily="49" charset="0"/>
              </a:rPr>
              <a:t>    &lt;</a:t>
            </a:r>
            <a:r>
              <a:rPr lang="es-AR" dirty="0">
                <a:solidFill>
                  <a:srgbClr val="F92672"/>
                </a:solidFill>
                <a:latin typeface="Consolas" panose="020B0609020204030204" pitchFamily="49" charset="0"/>
              </a:rPr>
              <a:t>p</a:t>
            </a:r>
            <a:r>
              <a:rPr lang="es-AR" dirty="0">
                <a:solidFill>
                  <a:srgbClr val="D5CED9"/>
                </a:solidFill>
                <a:latin typeface="Consolas" panose="020B0609020204030204" pitchFamily="49" charset="0"/>
              </a:rPr>
              <a:t>&gt; Párrafo 3 &lt;/</a:t>
            </a:r>
            <a:r>
              <a:rPr lang="es-AR" dirty="0">
                <a:solidFill>
                  <a:srgbClr val="F92672"/>
                </a:solidFill>
                <a:latin typeface="Consolas" panose="020B0609020204030204" pitchFamily="49" charset="0"/>
              </a:rPr>
              <a:t>p</a:t>
            </a:r>
            <a:r>
              <a:rPr lang="es-AR" dirty="0">
                <a:solidFill>
                  <a:srgbClr val="D5CED9"/>
                </a:solidFill>
                <a:latin typeface="Consolas" panose="020B0609020204030204" pitchFamily="49" charset="0"/>
              </a:rPr>
              <a:t>&gt;</a:t>
            </a:r>
          </a:p>
          <a:p>
            <a:r>
              <a:rPr lang="es-AR" dirty="0">
                <a:solidFill>
                  <a:srgbClr val="D5CED9"/>
                </a:solidFill>
                <a:latin typeface="Consolas" panose="020B0609020204030204" pitchFamily="49" charset="0"/>
              </a:rPr>
              <a:t>&lt;/</a:t>
            </a:r>
            <a:r>
              <a:rPr lang="es-AR" dirty="0">
                <a:solidFill>
                  <a:srgbClr val="F92672"/>
                </a:solidFill>
                <a:latin typeface="Consolas" panose="020B0609020204030204" pitchFamily="49" charset="0"/>
              </a:rPr>
              <a:t>div</a:t>
            </a:r>
            <a:r>
              <a:rPr lang="es-AR" dirty="0">
                <a:solidFill>
                  <a:srgbClr val="D5CED9"/>
                </a:solidFill>
                <a:latin typeface="Consolas" panose="020B0609020204030204" pitchFamily="49" charset="0"/>
              </a:rPr>
              <a:t>&gt;</a:t>
            </a:r>
          </a:p>
        </p:txBody>
      </p:sp>
      <p:sp>
        <p:nvSpPr>
          <p:cNvPr id="22" name="Google Shape;258;p18"/>
          <p:cNvSpPr txBox="1">
            <a:spLocks/>
          </p:cNvSpPr>
          <p:nvPr/>
        </p:nvSpPr>
        <p:spPr>
          <a:xfrm>
            <a:off x="3655756" y="3522874"/>
            <a:ext cx="792419" cy="303108"/>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r>
              <a:rPr lang="es-ES" sz="1400" dirty="0" smtClean="0">
                <a:solidFill>
                  <a:schemeClr val="bg1"/>
                </a:solidFill>
              </a:rPr>
              <a:t>HTML</a:t>
            </a:r>
            <a:endParaRPr lang="es-ES" sz="1400" dirty="0">
              <a:solidFill>
                <a:schemeClr val="bg1"/>
              </a:solidFill>
            </a:endParaRPr>
          </a:p>
        </p:txBody>
      </p:sp>
      <p:sp>
        <p:nvSpPr>
          <p:cNvPr id="23" name="Google Shape;258;p18"/>
          <p:cNvSpPr txBox="1">
            <a:spLocks/>
          </p:cNvSpPr>
          <p:nvPr/>
        </p:nvSpPr>
        <p:spPr>
          <a:xfrm>
            <a:off x="6475139" y="3523185"/>
            <a:ext cx="792419" cy="303108"/>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r>
              <a:rPr lang="es-ES" sz="1400" dirty="0" smtClean="0">
                <a:solidFill>
                  <a:schemeClr val="bg1"/>
                </a:solidFill>
              </a:rPr>
              <a:t>CSS</a:t>
            </a:r>
            <a:endParaRPr lang="es-ES" sz="1400" dirty="0">
              <a:solidFill>
                <a:schemeClr val="bg1"/>
              </a:solidFill>
            </a:endParaRPr>
          </a:p>
        </p:txBody>
      </p:sp>
      <p:pic>
        <p:nvPicPr>
          <p:cNvPr id="6" name="Imagen 5"/>
          <p:cNvPicPr>
            <a:picLocks noChangeAspect="1"/>
          </p:cNvPicPr>
          <p:nvPr/>
        </p:nvPicPr>
        <p:blipFill>
          <a:blip r:embed="rId6"/>
          <a:stretch>
            <a:fillRect/>
          </a:stretch>
        </p:blipFill>
        <p:spPr>
          <a:xfrm>
            <a:off x="7460266" y="3522552"/>
            <a:ext cx="1038225" cy="1133475"/>
          </a:xfrm>
          <a:prstGeom prst="rect">
            <a:avLst/>
          </a:prstGeom>
          <a:solidFill>
            <a:srgbClr val="23262E"/>
          </a:solidFill>
          <a:ln>
            <a:solidFill>
              <a:schemeClr val="accent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65575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8" name="Rectángulo 17"/>
          <p:cNvSpPr/>
          <p:nvPr/>
        </p:nvSpPr>
        <p:spPr>
          <a:xfrm>
            <a:off x="497527" y="830230"/>
            <a:ext cx="8212015" cy="303246"/>
          </a:xfrm>
          <a:prstGeom prst="rect">
            <a:avLst/>
          </a:prstGeom>
          <a:noFill/>
          <a:ln>
            <a:noFill/>
          </a:ln>
        </p:spPr>
        <p:txBody>
          <a:bodyPr spcFirstLastPara="1" wrap="square" lIns="91425" tIns="91425" rIns="91425" bIns="91425" anchor="t" anchorCtr="0">
            <a:noAutofit/>
          </a:bodyPr>
          <a:lstStyle/>
          <a:p>
            <a:pPr>
              <a:spcAft>
                <a:spcPts val="600"/>
              </a:spcAft>
              <a:buClr>
                <a:schemeClr val="tx1"/>
              </a:buClr>
              <a:buSzPct val="100000"/>
              <a:buFont typeface="Montserrat"/>
              <a:buNone/>
            </a:pPr>
            <a:r>
              <a:rPr lang="es-AR" sz="1200" dirty="0" smtClean="0">
                <a:solidFill>
                  <a:schemeClr val="tx1"/>
                </a:solidFill>
                <a:latin typeface="Montserrat"/>
                <a:ea typeface="Montserrat"/>
                <a:cs typeface="Montserrat"/>
              </a:rPr>
              <a:t>Tomemos como ejemplo la siguiente lista:</a:t>
            </a:r>
            <a:endParaRPr lang="es-AR" sz="1200" dirty="0">
              <a:solidFill>
                <a:schemeClr val="tx1"/>
              </a:solidFill>
              <a:latin typeface="Montserrat"/>
              <a:ea typeface="Montserrat"/>
              <a:cs typeface="Montserrat"/>
            </a:endParaRPr>
          </a:p>
        </p:txBody>
      </p:sp>
      <p:sp>
        <p:nvSpPr>
          <p:cNvPr id="20" name="Google Shape;61;p14"/>
          <p:cNvSpPr txBox="1">
            <a:spLocks/>
          </p:cNvSpPr>
          <p:nvPr/>
        </p:nvSpPr>
        <p:spPr>
          <a:xfrm>
            <a:off x="370649" y="551714"/>
            <a:ext cx="8152000" cy="3571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b="1" dirty="0" smtClean="0">
                <a:solidFill>
                  <a:srgbClr val="9D66F9"/>
                </a:solidFill>
              </a:rPr>
              <a:t>:</a:t>
            </a:r>
            <a:r>
              <a:rPr lang="es-AR" sz="1400" b="1" dirty="0" err="1" smtClean="0">
                <a:solidFill>
                  <a:srgbClr val="9D66F9"/>
                </a:solidFill>
              </a:rPr>
              <a:t>nth-child</a:t>
            </a:r>
            <a:r>
              <a:rPr lang="es-AR" sz="1400" b="1" dirty="0" smtClean="0">
                <a:solidFill>
                  <a:srgbClr val="9D66F9"/>
                </a:solidFill>
              </a:rPr>
              <a:t>(n): Otros ejemplos</a:t>
            </a:r>
            <a:endParaRPr lang="es-AR" sz="1400" b="1" dirty="0">
              <a:solidFill>
                <a:srgbClr val="9D66F9"/>
              </a:solidFill>
            </a:endParaRPr>
          </a:p>
        </p:txBody>
      </p:sp>
      <p:sp>
        <p:nvSpPr>
          <p:cNvPr id="4" name="Rectángulo 3"/>
          <p:cNvSpPr/>
          <p:nvPr/>
        </p:nvSpPr>
        <p:spPr>
          <a:xfrm>
            <a:off x="633404" y="1187426"/>
            <a:ext cx="3043246" cy="2462213"/>
          </a:xfrm>
          <a:prstGeom prst="rect">
            <a:avLst/>
          </a:prstGeom>
          <a:solidFill>
            <a:srgbClr val="23262E"/>
          </a:solidFill>
        </p:spPr>
        <p:txBody>
          <a:bodyPr wrap="square">
            <a:spAutoFit/>
          </a:bodyPr>
          <a:lstStyle/>
          <a:p>
            <a:r>
              <a:rPr lang="it-IT" dirty="0">
                <a:solidFill>
                  <a:srgbClr val="D5CED9"/>
                </a:solidFill>
                <a:latin typeface="Consolas" panose="020B0609020204030204" pitchFamily="49" charset="0"/>
              </a:rPr>
              <a:t>&lt;</a:t>
            </a:r>
            <a:r>
              <a:rPr lang="it-IT" dirty="0">
                <a:solidFill>
                  <a:srgbClr val="F92672"/>
                </a:solidFill>
                <a:latin typeface="Consolas" panose="020B0609020204030204" pitchFamily="49" charset="0"/>
              </a:rPr>
              <a:t>ol</a:t>
            </a:r>
            <a:r>
              <a:rPr lang="it-IT" dirty="0">
                <a:solidFill>
                  <a:srgbClr val="D5CED9"/>
                </a:solidFill>
                <a:latin typeface="Consolas" panose="020B0609020204030204" pitchFamily="49" charset="0"/>
              </a:rPr>
              <a:t>&gt;</a:t>
            </a:r>
          </a:p>
          <a:p>
            <a:r>
              <a:rPr lang="it-IT" dirty="0">
                <a:solidFill>
                  <a:srgbClr val="D5CED9"/>
                </a:solidFill>
                <a:latin typeface="Consolas" panose="020B0609020204030204" pitchFamily="49" charset="0"/>
              </a:rPr>
              <a:t>    &lt;</a:t>
            </a:r>
            <a:r>
              <a:rPr lang="it-IT" dirty="0">
                <a:solidFill>
                  <a:srgbClr val="F92672"/>
                </a:solidFill>
                <a:latin typeface="Consolas" panose="020B0609020204030204" pitchFamily="49" charset="0"/>
              </a:rPr>
              <a:t>li</a:t>
            </a:r>
            <a:r>
              <a:rPr lang="it-IT" dirty="0">
                <a:solidFill>
                  <a:srgbClr val="D5CED9"/>
                </a:solidFill>
                <a:latin typeface="Consolas" panose="020B0609020204030204" pitchFamily="49" charset="0"/>
              </a:rPr>
              <a:t>&gt; Item 1&lt;/</a:t>
            </a:r>
            <a:r>
              <a:rPr lang="it-IT" dirty="0">
                <a:solidFill>
                  <a:srgbClr val="F92672"/>
                </a:solidFill>
                <a:latin typeface="Consolas" panose="020B0609020204030204" pitchFamily="49" charset="0"/>
              </a:rPr>
              <a:t>li</a:t>
            </a:r>
            <a:r>
              <a:rPr lang="it-IT" dirty="0">
                <a:solidFill>
                  <a:srgbClr val="D5CED9"/>
                </a:solidFill>
                <a:latin typeface="Consolas" panose="020B0609020204030204" pitchFamily="49" charset="0"/>
              </a:rPr>
              <a:t>&gt;</a:t>
            </a:r>
          </a:p>
          <a:p>
            <a:r>
              <a:rPr lang="it-IT" dirty="0">
                <a:solidFill>
                  <a:srgbClr val="D5CED9"/>
                </a:solidFill>
                <a:latin typeface="Consolas" panose="020B0609020204030204" pitchFamily="49" charset="0"/>
              </a:rPr>
              <a:t>    &lt;</a:t>
            </a:r>
            <a:r>
              <a:rPr lang="it-IT" dirty="0">
                <a:solidFill>
                  <a:srgbClr val="F92672"/>
                </a:solidFill>
                <a:latin typeface="Consolas" panose="020B0609020204030204" pitchFamily="49" charset="0"/>
              </a:rPr>
              <a:t>li</a:t>
            </a:r>
            <a:r>
              <a:rPr lang="it-IT" dirty="0">
                <a:solidFill>
                  <a:srgbClr val="D5CED9"/>
                </a:solidFill>
                <a:latin typeface="Consolas" panose="020B0609020204030204" pitchFamily="49" charset="0"/>
              </a:rPr>
              <a:t>&gt; Item 2&lt;/</a:t>
            </a:r>
            <a:r>
              <a:rPr lang="it-IT" dirty="0">
                <a:solidFill>
                  <a:srgbClr val="F92672"/>
                </a:solidFill>
                <a:latin typeface="Consolas" panose="020B0609020204030204" pitchFamily="49" charset="0"/>
              </a:rPr>
              <a:t>li</a:t>
            </a:r>
            <a:r>
              <a:rPr lang="it-IT" dirty="0">
                <a:solidFill>
                  <a:srgbClr val="D5CED9"/>
                </a:solidFill>
                <a:latin typeface="Consolas" panose="020B0609020204030204" pitchFamily="49" charset="0"/>
              </a:rPr>
              <a:t>&gt;</a:t>
            </a:r>
          </a:p>
          <a:p>
            <a:r>
              <a:rPr lang="it-IT" dirty="0">
                <a:solidFill>
                  <a:srgbClr val="D5CED9"/>
                </a:solidFill>
                <a:latin typeface="Consolas" panose="020B0609020204030204" pitchFamily="49" charset="0"/>
              </a:rPr>
              <a:t>    &lt;</a:t>
            </a:r>
            <a:r>
              <a:rPr lang="it-IT" dirty="0">
                <a:solidFill>
                  <a:srgbClr val="F92672"/>
                </a:solidFill>
                <a:latin typeface="Consolas" panose="020B0609020204030204" pitchFamily="49" charset="0"/>
              </a:rPr>
              <a:t>li</a:t>
            </a:r>
            <a:r>
              <a:rPr lang="it-IT" dirty="0">
                <a:solidFill>
                  <a:srgbClr val="D5CED9"/>
                </a:solidFill>
                <a:latin typeface="Consolas" panose="020B0609020204030204" pitchFamily="49" charset="0"/>
              </a:rPr>
              <a:t>&gt; Item 3&lt;/</a:t>
            </a:r>
            <a:r>
              <a:rPr lang="it-IT" dirty="0">
                <a:solidFill>
                  <a:srgbClr val="F92672"/>
                </a:solidFill>
                <a:latin typeface="Consolas" panose="020B0609020204030204" pitchFamily="49" charset="0"/>
              </a:rPr>
              <a:t>li</a:t>
            </a:r>
            <a:r>
              <a:rPr lang="it-IT" dirty="0">
                <a:solidFill>
                  <a:srgbClr val="D5CED9"/>
                </a:solidFill>
                <a:latin typeface="Consolas" panose="020B0609020204030204" pitchFamily="49" charset="0"/>
              </a:rPr>
              <a:t>&gt;</a:t>
            </a:r>
          </a:p>
          <a:p>
            <a:r>
              <a:rPr lang="it-IT" dirty="0">
                <a:solidFill>
                  <a:srgbClr val="D5CED9"/>
                </a:solidFill>
                <a:latin typeface="Consolas" panose="020B0609020204030204" pitchFamily="49" charset="0"/>
              </a:rPr>
              <a:t>    &lt;</a:t>
            </a:r>
            <a:r>
              <a:rPr lang="it-IT" dirty="0">
                <a:solidFill>
                  <a:srgbClr val="F92672"/>
                </a:solidFill>
                <a:latin typeface="Consolas" panose="020B0609020204030204" pitchFamily="49" charset="0"/>
              </a:rPr>
              <a:t>li</a:t>
            </a:r>
            <a:r>
              <a:rPr lang="it-IT" dirty="0">
                <a:solidFill>
                  <a:srgbClr val="D5CED9"/>
                </a:solidFill>
                <a:latin typeface="Consolas" panose="020B0609020204030204" pitchFamily="49" charset="0"/>
              </a:rPr>
              <a:t>&gt; Item 4&lt;/</a:t>
            </a:r>
            <a:r>
              <a:rPr lang="it-IT" dirty="0">
                <a:solidFill>
                  <a:srgbClr val="F92672"/>
                </a:solidFill>
                <a:latin typeface="Consolas" panose="020B0609020204030204" pitchFamily="49" charset="0"/>
              </a:rPr>
              <a:t>li</a:t>
            </a:r>
            <a:r>
              <a:rPr lang="it-IT" dirty="0">
                <a:solidFill>
                  <a:srgbClr val="D5CED9"/>
                </a:solidFill>
                <a:latin typeface="Consolas" panose="020B0609020204030204" pitchFamily="49" charset="0"/>
              </a:rPr>
              <a:t>&gt;</a:t>
            </a:r>
          </a:p>
          <a:p>
            <a:r>
              <a:rPr lang="it-IT" dirty="0">
                <a:solidFill>
                  <a:srgbClr val="D5CED9"/>
                </a:solidFill>
                <a:latin typeface="Consolas" panose="020B0609020204030204" pitchFamily="49" charset="0"/>
              </a:rPr>
              <a:t>    &lt;</a:t>
            </a:r>
            <a:r>
              <a:rPr lang="it-IT" dirty="0">
                <a:solidFill>
                  <a:srgbClr val="F92672"/>
                </a:solidFill>
                <a:latin typeface="Consolas" panose="020B0609020204030204" pitchFamily="49" charset="0"/>
              </a:rPr>
              <a:t>li</a:t>
            </a:r>
            <a:r>
              <a:rPr lang="it-IT" dirty="0">
                <a:solidFill>
                  <a:srgbClr val="D5CED9"/>
                </a:solidFill>
                <a:latin typeface="Consolas" panose="020B0609020204030204" pitchFamily="49" charset="0"/>
              </a:rPr>
              <a:t>&gt; Item 5&lt;/</a:t>
            </a:r>
            <a:r>
              <a:rPr lang="it-IT" dirty="0">
                <a:solidFill>
                  <a:srgbClr val="F92672"/>
                </a:solidFill>
                <a:latin typeface="Consolas" panose="020B0609020204030204" pitchFamily="49" charset="0"/>
              </a:rPr>
              <a:t>li</a:t>
            </a:r>
            <a:r>
              <a:rPr lang="it-IT" dirty="0">
                <a:solidFill>
                  <a:srgbClr val="D5CED9"/>
                </a:solidFill>
                <a:latin typeface="Consolas" panose="020B0609020204030204" pitchFamily="49" charset="0"/>
              </a:rPr>
              <a:t>&gt;</a:t>
            </a:r>
          </a:p>
          <a:p>
            <a:r>
              <a:rPr lang="it-IT" dirty="0">
                <a:solidFill>
                  <a:srgbClr val="D5CED9"/>
                </a:solidFill>
                <a:latin typeface="Consolas" panose="020B0609020204030204" pitchFamily="49" charset="0"/>
              </a:rPr>
              <a:t>    &lt;</a:t>
            </a:r>
            <a:r>
              <a:rPr lang="it-IT" dirty="0">
                <a:solidFill>
                  <a:srgbClr val="F92672"/>
                </a:solidFill>
                <a:latin typeface="Consolas" panose="020B0609020204030204" pitchFamily="49" charset="0"/>
              </a:rPr>
              <a:t>li</a:t>
            </a:r>
            <a:r>
              <a:rPr lang="it-IT" dirty="0">
                <a:solidFill>
                  <a:srgbClr val="D5CED9"/>
                </a:solidFill>
                <a:latin typeface="Consolas" panose="020B0609020204030204" pitchFamily="49" charset="0"/>
              </a:rPr>
              <a:t>&gt; Item 6&lt;/</a:t>
            </a:r>
            <a:r>
              <a:rPr lang="it-IT" dirty="0">
                <a:solidFill>
                  <a:srgbClr val="F92672"/>
                </a:solidFill>
                <a:latin typeface="Consolas" panose="020B0609020204030204" pitchFamily="49" charset="0"/>
              </a:rPr>
              <a:t>li</a:t>
            </a:r>
            <a:r>
              <a:rPr lang="it-IT" dirty="0">
                <a:solidFill>
                  <a:srgbClr val="D5CED9"/>
                </a:solidFill>
                <a:latin typeface="Consolas" panose="020B0609020204030204" pitchFamily="49" charset="0"/>
              </a:rPr>
              <a:t>&gt;</a:t>
            </a:r>
          </a:p>
          <a:p>
            <a:r>
              <a:rPr lang="it-IT" dirty="0">
                <a:solidFill>
                  <a:srgbClr val="D5CED9"/>
                </a:solidFill>
                <a:latin typeface="Consolas" panose="020B0609020204030204" pitchFamily="49" charset="0"/>
              </a:rPr>
              <a:t>    &lt;</a:t>
            </a:r>
            <a:r>
              <a:rPr lang="it-IT" dirty="0">
                <a:solidFill>
                  <a:srgbClr val="F92672"/>
                </a:solidFill>
                <a:latin typeface="Consolas" panose="020B0609020204030204" pitchFamily="49" charset="0"/>
              </a:rPr>
              <a:t>li</a:t>
            </a:r>
            <a:r>
              <a:rPr lang="it-IT" dirty="0">
                <a:solidFill>
                  <a:srgbClr val="D5CED9"/>
                </a:solidFill>
                <a:latin typeface="Consolas" panose="020B0609020204030204" pitchFamily="49" charset="0"/>
              </a:rPr>
              <a:t>&gt; Item 7&lt;/</a:t>
            </a:r>
            <a:r>
              <a:rPr lang="it-IT" dirty="0">
                <a:solidFill>
                  <a:srgbClr val="F92672"/>
                </a:solidFill>
                <a:latin typeface="Consolas" panose="020B0609020204030204" pitchFamily="49" charset="0"/>
              </a:rPr>
              <a:t>li</a:t>
            </a:r>
            <a:r>
              <a:rPr lang="it-IT" dirty="0">
                <a:solidFill>
                  <a:srgbClr val="D5CED9"/>
                </a:solidFill>
                <a:latin typeface="Consolas" panose="020B0609020204030204" pitchFamily="49" charset="0"/>
              </a:rPr>
              <a:t>&gt;</a:t>
            </a:r>
          </a:p>
          <a:p>
            <a:r>
              <a:rPr lang="it-IT" dirty="0">
                <a:solidFill>
                  <a:srgbClr val="D5CED9"/>
                </a:solidFill>
                <a:latin typeface="Consolas" panose="020B0609020204030204" pitchFamily="49" charset="0"/>
              </a:rPr>
              <a:t>    &lt;</a:t>
            </a:r>
            <a:r>
              <a:rPr lang="it-IT" dirty="0">
                <a:solidFill>
                  <a:srgbClr val="F92672"/>
                </a:solidFill>
                <a:latin typeface="Consolas" panose="020B0609020204030204" pitchFamily="49" charset="0"/>
              </a:rPr>
              <a:t>li</a:t>
            </a:r>
            <a:r>
              <a:rPr lang="it-IT" dirty="0">
                <a:solidFill>
                  <a:srgbClr val="D5CED9"/>
                </a:solidFill>
                <a:latin typeface="Consolas" panose="020B0609020204030204" pitchFamily="49" charset="0"/>
              </a:rPr>
              <a:t>&gt; Item 8&lt;/</a:t>
            </a:r>
            <a:r>
              <a:rPr lang="it-IT" dirty="0">
                <a:solidFill>
                  <a:srgbClr val="F92672"/>
                </a:solidFill>
                <a:latin typeface="Consolas" panose="020B0609020204030204" pitchFamily="49" charset="0"/>
              </a:rPr>
              <a:t>li</a:t>
            </a:r>
            <a:r>
              <a:rPr lang="it-IT" dirty="0">
                <a:solidFill>
                  <a:srgbClr val="D5CED9"/>
                </a:solidFill>
                <a:latin typeface="Consolas" panose="020B0609020204030204" pitchFamily="49" charset="0"/>
              </a:rPr>
              <a:t>&gt;</a:t>
            </a:r>
          </a:p>
          <a:p>
            <a:r>
              <a:rPr lang="it-IT" dirty="0">
                <a:solidFill>
                  <a:srgbClr val="D5CED9"/>
                </a:solidFill>
                <a:latin typeface="Consolas" panose="020B0609020204030204" pitchFamily="49" charset="0"/>
              </a:rPr>
              <a:t>    &lt;</a:t>
            </a:r>
            <a:r>
              <a:rPr lang="it-IT" dirty="0">
                <a:solidFill>
                  <a:srgbClr val="F92672"/>
                </a:solidFill>
                <a:latin typeface="Consolas" panose="020B0609020204030204" pitchFamily="49" charset="0"/>
              </a:rPr>
              <a:t>li</a:t>
            </a:r>
            <a:r>
              <a:rPr lang="it-IT" dirty="0">
                <a:solidFill>
                  <a:srgbClr val="D5CED9"/>
                </a:solidFill>
                <a:latin typeface="Consolas" panose="020B0609020204030204" pitchFamily="49" charset="0"/>
              </a:rPr>
              <a:t>&gt; Item 9&lt;/</a:t>
            </a:r>
            <a:r>
              <a:rPr lang="it-IT" dirty="0">
                <a:solidFill>
                  <a:srgbClr val="F92672"/>
                </a:solidFill>
                <a:latin typeface="Consolas" panose="020B0609020204030204" pitchFamily="49" charset="0"/>
              </a:rPr>
              <a:t>li</a:t>
            </a:r>
            <a:r>
              <a:rPr lang="it-IT" dirty="0">
                <a:solidFill>
                  <a:srgbClr val="D5CED9"/>
                </a:solidFill>
                <a:latin typeface="Consolas" panose="020B0609020204030204" pitchFamily="49" charset="0"/>
              </a:rPr>
              <a:t>&gt;</a:t>
            </a:r>
          </a:p>
          <a:p>
            <a:r>
              <a:rPr lang="it-IT" dirty="0">
                <a:solidFill>
                  <a:srgbClr val="D5CED9"/>
                </a:solidFill>
                <a:latin typeface="Consolas" panose="020B0609020204030204" pitchFamily="49" charset="0"/>
              </a:rPr>
              <a:t>&lt;/</a:t>
            </a:r>
            <a:r>
              <a:rPr lang="it-IT" dirty="0">
                <a:solidFill>
                  <a:srgbClr val="F92672"/>
                </a:solidFill>
                <a:latin typeface="Consolas" panose="020B0609020204030204" pitchFamily="49" charset="0"/>
              </a:rPr>
              <a:t>ol</a:t>
            </a:r>
            <a:r>
              <a:rPr lang="it-IT" dirty="0">
                <a:solidFill>
                  <a:srgbClr val="D5CED9"/>
                </a:solidFill>
                <a:latin typeface="Consolas" panose="020B0609020204030204" pitchFamily="49" charset="0"/>
              </a:rPr>
              <a:t>&gt;</a:t>
            </a:r>
          </a:p>
        </p:txBody>
      </p:sp>
      <p:pic>
        <p:nvPicPr>
          <p:cNvPr id="8" name="Imagen 7"/>
          <p:cNvPicPr>
            <a:picLocks noChangeAspect="1"/>
          </p:cNvPicPr>
          <p:nvPr/>
        </p:nvPicPr>
        <p:blipFill>
          <a:blip r:embed="rId3"/>
          <a:stretch>
            <a:fillRect/>
          </a:stretch>
        </p:blipFill>
        <p:spPr>
          <a:xfrm>
            <a:off x="2884231" y="1970532"/>
            <a:ext cx="1143000" cy="1838325"/>
          </a:xfrm>
          <a:prstGeom prst="rect">
            <a:avLst/>
          </a:prstGeom>
          <a:solidFill>
            <a:srgbClr val="23262E"/>
          </a:solidFill>
          <a:ln>
            <a:solidFill>
              <a:schemeClr val="accent1"/>
            </a:solidFill>
          </a:ln>
          <a:effectLst>
            <a:outerShdw blurRad="50800" dist="38100" dir="2700000" algn="tl" rotWithShape="0">
              <a:prstClr val="black">
                <a:alpha val="40000"/>
              </a:prstClr>
            </a:outerShdw>
          </a:effectLst>
        </p:spPr>
      </p:pic>
      <p:sp>
        <p:nvSpPr>
          <p:cNvPr id="25" name="Google Shape;258;p18"/>
          <p:cNvSpPr txBox="1">
            <a:spLocks/>
          </p:cNvSpPr>
          <p:nvPr/>
        </p:nvSpPr>
        <p:spPr>
          <a:xfrm>
            <a:off x="2884231" y="1187426"/>
            <a:ext cx="792419" cy="303108"/>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r>
              <a:rPr lang="es-ES" sz="1400" dirty="0" smtClean="0">
                <a:solidFill>
                  <a:schemeClr val="bg1"/>
                </a:solidFill>
              </a:rPr>
              <a:t>HTML</a:t>
            </a:r>
            <a:endParaRPr lang="es-ES" sz="1400" dirty="0">
              <a:solidFill>
                <a:schemeClr val="bg1"/>
              </a:solidFill>
            </a:endParaRPr>
          </a:p>
        </p:txBody>
      </p:sp>
      <p:pic>
        <p:nvPicPr>
          <p:cNvPr id="10" name="Imagen 9"/>
          <p:cNvPicPr>
            <a:picLocks noChangeAspect="1"/>
          </p:cNvPicPr>
          <p:nvPr/>
        </p:nvPicPr>
        <p:blipFill>
          <a:blip r:embed="rId4"/>
          <a:stretch>
            <a:fillRect/>
          </a:stretch>
        </p:blipFill>
        <p:spPr>
          <a:xfrm>
            <a:off x="4673184" y="2721101"/>
            <a:ext cx="1057275" cy="1724025"/>
          </a:xfrm>
          <a:prstGeom prst="rect">
            <a:avLst/>
          </a:prstGeom>
          <a:solidFill>
            <a:srgbClr val="23262E"/>
          </a:solidFill>
          <a:ln>
            <a:solidFill>
              <a:schemeClr val="accent1"/>
            </a:solidFill>
          </a:ln>
          <a:effectLst>
            <a:outerShdw blurRad="50800" dist="38100" dir="2700000" algn="tl" rotWithShape="0">
              <a:prstClr val="black">
                <a:alpha val="40000"/>
              </a:prstClr>
            </a:outerShdw>
          </a:effectLst>
        </p:spPr>
      </p:pic>
      <p:sp>
        <p:nvSpPr>
          <p:cNvPr id="14" name="Rectángulo 13"/>
          <p:cNvSpPr/>
          <p:nvPr/>
        </p:nvSpPr>
        <p:spPr>
          <a:xfrm>
            <a:off x="4446649" y="1173290"/>
            <a:ext cx="1478092" cy="1384995"/>
          </a:xfrm>
          <a:prstGeom prst="rect">
            <a:avLst/>
          </a:prstGeom>
          <a:solidFill>
            <a:srgbClr val="23262E"/>
          </a:solidFill>
        </p:spPr>
        <p:txBody>
          <a:bodyPr wrap="square">
            <a:spAutoFit/>
          </a:bodyPr>
          <a:lstStyle/>
          <a:p>
            <a:endParaRPr lang="es-AR" dirty="0" smtClean="0">
              <a:solidFill>
                <a:srgbClr val="F92672"/>
              </a:solidFill>
              <a:latin typeface="Consolas" panose="020B0609020204030204" pitchFamily="49" charset="0"/>
            </a:endParaRPr>
          </a:p>
          <a:p>
            <a:r>
              <a:rPr lang="es-AR" dirty="0" err="1" smtClean="0">
                <a:solidFill>
                  <a:srgbClr val="F92672"/>
                </a:solidFill>
                <a:latin typeface="Consolas" panose="020B0609020204030204" pitchFamily="49" charset="0"/>
              </a:rPr>
              <a:t>li</a:t>
            </a:r>
            <a:r>
              <a:rPr lang="es-AR" dirty="0" err="1" smtClean="0">
                <a:solidFill>
                  <a:srgbClr val="FFE66D"/>
                </a:solidFill>
                <a:latin typeface="Consolas" panose="020B0609020204030204" pitchFamily="49" charset="0"/>
              </a:rPr>
              <a:t>:nth-child</a:t>
            </a:r>
            <a:r>
              <a:rPr lang="es-AR" dirty="0" smtClean="0">
                <a:solidFill>
                  <a:srgbClr val="D5CED9"/>
                </a:solidFill>
                <a:latin typeface="Consolas" panose="020B0609020204030204" pitchFamily="49" charset="0"/>
              </a:rPr>
              <a:t>(</a:t>
            </a:r>
            <a:r>
              <a:rPr lang="es-AR" dirty="0" smtClean="0">
                <a:solidFill>
                  <a:srgbClr val="F39C12"/>
                </a:solidFill>
                <a:latin typeface="Consolas" panose="020B0609020204030204" pitchFamily="49" charset="0"/>
              </a:rPr>
              <a:t>3n</a:t>
            </a:r>
            <a:r>
              <a:rPr lang="es-AR" dirty="0">
                <a:solidFill>
                  <a:srgbClr val="D5CED9"/>
                </a:solidFill>
                <a:latin typeface="Consolas" panose="020B0609020204030204" pitchFamily="49" charset="0"/>
              </a:rPr>
              <a:t>) </a:t>
            </a:r>
            <a:r>
              <a:rPr lang="es-AR" dirty="0" smtClean="0">
                <a:solidFill>
                  <a:srgbClr val="D5CED9"/>
                </a:solidFill>
                <a:latin typeface="Consolas" panose="020B0609020204030204" pitchFamily="49" charset="0"/>
              </a:rPr>
              <a:t>{</a:t>
            </a:r>
          </a:p>
          <a:p>
            <a:r>
              <a:rPr lang="es-AR" dirty="0" err="1" smtClean="0">
                <a:solidFill>
                  <a:srgbClr val="D5CED9"/>
                </a:solidFill>
                <a:latin typeface="Consolas" panose="020B0609020204030204" pitchFamily="49" charset="0"/>
              </a:rPr>
              <a:t>background</a:t>
            </a:r>
            <a:r>
              <a:rPr lang="es-AR" dirty="0">
                <a:solidFill>
                  <a:srgbClr val="D5CED9"/>
                </a:solidFill>
                <a:latin typeface="Consolas" panose="020B0609020204030204" pitchFamily="49" charset="0"/>
              </a:rPr>
              <a:t>: </a:t>
            </a:r>
            <a:endParaRPr lang="es-AR" dirty="0" smtClean="0">
              <a:solidFill>
                <a:srgbClr val="D5CED9"/>
              </a:solidFill>
              <a:latin typeface="Consolas" panose="020B0609020204030204" pitchFamily="49" charset="0"/>
            </a:endParaRPr>
          </a:p>
          <a:p>
            <a:r>
              <a:rPr lang="es-AR" dirty="0" err="1" smtClean="0">
                <a:solidFill>
                  <a:srgbClr val="EE5D43"/>
                </a:solidFill>
                <a:latin typeface="Consolas" panose="020B0609020204030204" pitchFamily="49" charset="0"/>
              </a:rPr>
              <a:t>lightskyblue</a:t>
            </a:r>
            <a:r>
              <a:rPr lang="es-AR" dirty="0">
                <a:solidFill>
                  <a:srgbClr val="D5CED9"/>
                </a:solidFill>
                <a:latin typeface="Consolas" panose="020B0609020204030204" pitchFamily="49" charset="0"/>
              </a:rPr>
              <a:t>;}</a:t>
            </a:r>
          </a:p>
        </p:txBody>
      </p:sp>
      <p:sp>
        <p:nvSpPr>
          <p:cNvPr id="22" name="Google Shape;258;p18"/>
          <p:cNvSpPr txBox="1">
            <a:spLocks/>
          </p:cNvSpPr>
          <p:nvPr/>
        </p:nvSpPr>
        <p:spPr>
          <a:xfrm>
            <a:off x="5269361" y="1173290"/>
            <a:ext cx="655380" cy="303108"/>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r>
              <a:rPr lang="es-ES" sz="1400" dirty="0" smtClean="0">
                <a:solidFill>
                  <a:schemeClr val="bg1"/>
                </a:solidFill>
              </a:rPr>
              <a:t>CSS</a:t>
            </a:r>
            <a:endParaRPr lang="es-ES" sz="1400" dirty="0">
              <a:solidFill>
                <a:schemeClr val="bg1"/>
              </a:solidFill>
            </a:endParaRPr>
          </a:p>
        </p:txBody>
      </p:sp>
      <p:sp>
        <p:nvSpPr>
          <p:cNvPr id="15" name="Rectángulo 14"/>
          <p:cNvSpPr/>
          <p:nvPr/>
        </p:nvSpPr>
        <p:spPr>
          <a:xfrm>
            <a:off x="4436831" y="4445126"/>
            <a:ext cx="1529981" cy="596041"/>
          </a:xfrm>
          <a:prstGeom prst="rect">
            <a:avLst/>
          </a:prstGeom>
          <a:noFill/>
          <a:ln>
            <a:noFill/>
          </a:ln>
        </p:spPr>
        <p:txBody>
          <a:bodyPr spcFirstLastPara="1" wrap="square" lIns="91425" tIns="91425" rIns="91425" bIns="91425" anchor="t" anchorCtr="0">
            <a:noAutofit/>
          </a:bodyPr>
          <a:lstStyle/>
          <a:p>
            <a:pPr algn="ctr">
              <a:spcAft>
                <a:spcPts val="600"/>
              </a:spcAft>
              <a:buClr>
                <a:schemeClr val="tx1"/>
              </a:buClr>
              <a:buSzPct val="100000"/>
              <a:buFont typeface="Montserrat"/>
              <a:buNone/>
            </a:pPr>
            <a:r>
              <a:rPr lang="es-AR" sz="1200" i="1" dirty="0">
                <a:solidFill>
                  <a:srgbClr val="9D66F9"/>
                </a:solidFill>
                <a:latin typeface="Montserrat"/>
                <a:ea typeface="Montserrat"/>
                <a:cs typeface="Montserrat"/>
              </a:rPr>
              <a:t>Selecciona a los elementos 3, 6, 9</a:t>
            </a:r>
          </a:p>
        </p:txBody>
      </p:sp>
      <p:pic>
        <p:nvPicPr>
          <p:cNvPr id="26" name="Imagen 25"/>
          <p:cNvPicPr>
            <a:picLocks noChangeAspect="1"/>
          </p:cNvPicPr>
          <p:nvPr/>
        </p:nvPicPr>
        <p:blipFill>
          <a:blip r:embed="rId5"/>
          <a:stretch>
            <a:fillRect/>
          </a:stretch>
        </p:blipFill>
        <p:spPr>
          <a:xfrm>
            <a:off x="6572246" y="2721101"/>
            <a:ext cx="952500" cy="1695450"/>
          </a:xfrm>
          <a:prstGeom prst="rect">
            <a:avLst/>
          </a:prstGeom>
          <a:solidFill>
            <a:srgbClr val="23262E"/>
          </a:solidFill>
          <a:ln>
            <a:solidFill>
              <a:schemeClr val="accent1"/>
            </a:solidFill>
          </a:ln>
          <a:effectLst>
            <a:outerShdw blurRad="50800" dist="38100" dir="2700000" algn="tl" rotWithShape="0">
              <a:prstClr val="black">
                <a:alpha val="40000"/>
              </a:prstClr>
            </a:outerShdw>
          </a:effectLst>
        </p:spPr>
      </p:pic>
      <p:sp>
        <p:nvSpPr>
          <p:cNvPr id="27" name="Rectángulo 26"/>
          <p:cNvSpPr/>
          <p:nvPr/>
        </p:nvSpPr>
        <p:spPr>
          <a:xfrm>
            <a:off x="6060823" y="4445126"/>
            <a:ext cx="1975346" cy="596041"/>
          </a:xfrm>
          <a:prstGeom prst="rect">
            <a:avLst/>
          </a:prstGeom>
          <a:noFill/>
          <a:ln>
            <a:noFill/>
          </a:ln>
        </p:spPr>
        <p:txBody>
          <a:bodyPr spcFirstLastPara="1" wrap="square" lIns="91425" tIns="91425" rIns="91425" bIns="91425" anchor="t" anchorCtr="0">
            <a:noAutofit/>
          </a:bodyPr>
          <a:lstStyle/>
          <a:p>
            <a:pPr algn="ctr">
              <a:spcAft>
                <a:spcPts val="600"/>
              </a:spcAft>
              <a:buClr>
                <a:schemeClr val="tx1"/>
              </a:buClr>
              <a:buSzPct val="100000"/>
              <a:buFont typeface="Montserrat"/>
              <a:buNone/>
            </a:pPr>
            <a:r>
              <a:rPr lang="es-AR" sz="1200" i="1" dirty="0">
                <a:solidFill>
                  <a:srgbClr val="9D66F9"/>
                </a:solidFill>
                <a:latin typeface="Montserrat"/>
                <a:ea typeface="Montserrat"/>
                <a:cs typeface="Montserrat"/>
              </a:rPr>
              <a:t>Selecciona a los elementos 2, 4, 6</a:t>
            </a:r>
            <a:r>
              <a:rPr lang="es-AR" sz="1200" i="1" dirty="0" smtClean="0">
                <a:solidFill>
                  <a:srgbClr val="9D66F9"/>
                </a:solidFill>
                <a:latin typeface="Montserrat"/>
                <a:ea typeface="Montserrat"/>
                <a:cs typeface="Montserrat"/>
              </a:rPr>
              <a:t>... </a:t>
            </a:r>
            <a:r>
              <a:rPr lang="es-AR" sz="1200" i="1" dirty="0" err="1" smtClean="0">
                <a:solidFill>
                  <a:srgbClr val="9D66F9"/>
                </a:solidFill>
                <a:latin typeface="Montserrat"/>
                <a:ea typeface="Montserrat"/>
                <a:cs typeface="Montserrat"/>
              </a:rPr>
              <a:t>etc</a:t>
            </a:r>
            <a:endParaRPr lang="es-AR" sz="1200" i="1" dirty="0">
              <a:solidFill>
                <a:srgbClr val="9D66F9"/>
              </a:solidFill>
              <a:latin typeface="Montserrat"/>
              <a:ea typeface="Montserrat"/>
              <a:cs typeface="Montserrat"/>
            </a:endParaRPr>
          </a:p>
        </p:txBody>
      </p:sp>
      <p:sp>
        <p:nvSpPr>
          <p:cNvPr id="28" name="Rectángulo 27"/>
          <p:cNvSpPr/>
          <p:nvPr/>
        </p:nvSpPr>
        <p:spPr>
          <a:xfrm>
            <a:off x="6309450" y="1162622"/>
            <a:ext cx="1478092" cy="1384995"/>
          </a:xfrm>
          <a:prstGeom prst="rect">
            <a:avLst/>
          </a:prstGeom>
          <a:solidFill>
            <a:srgbClr val="23262E"/>
          </a:solidFill>
        </p:spPr>
        <p:txBody>
          <a:bodyPr wrap="square">
            <a:spAutoFit/>
          </a:bodyPr>
          <a:lstStyle/>
          <a:p>
            <a:endParaRPr lang="es-AR" dirty="0" smtClean="0">
              <a:solidFill>
                <a:srgbClr val="F92672"/>
              </a:solidFill>
              <a:latin typeface="Consolas" panose="020B0609020204030204" pitchFamily="49" charset="0"/>
            </a:endParaRPr>
          </a:p>
          <a:p>
            <a:r>
              <a:rPr lang="es-AR" dirty="0" err="1" smtClean="0">
                <a:solidFill>
                  <a:srgbClr val="F92672"/>
                </a:solidFill>
                <a:latin typeface="Consolas" panose="020B0609020204030204" pitchFamily="49" charset="0"/>
              </a:rPr>
              <a:t>li</a:t>
            </a:r>
            <a:r>
              <a:rPr lang="es-AR" dirty="0" err="1" smtClean="0">
                <a:solidFill>
                  <a:srgbClr val="FFE66D"/>
                </a:solidFill>
                <a:latin typeface="Consolas" panose="020B0609020204030204" pitchFamily="49" charset="0"/>
              </a:rPr>
              <a:t>:nth-child</a:t>
            </a:r>
            <a:r>
              <a:rPr lang="es-AR" dirty="0" smtClean="0">
                <a:solidFill>
                  <a:srgbClr val="D5CED9"/>
                </a:solidFill>
                <a:latin typeface="Consolas" panose="020B0609020204030204" pitchFamily="49" charset="0"/>
              </a:rPr>
              <a:t>(</a:t>
            </a:r>
            <a:r>
              <a:rPr lang="es-AR" dirty="0" smtClean="0">
                <a:solidFill>
                  <a:srgbClr val="F39C12"/>
                </a:solidFill>
                <a:latin typeface="Consolas" panose="020B0609020204030204" pitchFamily="49" charset="0"/>
              </a:rPr>
              <a:t>2n</a:t>
            </a:r>
            <a:r>
              <a:rPr lang="es-AR" dirty="0">
                <a:solidFill>
                  <a:srgbClr val="D5CED9"/>
                </a:solidFill>
                <a:latin typeface="Consolas" panose="020B0609020204030204" pitchFamily="49" charset="0"/>
              </a:rPr>
              <a:t>) </a:t>
            </a:r>
            <a:r>
              <a:rPr lang="es-AR" dirty="0" smtClean="0">
                <a:solidFill>
                  <a:srgbClr val="D5CED9"/>
                </a:solidFill>
                <a:latin typeface="Consolas" panose="020B0609020204030204" pitchFamily="49" charset="0"/>
              </a:rPr>
              <a:t>{</a:t>
            </a:r>
          </a:p>
          <a:p>
            <a:r>
              <a:rPr lang="es-AR" dirty="0" err="1" smtClean="0">
                <a:solidFill>
                  <a:srgbClr val="D5CED9"/>
                </a:solidFill>
                <a:latin typeface="Consolas" panose="020B0609020204030204" pitchFamily="49" charset="0"/>
              </a:rPr>
              <a:t>background</a:t>
            </a:r>
            <a:r>
              <a:rPr lang="es-AR" dirty="0" smtClean="0">
                <a:solidFill>
                  <a:srgbClr val="D5CED9"/>
                </a:solidFill>
                <a:latin typeface="Consolas" panose="020B0609020204030204" pitchFamily="49" charset="0"/>
              </a:rPr>
              <a:t>:</a:t>
            </a:r>
          </a:p>
          <a:p>
            <a:r>
              <a:rPr lang="es-AR" dirty="0" err="1" smtClean="0">
                <a:solidFill>
                  <a:srgbClr val="EE5D43"/>
                </a:solidFill>
                <a:latin typeface="Consolas" panose="020B0609020204030204" pitchFamily="49" charset="0"/>
              </a:rPr>
              <a:t>lightgreen</a:t>
            </a:r>
            <a:r>
              <a:rPr lang="es-AR" dirty="0" smtClean="0">
                <a:solidFill>
                  <a:srgbClr val="D5CED9"/>
                </a:solidFill>
                <a:latin typeface="Consolas" panose="020B0609020204030204" pitchFamily="49" charset="0"/>
              </a:rPr>
              <a:t>;</a:t>
            </a:r>
          </a:p>
          <a:p>
            <a:r>
              <a:rPr lang="es-AR" dirty="0" smtClean="0">
                <a:solidFill>
                  <a:srgbClr val="D5CED9"/>
                </a:solidFill>
                <a:latin typeface="Consolas" panose="020B0609020204030204" pitchFamily="49" charset="0"/>
              </a:rPr>
              <a:t>}</a:t>
            </a:r>
            <a:endParaRPr lang="es-AR" dirty="0">
              <a:solidFill>
                <a:srgbClr val="D5CED9"/>
              </a:solidFill>
              <a:latin typeface="Consolas" panose="020B0609020204030204" pitchFamily="49" charset="0"/>
            </a:endParaRPr>
          </a:p>
        </p:txBody>
      </p:sp>
      <p:sp>
        <p:nvSpPr>
          <p:cNvPr id="29" name="Google Shape;258;p18"/>
          <p:cNvSpPr txBox="1">
            <a:spLocks/>
          </p:cNvSpPr>
          <p:nvPr/>
        </p:nvSpPr>
        <p:spPr>
          <a:xfrm>
            <a:off x="7132256" y="1166940"/>
            <a:ext cx="655380" cy="303108"/>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r>
              <a:rPr lang="es-ES" sz="1400" dirty="0" smtClean="0">
                <a:solidFill>
                  <a:schemeClr val="bg1"/>
                </a:solidFill>
              </a:rPr>
              <a:t>CSS</a:t>
            </a:r>
            <a:endParaRPr lang="es-ES" sz="1400" dirty="0">
              <a:solidFill>
                <a:schemeClr val="bg1"/>
              </a:solidFill>
            </a:endParaRPr>
          </a:p>
        </p:txBody>
      </p:sp>
    </p:spTree>
    <p:extLst>
      <p:ext uri="{BB962C8B-B14F-4D97-AF65-F5344CB8AC3E}">
        <p14:creationId xmlns:p14="http://schemas.microsoft.com/office/powerpoint/2010/main" val="19439729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8" name="Rectángulo 17"/>
          <p:cNvSpPr/>
          <p:nvPr/>
        </p:nvSpPr>
        <p:spPr>
          <a:xfrm>
            <a:off x="497527" y="830230"/>
            <a:ext cx="8212015" cy="303246"/>
          </a:xfrm>
          <a:prstGeom prst="rect">
            <a:avLst/>
          </a:prstGeom>
          <a:noFill/>
          <a:ln>
            <a:noFill/>
          </a:ln>
        </p:spPr>
        <p:txBody>
          <a:bodyPr spcFirstLastPara="1" wrap="square" lIns="91425" tIns="91425" rIns="91425" bIns="91425" anchor="t" anchorCtr="0">
            <a:noAutofit/>
          </a:bodyPr>
          <a:lstStyle/>
          <a:p>
            <a:pPr>
              <a:spcAft>
                <a:spcPts val="600"/>
              </a:spcAft>
              <a:buClr>
                <a:schemeClr val="tx1"/>
              </a:buClr>
              <a:buSzPct val="100000"/>
              <a:buFont typeface="Montserrat"/>
              <a:buNone/>
            </a:pPr>
            <a:r>
              <a:rPr lang="es-AR" sz="1200" dirty="0" smtClean="0">
                <a:solidFill>
                  <a:schemeClr val="tx1"/>
                </a:solidFill>
                <a:latin typeface="Montserrat"/>
                <a:ea typeface="Montserrat"/>
                <a:cs typeface="Montserrat"/>
              </a:rPr>
              <a:t>Tomemos como ejemplo la siguiente lista:</a:t>
            </a:r>
            <a:endParaRPr lang="es-AR" sz="1200" dirty="0">
              <a:solidFill>
                <a:schemeClr val="tx1"/>
              </a:solidFill>
              <a:latin typeface="Montserrat"/>
              <a:ea typeface="Montserrat"/>
              <a:cs typeface="Montserrat"/>
            </a:endParaRPr>
          </a:p>
        </p:txBody>
      </p:sp>
      <p:sp>
        <p:nvSpPr>
          <p:cNvPr id="20" name="Google Shape;61;p14"/>
          <p:cNvSpPr txBox="1">
            <a:spLocks/>
          </p:cNvSpPr>
          <p:nvPr/>
        </p:nvSpPr>
        <p:spPr>
          <a:xfrm>
            <a:off x="370649" y="551714"/>
            <a:ext cx="8152000" cy="3571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114297" indent="0" algn="l">
              <a:spcAft>
                <a:spcPts val="600"/>
              </a:spcAft>
              <a:buClr>
                <a:schemeClr val="tx1"/>
              </a:buClr>
              <a:buSzPct val="100000"/>
            </a:pPr>
            <a:r>
              <a:rPr lang="es-AR" sz="1400" b="1" dirty="0" smtClean="0">
                <a:solidFill>
                  <a:srgbClr val="9D66F9"/>
                </a:solidFill>
              </a:rPr>
              <a:t>:</a:t>
            </a:r>
            <a:r>
              <a:rPr lang="es-AR" sz="1400" b="1" dirty="0" err="1" smtClean="0">
                <a:solidFill>
                  <a:srgbClr val="9D66F9"/>
                </a:solidFill>
              </a:rPr>
              <a:t>nth-child</a:t>
            </a:r>
            <a:r>
              <a:rPr lang="es-AR" sz="1400" b="1" dirty="0" smtClean="0">
                <a:solidFill>
                  <a:srgbClr val="9D66F9"/>
                </a:solidFill>
              </a:rPr>
              <a:t>(n): Otros ejemplos</a:t>
            </a:r>
            <a:endParaRPr lang="es-AR" sz="1400" b="1" dirty="0">
              <a:solidFill>
                <a:srgbClr val="9D66F9"/>
              </a:solidFill>
            </a:endParaRPr>
          </a:p>
        </p:txBody>
      </p:sp>
      <p:sp>
        <p:nvSpPr>
          <p:cNvPr id="4" name="Rectángulo 3"/>
          <p:cNvSpPr/>
          <p:nvPr/>
        </p:nvSpPr>
        <p:spPr>
          <a:xfrm>
            <a:off x="633404" y="1187426"/>
            <a:ext cx="3043246" cy="2462213"/>
          </a:xfrm>
          <a:prstGeom prst="rect">
            <a:avLst/>
          </a:prstGeom>
          <a:solidFill>
            <a:srgbClr val="23262E"/>
          </a:solidFill>
        </p:spPr>
        <p:txBody>
          <a:bodyPr wrap="square">
            <a:spAutoFit/>
          </a:bodyPr>
          <a:lstStyle/>
          <a:p>
            <a:r>
              <a:rPr lang="it-IT" dirty="0">
                <a:solidFill>
                  <a:srgbClr val="D5CED9"/>
                </a:solidFill>
                <a:latin typeface="Consolas" panose="020B0609020204030204" pitchFamily="49" charset="0"/>
              </a:rPr>
              <a:t>&lt;</a:t>
            </a:r>
            <a:r>
              <a:rPr lang="it-IT" dirty="0">
                <a:solidFill>
                  <a:srgbClr val="F92672"/>
                </a:solidFill>
                <a:latin typeface="Consolas" panose="020B0609020204030204" pitchFamily="49" charset="0"/>
              </a:rPr>
              <a:t>ol</a:t>
            </a:r>
            <a:r>
              <a:rPr lang="it-IT" dirty="0">
                <a:solidFill>
                  <a:srgbClr val="D5CED9"/>
                </a:solidFill>
                <a:latin typeface="Consolas" panose="020B0609020204030204" pitchFamily="49" charset="0"/>
              </a:rPr>
              <a:t>&gt;</a:t>
            </a:r>
          </a:p>
          <a:p>
            <a:r>
              <a:rPr lang="it-IT" dirty="0">
                <a:solidFill>
                  <a:srgbClr val="D5CED9"/>
                </a:solidFill>
                <a:latin typeface="Consolas" panose="020B0609020204030204" pitchFamily="49" charset="0"/>
              </a:rPr>
              <a:t>    &lt;</a:t>
            </a:r>
            <a:r>
              <a:rPr lang="it-IT" dirty="0">
                <a:solidFill>
                  <a:srgbClr val="F92672"/>
                </a:solidFill>
                <a:latin typeface="Consolas" panose="020B0609020204030204" pitchFamily="49" charset="0"/>
              </a:rPr>
              <a:t>li</a:t>
            </a:r>
            <a:r>
              <a:rPr lang="it-IT" dirty="0">
                <a:solidFill>
                  <a:srgbClr val="D5CED9"/>
                </a:solidFill>
                <a:latin typeface="Consolas" panose="020B0609020204030204" pitchFamily="49" charset="0"/>
              </a:rPr>
              <a:t>&gt; Item 1&lt;/</a:t>
            </a:r>
            <a:r>
              <a:rPr lang="it-IT" dirty="0">
                <a:solidFill>
                  <a:srgbClr val="F92672"/>
                </a:solidFill>
                <a:latin typeface="Consolas" panose="020B0609020204030204" pitchFamily="49" charset="0"/>
              </a:rPr>
              <a:t>li</a:t>
            </a:r>
            <a:r>
              <a:rPr lang="it-IT" dirty="0">
                <a:solidFill>
                  <a:srgbClr val="D5CED9"/>
                </a:solidFill>
                <a:latin typeface="Consolas" panose="020B0609020204030204" pitchFamily="49" charset="0"/>
              </a:rPr>
              <a:t>&gt;</a:t>
            </a:r>
          </a:p>
          <a:p>
            <a:r>
              <a:rPr lang="it-IT" dirty="0">
                <a:solidFill>
                  <a:srgbClr val="D5CED9"/>
                </a:solidFill>
                <a:latin typeface="Consolas" panose="020B0609020204030204" pitchFamily="49" charset="0"/>
              </a:rPr>
              <a:t>    &lt;</a:t>
            </a:r>
            <a:r>
              <a:rPr lang="it-IT" dirty="0">
                <a:solidFill>
                  <a:srgbClr val="F92672"/>
                </a:solidFill>
                <a:latin typeface="Consolas" panose="020B0609020204030204" pitchFamily="49" charset="0"/>
              </a:rPr>
              <a:t>li</a:t>
            </a:r>
            <a:r>
              <a:rPr lang="it-IT" dirty="0">
                <a:solidFill>
                  <a:srgbClr val="D5CED9"/>
                </a:solidFill>
                <a:latin typeface="Consolas" panose="020B0609020204030204" pitchFamily="49" charset="0"/>
              </a:rPr>
              <a:t>&gt; Item 2&lt;/</a:t>
            </a:r>
            <a:r>
              <a:rPr lang="it-IT" dirty="0">
                <a:solidFill>
                  <a:srgbClr val="F92672"/>
                </a:solidFill>
                <a:latin typeface="Consolas" panose="020B0609020204030204" pitchFamily="49" charset="0"/>
              </a:rPr>
              <a:t>li</a:t>
            </a:r>
            <a:r>
              <a:rPr lang="it-IT" dirty="0">
                <a:solidFill>
                  <a:srgbClr val="D5CED9"/>
                </a:solidFill>
                <a:latin typeface="Consolas" panose="020B0609020204030204" pitchFamily="49" charset="0"/>
              </a:rPr>
              <a:t>&gt;</a:t>
            </a:r>
          </a:p>
          <a:p>
            <a:r>
              <a:rPr lang="it-IT" dirty="0">
                <a:solidFill>
                  <a:srgbClr val="D5CED9"/>
                </a:solidFill>
                <a:latin typeface="Consolas" panose="020B0609020204030204" pitchFamily="49" charset="0"/>
              </a:rPr>
              <a:t>    &lt;</a:t>
            </a:r>
            <a:r>
              <a:rPr lang="it-IT" dirty="0">
                <a:solidFill>
                  <a:srgbClr val="F92672"/>
                </a:solidFill>
                <a:latin typeface="Consolas" panose="020B0609020204030204" pitchFamily="49" charset="0"/>
              </a:rPr>
              <a:t>li</a:t>
            </a:r>
            <a:r>
              <a:rPr lang="it-IT" dirty="0">
                <a:solidFill>
                  <a:srgbClr val="D5CED9"/>
                </a:solidFill>
                <a:latin typeface="Consolas" panose="020B0609020204030204" pitchFamily="49" charset="0"/>
              </a:rPr>
              <a:t>&gt; Item 3&lt;/</a:t>
            </a:r>
            <a:r>
              <a:rPr lang="it-IT" dirty="0">
                <a:solidFill>
                  <a:srgbClr val="F92672"/>
                </a:solidFill>
                <a:latin typeface="Consolas" panose="020B0609020204030204" pitchFamily="49" charset="0"/>
              </a:rPr>
              <a:t>li</a:t>
            </a:r>
            <a:r>
              <a:rPr lang="it-IT" dirty="0">
                <a:solidFill>
                  <a:srgbClr val="D5CED9"/>
                </a:solidFill>
                <a:latin typeface="Consolas" panose="020B0609020204030204" pitchFamily="49" charset="0"/>
              </a:rPr>
              <a:t>&gt;</a:t>
            </a:r>
          </a:p>
          <a:p>
            <a:r>
              <a:rPr lang="it-IT" dirty="0">
                <a:solidFill>
                  <a:srgbClr val="D5CED9"/>
                </a:solidFill>
                <a:latin typeface="Consolas" panose="020B0609020204030204" pitchFamily="49" charset="0"/>
              </a:rPr>
              <a:t>    &lt;</a:t>
            </a:r>
            <a:r>
              <a:rPr lang="it-IT" dirty="0">
                <a:solidFill>
                  <a:srgbClr val="F92672"/>
                </a:solidFill>
                <a:latin typeface="Consolas" panose="020B0609020204030204" pitchFamily="49" charset="0"/>
              </a:rPr>
              <a:t>li</a:t>
            </a:r>
            <a:r>
              <a:rPr lang="it-IT" dirty="0">
                <a:solidFill>
                  <a:srgbClr val="D5CED9"/>
                </a:solidFill>
                <a:latin typeface="Consolas" panose="020B0609020204030204" pitchFamily="49" charset="0"/>
              </a:rPr>
              <a:t>&gt; Item 4&lt;/</a:t>
            </a:r>
            <a:r>
              <a:rPr lang="it-IT" dirty="0">
                <a:solidFill>
                  <a:srgbClr val="F92672"/>
                </a:solidFill>
                <a:latin typeface="Consolas" panose="020B0609020204030204" pitchFamily="49" charset="0"/>
              </a:rPr>
              <a:t>li</a:t>
            </a:r>
            <a:r>
              <a:rPr lang="it-IT" dirty="0">
                <a:solidFill>
                  <a:srgbClr val="D5CED9"/>
                </a:solidFill>
                <a:latin typeface="Consolas" panose="020B0609020204030204" pitchFamily="49" charset="0"/>
              </a:rPr>
              <a:t>&gt;</a:t>
            </a:r>
          </a:p>
          <a:p>
            <a:r>
              <a:rPr lang="it-IT" dirty="0">
                <a:solidFill>
                  <a:srgbClr val="D5CED9"/>
                </a:solidFill>
                <a:latin typeface="Consolas" panose="020B0609020204030204" pitchFamily="49" charset="0"/>
              </a:rPr>
              <a:t>    &lt;</a:t>
            </a:r>
            <a:r>
              <a:rPr lang="it-IT" dirty="0">
                <a:solidFill>
                  <a:srgbClr val="F92672"/>
                </a:solidFill>
                <a:latin typeface="Consolas" panose="020B0609020204030204" pitchFamily="49" charset="0"/>
              </a:rPr>
              <a:t>li</a:t>
            </a:r>
            <a:r>
              <a:rPr lang="it-IT" dirty="0">
                <a:solidFill>
                  <a:srgbClr val="D5CED9"/>
                </a:solidFill>
                <a:latin typeface="Consolas" panose="020B0609020204030204" pitchFamily="49" charset="0"/>
              </a:rPr>
              <a:t>&gt; Item 5&lt;/</a:t>
            </a:r>
            <a:r>
              <a:rPr lang="it-IT" dirty="0">
                <a:solidFill>
                  <a:srgbClr val="F92672"/>
                </a:solidFill>
                <a:latin typeface="Consolas" panose="020B0609020204030204" pitchFamily="49" charset="0"/>
              </a:rPr>
              <a:t>li</a:t>
            </a:r>
            <a:r>
              <a:rPr lang="it-IT" dirty="0">
                <a:solidFill>
                  <a:srgbClr val="D5CED9"/>
                </a:solidFill>
                <a:latin typeface="Consolas" panose="020B0609020204030204" pitchFamily="49" charset="0"/>
              </a:rPr>
              <a:t>&gt;</a:t>
            </a:r>
          </a:p>
          <a:p>
            <a:r>
              <a:rPr lang="it-IT" dirty="0">
                <a:solidFill>
                  <a:srgbClr val="D5CED9"/>
                </a:solidFill>
                <a:latin typeface="Consolas" panose="020B0609020204030204" pitchFamily="49" charset="0"/>
              </a:rPr>
              <a:t>    &lt;</a:t>
            </a:r>
            <a:r>
              <a:rPr lang="it-IT" dirty="0">
                <a:solidFill>
                  <a:srgbClr val="F92672"/>
                </a:solidFill>
                <a:latin typeface="Consolas" panose="020B0609020204030204" pitchFamily="49" charset="0"/>
              </a:rPr>
              <a:t>li</a:t>
            </a:r>
            <a:r>
              <a:rPr lang="it-IT" dirty="0">
                <a:solidFill>
                  <a:srgbClr val="D5CED9"/>
                </a:solidFill>
                <a:latin typeface="Consolas" panose="020B0609020204030204" pitchFamily="49" charset="0"/>
              </a:rPr>
              <a:t>&gt; Item 6&lt;/</a:t>
            </a:r>
            <a:r>
              <a:rPr lang="it-IT" dirty="0">
                <a:solidFill>
                  <a:srgbClr val="F92672"/>
                </a:solidFill>
                <a:latin typeface="Consolas" panose="020B0609020204030204" pitchFamily="49" charset="0"/>
              </a:rPr>
              <a:t>li</a:t>
            </a:r>
            <a:r>
              <a:rPr lang="it-IT" dirty="0">
                <a:solidFill>
                  <a:srgbClr val="D5CED9"/>
                </a:solidFill>
                <a:latin typeface="Consolas" panose="020B0609020204030204" pitchFamily="49" charset="0"/>
              </a:rPr>
              <a:t>&gt;</a:t>
            </a:r>
          </a:p>
          <a:p>
            <a:r>
              <a:rPr lang="it-IT" dirty="0">
                <a:solidFill>
                  <a:srgbClr val="D5CED9"/>
                </a:solidFill>
                <a:latin typeface="Consolas" panose="020B0609020204030204" pitchFamily="49" charset="0"/>
              </a:rPr>
              <a:t>    &lt;</a:t>
            </a:r>
            <a:r>
              <a:rPr lang="it-IT" dirty="0">
                <a:solidFill>
                  <a:srgbClr val="F92672"/>
                </a:solidFill>
                <a:latin typeface="Consolas" panose="020B0609020204030204" pitchFamily="49" charset="0"/>
              </a:rPr>
              <a:t>li</a:t>
            </a:r>
            <a:r>
              <a:rPr lang="it-IT" dirty="0">
                <a:solidFill>
                  <a:srgbClr val="D5CED9"/>
                </a:solidFill>
                <a:latin typeface="Consolas" panose="020B0609020204030204" pitchFamily="49" charset="0"/>
              </a:rPr>
              <a:t>&gt; Item 7&lt;/</a:t>
            </a:r>
            <a:r>
              <a:rPr lang="it-IT" dirty="0">
                <a:solidFill>
                  <a:srgbClr val="F92672"/>
                </a:solidFill>
                <a:latin typeface="Consolas" panose="020B0609020204030204" pitchFamily="49" charset="0"/>
              </a:rPr>
              <a:t>li</a:t>
            </a:r>
            <a:r>
              <a:rPr lang="it-IT" dirty="0">
                <a:solidFill>
                  <a:srgbClr val="D5CED9"/>
                </a:solidFill>
                <a:latin typeface="Consolas" panose="020B0609020204030204" pitchFamily="49" charset="0"/>
              </a:rPr>
              <a:t>&gt;</a:t>
            </a:r>
          </a:p>
          <a:p>
            <a:r>
              <a:rPr lang="it-IT" dirty="0">
                <a:solidFill>
                  <a:srgbClr val="D5CED9"/>
                </a:solidFill>
                <a:latin typeface="Consolas" panose="020B0609020204030204" pitchFamily="49" charset="0"/>
              </a:rPr>
              <a:t>    &lt;</a:t>
            </a:r>
            <a:r>
              <a:rPr lang="it-IT" dirty="0">
                <a:solidFill>
                  <a:srgbClr val="F92672"/>
                </a:solidFill>
                <a:latin typeface="Consolas" panose="020B0609020204030204" pitchFamily="49" charset="0"/>
              </a:rPr>
              <a:t>li</a:t>
            </a:r>
            <a:r>
              <a:rPr lang="it-IT" dirty="0">
                <a:solidFill>
                  <a:srgbClr val="D5CED9"/>
                </a:solidFill>
                <a:latin typeface="Consolas" panose="020B0609020204030204" pitchFamily="49" charset="0"/>
              </a:rPr>
              <a:t>&gt; Item 8&lt;/</a:t>
            </a:r>
            <a:r>
              <a:rPr lang="it-IT" dirty="0">
                <a:solidFill>
                  <a:srgbClr val="F92672"/>
                </a:solidFill>
                <a:latin typeface="Consolas" panose="020B0609020204030204" pitchFamily="49" charset="0"/>
              </a:rPr>
              <a:t>li</a:t>
            </a:r>
            <a:r>
              <a:rPr lang="it-IT" dirty="0">
                <a:solidFill>
                  <a:srgbClr val="D5CED9"/>
                </a:solidFill>
                <a:latin typeface="Consolas" panose="020B0609020204030204" pitchFamily="49" charset="0"/>
              </a:rPr>
              <a:t>&gt;</a:t>
            </a:r>
          </a:p>
          <a:p>
            <a:r>
              <a:rPr lang="it-IT" dirty="0">
                <a:solidFill>
                  <a:srgbClr val="D5CED9"/>
                </a:solidFill>
                <a:latin typeface="Consolas" panose="020B0609020204030204" pitchFamily="49" charset="0"/>
              </a:rPr>
              <a:t>    &lt;</a:t>
            </a:r>
            <a:r>
              <a:rPr lang="it-IT" dirty="0">
                <a:solidFill>
                  <a:srgbClr val="F92672"/>
                </a:solidFill>
                <a:latin typeface="Consolas" panose="020B0609020204030204" pitchFamily="49" charset="0"/>
              </a:rPr>
              <a:t>li</a:t>
            </a:r>
            <a:r>
              <a:rPr lang="it-IT" dirty="0">
                <a:solidFill>
                  <a:srgbClr val="D5CED9"/>
                </a:solidFill>
                <a:latin typeface="Consolas" panose="020B0609020204030204" pitchFamily="49" charset="0"/>
              </a:rPr>
              <a:t>&gt; Item 9&lt;/</a:t>
            </a:r>
            <a:r>
              <a:rPr lang="it-IT" dirty="0">
                <a:solidFill>
                  <a:srgbClr val="F92672"/>
                </a:solidFill>
                <a:latin typeface="Consolas" panose="020B0609020204030204" pitchFamily="49" charset="0"/>
              </a:rPr>
              <a:t>li</a:t>
            </a:r>
            <a:r>
              <a:rPr lang="it-IT" dirty="0">
                <a:solidFill>
                  <a:srgbClr val="D5CED9"/>
                </a:solidFill>
                <a:latin typeface="Consolas" panose="020B0609020204030204" pitchFamily="49" charset="0"/>
              </a:rPr>
              <a:t>&gt;</a:t>
            </a:r>
          </a:p>
          <a:p>
            <a:r>
              <a:rPr lang="it-IT" dirty="0">
                <a:solidFill>
                  <a:srgbClr val="D5CED9"/>
                </a:solidFill>
                <a:latin typeface="Consolas" panose="020B0609020204030204" pitchFamily="49" charset="0"/>
              </a:rPr>
              <a:t>&lt;/</a:t>
            </a:r>
            <a:r>
              <a:rPr lang="it-IT" dirty="0">
                <a:solidFill>
                  <a:srgbClr val="F92672"/>
                </a:solidFill>
                <a:latin typeface="Consolas" panose="020B0609020204030204" pitchFamily="49" charset="0"/>
              </a:rPr>
              <a:t>ol</a:t>
            </a:r>
            <a:r>
              <a:rPr lang="it-IT" dirty="0">
                <a:solidFill>
                  <a:srgbClr val="D5CED9"/>
                </a:solidFill>
                <a:latin typeface="Consolas" panose="020B0609020204030204" pitchFamily="49" charset="0"/>
              </a:rPr>
              <a:t>&gt;</a:t>
            </a:r>
          </a:p>
        </p:txBody>
      </p:sp>
      <p:pic>
        <p:nvPicPr>
          <p:cNvPr id="8" name="Imagen 7"/>
          <p:cNvPicPr>
            <a:picLocks noChangeAspect="1"/>
          </p:cNvPicPr>
          <p:nvPr/>
        </p:nvPicPr>
        <p:blipFill>
          <a:blip r:embed="rId3"/>
          <a:stretch>
            <a:fillRect/>
          </a:stretch>
        </p:blipFill>
        <p:spPr>
          <a:xfrm>
            <a:off x="2884231" y="1970532"/>
            <a:ext cx="1143000" cy="1838325"/>
          </a:xfrm>
          <a:prstGeom prst="rect">
            <a:avLst/>
          </a:prstGeom>
          <a:solidFill>
            <a:srgbClr val="23262E"/>
          </a:solidFill>
          <a:ln>
            <a:solidFill>
              <a:schemeClr val="accent1"/>
            </a:solidFill>
          </a:ln>
          <a:effectLst>
            <a:outerShdw blurRad="50800" dist="38100" dir="2700000" algn="tl" rotWithShape="0">
              <a:prstClr val="black">
                <a:alpha val="40000"/>
              </a:prstClr>
            </a:outerShdw>
          </a:effectLst>
        </p:spPr>
      </p:pic>
      <p:sp>
        <p:nvSpPr>
          <p:cNvPr id="25" name="Google Shape;258;p18"/>
          <p:cNvSpPr txBox="1">
            <a:spLocks/>
          </p:cNvSpPr>
          <p:nvPr/>
        </p:nvSpPr>
        <p:spPr>
          <a:xfrm>
            <a:off x="2884231" y="1187426"/>
            <a:ext cx="792419" cy="303108"/>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r>
              <a:rPr lang="es-ES" sz="1400" dirty="0" smtClean="0">
                <a:solidFill>
                  <a:schemeClr val="bg1"/>
                </a:solidFill>
              </a:rPr>
              <a:t>HTML</a:t>
            </a:r>
            <a:endParaRPr lang="es-ES" sz="1400" dirty="0">
              <a:solidFill>
                <a:schemeClr val="bg1"/>
              </a:solidFill>
            </a:endParaRPr>
          </a:p>
        </p:txBody>
      </p:sp>
      <p:sp>
        <p:nvSpPr>
          <p:cNvPr id="15" name="Rectángulo 14"/>
          <p:cNvSpPr/>
          <p:nvPr/>
        </p:nvSpPr>
        <p:spPr>
          <a:xfrm>
            <a:off x="3783040" y="4445126"/>
            <a:ext cx="2556220" cy="596041"/>
          </a:xfrm>
          <a:prstGeom prst="rect">
            <a:avLst/>
          </a:prstGeom>
          <a:noFill/>
          <a:ln>
            <a:noFill/>
          </a:ln>
        </p:spPr>
        <p:txBody>
          <a:bodyPr spcFirstLastPara="1" wrap="square" lIns="91425" tIns="91425" rIns="91425" bIns="91425" anchor="t" anchorCtr="0">
            <a:noAutofit/>
          </a:bodyPr>
          <a:lstStyle/>
          <a:p>
            <a:pPr algn="ctr">
              <a:spcAft>
                <a:spcPts val="600"/>
              </a:spcAft>
              <a:buClr>
                <a:schemeClr val="tx1"/>
              </a:buClr>
              <a:buSzPct val="100000"/>
              <a:buFont typeface="Montserrat"/>
              <a:buNone/>
            </a:pPr>
            <a:r>
              <a:rPr lang="es-AR" sz="1200" i="1" dirty="0">
                <a:solidFill>
                  <a:srgbClr val="9D66F9"/>
                </a:solidFill>
                <a:latin typeface="Montserrat"/>
                <a:ea typeface="Montserrat"/>
                <a:cs typeface="Montserrat"/>
              </a:rPr>
              <a:t>Selecciona, de a 3 elementos, a partir del 4to </a:t>
            </a:r>
            <a:r>
              <a:rPr lang="es-AR" sz="1200" i="1" dirty="0" smtClean="0">
                <a:solidFill>
                  <a:srgbClr val="9D66F9"/>
                </a:solidFill>
                <a:latin typeface="Montserrat"/>
                <a:ea typeface="Montserrat"/>
                <a:cs typeface="Montserrat"/>
              </a:rPr>
              <a:t>elemento</a:t>
            </a:r>
            <a:endParaRPr lang="es-AR" sz="1200" i="1" dirty="0">
              <a:solidFill>
                <a:srgbClr val="9D66F9"/>
              </a:solidFill>
              <a:latin typeface="Montserrat"/>
              <a:ea typeface="Montserrat"/>
              <a:cs typeface="Montserrat"/>
            </a:endParaRPr>
          </a:p>
        </p:txBody>
      </p:sp>
      <p:pic>
        <p:nvPicPr>
          <p:cNvPr id="2" name="Imagen 1"/>
          <p:cNvPicPr>
            <a:picLocks noChangeAspect="1"/>
          </p:cNvPicPr>
          <p:nvPr/>
        </p:nvPicPr>
        <p:blipFill>
          <a:blip r:embed="rId4"/>
          <a:stretch>
            <a:fillRect/>
          </a:stretch>
        </p:blipFill>
        <p:spPr>
          <a:xfrm>
            <a:off x="4459235" y="2673476"/>
            <a:ext cx="1171575" cy="1790700"/>
          </a:xfrm>
          <a:prstGeom prst="rect">
            <a:avLst/>
          </a:prstGeom>
          <a:solidFill>
            <a:srgbClr val="23262E"/>
          </a:solidFill>
          <a:ln>
            <a:solidFill>
              <a:schemeClr val="accent1"/>
            </a:solidFill>
          </a:ln>
          <a:effectLst>
            <a:outerShdw blurRad="50800" dist="38100" dir="2700000" algn="tl" rotWithShape="0">
              <a:prstClr val="black">
                <a:alpha val="40000"/>
              </a:prstClr>
            </a:outerShdw>
          </a:effectLst>
        </p:spPr>
      </p:pic>
      <p:sp>
        <p:nvSpPr>
          <p:cNvPr id="3" name="Rectángulo 2"/>
          <p:cNvSpPr/>
          <p:nvPr/>
        </p:nvSpPr>
        <p:spPr>
          <a:xfrm>
            <a:off x="4428540" y="1152225"/>
            <a:ext cx="1478092" cy="1384995"/>
          </a:xfrm>
          <a:prstGeom prst="rect">
            <a:avLst/>
          </a:prstGeom>
          <a:solidFill>
            <a:srgbClr val="23262E"/>
          </a:solidFill>
        </p:spPr>
        <p:txBody>
          <a:bodyPr wrap="square">
            <a:spAutoFit/>
          </a:bodyPr>
          <a:lstStyle/>
          <a:p>
            <a:endParaRPr lang="es-AR" dirty="0" smtClean="0">
              <a:solidFill>
                <a:srgbClr val="F92672"/>
              </a:solidFill>
              <a:latin typeface="Consolas" panose="020B0609020204030204" pitchFamily="49" charset="0"/>
            </a:endParaRPr>
          </a:p>
          <a:p>
            <a:r>
              <a:rPr lang="es-AR" dirty="0" err="1" smtClean="0">
                <a:solidFill>
                  <a:srgbClr val="F92672"/>
                </a:solidFill>
                <a:latin typeface="Consolas" panose="020B0609020204030204" pitchFamily="49" charset="0"/>
              </a:rPr>
              <a:t>li</a:t>
            </a:r>
            <a:r>
              <a:rPr lang="es-AR" dirty="0" err="1" smtClean="0">
                <a:solidFill>
                  <a:srgbClr val="FFE66D"/>
                </a:solidFill>
                <a:latin typeface="Consolas" panose="020B0609020204030204" pitchFamily="49" charset="0"/>
              </a:rPr>
              <a:t>:nth-child</a:t>
            </a:r>
            <a:r>
              <a:rPr lang="es-AR" dirty="0" smtClean="0">
                <a:solidFill>
                  <a:srgbClr val="D5CED9"/>
                </a:solidFill>
                <a:latin typeface="Consolas" panose="020B0609020204030204" pitchFamily="49" charset="0"/>
              </a:rPr>
              <a:t>(</a:t>
            </a:r>
            <a:r>
              <a:rPr lang="es-AR" dirty="0" smtClean="0">
                <a:solidFill>
                  <a:srgbClr val="F39C12"/>
                </a:solidFill>
                <a:latin typeface="Consolas" panose="020B0609020204030204" pitchFamily="49" charset="0"/>
              </a:rPr>
              <a:t>3n+4</a:t>
            </a:r>
            <a:r>
              <a:rPr lang="es-AR" dirty="0">
                <a:solidFill>
                  <a:srgbClr val="D5CED9"/>
                </a:solidFill>
                <a:latin typeface="Consolas" panose="020B0609020204030204" pitchFamily="49" charset="0"/>
              </a:rPr>
              <a:t>) </a:t>
            </a:r>
            <a:r>
              <a:rPr lang="es-AR" dirty="0" smtClean="0">
                <a:solidFill>
                  <a:srgbClr val="D5CED9"/>
                </a:solidFill>
                <a:latin typeface="Consolas" panose="020B0609020204030204" pitchFamily="49" charset="0"/>
              </a:rPr>
              <a:t>{</a:t>
            </a:r>
          </a:p>
          <a:p>
            <a:r>
              <a:rPr lang="es-AR" dirty="0" err="1" smtClean="0">
                <a:solidFill>
                  <a:srgbClr val="D5CED9"/>
                </a:solidFill>
                <a:latin typeface="Consolas" panose="020B0609020204030204" pitchFamily="49" charset="0"/>
              </a:rPr>
              <a:t>background</a:t>
            </a:r>
            <a:r>
              <a:rPr lang="es-AR" dirty="0" smtClean="0">
                <a:solidFill>
                  <a:srgbClr val="D5CED9"/>
                </a:solidFill>
                <a:latin typeface="Consolas" panose="020B0609020204030204" pitchFamily="49" charset="0"/>
              </a:rPr>
              <a:t>:</a:t>
            </a:r>
          </a:p>
          <a:p>
            <a:r>
              <a:rPr lang="es-AR" dirty="0" err="1" smtClean="0">
                <a:solidFill>
                  <a:srgbClr val="EE5D43"/>
                </a:solidFill>
                <a:latin typeface="Consolas" panose="020B0609020204030204" pitchFamily="49" charset="0"/>
              </a:rPr>
              <a:t>lightcoral</a:t>
            </a:r>
            <a:r>
              <a:rPr lang="es-AR" dirty="0" smtClean="0">
                <a:solidFill>
                  <a:srgbClr val="D5CED9"/>
                </a:solidFill>
                <a:latin typeface="Consolas" panose="020B0609020204030204" pitchFamily="49" charset="0"/>
              </a:rPr>
              <a:t>;</a:t>
            </a:r>
          </a:p>
          <a:p>
            <a:r>
              <a:rPr lang="es-AR" dirty="0" smtClean="0">
                <a:solidFill>
                  <a:srgbClr val="D5CED9"/>
                </a:solidFill>
                <a:latin typeface="Consolas" panose="020B0609020204030204" pitchFamily="49" charset="0"/>
              </a:rPr>
              <a:t>}</a:t>
            </a:r>
            <a:endParaRPr lang="es-AR" dirty="0">
              <a:solidFill>
                <a:srgbClr val="D5CED9"/>
              </a:solidFill>
              <a:latin typeface="Consolas" panose="020B0609020204030204" pitchFamily="49" charset="0"/>
            </a:endParaRPr>
          </a:p>
        </p:txBody>
      </p:sp>
      <p:sp>
        <p:nvSpPr>
          <p:cNvPr id="22" name="Google Shape;258;p18"/>
          <p:cNvSpPr txBox="1">
            <a:spLocks/>
          </p:cNvSpPr>
          <p:nvPr/>
        </p:nvSpPr>
        <p:spPr>
          <a:xfrm>
            <a:off x="5251252" y="1152225"/>
            <a:ext cx="655380" cy="303108"/>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r>
              <a:rPr lang="es-ES" sz="1400" dirty="0" smtClean="0">
                <a:solidFill>
                  <a:schemeClr val="bg1"/>
                </a:solidFill>
              </a:rPr>
              <a:t>CSS</a:t>
            </a:r>
            <a:endParaRPr lang="es-ES" sz="1400" dirty="0">
              <a:solidFill>
                <a:schemeClr val="bg1"/>
              </a:solidFill>
            </a:endParaRPr>
          </a:p>
        </p:txBody>
      </p:sp>
      <p:sp>
        <p:nvSpPr>
          <p:cNvPr id="6" name="Rectángulo 5"/>
          <p:cNvSpPr/>
          <p:nvPr/>
        </p:nvSpPr>
        <p:spPr>
          <a:xfrm>
            <a:off x="6132503" y="1152225"/>
            <a:ext cx="2834550" cy="1600438"/>
          </a:xfrm>
          <a:prstGeom prst="rect">
            <a:avLst/>
          </a:prstGeom>
          <a:solidFill>
            <a:srgbClr val="23262E"/>
          </a:solidFill>
        </p:spPr>
        <p:txBody>
          <a:bodyPr wrap="square">
            <a:spAutoFit/>
          </a:bodyPr>
          <a:lstStyle/>
          <a:p>
            <a:endParaRPr lang="en-US" dirty="0" smtClean="0">
              <a:solidFill>
                <a:srgbClr val="F92672"/>
              </a:solidFill>
              <a:latin typeface="Consolas" panose="020B0609020204030204" pitchFamily="49" charset="0"/>
            </a:endParaRPr>
          </a:p>
          <a:p>
            <a:r>
              <a:rPr lang="en-US" dirty="0" err="1" smtClean="0">
                <a:solidFill>
                  <a:srgbClr val="F92672"/>
                </a:solidFill>
                <a:latin typeface="Consolas" panose="020B0609020204030204" pitchFamily="49" charset="0"/>
              </a:rPr>
              <a:t>li</a:t>
            </a:r>
            <a:r>
              <a:rPr lang="en-US" dirty="0" err="1" smtClean="0">
                <a:solidFill>
                  <a:srgbClr val="FFE66D"/>
                </a:solidFill>
                <a:latin typeface="Consolas" panose="020B0609020204030204" pitchFamily="49" charset="0"/>
              </a:rPr>
              <a:t>:nth-child</a:t>
            </a:r>
            <a:r>
              <a:rPr lang="en-US" dirty="0" smtClean="0">
                <a:solidFill>
                  <a:srgbClr val="D5CED9"/>
                </a:solidFill>
                <a:latin typeface="Consolas" panose="020B0609020204030204" pitchFamily="49" charset="0"/>
              </a:rPr>
              <a:t>(</a:t>
            </a:r>
            <a:r>
              <a:rPr lang="en-US" dirty="0" smtClean="0">
                <a:solidFill>
                  <a:srgbClr val="EE5D43"/>
                </a:solidFill>
                <a:latin typeface="Consolas" panose="020B0609020204030204" pitchFamily="49" charset="0"/>
              </a:rPr>
              <a:t>even</a:t>
            </a:r>
            <a:r>
              <a:rPr lang="en-US" dirty="0">
                <a:solidFill>
                  <a:srgbClr val="D5CED9"/>
                </a:solidFill>
                <a:latin typeface="Consolas" panose="020B0609020204030204" pitchFamily="49" charset="0"/>
              </a:rPr>
              <a:t>) </a:t>
            </a:r>
            <a:r>
              <a:rPr lang="en-US" dirty="0" smtClean="0">
                <a:solidFill>
                  <a:srgbClr val="D5CED9"/>
                </a:solidFill>
                <a:latin typeface="Consolas" panose="020B0609020204030204" pitchFamily="49" charset="0"/>
              </a:rPr>
              <a:t>{</a:t>
            </a:r>
          </a:p>
          <a:p>
            <a:r>
              <a:rPr lang="en-US" dirty="0" smtClean="0">
                <a:solidFill>
                  <a:srgbClr val="D5CED9"/>
                </a:solidFill>
                <a:latin typeface="Consolas" panose="020B0609020204030204" pitchFamily="49" charset="0"/>
              </a:rPr>
              <a:t>background</a:t>
            </a:r>
            <a:r>
              <a:rPr lang="en-US" dirty="0">
                <a:solidFill>
                  <a:srgbClr val="D5CED9"/>
                </a:solidFill>
                <a:latin typeface="Consolas" panose="020B0609020204030204" pitchFamily="49" charset="0"/>
              </a:rPr>
              <a:t>: </a:t>
            </a:r>
            <a:r>
              <a:rPr lang="en-US" dirty="0" err="1">
                <a:solidFill>
                  <a:srgbClr val="EE5D43"/>
                </a:solidFill>
                <a:latin typeface="Consolas" panose="020B0609020204030204" pitchFamily="49" charset="0"/>
              </a:rPr>
              <a:t>lightcoral</a:t>
            </a:r>
            <a:r>
              <a:rPr lang="en-US" dirty="0" smtClean="0">
                <a:solidFill>
                  <a:srgbClr val="D5CED9"/>
                </a:solidFill>
                <a:latin typeface="Consolas" panose="020B0609020204030204" pitchFamily="49" charset="0"/>
              </a:rPr>
              <a:t>;</a:t>
            </a:r>
          </a:p>
          <a:p>
            <a:r>
              <a:rPr lang="en-US" dirty="0" smtClean="0">
                <a:solidFill>
                  <a:srgbClr val="D5CED9"/>
                </a:solidFill>
                <a:latin typeface="Consolas" panose="020B0609020204030204" pitchFamily="49" charset="0"/>
              </a:rPr>
              <a:t>}</a:t>
            </a:r>
            <a:endParaRPr lang="en-US" dirty="0">
              <a:solidFill>
                <a:srgbClr val="D5CED9"/>
              </a:solidFill>
              <a:latin typeface="Consolas" panose="020B0609020204030204" pitchFamily="49" charset="0"/>
            </a:endParaRPr>
          </a:p>
          <a:p>
            <a:r>
              <a:rPr lang="en-US" dirty="0" err="1">
                <a:solidFill>
                  <a:srgbClr val="F92672"/>
                </a:solidFill>
                <a:latin typeface="Consolas" panose="020B0609020204030204" pitchFamily="49" charset="0"/>
              </a:rPr>
              <a:t>li</a:t>
            </a:r>
            <a:r>
              <a:rPr lang="en-US" dirty="0" err="1">
                <a:solidFill>
                  <a:srgbClr val="FFE66D"/>
                </a:solidFill>
                <a:latin typeface="Consolas" panose="020B0609020204030204" pitchFamily="49" charset="0"/>
              </a:rPr>
              <a:t>:nth-child</a:t>
            </a:r>
            <a:r>
              <a:rPr lang="en-US" dirty="0">
                <a:solidFill>
                  <a:srgbClr val="D5CED9"/>
                </a:solidFill>
                <a:latin typeface="Consolas" panose="020B0609020204030204" pitchFamily="49" charset="0"/>
              </a:rPr>
              <a:t>(</a:t>
            </a:r>
            <a:r>
              <a:rPr lang="en-US" dirty="0">
                <a:solidFill>
                  <a:srgbClr val="EE5D43"/>
                </a:solidFill>
                <a:latin typeface="Consolas" panose="020B0609020204030204" pitchFamily="49" charset="0"/>
              </a:rPr>
              <a:t>odd</a:t>
            </a:r>
            <a:r>
              <a:rPr lang="en-US" dirty="0">
                <a:solidFill>
                  <a:srgbClr val="D5CED9"/>
                </a:solidFill>
                <a:latin typeface="Consolas" panose="020B0609020204030204" pitchFamily="49" charset="0"/>
              </a:rPr>
              <a:t>) </a:t>
            </a:r>
            <a:r>
              <a:rPr lang="en-US" dirty="0" smtClean="0">
                <a:solidFill>
                  <a:srgbClr val="D5CED9"/>
                </a:solidFill>
                <a:latin typeface="Consolas" panose="020B0609020204030204" pitchFamily="49" charset="0"/>
              </a:rPr>
              <a:t>{</a:t>
            </a:r>
          </a:p>
          <a:p>
            <a:r>
              <a:rPr lang="en-US" dirty="0" smtClean="0">
                <a:solidFill>
                  <a:srgbClr val="D5CED9"/>
                </a:solidFill>
                <a:latin typeface="Consolas" panose="020B0609020204030204" pitchFamily="49" charset="0"/>
              </a:rPr>
              <a:t>background</a:t>
            </a:r>
            <a:r>
              <a:rPr lang="en-US" dirty="0">
                <a:solidFill>
                  <a:srgbClr val="D5CED9"/>
                </a:solidFill>
                <a:latin typeface="Consolas" panose="020B0609020204030204" pitchFamily="49" charset="0"/>
              </a:rPr>
              <a:t>: </a:t>
            </a:r>
            <a:r>
              <a:rPr lang="en-US" dirty="0" err="1">
                <a:solidFill>
                  <a:srgbClr val="EE5D43"/>
                </a:solidFill>
                <a:latin typeface="Consolas" panose="020B0609020204030204" pitchFamily="49" charset="0"/>
              </a:rPr>
              <a:t>lightgreen</a:t>
            </a:r>
            <a:r>
              <a:rPr lang="en-US" dirty="0" smtClean="0">
                <a:solidFill>
                  <a:srgbClr val="D5CED9"/>
                </a:solidFill>
                <a:latin typeface="Consolas" panose="020B0609020204030204" pitchFamily="49" charset="0"/>
              </a:rPr>
              <a:t>;</a:t>
            </a:r>
          </a:p>
          <a:p>
            <a:r>
              <a:rPr lang="en-US" dirty="0" smtClean="0">
                <a:solidFill>
                  <a:srgbClr val="D5CED9"/>
                </a:solidFill>
                <a:latin typeface="Consolas" panose="020B0609020204030204" pitchFamily="49" charset="0"/>
              </a:rPr>
              <a:t>}</a:t>
            </a:r>
            <a:endParaRPr lang="en-US" dirty="0">
              <a:solidFill>
                <a:srgbClr val="D5CED9"/>
              </a:solidFill>
              <a:latin typeface="Consolas" panose="020B0609020204030204" pitchFamily="49" charset="0"/>
            </a:endParaRPr>
          </a:p>
        </p:txBody>
      </p:sp>
      <p:sp>
        <p:nvSpPr>
          <p:cNvPr id="19" name="Google Shape;258;p18"/>
          <p:cNvSpPr txBox="1">
            <a:spLocks/>
          </p:cNvSpPr>
          <p:nvPr/>
        </p:nvSpPr>
        <p:spPr>
          <a:xfrm>
            <a:off x="8311673" y="1151798"/>
            <a:ext cx="655380" cy="303108"/>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r>
              <a:rPr lang="es-ES" sz="1400" dirty="0" smtClean="0">
                <a:solidFill>
                  <a:schemeClr val="bg1"/>
                </a:solidFill>
              </a:rPr>
              <a:t>CSS</a:t>
            </a:r>
            <a:endParaRPr lang="es-ES" sz="1400" dirty="0">
              <a:solidFill>
                <a:schemeClr val="bg1"/>
              </a:solidFill>
            </a:endParaRPr>
          </a:p>
        </p:txBody>
      </p:sp>
      <p:pic>
        <p:nvPicPr>
          <p:cNvPr id="7" name="Imagen 6"/>
          <p:cNvPicPr>
            <a:picLocks noChangeAspect="1"/>
          </p:cNvPicPr>
          <p:nvPr/>
        </p:nvPicPr>
        <p:blipFill rotWithShape="1">
          <a:blip r:embed="rId5"/>
          <a:srcRect b="10101"/>
          <a:stretch/>
        </p:blipFill>
        <p:spPr>
          <a:xfrm>
            <a:off x="6264120" y="2816816"/>
            <a:ext cx="1343025" cy="1746817"/>
          </a:xfrm>
          <a:prstGeom prst="rect">
            <a:avLst/>
          </a:prstGeom>
          <a:solidFill>
            <a:srgbClr val="23262E"/>
          </a:solidFill>
          <a:ln>
            <a:solidFill>
              <a:schemeClr val="accent1"/>
            </a:solidFill>
          </a:ln>
          <a:effectLst>
            <a:outerShdw blurRad="50800" dist="38100" dir="2700000" algn="tl" rotWithShape="0">
              <a:prstClr val="black">
                <a:alpha val="40000"/>
              </a:prstClr>
            </a:outerShdw>
          </a:effectLst>
        </p:spPr>
      </p:pic>
      <p:sp>
        <p:nvSpPr>
          <p:cNvPr id="21" name="Rectángulo 20"/>
          <p:cNvSpPr/>
          <p:nvPr/>
        </p:nvSpPr>
        <p:spPr>
          <a:xfrm>
            <a:off x="7603670" y="3967592"/>
            <a:ext cx="1413214" cy="596041"/>
          </a:xfrm>
          <a:prstGeom prst="rect">
            <a:avLst/>
          </a:prstGeom>
          <a:noFill/>
          <a:ln>
            <a:noFill/>
          </a:ln>
        </p:spPr>
        <p:txBody>
          <a:bodyPr spcFirstLastPara="1" wrap="square" lIns="91425" tIns="91425" rIns="91425" bIns="91425" anchor="t" anchorCtr="0">
            <a:noAutofit/>
          </a:bodyPr>
          <a:lstStyle/>
          <a:p>
            <a:pPr algn="ctr">
              <a:spcAft>
                <a:spcPts val="600"/>
              </a:spcAft>
              <a:buClr>
                <a:schemeClr val="tx1"/>
              </a:buClr>
              <a:buSzPct val="100000"/>
              <a:buFont typeface="Montserrat"/>
              <a:buNone/>
            </a:pPr>
            <a:r>
              <a:rPr lang="es-AR" sz="1200" b="1" i="1" dirty="0" err="1" smtClean="0">
                <a:solidFill>
                  <a:srgbClr val="9D66F9"/>
                </a:solidFill>
                <a:latin typeface="Montserrat"/>
                <a:ea typeface="Montserrat"/>
                <a:cs typeface="Montserrat"/>
              </a:rPr>
              <a:t>Even</a:t>
            </a:r>
            <a:r>
              <a:rPr lang="es-AR" sz="1200" i="1" dirty="0" smtClean="0">
                <a:solidFill>
                  <a:srgbClr val="9D66F9"/>
                </a:solidFill>
                <a:latin typeface="Montserrat"/>
                <a:ea typeface="Montserrat"/>
                <a:cs typeface="Montserrat"/>
              </a:rPr>
              <a:t>: pares.</a:t>
            </a:r>
          </a:p>
          <a:p>
            <a:pPr algn="ctr">
              <a:spcAft>
                <a:spcPts val="600"/>
              </a:spcAft>
              <a:buClr>
                <a:schemeClr val="tx1"/>
              </a:buClr>
              <a:buSzPct val="100000"/>
              <a:buFont typeface="Montserrat"/>
              <a:buNone/>
            </a:pPr>
            <a:r>
              <a:rPr lang="es-AR" sz="1200" b="1" i="1" dirty="0" err="1" smtClean="0">
                <a:solidFill>
                  <a:srgbClr val="9D66F9"/>
                </a:solidFill>
                <a:latin typeface="Montserrat"/>
                <a:ea typeface="Montserrat"/>
                <a:cs typeface="Montserrat"/>
              </a:rPr>
              <a:t>Odd</a:t>
            </a:r>
            <a:r>
              <a:rPr lang="es-AR" sz="1200" i="1" dirty="0" smtClean="0">
                <a:solidFill>
                  <a:srgbClr val="9D66F9"/>
                </a:solidFill>
                <a:latin typeface="Montserrat"/>
                <a:ea typeface="Montserrat"/>
                <a:cs typeface="Montserrat"/>
              </a:rPr>
              <a:t>: impares</a:t>
            </a:r>
            <a:endParaRPr lang="es-AR" sz="1200" i="1" dirty="0">
              <a:solidFill>
                <a:srgbClr val="9D66F9"/>
              </a:solidFill>
              <a:latin typeface="Montserrat"/>
              <a:ea typeface="Montserrat"/>
              <a:cs typeface="Montserrat"/>
            </a:endParaRPr>
          </a:p>
        </p:txBody>
      </p:sp>
      <p:sp>
        <p:nvSpPr>
          <p:cNvPr id="23" name="Rectángulo redondeado 22"/>
          <p:cNvSpPr/>
          <p:nvPr/>
        </p:nvSpPr>
        <p:spPr>
          <a:xfrm>
            <a:off x="491395" y="3868135"/>
            <a:ext cx="3593508" cy="596041"/>
          </a:xfrm>
          <a:prstGeom prst="roundRect">
            <a:avLst/>
          </a:prstGeom>
          <a:solidFill>
            <a:schemeClr val="bg1">
              <a:lumMod val="95000"/>
            </a:schemeClr>
          </a:solidFill>
          <a:ln>
            <a:solidFill>
              <a:schemeClr val="accent1"/>
            </a:solidFill>
          </a:ln>
        </p:spPr>
        <p:txBody>
          <a:bodyPr spcFirstLastPara="1" wrap="square" lIns="91425" tIns="91425" rIns="91425" bIns="91425" anchor="t" anchorCtr="0">
            <a:noAutofit/>
          </a:bodyPr>
          <a:lstStyle/>
          <a:p>
            <a:pPr marL="360363" algn="ctr">
              <a:spcAft>
                <a:spcPts val="600"/>
              </a:spcAft>
              <a:buClr>
                <a:schemeClr val="tx1"/>
              </a:buClr>
              <a:buSzPct val="100000"/>
              <a:buFont typeface="Montserrat"/>
              <a:buNone/>
            </a:pPr>
            <a:r>
              <a:rPr lang="es-AR" sz="1200" i="1" dirty="0" smtClean="0">
                <a:solidFill>
                  <a:srgbClr val="9D66F9"/>
                </a:solidFill>
                <a:latin typeface="Montserrat"/>
                <a:ea typeface="Montserrat"/>
                <a:cs typeface="Montserrat"/>
              </a:rPr>
              <a:t>Para el tema </a:t>
            </a:r>
            <a:r>
              <a:rPr lang="es-AR" sz="1200" i="1" dirty="0" err="1" smtClean="0">
                <a:solidFill>
                  <a:srgbClr val="9D66F9"/>
                </a:solidFill>
                <a:latin typeface="Montserrat"/>
                <a:ea typeface="Montserrat"/>
                <a:cs typeface="Montserrat"/>
              </a:rPr>
              <a:t>pseudoclases</a:t>
            </a:r>
            <a:r>
              <a:rPr lang="es-AR" sz="1200" i="1" dirty="0" smtClean="0">
                <a:solidFill>
                  <a:srgbClr val="9D66F9"/>
                </a:solidFill>
                <a:latin typeface="Montserrat"/>
                <a:ea typeface="Montserrat"/>
                <a:cs typeface="Montserrat"/>
              </a:rPr>
              <a:t> </a:t>
            </a:r>
            <a:r>
              <a:rPr lang="es-AR" sz="1200" i="1" dirty="0">
                <a:solidFill>
                  <a:srgbClr val="9D66F9"/>
                </a:solidFill>
                <a:latin typeface="Montserrat"/>
                <a:ea typeface="Montserrat"/>
                <a:cs typeface="Montserrat"/>
              </a:rPr>
              <a:t>ver ejemplo </a:t>
            </a:r>
            <a:r>
              <a:rPr lang="es-AR" sz="1200" i="1" dirty="0" smtClean="0">
                <a:solidFill>
                  <a:srgbClr val="9D66F9"/>
                </a:solidFill>
                <a:latin typeface="Montserrat"/>
                <a:ea typeface="Montserrat"/>
                <a:cs typeface="Montserrat"/>
              </a:rPr>
              <a:t>pseudoclases-1 (.</a:t>
            </a:r>
            <a:r>
              <a:rPr lang="es-AR" sz="1200" i="1" dirty="0" err="1">
                <a:solidFill>
                  <a:srgbClr val="9D66F9"/>
                </a:solidFill>
                <a:latin typeface="Montserrat"/>
                <a:ea typeface="Montserrat"/>
                <a:cs typeface="Montserrat"/>
              </a:rPr>
              <a:t>html</a:t>
            </a:r>
            <a:r>
              <a:rPr lang="es-AR" sz="1200" i="1" dirty="0">
                <a:solidFill>
                  <a:srgbClr val="9D66F9"/>
                </a:solidFill>
                <a:latin typeface="Montserrat"/>
                <a:ea typeface="Montserrat"/>
                <a:cs typeface="Montserrat"/>
              </a:rPr>
              <a:t> </a:t>
            </a:r>
            <a:r>
              <a:rPr lang="es-AR" sz="1200" i="1" dirty="0" smtClean="0">
                <a:solidFill>
                  <a:srgbClr val="9D66F9"/>
                </a:solidFill>
                <a:latin typeface="Montserrat"/>
                <a:ea typeface="Montserrat"/>
                <a:cs typeface="Montserrat"/>
              </a:rPr>
              <a:t>y.css)</a:t>
            </a:r>
            <a:endParaRPr lang="es-AR" sz="1200" i="1" dirty="0">
              <a:solidFill>
                <a:srgbClr val="9D66F9"/>
              </a:solidFill>
              <a:latin typeface="Montserrat"/>
              <a:ea typeface="Montserrat"/>
              <a:cs typeface="Montserrat"/>
            </a:endParaRPr>
          </a:p>
        </p:txBody>
      </p:sp>
      <p:grpSp>
        <p:nvGrpSpPr>
          <p:cNvPr id="16" name="Grupo 15"/>
          <p:cNvGrpSpPr/>
          <p:nvPr/>
        </p:nvGrpSpPr>
        <p:grpSpPr>
          <a:xfrm>
            <a:off x="633404" y="3868135"/>
            <a:ext cx="504469" cy="485185"/>
            <a:chOff x="5423483" y="4578094"/>
            <a:chExt cx="504469" cy="485185"/>
          </a:xfrm>
        </p:grpSpPr>
        <p:sp>
          <p:nvSpPr>
            <p:cNvPr id="17" name="Esquina doblada 16"/>
            <p:cNvSpPr/>
            <p:nvPr/>
          </p:nvSpPr>
          <p:spPr>
            <a:xfrm>
              <a:off x="5441230" y="4698142"/>
              <a:ext cx="363976" cy="365137"/>
            </a:xfrm>
            <a:prstGeom prst="foldedCorner">
              <a:avLst/>
            </a:prstGeom>
            <a:solidFill>
              <a:srgbClr val="C4A3FB"/>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24" name="Picture 8" descr="Vector Icono De Lapiz, Imágenes Prediseñadas De Lápiz, Iconos De Lápiz,  Bolígrafo PNG y Vector para Descargar Gratis | Pngtree"/>
            <p:cNvPicPr>
              <a:picLocks noChangeAspect="1" noChangeArrowheads="1"/>
            </p:cNvPicPr>
            <p:nvPr/>
          </p:nvPicPr>
          <p:blipFill>
            <a:blip r:embed="rId6">
              <a:clrChange>
                <a:clrFrom>
                  <a:srgbClr val="F5F5F5"/>
                </a:clrFrom>
                <a:clrTo>
                  <a:srgbClr val="F5F5F5">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90457" y="4578094"/>
              <a:ext cx="237495" cy="237495"/>
            </a:xfrm>
            <a:prstGeom prst="rect">
              <a:avLst/>
            </a:prstGeom>
            <a:noFill/>
            <a:extLst>
              <a:ext uri="{909E8E84-426E-40DD-AFC4-6F175D3DCCD1}">
                <a14:hiddenFill xmlns:a14="http://schemas.microsoft.com/office/drawing/2010/main">
                  <a:solidFill>
                    <a:srgbClr val="FFFFFF"/>
                  </a:solidFill>
                </a14:hiddenFill>
              </a:ext>
            </a:extLst>
          </p:spPr>
        </p:pic>
        <p:sp>
          <p:nvSpPr>
            <p:cNvPr id="26" name="CuadroTexto 25"/>
            <p:cNvSpPr txBox="1"/>
            <p:nvPr/>
          </p:nvSpPr>
          <p:spPr>
            <a:xfrm>
              <a:off x="5423483" y="4720040"/>
              <a:ext cx="399468" cy="307777"/>
            </a:xfrm>
            <a:prstGeom prst="rect">
              <a:avLst/>
            </a:prstGeom>
            <a:noFill/>
          </p:spPr>
          <p:txBody>
            <a:bodyPr wrap="none" rtlCol="0">
              <a:spAutoFit/>
            </a:bodyPr>
            <a:lstStyle/>
            <a:p>
              <a:r>
                <a:rPr lang="es-AR" dirty="0">
                  <a:solidFill>
                    <a:srgbClr val="7729F7"/>
                  </a:solidFill>
                  <a:latin typeface="Montserrat ExtraBold"/>
                  <a:ea typeface="Montserrat ExtraBold"/>
                  <a:cs typeface="Montserrat ExtraBold"/>
                </a:rPr>
                <a:t>&lt;&gt;</a:t>
              </a:r>
            </a:p>
          </p:txBody>
        </p:sp>
      </p:grpSp>
    </p:spTree>
    <p:extLst>
      <p:ext uri="{BB962C8B-B14F-4D97-AF65-F5344CB8AC3E}">
        <p14:creationId xmlns:p14="http://schemas.microsoft.com/office/powerpoint/2010/main" val="293076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Zeemo Presentation by Slidesgo">
  <a:themeElements>
    <a:clrScheme name="Simple Light">
      <a:dk1>
        <a:srgbClr val="000000"/>
      </a:dk1>
      <a:lt1>
        <a:srgbClr val="FFFFFF"/>
      </a:lt1>
      <a:dk2>
        <a:srgbClr val="595959"/>
      </a:dk2>
      <a:lt2>
        <a:srgbClr val="EEEEEE"/>
      </a:lt2>
      <a:accent1>
        <a:srgbClr val="9D66F9"/>
      </a:accent1>
      <a:accent2>
        <a:srgbClr val="BD8CF8"/>
      </a:accent2>
      <a:accent3>
        <a:srgbClr val="FFC100"/>
      </a:accent3>
      <a:accent4>
        <a:srgbClr val="FFDB71"/>
      </a:accent4>
      <a:accent5>
        <a:srgbClr val="FFFAEC"/>
      </a:accent5>
      <a:accent6>
        <a:srgbClr val="F9F6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7875</TotalTime>
  <Words>6745</Words>
  <Application>Microsoft Office PowerPoint</Application>
  <PresentationFormat>Presentación en pantalla (16:9)</PresentationFormat>
  <Paragraphs>500</Paragraphs>
  <Slides>53</Slides>
  <Notes>53</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53</vt:i4>
      </vt:variant>
    </vt:vector>
  </HeadingPairs>
  <TitlesOfParts>
    <vt:vector size="61" baseType="lpstr">
      <vt:lpstr>Arial</vt:lpstr>
      <vt:lpstr>Montserrat ExtraBold</vt:lpstr>
      <vt:lpstr>Verdana</vt:lpstr>
      <vt:lpstr>Consolas</vt:lpstr>
      <vt:lpstr>Lato</vt:lpstr>
      <vt:lpstr>Montserrat</vt:lpstr>
      <vt:lpstr>Montserrat SemiBold</vt:lpstr>
      <vt:lpstr>Zeemo Presentation by Slidesgo</vt:lpstr>
      <vt:lpstr>Curso FullStack Python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FullStack Python</dc:title>
  <dc:creator>Usuario</dc:creator>
  <cp:lastModifiedBy>Juan Pablo Nardone</cp:lastModifiedBy>
  <cp:revision>1027</cp:revision>
  <dcterms:modified xsi:type="dcterms:W3CDTF">2021-09-01T15:08:58Z</dcterms:modified>
</cp:coreProperties>
</file>