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448" r:id="rId5"/>
    <p:sldId id="2462" r:id="rId6"/>
    <p:sldId id="259" r:id="rId7"/>
    <p:sldId id="2463" r:id="rId8"/>
    <p:sldId id="2451" r:id="rId9"/>
    <p:sldId id="260" r:id="rId10"/>
    <p:sldId id="2470" r:id="rId11"/>
    <p:sldId id="2469" r:id="rId12"/>
    <p:sldId id="2432" r:id="rId13"/>
    <p:sldId id="2465" r:id="rId14"/>
    <p:sldId id="2466" r:id="rId15"/>
    <p:sldId id="2433" r:id="rId16"/>
    <p:sldId id="2468" r:id="rId17"/>
    <p:sldId id="2464" r:id="rId18"/>
    <p:sldId id="2467" r:id="rId19"/>
    <p:sldId id="2457" r:id="rId20"/>
    <p:sldId id="262" r:id="rId21"/>
    <p:sldId id="2454" r:id="rId22"/>
    <p:sldId id="2456" r:id="rId23"/>
    <p:sldId id="2450" r:id="rId24"/>
    <p:sldId id="243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yrey3333@gmail.com" initials="m" lastIdx="1" clrIdx="0">
    <p:extLst>
      <p:ext uri="{19B8F6BF-5375-455C-9EA6-DF929625EA0E}">
        <p15:presenceInfo xmlns:p15="http://schemas.microsoft.com/office/powerpoint/2012/main" userId="6c94c255f88df81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55" autoAdjust="0"/>
    <p:restoredTop sz="95033" autoAdjust="0"/>
  </p:normalViewPr>
  <p:slideViewPr>
    <p:cSldViewPr snapToGrid="0">
      <p:cViewPr varScale="1">
        <p:scale>
          <a:sx n="99" d="100"/>
          <a:sy n="99" d="100"/>
        </p:scale>
        <p:origin x="234" y="78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786294291338582"/>
          <c:y val="9.5207404635570744E-2"/>
          <c:w val="0.78510057634217656"/>
          <c:h val="0.68571017685364222"/>
        </c:manualLayout>
      </c:layout>
      <c:barChart>
        <c:barDir val="bar"/>
        <c:grouping val="clustered"/>
        <c:varyColors val="1"/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1443196480"/>
        <c:axId val="1443187744"/>
      </c:barChart>
      <c:catAx>
        <c:axId val="14431964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 Light" panose="020B0306030504020204" pitchFamily="34" charset="0"/>
              </a:defRPr>
            </a:pPr>
            <a:endParaRPr lang="en-LS"/>
          </a:p>
        </c:txPr>
        <c:crossAx val="1443187744"/>
        <c:crosses val="autoZero"/>
        <c:auto val="1"/>
        <c:lblAlgn val="ctr"/>
        <c:lblOffset val="100"/>
        <c:noMultiLvlLbl val="0"/>
      </c:catAx>
      <c:valAx>
        <c:axId val="14431877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 Light" panose="020B0306030504020204" pitchFamily="34" charset="0"/>
              </a:defRPr>
            </a:pPr>
            <a:endParaRPr lang="en-LS"/>
          </a:p>
        </c:txPr>
        <c:crossAx val="1443196480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Roboto" panose="02000000000000000000" pitchFamily="2" charset="0"/>
              <a:cs typeface="+mn-cs"/>
            </a:defRPr>
          </a:pPr>
          <a:endParaRPr lang="en-L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500">
          <a:latin typeface="Roboto" panose="02000000000000000000" pitchFamily="2" charset="0"/>
          <a:ea typeface="Roboto" panose="02000000000000000000" pitchFamily="2" charset="0"/>
        </a:defRPr>
      </a:pPr>
      <a:endParaRPr lang="en-L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786294291338582"/>
          <c:y val="9.5207404635570744E-2"/>
          <c:w val="0.78510057634217656"/>
          <c:h val="0.68571017685364222"/>
        </c:manualLayout>
      </c:layout>
      <c:barChart>
        <c:barDir val="bar"/>
        <c:grouping val="clustered"/>
        <c:varyColors val="1"/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1443196480"/>
        <c:axId val="1443187744"/>
      </c:barChart>
      <c:catAx>
        <c:axId val="14431964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 Light" panose="020B0306030504020204" pitchFamily="34" charset="0"/>
              </a:defRPr>
            </a:pPr>
            <a:endParaRPr lang="en-LS"/>
          </a:p>
        </c:txPr>
        <c:crossAx val="1443187744"/>
        <c:crosses val="autoZero"/>
        <c:auto val="1"/>
        <c:lblAlgn val="ctr"/>
        <c:lblOffset val="100"/>
        <c:noMultiLvlLbl val="0"/>
      </c:catAx>
      <c:valAx>
        <c:axId val="14431877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 Light" panose="020B0306030504020204" pitchFamily="34" charset="0"/>
              </a:defRPr>
            </a:pPr>
            <a:endParaRPr lang="en-LS"/>
          </a:p>
        </c:txPr>
        <c:crossAx val="1443196480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Roboto" panose="02000000000000000000" pitchFamily="2" charset="0"/>
              <a:cs typeface="+mn-cs"/>
            </a:defRPr>
          </a:pPr>
          <a:endParaRPr lang="en-L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500">
          <a:latin typeface="Roboto" panose="02000000000000000000" pitchFamily="2" charset="0"/>
          <a:ea typeface="Roboto" panose="02000000000000000000" pitchFamily="2" charset="0"/>
        </a:defRPr>
      </a:pPr>
      <a:endParaRPr lang="en-L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786294291338582"/>
          <c:y val="9.5207404635570744E-2"/>
          <c:w val="0.78510057634217656"/>
          <c:h val="0.68571017685364222"/>
        </c:manualLayout>
      </c:layout>
      <c:barChart>
        <c:barDir val="bar"/>
        <c:grouping val="clustered"/>
        <c:varyColors val="1"/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1443196480"/>
        <c:axId val="1443187744"/>
      </c:barChart>
      <c:catAx>
        <c:axId val="14431964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 Light" panose="020B0306030504020204" pitchFamily="34" charset="0"/>
              </a:defRPr>
            </a:pPr>
            <a:endParaRPr lang="en-LS"/>
          </a:p>
        </c:txPr>
        <c:crossAx val="1443187744"/>
        <c:crosses val="autoZero"/>
        <c:auto val="1"/>
        <c:lblAlgn val="ctr"/>
        <c:lblOffset val="100"/>
        <c:noMultiLvlLbl val="0"/>
      </c:catAx>
      <c:valAx>
        <c:axId val="14431877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 Light" panose="020B0306030504020204" pitchFamily="34" charset="0"/>
              </a:defRPr>
            </a:pPr>
            <a:endParaRPr lang="en-LS"/>
          </a:p>
        </c:txPr>
        <c:crossAx val="1443196480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Roboto" panose="02000000000000000000" pitchFamily="2" charset="0"/>
              <a:cs typeface="+mn-cs"/>
            </a:defRPr>
          </a:pPr>
          <a:endParaRPr lang="en-L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500">
          <a:latin typeface="Roboto" panose="02000000000000000000" pitchFamily="2" charset="0"/>
          <a:ea typeface="Roboto" panose="02000000000000000000" pitchFamily="2" charset="0"/>
        </a:defRPr>
      </a:pPr>
      <a:endParaRPr lang="en-L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12/20/2023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12/20/2023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653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010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713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328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55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130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  <a:endParaRPr lang="en-US" sz="4000" spc="3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microsoft.com/office/2007/relationships/hdphoto" Target="../media/hdphoto6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microsoft.com/office/2007/relationships/hdphoto" Target="../media/hdphoto1.wdp"/><Relationship Id="rId7" Type="http://schemas.openxmlformats.org/officeDocument/2006/relationships/image" Target="../media/image3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9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Relationship Id="rId9" Type="http://schemas.openxmlformats.org/officeDocument/2006/relationships/image" Target="../media/image3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37" y="358023"/>
            <a:ext cx="11490325" cy="823913"/>
          </a:xfr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SYRIATEL CUSTOMER CHURN ANALYSIS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732" y="6139838"/>
            <a:ext cx="4114800" cy="518795"/>
          </a:xfrm>
        </p:spPr>
        <p:txBody>
          <a:bodyPr/>
          <a:lstStyle/>
          <a:p>
            <a:r>
              <a:rPr lang="en-US" dirty="0"/>
              <a:t>BY: MARY MWANGI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114A11-A5D2-D2FE-656C-831EBC9472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6927" y="1181936"/>
            <a:ext cx="8385717" cy="49579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8C4AD42-84CC-439A-3D92-5DF4DBBC4723}"/>
              </a:ext>
            </a:extLst>
          </p:cNvPr>
          <p:cNvSpPr txBox="1"/>
          <p:nvPr/>
        </p:nvSpPr>
        <p:spPr>
          <a:xfrm>
            <a:off x="8642196" y="2173119"/>
            <a:ext cx="4237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EXIT</a:t>
            </a:r>
            <a:endParaRPr lang="en-L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" descr="Chart goes here">
            <a:extLst>
              <a:ext uri="{FF2B5EF4-FFF2-40B4-BE49-F238E27FC236}">
                <a16:creationId xmlns:a16="http://schemas.microsoft.com/office/drawing/2014/main" id="{6573B952-4CEE-4757-91AB-02A6F22E1CF3}"/>
              </a:ext>
            </a:extLst>
          </p:cNvPr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866621199"/>
              </p:ext>
            </p:extLst>
          </p:nvPr>
        </p:nvGraphicFramePr>
        <p:xfrm>
          <a:off x="0" y="127591"/>
          <a:ext cx="11908466" cy="67304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DE7135-9153-4AEB-AC1F-4B951B7A76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CD5A4A-57AF-0BEF-F020-D1289A0BD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534" y="875943"/>
            <a:ext cx="6992326" cy="51061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861D16-A794-6EFD-705D-BE9A8F4795F6}"/>
              </a:ext>
            </a:extLst>
          </p:cNvPr>
          <p:cNvSpPr txBox="1"/>
          <p:nvPr/>
        </p:nvSpPr>
        <p:spPr>
          <a:xfrm>
            <a:off x="7788195" y="1240687"/>
            <a:ext cx="2775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effectLst/>
              </a:rPr>
              <a:t>heatmap showing the relationship between different numeric variables</a:t>
            </a:r>
            <a:endParaRPr lang="en-L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835007-CEF0-8059-1105-125610F5A771}"/>
              </a:ext>
            </a:extLst>
          </p:cNvPr>
          <p:cNvSpPr txBox="1"/>
          <p:nvPr/>
        </p:nvSpPr>
        <p:spPr>
          <a:xfrm>
            <a:off x="7735450" y="2253637"/>
            <a:ext cx="4257767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1600" dirty="0"/>
              <a:t>They is a low correlation between most of the features. However, a perfect positive correlation exists between:</a:t>
            </a:r>
          </a:p>
          <a:p>
            <a:endParaRPr lang="en-US" sz="1600" dirty="0"/>
          </a:p>
          <a:p>
            <a:r>
              <a:rPr lang="en-US" sz="1600" dirty="0"/>
              <a:t>-total day charge and total day minutes,</a:t>
            </a:r>
          </a:p>
          <a:p>
            <a:endParaRPr lang="en-US" sz="1600" dirty="0"/>
          </a:p>
          <a:p>
            <a:r>
              <a:rPr lang="en-US" sz="1600" dirty="0"/>
              <a:t>-total evening charge and total evening minutes,</a:t>
            </a:r>
          </a:p>
          <a:p>
            <a:endParaRPr lang="en-US" sz="1600" dirty="0"/>
          </a:p>
          <a:p>
            <a:r>
              <a:rPr lang="en-US" sz="1600" dirty="0"/>
              <a:t>-total night charge and total night minutes,</a:t>
            </a:r>
          </a:p>
          <a:p>
            <a:endParaRPr lang="en-US" sz="1600" dirty="0"/>
          </a:p>
          <a:p>
            <a:r>
              <a:rPr lang="en-US" sz="1600" dirty="0"/>
              <a:t>-total </a:t>
            </a:r>
            <a:r>
              <a:rPr lang="en-US" sz="1600" dirty="0" err="1"/>
              <a:t>intl</a:t>
            </a:r>
            <a:r>
              <a:rPr lang="en-US" sz="1600" dirty="0"/>
              <a:t> charge and total </a:t>
            </a:r>
            <a:r>
              <a:rPr lang="en-US" sz="1600" dirty="0" err="1"/>
              <a:t>intl</a:t>
            </a:r>
            <a:r>
              <a:rPr lang="en-US" sz="1600" dirty="0"/>
              <a:t> minutes</a:t>
            </a:r>
            <a:endParaRPr lang="en-LS" sz="1600" dirty="0"/>
          </a:p>
        </p:txBody>
      </p:sp>
    </p:spTree>
    <p:extLst>
      <p:ext uri="{BB962C8B-B14F-4D97-AF65-F5344CB8AC3E}">
        <p14:creationId xmlns:p14="http://schemas.microsoft.com/office/powerpoint/2010/main" val="160931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" descr="Chart goes here">
            <a:extLst>
              <a:ext uri="{FF2B5EF4-FFF2-40B4-BE49-F238E27FC236}">
                <a16:creationId xmlns:a16="http://schemas.microsoft.com/office/drawing/2014/main" id="{6573B952-4CEE-4757-91AB-02A6F22E1CF3}"/>
              </a:ext>
            </a:extLst>
          </p:cNvPr>
          <p:cNvGraphicFramePr>
            <a:graphicFrameLocks noGrp="1"/>
          </p:cNvGraphicFramePr>
          <p:nvPr>
            <p:ph sz="quarter" idx="4294967295"/>
          </p:nvPr>
        </p:nvGraphicFramePr>
        <p:xfrm>
          <a:off x="0" y="1371600"/>
          <a:ext cx="121920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DE7135-9153-4AEB-AC1F-4B951B7A76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A8CC50-788D-EF83-0526-520EA2180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39" y="839972"/>
            <a:ext cx="5882202" cy="44550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E53952-6751-52CF-1E19-613F0C403544}"/>
              </a:ext>
            </a:extLst>
          </p:cNvPr>
          <p:cNvSpPr txBox="1"/>
          <p:nvPr/>
        </p:nvSpPr>
        <p:spPr>
          <a:xfrm>
            <a:off x="6424947" y="1262041"/>
            <a:ext cx="49016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Bar plot showing how churn has been distributed. With 0 representing customer who have not churned, meaning that they have retained or they are still active,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while 1 represents  customers who have churned.</a:t>
            </a:r>
            <a:endParaRPr lang="en-LS" sz="1600" dirty="0"/>
          </a:p>
        </p:txBody>
      </p:sp>
    </p:spTree>
    <p:extLst>
      <p:ext uri="{BB962C8B-B14F-4D97-AF65-F5344CB8AC3E}">
        <p14:creationId xmlns:p14="http://schemas.microsoft.com/office/powerpoint/2010/main" val="1896800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7EF4CE-E0F9-4353-9C7D-5294DDF36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4518" y="1475710"/>
            <a:ext cx="11002961" cy="557784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Table 2" descr="Table Goes Here">
            <a:extLst>
              <a:ext uri="{FF2B5EF4-FFF2-40B4-BE49-F238E27FC236}">
                <a16:creationId xmlns:a16="http://schemas.microsoft.com/office/drawing/2014/main" id="{0E9A2E70-9C73-45A4-9B0C-E2433CF2A835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742305230"/>
              </p:ext>
            </p:extLst>
          </p:nvPr>
        </p:nvGraphicFramePr>
        <p:xfrm>
          <a:off x="594518" y="1475710"/>
          <a:ext cx="11002963" cy="4866257"/>
        </p:xfrm>
        <a:graphic>
          <a:graphicData uri="http://schemas.openxmlformats.org/drawingml/2006/table">
            <a:tbl>
              <a:tblPr firstRow="1">
                <a:tableStyleId>{F2DE63D5-997A-4646-A377-4702673A728D}</a:tableStyleId>
              </a:tblPr>
              <a:tblGrid>
                <a:gridCol w="2165615">
                  <a:extLst>
                    <a:ext uri="{9D8B030D-6E8A-4147-A177-3AD203B41FA5}">
                      <a16:colId xmlns:a16="http://schemas.microsoft.com/office/drawing/2014/main" val="2481577866"/>
                    </a:ext>
                  </a:extLst>
                </a:gridCol>
                <a:gridCol w="2209337">
                  <a:extLst>
                    <a:ext uri="{9D8B030D-6E8A-4147-A177-3AD203B41FA5}">
                      <a16:colId xmlns:a16="http://schemas.microsoft.com/office/drawing/2014/main" val="2836427615"/>
                    </a:ext>
                  </a:extLst>
                </a:gridCol>
                <a:gridCol w="2209337">
                  <a:extLst>
                    <a:ext uri="{9D8B030D-6E8A-4147-A177-3AD203B41FA5}">
                      <a16:colId xmlns:a16="http://schemas.microsoft.com/office/drawing/2014/main" val="310093864"/>
                    </a:ext>
                  </a:extLst>
                </a:gridCol>
                <a:gridCol w="2209337">
                  <a:extLst>
                    <a:ext uri="{9D8B030D-6E8A-4147-A177-3AD203B41FA5}">
                      <a16:colId xmlns:a16="http://schemas.microsoft.com/office/drawing/2014/main" val="2023951014"/>
                    </a:ext>
                  </a:extLst>
                </a:gridCol>
                <a:gridCol w="2209337">
                  <a:extLst>
                    <a:ext uri="{9D8B030D-6E8A-4147-A177-3AD203B41FA5}">
                      <a16:colId xmlns:a16="http://schemas.microsoft.com/office/drawing/2014/main" val="2906063091"/>
                    </a:ext>
                  </a:extLst>
                </a:gridCol>
              </a:tblGrid>
              <a:tr h="806669">
                <a:tc>
                  <a:txBody>
                    <a:bodyPr/>
                    <a:lstStyle/>
                    <a:p>
                      <a:endParaRPr lang="en-US" dirty="0">
                        <a:latin typeface="+mn-lt"/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n-lt"/>
                          <a:cs typeface="Biome Light" panose="020B0303030204020804" pitchFamily="34" charset="0"/>
                        </a:rPr>
                        <a:t>Logistic Regression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n-lt"/>
                          <a:cs typeface="Biome Light" panose="020B0303030204020804" pitchFamily="34" charset="0"/>
                        </a:rPr>
                        <a:t>Decision Tree Classifier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n-lt"/>
                          <a:cs typeface="Biome Light" panose="020B0303030204020804" pitchFamily="34" charset="0"/>
                        </a:rPr>
                        <a:t>K-Nearest Neighbors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n-lt"/>
                          <a:cs typeface="Biome Light" panose="020B0303030204020804" pitchFamily="34" charset="0"/>
                        </a:rPr>
                        <a:t>Random Forest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3420419"/>
                  </a:ext>
                </a:extLst>
              </a:tr>
              <a:tr h="1014897">
                <a:tc>
                  <a:txBody>
                    <a:bodyPr/>
                    <a:lstStyle/>
                    <a:p>
                      <a:pPr algn="l"/>
                      <a:r>
                        <a:rPr lang="en-US" sz="1600" spc="3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precision</a:t>
                      </a:r>
                    </a:p>
                  </a:txBody>
                  <a:tcPr marL="18288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0.37306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0.61818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0.21429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0.83019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3246291"/>
                  </a:ext>
                </a:extLst>
              </a:tr>
              <a:tr h="1014897">
                <a:tc>
                  <a:txBody>
                    <a:bodyPr/>
                    <a:lstStyle/>
                    <a:p>
                      <a:pPr algn="l"/>
                      <a:r>
                        <a:rPr lang="en-US" sz="1600" spc="3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Recall </a:t>
                      </a:r>
                    </a:p>
                  </a:txBody>
                  <a:tcPr marL="18288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0.576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0.816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0.504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0.704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2607855"/>
                  </a:ext>
                </a:extLst>
              </a:tr>
              <a:tr h="1014897">
                <a:tc>
                  <a:txBody>
                    <a:bodyPr/>
                    <a:lstStyle/>
                    <a:p>
                      <a:pPr algn="l"/>
                      <a:r>
                        <a:rPr lang="en-US" sz="1600" spc="3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F1-score</a:t>
                      </a:r>
                    </a:p>
                  </a:txBody>
                  <a:tcPr marL="18288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0.45283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0.70345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0.30072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0.7619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7125802"/>
                  </a:ext>
                </a:extLst>
              </a:tr>
              <a:tr h="1014897">
                <a:tc>
                  <a:txBody>
                    <a:bodyPr/>
                    <a:lstStyle/>
                    <a:p>
                      <a:pPr algn="l"/>
                      <a:r>
                        <a:rPr lang="en-US" sz="1600" spc="3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Accuracy</a:t>
                      </a:r>
                    </a:p>
                  </a:txBody>
                  <a:tcPr marL="18288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0.79137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0.89688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0.64868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0.93405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0836123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12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9B6A75-EC2E-831A-232B-103E887D734D}"/>
              </a:ext>
            </a:extLst>
          </p:cNvPr>
          <p:cNvSpPr txBox="1"/>
          <p:nvPr/>
        </p:nvSpPr>
        <p:spPr>
          <a:xfrm>
            <a:off x="4687154" y="220756"/>
            <a:ext cx="296698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1" dirty="0"/>
              <a:t>MODELLING</a:t>
            </a:r>
            <a:endParaRPr lang="en-LS" sz="3200" dirty="0"/>
          </a:p>
        </p:txBody>
      </p:sp>
    </p:spTree>
    <p:extLst>
      <p:ext uri="{BB962C8B-B14F-4D97-AF65-F5344CB8AC3E}">
        <p14:creationId xmlns:p14="http://schemas.microsoft.com/office/powerpoint/2010/main" val="2779095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7EF4CE-E0F9-4353-9C7D-5294DDF36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7178" y="940455"/>
            <a:ext cx="11002961" cy="557784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Table 2" descr="Table Goes Here">
            <a:extLst>
              <a:ext uri="{FF2B5EF4-FFF2-40B4-BE49-F238E27FC236}">
                <a16:creationId xmlns:a16="http://schemas.microsoft.com/office/drawing/2014/main" id="{0E9A2E70-9C73-45A4-9B0C-E2433CF2A835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212974072"/>
              </p:ext>
            </p:extLst>
          </p:nvPr>
        </p:nvGraphicFramePr>
        <p:xfrm>
          <a:off x="437176" y="940455"/>
          <a:ext cx="11002963" cy="4960345"/>
        </p:xfrm>
        <a:graphic>
          <a:graphicData uri="http://schemas.openxmlformats.org/drawingml/2006/table">
            <a:tbl>
              <a:tblPr firstRow="1">
                <a:tableStyleId>{F2DE63D5-997A-4646-A377-4702673A728D}</a:tableStyleId>
              </a:tblPr>
              <a:tblGrid>
                <a:gridCol w="2182883">
                  <a:extLst>
                    <a:ext uri="{9D8B030D-6E8A-4147-A177-3AD203B41FA5}">
                      <a16:colId xmlns:a16="http://schemas.microsoft.com/office/drawing/2014/main" val="2481577866"/>
                    </a:ext>
                  </a:extLst>
                </a:gridCol>
                <a:gridCol w="2205020">
                  <a:extLst>
                    <a:ext uri="{9D8B030D-6E8A-4147-A177-3AD203B41FA5}">
                      <a16:colId xmlns:a16="http://schemas.microsoft.com/office/drawing/2014/main" val="2836427615"/>
                    </a:ext>
                  </a:extLst>
                </a:gridCol>
                <a:gridCol w="2205020">
                  <a:extLst>
                    <a:ext uri="{9D8B030D-6E8A-4147-A177-3AD203B41FA5}">
                      <a16:colId xmlns:a16="http://schemas.microsoft.com/office/drawing/2014/main" val="310093864"/>
                    </a:ext>
                  </a:extLst>
                </a:gridCol>
                <a:gridCol w="2205020">
                  <a:extLst>
                    <a:ext uri="{9D8B030D-6E8A-4147-A177-3AD203B41FA5}">
                      <a16:colId xmlns:a16="http://schemas.microsoft.com/office/drawing/2014/main" val="2023951014"/>
                    </a:ext>
                  </a:extLst>
                </a:gridCol>
                <a:gridCol w="2205020">
                  <a:extLst>
                    <a:ext uri="{9D8B030D-6E8A-4147-A177-3AD203B41FA5}">
                      <a16:colId xmlns:a16="http://schemas.microsoft.com/office/drawing/2014/main" val="2906063091"/>
                    </a:ext>
                  </a:extLst>
                </a:gridCol>
              </a:tblGrid>
              <a:tr h="654429">
                <a:tc>
                  <a:txBody>
                    <a:bodyPr/>
                    <a:lstStyle/>
                    <a:p>
                      <a:endParaRPr lang="en-US" dirty="0">
                        <a:latin typeface="+mn-lt"/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n-lt"/>
                          <a:cs typeface="Biome Light" panose="020B0303030204020804" pitchFamily="34" charset="0"/>
                        </a:rPr>
                        <a:t>Logistic Regression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n-lt"/>
                          <a:cs typeface="Biome Light" panose="020B0303030204020804" pitchFamily="34" charset="0"/>
                        </a:rPr>
                        <a:t>Decision Tree Classifier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n-lt"/>
                          <a:cs typeface="Biome Light" panose="020B0303030204020804" pitchFamily="34" charset="0"/>
                        </a:rPr>
                        <a:t>K-Nearest Neighbors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n-lt"/>
                          <a:cs typeface="Biome Light" panose="020B0303030204020804" pitchFamily="34" charset="0"/>
                        </a:rPr>
                        <a:t>Random Forest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3420419"/>
                  </a:ext>
                </a:extLst>
              </a:tr>
              <a:tr h="1076479">
                <a:tc>
                  <a:txBody>
                    <a:bodyPr/>
                    <a:lstStyle/>
                    <a:p>
                      <a:pPr algn="l"/>
                      <a:r>
                        <a:rPr lang="en-US" sz="1600" spc="3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precision</a:t>
                      </a:r>
                    </a:p>
                  </a:txBody>
                  <a:tcPr marL="18288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0.37306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0.47682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0.21612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0.85047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3246291"/>
                  </a:ext>
                </a:extLst>
              </a:tr>
              <a:tr h="1076479">
                <a:tc>
                  <a:txBody>
                    <a:bodyPr/>
                    <a:lstStyle/>
                    <a:p>
                      <a:pPr algn="l"/>
                      <a:r>
                        <a:rPr lang="en-US" sz="1600" spc="3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Recall </a:t>
                      </a:r>
                    </a:p>
                  </a:txBody>
                  <a:tcPr marL="18288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0.576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0.576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0.472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0.728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2607855"/>
                  </a:ext>
                </a:extLst>
              </a:tr>
              <a:tr h="1076479">
                <a:tc>
                  <a:txBody>
                    <a:bodyPr/>
                    <a:lstStyle/>
                    <a:p>
                      <a:pPr algn="l"/>
                      <a:r>
                        <a:rPr lang="en-US" sz="1600" spc="3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F1-score</a:t>
                      </a:r>
                    </a:p>
                  </a:txBody>
                  <a:tcPr marL="18288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0.45283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0.52174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0.29648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0.78448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7125802"/>
                  </a:ext>
                </a:extLst>
              </a:tr>
              <a:tr h="1076479">
                <a:tc>
                  <a:txBody>
                    <a:bodyPr/>
                    <a:lstStyle/>
                    <a:p>
                      <a:pPr algn="l"/>
                      <a:r>
                        <a:rPr lang="en-US" sz="1600" spc="3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Accuracy</a:t>
                      </a:r>
                    </a:p>
                  </a:txBody>
                  <a:tcPr marL="18288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0.79137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0.84173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0.66427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0.94005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0836123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039882-6E2B-98F1-7EFB-EB4AE80E2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78" y="220757"/>
            <a:ext cx="4251780" cy="4633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9BB0AB-C233-C62F-2B3A-BA76ABB2798E}"/>
              </a:ext>
            </a:extLst>
          </p:cNvPr>
          <p:cNvSpPr txBox="1"/>
          <p:nvPr/>
        </p:nvSpPr>
        <p:spPr>
          <a:xfrm>
            <a:off x="757927" y="267759"/>
            <a:ext cx="3610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AFTER HYPERPARAMETER TUNING</a:t>
            </a:r>
            <a:endParaRPr lang="en-L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475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F2A82-A1C3-4571-9ED3-A0EC07989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14</a:t>
            </a:fld>
            <a:endParaRPr lang="en-US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86DCEC14-F2A8-98FF-4009-1E1366081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625" y="142092"/>
            <a:ext cx="6287961" cy="2858702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007B4683-3106-35F5-7B17-923662E338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607" y="3429000"/>
            <a:ext cx="6489979" cy="30007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19C624E-EFD8-33DE-ACC1-1B9140A488E5}"/>
              </a:ext>
            </a:extLst>
          </p:cNvPr>
          <p:cNvSpPr txBox="1"/>
          <p:nvPr/>
        </p:nvSpPr>
        <p:spPr>
          <a:xfrm>
            <a:off x="7208874" y="925033"/>
            <a:ext cx="4983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10 important features for the Tuned Decision Tree Model</a:t>
            </a:r>
            <a:endParaRPr lang="en-L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140E8B-6C16-E8AB-9D71-079D8C759E14}"/>
              </a:ext>
            </a:extLst>
          </p:cNvPr>
          <p:cNvSpPr txBox="1"/>
          <p:nvPr/>
        </p:nvSpPr>
        <p:spPr>
          <a:xfrm>
            <a:off x="7453423" y="3923414"/>
            <a:ext cx="4095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10 important features for the Tuned KNN classifier</a:t>
            </a:r>
            <a:endParaRPr lang="en-LS" dirty="0"/>
          </a:p>
        </p:txBody>
      </p:sp>
    </p:spTree>
    <p:extLst>
      <p:ext uri="{BB962C8B-B14F-4D97-AF65-F5344CB8AC3E}">
        <p14:creationId xmlns:p14="http://schemas.microsoft.com/office/powerpoint/2010/main" val="4054717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F2A82-A1C3-4571-9ED3-A0EC07989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A524B1-CA13-036A-A657-072120166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528" y="1670959"/>
            <a:ext cx="6465677" cy="30007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997482E-5185-98CC-9381-EEFB7688E73F}"/>
              </a:ext>
            </a:extLst>
          </p:cNvPr>
          <p:cNvSpPr txBox="1"/>
          <p:nvPr/>
        </p:nvSpPr>
        <p:spPr>
          <a:xfrm>
            <a:off x="7017489" y="2525025"/>
            <a:ext cx="4303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10 important features for the Tuned Random forest classifier</a:t>
            </a:r>
            <a:endParaRPr lang="en-LS" dirty="0"/>
          </a:p>
        </p:txBody>
      </p:sp>
    </p:spTree>
    <p:extLst>
      <p:ext uri="{BB962C8B-B14F-4D97-AF65-F5344CB8AC3E}">
        <p14:creationId xmlns:p14="http://schemas.microsoft.com/office/powerpoint/2010/main" val="621627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close up of computer on top of table against a brick wall">
            <a:extLst>
              <a:ext uri="{FF2B5EF4-FFF2-40B4-BE49-F238E27FC236}">
                <a16:creationId xmlns:a16="http://schemas.microsoft.com/office/drawing/2014/main" id="{90BB9493-60B4-4B89-89CE-E1F8BF6C4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0370" r="20370"/>
          <a:stretch/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1266" y="2484532"/>
            <a:ext cx="3238157" cy="822194"/>
          </a:xfrm>
        </p:spPr>
        <p:txBody>
          <a:bodyPr/>
          <a:lstStyle/>
          <a:p>
            <a:r>
              <a:rPr lang="en-US" spc="300" dirty="0"/>
              <a:t>CURVE ANALYSIS USING ROC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385931-BA7E-1D32-3E8E-37A98B75A789}"/>
              </a:ext>
            </a:extLst>
          </p:cNvPr>
          <p:cNvSpPr txBox="1"/>
          <p:nvPr/>
        </p:nvSpPr>
        <p:spPr>
          <a:xfrm>
            <a:off x="6350268" y="450601"/>
            <a:ext cx="519900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1" dirty="0"/>
              <a:t>MODEL EVALUATION AND COMPARISON</a:t>
            </a:r>
            <a:endParaRPr lang="en-LS" sz="3200" dirty="0"/>
          </a:p>
        </p:txBody>
      </p:sp>
    </p:spTree>
    <p:extLst>
      <p:ext uri="{BB962C8B-B14F-4D97-AF65-F5344CB8AC3E}">
        <p14:creationId xmlns:p14="http://schemas.microsoft.com/office/powerpoint/2010/main" val="3164405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8E69FE38-B9E0-4441-8A00-92DDB88DF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17</a:t>
            </a:fld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3CF8F74-43B6-5A5A-4264-A6B2A0961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6505" y="1061560"/>
            <a:ext cx="4023709" cy="46333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3F823E3-B07E-D1B0-DFA2-AFD89E447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136" y="1062183"/>
            <a:ext cx="4023709" cy="46943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5DDB052-1972-F636-88E7-307F975B0773}"/>
              </a:ext>
            </a:extLst>
          </p:cNvPr>
          <p:cNvSpPr txBox="1"/>
          <p:nvPr/>
        </p:nvSpPr>
        <p:spPr>
          <a:xfrm>
            <a:off x="1367182" y="1144831"/>
            <a:ext cx="2951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BEFORE  MODEL TUNING</a:t>
            </a:r>
            <a:endParaRPr lang="en-LS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4BC3E1-52FA-B49B-89F0-62C7E7578FBB}"/>
              </a:ext>
            </a:extLst>
          </p:cNvPr>
          <p:cNvSpPr txBox="1"/>
          <p:nvPr/>
        </p:nvSpPr>
        <p:spPr>
          <a:xfrm>
            <a:off x="7878897" y="1097829"/>
            <a:ext cx="2430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AFTER  MODEL TUNING</a:t>
            </a:r>
            <a:endParaRPr lang="en-LS" dirty="0">
              <a:solidFill>
                <a:schemeClr val="bg1"/>
              </a:solidFill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BDF65535-EE14-A4B1-AD4E-48B4DD5A2B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437" y="1477209"/>
            <a:ext cx="5432088" cy="4438118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9D607C86-F8A8-78EF-9652-0D1BF9A0DDF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9429"/>
          <a:stretch/>
        </p:blipFill>
        <p:spPr>
          <a:xfrm>
            <a:off x="6467475" y="1477209"/>
            <a:ext cx="5432088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265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4">
            <a:extLst>
              <a:ext uri="{FF2B5EF4-FFF2-40B4-BE49-F238E27FC236}">
                <a16:creationId xmlns:a16="http://schemas.microsoft.com/office/drawing/2014/main" id="{3DD3B9ED-231E-423D-B8D7-6DE1C249CA4E}"/>
              </a:ext>
            </a:extLst>
          </p:cNvPr>
          <p:cNvSpPr txBox="1">
            <a:spLocks/>
          </p:cNvSpPr>
          <p:nvPr/>
        </p:nvSpPr>
        <p:spPr>
          <a:xfrm>
            <a:off x="4707158" y="4419160"/>
            <a:ext cx="3108960" cy="626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Recall of the models</a:t>
            </a:r>
          </a:p>
        </p:txBody>
      </p:sp>
      <p:sp>
        <p:nvSpPr>
          <p:cNvPr id="13" name="Content Placeholder 25">
            <a:extLst>
              <a:ext uri="{FF2B5EF4-FFF2-40B4-BE49-F238E27FC236}">
                <a16:creationId xmlns:a16="http://schemas.microsoft.com/office/drawing/2014/main" id="{184497C2-C5BB-4C07-AF14-B5D10275FC68}"/>
              </a:ext>
            </a:extLst>
          </p:cNvPr>
          <p:cNvSpPr txBox="1">
            <a:spLocks/>
          </p:cNvSpPr>
          <p:nvPr/>
        </p:nvSpPr>
        <p:spPr>
          <a:xfrm>
            <a:off x="8122920" y="3670302"/>
            <a:ext cx="3108960" cy="2755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endParaRPr lang="en-US" sz="1400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27B9B9E1-D2EC-4B8B-BC3C-67231FDDCC7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F75A1A-144F-5C44-5347-D142ADB94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6071"/>
            <a:ext cx="3698112" cy="26205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B0EBB7-ABDF-9638-7E87-73430B611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5034" y="1114949"/>
            <a:ext cx="4113570" cy="262167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276F2B3-A5C9-3A0A-FAAB-411904E844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9158" y="1135961"/>
            <a:ext cx="4164489" cy="260065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2A44EFD-4356-9043-8555-232428053A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4316" y="227282"/>
            <a:ext cx="5858540" cy="46333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B162EF3-BE2C-63B5-8C62-C76F598142E3}"/>
              </a:ext>
            </a:extLst>
          </p:cNvPr>
          <p:cNvSpPr txBox="1"/>
          <p:nvPr/>
        </p:nvSpPr>
        <p:spPr>
          <a:xfrm>
            <a:off x="4112091" y="135784"/>
            <a:ext cx="4502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Model comparison using k-fold cross validation</a:t>
            </a:r>
            <a:endParaRPr lang="en-LS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5C1533-8FD2-B326-AEA8-8121CE95D12C}"/>
              </a:ext>
            </a:extLst>
          </p:cNvPr>
          <p:cNvSpPr txBox="1"/>
          <p:nvPr/>
        </p:nvSpPr>
        <p:spPr>
          <a:xfrm>
            <a:off x="8651352" y="4419160"/>
            <a:ext cx="28048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Accuracy of the models</a:t>
            </a:r>
          </a:p>
        </p:txBody>
      </p:sp>
      <p:sp>
        <p:nvSpPr>
          <p:cNvPr id="31" name="Content Placeholder 24">
            <a:extLst>
              <a:ext uri="{FF2B5EF4-FFF2-40B4-BE49-F238E27FC236}">
                <a16:creationId xmlns:a16="http://schemas.microsoft.com/office/drawing/2014/main" id="{9E189EF7-6F30-5D63-3D2B-A947268C87BA}"/>
              </a:ext>
            </a:extLst>
          </p:cNvPr>
          <p:cNvSpPr txBox="1">
            <a:spLocks/>
          </p:cNvSpPr>
          <p:nvPr/>
        </p:nvSpPr>
        <p:spPr>
          <a:xfrm>
            <a:off x="463574" y="4419161"/>
            <a:ext cx="3108960" cy="626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Precision of the models</a:t>
            </a:r>
          </a:p>
        </p:txBody>
      </p:sp>
    </p:spTree>
    <p:extLst>
      <p:ext uri="{BB962C8B-B14F-4D97-AF65-F5344CB8AC3E}">
        <p14:creationId xmlns:p14="http://schemas.microsoft.com/office/powerpoint/2010/main" val="714960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C3376-5069-4C7B-BE6B-A3776D1B4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2051" y="357127"/>
            <a:ext cx="3674829" cy="530963"/>
          </a:xfrm>
        </p:spPr>
        <p:txBody>
          <a:bodyPr/>
          <a:lstStyle/>
          <a:p>
            <a:r>
              <a:rPr lang="en-US" sz="2000" b="1" dirty="0">
                <a:latin typeface="+mn-lt"/>
              </a:rPr>
              <a:t>Selecting the best model:</a:t>
            </a:r>
          </a:p>
        </p:txBody>
      </p:sp>
      <p:pic>
        <p:nvPicPr>
          <p:cNvPr id="6" name="Picture Placeholder 5" descr="person staring at blueprints on a brick wall">
            <a:extLst>
              <a:ext uri="{FF2B5EF4-FFF2-40B4-BE49-F238E27FC236}">
                <a16:creationId xmlns:a16="http://schemas.microsoft.com/office/drawing/2014/main" id="{C07C315A-7CD1-432C-92FA-6B62159B56C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3552" t="1" r="23880" b="327"/>
          <a:stretch/>
        </p:blipFill>
        <p:spPr>
          <a:xfrm>
            <a:off x="0" y="0"/>
            <a:ext cx="5416550" cy="6858000"/>
          </a:xfr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9248A72-A597-48DF-A270-3389F5D20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963" y="1003942"/>
            <a:ext cx="5669280" cy="2196458"/>
          </a:xfrm>
        </p:spPr>
        <p:txBody>
          <a:bodyPr>
            <a:normAutofit/>
          </a:bodyPr>
          <a:lstStyle/>
          <a:p>
            <a:r>
              <a:rPr lang="en-US" b="1" dirty="0"/>
              <a:t>The Random Forest model is the most suitable choice due to its strong performance in terms of accuracy, recall, and precision. It achieved an accuracy of 94% and a recall of 0.73, precision of 0.85 indicating its ability to accurately classify instances and achieve a balance between precision and recall.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FA57D11-A25F-4772-8E50-DDB68BE8C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19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32AB9D5-C3DD-4B76-1B17-E9C186721A6E}"/>
              </a:ext>
            </a:extLst>
          </p:cNvPr>
          <p:cNvSpPr txBox="1">
            <a:spLocks/>
          </p:cNvSpPr>
          <p:nvPr/>
        </p:nvSpPr>
        <p:spPr>
          <a:xfrm>
            <a:off x="5652051" y="2934918"/>
            <a:ext cx="5897218" cy="5309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+mn-lt"/>
              </a:rPr>
              <a:t>Findings: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3CAC84-F27B-AD53-5560-A1DF3369EA6C}"/>
              </a:ext>
            </a:extLst>
          </p:cNvPr>
          <p:cNvSpPr txBox="1"/>
          <p:nvPr/>
        </p:nvSpPr>
        <p:spPr>
          <a:xfrm>
            <a:off x="5938786" y="3821229"/>
            <a:ext cx="573665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After performing sequential forward selection(SFS),  the following  features were selected:</a:t>
            </a:r>
          </a:p>
          <a:p>
            <a:endParaRPr lang="en-US" sz="1600" b="1" dirty="0"/>
          </a:p>
          <a:p>
            <a:r>
              <a:rPr kumimoji="0" lang="en-LS" altLang="en-L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number </a:t>
            </a:r>
            <a:r>
              <a:rPr kumimoji="0" lang="en-LS" altLang="en-L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vmail</a:t>
            </a:r>
            <a:r>
              <a:rPr kumimoji="0" lang="en-LS" altLang="en-L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messages, total day charge,</a:t>
            </a:r>
            <a:r>
              <a:rPr kumimoji="0" lang="en-US" altLang="en-L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LS" altLang="en-L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total eve charge, total night calls, total night charge, total </a:t>
            </a:r>
            <a:r>
              <a:rPr kumimoji="0" lang="en-LS" altLang="en-L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intl</a:t>
            </a:r>
            <a:r>
              <a:rPr kumimoji="0" lang="en-LS" altLang="en-L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charge,</a:t>
            </a:r>
            <a:r>
              <a:rPr kumimoji="0" lang="en-US" altLang="en-L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LS" altLang="en-L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customer service calls, voice mail </a:t>
            </a:r>
            <a:r>
              <a:rPr kumimoji="0" lang="en-LS" altLang="en-L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plan_no</a:t>
            </a:r>
            <a:r>
              <a:rPr kumimoji="0" lang="en-LS" altLang="en-L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, voice mail </a:t>
            </a:r>
            <a:r>
              <a:rPr kumimoji="0" lang="en-LS" altLang="en-L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plan_yes</a:t>
            </a:r>
            <a:r>
              <a:rPr kumimoji="0" lang="en-LS" altLang="en-L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, area code_408</a:t>
            </a:r>
            <a:r>
              <a:rPr kumimoji="0" lang="en-LS" altLang="en-L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br>
              <a:rPr lang="en-US" dirty="0"/>
            </a:br>
            <a:endParaRPr lang="en-LS" dirty="0"/>
          </a:p>
        </p:txBody>
      </p:sp>
    </p:spTree>
    <p:extLst>
      <p:ext uri="{BB962C8B-B14F-4D97-AF65-F5344CB8AC3E}">
        <p14:creationId xmlns:p14="http://schemas.microsoft.com/office/powerpoint/2010/main" val="3516891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8820" y="141122"/>
            <a:ext cx="4846320" cy="967595"/>
          </a:xfrm>
        </p:spPr>
        <p:txBody>
          <a:bodyPr/>
          <a:lstStyle/>
          <a:p>
            <a:r>
              <a:rPr lang="en-US" sz="3200" b="1" i="1" dirty="0">
                <a:latin typeface="+mn-lt"/>
              </a:rPr>
              <a:t>OVERVIEW</a:t>
            </a:r>
          </a:p>
        </p:txBody>
      </p:sp>
      <p:pic>
        <p:nvPicPr>
          <p:cNvPr id="8" name="Picture Placeholder 7" descr="group of people at a conference table">
            <a:extLst>
              <a:ext uri="{FF2B5EF4-FFF2-40B4-BE49-F238E27FC236}">
                <a16:creationId xmlns:a16="http://schemas.microsoft.com/office/drawing/2014/main" id="{BB76F5AB-0940-46E1-85F9-6A870D7D04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C89A40-EEAA-43AB-9A3A-B2CFDE450F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68068" y="1108717"/>
            <a:ext cx="4278512" cy="491294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EXPLORATORY 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TUNING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EVALUATION AND COMPARISON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FINDINGS, RECOMMENDATIONS AND 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4AB6F96-E5E8-4B40-A18C-2D078D1C2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114800" cy="421480"/>
          </a:xfrm>
        </p:spPr>
        <p:txBody>
          <a:bodyPr>
            <a:normAutofit/>
          </a:bodyPr>
          <a:lstStyle/>
          <a:p>
            <a:r>
              <a:rPr lang="en-US" dirty="0"/>
              <a:t>RECOMMENDATIONS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25F298-C14B-5FF9-DCE5-E6BAA5979017}"/>
              </a:ext>
            </a:extLst>
          </p:cNvPr>
          <p:cNvSpPr txBox="1"/>
          <p:nvPr/>
        </p:nvSpPr>
        <p:spPr>
          <a:xfrm>
            <a:off x="114300" y="495300"/>
            <a:ext cx="11791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LS" b="1" dirty="0">
              <a:solidFill>
                <a:schemeClr val="bg1"/>
              </a:solidFill>
            </a:endParaRPr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3D391CA8-5DB4-FA05-030A-E5CBD4146811}"/>
              </a:ext>
            </a:extLst>
          </p:cNvPr>
          <p:cNvSpPr txBox="1">
            <a:spLocks/>
          </p:cNvSpPr>
          <p:nvPr/>
        </p:nvSpPr>
        <p:spPr>
          <a:xfrm>
            <a:off x="0" y="5144929"/>
            <a:ext cx="4114800" cy="42148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400" kern="1200" cap="all" spc="300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CONCLUSION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70C89D-E53A-7E17-4096-5185E03DF317}"/>
              </a:ext>
            </a:extLst>
          </p:cNvPr>
          <p:cNvSpPr txBox="1"/>
          <p:nvPr/>
        </p:nvSpPr>
        <p:spPr>
          <a:xfrm>
            <a:off x="114300" y="5639425"/>
            <a:ext cx="1134427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000000"/>
                </a:solidFill>
                <a:effectLst/>
              </a:rPr>
              <a:t>In the analysis I used different machine learning models to predict if customers might stop using </a:t>
            </a:r>
            <a:r>
              <a:rPr lang="en-US" sz="1400" b="1" dirty="0">
                <a:solidFill>
                  <a:srgbClr val="000000"/>
                </a:solidFill>
              </a:rPr>
              <a:t>S</a:t>
            </a:r>
            <a:r>
              <a:rPr lang="en-US" sz="1400" b="1" i="0" dirty="0">
                <a:solidFill>
                  <a:srgbClr val="000000"/>
                </a:solidFill>
                <a:effectLst/>
              </a:rPr>
              <a:t>yriaTel services. </a:t>
            </a:r>
            <a:r>
              <a:rPr lang="en-US" sz="1400" b="1" dirty="0">
                <a:solidFill>
                  <a:srgbClr val="000000"/>
                </a:solidFill>
              </a:rPr>
              <a:t>T</a:t>
            </a:r>
            <a:r>
              <a:rPr lang="en-US" sz="1400" b="1" i="0" dirty="0">
                <a:solidFill>
                  <a:srgbClr val="000000"/>
                </a:solidFill>
                <a:effectLst/>
              </a:rPr>
              <a:t>esting many models like Logistic Regression, Random Forest, Decision Tree and K-Nearest Neighbors and comparing their performance . I used measures like accuracy, F1 score, recall, and precision to check how good they are . Out of all the models tested, the Random Forest classifier (after adjusting it) did the best job at figuring out if a customer might stop using the services(churn).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L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D3AC28-4255-1938-5D1D-B72A1942B719}"/>
              </a:ext>
            </a:extLst>
          </p:cNvPr>
          <p:cNvSpPr txBox="1"/>
          <p:nvPr/>
        </p:nvSpPr>
        <p:spPr>
          <a:xfrm>
            <a:off x="0" y="494496"/>
            <a:ext cx="914640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374151"/>
                </a:solidFill>
                <a:effectLst/>
              </a:rPr>
              <a:t>Optimize Daytime and Evening Charges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374151"/>
                </a:solidFill>
                <a:effectLst/>
              </a:rPr>
              <a:t>Address Customer Service Calls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374151"/>
                </a:solidFill>
                <a:effectLst/>
              </a:rPr>
              <a:t>Ensure Fair Nighttime Charges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374151"/>
                </a:solidFill>
                <a:effectLst/>
              </a:rPr>
              <a:t>Enhance Daytime Customer Satisfaction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374151"/>
                </a:solidFill>
                <a:effectLst/>
              </a:rPr>
              <a:t>Tailor Strategies to Each State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374151"/>
                </a:solidFill>
                <a:effectLst/>
              </a:rPr>
              <a:t>Optimize Voicemail Plans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374151"/>
                </a:solidFill>
                <a:effectLst/>
              </a:rPr>
              <a:t>Analyze Churn Patterns in Different Areas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374151"/>
                </a:solidFill>
                <a:effectLst/>
              </a:rPr>
              <a:t>Adapt Marketing Strategies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374151"/>
                </a:solidFill>
                <a:effectLst/>
              </a:rPr>
              <a:t>Monitor Customer Satisfaction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374151"/>
                </a:solidFill>
                <a:effectLst/>
              </a:rPr>
              <a:t>Leverage Predictive Models</a:t>
            </a:r>
          </a:p>
        </p:txBody>
      </p:sp>
    </p:spTree>
    <p:extLst>
      <p:ext uri="{BB962C8B-B14F-4D97-AF65-F5344CB8AC3E}">
        <p14:creationId xmlns:p14="http://schemas.microsoft.com/office/powerpoint/2010/main" val="8397791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98103" y="2792455"/>
            <a:ext cx="10787270" cy="830649"/>
          </a:xfrm>
        </p:spPr>
        <p:txBody>
          <a:bodyPr>
            <a:normAutofit/>
          </a:bodyPr>
          <a:lstStyle/>
          <a:p>
            <a:r>
              <a:rPr lang="en-US" sz="4000" spc="300" dirty="0"/>
              <a:t>THANK YOU</a:t>
            </a:r>
          </a:p>
        </p:txBody>
      </p:sp>
      <p:pic>
        <p:nvPicPr>
          <p:cNvPr id="24" name="Online Image Placeholder 23" descr="User">
            <a:extLst>
              <a:ext uri="{FF2B5EF4-FFF2-40B4-BE49-F238E27FC236}">
                <a16:creationId xmlns:a16="http://schemas.microsoft.com/office/drawing/2014/main" id="{E896B487-8C07-495F-95BF-B8F4960E1E8D}"/>
              </a:ext>
            </a:extLst>
          </p:cNvPr>
          <p:cNvPicPr>
            <a:picLocks noGrp="1" noChangeAspect="1"/>
          </p:cNvPicPr>
          <p:nvPr>
            <p:ph type="clipArt" sz="quarter" idx="19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74376" y="4385480"/>
            <a:ext cx="731520" cy="731520"/>
          </a:xfrm>
        </p:spPr>
      </p:pic>
      <p:pic>
        <p:nvPicPr>
          <p:cNvPr id="12" name="Online Image Placeholder 11" descr="Smart Phone">
            <a:extLst>
              <a:ext uri="{FF2B5EF4-FFF2-40B4-BE49-F238E27FC236}">
                <a16:creationId xmlns:a16="http://schemas.microsoft.com/office/drawing/2014/main" id="{4E709B75-16EA-4581-AED9-567DEF45A6B2}"/>
              </a:ext>
            </a:extLst>
          </p:cNvPr>
          <p:cNvPicPr>
            <a:picLocks noGrp="1" noChangeAspect="1"/>
          </p:cNvPicPr>
          <p:nvPr>
            <p:ph type="clipArt" sz="quarter" idx="20"/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65750" y="4385480"/>
            <a:ext cx="730250" cy="730250"/>
          </a:xfrm>
        </p:spPr>
      </p:pic>
      <p:pic>
        <p:nvPicPr>
          <p:cNvPr id="28" name="Online Image Placeholder 27" descr="Envelope">
            <a:extLst>
              <a:ext uri="{FF2B5EF4-FFF2-40B4-BE49-F238E27FC236}">
                <a16:creationId xmlns:a16="http://schemas.microsoft.com/office/drawing/2014/main" id="{D4D09222-33EB-4F99-9A89-51E2E1E97584}"/>
              </a:ext>
            </a:extLst>
          </p:cNvPr>
          <p:cNvPicPr>
            <a:picLocks noGrp="1" noChangeAspect="1"/>
          </p:cNvPicPr>
          <p:nvPr>
            <p:ph type="clipArt" sz="quarter" idx="21"/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58938" y="4384210"/>
            <a:ext cx="731520" cy="731520"/>
          </a:xfrm>
        </p:spPr>
      </p:pic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+mn-lt"/>
              </a:rPr>
              <a:t>INTRODUCTION</a:t>
            </a:r>
          </a:p>
        </p:txBody>
      </p:sp>
      <p:pic>
        <p:nvPicPr>
          <p:cNvPr id="5" name="Picture Placeholder 4" descr="table with various people working on their laptops">
            <a:extLst>
              <a:ext uri="{FF2B5EF4-FFF2-40B4-BE49-F238E27FC236}">
                <a16:creationId xmlns:a16="http://schemas.microsoft.com/office/drawing/2014/main" id="{A0280051-D7F1-4438-B815-F0FF4906D1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17" r="23617"/>
          <a:stretch/>
        </p:blipFill>
        <p:spPr>
          <a:noFill/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2067109"/>
            <a:ext cx="5234557" cy="27798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effectLst/>
              </a:rPr>
              <a:t>SyriaTel, a leading telecommunications company, is grappling with the challenge of customer churn. Customer churn, is a situation where subscribers discontinue services, posing a significant financial threat to SyriaTel. As the telecom industry evolves, retaining customers becomes paramount for sustaining revenue and growth.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6D51B-5FBA-4EB1-D7D2-1B4C44CAD57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2000" dirty="0"/>
              <a:t>BUSINESS UNDERSTANDING</a:t>
            </a:r>
            <a:endParaRPr lang="en-LS" sz="2000" dirty="0"/>
          </a:p>
        </p:txBody>
      </p:sp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table with various people working on their laptops">
            <a:extLst>
              <a:ext uri="{FF2B5EF4-FFF2-40B4-BE49-F238E27FC236}">
                <a16:creationId xmlns:a16="http://schemas.microsoft.com/office/drawing/2014/main" id="{A0280051-D7F1-4438-B815-F0FF4906D1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17" r="23617"/>
          <a:stretch/>
        </p:blipFill>
        <p:spPr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6D51B-5FBA-4EB1-D7D2-1B4C44CAD57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397562"/>
            <a:ext cx="4023360" cy="464871"/>
          </a:xfrm>
        </p:spPr>
        <p:txBody>
          <a:bodyPr/>
          <a:lstStyle/>
          <a:p>
            <a:r>
              <a:rPr lang="en-US" sz="2000" dirty="0"/>
              <a:t>OBJECTIVES</a:t>
            </a:r>
            <a:endParaRPr lang="en-LS" sz="2000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A333AC6-FBA9-BCE0-C6BB-D7FB9225C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9785" y="1060027"/>
            <a:ext cx="5416549" cy="5184656"/>
          </a:xfrm>
        </p:spPr>
        <p:txBody>
          <a:bodyPr/>
          <a:lstStyle/>
          <a:p>
            <a:r>
              <a:rPr lang="en-US" b="1" dirty="0"/>
              <a:t>Main Objective</a:t>
            </a:r>
          </a:p>
          <a:p>
            <a:pPr marL="0" indent="0">
              <a:buNone/>
            </a:pPr>
            <a:r>
              <a:rPr lang="en-US" i="0" dirty="0">
                <a:effectLst/>
              </a:rPr>
              <a:t>To develop a predictive model that effectively identifies customers at risk of churning for SyriaTel</a:t>
            </a:r>
            <a:endParaRPr lang="en-US" dirty="0"/>
          </a:p>
          <a:p>
            <a:r>
              <a:rPr lang="en-US" b="1" dirty="0"/>
              <a:t>Specific objectives</a:t>
            </a:r>
          </a:p>
          <a:p>
            <a:pPr marL="0" indent="0">
              <a:buNone/>
            </a:pPr>
            <a:r>
              <a:rPr lang="en-US" i="0" dirty="0">
                <a:solidFill>
                  <a:srgbClr val="000000"/>
                </a:solidFill>
                <a:effectLst/>
              </a:rPr>
              <a:t>-To Identify the primary factors influencing customer churn in the SyriaTel dataset.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</a:rPr>
              <a:t>-To</a:t>
            </a:r>
            <a:r>
              <a:rPr lang="en-US" i="0" dirty="0">
                <a:solidFill>
                  <a:srgbClr val="000000"/>
                </a:solidFill>
                <a:effectLst/>
              </a:rPr>
              <a:t> build a robust machine learning model for binary classification to predict customer churn.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</a:rPr>
              <a:t>-To e</a:t>
            </a:r>
            <a:r>
              <a:rPr lang="en-US" i="0" dirty="0">
                <a:solidFill>
                  <a:srgbClr val="000000"/>
                </a:solidFill>
                <a:effectLst/>
              </a:rPr>
              <a:t>xtract meaningful insights from the model to guide SyriaTel in implementing effective retention strategies.</a:t>
            </a:r>
          </a:p>
          <a:p>
            <a:pPr marL="0" indent="0">
              <a:buNone/>
            </a:pPr>
            <a:endParaRPr lang="en-LS" b="1" dirty="0"/>
          </a:p>
        </p:txBody>
      </p:sp>
    </p:spTree>
    <p:extLst>
      <p:ext uri="{BB962C8B-B14F-4D97-AF65-F5344CB8AC3E}">
        <p14:creationId xmlns:p14="http://schemas.microsoft.com/office/powerpoint/2010/main" val="1093885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>
          <a:xfrm>
            <a:off x="0" y="0"/>
            <a:ext cx="6096000" cy="6867922"/>
          </a:xfr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56CAF1-214F-4566-9B0D-DACA1063E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7" y="1496275"/>
            <a:ext cx="4865652" cy="612037"/>
          </a:xfrm>
        </p:spPr>
        <p:txBody>
          <a:bodyPr/>
          <a:lstStyle/>
          <a:p>
            <a:r>
              <a:rPr lang="en-US" sz="2000" dirty="0"/>
              <a:t>DATA SOURCE AND DESCRIPTION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9C51A092-3E80-DDDF-DEA9-E31B0FFC5322}"/>
              </a:ext>
            </a:extLst>
          </p:cNvPr>
          <p:cNvSpPr txBox="1">
            <a:spLocks/>
          </p:cNvSpPr>
          <p:nvPr/>
        </p:nvSpPr>
        <p:spPr>
          <a:xfrm>
            <a:off x="6095999" y="612037"/>
            <a:ext cx="5897218" cy="8842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i="1" dirty="0">
                <a:latin typeface="+mn-lt"/>
              </a:rPr>
              <a:t>EXPLORATORY DATA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ED1608-796E-1F54-E908-F2B588497F41}"/>
              </a:ext>
            </a:extLst>
          </p:cNvPr>
          <p:cNvSpPr txBox="1"/>
          <p:nvPr/>
        </p:nvSpPr>
        <p:spPr>
          <a:xfrm>
            <a:off x="6095996" y="2380513"/>
            <a:ext cx="4933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dataset has 3333 rows and 21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L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A8545E-D6D4-EB81-F938-2B6C97E9A369}"/>
              </a:ext>
            </a:extLst>
          </p:cNvPr>
          <p:cNvSpPr txBox="1"/>
          <p:nvPr/>
        </p:nvSpPr>
        <p:spPr>
          <a:xfrm>
            <a:off x="5916655" y="3235255"/>
            <a:ext cx="985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columns</a:t>
            </a:r>
            <a:endParaRPr lang="en-LS" b="1" u="sn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2376CA-A083-500A-A97D-FF1C8970B80D}"/>
              </a:ext>
            </a:extLst>
          </p:cNvPr>
          <p:cNvSpPr txBox="1"/>
          <p:nvPr/>
        </p:nvSpPr>
        <p:spPr>
          <a:xfrm>
            <a:off x="5675244" y="3850239"/>
            <a:ext cx="6095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LS" altLang="en-LS" sz="1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state, account length,</a:t>
            </a:r>
            <a:r>
              <a:rPr kumimoji="0" lang="en-US" altLang="en-LS" sz="1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LS" altLang="en-LS" sz="1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area code, phone number, international plan, voice mail plan, number </a:t>
            </a:r>
            <a:r>
              <a:rPr kumimoji="0" lang="en-LS" altLang="en-LS" sz="18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vmail</a:t>
            </a:r>
            <a:r>
              <a:rPr kumimoji="0" lang="en-LS" altLang="en-LS" sz="1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messages, total day minutes, total day calls,</a:t>
            </a:r>
            <a:r>
              <a:rPr lang="en-US" altLang="en-LS" dirty="0">
                <a:solidFill>
                  <a:srgbClr val="000000"/>
                </a:solidFill>
              </a:rPr>
              <a:t> </a:t>
            </a:r>
            <a:r>
              <a:rPr kumimoji="0" lang="en-LS" altLang="en-LS" sz="1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total day charge</a:t>
            </a:r>
            <a:r>
              <a:rPr kumimoji="0" lang="en-US" altLang="en-LS" sz="1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, </a:t>
            </a:r>
            <a:r>
              <a:rPr kumimoji="0" lang="en-LS" altLang="en-LS" sz="1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total eve minutes, total eve calls, total eve charge, total night minutes</a:t>
            </a:r>
            <a:r>
              <a:rPr kumimoji="0" lang="en-US" altLang="en-LS" sz="1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,</a:t>
            </a:r>
            <a:r>
              <a:rPr kumimoji="0" lang="en-LS" altLang="en-LS" sz="1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total night calls</a:t>
            </a:r>
            <a:r>
              <a:rPr kumimoji="0" lang="en-US" altLang="en-LS" sz="1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, </a:t>
            </a:r>
            <a:r>
              <a:rPr kumimoji="0" lang="en-LS" altLang="en-LS" sz="1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total night charge, total </a:t>
            </a:r>
            <a:r>
              <a:rPr kumimoji="0" lang="en-LS" altLang="en-LS" sz="18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intl</a:t>
            </a:r>
            <a:r>
              <a:rPr kumimoji="0" lang="en-LS" altLang="en-LS" sz="1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minutes, total </a:t>
            </a:r>
            <a:r>
              <a:rPr kumimoji="0" lang="en-LS" altLang="en-LS" sz="18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intl</a:t>
            </a:r>
            <a:r>
              <a:rPr kumimoji="0" lang="en-LS" altLang="en-LS" sz="1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calls</a:t>
            </a:r>
            <a:r>
              <a:rPr kumimoji="0" lang="en-US" altLang="en-LS" sz="1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,</a:t>
            </a:r>
            <a:r>
              <a:rPr kumimoji="0" lang="en-LS" altLang="en-LS" sz="1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total </a:t>
            </a:r>
            <a:r>
              <a:rPr kumimoji="0" lang="en-LS" altLang="en-LS" sz="18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intl</a:t>
            </a:r>
            <a:r>
              <a:rPr kumimoji="0" lang="en-LS" altLang="en-LS" sz="1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charge, customer service calls,</a:t>
            </a:r>
            <a:r>
              <a:rPr lang="en-US" altLang="en-LS" sz="1800" dirty="0">
                <a:solidFill>
                  <a:srgbClr val="000000"/>
                </a:solidFill>
              </a:rPr>
              <a:t> </a:t>
            </a:r>
            <a:r>
              <a:rPr kumimoji="0" lang="en-LS" altLang="en-LS" sz="1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churn</a:t>
            </a:r>
            <a:r>
              <a:rPr kumimoji="0" lang="en-US" altLang="en-LS" sz="1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.</a:t>
            </a:r>
            <a:endParaRPr kumimoji="0" lang="en-LS" altLang="en-L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LS" dirty="0"/>
          </a:p>
        </p:txBody>
      </p:sp>
    </p:spTree>
    <p:extLst>
      <p:ext uri="{BB962C8B-B14F-4D97-AF65-F5344CB8AC3E}">
        <p14:creationId xmlns:p14="http://schemas.microsoft.com/office/powerpoint/2010/main" val="2944765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F2A82-A1C3-4571-9ED3-A0EC07989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</a:t>
            </a:fld>
            <a:endParaRPr lang="en-US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B902A57F-FA36-2A76-C5EE-EE8B71F18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6086" y="232435"/>
            <a:ext cx="4023709" cy="46333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C90CE58-73A4-BF18-F233-0C1F67A27C21}"/>
              </a:ext>
            </a:extLst>
          </p:cNvPr>
          <p:cNvSpPr txBox="1"/>
          <p:nvPr/>
        </p:nvSpPr>
        <p:spPr>
          <a:xfrm>
            <a:off x="5226518" y="279437"/>
            <a:ext cx="169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VISUALIZATION</a:t>
            </a:r>
            <a:endParaRPr lang="en-L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0D16D7-D698-37E9-F5D7-FD7DFC0085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662" y="899953"/>
            <a:ext cx="8464124" cy="22767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16399E-BF8F-3E58-94F8-C75D318A90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563" y="3300201"/>
            <a:ext cx="8583223" cy="26578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5B26A3-C49C-EC87-7E0B-8EF92F90DF32}"/>
              </a:ext>
            </a:extLst>
          </p:cNvPr>
          <p:cNvSpPr txBox="1"/>
          <p:nvPr/>
        </p:nvSpPr>
        <p:spPr>
          <a:xfrm>
            <a:off x="8943975" y="1724025"/>
            <a:ext cx="30914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000000"/>
                </a:solidFill>
                <a:effectLst/>
              </a:rPr>
              <a:t>Interactive graphs displaying the distribution of each feature for customers with churn and those without churn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Churn is represented by blue, no churn by orange</a:t>
            </a:r>
            <a:endParaRPr lang="en-LS" sz="1600" dirty="0"/>
          </a:p>
        </p:txBody>
      </p:sp>
    </p:spTree>
    <p:extLst>
      <p:ext uri="{BB962C8B-B14F-4D97-AF65-F5344CB8AC3E}">
        <p14:creationId xmlns:p14="http://schemas.microsoft.com/office/powerpoint/2010/main" val="2720361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F2A82-A1C3-4571-9ED3-A0EC07989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7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34C97A-B1F8-3A72-40B2-57790E9F9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974" y="412787"/>
            <a:ext cx="8430802" cy="25340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4A075E-14D1-95E2-8D58-A50E66DE96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974" y="2990851"/>
            <a:ext cx="8430802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962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F2A82-A1C3-4571-9ED3-A0EC07989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8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E7A5EE-4E58-4F02-FF3C-BC9C63E88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78" y="276669"/>
            <a:ext cx="8554644" cy="27071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C094CC-C8EE-DBD8-678C-0AE2199FB6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478" y="3089709"/>
            <a:ext cx="8554644" cy="277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032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" descr="Chart goes here">
            <a:extLst>
              <a:ext uri="{FF2B5EF4-FFF2-40B4-BE49-F238E27FC236}">
                <a16:creationId xmlns:a16="http://schemas.microsoft.com/office/drawing/2014/main" id="{6573B952-4CEE-4757-91AB-02A6F22E1CF3}"/>
              </a:ext>
            </a:extLst>
          </p:cNvPr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394638762"/>
              </p:ext>
            </p:extLst>
          </p:nvPr>
        </p:nvGraphicFramePr>
        <p:xfrm>
          <a:off x="0" y="24572"/>
          <a:ext cx="12192000" cy="6833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DE7135-9153-4AEB-AC1F-4B951B7A76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8345EE-B301-1F07-96AA-4CEFE33E0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327" y="687647"/>
            <a:ext cx="7135221" cy="44372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EBB5C6-95F5-FBF6-6164-5967300F4EB1}"/>
              </a:ext>
            </a:extLst>
          </p:cNvPr>
          <p:cNvSpPr txBox="1"/>
          <p:nvPr/>
        </p:nvSpPr>
        <p:spPr>
          <a:xfrm>
            <a:off x="8639734" y="949950"/>
            <a:ext cx="25730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Boxplots showing the distribution of churn across different area codes</a:t>
            </a:r>
            <a:endParaRPr lang="en-L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22758D-FAB3-4B1B-0F1E-B5BCE8396DEE}"/>
              </a:ext>
            </a:extLst>
          </p:cNvPr>
          <p:cNvSpPr txBox="1"/>
          <p:nvPr/>
        </p:nvSpPr>
        <p:spPr>
          <a:xfrm>
            <a:off x="648586" y="5483615"/>
            <a:ext cx="106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dirty="0">
                <a:solidFill>
                  <a:srgbClr val="000000"/>
                </a:solidFill>
                <a:effectLst/>
              </a:rPr>
              <a:t>This shows that customers who are likely to have stopped doing business with SyriaTel are within the area code 415 and 510</a:t>
            </a:r>
            <a:endParaRPr lang="en-LS" sz="1600" dirty="0"/>
          </a:p>
        </p:txBody>
      </p:sp>
    </p:spTree>
    <p:extLst>
      <p:ext uri="{BB962C8B-B14F-4D97-AF65-F5344CB8AC3E}">
        <p14:creationId xmlns:p14="http://schemas.microsoft.com/office/powerpoint/2010/main" val="869470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" id="{969BE826-8665-45F1-A77E-2C1BF61E0D92}" vid="{76896FC0-3EF9-4C10-B34C-BB4B0D9C6D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99E4EAC9-33DC-4CF0-BA31-C98F61CE478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3D5DB56-3A71-4638-9571-EE877FD66E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002A8ED-1331-4C1D-8649-743D7BE164D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1851</TotalTime>
  <Words>806</Words>
  <Application>Microsoft Office PowerPoint</Application>
  <PresentationFormat>Widescreen</PresentationFormat>
  <Paragraphs>153</Paragraphs>
  <Slides>21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 Theme</vt:lpstr>
      <vt:lpstr>SYRIATEL CUSTOMER CHURN ANALYSIS</vt:lpstr>
      <vt:lpstr>OVERVIEW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Selecting the best model:</vt:lpstr>
      <vt:lpstr>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SYRIATEL CUSTOMER CHURN ANALYSIS</dc:title>
  <dc:creator>mayrey3333@gmail.com</dc:creator>
  <cp:lastModifiedBy>mayrey3333@gmail.com</cp:lastModifiedBy>
  <cp:revision>19</cp:revision>
  <dcterms:created xsi:type="dcterms:W3CDTF">2023-12-18T11:47:58Z</dcterms:created>
  <dcterms:modified xsi:type="dcterms:W3CDTF">2023-12-20T10:51:26Z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