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59"/>
  </p:notesMasterIdLst>
  <p:sldIdLst>
    <p:sldId id="373" r:id="rId3"/>
    <p:sldId id="416" r:id="rId4"/>
    <p:sldId id="417" r:id="rId5"/>
    <p:sldId id="462" r:id="rId6"/>
    <p:sldId id="464" r:id="rId7"/>
    <p:sldId id="421" r:id="rId8"/>
    <p:sldId id="465" r:id="rId9"/>
    <p:sldId id="466" r:id="rId10"/>
    <p:sldId id="463" r:id="rId11"/>
    <p:sldId id="420" r:id="rId12"/>
    <p:sldId id="426" r:id="rId13"/>
    <p:sldId id="427" r:id="rId14"/>
    <p:sldId id="428" r:id="rId15"/>
    <p:sldId id="430" r:id="rId16"/>
    <p:sldId id="429" r:id="rId17"/>
    <p:sldId id="431" r:id="rId18"/>
    <p:sldId id="467" r:id="rId19"/>
    <p:sldId id="433" r:id="rId20"/>
    <p:sldId id="469" r:id="rId21"/>
    <p:sldId id="470" r:id="rId22"/>
    <p:sldId id="471" r:id="rId23"/>
    <p:sldId id="481" r:id="rId24"/>
    <p:sldId id="479" r:id="rId25"/>
    <p:sldId id="480" r:id="rId26"/>
    <p:sldId id="483" r:id="rId27"/>
    <p:sldId id="487" r:id="rId28"/>
    <p:sldId id="438" r:id="rId29"/>
    <p:sldId id="439" r:id="rId30"/>
    <p:sldId id="486" r:id="rId31"/>
    <p:sldId id="440" r:id="rId32"/>
    <p:sldId id="442" r:id="rId33"/>
    <p:sldId id="485" r:id="rId34"/>
    <p:sldId id="484" r:id="rId35"/>
    <p:sldId id="443" r:id="rId36"/>
    <p:sldId id="444" r:id="rId37"/>
    <p:sldId id="445" r:id="rId38"/>
    <p:sldId id="446" r:id="rId39"/>
    <p:sldId id="450" r:id="rId40"/>
    <p:sldId id="454" r:id="rId41"/>
    <p:sldId id="453" r:id="rId42"/>
    <p:sldId id="455" r:id="rId43"/>
    <p:sldId id="488" r:id="rId44"/>
    <p:sldId id="457" r:id="rId45"/>
    <p:sldId id="489" r:id="rId46"/>
    <p:sldId id="456" r:id="rId47"/>
    <p:sldId id="490" r:id="rId48"/>
    <p:sldId id="491" r:id="rId49"/>
    <p:sldId id="460" r:id="rId50"/>
    <p:sldId id="473" r:id="rId51"/>
    <p:sldId id="474" r:id="rId52"/>
    <p:sldId id="475" r:id="rId53"/>
    <p:sldId id="476" r:id="rId54"/>
    <p:sldId id="477" r:id="rId55"/>
    <p:sldId id="478" r:id="rId56"/>
    <p:sldId id="492" r:id="rId57"/>
    <p:sldId id="493" r:id="rId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417"/>
            <p14:sldId id="462"/>
            <p14:sldId id="464"/>
            <p14:sldId id="421"/>
            <p14:sldId id="465"/>
            <p14:sldId id="466"/>
            <p14:sldId id="463"/>
            <p14:sldId id="420"/>
            <p14:sldId id="426"/>
            <p14:sldId id="427"/>
            <p14:sldId id="428"/>
            <p14:sldId id="430"/>
            <p14:sldId id="429"/>
          </p14:sldIdLst>
        </p14:section>
        <p14:section name="Проектирование БД" id="{91725F16-DAA5-49DF-AC15-5F81BAB28E03}">
          <p14:sldIdLst>
            <p14:sldId id="431"/>
            <p14:sldId id="467"/>
            <p14:sldId id="433"/>
            <p14:sldId id="469"/>
            <p14:sldId id="470"/>
            <p14:sldId id="471"/>
            <p14:sldId id="481"/>
            <p14:sldId id="479"/>
            <p14:sldId id="480"/>
            <p14:sldId id="483"/>
            <p14:sldId id="487"/>
            <p14:sldId id="438"/>
            <p14:sldId id="439"/>
            <p14:sldId id="486"/>
            <p14:sldId id="440"/>
            <p14:sldId id="442"/>
            <p14:sldId id="485"/>
            <p14:sldId id="484"/>
            <p14:sldId id="443"/>
            <p14:sldId id="444"/>
            <p14:sldId id="445"/>
          </p14:sldIdLst>
        </p14:section>
        <p14:section name="Практика" id="{9DB4C641-0609-4A3A-A977-FBC2EBD1583E}">
          <p14:sldIdLst>
            <p14:sldId id="446"/>
            <p14:sldId id="450"/>
            <p14:sldId id="454"/>
            <p14:sldId id="453"/>
            <p14:sldId id="455"/>
            <p14:sldId id="488"/>
            <p14:sldId id="457"/>
            <p14:sldId id="489"/>
            <p14:sldId id="456"/>
            <p14:sldId id="490"/>
            <p14:sldId id="491"/>
            <p14:sldId id="460"/>
          </p14:sldIdLst>
        </p14:section>
        <p14:section name="Практика, пишем код" id="{B14AC0AC-2925-43C4-8814-1530BCA2D4AD}">
          <p14:sldIdLst>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0000FF"/>
    <a:srgbClr val="2B91AF"/>
    <a:srgbClr val="800080"/>
    <a:srgbClr val="672179"/>
    <a:srgbClr val="027E17"/>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72597" autoAdjust="0"/>
  </p:normalViewPr>
  <p:slideViewPr>
    <p:cSldViewPr>
      <p:cViewPr varScale="1">
        <p:scale>
          <a:sx n="101" d="100"/>
          <a:sy n="101" d="100"/>
        </p:scale>
        <p:origin x="644" y="64"/>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22.02.2019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Вопрос в зал: Что значит согласованы?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11</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вдруг так произошло, что одна часть кластера</a:t>
            </a:r>
            <a:r>
              <a:rPr lang="ru-RU" baseline="0" dirty="0" smtClean="0"/>
              <a:t> потеряла связь с другой, то не должно быть так, что пользователь увидит разные данные с разных получившихся частей кластера.</a:t>
            </a:r>
          </a:p>
          <a:p>
            <a:r>
              <a:rPr lang="ru-RU" baseline="0" dirty="0" smtClean="0"/>
              <a:t>Не должно быть так, что после восстановления связности те данные, что были записаны в момент проблемы, потерялись.</a:t>
            </a:r>
          </a:p>
          <a:p>
            <a:r>
              <a:rPr lang="en-US" baseline="0" dirty="0" smtClean="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Плохо, если БД постоянно падает и не доступна. Такой БД</a:t>
            </a:r>
            <a:r>
              <a:rPr lang="ru-RU" baseline="0" dirty="0" smtClean="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первые три пункта</a:t>
            </a:r>
            <a:r>
              <a:rPr lang="en-US" dirty="0" smtClean="0"/>
              <a:t>.</a:t>
            </a:r>
          </a:p>
          <a:p>
            <a:r>
              <a:rPr lang="ru-RU" dirty="0" smtClean="0"/>
              <a:t>Невозможно</a:t>
            </a:r>
            <a:r>
              <a:rPr lang="ru-RU" baseline="0" dirty="0" smtClean="0"/>
              <a:t> не потому, что разработчики ленивые, а потому, что это ограничения физического мира. Есть даже известная </a:t>
            </a:r>
            <a:r>
              <a:rPr lang="en-US" baseline="0" dirty="0" smtClean="0"/>
              <a:t>CAP </a:t>
            </a:r>
            <a:r>
              <a:rPr lang="ru-RU" baseline="0" dirty="0" smtClean="0"/>
              <a:t>теорема, которая говорит, что невозможно одновременно иметь согласованность, доступность и устойчивость к </a:t>
            </a:r>
            <a:r>
              <a:rPr lang="en-US" baseline="0" dirty="0" err="1" smtClean="0"/>
              <a:t>brainsplit</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которую</a:t>
            </a:r>
            <a:r>
              <a:rPr lang="ru-RU" sz="1200" b="0" i="0" u="none" strike="noStrike" kern="1200" baseline="0" dirty="0" smtClean="0">
                <a:solidFill>
                  <a:schemeClr val="tx1"/>
                </a:solidFill>
                <a:effectLst/>
                <a:latin typeface="+mn-lt"/>
                <a:ea typeface="+mn-ea"/>
                <a:cs typeface="+mn-cs"/>
              </a:rPr>
              <a:t> мы выработаем для</a:t>
            </a:r>
            <a:r>
              <a:rPr lang="ru-RU" sz="1200" b="0" i="0" u="none" strike="noStrike" kern="1200" dirty="0" smtClean="0">
                <a:solidFill>
                  <a:schemeClr val="tx1"/>
                </a:solidFill>
                <a:effectLst/>
                <a:latin typeface="+mn-lt"/>
                <a:ea typeface="+mn-ea"/>
                <a:cs typeface="+mn-cs"/>
              </a:rPr>
              <a:t> использования </a:t>
            </a:r>
            <a:r>
              <a:rPr lang="en-US" sz="1200" b="0" i="0" u="none" strike="noStrike" kern="1200" dirty="0" smtClean="0">
                <a:solidFill>
                  <a:schemeClr val="tx1"/>
                </a:solidFill>
                <a:effectLst/>
                <a:latin typeface="+mn-lt"/>
                <a:ea typeface="+mn-ea"/>
                <a:cs typeface="+mn-cs"/>
              </a:rPr>
              <a:t>NoSQL </a:t>
            </a:r>
            <a:r>
              <a:rPr lang="ru-RU" sz="1200" b="0" i="0" u="none" strike="noStrike" kern="1200" dirty="0" smtClean="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“MongoDB”</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smtClean="0">
                <a:solidFill>
                  <a:schemeClr val="tx1"/>
                </a:solidFill>
                <a:effectLst/>
                <a:latin typeface="+mn-lt"/>
                <a:ea typeface="+mn-ea"/>
                <a:cs typeface="+mn-cs"/>
              </a:rPr>
              <a:t>Монге</a:t>
            </a:r>
            <a:r>
              <a:rPr lang="ru-RU" sz="1200" b="0" i="0" u="none" strike="noStrike" kern="1200" dirty="0" smtClean="0">
                <a:solidFill>
                  <a:schemeClr val="tx1"/>
                </a:solidFill>
                <a:effectLst/>
                <a:latin typeface="+mn-lt"/>
                <a:ea typeface="+mn-ea"/>
                <a:cs typeface="+mn-cs"/>
              </a:rPr>
              <a:t>, об этом будет явно говориться.</a:t>
            </a:r>
            <a:endParaRPr lang="ru-RU" b="0" dirty="0" smtClean="0">
              <a:effectLst/>
            </a:endParaRPr>
          </a:p>
          <a:p>
            <a:pPr rtl="0"/>
            <a:endParaRPr lang="en-US"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MongoDB</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является </a:t>
            </a:r>
            <a:r>
              <a:rPr lang="ru-RU" sz="1200" b="0" i="0" u="none" strike="noStrike" kern="1200" dirty="0" smtClean="0">
                <a:solidFill>
                  <a:schemeClr val="tx1"/>
                </a:solidFill>
                <a:effectLst/>
                <a:latin typeface="+mn-lt"/>
                <a:ea typeface="+mn-ea"/>
                <a:cs typeface="+mn-cs"/>
              </a:rPr>
              <a:t>достаточно популярной и дружелюбной для новичков</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 используемой в </a:t>
            </a:r>
            <a:r>
              <a:rPr lang="ru-RU" sz="1200" b="0" i="0" u="none" strike="noStrike" kern="1200" dirty="0" err="1" smtClean="0">
                <a:solidFill>
                  <a:schemeClr val="tx1"/>
                </a:solidFill>
                <a:effectLst/>
                <a:latin typeface="+mn-lt"/>
                <a:ea typeface="+mn-ea"/>
                <a:cs typeface="+mn-cs"/>
              </a:rPr>
              <a:t>продакшне</a:t>
            </a:r>
            <a:r>
              <a:rPr lang="ru-RU" sz="1200" b="0" i="0" u="none" strike="noStrike" kern="1200" dirty="0" smtClean="0">
                <a:solidFill>
                  <a:schemeClr val="tx1"/>
                </a:solidFill>
                <a:effectLst/>
                <a:latin typeface="+mn-lt"/>
                <a:ea typeface="+mn-ea"/>
                <a:cs typeface="+mn-cs"/>
              </a:rPr>
              <a:t> во многих сервисах. Н</a:t>
            </a:r>
            <a:r>
              <a:rPr lang="ru-RU" dirty="0" smtClean="0"/>
              <a:t>а её примере легко показывать приемы в работе с БД.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 Но не самое лучшее решение, если вам нужно хранить ОЧЕНЬ много данных, в силу своих внутренних особенностей и недостатков.</a:t>
            </a:r>
            <a:r>
              <a:rPr lang="ru-RU" dirty="0" smtClean="0"/>
              <a:t/>
            </a:r>
            <a:br>
              <a:rPr lang="ru-RU" dirty="0" smtClean="0"/>
            </a:b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например, коллекция пользователей какого-нибудь форума. В ней лежит</a:t>
            </a:r>
            <a:r>
              <a:rPr lang="ru-RU" baseline="0" dirty="0" smtClean="0"/>
              <a:t> множество документов. У каждого документа есть несколько полей </a:t>
            </a:r>
            <a:r>
              <a:rPr lang="en-US" baseline="0" dirty="0" smtClean="0"/>
              <a:t>(Login, Role)</a:t>
            </a:r>
            <a:r>
              <a:rPr lang="ru-RU" baseline="0" dirty="0" smtClean="0"/>
              <a:t> с их значениями. Не все БД требуют строгого соответствия структуры документов. </a:t>
            </a:r>
            <a:r>
              <a:rPr lang="ru-RU" baseline="0" dirty="0" err="1" smtClean="0"/>
              <a:t>Монга</a:t>
            </a:r>
            <a:r>
              <a:rPr lang="ru-RU" baseline="0" dirty="0" smtClean="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представить, как же БД может хранить все документы коллекции, чтобы мы могли их сохранить и поискать.</a:t>
            </a:r>
          </a:p>
          <a:p>
            <a:r>
              <a:rPr lang="ru-RU" baseline="0" dirty="0" smtClean="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smtClean="0"/>
          </a:p>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Что</a:t>
            </a:r>
            <a:r>
              <a:rPr lang="ru-RU" baseline="0" dirty="0" smtClean="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СУБД = Система управления базами данных</a:t>
            </a:r>
            <a:endParaRPr lang="ru-RU"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smtClean="0"/>
              <a:t> есть и те, которые представляют из себя библиотеку и могут использоваться только из кода без общения по сети.</a:t>
            </a:r>
            <a:endParaRPr lang="ru-RU" dirty="0" smtClean="0"/>
          </a:p>
          <a:p>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мы можем искать только по полному совпадению. А может захотеться искать по признаку «больше\меньше\</a:t>
            </a:r>
            <a:r>
              <a:rPr lang="ru-RU" baseline="0" dirty="0" err="1" smtClean="0"/>
              <a:t>префиск</a:t>
            </a:r>
            <a:r>
              <a:rPr lang="ru-RU" baseline="0" dirty="0" smtClean="0"/>
              <a:t>\диапазон».</a:t>
            </a:r>
          </a:p>
          <a:p>
            <a:r>
              <a:rPr lang="ru-RU" baseline="0" dirty="0" smtClean="0"/>
              <a:t>Можно построить любую </a:t>
            </a:r>
            <a:r>
              <a:rPr lang="en-US" baseline="0" dirty="0" smtClean="0"/>
              <a:t>ordered </a:t>
            </a:r>
            <a:r>
              <a:rPr lang="ru-RU" baseline="0" dirty="0" smtClean="0"/>
              <a:t>структуру, где ключ – то поле документа, по которому мы хотим хитро искать,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быстрые (но не такие как в </a:t>
            </a:r>
            <a:r>
              <a:rPr lang="en-US" baseline="0" dirty="0" err="1" smtClean="0"/>
              <a:t>HashTable</a:t>
            </a:r>
            <a:r>
              <a:rPr lang="en-US" baseline="0" dirty="0" smtClean="0"/>
              <a:t>)</a:t>
            </a:r>
            <a:r>
              <a:rPr lang="ru-RU" baseline="0" dirty="0" smtClean="0"/>
              <a:t>, а запись документа сильно не замедлилась. Но при этом у нас появились более богатые возможности для поиска.</a:t>
            </a:r>
          </a:p>
          <a:p>
            <a:r>
              <a:rPr lang="ru-RU" baseline="0" dirty="0" smtClean="0"/>
              <a:t>Примерами таких структур могут быть: древовидные структуры (часто распространены </a:t>
            </a:r>
            <a:r>
              <a:rPr lang="en-US" baseline="0" dirty="0" smtClean="0"/>
              <a:t>B-Tree</a:t>
            </a:r>
            <a:r>
              <a:rPr lang="ru-RU" baseline="0" dirty="0" smtClean="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smtClean="0"/>
          </a:p>
          <a:p>
            <a:r>
              <a:rPr lang="ru-RU" baseline="0" dirty="0" smtClean="0"/>
              <a:t>А если захочется полнотекстового поиска, то подойдут </a:t>
            </a:r>
            <a:r>
              <a:rPr lang="ru-RU" baseline="0" dirty="0" err="1" smtClean="0"/>
              <a:t>суффиксные</a:t>
            </a:r>
            <a:r>
              <a:rPr lang="ru-RU" baseline="0" dirty="0" smtClean="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smtClean="0">
                <a:solidFill>
                  <a:schemeClr val="tx1"/>
                </a:solidFill>
                <a:effectLst/>
                <a:latin typeface="+mn-lt"/>
                <a:ea typeface="+mn-ea"/>
                <a:cs typeface="+mn-cs"/>
              </a:rPr>
              <a:t>индексе</a:t>
            </a:r>
            <a:r>
              <a:rPr lang="ru-RU" sz="1200" b="0" i="0" u="none" strike="noStrike" kern="1200" dirty="0" smtClean="0">
                <a:solidFill>
                  <a:schemeClr val="tx1"/>
                </a:solidFill>
                <a:effectLst/>
                <a:latin typeface="+mn-lt"/>
                <a:ea typeface="+mn-ea"/>
                <a:cs typeface="+mn-cs"/>
              </a:rPr>
              <a:t>. Это то, о чем</a:t>
            </a:r>
            <a:r>
              <a:rPr lang="ru-RU" sz="1200" b="0" i="0" u="none" strike="noStrike" kern="1200" baseline="0" dirty="0" smtClean="0">
                <a:solidFill>
                  <a:schemeClr val="tx1"/>
                </a:solidFill>
                <a:effectLst/>
                <a:latin typeface="+mn-lt"/>
                <a:ea typeface="+mn-ea"/>
                <a:cs typeface="+mn-cs"/>
              </a:rPr>
              <a:t> мы говорили на предыдущих слайдах. </a:t>
            </a:r>
            <a:r>
              <a:rPr lang="ru-RU" sz="1200" b="0" i="0" u="none" strike="noStrike" kern="1200" dirty="0" smtClean="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smtClean="0">
                <a:solidFill>
                  <a:schemeClr val="tx1"/>
                </a:solidFill>
                <a:effectLst/>
                <a:latin typeface="+mn-lt"/>
                <a:ea typeface="+mn-ea"/>
                <a:cs typeface="+mn-cs"/>
              </a:rPr>
              <a:t>хеш</a:t>
            </a:r>
            <a:r>
              <a:rPr lang="ru-RU" sz="1200" b="0" i="0" u="none" strike="noStrike" kern="1200" dirty="0" smtClean="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smtClean="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smtClean="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Индексы часто разделяют на два типа -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Яркими примерами могут выступать </a:t>
            </a:r>
            <a:r>
              <a:rPr lang="ru-RU" sz="1200" b="0" i="0" u="none" strike="noStrike" kern="1200" dirty="0" err="1" smtClean="0">
                <a:solidFill>
                  <a:schemeClr val="tx1"/>
                </a:solidFill>
                <a:effectLst/>
                <a:latin typeface="+mn-lt"/>
                <a:ea typeface="+mn-ea"/>
                <a:cs typeface="+mn-cs"/>
              </a:rPr>
              <a:t>HashTable</a:t>
            </a:r>
            <a:r>
              <a:rPr lang="ru-RU" sz="1200" b="0" i="0" u="none" strike="noStrike" kern="1200" dirty="0" smtClean="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smtClean="0">
                <a:solidFill>
                  <a:schemeClr val="tx1"/>
                </a:solidFill>
                <a:effectLst/>
                <a:latin typeface="+mn-lt"/>
                <a:ea typeface="+mn-ea"/>
                <a:cs typeface="+mn-cs"/>
              </a:rPr>
              <a:t>Tree</a:t>
            </a:r>
            <a:r>
              <a:rPr lang="ru-RU" sz="1200" b="0" i="0" u="none" strike="noStrike" kern="1200" dirty="0" smtClean="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smtClean="0">
                <a:solidFill>
                  <a:schemeClr val="tx1"/>
                </a:solidFill>
                <a:effectLst/>
                <a:latin typeface="+mn-lt"/>
                <a:ea typeface="+mn-ea"/>
                <a:cs typeface="+mn-cs"/>
              </a:rPr>
              <a:t>шардируются</a:t>
            </a:r>
            <a:r>
              <a:rPr lang="ru-RU" sz="1200" b="1"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smtClean="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Давайте</a:t>
            </a:r>
            <a:r>
              <a:rPr lang="ru-RU" sz="1200" b="0" i="0" u="none" strike="noStrike" kern="1200" baseline="0" dirty="0" smtClean="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smtClean="0">
                <a:solidFill>
                  <a:schemeClr val="tx1"/>
                </a:solidFill>
                <a:effectLst/>
                <a:latin typeface="+mn-lt"/>
                <a:ea typeface="+mn-ea"/>
                <a:cs typeface="+mn-cs"/>
              </a:rPr>
              <a:t>ordered</a:t>
            </a:r>
            <a:r>
              <a:rPr lang="ru-RU" sz="1200" b="0" i="0" u="none" strike="noStrike" kern="1200" baseline="0" dirty="0" smtClean="0">
                <a:solidFill>
                  <a:schemeClr val="tx1"/>
                </a:solidFill>
                <a:effectLst/>
                <a:latin typeface="+mn-lt"/>
                <a:ea typeface="+mn-ea"/>
                <a:cs typeface="+mn-cs"/>
              </a:rPr>
              <a:t> индексе. </a:t>
            </a:r>
            <a:r>
              <a:rPr lang="ru-RU" sz="1200" b="0" i="0" u="none" strike="noStrike" kern="1200" dirty="0" smtClean="0">
                <a:solidFill>
                  <a:schemeClr val="tx1"/>
                </a:solidFill>
                <a:effectLst/>
                <a:latin typeface="+mn-lt"/>
                <a:ea typeface="+mn-ea"/>
                <a:cs typeface="+mn-cs"/>
              </a:rPr>
              <a:t>Поиск в нем медленнее, чем в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smtClean="0">
                <a:solidFill>
                  <a:schemeClr val="tx1"/>
                </a:solidFill>
                <a:effectLst/>
                <a:latin typeface="+mn-lt"/>
                <a:ea typeface="+mn-ea"/>
                <a:cs typeface="+mn-cs"/>
              </a:rPr>
              <a:t>skip</a:t>
            </a:r>
            <a:r>
              <a:rPr lang="ru-RU" sz="1200" b="1" i="0" u="none" strike="noStrike" kern="1200" dirty="0" smtClean="0">
                <a:solidFill>
                  <a:schemeClr val="tx1"/>
                </a:solidFill>
                <a:effectLst/>
                <a:latin typeface="+mn-lt"/>
                <a:ea typeface="+mn-ea"/>
                <a:cs typeface="+mn-cs"/>
              </a:rPr>
              <a:t>/</a:t>
            </a:r>
            <a:r>
              <a:rPr lang="ru-RU" sz="1200" b="1" i="0" u="none" strike="noStrike" kern="1200" dirty="0" err="1" smtClean="0">
                <a:solidFill>
                  <a:schemeClr val="tx1"/>
                </a:solidFill>
                <a:effectLst/>
                <a:latin typeface="+mn-lt"/>
                <a:ea typeface="+mn-ea"/>
                <a:cs typeface="+mn-cs"/>
              </a:rPr>
              <a:t>take</a:t>
            </a:r>
            <a:r>
              <a:rPr lang="ru-RU" sz="1200" b="0" i="0" u="none" strike="noStrike" kern="1200" dirty="0" smtClean="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Для</a:t>
            </a:r>
            <a:r>
              <a:rPr lang="ru-RU" sz="1200" b="0" i="0" u="none" strike="noStrike" kern="1200" baseline="0" dirty="0" smtClean="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база данных может самостоятельно отдать вам только те первые N, которые не содержат в себе </a:t>
            </a:r>
            <a:r>
              <a:rPr lang="ru-RU" sz="1200" b="0" i="0" u="none" strike="noStrike" kern="1200" dirty="0" err="1" smtClean="0">
                <a:solidFill>
                  <a:schemeClr val="tx1"/>
                </a:solidFill>
                <a:effectLst/>
                <a:latin typeface="+mn-lt"/>
                <a:ea typeface="+mn-ea"/>
                <a:cs typeface="+mn-cs"/>
              </a:rPr>
              <a:t>картику</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абстрагироваться от</a:t>
            </a:r>
            <a:r>
              <a:rPr lang="ru-RU" sz="1200" b="0" i="0" u="none" strike="noStrike" kern="1200" baseline="0" dirty="0" smtClean="0">
                <a:solidFill>
                  <a:schemeClr val="tx1"/>
                </a:solidFill>
                <a:effectLst/>
                <a:latin typeface="+mn-lt"/>
                <a:ea typeface="+mn-ea"/>
                <a:cs typeface="+mn-cs"/>
              </a:rPr>
              <a:t> конкретной структуры данных, просто считать, что она поддерживает порядок по какому-то полю, за счёт чего умеет быстро </a:t>
            </a:r>
            <a:r>
              <a:rPr lang="en-US" sz="1200" b="0" i="0" u="none" strike="noStrike" kern="1200" baseline="0" dirty="0" smtClean="0">
                <a:solidFill>
                  <a:schemeClr val="tx1"/>
                </a:solidFill>
                <a:effectLst/>
                <a:latin typeface="+mn-lt"/>
                <a:ea typeface="+mn-ea"/>
                <a:cs typeface="+mn-cs"/>
              </a:rPr>
              <a:t>O(</a:t>
            </a:r>
            <a:r>
              <a:rPr lang="en-US" sz="1200" b="0" i="0" u="none" strike="noStrike" kern="1200" baseline="0" dirty="0" err="1" smtClean="0">
                <a:solidFill>
                  <a:schemeClr val="tx1"/>
                </a:solidFill>
                <a:effectLst/>
                <a:latin typeface="+mn-lt"/>
                <a:ea typeface="+mn-ea"/>
                <a:cs typeface="+mn-cs"/>
              </a:rPr>
              <a:t>logN</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smtClean="0">
                <a:solidFill>
                  <a:schemeClr val="tx1"/>
                </a:solidFill>
                <a:effectLst/>
                <a:latin typeface="+mn-lt"/>
                <a:ea typeface="+mn-ea"/>
                <a:cs typeface="+mn-cs"/>
              </a:rPr>
              <a:t>O(1)</a:t>
            </a: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элементов из него займет </a:t>
            </a:r>
            <a:r>
              <a:rPr lang="en-US" sz="1200" dirty="0" smtClean="0"/>
              <a:t>O(M + log(N))</a:t>
            </a:r>
            <a:r>
              <a:rPr lang="ru-RU" sz="1200" dirty="0" smtClean="0"/>
              <a:t> </a:t>
            </a:r>
            <a:r>
              <a:rPr lang="ru-RU" sz="1200" b="0" i="0" u="none" strike="noStrike" kern="1200" dirty="0" smtClean="0">
                <a:solidFill>
                  <a:schemeClr val="tx1"/>
                </a:solidFill>
                <a:effectLst/>
                <a:latin typeface="+mn-lt"/>
                <a:ea typeface="+mn-ea"/>
                <a:cs typeface="+mn-cs"/>
              </a:rPr>
              <a:t>времени. Если нам нужно отфильтровать часть, то это займет </a:t>
            </a:r>
            <a:r>
              <a:rPr lang="en-US" sz="1200" dirty="0" smtClean="0"/>
              <a:t>O(M</a:t>
            </a:r>
            <a:r>
              <a:rPr lang="ru-RU" sz="1200" dirty="0" smtClean="0"/>
              <a:t> + </a:t>
            </a:r>
            <a:r>
              <a:rPr lang="en-US" sz="1200" dirty="0" smtClean="0"/>
              <a:t>K + log(N))</a:t>
            </a:r>
            <a:r>
              <a:rPr lang="ru-RU" sz="1200" dirty="0" smtClean="0"/>
              <a:t> </a:t>
            </a:r>
            <a:r>
              <a:rPr lang="ru-RU" sz="1200" b="0" i="0" u="none" strike="noStrike" kern="1200" dirty="0" smtClean="0">
                <a:solidFill>
                  <a:schemeClr val="tx1"/>
                </a:solidFill>
                <a:effectLst/>
                <a:latin typeface="+mn-lt"/>
                <a:ea typeface="+mn-ea"/>
                <a:cs typeface="+mn-cs"/>
              </a:rPr>
              <a:t>времени, где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 количество неподходящих элементов в первых M +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элементов. И если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 </a:t>
            </a:r>
            <a:r>
              <a:rPr lang="ru-RU" sz="1200" b="0" i="0" u="none" strike="noStrike" kern="1200" dirty="0" err="1" smtClean="0">
                <a:solidFill>
                  <a:schemeClr val="tx1"/>
                </a:solidFill>
                <a:effectLst/>
                <a:latin typeface="+mn-lt"/>
                <a:ea typeface="+mn-ea"/>
                <a:cs typeface="+mn-cs"/>
              </a:rPr>
              <a:t>const</a:t>
            </a:r>
            <a:r>
              <a:rPr lang="en-US" sz="1200" b="0" i="0" u="none" strike="noStrike" kern="1200" dirty="0" smtClean="0">
                <a:solidFill>
                  <a:schemeClr val="tx1"/>
                </a:solidFill>
                <a:effectLst/>
                <a:latin typeface="+mn-lt"/>
                <a:ea typeface="+mn-ea"/>
                <a:cs typeface="+mn-cs"/>
              </a:rPr>
              <a:t> + log(N)</a:t>
            </a:r>
            <a:r>
              <a:rPr lang="ru-RU" sz="1200" b="0" i="0" u="none" strike="noStrike" kern="1200" dirty="0" smtClean="0">
                <a:solidFill>
                  <a:schemeClr val="tx1"/>
                </a:solidFill>
                <a:effectLst/>
                <a:latin typeface="+mn-lt"/>
                <a:ea typeface="+mn-ea"/>
                <a:cs typeface="+mn-cs"/>
              </a:rPr>
              <a:t>), чего мы и добивались.</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TopicID+Time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TopicID+Time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smtClean="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smtClean="0">
              <a:effectLst/>
            </a:endParaRPr>
          </a:p>
          <a:p>
            <a:pPr rtl="0"/>
            <a:r>
              <a:rPr lang="ru-RU" sz="1200" b="0" i="0" u="none" strike="noStrike" kern="1200" dirty="0" smtClean="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smtClean="0">
                <a:solidFill>
                  <a:schemeClr val="tx1"/>
                </a:solidFill>
                <a:effectLst/>
                <a:latin typeface="+mn-lt"/>
                <a:ea typeface="+mn-ea"/>
                <a:cs typeface="+mn-cs"/>
              </a:rPr>
              <a:t>букингами</a:t>
            </a:r>
            <a:r>
              <a:rPr lang="ru-RU" sz="1200" b="0" i="0" u="none" strike="noStrike" kern="1200" dirty="0" smtClean="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ru-RU" sz="1200" b="0" i="0" u="none" strike="noStrike" kern="1200" dirty="0" smtClean="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smtClean="0">
                <a:solidFill>
                  <a:schemeClr val="tx1"/>
                </a:solidFill>
                <a:effectLst/>
                <a:latin typeface="+mn-lt"/>
                <a:ea typeface="+mn-ea"/>
                <a:cs typeface="+mn-cs"/>
              </a:rPr>
              <a:t>Available</a:t>
            </a:r>
            <a:r>
              <a:rPr lang="ru-RU" sz="1200" b="0" i="0" u="none" strike="noStrike"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думают и заполняют решение в </a:t>
            </a:r>
            <a:r>
              <a:rPr lang="ru-RU" sz="1200" b="0" i="0" u="none" strike="noStrike" kern="1200" dirty="0" err="1" smtClean="0">
                <a:solidFill>
                  <a:schemeClr val="tx1"/>
                </a:solidFill>
                <a:effectLst/>
                <a:latin typeface="+mn-lt"/>
                <a:ea typeface="+mn-ea"/>
                <a:cs typeface="+mn-cs"/>
              </a:rPr>
              <a:t>гуглдоке</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smtClean="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smtClean="0">
                <a:solidFill>
                  <a:schemeClr val="tx1"/>
                </a:solidFill>
                <a:effectLst/>
                <a:latin typeface="+mn-lt"/>
                <a:ea typeface="+mn-ea"/>
                <a:cs typeface="+mn-cs"/>
              </a:rPr>
              <a:t>Нужна привязка к комнате (просто знать </a:t>
            </a:r>
            <a:r>
              <a:rPr lang="ru-RU" sz="1200" b="0" i="0" u="none" strike="noStrike" kern="1200" dirty="0" err="1" smtClean="0">
                <a:solidFill>
                  <a:schemeClr val="tx1"/>
                </a:solidFill>
                <a:effectLst/>
                <a:latin typeface="+mn-lt"/>
                <a:ea typeface="+mn-ea"/>
                <a:cs typeface="+mn-cs"/>
              </a:rPr>
              <a:t>roomId</a:t>
            </a:r>
            <a:r>
              <a:rPr lang="ru-RU" sz="1200" b="0" i="0" u="none" strike="noStrike" kern="1200" dirty="0" smtClean="0">
                <a:solidFill>
                  <a:schemeClr val="tx1"/>
                </a:solidFill>
                <a:effectLst/>
                <a:latin typeface="+mn-lt"/>
                <a:ea typeface="+mn-ea"/>
                <a:cs typeface="+mn-cs"/>
              </a:rPr>
              <a:t>).</a:t>
            </a:r>
          </a:p>
          <a:p>
            <a:pPr rtl="0" fontAlgn="base"/>
            <a:r>
              <a:rPr lang="ru-RU" sz="1200" b="0" i="0" u="none" strike="noStrike" kern="1200" dirty="0" smtClean="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smtClean="0">
                <a:solidFill>
                  <a:schemeClr val="tx1"/>
                </a:solidFill>
                <a:effectLst/>
                <a:latin typeface="+mn-lt"/>
                <a:ea typeface="+mn-ea"/>
                <a:cs typeface="+mn-cs"/>
              </a:rPr>
              <a:t>предпроверку</a:t>
            </a:r>
            <a:r>
              <a:rPr lang="ru-RU" sz="1200" b="0" i="0" u="none" strike="noStrike" kern="1200" dirty="0" smtClean="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[проекции, </a:t>
            </a:r>
            <a:r>
              <a:rPr lang="ru-RU" sz="1200" b="0" i="0" u="none" strike="noStrike" kern="1200" dirty="0" err="1" smtClean="0">
                <a:solidFill>
                  <a:schemeClr val="tx1"/>
                </a:solidFill>
                <a:effectLst/>
                <a:latin typeface="+mn-lt"/>
                <a:ea typeface="+mn-ea"/>
                <a:cs typeface="+mn-cs"/>
              </a:rPr>
              <a:t>distinct</a:t>
            </a:r>
            <a:r>
              <a:rPr lang="ru-RU" sz="1200" b="0" i="0" u="none" strike="noStrike" kern="1200" dirty="0" smtClean="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smtClean="0">
                <a:solidFill>
                  <a:schemeClr val="tx1"/>
                </a:solidFill>
                <a:effectLst/>
                <a:latin typeface="+mn-lt"/>
                <a:ea typeface="+mn-ea"/>
                <a:cs typeface="+mn-cs"/>
              </a:rPr>
              <a:t> гостей</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index</a:t>
            </a:r>
            <a:r>
              <a:rPr lang="ru-RU" sz="1200" b="0" i="0" u="none" strike="noStrike" kern="1200" dirty="0" smtClean="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smtClean="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smtClean="0">
                <a:solidFill>
                  <a:schemeClr val="tx1"/>
                </a:solidFill>
                <a:effectLst/>
                <a:latin typeface="+mn-lt"/>
                <a:ea typeface="+mn-ea"/>
                <a:cs typeface="+mn-cs"/>
              </a:rPr>
              <a:t>To</a:t>
            </a:r>
            <a:r>
              <a:rPr lang="ru-RU" sz="1200" b="0" i="0" u="none" strike="noStrike" kern="1200" baseline="0" dirty="0" smtClean="0">
                <a:solidFill>
                  <a:schemeClr val="tx1"/>
                </a:solidFill>
                <a:effectLst/>
                <a:latin typeface="+mn-lt"/>
                <a:ea typeface="+mn-ea"/>
                <a:cs typeface="+mn-cs"/>
              </a:rPr>
              <a:t>, </a:t>
            </a:r>
            <a:r>
              <a:rPr lang="ru-RU" sz="1200" b="0" i="0" u="none" strike="noStrike" kern="1200" baseline="0" dirty="0" err="1" smtClean="0">
                <a:solidFill>
                  <a:schemeClr val="tx1"/>
                </a:solidFill>
                <a:effectLst/>
                <a:latin typeface="+mn-lt"/>
                <a:ea typeface="+mn-ea"/>
                <a:cs typeface="+mn-cs"/>
              </a:rPr>
              <a:t>фильруя</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From</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1. Аналогично предыдущему, но нужен</a:t>
            </a:r>
            <a:r>
              <a:rPr lang="ru-RU" sz="1200" b="0" i="0" u="none" strike="noStrike" kern="1200" baseline="0" dirty="0" smtClean="0">
                <a:solidFill>
                  <a:schemeClr val="tx1"/>
                </a:solidFill>
                <a:effectLst/>
                <a:latin typeface="+mn-lt"/>
                <a:ea typeface="+mn-ea"/>
                <a:cs typeface="+mn-cs"/>
              </a:rPr>
              <a:t> новый составной индекс </a:t>
            </a:r>
            <a:r>
              <a:rPr lang="en-US" sz="1200" b="0" i="0" u="none" strike="noStrike" kern="1200" baseline="0" dirty="0" smtClean="0">
                <a:solidFill>
                  <a:schemeClr val="tx1"/>
                </a:solidFill>
                <a:effectLst/>
                <a:latin typeface="+mn-lt"/>
                <a:ea typeface="+mn-ea"/>
                <a:cs typeface="+mn-cs"/>
              </a:rPr>
              <a:t>(</a:t>
            </a:r>
            <a:r>
              <a:rPr lang="en-US" sz="1200" b="0" i="0" u="none" strike="noStrike" kern="1200" baseline="0" dirty="0" err="1" smtClean="0">
                <a:solidFill>
                  <a:schemeClr val="tx1"/>
                </a:solidFill>
                <a:effectLst/>
                <a:latin typeface="+mn-lt"/>
                <a:ea typeface="+mn-ea"/>
                <a:cs typeface="+mn-cs"/>
              </a:rPr>
              <a:t>HotelID</a:t>
            </a:r>
            <a:r>
              <a:rPr lang="en-US" sz="1200" b="0" i="0" u="none" strike="noStrike" kern="1200" baseline="0" dirty="0" smtClean="0">
                <a:solidFill>
                  <a:schemeClr val="tx1"/>
                </a:solidFill>
                <a:effectLst/>
                <a:latin typeface="+mn-lt"/>
                <a:ea typeface="+mn-ea"/>
                <a:cs typeface="+mn-cs"/>
              </a:rPr>
              <a:t>, To)</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smtClean="0">
                <a:solidFill>
                  <a:schemeClr val="tx1"/>
                </a:solidFill>
                <a:effectLst/>
                <a:latin typeface="+mn-lt"/>
                <a:ea typeface="+mn-ea"/>
                <a:cs typeface="+mn-cs"/>
              </a:rPr>
              <a:t> (те, </a:t>
            </a:r>
            <a:r>
              <a:rPr lang="ru-RU" sz="1200" b="0" i="0" u="none" strike="noStrike" kern="1200" dirty="0" smtClean="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smtClean="0"/>
          </a:p>
          <a:p>
            <a:r>
              <a:rPr lang="ru-RU" dirty="0" smtClean="0"/>
              <a:t>Привет </a:t>
            </a:r>
            <a:r>
              <a:rPr lang="en-US" dirty="0" smtClean="0"/>
              <a:t>ACM’</a:t>
            </a:r>
            <a:r>
              <a:rPr lang="ru-RU" dirty="0" err="1" smtClean="0"/>
              <a:t>щикам</a:t>
            </a:r>
            <a:r>
              <a:rPr lang="ru-RU" dirty="0" smtClean="0"/>
              <a:t>!</a:t>
            </a:r>
          </a:p>
          <a:p>
            <a:endParaRPr lang="ru-RU" dirty="0" smtClean="0"/>
          </a:p>
          <a:p>
            <a:pPr marL="457200" indent="-457200" algn="just">
              <a:buFont typeface="Arial" panose="020B0604020202020204" pitchFamily="34" charset="0"/>
              <a:buChar char="•"/>
            </a:pPr>
            <a:r>
              <a:rPr lang="ru-RU" sz="1200" dirty="0" smtClean="0"/>
              <a:t>Если вы используете </a:t>
            </a:r>
            <a:r>
              <a:rPr lang="ru-RU" sz="1200" dirty="0" err="1" smtClean="0"/>
              <a:t>Hash</a:t>
            </a:r>
            <a:r>
              <a:rPr lang="ru-RU" sz="1200" dirty="0" smtClean="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smtClean="0"/>
              <a:t>Если вы используете древесную структуру для поиска по условию больше\меньше\диапазон, эта же структура (любая </a:t>
            </a:r>
            <a:r>
              <a:rPr lang="ru-RU" sz="1200" dirty="0" err="1" smtClean="0"/>
              <a:t>ordered</a:t>
            </a:r>
            <a:r>
              <a:rPr lang="ru-RU" sz="1200" dirty="0" smtClean="0"/>
              <a:t> коллекция) может использоваться и в базах данных.</a:t>
            </a:r>
          </a:p>
          <a:p>
            <a:pPr marL="457200" indent="-457200" algn="just">
              <a:buFont typeface="Arial" panose="020B0604020202020204" pitchFamily="34" charset="0"/>
              <a:buChar char="•"/>
            </a:pPr>
            <a:r>
              <a:rPr lang="ru-RU" sz="1200" dirty="0" smtClean="0"/>
              <a:t>Если вы просто читаете гигантский файл с определенного </a:t>
            </a:r>
            <a:r>
              <a:rPr lang="ru-RU" sz="1200" dirty="0" err="1" smtClean="0"/>
              <a:t>offset’а</a:t>
            </a:r>
            <a:r>
              <a:rPr lang="ru-RU" sz="1200" dirty="0" smtClean="0"/>
              <a:t>, то и такой подход может использоваться в базах данных.</a:t>
            </a:r>
          </a:p>
          <a:p>
            <a:pPr marL="457200" indent="-457200" algn="just">
              <a:buFont typeface="Arial" panose="020B0604020202020204" pitchFamily="34" charset="0"/>
              <a:buChar char="•"/>
            </a:pPr>
            <a:r>
              <a:rPr lang="en-US" sz="1200" dirty="0" smtClean="0"/>
              <a:t>…</a:t>
            </a:r>
            <a:endParaRPr lang="ru-RU" sz="120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887285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smtClean="0">
                <a:solidFill>
                  <a:schemeClr val="tx1"/>
                </a:solidFill>
                <a:effectLst/>
                <a:latin typeface="+mn-lt"/>
                <a:ea typeface="+mn-ea"/>
                <a:cs typeface="+mn-cs"/>
              </a:rPr>
              <a:t>uniq</a:t>
            </a:r>
            <a:r>
              <a:rPr lang="ru-RU" sz="1200" b="0" i="0" u="none" strike="noStrike" kern="1200" dirty="0" smtClean="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smtClean="0">
                <a:solidFill>
                  <a:schemeClr val="tx1"/>
                </a:solidFill>
                <a:effectLst/>
                <a:latin typeface="+mn-lt"/>
                <a:ea typeface="+mn-ea"/>
                <a:cs typeface="+mn-cs"/>
              </a:rPr>
              <a:t>шарда</a:t>
            </a:r>
            <a:r>
              <a:rPr lang="ru-RU" sz="1200" b="0" i="0" u="none" strike="noStrike" kern="1200" dirty="0" smtClean="0">
                <a:solidFill>
                  <a:schemeClr val="tx1"/>
                </a:solidFill>
                <a:effectLst/>
                <a:latin typeface="+mn-lt"/>
                <a:ea typeface="+mn-ea"/>
                <a:cs typeface="+mn-cs"/>
              </a:rPr>
              <a:t>), но на самом деле далеко не все </a:t>
            </a:r>
            <a:r>
              <a:rPr lang="ru-RU" sz="1200" b="0" i="0" u="none" strike="noStrike" kern="1200" dirty="0" err="1" smtClean="0">
                <a:solidFill>
                  <a:schemeClr val="tx1"/>
                </a:solidFill>
                <a:effectLst/>
                <a:latin typeface="+mn-lt"/>
                <a:ea typeface="+mn-ea"/>
                <a:cs typeface="+mn-cs"/>
              </a:rPr>
              <a:t>NoSQL</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так умеют.</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smtClean="0">
                <a:solidFill>
                  <a:schemeClr val="tx1"/>
                </a:solidFill>
                <a:effectLst/>
                <a:latin typeface="+mn-lt"/>
                <a:ea typeface="+mn-ea"/>
                <a:cs typeface="+mn-cs"/>
              </a:rPr>
              <a:t>JOIN’ят</a:t>
            </a:r>
            <a:r>
              <a:rPr lang="ru-RU" sz="1200" b="0" i="0" u="none" strike="noStrike" kern="1200" dirty="0" smtClean="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 Отлично работают транзакции. (Распределенные транзакции</a:t>
            </a:r>
            <a:r>
              <a:rPr lang="ru-RU" sz="1200" b="0" i="0" u="none" strike="noStrike" kern="1200" baseline="0" dirty="0" smtClean="0">
                <a:solidFill>
                  <a:schemeClr val="tx1"/>
                </a:solidFill>
                <a:effectLst/>
                <a:latin typeface="+mn-lt"/>
                <a:ea typeface="+mn-ea"/>
                <a:cs typeface="+mn-cs"/>
              </a:rPr>
              <a:t> крайне сложны и не встречаются в качественных и эффективных реализациях)</a:t>
            </a:r>
            <a:endParaRPr lang="ru-RU" b="0" dirty="0" smtClean="0">
              <a:effectLst/>
            </a:endParaRPr>
          </a:p>
          <a:p>
            <a:r>
              <a:rPr lang="ru-RU" dirty="0" smtClean="0"/>
              <a:t/>
            </a:r>
            <a:br>
              <a:rPr lang="ru-RU" dirty="0" smtClean="0"/>
            </a:br>
            <a:r>
              <a:rPr lang="ru-RU" sz="1200" b="0" i="0" u="none" strike="noStrike" kern="1200" dirty="0" smtClean="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smtClean="0">
                <a:solidFill>
                  <a:schemeClr val="tx1"/>
                </a:solidFill>
                <a:effectLst/>
                <a:latin typeface="+mn-lt"/>
                <a:ea typeface="+mn-ea"/>
                <a:cs typeface="+mn-cs"/>
              </a:rPr>
              <a:t>хранилка</a:t>
            </a:r>
            <a:r>
              <a:rPr lang="ru-RU" sz="1200" b="0" i="0" u="none" strike="noStrike" kern="1200" dirty="0" smtClean="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smtClean="0">
                <a:solidFill>
                  <a:schemeClr val="tx1"/>
                </a:solidFill>
                <a:effectLst/>
                <a:latin typeface="+mn-lt"/>
                <a:ea typeface="+mn-ea"/>
                <a:cs typeface="+mn-cs"/>
              </a:rPr>
              <a:t>google</a:t>
            </a:r>
            <a:r>
              <a:rPr lang="ru-RU" sz="1200" b="0" i="0" u="none" strike="noStrike" kern="1200" dirty="0" smtClean="0">
                <a:solidFill>
                  <a:schemeClr val="tx1"/>
                </a:solidFill>
                <a:effectLst/>
                <a:latin typeface="+mn-lt"/>
                <a:ea typeface="+mn-ea"/>
                <a:cs typeface="+mn-cs"/>
              </a:rPr>
              <a:t>, SQL вам явно не подойдет. Реляционная алгебра</a:t>
            </a:r>
            <a:r>
              <a:rPr lang="ru-RU" sz="1200" b="0" i="0" u="none" strike="noStrike" kern="1200" baseline="0" dirty="0" smtClean="0">
                <a:solidFill>
                  <a:schemeClr val="tx1"/>
                </a:solidFill>
                <a:effectLst/>
                <a:latin typeface="+mn-lt"/>
                <a:ea typeface="+mn-ea"/>
                <a:cs typeface="+mn-cs"/>
              </a:rPr>
              <a:t> не применима так просто к распределенным системам. </a:t>
            </a:r>
            <a:r>
              <a:rPr lang="ru-RU" sz="1200" b="0" i="0" kern="1200" dirty="0" smtClean="0">
                <a:solidFill>
                  <a:schemeClr val="tx1"/>
                </a:solidFill>
                <a:effectLst/>
                <a:latin typeface="+mn-lt"/>
                <a:ea typeface="+mn-ea"/>
                <a:cs typeface="+mn-cs"/>
              </a:rPr>
              <a:t>По слухам, </a:t>
            </a:r>
            <a:r>
              <a:rPr lang="ru-RU" sz="1200" b="0" i="0" kern="1200" dirty="0" err="1" smtClean="0">
                <a:solidFill>
                  <a:schemeClr val="tx1"/>
                </a:solidFill>
                <a:effectLst/>
                <a:latin typeface="+mn-lt"/>
                <a:ea typeface="+mn-ea"/>
                <a:cs typeface="+mn-cs"/>
              </a:rPr>
              <a:t>CockroachDB</a:t>
            </a:r>
            <a:r>
              <a:rPr lang="ru-RU" sz="1200" b="0" i="0" kern="1200" dirty="0" smtClean="0">
                <a:solidFill>
                  <a:schemeClr val="tx1"/>
                </a:solidFill>
                <a:effectLst/>
                <a:latin typeface="+mn-lt"/>
                <a:ea typeface="+mn-ea"/>
                <a:cs typeface="+mn-cs"/>
              </a:rPr>
              <a:t> как раз опровергает (пытается опровергнуть) это утверждение.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1402225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Изучайте</a:t>
            </a:r>
            <a:r>
              <a:rPr lang="ru-RU" baseline="0" dirty="0" smtClean="0"/>
              <a:t> не только </a:t>
            </a:r>
            <a:r>
              <a:rPr lang="en-US" baseline="0" dirty="0" smtClean="0"/>
              <a:t>API</a:t>
            </a:r>
            <a:r>
              <a:rPr lang="ru-RU" baseline="0" dirty="0" smtClean="0"/>
              <a:t> </a:t>
            </a:r>
            <a:r>
              <a:rPr lang="en-US" baseline="0" dirty="0" smtClean="0"/>
              <a:t>C#</a:t>
            </a:r>
            <a:r>
              <a:rPr lang="ru-RU" baseline="0" dirty="0" smtClean="0"/>
              <a:t> клиента, но и родной язык запросов. Его документация полнее и вернее.</a:t>
            </a:r>
          </a:p>
          <a:p>
            <a:r>
              <a:rPr lang="en-US" baseline="0" dirty="0" smtClean="0"/>
              <a:t>API</a:t>
            </a:r>
            <a:r>
              <a:rPr lang="ru-RU" baseline="0" dirty="0" smtClean="0"/>
              <a:t> </a:t>
            </a:r>
            <a:r>
              <a:rPr lang="en-US" baseline="0" dirty="0" smtClean="0"/>
              <a:t>C#</a:t>
            </a:r>
            <a:r>
              <a:rPr lang="ru-RU" baseline="0" dirty="0" smtClean="0"/>
              <a:t> нужно лишь для строгой типизации и поддерживает опускание на уровень </a:t>
            </a:r>
            <a:r>
              <a:rPr lang="en-US" baseline="0" dirty="0" smtClean="0"/>
              <a:t>BSON</a:t>
            </a:r>
            <a:r>
              <a:rPr lang="ru-RU" baseline="0" smtClean="0"/>
              <a:t>-языка запросов.</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 они разные и заточены под свои цели. И различие можно проводить по совершенно разным измерениям.</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37973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Поскольку в БД могут храниться как единицы ГБ (</a:t>
            </a:r>
            <a:r>
              <a:rPr lang="ru-RU" dirty="0" err="1" smtClean="0"/>
              <a:t>сайтик</a:t>
            </a:r>
            <a:r>
              <a:rPr lang="ru-RU" dirty="0" smtClean="0"/>
              <a:t>-магазин), так и </a:t>
            </a:r>
            <a:r>
              <a:rPr lang="ru-RU" dirty="0" err="1" smtClean="0"/>
              <a:t>эксабайты</a:t>
            </a:r>
            <a:r>
              <a:rPr lang="ru-RU" dirty="0" smtClean="0"/>
              <a:t> данных (</a:t>
            </a:r>
            <a:r>
              <a:rPr lang="ru-RU" dirty="0" err="1" smtClean="0"/>
              <a:t>google</a:t>
            </a:r>
            <a:r>
              <a:rPr lang="ru-RU" dirty="0" smtClean="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Распределенная = </a:t>
            </a:r>
            <a:r>
              <a:rPr lang="en-US" sz="1200" b="0" i="1" kern="1200" dirty="0" smtClean="0">
                <a:solidFill>
                  <a:schemeClr val="tx1"/>
                </a:solidFill>
                <a:effectLst/>
                <a:latin typeface="+mn-lt"/>
                <a:ea typeface="+mn-ea"/>
                <a:cs typeface="+mn-cs"/>
              </a:rPr>
              <a:t>distributed database, DDB</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К 2014 году по косвенным оценкам компания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хранила на своих серверах до 10—15 </a:t>
            </a:r>
            <a:r>
              <a:rPr lang="ru-RU" sz="1200" b="0" i="0" kern="1200" dirty="0" err="1" smtClean="0">
                <a:solidFill>
                  <a:schemeClr val="tx1"/>
                </a:solidFill>
                <a:effectLst/>
                <a:latin typeface="+mn-lt"/>
                <a:ea typeface="+mn-ea"/>
                <a:cs typeface="+mn-cs"/>
              </a:rPr>
              <a:t>эксабайт</a:t>
            </a:r>
            <a:r>
              <a:rPr lang="ru-RU" sz="1200" b="0" i="0" kern="1200" dirty="0" smtClean="0">
                <a:solidFill>
                  <a:schemeClr val="tx1"/>
                </a:solidFill>
                <a:effectLst/>
                <a:latin typeface="+mn-lt"/>
                <a:ea typeface="+mn-ea"/>
                <a:cs typeface="+mn-cs"/>
              </a:rPr>
              <a:t> данных в совокупности)</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Распределенные также</a:t>
            </a:r>
            <a:r>
              <a:rPr lang="ru-RU" sz="1200" b="0" i="0" kern="1200" baseline="0" dirty="0" smtClean="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если БД хранит данные на жестком диске, то</a:t>
            </a:r>
            <a:r>
              <a:rPr lang="ru-RU" baseline="0" dirty="0" smtClean="0"/>
              <a:t> в памяти хранится только </a:t>
            </a:r>
            <a:r>
              <a:rPr lang="ru-RU" baseline="0" dirty="0" err="1" smtClean="0"/>
              <a:t>кеш</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Помимо стандартных</a:t>
            </a:r>
            <a:r>
              <a:rPr lang="ru-RU" baseline="0" dirty="0" smtClean="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smtClean="0"/>
              <a:t>врядли</a:t>
            </a:r>
            <a:r>
              <a:rPr lang="ru-RU" baseline="0" dirty="0" smtClean="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Одним из наиболее </a:t>
            </a:r>
            <a:r>
              <a:rPr lang="ru-RU" baseline="0" dirty="0" smtClean="0"/>
              <a:t>популярных и исторически сложившихся разделений можно считать разделение баз данных на реляционные и </a:t>
            </a:r>
            <a:r>
              <a:rPr lang="en-US" baseline="0" dirty="0" smtClean="0"/>
              <a:t>NoSQL</a:t>
            </a:r>
            <a:endParaRPr lang="en-US" dirty="0" smtClean="0"/>
          </a:p>
          <a:p>
            <a:r>
              <a:rPr lang="en-US" baseline="0" dirty="0" smtClean="0"/>
              <a:t>SQL – </a:t>
            </a:r>
            <a:r>
              <a:rPr lang="ru-RU" baseline="0" dirty="0" smtClean="0"/>
              <a:t>на самом деле это </a:t>
            </a:r>
            <a:r>
              <a:rPr lang="en-US" baseline="0" dirty="0" smtClean="0"/>
              <a:t>structured query language</a:t>
            </a:r>
            <a:r>
              <a:rPr lang="ru-RU" baseline="0" dirty="0" smtClean="0"/>
              <a:t>. Это не база данных, а язык запроса к базам данных.</a:t>
            </a:r>
            <a:endParaRPr lang="en-US" baseline="0" dirty="0" smtClean="0"/>
          </a:p>
          <a:p>
            <a:r>
              <a:rPr lang="ru-RU" baseline="0" dirty="0" smtClean="0"/>
              <a:t>Иногда </a:t>
            </a:r>
            <a:r>
              <a:rPr lang="en-US" baseline="0" dirty="0" smtClean="0"/>
              <a:t>SQL </a:t>
            </a:r>
            <a:r>
              <a:rPr lang="ru-RU" baseline="0" dirty="0" smtClean="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smtClean="0"/>
              <a:t>SQL </a:t>
            </a:r>
            <a:r>
              <a:rPr lang="ru-RU" baseline="0" dirty="0" smtClean="0"/>
              <a:t>был именно у реляционных баз данных). Сейчас </a:t>
            </a:r>
            <a:r>
              <a:rPr lang="en-US" baseline="0" dirty="0" smtClean="0"/>
              <a:t>SQL </a:t>
            </a:r>
            <a:r>
              <a:rPr lang="ru-RU" baseline="0" dirty="0" smtClean="0"/>
              <a:t>как язык запросов прикручивают ко всему, где только не лень.</a:t>
            </a:r>
          </a:p>
          <a:p>
            <a:endParaRPr lang="ru-RU" baseline="0" dirty="0" smtClean="0"/>
          </a:p>
          <a:p>
            <a:r>
              <a:rPr lang="ru-RU" baseline="0" dirty="0" smtClean="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smtClean="0"/>
              <a:t/>
            </a:r>
            <a:br>
              <a:rPr lang="ru-RU" baseline="0" dirty="0" smtClean="0"/>
            </a:br>
            <a:r>
              <a:rPr lang="ru-RU" baseline="0" dirty="0" smtClean="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smtClean="0"/>
              <a:t>Where</a:t>
            </a:r>
            <a:r>
              <a:rPr lang="ru-RU" baseline="0" dirty="0" smtClean="0"/>
              <a:t>, </a:t>
            </a:r>
            <a:r>
              <a:rPr lang="ru-RU" baseline="0" dirty="0" err="1" smtClean="0"/>
              <a:t>Select</a:t>
            </a:r>
            <a:r>
              <a:rPr lang="ru-RU" baseline="0" dirty="0" smtClean="0"/>
              <a:t>, </a:t>
            </a:r>
            <a:r>
              <a:rPr lang="ru-RU" baseline="0" dirty="0" err="1" smtClean="0"/>
              <a:t>GroupBy</a:t>
            </a:r>
            <a:r>
              <a:rPr lang="ru-RU" baseline="0" dirty="0" smtClean="0"/>
              <a:t>, </a:t>
            </a:r>
            <a:r>
              <a:rPr lang="ru-RU" baseline="0" dirty="0" err="1" smtClean="0"/>
              <a:t>Join</a:t>
            </a:r>
            <a:r>
              <a:rPr lang="en-US" baseline="0" dirty="0" smtClean="0"/>
              <a:t> —</a:t>
            </a:r>
            <a:r>
              <a:rPr lang="ru-RU" baseline="0" dirty="0" smtClean="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smtClean="0"/>
              <a:t>NoSQL</a:t>
            </a:r>
            <a:r>
              <a:rPr lang="ru-RU" baseline="0" dirty="0" smtClean="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smtClean="0"/>
              <a:t>шардирования</a:t>
            </a:r>
            <a:r>
              <a:rPr lang="ru-RU" baseline="0" dirty="0" smtClean="0"/>
              <a:t>.</a:t>
            </a:r>
          </a:p>
          <a:p>
            <a:endParaRPr lang="ru-RU" baseline="0" dirty="0" smtClean="0"/>
          </a:p>
          <a:p>
            <a:r>
              <a:rPr lang="en-US" baseline="0" dirty="0" smtClean="0"/>
              <a:t>NoSQL - </a:t>
            </a:r>
            <a:r>
              <a:rPr lang="ru-RU" baseline="0" dirty="0" err="1" smtClean="0"/>
              <a:t>NoSQL</a:t>
            </a:r>
            <a:r>
              <a:rPr lang="ru-RU" baseline="0" dirty="0" smtClean="0"/>
              <a:t> </a:t>
            </a:r>
            <a:r>
              <a:rPr lang="ru-RU" baseline="0" dirty="0" err="1" smtClean="0"/>
              <a:t>обзначает</a:t>
            </a:r>
            <a:r>
              <a:rPr lang="ru-RU" baseline="0" dirty="0" smtClean="0"/>
              <a:t> не «Не SQL», а «</a:t>
            </a:r>
            <a:r>
              <a:rPr lang="ru-RU" baseline="0" dirty="0" err="1" smtClean="0"/>
              <a:t>Not</a:t>
            </a:r>
            <a:r>
              <a:rPr lang="ru-RU" baseline="0" dirty="0" smtClean="0"/>
              <a:t> </a:t>
            </a:r>
            <a:r>
              <a:rPr lang="ru-RU" baseline="0" dirty="0" err="1" smtClean="0"/>
              <a:t>only</a:t>
            </a:r>
            <a:r>
              <a:rPr lang="ru-RU" baseline="0" dirty="0" smtClean="0"/>
              <a:t> SQL»</a:t>
            </a:r>
            <a:r>
              <a:rPr lang="en-US" baseline="0" dirty="0" smtClean="0"/>
              <a:t> </a:t>
            </a:r>
            <a:r>
              <a:rPr lang="ru-RU" baseline="0" dirty="0" smtClean="0"/>
              <a:t>или на русском: «Не </a:t>
            </a:r>
            <a:r>
              <a:rPr lang="en-US" baseline="0" dirty="0" smtClean="0"/>
              <a:t>SQL</a:t>
            </a:r>
            <a:r>
              <a:rPr lang="ru-RU" baseline="0" dirty="0" smtClean="0"/>
              <a:t>-ем единым»! Если следовать определению из Википедии, то: </a:t>
            </a:r>
            <a:r>
              <a:rPr lang="en-US" baseline="0" dirty="0" smtClean="0"/>
              <a:t>NoSQL - </a:t>
            </a:r>
            <a:r>
              <a:rPr lang="ru-RU" baseline="0" dirty="0" smtClean="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smtClean="0"/>
              <a:t>atomicity</a:t>
            </a:r>
            <a:r>
              <a:rPr lang="ru-RU" baseline="0" dirty="0" smtClean="0"/>
              <a:t>) и согласованности данных (англ. </a:t>
            </a:r>
            <a:r>
              <a:rPr lang="ru-RU" baseline="0" dirty="0" err="1" smtClean="0"/>
              <a:t>consistency</a:t>
            </a:r>
            <a:r>
              <a:rPr lang="ru-RU" baseline="0" dirty="0" smtClean="0"/>
              <a:t>). </a:t>
            </a:r>
          </a:p>
          <a:p>
            <a:endParaRPr lang="ru-RU" baseline="0" dirty="0" smtClean="0"/>
          </a:p>
          <a:p>
            <a:r>
              <a:rPr lang="ru-RU" baseline="0" dirty="0" smtClean="0"/>
              <a:t>На сегодняшний день и реляционные и </a:t>
            </a:r>
            <a:r>
              <a:rPr lang="en-US" baseline="0" dirty="0" smtClean="0"/>
              <a:t>NoSQL </a:t>
            </a:r>
            <a:r>
              <a:rPr lang="ru-RU" baseline="0" dirty="0" smtClean="0"/>
              <a:t>базы данных широко используются по всему миру. Мы в нашем курсе будем работать с одним конкретным типом </a:t>
            </a:r>
            <a:r>
              <a:rPr lang="en-US" baseline="0" dirty="0" smtClean="0"/>
              <a:t>NoSQL</a:t>
            </a:r>
            <a:r>
              <a:rPr lang="ru-RU" baseline="0" dirty="0" smtClean="0"/>
              <a:t> БД </a:t>
            </a:r>
            <a:r>
              <a:rPr lang="en-US" baseline="0" dirty="0" smtClean="0"/>
              <a:t>— </a:t>
            </a:r>
            <a:r>
              <a:rPr lang="ru-RU" baseline="0" dirty="0" smtClean="0"/>
              <a:t>документной СУБД</a:t>
            </a:r>
            <a:r>
              <a:rPr lang="en-US" baseline="0" dirty="0" smtClean="0"/>
              <a:t>. </a:t>
            </a:r>
            <a:r>
              <a:rPr lang="ru-RU" baseline="0" dirty="0" smtClean="0"/>
              <a:t>Этому есть несколько причин.</a:t>
            </a:r>
          </a:p>
          <a:p>
            <a:pPr marL="228600" indent="-228600">
              <a:buAutoNum type="arabicPeriod"/>
            </a:pPr>
            <a:r>
              <a:rPr lang="ru-RU" baseline="0" dirty="0" smtClean="0"/>
              <a:t>Они интуитивно понятны. Не нужно вникать в реляционную алгебру, чтобы хранить данные. Документные базы</a:t>
            </a:r>
            <a:r>
              <a:rPr lang="en-US" baseline="0" dirty="0" smtClean="0"/>
              <a:t> </a:t>
            </a:r>
            <a:r>
              <a:rPr lang="ru-RU" baseline="0" dirty="0" smtClean="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smtClean="0"/>
              <a:t>Реляционные БД (</a:t>
            </a:r>
            <a:r>
              <a:rPr lang="en-US" baseline="0" dirty="0" smtClean="0"/>
              <a:t>MySQL, </a:t>
            </a:r>
            <a:r>
              <a:rPr lang="ru-RU" baseline="0" dirty="0" smtClean="0"/>
              <a:t>например</a:t>
            </a:r>
            <a:r>
              <a:rPr lang="en-US" baseline="0" dirty="0" smtClean="0"/>
              <a:t>) </a:t>
            </a:r>
            <a:r>
              <a:rPr lang="ru-RU" baseline="0" dirty="0" smtClean="0"/>
              <a:t>обычно в каком-то виде рассматриваются на традиционных курсах по БД в университете.</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mod="1">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mod="1">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mod="1">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mod="1">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kontur-courses/web-game/blob/master/Db.md"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cs.google.com/spreadsheets/d/1Z9VMfbRuqWw_jX7QQ072O5ACaJe0BOWGqmvTyc-X76Y/ed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Базы</a:t>
            </a:r>
            <a:r>
              <a:rPr lang="en-US" dirty="0" smtClean="0"/>
              <a:t> </a:t>
            </a:r>
            <a:r>
              <a:rPr lang="ru-RU" dirty="0" smtClean="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github.com/kontur-courses/web-game</a:t>
            </a:r>
            <a:r>
              <a:rPr lang="en-US" sz="3200" dirty="0" smtClean="0"/>
              <a:t> </a:t>
            </a:r>
            <a:endParaRPr lang="en-US" sz="3200" b="1" dirty="0" smtClean="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1. Данные </a:t>
            </a:r>
            <a:r>
              <a:rPr lang="ru-RU" dirty="0"/>
              <a:t>не должны </a:t>
            </a:r>
            <a:r>
              <a:rPr lang="ru-RU" dirty="0" smtClean="0"/>
              <a:t>теряться: </a:t>
            </a:r>
            <a:br>
              <a:rPr lang="ru-RU" dirty="0" smtClean="0"/>
            </a:br>
            <a:r>
              <a:rPr lang="ru-RU" dirty="0" smtClean="0"/>
              <a:t>репликация / рейд дисков</a:t>
            </a:r>
            <a:endParaRPr lang="ru-RU" dirty="0"/>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2. Данные </a:t>
            </a:r>
            <a:r>
              <a:rPr lang="ru-RU" dirty="0"/>
              <a:t>должны быть </a:t>
            </a:r>
            <a:r>
              <a:rPr lang="ru-RU" dirty="0" smtClean="0"/>
              <a:t>согласованы</a:t>
            </a:r>
            <a:endParaRPr lang="ru-RU" dirty="0"/>
          </a:p>
          <a:p>
            <a:pPr lvl="1" fontAlgn="base"/>
            <a:r>
              <a:rPr lang="ru-RU" dirty="0" smtClean="0"/>
              <a:t>нельзя </a:t>
            </a:r>
            <a:r>
              <a:rPr lang="ru-RU" dirty="0"/>
              <a:t>случайно записать половину </a:t>
            </a:r>
            <a:r>
              <a:rPr lang="ru-RU" dirty="0" smtClean="0"/>
              <a:t>записи</a:t>
            </a:r>
            <a:endParaRPr lang="ru-RU" dirty="0"/>
          </a:p>
          <a:p>
            <a:pPr lvl="1" fontAlgn="base"/>
            <a:r>
              <a:rPr lang="ru-RU" dirty="0"/>
              <a:t>получить ОК, но </a:t>
            </a:r>
            <a:r>
              <a:rPr lang="ru-RU" dirty="0" smtClean="0"/>
              <a:t>не сохранить данные</a:t>
            </a:r>
            <a:endParaRPr lang="ru-RU" dirty="0"/>
          </a:p>
          <a:p>
            <a:pPr lvl="1" fontAlgn="base"/>
            <a:r>
              <a:rPr lang="ru-RU" dirty="0"/>
              <a:t>зачитать данные не </a:t>
            </a:r>
            <a:r>
              <a:rPr lang="ru-RU" dirty="0" smtClean="0"/>
              <a:t>целиком («мама мыла </a:t>
            </a:r>
            <a:r>
              <a:rPr lang="ru-RU" dirty="0" err="1" smtClean="0"/>
              <a:t>ра</a:t>
            </a:r>
            <a:r>
              <a:rPr lang="ru-RU" dirty="0" smtClean="0"/>
              <a: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6089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3. Распределенная БД </a:t>
            </a:r>
            <a:r>
              <a:rPr lang="ru-RU" dirty="0"/>
              <a:t>должна быть устойчива </a:t>
            </a:r>
            <a:r>
              <a:rPr lang="ru-RU" dirty="0" smtClean="0"/>
              <a:t>к</a:t>
            </a:r>
            <a:r>
              <a:rPr lang="en-US" dirty="0" smtClean="0"/>
              <a:t> </a:t>
            </a:r>
            <a:r>
              <a:rPr lang="ru-RU" dirty="0" err="1" smtClean="0"/>
              <a:t>brain-split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128598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4. БД </a:t>
            </a:r>
            <a:r>
              <a:rPr lang="ru-RU" dirty="0"/>
              <a:t>должна быть доступна 99.(9)% времени</a:t>
            </a:r>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047887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Обычно, самое важное:</a:t>
            </a:r>
          </a:p>
          <a:p>
            <a:pPr marL="514350" indent="-514350" fontAlgn="base">
              <a:buFont typeface="+mj-lt"/>
              <a:buAutoNum type="arabicPeriod"/>
            </a:pPr>
            <a:r>
              <a:rPr lang="ru-RU" dirty="0" smtClean="0"/>
              <a:t>Данные </a:t>
            </a:r>
            <a:r>
              <a:rPr lang="ru-RU" dirty="0"/>
              <a:t>не должны теряться </a:t>
            </a:r>
            <a:endParaRPr lang="ru-RU" dirty="0" smtClean="0"/>
          </a:p>
          <a:p>
            <a:pPr marL="514350" indent="-514350" fontAlgn="base">
              <a:buFont typeface="+mj-lt"/>
              <a:buAutoNum type="arabicPeriod"/>
            </a:pPr>
            <a:r>
              <a:rPr lang="ru-RU" dirty="0"/>
              <a:t>Д</a:t>
            </a:r>
            <a:r>
              <a:rPr lang="ru-RU" dirty="0" smtClean="0"/>
              <a:t>анные </a:t>
            </a:r>
            <a:r>
              <a:rPr lang="ru-RU" dirty="0"/>
              <a:t>должны быть </a:t>
            </a:r>
            <a:r>
              <a:rPr lang="ru-RU" dirty="0" smtClean="0"/>
              <a:t>согласованы</a:t>
            </a:r>
          </a:p>
          <a:p>
            <a:pPr marL="514350" indent="-514350" fontAlgn="base">
              <a:buFont typeface="+mj-lt"/>
              <a:buAutoNum type="arabicPeriod"/>
            </a:pPr>
            <a:r>
              <a:rPr lang="ru-RU" dirty="0" smtClean="0"/>
              <a:t>Устойчива </a:t>
            </a:r>
            <a:r>
              <a:rPr lang="ru-RU" dirty="0"/>
              <a:t>к </a:t>
            </a:r>
            <a:r>
              <a:rPr lang="ru-RU" dirty="0" err="1" smtClean="0"/>
              <a:t>brain-split</a:t>
            </a:r>
            <a:endParaRPr lang="ru-RU" dirty="0" smtClean="0"/>
          </a:p>
          <a:p>
            <a:pPr fontAlgn="base"/>
            <a:endParaRPr lang="ru-RU" dirty="0" smtClean="0"/>
          </a:p>
          <a:p>
            <a:pPr fontAlgn="base"/>
            <a:r>
              <a:rPr lang="ru-RU" dirty="0" smtClean="0"/>
              <a:t>Как это достигается </a:t>
            </a:r>
            <a:r>
              <a:rPr lang="en-US" dirty="0" smtClean="0"/>
              <a:t>—</a:t>
            </a:r>
            <a:r>
              <a:rPr lang="ru-RU" dirty="0" smtClean="0"/>
              <a:t> за рамками этого блока.</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409217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5. БД </a:t>
            </a:r>
            <a:r>
              <a:rPr lang="ru-RU" dirty="0"/>
              <a:t>должна работать </a:t>
            </a:r>
            <a:r>
              <a:rPr lang="ru-RU" dirty="0" smtClean="0"/>
              <a:t>быстро </a:t>
            </a:r>
          </a:p>
          <a:p>
            <a:pPr fontAlgn="base"/>
            <a:endParaRPr lang="ru-RU" dirty="0"/>
          </a:p>
          <a:p>
            <a:pPr fontAlgn="base"/>
            <a:r>
              <a:rPr lang="ru-RU" dirty="0" smtClean="0"/>
              <a:t>Это </a:t>
            </a:r>
            <a:r>
              <a:rPr lang="ru-RU" dirty="0"/>
              <a:t>сильно зависит в том числе и от того, как ей пользоваться и как спроектировать данные в ней. </a:t>
            </a:r>
            <a:endParaRPr lang="ru-RU" dirty="0" smtClean="0"/>
          </a:p>
          <a:p>
            <a:pPr fontAlgn="base"/>
            <a:endParaRPr lang="ru-RU" dirty="0" smtClean="0"/>
          </a:p>
          <a:p>
            <a:pPr fontAlgn="base"/>
            <a:r>
              <a:rPr lang="ru-RU" dirty="0" smtClean="0">
                <a:solidFill>
                  <a:schemeClr val="accent1"/>
                </a:solidFill>
              </a:rPr>
              <a:t>Об этом наш курс!</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3645416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 чём поговорим:</a:t>
            </a:r>
          </a:p>
          <a:p>
            <a:pPr marL="457200" indent="-457200">
              <a:buFont typeface="Arial" panose="020B0604020202020204" pitchFamily="34" charset="0"/>
              <a:buChar char="•"/>
            </a:pPr>
            <a:r>
              <a:rPr lang="ru-RU" dirty="0" smtClean="0"/>
              <a:t>Базовые подходы</a:t>
            </a:r>
          </a:p>
          <a:p>
            <a:pPr marL="457200" indent="-457200">
              <a:buFont typeface="Arial" panose="020B0604020202020204" pitchFamily="34" charset="0"/>
              <a:buChar char="•"/>
            </a:pPr>
            <a:r>
              <a:rPr lang="ru-RU" dirty="0" smtClean="0"/>
              <a:t>Логика работы с БД</a:t>
            </a:r>
          </a:p>
          <a:p>
            <a:pPr marL="457200" indent="-457200">
              <a:buFont typeface="Arial" panose="020B0604020202020204" pitchFamily="34" charset="0"/>
              <a:buChar char="•"/>
            </a:pPr>
            <a:r>
              <a:rPr lang="ru-RU" dirty="0" smtClean="0"/>
              <a:t>Примеры на БД </a:t>
            </a:r>
            <a:r>
              <a:rPr lang="en-US" dirty="0" smtClean="0"/>
              <a:t>“MongoDB”</a:t>
            </a:r>
          </a:p>
          <a:p>
            <a:endParaRPr lang="en-US" dirty="0"/>
          </a:p>
        </p:txBody>
      </p:sp>
      <p:sp>
        <p:nvSpPr>
          <p:cNvPr id="3" name="Заголовок 2"/>
          <p:cNvSpPr>
            <a:spLocks noGrp="1"/>
          </p:cNvSpPr>
          <p:nvPr>
            <p:ph type="title"/>
          </p:nvPr>
        </p:nvSpPr>
        <p:spPr/>
        <p:txBody>
          <a:bodyPr/>
          <a:lstStyle/>
          <a:p>
            <a:r>
              <a:rPr lang="ru-RU" dirty="0" smtClean="0"/>
              <a:t>Проектирование структуры БД</a:t>
            </a:r>
            <a:endParaRPr lang="ru-RU" dirty="0"/>
          </a:p>
        </p:txBody>
      </p:sp>
    </p:spTree>
    <p:extLst>
      <p:ext uri="{BB962C8B-B14F-4D97-AF65-F5344CB8AC3E}">
        <p14:creationId xmlns:p14="http://schemas.microsoft.com/office/powerpoint/2010/main" val="113573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smtClean="0"/>
              <a:t>Документная</a:t>
            </a:r>
          </a:p>
          <a:p>
            <a:pPr marL="457200" indent="-457200">
              <a:buFont typeface="Arial" panose="020B0604020202020204" pitchFamily="34" charset="0"/>
              <a:buChar char="•"/>
            </a:pPr>
            <a:r>
              <a:rPr lang="ru-RU" dirty="0" smtClean="0"/>
              <a:t>Масштабируемая</a:t>
            </a:r>
          </a:p>
          <a:p>
            <a:pPr marL="457200" indent="-457200">
              <a:buFont typeface="Arial" panose="020B0604020202020204" pitchFamily="34" charset="0"/>
              <a:buChar char="•"/>
            </a:pPr>
            <a:r>
              <a:rPr lang="ru-RU" dirty="0" smtClean="0"/>
              <a:t>Гибкая</a:t>
            </a:r>
            <a:endParaRPr lang="en-US" dirty="0"/>
          </a:p>
        </p:txBody>
      </p:sp>
      <p:sp>
        <p:nvSpPr>
          <p:cNvPr id="2" name="Заголовок 1"/>
          <p:cNvSpPr>
            <a:spLocks noGrp="1"/>
          </p:cNvSpPr>
          <p:nvPr>
            <p:ph type="title"/>
          </p:nvPr>
        </p:nvSpPr>
        <p:spPr/>
        <p:txBody>
          <a:bodyPr/>
          <a:lstStyle/>
          <a:p>
            <a:r>
              <a:rPr lang="en-US" sz="4800" dirty="0" err="1" smtClean="0"/>
              <a:t>MONGOdb</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smtClean="0"/>
              <a:t>Users:</a:t>
            </a:r>
          </a:p>
          <a:p>
            <a:pPr marL="457200" indent="-457200">
              <a:buFont typeface="Arial" panose="020B0604020202020204" pitchFamily="34" charset="0"/>
              <a:buChar char="•"/>
            </a:pPr>
            <a:r>
              <a:rPr lang="en-US" sz="2800" dirty="0" smtClean="0"/>
              <a:t>{</a:t>
            </a:r>
            <a:r>
              <a:rPr lang="en-US" sz="2800" i="1" dirty="0">
                <a:solidFill>
                  <a:schemeClr val="accent1"/>
                </a:solidFill>
              </a:rPr>
              <a:t>”Login</a:t>
            </a:r>
            <a:r>
              <a:rPr lang="en-US" sz="2800" i="1" dirty="0" smtClean="0">
                <a:solidFill>
                  <a:schemeClr val="accent1"/>
                </a:solidFill>
              </a:rPr>
              <a:t>”: </a:t>
            </a:r>
            <a:r>
              <a:rPr lang="en-US" sz="2800" dirty="0"/>
              <a:t>”</a:t>
            </a:r>
            <a:r>
              <a:rPr lang="en-US" sz="2800" dirty="0" err="1"/>
              <a:t>Ciceron</a:t>
            </a:r>
            <a:r>
              <a:rPr lang="en-US" sz="2800" dirty="0" smtClean="0"/>
              <a:t>”, </a:t>
            </a:r>
            <a:r>
              <a:rPr lang="en-US" sz="2800" i="1" dirty="0">
                <a:solidFill>
                  <a:schemeClr val="accent1"/>
                </a:solidFill>
              </a:rPr>
              <a:t>”Role</a:t>
            </a:r>
            <a:r>
              <a:rPr lang="en-US" sz="2800" i="1" dirty="0" smtClean="0">
                <a:solidFill>
                  <a:schemeClr val="accent1"/>
                </a:solidFill>
              </a:rPr>
              <a:t>”</a:t>
            </a:r>
            <a:r>
              <a:rPr lang="en-US" sz="2800" dirty="0" smtClean="0">
                <a:solidFill>
                  <a:schemeClr val="accent1"/>
                </a:solidFill>
              </a:rPr>
              <a:t>: </a:t>
            </a:r>
            <a:r>
              <a:rPr lang="en-US" sz="2800" dirty="0"/>
              <a:t>”Owner</a:t>
            </a:r>
            <a:r>
              <a:rPr lang="en-US" sz="2800" dirty="0" smtClean="0"/>
              <a:t>”}</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ru-RU" sz="2800" i="1" dirty="0" smtClean="0">
                <a:solidFill>
                  <a:schemeClr val="accent1"/>
                </a:solidFill>
              </a:rPr>
              <a:t> </a:t>
            </a:r>
            <a:r>
              <a:rPr lang="en-US" sz="2800" dirty="0"/>
              <a:t>”</a:t>
            </a:r>
            <a:r>
              <a:rPr lang="en-US" sz="2800" dirty="0" smtClean="0"/>
              <a:t>Popper”,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Admin”, </a:t>
            </a:r>
            <a:r>
              <a:rPr lang="en-US" sz="2800" i="1" dirty="0">
                <a:solidFill>
                  <a:schemeClr val="accent1"/>
                </a:solidFill>
              </a:rPr>
              <a:t>”</a:t>
            </a:r>
            <a:r>
              <a:rPr lang="en-US" sz="2800" i="1" dirty="0" err="1" smtClean="0">
                <a:solidFill>
                  <a:schemeClr val="accent1"/>
                </a:solidFill>
              </a:rPr>
              <a:t>BanHammer</a:t>
            </a:r>
            <a:r>
              <a:rPr lang="en-US" sz="2800" i="1" dirty="0">
                <a:solidFill>
                  <a:schemeClr val="accent1"/>
                </a:solidFill>
              </a:rPr>
              <a:t>”:</a:t>
            </a:r>
            <a:r>
              <a:rPr lang="en-US" sz="2800" dirty="0"/>
              <a:t> ”</a:t>
            </a:r>
            <a:r>
              <a:rPr lang="en-US" sz="2800" dirty="0" smtClean="0"/>
              <a:t>true”}</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smtClean="0"/>
              <a:t>”</a:t>
            </a:r>
            <a:r>
              <a:rPr lang="en-US" sz="2800" dirty="0" err="1" smtClean="0"/>
              <a:t>Freid</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 </a:t>
            </a:r>
            <a:r>
              <a:rPr lang="en-US" sz="2800" i="1" dirty="0">
                <a:solidFill>
                  <a:schemeClr val="accent1"/>
                </a:solidFill>
              </a:rPr>
              <a:t>”</a:t>
            </a:r>
            <a:r>
              <a:rPr lang="en-US" sz="2800" i="1" dirty="0" smtClean="0">
                <a:solidFill>
                  <a:schemeClr val="accent1"/>
                </a:solidFill>
              </a:rPr>
              <a:t>Status</a:t>
            </a:r>
            <a:r>
              <a:rPr lang="en-US" sz="2800" i="1" dirty="0">
                <a:solidFill>
                  <a:schemeClr val="accent1"/>
                </a:solidFill>
              </a:rPr>
              <a:t>”:</a:t>
            </a:r>
            <a:r>
              <a:rPr lang="en-US" sz="2800" dirty="0"/>
              <a:t> ”</a:t>
            </a:r>
            <a:r>
              <a:rPr lang="en-US" sz="2800" dirty="0" smtClean="0"/>
              <a:t>Ban”}</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a:t>”</a:t>
            </a:r>
            <a:r>
              <a:rPr lang="en-US" sz="2800" dirty="0" err="1" smtClean="0"/>
              <a:t>ImmanuelKant</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a:t>
            </a:r>
            <a:endParaRPr lang="en-US" sz="2800" dirty="0"/>
          </a:p>
          <a:p>
            <a:pPr marL="457200" indent="-457200">
              <a:buFont typeface="Arial" panose="020B0604020202020204" pitchFamily="34" charset="0"/>
              <a:buChar char="•"/>
            </a:pPr>
            <a:r>
              <a:rPr lang="en-US" sz="2800" dirty="0" smtClean="0"/>
              <a:t>…</a:t>
            </a:r>
            <a:endParaRPr lang="ru-RU" sz="2800" dirty="0" smtClean="0"/>
          </a:p>
          <a:p>
            <a:r>
              <a:rPr lang="en-US" sz="2800" dirty="0" smtClean="0"/>
              <a:t>Messages:</a:t>
            </a:r>
          </a:p>
          <a:p>
            <a:pPr marL="457200" indent="-457200">
              <a:buFont typeface="Arial" panose="020B0604020202020204" pitchFamily="34" charset="0"/>
              <a:buChar char="•"/>
            </a:pPr>
            <a:r>
              <a:rPr lang="en-US" sz="2800" dirty="0" smtClean="0"/>
              <a:t>{</a:t>
            </a:r>
            <a:r>
              <a:rPr lang="en-US" sz="2800" i="1" dirty="0" smtClean="0">
                <a:solidFill>
                  <a:schemeClr val="accent1"/>
                </a:solidFill>
              </a:rPr>
              <a:t>”Author”:</a:t>
            </a:r>
            <a:r>
              <a:rPr lang="en-US" sz="2800" dirty="0" smtClean="0">
                <a:solidFill>
                  <a:schemeClr val="accent1"/>
                </a:solidFill>
              </a:rPr>
              <a:t> </a:t>
            </a:r>
            <a:r>
              <a:rPr lang="en-US" sz="2800" dirty="0"/>
              <a:t>”</a:t>
            </a:r>
            <a:r>
              <a:rPr lang="en-US" sz="2800" dirty="0" err="1"/>
              <a:t>Freid</a:t>
            </a:r>
            <a:r>
              <a:rPr lang="en-US" sz="2800" dirty="0"/>
              <a:t>”, </a:t>
            </a:r>
            <a:r>
              <a:rPr lang="en-US" sz="2800" i="1" dirty="0" smtClean="0">
                <a:solidFill>
                  <a:schemeClr val="accent1"/>
                </a:solidFill>
              </a:rPr>
              <a:t>”Text”:</a:t>
            </a:r>
            <a:r>
              <a:rPr lang="en-US" sz="2800" dirty="0" smtClean="0"/>
              <a:t> ”Hi all”, </a:t>
            </a:r>
            <a:r>
              <a:rPr lang="en-US" sz="2800" i="1" dirty="0" smtClean="0">
                <a:solidFill>
                  <a:schemeClr val="accent1"/>
                </a:solidFill>
              </a:rPr>
              <a:t>”Timestamp”:</a:t>
            </a:r>
            <a:r>
              <a:rPr lang="en-US" sz="2800" dirty="0" smtClean="0"/>
              <a:t> ”2019-02-21”}</a:t>
            </a:r>
          </a:p>
          <a:p>
            <a:pPr marL="457200" indent="-457200">
              <a:buFont typeface="Arial" panose="020B0604020202020204" pitchFamily="34" charset="0"/>
              <a:buChar char="•"/>
            </a:pPr>
            <a:endParaRPr lang="en-US" sz="2800" dirty="0"/>
          </a:p>
          <a:p>
            <a:endParaRPr lang="en-US" sz="2800" dirty="0" smtClean="0"/>
          </a:p>
          <a:p>
            <a:endParaRPr lang="ru-RU" sz="2800" dirty="0"/>
          </a:p>
        </p:txBody>
      </p:sp>
      <p:sp>
        <p:nvSpPr>
          <p:cNvPr id="3" name="Заголовок 2"/>
          <p:cNvSpPr>
            <a:spLocks noGrp="1"/>
          </p:cNvSpPr>
          <p:nvPr>
            <p:ph type="title"/>
          </p:nvPr>
        </p:nvSpPr>
        <p:spPr/>
        <p:txBody>
          <a:bodyPr/>
          <a:lstStyle/>
          <a:p>
            <a:r>
              <a:rPr lang="ru-RU" dirty="0" smtClean="0"/>
              <a:t>коллекции</a:t>
            </a:r>
            <a:endParaRPr lang="ru-RU" dirty="0"/>
          </a:p>
        </p:txBody>
      </p:sp>
    </p:spTree>
    <p:extLst>
      <p:ext uri="{BB962C8B-B14F-4D97-AF65-F5344CB8AC3E}">
        <p14:creationId xmlns:p14="http://schemas.microsoft.com/office/powerpoint/2010/main" val="306116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А как их искать? </a:t>
            </a:r>
            <a:br>
              <a:rPr lang="ru-RU" dirty="0" smtClean="0"/>
            </a:br>
            <a:endParaRPr lang="ru-RU" dirty="0" smtClean="0"/>
          </a:p>
          <a:p>
            <a:r>
              <a:rPr lang="ru-RU" dirty="0" smtClean="0"/>
              <a:t>Найти пользователя с заданным логином.</a:t>
            </a:r>
          </a:p>
          <a:p>
            <a:endParaRPr lang="ru-RU" dirty="0"/>
          </a:p>
          <a:p>
            <a:r>
              <a:rPr lang="ru-RU" dirty="0" smtClean="0"/>
              <a:t>Быстро!</a:t>
            </a:r>
          </a:p>
        </p:txBody>
      </p:sp>
      <p:sp>
        <p:nvSpPr>
          <p:cNvPr id="3" name="Заголовок 2"/>
          <p:cNvSpPr>
            <a:spLocks noGrp="1"/>
          </p:cNvSpPr>
          <p:nvPr>
            <p:ph type="title"/>
          </p:nvPr>
        </p:nvSpPr>
        <p:spPr/>
        <p:txBody>
          <a:bodyPr/>
          <a:lstStyle/>
          <a:p>
            <a:r>
              <a:rPr lang="ru-RU" dirty="0" smtClean="0"/>
              <a:t>Как хранить документы?</a:t>
            </a:r>
            <a:endParaRPr lang="ru-RU" dirty="0"/>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dirty="0" smtClean="0"/>
              <a:t>Правильно называть – СУБД. </a:t>
            </a:r>
            <a:br>
              <a:rPr lang="ru-RU" dirty="0" smtClean="0"/>
            </a:br>
            <a:r>
              <a:rPr lang="ru-RU" dirty="0" smtClean="0"/>
              <a:t>В разговорной речи часто СУБД = БД (</a:t>
            </a:r>
            <a:r>
              <a:rPr lang="en-US" dirty="0" smtClean="0"/>
              <a:t>DB)</a:t>
            </a:r>
            <a:endParaRPr lang="ru-RU" dirty="0" smtClean="0"/>
          </a:p>
          <a:p>
            <a:pPr marL="457200" indent="-457200">
              <a:buFont typeface="Arial" panose="020B0604020202020204" pitchFamily="34" charset="0"/>
              <a:buChar char="•"/>
            </a:pPr>
            <a:r>
              <a:rPr lang="ru-RU" dirty="0" smtClean="0"/>
              <a:t>БД </a:t>
            </a:r>
            <a:r>
              <a:rPr lang="en-US" dirty="0" smtClean="0"/>
              <a:t>—</a:t>
            </a:r>
            <a:r>
              <a:rPr lang="ru-RU" dirty="0" smtClean="0"/>
              <a:t> это сервис, доступный по сети.</a:t>
            </a:r>
          </a:p>
          <a:p>
            <a:pPr marL="457200" indent="-457200">
              <a:buFont typeface="Arial" panose="020B0604020202020204" pitchFamily="34" charset="0"/>
              <a:buChar char="•"/>
            </a:pPr>
            <a:r>
              <a:rPr lang="ru-RU" dirty="0" smtClean="0"/>
              <a:t>БД </a:t>
            </a:r>
            <a:r>
              <a:rPr lang="en-US" dirty="0" smtClean="0"/>
              <a:t>—</a:t>
            </a:r>
            <a:r>
              <a:rPr lang="ru-RU" dirty="0" smtClean="0"/>
              <a:t> сложная внутри, простая в использовании</a:t>
            </a:r>
            <a:endParaRPr lang="ru-RU" dirty="0"/>
          </a:p>
        </p:txBody>
      </p:sp>
      <p:sp>
        <p:nvSpPr>
          <p:cNvPr id="3" name="Заголовок 2"/>
          <p:cNvSpPr>
            <a:spLocks noGrp="1"/>
          </p:cNvSpPr>
          <p:nvPr>
            <p:ph type="title"/>
          </p:nvPr>
        </p:nvSpPr>
        <p:spPr/>
        <p:txBody>
          <a:bodyPr/>
          <a:lstStyle/>
          <a:p>
            <a:r>
              <a:rPr lang="ru-RU" dirty="0" smtClean="0"/>
              <a:t>Что такое база данных</a:t>
            </a:r>
            <a:r>
              <a:rPr lang="ru-RU" dirty="0"/>
              <a:t>?</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Рядом с файлом данных коллекции хранить </a:t>
            </a:r>
            <a:r>
              <a:rPr lang="en-US" dirty="0" err="1" smtClean="0"/>
              <a:t>HashTable</a:t>
            </a:r>
            <a:r>
              <a:rPr lang="ru-RU" dirty="0" smtClean="0"/>
              <a:t>:</a:t>
            </a:r>
            <a:br>
              <a:rPr lang="ru-RU" dirty="0" smtClean="0"/>
            </a:br>
            <a:r>
              <a:rPr lang="en-US" dirty="0" smtClean="0"/>
              <a:t>Login → </a:t>
            </a:r>
            <a:r>
              <a:rPr lang="ru-RU" dirty="0" smtClean="0"/>
              <a:t>смещение в файле данных, по которому записан пользователь с таким </a:t>
            </a:r>
            <a:r>
              <a:rPr lang="en-US" dirty="0" smtClean="0"/>
              <a:t>Login</a:t>
            </a:r>
            <a:endParaRPr lang="ru-RU" dirty="0"/>
          </a:p>
        </p:txBody>
      </p:sp>
      <p:sp>
        <p:nvSpPr>
          <p:cNvPr id="3" name="Заголовок 2"/>
          <p:cNvSpPr>
            <a:spLocks noGrp="1"/>
          </p:cNvSpPr>
          <p:nvPr>
            <p:ph type="title"/>
          </p:nvPr>
        </p:nvSpPr>
        <p:spPr/>
        <p:txBody>
          <a:bodyPr/>
          <a:lstStyle/>
          <a:p>
            <a:r>
              <a:rPr lang="ru-RU" dirty="0" smtClean="0"/>
              <a:t>Поиск по точному совпадению</a:t>
            </a:r>
            <a:endParaRPr lang="ru-RU" dirty="0"/>
          </a:p>
        </p:txBody>
      </p:sp>
    </p:spTree>
    <p:extLst>
      <p:ext uri="{BB962C8B-B14F-4D97-AF65-F5344CB8AC3E}">
        <p14:creationId xmlns:p14="http://schemas.microsoft.com/office/powerpoint/2010/main" val="3464778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Найти все сообщения с января по февраль</a:t>
            </a:r>
          </a:p>
          <a:p>
            <a:r>
              <a:rPr lang="ru-RU" dirty="0" smtClean="0"/>
              <a:t>Любая </a:t>
            </a:r>
            <a:r>
              <a:rPr lang="en-US" dirty="0" smtClean="0"/>
              <a:t>ordered </a:t>
            </a:r>
            <a:r>
              <a:rPr lang="ru-RU" dirty="0" smtClean="0"/>
              <a:t>структура</a:t>
            </a:r>
            <a:endParaRPr lang="en-US" dirty="0" smtClean="0"/>
          </a:p>
        </p:txBody>
      </p:sp>
      <p:sp>
        <p:nvSpPr>
          <p:cNvPr id="3" name="Заголовок 2"/>
          <p:cNvSpPr>
            <a:spLocks noGrp="1"/>
          </p:cNvSpPr>
          <p:nvPr>
            <p:ph type="title"/>
          </p:nvPr>
        </p:nvSpPr>
        <p:spPr/>
        <p:txBody>
          <a:bodyPr/>
          <a:lstStyle/>
          <a:p>
            <a:r>
              <a:rPr lang="ru-RU" dirty="0" smtClean="0"/>
              <a:t>Поиск по диапазону</a:t>
            </a:r>
            <a:endParaRPr lang="ru-RU" dirty="0"/>
          </a:p>
        </p:txBody>
      </p:sp>
    </p:spTree>
    <p:extLst>
      <p:ext uri="{BB962C8B-B14F-4D97-AF65-F5344CB8AC3E}">
        <p14:creationId xmlns:p14="http://schemas.microsoft.com/office/powerpoint/2010/main" val="337383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smtClean="0"/>
              <a:t>Может быть много индексов у одной коллекции</a:t>
            </a:r>
          </a:p>
          <a:p>
            <a:pPr marL="457200" indent="-457200">
              <a:buFont typeface="Arial" panose="020B0604020202020204" pitchFamily="34" charset="0"/>
              <a:buChar char="•"/>
            </a:pPr>
            <a:r>
              <a:rPr lang="ru-RU" dirty="0" smtClean="0"/>
              <a:t>Занимает дополнительное место</a:t>
            </a:r>
          </a:p>
          <a:p>
            <a:pPr marL="457200" indent="-457200">
              <a:buFont typeface="Arial" panose="020B0604020202020204" pitchFamily="34" charset="0"/>
              <a:buChar char="•"/>
            </a:pPr>
            <a:r>
              <a:rPr lang="ru-RU" dirty="0" smtClean="0"/>
              <a:t>Замедляет операции обновления данных</a:t>
            </a:r>
          </a:p>
          <a:p>
            <a:pPr marL="457200" indent="-457200">
              <a:buFont typeface="Arial" panose="020B0604020202020204" pitchFamily="34" charset="0"/>
              <a:buChar char="•"/>
            </a:pPr>
            <a:r>
              <a:rPr lang="ru-RU" dirty="0" smtClean="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smtClean="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smtClean="0">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smtClean="0">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1174509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smtClean="0"/>
              <a:t>Задан порядок</a:t>
            </a:r>
            <a:r>
              <a:rPr lang="en-US" sz="2400" dirty="0" smtClean="0"/>
              <a:t> (collation)</a:t>
            </a:r>
            <a:endParaRPr lang="ru-RU" sz="2400" dirty="0" smtClean="0"/>
          </a:p>
          <a:p>
            <a:pPr marL="342900" indent="-342900">
              <a:buFont typeface="Arial" panose="020B0604020202020204" pitchFamily="34" charset="0"/>
              <a:buChar char="•"/>
            </a:pPr>
            <a:r>
              <a:rPr lang="ru-RU" sz="2400" dirty="0" smtClean="0"/>
              <a:t>Поиск левой / правой границы </a:t>
            </a:r>
            <a:r>
              <a:rPr lang="en-US" sz="2400" dirty="0" smtClean="0"/>
              <a:t>O(</a:t>
            </a:r>
            <a:r>
              <a:rPr lang="en-US" sz="2400" dirty="0" err="1" smtClean="0"/>
              <a:t>logN</a:t>
            </a:r>
            <a:r>
              <a:rPr lang="en-US" sz="2400" dirty="0" smtClean="0"/>
              <a:t>)</a:t>
            </a:r>
          </a:p>
          <a:p>
            <a:pPr marL="342900" indent="-342900">
              <a:buFont typeface="Arial" panose="020B0604020202020204" pitchFamily="34" charset="0"/>
              <a:buChar char="•"/>
            </a:pPr>
            <a:r>
              <a:rPr lang="ru-RU" sz="2400" dirty="0" smtClean="0"/>
              <a:t>Поиск </a:t>
            </a:r>
            <a:r>
              <a:rPr lang="en-US" sz="2400" dirty="0" err="1" smtClean="0"/>
              <a:t>i</a:t>
            </a:r>
            <a:r>
              <a:rPr lang="ru-RU" sz="2400" dirty="0" smtClean="0"/>
              <a:t>-ого </a:t>
            </a:r>
            <a:r>
              <a:rPr lang="en-US" sz="2400" dirty="0" smtClean="0"/>
              <a:t>O(</a:t>
            </a:r>
            <a:r>
              <a:rPr lang="en-US" sz="2400" dirty="0" err="1" smtClean="0"/>
              <a:t>logN</a:t>
            </a:r>
            <a:r>
              <a:rPr lang="en-US" sz="2400" dirty="0" smtClean="0"/>
              <a:t>)</a:t>
            </a:r>
            <a:endParaRPr lang="ru-RU" sz="2400" dirty="0" smtClean="0"/>
          </a:p>
          <a:p>
            <a:pPr marL="342900" indent="-342900">
              <a:buFont typeface="Arial" panose="020B0604020202020204" pitchFamily="34" charset="0"/>
              <a:buChar char="•"/>
            </a:pPr>
            <a:r>
              <a:rPr lang="ru-RU" sz="2400" dirty="0" smtClean="0"/>
              <a:t>Переход к следующему </a:t>
            </a:r>
            <a:r>
              <a:rPr lang="en-US" sz="2400" dirty="0" smtClean="0"/>
              <a:t>O(1)</a:t>
            </a:r>
            <a:endParaRPr lang="ru-RU" sz="2400" dirty="0" smtClean="0"/>
          </a:p>
        </p:txBody>
      </p:sp>
      <p:sp>
        <p:nvSpPr>
          <p:cNvPr id="3" name="Заголовок 2"/>
          <p:cNvSpPr>
            <a:spLocks noGrp="1"/>
          </p:cNvSpPr>
          <p:nvPr>
            <p:ph type="title"/>
          </p:nvPr>
        </p:nvSpPr>
        <p:spPr/>
        <p:txBody>
          <a:bodyPr/>
          <a:lstStyle/>
          <a:p>
            <a:r>
              <a:rPr lang="en-US" dirty="0" smtClean="0"/>
              <a:t>Ordered Index</a:t>
            </a:r>
            <a:endParaRPr lang="en-US" dirty="0"/>
          </a:p>
        </p:txBody>
      </p:sp>
      <p:sp>
        <p:nvSpPr>
          <p:cNvPr id="4" name="Овал 3"/>
          <p:cNvSpPr/>
          <p:nvPr/>
        </p:nvSpPr>
        <p:spPr>
          <a:xfrm>
            <a:off x="4734954" y="4077072"/>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77072"/>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r>
              <a:rPr lang="ru-RU" dirty="0" smtClean="0"/>
              <a:t>0</a:t>
            </a:r>
            <a:endParaRPr lang="ru-RU" dirty="0"/>
          </a:p>
        </p:txBody>
      </p:sp>
      <p:sp>
        <p:nvSpPr>
          <p:cNvPr id="6" name="Овал 5"/>
          <p:cNvSpPr/>
          <p:nvPr/>
        </p:nvSpPr>
        <p:spPr>
          <a:xfrm>
            <a:off x="8083292" y="5733256"/>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50</a:t>
            </a:r>
            <a:endParaRPr lang="ru-RU" dirty="0"/>
          </a:p>
        </p:txBody>
      </p:sp>
      <p:sp>
        <p:nvSpPr>
          <p:cNvPr id="7" name="Овал 6"/>
          <p:cNvSpPr/>
          <p:nvPr/>
        </p:nvSpPr>
        <p:spPr>
          <a:xfrm>
            <a:off x="10459556" y="5733256"/>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r>
              <a:rPr lang="ru-RU" dirty="0" smtClean="0"/>
              <a:t>0</a:t>
            </a:r>
            <a:endParaRPr lang="ru-RU" dirty="0"/>
          </a:p>
        </p:txBody>
      </p:sp>
      <p:sp>
        <p:nvSpPr>
          <p:cNvPr id="8" name="Овал 7"/>
          <p:cNvSpPr/>
          <p:nvPr/>
        </p:nvSpPr>
        <p:spPr>
          <a:xfrm>
            <a:off x="3575720" y="5733256"/>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9" name="Овал 8"/>
          <p:cNvSpPr/>
          <p:nvPr/>
        </p:nvSpPr>
        <p:spPr>
          <a:xfrm>
            <a:off x="5951984" y="5733256"/>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0" name="Прямая со стрелкой 9"/>
          <p:cNvCxnSpPr>
            <a:endCxn id="5" idx="0"/>
          </p:cNvCxnSpPr>
          <p:nvPr/>
        </p:nvCxnSpPr>
        <p:spPr>
          <a:xfrm>
            <a:off x="8083292" y="3320988"/>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20988"/>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0"/>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0"/>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0"/>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0"/>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6896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Tree>
    <p:extLst>
      <p:ext uri="{BB962C8B-B14F-4D97-AF65-F5344CB8AC3E}">
        <p14:creationId xmlns:p14="http://schemas.microsoft.com/office/powerpoint/2010/main" val="1403997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a:t>
            </a:r>
            <a:r>
              <a:rPr lang="ru-RU" dirty="0" smtClean="0"/>
              <a:t>. </a:t>
            </a:r>
            <a:r>
              <a:rPr lang="en-US" dirty="0" smtClean="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smtClean="0"/>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 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 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smtClean="0"/>
              <a:t>Скучный текст</a:t>
            </a:r>
            <a:endParaRPr lang="en-US" dirty="0"/>
          </a:p>
          <a:p>
            <a:pPr marL="514350" indent="-514350">
              <a:buFont typeface="Arial" panose="020B0604020202020204" pitchFamily="34" charset="0"/>
              <a:buAutoNum type="arabicPeriod"/>
            </a:pPr>
            <a:r>
              <a:rPr lang="ru-RU" dirty="0" smtClean="0"/>
              <a:t>Ещё текст</a:t>
            </a:r>
            <a:endParaRPr lang="en-US" dirty="0"/>
          </a:p>
          <a:p>
            <a:pPr marL="514350" indent="-514350">
              <a:buAutoNum type="arabicPeriod"/>
            </a:pPr>
            <a:r>
              <a:rPr lang="ru-RU" dirty="0" smtClean="0"/>
              <a:t>Ми-ми-ми, какой совёнок</a:t>
            </a:r>
            <a:endParaRPr lang="en-US" dirty="0" smtClean="0"/>
          </a:p>
          <a:p>
            <a:pPr marL="514350" indent="-514350">
              <a:buFont typeface="Arial" panose="020B0604020202020204" pitchFamily="34" charset="0"/>
              <a:buAutoNum type="arabicPeriod"/>
            </a:pPr>
            <a:r>
              <a:rPr lang="ru-RU" b="1" dirty="0" smtClean="0"/>
              <a:t>Опять текст</a:t>
            </a:r>
            <a:endParaRPr lang="en-US" b="1" dirty="0"/>
          </a:p>
          <a:p>
            <a:pPr marL="514350" indent="-514350">
              <a:buAutoNum type="arabicPeriod"/>
            </a:pPr>
            <a:r>
              <a:rPr lang="ru-RU" dirty="0" smtClean="0"/>
              <a:t>Ого! </a:t>
            </a:r>
            <a:r>
              <a:rPr lang="ru-RU" dirty="0" err="1" smtClean="0"/>
              <a:t>Енотик</a:t>
            </a:r>
            <a:r>
              <a:rPr lang="ru-RU" dirty="0" smtClean="0"/>
              <a:t> стырил еду у собачки</a:t>
            </a:r>
            <a:endParaRPr lang="en-US" dirty="0" smtClean="0"/>
          </a:p>
          <a:p>
            <a:pPr marL="514350" indent="-514350">
              <a:buFont typeface="Arial" panose="020B0604020202020204" pitchFamily="34" charset="0"/>
              <a:buAutoNum type="arabicPeriod"/>
            </a:pPr>
            <a:r>
              <a:rPr lang="ru-RU" b="1" dirty="0" smtClean="0"/>
              <a:t>Снова без картинок</a:t>
            </a:r>
            <a:endParaRPr lang="en-US" b="1" dirty="0"/>
          </a:p>
          <a:p>
            <a:pPr marL="514350" indent="-514350">
              <a:buFont typeface="Arial" panose="020B0604020202020204" pitchFamily="34" charset="0"/>
              <a:buAutoNum type="arabicPeriod"/>
            </a:pPr>
            <a:r>
              <a:rPr lang="ru-RU" b="1" dirty="0" err="1" smtClean="0"/>
              <a:t>Скукатища</a:t>
            </a:r>
            <a:endParaRPr lang="en-US" b="1" dirty="0"/>
          </a:p>
          <a:p>
            <a:pPr marL="514350" indent="-514350">
              <a:buAutoNum type="arabicPeriod"/>
            </a:pPr>
            <a:endParaRPr lang="en-US" dirty="0" smtClean="0"/>
          </a:p>
          <a:p>
            <a:pPr marL="514350" indent="-514350">
              <a:buAutoNum type="arabicPeriod"/>
            </a:pPr>
            <a:endParaRPr lang="en-US" dirty="0"/>
          </a:p>
        </p:txBody>
      </p:sp>
      <p:sp>
        <p:nvSpPr>
          <p:cNvPr id="3" name="Заголовок 2"/>
          <p:cNvSpPr>
            <a:spLocks noGrp="1"/>
          </p:cNvSpPr>
          <p:nvPr>
            <p:ph type="title"/>
          </p:nvPr>
        </p:nvSpPr>
        <p:spPr/>
        <p:txBody>
          <a:bodyPr/>
          <a:lstStyle/>
          <a:p>
            <a:r>
              <a:rPr lang="ru-RU" dirty="0" smtClean="0"/>
              <a:t>Фильтрация</a:t>
            </a:r>
            <a:endParaRPr lang="ru-RU" dirty="0"/>
          </a:p>
        </p:txBody>
      </p:sp>
    </p:spTree>
    <p:extLst>
      <p:ext uri="{BB962C8B-B14F-4D97-AF65-F5344CB8AC3E}">
        <p14:creationId xmlns:p14="http://schemas.microsoft.com/office/powerpoint/2010/main" val="419627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smtClean="0"/>
          </a:p>
          <a:p>
            <a:endParaRPr lang="ru-RU" dirty="0"/>
          </a:p>
          <a:p>
            <a:r>
              <a:rPr lang="ru-RU" dirty="0" smtClean="0"/>
              <a:t>Администрирование БД != использование БД</a:t>
            </a:r>
            <a:r>
              <a:rPr lang="ru-RU" dirty="0"/>
              <a:t/>
            </a:r>
            <a:br>
              <a:rPr lang="ru-RU" dirty="0"/>
            </a:br>
            <a:endParaRPr lang="ru-RU" dirty="0"/>
          </a:p>
        </p:txBody>
      </p:sp>
      <p:sp>
        <p:nvSpPr>
          <p:cNvPr id="3" name="Заголовок 2"/>
          <p:cNvSpPr>
            <a:spLocks noGrp="1"/>
          </p:cNvSpPr>
          <p:nvPr>
            <p:ph type="title"/>
          </p:nvPr>
        </p:nvSpPr>
        <p:spPr/>
        <p:txBody>
          <a:bodyPr/>
          <a:lstStyle/>
          <a:p>
            <a:r>
              <a:rPr lang="ru-RU" dirty="0" smtClean="0"/>
              <a:t>Только про использование</a:t>
            </a:r>
            <a:endParaRPr lang="ru-RU" dirty="0"/>
          </a:p>
        </p:txBody>
      </p:sp>
    </p:spTree>
    <p:extLst>
      <p:ext uri="{BB962C8B-B14F-4D97-AF65-F5344CB8AC3E}">
        <p14:creationId xmlns:p14="http://schemas.microsoft.com/office/powerpoint/2010/main" val="164991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 + </a:t>
            </a:r>
            <a:r>
              <a:rPr lang="ru-RU" dirty="0" smtClean="0"/>
              <a:t>Фильтрация</a:t>
            </a:r>
            <a:endParaRPr lang="ru-RU" dirty="0"/>
          </a:p>
        </p:txBody>
      </p:sp>
      <p:sp>
        <p:nvSpPr>
          <p:cNvPr id="4" name="Объект 3"/>
          <p:cNvSpPr txBox="1">
            <a:spLocks noGrp="1"/>
          </p:cNvSpPr>
          <p:nvPr>
            <p:ph sz="quarter" idx="13"/>
          </p:nvPr>
        </p:nvSpPr>
        <p:spPr>
          <a:xfrm>
            <a:off x="1295400" y="1628779"/>
            <a:ext cx="9601133" cy="4142673"/>
          </a:xfrm>
          <a:prstGeom prst="rect">
            <a:avLst/>
          </a:prstGeom>
          <a:noFill/>
        </p:spPr>
        <p:txBody>
          <a:bodyPr wrap="square" rtlCol="0">
            <a:spAutoFit/>
          </a:bodyPr>
          <a:lstStyle/>
          <a:p>
            <a:pPr marL="457200" indent="-457200">
              <a:buFont typeface="Arial" panose="020B0604020202020204" pitchFamily="34" charset="0"/>
              <a:buChar char="•"/>
            </a:pPr>
            <a:r>
              <a:rPr lang="ru-RU" sz="2800" dirty="0" smtClean="0">
                <a:solidFill>
                  <a:schemeClr val="accent1"/>
                </a:solidFill>
              </a:rPr>
              <a:t>Топ М сообщений = взять первое и </a:t>
            </a:r>
            <a:r>
              <a:rPr lang="en-US" sz="2800" dirty="0" smtClean="0">
                <a:solidFill>
                  <a:schemeClr val="accent1"/>
                </a:solidFill>
              </a:rPr>
              <a:t>M</a:t>
            </a:r>
            <a:r>
              <a:rPr lang="ru-RU" sz="2800" dirty="0" smtClean="0">
                <a:solidFill>
                  <a:schemeClr val="accent1"/>
                </a:solidFill>
              </a:rPr>
              <a:t> раз перейти к следующему</a:t>
            </a:r>
            <a:r>
              <a:rPr lang="en-US" sz="2800" dirty="0" smtClean="0">
                <a:solidFill>
                  <a:schemeClr val="accent1"/>
                </a:solidFill>
              </a:rPr>
              <a:t>: </a:t>
            </a:r>
            <a:r>
              <a:rPr lang="en-US" sz="2800" dirty="0" smtClean="0"/>
              <a:t>O(M + </a:t>
            </a:r>
            <a:r>
              <a:rPr lang="en-US" sz="2800" dirty="0" err="1" smtClean="0"/>
              <a:t>logN</a:t>
            </a:r>
            <a:r>
              <a:rPr lang="en-US" sz="2800" dirty="0" smtClean="0"/>
              <a:t>)</a:t>
            </a:r>
          </a:p>
          <a:p>
            <a:pPr marL="457200" indent="-457200">
              <a:buFont typeface="Arial" panose="020B0604020202020204" pitchFamily="34" charset="0"/>
              <a:buChar char="•"/>
            </a:pPr>
            <a:r>
              <a:rPr lang="ru-RU" sz="2800" dirty="0" smtClean="0">
                <a:solidFill>
                  <a:schemeClr val="accent1"/>
                </a:solidFill>
              </a:rPr>
              <a:t>Топ </a:t>
            </a:r>
            <a:r>
              <a:rPr lang="en-US" sz="2800" dirty="0" smtClean="0">
                <a:solidFill>
                  <a:schemeClr val="accent1"/>
                </a:solidFill>
              </a:rPr>
              <a:t>M</a:t>
            </a:r>
            <a:r>
              <a:rPr lang="ru-RU" sz="2800" dirty="0" smtClean="0">
                <a:solidFill>
                  <a:schemeClr val="accent1"/>
                </a:solidFill>
              </a:rPr>
              <a:t> без картинок = взять первое и, пропуская картинки, переходить к следующему, пока не наберем </a:t>
            </a:r>
            <a:r>
              <a:rPr lang="en-US" sz="2800" dirty="0" smtClean="0">
                <a:solidFill>
                  <a:schemeClr val="accent1"/>
                </a:solidFill>
              </a:rPr>
              <a:t>M</a:t>
            </a:r>
            <a:r>
              <a:rPr lang="ru-RU" sz="2800" dirty="0" smtClean="0">
                <a:solidFill>
                  <a:schemeClr val="accent1"/>
                </a:solidFill>
              </a:rPr>
              <a:t> в результат.</a:t>
            </a:r>
            <a:r>
              <a:rPr lang="ru-RU" sz="2800" dirty="0">
                <a:solidFill>
                  <a:schemeClr val="accent1"/>
                </a:solidFill>
              </a:rPr>
              <a:t> </a:t>
            </a:r>
            <a:r>
              <a:rPr lang="en-US" sz="2800" dirty="0" smtClean="0"/>
              <a:t>O(M + K </a:t>
            </a:r>
            <a:r>
              <a:rPr lang="en-US" sz="2800" dirty="0"/>
              <a:t>+ </a:t>
            </a:r>
            <a:r>
              <a:rPr lang="en-US" sz="2800" dirty="0" err="1" smtClean="0"/>
              <a:t>logN</a:t>
            </a:r>
            <a:r>
              <a:rPr lang="en-US" sz="2800" dirty="0" smtClean="0"/>
              <a:t>)</a:t>
            </a:r>
            <a:r>
              <a:rPr lang="ru-RU" sz="2800" dirty="0"/>
              <a:t>, </a:t>
            </a:r>
            <a:r>
              <a:rPr lang="en-US" sz="2800" dirty="0" smtClean="0"/>
              <a:t>K –</a:t>
            </a:r>
            <a:r>
              <a:rPr lang="ru-RU" sz="2800" dirty="0" smtClean="0"/>
              <a:t> количество сообщений с картинками в первых </a:t>
            </a:r>
            <a:r>
              <a:rPr lang="en-US" sz="2800" dirty="0" smtClean="0"/>
              <a:t>M + K </a:t>
            </a:r>
            <a:r>
              <a:rPr lang="ru-RU" sz="2800" dirty="0" smtClean="0"/>
              <a:t>сообщениях.</a:t>
            </a:r>
            <a:r>
              <a:rPr lang="en-US" sz="2800" dirty="0" smtClean="0"/>
              <a:t> </a:t>
            </a:r>
            <a:br>
              <a:rPr lang="en-US" sz="2800" dirty="0" smtClean="0"/>
            </a:br>
            <a:r>
              <a:rPr lang="ru-RU" sz="2800" dirty="0" smtClean="0"/>
              <a:t>Если мы знаем, что К мало, то хорошо</a:t>
            </a:r>
            <a:endParaRPr lang="ru-RU" sz="2800" dirty="0"/>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1220082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Показать последние </a:t>
            </a:r>
            <a:r>
              <a:rPr lang="en-US" dirty="0" smtClean="0"/>
              <a:t>T</a:t>
            </a:r>
            <a:r>
              <a:rPr lang="ru-RU" dirty="0" smtClean="0"/>
              <a:t> сообщений из заданного </a:t>
            </a:r>
            <a:r>
              <a:rPr lang="ru-RU" dirty="0" err="1" smtClean="0"/>
              <a:t>треда</a:t>
            </a:r>
            <a:r>
              <a:rPr lang="ru-RU" dirty="0" smtClean="0"/>
              <a:t> обсуждений</a:t>
            </a:r>
          </a:p>
          <a:p>
            <a:pPr marL="457200" indent="-457200">
              <a:buFont typeface="Arial" panose="020B0604020202020204" pitchFamily="34" charset="0"/>
              <a:buChar char="•"/>
            </a:pPr>
            <a:r>
              <a:rPr lang="ru-RU" dirty="0" err="1" smtClean="0"/>
              <a:t>Тредов</a:t>
            </a:r>
            <a:r>
              <a:rPr lang="ru-RU" dirty="0" smtClean="0"/>
              <a:t> много</a:t>
            </a:r>
          </a:p>
          <a:p>
            <a:pPr marL="457200" indent="-457200">
              <a:buFont typeface="Arial" panose="020B0604020202020204" pitchFamily="34" charset="0"/>
              <a:buChar char="•"/>
            </a:pPr>
            <a:r>
              <a:rPr lang="ru-RU" dirty="0" smtClean="0"/>
              <a:t>Могут обратиться как к старому </a:t>
            </a:r>
            <a:r>
              <a:rPr lang="ru-RU" dirty="0" err="1" smtClean="0"/>
              <a:t>треду</a:t>
            </a:r>
            <a:r>
              <a:rPr lang="ru-RU" dirty="0" smtClean="0"/>
              <a:t>, </a:t>
            </a:r>
            <a:br>
              <a:rPr lang="ru-RU" dirty="0" smtClean="0"/>
            </a:br>
            <a:r>
              <a:rPr lang="ru-RU" dirty="0" smtClean="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smtClean="0"/>
              <a:t>Найти последние сообщения в топике </a:t>
            </a:r>
            <a:r>
              <a:rPr lang="en-US" dirty="0" smtClean="0"/>
              <a:t>6:</a:t>
            </a:r>
          </a:p>
          <a:p>
            <a:endParaRPr lang="en-US" dirty="0" smtClean="0"/>
          </a:p>
          <a:p>
            <a:r>
              <a:rPr lang="ru-RU" dirty="0" smtClean="0"/>
              <a:t>Найти левую границу</a:t>
            </a:r>
            <a:br>
              <a:rPr lang="ru-RU" dirty="0" smtClean="0"/>
            </a:br>
            <a:r>
              <a:rPr lang="en-US" dirty="0" smtClean="0"/>
              <a:t>(</a:t>
            </a:r>
            <a:r>
              <a:rPr lang="ru-RU" dirty="0" smtClean="0"/>
              <a:t>6</a:t>
            </a:r>
            <a:r>
              <a:rPr lang="en-US" dirty="0" smtClean="0"/>
              <a:t>, </a:t>
            </a:r>
            <a:r>
              <a:rPr lang="en-US" dirty="0" err="1" smtClean="0"/>
              <a:t>Date.MaxValue</a:t>
            </a:r>
            <a:r>
              <a:rPr lang="ru-RU" dirty="0" smtClean="0"/>
              <a:t>), и взять </a:t>
            </a:r>
            <a:r>
              <a:rPr lang="en-US" dirty="0" smtClean="0"/>
              <a:t>M</a:t>
            </a:r>
            <a:r>
              <a:rPr lang="ru-RU" dirty="0"/>
              <a:t> </a:t>
            </a:r>
            <a:r>
              <a:rPr lang="ru-RU" dirty="0" smtClean="0"/>
              <a:t>предыдущих значений, пока </a:t>
            </a:r>
            <a:r>
              <a:rPr lang="en-US" dirty="0" err="1" smtClean="0"/>
              <a:t>TopicId</a:t>
            </a:r>
            <a:r>
              <a:rPr lang="ru-RU" dirty="0" smtClean="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endParaRPr lang="en-US" dirty="0">
              <a:solidFill>
                <a:schemeClr val="accent1"/>
              </a:solidFill>
            </a:endParaRPr>
          </a:p>
          <a:p>
            <a:pPr marL="1200095" lvl="1" indent="-457200"/>
            <a:r>
              <a:rPr lang="en-US" b="1" u="sng" dirty="0"/>
              <a:t>Ordered</a:t>
            </a:r>
            <a:r>
              <a:rPr lang="en-US" b="1" dirty="0"/>
              <a:t> index on </a:t>
            </a:r>
            <a:r>
              <a:rPr lang="en-US" b="1" dirty="0" err="1" smtClean="0">
                <a:solidFill>
                  <a:schemeClr val="accent1"/>
                </a:solidFill>
              </a:rPr>
              <a:t>TopicID</a:t>
            </a:r>
            <a:r>
              <a:rPr lang="en-US" b="1" dirty="0" smtClean="0">
                <a:solidFill>
                  <a:schemeClr val="accent1"/>
                </a:solidFill>
              </a:rPr>
              <a:t>, </a:t>
            </a:r>
            <a:r>
              <a:rPr lang="en-US" b="1" dirty="0" err="1" smtClean="0">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Составной индекс</a:t>
            </a:r>
            <a:endParaRPr lang="ru-RU" dirty="0"/>
          </a:p>
        </p:txBody>
      </p:sp>
    </p:spTree>
    <p:extLst>
      <p:ext uri="{BB962C8B-B14F-4D97-AF65-F5344CB8AC3E}">
        <p14:creationId xmlns:p14="http://schemas.microsoft.com/office/powerpoint/2010/main" val="186428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solidFill>
                  <a:schemeClr val="accent1"/>
                </a:solidFill>
              </a:rPr>
              <a:t>Поиск:</a:t>
            </a:r>
          </a:p>
          <a:p>
            <a:pPr marL="514350" indent="-514350">
              <a:buFont typeface="+mj-lt"/>
              <a:buAutoNum type="arabicPeriod"/>
            </a:pPr>
            <a:r>
              <a:rPr lang="ru-RU" dirty="0" smtClean="0"/>
              <a:t>Максимально сильно сузить выборку </a:t>
            </a:r>
            <a:br>
              <a:rPr lang="ru-RU" dirty="0" smtClean="0"/>
            </a:br>
            <a:r>
              <a:rPr lang="ru-RU" dirty="0" smtClean="0"/>
              <a:t>с помощью поиска по индексу до малого числа документов</a:t>
            </a:r>
          </a:p>
          <a:p>
            <a:pPr marL="514350" indent="-514350">
              <a:buFont typeface="+mj-lt"/>
              <a:buAutoNum type="arabicPeriod"/>
            </a:pPr>
            <a:r>
              <a:rPr lang="ru-RU" dirty="0" smtClean="0"/>
              <a:t>Отфильтровать оставшееся</a:t>
            </a:r>
          </a:p>
          <a:p>
            <a:endParaRPr lang="ru-RU" dirty="0" smtClean="0"/>
          </a:p>
          <a:p>
            <a:r>
              <a:rPr lang="ru-RU" dirty="0" smtClean="0"/>
              <a:t>Идеально, если поиски будут происходить по</a:t>
            </a:r>
            <a:r>
              <a:rPr lang="en-US" dirty="0" smtClean="0"/>
              <a:t> </a:t>
            </a:r>
            <a:r>
              <a:rPr lang="ru-RU" dirty="0" smtClean="0"/>
              <a:t>точечному, известному ключу.</a:t>
            </a:r>
            <a:endParaRPr lang="ru-RU" dirty="0"/>
          </a:p>
        </p:txBody>
      </p:sp>
      <p:sp>
        <p:nvSpPr>
          <p:cNvPr id="3" name="Заголовок 2"/>
          <p:cNvSpPr>
            <a:spLocks noGrp="1"/>
          </p:cNvSpPr>
          <p:nvPr>
            <p:ph type="title"/>
          </p:nvPr>
        </p:nvSpPr>
        <p:spPr/>
        <p:txBody>
          <a:bodyPr/>
          <a:lstStyle/>
          <a:p>
            <a:r>
              <a:rPr lang="ru-RU" dirty="0" smtClean="0"/>
              <a:t>Стратегия использования БД</a:t>
            </a:r>
            <a:endParaRPr lang="ru-RU" dirty="0"/>
          </a:p>
        </p:txBody>
      </p:sp>
    </p:spTree>
    <p:extLst>
      <p:ext uri="{BB962C8B-B14F-4D97-AF65-F5344CB8AC3E}">
        <p14:creationId xmlns:p14="http://schemas.microsoft.com/office/powerpoint/2010/main" val="957046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solidFill>
                  <a:schemeClr val="accent1"/>
                </a:solidFill>
              </a:rPr>
              <a:t>Проектирование:</a:t>
            </a:r>
          </a:p>
          <a:p>
            <a:pPr marL="514350" indent="-514350">
              <a:buFont typeface="+mj-lt"/>
              <a:buAutoNum type="arabicPeriod"/>
            </a:pPr>
            <a:r>
              <a:rPr lang="ru-RU" dirty="0" smtClean="0"/>
              <a:t>Заранее выяснить какие запросы БД должна уметь обрабатывать эффективно.</a:t>
            </a:r>
          </a:p>
          <a:p>
            <a:pPr marL="514350" indent="-514350">
              <a:buFont typeface="+mj-lt"/>
              <a:buAutoNum type="arabicPeriod"/>
            </a:pPr>
            <a:r>
              <a:rPr lang="ru-RU" dirty="0" smtClean="0"/>
              <a:t>Понять, какие будут коллекции.</a:t>
            </a:r>
          </a:p>
          <a:p>
            <a:pPr marL="514350" indent="-514350">
              <a:buFont typeface="+mj-lt"/>
              <a:buAutoNum type="arabicPeriod"/>
            </a:pPr>
            <a:r>
              <a:rPr lang="ru-RU" dirty="0" smtClean="0"/>
              <a:t>Спланировать, где нужны индексы.</a:t>
            </a:r>
          </a:p>
          <a:p>
            <a:pPr marL="514350" indent="-514350">
              <a:buFont typeface="+mj-lt"/>
              <a:buAutoNum type="arabicPeriod"/>
            </a:pPr>
            <a:r>
              <a:rPr lang="ru-RU" dirty="0" smtClean="0"/>
              <a:t>А где можно просто отфильтровать, опираясь на знание природы данных и сэкономить на</a:t>
            </a:r>
            <a:r>
              <a:rPr lang="en-US" dirty="0" smtClean="0"/>
              <a:t> </a:t>
            </a:r>
            <a:r>
              <a:rPr lang="ru-RU" dirty="0" smtClean="0"/>
              <a:t>индексах</a:t>
            </a:r>
            <a:r>
              <a:rPr lang="en-US" dirty="0"/>
              <a:t>.</a:t>
            </a:r>
            <a:endParaRPr lang="ru-RU" dirty="0" smtClean="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952539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solidFill>
                  <a:schemeClr val="accent1"/>
                </a:solidFill>
              </a:rPr>
              <a:t>Выбор самой БД:</a:t>
            </a:r>
            <a:endParaRPr lang="en-US" dirty="0" smtClean="0">
              <a:solidFill>
                <a:schemeClr val="accent1"/>
              </a:solidFill>
            </a:endParaRPr>
          </a:p>
          <a:p>
            <a:pPr marL="457200" indent="-457200">
              <a:buFont typeface="Arial" panose="020B0604020202020204" pitchFamily="34" charset="0"/>
              <a:buChar char="•"/>
            </a:pPr>
            <a:r>
              <a:rPr lang="ru-RU" dirty="0"/>
              <a:t>Понимать специфику своих </a:t>
            </a:r>
            <a:r>
              <a:rPr lang="ru-RU" dirty="0" smtClean="0"/>
              <a:t>потребностей</a:t>
            </a:r>
            <a:endParaRPr lang="ru-RU" dirty="0"/>
          </a:p>
          <a:p>
            <a:pPr marL="457200" indent="-457200">
              <a:buFont typeface="Arial" panose="020B0604020202020204" pitchFamily="34" charset="0"/>
              <a:buChar char="•"/>
            </a:pPr>
            <a:r>
              <a:rPr lang="ru-RU" dirty="0"/>
              <a:t>Понимать ограничения и сильные стороны разных </a:t>
            </a:r>
            <a:r>
              <a:rPr lang="ru-RU" dirty="0" smtClean="0"/>
              <a:t>СУБД</a:t>
            </a:r>
          </a:p>
          <a:p>
            <a:pPr marL="457200" indent="-457200">
              <a:buFont typeface="Arial" panose="020B0604020202020204" pitchFamily="34" charset="0"/>
              <a:buChar char="•"/>
            </a:pPr>
            <a:r>
              <a:rPr lang="ru-RU" dirty="0" smtClean="0"/>
              <a:t>Возможно, даже </a:t>
            </a:r>
            <a:r>
              <a:rPr lang="ru-RU" dirty="0"/>
              <a:t>и</a:t>
            </a:r>
            <a:r>
              <a:rPr lang="ru-RU" dirty="0" smtClean="0"/>
              <a:t>спользовать несколько СУБД в одном проекте</a:t>
            </a:r>
          </a:p>
          <a:p>
            <a:pPr marL="457200" indent="-457200">
              <a:buFont typeface="Arial" panose="020B0604020202020204" pitchFamily="34" charset="0"/>
              <a:buChar char="•"/>
            </a:pPr>
            <a:r>
              <a:rPr lang="ru-RU" dirty="0" smtClean="0"/>
              <a:t>Это умение приходит с опытом и кругозором</a:t>
            </a:r>
            <a:endParaRPr lang="ru-RU" dirty="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489950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Сервис для отелей</a:t>
            </a:r>
            <a:endParaRPr lang="ru-RU" dirty="0"/>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solidFill>
                  <a:srgbClr val="0000FF"/>
                </a:solidFill>
                <a:latin typeface="Consolas" panose="020B0609020204030204" pitchFamily="49" charset="0"/>
              </a:rPr>
              <a:t>public interface </a:t>
            </a:r>
            <a:r>
              <a:rPr lang="en-US" sz="1800" dirty="0" err="1" smtClean="0">
                <a:solidFill>
                  <a:srgbClr val="0000FF"/>
                </a:solidFill>
                <a:latin typeface="Consolas" panose="020B0609020204030204" pitchFamily="49" charset="0"/>
              </a:rPr>
              <a:t>IHotelRepository</a:t>
            </a:r>
            <a:endParaRPr lang="ru-RU" sz="1800" dirty="0" smtClean="0">
              <a:latin typeface="Consolas" panose="020B0609020204030204" pitchFamily="49" charset="0"/>
            </a:endParaRPr>
          </a:p>
          <a:p>
            <a:r>
              <a:rPr lang="en-US" sz="1800" dirty="0" smtClean="0">
                <a:latin typeface="Consolas" panose="020B0609020204030204" pitchFamily="49" charset="0"/>
              </a:rPr>
              <a:t>{</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AddHotel</a:t>
            </a:r>
            <a:r>
              <a:rPr lang="en-US" sz="1800" dirty="0" smtClean="0">
                <a:latin typeface="Consolas" panose="020B0609020204030204" pitchFamily="49" charset="0"/>
              </a:rPr>
              <a:t>(</a:t>
            </a:r>
            <a:r>
              <a:rPr lang="en-US" sz="1800" dirty="0" smtClean="0">
                <a:solidFill>
                  <a:srgbClr val="0000FF"/>
                </a:solidFill>
                <a:latin typeface="Consolas" panose="020B0609020204030204" pitchFamily="49" charset="0"/>
              </a:rPr>
              <a:t>string</a:t>
            </a:r>
            <a:r>
              <a:rPr lang="en-US" sz="1800" dirty="0" smtClean="0">
                <a:latin typeface="Consolas" panose="020B0609020204030204" pitchFamily="49" charset="0"/>
              </a:rPr>
              <a:t> name);</a:t>
            </a: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RemoveHotel</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a:latin typeface="Consolas" panose="020B0609020204030204" pitchFamily="49" charset="0"/>
              </a:rPr>
              <a:t>);</a:t>
            </a:r>
            <a:r>
              <a:rPr lang="en-US" sz="1800" dirty="0" smtClean="0">
                <a:solidFill>
                  <a:srgbClr val="0000FF"/>
                </a:solidFill>
                <a:latin typeface="Consolas" panose="020B0609020204030204" pitchFamily="49" charset="0"/>
              </a:rPr>
              <a:t> </a:t>
            </a:r>
          </a:p>
          <a:p>
            <a:r>
              <a:rPr lang="en-US"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AddRoom</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latin typeface="Consolas" panose="020B0609020204030204" pitchFamily="49" charset="0"/>
              </a:rPr>
              <a:t> </a:t>
            </a:r>
            <a:r>
              <a:rPr lang="en-US" sz="1800" dirty="0" err="1" smtClean="0">
                <a:latin typeface="Consolas" panose="020B0609020204030204" pitchFamily="49" charset="0"/>
              </a:rPr>
              <a:t>roomDescription</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RentRoom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from,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a:t>
            </a:r>
            <a:r>
              <a:rPr lang="en-US" sz="1800" dirty="0" smtClean="0">
                <a:latin typeface="Consolas" panose="020B0609020204030204" pitchFamily="49" charset="0"/>
              </a:rPr>
              <a:t>uests);</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GetAllGuests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day);</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solidFill>
                  <a:srgbClr val="0000FF"/>
                </a:solidFill>
                <a:latin typeface="Consolas" panose="020B0609020204030204" pitchFamily="49" charset="0"/>
              </a:rPr>
              <a: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GetFreeRooms</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a:t>
            </a:r>
            <a:r>
              <a:rPr lang="en-US" sz="1800" dirty="0">
                <a:latin typeface="Consolas" panose="020B0609020204030204" pitchFamily="49" charset="0"/>
              </a:rPr>
              <a:t>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(From, To, </a:t>
            </a:r>
            <a:r>
              <a:rPr lang="en-US" sz="1800" dirty="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GetRoomSchedule</a:t>
            </a:r>
            <a:endParaRPr lang="en-US" sz="1800" dirty="0" smtClean="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smtClean="0">
                <a:solidFill>
                  <a:srgbClr val="2B91AF"/>
                </a:solidFill>
                <a:latin typeface="Consolas" panose="020B0609020204030204" pitchFamily="49" charset="0"/>
              </a:rPr>
              <a:t>		</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a:t>
            </a:r>
          </a:p>
          <a:p>
            <a:r>
              <a:rPr lang="ru-RU" dirty="0" smtClean="0"/>
              <a:t>Проектировать будем тут: </a:t>
            </a:r>
            <a:r>
              <a:rPr lang="en-US" dirty="0" smtClean="0">
                <a:hlinkClick r:id="rId3"/>
              </a:rPr>
              <a:t>http://bit.ly/db-shpora</a:t>
            </a:r>
            <a:r>
              <a:rPr lang="ru-RU" dirty="0" smtClean="0"/>
              <a:t> </a:t>
            </a:r>
            <a:endParaRPr lang="ru-RU" dirty="0"/>
          </a:p>
        </p:txBody>
      </p:sp>
    </p:spTree>
    <p:extLst>
      <p:ext uri="{BB962C8B-B14F-4D97-AF65-F5344CB8AC3E}">
        <p14:creationId xmlns:p14="http://schemas.microsoft.com/office/powerpoint/2010/main" val="1392995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smtClean="0"/>
              <a:t>Будем фиксировать результат проектирования в документе.</a:t>
            </a:r>
          </a:p>
          <a:p>
            <a:pPr marL="457200" indent="-457200">
              <a:buFont typeface="Arial" panose="020B0604020202020204" pitchFamily="34" charset="0"/>
              <a:buChar char="•"/>
            </a:pPr>
            <a:r>
              <a:rPr lang="ru-RU" dirty="0" smtClean="0"/>
              <a:t>Описываем коллекцию как набор полей.</a:t>
            </a:r>
          </a:p>
          <a:p>
            <a:pPr marL="457200" indent="-457200">
              <a:buFont typeface="Arial" panose="020B0604020202020204" pitchFamily="34" charset="0"/>
              <a:buChar char="•"/>
            </a:pPr>
            <a:r>
              <a:rPr lang="ru-RU" dirty="0" smtClean="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smtClean="0"/>
              <a:t>Указываем, какой индекс: </a:t>
            </a:r>
            <a:r>
              <a:rPr lang="en-US" dirty="0" smtClean="0"/>
              <a:t>ordered/unordered</a:t>
            </a:r>
            <a:r>
              <a:rPr lang="ru-RU" dirty="0" smtClean="0"/>
              <a:t>.</a:t>
            </a:r>
            <a:endParaRPr lang="en-US" dirty="0" smtClean="0"/>
          </a:p>
          <a:p>
            <a:pPr marL="457200" indent="-457200">
              <a:buFont typeface="Arial" panose="020B0604020202020204" pitchFamily="34" charset="0"/>
              <a:buChar char="•"/>
            </a:pPr>
            <a:r>
              <a:rPr lang="ru-RU" dirty="0" smtClean="0"/>
              <a:t>Отмечаем поле для первичного ключа.</a:t>
            </a:r>
          </a:p>
          <a:p>
            <a:pPr marL="457200" indent="-457200">
              <a:buFont typeface="Arial" panose="020B0604020202020204" pitchFamily="34" charset="0"/>
              <a:buChar char="•"/>
            </a:pPr>
            <a:r>
              <a:rPr lang="ru-RU" dirty="0" smtClean="0"/>
              <a:t>Запросы описываем словами. </a:t>
            </a:r>
            <a:br>
              <a:rPr lang="ru-RU" dirty="0" smtClean="0"/>
            </a:br>
            <a:r>
              <a:rPr lang="ru-RU" dirty="0" smtClean="0"/>
              <a:t>Коротко и ясно, как и где происходит запрос.</a:t>
            </a:r>
            <a:endParaRPr lang="ru-RU" dirty="0"/>
          </a:p>
        </p:txBody>
      </p:sp>
      <p:sp>
        <p:nvSpPr>
          <p:cNvPr id="3" name="Заголовок 2"/>
          <p:cNvSpPr>
            <a:spLocks noGrp="1"/>
          </p:cNvSpPr>
          <p:nvPr>
            <p:ph type="title"/>
          </p:nvPr>
        </p:nvSpPr>
        <p:spPr/>
        <p:txBody>
          <a:bodyPr/>
          <a:lstStyle/>
          <a:p>
            <a:r>
              <a:rPr lang="ru-RU" dirty="0" smtClean="0"/>
              <a:t>Как Проектировать БД?</a:t>
            </a:r>
            <a:endParaRPr lang="ru-RU" dirty="0"/>
          </a:p>
        </p:txBody>
      </p:sp>
    </p:spTree>
    <p:extLst>
      <p:ext uri="{BB962C8B-B14F-4D97-AF65-F5344CB8AC3E}">
        <p14:creationId xmlns:p14="http://schemas.microsoft.com/office/powerpoint/2010/main" val="196581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Где хранить комнаты?</a:t>
            </a:r>
          </a:p>
          <a:p>
            <a:pPr marL="457200" indent="-457200">
              <a:buFont typeface="Arial" panose="020B0604020202020204" pitchFamily="34" charset="0"/>
              <a:buChar char="•"/>
            </a:pPr>
            <a:r>
              <a:rPr lang="ru-RU" dirty="0" smtClean="0"/>
              <a:t>Сделаем еще коллекцию «комнаты»</a:t>
            </a:r>
          </a:p>
          <a:p>
            <a:pPr marL="457200" indent="-457200">
              <a:buFont typeface="Arial" panose="020B0604020202020204" pitchFamily="34" charset="0"/>
              <a:buChar char="•"/>
            </a:pPr>
            <a:r>
              <a:rPr lang="ru-RU" dirty="0" smtClean="0"/>
              <a:t>Флаг «доступности» комнаты</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a:t>БД </a:t>
            </a:r>
            <a:r>
              <a:rPr lang="en-US" sz="4800" dirty="0" smtClean="0"/>
              <a:t>—</a:t>
            </a:r>
            <a:r>
              <a:rPr lang="ru-RU" sz="4800" dirty="0" smtClean="0"/>
              <a:t> </a:t>
            </a:r>
            <a:r>
              <a:rPr lang="ru-RU" sz="4800" dirty="0"/>
              <a:t>это не магия!</a:t>
            </a:r>
            <a:endParaRPr lang="en-US" sz="4600" dirty="0"/>
          </a:p>
        </p:txBody>
      </p:sp>
    </p:spTree>
    <p:extLst>
      <p:ext uri="{BB962C8B-B14F-4D97-AF65-F5344CB8AC3E}">
        <p14:creationId xmlns:p14="http://schemas.microsoft.com/office/powerpoint/2010/main" val="111365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smtClean="0">
                <a:solidFill>
                  <a:srgbClr val="2B91AF"/>
                </a:solidFill>
                <a:latin typeface="Consolas" panose="020B0609020204030204" pitchFamily="49" charset="0"/>
              </a:rPr>
              <a:t>RentRoom</a:t>
            </a:r>
            <a:r>
              <a:rPr lang="en-US" dirty="0" smtClean="0">
                <a:latin typeface="Consolas" panose="020B0609020204030204" pitchFamily="49" charset="0"/>
              </a:rPr>
              <a:t>(</a:t>
            </a:r>
            <a:endParaRPr lang="ru-RU"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guests);</a:t>
            </a:r>
            <a:endParaRPr lang="ru-RU" dirty="0" smtClean="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smtClean="0"/>
              <a:t>Скопируйте лист преподавателя </a:t>
            </a:r>
            <a:br>
              <a:rPr lang="ru-RU" dirty="0" smtClean="0"/>
            </a:br>
            <a:r>
              <a:rPr lang="ru-RU" dirty="0" smtClean="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smtClean="0"/>
              <a:t>Задача: Бронирование комнат</a:t>
            </a:r>
            <a:endParaRPr lang="ru-RU" dirty="0"/>
          </a:p>
        </p:txBody>
      </p:sp>
    </p:spTree>
    <p:extLst>
      <p:ext uri="{BB962C8B-B14F-4D97-AF65-F5344CB8AC3E}">
        <p14:creationId xmlns:p14="http://schemas.microsoft.com/office/powerpoint/2010/main" val="2685746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GetArrivedGuests</a:t>
            </a:r>
            <a:r>
              <a:rPr lang="en-US" dirty="0" smtClean="0">
                <a:latin typeface="Consolas" panose="020B0609020204030204" pitchFamily="49" charset="0"/>
              </a:rPr>
              <a:t>(</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day</a:t>
            </a:r>
            <a:r>
              <a:rPr lang="en-US" dirty="0" smtClean="0">
                <a:latin typeface="Consolas" panose="020B0609020204030204" pitchFamily="49" charset="0"/>
              </a:rPr>
              <a:t>)</a:t>
            </a:r>
            <a:endParaRPr lang="en-US" dirty="0">
              <a:latin typeface="Consolas" panose="020B0609020204030204" pitchFamily="49" charset="0"/>
            </a:endParaRPr>
          </a:p>
          <a:p>
            <a:endParaRPr lang="ru-RU" dirty="0"/>
          </a:p>
        </p:txBody>
      </p:sp>
      <p:sp>
        <p:nvSpPr>
          <p:cNvPr id="3" name="Заголовок 2"/>
          <p:cNvSpPr>
            <a:spLocks noGrp="1"/>
          </p:cNvSpPr>
          <p:nvPr>
            <p:ph type="title"/>
          </p:nvPr>
        </p:nvSpPr>
        <p:spPr/>
        <p:txBody>
          <a:bodyPr/>
          <a:lstStyle/>
          <a:p>
            <a:r>
              <a:rPr lang="ru-RU" dirty="0" smtClean="0"/>
              <a:t>Задача: Отчетность в МВД</a:t>
            </a:r>
            <a:endParaRPr lang="ru-RU" dirty="0"/>
          </a:p>
        </p:txBody>
      </p:sp>
    </p:spTree>
    <p:extLst>
      <p:ext uri="{BB962C8B-B14F-4D97-AF65-F5344CB8AC3E}">
        <p14:creationId xmlns:p14="http://schemas.microsoft.com/office/powerpoint/2010/main" val="3588557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попросить СУБД </a:t>
            </a:r>
            <a:r>
              <a:rPr lang="ru-RU" dirty="0" err="1" smtClean="0"/>
              <a:t>отдеть</a:t>
            </a:r>
            <a:r>
              <a:rPr lang="ru-RU" dirty="0" smtClean="0"/>
              <a:t>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smtClean="0"/>
              <a:t>Проекции</a:t>
            </a:r>
            <a:endParaRPr lang="en-US" dirty="0"/>
          </a:p>
        </p:txBody>
      </p:sp>
    </p:spTree>
    <p:extLst>
      <p:ext uri="{BB962C8B-B14F-4D97-AF65-F5344CB8AC3E}">
        <p14:creationId xmlns:p14="http://schemas.microsoft.com/office/powerpoint/2010/main" val="7732932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GetRoomSchedule</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a:t>
            </a:r>
            <a:r>
              <a:rPr lang="en-US" dirty="0">
                <a:latin typeface="Consolas" panose="020B0609020204030204" pitchFamily="49" charset="0"/>
              </a:rPr>
              <a:t>;</a:t>
            </a:r>
          </a:p>
          <a:p>
            <a:endParaRPr lang="ru-RU" dirty="0" smtClean="0"/>
          </a:p>
          <a:p>
            <a:r>
              <a:rPr lang="ru-RU" dirty="0" smtClean="0"/>
              <a:t>Запрос должен работать быстро!</a:t>
            </a:r>
            <a:endParaRPr lang="ru-RU" dirty="0"/>
          </a:p>
        </p:txBody>
      </p:sp>
      <p:sp>
        <p:nvSpPr>
          <p:cNvPr id="3" name="Заголовок 2"/>
          <p:cNvSpPr>
            <a:spLocks noGrp="1"/>
          </p:cNvSpPr>
          <p:nvPr>
            <p:ph type="title"/>
          </p:nvPr>
        </p:nvSpPr>
        <p:spPr/>
        <p:txBody>
          <a:bodyPr/>
          <a:lstStyle/>
          <a:p>
            <a:r>
              <a:rPr lang="ru-RU" dirty="0" smtClean="0"/>
              <a:t>Задача: История комнаты</a:t>
            </a:r>
            <a:endParaRPr lang="ru-RU" dirty="0"/>
          </a:p>
        </p:txBody>
      </p:sp>
    </p:spTree>
    <p:extLst>
      <p:ext uri="{BB962C8B-B14F-4D97-AF65-F5344CB8AC3E}">
        <p14:creationId xmlns:p14="http://schemas.microsoft.com/office/powerpoint/2010/main" val="1641023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ли обойтись двумя индексами </a:t>
            </a:r>
            <a:r>
              <a:rPr lang="en-US" dirty="0" smtClean="0"/>
              <a:t/>
            </a:r>
            <a:br>
              <a:rPr lang="en-US" dirty="0" smtClean="0"/>
            </a:br>
            <a:r>
              <a:rPr lang="ru-RU" dirty="0" smtClean="0"/>
              <a:t>на </a:t>
            </a:r>
            <a:r>
              <a:rPr lang="en-US" dirty="0" smtClean="0"/>
              <a:t>From </a:t>
            </a:r>
            <a:r>
              <a:rPr lang="ru-RU" dirty="0" smtClean="0"/>
              <a:t>и на </a:t>
            </a:r>
            <a:r>
              <a:rPr lang="en-US" dirty="0" smtClean="0"/>
              <a:t>To</a:t>
            </a:r>
            <a:r>
              <a:rPr lang="ru-RU" dirty="0" smtClean="0"/>
              <a:t>?</a:t>
            </a:r>
          </a:p>
          <a:p>
            <a:endParaRPr lang="ru-RU" dirty="0"/>
          </a:p>
          <a:p>
            <a:r>
              <a:rPr lang="ru-RU" dirty="0" smtClean="0"/>
              <a:t>Теоретически можно подобрать структуры данных, которые смогут.</a:t>
            </a:r>
            <a:br>
              <a:rPr lang="ru-RU" dirty="0" smtClean="0"/>
            </a:br>
            <a:r>
              <a:rPr lang="ru-RU" dirty="0" smtClean="0"/>
              <a:t>На практике ваша СУБД скорее всего не сможет.</a:t>
            </a:r>
          </a:p>
        </p:txBody>
      </p:sp>
      <p:sp>
        <p:nvSpPr>
          <p:cNvPr id="3" name="Заголовок 2"/>
          <p:cNvSpPr>
            <a:spLocks noGrp="1"/>
          </p:cNvSpPr>
          <p:nvPr>
            <p:ph type="title"/>
          </p:nvPr>
        </p:nvSpPr>
        <p:spPr>
          <a:xfrm>
            <a:off x="1295469" y="549276"/>
            <a:ext cx="10129123" cy="792163"/>
          </a:xfrm>
        </p:spPr>
        <p:txBody>
          <a:bodyPr/>
          <a:lstStyle/>
          <a:p>
            <a:r>
              <a:rPr lang="ru-RU" dirty="0" smtClean="0"/>
              <a:t>Составной индекс </a:t>
            </a:r>
            <a:r>
              <a:rPr lang="en-US" dirty="0" smtClean="0"/>
              <a:t>vs</a:t>
            </a:r>
            <a:r>
              <a:rPr lang="ru-RU" dirty="0" smtClean="0"/>
              <a:t> Два индекса</a:t>
            </a:r>
            <a:endParaRPr lang="en-US"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smtClean="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a:t>
            </a:r>
          </a:p>
          <a:p>
            <a:endParaRPr lang="ru-RU" dirty="0"/>
          </a:p>
        </p:txBody>
      </p:sp>
      <p:sp>
        <p:nvSpPr>
          <p:cNvPr id="3" name="Заголовок 2"/>
          <p:cNvSpPr>
            <a:spLocks noGrp="1"/>
          </p:cNvSpPr>
          <p:nvPr>
            <p:ph type="title"/>
          </p:nvPr>
        </p:nvSpPr>
        <p:spPr/>
        <p:txBody>
          <a:bodyPr/>
          <a:lstStyle/>
          <a:p>
            <a:r>
              <a:rPr lang="ru-RU" dirty="0" smtClean="0"/>
              <a:t>Задача: свободные комнаты</a:t>
            </a:r>
            <a:endParaRPr lang="ru-RU" dirty="0"/>
          </a:p>
        </p:txBody>
      </p:sp>
    </p:spTree>
    <p:extLst>
      <p:ext uri="{BB962C8B-B14F-4D97-AF65-F5344CB8AC3E}">
        <p14:creationId xmlns:p14="http://schemas.microsoft.com/office/powerpoint/2010/main" val="2032495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t>(</a:t>
            </a:r>
            <a:r>
              <a:rPr lang="en-US" dirty="0" err="1" smtClean="0"/>
              <a:t>RoomID</a:t>
            </a:r>
            <a:r>
              <a:rPr lang="en-US" dirty="0" smtClean="0"/>
              <a:t>, To)</a:t>
            </a:r>
          </a:p>
          <a:p>
            <a:r>
              <a:rPr lang="en-US" dirty="0" smtClean="0"/>
              <a:t>(</a:t>
            </a:r>
            <a:r>
              <a:rPr lang="en-US" dirty="0" err="1" smtClean="0"/>
              <a:t>HotelID</a:t>
            </a:r>
            <a:r>
              <a:rPr lang="en-US" dirty="0" smtClean="0"/>
              <a:t>, To)</a:t>
            </a:r>
          </a:p>
          <a:p>
            <a:endParaRPr lang="en-US" dirty="0"/>
          </a:p>
          <a:p>
            <a:r>
              <a:rPr lang="ru-RU" dirty="0" smtClean="0"/>
              <a:t>А нельзя ли вместо двух, иметь один такой?</a:t>
            </a:r>
          </a:p>
          <a:p>
            <a:r>
              <a:rPr lang="en-US" dirty="0" smtClean="0"/>
              <a:t>(</a:t>
            </a:r>
            <a:r>
              <a:rPr lang="en-US" dirty="0" err="1" smtClean="0"/>
              <a:t>HotelID</a:t>
            </a:r>
            <a:r>
              <a:rPr lang="en-US" dirty="0" smtClean="0"/>
              <a:t>, </a:t>
            </a:r>
            <a:r>
              <a:rPr lang="en-US" dirty="0" err="1" smtClean="0"/>
              <a:t>RoomID</a:t>
            </a:r>
            <a:r>
              <a:rPr lang="en-US" dirty="0" smtClean="0"/>
              <a:t>, To)</a:t>
            </a:r>
            <a:endParaRPr lang="ru-RU" dirty="0" smtClean="0"/>
          </a:p>
          <a:p>
            <a:endParaRPr lang="en-US" dirty="0"/>
          </a:p>
        </p:txBody>
      </p:sp>
      <p:sp>
        <p:nvSpPr>
          <p:cNvPr id="3" name="Заголовок 2"/>
          <p:cNvSpPr>
            <a:spLocks noGrp="1"/>
          </p:cNvSpPr>
          <p:nvPr>
            <p:ph type="title"/>
          </p:nvPr>
        </p:nvSpPr>
        <p:spPr/>
        <p:txBody>
          <a:bodyPr/>
          <a:lstStyle/>
          <a:p>
            <a:r>
              <a:rPr lang="ru-RU" dirty="0" smtClean="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b="1" dirty="0" err="1" smtClean="0"/>
              <a:t>HotelID</a:t>
            </a:r>
            <a:r>
              <a:rPr lang="en-US" b="1" dirty="0" smtClean="0"/>
              <a:t>, </a:t>
            </a:r>
            <a:r>
              <a:rPr lang="en-US" b="1" dirty="0" err="1" smtClean="0"/>
              <a:t>RoomID</a:t>
            </a:r>
            <a:r>
              <a:rPr lang="en-US" b="1" dirty="0" smtClean="0"/>
              <a:t>, To</a:t>
            </a:r>
          </a:p>
          <a:p>
            <a:r>
              <a:rPr lang="en-US" dirty="0" smtClean="0"/>
              <a:t>1, </a:t>
            </a:r>
            <a:r>
              <a:rPr lang="en-US" dirty="0"/>
              <a:t>100, </a:t>
            </a:r>
            <a:r>
              <a:rPr lang="en-US" dirty="0" smtClean="0"/>
              <a:t>2019-01-10</a:t>
            </a:r>
            <a:endParaRPr lang="en-US" dirty="0"/>
          </a:p>
          <a:p>
            <a:r>
              <a:rPr lang="en-US" dirty="0" smtClean="0"/>
              <a:t>2, 200, 2019-01-02</a:t>
            </a:r>
          </a:p>
          <a:p>
            <a:r>
              <a:rPr lang="en-US" dirty="0"/>
              <a:t>2</a:t>
            </a:r>
            <a:r>
              <a:rPr lang="en-US" dirty="0" smtClean="0"/>
              <a:t>, 200, 2019-01-05</a:t>
            </a:r>
          </a:p>
          <a:p>
            <a:r>
              <a:rPr lang="en-US" dirty="0"/>
              <a:t>2</a:t>
            </a:r>
            <a:r>
              <a:rPr lang="en-US" dirty="0" smtClean="0"/>
              <a:t>, 201, 2019-01-03</a:t>
            </a:r>
            <a:endParaRPr lang="en-US" dirty="0"/>
          </a:p>
          <a:p>
            <a:r>
              <a:rPr lang="en-US" dirty="0" smtClean="0"/>
              <a:t>…</a:t>
            </a:r>
          </a:p>
          <a:p>
            <a:r>
              <a:rPr lang="en-US" dirty="0"/>
              <a:t>2, </a:t>
            </a:r>
            <a:r>
              <a:rPr lang="en-US" dirty="0" smtClean="0"/>
              <a:t>299, 2019-01-10</a:t>
            </a:r>
          </a:p>
          <a:p>
            <a:r>
              <a:rPr lang="en-US" dirty="0" smtClean="0"/>
              <a:t>3, 300, 2019-01-01</a:t>
            </a:r>
            <a:endParaRPr lang="en-US" dirty="0"/>
          </a:p>
          <a:p>
            <a:endParaRPr lang="en-US" dirty="0"/>
          </a:p>
          <a:p>
            <a:endParaRPr lang="en-US" dirty="0" smtClean="0"/>
          </a:p>
          <a:p>
            <a:endParaRPr lang="en-US" dirty="0"/>
          </a:p>
        </p:txBody>
      </p:sp>
      <p:sp>
        <p:nvSpPr>
          <p:cNvPr id="3" name="Заголовок 2"/>
          <p:cNvSpPr>
            <a:spLocks noGrp="1"/>
          </p:cNvSpPr>
          <p:nvPr>
            <p:ph type="title"/>
          </p:nvPr>
        </p:nvSpPr>
        <p:spPr/>
        <p:txBody>
          <a:bodyPr/>
          <a:lstStyle/>
          <a:p>
            <a:r>
              <a:rPr lang="ru-RU" dirty="0" smtClean="0"/>
              <a:t>Составные индексы</a:t>
            </a:r>
            <a:endParaRPr lang="en-US" dirty="0"/>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fontScale="92500"/>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a:t>
            </a:r>
            <a:br>
              <a:rPr lang="ru-RU" dirty="0" smtClean="0"/>
            </a:br>
            <a:r>
              <a:rPr lang="ru-RU" dirty="0" smtClean="0"/>
              <a:t>изменение их состава – отдельная процедура.</a:t>
            </a:r>
          </a:p>
          <a:p>
            <a:pPr marL="457200" indent="-457200">
              <a:buFont typeface="Arial" panose="020B0604020202020204" pitchFamily="34" charset="0"/>
              <a:buChar char="•"/>
            </a:pPr>
            <a:r>
              <a:rPr lang="ru-RU" dirty="0" smtClean="0"/>
              <a:t>В ячейках таблицы примитивные значения.</a:t>
            </a:r>
          </a:p>
          <a:p>
            <a:pPr marL="457200" indent="-457200">
              <a:buFont typeface="Arial" panose="020B0604020202020204" pitchFamily="34" charset="0"/>
              <a:buChar char="•"/>
            </a:pPr>
            <a:r>
              <a:rPr lang="ru-RU" dirty="0" smtClean="0"/>
              <a:t>Принято нормализировать таблицы.</a:t>
            </a:r>
          </a:p>
          <a:p>
            <a:pPr marL="457200" indent="-457200">
              <a:buFont typeface="Arial" panose="020B0604020202020204" pitchFamily="34" charset="0"/>
              <a:buChar char="•"/>
            </a:pPr>
            <a:r>
              <a:rPr lang="ru-RU" dirty="0"/>
              <a:t>Умные </a:t>
            </a:r>
            <a:r>
              <a:rPr lang="en-US" dirty="0" smtClean="0"/>
              <a:t>ORM</a:t>
            </a:r>
            <a:r>
              <a:rPr lang="ru-RU" dirty="0" smtClean="0"/>
              <a:t>, собирающие нормализованные данные обратно в объекты.</a:t>
            </a:r>
          </a:p>
          <a:p>
            <a:pPr marL="457200" indent="-457200">
              <a:buFont typeface="Arial" panose="020B0604020202020204" pitchFamily="34" charset="0"/>
              <a:buChar char="•"/>
            </a:pPr>
            <a:r>
              <a:rPr lang="ru-RU" dirty="0" smtClean="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246932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Задача: </a:t>
            </a:r>
            <a:r>
              <a:rPr lang="en-US" dirty="0" smtClean="0"/>
              <a:t>web-game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smtClean="0"/>
              <a:t>2 игрока</a:t>
            </a:r>
          </a:p>
          <a:p>
            <a:pPr marL="457200" indent="-457200">
              <a:buFont typeface="Arial" panose="020B0604020202020204" pitchFamily="34" charset="0"/>
              <a:buChar char="•"/>
            </a:pPr>
            <a:r>
              <a:rPr lang="ru-RU" dirty="0" smtClean="0"/>
              <a:t>Несколько туров</a:t>
            </a:r>
          </a:p>
          <a:p>
            <a:pPr marL="457200" indent="-457200">
              <a:buFont typeface="Arial" panose="020B0604020202020204" pitchFamily="34" charset="0"/>
              <a:buChar char="•"/>
            </a:pPr>
            <a:r>
              <a:rPr lang="ru-RU" dirty="0" smtClean="0"/>
              <a:t>Уже реализована</a:t>
            </a:r>
          </a:p>
          <a:p>
            <a:pPr marL="457200" indent="-457200">
              <a:buFont typeface="Arial" panose="020B0604020202020204" pitchFamily="34" charset="0"/>
              <a:buChar char="•"/>
            </a:pPr>
            <a:r>
              <a:rPr lang="ru-RU" dirty="0" smtClean="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smtClean="0"/>
              <a:t>Различных Баз </a:t>
            </a:r>
            <a:r>
              <a:rPr lang="ru-RU" sz="4800" dirty="0"/>
              <a:t>данных </a:t>
            </a:r>
            <a:r>
              <a:rPr lang="ru-RU" sz="4800" dirty="0" smtClean="0"/>
              <a:t>много </a:t>
            </a:r>
            <a:endParaRPr lang="ru-RU" sz="4800" dirty="0"/>
          </a:p>
        </p:txBody>
      </p:sp>
    </p:spTree>
    <p:extLst>
      <p:ext uri="{BB962C8B-B14F-4D97-AF65-F5344CB8AC3E}">
        <p14:creationId xmlns:p14="http://schemas.microsoft.com/office/powerpoint/2010/main" val="1406908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Зарегистрировать нового пользователя</a:t>
            </a:r>
          </a:p>
          <a:p>
            <a:pPr marL="457200" indent="-457200">
              <a:buFont typeface="Arial" panose="020B0604020202020204" pitchFamily="34" charset="0"/>
              <a:buChar char="•"/>
            </a:pPr>
            <a:r>
              <a:rPr lang="ru-RU" dirty="0" smtClean="0"/>
              <a:t>Отредактировать / удалить пользователя</a:t>
            </a:r>
          </a:p>
          <a:p>
            <a:pPr marL="457200" indent="-457200">
              <a:buFont typeface="Arial" panose="020B0604020202020204" pitchFamily="34" charset="0"/>
              <a:buChar char="•"/>
            </a:pPr>
            <a:r>
              <a:rPr lang="ru-RU" dirty="0" smtClean="0"/>
              <a:t>Создать планируемую игру</a:t>
            </a:r>
          </a:p>
          <a:p>
            <a:pPr marL="457200" indent="-457200">
              <a:buFont typeface="Arial" panose="020B0604020202020204" pitchFamily="34" charset="0"/>
              <a:buChar char="•"/>
            </a:pPr>
            <a:r>
              <a:rPr lang="ru-RU" dirty="0" smtClean="0"/>
              <a:t>Добавить пользователя в игру</a:t>
            </a:r>
          </a:p>
          <a:p>
            <a:pPr marL="457200" indent="-457200">
              <a:buFont typeface="Arial" panose="020B0604020202020204" pitchFamily="34" charset="0"/>
              <a:buChar char="•"/>
            </a:pPr>
            <a:r>
              <a:rPr lang="ru-RU" dirty="0" smtClean="0"/>
              <a:t>Начать / закончить игру</a:t>
            </a:r>
          </a:p>
          <a:p>
            <a:pPr marL="457200" indent="-457200">
              <a:buFont typeface="Arial" panose="020B0604020202020204" pitchFamily="34" charset="0"/>
              <a:buChar char="•"/>
            </a:pPr>
            <a:r>
              <a:rPr lang="ru-RU" dirty="0" smtClean="0"/>
              <a:t>Сделать пользователем ход в игре</a:t>
            </a:r>
          </a:p>
          <a:p>
            <a:pPr marL="457200" indent="-457200">
              <a:buFont typeface="Arial" panose="020B0604020202020204" pitchFamily="34" charset="0"/>
              <a:buChar char="•"/>
            </a:pPr>
            <a:r>
              <a:rPr lang="ru-RU" dirty="0" smtClean="0"/>
              <a:t>Показать текущую информацию по игре</a:t>
            </a:r>
          </a:p>
          <a:p>
            <a:pPr marL="457200" indent="-457200">
              <a:buFont typeface="Arial" panose="020B0604020202020204" pitchFamily="34" charset="0"/>
              <a:buChar char="•"/>
            </a:pPr>
            <a:r>
              <a:rPr lang="ru-RU" dirty="0" smtClean="0"/>
              <a:t>Заново проиграть историю игры</a:t>
            </a:r>
          </a:p>
          <a:p>
            <a:pPr marL="457200" indent="-457200">
              <a:buFont typeface="Arial" panose="020B0604020202020204" pitchFamily="34" charset="0"/>
              <a:buChar char="•"/>
            </a:pPr>
            <a:endParaRPr lang="ru-RU" dirty="0" smtClean="0"/>
          </a:p>
          <a:p>
            <a:endParaRPr lang="en-US" dirty="0"/>
          </a:p>
        </p:txBody>
      </p:sp>
      <p:sp>
        <p:nvSpPr>
          <p:cNvPr id="3" name="Заголовок 2"/>
          <p:cNvSpPr>
            <a:spLocks noGrp="1"/>
          </p:cNvSpPr>
          <p:nvPr>
            <p:ph type="title"/>
          </p:nvPr>
        </p:nvSpPr>
        <p:spPr/>
        <p:txBody>
          <a:bodyPr/>
          <a:lstStyle/>
          <a:p>
            <a:r>
              <a:rPr lang="ru-RU" dirty="0" smtClean="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a:t>
            </a:r>
          </a:p>
          <a:p>
            <a:r>
              <a:rPr lang="ru-RU" dirty="0"/>
              <a:t>	</a:t>
            </a:r>
            <a:r>
              <a:rPr lang="ru-RU" dirty="0" smtClean="0"/>
              <a:t>логин, имя, статистика, …</a:t>
            </a:r>
          </a:p>
          <a:p>
            <a:r>
              <a:rPr lang="ru-RU" dirty="0" smtClean="0"/>
              <a:t>Игра: </a:t>
            </a:r>
          </a:p>
          <a:p>
            <a:r>
              <a:rPr lang="ru-RU" dirty="0"/>
              <a:t>	</a:t>
            </a:r>
            <a:r>
              <a:rPr lang="ru-RU" dirty="0" smtClean="0"/>
              <a:t>игроки, статус, номер тура, текущий счёт, …</a:t>
            </a:r>
          </a:p>
          <a:p>
            <a:r>
              <a:rPr lang="ru-RU" dirty="0" smtClean="0"/>
              <a:t>Тур: </a:t>
            </a:r>
          </a:p>
          <a:p>
            <a:r>
              <a:rPr lang="ru-RU" dirty="0"/>
              <a:t>	</a:t>
            </a:r>
            <a:r>
              <a:rPr lang="ru-RU" dirty="0" smtClean="0"/>
              <a:t>в какой игре, номер тура, </a:t>
            </a:r>
            <a:br>
              <a:rPr lang="ru-RU" dirty="0" smtClean="0"/>
            </a:br>
            <a:r>
              <a:rPr lang="ru-RU" dirty="0" smtClean="0"/>
              <a:t>	кто как ходил, кто выиграл</a:t>
            </a:r>
            <a:endParaRPr lang="en-US" dirty="0"/>
          </a:p>
        </p:txBody>
      </p:sp>
      <p:sp>
        <p:nvSpPr>
          <p:cNvPr id="3" name="Заголовок 2"/>
          <p:cNvSpPr>
            <a:spLocks noGrp="1"/>
          </p:cNvSpPr>
          <p:nvPr>
            <p:ph type="title"/>
          </p:nvPr>
        </p:nvSpPr>
        <p:spPr/>
        <p:txBody>
          <a:bodyPr/>
          <a:lstStyle/>
          <a:p>
            <a:r>
              <a:rPr lang="ru-RU" dirty="0" smtClean="0"/>
              <a:t>Сущности</a:t>
            </a:r>
            <a:endParaRPr lang="en-US" dirty="0"/>
          </a:p>
        </p:txBody>
      </p:sp>
    </p:spTree>
    <p:extLst>
      <p:ext uri="{BB962C8B-B14F-4D97-AF65-F5344CB8AC3E}">
        <p14:creationId xmlns:p14="http://schemas.microsoft.com/office/powerpoint/2010/main" val="34951359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err="1" smtClean="0"/>
              <a:t>WebGame</a:t>
            </a:r>
            <a:r>
              <a:rPr lang="en-US" dirty="0" smtClean="0"/>
              <a:t> – </a:t>
            </a:r>
            <a:r>
              <a:rPr lang="ru-RU" dirty="0" smtClean="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smtClean="0"/>
              <a:t>ConsoleApp</a:t>
            </a:r>
            <a:r>
              <a:rPr lang="ru-RU" dirty="0" smtClean="0"/>
              <a:t> – реализация логики приложения</a:t>
            </a:r>
          </a:p>
          <a:p>
            <a:pPr marL="457200" indent="-457200">
              <a:buFont typeface="Arial" panose="020B0604020202020204" pitchFamily="34" charset="0"/>
              <a:buChar char="•"/>
            </a:pPr>
            <a:r>
              <a:rPr lang="en-US" dirty="0" err="1" smtClean="0"/>
              <a:t>WebApi</a:t>
            </a:r>
            <a:r>
              <a:rPr lang="ru-RU" dirty="0" smtClean="0"/>
              <a:t> – </a:t>
            </a:r>
            <a:r>
              <a:rPr lang="en-US" dirty="0" smtClean="0"/>
              <a:t>HTTP </a:t>
            </a:r>
            <a:r>
              <a:rPr lang="en-US" dirty="0" err="1" smtClean="0"/>
              <a:t>Api</a:t>
            </a:r>
            <a:r>
              <a:rPr lang="ru-RU" dirty="0" smtClean="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smtClean="0"/>
              <a:t>Demo web-game</a:t>
            </a:r>
            <a:endParaRPr lang="en-US" dirty="0"/>
          </a:p>
        </p:txBody>
      </p:sp>
    </p:spTree>
    <p:extLst>
      <p:ext uri="{BB962C8B-B14F-4D97-AF65-F5344CB8AC3E}">
        <p14:creationId xmlns:p14="http://schemas.microsoft.com/office/powerpoint/2010/main" val="1632259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Создание БД</a:t>
            </a:r>
          </a:p>
          <a:p>
            <a:pPr marL="457200" indent="-457200">
              <a:buFont typeface="Arial" panose="020B0604020202020204" pitchFamily="34" charset="0"/>
              <a:buChar char="•"/>
            </a:pPr>
            <a:r>
              <a:rPr lang="ru-RU" dirty="0" smtClean="0"/>
              <a:t>Создание документа</a:t>
            </a:r>
          </a:p>
          <a:p>
            <a:pPr marL="457200" indent="-457200">
              <a:buFont typeface="Arial" panose="020B0604020202020204" pitchFamily="34" charset="0"/>
              <a:buChar char="•"/>
            </a:pPr>
            <a:r>
              <a:rPr lang="ru-RU" dirty="0" smtClean="0"/>
              <a:t>Поиск документа</a:t>
            </a:r>
          </a:p>
          <a:p>
            <a:pPr marL="457200" indent="-457200">
              <a:buFont typeface="Arial" panose="020B0604020202020204" pitchFamily="34" charset="0"/>
              <a:buChar char="•"/>
            </a:pPr>
            <a:r>
              <a:rPr lang="ru-RU" dirty="0" smtClean="0"/>
              <a:t>Индексы</a:t>
            </a:r>
            <a:endParaRPr lang="en-US" dirty="0"/>
          </a:p>
        </p:txBody>
      </p:sp>
      <p:sp>
        <p:nvSpPr>
          <p:cNvPr id="3" name="Заголовок 2"/>
          <p:cNvSpPr>
            <a:spLocks noGrp="1"/>
          </p:cNvSpPr>
          <p:nvPr>
            <p:ph type="title"/>
          </p:nvPr>
        </p:nvSpPr>
        <p:spPr/>
        <p:txBody>
          <a:bodyPr/>
          <a:lstStyle/>
          <a:p>
            <a:r>
              <a:rPr lang="en-US" dirty="0" smtClean="0"/>
              <a:t>Demo MongoDB Compass</a:t>
            </a:r>
            <a:endParaRPr lang="en-US" dirty="0"/>
          </a:p>
        </p:txBody>
      </p:sp>
    </p:spTree>
    <p:extLst>
      <p:ext uri="{BB962C8B-B14F-4D97-AF65-F5344CB8AC3E}">
        <p14:creationId xmlns:p14="http://schemas.microsoft.com/office/powerpoint/2010/main" val="38555823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hlinkClick r:id="rId2"/>
              </a:rPr>
              <a:t>https</a:t>
            </a:r>
            <a:r>
              <a:rPr lang="en-US" dirty="0">
                <a:hlinkClick r:id="rId2"/>
              </a:rPr>
              <a:t>://</a:t>
            </a:r>
            <a:r>
              <a:rPr lang="en-US" dirty="0" smtClean="0">
                <a:hlinkClick r:id="rId2"/>
              </a:rPr>
              <a:t>github.com/kontur-courses/web-game</a:t>
            </a:r>
          </a:p>
          <a:p>
            <a:r>
              <a:rPr lang="en-US" b="1" dirty="0" smtClean="0">
                <a:hlinkClick r:id="rId2"/>
              </a:rPr>
              <a:t>Db.md</a:t>
            </a:r>
            <a:endParaRPr lang="en-US" b="1" dirty="0" smtClean="0"/>
          </a:p>
          <a:p>
            <a:endParaRPr lang="en-US" dirty="0"/>
          </a:p>
        </p:txBody>
      </p:sp>
      <p:sp>
        <p:nvSpPr>
          <p:cNvPr id="3" name="Заголовок 2"/>
          <p:cNvSpPr>
            <a:spLocks noGrp="1"/>
          </p:cNvSpPr>
          <p:nvPr>
            <p:ph type="title"/>
          </p:nvPr>
        </p:nvSpPr>
        <p:spPr/>
        <p:txBody>
          <a:bodyPr/>
          <a:lstStyle/>
          <a:p>
            <a:r>
              <a:rPr lang="ru-RU" dirty="0" smtClean="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457200" indent="-457200">
              <a:buFont typeface="Arial" panose="020B0604020202020204" pitchFamily="34" charset="0"/>
              <a:buChar char="•"/>
            </a:pPr>
            <a:r>
              <a:rPr lang="en-US" dirty="0" err="1" smtClean="0"/>
              <a:t>Bson</a:t>
            </a:r>
            <a:r>
              <a:rPr lang="en-US" dirty="0" smtClean="0"/>
              <a:t>-based </a:t>
            </a:r>
            <a:r>
              <a:rPr lang="ru-RU" dirty="0"/>
              <a:t>я</a:t>
            </a:r>
            <a:r>
              <a:rPr lang="ru-RU" dirty="0" smtClean="0"/>
              <a:t>зык запросов </a:t>
            </a:r>
            <a:r>
              <a:rPr lang="en-US" dirty="0" smtClean="0"/>
              <a:t>MongoDB</a:t>
            </a:r>
          </a:p>
          <a:p>
            <a:pPr marL="457200" indent="-457200">
              <a:buFont typeface="Arial" panose="020B0604020202020204" pitchFamily="34" charset="0"/>
              <a:buChar char="•"/>
            </a:pPr>
            <a:r>
              <a:rPr lang="ru-RU" dirty="0" smtClean="0"/>
              <a:t>Специализированные методы </a:t>
            </a:r>
            <a:r>
              <a:rPr lang="ru-RU" dirty="0" err="1" smtClean="0"/>
              <a:t>репозиториев</a:t>
            </a:r>
            <a:endParaRPr lang="ru-RU" dirty="0" smtClean="0"/>
          </a:p>
          <a:p>
            <a:pPr marL="457200" indent="-457200">
              <a:buFont typeface="Arial" panose="020B0604020202020204" pitchFamily="34" charset="0"/>
              <a:buChar char="•"/>
            </a:pPr>
            <a:r>
              <a:rPr lang="ru-RU" dirty="0" err="1" smtClean="0"/>
              <a:t>Рефакторинг</a:t>
            </a:r>
            <a:r>
              <a:rPr lang="ru-RU" dirty="0" smtClean="0"/>
              <a:t> </a:t>
            </a:r>
            <a:r>
              <a:rPr lang="ru-RU" dirty="0" err="1" smtClean="0"/>
              <a:t>репозиториев</a:t>
            </a:r>
            <a:r>
              <a:rPr lang="en-US" dirty="0" smtClean="0"/>
              <a:t/>
            </a:r>
            <a:br>
              <a:rPr lang="en-US" dirty="0" smtClean="0"/>
            </a:br>
            <a:r>
              <a:rPr lang="en-US" dirty="0" smtClean="0"/>
              <a:t>Specification pattern</a:t>
            </a:r>
            <a:endParaRPr lang="ru-RU" dirty="0" smtClean="0"/>
          </a:p>
          <a:p>
            <a:pPr marL="457200" indent="-457200">
              <a:buFont typeface="Arial" panose="020B0604020202020204" pitchFamily="34" charset="0"/>
              <a:buChar char="•"/>
            </a:pPr>
            <a:r>
              <a:rPr lang="ru-RU" dirty="0" err="1" smtClean="0"/>
              <a:t>Отвязывание</a:t>
            </a:r>
            <a:r>
              <a:rPr lang="ru-RU" dirty="0" smtClean="0"/>
              <a:t> сущностей БД от классов, реализующих логику предметной области</a:t>
            </a:r>
            <a:br>
              <a:rPr lang="ru-RU" dirty="0" smtClean="0"/>
            </a:br>
            <a:r>
              <a:rPr lang="ru-RU" dirty="0" smtClean="0"/>
              <a:t>(</a:t>
            </a:r>
            <a:r>
              <a:rPr lang="en-US" dirty="0" err="1" smtClean="0"/>
              <a:t>Automapper</a:t>
            </a:r>
            <a:r>
              <a:rPr lang="en-US" dirty="0" smtClean="0"/>
              <a:t>)</a:t>
            </a:r>
            <a:endParaRPr lang="en-US" dirty="0"/>
          </a:p>
        </p:txBody>
      </p:sp>
      <p:sp>
        <p:nvSpPr>
          <p:cNvPr id="3" name="Заголовок 2"/>
          <p:cNvSpPr>
            <a:spLocks noGrp="1"/>
          </p:cNvSpPr>
          <p:nvPr>
            <p:ph type="title"/>
          </p:nvPr>
        </p:nvSpPr>
        <p:spPr/>
        <p:txBody>
          <a:bodyPr/>
          <a:lstStyle/>
          <a:p>
            <a:r>
              <a:rPr lang="ru-RU" dirty="0" smtClean="0"/>
              <a:t>Бонус-Идеи</a:t>
            </a:r>
            <a:endParaRPr lang="en-US" dirty="0"/>
          </a:p>
        </p:txBody>
      </p:sp>
    </p:spTree>
    <p:extLst>
      <p:ext uri="{BB962C8B-B14F-4D97-AF65-F5344CB8AC3E}">
        <p14:creationId xmlns:p14="http://schemas.microsoft.com/office/powerpoint/2010/main" val="8808491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Отели в </a:t>
            </a:r>
            <a:r>
              <a:rPr lang="ru-RU" dirty="0" err="1" smtClean="0"/>
              <a:t>гугл</a:t>
            </a:r>
            <a:r>
              <a:rPr lang="ru-RU" dirty="0" smtClean="0"/>
              <a:t>-документе: </a:t>
            </a:r>
            <a:r>
              <a:rPr lang="en-US" dirty="0">
                <a:hlinkClick r:id="rId2"/>
              </a:rPr>
              <a:t>https://</a:t>
            </a:r>
            <a:r>
              <a:rPr lang="en-US" dirty="0" smtClean="0">
                <a:hlinkClick r:id="rId2"/>
              </a:rPr>
              <a:t>docs.google.com/spreadsheets/d/1Z9VMfbRuqWw_jX7QQ072O5ACaJe0BOWGqmvTyc-X76Y/edit</a:t>
            </a:r>
            <a:endParaRPr lang="ru-RU" dirty="0" smtClean="0"/>
          </a:p>
          <a:p>
            <a:pPr marL="457200" indent="-457200">
              <a:buFont typeface="Arial" panose="020B0604020202020204" pitchFamily="34" charset="0"/>
              <a:buChar char="•"/>
            </a:pPr>
            <a:r>
              <a:rPr lang="ru-RU" dirty="0" smtClean="0"/>
              <a:t>Камень-ножницы-бумага, в ветке </a:t>
            </a:r>
            <a:r>
              <a:rPr lang="en-US" dirty="0" smtClean="0"/>
              <a:t>solved</a:t>
            </a:r>
            <a:endParaRPr lang="en-US" dirty="0"/>
          </a:p>
          <a:p>
            <a:pPr marL="457200" indent="-457200">
              <a:buFont typeface="Arial" panose="020B0604020202020204" pitchFamily="34" charset="0"/>
              <a:buChar char="•"/>
            </a:pPr>
            <a:endParaRPr lang="en-US" dirty="0" smtClean="0"/>
          </a:p>
          <a:p>
            <a:endParaRPr lang="en-US" dirty="0"/>
          </a:p>
        </p:txBody>
      </p:sp>
      <p:sp>
        <p:nvSpPr>
          <p:cNvPr id="3" name="Заголовок 2"/>
          <p:cNvSpPr>
            <a:spLocks noGrp="1"/>
          </p:cNvSpPr>
          <p:nvPr>
            <p:ph type="title"/>
          </p:nvPr>
        </p:nvSpPr>
        <p:spPr/>
        <p:txBody>
          <a:bodyPr/>
          <a:lstStyle/>
          <a:p>
            <a:r>
              <a:rPr lang="ru-RU" dirty="0" smtClean="0"/>
              <a:t>Решения</a:t>
            </a:r>
            <a:endParaRPr lang="en-US" dirty="0"/>
          </a:p>
        </p:txBody>
      </p:sp>
    </p:spTree>
    <p:extLst>
      <p:ext uri="{BB962C8B-B14F-4D97-AF65-F5344CB8AC3E}">
        <p14:creationId xmlns:p14="http://schemas.microsoft.com/office/powerpoint/2010/main" val="264902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Распределенные</a:t>
            </a:r>
          </a:p>
          <a:p>
            <a:pPr marL="457200" indent="-457200">
              <a:buFont typeface="Arial" panose="020B0604020202020204" pitchFamily="34" charset="0"/>
              <a:buChar char="•"/>
            </a:pPr>
            <a:r>
              <a:rPr lang="ru-RU" dirty="0" smtClean="0"/>
              <a:t>Централизованные</a:t>
            </a:r>
            <a:endParaRPr lang="ru-RU" dirty="0"/>
          </a:p>
        </p:txBody>
      </p:sp>
      <p:sp>
        <p:nvSpPr>
          <p:cNvPr id="3" name="Заголовок 2"/>
          <p:cNvSpPr>
            <a:spLocks noGrp="1"/>
          </p:cNvSpPr>
          <p:nvPr>
            <p:ph type="title"/>
          </p:nvPr>
        </p:nvSpPr>
        <p:spPr/>
        <p:txBody>
          <a:bodyPr/>
          <a:lstStyle/>
          <a:p>
            <a:r>
              <a:rPr lang="ru-RU" dirty="0" smtClean="0"/>
              <a:t>Классификация: Масштабы </a:t>
            </a:r>
            <a:r>
              <a:rPr lang="ru-RU" dirty="0" err="1" smtClean="0"/>
              <a:t>бд</a:t>
            </a:r>
            <a:endParaRPr lang="ru-RU" dirty="0"/>
          </a:p>
        </p:txBody>
      </p:sp>
    </p:spTree>
    <p:extLst>
      <p:ext uri="{BB962C8B-B14F-4D97-AF65-F5344CB8AC3E}">
        <p14:creationId xmlns:p14="http://schemas.microsoft.com/office/powerpoint/2010/main" val="1016417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В оперативной памяти</a:t>
            </a:r>
          </a:p>
          <a:p>
            <a:pPr marL="457200" indent="-457200">
              <a:buFont typeface="Arial" panose="020B0604020202020204" pitchFamily="34" charset="0"/>
              <a:buChar char="•"/>
            </a:pPr>
            <a:r>
              <a:rPr lang="ru-RU" dirty="0" smtClean="0"/>
              <a:t>На жестких дисках</a:t>
            </a:r>
            <a:endParaRPr lang="ru-RU" dirty="0"/>
          </a:p>
        </p:txBody>
      </p:sp>
      <p:sp>
        <p:nvSpPr>
          <p:cNvPr id="3" name="Заголовок 2"/>
          <p:cNvSpPr>
            <a:spLocks noGrp="1"/>
          </p:cNvSpPr>
          <p:nvPr>
            <p:ph type="title"/>
          </p:nvPr>
        </p:nvSpPr>
        <p:spPr/>
        <p:txBody>
          <a:bodyPr/>
          <a:lstStyle/>
          <a:p>
            <a:r>
              <a:rPr lang="ru-RU" dirty="0" smtClean="0"/>
              <a:t>Классификация: среда хранения</a:t>
            </a:r>
            <a:endParaRPr lang="ru-RU" dirty="0"/>
          </a:p>
        </p:txBody>
      </p:sp>
    </p:spTree>
    <p:extLst>
      <p:ext uri="{BB962C8B-B14F-4D97-AF65-F5344CB8AC3E}">
        <p14:creationId xmlns:p14="http://schemas.microsoft.com/office/powerpoint/2010/main" val="2730999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r>
              <a:rPr lang="ru-RU" sz="2800" dirty="0" smtClean="0"/>
              <a:t>)</a:t>
            </a:r>
          </a:p>
          <a:p>
            <a:pPr marL="514350" indent="-514350">
              <a:buFont typeface="+mj-lt"/>
              <a:buAutoNum type="arabicPeriod"/>
            </a:pPr>
            <a:r>
              <a:rPr lang="ru-RU" sz="2800" dirty="0" smtClean="0"/>
              <a:t>Хранилища под географию (геометрия)</a:t>
            </a:r>
          </a:p>
          <a:p>
            <a:pPr marL="514350" indent="-514350">
              <a:buFont typeface="+mj-lt"/>
              <a:buAutoNum type="arabicPeriod"/>
            </a:pPr>
            <a:r>
              <a:rPr lang="ru-RU" sz="2800" dirty="0" err="1" smtClean="0"/>
              <a:t>Графовые</a:t>
            </a:r>
            <a:r>
              <a:rPr lang="ru-RU" sz="2800" dirty="0" smtClean="0"/>
              <a:t> БД</a:t>
            </a:r>
            <a:endParaRPr lang="ru-RU" sz="2800" dirty="0"/>
          </a:p>
          <a:p>
            <a:pPr marL="514350" indent="-514350">
              <a:buFont typeface="+mj-lt"/>
              <a:buAutoNum type="arabicPeriod"/>
            </a:pPr>
            <a:r>
              <a:rPr lang="en-US" sz="2800" dirty="0"/>
              <a:t>In-memory </a:t>
            </a:r>
            <a:r>
              <a:rPr lang="ru-RU" sz="2800" dirty="0"/>
              <a:t>хранилища (очень быстро, но очень дорого</a:t>
            </a:r>
            <a:r>
              <a:rPr lang="ru-RU" sz="2800" dirty="0" smtClean="0"/>
              <a:t>)</a:t>
            </a:r>
          </a:p>
          <a:p>
            <a:pPr marL="514350" indent="-514350">
              <a:buFont typeface="+mj-lt"/>
              <a:buAutoNum type="arabicPeriod"/>
            </a:pPr>
            <a:r>
              <a:rPr lang="ru-RU" sz="2800" dirty="0" smtClean="0"/>
              <a:t>…</a:t>
            </a:r>
            <a:endParaRPr lang="ru-RU" sz="2800" dirty="0"/>
          </a:p>
        </p:txBody>
      </p:sp>
      <p:sp>
        <p:nvSpPr>
          <p:cNvPr id="3" name="Заголовок 2"/>
          <p:cNvSpPr>
            <a:spLocks noGrp="1"/>
          </p:cNvSpPr>
          <p:nvPr>
            <p:ph type="title"/>
          </p:nvPr>
        </p:nvSpPr>
        <p:spPr/>
        <p:txBody>
          <a:bodyPr/>
          <a:lstStyle/>
          <a:p>
            <a:r>
              <a:rPr lang="ru-RU" dirty="0" smtClean="0"/>
              <a:t>Классификация: тип задач</a:t>
            </a:r>
            <a:endParaRPr lang="ru-RU" dirty="0"/>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Реляционные</a:t>
            </a:r>
          </a:p>
          <a:p>
            <a:pPr marL="457200" indent="-457200">
              <a:buFont typeface="Arial" panose="020B0604020202020204" pitchFamily="34" charset="0"/>
              <a:buChar char="•"/>
            </a:pPr>
            <a:r>
              <a:rPr lang="en-US" dirty="0" smtClean="0"/>
              <a:t>NoSQL:</a:t>
            </a:r>
          </a:p>
          <a:p>
            <a:pPr marL="1200095" lvl="1" indent="-457200"/>
            <a:r>
              <a:rPr lang="ru-RU" dirty="0" smtClean="0"/>
              <a:t>Документные</a:t>
            </a:r>
          </a:p>
          <a:p>
            <a:pPr marL="1200095" lvl="1" indent="-457200"/>
            <a:r>
              <a:rPr lang="ru-RU" dirty="0" smtClean="0"/>
              <a:t>Колоночные</a:t>
            </a:r>
          </a:p>
          <a:p>
            <a:pPr marL="1200095" lvl="1" indent="-457200"/>
            <a:r>
              <a:rPr lang="ru-RU" dirty="0" smtClean="0"/>
              <a:t>Ключ-значение</a:t>
            </a:r>
            <a:endParaRPr lang="ru-RU" dirty="0"/>
          </a:p>
        </p:txBody>
      </p:sp>
      <p:sp>
        <p:nvSpPr>
          <p:cNvPr id="3" name="Заголовок 2"/>
          <p:cNvSpPr>
            <a:spLocks noGrp="1"/>
          </p:cNvSpPr>
          <p:nvPr>
            <p:ph type="title"/>
          </p:nvPr>
        </p:nvSpPr>
        <p:spPr/>
        <p:txBody>
          <a:bodyPr/>
          <a:lstStyle/>
          <a:p>
            <a:r>
              <a:rPr lang="en-US" strike="sngStrike" dirty="0" smtClean="0"/>
              <a:t>SQL</a:t>
            </a:r>
            <a:r>
              <a:rPr lang="en-US" dirty="0" smtClean="0"/>
              <a:t> vs </a:t>
            </a:r>
            <a:r>
              <a:rPr lang="en-US" dirty="0" err="1" smtClean="0"/>
              <a:t>nosql</a:t>
            </a:r>
            <a:endParaRPr lang="ru-RU" dirty="0"/>
          </a:p>
        </p:txBody>
      </p:sp>
    </p:spTree>
    <p:extLst>
      <p:ext uri="{BB962C8B-B14F-4D97-AF65-F5344CB8AC3E}">
        <p14:creationId xmlns:p14="http://schemas.microsoft.com/office/powerpoint/2010/main" val="876444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21551</TotalTime>
  <Words>4043</Words>
  <Application>Microsoft Office PowerPoint</Application>
  <PresentationFormat>Широкоэкранный</PresentationFormat>
  <Paragraphs>486</Paragraphs>
  <Slides>56</Slides>
  <Notes>41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56</vt:i4>
      </vt:variant>
    </vt:vector>
  </HeadingPairs>
  <TitlesOfParts>
    <vt:vector size="63"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Только про использование</vt:lpstr>
      <vt:lpstr>БД — это не магия!</vt:lpstr>
      <vt:lpstr>Различных Баз данных много </vt:lpstr>
      <vt:lpstr>Классификация: Масштабы бд</vt:lpstr>
      <vt:lpstr>Классификация: среда хранения</vt:lpstr>
      <vt:lpstr>Классификация: тип задач</vt:lpstr>
      <vt:lpstr>SQL vs nosql</vt:lpstr>
      <vt:lpstr>Требования к бд</vt:lpstr>
      <vt:lpstr>Требования к бд</vt:lpstr>
      <vt:lpstr>Требования к бд</vt:lpstr>
      <vt:lpstr>Требования к бд</vt:lpstr>
      <vt:lpstr>Требования к бд</vt:lpstr>
      <vt:lpstr>Требования к бд</vt:lpstr>
      <vt:lpstr>Проектирование структуры БД</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vt:lpstr>
      <vt:lpstr>Ordered index. Skip/take</vt:lpstr>
      <vt:lpstr>ФИльтрация</vt:lpstr>
      <vt:lpstr>Фильтрация</vt:lpstr>
      <vt:lpstr>Ordered index + Фильтрация</vt:lpstr>
      <vt:lpstr>Задача «Форум»</vt:lpstr>
      <vt:lpstr>Составные индексы</vt:lpstr>
      <vt:lpstr>Составной индекс</vt:lpstr>
      <vt:lpstr>Стратегия использования БД</vt:lpstr>
      <vt:lpstr>Стратегия использования БД</vt:lpstr>
      <vt:lpstr>Стратегия использования БД</vt:lpstr>
      <vt:lpstr>Сервис для отелей</vt:lpstr>
      <vt:lpstr>Как Проектировать БД?</vt:lpstr>
      <vt:lpstr>Коллекция комнат</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Составные индексы</vt:lpstr>
      <vt:lpstr>Сравнение с SQL</vt:lpstr>
      <vt:lpstr>Задача: web-game</vt:lpstr>
      <vt:lpstr>Сценарии</vt:lpstr>
      <vt:lpstr>Сущности</vt:lpstr>
      <vt:lpstr>Demo web-game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Егоров Павел Владимирович</cp:lastModifiedBy>
  <cp:revision>509</cp:revision>
  <dcterms:created xsi:type="dcterms:W3CDTF">2013-06-28T10:07:11Z</dcterms:created>
  <dcterms:modified xsi:type="dcterms:W3CDTF">2019-02-21T20:13:25Z</dcterms:modified>
</cp:coreProperties>
</file>