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8" r:id="rId3"/>
    <p:sldId id="257" r:id="rId4"/>
    <p:sldId id="258" r:id="rId5"/>
    <p:sldId id="261" r:id="rId6"/>
    <p:sldId id="265" r:id="rId7"/>
    <p:sldId id="262" r:id="rId8"/>
    <p:sldId id="288" r:id="rId9"/>
    <p:sldId id="266" r:id="rId10"/>
    <p:sldId id="269" r:id="rId11"/>
    <p:sldId id="289" r:id="rId12"/>
    <p:sldId id="276" r:id="rId13"/>
    <p:sldId id="263" r:id="rId14"/>
    <p:sldId id="271" r:id="rId15"/>
    <p:sldId id="291" r:id="rId16"/>
    <p:sldId id="304" r:id="rId17"/>
    <p:sldId id="292" r:id="rId18"/>
    <p:sldId id="272" r:id="rId19"/>
    <p:sldId id="281" r:id="rId20"/>
    <p:sldId id="270" r:id="rId21"/>
    <p:sldId id="305" r:id="rId22"/>
    <p:sldId id="278" r:id="rId23"/>
    <p:sldId id="260" r:id="rId24"/>
    <p:sldId id="277" r:id="rId25"/>
    <p:sldId id="279" r:id="rId26"/>
    <p:sldId id="280" r:id="rId27"/>
    <p:sldId id="282" r:id="rId28"/>
    <p:sldId id="306" r:id="rId29"/>
    <p:sldId id="307" r:id="rId30"/>
    <p:sldId id="308" r:id="rId31"/>
    <p:sldId id="30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94756" autoAdjust="0"/>
  </p:normalViewPr>
  <p:slideViewPr>
    <p:cSldViewPr snapToGrid="0">
      <p:cViewPr varScale="1">
        <p:scale>
          <a:sx n="115" d="100"/>
          <a:sy n="115" d="100"/>
        </p:scale>
        <p:origin x="74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6419E6-AF4C-4E9F-8CF7-A2E4FEE50F3B}" type="datetimeFigureOut">
              <a:rPr lang="LID4096" smtClean="0"/>
              <a:t>05/13/2025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DB71B8-F6FA-47B7-B0F8-B4545126994D}" type="slidenum">
              <a:rPr lang="LID4096" smtClean="0"/>
              <a:t>‹#›</a:t>
            </a:fld>
            <a:endParaRPr lang="LID4096"/>
          </a:p>
        </p:txBody>
      </p:sp>
    </p:spTree>
    <p:extLst>
      <p:ext uri="{BB962C8B-B14F-4D97-AF65-F5344CB8AC3E}">
        <p14:creationId xmlns:p14="http://schemas.microsoft.com/office/powerpoint/2010/main" val="2343429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5B74439D-DB5F-4396-87CC-83E25A4DE36D}" type="slidenum">
              <a:rPr lang="LID4096" smtClean="0"/>
              <a:t>8</a:t>
            </a:fld>
            <a:endParaRPr lang="LID4096"/>
          </a:p>
        </p:txBody>
      </p:sp>
    </p:spTree>
    <p:extLst>
      <p:ext uri="{BB962C8B-B14F-4D97-AF65-F5344CB8AC3E}">
        <p14:creationId xmlns:p14="http://schemas.microsoft.com/office/powerpoint/2010/main" val="3127587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5B74439D-DB5F-4396-87CC-83E25A4DE36D}" type="slidenum">
              <a:rPr lang="LID4096" smtClean="0"/>
              <a:t>16</a:t>
            </a:fld>
            <a:endParaRPr lang="LID4096"/>
          </a:p>
        </p:txBody>
      </p:sp>
    </p:spTree>
    <p:extLst>
      <p:ext uri="{BB962C8B-B14F-4D97-AF65-F5344CB8AC3E}">
        <p14:creationId xmlns:p14="http://schemas.microsoft.com/office/powerpoint/2010/main" val="44309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5BE0-3193-40AE-A6D1-C4FE654E7C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E038B8-C231-4BD4-8C23-D67176C92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6C03BC-1FEA-4AF5-8B94-B3103FB73548}"/>
              </a:ext>
            </a:extLst>
          </p:cNvPr>
          <p:cNvSpPr>
            <a:spLocks noGrp="1"/>
          </p:cNvSpPr>
          <p:nvPr>
            <p:ph type="dt" sz="half" idx="10"/>
          </p:nvPr>
        </p:nvSpPr>
        <p:spPr/>
        <p:txBody>
          <a:bodyPr/>
          <a:lstStyle/>
          <a:p>
            <a:fld id="{87A4CF1A-44FB-4519-886B-7C000715ECF1}" type="datetimeFigureOut">
              <a:rPr lang="en-US" smtClean="0"/>
              <a:t>5/13/2025</a:t>
            </a:fld>
            <a:endParaRPr lang="en-US"/>
          </a:p>
        </p:txBody>
      </p:sp>
      <p:sp>
        <p:nvSpPr>
          <p:cNvPr id="5" name="Footer Placeholder 4">
            <a:extLst>
              <a:ext uri="{FF2B5EF4-FFF2-40B4-BE49-F238E27FC236}">
                <a16:creationId xmlns:a16="http://schemas.microsoft.com/office/drawing/2014/main" id="{EDA1D3DD-3478-4E8E-B3CA-37C895674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96ADF-8840-43AE-B962-9BE7BCC5F209}"/>
              </a:ext>
            </a:extLst>
          </p:cNvPr>
          <p:cNvSpPr>
            <a:spLocks noGrp="1"/>
          </p:cNvSpPr>
          <p:nvPr>
            <p:ph type="sldNum" sz="quarter" idx="12"/>
          </p:nvPr>
        </p:nvSpPr>
        <p:spPr/>
        <p:txBody>
          <a:bodyPr/>
          <a:lstStyle/>
          <a:p>
            <a:fld id="{F5F7DD48-D654-4C6C-BB61-800501DF1FB6}" type="slidenum">
              <a:rPr lang="en-US" smtClean="0"/>
              <a:t>‹#›</a:t>
            </a:fld>
            <a:endParaRPr lang="en-US"/>
          </a:p>
        </p:txBody>
      </p:sp>
    </p:spTree>
    <p:extLst>
      <p:ext uri="{BB962C8B-B14F-4D97-AF65-F5344CB8AC3E}">
        <p14:creationId xmlns:p14="http://schemas.microsoft.com/office/powerpoint/2010/main" val="2471402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70D39-C34E-4BD9-B818-A6B0387C70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E6A6FE-C511-4FE0-B9AA-4CC36484D4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973DD-47D4-44C0-A279-436B129687A1}"/>
              </a:ext>
            </a:extLst>
          </p:cNvPr>
          <p:cNvSpPr>
            <a:spLocks noGrp="1"/>
          </p:cNvSpPr>
          <p:nvPr>
            <p:ph type="dt" sz="half" idx="10"/>
          </p:nvPr>
        </p:nvSpPr>
        <p:spPr/>
        <p:txBody>
          <a:bodyPr/>
          <a:lstStyle/>
          <a:p>
            <a:fld id="{87A4CF1A-44FB-4519-886B-7C000715ECF1}" type="datetimeFigureOut">
              <a:rPr lang="en-US" smtClean="0"/>
              <a:t>5/13/2025</a:t>
            </a:fld>
            <a:endParaRPr lang="en-US"/>
          </a:p>
        </p:txBody>
      </p:sp>
      <p:sp>
        <p:nvSpPr>
          <p:cNvPr id="5" name="Footer Placeholder 4">
            <a:extLst>
              <a:ext uri="{FF2B5EF4-FFF2-40B4-BE49-F238E27FC236}">
                <a16:creationId xmlns:a16="http://schemas.microsoft.com/office/drawing/2014/main" id="{45EFDF09-51FF-41BA-99A6-FBAC4FCA0C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F7F97-69CF-4106-A955-EEC32F8E389E}"/>
              </a:ext>
            </a:extLst>
          </p:cNvPr>
          <p:cNvSpPr>
            <a:spLocks noGrp="1"/>
          </p:cNvSpPr>
          <p:nvPr>
            <p:ph type="sldNum" sz="quarter" idx="12"/>
          </p:nvPr>
        </p:nvSpPr>
        <p:spPr/>
        <p:txBody>
          <a:bodyPr/>
          <a:lstStyle/>
          <a:p>
            <a:fld id="{F5F7DD48-D654-4C6C-BB61-800501DF1FB6}" type="slidenum">
              <a:rPr lang="en-US" smtClean="0"/>
              <a:t>‹#›</a:t>
            </a:fld>
            <a:endParaRPr lang="en-US"/>
          </a:p>
        </p:txBody>
      </p:sp>
    </p:spTree>
    <p:extLst>
      <p:ext uri="{BB962C8B-B14F-4D97-AF65-F5344CB8AC3E}">
        <p14:creationId xmlns:p14="http://schemas.microsoft.com/office/powerpoint/2010/main" val="901102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8D7DC2-0D84-46F6-940A-313B988EEB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C28151-1B56-43EF-AF4A-D3BF9C004C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70B6A5-FD68-47A2-A300-62A820F618C4}"/>
              </a:ext>
            </a:extLst>
          </p:cNvPr>
          <p:cNvSpPr>
            <a:spLocks noGrp="1"/>
          </p:cNvSpPr>
          <p:nvPr>
            <p:ph type="dt" sz="half" idx="10"/>
          </p:nvPr>
        </p:nvSpPr>
        <p:spPr/>
        <p:txBody>
          <a:bodyPr/>
          <a:lstStyle/>
          <a:p>
            <a:fld id="{87A4CF1A-44FB-4519-886B-7C000715ECF1}" type="datetimeFigureOut">
              <a:rPr lang="en-US" smtClean="0"/>
              <a:t>5/13/2025</a:t>
            </a:fld>
            <a:endParaRPr lang="en-US"/>
          </a:p>
        </p:txBody>
      </p:sp>
      <p:sp>
        <p:nvSpPr>
          <p:cNvPr id="5" name="Footer Placeholder 4">
            <a:extLst>
              <a:ext uri="{FF2B5EF4-FFF2-40B4-BE49-F238E27FC236}">
                <a16:creationId xmlns:a16="http://schemas.microsoft.com/office/drawing/2014/main" id="{7E922965-1A54-4644-AF53-40B565EEF8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F7829A-3AE1-4A83-B701-0D9B44F41ED9}"/>
              </a:ext>
            </a:extLst>
          </p:cNvPr>
          <p:cNvSpPr>
            <a:spLocks noGrp="1"/>
          </p:cNvSpPr>
          <p:nvPr>
            <p:ph type="sldNum" sz="quarter" idx="12"/>
          </p:nvPr>
        </p:nvSpPr>
        <p:spPr/>
        <p:txBody>
          <a:bodyPr/>
          <a:lstStyle/>
          <a:p>
            <a:fld id="{F5F7DD48-D654-4C6C-BB61-800501DF1FB6}" type="slidenum">
              <a:rPr lang="en-US" smtClean="0"/>
              <a:t>‹#›</a:t>
            </a:fld>
            <a:endParaRPr lang="en-US"/>
          </a:p>
        </p:txBody>
      </p:sp>
    </p:spTree>
    <p:extLst>
      <p:ext uri="{BB962C8B-B14F-4D97-AF65-F5344CB8AC3E}">
        <p14:creationId xmlns:p14="http://schemas.microsoft.com/office/powerpoint/2010/main" val="1061675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97F3-154D-464B-9FF0-ADFBDBBE76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EDBE13-AE69-408F-88DE-F879F7204F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975CB5-F935-4FAA-AF34-2726A481F552}"/>
              </a:ext>
            </a:extLst>
          </p:cNvPr>
          <p:cNvSpPr>
            <a:spLocks noGrp="1"/>
          </p:cNvSpPr>
          <p:nvPr>
            <p:ph type="dt" sz="half" idx="10"/>
          </p:nvPr>
        </p:nvSpPr>
        <p:spPr/>
        <p:txBody>
          <a:bodyPr/>
          <a:lstStyle/>
          <a:p>
            <a:fld id="{87A4CF1A-44FB-4519-886B-7C000715ECF1}" type="datetimeFigureOut">
              <a:rPr lang="en-US" smtClean="0"/>
              <a:t>5/13/2025</a:t>
            </a:fld>
            <a:endParaRPr lang="en-US"/>
          </a:p>
        </p:txBody>
      </p:sp>
      <p:sp>
        <p:nvSpPr>
          <p:cNvPr id="5" name="Footer Placeholder 4">
            <a:extLst>
              <a:ext uri="{FF2B5EF4-FFF2-40B4-BE49-F238E27FC236}">
                <a16:creationId xmlns:a16="http://schemas.microsoft.com/office/drawing/2014/main" id="{7FB80965-C545-4A74-936A-52034C23D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C0C62-3A56-4012-884A-FEF67FCAFE4E}"/>
              </a:ext>
            </a:extLst>
          </p:cNvPr>
          <p:cNvSpPr>
            <a:spLocks noGrp="1"/>
          </p:cNvSpPr>
          <p:nvPr>
            <p:ph type="sldNum" sz="quarter" idx="12"/>
          </p:nvPr>
        </p:nvSpPr>
        <p:spPr/>
        <p:txBody>
          <a:bodyPr/>
          <a:lstStyle/>
          <a:p>
            <a:fld id="{F5F7DD48-D654-4C6C-BB61-800501DF1FB6}" type="slidenum">
              <a:rPr lang="en-US" smtClean="0"/>
              <a:t>‹#›</a:t>
            </a:fld>
            <a:endParaRPr lang="en-US"/>
          </a:p>
        </p:txBody>
      </p:sp>
    </p:spTree>
    <p:extLst>
      <p:ext uri="{BB962C8B-B14F-4D97-AF65-F5344CB8AC3E}">
        <p14:creationId xmlns:p14="http://schemas.microsoft.com/office/powerpoint/2010/main" val="3007747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9978-F7C7-44D3-9E5F-E6187F7BCC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7884B2-AA5F-4047-9EDF-B89A6EAE25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594808-B439-4AC7-814F-D0E53528801B}"/>
              </a:ext>
            </a:extLst>
          </p:cNvPr>
          <p:cNvSpPr>
            <a:spLocks noGrp="1"/>
          </p:cNvSpPr>
          <p:nvPr>
            <p:ph type="dt" sz="half" idx="10"/>
          </p:nvPr>
        </p:nvSpPr>
        <p:spPr/>
        <p:txBody>
          <a:bodyPr/>
          <a:lstStyle/>
          <a:p>
            <a:fld id="{87A4CF1A-44FB-4519-886B-7C000715ECF1}" type="datetimeFigureOut">
              <a:rPr lang="en-US" smtClean="0"/>
              <a:t>5/13/2025</a:t>
            </a:fld>
            <a:endParaRPr lang="en-US"/>
          </a:p>
        </p:txBody>
      </p:sp>
      <p:sp>
        <p:nvSpPr>
          <p:cNvPr id="5" name="Footer Placeholder 4">
            <a:extLst>
              <a:ext uri="{FF2B5EF4-FFF2-40B4-BE49-F238E27FC236}">
                <a16:creationId xmlns:a16="http://schemas.microsoft.com/office/drawing/2014/main" id="{FFE43559-D1FA-4F44-8380-92D7B0A46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CEF24-A1BA-483C-B4DD-51EF361665BB}"/>
              </a:ext>
            </a:extLst>
          </p:cNvPr>
          <p:cNvSpPr>
            <a:spLocks noGrp="1"/>
          </p:cNvSpPr>
          <p:nvPr>
            <p:ph type="sldNum" sz="quarter" idx="12"/>
          </p:nvPr>
        </p:nvSpPr>
        <p:spPr/>
        <p:txBody>
          <a:bodyPr/>
          <a:lstStyle/>
          <a:p>
            <a:fld id="{F5F7DD48-D654-4C6C-BB61-800501DF1FB6}" type="slidenum">
              <a:rPr lang="en-US" smtClean="0"/>
              <a:t>‹#›</a:t>
            </a:fld>
            <a:endParaRPr lang="en-US"/>
          </a:p>
        </p:txBody>
      </p:sp>
    </p:spTree>
    <p:extLst>
      <p:ext uri="{BB962C8B-B14F-4D97-AF65-F5344CB8AC3E}">
        <p14:creationId xmlns:p14="http://schemas.microsoft.com/office/powerpoint/2010/main" val="2291945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362B-BAC2-4682-A6B3-57E5B49241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FD4801-8869-498E-B3F4-4AE227D470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042E92-7BE6-4436-BE4A-85A80B59B1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413E41-413D-4DD9-ADA4-0AC30E06E909}"/>
              </a:ext>
            </a:extLst>
          </p:cNvPr>
          <p:cNvSpPr>
            <a:spLocks noGrp="1"/>
          </p:cNvSpPr>
          <p:nvPr>
            <p:ph type="dt" sz="half" idx="10"/>
          </p:nvPr>
        </p:nvSpPr>
        <p:spPr/>
        <p:txBody>
          <a:bodyPr/>
          <a:lstStyle/>
          <a:p>
            <a:fld id="{87A4CF1A-44FB-4519-886B-7C000715ECF1}" type="datetimeFigureOut">
              <a:rPr lang="en-US" smtClean="0"/>
              <a:t>5/13/2025</a:t>
            </a:fld>
            <a:endParaRPr lang="en-US"/>
          </a:p>
        </p:txBody>
      </p:sp>
      <p:sp>
        <p:nvSpPr>
          <p:cNvPr id="6" name="Footer Placeholder 5">
            <a:extLst>
              <a:ext uri="{FF2B5EF4-FFF2-40B4-BE49-F238E27FC236}">
                <a16:creationId xmlns:a16="http://schemas.microsoft.com/office/drawing/2014/main" id="{02C48DC2-5FC6-466A-AB8A-1B862C4266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86B258-B7DE-4AC8-B739-24098C423716}"/>
              </a:ext>
            </a:extLst>
          </p:cNvPr>
          <p:cNvSpPr>
            <a:spLocks noGrp="1"/>
          </p:cNvSpPr>
          <p:nvPr>
            <p:ph type="sldNum" sz="quarter" idx="12"/>
          </p:nvPr>
        </p:nvSpPr>
        <p:spPr/>
        <p:txBody>
          <a:bodyPr/>
          <a:lstStyle/>
          <a:p>
            <a:fld id="{F5F7DD48-D654-4C6C-BB61-800501DF1FB6}" type="slidenum">
              <a:rPr lang="en-US" smtClean="0"/>
              <a:t>‹#›</a:t>
            </a:fld>
            <a:endParaRPr lang="en-US"/>
          </a:p>
        </p:txBody>
      </p:sp>
    </p:spTree>
    <p:extLst>
      <p:ext uri="{BB962C8B-B14F-4D97-AF65-F5344CB8AC3E}">
        <p14:creationId xmlns:p14="http://schemas.microsoft.com/office/powerpoint/2010/main" val="2069679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C505-9673-4A23-AC32-935788A421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5EE154-8255-4EE2-B843-928A52A665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37588B-D6F6-4511-BC07-C8697A6E3A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856E05-5F2E-4AB0-950B-81C777603D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147FB0-41B0-4C28-9518-F5375DB7B0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EEC10B-75B7-42E0-BEEE-1631771777B7}"/>
              </a:ext>
            </a:extLst>
          </p:cNvPr>
          <p:cNvSpPr>
            <a:spLocks noGrp="1"/>
          </p:cNvSpPr>
          <p:nvPr>
            <p:ph type="dt" sz="half" idx="10"/>
          </p:nvPr>
        </p:nvSpPr>
        <p:spPr/>
        <p:txBody>
          <a:bodyPr/>
          <a:lstStyle/>
          <a:p>
            <a:fld id="{87A4CF1A-44FB-4519-886B-7C000715ECF1}" type="datetimeFigureOut">
              <a:rPr lang="en-US" smtClean="0"/>
              <a:t>5/13/2025</a:t>
            </a:fld>
            <a:endParaRPr lang="en-US"/>
          </a:p>
        </p:txBody>
      </p:sp>
      <p:sp>
        <p:nvSpPr>
          <p:cNvPr id="8" name="Footer Placeholder 7">
            <a:extLst>
              <a:ext uri="{FF2B5EF4-FFF2-40B4-BE49-F238E27FC236}">
                <a16:creationId xmlns:a16="http://schemas.microsoft.com/office/drawing/2014/main" id="{26769438-492B-48C3-B33F-C0C278695C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F1DD5F-00CE-42F6-AABB-85A350A08435}"/>
              </a:ext>
            </a:extLst>
          </p:cNvPr>
          <p:cNvSpPr>
            <a:spLocks noGrp="1"/>
          </p:cNvSpPr>
          <p:nvPr>
            <p:ph type="sldNum" sz="quarter" idx="12"/>
          </p:nvPr>
        </p:nvSpPr>
        <p:spPr/>
        <p:txBody>
          <a:bodyPr/>
          <a:lstStyle/>
          <a:p>
            <a:fld id="{F5F7DD48-D654-4C6C-BB61-800501DF1FB6}" type="slidenum">
              <a:rPr lang="en-US" smtClean="0"/>
              <a:t>‹#›</a:t>
            </a:fld>
            <a:endParaRPr lang="en-US"/>
          </a:p>
        </p:txBody>
      </p:sp>
    </p:spTree>
    <p:extLst>
      <p:ext uri="{BB962C8B-B14F-4D97-AF65-F5344CB8AC3E}">
        <p14:creationId xmlns:p14="http://schemas.microsoft.com/office/powerpoint/2010/main" val="4242512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27AA-6EDE-4EF9-A670-EE5FBFFE37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D73E34-98F6-4A27-8EB5-28F957A1595B}"/>
              </a:ext>
            </a:extLst>
          </p:cNvPr>
          <p:cNvSpPr>
            <a:spLocks noGrp="1"/>
          </p:cNvSpPr>
          <p:nvPr>
            <p:ph type="dt" sz="half" idx="10"/>
          </p:nvPr>
        </p:nvSpPr>
        <p:spPr/>
        <p:txBody>
          <a:bodyPr/>
          <a:lstStyle/>
          <a:p>
            <a:fld id="{87A4CF1A-44FB-4519-886B-7C000715ECF1}" type="datetimeFigureOut">
              <a:rPr lang="en-US" smtClean="0"/>
              <a:t>5/13/2025</a:t>
            </a:fld>
            <a:endParaRPr lang="en-US"/>
          </a:p>
        </p:txBody>
      </p:sp>
      <p:sp>
        <p:nvSpPr>
          <p:cNvPr id="4" name="Footer Placeholder 3">
            <a:extLst>
              <a:ext uri="{FF2B5EF4-FFF2-40B4-BE49-F238E27FC236}">
                <a16:creationId xmlns:a16="http://schemas.microsoft.com/office/drawing/2014/main" id="{B311D18F-661A-4B5E-9E47-3FC927A0D0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96B557-5902-4C9C-BFB3-61E752FE3555}"/>
              </a:ext>
            </a:extLst>
          </p:cNvPr>
          <p:cNvSpPr>
            <a:spLocks noGrp="1"/>
          </p:cNvSpPr>
          <p:nvPr>
            <p:ph type="sldNum" sz="quarter" idx="12"/>
          </p:nvPr>
        </p:nvSpPr>
        <p:spPr/>
        <p:txBody>
          <a:bodyPr/>
          <a:lstStyle/>
          <a:p>
            <a:fld id="{F5F7DD48-D654-4C6C-BB61-800501DF1FB6}" type="slidenum">
              <a:rPr lang="en-US" smtClean="0"/>
              <a:t>‹#›</a:t>
            </a:fld>
            <a:endParaRPr lang="en-US"/>
          </a:p>
        </p:txBody>
      </p:sp>
    </p:spTree>
    <p:extLst>
      <p:ext uri="{BB962C8B-B14F-4D97-AF65-F5344CB8AC3E}">
        <p14:creationId xmlns:p14="http://schemas.microsoft.com/office/powerpoint/2010/main" val="44994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B23526-194C-478F-ACD2-9F7990BD531F}"/>
              </a:ext>
            </a:extLst>
          </p:cNvPr>
          <p:cNvSpPr>
            <a:spLocks noGrp="1"/>
          </p:cNvSpPr>
          <p:nvPr>
            <p:ph type="dt" sz="half" idx="10"/>
          </p:nvPr>
        </p:nvSpPr>
        <p:spPr/>
        <p:txBody>
          <a:bodyPr/>
          <a:lstStyle/>
          <a:p>
            <a:fld id="{87A4CF1A-44FB-4519-886B-7C000715ECF1}" type="datetimeFigureOut">
              <a:rPr lang="en-US" smtClean="0"/>
              <a:t>5/13/2025</a:t>
            </a:fld>
            <a:endParaRPr lang="en-US"/>
          </a:p>
        </p:txBody>
      </p:sp>
      <p:sp>
        <p:nvSpPr>
          <p:cNvPr id="3" name="Footer Placeholder 2">
            <a:extLst>
              <a:ext uri="{FF2B5EF4-FFF2-40B4-BE49-F238E27FC236}">
                <a16:creationId xmlns:a16="http://schemas.microsoft.com/office/drawing/2014/main" id="{3E787912-B3BB-4D4E-8703-67467F5E72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7F1DD8-21F7-4320-AA70-717F1CDEEE01}"/>
              </a:ext>
            </a:extLst>
          </p:cNvPr>
          <p:cNvSpPr>
            <a:spLocks noGrp="1"/>
          </p:cNvSpPr>
          <p:nvPr>
            <p:ph type="sldNum" sz="quarter" idx="12"/>
          </p:nvPr>
        </p:nvSpPr>
        <p:spPr/>
        <p:txBody>
          <a:bodyPr/>
          <a:lstStyle/>
          <a:p>
            <a:fld id="{F5F7DD48-D654-4C6C-BB61-800501DF1FB6}" type="slidenum">
              <a:rPr lang="en-US" smtClean="0"/>
              <a:t>‹#›</a:t>
            </a:fld>
            <a:endParaRPr lang="en-US"/>
          </a:p>
        </p:txBody>
      </p:sp>
    </p:spTree>
    <p:extLst>
      <p:ext uri="{BB962C8B-B14F-4D97-AF65-F5344CB8AC3E}">
        <p14:creationId xmlns:p14="http://schemas.microsoft.com/office/powerpoint/2010/main" val="379286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B1A9-4214-449A-899C-7D86607A7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581D93-508C-4E73-8B31-4CFA0108E7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02562-6BD3-4A36-98A3-492C9B092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AC9EF1-CEEC-4D06-B70E-6FC26F33B38E}"/>
              </a:ext>
            </a:extLst>
          </p:cNvPr>
          <p:cNvSpPr>
            <a:spLocks noGrp="1"/>
          </p:cNvSpPr>
          <p:nvPr>
            <p:ph type="dt" sz="half" idx="10"/>
          </p:nvPr>
        </p:nvSpPr>
        <p:spPr/>
        <p:txBody>
          <a:bodyPr/>
          <a:lstStyle/>
          <a:p>
            <a:fld id="{87A4CF1A-44FB-4519-886B-7C000715ECF1}" type="datetimeFigureOut">
              <a:rPr lang="en-US" smtClean="0"/>
              <a:t>5/13/2025</a:t>
            </a:fld>
            <a:endParaRPr lang="en-US"/>
          </a:p>
        </p:txBody>
      </p:sp>
      <p:sp>
        <p:nvSpPr>
          <p:cNvPr id="6" name="Footer Placeholder 5">
            <a:extLst>
              <a:ext uri="{FF2B5EF4-FFF2-40B4-BE49-F238E27FC236}">
                <a16:creationId xmlns:a16="http://schemas.microsoft.com/office/drawing/2014/main" id="{19347F23-E2D4-4D5C-97A9-5CC2F614C7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911373-BE98-4549-B1E6-99E4B98A031B}"/>
              </a:ext>
            </a:extLst>
          </p:cNvPr>
          <p:cNvSpPr>
            <a:spLocks noGrp="1"/>
          </p:cNvSpPr>
          <p:nvPr>
            <p:ph type="sldNum" sz="quarter" idx="12"/>
          </p:nvPr>
        </p:nvSpPr>
        <p:spPr/>
        <p:txBody>
          <a:bodyPr/>
          <a:lstStyle/>
          <a:p>
            <a:fld id="{F5F7DD48-D654-4C6C-BB61-800501DF1FB6}" type="slidenum">
              <a:rPr lang="en-US" smtClean="0"/>
              <a:t>‹#›</a:t>
            </a:fld>
            <a:endParaRPr lang="en-US"/>
          </a:p>
        </p:txBody>
      </p:sp>
    </p:spTree>
    <p:extLst>
      <p:ext uri="{BB962C8B-B14F-4D97-AF65-F5344CB8AC3E}">
        <p14:creationId xmlns:p14="http://schemas.microsoft.com/office/powerpoint/2010/main" val="1128655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AFDD-7CB4-4BCE-A211-EE11734E12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7A18CF-A3C9-403D-9E42-169576CCD9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6AC921-472E-4AE3-BF82-BA5B31E77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732581-753F-42F3-8B30-5AE70F099DB5}"/>
              </a:ext>
            </a:extLst>
          </p:cNvPr>
          <p:cNvSpPr>
            <a:spLocks noGrp="1"/>
          </p:cNvSpPr>
          <p:nvPr>
            <p:ph type="dt" sz="half" idx="10"/>
          </p:nvPr>
        </p:nvSpPr>
        <p:spPr/>
        <p:txBody>
          <a:bodyPr/>
          <a:lstStyle/>
          <a:p>
            <a:fld id="{87A4CF1A-44FB-4519-886B-7C000715ECF1}" type="datetimeFigureOut">
              <a:rPr lang="en-US" smtClean="0"/>
              <a:t>5/13/2025</a:t>
            </a:fld>
            <a:endParaRPr lang="en-US"/>
          </a:p>
        </p:txBody>
      </p:sp>
      <p:sp>
        <p:nvSpPr>
          <p:cNvPr id="6" name="Footer Placeholder 5">
            <a:extLst>
              <a:ext uri="{FF2B5EF4-FFF2-40B4-BE49-F238E27FC236}">
                <a16:creationId xmlns:a16="http://schemas.microsoft.com/office/drawing/2014/main" id="{0ED0C33A-19C6-4EEE-9E38-D26ABEDA93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0E00A4-1AB4-49EF-842E-EC18527DBF23}"/>
              </a:ext>
            </a:extLst>
          </p:cNvPr>
          <p:cNvSpPr>
            <a:spLocks noGrp="1"/>
          </p:cNvSpPr>
          <p:nvPr>
            <p:ph type="sldNum" sz="quarter" idx="12"/>
          </p:nvPr>
        </p:nvSpPr>
        <p:spPr/>
        <p:txBody>
          <a:bodyPr/>
          <a:lstStyle/>
          <a:p>
            <a:fld id="{F5F7DD48-D654-4C6C-BB61-800501DF1FB6}" type="slidenum">
              <a:rPr lang="en-US" smtClean="0"/>
              <a:t>‹#›</a:t>
            </a:fld>
            <a:endParaRPr lang="en-US"/>
          </a:p>
        </p:txBody>
      </p:sp>
    </p:spTree>
    <p:extLst>
      <p:ext uri="{BB962C8B-B14F-4D97-AF65-F5344CB8AC3E}">
        <p14:creationId xmlns:p14="http://schemas.microsoft.com/office/powerpoint/2010/main" val="46730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AA6401-A610-43E1-98A3-8B500FDAE8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7749A6-E06B-4323-B153-5AF154AED9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B412EE-8C56-4CA6-9822-1858B78215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4CF1A-44FB-4519-886B-7C000715ECF1}" type="datetimeFigureOut">
              <a:rPr lang="en-US" smtClean="0"/>
              <a:t>5/13/2025</a:t>
            </a:fld>
            <a:endParaRPr lang="en-US"/>
          </a:p>
        </p:txBody>
      </p:sp>
      <p:sp>
        <p:nvSpPr>
          <p:cNvPr id="5" name="Footer Placeholder 4">
            <a:extLst>
              <a:ext uri="{FF2B5EF4-FFF2-40B4-BE49-F238E27FC236}">
                <a16:creationId xmlns:a16="http://schemas.microsoft.com/office/drawing/2014/main" id="{059775AD-644C-4B5D-9F39-F9D0D0EEAF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FF5946-3465-412E-8791-F688A140A3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7DD48-D654-4C6C-BB61-800501DF1FB6}" type="slidenum">
              <a:rPr lang="en-US" smtClean="0"/>
              <a:t>‹#›</a:t>
            </a:fld>
            <a:endParaRPr lang="en-US"/>
          </a:p>
        </p:txBody>
      </p:sp>
    </p:spTree>
    <p:extLst>
      <p:ext uri="{BB962C8B-B14F-4D97-AF65-F5344CB8AC3E}">
        <p14:creationId xmlns:p14="http://schemas.microsoft.com/office/powerpoint/2010/main" val="1502478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MayroseLab/MayroseLab/blob/master/New_labmates/useful_alias.m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hpcguide.tau.ac.il/index.php?title=Submitting_a_job_to_a_slurm_queu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MayroseLab/MayroseLab/blob/master/create%20conda%20env.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anaconda.com/minicond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mputing.tau.ac.il/helpdesk/remote-access/communication/vp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obaxterm.mobatek.net/download.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hpcguide.tau.ac.il/index.php?title=Linux_basic_comman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7ED7-D38B-425B-9D04-8329182695AB}"/>
              </a:ext>
            </a:extLst>
          </p:cNvPr>
          <p:cNvSpPr>
            <a:spLocks noGrp="1"/>
          </p:cNvSpPr>
          <p:nvPr>
            <p:ph type="ctrTitle"/>
          </p:nvPr>
        </p:nvSpPr>
        <p:spPr>
          <a:xfrm>
            <a:off x="1536700" y="2235200"/>
            <a:ext cx="9118600" cy="2387600"/>
          </a:xfrm>
        </p:spPr>
        <p:txBody>
          <a:bodyPr>
            <a:normAutofit fontScale="90000"/>
          </a:bodyPr>
          <a:lstStyle/>
          <a:p>
            <a:r>
              <a:rPr lang="en-US" dirty="0"/>
              <a:t>Comprehensive Guide to Using the University's Server Cluster: Steps and Helpful Tips</a:t>
            </a:r>
            <a:endParaRPr lang="en-US" dirty="0">
              <a:cs typeface="+mn-cs"/>
            </a:endParaRPr>
          </a:p>
        </p:txBody>
      </p:sp>
    </p:spTree>
    <p:extLst>
      <p:ext uri="{BB962C8B-B14F-4D97-AF65-F5344CB8AC3E}">
        <p14:creationId xmlns:p14="http://schemas.microsoft.com/office/powerpoint/2010/main" val="372451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3D8D-C76F-42B5-8D08-2057777474D1}"/>
              </a:ext>
            </a:extLst>
          </p:cNvPr>
          <p:cNvSpPr>
            <a:spLocks noGrp="1"/>
          </p:cNvSpPr>
          <p:nvPr>
            <p:ph type="title"/>
          </p:nvPr>
        </p:nvSpPr>
        <p:spPr>
          <a:xfrm>
            <a:off x="372533" y="181502"/>
            <a:ext cx="10515600" cy="1325563"/>
          </a:xfrm>
        </p:spPr>
        <p:txBody>
          <a:bodyPr/>
          <a:lstStyle/>
          <a:p>
            <a:r>
              <a:rPr lang="en-US" dirty="0"/>
              <a:t>Additional Preparations and Tips</a:t>
            </a:r>
          </a:p>
        </p:txBody>
      </p:sp>
      <p:sp>
        <p:nvSpPr>
          <p:cNvPr id="3" name="Content Placeholder 2">
            <a:extLst>
              <a:ext uri="{FF2B5EF4-FFF2-40B4-BE49-F238E27FC236}">
                <a16:creationId xmlns:a16="http://schemas.microsoft.com/office/drawing/2014/main" id="{2A58D348-88CD-4515-A97C-0084E1B54BF0}"/>
              </a:ext>
            </a:extLst>
          </p:cNvPr>
          <p:cNvSpPr>
            <a:spLocks noGrp="1"/>
          </p:cNvSpPr>
          <p:nvPr>
            <p:ph idx="1"/>
          </p:nvPr>
        </p:nvSpPr>
        <p:spPr>
          <a:xfrm>
            <a:off x="372533" y="1170431"/>
            <a:ext cx="10515600" cy="5628301"/>
          </a:xfrm>
        </p:spPr>
        <p:txBody>
          <a:bodyPr>
            <a:normAutofit fontScale="92500" lnSpcReduction="10000"/>
          </a:bodyPr>
          <a:lstStyle/>
          <a:p>
            <a:r>
              <a:rPr kumimoji="0" lang="en-US" altLang="en-US" sz="1800" b="0" i="0" u="none" strike="noStrike" cap="none" normalizeH="0" baseline="0" dirty="0">
                <a:ln>
                  <a:noFill/>
                </a:ln>
                <a:solidFill>
                  <a:srgbClr val="222222"/>
                </a:solidFill>
                <a:effectLst/>
                <a:latin typeface="+mn-lt"/>
                <a:cs typeface="Arial" panose="020B0604020202020204" pitchFamily="34" charset="0"/>
              </a:rPr>
              <a:t>To avoid file compatibility issues between Linux and Windows, use </a:t>
            </a:r>
            <a:r>
              <a:rPr kumimoji="0" lang="en-US" altLang="en-US" sz="1800" b="0" i="0" u="none" strike="noStrike" cap="none" normalizeH="0" baseline="0" dirty="0" err="1">
                <a:ln>
                  <a:noFill/>
                </a:ln>
                <a:solidFill>
                  <a:srgbClr val="222222"/>
                </a:solidFill>
                <a:effectLst/>
                <a:latin typeface="+mn-lt"/>
                <a:cs typeface="Arial" panose="020B0604020202020204" pitchFamily="34" charset="0"/>
              </a:rPr>
              <a:t>MobaTextEditor</a:t>
            </a:r>
            <a:r>
              <a:rPr kumimoji="0" lang="en-US" altLang="en-US" sz="1800" b="0" i="0" u="none" strike="noStrike" cap="none" normalizeH="0" baseline="0" dirty="0">
                <a:ln>
                  <a:noFill/>
                </a:ln>
                <a:solidFill>
                  <a:srgbClr val="222222"/>
                </a:solidFill>
                <a:effectLst/>
                <a:latin typeface="+mn-lt"/>
                <a:cs typeface="Arial" panose="020B0604020202020204" pitchFamily="34" charset="0"/>
              </a:rPr>
              <a:t> and click the "Linux penguin" icon to ensure Linux formatting. If you still encounter DOS/UNIX format errors, use the dos2unix command to convert the file: </a:t>
            </a:r>
            <a:r>
              <a:rPr kumimoji="0" lang="en-US" altLang="en-US" sz="1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dos2unix filename</a:t>
            </a:r>
          </a:p>
          <a:p>
            <a:pPr marL="0" indent="0">
              <a:buNone/>
            </a:pPr>
            <a:br>
              <a:rPr kumimoji="0" lang="en-US" altLang="en-US" sz="1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br>
            <a:br>
              <a:rPr kumimoji="0" lang="en-US" altLang="en-US" sz="1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br>
            <a:r>
              <a:rPr kumimoji="0" lang="en-US" altLang="en-US" sz="1800" b="0" i="0" u="none" strike="noStrike" kern="1200" cap="none" spc="0" normalizeH="0" baseline="0" noProof="0" dirty="0">
                <a:ln>
                  <a:noFill/>
                </a:ln>
                <a:solidFill>
                  <a:srgbClr val="222222"/>
                </a:solidFill>
                <a:effectLst/>
                <a:uLnTx/>
                <a:uFillTx/>
                <a:latin typeface="Calibri" panose="020F0502020204030204"/>
                <a:ea typeface="+mn-ea"/>
                <a:cs typeface="Arial" panose="020B0604020202020204" pitchFamily="34" charset="0"/>
              </a:rPr>
              <a:t>In order to copy and paste: copy – </a:t>
            </a:r>
            <a:r>
              <a:rPr kumimoji="0" lang="en-US" altLang="en-US" sz="1800" b="0" i="0" u="none" strike="noStrike" kern="1200" cap="none" spc="0" normalizeH="0" baseline="0" noProof="0" dirty="0" err="1">
                <a:ln>
                  <a:noFill/>
                </a:ln>
                <a:solidFill>
                  <a:srgbClr val="222222"/>
                </a:solidFill>
                <a:effectLst/>
                <a:uLnTx/>
                <a:uFillTx/>
                <a:latin typeface="Calibri" panose="020F0502020204030204"/>
                <a:ea typeface="+mn-ea"/>
                <a:cs typeface="Arial" panose="020B0604020202020204" pitchFamily="34" charset="0"/>
              </a:rPr>
              <a:t>ctrl+c</a:t>
            </a:r>
            <a:r>
              <a:rPr kumimoji="0" lang="en-US" altLang="en-US" sz="1800" b="0" i="0" u="none" strike="noStrike" kern="1200" cap="none" spc="0" normalizeH="0" baseline="0" noProof="0" dirty="0">
                <a:ln>
                  <a:noFill/>
                </a:ln>
                <a:solidFill>
                  <a:srgbClr val="222222"/>
                </a:solidFill>
                <a:effectLst/>
                <a:uLnTx/>
                <a:uFillTx/>
                <a:latin typeface="Calibri" panose="020F0502020204030204"/>
                <a:ea typeface="+mn-ea"/>
                <a:cs typeface="Arial" panose="020B0604020202020204" pitchFamily="34" charset="0"/>
              </a:rPr>
              <a:t>, paste – right click.</a:t>
            </a:r>
          </a:p>
          <a:p>
            <a:pPr>
              <a:defRPr/>
            </a:pPr>
            <a:r>
              <a:rPr lang="en-US" altLang="en-US" sz="1800" dirty="0">
                <a:solidFill>
                  <a:srgbClr val="222222"/>
                </a:solidFill>
                <a:latin typeface="Calibri" panose="020F0502020204030204"/>
                <a:cs typeface="Arial" panose="020B0604020202020204" pitchFamily="34" charset="0"/>
              </a:rPr>
              <a:t>To copy a file/folder path: right click the file/folder’s graphic presentation and press:</a:t>
            </a:r>
            <a:br>
              <a:rPr lang="en-US" altLang="en-US" sz="1800" dirty="0">
                <a:solidFill>
                  <a:srgbClr val="222222"/>
                </a:solidFill>
                <a:latin typeface="Calibri" panose="020F0502020204030204"/>
                <a:cs typeface="Arial" panose="020B0604020202020204" pitchFamily="34" charset="0"/>
              </a:rPr>
            </a:br>
            <a:r>
              <a:rPr lang="en-US" altLang="en-US" sz="1800" dirty="0">
                <a:solidFill>
                  <a:srgbClr val="222222"/>
                </a:solidFill>
                <a:latin typeface="Calibri" panose="020F0502020204030204"/>
                <a:cs typeface="Arial" panose="020B0604020202020204" pitchFamily="34" charset="0"/>
              </a:rPr>
              <a:t>copy file path, or copy file path to terminal, as needed.</a:t>
            </a:r>
          </a:p>
          <a:p>
            <a:pPr>
              <a:defRPr/>
            </a:pPr>
            <a:r>
              <a:rPr kumimoji="0" lang="en-US" altLang="en-US" sz="1800" b="0" i="0" u="none" strike="noStrike" kern="1200" cap="none" spc="0" normalizeH="0" baseline="0" noProof="0" dirty="0">
                <a:ln>
                  <a:noFill/>
                </a:ln>
                <a:solidFill>
                  <a:srgbClr val="222222"/>
                </a:solidFill>
                <a:effectLst/>
                <a:uLnTx/>
                <a:uFillTx/>
                <a:latin typeface="Calibri" panose="020F0502020204030204"/>
                <a:ea typeface="+mn-ea"/>
                <a:cs typeface="Arial" panose="020B0604020202020204" pitchFamily="34" charset="0"/>
              </a:rPr>
              <a:t>To Recall a Command You Used Before: Use the Up and Down arrow keys to navigate through your command history.</a:t>
            </a:r>
          </a:p>
          <a:p>
            <a:pPr>
              <a:defRPr/>
            </a:pPr>
            <a:r>
              <a:rPr kumimoji="0" lang="en-US" altLang="en-US" sz="1800" b="0" i="0" u="none" strike="noStrike" kern="1200" cap="none" spc="0" normalizeH="0" baseline="0" noProof="0" dirty="0">
                <a:ln>
                  <a:noFill/>
                </a:ln>
                <a:solidFill>
                  <a:srgbClr val="222222"/>
                </a:solidFill>
                <a:effectLst/>
                <a:uLnTx/>
                <a:uFillTx/>
                <a:latin typeface="Calibri" panose="020F0502020204030204"/>
                <a:ea typeface="+mn-ea"/>
                <a:cs typeface="Arial" panose="020B0604020202020204" pitchFamily="34" charset="0"/>
              </a:rPr>
              <a:t>To Auto-Complete a Command: Start typing the command, then press the Tab key to auto-complete it. If multiple completions are available, press Tab twice to view suggestions.</a:t>
            </a:r>
          </a:p>
          <a:p>
            <a:pPr>
              <a:defRPr/>
            </a:pPr>
            <a:r>
              <a:rPr kumimoji="0" lang="en-US" altLang="en-US" sz="1800" b="0" i="0" u="none" strike="noStrike" kern="1200" cap="none" spc="0" normalizeH="0" baseline="0" noProof="0" dirty="0">
                <a:ln>
                  <a:noFill/>
                </a:ln>
                <a:solidFill>
                  <a:srgbClr val="222222"/>
                </a:solidFill>
                <a:effectLst/>
                <a:uLnTx/>
                <a:uFillTx/>
                <a:latin typeface="Calibri" panose="020F0502020204030204"/>
                <a:ea typeface="+mn-ea"/>
                <a:cs typeface="Arial" panose="020B0604020202020204" pitchFamily="34" charset="0"/>
              </a:rPr>
              <a:t>.</a:t>
            </a:r>
            <a:r>
              <a:rPr kumimoji="0" lang="en-US" altLang="en-US" sz="1800" b="0" i="0" u="none" strike="noStrike" kern="1200" cap="none" spc="0" normalizeH="0" baseline="0" noProof="0" dirty="0" err="1">
                <a:ln>
                  <a:noFill/>
                </a:ln>
                <a:solidFill>
                  <a:srgbClr val="222222"/>
                </a:solidFill>
                <a:effectLst/>
                <a:uLnTx/>
                <a:uFillTx/>
                <a:latin typeface="Calibri" panose="020F0502020204030204"/>
                <a:ea typeface="+mn-ea"/>
                <a:cs typeface="Arial" panose="020B0604020202020204" pitchFamily="34" charset="0"/>
              </a:rPr>
              <a:t>bashrc</a:t>
            </a:r>
            <a:r>
              <a:rPr kumimoji="0" lang="en-US" altLang="en-US" sz="1800" b="0" i="0" u="none" strike="noStrike" kern="1200" cap="none" spc="0" normalizeH="0" baseline="0" noProof="0" dirty="0">
                <a:ln>
                  <a:noFill/>
                </a:ln>
                <a:solidFill>
                  <a:srgbClr val="222222"/>
                </a:solidFill>
                <a:effectLst/>
                <a:uLnTx/>
                <a:uFillTx/>
                <a:latin typeface="Calibri" panose="020F0502020204030204"/>
                <a:ea typeface="+mn-ea"/>
                <a:cs typeface="Arial" panose="020B0604020202020204" pitchFamily="34" charset="0"/>
              </a:rPr>
              <a:t> File and Useful alias: In your home directory, create a .</a:t>
            </a:r>
            <a:r>
              <a:rPr kumimoji="0" lang="en-US" altLang="en-US" sz="1800" b="0" i="0" u="none" strike="noStrike" kern="1200" cap="none" spc="0" normalizeH="0" baseline="0" noProof="0" dirty="0" err="1">
                <a:ln>
                  <a:noFill/>
                </a:ln>
                <a:solidFill>
                  <a:srgbClr val="222222"/>
                </a:solidFill>
                <a:effectLst/>
                <a:uLnTx/>
                <a:uFillTx/>
                <a:latin typeface="Calibri" panose="020F0502020204030204"/>
                <a:ea typeface="+mn-ea"/>
                <a:cs typeface="Arial" panose="020B0604020202020204" pitchFamily="34" charset="0"/>
              </a:rPr>
              <a:t>bashrc</a:t>
            </a:r>
            <a:r>
              <a:rPr kumimoji="0" lang="en-US" altLang="en-US" sz="1800" b="0" i="0" u="none" strike="noStrike" kern="1200" cap="none" spc="0" normalizeH="0" baseline="0" noProof="0" dirty="0">
                <a:ln>
                  <a:noFill/>
                </a:ln>
                <a:solidFill>
                  <a:srgbClr val="222222"/>
                </a:solidFill>
                <a:effectLst/>
                <a:uLnTx/>
                <a:uFillTx/>
                <a:latin typeface="Calibri" panose="020F0502020204030204"/>
                <a:ea typeface="+mn-ea"/>
                <a:cs typeface="Arial" panose="020B0604020202020204" pitchFamily="34" charset="0"/>
              </a:rPr>
              <a:t> file, a shell script that runs when a new terminal session starts. It customizes the environment by defining variables, creating aliases (shortcuts for commands), and configuring shell behavior. This ensures an efficient, personalized terminal experience.</a:t>
            </a:r>
            <a:br>
              <a:rPr kumimoji="0" lang="en-US" altLang="en-US" sz="1800" b="0" i="0" u="none" strike="noStrike" kern="1200" cap="none" spc="0" normalizeH="0" baseline="0" noProof="0" dirty="0">
                <a:ln>
                  <a:noFill/>
                </a:ln>
                <a:solidFill>
                  <a:srgbClr val="222222"/>
                </a:solidFill>
                <a:effectLst/>
                <a:uLnTx/>
                <a:uFillTx/>
                <a:latin typeface="Calibri" panose="020F0502020204030204"/>
                <a:ea typeface="+mn-ea"/>
                <a:cs typeface="Arial" panose="020B0604020202020204" pitchFamily="34" charset="0"/>
              </a:rPr>
            </a:br>
            <a:r>
              <a:rPr kumimoji="0" lang="en-US" altLang="en-US" sz="1800" b="0" i="0" u="none" strike="noStrike" kern="1200" cap="none" spc="0" normalizeH="0" baseline="0" noProof="0" dirty="0">
                <a:ln>
                  <a:noFill/>
                </a:ln>
                <a:solidFill>
                  <a:srgbClr val="222222"/>
                </a:solidFill>
                <a:effectLst/>
                <a:uLnTx/>
                <a:uFillTx/>
                <a:latin typeface="Calibri" panose="020F0502020204030204"/>
                <a:ea typeface="+mn-ea"/>
                <a:cs typeface="Arial" panose="020B0604020202020204" pitchFamily="34" charset="0"/>
              </a:rPr>
              <a:t>Follow these steps:</a:t>
            </a:r>
          </a:p>
          <a:p>
            <a:pPr marL="800100" lvl="1" indent="-342900">
              <a:spcBef>
                <a:spcPts val="1000"/>
              </a:spcBef>
              <a:buFont typeface="Arial" panose="020B0604020202020204" pitchFamily="34" charset="0"/>
              <a:buAutoNum type="arabicPeriod"/>
              <a:defRPr/>
            </a:pPr>
            <a:r>
              <a:rPr kumimoji="0" lang="en-US" altLang="en-US" sz="1800" b="0" i="0" u="none" strike="noStrike" kern="1200" cap="none" spc="0" normalizeH="0" baseline="0" noProof="0" dirty="0">
                <a:ln>
                  <a:noFill/>
                </a:ln>
                <a:solidFill>
                  <a:srgbClr val="222222"/>
                </a:solidFill>
                <a:effectLst/>
                <a:uLnTx/>
                <a:uFillTx/>
                <a:latin typeface="Calibri" panose="020F0502020204030204"/>
                <a:ea typeface="+mn-ea"/>
                <a:cs typeface="Arial" panose="020B0604020202020204" pitchFamily="34" charset="0"/>
              </a:rPr>
              <a:t>In your main directory Create a File named </a:t>
            </a:r>
            <a:r>
              <a:rPr kumimoji="0" lang="en-US" sz="1800" b="0" i="0" u="none" strike="noStrike" kern="1200" cap="none" spc="0" normalizeH="0" baseline="0" noProof="0" dirty="0">
                <a:ln>
                  <a:noFill/>
                </a:ln>
                <a:solidFill>
                  <a:srgbClr val="222222"/>
                </a:solidFill>
                <a:effectLst/>
                <a:uLnTx/>
                <a:uFillTx/>
                <a:latin typeface="Calibri" panose="020F0502020204030204"/>
                <a:ea typeface="+mn-ea"/>
                <a:cs typeface="Arial" panose="020B0604020202020204" pitchFamily="34" charset="0"/>
              </a:rPr>
              <a:t>.</a:t>
            </a:r>
            <a:r>
              <a:rPr kumimoji="0" lang="en-US" sz="1800" b="0" i="0" u="none" strike="noStrike" kern="1200" cap="none" spc="0" normalizeH="0" baseline="0" noProof="0" dirty="0" err="1">
                <a:ln>
                  <a:noFill/>
                </a:ln>
                <a:solidFill>
                  <a:srgbClr val="222222"/>
                </a:solidFill>
                <a:effectLst/>
                <a:uLnTx/>
                <a:uFillTx/>
                <a:latin typeface="Calibri" panose="020F0502020204030204"/>
                <a:ea typeface="+mn-ea"/>
                <a:cs typeface="Arial" panose="020B0604020202020204" pitchFamily="34" charset="0"/>
              </a:rPr>
              <a:t>bashrc</a:t>
            </a:r>
            <a:endParaRPr kumimoji="0" lang="en-US" sz="1800" b="0" i="0" u="none" strike="noStrike" kern="1200" cap="none" spc="0" normalizeH="0" baseline="0" noProof="0" dirty="0">
              <a:ln>
                <a:noFill/>
              </a:ln>
              <a:solidFill>
                <a:srgbClr val="222222"/>
              </a:solidFill>
              <a:effectLst/>
              <a:uLnTx/>
              <a:uFillTx/>
              <a:latin typeface="Calibri" panose="020F0502020204030204"/>
              <a:ea typeface="+mn-ea"/>
              <a:cs typeface="Arial" panose="020B0604020202020204" pitchFamily="34" charset="0"/>
            </a:endParaRPr>
          </a:p>
          <a:p>
            <a:pPr marL="800100" lvl="1" indent="-342900">
              <a:spcBef>
                <a:spcPts val="1000"/>
              </a:spcBef>
              <a:buFont typeface="Arial" panose="020B0604020202020204" pitchFamily="34" charset="0"/>
              <a:buAutoNum type="arabicPeriod"/>
              <a:defRPr/>
            </a:pPr>
            <a:r>
              <a:rPr kumimoji="0" lang="en-US" altLang="en-US" sz="1800" b="0" i="0" u="none" strike="noStrike" kern="1200" cap="none" spc="0" normalizeH="0" baseline="0" noProof="0" dirty="0">
                <a:ln>
                  <a:noFill/>
                </a:ln>
                <a:solidFill>
                  <a:srgbClr val="222222"/>
                </a:solidFill>
                <a:effectLst/>
                <a:uLnTx/>
                <a:uFillTx/>
                <a:latin typeface="Calibri" panose="020F0502020204030204"/>
                <a:ea typeface="+mn-ea"/>
                <a:cs typeface="Arial" panose="020B0604020202020204" pitchFamily="34" charset="0"/>
              </a:rPr>
              <a:t>Copy the recommended file content into the file, and replace &lt;YOUR_NAME&gt; with your actual username.</a:t>
            </a:r>
          </a:p>
          <a:p>
            <a:pPr marL="800100" lvl="1" indent="-342900">
              <a:spcBef>
                <a:spcPts val="1000"/>
              </a:spcBef>
              <a:buFont typeface="Arial" panose="020B0604020202020204" pitchFamily="34" charset="0"/>
              <a:buAutoNum type="arabicPeriod"/>
              <a:defRPr/>
            </a:pPr>
            <a:r>
              <a:rPr kumimoji="0" lang="en-US" sz="1800" b="0" i="0" u="none" strike="noStrike" kern="1200" cap="none" spc="0" normalizeH="0" baseline="0" noProof="0" dirty="0">
                <a:ln>
                  <a:noFill/>
                </a:ln>
                <a:solidFill>
                  <a:srgbClr val="222222"/>
                </a:solidFill>
                <a:effectLst/>
                <a:uLnTx/>
                <a:uFillTx/>
                <a:latin typeface="Calibri" panose="020F0502020204030204"/>
                <a:ea typeface="+mn-ea"/>
                <a:cs typeface="Arial" panose="020B0604020202020204" pitchFamily="34" charset="0"/>
              </a:rPr>
              <a:t>To apply changes, run the command: </a:t>
            </a:r>
            <a:r>
              <a:rPr kumimoji="0" lang="en-US" sz="1800" b="0" i="0" u="none" strike="noStrike" kern="1200" cap="none" spc="0" normalizeH="0" baseline="0" noProof="0" dirty="0">
                <a:ln>
                  <a:noFill/>
                </a:ln>
                <a:solidFill>
                  <a:srgbClr val="222222"/>
                </a:solidFill>
                <a:effectLst/>
                <a:uLnTx/>
                <a:uFillTx/>
                <a:latin typeface="Courier New" panose="02070309020205020404" pitchFamily="49" charset="0"/>
                <a:ea typeface="+mn-ea"/>
                <a:cs typeface="Courier New" panose="02070309020205020404" pitchFamily="49" charset="0"/>
              </a:rPr>
              <a:t>source ~/.</a:t>
            </a:r>
            <a:r>
              <a:rPr kumimoji="0" lang="en-US" sz="1800" b="0" i="0" u="none" strike="noStrike" kern="1200" cap="none" spc="0" normalizeH="0" baseline="0" noProof="0" dirty="0" err="1">
                <a:ln>
                  <a:noFill/>
                </a:ln>
                <a:solidFill>
                  <a:srgbClr val="222222"/>
                </a:solidFill>
                <a:effectLst/>
                <a:uLnTx/>
                <a:uFillTx/>
                <a:latin typeface="Courier New" panose="02070309020205020404" pitchFamily="49" charset="0"/>
                <a:ea typeface="+mn-ea"/>
                <a:cs typeface="Courier New" panose="02070309020205020404" pitchFamily="49" charset="0"/>
              </a:rPr>
              <a:t>bashrc</a:t>
            </a:r>
            <a:endParaRPr kumimoji="0" lang="en-US" sz="1800" b="0" i="0" u="none" strike="noStrike" kern="1200" cap="none" spc="0" normalizeH="0" baseline="0" noProof="0" dirty="0">
              <a:ln>
                <a:noFill/>
              </a:ln>
              <a:solidFill>
                <a:srgbClr val="222222"/>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222222"/>
                </a:solidFill>
                <a:effectLst/>
                <a:uLnTx/>
                <a:uFillTx/>
                <a:latin typeface="Calibri" panose="020F0502020204030204"/>
                <a:ea typeface="+mn-ea"/>
                <a:cs typeface="Arial" panose="020B0604020202020204" pitchFamily="34" charset="0"/>
              </a:rPr>
              <a:t>    Now, the terminal will automatically configure the environment for you every time a new session is started.</a:t>
            </a:r>
            <a:endParaRPr lang="en-US" sz="1800" dirty="0"/>
          </a:p>
        </p:txBody>
      </p:sp>
      <p:pic>
        <p:nvPicPr>
          <p:cNvPr id="5" name="Picture 4">
            <a:extLst>
              <a:ext uri="{FF2B5EF4-FFF2-40B4-BE49-F238E27FC236}">
                <a16:creationId xmlns:a16="http://schemas.microsoft.com/office/drawing/2014/main" id="{B948F119-5887-4526-B1D0-39FBEA1C0512}"/>
              </a:ext>
            </a:extLst>
          </p:cNvPr>
          <p:cNvPicPr>
            <a:picLocks noChangeAspect="1"/>
          </p:cNvPicPr>
          <p:nvPr/>
        </p:nvPicPr>
        <p:blipFill>
          <a:blip r:embed="rId2"/>
          <a:stretch>
            <a:fillRect/>
          </a:stretch>
        </p:blipFill>
        <p:spPr>
          <a:xfrm>
            <a:off x="2580915" y="1807309"/>
            <a:ext cx="6535062" cy="523948"/>
          </a:xfrm>
          <a:prstGeom prst="rect">
            <a:avLst/>
          </a:prstGeom>
        </p:spPr>
      </p:pic>
      <p:sp>
        <p:nvSpPr>
          <p:cNvPr id="6" name="Rectangle 5">
            <a:extLst>
              <a:ext uri="{FF2B5EF4-FFF2-40B4-BE49-F238E27FC236}">
                <a16:creationId xmlns:a16="http://schemas.microsoft.com/office/drawing/2014/main" id="{9266CAF0-B5C1-47DA-A5C0-B25033D92031}"/>
              </a:ext>
            </a:extLst>
          </p:cNvPr>
          <p:cNvSpPr/>
          <p:nvPr/>
        </p:nvSpPr>
        <p:spPr>
          <a:xfrm>
            <a:off x="6919288" y="2065417"/>
            <a:ext cx="268234" cy="2619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091FD5D-A214-465F-BD40-D1B94FDE3FD8}"/>
              </a:ext>
            </a:extLst>
          </p:cNvPr>
          <p:cNvPicPr>
            <a:picLocks noChangeAspect="1"/>
          </p:cNvPicPr>
          <p:nvPr/>
        </p:nvPicPr>
        <p:blipFill>
          <a:blip r:embed="rId3"/>
          <a:stretch>
            <a:fillRect/>
          </a:stretch>
        </p:blipFill>
        <p:spPr>
          <a:xfrm>
            <a:off x="8349409" y="2510734"/>
            <a:ext cx="3470058" cy="641723"/>
          </a:xfrm>
          <a:prstGeom prst="rect">
            <a:avLst/>
          </a:prstGeom>
        </p:spPr>
      </p:pic>
    </p:spTree>
    <p:extLst>
      <p:ext uri="{BB962C8B-B14F-4D97-AF65-F5344CB8AC3E}">
        <p14:creationId xmlns:p14="http://schemas.microsoft.com/office/powerpoint/2010/main" val="2685244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609BD-A584-E7AB-21A7-3A207DFB3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4B167B-BD2A-79D6-1437-925804DEC447}"/>
              </a:ext>
            </a:extLst>
          </p:cNvPr>
          <p:cNvSpPr>
            <a:spLocks noGrp="1"/>
          </p:cNvSpPr>
          <p:nvPr>
            <p:ph type="title"/>
          </p:nvPr>
        </p:nvSpPr>
        <p:spPr>
          <a:xfrm>
            <a:off x="228600" y="239266"/>
            <a:ext cx="10515600" cy="1325563"/>
          </a:xfrm>
        </p:spPr>
        <p:txBody>
          <a:bodyPr/>
          <a:lstStyle/>
          <a:p>
            <a:r>
              <a:rPr lang="en-US" sz="4400" dirty="0">
                <a:cs typeface="Courier New" panose="02070309020205020404" pitchFamily="49" charset="0"/>
              </a:rPr>
              <a:t>Recommended aliases:</a:t>
            </a:r>
            <a:endParaRPr lang="en-US" dirty="0"/>
          </a:p>
        </p:txBody>
      </p:sp>
      <p:sp>
        <p:nvSpPr>
          <p:cNvPr id="4" name="Rectangle 1">
            <a:extLst>
              <a:ext uri="{FF2B5EF4-FFF2-40B4-BE49-F238E27FC236}">
                <a16:creationId xmlns:a16="http://schemas.microsoft.com/office/drawing/2014/main" id="{CAD79D92-9525-BBAB-3919-B4979E716186}"/>
              </a:ext>
            </a:extLst>
          </p:cNvPr>
          <p:cNvSpPr>
            <a:spLocks noGrp="1" noChangeArrowheads="1"/>
          </p:cNvSpPr>
          <p:nvPr>
            <p:ph idx="1"/>
          </p:nvPr>
        </p:nvSpPr>
        <p:spPr bwMode="auto">
          <a:xfrm>
            <a:off x="370775" y="1533025"/>
            <a:ext cx="11067691" cy="4864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800" dirty="0"/>
              <a:t># User specific aliases and functions</a:t>
            </a:r>
          </a:p>
          <a:p>
            <a:pPr marL="0" indent="0">
              <a:buNone/>
            </a:pPr>
            <a:r>
              <a:rPr lang="en-US" sz="1800" dirty="0"/>
              <a:t>alias </a:t>
            </a:r>
            <a:r>
              <a:rPr lang="en-US" sz="1800" dirty="0" err="1"/>
              <a:t>int_job</a:t>
            </a:r>
            <a:r>
              <a:rPr lang="en-US" sz="1800" dirty="0"/>
              <a:t>="</a:t>
            </a:r>
            <a:r>
              <a:rPr lang="en-US" sz="1800" dirty="0" err="1"/>
              <a:t>qsub</a:t>
            </a:r>
            <a:r>
              <a:rPr lang="en-US" sz="1800" dirty="0"/>
              <a:t> -I -X -q </a:t>
            </a:r>
            <a:r>
              <a:rPr lang="en-US" sz="1800" dirty="0" err="1"/>
              <a:t>itaym</a:t>
            </a:r>
            <a:r>
              <a:rPr lang="en-US" sz="1800" dirty="0"/>
              <a:t> -N &lt;YOUR_NAME&gt;_interactive"</a:t>
            </a:r>
          </a:p>
          <a:p>
            <a:pPr marL="0" indent="0">
              <a:buNone/>
            </a:pPr>
            <a:r>
              <a:rPr lang="en-US" sz="1800" dirty="0"/>
              <a:t>alias int_job9="</a:t>
            </a:r>
            <a:r>
              <a:rPr lang="en-US" sz="1800" dirty="0" err="1"/>
              <a:t>qsub</a:t>
            </a:r>
            <a:r>
              <a:rPr lang="en-US" sz="1800" dirty="0"/>
              <a:t> -I -X -q </a:t>
            </a:r>
            <a:r>
              <a:rPr lang="en-US" sz="1800" dirty="0" err="1"/>
              <a:t>itaym</a:t>
            </a:r>
            <a:r>
              <a:rPr lang="en-US" sz="1800" dirty="0"/>
              <a:t> -N &lt;YOUR_NAME&gt;_interactive"</a:t>
            </a:r>
          </a:p>
          <a:p>
            <a:pPr marL="0" indent="0">
              <a:buNone/>
            </a:pPr>
            <a:r>
              <a:rPr lang="en-US" sz="1800" dirty="0"/>
              <a:t>alias </a:t>
            </a:r>
            <a:r>
              <a:rPr lang="en-US" sz="1800" dirty="0" err="1"/>
              <a:t>qu</a:t>
            </a:r>
            <a:r>
              <a:rPr lang="en-US" sz="1800" dirty="0"/>
              <a:t>="</a:t>
            </a:r>
            <a:r>
              <a:rPr lang="en-US" sz="1800" dirty="0" err="1"/>
              <a:t>qstat</a:t>
            </a:r>
            <a:r>
              <a:rPr lang="en-US" sz="1800" dirty="0"/>
              <a:t> -u $USER“</a:t>
            </a:r>
          </a:p>
          <a:p>
            <a:pPr marL="0" indent="0">
              <a:buNone/>
            </a:pPr>
            <a:r>
              <a:rPr lang="en-US" sz="1800" dirty="0"/>
              <a:t>alias </a:t>
            </a:r>
            <a:r>
              <a:rPr lang="en-US" sz="1800" dirty="0" err="1"/>
              <a:t>myslurmjobs</a:t>
            </a:r>
            <a:r>
              <a:rPr lang="en-US" sz="1800" dirty="0"/>
              <a:t>='</a:t>
            </a:r>
            <a:r>
              <a:rPr lang="en-US" sz="1800" dirty="0" err="1"/>
              <a:t>squeue</a:t>
            </a:r>
            <a:r>
              <a:rPr lang="en-US" sz="1800"/>
              <a:t> --user=$USER -o "%.18i %.50j %.10u %.10T %.10M" | column -t'</a:t>
            </a:r>
            <a:endParaRPr lang="en-US" sz="1800" dirty="0"/>
          </a:p>
          <a:p>
            <a:pPr marL="0" indent="0">
              <a:buNone/>
            </a:pPr>
            <a:r>
              <a:rPr lang="en-US" sz="1800" dirty="0"/>
              <a:t>alias </a:t>
            </a:r>
            <a:r>
              <a:rPr lang="en-US" sz="1800" dirty="0" err="1"/>
              <a:t>qwdel</a:t>
            </a:r>
            <a:r>
              <a:rPr lang="en-US" sz="1800" dirty="0"/>
              <a:t>='</a:t>
            </a:r>
            <a:r>
              <a:rPr lang="en-US" sz="1800" dirty="0" err="1"/>
              <a:t>qselect</a:t>
            </a:r>
            <a:r>
              <a:rPr lang="en-US" sz="1800" dirty="0"/>
              <a:t> -s Q -u $USER | </a:t>
            </a:r>
            <a:r>
              <a:rPr lang="en-US" sz="1800" dirty="0" err="1"/>
              <a:t>xargs</a:t>
            </a:r>
            <a:r>
              <a:rPr lang="en-US" sz="1800" dirty="0"/>
              <a:t> </a:t>
            </a:r>
            <a:r>
              <a:rPr lang="en-US" sz="1800" dirty="0" err="1"/>
              <a:t>qdel</a:t>
            </a:r>
            <a:r>
              <a:rPr lang="en-US" sz="1800" dirty="0"/>
              <a:t>'</a:t>
            </a:r>
          </a:p>
          <a:p>
            <a:pPr marL="0" indent="0">
              <a:buNone/>
            </a:pPr>
            <a:r>
              <a:rPr lang="en-US" sz="1800" dirty="0"/>
              <a:t>alias </a:t>
            </a:r>
            <a:r>
              <a:rPr lang="en-US" sz="1800" dirty="0" err="1"/>
              <a:t>qrdel</a:t>
            </a:r>
            <a:r>
              <a:rPr lang="en-US" sz="1800" dirty="0"/>
              <a:t>='</a:t>
            </a:r>
            <a:r>
              <a:rPr lang="en-US" sz="1800" dirty="0" err="1"/>
              <a:t>qselect</a:t>
            </a:r>
            <a:r>
              <a:rPr lang="en-US" sz="1800" dirty="0"/>
              <a:t> -s R -u $USER | </a:t>
            </a:r>
            <a:r>
              <a:rPr lang="en-US" sz="1800" dirty="0" err="1"/>
              <a:t>xargs</a:t>
            </a:r>
            <a:r>
              <a:rPr lang="en-US" sz="1800" dirty="0"/>
              <a:t> </a:t>
            </a:r>
            <a:r>
              <a:rPr lang="en-US" sz="1800" dirty="0" err="1"/>
              <a:t>qdel</a:t>
            </a:r>
            <a:r>
              <a:rPr lang="en-US" sz="1800" dirty="0"/>
              <a:t>'</a:t>
            </a:r>
          </a:p>
          <a:p>
            <a:pPr marL="0" indent="0">
              <a:buNone/>
            </a:pPr>
            <a:r>
              <a:rPr lang="en-US" sz="1800" dirty="0"/>
              <a:t>alias </a:t>
            </a:r>
            <a:r>
              <a:rPr lang="en-US" sz="1800" dirty="0" err="1"/>
              <a:t>jlab</a:t>
            </a:r>
            <a:r>
              <a:rPr lang="en-US" sz="1800" dirty="0"/>
              <a:t>="</a:t>
            </a:r>
            <a:r>
              <a:rPr lang="en-US" sz="1800" dirty="0" err="1"/>
              <a:t>jupyter</a:t>
            </a:r>
            <a:r>
              <a:rPr lang="en-US" sz="1800" dirty="0"/>
              <a:t> lab --no-browser --</a:t>
            </a:r>
            <a:r>
              <a:rPr lang="en-US" sz="1800" dirty="0" err="1"/>
              <a:t>ResourceUseDisplay.mem_warning_threshold</a:t>
            </a:r>
            <a:r>
              <a:rPr lang="en-US" sz="1800" dirty="0"/>
              <a:t>=0.1 --</a:t>
            </a:r>
            <a:r>
              <a:rPr lang="en-US" sz="1800" dirty="0" err="1"/>
              <a:t>ResourceUseDisplay.track_cpu_percent</a:t>
            </a:r>
            <a:r>
              <a:rPr lang="en-US" sz="1800" dirty="0"/>
              <a:t>=True --</a:t>
            </a:r>
            <a:r>
              <a:rPr lang="en-US" sz="1800" dirty="0" err="1"/>
              <a:t>ip</a:t>
            </a:r>
            <a:r>
              <a:rPr lang="en-US" sz="1800" dirty="0"/>
              <a:t>=0.0.0.0 2&gt;&amp;1 | grep -m2 $(hostname) | sed -e 's/$(hostname)/$(</a:t>
            </a:r>
            <a:r>
              <a:rPr lang="en-US" sz="1800" dirty="0" err="1"/>
              <a:t>ip</a:t>
            </a:r>
            <a:r>
              <a:rPr lang="en-US" sz="1800" dirty="0"/>
              <a:t> address | grep '132.66' | awk '{print $2}'| awk -F'/' '{print $1}')/g' | sed '2!d'"</a:t>
            </a:r>
          </a:p>
          <a:p>
            <a:pPr marL="0" indent="0">
              <a:buNone/>
            </a:pPr>
            <a:r>
              <a:rPr lang="en-US" sz="1800" dirty="0"/>
              <a:t>alias </a:t>
            </a:r>
            <a:r>
              <a:rPr lang="en-US" sz="1800" dirty="0" err="1"/>
              <a:t>jlabh</a:t>
            </a:r>
            <a:r>
              <a:rPr lang="en-US" sz="1800" dirty="0"/>
              <a:t>="</a:t>
            </a:r>
            <a:r>
              <a:rPr lang="en-US" sz="1800" dirty="0" err="1"/>
              <a:t>jupyter</a:t>
            </a:r>
            <a:r>
              <a:rPr lang="en-US" sz="1800" dirty="0"/>
              <a:t> lab --no-browser --</a:t>
            </a:r>
            <a:r>
              <a:rPr lang="en-US" sz="1800" dirty="0" err="1"/>
              <a:t>ip</a:t>
            </a:r>
            <a:r>
              <a:rPr lang="en-US" sz="1800" dirty="0"/>
              <a:t>=0.0.0.0 --port=8080 2&gt;&amp;1 | grep -m2 $(hostname) | sed -e 's/$(hostname)/$(</a:t>
            </a:r>
            <a:r>
              <a:rPr lang="en-US" sz="1800" dirty="0" err="1"/>
              <a:t>ip</a:t>
            </a:r>
            <a:r>
              <a:rPr lang="en-US" sz="1800" dirty="0"/>
              <a:t> address | grep '132.66' | awk '{print $2}'| awk -F'/' '{print $1}')/g' | sed '2!d'"</a:t>
            </a:r>
          </a:p>
          <a:p>
            <a:pPr marL="0" indent="0">
              <a:buNone/>
            </a:pPr>
            <a:r>
              <a:rPr lang="en-US" sz="1800" dirty="0"/>
              <a:t>alias </a:t>
            </a:r>
            <a:r>
              <a:rPr lang="en-US" sz="1800" dirty="0" err="1"/>
              <a:t>sshinter</a:t>
            </a:r>
            <a:r>
              <a:rPr lang="en-US" sz="1800" dirty="0"/>
              <a:t>='</a:t>
            </a:r>
            <a:r>
              <a:rPr lang="en-US" sz="1800" dirty="0" err="1"/>
              <a:t>qsub</a:t>
            </a:r>
            <a:r>
              <a:rPr lang="en-US" sz="1800" dirty="0"/>
              <a:t> /groups/</a:t>
            </a:r>
            <a:r>
              <a:rPr lang="en-US" sz="1800" dirty="0" err="1"/>
              <a:t>itay_mayrose</a:t>
            </a:r>
            <a:r>
              <a:rPr lang="en-US" sz="1800" dirty="0"/>
              <a:t>/&lt;YOUR_NAME&gt;/power8Inter.sh'</a:t>
            </a:r>
          </a:p>
          <a:p>
            <a:pPr marL="0" indent="0">
              <a:buNone/>
            </a:pPr>
            <a:r>
              <a:rPr lang="en-US" sz="1800" dirty="0"/>
              <a:t>alias </a:t>
            </a:r>
            <a:r>
              <a:rPr lang="en-US" sz="1800" dirty="0" err="1"/>
              <a:t>jobinter</a:t>
            </a:r>
            <a:r>
              <a:rPr lang="en-US" sz="1800" dirty="0"/>
              <a:t>='</a:t>
            </a:r>
            <a:r>
              <a:rPr lang="en-US" sz="1800" dirty="0" err="1"/>
              <a:t>srun</a:t>
            </a:r>
            <a:r>
              <a:rPr lang="en-US" sz="1800" dirty="0"/>
              <a:t> --</a:t>
            </a:r>
            <a:r>
              <a:rPr lang="en-US" sz="1800" dirty="0" err="1"/>
              <a:t>ntasks</a:t>
            </a:r>
            <a:r>
              <a:rPr lang="en-US" sz="1800" dirty="0"/>
              <a:t>=56 -p power-general -A power-general-users --</a:t>
            </a:r>
            <a:r>
              <a:rPr lang="en-US" sz="1800" dirty="0" err="1"/>
              <a:t>pty</a:t>
            </a:r>
            <a:r>
              <a:rPr lang="en-US" sz="1800" dirty="0"/>
              <a:t> bash’</a:t>
            </a:r>
          </a:p>
        </p:txBody>
      </p:sp>
    </p:spTree>
    <p:extLst>
      <p:ext uri="{BB962C8B-B14F-4D97-AF65-F5344CB8AC3E}">
        <p14:creationId xmlns:p14="http://schemas.microsoft.com/office/powerpoint/2010/main" val="1679547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B3022-3B41-4C81-892B-30BE68EEF31D}"/>
              </a:ext>
            </a:extLst>
          </p:cNvPr>
          <p:cNvSpPr>
            <a:spLocks noGrp="1"/>
          </p:cNvSpPr>
          <p:nvPr>
            <p:ph type="title"/>
          </p:nvPr>
        </p:nvSpPr>
        <p:spPr>
          <a:xfrm>
            <a:off x="228600" y="239266"/>
            <a:ext cx="10515600" cy="1325563"/>
          </a:xfrm>
        </p:spPr>
        <p:txBody>
          <a:bodyPr/>
          <a:lstStyle/>
          <a:p>
            <a:r>
              <a:rPr lang="en-US" sz="4400" dirty="0">
                <a:cs typeface="Courier New" panose="02070309020205020404" pitchFamily="49" charset="0"/>
              </a:rPr>
              <a:t>Recommended aliases:</a:t>
            </a:r>
            <a:endParaRPr lang="en-US" dirty="0"/>
          </a:p>
        </p:txBody>
      </p:sp>
      <p:sp>
        <p:nvSpPr>
          <p:cNvPr id="4" name="Rectangle 1">
            <a:extLst>
              <a:ext uri="{FF2B5EF4-FFF2-40B4-BE49-F238E27FC236}">
                <a16:creationId xmlns:a16="http://schemas.microsoft.com/office/drawing/2014/main" id="{EC230494-1BE8-475A-BEF4-20C88DF381BC}"/>
              </a:ext>
            </a:extLst>
          </p:cNvPr>
          <p:cNvSpPr>
            <a:spLocks noGrp="1" noChangeArrowheads="1"/>
          </p:cNvSpPr>
          <p:nvPr>
            <p:ph idx="1"/>
          </p:nvPr>
        </p:nvSpPr>
        <p:spPr bwMode="auto">
          <a:xfrm>
            <a:off x="370775" y="1426330"/>
            <a:ext cx="1106769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rgbClr val="222222"/>
                </a:solidFill>
                <a:cs typeface="Arial" panose="020B0604020202020204" pitchFamily="34" charset="0"/>
              </a:rPr>
              <a:t>Start interactive session: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rgbClr val="222222"/>
                </a:solidFill>
                <a:cs typeface="Arial" panose="020B0604020202020204" pitchFamily="34" charset="0"/>
              </a:rPr>
              <a:t> </a:t>
            </a:r>
            <a:r>
              <a:rPr lang="en-US" altLang="en-US" sz="1800" dirty="0" err="1">
                <a:solidFill>
                  <a:srgbClr val="222222"/>
                </a:solidFill>
                <a:cs typeface="Arial" panose="020B0604020202020204" pitchFamily="34" charset="0"/>
              </a:rPr>
              <a:t>sshinter</a:t>
            </a:r>
            <a:r>
              <a:rPr lang="en-US" altLang="en-US" sz="1800" dirty="0">
                <a:solidFill>
                  <a:srgbClr val="222222"/>
                </a:solidFill>
                <a:cs typeface="Arial" panose="020B0604020202020204" pitchFamily="34" charset="0"/>
              </a:rPr>
              <a:t>: In Power8: Submits a job to run a specific script (power8Inter.sh), which runs a job interactively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rgbClr val="222222"/>
                </a:solidFill>
                <a:cs typeface="Arial" panose="020B0604020202020204" pitchFamily="34" charset="0"/>
              </a:rPr>
              <a:t> </a:t>
            </a:r>
            <a:r>
              <a:rPr lang="en-US" altLang="en-US" sz="1800" dirty="0" err="1">
                <a:solidFill>
                  <a:srgbClr val="222222"/>
                </a:solidFill>
                <a:cs typeface="Arial" panose="020B0604020202020204" pitchFamily="34" charset="0"/>
              </a:rPr>
              <a:t>jobinter</a:t>
            </a:r>
            <a:r>
              <a:rPr lang="en-US" altLang="en-US" sz="1800" dirty="0">
                <a:solidFill>
                  <a:srgbClr val="222222"/>
                </a:solidFill>
                <a:cs typeface="Arial" panose="020B0604020202020204" pitchFamily="34" charset="0"/>
              </a:rPr>
              <a:t>: In </a:t>
            </a:r>
            <a:r>
              <a:rPr lang="en-US" altLang="en-US" sz="1800" dirty="0" err="1">
                <a:solidFill>
                  <a:srgbClr val="222222"/>
                </a:solidFill>
                <a:cs typeface="Arial" panose="020B0604020202020204" pitchFamily="34" charset="0"/>
              </a:rPr>
              <a:t>PowerSlurm</a:t>
            </a:r>
            <a:r>
              <a:rPr lang="en-US" altLang="en-US" sz="1800" dirty="0">
                <a:solidFill>
                  <a:srgbClr val="222222"/>
                </a:solidFill>
                <a:cs typeface="Arial" panose="020B0604020202020204" pitchFamily="34" charset="0"/>
              </a:rPr>
              <a:t>: Runs a job interactively (with 56 tasks on the "power-general" partition).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rgbClr val="222222"/>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rgbClr val="222222"/>
                </a:solidFill>
                <a:cs typeface="Arial" panose="020B0604020202020204" pitchFamily="34" charset="0"/>
              </a:rPr>
              <a:t>Manage and follow your submitted jobs: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rgbClr val="222222"/>
                </a:solidFill>
                <a:cs typeface="Arial" panose="020B0604020202020204" pitchFamily="34" charset="0"/>
              </a:rPr>
              <a:t> </a:t>
            </a:r>
            <a:r>
              <a:rPr lang="en-US" altLang="en-US" sz="1800" dirty="0" err="1">
                <a:solidFill>
                  <a:srgbClr val="222222"/>
                </a:solidFill>
                <a:cs typeface="Arial" panose="020B0604020202020204" pitchFamily="34" charset="0"/>
              </a:rPr>
              <a:t>qu</a:t>
            </a:r>
            <a:r>
              <a:rPr lang="en-US" altLang="en-US" sz="1800" dirty="0">
                <a:solidFill>
                  <a:srgbClr val="222222"/>
                </a:solidFill>
                <a:cs typeface="Arial" panose="020B0604020202020204" pitchFamily="34" charset="0"/>
              </a:rPr>
              <a:t>: Displays the status of jobs submitted by the current user.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rgbClr val="222222"/>
                </a:solidFill>
                <a:cs typeface="Arial" panose="020B0604020202020204" pitchFamily="34" charset="0"/>
              </a:rPr>
              <a:t> </a:t>
            </a:r>
            <a:r>
              <a:rPr lang="en-US" altLang="en-US" sz="1800" dirty="0" err="1">
                <a:solidFill>
                  <a:srgbClr val="222222"/>
                </a:solidFill>
                <a:cs typeface="Arial" panose="020B0604020202020204" pitchFamily="34" charset="0"/>
              </a:rPr>
              <a:t>qwdel</a:t>
            </a:r>
            <a:r>
              <a:rPr lang="en-US" altLang="en-US" sz="1800" dirty="0">
                <a:solidFill>
                  <a:srgbClr val="222222"/>
                </a:solidFill>
                <a:cs typeface="Arial" panose="020B0604020202020204" pitchFamily="34" charset="0"/>
              </a:rPr>
              <a:t>: Deletes jobs in the "Q" state (queued).</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rgbClr val="222222"/>
                </a:solidFill>
                <a:cs typeface="Arial" panose="020B0604020202020204" pitchFamily="34" charset="0"/>
              </a:rPr>
              <a:t> </a:t>
            </a:r>
            <a:r>
              <a:rPr lang="en-US" altLang="en-US" sz="1800" dirty="0" err="1">
                <a:solidFill>
                  <a:srgbClr val="222222"/>
                </a:solidFill>
                <a:cs typeface="Arial" panose="020B0604020202020204" pitchFamily="34" charset="0"/>
              </a:rPr>
              <a:t>qrdel</a:t>
            </a:r>
            <a:r>
              <a:rPr lang="en-US" altLang="en-US" sz="1800" dirty="0">
                <a:solidFill>
                  <a:srgbClr val="222222"/>
                </a:solidFill>
                <a:cs typeface="Arial" panose="020B0604020202020204" pitchFamily="34" charset="0"/>
              </a:rPr>
              <a:t>: Deletes jobs in the "R" state (running).</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rgbClr val="222222"/>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rgbClr val="222222"/>
                </a:solidFill>
                <a:cs typeface="Arial" panose="020B0604020202020204" pitchFamily="34" charset="0"/>
              </a:rPr>
              <a:t> </a:t>
            </a:r>
            <a:r>
              <a:rPr lang="en-US" altLang="en-US" sz="1800" dirty="0" err="1">
                <a:solidFill>
                  <a:srgbClr val="222222"/>
                </a:solidFill>
                <a:cs typeface="Arial" panose="020B0604020202020204" pitchFamily="34" charset="0"/>
              </a:rPr>
              <a:t>int_job</a:t>
            </a:r>
            <a:r>
              <a:rPr lang="en-US" altLang="en-US" sz="1800" dirty="0">
                <a:solidFill>
                  <a:srgbClr val="222222"/>
                </a:solidFill>
                <a:cs typeface="Arial" panose="020B0604020202020204" pitchFamily="34" charset="0"/>
              </a:rPr>
              <a:t>: Submits an interactive job to the "</a:t>
            </a:r>
            <a:r>
              <a:rPr lang="en-US" altLang="en-US" sz="1800" dirty="0" err="1">
                <a:solidFill>
                  <a:srgbClr val="222222"/>
                </a:solidFill>
                <a:cs typeface="Arial" panose="020B0604020202020204" pitchFamily="34" charset="0"/>
              </a:rPr>
              <a:t>itaymaa</a:t>
            </a:r>
            <a:r>
              <a:rPr lang="en-US" altLang="en-US" sz="1800" dirty="0">
                <a:solidFill>
                  <a:srgbClr val="222222"/>
                </a:solidFill>
                <a:cs typeface="Arial" panose="020B0604020202020204" pitchFamily="34" charset="0"/>
              </a:rPr>
              <a:t>" queue with your name.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rgbClr val="222222"/>
                </a:solidFill>
                <a:cs typeface="Arial" panose="020B0604020202020204" pitchFamily="34" charset="0"/>
              </a:rPr>
              <a:t> int_job9: Submits an interactive job to the "</a:t>
            </a:r>
            <a:r>
              <a:rPr lang="en-US" altLang="en-US" sz="1800" dirty="0" err="1">
                <a:solidFill>
                  <a:srgbClr val="222222"/>
                </a:solidFill>
                <a:cs typeface="Arial" panose="020B0604020202020204" pitchFamily="34" charset="0"/>
              </a:rPr>
              <a:t>itaym</a:t>
            </a:r>
            <a:r>
              <a:rPr lang="en-US" altLang="en-US" sz="1800" dirty="0">
                <a:solidFill>
                  <a:srgbClr val="222222"/>
                </a:solidFill>
                <a:cs typeface="Arial" panose="020B0604020202020204" pitchFamily="34" charset="0"/>
              </a:rPr>
              <a:t>" queue with your name.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rgbClr val="222222"/>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rgbClr val="222222"/>
                </a:solidFill>
                <a:cs typeface="Arial" panose="020B0604020202020204" pitchFamily="34" charset="0"/>
              </a:rPr>
              <a:t>For JUPITER notebook:</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rgbClr val="222222"/>
                </a:solidFill>
                <a:cs typeface="Arial" panose="020B0604020202020204" pitchFamily="34" charset="0"/>
              </a:rPr>
              <a:t> </a:t>
            </a:r>
            <a:r>
              <a:rPr lang="en-US" altLang="en-US" sz="1800" dirty="0" err="1">
                <a:solidFill>
                  <a:srgbClr val="222222"/>
                </a:solidFill>
                <a:cs typeface="Arial" panose="020B0604020202020204" pitchFamily="34" charset="0"/>
              </a:rPr>
              <a:t>jlabh</a:t>
            </a:r>
            <a:r>
              <a:rPr lang="en-US" altLang="en-US" sz="1800" dirty="0">
                <a:solidFill>
                  <a:srgbClr val="222222"/>
                </a:solidFill>
                <a:cs typeface="Arial" panose="020B0604020202020204" pitchFamily="34" charset="0"/>
              </a:rPr>
              <a:t>: Launches </a:t>
            </a:r>
            <a:r>
              <a:rPr lang="en-US" altLang="en-US" sz="1800" dirty="0" err="1">
                <a:solidFill>
                  <a:srgbClr val="222222"/>
                </a:solidFill>
                <a:cs typeface="Arial" panose="020B0604020202020204" pitchFamily="34" charset="0"/>
              </a:rPr>
              <a:t>Jupyter</a:t>
            </a:r>
            <a:r>
              <a:rPr lang="en-US" altLang="en-US" sz="1800" dirty="0">
                <a:solidFill>
                  <a:srgbClr val="222222"/>
                </a:solidFill>
                <a:cs typeface="Arial" panose="020B0604020202020204" pitchFamily="34" charset="0"/>
              </a:rPr>
              <a:t> Lab with the same settings as </a:t>
            </a:r>
            <a:r>
              <a:rPr lang="en-US" altLang="en-US" sz="1800" dirty="0" err="1">
                <a:solidFill>
                  <a:srgbClr val="222222"/>
                </a:solidFill>
                <a:cs typeface="Arial" panose="020B0604020202020204" pitchFamily="34" charset="0"/>
              </a:rPr>
              <a:t>jlab</a:t>
            </a:r>
            <a:r>
              <a:rPr lang="en-US" altLang="en-US" sz="1800" dirty="0">
                <a:solidFill>
                  <a:srgbClr val="222222"/>
                </a:solidFill>
                <a:cs typeface="Arial" panose="020B0604020202020204" pitchFamily="34" charset="0"/>
              </a:rPr>
              <a:t>, but on a specific port (8080).</a:t>
            </a:r>
          </a:p>
          <a:p>
            <a:pPr marL="0" indent="0" eaLnBrk="0" fontAlgn="base" hangingPunct="0">
              <a:lnSpc>
                <a:spcPct val="100000"/>
              </a:lnSpc>
              <a:spcBef>
                <a:spcPct val="0"/>
              </a:spcBef>
              <a:spcAft>
                <a:spcPct val="0"/>
              </a:spcAft>
              <a:buFontTx/>
              <a:buChar char="•"/>
            </a:pPr>
            <a:r>
              <a:rPr lang="en-US" altLang="en-US" sz="1800" dirty="0">
                <a:solidFill>
                  <a:srgbClr val="222222"/>
                </a:solidFill>
                <a:cs typeface="Arial" panose="020B0604020202020204" pitchFamily="34" charset="0"/>
              </a:rPr>
              <a:t> </a:t>
            </a:r>
            <a:r>
              <a:rPr lang="en-US" altLang="en-US" sz="1800" dirty="0" err="1">
                <a:solidFill>
                  <a:srgbClr val="222222"/>
                </a:solidFill>
                <a:cs typeface="Arial" panose="020B0604020202020204" pitchFamily="34" charset="0"/>
              </a:rPr>
              <a:t>jlab</a:t>
            </a:r>
            <a:r>
              <a:rPr lang="en-US" altLang="en-US" sz="1800" dirty="0">
                <a:solidFill>
                  <a:srgbClr val="222222"/>
                </a:solidFill>
                <a:cs typeface="Arial" panose="020B0604020202020204" pitchFamily="34" charset="0"/>
              </a:rPr>
              <a:t>: Launches </a:t>
            </a:r>
            <a:r>
              <a:rPr lang="en-US" altLang="en-US" sz="1800" dirty="0" err="1">
                <a:solidFill>
                  <a:srgbClr val="222222"/>
                </a:solidFill>
                <a:cs typeface="Arial" panose="020B0604020202020204" pitchFamily="34" charset="0"/>
              </a:rPr>
              <a:t>Jupyter</a:t>
            </a:r>
            <a:r>
              <a:rPr lang="en-US" altLang="en-US" sz="1800" dirty="0">
                <a:solidFill>
                  <a:srgbClr val="222222"/>
                </a:solidFill>
                <a:cs typeface="Arial" panose="020B0604020202020204" pitchFamily="34" charset="0"/>
              </a:rPr>
              <a:t> Lab on the current node, with memory and CPU resource warnings enabled. It modifies the hostname with the local IP.</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rgbClr val="222222"/>
              </a:solidFill>
              <a:cs typeface="Arial" panose="020B0604020202020204" pitchFamily="34" charset="0"/>
            </a:endParaRPr>
          </a:p>
          <a:p>
            <a:pPr marL="0" indent="0" eaLnBrk="0" fontAlgn="base" hangingPunct="0">
              <a:lnSpc>
                <a:spcPct val="100000"/>
              </a:lnSpc>
              <a:spcBef>
                <a:spcPct val="0"/>
              </a:spcBef>
              <a:spcAft>
                <a:spcPct val="0"/>
              </a:spcAft>
              <a:buNone/>
            </a:pPr>
            <a:r>
              <a:rPr lang="en-US" sz="1800" dirty="0"/>
              <a:t>For more information: </a:t>
            </a:r>
            <a:r>
              <a:rPr lang="en-US" sz="1800" dirty="0">
                <a:hlinkClick r:id="rId2"/>
              </a:rPr>
              <a:t>https://github.com/MayroseLab/MayroseLab/blob/master/New_labmates/useful_alias.md</a:t>
            </a:r>
            <a:endParaRPr lang="en-US" sz="1800" dirty="0"/>
          </a:p>
        </p:txBody>
      </p:sp>
    </p:spTree>
    <p:extLst>
      <p:ext uri="{BB962C8B-B14F-4D97-AF65-F5344CB8AC3E}">
        <p14:creationId xmlns:p14="http://schemas.microsoft.com/office/powerpoint/2010/main" val="4004912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8FD19-D7B6-4A7C-9FD4-358790C7DC45}"/>
              </a:ext>
            </a:extLst>
          </p:cNvPr>
          <p:cNvSpPr>
            <a:spLocks noGrp="1"/>
          </p:cNvSpPr>
          <p:nvPr>
            <p:ph type="title"/>
          </p:nvPr>
        </p:nvSpPr>
        <p:spPr>
          <a:xfrm>
            <a:off x="499533" y="305858"/>
            <a:ext cx="10515600" cy="1325563"/>
          </a:xfrm>
        </p:spPr>
        <p:txBody>
          <a:bodyPr/>
          <a:lstStyle/>
          <a:p>
            <a:r>
              <a:rPr lang="en-US" dirty="0"/>
              <a:t>Queues</a:t>
            </a:r>
          </a:p>
        </p:txBody>
      </p:sp>
      <p:sp>
        <p:nvSpPr>
          <p:cNvPr id="5" name="TextBox 4">
            <a:extLst>
              <a:ext uri="{FF2B5EF4-FFF2-40B4-BE49-F238E27FC236}">
                <a16:creationId xmlns:a16="http://schemas.microsoft.com/office/drawing/2014/main" id="{7CBC41BE-CA4F-4FF2-8820-56EA3E74F698}"/>
              </a:ext>
            </a:extLst>
          </p:cNvPr>
          <p:cNvSpPr txBox="1"/>
          <p:nvPr/>
        </p:nvSpPr>
        <p:spPr>
          <a:xfrm>
            <a:off x="499533" y="1452245"/>
            <a:ext cx="11192933" cy="2862322"/>
          </a:xfrm>
          <a:prstGeom prst="rect">
            <a:avLst/>
          </a:prstGeom>
          <a:noFill/>
        </p:spPr>
        <p:txBody>
          <a:bodyPr wrap="square">
            <a:spAutoFit/>
          </a:bodyPr>
          <a:lstStyle/>
          <a:p>
            <a:r>
              <a:rPr lang="en-US" dirty="0"/>
              <a:t>The University’s servers are shared resources used by many users simultaneously. Queues are essential to manage and prioritize access to these computational resources efficiently and fairly. </a:t>
            </a:r>
            <a:br>
              <a:rPr lang="en-US" dirty="0"/>
            </a:br>
            <a:r>
              <a:rPr lang="en-US" dirty="0"/>
              <a:t>A job refers to a task or set of tasks submitted by a user to the server for execution, typically including code, resource requirements (e.g., CPUs, memory, or GPUs), and execution parameters. The queueing system is managed by a job scheduler, such as SLURM or PBS, which organizes jobs into queues and executes them in an orderly manner.</a:t>
            </a:r>
          </a:p>
          <a:p>
            <a:endParaRPr lang="en-US" dirty="0"/>
          </a:p>
          <a:p>
            <a:r>
              <a:rPr lang="en-US" dirty="0"/>
              <a:t>In our lab, we use either the </a:t>
            </a:r>
            <a:r>
              <a:rPr lang="en-US" dirty="0" err="1"/>
              <a:t>powerlogin</a:t>
            </a:r>
            <a:r>
              <a:rPr lang="en-US" dirty="0"/>
              <a:t> or </a:t>
            </a:r>
            <a:r>
              <a:rPr lang="en-US" dirty="0" err="1"/>
              <a:t>powerslurm</a:t>
            </a:r>
            <a:r>
              <a:rPr lang="en-US" dirty="0"/>
              <a:t> job schedulers. These systems share access to the same files and folders but allocate different computational resources (e.g., memory and CPUs). While you can run your jobs on either system, </a:t>
            </a:r>
            <a:r>
              <a:rPr lang="en-US" dirty="0" err="1"/>
              <a:t>powerslurm</a:t>
            </a:r>
            <a:r>
              <a:rPr lang="en-US" dirty="0"/>
              <a:t> is preferred due to its larger resource pool. However, it is advisable to check the availability of both systems before running a job to ensure optimal performance and efficiency.</a:t>
            </a:r>
          </a:p>
        </p:txBody>
      </p:sp>
    </p:spTree>
    <p:extLst>
      <p:ext uri="{BB962C8B-B14F-4D97-AF65-F5344CB8AC3E}">
        <p14:creationId xmlns:p14="http://schemas.microsoft.com/office/powerpoint/2010/main" val="3069620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A29FF-D351-4BF8-986A-18157A5FD96E}"/>
              </a:ext>
            </a:extLst>
          </p:cNvPr>
          <p:cNvSpPr>
            <a:spLocks noGrp="1"/>
          </p:cNvSpPr>
          <p:nvPr>
            <p:ph type="title"/>
          </p:nvPr>
        </p:nvSpPr>
        <p:spPr/>
        <p:txBody>
          <a:bodyPr/>
          <a:lstStyle/>
          <a:p>
            <a:r>
              <a:rPr lang="en-US" dirty="0">
                <a:solidFill>
                  <a:srgbClr val="1F2328"/>
                </a:solidFill>
              </a:rPr>
              <a:t>I</a:t>
            </a:r>
            <a:r>
              <a:rPr lang="en-US" sz="4400" b="0" i="0" dirty="0">
                <a:solidFill>
                  <a:srgbClr val="1F2328"/>
                </a:solidFill>
                <a:effectLst/>
              </a:rPr>
              <a:t>nteractive </a:t>
            </a:r>
            <a:r>
              <a:rPr lang="en-US" dirty="0">
                <a:solidFill>
                  <a:srgbClr val="1F2328"/>
                </a:solidFill>
              </a:rPr>
              <a:t>S</a:t>
            </a:r>
            <a:r>
              <a:rPr lang="en-US" sz="4400" b="0" i="0" dirty="0">
                <a:solidFill>
                  <a:srgbClr val="1F2328"/>
                </a:solidFill>
                <a:effectLst/>
              </a:rPr>
              <a:t>essions</a:t>
            </a:r>
            <a:endParaRPr lang="en-US" dirty="0"/>
          </a:p>
        </p:txBody>
      </p:sp>
      <p:sp>
        <p:nvSpPr>
          <p:cNvPr id="3" name="Content Placeholder 2">
            <a:extLst>
              <a:ext uri="{FF2B5EF4-FFF2-40B4-BE49-F238E27FC236}">
                <a16:creationId xmlns:a16="http://schemas.microsoft.com/office/drawing/2014/main" id="{F3CAE23E-4CB4-490B-806F-F807FCDD6009}"/>
              </a:ext>
            </a:extLst>
          </p:cNvPr>
          <p:cNvSpPr>
            <a:spLocks noGrp="1"/>
          </p:cNvSpPr>
          <p:nvPr>
            <p:ph idx="1"/>
          </p:nvPr>
        </p:nvSpPr>
        <p:spPr/>
        <p:txBody>
          <a:bodyPr>
            <a:normAutofit/>
          </a:bodyPr>
          <a:lstStyle/>
          <a:p>
            <a:pPr marL="0" indent="0">
              <a:buNone/>
            </a:pPr>
            <a:r>
              <a:rPr lang="en-US" sz="1800" dirty="0"/>
              <a:t>When starting a session, you are directed to the main node (or login node), the cluster's entry point. A node is a machine in the cluster equipped with resources like CPUs and memory.</a:t>
            </a:r>
          </a:p>
          <a:p>
            <a:pPr marL="0" indent="0">
              <a:buNone/>
            </a:pPr>
            <a:r>
              <a:rPr lang="en-US" sz="1800" dirty="0"/>
              <a:t>Since the main node is shared by all users, avoid running tasks directly on it to prevent overloading. Instead, initiate an Interactive Session on a compute node. This provides real-time access for tasks like testing, debugging, or exploratory work, suitable for short and lightweight tasks.</a:t>
            </a:r>
          </a:p>
          <a:p>
            <a:pPr marL="0" indent="0">
              <a:buNone/>
            </a:pPr>
            <a:r>
              <a:rPr lang="en-US" sz="1800" dirty="0"/>
              <a:t>From the interactive node, you can submit jobs to the queue for larger, automated tasks. The job scheduler then allocates these jobs to compute nodes and manages them efficiently.</a:t>
            </a:r>
          </a:p>
          <a:p>
            <a:pPr marL="0" indent="0">
              <a:buNone/>
            </a:pPr>
            <a:endParaRPr lang="en-US" sz="1800" dirty="0"/>
          </a:p>
          <a:p>
            <a:pPr marL="0" indent="0">
              <a:buNone/>
            </a:pPr>
            <a:r>
              <a:rPr lang="en-US" sz="1800" dirty="0"/>
              <a:t>To request interactive sessions, use these commands:</a:t>
            </a:r>
          </a:p>
          <a:p>
            <a:pPr marL="0" indent="0">
              <a:buNone/>
            </a:pPr>
            <a:r>
              <a:rPr lang="en-US" sz="1800" dirty="0" err="1"/>
              <a:t>Powerslurm</a:t>
            </a:r>
            <a:r>
              <a:rPr lang="en-US" sz="1800" dirty="0"/>
              <a:t>: </a:t>
            </a:r>
            <a:r>
              <a:rPr lang="en-GB" sz="1800" dirty="0" err="1">
                <a:latin typeface="Courier New" panose="02070309020205020404" pitchFamily="49" charset="0"/>
                <a:cs typeface="Courier New" panose="02070309020205020404" pitchFamily="49" charset="0"/>
              </a:rPr>
              <a:t>srun</a:t>
            </a:r>
            <a:r>
              <a:rPr lang="en-GB" sz="1800" dirty="0">
                <a:latin typeface="Courier New" panose="02070309020205020404" pitchFamily="49" charset="0"/>
                <a:cs typeface="Courier New" panose="02070309020205020404" pitchFamily="49" charset="0"/>
              </a:rPr>
              <a:t> --partition=</a:t>
            </a:r>
            <a:r>
              <a:rPr lang="en-GB" sz="1800" dirty="0" err="1">
                <a:latin typeface="Courier New" panose="02070309020205020404" pitchFamily="49" charset="0"/>
                <a:cs typeface="Courier New" panose="02070309020205020404" pitchFamily="49" charset="0"/>
              </a:rPr>
              <a:t>itaym</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pty</a:t>
            </a:r>
            <a:r>
              <a:rPr lang="en-GB" sz="1800" dirty="0">
                <a:latin typeface="Courier New" panose="02070309020205020404" pitchFamily="49" charset="0"/>
                <a:cs typeface="Courier New" panose="02070309020205020404" pitchFamily="49" charset="0"/>
              </a:rPr>
              <a:t> bash</a:t>
            </a:r>
            <a:endParaRPr lang="en-US" sz="1800" dirty="0">
              <a:latin typeface="Courier New" panose="02070309020205020404" pitchFamily="49" charset="0"/>
              <a:cs typeface="Courier New" panose="02070309020205020404" pitchFamily="49" charset="0"/>
            </a:endParaRPr>
          </a:p>
          <a:p>
            <a:pPr marL="0" indent="0">
              <a:buNone/>
            </a:pPr>
            <a:r>
              <a:rPr lang="en-US" sz="1800" dirty="0">
                <a:cs typeface="Courier New" panose="02070309020205020404" pitchFamily="49" charset="0"/>
              </a:rPr>
              <a:t>Powerlogin8: </a:t>
            </a:r>
            <a:r>
              <a:rPr lang="en-US" sz="1800" dirty="0" err="1">
                <a:latin typeface="Courier New" panose="02070309020205020404" pitchFamily="49" charset="0"/>
                <a:cs typeface="Courier New" panose="02070309020205020404" pitchFamily="49" charset="0"/>
              </a:rPr>
              <a:t>qsub</a:t>
            </a:r>
            <a:r>
              <a:rPr lang="en-US" sz="1800" dirty="0">
                <a:latin typeface="Courier New" panose="02070309020205020404" pitchFamily="49" charset="0"/>
                <a:cs typeface="Courier New" panose="02070309020205020404" pitchFamily="49" charset="0"/>
              </a:rPr>
              <a:t> -I -X -q </a:t>
            </a:r>
            <a:r>
              <a:rPr lang="en-US" sz="1800" dirty="0" err="1">
                <a:latin typeface="Courier New" panose="02070309020205020404" pitchFamily="49" charset="0"/>
                <a:cs typeface="Courier New" panose="02070309020205020404" pitchFamily="49" charset="0"/>
              </a:rPr>
              <a:t>itaym</a:t>
            </a:r>
            <a:r>
              <a:rPr lang="en-US" sz="1800" dirty="0">
                <a:latin typeface="Courier New" panose="02070309020205020404" pitchFamily="49" charset="0"/>
                <a:cs typeface="Courier New" panose="02070309020205020404" pitchFamily="49" charset="0"/>
              </a:rPr>
              <a:t> -N &lt;YOUR_NAME&gt;_interactive</a:t>
            </a:r>
          </a:p>
        </p:txBody>
      </p:sp>
    </p:spTree>
    <p:extLst>
      <p:ext uri="{BB962C8B-B14F-4D97-AF65-F5344CB8AC3E}">
        <p14:creationId xmlns:p14="http://schemas.microsoft.com/office/powerpoint/2010/main" val="2448670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FB105-2CDB-2D5F-E24E-6B665F3319FE}"/>
              </a:ext>
            </a:extLst>
          </p:cNvPr>
          <p:cNvSpPr>
            <a:spLocks noGrp="1"/>
          </p:cNvSpPr>
          <p:nvPr>
            <p:ph type="title"/>
          </p:nvPr>
        </p:nvSpPr>
        <p:spPr/>
        <p:txBody>
          <a:bodyPr/>
          <a:lstStyle/>
          <a:p>
            <a:r>
              <a:rPr lang="en-GB" dirty="0"/>
              <a:t>How to Check Node Capacity</a:t>
            </a:r>
            <a:endParaRPr lang="LID4096" dirty="0"/>
          </a:p>
        </p:txBody>
      </p:sp>
      <p:sp>
        <p:nvSpPr>
          <p:cNvPr id="3" name="Content Placeholder 2">
            <a:extLst>
              <a:ext uri="{FF2B5EF4-FFF2-40B4-BE49-F238E27FC236}">
                <a16:creationId xmlns:a16="http://schemas.microsoft.com/office/drawing/2014/main" id="{00C4B990-6589-2D48-D39A-EAA969FD37A7}"/>
              </a:ext>
            </a:extLst>
          </p:cNvPr>
          <p:cNvSpPr>
            <a:spLocks noGrp="1"/>
          </p:cNvSpPr>
          <p:nvPr>
            <p:ph idx="1"/>
          </p:nvPr>
        </p:nvSpPr>
        <p:spPr/>
        <p:txBody>
          <a:bodyPr/>
          <a:lstStyle/>
          <a:p>
            <a:pPr lvl="1"/>
            <a:r>
              <a:rPr lang="en-US" dirty="0"/>
              <a:t>Using this command </a:t>
            </a:r>
            <a:r>
              <a:rPr lang="pt-BR" sz="1800" dirty="0">
                <a:latin typeface="Courier New" panose="02070309020205020404" pitchFamily="49" charset="0"/>
                <a:cs typeface="Courier New" panose="02070309020205020404" pitchFamily="49" charset="0"/>
              </a:rPr>
              <a:t>sinfo -p $partition -N -o "%N %c %m %t”</a:t>
            </a:r>
          </a:p>
          <a:p>
            <a:pPr lvl="1"/>
            <a:endParaRPr lang="pt-BR" sz="1800" dirty="0">
              <a:latin typeface="Courier New" panose="02070309020205020404" pitchFamily="49" charset="0"/>
              <a:cs typeface="Courier New" panose="02070309020205020404" pitchFamily="49" charset="0"/>
            </a:endParaRPr>
          </a:p>
          <a:p>
            <a:endParaRPr lang="pt-BR" b="1" dirty="0"/>
          </a:p>
          <a:p>
            <a:endParaRPr lang="pt-BR" b="1" dirty="0"/>
          </a:p>
          <a:p>
            <a:endParaRPr lang="pt-BR" b="1" dirty="0"/>
          </a:p>
          <a:p>
            <a:r>
              <a:rPr lang="pt-BR" b="1" dirty="0"/>
              <a:t>States:</a:t>
            </a:r>
          </a:p>
          <a:p>
            <a:pPr lvl="1"/>
            <a:r>
              <a:rPr lang="pt-BR" b="1" dirty="0"/>
              <a:t>Idle   - </a:t>
            </a:r>
            <a:r>
              <a:rPr lang="pt-BR" dirty="0"/>
              <a:t>N</a:t>
            </a:r>
            <a:r>
              <a:rPr lang="en-GB" dirty="0"/>
              <a:t>ode is free and ready to run jobs.</a:t>
            </a:r>
            <a:endParaRPr lang="pt-BR" b="1" dirty="0"/>
          </a:p>
          <a:p>
            <a:pPr lvl="1"/>
            <a:r>
              <a:rPr lang="pt-BR" b="1" dirty="0"/>
              <a:t>Alloc - </a:t>
            </a:r>
            <a:r>
              <a:rPr lang="en-GB" dirty="0"/>
              <a:t>Node is fully allocated to running jobs.</a:t>
            </a:r>
          </a:p>
          <a:p>
            <a:pPr lvl="1"/>
            <a:r>
              <a:rPr lang="en-GB" b="1" dirty="0"/>
              <a:t>Mix   - </a:t>
            </a:r>
            <a:r>
              <a:rPr lang="en-GB" dirty="0"/>
              <a:t>N</a:t>
            </a:r>
            <a:r>
              <a:rPr lang="en-US" dirty="0"/>
              <a:t>ode is partially allocated.</a:t>
            </a:r>
            <a:endParaRPr lang="pt-BR" b="1" dirty="0"/>
          </a:p>
          <a:p>
            <a:endParaRPr lang="pt-BR" b="1" dirty="0"/>
          </a:p>
          <a:p>
            <a:pPr marL="0" indent="0">
              <a:buNone/>
            </a:pPr>
            <a:endParaRPr lang="en-US" dirty="0"/>
          </a:p>
        </p:txBody>
      </p:sp>
      <p:pic>
        <p:nvPicPr>
          <p:cNvPr id="5" name="Picture 4">
            <a:extLst>
              <a:ext uri="{FF2B5EF4-FFF2-40B4-BE49-F238E27FC236}">
                <a16:creationId xmlns:a16="http://schemas.microsoft.com/office/drawing/2014/main" id="{A22FF49C-0AF6-0B65-035C-037FFF66971F}"/>
              </a:ext>
            </a:extLst>
          </p:cNvPr>
          <p:cNvPicPr>
            <a:picLocks noChangeAspect="1"/>
          </p:cNvPicPr>
          <p:nvPr/>
        </p:nvPicPr>
        <p:blipFill>
          <a:blip r:embed="rId2"/>
          <a:stretch>
            <a:fillRect/>
          </a:stretch>
        </p:blipFill>
        <p:spPr>
          <a:xfrm>
            <a:off x="1054221" y="2400200"/>
            <a:ext cx="9402487" cy="1695687"/>
          </a:xfrm>
          <a:prstGeom prst="rect">
            <a:avLst/>
          </a:prstGeom>
        </p:spPr>
      </p:pic>
    </p:spTree>
    <p:extLst>
      <p:ext uri="{BB962C8B-B14F-4D97-AF65-F5344CB8AC3E}">
        <p14:creationId xmlns:p14="http://schemas.microsoft.com/office/powerpoint/2010/main" val="2654807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3307-B9F3-75DA-CC1E-36882F100BE5}"/>
              </a:ext>
            </a:extLst>
          </p:cNvPr>
          <p:cNvSpPr>
            <a:spLocks noGrp="1"/>
          </p:cNvSpPr>
          <p:nvPr>
            <p:ph type="title"/>
          </p:nvPr>
        </p:nvSpPr>
        <p:spPr/>
        <p:txBody>
          <a:bodyPr/>
          <a:lstStyle/>
          <a:p>
            <a:r>
              <a:rPr lang="en-GB" dirty="0"/>
              <a:t>How to Check Node Capacity</a:t>
            </a:r>
            <a:endParaRPr lang="LID4096" dirty="0"/>
          </a:p>
        </p:txBody>
      </p:sp>
      <p:sp>
        <p:nvSpPr>
          <p:cNvPr id="3" name="Content Placeholder 2">
            <a:extLst>
              <a:ext uri="{FF2B5EF4-FFF2-40B4-BE49-F238E27FC236}">
                <a16:creationId xmlns:a16="http://schemas.microsoft.com/office/drawing/2014/main" id="{D54A0EAE-3995-F2C7-4F47-BC8D98548F1A}"/>
              </a:ext>
            </a:extLst>
          </p:cNvPr>
          <p:cNvSpPr>
            <a:spLocks noGrp="1"/>
          </p:cNvSpPr>
          <p:nvPr>
            <p:ph idx="1"/>
          </p:nvPr>
        </p:nvSpPr>
        <p:spPr/>
        <p:txBody>
          <a:bodyPr/>
          <a:lstStyle/>
          <a:p>
            <a:r>
              <a:rPr lang="en-US" dirty="0"/>
              <a:t>To check who runs:</a:t>
            </a:r>
          </a:p>
          <a:p>
            <a:pPr lvl="1"/>
            <a:r>
              <a:rPr lang="en-US" sz="1800" dirty="0" err="1">
                <a:latin typeface="Courier New" panose="02070309020205020404" pitchFamily="49" charset="0"/>
                <a:cs typeface="Courier New" panose="02070309020205020404" pitchFamily="49" charset="0"/>
              </a:rPr>
              <a:t>squeue</a:t>
            </a:r>
            <a:r>
              <a:rPr lang="en-US" sz="1800" dirty="0">
                <a:latin typeface="Courier New" panose="02070309020205020404" pitchFamily="49" charset="0"/>
                <a:cs typeface="Courier New" panose="02070309020205020404" pitchFamily="49" charset="0"/>
              </a:rPr>
              <a:t> | grep -w compute-0-8 </a:t>
            </a:r>
          </a:p>
          <a:p>
            <a:endParaRPr lang="LID4096" dirty="0"/>
          </a:p>
        </p:txBody>
      </p:sp>
      <p:pic>
        <p:nvPicPr>
          <p:cNvPr id="5" name="Picture 4">
            <a:extLst>
              <a:ext uri="{FF2B5EF4-FFF2-40B4-BE49-F238E27FC236}">
                <a16:creationId xmlns:a16="http://schemas.microsoft.com/office/drawing/2014/main" id="{98B10818-DAC0-E8EA-A939-9BEA3C23BB55}"/>
              </a:ext>
            </a:extLst>
          </p:cNvPr>
          <p:cNvPicPr>
            <a:picLocks noChangeAspect="1"/>
          </p:cNvPicPr>
          <p:nvPr/>
        </p:nvPicPr>
        <p:blipFill>
          <a:blip r:embed="rId3"/>
          <a:stretch>
            <a:fillRect/>
          </a:stretch>
        </p:blipFill>
        <p:spPr>
          <a:xfrm>
            <a:off x="1434541" y="2941541"/>
            <a:ext cx="8002117" cy="1381318"/>
          </a:xfrm>
          <a:prstGeom prst="rect">
            <a:avLst/>
          </a:prstGeom>
        </p:spPr>
      </p:pic>
    </p:spTree>
    <p:extLst>
      <p:ext uri="{BB962C8B-B14F-4D97-AF65-F5344CB8AC3E}">
        <p14:creationId xmlns:p14="http://schemas.microsoft.com/office/powerpoint/2010/main" val="1744215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8814-0EC0-D872-1164-A7EEE160D8ED}"/>
              </a:ext>
            </a:extLst>
          </p:cNvPr>
          <p:cNvSpPr>
            <a:spLocks noGrp="1"/>
          </p:cNvSpPr>
          <p:nvPr>
            <p:ph type="title"/>
          </p:nvPr>
        </p:nvSpPr>
        <p:spPr/>
        <p:txBody>
          <a:bodyPr/>
          <a:lstStyle/>
          <a:p>
            <a:r>
              <a:rPr lang="en-GB" dirty="0"/>
              <a:t>How to Check Node Capacity</a:t>
            </a:r>
            <a:endParaRPr lang="LID4096" dirty="0"/>
          </a:p>
        </p:txBody>
      </p:sp>
      <p:sp>
        <p:nvSpPr>
          <p:cNvPr id="3" name="Content Placeholder 2">
            <a:extLst>
              <a:ext uri="{FF2B5EF4-FFF2-40B4-BE49-F238E27FC236}">
                <a16:creationId xmlns:a16="http://schemas.microsoft.com/office/drawing/2014/main" id="{6A346F69-6C8E-ABDB-E489-E5472548B66B}"/>
              </a:ext>
            </a:extLst>
          </p:cNvPr>
          <p:cNvSpPr>
            <a:spLocks noGrp="1"/>
          </p:cNvSpPr>
          <p:nvPr>
            <p:ph idx="1"/>
          </p:nvPr>
        </p:nvSpPr>
        <p:spPr/>
        <p:txBody>
          <a:bodyPr/>
          <a:lstStyle/>
          <a:p>
            <a:r>
              <a:rPr lang="en-US" dirty="0"/>
              <a:t>Example of similar script on </a:t>
            </a:r>
            <a:r>
              <a:rPr lang="en-US" dirty="0" err="1"/>
              <a:t>powerlogin</a:t>
            </a:r>
            <a:r>
              <a:rPr lang="en-US" dirty="0"/>
              <a:t>:</a:t>
            </a:r>
          </a:p>
          <a:p>
            <a:pPr marL="0" indent="0">
              <a:buNone/>
            </a:pPr>
            <a:r>
              <a:rPr lang="en-US" sz="1800" dirty="0">
                <a:latin typeface="Courier New" panose="02070309020205020404" pitchFamily="49" charset="0"/>
                <a:cs typeface="Courier New" panose="02070309020205020404" pitchFamily="49" charset="0"/>
              </a:rPr>
              <a:t>&gt;</a:t>
            </a:r>
            <a:r>
              <a:rPr lang="en-US" dirty="0"/>
              <a:t> </a:t>
            </a:r>
            <a:r>
              <a:rPr lang="en-US" sz="1800" dirty="0" err="1">
                <a:latin typeface="Courier New" panose="02070309020205020404" pitchFamily="49" charset="0"/>
                <a:cs typeface="Courier New" panose="02070309020205020404" pitchFamily="49" charset="0"/>
              </a:rPr>
              <a:t>pbsnodes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aSj</a:t>
            </a:r>
            <a:r>
              <a:rPr lang="en-US" sz="1800" dirty="0">
                <a:latin typeface="Courier New" panose="02070309020205020404" pitchFamily="49" charset="0"/>
                <a:cs typeface="Courier New" panose="02070309020205020404" pitchFamily="49" charset="0"/>
              </a:rPr>
              <a:t> | head -3</a:t>
            </a:r>
          </a:p>
          <a:p>
            <a:pPr marL="0" indent="0">
              <a:buNone/>
            </a:pP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pbsnodes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aSj</a:t>
            </a:r>
            <a:r>
              <a:rPr lang="en-US" sz="1800" dirty="0">
                <a:latin typeface="Courier New" panose="02070309020205020404" pitchFamily="49" charset="0"/>
                <a:cs typeface="Courier New" panose="02070309020205020404" pitchFamily="49" charset="0"/>
              </a:rPr>
              <a:t> | grep -E "$(</a:t>
            </a:r>
            <a:r>
              <a:rPr lang="en-US" sz="1800" dirty="0" err="1">
                <a:latin typeface="Courier New" panose="02070309020205020404" pitchFamily="49" charset="0"/>
                <a:cs typeface="Courier New" panose="02070309020205020404" pitchFamily="49" charset="0"/>
              </a:rPr>
              <a:t>qmgr</a:t>
            </a:r>
            <a:r>
              <a:rPr lang="en-US" sz="1800" dirty="0">
                <a:latin typeface="Courier New" panose="02070309020205020404" pitchFamily="49" charset="0"/>
                <a:cs typeface="Courier New" panose="02070309020205020404" pitchFamily="49" charset="0"/>
              </a:rPr>
              <a:t> -c 'p n @d' | grep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itaym</a:t>
            </a:r>
            <a:r>
              <a:rPr lang="en-US" sz="1800" dirty="0">
                <a:latin typeface="Courier New" panose="02070309020205020404" pitchFamily="49" charset="0"/>
                <a:cs typeface="Courier New" panose="02070309020205020404" pitchFamily="49" charset="0"/>
              </a:rPr>
              <a:t> | awk '{print $3}' | </a:t>
            </a:r>
            <a:r>
              <a:rPr lang="en-US" sz="1800" dirty="0" err="1">
                <a:latin typeface="Courier New" panose="02070309020205020404" pitchFamily="49" charset="0"/>
                <a:cs typeface="Courier New" panose="02070309020205020404" pitchFamily="49" charset="0"/>
              </a:rPr>
              <a:t>uniq</a:t>
            </a:r>
            <a:r>
              <a:rPr lang="en-US" sz="1800" dirty="0">
                <a:latin typeface="Courier New" panose="02070309020205020404" pitchFamily="49" charset="0"/>
                <a:cs typeface="Courier New" panose="02070309020205020404" pitchFamily="49" charset="0"/>
              </a:rPr>
              <a:t> | paste -</a:t>
            </a:r>
            <a:r>
              <a:rPr lang="en-US" sz="1800" dirty="0" err="1">
                <a:latin typeface="Courier New" panose="02070309020205020404" pitchFamily="49" charset="0"/>
                <a:cs typeface="Courier New" panose="02070309020205020404" pitchFamily="49" charset="0"/>
              </a:rPr>
              <a:t>sd</a:t>
            </a:r>
            <a:r>
              <a:rPr lang="en-US" sz="1800" dirty="0">
                <a:latin typeface="Courier New" panose="02070309020205020404" pitchFamily="49" charset="0"/>
                <a:cs typeface="Courier New" panose="02070309020205020404" pitchFamily="49" charset="0"/>
              </a:rPr>
              <a:t> '|' -)"</a:t>
            </a:r>
          </a:p>
          <a:p>
            <a:pPr marL="0" indent="0">
              <a:buNone/>
            </a:pPr>
            <a:endParaRPr lang="en-US" dirty="0"/>
          </a:p>
          <a:p>
            <a:pPr marL="0" indent="0">
              <a:buNone/>
            </a:pPr>
            <a:endParaRPr lang="LID4096" dirty="0"/>
          </a:p>
        </p:txBody>
      </p:sp>
      <p:pic>
        <p:nvPicPr>
          <p:cNvPr id="5" name="Picture 4">
            <a:extLst>
              <a:ext uri="{FF2B5EF4-FFF2-40B4-BE49-F238E27FC236}">
                <a16:creationId xmlns:a16="http://schemas.microsoft.com/office/drawing/2014/main" id="{991AA60F-C865-C50B-403C-9FB4070882B8}"/>
              </a:ext>
            </a:extLst>
          </p:cNvPr>
          <p:cNvPicPr>
            <a:picLocks noChangeAspect="1"/>
          </p:cNvPicPr>
          <p:nvPr/>
        </p:nvPicPr>
        <p:blipFill>
          <a:blip r:embed="rId2"/>
          <a:srcRect b="23436"/>
          <a:stretch/>
        </p:blipFill>
        <p:spPr>
          <a:xfrm>
            <a:off x="731705" y="3560669"/>
            <a:ext cx="10288436" cy="3158183"/>
          </a:xfrm>
          <a:prstGeom prst="rect">
            <a:avLst/>
          </a:prstGeom>
        </p:spPr>
      </p:pic>
    </p:spTree>
    <p:extLst>
      <p:ext uri="{BB962C8B-B14F-4D97-AF65-F5344CB8AC3E}">
        <p14:creationId xmlns:p14="http://schemas.microsoft.com/office/powerpoint/2010/main" val="4099780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31E7A-3C50-4D5B-A800-B066D5A7EA0A}"/>
              </a:ext>
            </a:extLst>
          </p:cNvPr>
          <p:cNvSpPr>
            <a:spLocks noGrp="1"/>
          </p:cNvSpPr>
          <p:nvPr>
            <p:ph type="title"/>
          </p:nvPr>
        </p:nvSpPr>
        <p:spPr/>
        <p:txBody>
          <a:bodyPr/>
          <a:lstStyle/>
          <a:p>
            <a:r>
              <a:rPr lang="en-US" dirty="0">
                <a:solidFill>
                  <a:srgbClr val="1F2328"/>
                </a:solidFill>
                <a:effectLst/>
              </a:rPr>
              <a:t>Job Submission and </a:t>
            </a:r>
            <a:r>
              <a:rPr lang="en-US" dirty="0"/>
              <a:t>.</a:t>
            </a:r>
            <a:r>
              <a:rPr lang="en-US" dirty="0" err="1"/>
              <a:t>sh</a:t>
            </a:r>
            <a:r>
              <a:rPr lang="en-US" dirty="0"/>
              <a:t> files</a:t>
            </a:r>
          </a:p>
        </p:txBody>
      </p:sp>
      <p:sp>
        <p:nvSpPr>
          <p:cNvPr id="3" name="Content Placeholder 2">
            <a:extLst>
              <a:ext uri="{FF2B5EF4-FFF2-40B4-BE49-F238E27FC236}">
                <a16:creationId xmlns:a16="http://schemas.microsoft.com/office/drawing/2014/main" id="{B8C764E9-2E71-4865-958A-CE0F06E7B541}"/>
              </a:ext>
            </a:extLst>
          </p:cNvPr>
          <p:cNvSpPr>
            <a:spLocks noGrp="1"/>
          </p:cNvSpPr>
          <p:nvPr>
            <p:ph idx="1"/>
          </p:nvPr>
        </p:nvSpPr>
        <p:spPr>
          <a:xfrm>
            <a:off x="838200" y="1825624"/>
            <a:ext cx="10515600" cy="4740827"/>
          </a:xfrm>
        </p:spPr>
        <p:txBody>
          <a:bodyPr>
            <a:normAutofit fontScale="85000" lnSpcReduction="10000"/>
          </a:bodyPr>
          <a:lstStyle/>
          <a:p>
            <a:pPr marL="0" indent="0">
              <a:buNone/>
            </a:pPr>
            <a:r>
              <a:rPr lang="en-US" sz="1800" dirty="0"/>
              <a:t>In a queue job system, a job is a task (for example, running a Python script) submitted to the cluster for execution, often defined in a .</a:t>
            </a:r>
            <a:r>
              <a:rPr lang="en-US" sz="1800" dirty="0" err="1"/>
              <a:t>sh</a:t>
            </a:r>
            <a:r>
              <a:rPr lang="en-US" sz="1800" dirty="0"/>
              <a:t> (shell script) file. This file specifies resource requirements (e.g., CPUs, memory) and the commands to execute the task. </a:t>
            </a:r>
          </a:p>
          <a:p>
            <a:pPr marL="0" indent="0">
              <a:buNone/>
            </a:pPr>
            <a:r>
              <a:rPr lang="en-US" sz="1800" b="1" dirty="0"/>
              <a:t>A job should have only one purpose</a:t>
            </a:r>
          </a:p>
          <a:p>
            <a:pPr marL="0" indent="0">
              <a:buNone/>
            </a:pPr>
            <a:r>
              <a:rPr lang="en-US" sz="1800" dirty="0"/>
              <a:t>When a job is submitted - the job is queued, and executed based on resource availability and priority. </a:t>
            </a:r>
          </a:p>
          <a:p>
            <a:pPr marL="0" indent="0">
              <a:buNone/>
            </a:pPr>
            <a:r>
              <a:rPr lang="en-US" sz="1800" dirty="0"/>
              <a:t>Outputs and errors are logged in specified files, and users can with commands like or. This system ensures efficient resource use and fair scheduling.</a:t>
            </a:r>
          </a:p>
          <a:p>
            <a:pPr marL="0" indent="0">
              <a:buNone/>
            </a:pPr>
            <a:r>
              <a:rPr lang="en-US" sz="1800" dirty="0"/>
              <a:t>A .</a:t>
            </a:r>
            <a:r>
              <a:rPr lang="en-US" sz="1800" dirty="0" err="1"/>
              <a:t>sh</a:t>
            </a:r>
            <a:r>
              <a:rPr lang="en-US" sz="1800" dirty="0"/>
              <a:t> file has a special structure, starting with a shebang line (e.g., #!/bin/bash) to specify the shell interpreter. It includes resource directives (e.g., #SBATCH in </a:t>
            </a:r>
            <a:r>
              <a:rPr lang="en-US" sz="1800" dirty="0" err="1"/>
              <a:t>Slurm</a:t>
            </a:r>
            <a:r>
              <a:rPr lang="en-US" sz="1800" dirty="0"/>
              <a:t>) to define job parameters, followed by the commands to run the task (e.g., python my_script.py). This structured format allows the scheduler to allocate resources and execute the task properly</a:t>
            </a:r>
          </a:p>
          <a:p>
            <a:pPr marL="0" indent="0">
              <a:buNone/>
            </a:pPr>
            <a:endParaRPr lang="en-US" sz="1800" dirty="0"/>
          </a:p>
          <a:p>
            <a:pPr marL="0" indent="0">
              <a:buNone/>
            </a:pPr>
            <a:r>
              <a:rPr lang="en-US" sz="1800" dirty="0"/>
              <a:t>Submitting, monitoring and managing jobs:</a:t>
            </a:r>
          </a:p>
          <a:p>
            <a:pPr marL="0" indent="0">
              <a:buNone/>
            </a:pPr>
            <a:r>
              <a:rPr lang="en-US" sz="1800" dirty="0" err="1">
                <a:latin typeface="Courier New" panose="02070309020205020404" pitchFamily="49" charset="0"/>
                <a:cs typeface="Courier New" panose="02070309020205020404" pitchFamily="49" charset="0"/>
              </a:rPr>
              <a:t>sbatch</a:t>
            </a:r>
            <a:r>
              <a:rPr lang="en-US" sz="1800" dirty="0">
                <a:latin typeface="Courier New" panose="02070309020205020404" pitchFamily="49" charset="0"/>
                <a:cs typeface="Courier New" panose="02070309020205020404" pitchFamily="49" charset="0"/>
              </a:rPr>
              <a:t> &lt;.</a:t>
            </a:r>
            <a:r>
              <a:rPr lang="en-US" sz="1800" dirty="0" err="1">
                <a:latin typeface="Courier New" panose="02070309020205020404" pitchFamily="49" charset="0"/>
                <a:cs typeface="Courier New" panose="02070309020205020404" pitchFamily="49" charset="0"/>
              </a:rPr>
              <a:t>sh</a:t>
            </a:r>
            <a:r>
              <a:rPr lang="en-US" sz="1800" dirty="0">
                <a:latin typeface="Courier New" panose="02070309020205020404" pitchFamily="49" charset="0"/>
                <a:cs typeface="Courier New" panose="02070309020205020404" pitchFamily="49" charset="0"/>
              </a:rPr>
              <a:t> file path&gt;</a:t>
            </a:r>
          </a:p>
          <a:p>
            <a:pPr marL="0" indent="0">
              <a:buNone/>
            </a:pPr>
            <a:r>
              <a:rPr lang="en-US" sz="1800" dirty="0">
                <a:cs typeface="Courier New" panose="02070309020205020404" pitchFamily="49" charset="0"/>
              </a:rPr>
              <a:t>	</a:t>
            </a:r>
            <a:r>
              <a:rPr lang="en-US" sz="1800" dirty="0" err="1">
                <a:cs typeface="Courier New" panose="02070309020205020404" pitchFamily="49" charset="0"/>
              </a:rPr>
              <a:t>afterwords</a:t>
            </a:r>
            <a:r>
              <a:rPr lang="en-US" sz="1800" dirty="0">
                <a:cs typeface="Courier New" panose="02070309020205020404" pitchFamily="49" charset="0"/>
              </a:rPr>
              <a:t> the job is submitted and the job id is printed</a:t>
            </a:r>
          </a:p>
          <a:p>
            <a:pPr marL="0" indent="0">
              <a:buNone/>
            </a:pPr>
            <a:r>
              <a:rPr lang="en-US" sz="1800" dirty="0" err="1">
                <a:latin typeface="Courier New" panose="02070309020205020404" pitchFamily="49" charset="0"/>
                <a:cs typeface="Courier New" panose="02070309020205020404" pitchFamily="49" charset="0"/>
              </a:rPr>
              <a:t>squeue</a:t>
            </a:r>
            <a:r>
              <a:rPr lang="en-US" sz="1800" dirty="0">
                <a:latin typeface="Courier New" panose="02070309020205020404" pitchFamily="49" charset="0"/>
                <a:cs typeface="Courier New" panose="02070309020205020404" pitchFamily="49" charset="0"/>
              </a:rPr>
              <a:t> &lt;</a:t>
            </a:r>
            <a:r>
              <a:rPr lang="en-US" sz="1800" dirty="0" err="1">
                <a:latin typeface="Courier New" panose="02070309020205020404" pitchFamily="49" charset="0"/>
                <a:cs typeface="Courier New" panose="02070309020205020404" pitchFamily="49" charset="0"/>
              </a:rPr>
              <a:t>job_id</a:t>
            </a:r>
            <a:r>
              <a:rPr lang="en-US" sz="1800" dirty="0">
                <a:latin typeface="Courier New" panose="02070309020205020404" pitchFamily="49" charset="0"/>
                <a:cs typeface="Courier New" panose="02070309020205020404" pitchFamily="49" charset="0"/>
              </a:rPr>
              <a:t>&gt;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scancel</a:t>
            </a:r>
            <a:r>
              <a:rPr lang="en-US" sz="1800" dirty="0">
                <a:latin typeface="Courier New" panose="02070309020205020404" pitchFamily="49" charset="0"/>
                <a:cs typeface="Courier New" panose="02070309020205020404" pitchFamily="49" charset="0"/>
              </a:rPr>
              <a:t> &lt;</a:t>
            </a:r>
            <a:r>
              <a:rPr lang="en-US" sz="1800" dirty="0" err="1">
                <a:latin typeface="Courier New" panose="02070309020205020404" pitchFamily="49" charset="0"/>
                <a:cs typeface="Courier New" panose="02070309020205020404" pitchFamily="49" charset="0"/>
              </a:rPr>
              <a:t>job_id</a:t>
            </a:r>
            <a:r>
              <a:rPr lang="en-US" sz="1800" dirty="0">
                <a:latin typeface="Courier New" panose="02070309020205020404" pitchFamily="49" charset="0"/>
                <a:cs typeface="Courier New" panose="02070309020205020404" pitchFamily="49" charset="0"/>
              </a:rPr>
              <a:t>&gt;</a:t>
            </a:r>
          </a:p>
          <a:p>
            <a:pPr marL="0" indent="0">
              <a:buNone/>
            </a:pPr>
            <a:r>
              <a:rPr lang="en-US" sz="1800" dirty="0" err="1">
                <a:latin typeface="Courier New" panose="02070309020205020404" pitchFamily="49" charset="0"/>
                <a:cs typeface="Courier New" panose="02070309020205020404" pitchFamily="49" charset="0"/>
              </a:rPr>
              <a:t>squeue</a:t>
            </a:r>
            <a:r>
              <a:rPr lang="en-US" sz="1800" dirty="0">
                <a:latin typeface="Courier New" panose="02070309020205020404" pitchFamily="49" charset="0"/>
                <a:cs typeface="Courier New" panose="02070309020205020404" pitchFamily="49" charset="0"/>
              </a:rPr>
              <a:t> –u &lt;</a:t>
            </a:r>
            <a:r>
              <a:rPr lang="en-US" sz="1800" dirty="0" err="1">
                <a:latin typeface="Courier New" panose="02070309020205020404" pitchFamily="49" charset="0"/>
                <a:cs typeface="Courier New" panose="02070309020205020404" pitchFamily="49" charset="0"/>
              </a:rPr>
              <a:t>your_user_name</a:t>
            </a:r>
            <a:r>
              <a:rPr lang="en-US" sz="1800" dirty="0">
                <a:latin typeface="Courier New" panose="02070309020205020404" pitchFamily="49" charset="0"/>
                <a:cs typeface="Courier New" panose="02070309020205020404" pitchFamily="49" charset="0"/>
              </a:rPr>
              <a:t>&gt;</a:t>
            </a:r>
          </a:p>
          <a:p>
            <a:pPr marL="0" indent="0">
              <a:buNone/>
            </a:pPr>
            <a:r>
              <a:rPr lang="en-US" sz="1800" dirty="0"/>
              <a:t>For more information: </a:t>
            </a:r>
            <a:r>
              <a:rPr lang="en-US" sz="1800" dirty="0">
                <a:hlinkClick r:id="rId2"/>
              </a:rPr>
              <a:t>https://hpcguide.tau.ac.il/index.php?title=Submitting_a_job_to_a_slurm_queue</a:t>
            </a:r>
            <a:endParaRPr lang="en-US" sz="1800" dirty="0"/>
          </a:p>
          <a:p>
            <a:pPr marL="0"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0768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8DB6-4588-4199-BF2F-F47129F7880A}"/>
              </a:ext>
            </a:extLst>
          </p:cNvPr>
          <p:cNvSpPr>
            <a:spLocks noGrp="1"/>
          </p:cNvSpPr>
          <p:nvPr>
            <p:ph type="title"/>
          </p:nvPr>
        </p:nvSpPr>
        <p:spPr/>
        <p:txBody>
          <a:bodyPr/>
          <a:lstStyle/>
          <a:p>
            <a:r>
              <a:rPr lang="en-US" dirty="0"/>
              <a:t>Job Status</a:t>
            </a:r>
          </a:p>
        </p:txBody>
      </p:sp>
      <p:sp>
        <p:nvSpPr>
          <p:cNvPr id="3" name="Content Placeholder 2">
            <a:extLst>
              <a:ext uri="{FF2B5EF4-FFF2-40B4-BE49-F238E27FC236}">
                <a16:creationId xmlns:a16="http://schemas.microsoft.com/office/drawing/2014/main" id="{65CB280F-AEB0-4510-878F-D8BCBE3234AD}"/>
              </a:ext>
            </a:extLst>
          </p:cNvPr>
          <p:cNvSpPr>
            <a:spLocks noGrp="1"/>
          </p:cNvSpPr>
          <p:nvPr>
            <p:ph idx="1"/>
          </p:nvPr>
        </p:nvSpPr>
        <p:spPr/>
        <p:txBody>
          <a:bodyPr>
            <a:normAutofit/>
          </a:bodyPr>
          <a:lstStyle/>
          <a:p>
            <a:pPr marL="0" indent="0">
              <a:buNone/>
            </a:pPr>
            <a:r>
              <a:rPr lang="en-US" sz="2000" dirty="0"/>
              <a:t>RUNNING (R): The job is currently running.</a:t>
            </a:r>
          </a:p>
          <a:p>
            <a:pPr marL="0" indent="0">
              <a:buNone/>
            </a:pPr>
            <a:r>
              <a:rPr lang="en-US" sz="2000" dirty="0"/>
              <a:t>PENDING (PD): The job is waiting for resources and has not started yet.</a:t>
            </a:r>
          </a:p>
          <a:p>
            <a:pPr marL="0" indent="0">
              <a:buNone/>
            </a:pPr>
            <a:r>
              <a:rPr lang="en-US" sz="2000" dirty="0"/>
              <a:t>COMPLETING (CG): The job is finishing, but not yet fully completed.</a:t>
            </a:r>
          </a:p>
          <a:p>
            <a:pPr marL="0" indent="0">
              <a:buNone/>
            </a:pPr>
            <a:r>
              <a:rPr lang="en-US" sz="2000" dirty="0"/>
              <a:t>COMPLETED (CD): The job has finished successfully.</a:t>
            </a:r>
          </a:p>
          <a:p>
            <a:pPr marL="0" indent="0">
              <a:buNone/>
            </a:pPr>
            <a:r>
              <a:rPr lang="en-US" sz="2000" dirty="0"/>
              <a:t>FAILED (F): The job has failed due to an error.</a:t>
            </a:r>
          </a:p>
          <a:p>
            <a:pPr marL="0" indent="0">
              <a:buNone/>
            </a:pPr>
            <a:r>
              <a:rPr lang="en-US" sz="2000" dirty="0"/>
              <a:t>CANCELLED (CA): The job was manually cancelled by a user or an administrator.</a:t>
            </a:r>
          </a:p>
        </p:txBody>
      </p:sp>
    </p:spTree>
    <p:extLst>
      <p:ext uri="{BB962C8B-B14F-4D97-AF65-F5344CB8AC3E}">
        <p14:creationId xmlns:p14="http://schemas.microsoft.com/office/powerpoint/2010/main" val="1353154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B35A83-8045-4EA6-9051-C1D8D13EE2C5}"/>
              </a:ext>
            </a:extLst>
          </p:cNvPr>
          <p:cNvSpPr>
            <a:spLocks noGrp="1"/>
          </p:cNvSpPr>
          <p:nvPr>
            <p:ph idx="1"/>
          </p:nvPr>
        </p:nvSpPr>
        <p:spPr>
          <a:xfrm>
            <a:off x="838200" y="1690688"/>
            <a:ext cx="10193867" cy="3987799"/>
          </a:xfrm>
        </p:spPr>
        <p:txBody>
          <a:bodyPr>
            <a:normAutofit lnSpcReduction="10000"/>
          </a:bodyPr>
          <a:lstStyle/>
          <a:p>
            <a:pPr marL="0" indent="0">
              <a:lnSpc>
                <a:spcPct val="100000"/>
              </a:lnSpc>
              <a:buNone/>
            </a:pPr>
            <a:r>
              <a:rPr lang="en-US" sz="1800" dirty="0">
                <a:solidFill>
                  <a:srgbClr val="222222"/>
                </a:solidFill>
              </a:rPr>
              <a:t>The university cluster is a group of interconnected computers or servers that work together to perform tasks more efficiently than a single machine could. They are often used for high-performance tasks like data processing, simulations, or running complex applications.</a:t>
            </a:r>
          </a:p>
          <a:p>
            <a:pPr marL="0" indent="0">
              <a:lnSpc>
                <a:spcPct val="100000"/>
              </a:lnSpc>
              <a:buNone/>
            </a:pPr>
            <a:r>
              <a:rPr lang="en-US" sz="1800" dirty="0">
                <a:solidFill>
                  <a:srgbClr val="222222"/>
                </a:solidFill>
              </a:rPr>
              <a:t>The cluster provides:</a:t>
            </a:r>
          </a:p>
          <a:p>
            <a:pPr>
              <a:lnSpc>
                <a:spcPct val="100000"/>
              </a:lnSpc>
              <a:buFont typeface="+mj-lt"/>
              <a:buAutoNum type="arabicPeriod"/>
            </a:pPr>
            <a:r>
              <a:rPr lang="en-US" sz="1800" dirty="0">
                <a:solidFill>
                  <a:srgbClr val="222222"/>
                </a:solidFill>
              </a:rPr>
              <a:t>Increased Power: By combining multiple machines, clusters can handle larger and more resource-intensive tasks.</a:t>
            </a:r>
          </a:p>
          <a:p>
            <a:pPr>
              <a:lnSpc>
                <a:spcPct val="100000"/>
              </a:lnSpc>
              <a:buFont typeface="+mj-lt"/>
              <a:buAutoNum type="arabicPeriod"/>
            </a:pPr>
            <a:r>
              <a:rPr lang="en-US" sz="1800" dirty="0">
                <a:solidFill>
                  <a:srgbClr val="222222"/>
                </a:solidFill>
              </a:rPr>
              <a:t>Parallel Processing: Clusters can distribute tasks across multiple machines, speeding up computation and reducing time for large tasks.</a:t>
            </a:r>
          </a:p>
          <a:p>
            <a:pPr>
              <a:lnSpc>
                <a:spcPct val="100000"/>
              </a:lnSpc>
              <a:buFont typeface="+mj-lt"/>
              <a:buAutoNum type="arabicPeriod"/>
            </a:pPr>
            <a:r>
              <a:rPr lang="en-US" sz="1800" dirty="0">
                <a:solidFill>
                  <a:srgbClr val="222222"/>
                </a:solidFill>
              </a:rPr>
              <a:t>Reliability: If one machine fails, the others can take over, ensuring the system continues running smoothly.</a:t>
            </a:r>
          </a:p>
          <a:p>
            <a:pPr marL="0" indent="0">
              <a:lnSpc>
                <a:spcPct val="100000"/>
              </a:lnSpc>
              <a:buNone/>
            </a:pPr>
            <a:r>
              <a:rPr lang="en-US" sz="1800" dirty="0">
                <a:solidFill>
                  <a:srgbClr val="222222"/>
                </a:solidFill>
              </a:rPr>
              <a:t>Clusters are commonly used in research, universities, and industries where large-scale computing power is required.</a:t>
            </a:r>
          </a:p>
        </p:txBody>
      </p:sp>
      <p:sp>
        <p:nvSpPr>
          <p:cNvPr id="4" name="Title 1">
            <a:extLst>
              <a:ext uri="{FF2B5EF4-FFF2-40B4-BE49-F238E27FC236}">
                <a16:creationId xmlns:a16="http://schemas.microsoft.com/office/drawing/2014/main" id="{BA90A103-AFB4-45D9-B6D8-2DDE0995AED6}"/>
              </a:ext>
            </a:extLst>
          </p:cNvPr>
          <p:cNvSpPr>
            <a:spLocks noGrp="1"/>
          </p:cNvSpPr>
          <p:nvPr>
            <p:ph type="title"/>
          </p:nvPr>
        </p:nvSpPr>
        <p:spPr>
          <a:xfrm>
            <a:off x="838200" y="365125"/>
            <a:ext cx="10515600" cy="1325563"/>
          </a:xfrm>
        </p:spPr>
        <p:txBody>
          <a:bodyPr/>
          <a:lstStyle/>
          <a:p>
            <a:r>
              <a:rPr lang="en-US" dirty="0"/>
              <a:t>Introduction</a:t>
            </a:r>
          </a:p>
        </p:txBody>
      </p:sp>
    </p:spTree>
    <p:extLst>
      <p:ext uri="{BB962C8B-B14F-4D97-AF65-F5344CB8AC3E}">
        <p14:creationId xmlns:p14="http://schemas.microsoft.com/office/powerpoint/2010/main" val="1364033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01767-8D32-4DB3-AC4E-F8288625B0BB}"/>
              </a:ext>
            </a:extLst>
          </p:cNvPr>
          <p:cNvSpPr>
            <a:spLocks noGrp="1"/>
          </p:cNvSpPr>
          <p:nvPr>
            <p:ph type="title"/>
          </p:nvPr>
        </p:nvSpPr>
        <p:spPr>
          <a:xfrm>
            <a:off x="194733" y="187326"/>
            <a:ext cx="10668000" cy="379942"/>
          </a:xfrm>
        </p:spPr>
        <p:txBody>
          <a:bodyPr>
            <a:normAutofit/>
          </a:bodyPr>
          <a:lstStyle/>
          <a:p>
            <a:r>
              <a:rPr lang="en-US" sz="2000" dirty="0"/>
              <a:t>Python script for creating job files(PBS or SLURM):</a:t>
            </a:r>
          </a:p>
        </p:txBody>
      </p:sp>
      <p:sp>
        <p:nvSpPr>
          <p:cNvPr id="3" name="Content Placeholder 2">
            <a:extLst>
              <a:ext uri="{FF2B5EF4-FFF2-40B4-BE49-F238E27FC236}">
                <a16:creationId xmlns:a16="http://schemas.microsoft.com/office/drawing/2014/main" id="{B655A52F-B6BE-4A71-8DA5-60214E93EBEA}"/>
              </a:ext>
            </a:extLst>
          </p:cNvPr>
          <p:cNvSpPr>
            <a:spLocks noGrp="1"/>
          </p:cNvSpPr>
          <p:nvPr>
            <p:ph idx="1"/>
          </p:nvPr>
        </p:nvSpPr>
        <p:spPr>
          <a:xfrm>
            <a:off x="347133" y="567268"/>
            <a:ext cx="10515600" cy="6333067"/>
          </a:xfrm>
        </p:spPr>
        <p:txBody>
          <a:bodyPr>
            <a:normAutofit fontScale="85000" lnSpcReduction="20000"/>
          </a:bodyPr>
          <a:lstStyle/>
          <a:p>
            <a:pPr marL="0" indent="0">
              <a:buNone/>
            </a:pPr>
            <a:r>
              <a:rPr lang="en-US" sz="800" dirty="0">
                <a:latin typeface="Courier New" panose="02070309020205020404" pitchFamily="49" charset="0"/>
                <a:cs typeface="Courier New" panose="02070309020205020404" pitchFamily="49" charset="0"/>
              </a:rPr>
              <a:t>def </a:t>
            </a:r>
            <a:r>
              <a:rPr lang="en-US" sz="800" dirty="0" err="1">
                <a:latin typeface="Courier New" panose="02070309020205020404" pitchFamily="49" charset="0"/>
                <a:cs typeface="Courier New" panose="02070309020205020404" pitchFamily="49" charset="0"/>
              </a:rPr>
              <a:t>create_job_format_for_all_jobs</a:t>
            </a:r>
            <a:r>
              <a:rPr lang="en-US" sz="800" dirty="0">
                <a:latin typeface="Courier New" panose="02070309020205020404" pitchFamily="49" charset="0"/>
                <a:cs typeface="Courier New" panose="02070309020205020404" pitchFamily="49" charset="0"/>
              </a:rPr>
              <a:t>(path: str, </a:t>
            </a:r>
            <a:r>
              <a:rPr lang="en-US" sz="800" dirty="0" err="1">
                <a:latin typeface="Courier New" panose="02070309020205020404" pitchFamily="49" charset="0"/>
                <a:cs typeface="Courier New" panose="02070309020205020404" pitchFamily="49" charset="0"/>
              </a:rPr>
              <a:t>job_name</a:t>
            </a:r>
            <a:r>
              <a:rPr lang="en-US" sz="800" dirty="0">
                <a:latin typeface="Courier New" panose="02070309020205020404" pitchFamily="49" charset="0"/>
                <a:cs typeface="Courier New" panose="02070309020205020404" pitchFamily="49" charset="0"/>
              </a:rPr>
              <a:t>: str, memory: str, queue: str, </a:t>
            </a:r>
            <a:r>
              <a:rPr lang="en-US" sz="800" dirty="0" err="1">
                <a:latin typeface="Courier New" panose="02070309020205020404" pitchFamily="49" charset="0"/>
                <a:cs typeface="Courier New" panose="02070309020205020404" pitchFamily="49" charset="0"/>
              </a:rPr>
              <a:t>ncpu</a:t>
            </a:r>
            <a:r>
              <a:rPr lang="en-US" sz="800" dirty="0">
                <a:latin typeface="Courier New" panose="02070309020205020404" pitchFamily="49" charset="0"/>
                <a:cs typeface="Courier New" panose="02070309020205020404" pitchFamily="49" charset="0"/>
              </a:rPr>
              <a:t>: int, </a:t>
            </a:r>
            <a:r>
              <a:rPr lang="en-US" sz="800" dirty="0" err="1">
                <a:latin typeface="Courier New" panose="02070309020205020404" pitchFamily="49" charset="0"/>
                <a:cs typeface="Courier New" panose="02070309020205020404" pitchFamily="49" charset="0"/>
              </a:rPr>
              <a:t>cmd</a:t>
            </a:r>
            <a:r>
              <a:rPr lang="en-US" sz="800" dirty="0">
                <a:latin typeface="Courier New" panose="02070309020205020404" pitchFamily="49" charset="0"/>
                <a:cs typeface="Courier New" panose="02070309020205020404" pitchFamily="49" charset="0"/>
              </a:rPr>
              <a:t>: str,  </a:t>
            </a:r>
            <a:r>
              <a:rPr lang="en-US" sz="800" dirty="0" err="1">
                <a:latin typeface="Courier New" panose="02070309020205020404" pitchFamily="49" charset="0"/>
                <a:cs typeface="Courier New" panose="02070309020205020404" pitchFamily="49" charset="0"/>
              </a:rPr>
              <a:t>slurm</a:t>
            </a:r>
            <a:r>
              <a:rPr lang="en-US" sz="800" dirty="0">
                <a:latin typeface="Courier New" panose="02070309020205020404" pitchFamily="49" charset="0"/>
                <a:cs typeface="Courier New" panose="02070309020205020404" pitchFamily="49" charset="0"/>
              </a:rPr>
              <a:t>: int) -&gt; str:</a:t>
            </a:r>
          </a:p>
          <a:p>
            <a:pPr marL="0" indent="0">
              <a:buNone/>
            </a:pPr>
            <a:r>
              <a:rPr lang="en-US" sz="800" dirty="0">
                <a:latin typeface="Courier New" panose="02070309020205020404" pitchFamily="49" charset="0"/>
                <a:cs typeface="Courier New" panose="02070309020205020404" pitchFamily="49" charset="0"/>
              </a:rPr>
              <a:t>    text = ""</a:t>
            </a:r>
          </a:p>
          <a:p>
            <a:pPr marL="0" indent="0">
              <a:buNone/>
            </a:pPr>
            <a:r>
              <a:rPr lang="en-US" sz="800" dirty="0">
                <a:latin typeface="Courier New" panose="02070309020205020404" pitchFamily="49" charset="0"/>
                <a:cs typeface="Courier New" panose="02070309020205020404" pitchFamily="49" charset="0"/>
              </a:rPr>
              <a:t>    text += f"#!/bin/bash\n\n"</a:t>
            </a:r>
          </a:p>
          <a:p>
            <a:pPr marL="0" indent="0">
              <a:buNone/>
            </a:pPr>
            <a:r>
              <a:rPr lang="en-US" sz="800" dirty="0">
                <a:latin typeface="Courier New" panose="02070309020205020404" pitchFamily="49" charset="0"/>
                <a:cs typeface="Courier New" panose="02070309020205020404" pitchFamily="49" charset="0"/>
              </a:rPr>
              <a:t>    if not </a:t>
            </a:r>
            <a:r>
              <a:rPr lang="en-US" sz="800" dirty="0" err="1">
                <a:latin typeface="Courier New" panose="02070309020205020404" pitchFamily="49" charset="0"/>
                <a:cs typeface="Courier New" panose="02070309020205020404" pitchFamily="49" charset="0"/>
              </a:rPr>
              <a:t>slurm</a:t>
            </a:r>
            <a:r>
              <a:rPr lang="en-US" sz="800" dirty="0">
                <a:latin typeface="Courier New" panose="02070309020205020404" pitchFamily="49" charset="0"/>
                <a:cs typeface="Courier New" panose="02070309020205020404" pitchFamily="49" charset="0"/>
              </a:rPr>
              <a:t>:</a:t>
            </a:r>
          </a:p>
          <a:p>
            <a:pPr marL="0" indent="0">
              <a:buNone/>
            </a:pPr>
            <a:r>
              <a:rPr lang="en-US" sz="800" dirty="0">
                <a:latin typeface="Courier New" panose="02070309020205020404" pitchFamily="49" charset="0"/>
                <a:cs typeface="Courier New" panose="02070309020205020404" pitchFamily="49" charset="0"/>
              </a:rPr>
              <a:t>        text += </a:t>
            </a:r>
            <a:r>
              <a:rPr lang="en-US" sz="800" dirty="0" err="1">
                <a:latin typeface="Courier New" panose="02070309020205020404" pitchFamily="49" charset="0"/>
                <a:cs typeface="Courier New" panose="02070309020205020404" pitchFamily="49" charset="0"/>
              </a:rPr>
              <a:t>f"#PBS</a:t>
            </a:r>
            <a:r>
              <a:rPr lang="en-US" sz="800" dirty="0">
                <a:latin typeface="Courier New" panose="02070309020205020404" pitchFamily="49" charset="0"/>
                <a:cs typeface="Courier New" panose="02070309020205020404" pitchFamily="49" charset="0"/>
              </a:rPr>
              <a:t> -S /bin/bash\n"</a:t>
            </a:r>
          </a:p>
          <a:p>
            <a:pPr marL="0" indent="0">
              <a:buNone/>
            </a:pPr>
            <a:r>
              <a:rPr lang="en-US" sz="800" dirty="0">
                <a:latin typeface="Courier New" panose="02070309020205020404" pitchFamily="49" charset="0"/>
                <a:cs typeface="Courier New" panose="02070309020205020404" pitchFamily="49" charset="0"/>
              </a:rPr>
              <a:t>        text += </a:t>
            </a:r>
            <a:r>
              <a:rPr lang="en-US" sz="800" dirty="0" err="1">
                <a:latin typeface="Courier New" panose="02070309020205020404" pitchFamily="49" charset="0"/>
                <a:cs typeface="Courier New" panose="02070309020205020404" pitchFamily="49" charset="0"/>
              </a:rPr>
              <a:t>f"#PBS</a:t>
            </a:r>
            <a:r>
              <a:rPr lang="en-US" sz="800" dirty="0">
                <a:latin typeface="Courier New" panose="02070309020205020404" pitchFamily="49" charset="0"/>
                <a:cs typeface="Courier New" panose="02070309020205020404" pitchFamily="49" charset="0"/>
              </a:rPr>
              <a:t> -r y\n"</a:t>
            </a:r>
          </a:p>
          <a:p>
            <a:pPr marL="0" indent="0">
              <a:buNone/>
            </a:pPr>
            <a:r>
              <a:rPr lang="en-US" sz="800" dirty="0">
                <a:latin typeface="Courier New" panose="02070309020205020404" pitchFamily="49" charset="0"/>
                <a:cs typeface="Courier New" panose="02070309020205020404" pitchFamily="49" charset="0"/>
              </a:rPr>
              <a:t>        text += </a:t>
            </a:r>
            <a:r>
              <a:rPr lang="en-US" sz="800" dirty="0" err="1">
                <a:latin typeface="Courier New" panose="02070309020205020404" pitchFamily="49" charset="0"/>
                <a:cs typeface="Courier New" panose="02070309020205020404" pitchFamily="49" charset="0"/>
              </a:rPr>
              <a:t>f"#PBS</a:t>
            </a:r>
            <a:r>
              <a:rPr lang="en-US" sz="800" dirty="0">
                <a:latin typeface="Courier New" panose="02070309020205020404" pitchFamily="49" charset="0"/>
                <a:cs typeface="Courier New" panose="02070309020205020404" pitchFamily="49" charset="0"/>
              </a:rPr>
              <a:t> -q {queue}\n"</a:t>
            </a:r>
          </a:p>
          <a:p>
            <a:pPr marL="0" indent="0">
              <a:buNone/>
            </a:pPr>
            <a:r>
              <a:rPr lang="en-US" sz="800" dirty="0">
                <a:latin typeface="Courier New" panose="02070309020205020404" pitchFamily="49" charset="0"/>
                <a:cs typeface="Courier New" panose="02070309020205020404" pitchFamily="49" charset="0"/>
              </a:rPr>
              <a:t>        text += </a:t>
            </a:r>
            <a:r>
              <a:rPr lang="en-US" sz="800" dirty="0" err="1">
                <a:latin typeface="Courier New" panose="02070309020205020404" pitchFamily="49" charset="0"/>
                <a:cs typeface="Courier New" panose="02070309020205020404" pitchFamily="49" charset="0"/>
              </a:rPr>
              <a:t>f"#PBS</a:t>
            </a:r>
            <a:r>
              <a:rPr lang="en-US" sz="800" dirty="0">
                <a:latin typeface="Courier New" panose="02070309020205020404" pitchFamily="49" charset="0"/>
                <a:cs typeface="Courier New" panose="02070309020205020404" pitchFamily="49" charset="0"/>
              </a:rPr>
              <a:t> -v PBS_O_SHELL=</a:t>
            </a:r>
            <a:r>
              <a:rPr lang="en-US" sz="800" dirty="0" err="1">
                <a:latin typeface="Courier New" panose="02070309020205020404" pitchFamily="49" charset="0"/>
                <a:cs typeface="Courier New" panose="02070309020205020404" pitchFamily="49" charset="0"/>
              </a:rPr>
              <a:t>bash,PBS_ENVIRONMENT</a:t>
            </a:r>
            <a:r>
              <a:rPr lang="en-US" sz="800" dirty="0">
                <a:latin typeface="Courier New" panose="02070309020205020404" pitchFamily="49" charset="0"/>
                <a:cs typeface="Courier New" panose="02070309020205020404" pitchFamily="49" charset="0"/>
              </a:rPr>
              <a:t>=PBS_BATCH\n"</a:t>
            </a:r>
          </a:p>
          <a:p>
            <a:pPr marL="0" indent="0">
              <a:buNone/>
            </a:pPr>
            <a:r>
              <a:rPr lang="en-US" sz="800" dirty="0">
                <a:latin typeface="Courier New" panose="02070309020205020404" pitchFamily="49" charset="0"/>
                <a:cs typeface="Courier New" panose="02070309020205020404" pitchFamily="49" charset="0"/>
              </a:rPr>
              <a:t>        text += </a:t>
            </a:r>
            <a:r>
              <a:rPr lang="en-US" sz="800" dirty="0" err="1">
                <a:latin typeface="Courier New" panose="02070309020205020404" pitchFamily="49" charset="0"/>
                <a:cs typeface="Courier New" panose="02070309020205020404" pitchFamily="49" charset="0"/>
              </a:rPr>
              <a:t>f"#PBS</a:t>
            </a:r>
            <a:r>
              <a:rPr lang="en-US" sz="800" dirty="0">
                <a:latin typeface="Courier New" panose="02070309020205020404" pitchFamily="49" charset="0"/>
                <a:cs typeface="Courier New" panose="02070309020205020404" pitchFamily="49" charset="0"/>
              </a:rPr>
              <a:t> -N {</a:t>
            </a:r>
            <a:r>
              <a:rPr lang="en-US" sz="800" dirty="0" err="1">
                <a:latin typeface="Courier New" panose="02070309020205020404" pitchFamily="49" charset="0"/>
                <a:cs typeface="Courier New" panose="02070309020205020404" pitchFamily="49" charset="0"/>
              </a:rPr>
              <a:t>job_name</a:t>
            </a:r>
            <a:r>
              <a:rPr lang="en-US" sz="800" dirty="0">
                <a:latin typeface="Courier New" panose="02070309020205020404" pitchFamily="49" charset="0"/>
                <a:cs typeface="Courier New" panose="02070309020205020404" pitchFamily="49" charset="0"/>
              </a:rPr>
              <a:t>}\n"</a:t>
            </a:r>
          </a:p>
          <a:p>
            <a:pPr marL="0" indent="0">
              <a:buNone/>
            </a:pPr>
            <a:r>
              <a:rPr lang="en-US" sz="800" dirty="0">
                <a:latin typeface="Courier New" panose="02070309020205020404" pitchFamily="49" charset="0"/>
                <a:cs typeface="Courier New" panose="02070309020205020404" pitchFamily="49" charset="0"/>
              </a:rPr>
              <a:t>        text += </a:t>
            </a:r>
            <a:r>
              <a:rPr lang="en-US" sz="800" dirty="0" err="1">
                <a:latin typeface="Courier New" panose="02070309020205020404" pitchFamily="49" charset="0"/>
                <a:cs typeface="Courier New" panose="02070309020205020404" pitchFamily="49" charset="0"/>
              </a:rPr>
              <a:t>f"#PBS</a:t>
            </a:r>
            <a:r>
              <a:rPr lang="en-US" sz="800" dirty="0">
                <a:latin typeface="Courier New" panose="02070309020205020404" pitchFamily="49" charset="0"/>
                <a:cs typeface="Courier New" panose="02070309020205020404" pitchFamily="49" charset="0"/>
              </a:rPr>
              <a:t> -e {path}/{</a:t>
            </a:r>
            <a:r>
              <a:rPr lang="en-US" sz="800" dirty="0" err="1">
                <a:latin typeface="Courier New" panose="02070309020205020404" pitchFamily="49" charset="0"/>
                <a:cs typeface="Courier New" panose="02070309020205020404" pitchFamily="49" charset="0"/>
              </a:rPr>
              <a:t>job_name</a:t>
            </a:r>
            <a:r>
              <a:rPr lang="en-US" sz="800" dirty="0">
                <a:latin typeface="Courier New" panose="02070309020205020404" pitchFamily="49" charset="0"/>
                <a:cs typeface="Courier New" panose="02070309020205020404" pitchFamily="49" charset="0"/>
              </a:rPr>
              <a:t>}.ER\n"</a:t>
            </a:r>
          </a:p>
          <a:p>
            <a:pPr marL="0" indent="0">
              <a:buNone/>
            </a:pPr>
            <a:r>
              <a:rPr lang="en-US" sz="800" dirty="0">
                <a:latin typeface="Courier New" panose="02070309020205020404" pitchFamily="49" charset="0"/>
                <a:cs typeface="Courier New" panose="02070309020205020404" pitchFamily="49" charset="0"/>
              </a:rPr>
              <a:t>        text += </a:t>
            </a:r>
            <a:r>
              <a:rPr lang="en-US" sz="800" dirty="0" err="1">
                <a:latin typeface="Courier New" panose="02070309020205020404" pitchFamily="49" charset="0"/>
                <a:cs typeface="Courier New" panose="02070309020205020404" pitchFamily="49" charset="0"/>
              </a:rPr>
              <a:t>f"#PBS</a:t>
            </a:r>
            <a:r>
              <a:rPr lang="en-US" sz="800" dirty="0">
                <a:latin typeface="Courier New" panose="02070309020205020404" pitchFamily="49" charset="0"/>
                <a:cs typeface="Courier New" panose="02070309020205020404" pitchFamily="49" charset="0"/>
              </a:rPr>
              <a:t> -o {path}/{</a:t>
            </a:r>
            <a:r>
              <a:rPr lang="en-US" sz="800" dirty="0" err="1">
                <a:latin typeface="Courier New" panose="02070309020205020404" pitchFamily="49" charset="0"/>
                <a:cs typeface="Courier New" panose="02070309020205020404" pitchFamily="49" charset="0"/>
              </a:rPr>
              <a:t>job_name</a:t>
            </a:r>
            <a:r>
              <a:rPr lang="en-US" sz="800" dirty="0">
                <a:latin typeface="Courier New" panose="02070309020205020404" pitchFamily="49" charset="0"/>
                <a:cs typeface="Courier New" panose="02070309020205020404" pitchFamily="49" charset="0"/>
              </a:rPr>
              <a:t>}.OU\n"</a:t>
            </a:r>
          </a:p>
          <a:p>
            <a:pPr marL="0" indent="0">
              <a:buNone/>
            </a:pPr>
            <a:r>
              <a:rPr lang="en-US" sz="800" dirty="0">
                <a:latin typeface="Courier New" panose="02070309020205020404" pitchFamily="49" charset="0"/>
                <a:cs typeface="Courier New" panose="02070309020205020404" pitchFamily="49" charset="0"/>
              </a:rPr>
              <a:t>        text += </a:t>
            </a:r>
            <a:r>
              <a:rPr lang="en-US" sz="800" dirty="0" err="1">
                <a:latin typeface="Courier New" panose="02070309020205020404" pitchFamily="49" charset="0"/>
                <a:cs typeface="Courier New" panose="02070309020205020404" pitchFamily="49" charset="0"/>
              </a:rPr>
              <a:t>f"#PBS</a:t>
            </a:r>
            <a:r>
              <a:rPr lang="en-US" sz="800" dirty="0">
                <a:latin typeface="Courier New" panose="02070309020205020404" pitchFamily="49" charset="0"/>
                <a:cs typeface="Courier New" panose="02070309020205020404" pitchFamily="49" charset="0"/>
              </a:rPr>
              <a:t> -l select=</a:t>
            </a:r>
            <a:r>
              <a:rPr lang="en-US" sz="800" dirty="0" err="1">
                <a:latin typeface="Courier New" panose="02070309020205020404" pitchFamily="49" charset="0"/>
                <a:cs typeface="Courier New" panose="02070309020205020404" pitchFamily="49" charset="0"/>
              </a:rPr>
              <a:t>ncpus</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ncpu</a:t>
            </a:r>
            <a:r>
              <a:rPr lang="en-US" sz="800" dirty="0">
                <a:latin typeface="Courier New" panose="02070309020205020404" pitchFamily="49" charset="0"/>
                <a:cs typeface="Courier New" panose="02070309020205020404" pitchFamily="49" charset="0"/>
              </a:rPr>
              <a:t>}:mem={memory}\n"</a:t>
            </a:r>
          </a:p>
          <a:p>
            <a:pPr marL="0" indent="0">
              <a:buNone/>
            </a:pPr>
            <a:r>
              <a:rPr lang="en-US" sz="800" dirty="0">
                <a:latin typeface="Courier New" panose="02070309020205020404" pitchFamily="49" charset="0"/>
                <a:cs typeface="Courier New" panose="02070309020205020404" pitchFamily="49" charset="0"/>
              </a:rPr>
              <a:t>        text += </a:t>
            </a:r>
            <a:r>
              <a:rPr lang="en-US" sz="800" dirty="0" err="1">
                <a:latin typeface="Courier New" panose="02070309020205020404" pitchFamily="49" charset="0"/>
                <a:cs typeface="Courier New" panose="02070309020205020404" pitchFamily="49" charset="0"/>
              </a:rPr>
              <a:t>f"cd</a:t>
            </a:r>
            <a:r>
              <a:rPr lang="en-US" sz="800" dirty="0">
                <a:latin typeface="Courier New" panose="02070309020205020404" pitchFamily="49" charset="0"/>
                <a:cs typeface="Courier New" panose="02070309020205020404" pitchFamily="49" charset="0"/>
              </a:rPr>
              <a:t> {path}\n"</a:t>
            </a:r>
          </a:p>
          <a:p>
            <a:pPr marL="0" indent="0">
              <a:buNone/>
            </a:pPr>
            <a:r>
              <a:rPr lang="en-US" sz="800" dirty="0">
                <a:latin typeface="Courier New" panose="02070309020205020404" pitchFamily="49" charset="0"/>
                <a:cs typeface="Courier New" panose="02070309020205020404" pitchFamily="49" charset="0"/>
              </a:rPr>
              <a:t>        text += f"{</a:t>
            </a:r>
            <a:r>
              <a:rPr lang="en-US" sz="800" dirty="0" err="1">
                <a:latin typeface="Courier New" panose="02070309020205020404" pitchFamily="49" charset="0"/>
                <a:cs typeface="Courier New" panose="02070309020205020404" pitchFamily="49" charset="0"/>
              </a:rPr>
              <a:t>cmd</a:t>
            </a:r>
            <a:r>
              <a:rPr lang="en-US" sz="800" dirty="0">
                <a:latin typeface="Courier New" panose="02070309020205020404" pitchFamily="49" charset="0"/>
                <a:cs typeface="Courier New" panose="02070309020205020404" pitchFamily="49" charset="0"/>
              </a:rPr>
              <a:t>}\n"</a:t>
            </a:r>
          </a:p>
          <a:p>
            <a:pPr marL="0" indent="0">
              <a:buNone/>
            </a:pPr>
            <a:r>
              <a:rPr lang="en-US" sz="800" dirty="0">
                <a:latin typeface="Courier New" panose="02070309020205020404" pitchFamily="49" charset="0"/>
                <a:cs typeface="Courier New" panose="02070309020205020404" pitchFamily="49" charset="0"/>
              </a:rPr>
              <a:t>    else:</a:t>
            </a:r>
          </a:p>
          <a:p>
            <a:pPr marL="0" indent="0">
              <a:buNone/>
            </a:pPr>
            <a:r>
              <a:rPr lang="en-US" sz="800" dirty="0">
                <a:latin typeface="Courier New" panose="02070309020205020404" pitchFamily="49" charset="0"/>
                <a:cs typeface="Courier New" panose="02070309020205020404" pitchFamily="49" charset="0"/>
              </a:rPr>
              <a:t>        text += </a:t>
            </a:r>
            <a:r>
              <a:rPr lang="en-US" sz="800" dirty="0" err="1">
                <a:latin typeface="Courier New" panose="02070309020205020404" pitchFamily="49" charset="0"/>
                <a:cs typeface="Courier New" panose="02070309020205020404" pitchFamily="49" charset="0"/>
              </a:rPr>
              <a:t>f"#SBATCH</a:t>
            </a:r>
            <a:r>
              <a:rPr lang="en-US" sz="800" dirty="0">
                <a:latin typeface="Courier New" panose="02070309020205020404" pitchFamily="49" charset="0"/>
                <a:cs typeface="Courier New" panose="02070309020205020404" pitchFamily="49" charset="0"/>
              </a:rPr>
              <a:t> --job-name={</a:t>
            </a:r>
            <a:r>
              <a:rPr lang="en-US" sz="800" dirty="0" err="1">
                <a:latin typeface="Courier New" panose="02070309020205020404" pitchFamily="49" charset="0"/>
                <a:cs typeface="Courier New" panose="02070309020205020404" pitchFamily="49" charset="0"/>
              </a:rPr>
              <a:t>job_name</a:t>
            </a:r>
            <a:r>
              <a:rPr lang="en-US" sz="800" dirty="0">
                <a:latin typeface="Courier New" panose="02070309020205020404" pitchFamily="49" charset="0"/>
                <a:cs typeface="Courier New" panose="02070309020205020404" pitchFamily="49" charset="0"/>
              </a:rPr>
              <a:t>}\n"</a:t>
            </a:r>
          </a:p>
          <a:p>
            <a:pPr marL="0" indent="0">
              <a:buNone/>
            </a:pPr>
            <a:r>
              <a:rPr lang="en-US" sz="800" dirty="0">
                <a:latin typeface="Courier New" panose="02070309020205020404" pitchFamily="49" charset="0"/>
                <a:cs typeface="Courier New" panose="02070309020205020404" pitchFamily="49" charset="0"/>
              </a:rPr>
              <a:t>        text += </a:t>
            </a:r>
            <a:r>
              <a:rPr lang="en-US" sz="800" dirty="0" err="1">
                <a:latin typeface="Courier New" panose="02070309020205020404" pitchFamily="49" charset="0"/>
                <a:cs typeface="Courier New" panose="02070309020205020404" pitchFamily="49" charset="0"/>
              </a:rPr>
              <a:t>f"#SBATCH</a:t>
            </a:r>
            <a:r>
              <a:rPr lang="en-US" sz="800" dirty="0">
                <a:latin typeface="Courier New" panose="02070309020205020404" pitchFamily="49" charset="0"/>
                <a:cs typeface="Courier New" panose="02070309020205020404" pitchFamily="49" charset="0"/>
              </a:rPr>
              <a:t> --account=power-general-users\n"</a:t>
            </a:r>
          </a:p>
          <a:p>
            <a:pPr marL="0" indent="0">
              <a:buNone/>
            </a:pPr>
            <a:r>
              <a:rPr lang="en-US" sz="800" dirty="0">
                <a:latin typeface="Courier New" panose="02070309020205020404" pitchFamily="49" charset="0"/>
                <a:cs typeface="Courier New" panose="02070309020205020404" pitchFamily="49" charset="0"/>
              </a:rPr>
              <a:t>        text += </a:t>
            </a:r>
            <a:r>
              <a:rPr lang="en-US" sz="800" dirty="0" err="1">
                <a:latin typeface="Courier New" panose="02070309020205020404" pitchFamily="49" charset="0"/>
                <a:cs typeface="Courier New" panose="02070309020205020404" pitchFamily="49" charset="0"/>
              </a:rPr>
              <a:t>f"#SBATCH</a:t>
            </a:r>
            <a:r>
              <a:rPr lang="en-US" sz="800" dirty="0">
                <a:latin typeface="Courier New" panose="02070309020205020404" pitchFamily="49" charset="0"/>
                <a:cs typeface="Courier New" panose="02070309020205020404" pitchFamily="49" charset="0"/>
              </a:rPr>
              <a:t> --partition=power-general\n"</a:t>
            </a:r>
          </a:p>
          <a:p>
            <a:pPr marL="0" indent="0">
              <a:buNone/>
            </a:pPr>
            <a:r>
              <a:rPr lang="en-US" sz="800" dirty="0">
                <a:latin typeface="Courier New" panose="02070309020205020404" pitchFamily="49" charset="0"/>
                <a:cs typeface="Courier New" panose="02070309020205020404" pitchFamily="49" charset="0"/>
              </a:rPr>
              <a:t>        text += </a:t>
            </a:r>
            <a:r>
              <a:rPr lang="en-US" sz="800" dirty="0" err="1">
                <a:latin typeface="Courier New" panose="02070309020205020404" pitchFamily="49" charset="0"/>
                <a:cs typeface="Courier New" panose="02070309020205020404" pitchFamily="49" charset="0"/>
              </a:rPr>
              <a:t>f"#SBATCH</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ntasks</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ncpu</a:t>
            </a:r>
            <a:r>
              <a:rPr lang="en-US" sz="800" dirty="0">
                <a:latin typeface="Courier New" panose="02070309020205020404" pitchFamily="49" charset="0"/>
                <a:cs typeface="Courier New" panose="02070309020205020404" pitchFamily="49" charset="0"/>
              </a:rPr>
              <a:t>}\n"</a:t>
            </a:r>
          </a:p>
          <a:p>
            <a:pPr marL="0" indent="0">
              <a:buNone/>
            </a:pPr>
            <a:r>
              <a:rPr lang="en-US" sz="800" dirty="0">
                <a:latin typeface="Courier New" panose="02070309020205020404" pitchFamily="49" charset="0"/>
                <a:cs typeface="Courier New" panose="02070309020205020404" pitchFamily="49" charset="0"/>
              </a:rPr>
              <a:t>        text += </a:t>
            </a:r>
            <a:r>
              <a:rPr lang="en-US" sz="800" dirty="0" err="1">
                <a:latin typeface="Courier New" panose="02070309020205020404" pitchFamily="49" charset="0"/>
                <a:cs typeface="Courier New" panose="02070309020205020404" pitchFamily="49" charset="0"/>
              </a:rPr>
              <a:t>f"#SBATCH</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cpus</a:t>
            </a:r>
            <a:r>
              <a:rPr lang="en-US" sz="800" dirty="0">
                <a:latin typeface="Courier New" panose="02070309020205020404" pitchFamily="49" charset="0"/>
                <a:cs typeface="Courier New" panose="02070309020205020404" pitchFamily="49" charset="0"/>
              </a:rPr>
              <a:t>-per-task=1\n"</a:t>
            </a:r>
          </a:p>
          <a:p>
            <a:pPr marL="0" indent="0">
              <a:buNone/>
            </a:pPr>
            <a:r>
              <a:rPr lang="en-US" sz="800" dirty="0">
                <a:latin typeface="Courier New" panose="02070309020205020404" pitchFamily="49" charset="0"/>
                <a:cs typeface="Courier New" panose="02070309020205020404" pitchFamily="49" charset="0"/>
              </a:rPr>
              <a:t>        text += </a:t>
            </a:r>
            <a:r>
              <a:rPr lang="en-US" sz="800" dirty="0" err="1">
                <a:latin typeface="Courier New" panose="02070309020205020404" pitchFamily="49" charset="0"/>
                <a:cs typeface="Courier New" panose="02070309020205020404" pitchFamily="49" charset="0"/>
              </a:rPr>
              <a:t>f"#SBATCH</a:t>
            </a:r>
            <a:r>
              <a:rPr lang="en-US" sz="800" dirty="0">
                <a:latin typeface="Courier New" panose="02070309020205020404" pitchFamily="49" charset="0"/>
                <a:cs typeface="Courier New" panose="02070309020205020404" pitchFamily="49" charset="0"/>
              </a:rPr>
              <a:t> --time=7-00:00:00\n"</a:t>
            </a:r>
          </a:p>
          <a:p>
            <a:pPr marL="0" indent="0">
              <a:buNone/>
            </a:pPr>
            <a:r>
              <a:rPr lang="en-US" sz="800" dirty="0">
                <a:latin typeface="Courier New" panose="02070309020205020404" pitchFamily="49" charset="0"/>
                <a:cs typeface="Courier New" panose="02070309020205020404" pitchFamily="49" charset="0"/>
              </a:rPr>
              <a:t>        if </a:t>
            </a:r>
            <a:r>
              <a:rPr lang="en-US" sz="800" dirty="0" err="1">
                <a:latin typeface="Courier New" panose="02070309020205020404" pitchFamily="49" charset="0"/>
                <a:cs typeface="Courier New" panose="02070309020205020404" pitchFamily="49" charset="0"/>
              </a:rPr>
              <a:t>ncpu</a:t>
            </a:r>
            <a:r>
              <a:rPr lang="en-US" sz="800" dirty="0">
                <a:latin typeface="Courier New" panose="02070309020205020404" pitchFamily="49" charset="0"/>
                <a:cs typeface="Courier New" panose="02070309020205020404" pitchFamily="49" charset="0"/>
              </a:rPr>
              <a:t> &gt; 1:</a:t>
            </a:r>
          </a:p>
          <a:p>
            <a:pPr marL="0" indent="0">
              <a:buNone/>
            </a:pPr>
            <a:r>
              <a:rPr lang="en-US" sz="800" dirty="0">
                <a:latin typeface="Courier New" panose="02070309020205020404" pitchFamily="49" charset="0"/>
                <a:cs typeface="Courier New" panose="02070309020205020404" pitchFamily="49" charset="0"/>
              </a:rPr>
              <a:t>            text += </a:t>
            </a:r>
            <a:r>
              <a:rPr lang="en-US" sz="800" dirty="0" err="1">
                <a:latin typeface="Courier New" panose="02070309020205020404" pitchFamily="49" charset="0"/>
                <a:cs typeface="Courier New" panose="02070309020205020404" pitchFamily="49" charset="0"/>
              </a:rPr>
              <a:t>f"#SBATCH</a:t>
            </a:r>
            <a:r>
              <a:rPr lang="en-US" sz="800" dirty="0">
                <a:latin typeface="Courier New" panose="02070309020205020404" pitchFamily="49" charset="0"/>
                <a:cs typeface="Courier New" panose="02070309020205020404" pitchFamily="49" charset="0"/>
              </a:rPr>
              <a:t> --mem-per-</a:t>
            </a:r>
            <a:r>
              <a:rPr lang="en-US" sz="800" dirty="0" err="1">
                <a:latin typeface="Courier New" panose="02070309020205020404" pitchFamily="49" charset="0"/>
                <a:cs typeface="Courier New" panose="02070309020205020404" pitchFamily="49" charset="0"/>
              </a:rPr>
              <a:t>cpu</a:t>
            </a:r>
            <a:r>
              <a:rPr lang="en-US" sz="800" dirty="0">
                <a:latin typeface="Courier New" panose="02070309020205020404" pitchFamily="49" charset="0"/>
                <a:cs typeface="Courier New" panose="02070309020205020404" pitchFamily="49" charset="0"/>
              </a:rPr>
              <a:t>=3G\n" # for example 4G</a:t>
            </a:r>
          </a:p>
          <a:p>
            <a:pPr marL="0" indent="0">
              <a:buNone/>
            </a:pPr>
            <a:r>
              <a:rPr lang="en-US" sz="800" dirty="0">
                <a:latin typeface="Courier New" panose="02070309020205020404" pitchFamily="49" charset="0"/>
                <a:cs typeface="Courier New" panose="02070309020205020404" pitchFamily="49" charset="0"/>
              </a:rPr>
              <a:t>        else:</a:t>
            </a:r>
          </a:p>
          <a:p>
            <a:pPr marL="0" indent="0">
              <a:buNone/>
            </a:pPr>
            <a:r>
              <a:rPr lang="en-US" sz="800" dirty="0">
                <a:latin typeface="Courier New" panose="02070309020205020404" pitchFamily="49" charset="0"/>
                <a:cs typeface="Courier New" panose="02070309020205020404" pitchFamily="49" charset="0"/>
              </a:rPr>
              <a:t>            text += </a:t>
            </a:r>
            <a:r>
              <a:rPr lang="en-US" sz="800" dirty="0" err="1">
                <a:latin typeface="Courier New" panose="02070309020205020404" pitchFamily="49" charset="0"/>
                <a:cs typeface="Courier New" panose="02070309020205020404" pitchFamily="49" charset="0"/>
              </a:rPr>
              <a:t>f"#SBATCH</a:t>
            </a:r>
            <a:r>
              <a:rPr lang="en-US" sz="800" dirty="0">
                <a:latin typeface="Courier New" panose="02070309020205020404" pitchFamily="49" charset="0"/>
                <a:cs typeface="Courier New" panose="02070309020205020404" pitchFamily="49" charset="0"/>
              </a:rPr>
              <a:t> --mem-per-</a:t>
            </a:r>
            <a:r>
              <a:rPr lang="en-US" sz="800" dirty="0" err="1">
                <a:latin typeface="Courier New" panose="02070309020205020404" pitchFamily="49" charset="0"/>
                <a:cs typeface="Courier New" panose="02070309020205020404" pitchFamily="49" charset="0"/>
              </a:rPr>
              <a:t>cpu</a:t>
            </a:r>
            <a:r>
              <a:rPr lang="en-US" sz="800" dirty="0">
                <a:latin typeface="Courier New" panose="02070309020205020404" pitchFamily="49" charset="0"/>
                <a:cs typeface="Courier New" panose="02070309020205020404" pitchFamily="49" charset="0"/>
              </a:rPr>
              <a:t>={memory}\n"</a:t>
            </a:r>
          </a:p>
          <a:p>
            <a:pPr marL="0" indent="0">
              <a:buNone/>
            </a:pPr>
            <a:r>
              <a:rPr lang="en-US" sz="800" dirty="0">
                <a:latin typeface="Courier New" panose="02070309020205020404" pitchFamily="49" charset="0"/>
                <a:cs typeface="Courier New" panose="02070309020205020404" pitchFamily="49" charset="0"/>
              </a:rPr>
              <a:t>        text += </a:t>
            </a:r>
            <a:r>
              <a:rPr lang="en-US" sz="800" dirty="0" err="1">
                <a:latin typeface="Courier New" panose="02070309020205020404" pitchFamily="49" charset="0"/>
                <a:cs typeface="Courier New" panose="02070309020205020404" pitchFamily="49" charset="0"/>
              </a:rPr>
              <a:t>f"#SBATCH</a:t>
            </a:r>
            <a:r>
              <a:rPr lang="en-US" sz="800" dirty="0">
                <a:latin typeface="Courier New" panose="02070309020205020404" pitchFamily="49" charset="0"/>
                <a:cs typeface="Courier New" panose="02070309020205020404" pitchFamily="49" charset="0"/>
              </a:rPr>
              <a:t> --output={path}/{</a:t>
            </a:r>
            <a:r>
              <a:rPr lang="en-US" sz="800" dirty="0" err="1">
                <a:latin typeface="Courier New" panose="02070309020205020404" pitchFamily="49" charset="0"/>
                <a:cs typeface="Courier New" panose="02070309020205020404" pitchFamily="49" charset="0"/>
              </a:rPr>
              <a:t>job_name</a:t>
            </a:r>
            <a:r>
              <a:rPr lang="en-US" sz="800" dirty="0">
                <a:latin typeface="Courier New" panose="02070309020205020404" pitchFamily="49" charset="0"/>
                <a:cs typeface="Courier New" panose="02070309020205020404" pitchFamily="49" charset="0"/>
              </a:rPr>
              <a:t>}_</a:t>
            </a:r>
            <a:r>
              <a:rPr lang="en-US" sz="800" dirty="0" err="1">
                <a:latin typeface="Courier New" panose="02070309020205020404" pitchFamily="49" charset="0"/>
                <a:cs typeface="Courier New" panose="02070309020205020404" pitchFamily="49" charset="0"/>
              </a:rPr>
              <a:t>out.OU</a:t>
            </a:r>
            <a:r>
              <a:rPr lang="en-US" sz="800" dirty="0">
                <a:latin typeface="Courier New" panose="02070309020205020404" pitchFamily="49" charset="0"/>
                <a:cs typeface="Courier New" panose="02070309020205020404" pitchFamily="49" charset="0"/>
              </a:rPr>
              <a:t>\n"</a:t>
            </a:r>
          </a:p>
          <a:p>
            <a:pPr marL="0" indent="0">
              <a:buNone/>
            </a:pPr>
            <a:r>
              <a:rPr lang="en-US" sz="800" dirty="0">
                <a:latin typeface="Courier New" panose="02070309020205020404" pitchFamily="49" charset="0"/>
                <a:cs typeface="Courier New" panose="02070309020205020404" pitchFamily="49" charset="0"/>
              </a:rPr>
              <a:t>        text += </a:t>
            </a:r>
            <a:r>
              <a:rPr lang="en-US" sz="800" dirty="0" err="1">
                <a:latin typeface="Courier New" panose="02070309020205020404" pitchFamily="49" charset="0"/>
                <a:cs typeface="Courier New" panose="02070309020205020404" pitchFamily="49" charset="0"/>
              </a:rPr>
              <a:t>f"#SBATCH</a:t>
            </a:r>
            <a:r>
              <a:rPr lang="en-US" sz="800" dirty="0">
                <a:latin typeface="Courier New" panose="02070309020205020404" pitchFamily="49" charset="0"/>
                <a:cs typeface="Courier New" panose="02070309020205020404" pitchFamily="49" charset="0"/>
              </a:rPr>
              <a:t> --error={path}/{</a:t>
            </a:r>
            <a:r>
              <a:rPr lang="en-US" sz="800" dirty="0" err="1">
                <a:latin typeface="Courier New" panose="02070309020205020404" pitchFamily="49" charset="0"/>
                <a:cs typeface="Courier New" panose="02070309020205020404" pitchFamily="49" charset="0"/>
              </a:rPr>
              <a:t>job_name</a:t>
            </a:r>
            <a:r>
              <a:rPr lang="en-US" sz="800" dirty="0">
                <a:latin typeface="Courier New" panose="02070309020205020404" pitchFamily="49" charset="0"/>
                <a:cs typeface="Courier New" panose="02070309020205020404" pitchFamily="49" charset="0"/>
              </a:rPr>
              <a:t>}_err.ER\n"</a:t>
            </a:r>
          </a:p>
          <a:p>
            <a:pPr marL="0" indent="0">
              <a:buNone/>
            </a:pPr>
            <a:r>
              <a:rPr lang="en-US" sz="800" dirty="0">
                <a:latin typeface="Courier New" panose="02070309020205020404" pitchFamily="49" charset="0"/>
                <a:cs typeface="Courier New" panose="02070309020205020404" pitchFamily="49" charset="0"/>
              </a:rPr>
              <a:t>        text += </a:t>
            </a:r>
            <a:r>
              <a:rPr lang="en-US" sz="800" dirty="0" err="1">
                <a:latin typeface="Courier New" panose="02070309020205020404" pitchFamily="49" charset="0"/>
                <a:cs typeface="Courier New" panose="02070309020205020404" pitchFamily="49" charset="0"/>
              </a:rPr>
              <a:t>f"cd</a:t>
            </a:r>
            <a:r>
              <a:rPr lang="en-US" sz="800" dirty="0">
                <a:latin typeface="Courier New" panose="02070309020205020404" pitchFamily="49" charset="0"/>
                <a:cs typeface="Courier New" panose="02070309020205020404" pitchFamily="49" charset="0"/>
              </a:rPr>
              <a:t> {path}\n"</a:t>
            </a:r>
          </a:p>
          <a:p>
            <a:pPr marL="0" indent="0">
              <a:buNone/>
            </a:pPr>
            <a:r>
              <a:rPr lang="en-US" sz="800" dirty="0">
                <a:latin typeface="Courier New" panose="02070309020205020404" pitchFamily="49" charset="0"/>
                <a:cs typeface="Courier New" panose="02070309020205020404" pitchFamily="49" charset="0"/>
              </a:rPr>
              <a:t>        text += f"{</a:t>
            </a:r>
            <a:r>
              <a:rPr lang="en-US" sz="800" dirty="0" err="1">
                <a:latin typeface="Courier New" panose="02070309020205020404" pitchFamily="49" charset="0"/>
                <a:cs typeface="Courier New" panose="02070309020205020404" pitchFamily="49" charset="0"/>
              </a:rPr>
              <a:t>cmd</a:t>
            </a:r>
            <a:r>
              <a:rPr lang="en-US" sz="800" dirty="0">
                <a:latin typeface="Courier New" panose="02070309020205020404" pitchFamily="49" charset="0"/>
                <a:cs typeface="Courier New" panose="02070309020205020404" pitchFamily="49" charset="0"/>
              </a:rPr>
              <a:t>}\n"</a:t>
            </a:r>
          </a:p>
          <a:p>
            <a:pPr marL="0" indent="0">
              <a:buNone/>
            </a:pPr>
            <a:r>
              <a:rPr lang="en-US" sz="800" dirty="0">
                <a:latin typeface="Courier New" panose="02070309020205020404" pitchFamily="49" charset="0"/>
                <a:cs typeface="Courier New" panose="02070309020205020404" pitchFamily="49" charset="0"/>
              </a:rPr>
              <a:t>    return text</a:t>
            </a:r>
          </a:p>
        </p:txBody>
      </p:sp>
    </p:spTree>
    <p:extLst>
      <p:ext uri="{BB962C8B-B14F-4D97-AF65-F5344CB8AC3E}">
        <p14:creationId xmlns:p14="http://schemas.microsoft.com/office/powerpoint/2010/main" val="3358881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F733-4B64-28CB-B558-F87A2B270DC7}"/>
              </a:ext>
            </a:extLst>
          </p:cNvPr>
          <p:cNvSpPr>
            <a:spLocks noGrp="1"/>
          </p:cNvSpPr>
          <p:nvPr>
            <p:ph type="title"/>
          </p:nvPr>
        </p:nvSpPr>
        <p:spPr/>
        <p:txBody>
          <a:bodyPr/>
          <a:lstStyle/>
          <a:p>
            <a:r>
              <a:rPr lang="en-GB" dirty="0"/>
              <a:t>Creating a Connection to </a:t>
            </a:r>
            <a:r>
              <a:rPr lang="en-GB" dirty="0" err="1"/>
              <a:t>Jupyter</a:t>
            </a:r>
            <a:r>
              <a:rPr lang="en-GB" dirty="0"/>
              <a:t> Notebook</a:t>
            </a:r>
            <a:endParaRPr lang="LID4096" dirty="0"/>
          </a:p>
        </p:txBody>
      </p:sp>
      <p:sp>
        <p:nvSpPr>
          <p:cNvPr id="3" name="Content Placeholder 2">
            <a:extLst>
              <a:ext uri="{FF2B5EF4-FFF2-40B4-BE49-F238E27FC236}">
                <a16:creationId xmlns:a16="http://schemas.microsoft.com/office/drawing/2014/main" id="{EC82FAC4-B145-9691-60DF-EEDCF72B1E7F}"/>
              </a:ext>
            </a:extLst>
          </p:cNvPr>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jupyter</a:t>
            </a:r>
            <a:r>
              <a:rPr lang="en-US" dirty="0">
                <a:latin typeface="Courier New" panose="02070309020205020404" pitchFamily="49" charset="0"/>
                <a:cs typeface="Courier New" panose="02070309020205020404" pitchFamily="49" charset="0"/>
              </a:rPr>
              <a:t> lab --no-browser --</a:t>
            </a:r>
            <a:r>
              <a:rPr lang="en-US" dirty="0" err="1">
                <a:latin typeface="Courier New" panose="02070309020205020404" pitchFamily="49" charset="0"/>
                <a:cs typeface="Courier New" panose="02070309020205020404" pitchFamily="49" charset="0"/>
              </a:rPr>
              <a:t>ip</a:t>
            </a:r>
            <a:r>
              <a:rPr lang="en-US" dirty="0">
                <a:latin typeface="Courier New" panose="02070309020205020404" pitchFamily="49" charset="0"/>
                <a:cs typeface="Courier New" panose="02070309020205020404" pitchFamily="49" charset="0"/>
              </a:rPr>
              <a:t>=0.0.0.0 --port=8080 2&gt;&amp;1 | grep -m2 $(hostname) | sed -e 's/'"$(hostname)"'/'"$(</a:t>
            </a:r>
            <a:r>
              <a:rPr lang="en-US" dirty="0" err="1">
                <a:latin typeface="Courier New" panose="02070309020205020404" pitchFamily="49" charset="0"/>
                <a:cs typeface="Courier New" panose="02070309020205020404" pitchFamily="49" charset="0"/>
              </a:rPr>
              <a:t>ip</a:t>
            </a:r>
            <a:r>
              <a:rPr lang="en-US" dirty="0">
                <a:latin typeface="Courier New" panose="02070309020205020404" pitchFamily="49" charset="0"/>
                <a:cs typeface="Courier New" panose="02070309020205020404" pitchFamily="49" charset="0"/>
              </a:rPr>
              <a:t> address | grep '132.66' | awk '{print $2}'| awk -F'/' '{print $1}')"'/g' | sed '2!d’</a:t>
            </a:r>
          </a:p>
          <a:p>
            <a:r>
              <a:rPr lang="en-US" dirty="0"/>
              <a:t>Copy the link and paste in your browser</a:t>
            </a:r>
          </a:p>
          <a:p>
            <a:endParaRPr lang="en-US" dirty="0"/>
          </a:p>
          <a:p>
            <a:endParaRPr lang="en-US" dirty="0"/>
          </a:p>
        </p:txBody>
      </p:sp>
      <p:pic>
        <p:nvPicPr>
          <p:cNvPr id="5" name="Picture 4">
            <a:extLst>
              <a:ext uri="{FF2B5EF4-FFF2-40B4-BE49-F238E27FC236}">
                <a16:creationId xmlns:a16="http://schemas.microsoft.com/office/drawing/2014/main" id="{842CB170-7DE9-C41B-2B83-C8FBC7F9EB6C}"/>
              </a:ext>
            </a:extLst>
          </p:cNvPr>
          <p:cNvPicPr>
            <a:picLocks noChangeAspect="1"/>
          </p:cNvPicPr>
          <p:nvPr/>
        </p:nvPicPr>
        <p:blipFill>
          <a:blip r:embed="rId2"/>
          <a:stretch>
            <a:fillRect/>
          </a:stretch>
        </p:blipFill>
        <p:spPr>
          <a:xfrm>
            <a:off x="185057" y="4786717"/>
            <a:ext cx="11821885" cy="337768"/>
          </a:xfrm>
          <a:prstGeom prst="rect">
            <a:avLst/>
          </a:prstGeom>
        </p:spPr>
      </p:pic>
    </p:spTree>
    <p:extLst>
      <p:ext uri="{BB962C8B-B14F-4D97-AF65-F5344CB8AC3E}">
        <p14:creationId xmlns:p14="http://schemas.microsoft.com/office/powerpoint/2010/main" val="1046126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9A48B-1244-4EF8-8DEA-E66FDCB117C4}"/>
              </a:ext>
            </a:extLst>
          </p:cNvPr>
          <p:cNvSpPr>
            <a:spLocks noGrp="1"/>
          </p:cNvSpPr>
          <p:nvPr>
            <p:ph type="title"/>
          </p:nvPr>
        </p:nvSpPr>
        <p:spPr/>
        <p:txBody>
          <a:bodyPr/>
          <a:lstStyle/>
          <a:p>
            <a:r>
              <a:rPr lang="en-US" dirty="0" err="1"/>
              <a:t>Miniconda</a:t>
            </a:r>
            <a:endParaRPr lang="en-US" dirty="0"/>
          </a:p>
        </p:txBody>
      </p:sp>
      <p:sp>
        <p:nvSpPr>
          <p:cNvPr id="3" name="Content Placeholder 2">
            <a:extLst>
              <a:ext uri="{FF2B5EF4-FFF2-40B4-BE49-F238E27FC236}">
                <a16:creationId xmlns:a16="http://schemas.microsoft.com/office/drawing/2014/main" id="{CBD10C68-BCF1-4E95-B107-0E810E14F78E}"/>
              </a:ext>
            </a:extLst>
          </p:cNvPr>
          <p:cNvSpPr>
            <a:spLocks noGrp="1"/>
          </p:cNvSpPr>
          <p:nvPr>
            <p:ph idx="1"/>
          </p:nvPr>
        </p:nvSpPr>
        <p:spPr/>
        <p:txBody>
          <a:bodyPr>
            <a:normAutofit/>
          </a:bodyPr>
          <a:lstStyle/>
          <a:p>
            <a:pPr marL="0" indent="0">
              <a:buNone/>
            </a:pPr>
            <a:r>
              <a:rPr lang="en-US" sz="1800" dirty="0" err="1"/>
              <a:t>Miniconda</a:t>
            </a:r>
            <a:r>
              <a:rPr lang="en-US" sz="1800" dirty="0"/>
              <a:t> is a platform designed for the efficient management of Python environments and packages. It enables users to install only the specific tools and packages they need for their projects, providing flexibility to manage Python workflows independently.</a:t>
            </a:r>
          </a:p>
          <a:p>
            <a:pPr marL="0" indent="0">
              <a:buNone/>
            </a:pPr>
            <a:r>
              <a:rPr lang="en-US" sz="1800" dirty="0"/>
              <a:t>On the university's Linux servers, </a:t>
            </a:r>
            <a:r>
              <a:rPr lang="en-US" sz="1800" dirty="0" err="1"/>
              <a:t>Miniconda</a:t>
            </a:r>
            <a:r>
              <a:rPr lang="en-US" sz="1800" dirty="0"/>
              <a:t> is particularly valuable for creating isolated Python environments tailored to individual projects. Since users typically lack administrative privileges (as </a:t>
            </a:r>
            <a:r>
              <a:rPr lang="en-US" sz="1800" dirty="0" err="1"/>
              <a:t>sudo</a:t>
            </a:r>
            <a:r>
              <a:rPr lang="en-US" sz="1800" dirty="0"/>
              <a:t> commands are restricted to the HPC team), </a:t>
            </a:r>
            <a:r>
              <a:rPr lang="en-US" sz="1800" dirty="0" err="1"/>
              <a:t>Miniconda</a:t>
            </a:r>
            <a:r>
              <a:rPr lang="en-US" sz="1800" dirty="0"/>
              <a:t> allows them to install and manage Python-related packages freely within their user space, avoiding the need for system-wide changes while ensuring compatibility and reproducibility.</a:t>
            </a:r>
          </a:p>
        </p:txBody>
      </p:sp>
    </p:spTree>
    <p:extLst>
      <p:ext uri="{BB962C8B-B14F-4D97-AF65-F5344CB8AC3E}">
        <p14:creationId xmlns:p14="http://schemas.microsoft.com/office/powerpoint/2010/main" val="2227101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7157-BD84-42D2-AE19-BB22DAB5F54B}"/>
              </a:ext>
            </a:extLst>
          </p:cNvPr>
          <p:cNvSpPr>
            <a:spLocks noGrp="1"/>
          </p:cNvSpPr>
          <p:nvPr>
            <p:ph type="title"/>
          </p:nvPr>
        </p:nvSpPr>
        <p:spPr/>
        <p:txBody>
          <a:bodyPr/>
          <a:lstStyle/>
          <a:p>
            <a:r>
              <a:rPr lang="en-US" dirty="0"/>
              <a:t>Setting Up </a:t>
            </a:r>
            <a:r>
              <a:rPr lang="en-US" dirty="0" err="1"/>
              <a:t>Miniconda</a:t>
            </a:r>
            <a:endParaRPr lang="en-US" dirty="0"/>
          </a:p>
        </p:txBody>
      </p:sp>
      <p:sp>
        <p:nvSpPr>
          <p:cNvPr id="3" name="Content Placeholder 2">
            <a:extLst>
              <a:ext uri="{FF2B5EF4-FFF2-40B4-BE49-F238E27FC236}">
                <a16:creationId xmlns:a16="http://schemas.microsoft.com/office/drawing/2014/main" id="{A8950844-8279-49A6-B517-AA404F024AB1}"/>
              </a:ext>
            </a:extLst>
          </p:cNvPr>
          <p:cNvSpPr>
            <a:spLocks noGrp="1"/>
          </p:cNvSpPr>
          <p:nvPr>
            <p:ph idx="1"/>
          </p:nvPr>
        </p:nvSpPr>
        <p:spPr/>
        <p:txBody>
          <a:bodyPr/>
          <a:lstStyle/>
          <a:p>
            <a:r>
              <a:rPr lang="en-US" dirty="0">
                <a:hlinkClick r:id="rId2"/>
              </a:rPr>
              <a:t>https://github.com/MayroseLab/MayroseLab/blob/master/create%20conda%20env.pdf</a:t>
            </a:r>
            <a:endParaRPr lang="en-US" dirty="0"/>
          </a:p>
          <a:p>
            <a:endParaRPr lang="en-US" dirty="0"/>
          </a:p>
        </p:txBody>
      </p:sp>
    </p:spTree>
    <p:extLst>
      <p:ext uri="{BB962C8B-B14F-4D97-AF65-F5344CB8AC3E}">
        <p14:creationId xmlns:p14="http://schemas.microsoft.com/office/powerpoint/2010/main" val="3266888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AA7F4-5295-4363-916D-4DB6C3D18063}"/>
              </a:ext>
            </a:extLst>
          </p:cNvPr>
          <p:cNvSpPr>
            <a:spLocks noGrp="1"/>
          </p:cNvSpPr>
          <p:nvPr>
            <p:ph idx="1"/>
          </p:nvPr>
        </p:nvSpPr>
        <p:spPr>
          <a:xfrm>
            <a:off x="289560" y="1078992"/>
            <a:ext cx="11612880" cy="5394960"/>
          </a:xfrm>
        </p:spPr>
        <p:txBody>
          <a:bodyPr>
            <a:noAutofit/>
          </a:bodyPr>
          <a:lstStyle/>
          <a:p>
            <a:pPr marL="342900" lvl="0" indent="-342900">
              <a:lnSpc>
                <a:spcPct val="100000"/>
              </a:lnSpc>
              <a:spcAft>
                <a:spcPts val="800"/>
              </a:spcAft>
              <a:buFont typeface="+mj-lt"/>
              <a:buAutoNum type="arabicPeriod"/>
              <a:tabLst>
                <a:tab pos="457200" algn="l"/>
              </a:tabLst>
            </a:pPr>
            <a:r>
              <a:rPr lang="en-US" sz="1800" dirty="0">
                <a:effectLst/>
                <a:ea typeface="Times New Roman" panose="02020603050405020304" pitchFamily="18" charset="0"/>
                <a:cs typeface="Arial" panose="020B0604020202020204" pitchFamily="34" charset="0"/>
              </a:rPr>
              <a:t>Login to the Server (</a:t>
            </a:r>
            <a:r>
              <a:rPr lang="en-US" sz="1800" dirty="0" err="1">
                <a:effectLst/>
                <a:ea typeface="Times New Roman" panose="02020603050405020304" pitchFamily="18" charset="0"/>
                <a:cs typeface="Arial" panose="020B0604020202020204" pitchFamily="34" charset="0"/>
              </a:rPr>
              <a:t>PowerSlurm</a:t>
            </a:r>
            <a:r>
              <a:rPr lang="en-US" sz="1800" dirty="0">
                <a:effectLst/>
                <a:ea typeface="Times New Roman" panose="02020603050405020304" pitchFamily="18" charset="0"/>
                <a:cs typeface="Arial" panose="020B0604020202020204" pitchFamily="34" charset="0"/>
              </a:rPr>
              <a:t> or Power8): Make sure you’re logged into an interactive node.</a:t>
            </a:r>
          </a:p>
          <a:p>
            <a:pPr marL="342900" indent="-342900">
              <a:lnSpc>
                <a:spcPct val="100000"/>
              </a:lnSpc>
              <a:spcAft>
                <a:spcPts val="800"/>
              </a:spcAft>
              <a:buFont typeface="+mj-lt"/>
              <a:buAutoNum type="arabicPeriod"/>
              <a:tabLst>
                <a:tab pos="457200" algn="l"/>
              </a:tabLst>
            </a:pPr>
            <a:r>
              <a:rPr lang="en-US" sz="1800" dirty="0">
                <a:effectLst/>
                <a:ea typeface="Calibri" panose="020F0502020204030204" pitchFamily="34" charset="0"/>
                <a:cs typeface="Arial" panose="020B0604020202020204" pitchFamily="34" charset="0"/>
              </a:rPr>
              <a:t>Go to the </a:t>
            </a:r>
            <a:r>
              <a:rPr lang="en-US" sz="1800" dirty="0" err="1">
                <a:effectLst/>
                <a:ea typeface="Calibri" panose="020F0502020204030204" pitchFamily="34" charset="0"/>
                <a:cs typeface="Arial" panose="020B0604020202020204" pitchFamily="34" charset="0"/>
              </a:rPr>
              <a:t>Miniconda</a:t>
            </a:r>
            <a:r>
              <a:rPr lang="en-US" sz="1800" dirty="0">
                <a:effectLst/>
                <a:ea typeface="Calibri" panose="020F0502020204030204" pitchFamily="34" charset="0"/>
                <a:cs typeface="Arial" panose="020B0604020202020204" pitchFamily="34" charset="0"/>
              </a:rPr>
              <a:t> download page and choose the appropriate installer for Linux operating system and copy it: </a:t>
            </a:r>
            <a:r>
              <a:rPr lang="en-US" sz="1800" u="sng" dirty="0">
                <a:solidFill>
                  <a:srgbClr val="0563C1"/>
                </a:solidFill>
                <a:effectLst/>
                <a:ea typeface="Times New Roman" panose="02020603050405020304" pitchFamily="18" charset="0"/>
                <a:cs typeface="Arial" panose="020B0604020202020204" pitchFamily="34" charset="0"/>
                <a:hlinkClick r:id="rId2"/>
              </a:rPr>
              <a:t>https://docs.anaconda.com/miniconda/</a:t>
            </a:r>
            <a:endParaRPr lang="en-US" sz="1800" dirty="0">
              <a:effectLst/>
              <a:ea typeface="Calibri" panose="020F0502020204030204" pitchFamily="34" charset="0"/>
              <a:cs typeface="Arial" panose="020B0604020202020204" pitchFamily="34" charset="0"/>
            </a:endParaRPr>
          </a:p>
          <a:p>
            <a:pPr marL="342900" lvl="0" indent="-342900">
              <a:lnSpc>
                <a:spcPct val="100000"/>
              </a:lnSpc>
              <a:spcAft>
                <a:spcPts val="800"/>
              </a:spcAft>
              <a:buFont typeface="+mj-lt"/>
              <a:buAutoNum type="arabicPeriod"/>
              <a:tabLst>
                <a:tab pos="457200" algn="l"/>
              </a:tabLst>
            </a:pPr>
            <a:r>
              <a:rPr lang="en-US" sz="1800" dirty="0">
                <a:effectLst/>
                <a:ea typeface="Times New Roman" panose="02020603050405020304" pitchFamily="18" charset="0"/>
                <a:cs typeface="Arial" panose="020B0604020202020204" pitchFamily="34" charset="0"/>
              </a:rPr>
              <a:t>In the Linux terminal use </a:t>
            </a:r>
            <a:r>
              <a:rPr lang="en-US" sz="1800" dirty="0" err="1">
                <a:effectLst/>
                <a:latin typeface="Courier New" panose="02070309020205020404" pitchFamily="49" charset="0"/>
                <a:ea typeface="Times New Roman" panose="02020603050405020304" pitchFamily="18" charset="0"/>
                <a:cs typeface="Arial" panose="020B0604020202020204" pitchFamily="34" charset="0"/>
              </a:rPr>
              <a:t>wget</a:t>
            </a:r>
            <a:r>
              <a:rPr lang="en-US" sz="1800" dirty="0">
                <a:effectLst/>
                <a:ea typeface="Times New Roman" panose="02020603050405020304" pitchFamily="18" charset="0"/>
                <a:cs typeface="Arial" panose="020B0604020202020204" pitchFamily="34" charset="0"/>
              </a:rPr>
              <a:t> to download the latest </a:t>
            </a:r>
            <a:r>
              <a:rPr lang="en-US" sz="1800" dirty="0" err="1">
                <a:effectLst/>
                <a:ea typeface="Times New Roman" panose="02020603050405020304" pitchFamily="18" charset="0"/>
                <a:cs typeface="Arial" panose="020B0604020202020204" pitchFamily="34" charset="0"/>
              </a:rPr>
              <a:t>Miniconda</a:t>
            </a:r>
            <a:r>
              <a:rPr lang="en-US" sz="1800" dirty="0">
                <a:effectLst/>
                <a:ea typeface="Times New Roman" panose="02020603050405020304" pitchFamily="18" charset="0"/>
                <a:cs typeface="Arial" panose="020B0604020202020204" pitchFamily="34" charset="0"/>
              </a:rPr>
              <a:t> installer (after you copied the link, just right click in the terminal and it will paste it): </a:t>
            </a:r>
            <a:r>
              <a:rPr lang="en-US" sz="1800" dirty="0" err="1">
                <a:effectLst/>
                <a:latin typeface="Courier New" panose="02070309020205020404" pitchFamily="49" charset="0"/>
                <a:ea typeface="Times New Roman" panose="02020603050405020304" pitchFamily="18" charset="0"/>
                <a:cs typeface="Arial" panose="020B0604020202020204" pitchFamily="34" charset="0"/>
              </a:rPr>
              <a:t>wget</a:t>
            </a:r>
            <a:r>
              <a:rPr lang="en-US" sz="1800" dirty="0">
                <a:effectLst/>
                <a:latin typeface="Courier New" panose="02070309020205020404" pitchFamily="49" charset="0"/>
                <a:ea typeface="Times New Roman" panose="02020603050405020304" pitchFamily="18" charset="0"/>
                <a:cs typeface="Arial" panose="020B0604020202020204" pitchFamily="34" charset="0"/>
              </a:rPr>
              <a:t> &lt;the copied installation link&gt;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0000"/>
              </a:lnSpc>
              <a:spcAft>
                <a:spcPts val="800"/>
              </a:spcAft>
              <a:buFont typeface="+mj-lt"/>
              <a:buAutoNum type="arabicPeriod" startAt="4"/>
              <a:tabLst>
                <a:tab pos="457200" algn="l"/>
              </a:tabLst>
            </a:pPr>
            <a:r>
              <a:rPr lang="en-US" sz="1800" dirty="0">
                <a:cs typeface="Arial" panose="020B0604020202020204" pitchFamily="34" charset="0"/>
              </a:rPr>
              <a:t>Execute the downloaded script to start the installation: </a:t>
            </a:r>
            <a:r>
              <a:rPr lang="en-US" sz="1800" dirty="0">
                <a:latin typeface="Courier New" panose="02070309020205020404" pitchFamily="49" charset="0"/>
                <a:cs typeface="Arial" panose="020B0604020202020204" pitchFamily="34" charset="0"/>
              </a:rPr>
              <a:t>bash &lt;the </a:t>
            </a:r>
            <a:r>
              <a:rPr lang="en-US" sz="1800" dirty="0" err="1">
                <a:latin typeface="Courier New" panose="02070309020205020404" pitchFamily="49" charset="0"/>
                <a:cs typeface="Arial" panose="020B0604020202020204" pitchFamily="34" charset="0"/>
              </a:rPr>
              <a:t>miniconda</a:t>
            </a:r>
            <a:r>
              <a:rPr lang="en-US" sz="1800" dirty="0">
                <a:latin typeface="Courier New" panose="02070309020205020404" pitchFamily="49" charset="0"/>
                <a:cs typeface="Arial" panose="020B0604020202020204" pitchFamily="34" charset="0"/>
              </a:rPr>
              <a:t> file name&gt;.</a:t>
            </a:r>
            <a:r>
              <a:rPr lang="en-US" sz="1800" dirty="0" err="1">
                <a:latin typeface="Courier New" panose="02070309020205020404" pitchFamily="49" charset="0"/>
                <a:cs typeface="Arial" panose="020B0604020202020204" pitchFamily="34" charset="0"/>
              </a:rPr>
              <a:t>sh</a:t>
            </a:r>
            <a:endParaRPr lang="en-US" sz="1800" dirty="0">
              <a:latin typeface="Courier New" panose="02070309020205020404" pitchFamily="49" charset="0"/>
              <a:cs typeface="Arial" panose="020B0604020202020204" pitchFamily="34" charset="0"/>
            </a:endParaRPr>
          </a:p>
          <a:p>
            <a:pPr marL="342900" lvl="0" indent="-342900">
              <a:lnSpc>
                <a:spcPct val="100000"/>
              </a:lnSpc>
              <a:spcAft>
                <a:spcPts val="800"/>
              </a:spcAft>
              <a:buFont typeface="+mj-lt"/>
              <a:buAutoNum type="arabicPeriod" startAt="5"/>
              <a:tabLst>
                <a:tab pos="457200" algn="l"/>
              </a:tabLst>
            </a:pPr>
            <a:r>
              <a:rPr lang="en-US" sz="1800" dirty="0">
                <a:cs typeface="Arial" panose="020B0604020202020204" pitchFamily="34" charset="0"/>
              </a:rPr>
              <a:t>Follow the Installation Prompts:</a:t>
            </a:r>
          </a:p>
          <a:p>
            <a:pPr marL="742950" lvl="1" indent="-285750">
              <a:lnSpc>
                <a:spcPct val="100000"/>
              </a:lnSpc>
              <a:spcAft>
                <a:spcPts val="800"/>
              </a:spcAft>
              <a:buSzPts val="1000"/>
              <a:buFont typeface="Courier New" panose="02070309020205020404" pitchFamily="49" charset="0"/>
              <a:buChar char="o"/>
              <a:tabLst>
                <a:tab pos="914400" algn="l"/>
              </a:tabLst>
            </a:pPr>
            <a:r>
              <a:rPr lang="en-US" sz="1800" dirty="0">
                <a:cs typeface="Arial" panose="020B0604020202020204" pitchFamily="34" charset="0"/>
              </a:rPr>
              <a:t>Press Enter to scroll through the license agreement, and type yes when asked to accept the terms.</a:t>
            </a:r>
          </a:p>
          <a:p>
            <a:pPr marL="742950" lvl="1" indent="-285750">
              <a:lnSpc>
                <a:spcPct val="100000"/>
              </a:lnSpc>
              <a:spcAft>
                <a:spcPts val="800"/>
              </a:spcAft>
              <a:buSzPts val="1000"/>
              <a:buFont typeface="Courier New" panose="02070309020205020404" pitchFamily="49" charset="0"/>
              <a:buChar char="o"/>
              <a:tabLst>
                <a:tab pos="914400" algn="l"/>
              </a:tabLst>
            </a:pPr>
            <a:r>
              <a:rPr lang="en-US" sz="1800" dirty="0">
                <a:cs typeface="Arial" panose="020B0604020202020204" pitchFamily="34" charset="0"/>
              </a:rPr>
              <a:t>Specify an installation path (e.g., /groups/</a:t>
            </a:r>
            <a:r>
              <a:rPr lang="en-US" sz="1800" dirty="0" err="1">
                <a:cs typeface="Arial" panose="020B0604020202020204" pitchFamily="34" charset="0"/>
              </a:rPr>
              <a:t>itay_mayrose</a:t>
            </a:r>
            <a:r>
              <a:rPr lang="en-US" sz="1800" dirty="0">
                <a:cs typeface="Arial" panose="020B0604020202020204" pitchFamily="34" charset="0"/>
              </a:rPr>
              <a:t>/&lt;</a:t>
            </a:r>
            <a:r>
              <a:rPr lang="en-US" sz="1800" dirty="0" err="1">
                <a:cs typeface="Arial" panose="020B0604020202020204" pitchFamily="34" charset="0"/>
              </a:rPr>
              <a:t>your_username</a:t>
            </a:r>
            <a:r>
              <a:rPr lang="en-US" sz="1800" dirty="0">
                <a:cs typeface="Arial" panose="020B0604020202020204" pitchFamily="34" charset="0"/>
              </a:rPr>
              <a:t>&gt;/miniconda3) or accept the default.</a:t>
            </a:r>
          </a:p>
          <a:p>
            <a:pPr marL="742950" lvl="1" indent="-285750">
              <a:lnSpc>
                <a:spcPct val="100000"/>
              </a:lnSpc>
              <a:spcAft>
                <a:spcPts val="800"/>
              </a:spcAft>
              <a:buSzPts val="1000"/>
              <a:buFont typeface="Courier New" panose="02070309020205020404" pitchFamily="49" charset="0"/>
              <a:buChar char="o"/>
              <a:tabLst>
                <a:tab pos="914400" algn="l"/>
              </a:tabLst>
            </a:pPr>
            <a:r>
              <a:rPr lang="en-US" sz="1800" dirty="0">
                <a:cs typeface="Arial" panose="020B0604020202020204" pitchFamily="34" charset="0"/>
              </a:rPr>
              <a:t>Allow </a:t>
            </a:r>
            <a:r>
              <a:rPr lang="en-US" sz="1800" dirty="0" err="1">
                <a:cs typeface="Arial" panose="020B0604020202020204" pitchFamily="34" charset="0"/>
              </a:rPr>
              <a:t>Conda</a:t>
            </a:r>
            <a:r>
              <a:rPr lang="en-US" sz="1800" dirty="0">
                <a:cs typeface="Arial" panose="020B0604020202020204" pitchFamily="34" charset="0"/>
              </a:rPr>
              <a:t> to initialize by typing yes if prompted.</a:t>
            </a:r>
          </a:p>
          <a:p>
            <a:pPr marL="342900" lvl="0" indent="-342900">
              <a:lnSpc>
                <a:spcPct val="100000"/>
              </a:lnSpc>
              <a:spcAft>
                <a:spcPts val="800"/>
              </a:spcAft>
              <a:buFont typeface="+mj-lt"/>
              <a:buAutoNum type="arabicPeriod" startAt="5"/>
              <a:tabLst>
                <a:tab pos="457200" algn="l"/>
              </a:tabLst>
            </a:pPr>
            <a:r>
              <a:rPr lang="en-US" sz="1800" dirty="0">
                <a:cs typeface="Arial" panose="020B0604020202020204" pitchFamily="34" charset="0"/>
              </a:rPr>
              <a:t>Run the following command to ensure your shell recognizes </a:t>
            </a:r>
            <a:r>
              <a:rPr lang="en-US" sz="1800" dirty="0" err="1">
                <a:cs typeface="Arial" panose="020B0604020202020204" pitchFamily="34" charset="0"/>
              </a:rPr>
              <a:t>Conda</a:t>
            </a:r>
            <a:r>
              <a:rPr lang="en-US" sz="1800" dirty="0">
                <a:cs typeface="Arial" panose="020B0604020202020204" pitchFamily="34" charset="0"/>
              </a:rPr>
              <a:t>: </a:t>
            </a:r>
            <a:r>
              <a:rPr lang="en-US" sz="1800" dirty="0">
                <a:effectLst/>
                <a:latin typeface="Courier New" panose="02070309020205020404" pitchFamily="49" charset="0"/>
                <a:ea typeface="Times New Roman" panose="02020603050405020304" pitchFamily="18" charset="0"/>
                <a:cs typeface="Arial" panose="020B0604020202020204" pitchFamily="34" charset="0"/>
              </a:rPr>
              <a:t>source ~/.</a:t>
            </a:r>
            <a:r>
              <a:rPr lang="en-US" sz="1800" dirty="0" err="1">
                <a:effectLst/>
                <a:latin typeface="Courier New" panose="02070309020205020404" pitchFamily="49" charset="0"/>
                <a:ea typeface="Times New Roman" panose="02020603050405020304" pitchFamily="18" charset="0"/>
                <a:cs typeface="Arial" panose="020B0604020202020204" pitchFamily="34" charset="0"/>
              </a:rPr>
              <a:t>bashrc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0000"/>
              </a:lnSpc>
              <a:spcAft>
                <a:spcPts val="800"/>
              </a:spcAft>
              <a:buFont typeface="+mj-lt"/>
              <a:buAutoNum type="arabicPeriod" startAt="7"/>
              <a:tabLst>
                <a:tab pos="457200" algn="l"/>
              </a:tabLst>
            </a:pPr>
            <a:r>
              <a:rPr lang="en-US" sz="1800" dirty="0">
                <a:cs typeface="Arial" panose="020B0604020202020204" pitchFamily="34" charset="0"/>
              </a:rPr>
              <a:t>Open a new terminal and confirm that </a:t>
            </a:r>
            <a:r>
              <a:rPr lang="en-US" sz="1800" dirty="0" err="1">
                <a:cs typeface="Arial" panose="020B0604020202020204" pitchFamily="34" charset="0"/>
              </a:rPr>
              <a:t>Conda</a:t>
            </a:r>
            <a:r>
              <a:rPr lang="en-US" sz="1800" dirty="0">
                <a:cs typeface="Arial" panose="020B0604020202020204" pitchFamily="34" charset="0"/>
              </a:rPr>
              <a:t> is installed by running: </a:t>
            </a:r>
            <a:r>
              <a:rPr lang="en-US" sz="1800" dirty="0" err="1">
                <a:effectLst/>
                <a:latin typeface="Courier New" panose="02070309020205020404" pitchFamily="49" charset="0"/>
                <a:ea typeface="Times New Roman" panose="02020603050405020304" pitchFamily="18" charset="0"/>
                <a:cs typeface="Arial" panose="020B0604020202020204" pitchFamily="34" charset="0"/>
              </a:rPr>
              <a:t>conda</a:t>
            </a:r>
            <a:r>
              <a:rPr lang="en-US" sz="1800" dirty="0">
                <a:effectLst/>
                <a:latin typeface="Courier New" panose="02070309020205020404" pitchFamily="49" charset="0"/>
                <a:ea typeface="Times New Roman" panose="02020603050405020304" pitchFamily="18" charset="0"/>
                <a:cs typeface="Arial" panose="020B0604020202020204" pitchFamily="34" charset="0"/>
              </a:rPr>
              <a:t> --version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579AC639-4B21-4704-9AC1-DFF90F749F2E}"/>
              </a:ext>
            </a:extLst>
          </p:cNvPr>
          <p:cNvSpPr txBox="1"/>
          <p:nvPr/>
        </p:nvSpPr>
        <p:spPr>
          <a:xfrm>
            <a:off x="170688" y="294290"/>
            <a:ext cx="7952994" cy="784702"/>
          </a:xfrm>
          <a:prstGeom prst="rect">
            <a:avLst/>
          </a:prstGeom>
          <a:noFill/>
        </p:spPr>
        <p:txBody>
          <a:bodyPr wrap="square">
            <a:spAutoFit/>
          </a:bodyPr>
          <a:lstStyle/>
          <a:p>
            <a:pPr>
              <a:lnSpc>
                <a:spcPct val="107000"/>
              </a:lnSpc>
              <a:spcAft>
                <a:spcPts val="800"/>
              </a:spcAft>
            </a:pPr>
            <a:r>
              <a:rPr lang="en-US" sz="4400" dirty="0">
                <a:effectLst/>
                <a:latin typeface="+mj-lt"/>
                <a:ea typeface="Times New Roman" panose="02020603050405020304" pitchFamily="18" charset="0"/>
                <a:cs typeface="Arial" panose="020B0604020202020204" pitchFamily="34" charset="0"/>
              </a:rPr>
              <a:t>1. Download and Install </a:t>
            </a:r>
            <a:r>
              <a:rPr lang="en-US" sz="4400" dirty="0" err="1">
                <a:effectLst/>
                <a:latin typeface="+mj-lt"/>
                <a:ea typeface="Times New Roman" panose="02020603050405020304" pitchFamily="18" charset="0"/>
                <a:cs typeface="Arial" panose="020B0604020202020204" pitchFamily="34" charset="0"/>
              </a:rPr>
              <a:t>Miniconda</a:t>
            </a:r>
            <a:endParaRPr lang="en-US" sz="4400" dirty="0">
              <a:effectLst/>
              <a:latin typeface="+mj-l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32913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7E5E4-DFB5-4E42-AF69-AD29FDAB261B}"/>
              </a:ext>
            </a:extLst>
          </p:cNvPr>
          <p:cNvSpPr>
            <a:spLocks noGrp="1"/>
          </p:cNvSpPr>
          <p:nvPr>
            <p:ph type="title"/>
          </p:nvPr>
        </p:nvSpPr>
        <p:spPr/>
        <p:txBody>
          <a:bodyPr/>
          <a:lstStyle/>
          <a:p>
            <a:r>
              <a:rPr lang="en-US" dirty="0"/>
              <a:t>2. Creating and Using </a:t>
            </a:r>
            <a:r>
              <a:rPr lang="en-US" dirty="0" err="1"/>
              <a:t>Conda</a:t>
            </a:r>
            <a:r>
              <a:rPr lang="en-US" dirty="0"/>
              <a:t> Environment</a:t>
            </a:r>
          </a:p>
        </p:txBody>
      </p:sp>
      <p:sp>
        <p:nvSpPr>
          <p:cNvPr id="3" name="Content Placeholder 2">
            <a:extLst>
              <a:ext uri="{FF2B5EF4-FFF2-40B4-BE49-F238E27FC236}">
                <a16:creationId xmlns:a16="http://schemas.microsoft.com/office/drawing/2014/main" id="{C77B048A-A9A6-4759-8CC1-7E1B389A718E}"/>
              </a:ext>
            </a:extLst>
          </p:cNvPr>
          <p:cNvSpPr>
            <a:spLocks noGrp="1"/>
          </p:cNvSpPr>
          <p:nvPr>
            <p:ph idx="1"/>
          </p:nvPr>
        </p:nvSpPr>
        <p:spPr/>
        <p:txBody>
          <a:bodyPr>
            <a:normAutofit/>
          </a:bodyPr>
          <a:lstStyle/>
          <a:p>
            <a:pPr marL="342900" indent="-342900">
              <a:buAutoNum type="arabicPeriod"/>
            </a:pPr>
            <a:r>
              <a:rPr lang="en-US" sz="1800" dirty="0"/>
              <a:t>Create a New Environment: Use the following command, replacing </a:t>
            </a:r>
            <a:r>
              <a:rPr lang="en-US" sz="1800" dirty="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env_name</a:t>
            </a:r>
            <a:r>
              <a:rPr lang="en-US" sz="1800" dirty="0">
                <a:latin typeface="Courier New" panose="02070309020205020404" pitchFamily="49" charset="0"/>
                <a:cs typeface="Courier New" panose="02070309020205020404" pitchFamily="49" charset="0"/>
              </a:rPr>
              <a:t>&gt;</a:t>
            </a:r>
            <a:r>
              <a:rPr lang="en-US" sz="1800" dirty="0"/>
              <a:t> with your desired environment name: </a:t>
            </a:r>
            <a:r>
              <a:rPr lang="en-US" sz="1800" dirty="0" err="1">
                <a:latin typeface="Courier New" panose="02070309020205020404" pitchFamily="49" charset="0"/>
                <a:cs typeface="Courier New" panose="02070309020205020404" pitchFamily="49" charset="0"/>
              </a:rPr>
              <a:t>conda</a:t>
            </a:r>
            <a:r>
              <a:rPr lang="en-US" sz="1800" dirty="0">
                <a:latin typeface="Courier New" panose="02070309020205020404" pitchFamily="49" charset="0"/>
                <a:cs typeface="Courier New" panose="02070309020205020404" pitchFamily="49" charset="0"/>
              </a:rPr>
              <a:t> create --name &lt;</a:t>
            </a:r>
            <a:r>
              <a:rPr lang="en-US" sz="1800" dirty="0" err="1">
                <a:latin typeface="Courier New" panose="02070309020205020404" pitchFamily="49" charset="0"/>
                <a:cs typeface="Courier New" panose="02070309020205020404" pitchFamily="49" charset="0"/>
              </a:rPr>
              <a:t>env_name</a:t>
            </a:r>
            <a:r>
              <a:rPr lang="en-US" sz="1800" dirty="0">
                <a:latin typeface="Courier New" panose="02070309020205020404" pitchFamily="49" charset="0"/>
                <a:cs typeface="Courier New" panose="02070309020205020404" pitchFamily="49" charset="0"/>
              </a:rPr>
              <a:t>&gt;</a:t>
            </a:r>
            <a:endParaRPr lang="en-US" sz="1800" dirty="0"/>
          </a:p>
          <a:p>
            <a:pPr marL="342900" indent="-342900">
              <a:buAutoNum type="arabicPeriod"/>
            </a:pPr>
            <a:r>
              <a:rPr lang="en-US" sz="1800" dirty="0"/>
              <a:t>Activate the Environment to Use It: </a:t>
            </a:r>
            <a:r>
              <a:rPr lang="en-US" sz="1800" dirty="0" err="1">
                <a:latin typeface="Courier New" panose="02070309020205020404" pitchFamily="49" charset="0"/>
                <a:cs typeface="Courier New" panose="02070309020205020404" pitchFamily="49" charset="0"/>
              </a:rPr>
              <a:t>conda</a:t>
            </a:r>
            <a:r>
              <a:rPr lang="en-US" sz="1800" dirty="0">
                <a:latin typeface="Courier New" panose="02070309020205020404" pitchFamily="49" charset="0"/>
                <a:cs typeface="Courier New" panose="02070309020205020404" pitchFamily="49" charset="0"/>
              </a:rPr>
              <a:t> activate &lt;</a:t>
            </a:r>
            <a:r>
              <a:rPr lang="en-US" sz="1800" dirty="0" err="1">
                <a:latin typeface="Courier New" panose="02070309020205020404" pitchFamily="49" charset="0"/>
                <a:cs typeface="Courier New" panose="02070309020205020404" pitchFamily="49" charset="0"/>
              </a:rPr>
              <a:t>env_name</a:t>
            </a:r>
            <a:r>
              <a:rPr lang="en-US" sz="1800" dirty="0">
                <a:latin typeface="Courier New" panose="02070309020205020404" pitchFamily="49" charset="0"/>
                <a:cs typeface="Courier New" panose="02070309020205020404" pitchFamily="49" charset="0"/>
              </a:rPr>
              <a:t>&gt;</a:t>
            </a:r>
          </a:p>
          <a:p>
            <a:pPr marL="342900" indent="-342900">
              <a:buAutoNum type="arabicPeriod"/>
            </a:pPr>
            <a:r>
              <a:rPr lang="en-US" sz="1800" dirty="0"/>
              <a:t>Deactivate the Environment When You’re Done: </a:t>
            </a:r>
            <a:r>
              <a:rPr lang="en-US" sz="1800" dirty="0" err="1">
                <a:latin typeface="Courier New" panose="02070309020205020404" pitchFamily="49" charset="0"/>
                <a:cs typeface="Courier New" panose="02070309020205020404" pitchFamily="49" charset="0"/>
              </a:rPr>
              <a:t>conda</a:t>
            </a:r>
            <a:r>
              <a:rPr lang="en-US" sz="1800" dirty="0">
                <a:latin typeface="Courier New" panose="02070309020205020404" pitchFamily="49" charset="0"/>
                <a:cs typeface="Courier New" panose="02070309020205020404" pitchFamily="49" charset="0"/>
              </a:rPr>
              <a:t> deactivate</a:t>
            </a:r>
          </a:p>
        </p:txBody>
      </p:sp>
    </p:spTree>
    <p:extLst>
      <p:ext uri="{BB962C8B-B14F-4D97-AF65-F5344CB8AC3E}">
        <p14:creationId xmlns:p14="http://schemas.microsoft.com/office/powerpoint/2010/main" val="1464793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E783-4648-4D6C-BF6D-ADA66F26E1A2}"/>
              </a:ext>
            </a:extLst>
          </p:cNvPr>
          <p:cNvSpPr>
            <a:spLocks noGrp="1"/>
          </p:cNvSpPr>
          <p:nvPr>
            <p:ph type="title"/>
          </p:nvPr>
        </p:nvSpPr>
        <p:spPr/>
        <p:txBody>
          <a:bodyPr/>
          <a:lstStyle/>
          <a:p>
            <a:r>
              <a:rPr lang="en-US" altLang="en-US" sz="4400" dirty="0">
                <a:solidFill>
                  <a:srgbClr val="222222"/>
                </a:solidFill>
              </a:rPr>
              <a:t>Connecting via </a:t>
            </a:r>
            <a:r>
              <a:rPr lang="en-US" altLang="en-US" sz="4400" dirty="0" err="1">
                <a:solidFill>
                  <a:srgbClr val="222222"/>
                </a:solidFill>
              </a:rPr>
              <a:t>VSCode</a:t>
            </a:r>
            <a:endParaRPr lang="en-US" dirty="0"/>
          </a:p>
        </p:txBody>
      </p:sp>
      <p:sp>
        <p:nvSpPr>
          <p:cNvPr id="3" name="Content Placeholder 2">
            <a:extLst>
              <a:ext uri="{FF2B5EF4-FFF2-40B4-BE49-F238E27FC236}">
                <a16:creationId xmlns:a16="http://schemas.microsoft.com/office/drawing/2014/main" id="{1DEE00C6-1C4A-44B3-8CDE-905B067FC2C6}"/>
              </a:ext>
            </a:extLst>
          </p:cNvPr>
          <p:cNvSpPr>
            <a:spLocks noGrp="1"/>
          </p:cNvSpPr>
          <p:nvPr>
            <p:ph idx="1"/>
          </p:nvPr>
        </p:nvSpPr>
        <p:spPr/>
        <p:txBody>
          <a:bodyPr/>
          <a:lstStyle/>
          <a:p>
            <a:r>
              <a:rPr lang="en-US" dirty="0"/>
              <a:t>Downloading VS Code:</a:t>
            </a:r>
          </a:p>
          <a:p>
            <a:pPr lvl="1"/>
            <a:r>
              <a:rPr lang="en-US" dirty="0"/>
              <a:t>https://code.visualstudio.com/docs/remote/vscode-server</a:t>
            </a:r>
          </a:p>
          <a:p>
            <a:r>
              <a:rPr lang="en-US" dirty="0"/>
              <a:t>Create SSH connection:</a:t>
            </a:r>
          </a:p>
          <a:p>
            <a:pPr lvl="1"/>
            <a:r>
              <a:rPr lang="en-US" dirty="0"/>
              <a:t>https://hpcguide.tau.ac.il/index.php?title=Submitting_vscode_job_on_slurm</a:t>
            </a:r>
          </a:p>
          <a:p>
            <a:pPr marL="0" indent="0">
              <a:buNone/>
            </a:pPr>
            <a:endParaRPr lang="en-US" dirty="0"/>
          </a:p>
        </p:txBody>
      </p:sp>
    </p:spTree>
    <p:extLst>
      <p:ext uri="{BB962C8B-B14F-4D97-AF65-F5344CB8AC3E}">
        <p14:creationId xmlns:p14="http://schemas.microsoft.com/office/powerpoint/2010/main" val="1555499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E783-4648-4D6C-BF6D-ADA66F26E1A2}"/>
              </a:ext>
            </a:extLst>
          </p:cNvPr>
          <p:cNvSpPr>
            <a:spLocks noGrp="1"/>
          </p:cNvSpPr>
          <p:nvPr>
            <p:ph type="title"/>
          </p:nvPr>
        </p:nvSpPr>
        <p:spPr/>
        <p:txBody>
          <a:bodyPr/>
          <a:lstStyle/>
          <a:p>
            <a:r>
              <a:rPr lang="en-US" altLang="en-US" sz="4400" dirty="0">
                <a:solidFill>
                  <a:srgbClr val="222222"/>
                </a:solidFill>
              </a:rPr>
              <a:t>Connecting via PyCharm</a:t>
            </a:r>
            <a:endParaRPr lang="en-US" dirty="0"/>
          </a:p>
        </p:txBody>
      </p:sp>
      <p:sp>
        <p:nvSpPr>
          <p:cNvPr id="3" name="Content Placeholder 2">
            <a:extLst>
              <a:ext uri="{FF2B5EF4-FFF2-40B4-BE49-F238E27FC236}">
                <a16:creationId xmlns:a16="http://schemas.microsoft.com/office/drawing/2014/main" id="{1DEE00C6-1C4A-44B3-8CDE-905B067FC2C6}"/>
              </a:ext>
            </a:extLst>
          </p:cNvPr>
          <p:cNvSpPr>
            <a:spLocks noGrp="1"/>
          </p:cNvSpPr>
          <p:nvPr>
            <p:ph idx="1"/>
          </p:nvPr>
        </p:nvSpPr>
        <p:spPr/>
        <p:txBody>
          <a:bodyPr>
            <a:normAutofit fontScale="85000" lnSpcReduction="10000"/>
          </a:bodyPr>
          <a:lstStyle/>
          <a:p>
            <a:pPr marL="514350" indent="-514350">
              <a:buAutoNum type="arabicParenR"/>
            </a:pPr>
            <a:r>
              <a:rPr lang="en-US" dirty="0"/>
              <a:t>Download </a:t>
            </a:r>
            <a:r>
              <a:rPr lang="en-US" dirty="0" err="1"/>
              <a:t>pycharm</a:t>
            </a:r>
            <a:r>
              <a:rPr lang="en-US" dirty="0"/>
              <a:t> professional and </a:t>
            </a:r>
            <a:r>
              <a:rPr lang="en-US" dirty="0" err="1"/>
              <a:t>jetbrains</a:t>
            </a:r>
            <a:r>
              <a:rPr lang="en-US" dirty="0"/>
              <a:t> using your university user</a:t>
            </a:r>
          </a:p>
          <a:p>
            <a:pPr marL="514350" indent="-514350">
              <a:buAutoNum type="arabicParenR"/>
            </a:pPr>
            <a:r>
              <a:rPr lang="en-US" dirty="0"/>
              <a:t>Create a local folder for which your python project will be</a:t>
            </a:r>
          </a:p>
          <a:p>
            <a:pPr marL="514350" indent="-514350">
              <a:buAutoNum type="arabicParenR"/>
            </a:pPr>
            <a:r>
              <a:rPr lang="en-US" dirty="0"/>
              <a:t>Create a corelative folder on the server</a:t>
            </a:r>
          </a:p>
          <a:p>
            <a:pPr marL="514350" indent="-514350">
              <a:buAutoNum type="arabicParenR"/>
            </a:pPr>
            <a:r>
              <a:rPr lang="en-US" dirty="0"/>
              <a:t>You will be working locally, and the folder will be updated in the server accordingly</a:t>
            </a:r>
          </a:p>
          <a:p>
            <a:pPr marL="514350" indent="-514350">
              <a:buAutoNum type="arabicParenR"/>
            </a:pPr>
            <a:r>
              <a:rPr lang="en-US" dirty="0"/>
              <a:t>Open a python project – not new but… and insert the local project folder path</a:t>
            </a:r>
          </a:p>
          <a:p>
            <a:pPr marL="514350" indent="-514350">
              <a:buAutoNum type="arabicParenR"/>
            </a:pPr>
            <a:r>
              <a:rPr lang="en-US" dirty="0"/>
              <a:t>Define environment (assuming there is a </a:t>
            </a:r>
            <a:r>
              <a:rPr lang="en-US" dirty="0" err="1"/>
              <a:t>conda</a:t>
            </a:r>
            <a:r>
              <a:rPr lang="en-US" dirty="0"/>
              <a:t> environment on the server for your project)</a:t>
            </a:r>
          </a:p>
          <a:p>
            <a:pPr marL="514350" indent="-514350">
              <a:buAutoNum type="arabicParenR"/>
            </a:pPr>
            <a:r>
              <a:rPr lang="en-US" dirty="0"/>
              <a:t>Run – with main and parameters \ without</a:t>
            </a:r>
          </a:p>
          <a:p>
            <a:pPr marL="514350" indent="-514350">
              <a:buAutoNum type="arabicParenR"/>
            </a:pPr>
            <a:r>
              <a:rPr lang="en-US" dirty="0"/>
              <a:t>Debug</a:t>
            </a:r>
          </a:p>
          <a:p>
            <a:pPr marL="514350" indent="-514350">
              <a:buAutoNum type="arabicParenR"/>
            </a:pPr>
            <a:r>
              <a:rPr lang="en-US" dirty="0"/>
              <a:t>Run, debug, deployment – need to be connected to the server</a:t>
            </a:r>
          </a:p>
        </p:txBody>
      </p:sp>
    </p:spTree>
    <p:extLst>
      <p:ext uri="{BB962C8B-B14F-4D97-AF65-F5344CB8AC3E}">
        <p14:creationId xmlns:p14="http://schemas.microsoft.com/office/powerpoint/2010/main" val="1677955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0FE65-02F5-93A0-7AA0-D0CAED7FA86D}"/>
              </a:ext>
            </a:extLst>
          </p:cNvPr>
          <p:cNvSpPr>
            <a:spLocks noGrp="1"/>
          </p:cNvSpPr>
          <p:nvPr>
            <p:ph type="title"/>
          </p:nvPr>
        </p:nvSpPr>
        <p:spPr/>
        <p:txBody>
          <a:bodyPr/>
          <a:lstStyle/>
          <a:p>
            <a:r>
              <a:rPr lang="en-US" dirty="0"/>
              <a:t>Copilot</a:t>
            </a:r>
            <a:endParaRPr lang="LID4096" dirty="0"/>
          </a:p>
        </p:txBody>
      </p:sp>
      <p:sp>
        <p:nvSpPr>
          <p:cNvPr id="3" name="Content Placeholder 2">
            <a:extLst>
              <a:ext uri="{FF2B5EF4-FFF2-40B4-BE49-F238E27FC236}">
                <a16:creationId xmlns:a16="http://schemas.microsoft.com/office/drawing/2014/main" id="{CF678E8E-D8DB-1A1C-E848-9388AA18C697}"/>
              </a:ext>
            </a:extLst>
          </p:cNvPr>
          <p:cNvSpPr>
            <a:spLocks noGrp="1"/>
          </p:cNvSpPr>
          <p:nvPr>
            <p:ph idx="1"/>
          </p:nvPr>
        </p:nvSpPr>
        <p:spPr/>
        <p:txBody>
          <a:bodyPr/>
          <a:lstStyle/>
          <a:p>
            <a:r>
              <a:rPr lang="en-US" dirty="0"/>
              <a:t>Create a university GitHub user</a:t>
            </a:r>
          </a:p>
          <a:p>
            <a:r>
              <a:rPr lang="en-US" dirty="0"/>
              <a:t>Connect you user to copilot </a:t>
            </a:r>
          </a:p>
          <a:p>
            <a:r>
              <a:rPr lang="en-US" dirty="0"/>
              <a:t>Install copilot extension in the </a:t>
            </a:r>
            <a:r>
              <a:rPr lang="en-US" dirty="0" err="1"/>
              <a:t>VScode</a:t>
            </a:r>
            <a:endParaRPr lang="LID4096" dirty="0"/>
          </a:p>
        </p:txBody>
      </p:sp>
    </p:spTree>
    <p:extLst>
      <p:ext uri="{BB962C8B-B14F-4D97-AF65-F5344CB8AC3E}">
        <p14:creationId xmlns:p14="http://schemas.microsoft.com/office/powerpoint/2010/main" val="2938298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C009-2554-CDC4-3A26-027461259357}"/>
              </a:ext>
            </a:extLst>
          </p:cNvPr>
          <p:cNvSpPr>
            <a:spLocks noGrp="1"/>
          </p:cNvSpPr>
          <p:nvPr>
            <p:ph type="title"/>
          </p:nvPr>
        </p:nvSpPr>
        <p:spPr/>
        <p:txBody>
          <a:bodyPr/>
          <a:lstStyle/>
          <a:p>
            <a:r>
              <a:rPr lang="en-US" dirty="0"/>
              <a:t>Git + </a:t>
            </a:r>
            <a:r>
              <a:rPr lang="en-US" dirty="0" err="1"/>
              <a:t>Github</a:t>
            </a:r>
            <a:endParaRPr lang="LID4096" dirty="0"/>
          </a:p>
        </p:txBody>
      </p:sp>
      <p:sp>
        <p:nvSpPr>
          <p:cNvPr id="3" name="Content Placeholder 2">
            <a:extLst>
              <a:ext uri="{FF2B5EF4-FFF2-40B4-BE49-F238E27FC236}">
                <a16:creationId xmlns:a16="http://schemas.microsoft.com/office/drawing/2014/main" id="{A97C748A-01D1-6F35-8AA4-8DBC05953293}"/>
              </a:ext>
            </a:extLst>
          </p:cNvPr>
          <p:cNvSpPr>
            <a:spLocks noGrp="1"/>
          </p:cNvSpPr>
          <p:nvPr>
            <p:ph idx="1"/>
          </p:nvPr>
        </p:nvSpPr>
        <p:spPr/>
        <p:txBody>
          <a:bodyPr/>
          <a:lstStyle/>
          <a:p>
            <a:r>
              <a:rPr lang="en-IL" dirty="0"/>
              <a:t>Repository (repo) – A place where files go. Usually would be represented by a directory</a:t>
            </a:r>
          </a:p>
          <a:p>
            <a:r>
              <a:rPr lang="en-IL" dirty="0"/>
              <a:t>Local – Your local working environment</a:t>
            </a:r>
          </a:p>
          <a:p>
            <a:r>
              <a:rPr lang="en-IL" dirty="0"/>
              <a:t>Remote – The shared hub where your files will be stored</a:t>
            </a:r>
          </a:p>
          <a:p>
            <a:r>
              <a:rPr lang="en-IL" dirty="0"/>
              <a:t>Conflict – A state where we’re not sure what is the correct file version.</a:t>
            </a:r>
          </a:p>
          <a:p>
            <a:endParaRPr lang="LID4096" dirty="0"/>
          </a:p>
        </p:txBody>
      </p:sp>
    </p:spTree>
    <p:extLst>
      <p:ext uri="{BB962C8B-B14F-4D97-AF65-F5344CB8AC3E}">
        <p14:creationId xmlns:p14="http://schemas.microsoft.com/office/powerpoint/2010/main" val="331803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6448-433D-4466-9E8B-688BCC9EF649}"/>
              </a:ext>
            </a:extLst>
          </p:cNvPr>
          <p:cNvSpPr>
            <a:spLocks noGrp="1"/>
          </p:cNvSpPr>
          <p:nvPr>
            <p:ph type="title"/>
          </p:nvPr>
        </p:nvSpPr>
        <p:spPr/>
        <p:txBody>
          <a:bodyPr/>
          <a:lstStyle/>
          <a:p>
            <a:r>
              <a:rPr lang="en-US" dirty="0"/>
              <a:t>Steps</a:t>
            </a:r>
          </a:p>
        </p:txBody>
      </p:sp>
      <p:sp>
        <p:nvSpPr>
          <p:cNvPr id="5" name="Rectangle 2">
            <a:extLst>
              <a:ext uri="{FF2B5EF4-FFF2-40B4-BE49-F238E27FC236}">
                <a16:creationId xmlns:a16="http://schemas.microsoft.com/office/drawing/2014/main" id="{4BAEDDB0-314E-49FD-B397-0287BB9B59C2}"/>
              </a:ext>
            </a:extLst>
          </p:cNvPr>
          <p:cNvSpPr>
            <a:spLocks noGrp="1" noChangeArrowheads="1"/>
          </p:cNvSpPr>
          <p:nvPr>
            <p:ph idx="1"/>
          </p:nvPr>
        </p:nvSpPr>
        <p:spPr bwMode="auto">
          <a:xfrm>
            <a:off x="838200" y="1651534"/>
            <a:ext cx="5875867" cy="3373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800" dirty="0">
                <a:solidFill>
                  <a:srgbClr val="222222"/>
                </a:solidFill>
              </a:rPr>
              <a:t> Account Creation via HPC</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800" dirty="0">
                <a:solidFill>
                  <a:srgbClr val="222222"/>
                </a:solidFill>
              </a:rPr>
              <a:t> Setting Up Authentication – </a:t>
            </a:r>
            <a:r>
              <a:rPr lang="en-US" altLang="en-US" sz="1800" dirty="0" err="1">
                <a:solidFill>
                  <a:srgbClr val="222222"/>
                </a:solidFill>
              </a:rPr>
              <a:t>GlobalProtect</a:t>
            </a:r>
            <a:endParaRPr lang="en-US" altLang="en-US" sz="1800" dirty="0">
              <a:solidFill>
                <a:srgbClr val="222222"/>
              </a:solidFill>
            </a:endParaRP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800" dirty="0">
                <a:solidFill>
                  <a:srgbClr val="222222"/>
                </a:solidFill>
              </a:rPr>
              <a:t> Installing </a:t>
            </a:r>
            <a:r>
              <a:rPr lang="en-US" altLang="en-US" sz="1800" dirty="0" err="1">
                <a:solidFill>
                  <a:srgbClr val="222222"/>
                </a:solidFill>
              </a:rPr>
              <a:t>MobaXterm</a:t>
            </a:r>
            <a:r>
              <a:rPr lang="en-US" altLang="en-US" sz="1800" dirty="0">
                <a:solidFill>
                  <a:srgbClr val="222222"/>
                </a:solidFill>
              </a:rPr>
              <a:t> and Working in Linux</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800" dirty="0">
                <a:solidFill>
                  <a:srgbClr val="222222"/>
                </a:solidFill>
              </a:rPr>
              <a:t> Queues: Creating and Submitting .</a:t>
            </a:r>
            <a:r>
              <a:rPr lang="en-US" altLang="en-US" sz="1800" dirty="0" err="1">
                <a:solidFill>
                  <a:srgbClr val="222222"/>
                </a:solidFill>
              </a:rPr>
              <a:t>sh</a:t>
            </a:r>
            <a:r>
              <a:rPr lang="en-US" altLang="en-US" sz="1800" dirty="0">
                <a:solidFill>
                  <a:srgbClr val="222222"/>
                </a:solidFill>
              </a:rPr>
              <a:t> Files and Jobs</a:t>
            </a:r>
            <a:br>
              <a:rPr lang="en-US" altLang="en-US" sz="1800" dirty="0">
                <a:solidFill>
                  <a:srgbClr val="222222"/>
                </a:solidFill>
              </a:rPr>
            </a:br>
            <a:r>
              <a:rPr lang="en-US" altLang="en-US" sz="1800" dirty="0">
                <a:solidFill>
                  <a:srgbClr val="222222"/>
                </a:solidFill>
              </a:rPr>
              <a:t>	- </a:t>
            </a:r>
            <a:r>
              <a:rPr lang="en-US" altLang="en-US" sz="1800" dirty="0" err="1">
                <a:solidFill>
                  <a:srgbClr val="222222"/>
                </a:solidFill>
              </a:rPr>
              <a:t>slurm</a:t>
            </a:r>
            <a:br>
              <a:rPr lang="en-US" altLang="en-US" sz="1800" dirty="0">
                <a:solidFill>
                  <a:srgbClr val="222222"/>
                </a:solidFill>
              </a:rPr>
            </a:br>
            <a:r>
              <a:rPr lang="en-US" altLang="en-US" sz="1800" dirty="0">
                <a:solidFill>
                  <a:srgbClr val="222222"/>
                </a:solidFill>
              </a:rPr>
              <a:t>	- power8</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800" dirty="0">
                <a:solidFill>
                  <a:srgbClr val="222222"/>
                </a:solidFill>
              </a:rPr>
              <a:t> Installing </a:t>
            </a:r>
            <a:r>
              <a:rPr lang="en-US" altLang="en-US" sz="1800" dirty="0" err="1">
                <a:solidFill>
                  <a:srgbClr val="222222"/>
                </a:solidFill>
              </a:rPr>
              <a:t>Conda</a:t>
            </a:r>
            <a:endParaRPr lang="en-US" altLang="en-US" sz="1800" dirty="0">
              <a:solidFill>
                <a:srgbClr val="222222"/>
              </a:solidFill>
            </a:endParaRP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800" dirty="0">
                <a:solidFill>
                  <a:srgbClr val="222222"/>
                </a:solidFill>
              </a:rPr>
              <a:t> Connecting via </a:t>
            </a:r>
            <a:r>
              <a:rPr lang="en-US" altLang="en-US" sz="1800" dirty="0" err="1">
                <a:solidFill>
                  <a:srgbClr val="222222"/>
                </a:solidFill>
              </a:rPr>
              <a:t>VSCode</a:t>
            </a:r>
            <a:r>
              <a:rPr lang="en-US" altLang="en-US" sz="1800" dirty="0">
                <a:solidFill>
                  <a:srgbClr val="222222"/>
                </a:solidFill>
              </a:rPr>
              <a:t> / PyCharm </a:t>
            </a:r>
          </a:p>
        </p:txBody>
      </p:sp>
    </p:spTree>
    <p:extLst>
      <p:ext uri="{BB962C8B-B14F-4D97-AF65-F5344CB8AC3E}">
        <p14:creationId xmlns:p14="http://schemas.microsoft.com/office/powerpoint/2010/main" val="2496409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F6C3-16C6-4C6A-938F-BED87B7E81ED}"/>
              </a:ext>
            </a:extLst>
          </p:cNvPr>
          <p:cNvSpPr>
            <a:spLocks noGrp="1"/>
          </p:cNvSpPr>
          <p:nvPr>
            <p:ph type="title"/>
          </p:nvPr>
        </p:nvSpPr>
        <p:spPr/>
        <p:txBody>
          <a:bodyPr/>
          <a:lstStyle/>
          <a:p>
            <a:r>
              <a:rPr lang="en-US" dirty="0"/>
              <a:t>Git + </a:t>
            </a:r>
            <a:r>
              <a:rPr lang="en-US" dirty="0" err="1"/>
              <a:t>Github</a:t>
            </a:r>
            <a:endParaRPr lang="LID4096" dirty="0"/>
          </a:p>
        </p:txBody>
      </p:sp>
      <p:sp>
        <p:nvSpPr>
          <p:cNvPr id="3" name="Content Placeholder 2">
            <a:extLst>
              <a:ext uri="{FF2B5EF4-FFF2-40B4-BE49-F238E27FC236}">
                <a16:creationId xmlns:a16="http://schemas.microsoft.com/office/drawing/2014/main" id="{02DFD99F-76A6-97BF-70DA-67168636B3ED}"/>
              </a:ext>
            </a:extLst>
          </p:cNvPr>
          <p:cNvSpPr>
            <a:spLocks noGrp="1"/>
          </p:cNvSpPr>
          <p:nvPr>
            <p:ph idx="1"/>
          </p:nvPr>
        </p:nvSpPr>
        <p:spPr/>
        <p:txBody>
          <a:bodyPr/>
          <a:lstStyle/>
          <a:p>
            <a:r>
              <a:rPr lang="en-US" sz="2800" dirty="0"/>
              <a:t>g</a:t>
            </a:r>
            <a:r>
              <a:rPr lang="en-IL" sz="2800" dirty="0"/>
              <a:t>it init</a:t>
            </a:r>
            <a:r>
              <a:rPr lang="en-US" sz="2800" dirty="0"/>
              <a:t> </a:t>
            </a:r>
          </a:p>
          <a:p>
            <a:endParaRPr lang="en-US" dirty="0"/>
          </a:p>
          <a:p>
            <a:endParaRPr lang="en-US" sz="2800" dirty="0"/>
          </a:p>
          <a:p>
            <a:r>
              <a:rPr lang="en-US" dirty="0"/>
              <a:t>git add</a:t>
            </a:r>
          </a:p>
          <a:p>
            <a:endParaRPr lang="en-US" dirty="0"/>
          </a:p>
          <a:p>
            <a:endParaRPr lang="en-US" dirty="0"/>
          </a:p>
          <a:p>
            <a:r>
              <a:rPr lang="en-US" sz="2800" dirty="0"/>
              <a:t>g</a:t>
            </a:r>
            <a:r>
              <a:rPr lang="en-IL" sz="2800" dirty="0"/>
              <a:t>it </a:t>
            </a:r>
            <a:r>
              <a:rPr lang="en-US" sz="2800" dirty="0"/>
              <a:t>commit –m “Add files”</a:t>
            </a:r>
            <a:endParaRPr lang="en-IL" sz="2800" dirty="0"/>
          </a:p>
          <a:p>
            <a:r>
              <a:rPr lang="en-US" dirty="0"/>
              <a:t> </a:t>
            </a:r>
            <a:r>
              <a:rPr lang="en-US" sz="2800" dirty="0"/>
              <a:t> </a:t>
            </a:r>
            <a:endParaRPr lang="en-IL" sz="2800" dirty="0"/>
          </a:p>
          <a:p>
            <a:endParaRPr lang="LID4096" dirty="0"/>
          </a:p>
        </p:txBody>
      </p:sp>
      <p:pic>
        <p:nvPicPr>
          <p:cNvPr id="11" name="Picture 10">
            <a:extLst>
              <a:ext uri="{FF2B5EF4-FFF2-40B4-BE49-F238E27FC236}">
                <a16:creationId xmlns:a16="http://schemas.microsoft.com/office/drawing/2014/main" id="{4F15BA5A-C80F-1EFC-2CC1-02006AE37278}"/>
              </a:ext>
            </a:extLst>
          </p:cNvPr>
          <p:cNvPicPr>
            <a:picLocks noChangeAspect="1"/>
          </p:cNvPicPr>
          <p:nvPr/>
        </p:nvPicPr>
        <p:blipFill>
          <a:blip r:embed="rId2"/>
          <a:stretch>
            <a:fillRect/>
          </a:stretch>
        </p:blipFill>
        <p:spPr>
          <a:xfrm>
            <a:off x="2382975" y="1287193"/>
            <a:ext cx="2271574" cy="1763342"/>
          </a:xfrm>
          <a:prstGeom prst="rect">
            <a:avLst/>
          </a:prstGeom>
        </p:spPr>
      </p:pic>
      <p:pic>
        <p:nvPicPr>
          <p:cNvPr id="13" name="Picture 12">
            <a:extLst>
              <a:ext uri="{FF2B5EF4-FFF2-40B4-BE49-F238E27FC236}">
                <a16:creationId xmlns:a16="http://schemas.microsoft.com/office/drawing/2014/main" id="{06EFE2CD-841D-C4DA-D1BC-69E992FD6FB0}"/>
              </a:ext>
            </a:extLst>
          </p:cNvPr>
          <p:cNvPicPr>
            <a:picLocks noChangeAspect="1"/>
          </p:cNvPicPr>
          <p:nvPr/>
        </p:nvPicPr>
        <p:blipFill>
          <a:blip r:embed="rId3"/>
          <a:stretch>
            <a:fillRect/>
          </a:stretch>
        </p:blipFill>
        <p:spPr>
          <a:xfrm>
            <a:off x="2382975" y="2827606"/>
            <a:ext cx="2343178" cy="1665534"/>
          </a:xfrm>
          <a:prstGeom prst="rect">
            <a:avLst/>
          </a:prstGeom>
        </p:spPr>
      </p:pic>
      <p:pic>
        <p:nvPicPr>
          <p:cNvPr id="15" name="Picture 14">
            <a:extLst>
              <a:ext uri="{FF2B5EF4-FFF2-40B4-BE49-F238E27FC236}">
                <a16:creationId xmlns:a16="http://schemas.microsoft.com/office/drawing/2014/main" id="{8AC783EC-B2BB-AF53-9DA7-13FFBEB2A70D}"/>
              </a:ext>
            </a:extLst>
          </p:cNvPr>
          <p:cNvPicPr>
            <a:picLocks noChangeAspect="1"/>
          </p:cNvPicPr>
          <p:nvPr/>
        </p:nvPicPr>
        <p:blipFill>
          <a:blip r:embed="rId4"/>
          <a:stretch>
            <a:fillRect/>
          </a:stretch>
        </p:blipFill>
        <p:spPr>
          <a:xfrm>
            <a:off x="5122671" y="4242337"/>
            <a:ext cx="2231158" cy="1715931"/>
          </a:xfrm>
          <a:prstGeom prst="rect">
            <a:avLst/>
          </a:prstGeom>
        </p:spPr>
      </p:pic>
    </p:spTree>
    <p:extLst>
      <p:ext uri="{BB962C8B-B14F-4D97-AF65-F5344CB8AC3E}">
        <p14:creationId xmlns:p14="http://schemas.microsoft.com/office/powerpoint/2010/main" val="1302492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317E-E1BA-0A82-F139-EABDC216483E}"/>
              </a:ext>
            </a:extLst>
          </p:cNvPr>
          <p:cNvSpPr>
            <a:spLocks noGrp="1"/>
          </p:cNvSpPr>
          <p:nvPr>
            <p:ph type="title"/>
          </p:nvPr>
        </p:nvSpPr>
        <p:spPr/>
        <p:txBody>
          <a:bodyPr/>
          <a:lstStyle/>
          <a:p>
            <a:r>
              <a:rPr lang="en-US" dirty="0"/>
              <a:t>Git + </a:t>
            </a:r>
            <a:r>
              <a:rPr lang="en-US" dirty="0" err="1"/>
              <a:t>Github</a:t>
            </a:r>
            <a:endParaRPr lang="LID4096" dirty="0"/>
          </a:p>
        </p:txBody>
      </p:sp>
      <p:sp>
        <p:nvSpPr>
          <p:cNvPr id="3" name="Content Placeholder 2">
            <a:extLst>
              <a:ext uri="{FF2B5EF4-FFF2-40B4-BE49-F238E27FC236}">
                <a16:creationId xmlns:a16="http://schemas.microsoft.com/office/drawing/2014/main" id="{3AE20508-9B8C-AB31-A9AD-4E82EB0DE51D}"/>
              </a:ext>
            </a:extLst>
          </p:cNvPr>
          <p:cNvSpPr>
            <a:spLocks noGrp="1"/>
          </p:cNvSpPr>
          <p:nvPr>
            <p:ph idx="1"/>
          </p:nvPr>
        </p:nvSpPr>
        <p:spPr/>
        <p:txBody>
          <a:bodyPr/>
          <a:lstStyle/>
          <a:p>
            <a:r>
              <a:rPr lang="en-US" sz="2800" dirty="0"/>
              <a:t>g</a:t>
            </a:r>
            <a:r>
              <a:rPr lang="en-IL" sz="2800" dirty="0"/>
              <a:t>it </a:t>
            </a:r>
            <a:r>
              <a:rPr lang="en-US" sz="2800" dirty="0"/>
              <a:t>push</a:t>
            </a:r>
          </a:p>
          <a:p>
            <a:endParaRPr lang="en-US" dirty="0"/>
          </a:p>
          <a:p>
            <a:endParaRPr lang="en-US" sz="2800" dirty="0"/>
          </a:p>
          <a:p>
            <a:endParaRPr lang="en-US" dirty="0"/>
          </a:p>
          <a:p>
            <a:r>
              <a:rPr lang="en-US" dirty="0"/>
              <a:t>git checkout –b my-branch</a:t>
            </a:r>
            <a:endParaRPr lang="en-IL" dirty="0"/>
          </a:p>
          <a:p>
            <a:endParaRPr lang="en-IL" sz="2800" dirty="0"/>
          </a:p>
          <a:p>
            <a:endParaRPr lang="LID4096" dirty="0"/>
          </a:p>
        </p:txBody>
      </p:sp>
      <p:pic>
        <p:nvPicPr>
          <p:cNvPr id="5" name="Picture 4">
            <a:extLst>
              <a:ext uri="{FF2B5EF4-FFF2-40B4-BE49-F238E27FC236}">
                <a16:creationId xmlns:a16="http://schemas.microsoft.com/office/drawing/2014/main" id="{7FAB525A-5F73-20ED-C1B3-01D989EA1899}"/>
              </a:ext>
            </a:extLst>
          </p:cNvPr>
          <p:cNvPicPr>
            <a:picLocks noChangeAspect="1"/>
          </p:cNvPicPr>
          <p:nvPr/>
        </p:nvPicPr>
        <p:blipFill>
          <a:blip r:embed="rId2"/>
          <a:stretch>
            <a:fillRect/>
          </a:stretch>
        </p:blipFill>
        <p:spPr>
          <a:xfrm>
            <a:off x="3949120" y="1094213"/>
            <a:ext cx="1981227" cy="2656151"/>
          </a:xfrm>
          <a:prstGeom prst="rect">
            <a:avLst/>
          </a:prstGeom>
        </p:spPr>
      </p:pic>
      <p:pic>
        <p:nvPicPr>
          <p:cNvPr id="7" name="Picture 6">
            <a:extLst>
              <a:ext uri="{FF2B5EF4-FFF2-40B4-BE49-F238E27FC236}">
                <a16:creationId xmlns:a16="http://schemas.microsoft.com/office/drawing/2014/main" id="{737EE48C-1AFB-39EC-C085-66485E3E914B}"/>
              </a:ext>
            </a:extLst>
          </p:cNvPr>
          <p:cNvPicPr>
            <a:picLocks noChangeAspect="1"/>
          </p:cNvPicPr>
          <p:nvPr/>
        </p:nvPicPr>
        <p:blipFill>
          <a:blip r:embed="rId3"/>
          <a:stretch>
            <a:fillRect/>
          </a:stretch>
        </p:blipFill>
        <p:spPr>
          <a:xfrm>
            <a:off x="6096000" y="3349424"/>
            <a:ext cx="2524578" cy="2962476"/>
          </a:xfrm>
          <a:prstGeom prst="rect">
            <a:avLst/>
          </a:prstGeom>
        </p:spPr>
      </p:pic>
      <p:pic>
        <p:nvPicPr>
          <p:cNvPr id="10" name="Picture 9">
            <a:extLst>
              <a:ext uri="{FF2B5EF4-FFF2-40B4-BE49-F238E27FC236}">
                <a16:creationId xmlns:a16="http://schemas.microsoft.com/office/drawing/2014/main" id="{3D479D01-E110-F9C2-AD2E-91B173CA3E9F}"/>
              </a:ext>
            </a:extLst>
          </p:cNvPr>
          <p:cNvPicPr>
            <a:picLocks noChangeAspect="1"/>
          </p:cNvPicPr>
          <p:nvPr/>
        </p:nvPicPr>
        <p:blipFill>
          <a:blip r:embed="rId4"/>
          <a:stretch>
            <a:fillRect/>
          </a:stretch>
        </p:blipFill>
        <p:spPr>
          <a:xfrm>
            <a:off x="8786231" y="4452770"/>
            <a:ext cx="2223890" cy="1791661"/>
          </a:xfrm>
          <a:prstGeom prst="rect">
            <a:avLst/>
          </a:prstGeom>
        </p:spPr>
      </p:pic>
    </p:spTree>
    <p:extLst>
      <p:ext uri="{BB962C8B-B14F-4D97-AF65-F5344CB8AC3E}">
        <p14:creationId xmlns:p14="http://schemas.microsoft.com/office/powerpoint/2010/main" val="2439051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18CC-D94D-439F-AE6B-0ABC0756204C}"/>
              </a:ext>
            </a:extLst>
          </p:cNvPr>
          <p:cNvSpPr>
            <a:spLocks noGrp="1"/>
          </p:cNvSpPr>
          <p:nvPr>
            <p:ph type="title"/>
          </p:nvPr>
        </p:nvSpPr>
        <p:spPr/>
        <p:txBody>
          <a:bodyPr/>
          <a:lstStyle/>
          <a:p>
            <a:r>
              <a:rPr lang="en-US" altLang="en-US" sz="4000" dirty="0"/>
              <a:t>Account Creation via HPC</a:t>
            </a:r>
            <a:endParaRPr lang="en-US" sz="4000" dirty="0"/>
          </a:p>
        </p:txBody>
      </p:sp>
      <p:sp>
        <p:nvSpPr>
          <p:cNvPr id="3" name="Content Placeholder 2">
            <a:extLst>
              <a:ext uri="{FF2B5EF4-FFF2-40B4-BE49-F238E27FC236}">
                <a16:creationId xmlns:a16="http://schemas.microsoft.com/office/drawing/2014/main" id="{71F7C023-C585-4A59-93CF-7E3B3F7A4417}"/>
              </a:ext>
            </a:extLst>
          </p:cNvPr>
          <p:cNvSpPr>
            <a:spLocks noGrp="1"/>
          </p:cNvSpPr>
          <p:nvPr>
            <p:ph idx="1"/>
          </p:nvPr>
        </p:nvSpPr>
        <p:spPr>
          <a:xfrm>
            <a:off x="719667" y="1613959"/>
            <a:ext cx="10634133" cy="4799764"/>
          </a:xfrm>
        </p:spPr>
        <p:txBody>
          <a:bodyPr>
            <a:normAutofit/>
          </a:bodyPr>
          <a:lstStyle/>
          <a:p>
            <a:pPr marL="0" indent="0">
              <a:lnSpc>
                <a:spcPct val="100000"/>
              </a:lnSpc>
              <a:buNone/>
            </a:pPr>
            <a:r>
              <a:rPr lang="en-US" sz="1800" dirty="0">
                <a:solidFill>
                  <a:srgbClr val="222222"/>
                </a:solidFill>
              </a:rPr>
              <a:t>Send a request to the HPC team (from your university email) to create a new user on the TAU cluster. In the request, include the following:</a:t>
            </a:r>
          </a:p>
          <a:p>
            <a:pPr marL="0" indent="0">
              <a:lnSpc>
                <a:spcPct val="100000"/>
              </a:lnSpc>
              <a:buNone/>
            </a:pPr>
            <a:r>
              <a:rPr lang="en-US" sz="1800" dirty="0">
                <a:solidFill>
                  <a:srgbClr val="222222"/>
                </a:solidFill>
              </a:rPr>
              <a:t>Provide your full name and ID.</a:t>
            </a:r>
          </a:p>
          <a:p>
            <a:pPr marL="0" indent="0">
              <a:lnSpc>
                <a:spcPct val="100000"/>
              </a:lnSpc>
              <a:buNone/>
            </a:pPr>
            <a:r>
              <a:rPr lang="en-US" sz="1800" dirty="0">
                <a:solidFill>
                  <a:srgbClr val="222222"/>
                </a:solidFill>
              </a:rPr>
              <a:t>Home Directory: Request that the home directory be set to </a:t>
            </a:r>
            <a:r>
              <a:rPr lang="en-US" sz="1800" dirty="0">
                <a:solidFill>
                  <a:srgbClr val="222222"/>
                </a:solidFill>
                <a:latin typeface="Courier New" panose="02070309020205020404" pitchFamily="49" charset="0"/>
                <a:cs typeface="Courier New" panose="02070309020205020404" pitchFamily="49" charset="0"/>
              </a:rPr>
              <a:t>/groups/</a:t>
            </a:r>
            <a:r>
              <a:rPr lang="en-US" sz="1800" dirty="0" err="1">
                <a:solidFill>
                  <a:srgbClr val="222222"/>
                </a:solidFill>
                <a:latin typeface="Courier New" panose="02070309020205020404" pitchFamily="49" charset="0"/>
                <a:cs typeface="Courier New" panose="02070309020205020404" pitchFamily="49" charset="0"/>
              </a:rPr>
              <a:t>itay_mayrose</a:t>
            </a:r>
            <a:r>
              <a:rPr lang="en-US" sz="1800" dirty="0">
                <a:solidFill>
                  <a:srgbClr val="222222"/>
                </a:solidFill>
                <a:latin typeface="Courier New" panose="02070309020205020404" pitchFamily="49" charset="0"/>
                <a:cs typeface="Courier New" panose="02070309020205020404" pitchFamily="49" charset="0"/>
              </a:rPr>
              <a:t> </a:t>
            </a:r>
            <a:r>
              <a:rPr lang="en-US" sz="1800" dirty="0">
                <a:solidFill>
                  <a:srgbClr val="222222"/>
                </a:solidFill>
              </a:rPr>
              <a:t>within the lab directory.</a:t>
            </a:r>
          </a:p>
          <a:p>
            <a:pPr marL="0" indent="0">
              <a:lnSpc>
                <a:spcPct val="100000"/>
              </a:lnSpc>
              <a:buNone/>
            </a:pPr>
            <a:r>
              <a:rPr lang="en-US" sz="1800" dirty="0"/>
              <a:t>File Redirection: </a:t>
            </a:r>
            <a:r>
              <a:rPr lang="en-US" sz="1800" dirty="0">
                <a:solidFill>
                  <a:srgbClr val="222222"/>
                </a:solidFill>
              </a:rPr>
              <a:t>Request</a:t>
            </a:r>
            <a:r>
              <a:rPr lang="en-US" sz="1800" dirty="0"/>
              <a:t> that both the .</a:t>
            </a:r>
            <a:r>
              <a:rPr lang="en-US" sz="1800" dirty="0" err="1"/>
              <a:t>bashrc</a:t>
            </a:r>
            <a:r>
              <a:rPr lang="en-US" sz="1800" dirty="0"/>
              <a:t> and .</a:t>
            </a:r>
            <a:r>
              <a:rPr lang="en-US" sz="1800" dirty="0" err="1"/>
              <a:t>xauthority</a:t>
            </a:r>
            <a:r>
              <a:rPr lang="en-US" sz="1800" dirty="0"/>
              <a:t> files are redirected to the new user’s root.</a:t>
            </a:r>
          </a:p>
          <a:p>
            <a:pPr marL="0" indent="0">
              <a:lnSpc>
                <a:spcPct val="100000"/>
              </a:lnSpc>
              <a:buNone/>
            </a:pPr>
            <a:r>
              <a:rPr lang="en-US" sz="1800" dirty="0">
                <a:solidFill>
                  <a:srgbClr val="222222"/>
                </a:solidFill>
              </a:rPr>
              <a:t>Access Permissions: Request permission to access </a:t>
            </a:r>
            <a:r>
              <a:rPr lang="en-US" sz="1800" dirty="0" err="1">
                <a:solidFill>
                  <a:srgbClr val="222222"/>
                </a:solidFill>
              </a:rPr>
              <a:t>Powerlogin</a:t>
            </a:r>
            <a:r>
              <a:rPr lang="en-US" sz="1800" dirty="0">
                <a:solidFill>
                  <a:srgbClr val="222222"/>
                </a:solidFill>
              </a:rPr>
              <a:t>(8), </a:t>
            </a:r>
            <a:r>
              <a:rPr lang="en-US" sz="1800" dirty="0" err="1">
                <a:solidFill>
                  <a:srgbClr val="222222"/>
                </a:solidFill>
              </a:rPr>
              <a:t>Powerslurm</a:t>
            </a:r>
            <a:r>
              <a:rPr lang="en-US" sz="1800" dirty="0">
                <a:solidFill>
                  <a:srgbClr val="222222"/>
                </a:solidFill>
              </a:rPr>
              <a:t>, and the </a:t>
            </a:r>
            <a:r>
              <a:rPr lang="en-US" sz="1800" dirty="0" err="1">
                <a:solidFill>
                  <a:srgbClr val="222222"/>
                </a:solidFill>
              </a:rPr>
              <a:t>Itay</a:t>
            </a:r>
            <a:r>
              <a:rPr lang="en-US" sz="1800" dirty="0">
                <a:solidFill>
                  <a:srgbClr val="222222"/>
                </a:solidFill>
              </a:rPr>
              <a:t> </a:t>
            </a:r>
            <a:r>
              <a:rPr lang="en-US" sz="1800" dirty="0" err="1">
                <a:solidFill>
                  <a:srgbClr val="222222"/>
                </a:solidFill>
              </a:rPr>
              <a:t>Mayrose</a:t>
            </a:r>
            <a:r>
              <a:rPr lang="en-US" sz="1800" dirty="0">
                <a:solidFill>
                  <a:srgbClr val="222222"/>
                </a:solidFill>
              </a:rPr>
              <a:t> queues.</a:t>
            </a:r>
          </a:p>
          <a:p>
            <a:pPr marL="0" indent="0">
              <a:lnSpc>
                <a:spcPct val="100000"/>
              </a:lnSpc>
              <a:buNone/>
            </a:pPr>
            <a:endParaRPr lang="en-US" sz="1800" dirty="0">
              <a:solidFill>
                <a:srgbClr val="222222"/>
              </a:solidFill>
            </a:endParaRPr>
          </a:p>
          <a:p>
            <a:pPr marL="0" indent="0">
              <a:lnSpc>
                <a:spcPct val="100000"/>
              </a:lnSpc>
              <a:buNone/>
            </a:pPr>
            <a:r>
              <a:rPr lang="en-US" sz="1800" dirty="0">
                <a:solidFill>
                  <a:srgbClr val="222222"/>
                </a:solidFill>
              </a:rPr>
              <a:t>CC </a:t>
            </a:r>
            <a:r>
              <a:rPr lang="en-US" sz="1800" dirty="0" err="1">
                <a:solidFill>
                  <a:srgbClr val="222222"/>
                </a:solidFill>
              </a:rPr>
              <a:t>Itay</a:t>
            </a:r>
            <a:r>
              <a:rPr lang="en-US" sz="1800" dirty="0">
                <a:solidFill>
                  <a:srgbClr val="222222"/>
                </a:solidFill>
              </a:rPr>
              <a:t> </a:t>
            </a:r>
            <a:r>
              <a:rPr lang="en-US" sz="1800" dirty="0" err="1">
                <a:solidFill>
                  <a:srgbClr val="222222"/>
                </a:solidFill>
              </a:rPr>
              <a:t>Mayrose</a:t>
            </a:r>
            <a:r>
              <a:rPr lang="en-US" sz="1800" dirty="0">
                <a:solidFill>
                  <a:srgbClr val="222222"/>
                </a:solidFill>
              </a:rPr>
              <a:t> (itaymay@gmail.com), as his approval is required for this process.</a:t>
            </a:r>
          </a:p>
          <a:p>
            <a:pPr marL="0" indent="0">
              <a:lnSpc>
                <a:spcPct val="100000"/>
              </a:lnSpc>
              <a:buNone/>
            </a:pPr>
            <a:endParaRPr lang="en-US" sz="1800" dirty="0">
              <a:solidFill>
                <a:srgbClr val="222222"/>
              </a:solidFill>
            </a:endParaRPr>
          </a:p>
          <a:p>
            <a:pPr marL="0" indent="0">
              <a:lnSpc>
                <a:spcPct val="100000"/>
              </a:lnSpc>
              <a:buNone/>
            </a:pPr>
            <a:r>
              <a:rPr lang="en-US" sz="1800" dirty="0">
                <a:solidFill>
                  <a:srgbClr val="222222"/>
                </a:solidFill>
              </a:rPr>
              <a:t>HPC team: hpc@tauex.tau.ac.il</a:t>
            </a:r>
          </a:p>
          <a:p>
            <a:pPr marL="0" indent="0">
              <a:lnSpc>
                <a:spcPct val="100000"/>
              </a:lnSpc>
              <a:buNone/>
            </a:pPr>
            <a:endParaRPr lang="en-US" sz="1800" dirty="0">
              <a:solidFill>
                <a:srgbClr val="222222"/>
              </a:solidFill>
            </a:endParaRPr>
          </a:p>
          <a:p>
            <a:endParaRPr lang="en-US" dirty="0"/>
          </a:p>
        </p:txBody>
      </p:sp>
    </p:spTree>
    <p:extLst>
      <p:ext uri="{BB962C8B-B14F-4D97-AF65-F5344CB8AC3E}">
        <p14:creationId xmlns:p14="http://schemas.microsoft.com/office/powerpoint/2010/main" val="177123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F98BC-CA50-46B8-92FB-BC5D9F123A9F}"/>
              </a:ext>
            </a:extLst>
          </p:cNvPr>
          <p:cNvSpPr>
            <a:spLocks noGrp="1"/>
          </p:cNvSpPr>
          <p:nvPr>
            <p:ph type="title"/>
          </p:nvPr>
        </p:nvSpPr>
        <p:spPr>
          <a:xfrm>
            <a:off x="508000" y="572822"/>
            <a:ext cx="10515600" cy="944563"/>
          </a:xfrm>
        </p:spPr>
        <p:txBody>
          <a:bodyPr>
            <a:normAutofit/>
          </a:bodyPr>
          <a:lstStyle/>
          <a:p>
            <a:r>
              <a:rPr lang="en-US" dirty="0"/>
              <a:t>Global Protect </a:t>
            </a:r>
            <a:r>
              <a:rPr lang="en-US" altLang="en-US" sz="4400" dirty="0">
                <a:solidFill>
                  <a:srgbClr val="222222"/>
                </a:solidFill>
              </a:rPr>
              <a:t>Authentication </a:t>
            </a:r>
            <a:endParaRPr lang="en-US" dirty="0"/>
          </a:p>
        </p:txBody>
      </p:sp>
      <p:sp>
        <p:nvSpPr>
          <p:cNvPr id="3" name="Content Placeholder 2">
            <a:extLst>
              <a:ext uri="{FF2B5EF4-FFF2-40B4-BE49-F238E27FC236}">
                <a16:creationId xmlns:a16="http://schemas.microsoft.com/office/drawing/2014/main" id="{AC6EA3C5-9BD3-4B86-9BBA-BD0B1328B347}"/>
              </a:ext>
            </a:extLst>
          </p:cNvPr>
          <p:cNvSpPr>
            <a:spLocks noGrp="1"/>
          </p:cNvSpPr>
          <p:nvPr>
            <p:ph idx="1"/>
          </p:nvPr>
        </p:nvSpPr>
        <p:spPr>
          <a:xfrm>
            <a:off x="622300" y="1461558"/>
            <a:ext cx="10947400" cy="4468790"/>
          </a:xfrm>
        </p:spPr>
        <p:txBody>
          <a:bodyPr>
            <a:normAutofit/>
          </a:bodyPr>
          <a:lstStyle/>
          <a:p>
            <a:pPr marL="0" indent="0">
              <a:lnSpc>
                <a:spcPct val="100000"/>
              </a:lnSpc>
              <a:buNone/>
            </a:pPr>
            <a:r>
              <a:rPr lang="en-US" sz="1800" dirty="0">
                <a:solidFill>
                  <a:srgbClr val="222222"/>
                </a:solidFill>
              </a:rPr>
              <a:t>SSH (Secure Shell) is a secure way to connect remotely to a server, allowing you to log in, transfer files, and execute commands as if you were physically at that computer. It’s needed to safely access university clusters and work with their resources. To do so, you need to use </a:t>
            </a:r>
            <a:r>
              <a:rPr lang="en-US" sz="1800" dirty="0" err="1">
                <a:solidFill>
                  <a:srgbClr val="222222"/>
                </a:solidFill>
              </a:rPr>
              <a:t>GlobalProtect</a:t>
            </a:r>
            <a:r>
              <a:rPr lang="en-US" sz="1800" dirty="0">
                <a:solidFill>
                  <a:srgbClr val="222222"/>
                </a:solidFill>
              </a:rPr>
              <a:t> (a VPN tool) to create a secure connection to the university network. The Authenticator app adds an extra layer of security by verifying it’s really you connecting, even if someone else has your login details.</a:t>
            </a:r>
            <a:endParaRPr lang="en-US" sz="1800" b="0" i="0" dirty="0">
              <a:solidFill>
                <a:srgbClr val="222222"/>
              </a:solidFill>
              <a:effectLst/>
            </a:endParaRPr>
          </a:p>
          <a:p>
            <a:pPr marL="0" indent="0">
              <a:lnSpc>
                <a:spcPct val="100000"/>
              </a:lnSpc>
              <a:buNone/>
            </a:pPr>
            <a:r>
              <a:rPr lang="en-US" sz="1800" b="0" i="0" dirty="0">
                <a:solidFill>
                  <a:srgbClr val="222222"/>
                </a:solidFill>
                <a:effectLst/>
              </a:rPr>
              <a:t>Follow the instructions in order to establish a remote connection:</a:t>
            </a:r>
          </a:p>
          <a:p>
            <a:pPr marL="0" indent="0">
              <a:lnSpc>
                <a:spcPct val="100000"/>
              </a:lnSpc>
              <a:buNone/>
            </a:pPr>
            <a:r>
              <a:rPr lang="en-US" sz="1800" dirty="0">
                <a:hlinkClick r:id="rId2"/>
              </a:rPr>
              <a:t>https://computing.tau.ac.il/helpdesk/remote-access/communication/vpn</a:t>
            </a:r>
            <a:endParaRPr lang="en-US" sz="1800" dirty="0"/>
          </a:p>
          <a:p>
            <a:pPr marL="0" indent="0">
              <a:lnSpc>
                <a:spcPct val="100000"/>
              </a:lnSpc>
              <a:buNone/>
            </a:pPr>
            <a:endParaRPr lang="en-US" sz="1800" dirty="0"/>
          </a:p>
          <a:p>
            <a:pPr marL="0" indent="0">
              <a:lnSpc>
                <a:spcPct val="100000"/>
              </a:lnSpc>
              <a:buNone/>
            </a:pPr>
            <a:r>
              <a:rPr lang="en-US" sz="1800" dirty="0"/>
              <a:t>Need to use VPN when connecting from home / </a:t>
            </a:r>
            <a:r>
              <a:rPr lang="en-US" sz="1800" dirty="0" err="1"/>
              <a:t>freeTAU</a:t>
            </a:r>
            <a:r>
              <a:rPr lang="en-US" sz="1800" dirty="0"/>
              <a:t> </a:t>
            </a:r>
            <a:r>
              <a:rPr lang="en-US" sz="1800" dirty="0" err="1"/>
              <a:t>WiFi</a:t>
            </a:r>
            <a:endParaRPr lang="en-US" sz="1800" dirty="0"/>
          </a:p>
          <a:p>
            <a:pPr marL="0" indent="0">
              <a:lnSpc>
                <a:spcPct val="100000"/>
              </a:lnSpc>
              <a:buNone/>
            </a:pPr>
            <a:endParaRPr lang="en-US" sz="1800" dirty="0"/>
          </a:p>
        </p:txBody>
      </p:sp>
    </p:spTree>
    <p:extLst>
      <p:ext uri="{BB962C8B-B14F-4D97-AF65-F5344CB8AC3E}">
        <p14:creationId xmlns:p14="http://schemas.microsoft.com/office/powerpoint/2010/main" val="454277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E7F05-0F8F-4CE2-88BA-ABBD40B9455A}"/>
              </a:ext>
            </a:extLst>
          </p:cNvPr>
          <p:cNvSpPr>
            <a:spLocks noGrp="1"/>
          </p:cNvSpPr>
          <p:nvPr>
            <p:ph idx="1"/>
          </p:nvPr>
        </p:nvSpPr>
        <p:spPr>
          <a:xfrm>
            <a:off x="152399" y="987425"/>
            <a:ext cx="10515600" cy="1967442"/>
          </a:xfrm>
        </p:spPr>
        <p:txBody>
          <a:bodyPr>
            <a:normAutofit/>
          </a:bodyPr>
          <a:lstStyle/>
          <a:p>
            <a:pPr>
              <a:lnSpc>
                <a:spcPct val="100000"/>
              </a:lnSpc>
            </a:pPr>
            <a:r>
              <a:rPr lang="en-US" sz="1800" dirty="0"/>
              <a:t>Linux is an operating system used in our university servers (in contrast to systems like Windows). Communication with this operating system is facilitated through various commands entered into the shell, also known as the "Terminal."</a:t>
            </a:r>
          </a:p>
          <a:p>
            <a:pPr>
              <a:lnSpc>
                <a:spcPct val="100000"/>
              </a:lnSpc>
            </a:pPr>
            <a:r>
              <a:rPr lang="en-US" sz="1800" dirty="0"/>
              <a:t>In essence, the shell is a program that takes commands from the user, sends them to the operating system for processing, and displays the output. This tutorial will cover the basic commands frequently used in the Linux shell.</a:t>
            </a:r>
          </a:p>
          <a:p>
            <a:pPr marL="0" indent="0">
              <a:lnSpc>
                <a:spcPct val="100000"/>
              </a:lnSpc>
              <a:buNone/>
            </a:pPr>
            <a:endParaRPr lang="en-US" sz="1800" dirty="0"/>
          </a:p>
        </p:txBody>
      </p:sp>
      <p:pic>
        <p:nvPicPr>
          <p:cNvPr id="7" name="Picture 6">
            <a:extLst>
              <a:ext uri="{FF2B5EF4-FFF2-40B4-BE49-F238E27FC236}">
                <a16:creationId xmlns:a16="http://schemas.microsoft.com/office/drawing/2014/main" id="{881353AC-A6E0-4377-B408-1250F8AA9201}"/>
              </a:ext>
            </a:extLst>
          </p:cNvPr>
          <p:cNvPicPr>
            <a:picLocks noChangeAspect="1"/>
          </p:cNvPicPr>
          <p:nvPr/>
        </p:nvPicPr>
        <p:blipFill>
          <a:blip r:embed="rId2"/>
          <a:stretch>
            <a:fillRect/>
          </a:stretch>
        </p:blipFill>
        <p:spPr>
          <a:xfrm>
            <a:off x="2197100" y="2616160"/>
            <a:ext cx="7797800" cy="4241840"/>
          </a:xfrm>
          <a:prstGeom prst="rect">
            <a:avLst/>
          </a:prstGeom>
        </p:spPr>
      </p:pic>
      <p:sp>
        <p:nvSpPr>
          <p:cNvPr id="8" name="Rectangle 7">
            <a:extLst>
              <a:ext uri="{FF2B5EF4-FFF2-40B4-BE49-F238E27FC236}">
                <a16:creationId xmlns:a16="http://schemas.microsoft.com/office/drawing/2014/main" id="{2A80B979-DB2D-4FC2-9FEB-2072CFF30FD3}"/>
              </a:ext>
            </a:extLst>
          </p:cNvPr>
          <p:cNvSpPr/>
          <p:nvPr/>
        </p:nvSpPr>
        <p:spPr>
          <a:xfrm>
            <a:off x="4872566" y="4080933"/>
            <a:ext cx="1075267" cy="1608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CEF65FC6-787F-4472-96E8-E12EC154B9F7}"/>
              </a:ext>
            </a:extLst>
          </p:cNvPr>
          <p:cNvSpPr>
            <a:spLocks noGrp="1"/>
          </p:cNvSpPr>
          <p:nvPr>
            <p:ph type="title"/>
          </p:nvPr>
        </p:nvSpPr>
        <p:spPr>
          <a:xfrm>
            <a:off x="321733" y="321693"/>
            <a:ext cx="10515600" cy="944563"/>
          </a:xfrm>
        </p:spPr>
        <p:txBody>
          <a:bodyPr>
            <a:normAutofit/>
          </a:bodyPr>
          <a:lstStyle/>
          <a:p>
            <a:r>
              <a:rPr lang="en-US" dirty="0"/>
              <a:t>Linux</a:t>
            </a:r>
          </a:p>
        </p:txBody>
      </p:sp>
    </p:spTree>
    <p:extLst>
      <p:ext uri="{BB962C8B-B14F-4D97-AF65-F5344CB8AC3E}">
        <p14:creationId xmlns:p14="http://schemas.microsoft.com/office/powerpoint/2010/main" val="3947816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864E-F7D8-474F-8606-2C46925FC772}"/>
              </a:ext>
            </a:extLst>
          </p:cNvPr>
          <p:cNvSpPr>
            <a:spLocks noGrp="1"/>
          </p:cNvSpPr>
          <p:nvPr>
            <p:ph type="title"/>
          </p:nvPr>
        </p:nvSpPr>
        <p:spPr>
          <a:xfrm>
            <a:off x="249767" y="152581"/>
            <a:ext cx="10515600" cy="1325563"/>
          </a:xfrm>
        </p:spPr>
        <p:txBody>
          <a:bodyPr/>
          <a:lstStyle/>
          <a:p>
            <a:r>
              <a:rPr lang="en-US" altLang="en-US" dirty="0" err="1">
                <a:solidFill>
                  <a:srgbClr val="222222"/>
                </a:solidFill>
                <a:cs typeface="Arial" panose="020B0604020202020204" pitchFamily="34" charset="0"/>
              </a:rPr>
              <a:t>M</a:t>
            </a:r>
            <a:r>
              <a:rPr kumimoji="0" lang="en-US" altLang="en-US" sz="4400" b="0" i="0" u="none" strike="noStrike" cap="none" normalizeH="0" baseline="0" dirty="0" err="1">
                <a:ln>
                  <a:noFill/>
                </a:ln>
                <a:solidFill>
                  <a:srgbClr val="222222"/>
                </a:solidFill>
                <a:effectLst/>
                <a:cs typeface="Arial" panose="020B0604020202020204" pitchFamily="34" charset="0"/>
              </a:rPr>
              <a:t>obaXterm</a:t>
            </a:r>
            <a:endParaRPr lang="en-US" dirty="0"/>
          </a:p>
        </p:txBody>
      </p:sp>
      <p:sp>
        <p:nvSpPr>
          <p:cNvPr id="4" name="Rectangle 1">
            <a:extLst>
              <a:ext uri="{FF2B5EF4-FFF2-40B4-BE49-F238E27FC236}">
                <a16:creationId xmlns:a16="http://schemas.microsoft.com/office/drawing/2014/main" id="{7FB6433E-9020-4224-80A0-54D7070B5909}"/>
              </a:ext>
            </a:extLst>
          </p:cNvPr>
          <p:cNvSpPr>
            <a:spLocks noGrp="1" noChangeArrowheads="1"/>
          </p:cNvSpPr>
          <p:nvPr>
            <p:ph idx="1"/>
          </p:nvPr>
        </p:nvSpPr>
        <p:spPr bwMode="auto">
          <a:xfrm>
            <a:off x="249767" y="1111556"/>
            <a:ext cx="11692466"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mn-lt"/>
                <a:cs typeface="Arial" panose="020B0604020202020204" pitchFamily="34" charset="0"/>
              </a:rPr>
              <a:t>Connecting to the cluster is done using </a:t>
            </a:r>
            <a:r>
              <a:rPr kumimoji="0" lang="en-US" altLang="en-US" sz="1800" b="0" i="0" u="none" strike="noStrike" cap="none" normalizeH="0" baseline="0" dirty="0" err="1">
                <a:ln>
                  <a:noFill/>
                </a:ln>
                <a:solidFill>
                  <a:srgbClr val="222222"/>
                </a:solidFill>
                <a:effectLst/>
                <a:latin typeface="+mn-lt"/>
                <a:cs typeface="Arial" panose="020B0604020202020204" pitchFamily="34" charset="0"/>
              </a:rPr>
              <a:t>MobaXterm</a:t>
            </a:r>
            <a:r>
              <a:rPr kumimoji="0" lang="en-US" altLang="en-US" sz="1800" b="0" i="0" u="none" strike="noStrike" cap="none" normalizeH="0" baseline="0" dirty="0">
                <a:ln>
                  <a:noFill/>
                </a:ln>
                <a:solidFill>
                  <a:srgbClr val="222222"/>
                </a:solidFill>
                <a:effectLst/>
                <a:latin typeface="+mn-lt"/>
                <a:cs typeface="Arial" panose="020B0604020202020204" pitchFamily="34" charset="0"/>
              </a:rPr>
              <a:t>, a tool that combines a terminal emulator (allowing Windows to act like a Linux terminal) with remote desktop features and SSH support. It’s ideal for accessing and managing Linux servers from Windows, offering a user-friendly interface, file transfer tools, and the ability to run remote graphical applications.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222222"/>
              </a:solidFill>
              <a:latin typeface="+mn-lt"/>
              <a:cs typeface="Arial" panose="020B0604020202020204" pitchFamily="34" charset="0"/>
            </a:endParaRPr>
          </a:p>
          <a:p>
            <a:pPr marL="342900" indent="-342900">
              <a:lnSpc>
                <a:spcPct val="100000"/>
              </a:lnSpc>
              <a:buFontTx/>
              <a:buAutoNum type="arabicPeriod"/>
            </a:pPr>
            <a:r>
              <a:rPr lang="en-US" altLang="en-US" sz="1800" dirty="0">
                <a:solidFill>
                  <a:srgbClr val="222222"/>
                </a:solidFill>
                <a:latin typeface="+mn-lt"/>
                <a:cs typeface="Arial" panose="020B0604020202020204" pitchFamily="34" charset="0"/>
              </a:rPr>
              <a:t>Download </a:t>
            </a:r>
            <a:r>
              <a:rPr lang="en-US" altLang="en-US" sz="1800" dirty="0" err="1">
                <a:solidFill>
                  <a:srgbClr val="222222"/>
                </a:solidFill>
                <a:latin typeface="+mn-lt"/>
                <a:cs typeface="Arial" panose="020B0604020202020204" pitchFamily="34" charset="0"/>
              </a:rPr>
              <a:t>MobaXterm</a:t>
            </a:r>
            <a:r>
              <a:rPr lang="en-US" altLang="en-US" sz="1800" dirty="0">
                <a:solidFill>
                  <a:srgbClr val="222222"/>
                </a:solidFill>
                <a:latin typeface="+mn-lt"/>
                <a:cs typeface="Arial" panose="020B0604020202020204" pitchFamily="34" charset="0"/>
              </a:rPr>
              <a:t> from its official site: </a:t>
            </a:r>
            <a:br>
              <a:rPr lang="en-US" altLang="en-US" sz="1800" dirty="0">
                <a:solidFill>
                  <a:srgbClr val="222222"/>
                </a:solidFill>
                <a:latin typeface="+mn-lt"/>
                <a:cs typeface="Arial" panose="020B0604020202020204" pitchFamily="34" charset="0"/>
              </a:rPr>
            </a:br>
            <a:r>
              <a:rPr lang="en-US" altLang="en-US" sz="1800" dirty="0">
                <a:solidFill>
                  <a:srgbClr val="222222"/>
                </a:solidFill>
                <a:latin typeface="+mn-lt"/>
                <a:cs typeface="Arial" panose="020B0604020202020204" pitchFamily="34" charset="0"/>
                <a:hlinkClick r:id="rId2">
                  <a:extLst>
                    <a:ext uri="{A12FA001-AC4F-418D-AE19-62706E023703}">
                      <ahyp:hlinkClr xmlns:ahyp="http://schemas.microsoft.com/office/drawing/2018/hyperlinkcolor" val="tx"/>
                    </a:ext>
                  </a:extLst>
                </a:hlinkClick>
              </a:rPr>
              <a:t>https://mobaxterm.mobatek.net/download.html</a:t>
            </a:r>
            <a:endParaRPr lang="en-US" altLang="en-US" sz="1800" dirty="0">
              <a:solidFill>
                <a:srgbClr val="222222"/>
              </a:solidFill>
              <a:latin typeface="+mn-lt"/>
              <a:cs typeface="Arial" panose="020B0604020202020204" pitchFamily="34" charset="0"/>
            </a:endParaRPr>
          </a:p>
          <a:p>
            <a:pPr marL="342900" indent="-342900">
              <a:lnSpc>
                <a:spcPct val="100000"/>
              </a:lnSpc>
              <a:buFontTx/>
              <a:buAutoNum type="arabicPeriod"/>
            </a:pPr>
            <a:r>
              <a:rPr kumimoji="0" lang="en-US" altLang="en-US" sz="1800" b="0" i="0" u="none" strike="noStrike" cap="none" normalizeH="0" baseline="0" dirty="0">
                <a:ln>
                  <a:noFill/>
                </a:ln>
                <a:solidFill>
                  <a:srgbClr val="222222"/>
                </a:solidFill>
                <a:effectLst/>
                <a:latin typeface="+mn-lt"/>
                <a:cs typeface="Arial" panose="020B0604020202020204" pitchFamily="34" charset="0"/>
              </a:rPr>
              <a:t>When you try to connect, first establish the </a:t>
            </a:r>
            <a:r>
              <a:rPr lang="en-US" altLang="en-US" sz="1800" dirty="0">
                <a:solidFill>
                  <a:srgbClr val="222222"/>
                </a:solidFill>
                <a:latin typeface="+mn-lt"/>
                <a:cs typeface="Arial" panose="020B0604020202020204" pitchFamily="34" charset="0"/>
              </a:rPr>
              <a:t>remote </a:t>
            </a:r>
            <a:r>
              <a:rPr lang="en-US" sz="1800" dirty="0" err="1">
                <a:solidFill>
                  <a:srgbClr val="222222"/>
                </a:solidFill>
                <a:latin typeface="+mn-lt"/>
                <a:cs typeface="Arial" panose="020B0604020202020204" pitchFamily="34" charset="0"/>
              </a:rPr>
              <a:t>GlobalProtect</a:t>
            </a:r>
            <a:r>
              <a:rPr lang="en-US" altLang="en-US" sz="1800" dirty="0">
                <a:solidFill>
                  <a:srgbClr val="222222"/>
                </a:solidFill>
                <a:latin typeface="+mn-lt"/>
                <a:cs typeface="Arial" panose="020B0604020202020204" pitchFamily="34" charset="0"/>
              </a:rPr>
              <a:t> connection</a:t>
            </a:r>
            <a:r>
              <a:rPr kumimoji="0" lang="en-US" altLang="en-US" sz="1800" b="0" i="0" u="none" strike="noStrike" cap="none" normalizeH="0" baseline="0" dirty="0">
                <a:ln>
                  <a:noFill/>
                </a:ln>
                <a:solidFill>
                  <a:srgbClr val="222222"/>
                </a:solidFill>
                <a:effectLst/>
                <a:latin typeface="+mn-lt"/>
                <a:cs typeface="Arial" panose="020B0604020202020204" pitchFamily="34" charset="0"/>
              </a:rPr>
              <a:t>.</a:t>
            </a:r>
            <a:endParaRPr lang="en-US" altLang="en-US" sz="1800" dirty="0">
              <a:solidFill>
                <a:srgbClr val="222222"/>
              </a:solidFill>
              <a:latin typeface="+mn-lt"/>
              <a:cs typeface="Arial" panose="020B0604020202020204" pitchFamily="34" charset="0"/>
            </a:endParaRPr>
          </a:p>
          <a:p>
            <a:pPr marL="342900" indent="-342900">
              <a:lnSpc>
                <a:spcPct val="100000"/>
              </a:lnSpc>
              <a:buFontTx/>
              <a:buAutoNum type="arabicPeriod"/>
            </a:pPr>
            <a:r>
              <a:rPr lang="en-US" sz="1800" dirty="0">
                <a:solidFill>
                  <a:srgbClr val="222222"/>
                </a:solidFill>
                <a:latin typeface="+mn-lt"/>
                <a:cs typeface="Arial" panose="020B0604020202020204" pitchFamily="34" charset="0"/>
              </a:rPr>
              <a:t>In the Home screen, press ‘Session’.</a:t>
            </a:r>
          </a:p>
          <a:p>
            <a:pPr marL="342900" indent="-342900">
              <a:lnSpc>
                <a:spcPct val="100000"/>
              </a:lnSpc>
              <a:buFontTx/>
              <a:buAutoNum type="arabicPeriod"/>
            </a:pPr>
            <a:r>
              <a:rPr lang="en-US" sz="1800" dirty="0">
                <a:solidFill>
                  <a:srgbClr val="222222"/>
                </a:solidFill>
                <a:latin typeface="+mn-lt"/>
                <a:cs typeface="Arial" panose="020B0604020202020204" pitchFamily="34" charset="0"/>
              </a:rPr>
              <a:t>Select </a:t>
            </a:r>
            <a:r>
              <a:rPr lang="en-US" altLang="en-US" sz="1800" dirty="0">
                <a:solidFill>
                  <a:srgbClr val="222222"/>
                </a:solidFill>
                <a:latin typeface="+mn-lt"/>
                <a:cs typeface="Arial" panose="020B0604020202020204" pitchFamily="34" charset="0"/>
              </a:rPr>
              <a:t> ‘SSH’ </a:t>
            </a:r>
            <a:r>
              <a:rPr lang="en-US" sz="1800" dirty="0">
                <a:solidFill>
                  <a:srgbClr val="222222"/>
                </a:solidFill>
                <a:latin typeface="+mn-lt"/>
                <a:cs typeface="Arial" panose="020B0604020202020204" pitchFamily="34" charset="0"/>
              </a:rPr>
              <a:t>and input the remote host address </a:t>
            </a:r>
            <a:r>
              <a:rPr lang="en-US" altLang="en-US" sz="1800" dirty="0">
                <a:solidFill>
                  <a:srgbClr val="222222"/>
                </a:solidFill>
                <a:latin typeface="+mn-lt"/>
                <a:cs typeface="Arial" panose="020B0604020202020204" pitchFamily="34" charset="0"/>
              </a:rPr>
              <a:t>(one of the following):</a:t>
            </a:r>
            <a:br>
              <a:rPr lang="en-US" altLang="en-US" sz="1800" dirty="0">
                <a:solidFill>
                  <a:srgbClr val="222222"/>
                </a:solidFill>
                <a:latin typeface="+mn-lt"/>
                <a:cs typeface="Arial" panose="020B0604020202020204" pitchFamily="34" charset="0"/>
              </a:rPr>
            </a:br>
            <a:r>
              <a:rPr lang="en-US" altLang="en-US" sz="1800" dirty="0">
                <a:solidFill>
                  <a:srgbClr val="222222"/>
                </a:solidFill>
                <a:latin typeface="Courier New" panose="02070309020205020404" pitchFamily="49" charset="0"/>
                <a:cs typeface="Courier New" panose="02070309020205020404" pitchFamily="49" charset="0"/>
              </a:rPr>
              <a:t>powerlogin.tau.ac.il</a:t>
            </a:r>
            <a:r>
              <a:rPr lang="en-US" altLang="en-US" sz="1800" dirty="0">
                <a:solidFill>
                  <a:srgbClr val="222222"/>
                </a:solidFill>
                <a:latin typeface="+mn-lt"/>
                <a:cs typeface="Courier New" panose="02070309020205020404" pitchFamily="49" charset="0"/>
              </a:rPr>
              <a:t> </a:t>
            </a:r>
            <a:br>
              <a:rPr lang="en-US" altLang="en-US" sz="1800" dirty="0">
                <a:solidFill>
                  <a:srgbClr val="222222"/>
                </a:solidFill>
                <a:latin typeface="+mn-lt"/>
                <a:cs typeface="Courier New" panose="02070309020205020404" pitchFamily="49" charset="0"/>
              </a:rPr>
            </a:br>
            <a:r>
              <a:rPr lang="en-US" altLang="en-US" sz="1800" dirty="0">
                <a:solidFill>
                  <a:srgbClr val="222222"/>
                </a:solidFill>
                <a:latin typeface="Courier New" panose="02070309020205020404" pitchFamily="49" charset="0"/>
                <a:cs typeface="Courier New" panose="02070309020205020404" pitchFamily="49" charset="0"/>
              </a:rPr>
              <a:t>powerslurm-login.tau.ac.il</a:t>
            </a:r>
            <a:r>
              <a:rPr lang="en-US" altLang="en-US" sz="1800" dirty="0">
                <a:solidFill>
                  <a:srgbClr val="222222"/>
                </a:solidFill>
                <a:latin typeface="+mn-lt"/>
                <a:cs typeface="Courier New" panose="02070309020205020404" pitchFamily="49" charset="0"/>
              </a:rPr>
              <a:t> </a:t>
            </a:r>
            <a:br>
              <a:rPr lang="en-US" altLang="en-US" sz="1800" dirty="0">
                <a:solidFill>
                  <a:srgbClr val="222222"/>
                </a:solidFill>
                <a:latin typeface="+mn-lt"/>
                <a:cs typeface="Courier New" panose="02070309020205020404" pitchFamily="49" charset="0"/>
              </a:rPr>
            </a:br>
            <a:r>
              <a:rPr lang="en-US" altLang="en-US" sz="1800" dirty="0">
                <a:solidFill>
                  <a:srgbClr val="222222"/>
                </a:solidFill>
                <a:latin typeface="Courier New" panose="02070309020205020404" pitchFamily="49" charset="0"/>
                <a:cs typeface="Courier New" panose="02070309020205020404" pitchFamily="49" charset="0"/>
              </a:rPr>
              <a:t>powerslurm-login2.tau.ac.il</a:t>
            </a:r>
            <a:br>
              <a:rPr kumimoji="0" lang="en-US" altLang="en-US" sz="1800" b="0" i="0" strike="noStrike" cap="none" normalizeH="0" baseline="0" dirty="0">
                <a:ln>
                  <a:noFill/>
                </a:ln>
                <a:effectLst/>
                <a:latin typeface="+mn-lt"/>
                <a:cs typeface="Arial" panose="020B0604020202020204" pitchFamily="34" charset="0"/>
              </a:rPr>
            </a:br>
            <a:r>
              <a:rPr lang="en-US" sz="1800" dirty="0">
                <a:solidFill>
                  <a:srgbClr val="222222"/>
                </a:solidFill>
                <a:latin typeface="+mn-lt"/>
                <a:cs typeface="Arial" panose="020B0604020202020204" pitchFamily="34" charset="0"/>
              </a:rPr>
              <a:t>Check the box ‘Specify username’ and insert your </a:t>
            </a:r>
            <a:r>
              <a:rPr lang="en-US" sz="1800" dirty="0">
                <a:solidFill>
                  <a:srgbClr val="222222"/>
                </a:solidFill>
                <a:latin typeface="Courier New" panose="02070309020205020404" pitchFamily="49" charset="0"/>
                <a:cs typeface="Courier New" panose="02070309020205020404" pitchFamily="49" charset="0"/>
              </a:rPr>
              <a:t>&lt;username&gt;</a:t>
            </a:r>
          </a:p>
          <a:p>
            <a:pPr marL="342900" indent="-342900">
              <a:lnSpc>
                <a:spcPct val="100000"/>
              </a:lnSpc>
              <a:buFontTx/>
              <a:buAutoNum type="arabicPeriod"/>
            </a:pPr>
            <a:r>
              <a:rPr lang="en-US" sz="1800" dirty="0">
                <a:solidFill>
                  <a:srgbClr val="222222"/>
                </a:solidFill>
                <a:latin typeface="+mn-lt"/>
                <a:cs typeface="Arial" panose="020B0604020202020204" pitchFamily="34" charset="0"/>
              </a:rPr>
              <a:t>Provide your university password when prompted.</a:t>
            </a:r>
          </a:p>
          <a:p>
            <a:pPr marL="0" indent="0">
              <a:lnSpc>
                <a:spcPct val="100000"/>
              </a:lnSpc>
              <a:buNone/>
            </a:pPr>
            <a:endParaRPr lang="en-US" altLang="en-US" sz="1800" dirty="0">
              <a:solidFill>
                <a:srgbClr val="222222"/>
              </a:solidFill>
              <a:latin typeface="+mn-lt"/>
              <a:cs typeface="Arial" panose="020B0604020202020204" pitchFamily="34" charset="0"/>
            </a:endParaRPr>
          </a:p>
          <a:p>
            <a:pPr marL="0" indent="0">
              <a:lnSpc>
                <a:spcPct val="100000"/>
              </a:lnSpc>
              <a:buNone/>
            </a:pPr>
            <a:r>
              <a:rPr lang="en-US" altLang="en-US" sz="1800" dirty="0">
                <a:solidFill>
                  <a:srgbClr val="222222"/>
                </a:solidFill>
                <a:latin typeface="+mn-lt"/>
                <a:cs typeface="Arial" panose="020B0604020202020204" pitchFamily="34" charset="0"/>
              </a:rPr>
              <a:t>Welcome aboard—you are now connected!</a:t>
            </a:r>
            <a:br>
              <a:rPr lang="en-US" altLang="en-US" sz="1800" dirty="0">
                <a:solidFill>
                  <a:srgbClr val="222222"/>
                </a:solidFill>
                <a:latin typeface="+mn-lt"/>
                <a:cs typeface="Arial" panose="020B0604020202020204" pitchFamily="34" charset="0"/>
              </a:rPr>
            </a:br>
            <a:endParaRPr lang="en-US" altLang="en-US" sz="1800" dirty="0">
              <a:solidFill>
                <a:srgbClr val="222222"/>
              </a:solidFill>
              <a:latin typeface="+mn-lt"/>
              <a:cs typeface="Arial" panose="020B0604020202020204" pitchFamily="34" charset="0"/>
            </a:endParaRPr>
          </a:p>
        </p:txBody>
      </p:sp>
      <p:pic>
        <p:nvPicPr>
          <p:cNvPr id="6" name="Picture 5">
            <a:extLst>
              <a:ext uri="{FF2B5EF4-FFF2-40B4-BE49-F238E27FC236}">
                <a16:creationId xmlns:a16="http://schemas.microsoft.com/office/drawing/2014/main" id="{0E240DFA-2F98-4B5F-9C42-8DD5BDFFA238}"/>
              </a:ext>
            </a:extLst>
          </p:cNvPr>
          <p:cNvPicPr>
            <a:picLocks noChangeAspect="1"/>
          </p:cNvPicPr>
          <p:nvPr/>
        </p:nvPicPr>
        <p:blipFill rotWithShape="1">
          <a:blip r:embed="rId3"/>
          <a:srcRect r="6435" b="5216"/>
          <a:stretch/>
        </p:blipFill>
        <p:spPr>
          <a:xfrm>
            <a:off x="7604600" y="3185111"/>
            <a:ext cx="4514267" cy="685317"/>
          </a:xfrm>
          <a:prstGeom prst="rect">
            <a:avLst/>
          </a:prstGeom>
        </p:spPr>
      </p:pic>
      <p:sp>
        <p:nvSpPr>
          <p:cNvPr id="7" name="Rectangle 6">
            <a:extLst>
              <a:ext uri="{FF2B5EF4-FFF2-40B4-BE49-F238E27FC236}">
                <a16:creationId xmlns:a16="http://schemas.microsoft.com/office/drawing/2014/main" id="{E5F3C0BA-F9A7-46F4-8F75-F74ED1DADC3E}"/>
              </a:ext>
            </a:extLst>
          </p:cNvPr>
          <p:cNvSpPr/>
          <p:nvPr/>
        </p:nvSpPr>
        <p:spPr>
          <a:xfrm>
            <a:off x="7597839" y="3311901"/>
            <a:ext cx="386767" cy="3914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2C15EAA-9DEA-4F12-AB36-FA232F2CE65F}"/>
              </a:ext>
            </a:extLst>
          </p:cNvPr>
          <p:cNvPicPr>
            <a:picLocks noChangeAspect="1"/>
          </p:cNvPicPr>
          <p:nvPr/>
        </p:nvPicPr>
        <p:blipFill>
          <a:blip r:embed="rId4"/>
          <a:stretch>
            <a:fillRect/>
          </a:stretch>
        </p:blipFill>
        <p:spPr>
          <a:xfrm>
            <a:off x="7797713" y="4093996"/>
            <a:ext cx="3793239" cy="2551279"/>
          </a:xfrm>
          <a:prstGeom prst="rect">
            <a:avLst/>
          </a:prstGeom>
        </p:spPr>
      </p:pic>
      <p:sp>
        <p:nvSpPr>
          <p:cNvPr id="10" name="Rectangle 9">
            <a:extLst>
              <a:ext uri="{FF2B5EF4-FFF2-40B4-BE49-F238E27FC236}">
                <a16:creationId xmlns:a16="http://schemas.microsoft.com/office/drawing/2014/main" id="{AB40A85D-993A-46C8-A83F-DCD135399DB2}"/>
              </a:ext>
            </a:extLst>
          </p:cNvPr>
          <p:cNvSpPr/>
          <p:nvPr/>
        </p:nvSpPr>
        <p:spPr>
          <a:xfrm>
            <a:off x="7840133" y="4253570"/>
            <a:ext cx="287867" cy="340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F633BE-B11C-4294-8D64-E6BB32839D6E}"/>
              </a:ext>
            </a:extLst>
          </p:cNvPr>
          <p:cNvSpPr/>
          <p:nvPr/>
        </p:nvSpPr>
        <p:spPr>
          <a:xfrm>
            <a:off x="7944432" y="4823667"/>
            <a:ext cx="1157234" cy="2113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961670-525E-40A3-9189-665B0276D517}"/>
              </a:ext>
            </a:extLst>
          </p:cNvPr>
          <p:cNvSpPr/>
          <p:nvPr/>
        </p:nvSpPr>
        <p:spPr>
          <a:xfrm>
            <a:off x="9248385" y="4803539"/>
            <a:ext cx="1478881" cy="2113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6223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E752-5794-6F0A-9FF9-80BE75F69E88}"/>
              </a:ext>
            </a:extLst>
          </p:cNvPr>
          <p:cNvSpPr>
            <a:spLocks noGrp="1"/>
          </p:cNvSpPr>
          <p:nvPr>
            <p:ph type="title"/>
          </p:nvPr>
        </p:nvSpPr>
        <p:spPr/>
        <p:txBody>
          <a:bodyPr/>
          <a:lstStyle/>
          <a:p>
            <a:r>
              <a:rPr lang="en-US" dirty="0"/>
              <a:t>Linux basic commands</a:t>
            </a:r>
            <a:endParaRPr lang="LID4096" dirty="0"/>
          </a:p>
        </p:txBody>
      </p:sp>
      <p:graphicFrame>
        <p:nvGraphicFramePr>
          <p:cNvPr id="4" name="Content Placeholder 3">
            <a:extLst>
              <a:ext uri="{FF2B5EF4-FFF2-40B4-BE49-F238E27FC236}">
                <a16:creationId xmlns:a16="http://schemas.microsoft.com/office/drawing/2014/main" id="{9291AD8A-455D-4A96-1065-A9ECEC1521BA}"/>
              </a:ext>
            </a:extLst>
          </p:cNvPr>
          <p:cNvGraphicFramePr>
            <a:graphicFrameLocks noGrp="1"/>
          </p:cNvGraphicFramePr>
          <p:nvPr>
            <p:ph idx="1"/>
          </p:nvPr>
        </p:nvGraphicFramePr>
        <p:xfrm>
          <a:off x="838200" y="1825625"/>
          <a:ext cx="10515600" cy="2225040"/>
        </p:xfrm>
        <a:graphic>
          <a:graphicData uri="http://schemas.openxmlformats.org/drawingml/2006/table">
            <a:tbl>
              <a:tblPr firstRow="1" bandRow="1">
                <a:tableStyleId>{C083E6E3-FA7D-4D7B-A595-EF9225AFEA82}</a:tableStyleId>
              </a:tblPr>
              <a:tblGrid>
                <a:gridCol w="5257800">
                  <a:extLst>
                    <a:ext uri="{9D8B030D-6E8A-4147-A177-3AD203B41FA5}">
                      <a16:colId xmlns:a16="http://schemas.microsoft.com/office/drawing/2014/main" val="720072152"/>
                    </a:ext>
                  </a:extLst>
                </a:gridCol>
                <a:gridCol w="5257800">
                  <a:extLst>
                    <a:ext uri="{9D8B030D-6E8A-4147-A177-3AD203B41FA5}">
                      <a16:colId xmlns:a16="http://schemas.microsoft.com/office/drawing/2014/main" val="4088389293"/>
                    </a:ext>
                  </a:extLst>
                </a:gridCol>
              </a:tblGrid>
              <a:tr h="370840">
                <a:tc>
                  <a:txBody>
                    <a:bodyPr/>
                    <a:lstStyle/>
                    <a:p>
                      <a:r>
                        <a:rPr lang="en-US" dirty="0"/>
                        <a:t>Description</a:t>
                      </a:r>
                      <a:endParaRPr lang="LID4096" dirty="0"/>
                    </a:p>
                  </a:txBody>
                  <a:tcPr/>
                </a:tc>
                <a:tc>
                  <a:txBody>
                    <a:bodyPr/>
                    <a:lstStyle/>
                    <a:p>
                      <a:r>
                        <a:rPr lang="en-US" dirty="0"/>
                        <a:t>Command</a:t>
                      </a:r>
                      <a:endParaRPr lang="LID4096" dirty="0"/>
                    </a:p>
                  </a:txBody>
                  <a:tcPr/>
                </a:tc>
                <a:extLst>
                  <a:ext uri="{0D108BD9-81ED-4DB2-BD59-A6C34878D82A}">
                    <a16:rowId xmlns:a16="http://schemas.microsoft.com/office/drawing/2014/main" val="1274717046"/>
                  </a:ext>
                </a:extLst>
              </a:tr>
              <a:tr h="370840">
                <a:tc>
                  <a:txBody>
                    <a:bodyPr/>
                    <a:lstStyle/>
                    <a:p>
                      <a:r>
                        <a:rPr lang="en-US" dirty="0"/>
                        <a:t>Navigate the file system</a:t>
                      </a:r>
                      <a:endParaRPr lang="LID4096" dirty="0"/>
                    </a:p>
                  </a:txBody>
                  <a:tcPr/>
                </a:tc>
                <a:tc>
                  <a:txBody>
                    <a:bodyPr/>
                    <a:lstStyle/>
                    <a:p>
                      <a:r>
                        <a:rPr lang="en-US" dirty="0"/>
                        <a:t>cd, ls, </a:t>
                      </a:r>
                      <a:r>
                        <a:rPr lang="en-US" dirty="0" err="1"/>
                        <a:t>pwd</a:t>
                      </a:r>
                      <a:endParaRPr lang="LID4096" dirty="0"/>
                    </a:p>
                  </a:txBody>
                  <a:tcPr/>
                </a:tc>
                <a:extLst>
                  <a:ext uri="{0D108BD9-81ED-4DB2-BD59-A6C34878D82A}">
                    <a16:rowId xmlns:a16="http://schemas.microsoft.com/office/drawing/2014/main" val="195876878"/>
                  </a:ext>
                </a:extLst>
              </a:tr>
              <a:tr h="370840">
                <a:tc>
                  <a:txBody>
                    <a:bodyPr/>
                    <a:lstStyle/>
                    <a:p>
                      <a:r>
                        <a:rPr lang="en-US" dirty="0"/>
                        <a:t>File operations</a:t>
                      </a:r>
                      <a:endParaRPr lang="LID4096" dirty="0"/>
                    </a:p>
                  </a:txBody>
                  <a:tcPr/>
                </a:tc>
                <a:tc>
                  <a:txBody>
                    <a:bodyPr/>
                    <a:lstStyle/>
                    <a:p>
                      <a:r>
                        <a:rPr lang="en-US" dirty="0"/>
                        <a:t>cp, mv, rm</a:t>
                      </a:r>
                      <a:endParaRPr lang="LID4096" dirty="0"/>
                    </a:p>
                  </a:txBody>
                  <a:tcPr/>
                </a:tc>
                <a:extLst>
                  <a:ext uri="{0D108BD9-81ED-4DB2-BD59-A6C34878D82A}">
                    <a16:rowId xmlns:a16="http://schemas.microsoft.com/office/drawing/2014/main" val="1885887198"/>
                  </a:ext>
                </a:extLst>
              </a:tr>
              <a:tr h="370840">
                <a:tc>
                  <a:txBody>
                    <a:bodyPr/>
                    <a:lstStyle/>
                    <a:p>
                      <a:r>
                        <a:rPr lang="en-US" dirty="0"/>
                        <a:t>View files</a:t>
                      </a:r>
                      <a:endParaRPr lang="LID4096" dirty="0"/>
                    </a:p>
                  </a:txBody>
                  <a:tcPr/>
                </a:tc>
                <a:tc>
                  <a:txBody>
                    <a:bodyPr/>
                    <a:lstStyle/>
                    <a:p>
                      <a:r>
                        <a:rPr lang="en-US" dirty="0"/>
                        <a:t>cat, less, head, tail</a:t>
                      </a:r>
                      <a:endParaRPr lang="LID4096" dirty="0"/>
                    </a:p>
                  </a:txBody>
                  <a:tcPr/>
                </a:tc>
                <a:extLst>
                  <a:ext uri="{0D108BD9-81ED-4DB2-BD59-A6C34878D82A}">
                    <a16:rowId xmlns:a16="http://schemas.microsoft.com/office/drawing/2014/main" val="509380614"/>
                  </a:ext>
                </a:extLst>
              </a:tr>
              <a:tr h="370840">
                <a:tc>
                  <a:txBody>
                    <a:bodyPr/>
                    <a:lstStyle/>
                    <a:p>
                      <a:r>
                        <a:rPr lang="en-US" dirty="0"/>
                        <a:t>Search and manipulate text</a:t>
                      </a:r>
                      <a:endParaRPr lang="LID4096" dirty="0"/>
                    </a:p>
                  </a:txBody>
                  <a:tcPr/>
                </a:tc>
                <a:tc>
                  <a:txBody>
                    <a:bodyPr/>
                    <a:lstStyle/>
                    <a:p>
                      <a:r>
                        <a:rPr lang="en-US" dirty="0"/>
                        <a:t>grep, cut, awk</a:t>
                      </a:r>
                      <a:endParaRPr lang="LID4096" dirty="0"/>
                    </a:p>
                  </a:txBody>
                  <a:tcPr/>
                </a:tc>
                <a:extLst>
                  <a:ext uri="{0D108BD9-81ED-4DB2-BD59-A6C34878D82A}">
                    <a16:rowId xmlns:a16="http://schemas.microsoft.com/office/drawing/2014/main" val="948841517"/>
                  </a:ext>
                </a:extLst>
              </a:tr>
              <a:tr h="370840">
                <a:tc>
                  <a:txBody>
                    <a:bodyPr/>
                    <a:lstStyle/>
                    <a:p>
                      <a:r>
                        <a:rPr lang="en-US" dirty="0"/>
                        <a:t>Manage file permissions</a:t>
                      </a:r>
                      <a:endParaRPr lang="LID4096" dirty="0"/>
                    </a:p>
                  </a:txBody>
                  <a:tcPr/>
                </a:tc>
                <a:tc>
                  <a:txBody>
                    <a:bodyPr/>
                    <a:lstStyle/>
                    <a:p>
                      <a:r>
                        <a:rPr lang="en-US" dirty="0" err="1"/>
                        <a:t>chmod</a:t>
                      </a:r>
                      <a:endParaRPr lang="LID4096" dirty="0"/>
                    </a:p>
                  </a:txBody>
                  <a:tcPr/>
                </a:tc>
                <a:extLst>
                  <a:ext uri="{0D108BD9-81ED-4DB2-BD59-A6C34878D82A}">
                    <a16:rowId xmlns:a16="http://schemas.microsoft.com/office/drawing/2014/main" val="1870138637"/>
                  </a:ext>
                </a:extLst>
              </a:tr>
            </a:tbl>
          </a:graphicData>
        </a:graphic>
      </p:graphicFrame>
    </p:spTree>
    <p:extLst>
      <p:ext uri="{BB962C8B-B14F-4D97-AF65-F5344CB8AC3E}">
        <p14:creationId xmlns:p14="http://schemas.microsoft.com/office/powerpoint/2010/main" val="28453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879C-CCDF-4D19-9C9A-5614B0A745C3}"/>
              </a:ext>
            </a:extLst>
          </p:cNvPr>
          <p:cNvSpPr>
            <a:spLocks noGrp="1"/>
          </p:cNvSpPr>
          <p:nvPr>
            <p:ph type="title"/>
          </p:nvPr>
        </p:nvSpPr>
        <p:spPr/>
        <p:txBody>
          <a:bodyPr/>
          <a:lstStyle/>
          <a:p>
            <a:r>
              <a:rPr lang="en-US" dirty="0"/>
              <a:t>B</a:t>
            </a:r>
            <a:r>
              <a:rPr lang="en-US" sz="4400" dirty="0"/>
              <a:t>asic </a:t>
            </a:r>
            <a:r>
              <a:rPr lang="en-US" dirty="0"/>
              <a:t>Linux C</a:t>
            </a:r>
            <a:r>
              <a:rPr lang="en-US" sz="4400" dirty="0"/>
              <a:t>ommands</a:t>
            </a:r>
            <a:endParaRPr lang="en-US" dirty="0"/>
          </a:p>
        </p:txBody>
      </p:sp>
      <p:sp>
        <p:nvSpPr>
          <p:cNvPr id="5" name="Content Placeholder 4">
            <a:extLst>
              <a:ext uri="{FF2B5EF4-FFF2-40B4-BE49-F238E27FC236}">
                <a16:creationId xmlns:a16="http://schemas.microsoft.com/office/drawing/2014/main" id="{977071CC-6046-4435-9B31-4D26A4EFE5E6}"/>
              </a:ext>
            </a:extLst>
          </p:cNvPr>
          <p:cNvSpPr>
            <a:spLocks noGrp="1"/>
          </p:cNvSpPr>
          <p:nvPr>
            <p:ph idx="1"/>
          </p:nvPr>
        </p:nvSpPr>
        <p:spPr>
          <a:xfrm>
            <a:off x="838199" y="1554690"/>
            <a:ext cx="11192933" cy="5142443"/>
          </a:xfrm>
        </p:spPr>
        <p:txBody>
          <a:bodyPr>
            <a:normAutofit lnSpcReduction="10000"/>
          </a:bodyPr>
          <a:lstStyle/>
          <a:p>
            <a:pPr>
              <a:buFont typeface="Wingdings" panose="05000000000000000000" pitchFamily="2" charset="2"/>
              <a:buChar char="§"/>
            </a:pPr>
            <a:r>
              <a:rPr lang="en-US" sz="1800" dirty="0" err="1">
                <a:latin typeface="Courier New" panose="02070309020205020404" pitchFamily="49" charset="0"/>
                <a:cs typeface="Courier New" panose="02070309020205020404" pitchFamily="49" charset="0"/>
              </a:rPr>
              <a:t>pwd</a:t>
            </a:r>
            <a:r>
              <a:rPr lang="en-US" sz="1800" dirty="0"/>
              <a:t> - Print working directory, shows the </a:t>
            </a:r>
            <a:r>
              <a:rPr lang="en-US" altLang="en-US" sz="1800" dirty="0"/>
              <a:t>absolute path of the directory you are currently in</a:t>
            </a:r>
            <a:r>
              <a:rPr lang="en-US" sz="1800" dirty="0"/>
              <a:t>.</a:t>
            </a:r>
          </a:p>
          <a:p>
            <a:pPr>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ls</a:t>
            </a:r>
            <a:r>
              <a:rPr lang="en-US" sz="1800" dirty="0"/>
              <a:t> - Lists files and directories in the current directory.</a:t>
            </a:r>
            <a:br>
              <a:rPr lang="en-US" sz="1800" dirty="0"/>
            </a:br>
            <a:r>
              <a:rPr lang="en-US" sz="1800" dirty="0"/>
              <a:t>Use </a:t>
            </a:r>
            <a:r>
              <a:rPr lang="en-US" sz="1800" dirty="0">
                <a:latin typeface="Courier New" panose="02070309020205020404" pitchFamily="49" charset="0"/>
                <a:cs typeface="Courier New" panose="02070309020205020404" pitchFamily="49" charset="0"/>
              </a:rPr>
              <a:t>ls</a:t>
            </a:r>
            <a:r>
              <a:rPr lang="en-US" sz="1800" dirty="0"/>
              <a:t> </a:t>
            </a:r>
            <a:r>
              <a:rPr lang="en-US" sz="1800" dirty="0">
                <a:latin typeface="Courier New" panose="02070309020205020404" pitchFamily="49" charset="0"/>
                <a:cs typeface="Courier New" panose="02070309020205020404" pitchFamily="49" charset="0"/>
              </a:rPr>
              <a:t>–a </a:t>
            </a:r>
            <a:r>
              <a:rPr lang="en-US" sz="1800" dirty="0"/>
              <a:t>to show hidden files</a:t>
            </a:r>
          </a:p>
          <a:p>
            <a:pPr>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cd /path/to/</a:t>
            </a:r>
            <a:r>
              <a:rPr lang="en-US" sz="1800" dirty="0" err="1">
                <a:latin typeface="Courier New" panose="02070309020205020404" pitchFamily="49" charset="0"/>
                <a:cs typeface="Courier New" panose="02070309020205020404" pitchFamily="49" charset="0"/>
              </a:rPr>
              <a:t>directory_name</a:t>
            </a:r>
            <a:r>
              <a:rPr lang="en-US" sz="1800" dirty="0"/>
              <a:t> - Navigates you to the specified directory.</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cd</a:t>
            </a:r>
            <a:r>
              <a:rPr lang="en-US" sz="1800" dirty="0"/>
              <a:t> with no arguments returns you to the home directory.</a:t>
            </a:r>
          </a:p>
          <a:p>
            <a:pPr>
              <a:buFont typeface="Wingdings" panose="05000000000000000000" pitchFamily="2" charset="2"/>
              <a:buChar char="§"/>
            </a:pPr>
            <a:r>
              <a:rPr lang="en-US" sz="1800" dirty="0" err="1">
                <a:latin typeface="Courier New" panose="02070309020205020404" pitchFamily="49" charset="0"/>
                <a:cs typeface="Courier New" panose="02070309020205020404" pitchFamily="49" charset="0"/>
              </a:rPr>
              <a:t>mkdir</a:t>
            </a:r>
            <a:r>
              <a:rPr lang="en-US" sz="1800" dirty="0">
                <a:latin typeface="Courier New" panose="02070309020205020404" pitchFamily="49" charset="0"/>
                <a:cs typeface="Courier New" panose="02070309020205020404" pitchFamily="49" charset="0"/>
              </a:rPr>
              <a:t> /path/to/</a:t>
            </a:r>
            <a:r>
              <a:rPr lang="en-US" sz="1800" dirty="0" err="1">
                <a:latin typeface="Courier New" panose="02070309020205020404" pitchFamily="49" charset="0"/>
                <a:cs typeface="Courier New" panose="02070309020205020404" pitchFamily="49" charset="0"/>
              </a:rPr>
              <a:t>directory_name</a:t>
            </a:r>
            <a:r>
              <a:rPr lang="en-US" sz="1800" dirty="0"/>
              <a:t> - Creates a new directory.</a:t>
            </a:r>
          </a:p>
          <a:p>
            <a:pPr>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rm /path/to/</a:t>
            </a:r>
            <a:r>
              <a:rPr lang="en-US" sz="1800" dirty="0" err="1">
                <a:latin typeface="Courier New" panose="02070309020205020404" pitchFamily="49" charset="0"/>
                <a:cs typeface="Courier New" panose="02070309020205020404" pitchFamily="49" charset="0"/>
              </a:rPr>
              <a:t>directory_or_file_name</a:t>
            </a:r>
            <a:r>
              <a:rPr lang="en-US" sz="1800" dirty="0"/>
              <a:t> - Removes and deletes files or directories. </a:t>
            </a:r>
            <a:br>
              <a:rPr lang="en-US" sz="1800" dirty="0"/>
            </a:br>
            <a:r>
              <a:rPr lang="en-US" sz="1800" dirty="0"/>
              <a:t>Use </a:t>
            </a:r>
            <a:r>
              <a:rPr lang="en-US" sz="1800" dirty="0">
                <a:latin typeface="Courier New" panose="02070309020205020404" pitchFamily="49" charset="0"/>
                <a:cs typeface="Courier New" panose="02070309020205020404" pitchFamily="49" charset="0"/>
              </a:rPr>
              <a:t>rm -r </a:t>
            </a:r>
            <a:r>
              <a:rPr lang="en-US" sz="1800" dirty="0"/>
              <a:t>to delete directories and their contents.</a:t>
            </a:r>
          </a:p>
          <a:p>
            <a:pPr>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touch</a:t>
            </a:r>
            <a:r>
              <a:rPr lang="en-US" sz="1800" dirty="0"/>
              <a:t> </a:t>
            </a:r>
            <a:r>
              <a:rPr lang="en-US" sz="1800" dirty="0">
                <a:latin typeface="Courier New" panose="02070309020205020404" pitchFamily="49" charset="0"/>
                <a:cs typeface="Courier New" panose="02070309020205020404" pitchFamily="49" charset="0"/>
              </a:rPr>
              <a:t>/path/to/</a:t>
            </a:r>
            <a:r>
              <a:rPr lang="en-US" sz="1800" dirty="0" err="1">
                <a:latin typeface="Courier New" panose="02070309020205020404" pitchFamily="49" charset="0"/>
                <a:cs typeface="Courier New" panose="02070309020205020404" pitchFamily="49" charset="0"/>
              </a:rPr>
              <a:t>file_name</a:t>
            </a:r>
            <a:r>
              <a:rPr lang="en-US" sz="1800" dirty="0"/>
              <a:t> - Create an empty file or updates the timestamp of an existing file.</a:t>
            </a:r>
          </a:p>
          <a:p>
            <a:pPr>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cp /path/to/</a:t>
            </a:r>
            <a:r>
              <a:rPr lang="en-US" sz="1800" dirty="0" err="1">
                <a:latin typeface="Courier New" panose="02070309020205020404" pitchFamily="49" charset="0"/>
                <a:cs typeface="Courier New" panose="02070309020205020404" pitchFamily="49" charset="0"/>
              </a:rPr>
              <a:t>source_file</a:t>
            </a:r>
            <a:r>
              <a:rPr lang="en-US" sz="1800" dirty="0">
                <a:latin typeface="Courier New" panose="02070309020205020404" pitchFamily="49" charset="0"/>
                <a:cs typeface="Courier New" panose="02070309020205020404" pitchFamily="49" charset="0"/>
              </a:rPr>
              <a:t> /path/to/destination</a:t>
            </a:r>
            <a:r>
              <a:rPr lang="en-US" sz="1800" dirty="0"/>
              <a:t> - Copies files or directories from source to destination. Use </a:t>
            </a:r>
            <a:r>
              <a:rPr lang="en-US" sz="1800" dirty="0">
                <a:latin typeface="Courier New" panose="02070309020205020404" pitchFamily="49" charset="0"/>
                <a:cs typeface="Courier New" panose="02070309020205020404" pitchFamily="49" charset="0"/>
              </a:rPr>
              <a:t>cp -r </a:t>
            </a:r>
            <a:r>
              <a:rPr lang="en-US" sz="1800" dirty="0"/>
              <a:t>for directories, to copy their contents.</a:t>
            </a:r>
          </a:p>
          <a:p>
            <a:pPr>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mv /path/to/source /path/to/destination</a:t>
            </a:r>
            <a:r>
              <a:rPr lang="en-US" sz="1800" dirty="0"/>
              <a:t> - Move files or directories, from source to destination. </a:t>
            </a:r>
            <a:br>
              <a:rPr lang="en-US" sz="1800" dirty="0"/>
            </a:br>
            <a:r>
              <a:rPr lang="en-US" sz="1800" dirty="0"/>
              <a:t>Can also be used to rename them using  </a:t>
            </a:r>
            <a:r>
              <a:rPr lang="en-US" sz="1800" dirty="0">
                <a:latin typeface="Courier New" panose="02070309020205020404" pitchFamily="49" charset="0"/>
                <a:cs typeface="Courier New" panose="02070309020205020404" pitchFamily="49" charset="0"/>
              </a:rPr>
              <a:t>mv /path/to/</a:t>
            </a:r>
            <a:r>
              <a:rPr lang="en-US" sz="1800" dirty="0" err="1">
                <a:latin typeface="Courier New" panose="02070309020205020404" pitchFamily="49" charset="0"/>
                <a:cs typeface="Courier New" panose="02070309020205020404" pitchFamily="49" charset="0"/>
              </a:rPr>
              <a:t>old_name</a:t>
            </a:r>
            <a:r>
              <a:rPr lang="en-US" sz="1800" dirty="0">
                <a:latin typeface="Courier New" panose="02070309020205020404" pitchFamily="49" charset="0"/>
                <a:cs typeface="Courier New" panose="02070309020205020404" pitchFamily="49" charset="0"/>
              </a:rPr>
              <a:t> /path/to/</a:t>
            </a:r>
            <a:r>
              <a:rPr lang="en-US" sz="1800" dirty="0" err="1">
                <a:latin typeface="Courier New" panose="02070309020205020404" pitchFamily="49" charset="0"/>
                <a:cs typeface="Courier New" panose="02070309020205020404" pitchFamily="49" charset="0"/>
              </a:rPr>
              <a:t>new_name</a:t>
            </a:r>
            <a:r>
              <a:rPr lang="en-US" sz="1800" dirty="0">
                <a:latin typeface="Courier New" panose="02070309020205020404" pitchFamily="49" charset="0"/>
                <a:cs typeface="Courier New" panose="02070309020205020404" pitchFamily="49" charset="0"/>
              </a:rPr>
              <a:t> </a:t>
            </a:r>
          </a:p>
          <a:p>
            <a:pPr>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python /path/to/ script_name.py</a:t>
            </a:r>
            <a:r>
              <a:rPr lang="en-US" sz="1800" dirty="0"/>
              <a:t> - Run a Python script in the terminal (assuming Python is installed)</a:t>
            </a:r>
          </a:p>
          <a:p>
            <a:pPr>
              <a:buFont typeface="Wingdings" panose="05000000000000000000" pitchFamily="2" charset="2"/>
              <a:buChar char="§"/>
            </a:pPr>
            <a:endParaRPr lang="en-US" sz="1800" dirty="0"/>
          </a:p>
          <a:p>
            <a:pPr marL="0" indent="0">
              <a:buNone/>
            </a:pPr>
            <a:r>
              <a:rPr lang="en-US" sz="1800" dirty="0"/>
              <a:t>For more information: </a:t>
            </a:r>
            <a:r>
              <a:rPr lang="en-US" sz="1800" dirty="0">
                <a:hlinkClick r:id="rId2"/>
              </a:rPr>
              <a:t>https://hpcguide.tau.ac.il/index.php?title=Linux_basic_commands</a:t>
            </a: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581609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13609</TotalTime>
  <Words>3822</Words>
  <Application>Microsoft Office PowerPoint</Application>
  <PresentationFormat>Widescreen</PresentationFormat>
  <Paragraphs>254</Paragraphs>
  <Slides>31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Aptos</vt:lpstr>
      <vt:lpstr>Arial</vt:lpstr>
      <vt:lpstr>Calibri</vt:lpstr>
      <vt:lpstr>Calibri Light</vt:lpstr>
      <vt:lpstr>Courier New</vt:lpstr>
      <vt:lpstr>Times New Roman</vt:lpstr>
      <vt:lpstr>Wingdings</vt:lpstr>
      <vt:lpstr>Office Theme</vt:lpstr>
      <vt:lpstr>Comprehensive Guide to Using the University's Server Cluster: Steps and Helpful Tips</vt:lpstr>
      <vt:lpstr>Introduction</vt:lpstr>
      <vt:lpstr>Steps</vt:lpstr>
      <vt:lpstr>Account Creation via HPC</vt:lpstr>
      <vt:lpstr>Global Protect Authentication </vt:lpstr>
      <vt:lpstr>Linux</vt:lpstr>
      <vt:lpstr>MobaXterm</vt:lpstr>
      <vt:lpstr>Linux basic commands</vt:lpstr>
      <vt:lpstr>Basic Linux Commands</vt:lpstr>
      <vt:lpstr>Additional Preparations and Tips</vt:lpstr>
      <vt:lpstr>Recommended aliases:</vt:lpstr>
      <vt:lpstr>Recommended aliases:</vt:lpstr>
      <vt:lpstr>Queues</vt:lpstr>
      <vt:lpstr>Interactive Sessions</vt:lpstr>
      <vt:lpstr>How to Check Node Capacity</vt:lpstr>
      <vt:lpstr>How to Check Node Capacity</vt:lpstr>
      <vt:lpstr>How to Check Node Capacity</vt:lpstr>
      <vt:lpstr>Job Submission and .sh files</vt:lpstr>
      <vt:lpstr>Job Status</vt:lpstr>
      <vt:lpstr>Python script for creating job files(PBS or SLURM):</vt:lpstr>
      <vt:lpstr>Creating a Connection to Jupyter Notebook</vt:lpstr>
      <vt:lpstr>Miniconda</vt:lpstr>
      <vt:lpstr>Setting Up Miniconda</vt:lpstr>
      <vt:lpstr>PowerPoint Presentation</vt:lpstr>
      <vt:lpstr>2. Creating and Using Conda Environment</vt:lpstr>
      <vt:lpstr>Connecting via VSCode</vt:lpstr>
      <vt:lpstr>Connecting via PyCharm</vt:lpstr>
      <vt:lpstr>Copilot</vt:lpstr>
      <vt:lpstr>Git + Github</vt:lpstr>
      <vt:lpstr>Git + Github</vt:lpstr>
      <vt:lpstr>Git +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המדריך המלא לעבודה בקלאסטר</dc:title>
  <dc:creator>Noy Bandel</dc:creator>
  <cp:lastModifiedBy>Gal Toledano</cp:lastModifiedBy>
  <cp:revision>83</cp:revision>
  <dcterms:created xsi:type="dcterms:W3CDTF">2024-10-31T08:37:11Z</dcterms:created>
  <dcterms:modified xsi:type="dcterms:W3CDTF">2025-05-13T08:24:53Z</dcterms:modified>
</cp:coreProperties>
</file>