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handoutMasterIdLst>
    <p:handoutMasterId r:id="rId35"/>
  </p:handoutMasterIdLst>
  <p:sldIdLst>
    <p:sldId id="256" r:id="rId4"/>
    <p:sldId id="336" r:id="rId5"/>
    <p:sldId id="309" r:id="rId6"/>
    <p:sldId id="261" r:id="rId7"/>
    <p:sldId id="363" r:id="rId8"/>
    <p:sldId id="364" r:id="rId9"/>
    <p:sldId id="339" r:id="rId10"/>
    <p:sldId id="347" r:id="rId11"/>
    <p:sldId id="342" r:id="rId12"/>
    <p:sldId id="343" r:id="rId13"/>
    <p:sldId id="344" r:id="rId14"/>
    <p:sldId id="345" r:id="rId15"/>
    <p:sldId id="346" r:id="rId16"/>
    <p:sldId id="348" r:id="rId17"/>
    <p:sldId id="367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35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sa" initials="M" lastIdx="13" clrIdx="0">
    <p:extLst>
      <p:ext uri="{19B8F6BF-5375-455C-9EA6-DF929625EA0E}">
        <p15:presenceInfo xmlns:p15="http://schemas.microsoft.com/office/powerpoint/2012/main" userId="May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CC99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4717" autoAdjust="0"/>
  </p:normalViewPr>
  <p:slideViewPr>
    <p:cSldViewPr>
      <p:cViewPr varScale="1">
        <p:scale>
          <a:sx n="70" d="100"/>
          <a:sy n="70" d="100"/>
        </p:scale>
        <p:origin x="756" y="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09:27.24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23:10.173" idx="3">
    <p:pos x="10" y="10"/>
    <p:text>expliquer les raisons ici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24:19.606" idx="4">
    <p:pos x="10" y="10"/>
    <p:text>kif barrer 1999</p:text>
    <p:extLst>
      <p:ext uri="{C676402C-5697-4E1C-873F-D02D1690AC5C}">
        <p15:threadingInfo xmlns:p15="http://schemas.microsoft.com/office/powerpoint/2012/main" timeZoneBias="420"/>
      </p:ext>
    </p:extLst>
  </p:cm>
  <p:cm authorId="1" dt="2021-04-20T17:24:50.027" idx="5">
    <p:pos x="10" y="146"/>
    <p:text>pour simplifier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36:28.084" idx="6">
    <p:pos x="10" y="10"/>
    <p:text>est-ce qu'il faut dire les noms des pays en francais?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5:21.262" idx="12">
    <p:pos x="10" y="10"/>
    <p:text>meilleurs 15 pays figure belle autre que ca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5:04.487" idx="10">
    <p:pos x="10" y="10"/>
    <p:text>markers</p:text>
    <p:extLst>
      <p:ext uri="{C676402C-5697-4E1C-873F-D02D1690AC5C}">
        <p15:threadingInfo xmlns:p15="http://schemas.microsoft.com/office/powerpoint/2012/main" timeZoneBias="420"/>
      </p:ext>
    </p:extLst>
  </p:cm>
  <p:cm authorId="1" dt="2021-04-20T17:45:18.668" idx="11">
    <p:pos x="10" y="146"/>
    <p:text>semilogi</p:text>
    <p:extLst>
      <p:ext uri="{C676402C-5697-4E1C-873F-D02D1690AC5C}">
        <p15:threadingInfo xmlns:p15="http://schemas.microsoft.com/office/powerpoint/2012/main" timeZoneBias="420">
          <p15:parentCm authorId="1" idx="10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0:21.251" idx="7">
    <p:pos x="10" y="10"/>
    <p:text>PIB c'est lequel qui change beaucoup</p:text>
    <p:extLst>
      <p:ext uri="{C676402C-5697-4E1C-873F-D02D1690AC5C}">
        <p15:threadingInfo xmlns:p15="http://schemas.microsoft.com/office/powerpoint/2012/main" timeZoneBias="420"/>
      </p:ext>
    </p:extLst>
  </p:cm>
  <p:cm authorId="1" dt="2021-04-20T17:42:38.619" idx="8">
    <p:pos x="10" y="146"/>
    <p:text>tozbit shakl kaber el forme</p:text>
    <p:extLst>
      <p:ext uri="{C676402C-5697-4E1C-873F-D02D1690AC5C}">
        <p15:threadingInfo xmlns:p15="http://schemas.microsoft.com/office/powerpoint/2012/main" timeZoneBias="420">
          <p15:parentCm authorId="1" idx="7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43:48.442" idx="9">
    <p:pos x="10" y="10"/>
    <p:text>augmentation toujs pays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4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241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1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0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Fillna</a:t>
            </a:r>
            <a:endParaRPr lang="fr-FR" dirty="0"/>
          </a:p>
          <a:p>
            <a:r>
              <a:rPr lang="fr-FR" dirty="0" err="1"/>
              <a:t>Wasle</a:t>
            </a:r>
            <a:r>
              <a:rPr lang="fr-FR" dirty="0"/>
              <a:t> slide ba3do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5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8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remarque que la chine, l’inde et les </a:t>
            </a:r>
            <a:r>
              <a:rPr lang="fr-FR" dirty="0" err="1"/>
              <a:t>etats</a:t>
            </a:r>
            <a:r>
              <a:rPr lang="fr-FR" dirty="0"/>
              <a:t> unies et la </a:t>
            </a:r>
            <a:r>
              <a:rPr lang="fr-FR" dirty="0" err="1"/>
              <a:t>russie</a:t>
            </a:r>
            <a:r>
              <a:rPr lang="fr-FR" dirty="0"/>
              <a:t> sont toujours en premier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65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remarque que la chine, l’inde et les </a:t>
            </a:r>
            <a:r>
              <a:rPr lang="fr-FR" dirty="0" err="1"/>
              <a:t>etats</a:t>
            </a:r>
            <a:r>
              <a:rPr lang="fr-FR" dirty="0"/>
              <a:t> unies et la </a:t>
            </a:r>
            <a:r>
              <a:rPr lang="fr-FR" dirty="0" err="1"/>
              <a:t>russie</a:t>
            </a:r>
            <a:r>
              <a:rPr lang="fr-FR" dirty="0"/>
              <a:t> sont toujours en premier </a:t>
            </a:r>
          </a:p>
          <a:p>
            <a:r>
              <a:rPr lang="fr-FR" dirty="0"/>
              <a:t>En dernier on a </a:t>
            </a:r>
            <a:r>
              <a:rPr lang="fr-FR" dirty="0" err="1"/>
              <a:t>turquie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donc en rassemblant les 3 analyses on obtient les meilleurs 15 pays en </a:t>
            </a:r>
            <a:r>
              <a:rPr lang="fr-FR" dirty="0" err="1"/>
              <a:t>considerant</a:t>
            </a:r>
            <a:r>
              <a:rPr lang="fr-FR" dirty="0"/>
              <a:t> ces 3 indicateurs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8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35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remarque que la Chine, Etats Unis, le Japan, UK et la France sont en premiers pour le PIB mais pour le PIB par habitant on trouve </a:t>
            </a:r>
          </a:p>
          <a:p>
            <a:r>
              <a:rPr lang="fr-FR" dirty="0"/>
              <a:t>D’autres pays tels que : </a:t>
            </a:r>
            <a:r>
              <a:rPr lang="fr-FR" dirty="0" err="1"/>
              <a:t>Liechnestein</a:t>
            </a:r>
            <a:r>
              <a:rPr lang="fr-FR" dirty="0"/>
              <a:t>, Luxembourg, </a:t>
            </a:r>
            <a:r>
              <a:rPr lang="fr-FR" dirty="0" err="1"/>
              <a:t>Denmar</a:t>
            </a:r>
            <a:r>
              <a:rPr lang="fr-FR" dirty="0"/>
              <a:t>, </a:t>
            </a:r>
            <a:r>
              <a:rPr lang="fr-FR" dirty="0" err="1"/>
              <a:t>Norway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: Mission, but, </a:t>
            </a:r>
          </a:p>
          <a:p>
            <a:r>
              <a:rPr lang="en-US" dirty="0"/>
              <a:t>Les questions qui </a:t>
            </a:r>
            <a:r>
              <a:rPr lang="en-US" dirty="0" err="1"/>
              <a:t>mènent</a:t>
            </a:r>
            <a:r>
              <a:rPr lang="en-US" dirty="0"/>
              <a:t> aux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</a:p>
          <a:p>
            <a:r>
              <a:rPr lang="en-US" dirty="0"/>
              <a:t>Je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les </a:t>
            </a:r>
            <a:r>
              <a:rPr lang="en-US" dirty="0" err="1"/>
              <a:t>etapes</a:t>
            </a:r>
            <a:r>
              <a:rPr lang="en-US" dirty="0"/>
              <a:t> que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suivi</a:t>
            </a:r>
            <a:r>
              <a:rPr lang="en-US" dirty="0"/>
              <a:t> pour le </a:t>
            </a:r>
            <a:r>
              <a:rPr lang="en-US" dirty="0" err="1"/>
              <a:t>nettoyage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8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donc les meilleurs 15 pays en prenant en compte le PIB et le PIB par habitant sont en premier : les </a:t>
            </a:r>
            <a:r>
              <a:rPr lang="fr-FR" dirty="0" err="1"/>
              <a:t>etats</a:t>
            </a:r>
            <a:r>
              <a:rPr lang="fr-FR" dirty="0"/>
              <a:t> unis, Japan, l’Australie et Qatar. On trouve</a:t>
            </a:r>
          </a:p>
          <a:p>
            <a:r>
              <a:rPr lang="fr-FR" dirty="0"/>
              <a:t>Aussi plusieurs pays européens tels que la France, Liechtenstein,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4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montre les meilleurs 15 pays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60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repondre</a:t>
            </a:r>
            <a:r>
              <a:rPr lang="fr-FR" dirty="0"/>
              <a:t> a la premier question. </a:t>
            </a:r>
          </a:p>
          <a:p>
            <a:r>
              <a:rPr lang="fr-FR" dirty="0"/>
              <a:t>Donc en calculant un score d’</a:t>
            </a:r>
            <a:r>
              <a:rPr lang="fr-FR" dirty="0" err="1"/>
              <a:t>attractivite</a:t>
            </a:r>
            <a:r>
              <a:rPr lang="fr-FR" dirty="0"/>
              <a:t> total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77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Chine Inde, les autres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18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Chine augmente , Inde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Chine, Inde augmente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61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Etats unis, </a:t>
            </a:r>
            <a:r>
              <a:rPr lang="fr-FR" dirty="0" err="1"/>
              <a:t>facon</a:t>
            </a:r>
            <a:r>
              <a:rPr lang="fr-FR" dirty="0"/>
              <a:t> remarquable, 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Lienshtensitn</a:t>
            </a:r>
            <a:r>
              <a:rPr lang="fr-FR" dirty="0"/>
              <a:t>, </a:t>
            </a:r>
            <a:r>
              <a:rPr lang="fr-FR" dirty="0" err="1"/>
              <a:t>Luxemboourg</a:t>
            </a:r>
            <a:r>
              <a:rPr lang="fr-FR" dirty="0"/>
              <a:t>, </a:t>
            </a:r>
            <a:r>
              <a:rPr lang="fr-FR" dirty="0" err="1"/>
              <a:t>Nrway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45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pays augmentent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0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3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mission analyse exploratoire des </a:t>
            </a:r>
            <a:r>
              <a:rPr lang="fr-FR" dirty="0" err="1"/>
              <a:t>donnees</a:t>
            </a:r>
            <a:r>
              <a:rPr lang="fr-FR" dirty="0"/>
              <a:t> en </a:t>
            </a:r>
            <a:r>
              <a:rPr lang="fr-FR" dirty="0" err="1"/>
              <a:t>repondant</a:t>
            </a:r>
            <a:r>
              <a:rPr lang="fr-FR" dirty="0"/>
              <a:t> aux questions suivantes : -&gt;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96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suis a l’</a:t>
            </a:r>
            <a:r>
              <a:rPr lang="fr-FR" dirty="0" err="1"/>
              <a:t>ecoute</a:t>
            </a:r>
            <a:r>
              <a:rPr lang="fr-FR" dirty="0"/>
              <a:t> de vos questions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6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passage entre slide 3 et 4: J’ai un jeu de </a:t>
            </a:r>
            <a:r>
              <a:rPr lang="fr-FR" dirty="0" err="1"/>
              <a:t>donnees</a:t>
            </a:r>
            <a:r>
              <a:rPr lang="fr-FR" dirty="0"/>
              <a:t> a analyser en </a:t>
            </a:r>
            <a:r>
              <a:rPr lang="fr-FR" dirty="0" err="1"/>
              <a:t>repondant</a:t>
            </a:r>
            <a:r>
              <a:rPr lang="fr-FR" dirty="0"/>
              <a:t> aux questions suivantes : dire slide 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241 pays dont des </a:t>
            </a:r>
            <a:r>
              <a:rPr lang="fr-FR" dirty="0" err="1"/>
              <a:t>regions</a:t>
            </a:r>
            <a:r>
              <a:rPr lang="fr-FR" dirty="0"/>
              <a:t> et des provinces aussi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Indicateurs qui montrent l’inscription au primaire, secondaire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premiere</a:t>
            </a:r>
            <a:r>
              <a:rPr lang="fr-FR" dirty="0"/>
              <a:t> </a:t>
            </a:r>
            <a:r>
              <a:rPr lang="fr-FR" dirty="0" err="1"/>
              <a:t>etape</a:t>
            </a:r>
            <a:r>
              <a:rPr lang="fr-FR" dirty="0"/>
              <a:t> c’est de nettoyer le jeu de </a:t>
            </a:r>
            <a:r>
              <a:rPr lang="fr-FR" dirty="0" err="1"/>
              <a:t>donnees</a:t>
            </a:r>
            <a:r>
              <a:rPr lang="fr-FR" dirty="0"/>
              <a:t> et pour le nettoyer il faut l’analyser de plus </a:t>
            </a:r>
            <a:r>
              <a:rPr lang="fr-FR" dirty="0" err="1"/>
              <a:t>pres</a:t>
            </a:r>
            <a:r>
              <a:rPr lang="fr-FR" dirty="0"/>
              <a:t>, pour cela j’ai </a:t>
            </a:r>
            <a:r>
              <a:rPr lang="fr-FR" dirty="0" err="1"/>
              <a:t>etablit</a:t>
            </a:r>
            <a:r>
              <a:rPr lang="fr-FR" dirty="0"/>
              <a:t> cette </a:t>
            </a:r>
            <a:r>
              <a:rPr lang="fr-FR" dirty="0" err="1"/>
              <a:t>visulaisation</a:t>
            </a:r>
            <a:endParaRPr lang="fr-FR" dirty="0"/>
          </a:p>
          <a:p>
            <a:r>
              <a:rPr lang="fr-FR" dirty="0"/>
              <a:t>Qui nous permet de regarder </a:t>
            </a:r>
            <a:r>
              <a:rPr lang="fr-FR" dirty="0" err="1"/>
              <a:t>repartition</a:t>
            </a:r>
            <a:r>
              <a:rPr lang="fr-FR" dirty="0"/>
              <a:t> et on voit entre 2000 et 2015 moins de valeurs man, . Donc cette </a:t>
            </a:r>
            <a:r>
              <a:rPr lang="fr-FR" dirty="0" err="1"/>
              <a:t>periode</a:t>
            </a:r>
            <a:r>
              <a:rPr lang="fr-FR" dirty="0"/>
              <a:t> sera </a:t>
            </a:r>
            <a:r>
              <a:rPr lang="fr-FR" dirty="0" err="1"/>
              <a:t>interessante</a:t>
            </a:r>
            <a:r>
              <a:rPr lang="fr-FR" dirty="0"/>
              <a:t> pour notre 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8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Facteur scolarisation jeunes. </a:t>
            </a:r>
          </a:p>
          <a:p>
            <a:r>
              <a:rPr lang="fr-FR" dirty="0" err="1"/>
              <a:t>Expliqer</a:t>
            </a:r>
            <a:r>
              <a:rPr lang="fr-FR" dirty="0"/>
              <a:t> pourquoi variables</a:t>
            </a:r>
          </a:p>
          <a:p>
            <a:r>
              <a:rPr lang="fr-FR" dirty="0"/>
              <a:t>Formation en ligne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4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 su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763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631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5" Type="http://schemas.openxmlformats.org/officeDocument/2006/relationships/comments" Target="../comments/commen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comments" Target="../comments/commen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301" y="1203598"/>
            <a:ext cx="3657398" cy="2435810"/>
          </a:xfrm>
        </p:spPr>
        <p:txBody>
          <a:bodyPr/>
          <a:lstStyle/>
          <a:p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ea typeface="맑은 고딕" pitchFamily="50" charset="-127"/>
              </a:rPr>
              <a:t>Projet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ea typeface="맑은 고딕" pitchFamily="50" charset="-127"/>
              </a:rPr>
              <a:t> 2:</a:t>
            </a:r>
          </a:p>
          <a:p>
            <a:r>
              <a:rPr lang="en-US" altLang="ko-KR" sz="2000" dirty="0" err="1">
                <a:ea typeface="맑은 고딕" pitchFamily="50" charset="-127"/>
              </a:rPr>
              <a:t>Analyser</a:t>
            </a:r>
            <a:r>
              <a:rPr lang="en-US" altLang="ko-KR" sz="2000" dirty="0">
                <a:ea typeface="맑은 고딕" pitchFamily="50" charset="-127"/>
              </a:rPr>
              <a:t> des </a:t>
            </a:r>
            <a:r>
              <a:rPr lang="en-US" altLang="ko-KR" sz="2000" dirty="0" err="1">
                <a:ea typeface="맑은 고딕" pitchFamily="50" charset="-127"/>
              </a:rPr>
              <a:t>données</a:t>
            </a:r>
            <a:r>
              <a:rPr lang="en-US" altLang="ko-KR" sz="2000" dirty="0">
                <a:ea typeface="맑은 고딕" pitchFamily="50" charset="-127"/>
              </a:rPr>
              <a:t> de </a:t>
            </a:r>
            <a:r>
              <a:rPr lang="en-US" altLang="ko-KR" sz="2000" dirty="0" err="1">
                <a:ea typeface="맑은 고딕" pitchFamily="50" charset="-127"/>
              </a:rPr>
              <a:t>sytèmes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ea typeface="맑은 고딕" pitchFamily="50" charset="-127"/>
              </a:rPr>
              <a:t>éducatifs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624" y="139633"/>
            <a:ext cx="6768752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Soutenance Parcours Data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Scientist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4668372"/>
            <a:ext cx="247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Maysa ABOU JAMRA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6C8C-CECF-4045-8594-6D35C5E60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6" y="4499736"/>
            <a:ext cx="1084160" cy="552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F546E-3883-4A3C-B9EC-3A4B052642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2" y="4717489"/>
            <a:ext cx="1703336" cy="22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EC8716-A90E-4E55-9D4C-845CBC2FE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96" y="4493395"/>
            <a:ext cx="691152" cy="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485" y="1250294"/>
            <a:ext cx="7810536" cy="3110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Garder les pays ayant moins de 30% valeurs nulles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74DFF-DCB7-4E37-9C67-8C65872FDCB7}"/>
              </a:ext>
            </a:extLst>
          </p:cNvPr>
          <p:cNvSpPr txBox="1"/>
          <p:nvPr/>
        </p:nvSpPr>
        <p:spPr>
          <a:xfrm>
            <a:off x="1619672" y="45159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		Il nous </a:t>
            </a:r>
            <a:r>
              <a:rPr lang="en-US" dirty="0" err="1">
                <a:solidFill>
                  <a:schemeClr val="tx2"/>
                </a:solidFill>
              </a:rPr>
              <a:t>reste</a:t>
            </a:r>
            <a:r>
              <a:rPr lang="en-US" dirty="0">
                <a:solidFill>
                  <a:schemeClr val="tx2"/>
                </a:solidFill>
              </a:rPr>
              <a:t> 178 Pays</a:t>
            </a:r>
          </a:p>
        </p:txBody>
      </p:sp>
    </p:spTree>
    <p:extLst>
      <p:ext uri="{BB962C8B-B14F-4D97-AF65-F5344CB8AC3E}">
        <p14:creationId xmlns:p14="http://schemas.microsoft.com/office/powerpoint/2010/main" val="243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105958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Supprimer les régions qui ne sont pas des pays (Arab World, Low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Income,etc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5CDD9-78C9-4139-A798-B03C0EC1D8E4}"/>
              </a:ext>
            </a:extLst>
          </p:cNvPr>
          <p:cNvSpPr txBox="1"/>
          <p:nvPr/>
        </p:nvSpPr>
        <p:spPr>
          <a:xfrm>
            <a:off x="467544" y="154713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Pourcentage NAN =100 pour certains pays et indicateurs: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C9139C-274B-4BC5-8B71-F65E85890FAD}"/>
              </a:ext>
            </a:extLst>
          </p:cNvPr>
          <p:cNvCxnSpPr/>
          <p:nvPr/>
        </p:nvCxnSpPr>
        <p:spPr>
          <a:xfrm flipH="1">
            <a:off x="2699792" y="1995686"/>
            <a:ext cx="4320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E0C102-8444-41F7-9F57-CB3077FE3906}"/>
              </a:ext>
            </a:extLst>
          </p:cNvPr>
          <p:cNvCxnSpPr>
            <a:cxnSpLocks/>
          </p:cNvCxnSpPr>
          <p:nvPr/>
        </p:nvCxnSpPr>
        <p:spPr>
          <a:xfrm>
            <a:off x="4752891" y="2034694"/>
            <a:ext cx="504056" cy="71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D2CDB58-11BC-44F5-9BA4-897B161794B3}"/>
              </a:ext>
            </a:extLst>
          </p:cNvPr>
          <p:cNvSpPr/>
          <p:nvPr/>
        </p:nvSpPr>
        <p:spPr>
          <a:xfrm>
            <a:off x="4139952" y="2931790"/>
            <a:ext cx="2736304" cy="126697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Sinon</a:t>
            </a:r>
            <a:r>
              <a:rPr lang="en-US" sz="1600" dirty="0"/>
              <a:t>, </a:t>
            </a:r>
            <a:r>
              <a:rPr lang="en-US" sz="1600" dirty="0" err="1"/>
              <a:t>remplir</a:t>
            </a:r>
            <a:r>
              <a:rPr lang="en-US" sz="1600" dirty="0"/>
              <a:t> par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valeur</a:t>
            </a:r>
            <a:r>
              <a:rPr lang="en-US" sz="1600" dirty="0"/>
              <a:t> des </a:t>
            </a:r>
          </a:p>
          <a:p>
            <a:pPr algn="ctr"/>
            <a:r>
              <a:rPr lang="en-US" sz="1600" dirty="0" err="1"/>
              <a:t>années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 err="1"/>
              <a:t>anciennes</a:t>
            </a:r>
            <a:endParaRPr lang="en-US" sz="16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22F6A6DD-70EA-4126-A2A4-4988F0D21B8C}"/>
              </a:ext>
            </a:extLst>
          </p:cNvPr>
          <p:cNvSpPr/>
          <p:nvPr/>
        </p:nvSpPr>
        <p:spPr>
          <a:xfrm>
            <a:off x="1124000" y="2969346"/>
            <a:ext cx="2736304" cy="126697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 PIB </a:t>
            </a:r>
            <a:r>
              <a:rPr lang="en-US" sz="1600" dirty="0" err="1"/>
              <a:t>inférieure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que la </a:t>
            </a:r>
            <a:r>
              <a:rPr lang="en-US" sz="1600" dirty="0" err="1"/>
              <a:t>moyenne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supprimer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24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Remplir les valeurs nulles par la dernière valeur non nulle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5AAC7-5886-49CD-A7CF-4DCFC002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00638"/>
            <a:ext cx="664937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366C5-4F87-42B4-954D-2FE42744F453}"/>
              </a:ext>
            </a:extLst>
          </p:cNvPr>
          <p:cNvSpPr txBox="1"/>
          <p:nvPr/>
        </p:nvSpPr>
        <p:spPr>
          <a:xfrm>
            <a:off x="1403648" y="40839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	       Il </a:t>
            </a:r>
            <a:r>
              <a:rPr lang="en-US" dirty="0" err="1">
                <a:solidFill>
                  <a:schemeClr val="tx2"/>
                </a:solidFill>
              </a:rPr>
              <a:t>reste</a:t>
            </a:r>
            <a:r>
              <a:rPr lang="en-US" dirty="0">
                <a:solidFill>
                  <a:schemeClr val="tx2"/>
                </a:solidFill>
              </a:rPr>
              <a:t> 172 Pays à </a:t>
            </a:r>
            <a:r>
              <a:rPr lang="en-US" dirty="0" err="1">
                <a:solidFill>
                  <a:schemeClr val="tx2"/>
                </a:solidFill>
              </a:rPr>
              <a:t>analyser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1) Scolarisation de la population jeune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819823" cy="185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3461403" y="2165655"/>
            <a:ext cx="5359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Indicateurs</a:t>
            </a:r>
            <a:r>
              <a:rPr lang="en-US" sz="1600" dirty="0"/>
              <a:t> </a:t>
            </a:r>
            <a:r>
              <a:rPr lang="en-US" sz="1600" dirty="0" err="1"/>
              <a:t>utilisés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Population, ages 15-24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Inscription au lycée (</a:t>
            </a:r>
            <a:r>
              <a:rPr lang="en-US" sz="1600" dirty="0" err="1"/>
              <a:t>nombre</a:t>
            </a:r>
            <a:r>
              <a:rPr lang="en-US" sz="16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Inscription à </a:t>
            </a:r>
            <a:r>
              <a:rPr lang="en-US" sz="1600" dirty="0" err="1"/>
              <a:t>l’université</a:t>
            </a:r>
            <a:r>
              <a:rPr lang="en-US" sz="1600" dirty="0"/>
              <a:t> (</a:t>
            </a:r>
            <a:r>
              <a:rPr lang="en-US" sz="1600" dirty="0" err="1"/>
              <a:t>nombre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61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1) Scolarisation de la population jeune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103" y="1851670"/>
            <a:ext cx="2602672" cy="185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3279052" y="1503923"/>
            <a:ext cx="56854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Méthode</a:t>
            </a:r>
            <a:r>
              <a:rPr lang="en-US" sz="1600" dirty="0"/>
              <a:t> </a:t>
            </a:r>
            <a:r>
              <a:rPr lang="en-US" sz="1600" dirty="0" err="1"/>
              <a:t>d’analyse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Déterminer</a:t>
            </a:r>
            <a:r>
              <a:rPr lang="en-US" sz="1600" dirty="0"/>
              <a:t> la Moyenne sur les </a:t>
            </a:r>
            <a:r>
              <a:rPr lang="en-US" sz="1600" dirty="0" err="1"/>
              <a:t>années</a:t>
            </a:r>
            <a:r>
              <a:rPr lang="en-US" sz="1600" dirty="0"/>
              <a:t> </a:t>
            </a:r>
            <a:r>
              <a:rPr lang="en-US" sz="1600" dirty="0" err="1"/>
              <a:t>sélectionnés</a:t>
            </a:r>
            <a:r>
              <a:rPr lang="en-US" sz="1600" dirty="0"/>
              <a:t> pour </a:t>
            </a:r>
            <a:r>
              <a:rPr lang="en-US" sz="1600" dirty="0" err="1"/>
              <a:t>chaque</a:t>
            </a:r>
            <a:r>
              <a:rPr lang="en-US" sz="1600" dirty="0"/>
              <a:t> pays </a:t>
            </a:r>
            <a:r>
              <a:rPr lang="en-US" sz="1600" dirty="0" err="1"/>
              <a:t>selon</a:t>
            </a:r>
            <a:r>
              <a:rPr lang="en-US" sz="1600" dirty="0"/>
              <a:t> </a:t>
            </a:r>
            <a:r>
              <a:rPr lang="en-US" sz="1600" dirty="0" err="1"/>
              <a:t>chaque</a:t>
            </a:r>
            <a:r>
              <a:rPr lang="en-US" sz="1600" dirty="0"/>
              <a:t> </a:t>
            </a:r>
            <a:r>
              <a:rPr lang="en-US" sz="1600" dirty="0" err="1"/>
              <a:t>indicateur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Donner pour </a:t>
            </a:r>
            <a:r>
              <a:rPr lang="en-US" sz="1600" dirty="0" err="1"/>
              <a:t>chaque</a:t>
            </a:r>
            <a:r>
              <a:rPr lang="en-US" sz="1600" dirty="0"/>
              <a:t> pays </a:t>
            </a:r>
            <a:r>
              <a:rPr lang="en-US" sz="1600" dirty="0" err="1"/>
              <a:t>selon</a:t>
            </a:r>
            <a:r>
              <a:rPr lang="en-US" sz="1600" dirty="0"/>
              <a:t> </a:t>
            </a:r>
            <a:r>
              <a:rPr lang="en-US" sz="1600" dirty="0" err="1"/>
              <a:t>chacun</a:t>
            </a:r>
            <a:r>
              <a:rPr lang="en-US" sz="1600" dirty="0"/>
              <a:t> des </a:t>
            </a:r>
            <a:r>
              <a:rPr lang="en-US" sz="1600" dirty="0" err="1"/>
              <a:t>indicateurs</a:t>
            </a:r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un score </a:t>
            </a:r>
            <a:r>
              <a:rPr lang="en-US" sz="1600" dirty="0" err="1"/>
              <a:t>d’attractivité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Le score </a:t>
            </a:r>
            <a:r>
              <a:rPr lang="en-US" sz="1600" dirty="0" err="1"/>
              <a:t>d’attractivité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plus grand </a:t>
            </a:r>
            <a:r>
              <a:rPr lang="en-US" sz="1600" dirty="0" err="1"/>
              <a:t>quand</a:t>
            </a:r>
            <a:r>
              <a:rPr lang="en-US" sz="1600" dirty="0"/>
              <a:t> la </a:t>
            </a:r>
            <a:r>
              <a:rPr lang="en-US" sz="1600" dirty="0" err="1"/>
              <a:t>valeur</a:t>
            </a:r>
            <a:r>
              <a:rPr lang="en-US" sz="1600" dirty="0"/>
              <a:t> de </a:t>
            </a:r>
          </a:p>
          <a:p>
            <a:pPr algn="just"/>
            <a:r>
              <a:rPr lang="en-US" sz="1600" dirty="0"/>
              <a:t>     </a:t>
            </a:r>
            <a:r>
              <a:rPr lang="en-US" sz="1600" dirty="0" err="1"/>
              <a:t>l’indicateur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proche</a:t>
            </a:r>
            <a:r>
              <a:rPr lang="en-US" sz="1600" dirty="0"/>
              <a:t> de la </a:t>
            </a:r>
            <a:r>
              <a:rPr lang="en-US" sz="1600" dirty="0" err="1"/>
              <a:t>valeur</a:t>
            </a:r>
            <a:r>
              <a:rPr lang="en-US" sz="1600" dirty="0"/>
              <a:t> </a:t>
            </a:r>
            <a:r>
              <a:rPr lang="en-US" sz="1600" dirty="0" err="1"/>
              <a:t>maximale</a:t>
            </a:r>
            <a:r>
              <a:rPr lang="en-US" sz="1600" dirty="0"/>
              <a:t> pour </a:t>
            </a:r>
            <a:r>
              <a:rPr lang="en-US" sz="1600" dirty="0" err="1"/>
              <a:t>cette</a:t>
            </a:r>
            <a:endParaRPr lang="en-US" sz="1600" dirty="0"/>
          </a:p>
          <a:p>
            <a:pPr algn="just"/>
            <a:r>
              <a:rPr lang="en-US" sz="1600" dirty="0"/>
              <a:t>     variable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Sélectionner</a:t>
            </a:r>
            <a:r>
              <a:rPr lang="en-US" sz="1600" dirty="0"/>
              <a:t> les </a:t>
            </a:r>
            <a:r>
              <a:rPr lang="en-US" sz="1600" dirty="0" err="1"/>
              <a:t>meilleurs</a:t>
            </a:r>
            <a:r>
              <a:rPr lang="en-US" sz="1600" dirty="0"/>
              <a:t> 15 Pays </a:t>
            </a:r>
          </a:p>
          <a:p>
            <a:pPr algn="just"/>
            <a:r>
              <a:rPr lang="en-US" sz="1600" dirty="0"/>
              <a:t>     (Meilleur Score </a:t>
            </a:r>
            <a:r>
              <a:rPr lang="en-US" sz="1600" dirty="0" err="1"/>
              <a:t>d’attractivité</a:t>
            </a:r>
            <a:r>
              <a:rPr lang="en-US" sz="1600" dirty="0"/>
              <a:t> </a:t>
            </a:r>
            <a:r>
              <a:rPr lang="en-US" sz="1600" dirty="0" err="1"/>
              <a:t>selon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3 </a:t>
            </a:r>
            <a:r>
              <a:rPr lang="en-US" sz="1600" dirty="0" err="1"/>
              <a:t>indicateurs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84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637716" y="67277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1) Scolarisation de la population jeune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3C014-9B2E-4247-8229-273AB553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1707654"/>
            <a:ext cx="7123123" cy="25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6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683568" y="79859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1) Scolarisation de la population jeune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3C014-9B2E-4247-8229-273AB553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27971"/>
            <a:ext cx="5527845" cy="2066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25F93-2971-4E59-ABE9-356AC0F36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5888" y="3122677"/>
            <a:ext cx="5468112" cy="20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1) Scolarisation de la population jeune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475ED-E35C-49A3-B109-A1AE07A1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1290114"/>
            <a:ext cx="5688632" cy="36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 2)Economie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819823" cy="185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3321116" y="2281282"/>
            <a:ext cx="535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Indicateurs</a:t>
            </a:r>
            <a:r>
              <a:rPr lang="en-US" sz="1600" dirty="0"/>
              <a:t> </a:t>
            </a:r>
            <a:r>
              <a:rPr lang="en-US" sz="1600" dirty="0" err="1"/>
              <a:t>utilisés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PIB($)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PIB par habitant($)</a:t>
            </a:r>
          </a:p>
        </p:txBody>
      </p:sp>
    </p:spTree>
    <p:extLst>
      <p:ext uri="{BB962C8B-B14F-4D97-AF65-F5344CB8AC3E}">
        <p14:creationId xmlns:p14="http://schemas.microsoft.com/office/powerpoint/2010/main" val="138203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 2)Economie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23C014-9B2E-4247-8229-273AB5530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21" y="1284898"/>
            <a:ext cx="5422311" cy="2065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AEBDD-2390-4EFE-91A7-73656812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4159" y="3135260"/>
            <a:ext cx="5246013" cy="20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6A013-6CB0-4AF2-A86B-4CED481C0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des matières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FE647-3419-4974-9476-C91BDCAF9F0D}"/>
              </a:ext>
            </a:extLst>
          </p:cNvPr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6AC37-4655-47C1-A6BC-33CCC608F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6" y="4499736"/>
            <a:ext cx="1084160" cy="55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697C7-05C8-442B-8EAA-672B6501CA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2" y="4717489"/>
            <a:ext cx="1703336" cy="228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4DFC1-0801-48F6-81FE-00FE8D2919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96" y="4493395"/>
            <a:ext cx="691152" cy="5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B0821-1DAB-4F3A-9A56-7CE36ED28019}"/>
              </a:ext>
            </a:extLst>
          </p:cNvPr>
          <p:cNvSpPr txBox="1"/>
          <p:nvPr/>
        </p:nvSpPr>
        <p:spPr>
          <a:xfrm>
            <a:off x="107504" y="4668372"/>
            <a:ext cx="247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Maysa ABOU JAMRA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9AA1D-9697-4A9A-AE44-185AF8CACF92}"/>
              </a:ext>
            </a:extLst>
          </p:cNvPr>
          <p:cNvSpPr txBox="1"/>
          <p:nvPr/>
        </p:nvSpPr>
        <p:spPr>
          <a:xfrm>
            <a:off x="971600" y="916229"/>
            <a:ext cx="74888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Présentation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du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projet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Questions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Jeu de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données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Nettoyage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Analyse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Résultat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2)Economie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475ED-E35C-49A3-B109-A1AE07A1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1805" y="1290114"/>
            <a:ext cx="3144366" cy="36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5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3) Développement technologique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5479C-E2B8-4017-9A6A-456A10C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819823" cy="185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07817-FEFB-4956-9A05-51145A326098}"/>
              </a:ext>
            </a:extLst>
          </p:cNvPr>
          <p:cNvSpPr txBox="1"/>
          <p:nvPr/>
        </p:nvSpPr>
        <p:spPr>
          <a:xfrm>
            <a:off x="576262" y="3795886"/>
            <a:ext cx="390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Indicateur</a:t>
            </a:r>
            <a:r>
              <a:rPr lang="en-US" sz="1600" dirty="0"/>
              <a:t> </a:t>
            </a:r>
            <a:r>
              <a:rPr lang="en-US" sz="1600" dirty="0" err="1"/>
              <a:t>utilisé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Utilisateurs</a:t>
            </a:r>
            <a:r>
              <a:rPr lang="en-US" sz="1600" dirty="0"/>
              <a:t> Internet(</a:t>
            </a:r>
            <a:r>
              <a:rPr lang="en-US" sz="1600" dirty="0" err="1"/>
              <a:t>nombre</a:t>
            </a:r>
            <a:r>
              <a:rPr lang="en-US" sz="1600" dirty="0"/>
              <a:t> per 100)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5766-C1CF-4731-BDFE-7D97665C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89754"/>
            <a:ext cx="2911048" cy="33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Pays avec fort potentiel de clients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5766-C1CF-4731-BDFE-7D97665CD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49" y="1443772"/>
            <a:ext cx="4132147" cy="3374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3704B-0C35-4FDD-9D33-6B6DDC7FCF27}"/>
              </a:ext>
            </a:extLst>
          </p:cNvPr>
          <p:cNvSpPr txBox="1"/>
          <p:nvPr/>
        </p:nvSpPr>
        <p:spPr>
          <a:xfrm>
            <a:off x="4300195" y="1939422"/>
            <a:ext cx="4860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Méthode</a:t>
            </a:r>
            <a:r>
              <a:rPr lang="en-US" sz="1600" dirty="0"/>
              <a:t> </a:t>
            </a:r>
            <a:r>
              <a:rPr lang="en-US" sz="1600" dirty="0" err="1"/>
              <a:t>d’analyse</a:t>
            </a:r>
            <a:r>
              <a:rPr lang="en-US" sz="1600" dirty="0"/>
              <a:t>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Calculer</a:t>
            </a:r>
            <a:r>
              <a:rPr lang="en-US" sz="1600" dirty="0"/>
              <a:t> un score </a:t>
            </a:r>
            <a:r>
              <a:rPr lang="en-US" sz="1600" dirty="0" err="1"/>
              <a:t>d’attractivité</a:t>
            </a:r>
            <a:r>
              <a:rPr lang="en-US" sz="1600" dirty="0"/>
              <a:t> total: la Moyenne de </a:t>
            </a:r>
            <a:r>
              <a:rPr lang="en-US" sz="1600" dirty="0" err="1"/>
              <a:t>tous</a:t>
            </a:r>
            <a:r>
              <a:rPr lang="en-US" sz="1600" dirty="0"/>
              <a:t> les </a:t>
            </a:r>
            <a:r>
              <a:rPr lang="en-US" sz="1600" dirty="0" err="1"/>
              <a:t>autres</a:t>
            </a:r>
            <a:r>
              <a:rPr lang="en-US" sz="1600" dirty="0"/>
              <a:t> scores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donnant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</a:t>
            </a:r>
            <a:r>
              <a:rPr lang="en-US" sz="1600" dirty="0" err="1"/>
              <a:t>priorité</a:t>
            </a:r>
            <a:r>
              <a:rPr lang="en-US" sz="1600" dirty="0"/>
              <a:t> aux pays avec un plus grand PIB </a:t>
            </a:r>
          </a:p>
          <a:p>
            <a:pPr algn="just"/>
            <a:r>
              <a:rPr lang="en-US" sz="1600" dirty="0"/>
              <a:t>     et un </a:t>
            </a:r>
            <a:r>
              <a:rPr lang="en-US" sz="1600" dirty="0" err="1"/>
              <a:t>meilleur</a:t>
            </a:r>
            <a:r>
              <a:rPr lang="en-US" sz="1600" dirty="0"/>
              <a:t> </a:t>
            </a:r>
            <a:r>
              <a:rPr lang="en-US" sz="1600" dirty="0" err="1"/>
              <a:t>nombre</a:t>
            </a:r>
            <a:r>
              <a:rPr lang="en-US" sz="1600" dirty="0"/>
              <a:t> de population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Déterminer les 15 pays avec les meilleurs Score d’attractivité </a:t>
            </a:r>
          </a:p>
        </p:txBody>
      </p:sp>
    </p:spTree>
    <p:extLst>
      <p:ext uri="{BB962C8B-B14F-4D97-AF65-F5344CB8AC3E}">
        <p14:creationId xmlns:p14="http://schemas.microsoft.com/office/powerpoint/2010/main" val="243950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Population: Evolution du potentiel de clients des meilleurs 15 pays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5766-C1CF-4731-BDFE-7D97665CD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443772"/>
            <a:ext cx="7381106" cy="36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3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Inscription au secondaire: Evolution du potentiel de clients des meilleurs 15 pays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8F856-D794-4741-8409-4F05FCEEE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451981"/>
            <a:ext cx="7381106" cy="35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Inscription au tertiaire: Evolution du potentiel de clients des meilleurs 15 pays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575C-F092-4AD8-BB98-1F6C05C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79" y="1443772"/>
            <a:ext cx="7322500" cy="36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PIB: Evolution du potentiel de clients des meilleurs 15 pays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30BA5-CAA5-46FD-8C9A-A6F053C0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79" y="1526087"/>
            <a:ext cx="7322500" cy="34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PIB par habitant : Evolution du potentiel de clients des meilleurs 15 pays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D5C0C-851A-4CD1-BD04-21381A4E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79" y="1490484"/>
            <a:ext cx="7322500" cy="35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3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91556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Utilsateurs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Internet: Evolution du potentiel de clients des meilleurs 15 pays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ADE27-AFC0-4EC2-90C5-EE7690A6C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79" y="1460055"/>
            <a:ext cx="7322500" cy="35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7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Résultat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714F-F29A-48BD-A1A4-1CE11900FF59}"/>
              </a:ext>
            </a:extLst>
          </p:cNvPr>
          <p:cNvSpPr txBox="1"/>
          <p:nvPr/>
        </p:nvSpPr>
        <p:spPr>
          <a:xfrm>
            <a:off x="467544" y="68043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Pays dans lesquels opérer en premier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35766-C1CF-4731-BDFE-7D97665CD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447" y="1284898"/>
            <a:ext cx="8380222" cy="3864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13F21-EA6D-41FA-9EDF-1BC31AAA1F46}"/>
              </a:ext>
            </a:extLst>
          </p:cNvPr>
          <p:cNvSpPr txBox="1"/>
          <p:nvPr/>
        </p:nvSpPr>
        <p:spPr>
          <a:xfrm>
            <a:off x="4139648" y="21170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01404-7667-48B5-A6D4-B19F6C215934}"/>
              </a:ext>
            </a:extLst>
          </p:cNvPr>
          <p:cNvSpPr txBox="1"/>
          <p:nvPr/>
        </p:nvSpPr>
        <p:spPr>
          <a:xfrm>
            <a:off x="4932040" y="1754281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59007-24F5-4E1A-BEE9-C8999EA78D52}"/>
              </a:ext>
            </a:extLst>
          </p:cNvPr>
          <p:cNvSpPr txBox="1"/>
          <p:nvPr/>
        </p:nvSpPr>
        <p:spPr>
          <a:xfrm>
            <a:off x="4932040" y="241656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112C-60F9-416C-A901-7D229FD9AF21}"/>
              </a:ext>
            </a:extLst>
          </p:cNvPr>
          <p:cNvSpPr txBox="1"/>
          <p:nvPr/>
        </p:nvSpPr>
        <p:spPr>
          <a:xfrm>
            <a:off x="4932040" y="308590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6CD95-F610-44FC-B2C4-DF2A424F8775}"/>
              </a:ext>
            </a:extLst>
          </p:cNvPr>
          <p:cNvSpPr txBox="1"/>
          <p:nvPr/>
        </p:nvSpPr>
        <p:spPr>
          <a:xfrm>
            <a:off x="4932040" y="3736530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82779-FAA2-4D54-A828-FFCCD4850450}"/>
              </a:ext>
            </a:extLst>
          </p:cNvPr>
          <p:cNvSpPr txBox="1"/>
          <p:nvPr/>
        </p:nvSpPr>
        <p:spPr>
          <a:xfrm>
            <a:off x="4932040" y="440587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5F7FE-F9E4-44FA-A356-886AE50FFE5A}"/>
              </a:ext>
            </a:extLst>
          </p:cNvPr>
          <p:cNvSpPr txBox="1"/>
          <p:nvPr/>
        </p:nvSpPr>
        <p:spPr>
          <a:xfrm>
            <a:off x="2123728" y="1176138"/>
            <a:ext cx="460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Score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d’attractivité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%</a:t>
            </a:r>
          </a:p>
        </p:txBody>
      </p:sp>
    </p:spTree>
    <p:extLst>
      <p:ext uri="{BB962C8B-B14F-4D97-AF65-F5344CB8AC3E}">
        <p14:creationId xmlns:p14="http://schemas.microsoft.com/office/powerpoint/2010/main" val="17832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07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PRESENTATION DU PROJET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CF69BA-B91E-4B17-B324-597E258AED22}"/>
              </a:ext>
            </a:extLst>
          </p:cNvPr>
          <p:cNvSpPr txBox="1"/>
          <p:nvPr/>
        </p:nvSpPr>
        <p:spPr>
          <a:xfrm>
            <a:off x="4752209" y="2398445"/>
            <a:ext cx="101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EF6285-1DD1-40B9-AEFF-5C1E417FFB4C}"/>
              </a:ext>
            </a:extLst>
          </p:cNvPr>
          <p:cNvGrpSpPr/>
          <p:nvPr/>
        </p:nvGrpSpPr>
        <p:grpSpPr>
          <a:xfrm>
            <a:off x="464054" y="2328004"/>
            <a:ext cx="2793514" cy="553998"/>
            <a:chOff x="2551705" y="4283314"/>
            <a:chExt cx="2152229" cy="5539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4DD657-7119-4BB8-A7BF-10162B65EC8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Expansion à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l’international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9F2E5A-2425-48E8-9EF6-BC8A5E4D938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Projet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E67B30-D33F-40A4-AB4F-6C0BC784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92" y="1858772"/>
            <a:ext cx="2896261" cy="13719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DDF16BD-963D-43EC-BD8A-CAA77A01897D}"/>
              </a:ext>
            </a:extLst>
          </p:cNvPr>
          <p:cNvGrpSpPr/>
          <p:nvPr/>
        </p:nvGrpSpPr>
        <p:grpSpPr>
          <a:xfrm>
            <a:off x="475928" y="1304774"/>
            <a:ext cx="2793514" cy="553998"/>
            <a:chOff x="2551705" y="4283314"/>
            <a:chExt cx="2152229" cy="553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725F98-B866-4E59-9651-55102880C5A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Formations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ligne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16A86-8394-415F-AB09-05D598F362B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Domaine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97E71-AD7C-48A0-AF35-B12AC7FD0B9C}"/>
              </a:ext>
            </a:extLst>
          </p:cNvPr>
          <p:cNvGrpSpPr/>
          <p:nvPr/>
        </p:nvGrpSpPr>
        <p:grpSpPr>
          <a:xfrm>
            <a:off x="6381723" y="3654980"/>
            <a:ext cx="2793514" cy="553998"/>
            <a:chOff x="2551705" y="4283314"/>
            <a:chExt cx="2152229" cy="5539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2B561-644F-4679-9A50-F4BCD4CEFAE1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Analyse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exploratoire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B8D965-0B73-42AE-AD3E-35DA581EF6A8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Mission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944439-11DF-4D89-B0F8-EC533D11A85B}"/>
              </a:ext>
            </a:extLst>
          </p:cNvPr>
          <p:cNvGrpSpPr/>
          <p:nvPr/>
        </p:nvGrpSpPr>
        <p:grpSpPr>
          <a:xfrm>
            <a:off x="6369849" y="2341377"/>
            <a:ext cx="2793514" cy="738664"/>
            <a:chOff x="2551705" y="4283314"/>
            <a:chExt cx="2152229" cy="738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FA316-4304-4796-BBF5-7A1F5CDB9B4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Déterminer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permettent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d’informer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d’expansion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5D957-6EFA-4F32-9492-EFFF7CA3006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But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017CA1-0082-40D8-BCEB-6C0CC02E39E6}"/>
              </a:ext>
            </a:extLst>
          </p:cNvPr>
          <p:cNvGrpSpPr/>
          <p:nvPr/>
        </p:nvGrpSpPr>
        <p:grpSpPr>
          <a:xfrm>
            <a:off x="6381723" y="1304774"/>
            <a:ext cx="2793514" cy="738664"/>
            <a:chOff x="2551705" y="4283314"/>
            <a:chExt cx="2152229" cy="7386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9309E1-3988-4590-9249-900D544D08E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Banque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Mondiale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l’éducation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53A47C-6417-4A67-BE08-CF67F3AF7BE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Source des </a:t>
              </a: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données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FD2F74-3E40-4236-90ED-0D7861E6A507}"/>
              </a:ext>
            </a:extLst>
          </p:cNvPr>
          <p:cNvGrpSpPr/>
          <p:nvPr/>
        </p:nvGrpSpPr>
        <p:grpSpPr>
          <a:xfrm>
            <a:off x="478787" y="3562647"/>
            <a:ext cx="2793514" cy="553998"/>
            <a:chOff x="2551705" y="4283314"/>
            <a:chExt cx="2152229" cy="5539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11E751-F400-4AC6-BEBB-12C4F7139EA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Niveau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lycée et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université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E5B201-EC26-4667-85C4-64BD1240AAF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Public </a:t>
              </a: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visé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9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774084"/>
          </a:xfrm>
        </p:spPr>
        <p:txBody>
          <a:bodyPr/>
          <a:lstStyle/>
          <a:p>
            <a:r>
              <a:rPr lang="fr-FR" dirty="0"/>
              <a:t>Questions/Réponses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1213C-2DD2-4DDB-9A83-B421CE9CD6FE}"/>
              </a:ext>
            </a:extLst>
          </p:cNvPr>
          <p:cNvSpPr txBox="1"/>
          <p:nvPr/>
        </p:nvSpPr>
        <p:spPr>
          <a:xfrm>
            <a:off x="4283968" y="170688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824D7-8520-4C96-A0ED-9F8FA65E6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111" y="979904"/>
            <a:ext cx="3670110" cy="3670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91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	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5656" y="1458213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91684" y="1619904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Pays avec un fort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potentiel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clients pour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services?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33478" y="1423995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61356" y="1514089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5656" y="2294970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91684" y="2456661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Evolution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potentiel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pour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chacun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pays?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33478" y="2260752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61356" y="2350846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75656" y="3131727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91684" y="3293418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 pays dans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lesquels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l’entreprise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opérer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priorité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33478" y="3097509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61356" y="3187603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4668372"/>
            <a:ext cx="247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Maysa ABOU JAMRA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02829E-433A-4282-B1A6-B0F6F31ED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06" y="4499736"/>
            <a:ext cx="1084160" cy="5529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0AE1A6-C99A-4EE4-9B53-1974B1269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32" y="4717489"/>
            <a:ext cx="1703336" cy="2281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427E86-DFC1-4B8F-AC2E-1E154DA625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96" y="4493395"/>
            <a:ext cx="691152" cy="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2806-EE8B-4DCF-ACDC-F4480C2E1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10" y="1491630"/>
            <a:ext cx="2230298" cy="1687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A420FF-D26C-431B-BA4C-70660CA2B0EF}"/>
              </a:ext>
            </a:extLst>
          </p:cNvPr>
          <p:cNvSpPr txBox="1"/>
          <p:nvPr/>
        </p:nvSpPr>
        <p:spPr>
          <a:xfrm>
            <a:off x="476019" y="3363838"/>
            <a:ext cx="19818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utilisés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EdStatsData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EdStatsCountry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err="1"/>
              <a:t>Lignes</a:t>
            </a:r>
            <a:r>
              <a:rPr lang="en-US" sz="1200" dirty="0"/>
              <a:t>: 886 930 </a:t>
            </a:r>
          </a:p>
          <a:p>
            <a:r>
              <a:rPr lang="en-US" sz="1200" dirty="0" err="1"/>
              <a:t>Colonnes</a:t>
            </a:r>
            <a:r>
              <a:rPr lang="en-US" sz="1200" dirty="0"/>
              <a:t>: 70</a:t>
            </a:r>
          </a:p>
          <a:p>
            <a:endParaRPr lang="en-US" sz="1200" dirty="0"/>
          </a:p>
          <a:p>
            <a:r>
              <a:rPr lang="en-US" sz="1200" dirty="0"/>
              <a:t>Type de </a:t>
            </a:r>
            <a:r>
              <a:rPr lang="en-US" sz="1200" dirty="0" err="1"/>
              <a:t>données</a:t>
            </a:r>
            <a:r>
              <a:rPr lang="en-US" sz="1200" dirty="0"/>
              <a:t>: float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48E38-155F-4E85-82AF-01C8AA8E1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08030"/>
            <a:ext cx="1584176" cy="1584176"/>
          </a:xfrm>
          <a:prstGeom prst="rect">
            <a:avLst/>
          </a:prstGeom>
        </p:spPr>
      </p:pic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4A626F6C-5565-47E5-A2A9-FCF564713699}"/>
              </a:ext>
            </a:extLst>
          </p:cNvPr>
          <p:cNvSpPr/>
          <p:nvPr/>
        </p:nvSpPr>
        <p:spPr>
          <a:xfrm>
            <a:off x="6300191" y="1347614"/>
            <a:ext cx="2088233" cy="2385556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Primaire</a:t>
            </a: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Secondaire</a:t>
            </a: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Tertiaire</a:t>
            </a: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/>
              <a:t>Population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Compétences</a:t>
            </a:r>
            <a:endParaRPr lang="en-US" sz="1200" dirty="0"/>
          </a:p>
          <a:p>
            <a:pPr algn="ctr"/>
            <a:r>
              <a:rPr lang="en-US" sz="1200" dirty="0"/>
              <a:t>        </a:t>
            </a:r>
            <a:r>
              <a:rPr lang="en-US" sz="1200" dirty="0" err="1"/>
              <a:t>technologiques</a:t>
            </a:r>
            <a:endParaRPr lang="en-US" sz="12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200" dirty="0"/>
              <a:t>égalité dans </a:t>
            </a:r>
          </a:p>
          <a:p>
            <a:pPr algn="ctr"/>
            <a:r>
              <a:rPr lang="en-US" sz="1200" dirty="0"/>
              <a:t> </a:t>
            </a:r>
            <a:r>
              <a:rPr lang="en-US" sz="1200" dirty="0" err="1"/>
              <a:t>l’éducation</a:t>
            </a:r>
            <a:endParaRPr lang="en-US" sz="12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200" dirty="0" err="1"/>
              <a:t>Informations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       </a:t>
            </a:r>
            <a:r>
              <a:rPr lang="en-US" sz="1200" dirty="0" err="1"/>
              <a:t>d'arrière</a:t>
            </a:r>
            <a:r>
              <a:rPr lang="en-US" sz="1200" dirty="0"/>
              <a:t>-plan…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EDEEA-F017-4C55-B10B-AAF16518BE68}"/>
              </a:ext>
            </a:extLst>
          </p:cNvPr>
          <p:cNvSpPr txBox="1"/>
          <p:nvPr/>
        </p:nvSpPr>
        <p:spPr>
          <a:xfrm>
            <a:off x="3563888" y="3363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241 Pays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13F4B-5B97-4ABF-87AD-4BF587DB40C1}"/>
              </a:ext>
            </a:extLst>
          </p:cNvPr>
          <p:cNvSpPr txBox="1"/>
          <p:nvPr/>
        </p:nvSpPr>
        <p:spPr>
          <a:xfrm>
            <a:off x="6516216" y="39547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3665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Indicateurs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 de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6A612-44A2-4E02-A525-F344C3B3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719077"/>
            <a:ext cx="6408712" cy="44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583" y="1977984"/>
            <a:ext cx="2040746" cy="11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7924F3-0958-4755-9587-E2FFEF462171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Sélectionner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38C9E-70E0-4D87-94E0-E7D8E0CE8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8" y="3919364"/>
            <a:ext cx="122413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67B06-BF9C-4B6C-92A1-32E6504C78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60" y="1738737"/>
            <a:ext cx="1224136" cy="12241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7DD7EC-D01F-4CEF-82BB-F33593C6CD4C}"/>
              </a:ext>
            </a:extLst>
          </p:cNvPr>
          <p:cNvSpPr/>
          <p:nvPr/>
        </p:nvSpPr>
        <p:spPr>
          <a:xfrm>
            <a:off x="2347528" y="1603164"/>
            <a:ext cx="3901114" cy="164957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</a:rPr>
              <a:t>Population </a:t>
            </a:r>
            <a:r>
              <a:rPr lang="fr-FR" sz="1200" dirty="0" err="1">
                <a:solidFill>
                  <a:schemeClr val="tx2"/>
                </a:solidFill>
              </a:rPr>
              <a:t>ages</a:t>
            </a:r>
            <a:r>
              <a:rPr lang="fr-FR" sz="1200" dirty="0">
                <a:solidFill>
                  <a:schemeClr val="tx2"/>
                </a:solidFill>
              </a:rPr>
              <a:t> 15-24</a:t>
            </a: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Inscription au lycée (</a:t>
            </a:r>
            <a:r>
              <a:rPr lang="en-US" sz="1200" dirty="0" err="1">
                <a:solidFill>
                  <a:schemeClr val="tx2"/>
                </a:solidFill>
              </a:rPr>
              <a:t>nombre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Inscription à </a:t>
            </a:r>
            <a:r>
              <a:rPr lang="en-US" sz="1200" dirty="0" err="1">
                <a:solidFill>
                  <a:schemeClr val="tx2"/>
                </a:solidFill>
              </a:rPr>
              <a:t>l’université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dirty="0" err="1">
                <a:solidFill>
                  <a:schemeClr val="tx2"/>
                </a:solidFill>
              </a:rPr>
              <a:t>nombre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Taux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d'alphabétisation</a:t>
            </a:r>
            <a:r>
              <a:rPr lang="en-US" sz="1200" dirty="0">
                <a:solidFill>
                  <a:schemeClr val="tx2"/>
                </a:solidFill>
              </a:rPr>
              <a:t> des </a:t>
            </a:r>
            <a:r>
              <a:rPr lang="en-US" sz="1200" dirty="0" err="1">
                <a:solidFill>
                  <a:schemeClr val="tx2"/>
                </a:solidFill>
              </a:rPr>
              <a:t>jeunes</a:t>
            </a: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</a:rPr>
              <a:t>Taux brut de scolarisation du primaire</a:t>
            </a:r>
          </a:p>
          <a:p>
            <a:r>
              <a:rPr lang="fr-FR" sz="1200" dirty="0">
                <a:solidFill>
                  <a:schemeClr val="tx2"/>
                </a:solidFill>
              </a:rPr>
              <a:t>       au supérieur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2"/>
                </a:solidFill>
              </a:rPr>
              <a:t>Taux brut de scolarisation dans l'enseignement</a:t>
            </a:r>
          </a:p>
          <a:p>
            <a:r>
              <a:rPr lang="fr-FR" sz="1200" dirty="0">
                <a:solidFill>
                  <a:schemeClr val="tx2"/>
                </a:solidFill>
              </a:rPr>
              <a:t>       supérieur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253B05-1250-4A5F-8DE9-6930D7385A5E}"/>
              </a:ext>
            </a:extLst>
          </p:cNvPr>
          <p:cNvSpPr txBox="1"/>
          <p:nvPr/>
        </p:nvSpPr>
        <p:spPr>
          <a:xfrm>
            <a:off x="467544" y="1250478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Scolarisation</a:t>
            </a:r>
            <a:endParaRPr lang="en-US" sz="17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jeunes</a:t>
            </a:r>
            <a:endParaRPr lang="en-US" sz="17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BA1FC2-EDCE-4E98-A69F-AEDFF506F29A}"/>
              </a:ext>
            </a:extLst>
          </p:cNvPr>
          <p:cNvSpPr/>
          <p:nvPr/>
        </p:nvSpPr>
        <p:spPr>
          <a:xfrm>
            <a:off x="2310477" y="4116205"/>
            <a:ext cx="1884888" cy="65297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PIB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PIB par habitant ($)</a:t>
            </a:r>
            <a:endParaRPr lang="fr-FR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5D480C9-505C-4552-8FC4-109C285A4849}"/>
              </a:ext>
            </a:extLst>
          </p:cNvPr>
          <p:cNvSpPr/>
          <p:nvPr/>
        </p:nvSpPr>
        <p:spPr>
          <a:xfrm>
            <a:off x="6628770" y="3161845"/>
            <a:ext cx="2362516" cy="96897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Utilisateurs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       Internet (</a:t>
            </a:r>
            <a:r>
              <a:rPr lang="en-US" sz="1200" dirty="0" err="1">
                <a:solidFill>
                  <a:schemeClr val="tx2"/>
                </a:solidFill>
              </a:rPr>
              <a:t>nombre</a:t>
            </a:r>
            <a:r>
              <a:rPr lang="en-US" sz="1200" dirty="0">
                <a:solidFill>
                  <a:schemeClr val="tx2"/>
                </a:solidFill>
              </a:rPr>
              <a:t> per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PC </a:t>
            </a:r>
            <a:r>
              <a:rPr lang="en-US" sz="1200" dirty="0" err="1">
                <a:solidFill>
                  <a:schemeClr val="tx2"/>
                </a:solidFill>
              </a:rPr>
              <a:t>personnels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  (</a:t>
            </a:r>
            <a:r>
              <a:rPr lang="en-US" sz="1200" dirty="0" err="1">
                <a:solidFill>
                  <a:schemeClr val="tx2"/>
                </a:solidFill>
              </a:rPr>
              <a:t>nombre</a:t>
            </a:r>
            <a:r>
              <a:rPr lang="en-US" sz="1200" dirty="0">
                <a:solidFill>
                  <a:schemeClr val="tx2"/>
                </a:solidFill>
              </a:rPr>
              <a:t> per 100)</a:t>
            </a:r>
            <a:endParaRPr lang="fr-FR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5A510-7C54-49E3-A96E-D01D780B7BD3}"/>
              </a:ext>
            </a:extLst>
          </p:cNvPr>
          <p:cNvSpPr txBox="1"/>
          <p:nvPr/>
        </p:nvSpPr>
        <p:spPr>
          <a:xfrm>
            <a:off x="467544" y="3430873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Economie</a:t>
            </a:r>
            <a:endParaRPr lang="en-US" sz="17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ACCE8-1C7C-4693-BD7F-4A38AC560DD2}"/>
              </a:ext>
            </a:extLst>
          </p:cNvPr>
          <p:cNvSpPr txBox="1"/>
          <p:nvPr/>
        </p:nvSpPr>
        <p:spPr>
          <a:xfrm>
            <a:off x="6981936" y="1374035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endParaRPr lang="en-US" sz="17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2" grpId="0" animBg="1"/>
      <p:bldP spid="26" grpId="0" animBg="1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1880" y="1563638"/>
            <a:ext cx="4083325" cy="2967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7924F3-0958-4755-9587-E2FFEF462171}"/>
              </a:ext>
            </a:extLst>
          </p:cNvPr>
          <p:cNvSpPr txBox="1"/>
          <p:nvPr/>
        </p:nvSpPr>
        <p:spPr>
          <a:xfrm>
            <a:off x="467544" y="818827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années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future, passé 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&gt;90% NAN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A774C-C8A9-4F3A-89DE-9F203A201E7F}"/>
              </a:ext>
            </a:extLst>
          </p:cNvPr>
          <p:cNvSpPr txBox="1"/>
          <p:nvPr/>
        </p:nvSpPr>
        <p:spPr>
          <a:xfrm>
            <a:off x="467544" y="213166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années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entre: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2000 et 2015</a:t>
            </a:r>
          </a:p>
        </p:txBody>
      </p:sp>
    </p:spTree>
    <p:extLst>
      <p:ext uri="{BB962C8B-B14F-4D97-AF65-F5344CB8AC3E}">
        <p14:creationId xmlns:p14="http://schemas.microsoft.com/office/powerpoint/2010/main" val="311061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Nettoyage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120" y="46706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F8E0E-C0D7-4BCE-954C-3D530A41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907156"/>
            <a:ext cx="6192688" cy="4066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4A774C-C8A9-4F3A-89DE-9F203A201E7F}"/>
              </a:ext>
            </a:extLst>
          </p:cNvPr>
          <p:cNvSpPr txBox="1"/>
          <p:nvPr/>
        </p:nvSpPr>
        <p:spPr>
          <a:xfrm>
            <a:off x="6685587" y="1925419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les 6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meilleurs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indicateurs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(min %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valeurs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nulls )</a:t>
            </a:r>
          </a:p>
        </p:txBody>
      </p:sp>
    </p:spTree>
    <p:extLst>
      <p:ext uri="{BB962C8B-B14F-4D97-AF65-F5344CB8AC3E}">
        <p14:creationId xmlns:p14="http://schemas.microsoft.com/office/powerpoint/2010/main" val="3389394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1144</Words>
  <Application>Microsoft Office PowerPoint</Application>
  <PresentationFormat>On-screen Show (16:9)</PresentationFormat>
  <Paragraphs>267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Maysa ABOU JAMRA</cp:lastModifiedBy>
  <cp:revision>285</cp:revision>
  <dcterms:created xsi:type="dcterms:W3CDTF">2016-12-05T23:26:54Z</dcterms:created>
  <dcterms:modified xsi:type="dcterms:W3CDTF">2021-05-21T18:50:46Z</dcterms:modified>
</cp:coreProperties>
</file>