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1"/>
  </p:notesMasterIdLst>
  <p:handoutMasterIdLst>
    <p:handoutMasterId r:id="rId52"/>
  </p:handoutMasterIdLst>
  <p:sldIdLst>
    <p:sldId id="256" r:id="rId4"/>
    <p:sldId id="336" r:id="rId5"/>
    <p:sldId id="309" r:id="rId6"/>
    <p:sldId id="368" r:id="rId7"/>
    <p:sldId id="371" r:id="rId8"/>
    <p:sldId id="261" r:id="rId9"/>
    <p:sldId id="363" r:id="rId10"/>
    <p:sldId id="364" r:id="rId11"/>
    <p:sldId id="372" r:id="rId12"/>
    <p:sldId id="373" r:id="rId13"/>
    <p:sldId id="374" r:id="rId14"/>
    <p:sldId id="339" r:id="rId15"/>
    <p:sldId id="347" r:id="rId16"/>
    <p:sldId id="342" r:id="rId17"/>
    <p:sldId id="370" r:id="rId18"/>
    <p:sldId id="375" r:id="rId19"/>
    <p:sldId id="343" r:id="rId20"/>
    <p:sldId id="377" r:id="rId21"/>
    <p:sldId id="406" r:id="rId22"/>
    <p:sldId id="376" r:id="rId23"/>
    <p:sldId id="344" r:id="rId24"/>
    <p:sldId id="346" r:id="rId25"/>
    <p:sldId id="382" r:id="rId26"/>
    <p:sldId id="378" r:id="rId27"/>
    <p:sldId id="385" r:id="rId28"/>
    <p:sldId id="386" r:id="rId29"/>
    <p:sldId id="379" r:id="rId30"/>
    <p:sldId id="397" r:id="rId31"/>
    <p:sldId id="380" r:id="rId32"/>
    <p:sldId id="381" r:id="rId33"/>
    <p:sldId id="396" r:id="rId34"/>
    <p:sldId id="384" r:id="rId35"/>
    <p:sldId id="398" r:id="rId36"/>
    <p:sldId id="388" r:id="rId37"/>
    <p:sldId id="389" r:id="rId38"/>
    <p:sldId id="390" r:id="rId39"/>
    <p:sldId id="348" r:id="rId40"/>
    <p:sldId id="391" r:id="rId41"/>
    <p:sldId id="392" r:id="rId42"/>
    <p:sldId id="355" r:id="rId43"/>
    <p:sldId id="399" r:id="rId44"/>
    <p:sldId id="393" r:id="rId45"/>
    <p:sldId id="400" r:id="rId46"/>
    <p:sldId id="401" r:id="rId47"/>
    <p:sldId id="403" r:id="rId48"/>
    <p:sldId id="405" r:id="rId49"/>
    <p:sldId id="335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sa" initials="M" lastIdx="13" clrIdx="0">
    <p:extLst>
      <p:ext uri="{19B8F6BF-5375-455C-9EA6-DF929625EA0E}">
        <p15:presenceInfo xmlns:p15="http://schemas.microsoft.com/office/powerpoint/2012/main" userId="May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DD2D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9926" autoAdjust="0"/>
  </p:normalViewPr>
  <p:slideViewPr>
    <p:cSldViewPr>
      <p:cViewPr varScale="1">
        <p:scale>
          <a:sx n="76" d="100"/>
          <a:sy n="76" d="100"/>
        </p:scale>
        <p:origin x="1146" y="9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09:27.24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23:10.173" idx="3">
    <p:pos x="10" y="10"/>
    <p:text>expliquer les raisons ici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24:19.606" idx="4">
    <p:pos x="10" y="10"/>
    <p:text>kif barrer 1999</p:text>
    <p:extLst>
      <p:ext uri="{C676402C-5697-4E1C-873F-D02D1690AC5C}">
        <p15:threadingInfo xmlns:p15="http://schemas.microsoft.com/office/powerpoint/2012/main" timeZoneBias="420"/>
      </p:ext>
    </p:extLst>
  </p:cm>
  <p:cm authorId="1" dt="2021-04-20T17:24:50.027" idx="5">
    <p:pos x="10" y="146"/>
    <p:text>pour simplifier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5:21.262" idx="12">
    <p:pos x="10" y="10"/>
    <p:text>meilleurs 15 pays figure belle autre que 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5:21.262" idx="12">
    <p:pos x="10" y="10"/>
    <p:text>meilleurs 15 pays figure belle autre que 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5:21.262" idx="12">
    <p:pos x="10" y="10"/>
    <p:text>meilleurs 15 pays figure belle autre que ca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4C204-F465-4E52-BCD6-8503992005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A5D659-6EF9-4A0C-A34D-DC092D49D99E}">
      <dgm:prSet/>
      <dgm:spPr/>
      <dgm:t>
        <a:bodyPr/>
        <a:lstStyle/>
        <a:p>
          <a:r>
            <a:rPr lang="en-US" dirty="0" err="1"/>
            <a:t>Nutridiabete</a:t>
          </a:r>
          <a:r>
            <a:rPr lang="en-US" dirty="0"/>
            <a:t>: 80%</a:t>
          </a:r>
        </a:p>
      </dgm:t>
    </dgm:pt>
    <dgm:pt modelId="{7CD774A1-EA9F-44FB-8DB5-CFDF976656DA}" type="parTrans" cxnId="{CA7F7DBC-F2AA-4F64-B90E-D0C91142A614}">
      <dgm:prSet/>
      <dgm:spPr/>
      <dgm:t>
        <a:bodyPr/>
        <a:lstStyle/>
        <a:p>
          <a:endParaRPr lang="en-US"/>
        </a:p>
      </dgm:t>
    </dgm:pt>
    <dgm:pt modelId="{F95ED6E7-0940-4B2B-B2D4-AB3106881FD7}" type="sibTrans" cxnId="{CA7F7DBC-F2AA-4F64-B90E-D0C91142A614}">
      <dgm:prSet/>
      <dgm:spPr/>
      <dgm:t>
        <a:bodyPr/>
        <a:lstStyle/>
        <a:p>
          <a:endParaRPr lang="en-US"/>
        </a:p>
      </dgm:t>
    </dgm:pt>
    <dgm:pt modelId="{2DCA98AB-1BFE-42EB-9974-ED95AF5BEF93}" type="pres">
      <dgm:prSet presAssocID="{9F44C204-F465-4E52-BCD6-8503992005B3}" presName="Name0" presStyleCnt="0">
        <dgm:presLayoutVars>
          <dgm:dir/>
          <dgm:resizeHandles val="exact"/>
        </dgm:presLayoutVars>
      </dgm:prSet>
      <dgm:spPr/>
    </dgm:pt>
    <dgm:pt modelId="{811F399B-2F19-463F-96CC-CF05BAE8554B}" type="pres">
      <dgm:prSet presAssocID="{37A5D659-6EF9-4A0C-A34D-DC092D49D99E}" presName="node" presStyleLbl="node1" presStyleIdx="0" presStyleCnt="1">
        <dgm:presLayoutVars>
          <dgm:bulletEnabled val="1"/>
        </dgm:presLayoutVars>
      </dgm:prSet>
      <dgm:spPr/>
    </dgm:pt>
  </dgm:ptLst>
  <dgm:cxnLst>
    <dgm:cxn modelId="{313B43BA-8DC6-4793-AD07-5B3119999A8C}" type="presOf" srcId="{9F44C204-F465-4E52-BCD6-8503992005B3}" destId="{2DCA98AB-1BFE-42EB-9974-ED95AF5BEF93}" srcOrd="0" destOrd="0" presId="urn:microsoft.com/office/officeart/2005/8/layout/process1"/>
    <dgm:cxn modelId="{CA7F7DBC-F2AA-4F64-B90E-D0C91142A614}" srcId="{9F44C204-F465-4E52-BCD6-8503992005B3}" destId="{37A5D659-6EF9-4A0C-A34D-DC092D49D99E}" srcOrd="0" destOrd="0" parTransId="{7CD774A1-EA9F-44FB-8DB5-CFDF976656DA}" sibTransId="{F95ED6E7-0940-4B2B-B2D4-AB3106881FD7}"/>
    <dgm:cxn modelId="{4C0973CA-86AE-484D-AA21-33994DB378F2}" type="presOf" srcId="{37A5D659-6EF9-4A0C-A34D-DC092D49D99E}" destId="{811F399B-2F19-463F-96CC-CF05BAE8554B}" srcOrd="0" destOrd="0" presId="urn:microsoft.com/office/officeart/2005/8/layout/process1"/>
    <dgm:cxn modelId="{1882FB36-F0D3-4A70-ACAA-965D536E3D66}" type="presParOf" srcId="{2DCA98AB-1BFE-42EB-9974-ED95AF5BEF93}" destId="{811F399B-2F19-463F-96CC-CF05BAE8554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F399B-2F19-463F-96CC-CF05BAE8554B}">
      <dsp:nvSpPr>
        <dsp:cNvPr id="0" name=""/>
        <dsp:cNvSpPr/>
      </dsp:nvSpPr>
      <dsp:spPr>
        <a:xfrm>
          <a:off x="1060" y="0"/>
          <a:ext cx="2169882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Nutridiabete</a:t>
          </a:r>
          <a:r>
            <a:rPr lang="en-US" sz="1600" kern="1200" dirty="0"/>
            <a:t>: 80%</a:t>
          </a:r>
        </a:p>
      </dsp:txBody>
      <dsp:txXfrm>
        <a:off x="11877" y="10817"/>
        <a:ext cx="2148248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4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premiere</a:t>
            </a:r>
            <a:r>
              <a:rPr lang="fr-FR" dirty="0"/>
              <a:t> </a:t>
            </a:r>
            <a:r>
              <a:rPr lang="fr-FR" dirty="0" err="1"/>
              <a:t>etape</a:t>
            </a:r>
            <a:r>
              <a:rPr lang="fr-FR" dirty="0"/>
              <a:t> c’est de nettoyer le jeu de </a:t>
            </a:r>
            <a:r>
              <a:rPr lang="fr-FR" dirty="0" err="1"/>
              <a:t>donnees</a:t>
            </a:r>
            <a:r>
              <a:rPr lang="fr-FR" dirty="0"/>
              <a:t> et pour le nettoyer il faut l’analyser de plus </a:t>
            </a:r>
            <a:r>
              <a:rPr lang="fr-FR" dirty="0" err="1"/>
              <a:t>pres</a:t>
            </a:r>
            <a:r>
              <a:rPr lang="fr-FR" dirty="0"/>
              <a:t>, pour cela j’ai </a:t>
            </a:r>
            <a:r>
              <a:rPr lang="fr-FR" dirty="0" err="1"/>
              <a:t>etablit</a:t>
            </a:r>
            <a:r>
              <a:rPr lang="fr-FR" dirty="0"/>
              <a:t> cette </a:t>
            </a:r>
            <a:r>
              <a:rPr lang="fr-FR" dirty="0" err="1"/>
              <a:t>visulaisation</a:t>
            </a:r>
            <a:endParaRPr lang="fr-FR" dirty="0"/>
          </a:p>
          <a:p>
            <a:r>
              <a:rPr lang="fr-FR" dirty="0"/>
              <a:t>Qui nous permet de regarder </a:t>
            </a:r>
            <a:r>
              <a:rPr lang="fr-FR" dirty="0" err="1"/>
              <a:t>repartition</a:t>
            </a:r>
            <a:r>
              <a:rPr lang="fr-FR" dirty="0"/>
              <a:t> des NaN par colonne et ca nous aidera pour la suite pour </a:t>
            </a:r>
            <a:r>
              <a:rPr lang="fr-FR" dirty="0" err="1"/>
              <a:t>decider</a:t>
            </a:r>
            <a:r>
              <a:rPr lang="fr-FR" dirty="0"/>
              <a:t> quelles indicateurs utiliser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4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nous reste 27 indicateurs parmi 186</a:t>
            </a:r>
          </a:p>
          <a:p>
            <a:r>
              <a:rPr lang="fr-FR" dirty="0"/>
              <a:t>Supprimer produits qui ne sont pas </a:t>
            </a:r>
            <a:r>
              <a:rPr lang="fr-FR" dirty="0" err="1"/>
              <a:t>food</a:t>
            </a:r>
            <a:r>
              <a:rPr lang="fr-FR" dirty="0"/>
              <a:t> </a:t>
            </a:r>
          </a:p>
          <a:p>
            <a:r>
              <a:rPr lang="fr-FR" dirty="0"/>
              <a:t> (</a:t>
            </a:r>
            <a:r>
              <a:rPr lang="fr-FR" dirty="0" err="1"/>
              <a:t>categories</a:t>
            </a:r>
            <a:r>
              <a:rPr lang="fr-FR" dirty="0"/>
              <a:t> not </a:t>
            </a:r>
            <a:r>
              <a:rPr lang="fr-FR" dirty="0" err="1"/>
              <a:t>contain</a:t>
            </a:r>
            <a:r>
              <a:rPr lang="fr-FR" dirty="0"/>
              <a:t> Non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4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Suprimer</a:t>
            </a:r>
            <a:r>
              <a:rPr lang="fr-FR" dirty="0"/>
              <a:t> produit quand toute les valeurs nutri nulles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passage entre slide 3 et 4: J’ai un jeu de </a:t>
            </a:r>
            <a:r>
              <a:rPr lang="fr-FR" dirty="0" err="1"/>
              <a:t>donnees</a:t>
            </a:r>
            <a:r>
              <a:rPr lang="fr-FR" dirty="0"/>
              <a:t> a analyser en </a:t>
            </a:r>
            <a:r>
              <a:rPr lang="fr-FR" dirty="0" err="1"/>
              <a:t>repondant</a:t>
            </a:r>
            <a:r>
              <a:rPr lang="fr-FR" dirty="0"/>
              <a:t> aux questions suivantes : dire slide 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passage entre slide 3 et 4: J’ai un jeu de </a:t>
            </a:r>
            <a:r>
              <a:rPr lang="fr-FR" dirty="0" err="1"/>
              <a:t>donnees</a:t>
            </a:r>
            <a:r>
              <a:rPr lang="fr-FR" dirty="0"/>
              <a:t> a analyser en </a:t>
            </a:r>
            <a:r>
              <a:rPr lang="fr-FR" dirty="0" err="1"/>
              <a:t>repondant</a:t>
            </a:r>
            <a:r>
              <a:rPr lang="fr-FR" dirty="0"/>
              <a:t> aux questions suivantes : dire slide 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2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241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1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241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16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241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7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241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: Mission, but, </a:t>
            </a:r>
          </a:p>
          <a:p>
            <a:r>
              <a:rPr lang="en-US" dirty="0"/>
              <a:t>Les questions qui </a:t>
            </a:r>
            <a:r>
              <a:rPr lang="en-US" dirty="0" err="1"/>
              <a:t>mènent</a:t>
            </a:r>
            <a:r>
              <a:rPr lang="en-US" dirty="0"/>
              <a:t> aux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</a:t>
            </a:r>
          </a:p>
          <a:p>
            <a:r>
              <a:rPr lang="en-US" dirty="0"/>
              <a:t>Je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ensuite</a:t>
            </a:r>
            <a:r>
              <a:rPr lang="en-US" dirty="0"/>
              <a:t> les </a:t>
            </a:r>
            <a:r>
              <a:rPr lang="en-US" dirty="0" err="1"/>
              <a:t>etapes</a:t>
            </a:r>
            <a:r>
              <a:rPr lang="en-US" dirty="0"/>
              <a:t> que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suivi</a:t>
            </a:r>
            <a:r>
              <a:rPr lang="en-US" dirty="0"/>
              <a:t> pour le </a:t>
            </a:r>
            <a:r>
              <a:rPr lang="en-US" dirty="0" err="1"/>
              <a:t>nettoyage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8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01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1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02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Glucides: 50% </a:t>
            </a:r>
            <a:r>
              <a:rPr lang="fr-FR" dirty="0" err="1"/>
              <a:t>donnees</a:t>
            </a:r>
            <a:r>
              <a:rPr lang="fr-FR" dirty="0"/>
              <a:t> entre 5 et 55g</a:t>
            </a:r>
          </a:p>
          <a:p>
            <a:r>
              <a:rPr lang="fr-FR" dirty="0"/>
              <a:t>50% </a:t>
            </a:r>
            <a:r>
              <a:rPr lang="fr-FR" dirty="0" err="1"/>
              <a:t>donnees</a:t>
            </a:r>
            <a:r>
              <a:rPr lang="fr-FR" dirty="0"/>
              <a:t> entre 5 et 20 </a:t>
            </a:r>
            <a:r>
              <a:rPr lang="fr-FR" dirty="0" err="1"/>
              <a:t>gsucres</a:t>
            </a:r>
            <a:r>
              <a:rPr lang="fr-FR" dirty="0"/>
              <a:t> donc c’est bien</a:t>
            </a:r>
          </a:p>
          <a:p>
            <a:r>
              <a:rPr lang="fr-FR" dirty="0" err="1"/>
              <a:t>Proteines</a:t>
            </a:r>
            <a:r>
              <a:rPr lang="fr-FR" dirty="0"/>
              <a:t>: on a des produits qui sont riches en </a:t>
            </a:r>
            <a:r>
              <a:rPr lang="fr-FR" dirty="0" err="1"/>
              <a:t>proteines</a:t>
            </a:r>
            <a:r>
              <a:rPr lang="fr-FR" dirty="0"/>
              <a:t> donc plus de 20g et ca peut </a:t>
            </a:r>
            <a:r>
              <a:rPr lang="fr-FR" dirty="0" err="1"/>
              <a:t>meme</a:t>
            </a:r>
            <a:r>
              <a:rPr lang="fr-FR" dirty="0"/>
              <a:t> arriver a 90g,mais 50% </a:t>
            </a:r>
            <a:r>
              <a:rPr lang="fr-FR" dirty="0" err="1"/>
              <a:t>donnees</a:t>
            </a:r>
            <a:r>
              <a:rPr lang="fr-FR" dirty="0"/>
              <a:t> ont entre 2 et 15g </a:t>
            </a:r>
            <a:r>
              <a:rPr lang="fr-FR" dirty="0" err="1"/>
              <a:t>qte</a:t>
            </a:r>
            <a:r>
              <a:rPr lang="fr-FR" dirty="0"/>
              <a:t> de </a:t>
            </a:r>
            <a:r>
              <a:rPr lang="fr-FR" dirty="0" err="1"/>
              <a:t>prot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88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95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3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Countplot</a:t>
            </a:r>
            <a:endParaRPr lang="fr-FR" dirty="0"/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féculents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sont tous les aliments comme les céréales ou les légumes secs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32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distplot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30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43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2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c’est de trouver une </a:t>
            </a:r>
            <a:r>
              <a:rPr lang="fr-FR" dirty="0" err="1"/>
              <a:t>idee</a:t>
            </a:r>
            <a:r>
              <a:rPr lang="fr-FR" dirty="0"/>
              <a:t> d’une application innovante dans domaine de l’alimentation et </a:t>
            </a:r>
            <a:r>
              <a:rPr lang="fr-FR" dirty="0" err="1"/>
              <a:t>preparer</a:t>
            </a:r>
            <a:r>
              <a:rPr lang="fr-FR" dirty="0"/>
              <a:t> les </a:t>
            </a:r>
            <a:r>
              <a:rPr lang="fr-FR" dirty="0" err="1"/>
              <a:t>donnees</a:t>
            </a:r>
            <a:r>
              <a:rPr lang="fr-FR" dirty="0"/>
              <a:t> de la source </a:t>
            </a:r>
            <a:r>
              <a:rPr lang="fr-FR" dirty="0" err="1"/>
              <a:t>OpenFood</a:t>
            </a:r>
            <a:r>
              <a:rPr lang="fr-FR" dirty="0"/>
              <a:t> </a:t>
            </a:r>
            <a:r>
              <a:rPr lang="fr-FR" dirty="0" err="1"/>
              <a:t>fact</a:t>
            </a:r>
            <a:r>
              <a:rPr lang="fr-FR" dirty="0"/>
              <a:t> qui </a:t>
            </a:r>
            <a:r>
              <a:rPr lang="fr-FR" dirty="0" err="1"/>
              <a:t>contiennet</a:t>
            </a:r>
            <a:r>
              <a:rPr lang="fr-FR" dirty="0"/>
              <a:t> des informations sur les produits alimentaires, et les analyser  pour voir si l’application est faisable. 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96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2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7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385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75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60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04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courbe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865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39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9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repondre</a:t>
            </a:r>
            <a:r>
              <a:rPr lang="fr-FR" dirty="0"/>
              <a:t> a la premier question. </a:t>
            </a:r>
          </a:p>
          <a:p>
            <a:r>
              <a:rPr lang="fr-FR" dirty="0"/>
              <a:t>Donc en calculant un score d’</a:t>
            </a:r>
            <a:r>
              <a:rPr lang="fr-FR" dirty="0" err="1"/>
              <a:t>attractivite</a:t>
            </a:r>
            <a:r>
              <a:rPr lang="fr-FR" dirty="0"/>
              <a:t> total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7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j’ai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developpee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une application pour les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c’est de prendre ces données en lien avec la nutrition pour proposer quelque chose de plus adapté au style de vie des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Pour faire ca, plusieurs indicateurs nutritionnels sont pris en considération, comme la quantité de sucres, de gras satures, de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de glucide. 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5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6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repondre</a:t>
            </a:r>
            <a:r>
              <a:rPr lang="fr-FR" dirty="0"/>
              <a:t> a la premier question. </a:t>
            </a:r>
          </a:p>
          <a:p>
            <a:r>
              <a:rPr lang="fr-FR" dirty="0"/>
              <a:t>Donc en calculant un score d’</a:t>
            </a:r>
            <a:r>
              <a:rPr lang="fr-FR" dirty="0" err="1"/>
              <a:t>attractivite</a:t>
            </a:r>
            <a:r>
              <a:rPr lang="fr-FR" dirty="0"/>
              <a:t> total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1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038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5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496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2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suis a l’</a:t>
            </a:r>
            <a:r>
              <a:rPr lang="fr-FR" dirty="0" err="1"/>
              <a:t>ecoute</a:t>
            </a:r>
            <a:r>
              <a:rPr lang="fr-FR" dirty="0"/>
              <a:t> de vos questions</a:t>
            </a:r>
          </a:p>
          <a:p>
            <a:r>
              <a:rPr lang="fr-FR" dirty="0"/>
              <a:t>Autres </a:t>
            </a:r>
            <a:r>
              <a:rPr lang="fr-FR" dirty="0" err="1"/>
              <a:t>idees</a:t>
            </a:r>
            <a:r>
              <a:rPr lang="fr-FR" dirty="0"/>
              <a:t> :</a:t>
            </a:r>
          </a:p>
          <a:p>
            <a:r>
              <a:rPr lang="fr-FR" dirty="0"/>
              <a:t>Ajouter sel , fibres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6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Donc il y a le score « </a:t>
            </a:r>
            <a:r>
              <a:rPr lang="fr-FR" dirty="0" err="1"/>
              <a:t>nutridiabete</a:t>
            </a:r>
            <a:r>
              <a:rPr lang="fr-FR" dirty="0"/>
              <a:t> » calculé </a:t>
            </a:r>
            <a:r>
              <a:rPr lang="fr-FR" dirty="0" err="1"/>
              <a:t>grace</a:t>
            </a:r>
            <a:r>
              <a:rPr lang="fr-FR" dirty="0"/>
              <a:t> aux… qui montre si le produit est sain ou pas.  ET l’application recommande a l’utilisateur des produits avec un score </a:t>
            </a:r>
            <a:r>
              <a:rPr lang="fr-FR" dirty="0" err="1"/>
              <a:t>nutridiabete</a:t>
            </a:r>
            <a:r>
              <a:rPr lang="fr-FR" dirty="0"/>
              <a:t> plus élevé </a:t>
            </a:r>
            <a:r>
              <a:rPr lang="fr-FR" dirty="0" err="1"/>
              <a:t>ett</a:t>
            </a:r>
            <a:r>
              <a:rPr lang="fr-FR" dirty="0"/>
              <a:t> moins de glucides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3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pratique, après avoir pris en photo le code barre du produit, l’application informe l’utilisateur du score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nutridiabete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associé, un score entre 0 et 100. L’application recommande également des produits de la même catégorie et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nom, et si possible avec un meilleur score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nutrisport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moins de glucide ; l’utilisateur peut alors choisir des produits plus adaptés à son régime alimentaire.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6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premiere</a:t>
            </a:r>
            <a:r>
              <a:rPr lang="fr-FR" dirty="0"/>
              <a:t> </a:t>
            </a:r>
            <a:r>
              <a:rPr lang="fr-FR" dirty="0" err="1"/>
              <a:t>etape</a:t>
            </a:r>
            <a:r>
              <a:rPr lang="fr-FR" dirty="0"/>
              <a:t> c’est de nettoyer le jeu de </a:t>
            </a:r>
            <a:r>
              <a:rPr lang="fr-FR" dirty="0" err="1"/>
              <a:t>donnees</a:t>
            </a:r>
            <a:r>
              <a:rPr lang="fr-FR" dirty="0"/>
              <a:t> et pour le nettoyer il faut l’analyser de plus </a:t>
            </a:r>
            <a:r>
              <a:rPr lang="fr-FR" dirty="0" err="1"/>
              <a:t>pres</a:t>
            </a:r>
            <a:r>
              <a:rPr lang="fr-FR" dirty="0"/>
              <a:t>, pour cela j’ai </a:t>
            </a:r>
            <a:r>
              <a:rPr lang="fr-FR" dirty="0" err="1"/>
              <a:t>etablit</a:t>
            </a:r>
            <a:r>
              <a:rPr lang="fr-FR" dirty="0"/>
              <a:t> cette </a:t>
            </a:r>
            <a:r>
              <a:rPr lang="fr-FR" dirty="0" err="1"/>
              <a:t>visulaisation</a:t>
            </a:r>
            <a:endParaRPr lang="fr-FR" dirty="0"/>
          </a:p>
          <a:p>
            <a:r>
              <a:rPr lang="fr-FR" dirty="0"/>
              <a:t>Qui nous permet de regarder </a:t>
            </a:r>
            <a:r>
              <a:rPr lang="fr-FR" dirty="0" err="1"/>
              <a:t>repartition</a:t>
            </a:r>
            <a:r>
              <a:rPr lang="fr-FR" dirty="0"/>
              <a:t> et on voit entre 2000 et 2015 moins de valeurs man, . Donc cette </a:t>
            </a:r>
            <a:r>
              <a:rPr lang="fr-FR" dirty="0" err="1"/>
              <a:t>periode</a:t>
            </a:r>
            <a:r>
              <a:rPr lang="fr-FR" dirty="0"/>
              <a:t> sera </a:t>
            </a:r>
            <a:r>
              <a:rPr lang="fr-FR" dirty="0" err="1"/>
              <a:t>interessante</a:t>
            </a:r>
            <a:r>
              <a:rPr lang="fr-FR" dirty="0"/>
              <a:t> pour notre 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8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premiere</a:t>
            </a:r>
            <a:r>
              <a:rPr lang="fr-FR" dirty="0"/>
              <a:t> </a:t>
            </a:r>
            <a:r>
              <a:rPr lang="fr-FR" dirty="0" err="1"/>
              <a:t>etape</a:t>
            </a:r>
            <a:r>
              <a:rPr lang="fr-FR" dirty="0"/>
              <a:t> c’est de nettoyer le jeu de </a:t>
            </a:r>
            <a:r>
              <a:rPr lang="fr-FR" dirty="0" err="1"/>
              <a:t>donnees</a:t>
            </a:r>
            <a:r>
              <a:rPr lang="fr-FR" dirty="0"/>
              <a:t> et pour le nettoyer il faut l’analyser de plus </a:t>
            </a:r>
            <a:r>
              <a:rPr lang="fr-FR" dirty="0" err="1"/>
              <a:t>pres</a:t>
            </a:r>
            <a:r>
              <a:rPr lang="fr-FR" dirty="0"/>
              <a:t>, pour cela j’ai </a:t>
            </a:r>
            <a:r>
              <a:rPr lang="fr-FR" dirty="0" err="1"/>
              <a:t>etablit</a:t>
            </a:r>
            <a:r>
              <a:rPr lang="fr-FR" dirty="0"/>
              <a:t> cette </a:t>
            </a:r>
            <a:r>
              <a:rPr lang="fr-FR" dirty="0" err="1"/>
              <a:t>visulaisation</a:t>
            </a:r>
            <a:endParaRPr lang="fr-FR" dirty="0"/>
          </a:p>
          <a:p>
            <a:r>
              <a:rPr lang="fr-FR" dirty="0"/>
              <a:t>Qui nous permet de regarder </a:t>
            </a:r>
            <a:r>
              <a:rPr lang="fr-FR" dirty="0" err="1"/>
              <a:t>repartition</a:t>
            </a:r>
            <a:r>
              <a:rPr lang="fr-FR" dirty="0"/>
              <a:t> et on voit entre 2000 et 2015 moins de valeurs man, . Donc cette </a:t>
            </a:r>
            <a:r>
              <a:rPr lang="fr-FR" dirty="0" err="1"/>
              <a:t>periode</a:t>
            </a:r>
            <a:r>
              <a:rPr lang="fr-FR" dirty="0"/>
              <a:t> sera </a:t>
            </a:r>
            <a:r>
              <a:rPr lang="fr-FR" dirty="0" err="1"/>
              <a:t>interessante</a:t>
            </a:r>
            <a:r>
              <a:rPr lang="fr-FR" dirty="0"/>
              <a:t> pour notre 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3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763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631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atforhealth.gov.au/sites/default/files/files/eatingwell/efh_food_label_example_130621.pdf" TargetMode="External"/><Relationship Id="rId4" Type="http://schemas.openxmlformats.org/officeDocument/2006/relationships/hyperlink" Target="https://www.mayoclinic.org/diseases-conditions/diabetes/in-depth/food-labels/art-20047648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comments" Target="../comments/commen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9.jpg"/><Relationship Id="rId4" Type="http://schemas.openxmlformats.org/officeDocument/2006/relationships/diagramData" Target="../diagrams/data1.xml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301" y="1203598"/>
            <a:ext cx="3657398" cy="2435810"/>
          </a:xfrm>
        </p:spPr>
        <p:txBody>
          <a:bodyPr/>
          <a:lstStyle/>
          <a:p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ea typeface="맑은 고딕" pitchFamily="50" charset="-127"/>
              </a:rPr>
              <a:t>Projet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ea typeface="맑은 고딕" pitchFamily="50" charset="-127"/>
              </a:rPr>
              <a:t> 3:</a:t>
            </a:r>
          </a:p>
          <a:p>
            <a:r>
              <a:rPr lang="en-US" altLang="ko-KR" sz="2000" dirty="0" err="1">
                <a:ea typeface="맑은 고딕" pitchFamily="50" charset="-127"/>
              </a:rPr>
              <a:t>Concevez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ea typeface="맑은 고딕" pitchFamily="50" charset="-127"/>
              </a:rPr>
              <a:t>une</a:t>
            </a:r>
            <a:r>
              <a:rPr lang="en-US" altLang="ko-KR" sz="2000" dirty="0">
                <a:ea typeface="맑은 고딕" pitchFamily="50" charset="-127"/>
              </a:rPr>
              <a:t> application au service de la </a:t>
            </a:r>
            <a:r>
              <a:rPr lang="en-US" altLang="ko-KR" sz="2000" dirty="0" err="1">
                <a:ea typeface="맑은 고딕" pitchFamily="50" charset="-127"/>
              </a:rPr>
              <a:t>santé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ea typeface="맑은 고딕" pitchFamily="50" charset="-127"/>
              </a:rPr>
              <a:t>publique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7624" y="139633"/>
            <a:ext cx="6768752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Soutenance Parcours Data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Scientist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4668372"/>
            <a:ext cx="247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Maysa ABOU JAMRA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F6C8C-CECF-4045-8594-6D35C5E60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06" y="4499736"/>
            <a:ext cx="1084160" cy="552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F546E-3883-4A3C-B9EC-3A4B052642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2" y="4717489"/>
            <a:ext cx="1703336" cy="22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EC8716-A90E-4E55-9D4C-845CBC2FE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96" y="4493395"/>
            <a:ext cx="691152" cy="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6A612-44A2-4E02-A525-F344C3B3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719077"/>
            <a:ext cx="6480720" cy="43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5D21221-D1FA-41E6-91DD-61101B9661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r="1437"/>
          <a:stretch>
            <a:fillRect/>
          </a:stretch>
        </p:blipFill>
        <p:spPr>
          <a:xfrm>
            <a:off x="899592" y="1491630"/>
            <a:ext cx="8077768" cy="2160240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622F78-E780-45A7-ADF6-4D41C9168D1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" b="180"/>
          <a:stretch>
            <a:fillRect/>
          </a:stretch>
        </p:blipFill>
        <p:spPr>
          <a:xfrm>
            <a:off x="368533" y="1923678"/>
            <a:ext cx="1062118" cy="1062118"/>
          </a:xfr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5795C5B-7076-43E9-8C4B-339AFBE98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062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47FF6-41CA-426C-ADB0-E9C4524DC069}"/>
              </a:ext>
            </a:extLst>
          </p:cNvPr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0829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66C4E-89BC-402F-B308-C1D9503DB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7749"/>
            <a:ext cx="3816424" cy="4094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29BD8-89BC-4538-878C-65CAF166AB66}"/>
              </a:ext>
            </a:extLst>
          </p:cNvPr>
          <p:cNvSpPr txBox="1"/>
          <p:nvPr/>
        </p:nvSpPr>
        <p:spPr>
          <a:xfrm>
            <a:off x="4378013" y="1748635"/>
            <a:ext cx="439248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Supprimer</a:t>
            </a:r>
            <a:r>
              <a:rPr lang="en-US" sz="1600" dirty="0"/>
              <a:t> les </a:t>
            </a:r>
            <a:r>
              <a:rPr lang="en-US" sz="1600" dirty="0" err="1"/>
              <a:t>colonnes</a:t>
            </a:r>
            <a:r>
              <a:rPr lang="en-US" sz="1600" dirty="0"/>
              <a:t> avec plus de 30% </a:t>
            </a:r>
            <a:r>
              <a:rPr lang="en-US" sz="1600" dirty="0" err="1"/>
              <a:t>NaN</a:t>
            </a:r>
            <a:r>
              <a:rPr lang="en-US" sz="1600" dirty="0"/>
              <a:t> (Il me </a:t>
            </a:r>
            <a:r>
              <a:rPr lang="en-US" sz="1600" dirty="0" err="1"/>
              <a:t>reste</a:t>
            </a:r>
            <a:r>
              <a:rPr lang="en-US" sz="1600" dirty="0"/>
              <a:t> 27 </a:t>
            </a:r>
            <a:r>
              <a:rPr lang="en-US" sz="1600" dirty="0" err="1"/>
              <a:t>indicateurs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Garder</a:t>
            </a:r>
            <a:r>
              <a:rPr lang="en-US" sz="1600" dirty="0"/>
              <a:t> </a:t>
            </a:r>
            <a:r>
              <a:rPr lang="en-US" sz="1600" dirty="0" err="1"/>
              <a:t>seulement</a:t>
            </a:r>
            <a:r>
              <a:rPr lang="en-US" sz="1600" dirty="0"/>
              <a:t> des 27 </a:t>
            </a:r>
            <a:r>
              <a:rPr lang="en-US" sz="1600" dirty="0" err="1"/>
              <a:t>colonnes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ceux</a:t>
            </a:r>
            <a:r>
              <a:rPr lang="en-US" sz="1600" dirty="0"/>
              <a:t> qui </a:t>
            </a:r>
            <a:r>
              <a:rPr lang="en-US" sz="1600" dirty="0" err="1"/>
              <a:t>aident</a:t>
            </a:r>
            <a:r>
              <a:rPr lang="en-US" sz="1600" dirty="0"/>
              <a:t> à developer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l’application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Ajouter</a:t>
            </a:r>
            <a:r>
              <a:rPr lang="en-US" sz="1600" dirty="0"/>
              <a:t> 3 </a:t>
            </a:r>
            <a:r>
              <a:rPr lang="en-US" sz="1600" dirty="0" err="1"/>
              <a:t>colonnes</a:t>
            </a:r>
            <a:r>
              <a:rPr lang="en-US" sz="1600" dirty="0"/>
              <a:t> qui </a:t>
            </a:r>
            <a:r>
              <a:rPr lang="en-US" sz="1600" dirty="0" err="1"/>
              <a:t>m’intéressent</a:t>
            </a:r>
            <a:r>
              <a:rPr lang="en-US" sz="1600" dirty="0"/>
              <a:t> </a:t>
            </a:r>
          </a:p>
          <a:p>
            <a:r>
              <a:rPr lang="en-US" sz="1600" dirty="0"/>
              <a:t>     pour </a:t>
            </a:r>
            <a:r>
              <a:rPr lang="en-US" sz="1600" dirty="0" err="1"/>
              <a:t>l’analyse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D93DA-6809-4338-A927-C63ADB658F66}"/>
              </a:ext>
            </a:extLst>
          </p:cNvPr>
          <p:cNvSpPr txBox="1"/>
          <p:nvPr/>
        </p:nvSpPr>
        <p:spPr>
          <a:xfrm>
            <a:off x="467544" y="70246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Indicateurs</a:t>
            </a:r>
          </a:p>
        </p:txBody>
      </p:sp>
    </p:spTree>
    <p:extLst>
      <p:ext uri="{BB962C8B-B14F-4D97-AF65-F5344CB8AC3E}">
        <p14:creationId xmlns:p14="http://schemas.microsoft.com/office/powerpoint/2010/main" val="32899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F8E0E-C0D7-4BCE-954C-3D530A41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438229"/>
            <a:ext cx="5290112" cy="1491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7924F3-0958-4755-9587-E2FFEF462171}"/>
              </a:ext>
            </a:extLst>
          </p:cNvPr>
          <p:cNvSpPr txBox="1"/>
          <p:nvPr/>
        </p:nvSpPr>
        <p:spPr>
          <a:xfrm>
            <a:off x="467544" y="81882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           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Données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alimentaires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0655A-14C3-4999-9E07-813F034E5142}"/>
              </a:ext>
            </a:extLst>
          </p:cNvPr>
          <p:cNvSpPr txBox="1"/>
          <p:nvPr/>
        </p:nvSpPr>
        <p:spPr>
          <a:xfrm>
            <a:off x="1475656" y="329183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dirty="0" err="1"/>
              <a:t>Supprimer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non </a:t>
            </a:r>
            <a:r>
              <a:rPr lang="en-US" dirty="0" err="1"/>
              <a:t>alimentaires</a:t>
            </a:r>
            <a:r>
              <a:rPr lang="en-US" dirty="0"/>
              <a:t> </a:t>
            </a:r>
          </a:p>
          <a:p>
            <a:r>
              <a:rPr lang="en-US" dirty="0"/>
              <a:t>                  (categories </a:t>
            </a:r>
            <a:r>
              <a:rPr lang="en-US" dirty="0" err="1"/>
              <a:t>contient</a:t>
            </a:r>
            <a:r>
              <a:rPr lang="en-US" dirty="0"/>
              <a:t> ‘Non food products’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44E58-9175-4482-ABEB-57E5631B0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11927"/>
            <a:ext cx="1600035" cy="12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F8E0E-C0D7-4BCE-954C-3D530A41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1400678"/>
            <a:ext cx="7344816" cy="3305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9DB3A-29B0-4E09-9662-2B9CA7BF76F7}"/>
              </a:ext>
            </a:extLst>
          </p:cNvPr>
          <p:cNvSpPr txBox="1"/>
          <p:nvPr/>
        </p:nvSpPr>
        <p:spPr>
          <a:xfrm>
            <a:off x="467544" y="81882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  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nulls pour les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données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nutritionelles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3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	Nettoyage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570860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163692" y="1732551"/>
            <a:ext cx="591883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Supprimer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toutes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valeurs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nutritionelles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ligne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nulles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05486" y="1536642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3364" y="1626736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47664" y="2407617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163692" y="2569308"/>
            <a:ext cx="5790960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Supprimer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pourcentage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Nan de la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ligne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&gt;=60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05486" y="2373399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33364" y="2463493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4543-5C06-4E4A-98D8-72C255C026A1}"/>
              </a:ext>
            </a:extLst>
          </p:cNvPr>
          <p:cNvSpPr txBox="1"/>
          <p:nvPr/>
        </p:nvSpPr>
        <p:spPr>
          <a:xfrm>
            <a:off x="2699792" y="369938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Il nous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740 270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lignes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1458E-FC3C-4280-9137-92142F419CEA}"/>
              </a:ext>
            </a:extLst>
          </p:cNvPr>
          <p:cNvSpPr txBox="1"/>
          <p:nvPr/>
        </p:nvSpPr>
        <p:spPr>
          <a:xfrm>
            <a:off x="467544" y="92130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Suppression NaN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5E4A4-5DF1-4BF8-BDAE-31DF7C13CCF8}"/>
              </a:ext>
            </a:extLst>
          </p:cNvPr>
          <p:cNvSpPr txBox="1"/>
          <p:nvPr/>
        </p:nvSpPr>
        <p:spPr>
          <a:xfrm>
            <a:off x="3059832" y="40687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(42% des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	Nettoyage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4543-5C06-4E4A-98D8-72C255C026A1}"/>
              </a:ext>
            </a:extLst>
          </p:cNvPr>
          <p:cNvSpPr txBox="1"/>
          <p:nvPr/>
        </p:nvSpPr>
        <p:spPr>
          <a:xfrm>
            <a:off x="2699792" y="369938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Il nous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693 846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produits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(39% des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1458E-FC3C-4280-9137-92142F419CEA}"/>
              </a:ext>
            </a:extLst>
          </p:cNvPr>
          <p:cNvSpPr txBox="1"/>
          <p:nvPr/>
        </p:nvSpPr>
        <p:spPr>
          <a:xfrm>
            <a:off x="467544" y="92130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Supprimer les lignes dupliquées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DC51F-8BE4-4227-8A3D-C9E1BF81D9E8}"/>
              </a:ext>
            </a:extLst>
          </p:cNvPr>
          <p:cNvSpPr txBox="1"/>
          <p:nvPr/>
        </p:nvSpPr>
        <p:spPr>
          <a:xfrm>
            <a:off x="755576" y="1491630"/>
            <a:ext cx="748883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Supprimer</a:t>
            </a:r>
            <a:r>
              <a:rPr lang="en-US" dirty="0"/>
              <a:t> les </a:t>
            </a:r>
            <a:r>
              <a:rPr lang="en-US" dirty="0" err="1"/>
              <a:t>lignes</a:t>
            </a:r>
            <a:r>
              <a:rPr lang="en-US" dirty="0"/>
              <a:t> </a:t>
            </a:r>
            <a:r>
              <a:rPr lang="en-US" dirty="0" err="1"/>
              <a:t>dupliquées</a:t>
            </a:r>
            <a:r>
              <a:rPr lang="en-US" dirty="0"/>
              <a:t> </a:t>
            </a:r>
            <a:r>
              <a:rPr lang="en-US" dirty="0" err="1"/>
              <a:t>selon</a:t>
            </a:r>
            <a:r>
              <a:rPr lang="en-US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Nom du </a:t>
            </a:r>
            <a:r>
              <a:rPr lang="en-US" dirty="0" err="1"/>
              <a:t>produit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Marque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Quantité</a:t>
            </a:r>
            <a:r>
              <a:rPr lang="en-US" dirty="0"/>
              <a:t> de Carbohydrates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Quantité</a:t>
            </a:r>
            <a:r>
              <a:rPr lang="en-US" dirty="0"/>
              <a:t> de </a:t>
            </a:r>
            <a:r>
              <a:rPr lang="en-US" dirty="0" err="1"/>
              <a:t>protéines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Gras </a:t>
            </a:r>
            <a:r>
              <a:rPr lang="en-US" dirty="0" err="1"/>
              <a:t>saturés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EC299-C766-4D5E-9FF0-A2922636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689" y="1709471"/>
            <a:ext cx="2785257" cy="22425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CE73EA6-4565-46C3-B2C6-79EB7EE3C0C0}"/>
              </a:ext>
            </a:extLst>
          </p:cNvPr>
          <p:cNvSpPr/>
          <p:nvPr/>
        </p:nvSpPr>
        <p:spPr>
          <a:xfrm>
            <a:off x="3491880" y="2427733"/>
            <a:ext cx="888928" cy="4404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51103-AD2F-4CD4-A5C0-96402B0336CF}"/>
              </a:ext>
            </a:extLst>
          </p:cNvPr>
          <p:cNvSpPr txBox="1"/>
          <p:nvPr/>
        </p:nvSpPr>
        <p:spPr>
          <a:xfrm>
            <a:off x="4567406" y="1643687"/>
            <a:ext cx="449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Supprimer lignes avec nom de produit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Remplacer les NaN dans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image_url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un lien</a:t>
            </a: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Remplacer les NaN dans brands par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Inconnu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B52-6430-4696-B2BA-F1EE26272925}"/>
              </a:ext>
            </a:extLst>
          </p:cNvPr>
          <p:cNvSpPr txBox="1"/>
          <p:nvPr/>
        </p:nvSpPr>
        <p:spPr>
          <a:xfrm>
            <a:off x="467544" y="92130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       Gérer les NaN</a:t>
            </a:r>
          </a:p>
        </p:txBody>
      </p:sp>
    </p:spTree>
    <p:extLst>
      <p:ext uri="{BB962C8B-B14F-4D97-AF65-F5344CB8AC3E}">
        <p14:creationId xmlns:p14="http://schemas.microsoft.com/office/powerpoint/2010/main" val="24325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EC299-C766-4D5E-9FF0-A2922636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28558"/>
            <a:ext cx="3400659" cy="3505295"/>
          </a:xfrm>
          <a:prstGeom prst="rect">
            <a:avLst/>
          </a:prstGeom>
          <a:ln>
            <a:solidFill>
              <a:srgbClr val="0DD2D9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51103-AD2F-4CD4-A5C0-96402B0336CF}"/>
              </a:ext>
            </a:extLst>
          </p:cNvPr>
          <p:cNvSpPr txBox="1"/>
          <p:nvPr/>
        </p:nvSpPr>
        <p:spPr>
          <a:xfrm>
            <a:off x="4553716" y="1892135"/>
            <a:ext cx="4574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Supprimer produits avec nom pas dans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les caractères ascii</a:t>
            </a: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remplacer les caractères spéciaux (%$+-#/*) dans produits, brands, catégories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par un dictionnaire des caractères qui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les remplacent</a:t>
            </a:r>
          </a:p>
          <a:p>
            <a:endParaRPr lang="fr-FR" dirty="0">
              <a:solidFill>
                <a:srgbClr val="FF996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B52-6430-4696-B2BA-F1EE26272925}"/>
              </a:ext>
            </a:extLst>
          </p:cNvPr>
          <p:cNvSpPr txBox="1"/>
          <p:nvPr/>
        </p:nvSpPr>
        <p:spPr>
          <a:xfrm>
            <a:off x="467544" y="92130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      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356153-5F46-4226-A140-FB188A72145E}"/>
              </a:ext>
            </a:extLst>
          </p:cNvPr>
          <p:cNvSpPr/>
          <p:nvPr/>
        </p:nvSpPr>
        <p:spPr>
          <a:xfrm>
            <a:off x="3678478" y="2640740"/>
            <a:ext cx="888928" cy="4404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2B718-BE62-43A9-8083-A0786C636406}"/>
              </a:ext>
            </a:extLst>
          </p:cNvPr>
          <p:cNvSpPr txBox="1"/>
          <p:nvPr/>
        </p:nvSpPr>
        <p:spPr>
          <a:xfrm>
            <a:off x="573224" y="72811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Gérer les caractères spéciaux</a:t>
            </a:r>
          </a:p>
        </p:txBody>
      </p:sp>
    </p:spTree>
    <p:extLst>
      <p:ext uri="{BB962C8B-B14F-4D97-AF65-F5344CB8AC3E}">
        <p14:creationId xmlns:p14="http://schemas.microsoft.com/office/powerpoint/2010/main" val="260781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B52-6430-4696-B2BA-F1EE26272925}"/>
              </a:ext>
            </a:extLst>
          </p:cNvPr>
          <p:cNvSpPr txBox="1"/>
          <p:nvPr/>
        </p:nvSpPr>
        <p:spPr>
          <a:xfrm>
            <a:off x="467544" y="92130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       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2B718-BE62-43A9-8083-A0786C636406}"/>
              </a:ext>
            </a:extLst>
          </p:cNvPr>
          <p:cNvSpPr txBox="1"/>
          <p:nvPr/>
        </p:nvSpPr>
        <p:spPr>
          <a:xfrm>
            <a:off x="573224" y="72811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Distribution des valeurs et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37468-A611-4EDB-8F6F-4764F2D73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" y="1411042"/>
            <a:ext cx="9144000" cy="33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66A013-6CB0-4AF2-A86B-4CED481C0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des matières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FE647-3419-4974-9476-C91BDCAF9F0D}"/>
              </a:ext>
            </a:extLst>
          </p:cNvPr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6AC37-4655-47C1-A6BC-33CCC608F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06" y="4499736"/>
            <a:ext cx="1084160" cy="552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697C7-05C8-442B-8EAA-672B6501CA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2" y="4717489"/>
            <a:ext cx="1703336" cy="228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4DFC1-0801-48F6-81FE-00FE8D2919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96" y="4493395"/>
            <a:ext cx="691152" cy="5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B0821-1DAB-4F3A-9A56-7CE36ED28019}"/>
              </a:ext>
            </a:extLst>
          </p:cNvPr>
          <p:cNvSpPr txBox="1"/>
          <p:nvPr/>
        </p:nvSpPr>
        <p:spPr>
          <a:xfrm>
            <a:off x="107504" y="4668372"/>
            <a:ext cx="247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Maysa ABOU JAMRA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9AA1D-9697-4A9A-AE44-185AF8CACF92}"/>
              </a:ext>
            </a:extLst>
          </p:cNvPr>
          <p:cNvSpPr txBox="1"/>
          <p:nvPr/>
        </p:nvSpPr>
        <p:spPr>
          <a:xfrm>
            <a:off x="971600" y="820669"/>
            <a:ext cx="74888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Présentation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projet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Idée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l’application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Jeu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données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Nettoyage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Analyse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univariée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Analyse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multivariée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Synthèse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95D66-6C97-4A70-B9BA-CC6BF21FA3FE}"/>
              </a:ext>
            </a:extLst>
          </p:cNvPr>
          <p:cNvSpPr txBox="1"/>
          <p:nvPr/>
        </p:nvSpPr>
        <p:spPr>
          <a:xfrm>
            <a:off x="467544" y="92130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       Gérer les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6E595-E06C-432B-A8D0-1B32C4C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35646"/>
            <a:ext cx="4286250" cy="24288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57A37-04A9-4F14-880C-D47360F5AD76}"/>
              </a:ext>
            </a:extLst>
          </p:cNvPr>
          <p:cNvSpPr txBox="1"/>
          <p:nvPr/>
        </p:nvSpPr>
        <p:spPr>
          <a:xfrm>
            <a:off x="5650954" y="1800365"/>
            <a:ext cx="349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Valeur</a:t>
            </a:r>
            <a:r>
              <a:rPr lang="en-US" dirty="0"/>
              <a:t>&lt;0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Valeur</a:t>
            </a:r>
            <a:r>
              <a:rPr lang="en-US" dirty="0"/>
              <a:t>&gt;100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Somme </a:t>
            </a:r>
            <a:r>
              <a:rPr lang="en-US" dirty="0" err="1"/>
              <a:t>qté</a:t>
            </a:r>
            <a:r>
              <a:rPr lang="en-US" dirty="0"/>
              <a:t> nutriments&gt;100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E0C91-B0F5-4C12-9304-D6BBA7193F37}"/>
              </a:ext>
            </a:extLst>
          </p:cNvPr>
          <p:cNvSpPr txBox="1"/>
          <p:nvPr/>
        </p:nvSpPr>
        <p:spPr>
          <a:xfrm>
            <a:off x="5717466" y="1431033"/>
            <a:ext cx="14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D2D9"/>
                </a:solidFill>
              </a:rPr>
              <a:t>Outliers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37939-04D2-4768-A460-4998BE89831F}"/>
              </a:ext>
            </a:extLst>
          </p:cNvPr>
          <p:cNvSpPr txBox="1"/>
          <p:nvPr/>
        </p:nvSpPr>
        <p:spPr>
          <a:xfrm>
            <a:off x="5701452" y="3185360"/>
            <a:ext cx="29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Supprimer</a:t>
            </a:r>
            <a:r>
              <a:rPr lang="en-US" dirty="0"/>
              <a:t> les outliers</a:t>
            </a:r>
          </a:p>
          <a:p>
            <a:r>
              <a:rPr lang="en-US" dirty="0"/>
              <a:t>(</a:t>
            </a:r>
            <a:r>
              <a:rPr lang="en-US" dirty="0" err="1"/>
              <a:t>impossibilité</a:t>
            </a:r>
            <a:r>
              <a:rPr lang="en-US" dirty="0"/>
              <a:t> de les </a:t>
            </a:r>
          </a:p>
          <a:p>
            <a:r>
              <a:rPr lang="en-US" dirty="0" err="1"/>
              <a:t>remplacer</a:t>
            </a:r>
            <a:r>
              <a:rPr lang="en-US" dirty="0"/>
              <a:t> par 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les outliers </a:t>
            </a:r>
          </a:p>
          <a:p>
            <a:r>
              <a:rPr lang="en-US" dirty="0" err="1"/>
              <a:t>représentent</a:t>
            </a:r>
            <a:r>
              <a:rPr lang="en-US" dirty="0"/>
              <a:t> 7.7% des </a:t>
            </a:r>
          </a:p>
          <a:p>
            <a:r>
              <a:rPr lang="en-US" dirty="0" err="1"/>
              <a:t>données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1CD81-EFCC-400D-8FA7-81779BB531F1}"/>
              </a:ext>
            </a:extLst>
          </p:cNvPr>
          <p:cNvSpPr txBox="1"/>
          <p:nvPr/>
        </p:nvSpPr>
        <p:spPr>
          <a:xfrm>
            <a:off x="5701452" y="2818490"/>
            <a:ext cx="14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D2D9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8915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4BA8E-8CC2-49FA-A12B-0AE46026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2632"/>
            <a:ext cx="3528392" cy="24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96318-E661-421F-8584-B3DADADE2EE6}"/>
              </a:ext>
            </a:extLst>
          </p:cNvPr>
          <p:cNvSpPr txBox="1"/>
          <p:nvPr/>
        </p:nvSpPr>
        <p:spPr>
          <a:xfrm>
            <a:off x="4400500" y="1851670"/>
            <a:ext cx="4489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Il nous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reste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489 073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lignes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n’a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plus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valeurs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nulls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Sauvegarder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dans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food_cleaned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66B5-AE36-4C93-B1C3-F1808E9D13D9}"/>
              </a:ext>
            </a:extLst>
          </p:cNvPr>
          <p:cNvSpPr txBox="1"/>
          <p:nvPr/>
        </p:nvSpPr>
        <p:spPr>
          <a:xfrm>
            <a:off x="467544" y="77451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Sauvegarder les données nettoyées</a:t>
            </a:r>
          </a:p>
        </p:txBody>
      </p:sp>
    </p:spTree>
    <p:extLst>
      <p:ext uri="{BB962C8B-B14F-4D97-AF65-F5344CB8AC3E}">
        <p14:creationId xmlns:p14="http://schemas.microsoft.com/office/powerpoint/2010/main" val="131724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Réduire les catégories en 10 catégories principales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34" y="1707654"/>
            <a:ext cx="3312368" cy="2827964"/>
          </a:xfrm>
          <a:prstGeom prst="rect">
            <a:avLst/>
          </a:prstGeom>
          <a:ln w="88900" cap="sq" cmpd="thickThin">
            <a:solidFill>
              <a:srgbClr val="FF996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07817-FEFB-4956-9A05-51145A326098}"/>
              </a:ext>
            </a:extLst>
          </p:cNvPr>
          <p:cNvSpPr txBox="1"/>
          <p:nvPr/>
        </p:nvSpPr>
        <p:spPr>
          <a:xfrm>
            <a:off x="4041636" y="1763184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Méthode</a:t>
            </a:r>
            <a:r>
              <a:rPr lang="en-US" sz="1600" dirty="0"/>
              <a:t> </a:t>
            </a:r>
            <a:r>
              <a:rPr lang="en-US" sz="1600" dirty="0" err="1"/>
              <a:t>utilisée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Librairie</a:t>
            </a:r>
            <a:r>
              <a:rPr lang="en-US" sz="1600" dirty="0"/>
              <a:t> </a:t>
            </a:r>
            <a:r>
              <a:rPr lang="en-US" sz="1600" dirty="0" err="1"/>
              <a:t>WordCloud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Compter</a:t>
            </a:r>
            <a:r>
              <a:rPr lang="en-US" sz="1600" dirty="0"/>
              <a:t> les mots les plus communes dans pnns_groups_2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Regrouper</a:t>
            </a:r>
            <a:r>
              <a:rPr lang="en-US" sz="1600" dirty="0"/>
              <a:t> sous 10 </a:t>
            </a:r>
            <a:r>
              <a:rPr lang="en-US" sz="1600" dirty="0" err="1"/>
              <a:t>catégories</a:t>
            </a:r>
            <a:r>
              <a:rPr lang="en-US" sz="1600" dirty="0"/>
              <a:t> :</a:t>
            </a:r>
          </a:p>
          <a:p>
            <a:pPr algn="just"/>
            <a:r>
              <a:rPr lang="en-US" sz="1600" dirty="0"/>
              <a:t>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96640-BF66-49DE-A6B6-94098B3FB403}"/>
              </a:ext>
            </a:extLst>
          </p:cNvPr>
          <p:cNvSpPr txBox="1"/>
          <p:nvPr/>
        </p:nvSpPr>
        <p:spPr>
          <a:xfrm>
            <a:off x="4229070" y="3332844"/>
            <a:ext cx="2088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Eggs	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Cheese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err="1"/>
              <a:t>Pizza_sandwich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Plant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feculent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BEF8F-BA2C-4AA0-A707-6B7C792A22E8}"/>
              </a:ext>
            </a:extLst>
          </p:cNvPr>
          <p:cNvSpPr txBox="1"/>
          <p:nvPr/>
        </p:nvSpPr>
        <p:spPr>
          <a:xfrm>
            <a:off x="6345892" y="3332844"/>
            <a:ext cx="2088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beverage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err="1"/>
              <a:t>Meat_fish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fats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Dairy foods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sweets</a:t>
            </a:r>
          </a:p>
        </p:txBody>
      </p:sp>
    </p:spTree>
    <p:extLst>
      <p:ext uri="{BB962C8B-B14F-4D97-AF65-F5344CB8AC3E}">
        <p14:creationId xmlns:p14="http://schemas.microsoft.com/office/powerpoint/2010/main" val="246618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	    Calcul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Nutridiabete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1632402"/>
            <a:ext cx="1440160" cy="2939623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07817-FEFB-4956-9A05-51145A326098}"/>
              </a:ext>
            </a:extLst>
          </p:cNvPr>
          <p:cNvSpPr txBox="1"/>
          <p:nvPr/>
        </p:nvSpPr>
        <p:spPr>
          <a:xfrm>
            <a:off x="4041636" y="1763184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Méthode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utilisée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Calcul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nutriprot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(Score </a:t>
            </a: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proteines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Calcul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nutrisatfat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(Score saturated fat)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Calcul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nutrisugar</a:t>
            </a:r>
            <a:r>
              <a:rPr 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(Score sucres)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31D50-A5CF-4CCE-876A-19D35FA9CAD6}"/>
              </a:ext>
            </a:extLst>
          </p:cNvPr>
          <p:cNvSpPr txBox="1"/>
          <p:nvPr/>
        </p:nvSpPr>
        <p:spPr>
          <a:xfrm>
            <a:off x="4041636" y="3102214"/>
            <a:ext cx="4922852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Calcul</a:t>
            </a:r>
            <a:r>
              <a:rPr lang="en-US" sz="1600" dirty="0"/>
              <a:t> </a:t>
            </a:r>
            <a:r>
              <a:rPr lang="en-US" sz="1600" dirty="0" err="1"/>
              <a:t>nutridiabete</a:t>
            </a:r>
            <a:r>
              <a:rPr lang="en-US" sz="1600" dirty="0"/>
              <a:t> </a:t>
            </a:r>
            <a:r>
              <a:rPr lang="en-US" sz="1600" dirty="0" err="1"/>
              <a:t>selon</a:t>
            </a:r>
            <a:r>
              <a:rPr lang="en-US" sz="1600" dirty="0"/>
              <a:t> </a:t>
            </a:r>
            <a:r>
              <a:rPr lang="en-US" sz="1600" dirty="0" err="1"/>
              <a:t>ces</a:t>
            </a:r>
            <a:r>
              <a:rPr lang="en-US" sz="1600" dirty="0"/>
              <a:t> 3 scores.</a:t>
            </a:r>
          </a:p>
          <a:p>
            <a:pPr algn="just"/>
            <a:r>
              <a:rPr lang="en-US" sz="1600" dirty="0" err="1"/>
              <a:t>Chacun</a:t>
            </a:r>
            <a:r>
              <a:rPr lang="en-US" sz="1600" dirty="0"/>
              <a:t> des scores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valeur</a:t>
            </a:r>
            <a:r>
              <a:rPr lang="en-US" sz="1600" dirty="0"/>
              <a:t> entre 0 et 10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Nutridiabete</a:t>
            </a:r>
            <a:r>
              <a:rPr lang="en-US" sz="1600" dirty="0"/>
              <a:t> : Score entre 0 et 100</a:t>
            </a:r>
          </a:p>
          <a:p>
            <a:pPr algn="just"/>
            <a:r>
              <a:rPr lang="en-US" sz="1600" dirty="0" err="1"/>
              <a:t>Proche</a:t>
            </a:r>
            <a:r>
              <a:rPr lang="en-US" sz="1600" dirty="0"/>
              <a:t> de 100 -&gt; </a:t>
            </a:r>
            <a:r>
              <a:rPr lang="en-US" sz="1600" dirty="0" err="1"/>
              <a:t>produit</a:t>
            </a:r>
            <a:r>
              <a:rPr lang="en-US" sz="1600" dirty="0"/>
              <a:t> </a:t>
            </a:r>
            <a:r>
              <a:rPr lang="en-US" sz="1600" dirty="0" err="1"/>
              <a:t>sain</a:t>
            </a:r>
            <a:r>
              <a:rPr lang="en-US" sz="1600" dirty="0"/>
              <a:t> pour les diabetes</a:t>
            </a:r>
          </a:p>
          <a:p>
            <a:pPr algn="just"/>
            <a:r>
              <a:rPr lang="en-US" sz="1600" dirty="0" err="1"/>
              <a:t>Proche</a:t>
            </a:r>
            <a:r>
              <a:rPr lang="en-US" sz="1600" dirty="0"/>
              <a:t> de 0-&gt; </a:t>
            </a:r>
            <a:r>
              <a:rPr lang="en-US" sz="1600" dirty="0" err="1"/>
              <a:t>produit</a:t>
            </a:r>
            <a:r>
              <a:rPr lang="en-US" sz="1600" dirty="0"/>
              <a:t> pas convenable aux </a:t>
            </a:r>
            <a:r>
              <a:rPr lang="en-US" sz="1600" dirty="0" err="1"/>
              <a:t>diabètes</a:t>
            </a:r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245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395536" y="83957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Analyse univariée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773760"/>
            <a:ext cx="2871729" cy="2106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3FF251-D078-41C5-9C6F-8B2036F20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88" y="2956993"/>
            <a:ext cx="2845454" cy="2186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13090-3779-4CFA-82C4-A6780EA3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242" y="3012183"/>
            <a:ext cx="3100443" cy="2069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B7C7A3-4505-408E-AD80-A51A99F0A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242" y="712798"/>
            <a:ext cx="3122238" cy="2236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09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065272"/>
            <a:ext cx="5472608" cy="35486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75510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1082432"/>
            <a:ext cx="5472608" cy="351432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26</a:t>
            </a:r>
          </a:p>
        </p:txBody>
      </p:sp>
    </p:spTree>
    <p:extLst>
      <p:ext uri="{BB962C8B-B14F-4D97-AF65-F5344CB8AC3E}">
        <p14:creationId xmlns:p14="http://schemas.microsoft.com/office/powerpoint/2010/main" val="185617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701441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Analyse univariée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49265-7294-4EA6-A6FD-E3B9BD874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255438"/>
            <a:ext cx="8568952" cy="35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701441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Analyse univariée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49265-7294-4EA6-A6FD-E3B9BD874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94330"/>
            <a:ext cx="8568952" cy="33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68991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Analyse bivariée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E824D-1F5B-49A5-A342-315675830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62" y="1159580"/>
            <a:ext cx="3745072" cy="1690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48B47-7CDF-4E5A-96BD-E7BD2A2981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22" y="3004999"/>
            <a:ext cx="3725414" cy="169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33EB9-E2B0-46C1-8015-79650AC410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957" y="3004999"/>
            <a:ext cx="3745072" cy="1690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F7E1F-B23B-4C32-9525-BFB67E630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957" y="1174147"/>
            <a:ext cx="3745072" cy="16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07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PRESENTATION DU PROJET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EF6285-1DD1-40B9-AEFF-5C1E417FFB4C}"/>
              </a:ext>
            </a:extLst>
          </p:cNvPr>
          <p:cNvGrpSpPr/>
          <p:nvPr/>
        </p:nvGrpSpPr>
        <p:grpSpPr>
          <a:xfrm>
            <a:off x="464054" y="2328004"/>
            <a:ext cx="2793514" cy="553998"/>
            <a:chOff x="2551705" y="4283314"/>
            <a:chExt cx="2152229" cy="5539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4DD657-7119-4BB8-A7BF-10162B65EC8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Idée dune application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innovante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9F2E5A-2425-48E8-9EF6-BC8A5E4D938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Projet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E67B30-D33F-40A4-AB4F-6C0BC784F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150" y="1858772"/>
            <a:ext cx="2430745" cy="13719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DDF16BD-963D-43EC-BD8A-CAA77A01897D}"/>
              </a:ext>
            </a:extLst>
          </p:cNvPr>
          <p:cNvGrpSpPr/>
          <p:nvPr/>
        </p:nvGrpSpPr>
        <p:grpSpPr>
          <a:xfrm>
            <a:off x="475928" y="1304774"/>
            <a:ext cx="2793514" cy="553998"/>
            <a:chOff x="2551705" y="4283314"/>
            <a:chExt cx="2152229" cy="5539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725F98-B866-4E59-9651-55102880C5A4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Santé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16A86-8394-415F-AB09-05D598F362B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Domaine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97E71-AD7C-48A0-AF35-B12AC7FD0B9C}"/>
              </a:ext>
            </a:extLst>
          </p:cNvPr>
          <p:cNvGrpSpPr/>
          <p:nvPr/>
        </p:nvGrpSpPr>
        <p:grpSpPr>
          <a:xfrm>
            <a:off x="6381723" y="3654980"/>
            <a:ext cx="2793514" cy="553998"/>
            <a:chOff x="2551705" y="4283314"/>
            <a:chExt cx="2152229" cy="5539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52B561-644F-4679-9A50-F4BCD4CEFAE1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Analyse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exploratoire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B8D965-0B73-42AE-AD3E-35DA581EF6A8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Mission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944439-11DF-4D89-B0F8-EC533D11A85B}"/>
              </a:ext>
            </a:extLst>
          </p:cNvPr>
          <p:cNvGrpSpPr/>
          <p:nvPr/>
        </p:nvGrpSpPr>
        <p:grpSpPr>
          <a:xfrm>
            <a:off x="6369849" y="2341377"/>
            <a:ext cx="2793514" cy="738664"/>
            <a:chOff x="2551705" y="4283314"/>
            <a:chExt cx="2152229" cy="738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FA316-4304-4796-BBF5-7A1F5CDB9B4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Synthèse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faisabilité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l’application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85D957-6EFA-4F32-9492-EFFF7CA3006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But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017CA1-0082-40D8-BCEB-6C0CC02E39E6}"/>
              </a:ext>
            </a:extLst>
          </p:cNvPr>
          <p:cNvGrpSpPr/>
          <p:nvPr/>
        </p:nvGrpSpPr>
        <p:grpSpPr>
          <a:xfrm>
            <a:off x="6381723" y="1304774"/>
            <a:ext cx="2793514" cy="738664"/>
            <a:chOff x="2551705" y="4283314"/>
            <a:chExt cx="2152229" cy="7386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9309E1-3988-4590-9249-900D544D08E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Open Food Fact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informations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sur les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produits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53A47C-6417-4A67-BE08-CF67F3AF7BE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Source des </a:t>
              </a:r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données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FD2F74-3E40-4236-90ED-0D7861E6A507}"/>
              </a:ext>
            </a:extLst>
          </p:cNvPr>
          <p:cNvGrpSpPr/>
          <p:nvPr/>
        </p:nvGrpSpPr>
        <p:grpSpPr>
          <a:xfrm>
            <a:off x="478787" y="3562647"/>
            <a:ext cx="2793514" cy="553998"/>
            <a:chOff x="2551705" y="4283314"/>
            <a:chExt cx="2152229" cy="5539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11E751-F400-4AC6-BEBB-12C4F7139EA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E5B201-EC26-4667-85C4-64BD1240AAF4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Domaine </a:t>
              </a:r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visé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92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688" y="51470"/>
            <a:ext cx="5976664" cy="509203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-1824" y="-10254"/>
            <a:ext cx="9144000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30</a:t>
            </a:r>
          </a:p>
        </p:txBody>
      </p:sp>
    </p:spTree>
    <p:extLst>
      <p:ext uri="{BB962C8B-B14F-4D97-AF65-F5344CB8AC3E}">
        <p14:creationId xmlns:p14="http://schemas.microsoft.com/office/powerpoint/2010/main" val="85527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815" y="866886"/>
            <a:ext cx="7815677" cy="417419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162643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74" y="941759"/>
            <a:ext cx="7813252" cy="405377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51685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C4594-81BA-4E69-BE5D-8FC5EB444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295" y="836453"/>
            <a:ext cx="8037409" cy="42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851148"/>
            <a:ext cx="5627825" cy="437965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34</a:t>
            </a:r>
          </a:p>
        </p:txBody>
      </p:sp>
    </p:spTree>
    <p:extLst>
      <p:ext uri="{BB962C8B-B14F-4D97-AF65-F5344CB8AC3E}">
        <p14:creationId xmlns:p14="http://schemas.microsoft.com/office/powerpoint/2010/main" val="815427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0528" y="1096536"/>
            <a:ext cx="3895078" cy="403807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5F13F-EA22-4A72-991C-6F2A7C95A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2120" y="1085478"/>
            <a:ext cx="3895077" cy="4038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F52CF-4930-4B52-9649-575D5A6DF9D6}"/>
              </a:ext>
            </a:extLst>
          </p:cNvPr>
          <p:cNvSpPr txBox="1"/>
          <p:nvPr/>
        </p:nvSpPr>
        <p:spPr>
          <a:xfrm>
            <a:off x="3131840" y="2365853"/>
            <a:ext cx="220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A   (9 </a:t>
            </a:r>
            <a:r>
              <a:rPr lang="en-US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10)</a:t>
            </a:r>
          </a:p>
          <a:p>
            <a:pPr algn="ctr"/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  (8)</a:t>
            </a:r>
          </a:p>
          <a:p>
            <a:pPr algn="ctr"/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  (7)</a:t>
            </a:r>
          </a:p>
          <a:p>
            <a:pPr algn="ctr"/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D  (5 </a:t>
            </a:r>
            <a:r>
              <a:rPr lang="en-US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6)</a:t>
            </a:r>
          </a:p>
          <a:p>
            <a:pPr algn="ctr"/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E  &lt;=4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49460B-CCFB-4C3B-AAE8-BBD46650AF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3" y="1799661"/>
            <a:ext cx="566192" cy="566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75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966FC-5192-49BE-B7B4-A018DF53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627534"/>
            <a:ext cx="9004771" cy="48092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1263456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330348" y="7489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Analyse multivariée :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230948"/>
            <a:ext cx="8029400" cy="36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9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Analyse multivariée :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78" y="1550337"/>
            <a:ext cx="3694408" cy="3288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D65FC-62B9-48C2-B7B0-0D14FA33F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896" y="1527165"/>
            <a:ext cx="3957776" cy="3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07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Analyse multivariée :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5115" y="1443772"/>
            <a:ext cx="4530043" cy="3194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D65FC-62B9-48C2-B7B0-0D14FA33F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2322076"/>
            <a:ext cx="4038288" cy="16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Idée de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l’application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72F4B-9A34-46E7-85FE-A544DCC9EF4C}"/>
              </a:ext>
            </a:extLst>
          </p:cNvPr>
          <p:cNvSpPr txBox="1"/>
          <p:nvPr/>
        </p:nvSpPr>
        <p:spPr>
          <a:xfrm>
            <a:off x="4139952" y="1589705"/>
            <a:ext cx="403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DD2D9"/>
                </a:solidFill>
              </a:rPr>
              <a:t>But</a:t>
            </a:r>
            <a:r>
              <a:rPr lang="en-US" dirty="0"/>
              <a:t> : Aider les </a:t>
            </a:r>
            <a:r>
              <a:rPr lang="en-US" dirty="0" err="1"/>
              <a:t>diabètes</a:t>
            </a:r>
            <a:r>
              <a:rPr lang="en-US" dirty="0"/>
              <a:t> à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</a:p>
          <a:p>
            <a:r>
              <a:rPr lang="en-US" dirty="0"/>
              <a:t>alimentation saine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E0F7A-312A-412B-9A5B-9D3086127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5547"/>
            <a:ext cx="3481561" cy="2225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AD7DCB-159F-4D19-B4C4-F37305B71EA3}"/>
              </a:ext>
            </a:extLst>
          </p:cNvPr>
          <p:cNvSpPr txBox="1"/>
          <p:nvPr/>
        </p:nvSpPr>
        <p:spPr>
          <a:xfrm>
            <a:off x="4139952" y="2513035"/>
            <a:ext cx="4034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DD2D9"/>
                </a:solidFill>
              </a:rPr>
              <a:t>Alimentation saine</a:t>
            </a:r>
            <a:r>
              <a:rPr lang="en-US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Sucres &lt;=5 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Gras </a:t>
            </a:r>
            <a:r>
              <a:rPr lang="en-US" dirty="0" err="1"/>
              <a:t>saturé</a:t>
            </a:r>
            <a:r>
              <a:rPr lang="en-US" dirty="0"/>
              <a:t> &lt;1.5 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Plus de </a:t>
            </a:r>
            <a:r>
              <a:rPr lang="en-US" dirty="0" err="1"/>
              <a:t>Protéines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Moins</a:t>
            </a:r>
            <a:r>
              <a:rPr lang="en-US" dirty="0"/>
              <a:t> de Glucides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DEA5D-FA55-425F-9359-4EE46950763D}"/>
              </a:ext>
            </a:extLst>
          </p:cNvPr>
          <p:cNvSpPr txBox="1"/>
          <p:nvPr/>
        </p:nvSpPr>
        <p:spPr>
          <a:xfrm>
            <a:off x="467544" y="81882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Application pour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diabètes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6ECD7-6AC9-4078-B7F1-D67842F4ED3C}"/>
              </a:ext>
            </a:extLst>
          </p:cNvPr>
          <p:cNvSpPr txBox="1"/>
          <p:nvPr/>
        </p:nvSpPr>
        <p:spPr>
          <a:xfrm>
            <a:off x="323528" y="470142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Références</a:t>
            </a:r>
            <a:r>
              <a:rPr lang="en-US" sz="1400" i="1" dirty="0"/>
              <a:t>: </a:t>
            </a:r>
            <a:r>
              <a:rPr lang="en-US" sz="1400" i="1" dirty="0" err="1">
                <a:hlinkClick r:id="rId4"/>
              </a:rPr>
              <a:t>mayoclinic</a:t>
            </a:r>
            <a:r>
              <a:rPr lang="en-US" sz="1400" i="1" dirty="0"/>
              <a:t>, </a:t>
            </a:r>
            <a:r>
              <a:rPr lang="en-US" sz="1400" i="1" dirty="0" err="1">
                <a:hlinkClick r:id="rId5"/>
              </a:rPr>
              <a:t>eatforhealth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5014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3704B-0C35-4FDD-9D33-6B6DDC7FCF27}"/>
              </a:ext>
            </a:extLst>
          </p:cNvPr>
          <p:cNvSpPr txBox="1"/>
          <p:nvPr/>
        </p:nvSpPr>
        <p:spPr>
          <a:xfrm>
            <a:off x="323527" y="1577387"/>
            <a:ext cx="4104456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Etapes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Sélectionner</a:t>
            </a:r>
            <a:r>
              <a:rPr lang="en-US" sz="1600" dirty="0"/>
              <a:t> le </a:t>
            </a:r>
            <a:r>
              <a:rPr lang="en-US" sz="1600" dirty="0" err="1"/>
              <a:t>produit</a:t>
            </a:r>
            <a:r>
              <a:rPr lang="en-US" sz="1600" dirty="0"/>
              <a:t> :</a:t>
            </a:r>
          </a:p>
          <a:p>
            <a:pPr algn="just"/>
            <a:r>
              <a:rPr lang="en-US" sz="1600" dirty="0"/>
              <a:t>        code : 0060229162453</a:t>
            </a:r>
          </a:p>
          <a:p>
            <a:pPr algn="just"/>
            <a:r>
              <a:rPr lang="en-US" sz="1600" dirty="0"/>
              <a:t>        Nom : Filet de poulet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Fonction</a:t>
            </a:r>
            <a:r>
              <a:rPr lang="en-US" sz="1600" dirty="0"/>
              <a:t> pour </a:t>
            </a:r>
            <a:r>
              <a:rPr lang="en-US" sz="1600" dirty="0" err="1"/>
              <a:t>sélectionner</a:t>
            </a:r>
            <a:r>
              <a:rPr lang="en-US" sz="1600" dirty="0"/>
              <a:t> les </a:t>
            </a:r>
            <a:r>
              <a:rPr lang="en-US" sz="1600" dirty="0" err="1"/>
              <a:t>produits</a:t>
            </a:r>
            <a:r>
              <a:rPr lang="en-US" sz="1600" dirty="0"/>
              <a:t> </a:t>
            </a:r>
            <a:r>
              <a:rPr lang="en-US" sz="1600" dirty="0" err="1"/>
              <a:t>ayant</a:t>
            </a:r>
            <a:r>
              <a:rPr lang="en-US" sz="1600" dirty="0"/>
              <a:t> un </a:t>
            </a:r>
            <a:r>
              <a:rPr lang="en-US" sz="1600" dirty="0" err="1"/>
              <a:t>meilleur</a:t>
            </a:r>
            <a:r>
              <a:rPr lang="en-US" sz="1600" dirty="0"/>
              <a:t> score </a:t>
            </a:r>
            <a:r>
              <a:rPr lang="en-US" sz="1600" dirty="0" err="1"/>
              <a:t>nutridiabete</a:t>
            </a:r>
            <a:r>
              <a:rPr lang="en-US" sz="1600" dirty="0"/>
              <a:t> et </a:t>
            </a:r>
            <a:r>
              <a:rPr lang="en-US" sz="1600" dirty="0" err="1"/>
              <a:t>moins</a:t>
            </a:r>
            <a:r>
              <a:rPr lang="en-US" sz="1600" dirty="0"/>
              <a:t> de glucides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Montrer les produits avec leurs marques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D2583-64E8-4861-B14E-E55A5A115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9" y="2183883"/>
            <a:ext cx="4205739" cy="1178882"/>
          </a:xfrm>
          <a:prstGeom prst="rect">
            <a:avLst/>
          </a:prstGeom>
          <a:ln w="38100" cap="sq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509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3704B-0C35-4FDD-9D33-6B6DDC7FCF27}"/>
              </a:ext>
            </a:extLst>
          </p:cNvPr>
          <p:cNvSpPr txBox="1"/>
          <p:nvPr/>
        </p:nvSpPr>
        <p:spPr>
          <a:xfrm>
            <a:off x="1187624" y="2368609"/>
            <a:ext cx="4860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Etapes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Selectionner</a:t>
            </a:r>
            <a:r>
              <a:rPr lang="en-US" sz="1600" dirty="0"/>
              <a:t> le </a:t>
            </a:r>
            <a:r>
              <a:rPr lang="en-US" sz="1600" dirty="0" err="1"/>
              <a:t>produit</a:t>
            </a:r>
            <a:r>
              <a:rPr lang="en-US" sz="1600" dirty="0"/>
              <a:t> :</a:t>
            </a:r>
          </a:p>
          <a:p>
            <a:pPr algn="just"/>
            <a:r>
              <a:rPr lang="en-US" sz="1600" dirty="0"/>
              <a:t>        code : 0060229162453</a:t>
            </a:r>
          </a:p>
          <a:p>
            <a:pPr algn="just"/>
            <a:r>
              <a:rPr lang="en-US" sz="1600" dirty="0"/>
              <a:t>        Nom : Filet de poulet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Fonction</a:t>
            </a:r>
            <a:r>
              <a:rPr lang="en-US" sz="1600" dirty="0"/>
              <a:t> pour </a:t>
            </a:r>
            <a:r>
              <a:rPr lang="en-US" sz="1600" dirty="0" err="1"/>
              <a:t>sélectionner</a:t>
            </a:r>
            <a:r>
              <a:rPr lang="en-US" sz="1600" dirty="0"/>
              <a:t> les </a:t>
            </a:r>
            <a:r>
              <a:rPr lang="en-US" sz="1600" dirty="0" err="1"/>
              <a:t>produits</a:t>
            </a:r>
            <a:r>
              <a:rPr lang="en-US" sz="1600" dirty="0"/>
              <a:t> </a:t>
            </a:r>
            <a:r>
              <a:rPr lang="en-US" sz="1600" dirty="0" err="1"/>
              <a:t>ayant</a:t>
            </a:r>
            <a:r>
              <a:rPr lang="en-US" sz="1600" dirty="0"/>
              <a:t> un </a:t>
            </a:r>
            <a:r>
              <a:rPr lang="en-US" sz="1600" dirty="0" err="1"/>
              <a:t>meilleur</a:t>
            </a:r>
            <a:r>
              <a:rPr lang="en-US" sz="1600" dirty="0"/>
              <a:t> score </a:t>
            </a:r>
            <a:r>
              <a:rPr lang="en-US" sz="1600" dirty="0" err="1"/>
              <a:t>nutridiabete</a:t>
            </a:r>
            <a:r>
              <a:rPr lang="en-US" sz="1600" dirty="0"/>
              <a:t> et </a:t>
            </a:r>
            <a:r>
              <a:rPr lang="en-US" sz="1600" dirty="0" err="1"/>
              <a:t>moins</a:t>
            </a:r>
            <a:r>
              <a:rPr lang="en-US" sz="1600" dirty="0"/>
              <a:t> de glucides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Montrer les produits avec leurs marques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7C46B-5554-469B-B6B9-DD86B4935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6" y="724854"/>
            <a:ext cx="9005248" cy="48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4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35766-C1CF-4731-BDFE-7D97665CD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297" y="1712641"/>
            <a:ext cx="5988297" cy="3133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8B526-44D7-4649-91F7-FB2356082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63638"/>
            <a:ext cx="334944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8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3704B-0C35-4FDD-9D33-6B6DDC7FCF27}"/>
              </a:ext>
            </a:extLst>
          </p:cNvPr>
          <p:cNvSpPr txBox="1"/>
          <p:nvPr/>
        </p:nvSpPr>
        <p:spPr>
          <a:xfrm>
            <a:off x="323526" y="1805726"/>
            <a:ext cx="4104456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Etapes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Sélectionner</a:t>
            </a:r>
            <a:r>
              <a:rPr lang="en-US" sz="1600" dirty="0"/>
              <a:t> les </a:t>
            </a:r>
            <a:r>
              <a:rPr lang="en-US" sz="1600" dirty="0" err="1"/>
              <a:t>produits</a:t>
            </a:r>
            <a:r>
              <a:rPr lang="en-US" sz="1600" dirty="0"/>
              <a:t> de la </a:t>
            </a:r>
            <a:r>
              <a:rPr lang="en-US" sz="1600" dirty="0" err="1"/>
              <a:t>catégorie</a:t>
            </a:r>
            <a:endParaRPr lang="en-US" sz="1600" dirty="0"/>
          </a:p>
          <a:p>
            <a:pPr algn="just"/>
            <a:r>
              <a:rPr lang="en-US" sz="1600" dirty="0"/>
              <a:t>	    “Biscuits and cakes”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Montrer le pourcentage de produits pour</a:t>
            </a:r>
          </a:p>
          <a:p>
            <a:pPr algn="just"/>
            <a:r>
              <a:rPr lang="fr-FR" sz="1600" dirty="0"/>
              <a:t>     chaque score de </a:t>
            </a:r>
            <a:r>
              <a:rPr lang="fr-FR" sz="1600" dirty="0" err="1"/>
              <a:t>nutridiabete</a:t>
            </a:r>
            <a:endParaRPr lang="fr-F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D2583-64E8-4861-B14E-E55A5A115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1240" y="1563638"/>
            <a:ext cx="3960442" cy="2859798"/>
          </a:xfrm>
          <a:prstGeom prst="rect">
            <a:avLst/>
          </a:prstGeom>
          <a:ln w="38100" cap="sq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476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583056" y="65146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8A464-5C26-4C17-98B9-DC1BA639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9470" y="1073037"/>
            <a:ext cx="5388020" cy="40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28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3704B-0C35-4FDD-9D33-6B6DDC7FCF27}"/>
              </a:ext>
            </a:extLst>
          </p:cNvPr>
          <p:cNvSpPr txBox="1"/>
          <p:nvPr/>
        </p:nvSpPr>
        <p:spPr>
          <a:xfrm>
            <a:off x="323528" y="1971788"/>
            <a:ext cx="4104456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Etapes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Sélectionner</a:t>
            </a:r>
            <a:r>
              <a:rPr lang="en-US" sz="1600" dirty="0"/>
              <a:t> les </a:t>
            </a:r>
            <a:r>
              <a:rPr lang="en-US" sz="1600" dirty="0" err="1"/>
              <a:t>produits</a:t>
            </a:r>
            <a:r>
              <a:rPr lang="en-US" sz="1600" dirty="0"/>
              <a:t> des marques :</a:t>
            </a:r>
          </a:p>
          <a:p>
            <a:pPr algn="just"/>
            <a:r>
              <a:rPr lang="en-US" sz="1600" dirty="0"/>
              <a:t>        Carrefour, Auchan et Leader Price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Montrer le pourcentage de produits pour</a:t>
            </a:r>
          </a:p>
          <a:p>
            <a:pPr algn="just"/>
            <a:r>
              <a:rPr lang="fr-FR" sz="1600" dirty="0"/>
              <a:t>     chaque score de </a:t>
            </a:r>
            <a:r>
              <a:rPr lang="fr-FR" sz="1600" dirty="0" err="1"/>
              <a:t>nutridiabete</a:t>
            </a:r>
            <a:r>
              <a:rPr lang="fr-FR" sz="1600" dirty="0"/>
              <a:t> de ces </a:t>
            </a:r>
          </a:p>
          <a:p>
            <a:pPr algn="just"/>
            <a:r>
              <a:rPr lang="fr-FR" sz="1600" dirty="0"/>
              <a:t>     marques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07D2A-1B1D-4DCC-8A5D-42F97D4A3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00" y="1895565"/>
            <a:ext cx="1638567" cy="369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AC8DE-AFE8-4011-BEAD-64D5C32686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00" y="2825975"/>
            <a:ext cx="1276976" cy="718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33A29-7176-4F67-AAF5-1F18AA170C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32" y="3976647"/>
            <a:ext cx="776911" cy="958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007B4-F119-45CE-B526-57E1103AAD35}"/>
              </a:ext>
            </a:extLst>
          </p:cNvPr>
          <p:cNvSpPr txBox="1"/>
          <p:nvPr/>
        </p:nvSpPr>
        <p:spPr>
          <a:xfrm>
            <a:off x="6804248" y="18955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4329 </a:t>
            </a:r>
            <a:r>
              <a:rPr lang="en-US" dirty="0" err="1"/>
              <a:t>produits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6EE19-BDC4-4AA8-9201-D0FAFCF4E401}"/>
              </a:ext>
            </a:extLst>
          </p:cNvPr>
          <p:cNvSpPr txBox="1"/>
          <p:nvPr/>
        </p:nvSpPr>
        <p:spPr>
          <a:xfrm>
            <a:off x="6804968" y="29137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5119 </a:t>
            </a:r>
            <a:r>
              <a:rPr lang="en-US" dirty="0" err="1"/>
              <a:t>produits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17F22-7416-42A3-9FA0-ED904BB279B0}"/>
              </a:ext>
            </a:extLst>
          </p:cNvPr>
          <p:cNvSpPr txBox="1"/>
          <p:nvPr/>
        </p:nvSpPr>
        <p:spPr>
          <a:xfrm>
            <a:off x="6804248" y="423373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1452 </a:t>
            </a:r>
            <a:r>
              <a:rPr lang="en-US" dirty="0" err="1"/>
              <a:t>produits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87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Synthèse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583056" y="65146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Observation données : test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8A464-5C26-4C17-98B9-DC1BA639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0744" y="1227527"/>
            <a:ext cx="3168424" cy="3284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5BC49-D3C5-423D-A918-E43D244A5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7681" y="1231342"/>
            <a:ext cx="3168424" cy="3284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113AF3-21A8-4112-B0C4-06D21245C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3584" y="1227528"/>
            <a:ext cx="3168424" cy="32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1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774084"/>
          </a:xfrm>
        </p:spPr>
        <p:txBody>
          <a:bodyPr/>
          <a:lstStyle/>
          <a:p>
            <a:r>
              <a:rPr lang="fr-FR" dirty="0"/>
              <a:t>Questions/Réponses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1213C-2DD2-4DDB-9A83-B421CE9CD6FE}"/>
              </a:ext>
            </a:extLst>
          </p:cNvPr>
          <p:cNvSpPr txBox="1"/>
          <p:nvPr/>
        </p:nvSpPr>
        <p:spPr>
          <a:xfrm>
            <a:off x="4283968" y="1706884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F824D7-8520-4C96-A0ED-9F8FA65E6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111" y="979904"/>
            <a:ext cx="3670110" cy="3670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911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Idée de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l’application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72F4B-9A34-46E7-85FE-A544DCC9EF4C}"/>
              </a:ext>
            </a:extLst>
          </p:cNvPr>
          <p:cNvSpPr txBox="1"/>
          <p:nvPr/>
        </p:nvSpPr>
        <p:spPr>
          <a:xfrm>
            <a:off x="4139952" y="154387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rgbClr val="0DD2D9"/>
                </a:solidFill>
              </a:rPr>
              <a:t>Nutridiabete</a:t>
            </a:r>
            <a:r>
              <a:rPr lang="en-US" dirty="0"/>
              <a:t> : Score </a:t>
            </a:r>
            <a:r>
              <a:rPr lang="en-US" dirty="0" err="1"/>
              <a:t>calculé</a:t>
            </a:r>
            <a:r>
              <a:rPr lang="en-US" dirty="0"/>
              <a:t> grace aux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nutritionelles</a:t>
            </a:r>
            <a:r>
              <a:rPr lang="en-US" dirty="0"/>
              <a:t> : Sucres, Gras </a:t>
            </a:r>
          </a:p>
          <a:p>
            <a:r>
              <a:rPr lang="en-US" dirty="0" err="1"/>
              <a:t>saturé</a:t>
            </a:r>
            <a:r>
              <a:rPr lang="en-US" dirty="0"/>
              <a:t> et </a:t>
            </a:r>
            <a:r>
              <a:rPr lang="en-US" dirty="0" err="1"/>
              <a:t>Protéines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E0F7A-312A-412B-9A5B-9D3086127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55035"/>
            <a:ext cx="3481561" cy="2225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AD7DCB-159F-4D19-B4C4-F37305B71EA3}"/>
              </a:ext>
            </a:extLst>
          </p:cNvPr>
          <p:cNvSpPr txBox="1"/>
          <p:nvPr/>
        </p:nvSpPr>
        <p:spPr>
          <a:xfrm>
            <a:off x="4139952" y="2780261"/>
            <a:ext cx="403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DD2D9"/>
                </a:solidFill>
              </a:rPr>
              <a:t>Recommendation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Nutridiabete</a:t>
            </a:r>
            <a:r>
              <a:rPr lang="en-US" dirty="0"/>
              <a:t> plus </a:t>
            </a:r>
            <a:r>
              <a:rPr lang="en-US" dirty="0" err="1"/>
              <a:t>élevé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Moins</a:t>
            </a:r>
            <a:r>
              <a:rPr lang="en-US" dirty="0"/>
              <a:t> de Glucides</a:t>
            </a:r>
          </a:p>
        </p:txBody>
      </p:sp>
    </p:spTree>
    <p:extLst>
      <p:ext uri="{BB962C8B-B14F-4D97-AF65-F5344CB8AC3E}">
        <p14:creationId xmlns:p14="http://schemas.microsoft.com/office/powerpoint/2010/main" val="8983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Idée de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l’application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97FCB-C78F-436F-AA45-249E2512A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5" y="1497158"/>
            <a:ext cx="2749396" cy="2016224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99F2F88-2466-44B5-814A-1A83264C2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920445"/>
              </p:ext>
            </p:extLst>
          </p:nvPr>
        </p:nvGraphicFramePr>
        <p:xfrm>
          <a:off x="764862" y="3950959"/>
          <a:ext cx="217200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FD6095-315F-4833-B84D-42737626FA56}"/>
              </a:ext>
            </a:extLst>
          </p:cNvPr>
          <p:cNvSpPr/>
          <p:nvPr/>
        </p:nvSpPr>
        <p:spPr>
          <a:xfrm>
            <a:off x="3722039" y="2410483"/>
            <a:ext cx="792088" cy="57606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180A7-9C86-478B-AA98-13EA598B68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1" y="1051300"/>
            <a:ext cx="1186155" cy="11861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6BD624-2359-4370-B59F-3E6D337371A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31" y="2373189"/>
            <a:ext cx="1238859" cy="123885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1DF1AF5-BA62-4ACB-AB38-1A09B08F8F2E}"/>
              </a:ext>
            </a:extLst>
          </p:cNvPr>
          <p:cNvGrpSpPr/>
          <p:nvPr/>
        </p:nvGrpSpPr>
        <p:grpSpPr>
          <a:xfrm>
            <a:off x="6062534" y="1439143"/>
            <a:ext cx="2169882" cy="369332"/>
            <a:chOff x="1060" y="0"/>
            <a:chExt cx="2169882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BCA479-6B87-4FCB-84BB-C7ECC7F28341}"/>
                </a:ext>
              </a:extLst>
            </p:cNvPr>
            <p:cNvSpPr/>
            <p:nvPr/>
          </p:nvSpPr>
          <p:spPr>
            <a:xfrm>
              <a:off x="1060" y="0"/>
              <a:ext cx="2169882" cy="36933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7A637A8F-AEF0-480D-9421-077B28D557F5}"/>
                </a:ext>
              </a:extLst>
            </p:cNvPr>
            <p:cNvSpPr txBox="1"/>
            <p:nvPr/>
          </p:nvSpPr>
          <p:spPr>
            <a:xfrm>
              <a:off x="11877" y="10817"/>
              <a:ext cx="2148248" cy="3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Nutridiabete</a:t>
              </a:r>
              <a:r>
                <a:rPr lang="en-US" sz="1600" kern="1200" dirty="0"/>
                <a:t>: 85%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43BF9F-C71C-4C4B-89EA-799049BA84BE}"/>
              </a:ext>
            </a:extLst>
          </p:cNvPr>
          <p:cNvGrpSpPr/>
          <p:nvPr/>
        </p:nvGrpSpPr>
        <p:grpSpPr>
          <a:xfrm>
            <a:off x="6051717" y="2807459"/>
            <a:ext cx="2169882" cy="369332"/>
            <a:chOff x="1060" y="0"/>
            <a:chExt cx="2169882" cy="3693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B08C62B-D29E-427C-B7DE-3D750D337822}"/>
                </a:ext>
              </a:extLst>
            </p:cNvPr>
            <p:cNvSpPr/>
            <p:nvPr/>
          </p:nvSpPr>
          <p:spPr>
            <a:xfrm>
              <a:off x="1060" y="0"/>
              <a:ext cx="2169882" cy="36933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97698516-46F2-40D4-9E0F-78BC1E525299}"/>
                </a:ext>
              </a:extLst>
            </p:cNvPr>
            <p:cNvSpPr txBox="1"/>
            <p:nvPr/>
          </p:nvSpPr>
          <p:spPr>
            <a:xfrm>
              <a:off x="11877" y="10817"/>
              <a:ext cx="2148248" cy="3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Nutridiabete</a:t>
              </a:r>
              <a:r>
                <a:rPr lang="en-US" sz="1600" kern="1200" dirty="0"/>
                <a:t>: </a:t>
              </a:r>
              <a:r>
                <a:rPr lang="en-US" sz="1600" dirty="0"/>
                <a:t>90</a:t>
              </a:r>
              <a:r>
                <a:rPr lang="en-US" sz="1600" kern="1200" dirty="0"/>
                <a:t>%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654DC4C-CE90-4577-A181-AD05CE365D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91830"/>
            <a:ext cx="2276010" cy="227601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A5C8778-5DFD-479C-A601-005E1A26E839}"/>
              </a:ext>
            </a:extLst>
          </p:cNvPr>
          <p:cNvGrpSpPr/>
          <p:nvPr/>
        </p:nvGrpSpPr>
        <p:grpSpPr>
          <a:xfrm>
            <a:off x="6098112" y="4135625"/>
            <a:ext cx="2169882" cy="369332"/>
            <a:chOff x="1060" y="0"/>
            <a:chExt cx="2169882" cy="36933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EA6E42-B44E-40C7-BD5E-BED5F3E8A595}"/>
                </a:ext>
              </a:extLst>
            </p:cNvPr>
            <p:cNvSpPr/>
            <p:nvPr/>
          </p:nvSpPr>
          <p:spPr>
            <a:xfrm>
              <a:off x="1060" y="0"/>
              <a:ext cx="2169882" cy="36933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DA90DE0A-9CAC-4184-8AE7-8E38A3BC4A58}"/>
                </a:ext>
              </a:extLst>
            </p:cNvPr>
            <p:cNvSpPr txBox="1"/>
            <p:nvPr/>
          </p:nvSpPr>
          <p:spPr>
            <a:xfrm>
              <a:off x="11877" y="10817"/>
              <a:ext cx="2148248" cy="347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Nutridiabete</a:t>
              </a:r>
              <a:r>
                <a:rPr lang="en-US" sz="1600" kern="1200" dirty="0"/>
                <a:t>: </a:t>
              </a:r>
              <a:r>
                <a:rPr lang="en-US" sz="1600" dirty="0"/>
                <a:t>83</a:t>
              </a:r>
              <a:r>
                <a:rPr lang="en-US" sz="1600" kern="1200" dirty="0"/>
                <a:t>%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65BFFE6-36BB-482D-B2DB-AEA431F194C9}"/>
              </a:ext>
            </a:extLst>
          </p:cNvPr>
          <p:cNvSpPr txBox="1"/>
          <p:nvPr/>
        </p:nvSpPr>
        <p:spPr>
          <a:xfrm>
            <a:off x="6372200" y="186812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Carbohydrates=1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7B323D-6D9F-47DC-9DF8-E6BD473EAFB0}"/>
              </a:ext>
            </a:extLst>
          </p:cNvPr>
          <p:cNvSpPr txBox="1"/>
          <p:nvPr/>
        </p:nvSpPr>
        <p:spPr>
          <a:xfrm>
            <a:off x="1115435" y="436286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Carbohydrates=4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08BC6D-CF3A-4027-98BA-578EAD08F205}"/>
              </a:ext>
            </a:extLst>
          </p:cNvPr>
          <p:cNvSpPr txBox="1"/>
          <p:nvPr/>
        </p:nvSpPr>
        <p:spPr>
          <a:xfrm>
            <a:off x="6355387" y="45167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Carbohydrates=3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EBAF-7ED6-4A7D-924D-B47A455612E3}"/>
              </a:ext>
            </a:extLst>
          </p:cNvPr>
          <p:cNvSpPr txBox="1"/>
          <p:nvPr/>
        </p:nvSpPr>
        <p:spPr>
          <a:xfrm>
            <a:off x="6344570" y="323743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Carbohydrates=2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11" grpId="0" animBg="1"/>
      <p:bldP spid="28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2806-EE8B-4DCF-ACDC-F4480C2E1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810" y="1491630"/>
            <a:ext cx="2230298" cy="1687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A420FF-D26C-431B-BA4C-70660CA2B0EF}"/>
              </a:ext>
            </a:extLst>
          </p:cNvPr>
          <p:cNvSpPr txBox="1"/>
          <p:nvPr/>
        </p:nvSpPr>
        <p:spPr>
          <a:xfrm>
            <a:off x="476019" y="3363838"/>
            <a:ext cx="25118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Openfood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Lignes</a:t>
            </a:r>
            <a:r>
              <a:rPr lang="en-US" sz="1200" dirty="0"/>
              <a:t>:  1 763 859</a:t>
            </a:r>
          </a:p>
          <a:p>
            <a:r>
              <a:rPr lang="en-US" sz="1200" dirty="0" err="1"/>
              <a:t>Colonnes</a:t>
            </a:r>
            <a:r>
              <a:rPr lang="en-US" sz="1200" dirty="0"/>
              <a:t>: 186</a:t>
            </a:r>
          </a:p>
          <a:p>
            <a:endParaRPr lang="en-US" sz="1200" dirty="0"/>
          </a:p>
          <a:p>
            <a:r>
              <a:rPr lang="en-US" sz="1200" dirty="0"/>
              <a:t>Type de </a:t>
            </a:r>
            <a:r>
              <a:rPr lang="en-US" sz="1200" dirty="0" err="1"/>
              <a:t>données</a:t>
            </a:r>
            <a:r>
              <a:rPr lang="en-US" sz="1200" dirty="0"/>
              <a:t>: float, int,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48E38-155F-4E85-82AF-01C8AA8E1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1540" y="1608030"/>
            <a:ext cx="1580840" cy="1584176"/>
          </a:xfrm>
          <a:prstGeom prst="rect">
            <a:avLst/>
          </a:prstGeom>
        </p:spPr>
      </p:pic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4A626F6C-5565-47E5-A2A9-FCF564713699}"/>
              </a:ext>
            </a:extLst>
          </p:cNvPr>
          <p:cNvSpPr/>
          <p:nvPr/>
        </p:nvSpPr>
        <p:spPr>
          <a:xfrm>
            <a:off x="6300191" y="1347614"/>
            <a:ext cx="2088233" cy="2385556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 err="1"/>
              <a:t>Informations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 err="1"/>
              <a:t>Générales</a:t>
            </a:r>
            <a:endParaRPr lang="en-US" sz="12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/>
              <a:t>Tags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/>
              <a:t>Ingredients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 err="1"/>
              <a:t>Informations</a:t>
            </a:r>
            <a:endParaRPr lang="en-US" sz="1200" dirty="0"/>
          </a:p>
          <a:p>
            <a:pPr algn="ctr"/>
            <a:r>
              <a:rPr lang="en-US" sz="1200" dirty="0"/>
              <a:t>        </a:t>
            </a:r>
            <a:r>
              <a:rPr lang="en-US" sz="1200" dirty="0" err="1"/>
              <a:t>nutritionelles</a:t>
            </a:r>
            <a:endParaRPr lang="en-US" sz="12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 err="1"/>
              <a:t>Catégorie</a:t>
            </a:r>
            <a:r>
              <a:rPr lang="en-US" sz="1200" dirty="0"/>
              <a:t>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 err="1"/>
              <a:t>Nutriscore</a:t>
            </a:r>
            <a:endParaRPr lang="en-US" sz="12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 err="1"/>
              <a:t>nombre</a:t>
            </a:r>
            <a:r>
              <a:rPr lang="en-US" sz="1200" dirty="0"/>
              <a:t> de</a:t>
            </a:r>
          </a:p>
          <a:p>
            <a:pPr algn="ctr"/>
            <a:r>
              <a:rPr lang="en-US" sz="1200" dirty="0"/>
              <a:t> nutriments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EDEEA-F017-4C55-B10B-AAF16518BE68}"/>
              </a:ext>
            </a:extLst>
          </p:cNvPr>
          <p:cNvSpPr txBox="1"/>
          <p:nvPr/>
        </p:nvSpPr>
        <p:spPr>
          <a:xfrm>
            <a:off x="3563888" y="336383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Plus d’1 Million de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Produits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uniques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(1108939)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13F4B-5B97-4ABF-87AD-4BF587DB40C1}"/>
              </a:ext>
            </a:extLst>
          </p:cNvPr>
          <p:cNvSpPr txBox="1"/>
          <p:nvPr/>
        </p:nvSpPr>
        <p:spPr>
          <a:xfrm>
            <a:off x="6516216" y="395476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186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produits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6A612-44A2-4E02-A525-F344C3B3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719077"/>
            <a:ext cx="6624736" cy="44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6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6A612-44A2-4E02-A525-F344C3B3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719077"/>
            <a:ext cx="6480719" cy="43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377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19719</TotalTime>
  <Words>1689</Words>
  <Application>Microsoft Office PowerPoint</Application>
  <PresentationFormat>On-screen Show (16:9)</PresentationFormat>
  <Paragraphs>405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Maysa ABOU JAMRA</cp:lastModifiedBy>
  <cp:revision>391</cp:revision>
  <dcterms:created xsi:type="dcterms:W3CDTF">2016-12-05T23:26:54Z</dcterms:created>
  <dcterms:modified xsi:type="dcterms:W3CDTF">2021-06-30T22:36:16Z</dcterms:modified>
</cp:coreProperties>
</file>