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6"/>
  </p:notesMasterIdLst>
  <p:sldIdLst>
    <p:sldId id="256" r:id="rId2"/>
    <p:sldId id="264" r:id="rId3"/>
    <p:sldId id="258" r:id="rId4"/>
    <p:sldId id="283" r:id="rId5"/>
    <p:sldId id="262" r:id="rId6"/>
    <p:sldId id="266" r:id="rId7"/>
    <p:sldId id="267" r:id="rId8"/>
    <p:sldId id="268" r:id="rId9"/>
    <p:sldId id="280" r:id="rId10"/>
    <p:sldId id="285" r:id="rId11"/>
    <p:sldId id="272" r:id="rId12"/>
    <p:sldId id="288" r:id="rId13"/>
    <p:sldId id="290" r:id="rId14"/>
    <p:sldId id="289" r:id="rId15"/>
    <p:sldId id="292" r:id="rId16"/>
    <p:sldId id="294" r:id="rId17"/>
    <p:sldId id="293" r:id="rId18"/>
    <p:sldId id="269" r:id="rId19"/>
    <p:sldId id="270" r:id="rId20"/>
    <p:sldId id="271" r:id="rId21"/>
    <p:sldId id="276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3B16F-F947-4719-998C-6D6A58C4CDF8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164F-2151-4C90-9C9B-DE95568778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8AA915-ECD8-4588-9290-D8987592C2CD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8B8B55-AC19-4924-80E5-E9E752A4D0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8AA915-ECD8-4588-9290-D8987592C2CD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8B8B55-AC19-4924-80E5-E9E752A4D0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8AA915-ECD8-4588-9290-D8987592C2CD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8B8B55-AC19-4924-80E5-E9E752A4D0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8AA915-ECD8-4588-9290-D8987592C2CD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8B8B55-AC19-4924-80E5-E9E752A4D0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8AA915-ECD8-4588-9290-D8987592C2CD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8B8B55-AC19-4924-80E5-E9E752A4D0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8AA915-ECD8-4588-9290-D8987592C2CD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8B8B55-AC19-4924-80E5-E9E752A4D0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8AA915-ECD8-4588-9290-D8987592C2CD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8B8B55-AC19-4924-80E5-E9E752A4D0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8AA915-ECD8-4588-9290-D8987592C2CD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8B8B55-AC19-4924-80E5-E9E752A4D0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8AA915-ECD8-4588-9290-D8987592C2CD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8B8B55-AC19-4924-80E5-E9E752A4D0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8AA915-ECD8-4588-9290-D8987592C2CD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8B8B55-AC19-4924-80E5-E9E752A4D0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8AA915-ECD8-4588-9290-D8987592C2CD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8B8B55-AC19-4924-80E5-E9E752A4D0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68AA915-ECD8-4588-9290-D8987592C2CD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C8B8B55-AC19-4924-80E5-E9E752A4D0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859302"/>
          </a:xfrm>
          <a:solidFill>
            <a:schemeClr val="bg2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PROXY : HTTP VS SOCKS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362200"/>
            <a:ext cx="7406640" cy="3886200"/>
          </a:xfrm>
        </p:spPr>
        <p:txBody>
          <a:bodyPr>
            <a:normAutofit/>
          </a:bodyPr>
          <a:lstStyle/>
          <a:p>
            <a:r>
              <a:rPr lang="fr-FR" sz="3200" dirty="0" smtClean="0">
                <a:solidFill>
                  <a:schemeClr val="tx1"/>
                </a:solidFill>
              </a:rPr>
              <a:t>Présenté </a:t>
            </a:r>
            <a:r>
              <a:rPr lang="en-US" sz="3200" dirty="0" smtClean="0">
                <a:solidFill>
                  <a:schemeClr val="tx1"/>
                </a:solidFill>
              </a:rPr>
              <a:t>PAR : </a:t>
            </a:r>
          </a:p>
          <a:p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	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574473" y="6026727"/>
            <a:ext cx="496060" cy="335110"/>
          </a:xfrm>
          <a:custGeom>
            <a:avLst/>
            <a:gdLst>
              <a:gd name="connsiteX0" fmla="*/ 0 w 496060"/>
              <a:gd name="connsiteY0" fmla="*/ 0 h 335110"/>
              <a:gd name="connsiteX1" fmla="*/ 471054 w 496060"/>
              <a:gd name="connsiteY1" fmla="*/ 318655 h 335110"/>
              <a:gd name="connsiteX2" fmla="*/ 429491 w 496060"/>
              <a:gd name="connsiteY2" fmla="*/ 290946 h 335110"/>
              <a:gd name="connsiteX3" fmla="*/ 415636 w 496060"/>
              <a:gd name="connsiteY3" fmla="*/ 304800 h 335110"/>
              <a:gd name="connsiteX4" fmla="*/ 415636 w 496060"/>
              <a:gd name="connsiteY4" fmla="*/ 304800 h 335110"/>
              <a:gd name="connsiteX5" fmla="*/ 415636 w 496060"/>
              <a:gd name="connsiteY5" fmla="*/ 304800 h 335110"/>
              <a:gd name="connsiteX6" fmla="*/ 415636 w 496060"/>
              <a:gd name="connsiteY6" fmla="*/ 304800 h 335110"/>
              <a:gd name="connsiteX7" fmla="*/ 415636 w 496060"/>
              <a:gd name="connsiteY7" fmla="*/ 304800 h 335110"/>
              <a:gd name="connsiteX8" fmla="*/ 415636 w 496060"/>
              <a:gd name="connsiteY8" fmla="*/ 304800 h 335110"/>
              <a:gd name="connsiteX9" fmla="*/ 415636 w 496060"/>
              <a:gd name="connsiteY9" fmla="*/ 304800 h 33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6060" h="335110">
                <a:moveTo>
                  <a:pt x="0" y="0"/>
                </a:moveTo>
                <a:lnTo>
                  <a:pt x="471054" y="318655"/>
                </a:lnTo>
                <a:cubicBezTo>
                  <a:pt x="542636" y="367146"/>
                  <a:pt x="438727" y="293255"/>
                  <a:pt x="429491" y="290946"/>
                </a:cubicBezTo>
                <a:cubicBezTo>
                  <a:pt x="420255" y="288637"/>
                  <a:pt x="415636" y="304800"/>
                  <a:pt x="415636" y="304800"/>
                </a:cubicBezTo>
                <a:lnTo>
                  <a:pt x="415636" y="304800"/>
                </a:lnTo>
                <a:lnTo>
                  <a:pt x="415636" y="304800"/>
                </a:lnTo>
                <a:lnTo>
                  <a:pt x="415636" y="304800"/>
                </a:lnTo>
                <a:lnTo>
                  <a:pt x="415636" y="304800"/>
                </a:lnTo>
                <a:lnTo>
                  <a:pt x="415636" y="304800"/>
                </a:lnTo>
                <a:lnTo>
                  <a:pt x="415636" y="3048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600" dirty="0"/>
          </a:p>
        </p:txBody>
      </p:sp>
      <p:pic>
        <p:nvPicPr>
          <p:cNvPr id="1026" name="Picture 2" descr="C:\Users\toshiba\Desktop\adventkc550pinklap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024198"/>
            <a:ext cx="3505200" cy="227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oshiba\Desktop\B1864934_View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70" y="4158965"/>
            <a:ext cx="3540330" cy="220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286000" y="4343400"/>
            <a:ext cx="205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MAHDI</a:t>
            </a:r>
          </a:p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KHASHAB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9800" y="4343400"/>
            <a:ext cx="236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MAYSA ABOU 	JAMRA 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reeform 3"/>
          <p:cNvSpPr>
            <a:spLocks/>
          </p:cNvSpPr>
          <p:nvPr/>
        </p:nvSpPr>
        <p:spPr bwMode="auto">
          <a:xfrm>
            <a:off x="2248469" y="2372436"/>
            <a:ext cx="4800600" cy="1828800"/>
          </a:xfrm>
          <a:custGeom>
            <a:avLst/>
            <a:gdLst>
              <a:gd name="T0" fmla="*/ 24 w 3000"/>
              <a:gd name="T1" fmla="*/ 0 h 888"/>
              <a:gd name="T2" fmla="*/ 408 w 3000"/>
              <a:gd name="T3" fmla="*/ 720 h 888"/>
              <a:gd name="T4" fmla="*/ 2472 w 3000"/>
              <a:gd name="T5" fmla="*/ 768 h 888"/>
              <a:gd name="T6" fmla="*/ 3000 w 3000"/>
              <a:gd name="T7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00" h="888">
                <a:moveTo>
                  <a:pt x="24" y="0"/>
                </a:moveTo>
                <a:cubicBezTo>
                  <a:pt x="12" y="296"/>
                  <a:pt x="0" y="592"/>
                  <a:pt x="408" y="720"/>
                </a:cubicBezTo>
                <a:cubicBezTo>
                  <a:pt x="816" y="848"/>
                  <a:pt x="2040" y="888"/>
                  <a:pt x="2472" y="768"/>
                </a:cubicBezTo>
                <a:cubicBezTo>
                  <a:pt x="2904" y="648"/>
                  <a:pt x="2952" y="324"/>
                  <a:pt x="3000" y="0"/>
                </a:cubicBezTo>
              </a:path>
            </a:pathLst>
          </a:custGeom>
          <a:solidFill>
            <a:srgbClr val="66FFFF"/>
          </a:solidFill>
          <a:ln w="76200" cap="sq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2362200" y="2819400"/>
            <a:ext cx="4724400" cy="0"/>
          </a:xfrm>
          <a:prstGeom prst="line">
            <a:avLst/>
          </a:prstGeom>
          <a:noFill/>
          <a:ln w="76200" cap="sq">
            <a:solidFill>
              <a:srgbClr val="00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3157259" y="2955878"/>
            <a:ext cx="228600" cy="152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5588190" y="3134436"/>
            <a:ext cx="228600" cy="152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6234185" y="3177398"/>
            <a:ext cx="228600" cy="152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34" name="AutoShape 10"/>
          <p:cNvSpPr>
            <a:spLocks noChangeArrowheads="1"/>
          </p:cNvSpPr>
          <p:nvPr/>
        </p:nvSpPr>
        <p:spPr bwMode="auto">
          <a:xfrm>
            <a:off x="2394614" y="783611"/>
            <a:ext cx="990600" cy="838200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b="1" dirty="0">
                <a:solidFill>
                  <a:schemeClr val="bg2"/>
                </a:solidFill>
              </a:rPr>
              <a:t>Web</a:t>
            </a:r>
          </a:p>
          <a:p>
            <a:pPr algn="ctr" eaLnBrk="0" hangingPunct="0"/>
            <a:r>
              <a:rPr lang="en-US" sz="1800" b="1" dirty="0">
                <a:solidFill>
                  <a:schemeClr val="bg2"/>
                </a:solidFill>
              </a:rPr>
              <a:t>doc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6779946" y="1240811"/>
            <a:ext cx="762000" cy="762000"/>
          </a:xfrm>
          <a:prstGeom prst="rect">
            <a:avLst/>
          </a:prstGeom>
          <a:solidFill>
            <a:srgbClr val="66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b="1" dirty="0">
                <a:solidFill>
                  <a:schemeClr val="bg2"/>
                </a:solidFill>
              </a:rPr>
              <a:t>URL</a:t>
            </a:r>
          </a:p>
          <a:p>
            <a:pPr algn="ctr" eaLnBrk="0" hangingPunct="0"/>
            <a:r>
              <a:rPr lang="en-US" sz="1800" b="1" dirty="0">
                <a:solidFill>
                  <a:schemeClr val="bg2"/>
                </a:solidFill>
              </a:rPr>
              <a:t>lists</a:t>
            </a:r>
          </a:p>
        </p:txBody>
      </p:sp>
      <p:sp>
        <p:nvSpPr>
          <p:cNvPr id="26641" name="AutoShape 17"/>
          <p:cNvSpPr>
            <a:spLocks noChangeArrowheads="1"/>
          </p:cNvSpPr>
          <p:nvPr/>
        </p:nvSpPr>
        <p:spPr bwMode="auto">
          <a:xfrm rot="-10510673">
            <a:off x="2833542" y="1770801"/>
            <a:ext cx="533400" cy="4572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CC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42" name="AutoShape 18"/>
          <p:cNvSpPr>
            <a:spLocks noChangeArrowheads="1"/>
          </p:cNvSpPr>
          <p:nvPr/>
        </p:nvSpPr>
        <p:spPr bwMode="auto">
          <a:xfrm rot="-10510673">
            <a:off x="5919327" y="1698012"/>
            <a:ext cx="762000" cy="6096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CC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5255526" y="3363036"/>
            <a:ext cx="304800" cy="1676400"/>
          </a:xfrm>
          <a:prstGeom prst="curvedRightArrow">
            <a:avLst>
              <a:gd name="adj1" fmla="val 110000"/>
              <a:gd name="adj2" fmla="val 220000"/>
              <a:gd name="adj3" fmla="val 33333"/>
            </a:avLst>
          </a:prstGeom>
          <a:solidFill>
            <a:srgbClr val="CC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44" name="AutoShape 20"/>
          <p:cNvSpPr>
            <a:spLocks noChangeArrowheads="1"/>
          </p:cNvSpPr>
          <p:nvPr/>
        </p:nvSpPr>
        <p:spPr bwMode="auto">
          <a:xfrm rot="2655665">
            <a:off x="6580115" y="3613576"/>
            <a:ext cx="2032085" cy="521271"/>
          </a:xfrm>
          <a:prstGeom prst="curvedDownArrow">
            <a:avLst>
              <a:gd name="adj1" fmla="val 71429"/>
              <a:gd name="adj2" fmla="val 142857"/>
              <a:gd name="adj3" fmla="val 33333"/>
            </a:avLst>
          </a:prstGeom>
          <a:solidFill>
            <a:srgbClr val="CC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45" name="AutoShape 21"/>
          <p:cNvSpPr>
            <a:spLocks noChangeArrowheads="1"/>
          </p:cNvSpPr>
          <p:nvPr/>
        </p:nvSpPr>
        <p:spPr bwMode="auto">
          <a:xfrm>
            <a:off x="3505200" y="3130328"/>
            <a:ext cx="228600" cy="1295400"/>
          </a:xfrm>
          <a:prstGeom prst="curvedLeftArrow">
            <a:avLst>
              <a:gd name="adj1" fmla="val 113333"/>
              <a:gd name="adj2" fmla="val 226667"/>
              <a:gd name="adj3" fmla="val 33333"/>
            </a:avLst>
          </a:prstGeom>
          <a:solidFill>
            <a:srgbClr val="CC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2353670" y="2575172"/>
            <a:ext cx="1828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2547014" y="2567211"/>
            <a:ext cx="1676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 smtClean="0"/>
              <a:t>     Mots cle</a:t>
            </a:r>
            <a:endParaRPr lang="en-CA" dirty="0"/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5417593" y="251064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CA" dirty="0">
              <a:solidFill>
                <a:schemeClr val="bg2"/>
              </a:solidFill>
            </a:endParaRP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5407926" y="2438401"/>
            <a:ext cx="10668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rgbClr val="FFFFFF"/>
                </a:solidFill>
              </a:rPr>
              <a:t>URLs</a:t>
            </a: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2058" name="Picture 10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810" y="4425728"/>
            <a:ext cx="721455" cy="184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490" y="4642071"/>
            <a:ext cx="698310" cy="184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327" y="4687957"/>
            <a:ext cx="818024" cy="184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3800" y="457200"/>
            <a:ext cx="196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Filtrage</a:t>
            </a:r>
            <a:endParaRPr lang="en-US" sz="3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28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C- Inconvenients d’un serveur proxy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848600" cy="5486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2409967" y="1535668"/>
            <a:ext cx="2057400" cy="1143000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confidentialite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2370161" y="2945368"/>
            <a:ext cx="2057400" cy="1143000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Mots de passe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2356513" y="4419600"/>
            <a:ext cx="2057400" cy="1143000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Modifications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401170" y="1752600"/>
            <a:ext cx="838200" cy="545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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401170" y="3188732"/>
            <a:ext cx="838200" cy="545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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423916" y="4638659"/>
            <a:ext cx="838200" cy="545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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218" y="17526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serveur proxy peut savoir toutes les sites qu’on a visite.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76800" y="3903702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16438" y="2999601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proxy connait notre mot de passe  si on fait acces a un site qui demande mot de passe</a:t>
            </a:r>
            <a:r>
              <a:rPr lang="en-US" dirty="0"/>
              <a:t> 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60877" y="4576655"/>
            <a:ext cx="3817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proxy peut modifier les pages avant de nous les donner.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23916" y="5715000"/>
            <a:ext cx="7339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Donc il faut avoir confiance en l’administrateur de proxy !!!</a:t>
            </a:r>
            <a:endParaRPr lang="en-US" sz="24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731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6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/>
      <p:bldP spid="14" grpId="0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D-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TYPES DE SERVEURS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Voici les 4 types de proxy les plus repandues</a:t>
            </a:r>
            <a:r>
              <a:rPr lang="fr-FR" b="1" dirty="0"/>
              <a:t> </a:t>
            </a:r>
            <a:r>
              <a:rPr lang="fr-FR" b="1" dirty="0" smtClean="0"/>
              <a:t>:</a:t>
            </a:r>
          </a:p>
          <a:p>
            <a:pPr marL="82296" indent="0">
              <a:buNone/>
            </a:pPr>
            <a:endParaRPr lang="fr-FR" b="1" dirty="0" smtClean="0"/>
          </a:p>
          <a:p>
            <a:pPr marL="596646" lvl="0" indent="-514350">
              <a:buFont typeface="+mj-lt"/>
              <a:buAutoNum type="arabicPeriod"/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Le serveur proxy transparent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596646" indent="-514350">
              <a:buFont typeface="+mj-lt"/>
              <a:buAutoNum type="arabicPeriod"/>
            </a:pPr>
            <a:r>
              <a:rPr lang="fr-FR" dirty="0">
                <a:solidFill>
                  <a:srgbClr val="002060"/>
                </a:solidFill>
              </a:rPr>
              <a:t>Le serveur proxy </a:t>
            </a:r>
            <a:r>
              <a:rPr lang="fr-FR" dirty="0" smtClean="0">
                <a:solidFill>
                  <a:srgbClr val="002060"/>
                </a:solidFill>
              </a:rPr>
              <a:t>anonyme</a:t>
            </a:r>
          </a:p>
          <a:p>
            <a:pPr marL="596646" indent="-514350">
              <a:buFont typeface="+mj-lt"/>
              <a:buAutoNum type="arabicPeriod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Le serveur proxy hautement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anonyme</a:t>
            </a:r>
          </a:p>
          <a:p>
            <a:pPr marL="596646" indent="-514350">
              <a:buFont typeface="+mj-lt"/>
              <a:buAutoNum type="arabicPeriod"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Le serveur reverse-proxy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82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3200" dirty="0" smtClean="0">
                <a:solidFill>
                  <a:schemeClr val="accent3">
                    <a:lumMod val="50000"/>
                  </a:schemeClr>
                </a:solidFill>
              </a:rPr>
              <a:t>1)Le </a:t>
            </a:r>
            <a:r>
              <a:rPr lang="fr-FR" sz="3200" dirty="0">
                <a:solidFill>
                  <a:schemeClr val="accent3">
                    <a:lumMod val="50000"/>
                  </a:schemeClr>
                </a:solidFill>
              </a:rPr>
              <a:t>serveur proxy transparent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3200" dirty="0">
              <a:effectLst/>
            </a:endParaRPr>
          </a:p>
        </p:txBody>
      </p:sp>
      <p:pic>
        <p:nvPicPr>
          <p:cNvPr id="4" name="Content Placeholder 3" descr="C:\Users\toshiba\Desktop\Screenshot_2016-5-21 18.16.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7696200" cy="56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400800" y="56388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 serveur connait notre @IP de l’entete http:</a:t>
            </a:r>
          </a:p>
          <a:p>
            <a:r>
              <a:rPr lang="en-US" dirty="0" smtClean="0"/>
              <a:t>     REMOTE_ADDR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70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 smtClean="0">
                <a:solidFill>
                  <a:srgbClr val="002060"/>
                </a:solidFill>
              </a:rPr>
              <a:t>2)Le </a:t>
            </a:r>
            <a:r>
              <a:rPr lang="fr-FR" sz="3600" dirty="0">
                <a:solidFill>
                  <a:srgbClr val="002060"/>
                </a:solidFill>
              </a:rPr>
              <a:t>serveur proxy anonyme</a:t>
            </a:r>
            <a:r>
              <a:rPr lang="fr-FR" dirty="0">
                <a:solidFill>
                  <a:srgbClr val="002060"/>
                </a:solidFill>
              </a:rPr>
              <a:t/>
            </a:r>
            <a:br>
              <a:rPr lang="fr-FR" dirty="0">
                <a:solidFill>
                  <a:srgbClr val="002060"/>
                </a:solidFill>
              </a:rPr>
            </a:br>
            <a:endParaRPr lang="en-US" dirty="0"/>
          </a:p>
        </p:txBody>
      </p:sp>
      <p:pic>
        <p:nvPicPr>
          <p:cNvPr id="5" name="Picture 3" descr="C:\Users\toshiba\Pictures\serveur-dell-poweredge-840-intel-dual-core-18ghz-2go-ddr2-ecc-73go-sas-dat-quant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431576"/>
            <a:ext cx="1295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5"/>
          <p:cNvSpPr/>
          <p:nvPr/>
        </p:nvSpPr>
        <p:spPr>
          <a:xfrm>
            <a:off x="6705600" y="2694934"/>
            <a:ext cx="1981200" cy="1010932"/>
          </a:xfrm>
          <a:prstGeom prst="clou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INTERNET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4" descr="C:\Program Files (x86)\Microsoft Office\MEDIA\CAGCAT10\j0292020.wm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13432"/>
            <a:ext cx="1676400" cy="17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71600" y="4267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 @IP: 192.168.4.1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86200" y="4267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 @IP: 61.178.63.196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5" idx="1"/>
          </p:cNvCxnSpPr>
          <p:nvPr/>
        </p:nvCxnSpPr>
        <p:spPr>
          <a:xfrm>
            <a:off x="3200400" y="3345976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95499" y="3345976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05600" y="4260376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Le site web que vous demandez verra l’@IP :61.178.63.196 et ne vous voit pas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7200" y="2125639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Proxy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7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 smtClean="0">
                <a:solidFill>
                  <a:schemeClr val="accent4">
                    <a:lumMod val="50000"/>
                  </a:schemeClr>
                </a:solidFill>
              </a:rPr>
              <a:t>3)</a:t>
            </a:r>
            <a:r>
              <a:rPr lang="fr-FR" sz="3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fr-FR" sz="3600" dirty="0" smtClean="0">
                <a:solidFill>
                  <a:schemeClr val="accent4">
                    <a:lumMod val="50000"/>
                  </a:schemeClr>
                </a:solidFill>
              </a:rPr>
              <a:t>Le serveur </a:t>
            </a:r>
            <a:r>
              <a:rPr lang="fr-FR" sz="3600" dirty="0">
                <a:solidFill>
                  <a:schemeClr val="accent4">
                    <a:lumMod val="50000"/>
                  </a:schemeClr>
                </a:solidFill>
              </a:rPr>
              <a:t>proxy hautement anonyme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fr-FR" dirty="0">
                <a:solidFill>
                  <a:schemeClr val="accent4">
                    <a:lumMod val="50000"/>
                  </a:schemeClr>
                </a:solidFill>
              </a:rPr>
            </a:b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098" name="Picture 2" descr="C:\Users\toshiba\Desktop\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066800"/>
            <a:ext cx="75438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51816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Impossible de determiner l’utilisation d’un proxy et impossible de connaitre l’@IP du visiteur.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42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4)Le </a:t>
            </a:r>
            <a:r>
              <a:rPr lang="fr-FR" sz="3200" dirty="0">
                <a:solidFill>
                  <a:schemeClr val="accent6">
                    <a:lumMod val="75000"/>
                  </a:schemeClr>
                </a:solidFill>
              </a:rPr>
              <a:t>serveur </a:t>
            </a:r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reverse-proxy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631" y="1066800"/>
            <a:ext cx="7772970" cy="5410200"/>
          </a:xfrm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US" dirty="0" smtClean="0"/>
              <a:t>	 </a:t>
            </a:r>
          </a:p>
          <a:p>
            <a:pPr marL="82296" indent="0">
              <a:buNone/>
            </a:pPr>
            <a:r>
              <a:rPr lang="fr-FR" dirty="0" smtClean="0"/>
              <a:t>        Installé </a:t>
            </a:r>
            <a:r>
              <a:rPr lang="en-US" dirty="0" smtClean="0"/>
              <a:t>du cote des serveurs Internet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        Apparait aux clients comme serveur    ordinaire    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      Permet d’acceder indirectement a des 	serveurs internes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cette facon,</a:t>
            </a:r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 serveur web est protege des attaques directes de l’exterieur,ce qui renforce la securite du reseau interne.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2296" indent="0">
              <a:buNone/>
            </a:pP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599631" y="1646261"/>
            <a:ext cx="381000" cy="22860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ight Arrow 7"/>
          <p:cNvSpPr/>
          <p:nvPr/>
        </p:nvSpPr>
        <p:spPr>
          <a:xfrm>
            <a:off x="1599631" y="2438400"/>
            <a:ext cx="381000" cy="22860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ight Arrow 8"/>
          <p:cNvSpPr/>
          <p:nvPr/>
        </p:nvSpPr>
        <p:spPr>
          <a:xfrm>
            <a:off x="1599631" y="3733800"/>
            <a:ext cx="381000" cy="22860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345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746"/>
            <a:ext cx="7696200" cy="424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4419600"/>
            <a:ext cx="754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Requete du client </a:t>
            </a:r>
          </a:p>
          <a:p>
            <a:pPr marL="342900" indent="-342900">
              <a:buAutoNum type="arabicParenR"/>
            </a:pP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La demande est transferee a un ou plusieurs serveurs proxy </a:t>
            </a:r>
          </a:p>
          <a:p>
            <a:pPr marL="342900" indent="-342900">
              <a:buAutoNum type="arabicParenR"/>
            </a:pP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La reponse du serveur proxy est retournee comme si elle provenait directement du proxy</a:t>
            </a:r>
          </a:p>
          <a:p>
            <a:pPr marL="342900" indent="-342900">
              <a:buAutoNum type="arabicParenR"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1800" y="22098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     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09499" y="2042615"/>
            <a:ext cx="685800" cy="5232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08076" y="668712"/>
            <a:ext cx="685800" cy="5232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943600" y="2895600"/>
            <a:ext cx="685800" cy="5232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3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35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- Caracteristiques d’un serveur proxy http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752600"/>
            <a:ext cx="7498080" cy="4495800"/>
          </a:xfrm>
        </p:spPr>
        <p:txBody>
          <a:bodyPr/>
          <a:lstStyle/>
          <a:p>
            <a:r>
              <a:rPr lang="en-US" dirty="0" smtClean="0"/>
              <a:t>Acceuillent uniquement les pages web c.a.d le traffic qui commence par http:// ou https://.</a:t>
            </a:r>
          </a:p>
          <a:p>
            <a:endParaRPr lang="en-US" dirty="0" smtClean="0"/>
          </a:p>
          <a:p>
            <a:r>
              <a:rPr lang="en-US" dirty="0" smtClean="0"/>
              <a:t>Ils doivent etre configures separemment pour tous les navigateurs</a:t>
            </a:r>
            <a:r>
              <a:rPr lang="en-US" dirty="0"/>
              <a:t> </a:t>
            </a:r>
            <a:r>
              <a:rPr lang="en-US" dirty="0" smtClean="0"/>
              <a:t>avec le  numero de port 80 ou 8080.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0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- Caracteristiques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d’un serveur proxy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socks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353" y="1407705"/>
            <a:ext cx="7498080" cy="4800600"/>
          </a:xfrm>
        </p:spPr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tilise</a:t>
            </a:r>
            <a:r>
              <a:rPr lang="en-US" dirty="0" smtClean="0"/>
              <a:t> </a:t>
            </a:r>
            <a:r>
              <a:rPr lang="en-US" dirty="0" smtClean="0"/>
              <a:t>un handshake </a:t>
            </a:r>
            <a:r>
              <a:rPr lang="en-US" dirty="0" smtClean="0"/>
              <a:t>protocol.</a:t>
            </a:r>
          </a:p>
          <a:p>
            <a:pPr marL="82296" indent="0">
              <a:buNone/>
            </a:pPr>
            <a:endParaRPr lang="en-US" dirty="0"/>
          </a:p>
          <a:p>
            <a:r>
              <a:rPr lang="en-US" dirty="0" smtClean="0"/>
              <a:t>2 versions principales de SOCKS:</a:t>
            </a:r>
          </a:p>
          <a:p>
            <a:pPr lvl="1"/>
            <a:r>
              <a:rPr lang="en-US" dirty="0" smtClean="0"/>
              <a:t>-version 4 necessite @IP pour etablir la conx(resolution DNS faite par client)</a:t>
            </a:r>
          </a:p>
          <a:p>
            <a:pPr lvl="1"/>
            <a:r>
              <a:rPr lang="en-US" dirty="0" smtClean="0"/>
              <a:t>-version 5 introduit de nouvelles technologies comme l’authentification,support des protocoles UDP et IPV6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Sommaire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96646" indent="-514350">
              <a:buFont typeface="+mj-lt"/>
              <a:buAutoNum type="alphaUcPeriod"/>
            </a:pPr>
            <a:r>
              <a:rPr lang="en-US" dirty="0" smtClean="0"/>
              <a:t>Introduction</a:t>
            </a:r>
          </a:p>
          <a:p>
            <a:pPr marL="596646" indent="-514350">
              <a:buFont typeface="+mj-lt"/>
              <a:buAutoNum type="alphaUcPeriod"/>
            </a:pPr>
            <a:r>
              <a:rPr lang="en-US" dirty="0" smtClean="0"/>
              <a:t>Fonctionnement d’un serveur proxy</a:t>
            </a:r>
          </a:p>
          <a:p>
            <a:pPr marL="596646" indent="-514350">
              <a:buFont typeface="+mj-lt"/>
              <a:buAutoNum type="alphaUcPeriod"/>
            </a:pPr>
            <a:r>
              <a:rPr lang="fr-FR" dirty="0" smtClean="0"/>
              <a:t>Fonctions</a:t>
            </a:r>
            <a:r>
              <a:rPr lang="en-US" dirty="0" smtClean="0"/>
              <a:t> principales d’un </a:t>
            </a:r>
            <a:r>
              <a:rPr lang="en-US" dirty="0"/>
              <a:t>serveur </a:t>
            </a:r>
            <a:r>
              <a:rPr lang="en-US" dirty="0" smtClean="0"/>
              <a:t>proxy</a:t>
            </a:r>
          </a:p>
          <a:p>
            <a:pPr marL="596646" indent="-514350">
              <a:buFont typeface="+mj-lt"/>
              <a:buAutoNum type="alphaUcPeriod"/>
            </a:pPr>
            <a:r>
              <a:rPr lang="fr-FR" dirty="0" smtClean="0"/>
              <a:t>Inconvénients</a:t>
            </a:r>
            <a:r>
              <a:rPr lang="en-US" dirty="0" smtClean="0"/>
              <a:t> d’un serveur proxy</a:t>
            </a:r>
          </a:p>
          <a:p>
            <a:pPr marL="596646" indent="-514350">
              <a:buFont typeface="+mj-lt"/>
              <a:buAutoNum type="alphaUcPeriod"/>
            </a:pPr>
            <a:r>
              <a:rPr lang="en-US" dirty="0" smtClean="0"/>
              <a:t>Types de serveurs proxy</a:t>
            </a:r>
          </a:p>
          <a:p>
            <a:pPr marL="596646" indent="-514350">
              <a:buFont typeface="+mj-lt"/>
              <a:buAutoNum type="alphaUcPeriod"/>
            </a:pPr>
            <a:r>
              <a:rPr lang="en-US" dirty="0" smtClean="0"/>
              <a:t>C</a:t>
            </a:r>
            <a:r>
              <a:rPr lang="en-US" sz="2800" dirty="0" smtClean="0"/>
              <a:t>aracteristiques</a:t>
            </a:r>
            <a:r>
              <a:rPr lang="en-US" dirty="0" smtClean="0"/>
              <a:t> d’un serveur proxy http</a:t>
            </a:r>
          </a:p>
          <a:p>
            <a:pPr marL="596646" indent="-514350">
              <a:buFont typeface="+mj-lt"/>
              <a:buAutoNum type="alphaUcPeriod"/>
            </a:pPr>
            <a:r>
              <a:rPr lang="en-US" sz="2800" dirty="0" smtClean="0"/>
              <a:t>Caracteristiques d’un</a:t>
            </a:r>
            <a:r>
              <a:rPr lang="en-US" dirty="0" smtClean="0"/>
              <a:t> serveur proxy socks</a:t>
            </a:r>
          </a:p>
          <a:p>
            <a:pPr marL="596646" indent="-514350">
              <a:buFont typeface="+mj-lt"/>
              <a:buAutoNum type="alphaUcPeriod"/>
            </a:pPr>
            <a:r>
              <a:rPr lang="en-US" dirty="0" smtClean="0"/>
              <a:t>Differences entre proxy http et socks</a:t>
            </a:r>
          </a:p>
          <a:p>
            <a:pPr marL="596646" indent="-514350">
              <a:buFont typeface="+mj-lt"/>
              <a:buAutoNum type="alphaUcPeriod"/>
            </a:pPr>
            <a:r>
              <a:rPr lang="en-US" dirty="0" smtClean="0"/>
              <a:t>Conclusion</a:t>
            </a:r>
          </a:p>
          <a:p>
            <a:pPr marL="596646" indent="-514350">
              <a:buFont typeface="+mj-lt"/>
              <a:buAutoNum type="alphaUcPeriod"/>
            </a:pPr>
            <a:endParaRPr lang="en-US" dirty="0"/>
          </a:p>
          <a:p>
            <a:pPr marL="596646" indent="-514350">
              <a:buFont typeface="+mj-lt"/>
              <a:buAutoNum type="alphaUcPeriod"/>
            </a:pPr>
            <a:endParaRPr lang="en-US" dirty="0"/>
          </a:p>
          <a:p>
            <a:pPr marL="596646" indent="-514350">
              <a:buFont typeface="+mj-lt"/>
              <a:buAutoNum type="alphaUcPeriod"/>
            </a:pPr>
            <a:endParaRPr lang="en-US" dirty="0"/>
          </a:p>
          <a:p>
            <a:pPr marL="596646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F-DIFFERENCE  ENTRE PROXY HTTP ET SOCKS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567" y="1524000"/>
            <a:ext cx="7848121" cy="5181600"/>
          </a:xfrm>
        </p:spPr>
        <p:txBody>
          <a:bodyPr/>
          <a:lstStyle/>
          <a:p>
            <a:pPr marL="82296" indent="0">
              <a:buNone/>
            </a:pP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 Avantages </a:t>
            </a:r>
            <a:r>
              <a:rPr lang="en-US" i="1" dirty="0">
                <a:solidFill>
                  <a:srgbClr val="C00000"/>
                </a:solidFill>
              </a:rPr>
              <a:t>des  proxy http sur les proxy socks</a:t>
            </a:r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524000" y="2461146"/>
            <a:ext cx="1295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3048000" y="2080146"/>
            <a:ext cx="53340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Generalement gratuits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24000" y="3903260"/>
            <a:ext cx="1295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Cloud 12"/>
          <p:cNvSpPr/>
          <p:nvPr/>
        </p:nvSpPr>
        <p:spPr>
          <a:xfrm>
            <a:off x="3030940" y="3522260"/>
            <a:ext cx="53340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	Plus </a:t>
            </a:r>
            <a:r>
              <a:rPr lang="en-US" dirty="0"/>
              <a:t>rapides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580297" y="5307841"/>
            <a:ext cx="1295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Cloud 14"/>
          <p:cNvSpPr/>
          <p:nvPr/>
        </p:nvSpPr>
        <p:spPr>
          <a:xfrm>
            <a:off x="3050275" y="4926841"/>
            <a:ext cx="53340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Traditionellement </a:t>
            </a:r>
            <a:r>
              <a:rPr lang="en-US" dirty="0" smtClean="0"/>
              <a:t>plus conscient du protocol http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9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52400"/>
            <a:ext cx="7498080" cy="1447800"/>
          </a:xfrm>
        </p:spPr>
        <p:txBody>
          <a:bodyPr>
            <a:normAutofit fontScale="90000"/>
          </a:bodyPr>
          <a:lstStyle/>
          <a:p>
            <a:r>
              <a:rPr lang="en-US" sz="3600" i="1" dirty="0" smtClean="0">
                <a:solidFill>
                  <a:srgbClr val="C00000"/>
                </a:solidFill>
                <a:effectLst/>
              </a:rPr>
              <a:t>Avantages </a:t>
            </a:r>
            <a:r>
              <a:rPr lang="en-US" sz="3600" i="1" dirty="0">
                <a:solidFill>
                  <a:srgbClr val="C00000"/>
                </a:solidFill>
                <a:effectLst/>
              </a:rPr>
              <a:t>des  proxy socks sur les proxy http</a:t>
            </a:r>
            <a:r>
              <a:rPr lang="en-US" i="1" dirty="0">
                <a:solidFill>
                  <a:srgbClr val="C00000"/>
                </a:solidFill>
              </a:rPr>
              <a:t/>
            </a:r>
            <a:br>
              <a:rPr lang="en-US" i="1" dirty="0">
                <a:solidFill>
                  <a:srgbClr val="C0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70630" y="1934570"/>
            <a:ext cx="1295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029803" y="1553570"/>
            <a:ext cx="53340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/>
              <a:t>Transfert du  trafic UDP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570630" y="3581400"/>
            <a:ext cx="1295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3200400" y="3200400"/>
            <a:ext cx="53340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traite tous les types de traffic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570630" y="5270309"/>
            <a:ext cx="1295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Cloud 11"/>
          <p:cNvSpPr/>
          <p:nvPr/>
        </p:nvSpPr>
        <p:spPr>
          <a:xfrm>
            <a:off x="3200400" y="4926841"/>
            <a:ext cx="53340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Concues d’une maniere plus large a l’esprit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4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216" y="0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Exemple montrant le role de proxy socks</a:t>
            </a:r>
            <a:endParaRPr lang="en-US" sz="3200" dirty="0"/>
          </a:p>
        </p:txBody>
      </p:sp>
      <p:pic>
        <p:nvPicPr>
          <p:cNvPr id="1027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075803"/>
            <a:ext cx="1414882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gram Files (x86)\Microsoft Office\MEDIA\CAGCAT10\j0292020.wm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61" y="3160931"/>
            <a:ext cx="1371600" cy="17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17103" y="496500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mahdi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17841" y="6004300"/>
            <a:ext cx="762000" cy="37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maysa</a:t>
            </a:r>
            <a:endParaRPr lang="en-US" dirty="0"/>
          </a:p>
        </p:txBody>
      </p:sp>
      <p:pic>
        <p:nvPicPr>
          <p:cNvPr id="13" name="Content Placeholder 3" descr="C:\Users\toshiba\Pictures\serveur-dell-poweredge-840-intel-dual-core-18ghz-2go-ddr2-ecc-73go-sas-dat-quantu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365" y="2236477"/>
            <a:ext cx="838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2133600" y="1447800"/>
            <a:ext cx="2447213" cy="1752600"/>
          </a:xfrm>
          <a:prstGeom prst="cloud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Bonjour proxy,Je veux etablir une conx  avec maysa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7" name="TextBox 1046"/>
          <p:cNvSpPr txBox="1"/>
          <p:nvPr/>
        </p:nvSpPr>
        <p:spPr>
          <a:xfrm>
            <a:off x="4760801" y="205181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Socks proxy</a:t>
            </a:r>
            <a:endParaRPr lang="en-US" dirty="0"/>
          </a:p>
        </p:txBody>
      </p:sp>
      <p:sp>
        <p:nvSpPr>
          <p:cNvPr id="1048" name="TextBox 1047"/>
          <p:cNvSpPr txBox="1"/>
          <p:nvPr/>
        </p:nvSpPr>
        <p:spPr>
          <a:xfrm>
            <a:off x="3124200" y="4343399"/>
            <a:ext cx="344610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20652" y="4343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24064" y="501342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4" name="TextBox 63"/>
          <p:cNvSpPr txBox="1"/>
          <p:nvPr/>
        </p:nvSpPr>
        <p:spPr>
          <a:xfrm rot="17569193">
            <a:off x="5434090" y="395168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8" name="Cloud 27"/>
          <p:cNvSpPr/>
          <p:nvPr/>
        </p:nvSpPr>
        <p:spPr>
          <a:xfrm>
            <a:off x="4020865" y="4120634"/>
            <a:ext cx="2020999" cy="1207532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INTERNET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4" name="Picture 2" descr="C:\Users\toshiba\Desktop\firewa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79" y="4451116"/>
            <a:ext cx="1026990" cy="150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236240" y="5790930"/>
            <a:ext cx="1291991" cy="37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34" name="Multiply 33"/>
          <p:cNvSpPr/>
          <p:nvPr/>
        </p:nvSpPr>
        <p:spPr>
          <a:xfrm>
            <a:off x="2483903" y="5221425"/>
            <a:ext cx="449238" cy="37642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Curved Connector 72"/>
          <p:cNvCxnSpPr/>
          <p:nvPr/>
        </p:nvCxnSpPr>
        <p:spPr>
          <a:xfrm>
            <a:off x="5865864" y="3407175"/>
            <a:ext cx="1652510" cy="770773"/>
          </a:xfrm>
          <a:prstGeom prst="curvedConnector3">
            <a:avLst>
              <a:gd name="adj1" fmla="val 17791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738889" y="2514600"/>
            <a:ext cx="1978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Bien,j’ouvre la connexion a travers le firewall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 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" name="Curved Connector 3"/>
          <p:cNvCxnSpPr/>
          <p:nvPr/>
        </p:nvCxnSpPr>
        <p:spPr>
          <a:xfrm flipV="1">
            <a:off x="2644893" y="3505200"/>
            <a:ext cx="2612907" cy="1371600"/>
          </a:xfrm>
          <a:prstGeom prst="curvedConnector3">
            <a:avLst>
              <a:gd name="adj1" fmla="val 74027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2374710" y="4926842"/>
            <a:ext cx="941696" cy="481285"/>
          </a:xfrm>
          <a:custGeom>
            <a:avLst/>
            <a:gdLst>
              <a:gd name="connsiteX0" fmla="*/ 0 w 941696"/>
              <a:gd name="connsiteY0" fmla="*/ 0 h 481285"/>
              <a:gd name="connsiteX1" fmla="*/ 368490 w 941696"/>
              <a:gd name="connsiteY1" fmla="*/ 477671 h 481285"/>
              <a:gd name="connsiteX2" fmla="*/ 941696 w 941696"/>
              <a:gd name="connsiteY2" fmla="*/ 232012 h 481285"/>
              <a:gd name="connsiteX3" fmla="*/ 941696 w 941696"/>
              <a:gd name="connsiteY3" fmla="*/ 232012 h 48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696" h="481285">
                <a:moveTo>
                  <a:pt x="0" y="0"/>
                </a:moveTo>
                <a:cubicBezTo>
                  <a:pt x="105770" y="219501"/>
                  <a:pt x="211541" y="439002"/>
                  <a:pt x="368490" y="477671"/>
                </a:cubicBezTo>
                <a:cubicBezTo>
                  <a:pt x="525439" y="516340"/>
                  <a:pt x="941696" y="232012"/>
                  <a:pt x="941696" y="232012"/>
                </a:cubicBezTo>
                <a:lnTo>
                  <a:pt x="941696" y="232012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976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49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Exemple montrant le role de proxy </a:t>
            </a:r>
            <a:r>
              <a:rPr lang="en-US" sz="3200" dirty="0" smtClean="0"/>
              <a:t>http</a:t>
            </a:r>
            <a:endParaRPr lang="en-US" sz="3200" dirty="0"/>
          </a:p>
        </p:txBody>
      </p:sp>
      <p:pic>
        <p:nvPicPr>
          <p:cNvPr id="5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137" y="4073494"/>
            <a:ext cx="1414882" cy="168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7800" y="501342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mahdi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46274" y="6192514"/>
            <a:ext cx="762000" cy="37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maysa</a:t>
            </a:r>
            <a:endParaRPr lang="en-US" dirty="0"/>
          </a:p>
        </p:txBody>
      </p:sp>
      <p:pic>
        <p:nvPicPr>
          <p:cNvPr id="8" name="Content Placeholder 3" descr="C:\Users\toshiba\Pictures\serveur-dell-poweredge-840-intel-dual-core-18ghz-2go-ddr2-ecc-73go-sas-dat-quant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644" y="2560102"/>
            <a:ext cx="838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755126" y="415037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proxy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24200" y="493212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20652" y="4343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24064" y="501342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39069" y="56783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 rot="17569193">
            <a:off x="5059944" y="425101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1" name="Cloud 20"/>
          <p:cNvSpPr/>
          <p:nvPr/>
        </p:nvSpPr>
        <p:spPr>
          <a:xfrm>
            <a:off x="7315200" y="3032037"/>
            <a:ext cx="1567282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 work as a web server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Picture 4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92" y="3360202"/>
            <a:ext cx="1371600" cy="17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loud Callout 22"/>
          <p:cNvSpPr/>
          <p:nvPr/>
        </p:nvSpPr>
        <p:spPr>
          <a:xfrm>
            <a:off x="1905000" y="1965116"/>
            <a:ext cx="2286000" cy="1371600"/>
          </a:xfrm>
          <a:prstGeom prst="cloud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Je veux telecharger une page web de maysa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5" name="Picture 2" descr="C:\Users\toshiba\Desktop\firewa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069" y="3987380"/>
            <a:ext cx="838200" cy="150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reeform 25"/>
          <p:cNvSpPr/>
          <p:nvPr/>
        </p:nvSpPr>
        <p:spPr>
          <a:xfrm>
            <a:off x="2458304" y="4979504"/>
            <a:ext cx="882554" cy="698838"/>
          </a:xfrm>
          <a:custGeom>
            <a:avLst/>
            <a:gdLst>
              <a:gd name="connsiteX0" fmla="*/ 0 w 1187355"/>
              <a:gd name="connsiteY0" fmla="*/ 95534 h 710262"/>
              <a:gd name="connsiteX1" fmla="*/ 395785 w 1187355"/>
              <a:gd name="connsiteY1" fmla="*/ 709683 h 710262"/>
              <a:gd name="connsiteX2" fmla="*/ 1187355 w 1187355"/>
              <a:gd name="connsiteY2" fmla="*/ 0 h 710262"/>
              <a:gd name="connsiteX3" fmla="*/ 1187355 w 1187355"/>
              <a:gd name="connsiteY3" fmla="*/ 0 h 71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7355" h="710262">
                <a:moveTo>
                  <a:pt x="0" y="95534"/>
                </a:moveTo>
                <a:cubicBezTo>
                  <a:pt x="98946" y="410569"/>
                  <a:pt x="197893" y="725605"/>
                  <a:pt x="395785" y="709683"/>
                </a:cubicBezTo>
                <a:cubicBezTo>
                  <a:pt x="593677" y="693761"/>
                  <a:pt x="1187355" y="0"/>
                  <a:pt x="1187355" y="0"/>
                </a:cubicBezTo>
                <a:lnTo>
                  <a:pt x="1187355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Multiply 26"/>
          <p:cNvSpPr/>
          <p:nvPr/>
        </p:nvSpPr>
        <p:spPr>
          <a:xfrm>
            <a:off x="2905837" y="5085055"/>
            <a:ext cx="449238" cy="37642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Curved Connector 27"/>
          <p:cNvCxnSpPr/>
          <p:nvPr/>
        </p:nvCxnSpPr>
        <p:spPr>
          <a:xfrm flipV="1">
            <a:off x="2629469" y="3414898"/>
            <a:ext cx="2438400" cy="1076571"/>
          </a:xfrm>
          <a:prstGeom prst="curvedConnector3">
            <a:avLst>
              <a:gd name="adj1" fmla="val 91978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>
            <a:off x="5773627" y="3572627"/>
            <a:ext cx="1652510" cy="770773"/>
          </a:xfrm>
          <a:prstGeom prst="curvedConnector3">
            <a:avLst>
              <a:gd name="adj1" fmla="val 17791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59965" y="1503451"/>
            <a:ext cx="2172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Bien,je retourne maintenant les donnees a Mahdi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94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G-CONCLUSION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De nos jours,avec le besoin accru de securite informatique et d’anonymat,utiliser </a:t>
            </a:r>
            <a:r>
              <a:rPr lang="fr-FR" dirty="0" smtClean="0"/>
              <a:t>le serveur proxy dans ces differents types est </a:t>
            </a:r>
            <a:r>
              <a:rPr lang="fr-FR" dirty="0"/>
              <a:t>devenu tres courant pour les </a:t>
            </a:r>
            <a:r>
              <a:rPr lang="fr-FR" dirty="0" smtClean="0"/>
              <a:t>internautes</a:t>
            </a:r>
            <a:r>
              <a:rPr lang="fr-FR" dirty="0"/>
              <a:t> </a:t>
            </a:r>
            <a:r>
              <a:rPr lang="fr-FR" dirty="0" smtClean="0"/>
              <a:t>mais il faut avoir confiance en son administrateur.</a:t>
            </a:r>
          </a:p>
          <a:p>
            <a:r>
              <a:rPr lang="fr-FR" dirty="0" smtClean="0"/>
              <a:t>Et pour une meilleure securite,la solution c’est d’utiliser le VPN..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328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	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A- Introduction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82296" indent="0">
              <a:buNone/>
            </a:pPr>
            <a:r>
              <a:rPr lang="en-US" dirty="0" smtClean="0"/>
              <a:t>Un  serveur proxy est un dispositif qui sert  d’intermediaire pour acceder Internet.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fr-FR" dirty="0" smtClean="0"/>
              <a:t>Pourqoui</a:t>
            </a:r>
            <a:r>
              <a:rPr lang="en-US" dirty="0" smtClean="0"/>
              <a:t> on a recours a ce genre de serveur?</a:t>
            </a:r>
          </a:p>
          <a:p>
            <a:pPr marL="82296" indent="0">
              <a:buNone/>
            </a:pPr>
            <a:r>
              <a:rPr lang="en-US" dirty="0" smtClean="0"/>
              <a:t>Quels sont ces</a:t>
            </a:r>
            <a:r>
              <a:rPr lang="en-US" dirty="0"/>
              <a:t> </a:t>
            </a:r>
            <a:r>
              <a:rPr lang="en-US" dirty="0" smtClean="0"/>
              <a:t>avantages,inconvenients , types?</a:t>
            </a:r>
          </a:p>
          <a:p>
            <a:pPr marL="82296" indent="0">
              <a:buNone/>
            </a:pPr>
            <a:r>
              <a:rPr lang="en-US" dirty="0" smtClean="0"/>
              <a:t> Et quelles sont les differences entre un proxy socks et un proxy http ? </a:t>
            </a:r>
          </a:p>
          <a:p>
            <a:pPr marL="82296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9" name="Elbow Connector 8"/>
          <p:cNvCxnSpPr/>
          <p:nvPr/>
        </p:nvCxnSpPr>
        <p:spPr>
          <a:xfrm rot="5400000" flipH="1" flipV="1">
            <a:off x="5981700" y="4686300"/>
            <a:ext cx="762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59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7994" y="3048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B-Fonctionnement d’un serveur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fr-FR" sz="2800" dirty="0">
                <a:latin typeface="Arial" charset="0"/>
              </a:rPr>
              <a:t>Le client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fr-FR" dirty="0"/>
              <a:t>se connecte sur un port du mandataire</a:t>
            </a:r>
          </a:p>
          <a:p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362200" y="3352800"/>
            <a:ext cx="1905000" cy="304800"/>
          </a:xfrm>
          <a:prstGeom prst="rightArrow">
            <a:avLst>
              <a:gd name="adj1" fmla="val 51037"/>
              <a:gd name="adj2" fmla="val 61458"/>
            </a:avLst>
          </a:prstGeom>
          <a:solidFill>
            <a:srgbClr val="8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657600" y="3581400"/>
            <a:ext cx="488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400" dirty="0">
                <a:latin typeface="Arial" charset="0"/>
              </a:rPr>
              <a:t>port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flipH="1">
            <a:off x="2362200" y="2971800"/>
            <a:ext cx="1905000" cy="304800"/>
          </a:xfrm>
          <a:prstGeom prst="rightArrow">
            <a:avLst>
              <a:gd name="adj1" fmla="val 51037"/>
              <a:gd name="adj2" fmla="val 61458"/>
            </a:avLst>
          </a:prstGeom>
          <a:solidFill>
            <a:srgbClr val="8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71600" y="3048000"/>
            <a:ext cx="858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client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910513" y="3048000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serveur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191000" y="2895600"/>
            <a:ext cx="1676400" cy="838200"/>
          </a:xfrm>
          <a:prstGeom prst="rect">
            <a:avLst/>
          </a:prstGeom>
          <a:solidFill>
            <a:srgbClr val="00D7D2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D7D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bIns="0" anchor="b">
            <a:flatTx/>
          </a:bodyPr>
          <a:lstStyle/>
          <a:p>
            <a:r>
              <a:rPr lang="fr-FR" sz="1400" dirty="0"/>
              <a:t>mandataire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5943600" y="3352800"/>
            <a:ext cx="1905000" cy="304800"/>
          </a:xfrm>
          <a:prstGeom prst="rightArrow">
            <a:avLst>
              <a:gd name="adj1" fmla="val 51037"/>
              <a:gd name="adj2" fmla="val 61458"/>
            </a:avLst>
          </a:prstGeom>
          <a:solidFill>
            <a:srgbClr val="8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 flipH="1">
            <a:off x="5943600" y="2971800"/>
            <a:ext cx="1905000" cy="304800"/>
          </a:xfrm>
          <a:prstGeom prst="rightArrow">
            <a:avLst>
              <a:gd name="adj1" fmla="val 51037"/>
              <a:gd name="adj2" fmla="val 61458"/>
            </a:avLst>
          </a:prstGeom>
          <a:solidFill>
            <a:srgbClr val="8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080250" y="3581400"/>
            <a:ext cx="647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fr-FR" sz="1400" dirty="0">
                <a:latin typeface="Arial" charset="0"/>
              </a:rPr>
              <a:t>HTTP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191000" y="3124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191000" y="350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5638800" y="3657600"/>
            <a:ext cx="838200" cy="1295400"/>
            <a:chOff x="3552" y="2304"/>
            <a:chExt cx="528" cy="816"/>
          </a:xfrm>
        </p:grpSpPr>
        <p:sp>
          <p:nvSpPr>
            <p:cNvPr id="16" name="AutoShape 18"/>
            <p:cNvSpPr>
              <a:spLocks noChangeArrowheads="1"/>
            </p:cNvSpPr>
            <p:nvPr/>
          </p:nvSpPr>
          <p:spPr bwMode="auto">
            <a:xfrm>
              <a:off x="3792" y="2832"/>
              <a:ext cx="288" cy="288"/>
            </a:xfrm>
            <a:prstGeom prst="can">
              <a:avLst>
                <a:gd name="adj" fmla="val 25000"/>
              </a:avLst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AutoShape 19"/>
            <p:cNvSpPr>
              <a:spLocks noChangeArrowheads="1"/>
            </p:cNvSpPr>
            <p:nvPr/>
          </p:nvSpPr>
          <p:spPr bwMode="auto">
            <a:xfrm rot="8239940">
              <a:off x="3552" y="2304"/>
              <a:ext cx="96" cy="624"/>
            </a:xfrm>
            <a:prstGeom prst="upDownArrow">
              <a:avLst>
                <a:gd name="adj1" fmla="val 50000"/>
                <a:gd name="adj2" fmla="val 130000"/>
              </a:avLst>
            </a:prstGeom>
            <a:solidFill>
              <a:srgbClr val="00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362200" y="4568737"/>
            <a:ext cx="6935788" cy="21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fr-FR" sz="2800" dirty="0">
                <a:latin typeface="Arial" charset="0"/>
              </a:rPr>
              <a:t>Le mandataire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fr-FR" dirty="0"/>
              <a:t>filtre la requête *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fr-FR" dirty="0"/>
              <a:t>redirige la requête *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fr-FR" dirty="0"/>
              <a:t>effectue la requête à la place du </a:t>
            </a:r>
            <a:r>
              <a:rPr lang="fr-FR" dirty="0" smtClean="0"/>
              <a:t>client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fr-FR" dirty="0"/>
              <a:t>mémorise le résultat de la requête </a:t>
            </a:r>
            <a:r>
              <a:rPr lang="fr-FR" dirty="0" smtClean="0"/>
              <a:t>*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fr-FR" dirty="0"/>
              <a:t>renvoie le résultat de la requête au client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fr-FR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212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  <p:bldP spid="6" grpId="0" animBg="1"/>
      <p:bldP spid="10" grpId="0" animBg="1"/>
      <p:bldP spid="11" grpId="0" animBg="1"/>
      <p:bldP spid="12" grpId="0" autoUpdateAnimBg="0"/>
      <p:bldP spid="13" grpId="0" animBg="1"/>
      <p:bldP spid="14" grpId="0" animBg="1"/>
      <p:bldP spid="19" grpId="0" uiExpand="1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260" y="381000"/>
            <a:ext cx="7498080" cy="19812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C-Fonctions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principales d’un serveur proxy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700" b="1" dirty="0" smtClean="0"/>
              <a:t>1)MASQUER L’ADRESSE IP DU CLIENT</a:t>
            </a:r>
            <a:endParaRPr lang="en-US" sz="2700" b="1" dirty="0"/>
          </a:p>
        </p:txBody>
      </p:sp>
      <p:pic>
        <p:nvPicPr>
          <p:cNvPr id="4" name="Picture 2" descr="C:\Users\toshiba\Desktop\proxy-server-e146055409968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2700658"/>
            <a:ext cx="7099300" cy="229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276600" y="3124201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096000" y="3169228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ight Arrow 6"/>
          <p:cNvSpPr/>
          <p:nvPr/>
        </p:nvSpPr>
        <p:spPr>
          <a:xfrm flipH="1">
            <a:off x="6154882" y="3905251"/>
            <a:ext cx="11430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ight Arrow 7"/>
          <p:cNvSpPr/>
          <p:nvPr/>
        </p:nvSpPr>
        <p:spPr>
          <a:xfrm flipH="1">
            <a:off x="3352800" y="3919106"/>
            <a:ext cx="11430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7800" y="5495559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accent1">
                    <a:lumMod val="50000"/>
                  </a:schemeClr>
                </a:solidFill>
              </a:rPr>
              <a:t>Avantage</a:t>
            </a:r>
            <a:r>
              <a:rPr lang="en-US" sz="2400" dirty="0" smtClean="0"/>
              <a:t> : Notre adresse ip est invisible pour l’internet.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00200" y="332162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www</a:t>
            </a:r>
            <a:r>
              <a:rPr lang="en-US" dirty="0" smtClean="0"/>
              <a:t>.</a:t>
            </a:r>
            <a:r>
              <a:rPr lang="en-US" sz="1000" dirty="0" smtClean="0"/>
              <a:t>sisol.edu.lb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336" y="219306"/>
            <a:ext cx="7498080" cy="1143000"/>
          </a:xfrm>
        </p:spPr>
        <p:txBody>
          <a:bodyPr>
            <a:normAutofit/>
          </a:bodyPr>
          <a:lstStyle/>
          <a:p>
            <a:r>
              <a:rPr lang="en-US" sz="2400" b="1" dirty="0"/>
              <a:t>2</a:t>
            </a:r>
            <a:r>
              <a:rPr lang="en-US" sz="2400" b="1" dirty="0" smtClean="0"/>
              <a:t>)CONTOURNER LA CENSURE WEB</a:t>
            </a:r>
            <a:endParaRPr lang="en-US" sz="2400" b="1" dirty="0"/>
          </a:p>
        </p:txBody>
      </p:sp>
      <p:pic>
        <p:nvPicPr>
          <p:cNvPr id="1026" name="Picture 2" descr="C:\Users\toshiba\Pictures\B1864934_View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26" y="2681512"/>
            <a:ext cx="173874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oshiba\Pictures\serveur-dell-poweredge-840-intel-dual-core-18ghz-2go-ddr2-ecc-73go-sas-dat-quant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369575"/>
            <a:ext cx="14382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11826" y="413883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Internaute francais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661803" y="3131349"/>
            <a:ext cx="933017" cy="278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olded Corner 17"/>
          <p:cNvSpPr/>
          <p:nvPr/>
        </p:nvSpPr>
        <p:spPr>
          <a:xfrm>
            <a:off x="3594820" y="1362306"/>
            <a:ext cx="1828800" cy="1211825"/>
          </a:xfrm>
          <a:prstGeom prst="foldedCorner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Acces interdit </a:t>
            </a:r>
          </a:p>
          <a:p>
            <a:pPr algn="ctr"/>
            <a:r>
              <a:rPr lang="en-US" sz="4800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52800" y="4323503"/>
            <a:ext cx="143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Proxy server a France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819401"/>
            <a:ext cx="20522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en-US" sz="2800" dirty="0" smtClean="0"/>
              <a:t>page</a:t>
            </a:r>
          </a:p>
          <a:p>
            <a:r>
              <a:rPr lang="en-US" sz="2400" b="1" dirty="0" smtClean="0"/>
              <a:t>	X?</a:t>
            </a:r>
            <a:endParaRPr lang="en-US" sz="2400" b="1" dirty="0"/>
          </a:p>
        </p:txBody>
      </p:sp>
      <p:sp>
        <p:nvSpPr>
          <p:cNvPr id="5" name="Cloud 4"/>
          <p:cNvSpPr/>
          <p:nvPr/>
        </p:nvSpPr>
        <p:spPr>
          <a:xfrm>
            <a:off x="6383740" y="2644121"/>
            <a:ext cx="1981200" cy="1504102"/>
          </a:xfrm>
          <a:prstGeom prst="clou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47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C:\Users\toshiba\Pictures\serveur-dell-poweredge-t310-server-xeon-quad-core-x3440-253ghz-4go-146go-s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928" y="1476294"/>
            <a:ext cx="1344757" cy="210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oshiba\Pictures\B1864934_View_1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19812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10689" y="452111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Internaute francais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01928" y="3345126"/>
            <a:ext cx="1586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Proxy server a Amerique</a:t>
            </a:r>
            <a:endParaRPr lang="en-US" dirty="0"/>
          </a:p>
        </p:txBody>
      </p:sp>
      <p:sp>
        <p:nvSpPr>
          <p:cNvPr id="27" name="Cloud Callout 26"/>
          <p:cNvSpPr/>
          <p:nvPr/>
        </p:nvSpPr>
        <p:spPr>
          <a:xfrm>
            <a:off x="1869498" y="1411863"/>
            <a:ext cx="1711902" cy="144780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Je connais IP du serveur americain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71600" y="32072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3397" y="3207224"/>
            <a:ext cx="20522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en-US" sz="2800" dirty="0" smtClean="0"/>
              <a:t>page</a:t>
            </a:r>
          </a:p>
          <a:p>
            <a:r>
              <a:rPr lang="en-US" sz="2400" b="1" dirty="0" smtClean="0"/>
              <a:t>	X?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110689" y="5257800"/>
            <a:ext cx="7804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accent1">
                    <a:lumMod val="50000"/>
                  </a:schemeClr>
                </a:solidFill>
              </a:rPr>
              <a:t>Avantage</a:t>
            </a:r>
            <a:r>
              <a:rPr lang="en-US" sz="2400" dirty="0" smtClean="0"/>
              <a:t> : On peut tromper le serveur sur notre origine geographique</a:t>
            </a:r>
            <a:r>
              <a:rPr lang="en-US" sz="2400" dirty="0"/>
              <a:t> </a:t>
            </a:r>
            <a:r>
              <a:rPr lang="en-US" sz="2400" dirty="0" smtClean="0"/>
              <a:t>c.a.d on masque notre lieu de connexion et de cette facon on peut acceder a des sites interdites sur le proxy local.</a:t>
            </a:r>
            <a:endParaRPr lang="en-US" sz="2400" dirty="0"/>
          </a:p>
        </p:txBody>
      </p:sp>
      <p:sp>
        <p:nvSpPr>
          <p:cNvPr id="31" name="Cloud 30"/>
          <p:cNvSpPr/>
          <p:nvPr/>
        </p:nvSpPr>
        <p:spPr>
          <a:xfrm>
            <a:off x="7162800" y="1533950"/>
            <a:ext cx="1981200" cy="1504102"/>
          </a:xfrm>
          <a:prstGeom prst="clou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Elbow Connector 53"/>
          <p:cNvCxnSpPr/>
          <p:nvPr/>
        </p:nvCxnSpPr>
        <p:spPr>
          <a:xfrm flipV="1">
            <a:off x="2895600" y="2526426"/>
            <a:ext cx="2743200" cy="86546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flipV="1">
            <a:off x="6400800" y="2135763"/>
            <a:ext cx="762000" cy="30263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10800000" flipV="1">
            <a:off x="6400800" y="2859662"/>
            <a:ext cx="1066800" cy="17838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 flipV="1">
            <a:off x="2952001" y="2948854"/>
            <a:ext cx="2686800" cy="1216319"/>
          </a:xfrm>
          <a:prstGeom prst="bentConnector3">
            <a:avLst>
              <a:gd name="adj1" fmla="val 246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54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052" y="98020"/>
            <a:ext cx="7498080" cy="1143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3)ACCELERER L’AFFICHAGE DES PAGES WEB</a:t>
            </a:r>
            <a:endParaRPr lang="en-US" sz="2400" b="1" dirty="0"/>
          </a:p>
        </p:txBody>
      </p:sp>
      <p:pic>
        <p:nvPicPr>
          <p:cNvPr id="4" name="Content Placeholder 3" descr="C:\Users\toshiba\Pictures\serveur-dell-poweredge-840-intel-dual-core-18ghz-2go-ddr2-ecc-73go-sas-dat-quantu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637" y="1177185"/>
            <a:ext cx="9906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oshiba\Pictures\B1864934_View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86760"/>
            <a:ext cx="2103461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n 6"/>
          <p:cNvSpPr/>
          <p:nvPr/>
        </p:nvSpPr>
        <p:spPr>
          <a:xfrm>
            <a:off x="5473322" y="1097279"/>
            <a:ext cx="655092" cy="6914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endCxn id="26" idx="1"/>
          </p:cNvCxnSpPr>
          <p:nvPr/>
        </p:nvCxnSpPr>
        <p:spPr>
          <a:xfrm flipV="1">
            <a:off x="5134402" y="1339940"/>
            <a:ext cx="232012" cy="2388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1" y="2941519"/>
            <a:ext cx="146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 A 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6859138" y="1437417"/>
            <a:ext cx="1981200" cy="1504102"/>
          </a:xfrm>
          <a:prstGeom prst="clou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71800" y="1981200"/>
            <a:ext cx="1600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58938" y="1981200"/>
            <a:ext cx="1600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180463" y="2315423"/>
            <a:ext cx="16786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906973" y="2315422"/>
            <a:ext cx="16786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14735" y="4549676"/>
            <a:ext cx="74892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Avantages: 1)reduction de temps de reponse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 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2)reduction du 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cout</a:t>
            </a:r>
            <a:r>
              <a:rPr lang="en-US" sz="2400" dirty="0" smtClean="0"/>
              <a:t>(</a:t>
            </a:r>
            <a:r>
              <a:rPr lang="fr-FR" sz="2400" dirty="0" smtClean="0"/>
              <a:t>réduction</a:t>
            </a:r>
            <a:r>
              <a:rPr lang="en-US" sz="2400" dirty="0" smtClean="0"/>
              <a:t> de BP, de OPEX)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</a:p>
          <a:p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366414" y="1155274"/>
            <a:ext cx="118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cache</a:t>
            </a:r>
            <a:endParaRPr lang="en-US" dirty="0"/>
          </a:p>
        </p:txBody>
      </p:sp>
      <p:pic>
        <p:nvPicPr>
          <p:cNvPr id="27" name="Picture 2" descr="C:\Users\toshiba\Pictures\B1864934_View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3538947"/>
            <a:ext cx="2103461" cy="148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417661" y="1752600"/>
            <a:ext cx="148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www.google.com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373874" y="3550590"/>
            <a:ext cx="148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www.google.com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484195" y="4835774"/>
            <a:ext cx="1408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 B</a:t>
            </a:r>
          </a:p>
          <a:p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955878" y="2639836"/>
            <a:ext cx="1586552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971800" y="2941519"/>
            <a:ext cx="1828800" cy="1247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75430" y="2503437"/>
            <a:ext cx="1436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 a trouve la page dans la cache !!!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71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4)FILTRAGE</a:t>
            </a:r>
            <a:endParaRPr lang="en-US" sz="3200" u="sng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Au niveau du client: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peut lister quelques sites authorises et d’autres non.</a:t>
            </a:r>
          </a:p>
          <a:p>
            <a:endParaRPr lang="en-US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u="sng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u="sng" dirty="0" smtClean="0"/>
              <a:t>Au niveau du serveur: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l’analyse de reponses en fction de certaines criteres</a:t>
            </a:r>
          </a:p>
          <a:p>
            <a:pPr marL="82296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(mot cles,@IP,nom domaine..)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2297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19169</TotalTime>
  <Words>736</Words>
  <Application>Microsoft Office PowerPoint</Application>
  <PresentationFormat>On-screen Show (4:3)</PresentationFormat>
  <Paragraphs>184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PROXY : HTTP VS SOCKS</vt:lpstr>
      <vt:lpstr>  Sommaire</vt:lpstr>
      <vt:lpstr>  A- Introduction</vt:lpstr>
      <vt:lpstr>B-Fonctionnement d’un serveur proxy</vt:lpstr>
      <vt:lpstr>C-Fonctions principales d’un serveur proxy  1)MASQUER L’ADRESSE IP DU CLIENT</vt:lpstr>
      <vt:lpstr>2)CONTOURNER LA CENSURE WEB</vt:lpstr>
      <vt:lpstr>PowerPoint Presentation</vt:lpstr>
      <vt:lpstr>3)ACCELERER L’AFFICHAGE DES PAGES WEB</vt:lpstr>
      <vt:lpstr>4)FILTRAGE</vt:lpstr>
      <vt:lpstr>PowerPoint Presentation</vt:lpstr>
      <vt:lpstr>C- Inconvenients d’un serveur proxy</vt:lpstr>
      <vt:lpstr>D- TYPES DE SERVEURS PROXY</vt:lpstr>
      <vt:lpstr>1)Le serveur proxy transparent </vt:lpstr>
      <vt:lpstr>2)Le serveur proxy anonyme </vt:lpstr>
      <vt:lpstr>3) Le serveur proxy hautement anonyme </vt:lpstr>
      <vt:lpstr>4)Le serveur reverse-proxy </vt:lpstr>
      <vt:lpstr>PowerPoint Presentation</vt:lpstr>
      <vt:lpstr>D- Caracteristiques d’un serveur proxy http</vt:lpstr>
      <vt:lpstr>E- Caracteristiques d’un serveur proxy socks</vt:lpstr>
      <vt:lpstr>F-DIFFERENCE  ENTRE PROXY HTTP ET SOCKS</vt:lpstr>
      <vt:lpstr>Avantages des  proxy socks sur les proxy http </vt:lpstr>
      <vt:lpstr>Exemple montrant le role de proxy socks</vt:lpstr>
      <vt:lpstr>Exemple montrant le role de proxy http</vt:lpstr>
      <vt:lpstr>G-CONCLUSION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toshiba</cp:lastModifiedBy>
  <cp:revision>120</cp:revision>
  <dcterms:created xsi:type="dcterms:W3CDTF">2016-04-22T14:06:16Z</dcterms:created>
  <dcterms:modified xsi:type="dcterms:W3CDTF">2016-06-02T06:07:36Z</dcterms:modified>
</cp:coreProperties>
</file>