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33E31AFF-538E-412C-B5E1-5B46ABDEFD62}"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21404F-9779-49B8-AB81-E3F42AF043FC}"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3E31AFF-538E-412C-B5E1-5B46ABDEFD62}" type="slidenum">
              <a:rPr lang="fr-FR" smtClean="0"/>
              <a:t>‹N°›</a:t>
            </a:fld>
            <a:endParaRPr lang="fr-FR"/>
          </a:p>
        </p:txBody>
      </p:sp>
    </p:spTree>
    <p:extLst>
      <p:ext uri="{BB962C8B-B14F-4D97-AF65-F5344CB8AC3E}">
        <p14:creationId xmlns:p14="http://schemas.microsoft.com/office/powerpoint/2010/main" val="403254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92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5081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spTree>
    <p:extLst>
      <p:ext uri="{BB962C8B-B14F-4D97-AF65-F5344CB8AC3E}">
        <p14:creationId xmlns:p14="http://schemas.microsoft.com/office/powerpoint/2010/main" val="2195815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84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12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232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99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spTree>
    <p:extLst>
      <p:ext uri="{BB962C8B-B14F-4D97-AF65-F5344CB8AC3E}">
        <p14:creationId xmlns:p14="http://schemas.microsoft.com/office/powerpoint/2010/main" val="279870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21404F-9779-49B8-AB81-E3F42AF043FC}" type="datetimeFigureOut">
              <a:rPr lang="fr-FR" smtClean="0"/>
              <a:t>09/10/2022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E31AFF-538E-412C-B5E1-5B46ABDEFD62}"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42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21404F-9779-49B8-AB81-E3F42AF043FC}"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3E31AFF-538E-412C-B5E1-5B46ABDEFD62}" type="slidenum">
              <a:rPr lang="fr-FR" smtClean="0"/>
              <a:t>‹N°›</a:t>
            </a:fld>
            <a:endParaRPr lang="fr-FR"/>
          </a:p>
        </p:txBody>
      </p:sp>
    </p:spTree>
    <p:extLst>
      <p:ext uri="{BB962C8B-B14F-4D97-AF65-F5344CB8AC3E}">
        <p14:creationId xmlns:p14="http://schemas.microsoft.com/office/powerpoint/2010/main" val="266615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21404F-9779-49B8-AB81-E3F42AF043FC}" type="datetimeFigureOut">
              <a:rPr lang="fr-FR" smtClean="0"/>
              <a:t>09/10/2022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3E31AFF-538E-412C-B5E1-5B46ABDEFD62}"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8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21404F-9779-49B8-AB81-E3F42AF043FC}" type="datetimeFigureOut">
              <a:rPr lang="fr-FR" smtClean="0"/>
              <a:t>09/10/2022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3E31AFF-538E-412C-B5E1-5B46ABDEFD62}"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842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1404F-9779-49B8-AB81-E3F42AF043FC}" type="datetimeFigureOut">
              <a:rPr lang="fr-FR" smtClean="0"/>
              <a:t>09/10/2022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3E31AFF-538E-412C-B5E1-5B46ABDEFD62}" type="slidenum">
              <a:rPr lang="fr-FR" smtClean="0"/>
              <a:t>‹N°›</a:t>
            </a:fld>
            <a:endParaRPr lang="fr-FR"/>
          </a:p>
        </p:txBody>
      </p:sp>
    </p:spTree>
    <p:extLst>
      <p:ext uri="{BB962C8B-B14F-4D97-AF65-F5344CB8AC3E}">
        <p14:creationId xmlns:p14="http://schemas.microsoft.com/office/powerpoint/2010/main" val="357115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21404F-9779-49B8-AB81-E3F42AF043FC}"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3E31AFF-538E-412C-B5E1-5B46ABDEFD62}"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01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21404F-9779-49B8-AB81-E3F42AF043FC}" type="datetimeFigureOut">
              <a:rPr lang="fr-FR" smtClean="0"/>
              <a:t>09/10/2022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3E31AFF-538E-412C-B5E1-5B46ABDEFD62}" type="slidenum">
              <a:rPr lang="fr-FR" smtClean="0"/>
              <a:t>‹N°›</a:t>
            </a:fld>
            <a:endParaRPr lang="fr-FR"/>
          </a:p>
        </p:txBody>
      </p:sp>
    </p:spTree>
    <p:extLst>
      <p:ext uri="{BB962C8B-B14F-4D97-AF65-F5344CB8AC3E}">
        <p14:creationId xmlns:p14="http://schemas.microsoft.com/office/powerpoint/2010/main" val="114352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21404F-9779-49B8-AB81-E3F42AF043FC}" type="datetimeFigureOut">
              <a:rPr lang="fr-FR" smtClean="0"/>
              <a:t>09/10/2022</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E31AFF-538E-412C-B5E1-5B46ABDEFD62}" type="slidenum">
              <a:rPr lang="fr-FR" smtClean="0"/>
              <a:t>‹N°›</a:t>
            </a:fld>
            <a:endParaRPr lang="fr-FR"/>
          </a:p>
        </p:txBody>
      </p:sp>
    </p:spTree>
    <p:extLst>
      <p:ext uri="{BB962C8B-B14F-4D97-AF65-F5344CB8AC3E}">
        <p14:creationId xmlns:p14="http://schemas.microsoft.com/office/powerpoint/2010/main" val="2145473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6600" b="1" dirty="0" err="1" smtClean="0"/>
              <a:t>MongoDB</a:t>
            </a:r>
            <a:r>
              <a:rPr lang="fr-FR" sz="6600" b="1" dirty="0" smtClean="0"/>
              <a:t> vs SQL</a:t>
            </a:r>
            <a:endParaRPr lang="fr-FR" sz="6600" b="1" dirty="0"/>
          </a:p>
        </p:txBody>
      </p:sp>
      <p:pic>
        <p:nvPicPr>
          <p:cNvPr id="1026" name="Picture 2" descr="MongoDB (MDB) Stock Price, News &amp; Info | The Motley F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769" y="3516947"/>
            <a:ext cx="1799834" cy="1799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ql data base with logo.pn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0954" y="3642176"/>
            <a:ext cx="3347280" cy="156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75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Alternative 3"/>
          <p:cNvSpPr/>
          <p:nvPr/>
        </p:nvSpPr>
        <p:spPr>
          <a:xfrm>
            <a:off x="1050879" y="1553115"/>
            <a:ext cx="3862316" cy="441778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MongoDB is a Non-Relational Database based on a document-oriented structure that internally is based on a key-value structure</a:t>
            </a:r>
            <a:endParaRPr lang="fr-FR" sz="3200" dirty="0"/>
          </a:p>
        </p:txBody>
      </p:sp>
      <p:sp>
        <p:nvSpPr>
          <p:cNvPr id="5" name="Organigramme : Alternative 4"/>
          <p:cNvSpPr/>
          <p:nvPr/>
        </p:nvSpPr>
        <p:spPr>
          <a:xfrm>
            <a:off x="7042246" y="1528548"/>
            <a:ext cx="3955384" cy="4524236"/>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600" dirty="0"/>
              <a:t>SQL Server is a Relational Database based on relatable structured tables with various rows and columns. </a:t>
            </a:r>
            <a:endParaRPr lang="fr-FR" sz="3600" dirty="0"/>
          </a:p>
        </p:txBody>
      </p:sp>
      <p:sp>
        <p:nvSpPr>
          <p:cNvPr id="6" name="ZoneTexte 5"/>
          <p:cNvSpPr txBox="1"/>
          <p:nvPr/>
        </p:nvSpPr>
        <p:spPr>
          <a:xfrm>
            <a:off x="4285397" y="655094"/>
            <a:ext cx="3327386" cy="1200329"/>
          </a:xfrm>
          <a:prstGeom prst="rect">
            <a:avLst/>
          </a:prstGeom>
          <a:noFill/>
        </p:spPr>
        <p:txBody>
          <a:bodyPr wrap="none" rtlCol="0">
            <a:spAutoFit/>
          </a:bodyPr>
          <a:lstStyle/>
          <a:p>
            <a:r>
              <a:rPr lang="fr-FR" sz="3600" b="1" dirty="0" err="1"/>
              <a:t>Database</a:t>
            </a:r>
            <a:r>
              <a:rPr lang="fr-FR" sz="3600" b="1" dirty="0"/>
              <a:t> Model</a:t>
            </a:r>
          </a:p>
          <a:p>
            <a:r>
              <a:rPr lang="fr-FR" dirty="0" smtClean="0"/>
              <a:t/>
            </a:r>
            <a:br>
              <a:rPr lang="fr-FR" dirty="0" smtClean="0"/>
            </a:br>
            <a:endParaRPr lang="fr-FR" dirty="0"/>
          </a:p>
        </p:txBody>
      </p:sp>
    </p:spTree>
    <p:extLst>
      <p:ext uri="{BB962C8B-B14F-4D97-AF65-F5344CB8AC3E}">
        <p14:creationId xmlns:p14="http://schemas.microsoft.com/office/powerpoint/2010/main" val="3183833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Décision 7"/>
          <p:cNvSpPr/>
          <p:nvPr/>
        </p:nvSpPr>
        <p:spPr>
          <a:xfrm>
            <a:off x="872305" y="900330"/>
            <a:ext cx="5230519" cy="44485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p>
          <a:p>
            <a:pPr algn="ctr"/>
            <a:endParaRPr lang="en-US" dirty="0"/>
          </a:p>
        </p:txBody>
      </p:sp>
      <p:sp>
        <p:nvSpPr>
          <p:cNvPr id="2" name="Titre 1"/>
          <p:cNvSpPr>
            <a:spLocks noGrp="1"/>
          </p:cNvSpPr>
          <p:nvPr>
            <p:ph type="title"/>
          </p:nvPr>
        </p:nvSpPr>
        <p:spPr>
          <a:xfrm>
            <a:off x="978877" y="966676"/>
            <a:ext cx="10515600" cy="1325563"/>
          </a:xfrm>
        </p:spPr>
        <p:txBody>
          <a:bodyPr>
            <a:normAutofit fontScale="90000"/>
          </a:bodyPr>
          <a:lstStyle/>
          <a:p>
            <a:pPr algn="ctr"/>
            <a:r>
              <a:rPr lang="fr-FR" b="1" dirty="0"/>
              <a:t>Data </a:t>
            </a:r>
            <a:r>
              <a:rPr lang="fr-FR" b="1" dirty="0" err="1"/>
              <a:t>Schema</a:t>
            </a:r>
            <a:r>
              <a:rPr lang="fr-FR" b="1" dirty="0"/>
              <a:t/>
            </a:r>
            <a:br>
              <a:rPr lang="fr-FR" b="1" dirty="0"/>
            </a:br>
            <a:r>
              <a:rPr lang="fr-FR" dirty="0" smtClean="0"/>
              <a:t/>
            </a:r>
            <a:br>
              <a:rPr lang="fr-FR" dirty="0" smtClean="0"/>
            </a:br>
            <a:endParaRPr lang="fr-FR" dirty="0"/>
          </a:p>
        </p:txBody>
      </p:sp>
      <p:sp>
        <p:nvSpPr>
          <p:cNvPr id="4" name="Organigramme : Décision 3"/>
          <p:cNvSpPr/>
          <p:nvPr/>
        </p:nvSpPr>
        <p:spPr>
          <a:xfrm>
            <a:off x="6086902" y="1495542"/>
            <a:ext cx="5462674" cy="4645949"/>
          </a:xfrm>
          <a:prstGeom prst="flowChartDecision">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dirty="0" smtClean="0"/>
          </a:p>
          <a:p>
            <a:pPr algn="ctr"/>
            <a:r>
              <a:rPr lang="en-US" b="1" dirty="0" smtClean="0"/>
              <a:t>SQL Server has a fixed Schema that is predefined before inserting any data. Fixed schema means schema can’t be changed as data, application, or business requirement evolves.</a:t>
            </a:r>
          </a:p>
          <a:p>
            <a:pPr algn="ctr"/>
            <a:endParaRPr lang="en-US" dirty="0"/>
          </a:p>
        </p:txBody>
      </p:sp>
      <p:sp>
        <p:nvSpPr>
          <p:cNvPr id="6" name="ZoneTexte 5"/>
          <p:cNvSpPr txBox="1"/>
          <p:nvPr/>
        </p:nvSpPr>
        <p:spPr>
          <a:xfrm>
            <a:off x="1787436" y="2179233"/>
            <a:ext cx="3136256" cy="2185214"/>
          </a:xfrm>
          <a:prstGeom prst="rect">
            <a:avLst/>
          </a:prstGeom>
          <a:noFill/>
        </p:spPr>
        <p:txBody>
          <a:bodyPr wrap="square" rtlCol="0">
            <a:spAutoFit/>
          </a:bodyPr>
          <a:lstStyle/>
          <a:p>
            <a:pPr algn="ctr"/>
            <a:r>
              <a:rPr lang="en-US" sz="2000" b="1" dirty="0">
                <a:solidFill>
                  <a:schemeClr val="bg1"/>
                </a:solidFill>
              </a:rPr>
              <a:t>MongoDB has a flexible dynamic schema that can easily be changed with the evolution of data, application, or business. </a:t>
            </a:r>
          </a:p>
          <a:p>
            <a:r>
              <a:rPr lang="en-US" dirty="0" smtClean="0"/>
              <a:t/>
            </a:r>
            <a:br>
              <a:rPr lang="en-US" dirty="0" smtClean="0"/>
            </a:br>
            <a:endParaRPr lang="fr-FR" dirty="0"/>
          </a:p>
        </p:txBody>
      </p:sp>
    </p:spTree>
    <p:extLst>
      <p:ext uri="{BB962C8B-B14F-4D97-AF65-F5344CB8AC3E}">
        <p14:creationId xmlns:p14="http://schemas.microsoft.com/office/powerpoint/2010/main" val="26401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39132" y="1924666"/>
            <a:ext cx="9601196" cy="1303867"/>
          </a:xfrm>
        </p:spPr>
        <p:txBody>
          <a:bodyPr>
            <a:normAutofit fontScale="90000"/>
          </a:bodyPr>
          <a:lstStyle/>
          <a:p>
            <a:r>
              <a:rPr lang="fr-FR" b="1" dirty="0" err="1"/>
              <a:t>Query</a:t>
            </a:r>
            <a:r>
              <a:rPr lang="fr-FR" b="1" dirty="0"/>
              <a:t> </a:t>
            </a:r>
            <a:r>
              <a:rPr lang="fr-FR" b="1" dirty="0" err="1" smtClean="0"/>
              <a:t>Language</a:t>
            </a:r>
            <a:r>
              <a:rPr lang="fr-FR" b="1" dirty="0" smtClean="0"/>
              <a:t> and </a:t>
            </a:r>
            <a:r>
              <a:rPr lang="fr-FR" b="1" dirty="0" err="1"/>
              <a:t>Scalability</a:t>
            </a:r>
            <a:r>
              <a:rPr lang="fr-FR" b="1" dirty="0"/>
              <a:t/>
            </a:r>
            <a:br>
              <a:rPr lang="fr-FR" b="1" dirty="0"/>
            </a:br>
            <a:r>
              <a:rPr lang="fr-FR" dirty="0"/>
              <a:t/>
            </a:r>
            <a:br>
              <a:rPr lang="fr-FR" dirty="0"/>
            </a:br>
            <a:r>
              <a:rPr lang="fr-FR" b="1" dirty="0"/>
              <a:t/>
            </a:r>
            <a:br>
              <a:rPr lang="fr-FR" b="1" dirty="0"/>
            </a:br>
            <a:r>
              <a:rPr lang="fr-FR" dirty="0"/>
              <a:t/>
            </a:r>
            <a:br>
              <a:rPr lang="fr-FR" dirty="0"/>
            </a:br>
            <a:endParaRPr lang="fr-FR" dirty="0"/>
          </a:p>
        </p:txBody>
      </p:sp>
      <p:sp>
        <p:nvSpPr>
          <p:cNvPr id="4" name="Flèche droite 3"/>
          <p:cNvSpPr/>
          <p:nvPr/>
        </p:nvSpPr>
        <p:spPr>
          <a:xfrm>
            <a:off x="1181687" y="2785402"/>
            <a:ext cx="886265" cy="562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039817" y="2869809"/>
            <a:ext cx="9088578" cy="923330"/>
          </a:xfrm>
          <a:prstGeom prst="rect">
            <a:avLst/>
          </a:prstGeom>
          <a:noFill/>
        </p:spPr>
        <p:txBody>
          <a:bodyPr wrap="none" rtlCol="0">
            <a:spAutoFit/>
          </a:bodyPr>
          <a:lstStyle/>
          <a:p>
            <a:r>
              <a:rPr lang="en-US" b="1" dirty="0"/>
              <a:t>MongoDB uses MongoDB Query Language to query unstructured data from the database.</a:t>
            </a:r>
          </a:p>
          <a:p>
            <a:r>
              <a:rPr lang="en-US" dirty="0" smtClean="0"/>
              <a:t/>
            </a:r>
            <a:br>
              <a:rPr lang="en-US" dirty="0" smtClean="0"/>
            </a:br>
            <a:endParaRPr lang="fr-FR" dirty="0"/>
          </a:p>
        </p:txBody>
      </p:sp>
      <p:sp>
        <p:nvSpPr>
          <p:cNvPr id="6" name="ZoneTexte 5"/>
          <p:cNvSpPr txBox="1"/>
          <p:nvPr/>
        </p:nvSpPr>
        <p:spPr>
          <a:xfrm>
            <a:off x="1463040" y="3699804"/>
            <a:ext cx="10079875" cy="369332"/>
          </a:xfrm>
          <a:prstGeom prst="rect">
            <a:avLst/>
          </a:prstGeom>
          <a:noFill/>
        </p:spPr>
        <p:txBody>
          <a:bodyPr wrap="none" rtlCol="0">
            <a:spAutoFit/>
          </a:bodyPr>
          <a:lstStyle/>
          <a:p>
            <a:r>
              <a:rPr lang="en-US" b="1" dirty="0"/>
              <a:t>SQL Server uses SQL Query Language to Create Tables, Insert, Fetch or Update data in the database</a:t>
            </a:r>
            <a:endParaRPr lang="fr-FR" b="1" dirty="0"/>
          </a:p>
        </p:txBody>
      </p:sp>
      <p:sp>
        <p:nvSpPr>
          <p:cNvPr id="7" name="Flèche droite 6"/>
          <p:cNvSpPr/>
          <p:nvPr/>
        </p:nvSpPr>
        <p:spPr>
          <a:xfrm>
            <a:off x="616635" y="3598985"/>
            <a:ext cx="886265" cy="562708"/>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8" name="Flèche droite 7"/>
          <p:cNvSpPr/>
          <p:nvPr/>
        </p:nvSpPr>
        <p:spPr>
          <a:xfrm>
            <a:off x="1193410" y="4344571"/>
            <a:ext cx="886265" cy="562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2051540" y="4428978"/>
            <a:ext cx="9863213" cy="1477328"/>
          </a:xfrm>
          <a:prstGeom prst="rect">
            <a:avLst/>
          </a:prstGeom>
          <a:noFill/>
        </p:spPr>
        <p:txBody>
          <a:bodyPr wrap="none" rtlCol="0">
            <a:spAutoFit/>
          </a:bodyPr>
          <a:lstStyle/>
          <a:p>
            <a:r>
              <a:rPr lang="en-US" b="1" dirty="0"/>
              <a:t>MongoDB supports Horizontal Scaling in which data is distributed across clusters. </a:t>
            </a:r>
            <a:endParaRPr lang="en-US" b="1" dirty="0" smtClean="0"/>
          </a:p>
          <a:p>
            <a:r>
              <a:rPr lang="en-US" b="1" dirty="0" smtClean="0"/>
              <a:t>The </a:t>
            </a:r>
            <a:r>
              <a:rPr lang="en-US" b="1" dirty="0" err="1"/>
              <a:t>Sharding</a:t>
            </a:r>
            <a:r>
              <a:rPr lang="en-US" b="1" dirty="0"/>
              <a:t> process is used to implement horizontal scaling which results in an always-up server.</a:t>
            </a:r>
          </a:p>
          <a:p>
            <a:r>
              <a:rPr lang="en-US" dirty="0" smtClean="0"/>
              <a:t/>
            </a:r>
            <a:br>
              <a:rPr lang="en-US" dirty="0" smtClean="0"/>
            </a:br>
            <a:r>
              <a:rPr lang="en-US" dirty="0" smtClean="0"/>
              <a:t/>
            </a:r>
            <a:br>
              <a:rPr lang="en-US" dirty="0" smtClean="0"/>
            </a:br>
            <a:endParaRPr lang="fr-FR" dirty="0"/>
          </a:p>
        </p:txBody>
      </p:sp>
      <p:sp>
        <p:nvSpPr>
          <p:cNvPr id="10" name="Flèche droite 9"/>
          <p:cNvSpPr/>
          <p:nvPr/>
        </p:nvSpPr>
        <p:spPr>
          <a:xfrm>
            <a:off x="628358" y="5411373"/>
            <a:ext cx="886265" cy="562708"/>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11" name="ZoneTexte 10"/>
          <p:cNvSpPr txBox="1"/>
          <p:nvPr/>
        </p:nvSpPr>
        <p:spPr>
          <a:xfrm>
            <a:off x="1516966" y="5427783"/>
            <a:ext cx="9599423" cy="1200329"/>
          </a:xfrm>
          <a:prstGeom prst="rect">
            <a:avLst/>
          </a:prstGeom>
          <a:noFill/>
        </p:spPr>
        <p:txBody>
          <a:bodyPr wrap="none" rtlCol="0">
            <a:spAutoFit/>
          </a:bodyPr>
          <a:lstStyle/>
          <a:p>
            <a:r>
              <a:rPr lang="en-US" b="1" dirty="0"/>
              <a:t>SQL Server supports vertical scaling which is the traditional approach</a:t>
            </a:r>
            <a:r>
              <a:rPr lang="en-US" b="1" dirty="0" smtClean="0"/>
              <a:t>.</a:t>
            </a:r>
          </a:p>
          <a:p>
            <a:r>
              <a:rPr lang="en-US" b="1" dirty="0" smtClean="0"/>
              <a:t> </a:t>
            </a:r>
            <a:r>
              <a:rPr lang="en-US" b="1" dirty="0"/>
              <a:t>In vertical scaling, physical or virtual resources are added to the hosting server of the database.</a:t>
            </a:r>
            <a:r>
              <a:rPr lang="en-US" dirty="0"/>
              <a:t> </a:t>
            </a:r>
          </a:p>
          <a:p>
            <a:r>
              <a:rPr lang="en-US" dirty="0" smtClean="0"/>
              <a:t/>
            </a:r>
            <a:br>
              <a:rPr lang="en-US" dirty="0" smtClean="0"/>
            </a:br>
            <a:endParaRPr lang="fr-FR" b="1" dirty="0"/>
          </a:p>
        </p:txBody>
      </p:sp>
    </p:spTree>
    <p:extLst>
      <p:ext uri="{BB962C8B-B14F-4D97-AF65-F5344CB8AC3E}">
        <p14:creationId xmlns:p14="http://schemas.microsoft.com/office/powerpoint/2010/main" val="1503707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971510" y="2699738"/>
            <a:ext cx="4430485" cy="1600438"/>
          </a:xfrm>
          <a:prstGeom prst="rect">
            <a:avLst/>
          </a:prstGeom>
          <a:noFill/>
        </p:spPr>
        <p:txBody>
          <a:bodyPr wrap="square" rtlCol="0">
            <a:spAutoFit/>
          </a:bodyPr>
          <a:lstStyle/>
          <a:p>
            <a:pPr algn="ctr"/>
            <a:r>
              <a:rPr lang="en-US" sz="2000" dirty="0"/>
              <a:t>MongoDB is a non-relational database so it does not support JOINs whereas SQL Server used JOINS to retrieve data from multiple tables which are joined.</a:t>
            </a:r>
            <a:r>
              <a:rPr lang="en-US" dirty="0" smtClean="0"/>
              <a:t/>
            </a:r>
            <a:br>
              <a:rPr lang="en-US" dirty="0" smtClean="0"/>
            </a:br>
            <a:endParaRPr lang="fr-FR" dirty="0"/>
          </a:p>
        </p:txBody>
      </p:sp>
      <p:sp>
        <p:nvSpPr>
          <p:cNvPr id="3" name="ZoneTexte 2"/>
          <p:cNvSpPr txBox="1"/>
          <p:nvPr/>
        </p:nvSpPr>
        <p:spPr>
          <a:xfrm>
            <a:off x="5416062" y="4600134"/>
            <a:ext cx="6128922" cy="1477328"/>
          </a:xfrm>
          <a:prstGeom prst="rect">
            <a:avLst/>
          </a:prstGeom>
          <a:noFill/>
        </p:spPr>
        <p:txBody>
          <a:bodyPr wrap="none" rtlCol="0">
            <a:spAutoFit/>
          </a:bodyPr>
          <a:lstStyle/>
          <a:p>
            <a:r>
              <a:rPr lang="en-US" dirty="0"/>
              <a:t>MongoDB doesn’t support XML structured documents</a:t>
            </a:r>
            <a:r>
              <a:rPr lang="en-US" dirty="0" smtClean="0"/>
              <a:t>.</a:t>
            </a:r>
          </a:p>
          <a:p>
            <a:r>
              <a:rPr lang="en-US" dirty="0" smtClean="0"/>
              <a:t> </a:t>
            </a:r>
            <a:r>
              <a:rPr lang="en-US" dirty="0"/>
              <a:t>Documents in MongoDB are stored in BSON format.</a:t>
            </a:r>
          </a:p>
          <a:p>
            <a:r>
              <a:rPr lang="en-US" dirty="0"/>
              <a:t>SQL Server provides support for XML structured data. </a:t>
            </a:r>
            <a:endParaRPr lang="en-US" dirty="0" smtClean="0"/>
          </a:p>
          <a:p>
            <a:r>
              <a:rPr lang="en-US" dirty="0" smtClean="0"/>
              <a:t>XML </a:t>
            </a:r>
            <a:r>
              <a:rPr lang="en-US" dirty="0"/>
              <a:t>support is integrated into all the components of SQL Server</a:t>
            </a:r>
          </a:p>
          <a:p>
            <a:endParaRPr lang="fr-FR" dirty="0"/>
          </a:p>
        </p:txBody>
      </p:sp>
      <p:sp>
        <p:nvSpPr>
          <p:cNvPr id="5" name="ZoneTexte 4"/>
          <p:cNvSpPr txBox="1"/>
          <p:nvPr/>
        </p:nvSpPr>
        <p:spPr>
          <a:xfrm>
            <a:off x="2264898" y="1758462"/>
            <a:ext cx="1158202" cy="1200329"/>
          </a:xfrm>
          <a:prstGeom prst="rect">
            <a:avLst/>
          </a:prstGeom>
          <a:noFill/>
        </p:spPr>
        <p:txBody>
          <a:bodyPr wrap="none" rtlCol="0">
            <a:spAutoFit/>
          </a:bodyPr>
          <a:lstStyle/>
          <a:p>
            <a:r>
              <a:rPr lang="fr-FR" sz="3600" b="1" dirty="0"/>
              <a:t>Joins</a:t>
            </a:r>
            <a:endParaRPr lang="fr-FR" b="1" dirty="0"/>
          </a:p>
          <a:p>
            <a:r>
              <a:rPr lang="fr-FR" dirty="0" smtClean="0"/>
              <a:t/>
            </a:r>
            <a:br>
              <a:rPr lang="fr-FR" dirty="0" smtClean="0"/>
            </a:br>
            <a:endParaRPr lang="fr-FR" dirty="0"/>
          </a:p>
        </p:txBody>
      </p:sp>
      <p:sp>
        <p:nvSpPr>
          <p:cNvPr id="7" name="ZoneTexte 6"/>
          <p:cNvSpPr txBox="1"/>
          <p:nvPr/>
        </p:nvSpPr>
        <p:spPr>
          <a:xfrm>
            <a:off x="6921304" y="3840479"/>
            <a:ext cx="2258054" cy="1077218"/>
          </a:xfrm>
          <a:prstGeom prst="rect">
            <a:avLst/>
          </a:prstGeom>
          <a:noFill/>
        </p:spPr>
        <p:txBody>
          <a:bodyPr wrap="none" rtlCol="0">
            <a:spAutoFit/>
          </a:bodyPr>
          <a:lstStyle/>
          <a:p>
            <a:r>
              <a:rPr lang="fr-FR" sz="2800" b="1" dirty="0"/>
              <a:t>XML support</a:t>
            </a:r>
          </a:p>
          <a:p>
            <a:r>
              <a:rPr lang="fr-FR" dirty="0" smtClean="0"/>
              <a:t/>
            </a:r>
            <a:br>
              <a:rPr lang="fr-FR" dirty="0" smtClean="0"/>
            </a:br>
            <a:endParaRPr lang="fr-FR" dirty="0"/>
          </a:p>
        </p:txBody>
      </p:sp>
    </p:spTree>
    <p:extLst>
      <p:ext uri="{BB962C8B-B14F-4D97-AF65-F5344CB8AC3E}">
        <p14:creationId xmlns:p14="http://schemas.microsoft.com/office/powerpoint/2010/main" val="3256889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1166" y="2602522"/>
            <a:ext cx="10591799" cy="4157003"/>
          </a:xfrm>
        </p:spPr>
        <p:txBody>
          <a:bodyPr>
            <a:normAutofit fontScale="85000" lnSpcReduction="10000"/>
          </a:bodyPr>
          <a:lstStyle/>
          <a:p>
            <a:r>
              <a:rPr lang="en-US" dirty="0"/>
              <a:t>MongoDB is a database that is more advanced and capable of handling big data with dynamic schema features. SQL Server is an RDBMS that is used to manage the relational database system and offers end-to-end business data solutions. In the case of unstructured data MongoDB is a good choice</a:t>
            </a:r>
            <a:r>
              <a:rPr lang="en-US" dirty="0" smtClean="0"/>
              <a:t>.</a:t>
            </a:r>
          </a:p>
          <a:p>
            <a:pPr marL="0" indent="0">
              <a:buNone/>
            </a:pPr>
            <a:endParaRPr lang="en-US" dirty="0" smtClean="0"/>
          </a:p>
          <a:p>
            <a:r>
              <a:rPr lang="en-US" dirty="0"/>
              <a:t>Also, </a:t>
            </a:r>
            <a:r>
              <a:rPr lang="en-US" dirty="0" smtClean="0"/>
              <a:t>MongoDB </a:t>
            </a:r>
            <a:r>
              <a:rPr lang="en-US" dirty="0"/>
              <a:t>is open source which makes it </a:t>
            </a:r>
            <a:r>
              <a:rPr lang="en-US" b="1" dirty="0"/>
              <a:t>readily available</a:t>
            </a:r>
            <a:r>
              <a:rPr lang="en-US" b="1" dirty="0" smtClean="0"/>
              <a:t>.</a:t>
            </a:r>
          </a:p>
          <a:p>
            <a:endParaRPr lang="en-US" b="1" dirty="0"/>
          </a:p>
          <a:p>
            <a:r>
              <a:rPr lang="en-US" dirty="0"/>
              <a:t>No doubt SQL Server is going strong for many years but now with the era of Big Data, MongoDB seems to have a bright future. But, that doesn’t mean SQL Server will be completely eradicated. The choice of database between MongoDB and SQL Server is completely specific to the user’s needs.</a:t>
            </a:r>
          </a:p>
          <a:p>
            <a:pPr marL="0" indent="0">
              <a:buNone/>
            </a:pPr>
            <a:r>
              <a:rPr lang="en-US" dirty="0"/>
              <a:t/>
            </a:r>
            <a:br>
              <a:rPr lang="en-US" dirty="0"/>
            </a:br>
            <a:endParaRPr lang="fr-FR" b="1" dirty="0"/>
          </a:p>
        </p:txBody>
      </p:sp>
      <p:sp>
        <p:nvSpPr>
          <p:cNvPr id="4" name="Titre 1"/>
          <p:cNvSpPr>
            <a:spLocks noGrp="1"/>
          </p:cNvSpPr>
          <p:nvPr>
            <p:ph type="title"/>
          </p:nvPr>
        </p:nvSpPr>
        <p:spPr>
          <a:xfrm>
            <a:off x="1056252" y="1080605"/>
            <a:ext cx="9601196" cy="1303867"/>
          </a:xfrm>
        </p:spPr>
        <p:txBody>
          <a:bodyPr>
            <a:normAutofit/>
          </a:bodyPr>
          <a:lstStyle/>
          <a:p>
            <a:r>
              <a:rPr lang="fr-FR" b="1" dirty="0" smtClean="0"/>
              <a:t>Conclusion</a:t>
            </a:r>
            <a:endParaRPr lang="fr-FR" dirty="0"/>
          </a:p>
        </p:txBody>
      </p:sp>
    </p:spTree>
    <p:extLst>
      <p:ext uri="{BB962C8B-B14F-4D97-AF65-F5344CB8AC3E}">
        <p14:creationId xmlns:p14="http://schemas.microsoft.com/office/powerpoint/2010/main" val="28789149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TotalTime>
  <Words>376</Words>
  <Application>Microsoft Office PowerPoint</Application>
  <PresentationFormat>Grand écran</PresentationFormat>
  <Paragraphs>36</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Garamond</vt:lpstr>
      <vt:lpstr>Organique</vt:lpstr>
      <vt:lpstr>MongoDB vs SQL</vt:lpstr>
      <vt:lpstr>Présentation PowerPoint</vt:lpstr>
      <vt:lpstr>Data Schema  </vt:lpstr>
      <vt:lpstr>Query Language and Scalability    </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ASUS</dc:creator>
  <cp:lastModifiedBy>ASUS</cp:lastModifiedBy>
  <cp:revision>6</cp:revision>
  <dcterms:created xsi:type="dcterms:W3CDTF">2022-10-09T19:34:08Z</dcterms:created>
  <dcterms:modified xsi:type="dcterms:W3CDTF">2022-10-09T20:02:28Z</dcterms:modified>
</cp:coreProperties>
</file>