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531" r:id="rId5"/>
    <p:sldId id="532" r:id="rId6"/>
    <p:sldId id="533" r:id="rId7"/>
    <p:sldId id="534" r:id="rId8"/>
    <p:sldId id="552" r:id="rId9"/>
    <p:sldId id="550" r:id="rId10"/>
    <p:sldId id="536" r:id="rId11"/>
    <p:sldId id="549" r:id="rId12"/>
    <p:sldId id="551" r:id="rId13"/>
    <p:sldId id="542" r:id="rId14"/>
    <p:sldId id="539" r:id="rId15"/>
    <p:sldId id="5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D76E7-4DD2-4492-8914-97C10D7D5B6A}">
          <p14:sldIdLst>
            <p14:sldId id="531"/>
            <p14:sldId id="532"/>
            <p14:sldId id="533"/>
            <p14:sldId id="534"/>
            <p14:sldId id="552"/>
            <p14:sldId id="550"/>
            <p14:sldId id="536"/>
            <p14:sldId id="549"/>
            <p14:sldId id="551"/>
            <p14:sldId id="542"/>
            <p14:sldId id="539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D8FDB"/>
    <a:srgbClr val="4881A7"/>
    <a:srgbClr val="537EFF"/>
    <a:srgbClr val="4DD3FE"/>
    <a:srgbClr val="4400EE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DBE25-A12F-FDA9-0A9B-2E27D7ADA862}" v="989" dt="2024-07-12T14:06:04.964"/>
    <p1510:client id="{2200AD2B-54FA-A904-9430-44C4EEA4E5E7}" v="52" dt="2024-07-14T09:37:41.880"/>
    <p1510:client id="{62CBA1C7-6068-9930-8E54-4D7287BCB468}" v="560" dt="2024-07-13T13:56:18.86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26534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spc="0">
                <a:solidFill>
                  <a:schemeClr val="tx2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Tech Process Solutions</a:t>
            </a:r>
            <a:endParaRPr lang="en-US" sz="2400" b="1" i="0" spc="0">
              <a:solidFill>
                <a:schemeClr val="tx2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22733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4584700"/>
            <a:ext cx="0" cy="22733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5616" y="3217518"/>
            <a:ext cx="1261023" cy="4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sssprocess.com:195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267" y="1491358"/>
            <a:ext cx="10668000" cy="2610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Tech Process Solutions </a:t>
            </a:r>
            <a:r>
              <a:rPr lang="en-US" sz="4000" spc="0">
                <a:solidFill>
                  <a:srgbClr val="000000"/>
                </a:solidFill>
                <a:latin typeface="Arial"/>
                <a:cs typeface="Arial"/>
              </a:rPr>
              <a:t>Training</a:t>
            </a:r>
            <a:br>
              <a:rPr lang="en-US" sz="400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spc="0">
                <a:solidFill>
                  <a:srgbClr val="000000"/>
                </a:solidFill>
                <a:latin typeface="Arial"/>
                <a:cs typeface="Arial"/>
              </a:rPr>
              <a:t>Presentation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30E86D-3366-45C3-B4AC-921DA35D68FD}"/>
              </a:ext>
            </a:extLst>
          </p:cNvPr>
          <p:cNvSpPr txBox="1">
            <a:spLocks/>
          </p:cNvSpPr>
          <p:nvPr/>
        </p:nvSpPr>
        <p:spPr>
          <a:xfrm>
            <a:off x="762000" y="4061579"/>
            <a:ext cx="10668000" cy="2610125"/>
          </a:xfrm>
          <a:prstGeom prst="rect">
            <a:avLst/>
          </a:prstGeom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By :</a:t>
            </a:r>
          </a:p>
          <a:p>
            <a:pPr>
              <a:lnSpc>
                <a:spcPct val="100000"/>
              </a:lnSpc>
            </a:pPr>
            <a:r>
              <a:rPr lang="en-US" sz="2400" spc="0">
                <a:solidFill>
                  <a:srgbClr val="000000"/>
                </a:solidFill>
                <a:latin typeface="Arial"/>
                <a:cs typeface="Arial"/>
              </a:rPr>
              <a:t>Maysara </a:t>
            </a:r>
            <a:r>
              <a:rPr lang="en-US" sz="2400" spc="0" err="1">
                <a:solidFill>
                  <a:srgbClr val="000000"/>
                </a:solidFill>
                <a:latin typeface="Arial"/>
                <a:cs typeface="Arial"/>
              </a:rPr>
              <a:t>Hayajneh</a:t>
            </a:r>
            <a:endParaRPr lang="en-US" sz="2400" spc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4160EF-747D-5F28-A2BF-2C6DEBE9E2F2}"/>
              </a:ext>
            </a:extLst>
          </p:cNvPr>
          <p:cNvGrpSpPr/>
          <p:nvPr/>
        </p:nvGrpSpPr>
        <p:grpSpPr>
          <a:xfrm>
            <a:off x="534920" y="-3072"/>
            <a:ext cx="7541863" cy="874212"/>
            <a:chOff x="545204" y="128329"/>
            <a:chExt cx="5293615" cy="760549"/>
          </a:xfrm>
          <a:solidFill>
            <a:srgbClr val="1D8FDB"/>
          </a:solidFill>
        </p:grpSpPr>
        <p:sp>
          <p:nvSpPr>
            <p:cNvPr id="3" name="Pentagon 102">
              <a:extLst>
                <a:ext uri="{FF2B5EF4-FFF2-40B4-BE49-F238E27FC236}">
                  <a16:creationId xmlns:a16="http://schemas.microsoft.com/office/drawing/2014/main" id="{8481C3B7-C819-288E-1D89-6313F909F75B}"/>
                </a:ext>
              </a:extLst>
            </p:cNvPr>
            <p:cNvSpPr/>
            <p:nvPr/>
          </p:nvSpPr>
          <p:spPr>
            <a:xfrm>
              <a:off x="545204" y="128329"/>
              <a:ext cx="529361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A3072361-973F-981C-59C5-7103507BEF13}"/>
                </a:ext>
              </a:extLst>
            </p:cNvPr>
            <p:cNvSpPr txBox="1"/>
            <p:nvPr/>
          </p:nvSpPr>
          <p:spPr>
            <a:xfrm>
              <a:off x="691195" y="252560"/>
              <a:ext cx="4700038" cy="508744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0000"/>
                  </a:solidFill>
                  <a:latin typeface="Lucida Sans"/>
                </a:rPr>
                <a:t>Chapter 4: Lookup</a:t>
              </a:r>
              <a:endParaRPr lang="en-US" sz="3200" b="1" dirty="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CD6599-764C-9536-0127-E48A0666A692}"/>
              </a:ext>
            </a:extLst>
          </p:cNvPr>
          <p:cNvSpPr txBox="1"/>
          <p:nvPr/>
        </p:nvSpPr>
        <p:spPr>
          <a:xfrm>
            <a:off x="879661" y="1176617"/>
            <a:ext cx="10430435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4.1: Introduction.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lookup tables in ASP.NET Core are used to store key-value pairs that represent fixed data values (e.g., categories, statuses) used across the application.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1D8FD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4.2: Usage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Lookup tables are commonly used to populate dropdown lists, radio buttons, and other selection controls in the user interface, enabling users to select predefined options easily.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336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30AB6C-59E7-4A18-8166-8D50A5DEECA8}"/>
              </a:ext>
            </a:extLst>
          </p:cNvPr>
          <p:cNvGrpSpPr/>
          <p:nvPr/>
        </p:nvGrpSpPr>
        <p:grpSpPr>
          <a:xfrm>
            <a:off x="545204" y="566740"/>
            <a:ext cx="5402000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D1C44B05-8009-42F4-BAA4-39028745B131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C64CDA-9768-4157-8E83-91730BBDA973}"/>
                </a:ext>
              </a:extLst>
            </p:cNvPr>
            <p:cNvSpPr txBox="1"/>
            <p:nvPr/>
          </p:nvSpPr>
          <p:spPr>
            <a:xfrm>
              <a:off x="354803" y="277583"/>
              <a:ext cx="3706073" cy="5501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  <a:latin typeface="Lucida Sans" pitchFamily="34" charset="0"/>
                </a:rPr>
                <a:t>DEMO</a:t>
              </a: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E4FBA24-BDD1-4961-86F6-5797F1546D1A}"/>
              </a:ext>
            </a:extLst>
          </p:cNvPr>
          <p:cNvSpPr txBox="1">
            <a:spLocks/>
          </p:cNvSpPr>
          <p:nvPr/>
        </p:nvSpPr>
        <p:spPr>
          <a:xfrm>
            <a:off x="4698043" y="2857162"/>
            <a:ext cx="5697776" cy="1956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600">
                <a:solidFill>
                  <a:srgbClr val="1D8FDB"/>
                </a:solidFill>
                <a:latin typeface="Lucida Sans" pitchFamily="34" charset="0"/>
              </a:rPr>
              <a:t>	</a:t>
            </a:r>
            <a:r>
              <a:rPr lang="en-US" sz="2600">
                <a:solidFill>
                  <a:srgbClr val="1D8FDB"/>
                </a:solidFill>
                <a:latin typeface="Lucida Sans" pitchFamily="34" charset="0"/>
                <a:hlinkClick r:id="rId2"/>
              </a:rPr>
              <a:t>DEMO</a:t>
            </a:r>
            <a:endParaRPr lang="en-US" sz="2600">
              <a:solidFill>
                <a:srgbClr val="1D8FDB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5596E-FF19-4C32-BAAB-EBE42E0A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559939"/>
            <a:ext cx="10248899" cy="1738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rgbClr val="1D8FDB"/>
                </a:solidFill>
              </a:rPr>
              <a:t>Thank you All !</a:t>
            </a:r>
          </a:p>
          <a:p>
            <a:pPr marL="0" indent="0" algn="ctr">
              <a:buNone/>
            </a:pPr>
            <a:r>
              <a:rPr lang="en-US" sz="4000" b="1">
                <a:solidFill>
                  <a:srgbClr val="1D8FDB"/>
                </a:solidFill>
                <a:latin typeface="Lucida Sans" pitchFamily="34" charset="0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7214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B5F5-B39B-464F-BD10-188AD2DE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52" y="1822068"/>
            <a:ext cx="10248899" cy="3219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6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 Introduction.</a:t>
            </a:r>
          </a:p>
          <a:p>
            <a:pPr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6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 Training Stage: Third and Fourth week.</a:t>
            </a:r>
          </a:p>
          <a:p>
            <a:pPr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6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Library Application Demo.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A73854-1584-4D79-9058-39F264E4788E}"/>
              </a:ext>
            </a:extLst>
          </p:cNvPr>
          <p:cNvGrpSpPr/>
          <p:nvPr/>
        </p:nvGrpSpPr>
        <p:grpSpPr>
          <a:xfrm>
            <a:off x="545204" y="566740"/>
            <a:ext cx="5402000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10" name="Pentagon 102">
              <a:extLst>
                <a:ext uri="{FF2B5EF4-FFF2-40B4-BE49-F238E27FC236}">
                  <a16:creationId xmlns:a16="http://schemas.microsoft.com/office/drawing/2014/main" id="{79DE0A05-A664-44F5-93C8-C23954217CC1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F35311-17E1-42BD-88B1-72C7257333E8}"/>
                </a:ext>
              </a:extLst>
            </p:cNvPr>
            <p:cNvSpPr txBox="1"/>
            <p:nvPr/>
          </p:nvSpPr>
          <p:spPr>
            <a:xfrm>
              <a:off x="398166" y="293346"/>
              <a:ext cx="3706073" cy="50231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600" b="1">
                  <a:solidFill>
                    <a:srgbClr val="000000"/>
                  </a:solidFill>
                </a:rPr>
                <a:t>Outline</a:t>
              </a:r>
              <a:endParaRPr lang="en-US" sz="3600" b="1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9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DFE313-A6B3-4226-997B-C85D4556F2D9}"/>
              </a:ext>
            </a:extLst>
          </p:cNvPr>
          <p:cNvGrpSpPr/>
          <p:nvPr/>
        </p:nvGrpSpPr>
        <p:grpSpPr>
          <a:xfrm>
            <a:off x="545204" y="566740"/>
            <a:ext cx="5402000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8F89D5EC-6C15-4F9B-AC92-CAAFEED0073D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F62CC3-CB3A-4073-890B-790E245229C6}"/>
                </a:ext>
              </a:extLst>
            </p:cNvPr>
            <p:cNvSpPr txBox="1"/>
            <p:nvPr/>
          </p:nvSpPr>
          <p:spPr>
            <a:xfrm>
              <a:off x="398166" y="293346"/>
              <a:ext cx="3706073" cy="50231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600" b="1">
                  <a:solidFill>
                    <a:srgbClr val="000000"/>
                  </a:solidFill>
                </a:rPr>
                <a:t>Introduction</a:t>
              </a:r>
              <a:endParaRPr lang="en-US" sz="3600" b="1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C81F35-19E3-42FD-87EF-5D0452C3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44" y="1717862"/>
            <a:ext cx="11073529" cy="5049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About me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I graduated from TTU (Tafila Technical University).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Electrical Power Engineer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</a:rPr>
              <a:t>About our Training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We have started our training in TPS on the 4th of June 2024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Our training primarily focused on developing web applications using .NET Core with MVC and Entity Framework</a:t>
            </a:r>
          </a:p>
          <a:p>
            <a:pPr lvl="1">
              <a:lnSpc>
                <a:spcPct val="160000"/>
              </a:lnSpc>
            </a:pPr>
            <a:endParaRPr lang="en-US">
              <a:solidFill>
                <a:srgbClr val="1D8FDB"/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rgbClr val="1D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0182AE-3B2A-419E-B2D1-AB739111B290}"/>
              </a:ext>
            </a:extLst>
          </p:cNvPr>
          <p:cNvGrpSpPr/>
          <p:nvPr/>
        </p:nvGrpSpPr>
        <p:grpSpPr>
          <a:xfrm>
            <a:off x="545204" y="566740"/>
            <a:ext cx="10160236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635B347C-7C66-42B7-A55A-6DDA370D180A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8684FD-3A84-4046-80EB-604F3BB80C2F}"/>
                </a:ext>
              </a:extLst>
            </p:cNvPr>
            <p:cNvSpPr txBox="1"/>
            <p:nvPr/>
          </p:nvSpPr>
          <p:spPr>
            <a:xfrm>
              <a:off x="79286" y="301458"/>
              <a:ext cx="4080718" cy="50231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600" b="1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rPr>
                <a:t>Training Stage: Third and Fourth week.</a:t>
              </a:r>
              <a:endParaRPr lang="en-US" sz="36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FFC432E-D365-4765-BA82-FB80A89B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46" y="1712773"/>
            <a:ext cx="11492751" cy="4833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DIN Next LT Arabic"/>
              </a:rPr>
              <a:t>Chapter 1: CSS.</a:t>
            </a:r>
            <a:endParaRPr lang="en-US"/>
          </a:p>
          <a:p>
            <a:pPr marL="514350" indent="-51435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Chapter 2: Bootstrap.</a:t>
            </a:r>
            <a:endParaRPr lang="en-US" dirty="0">
              <a:solidFill>
                <a:srgbClr val="000000"/>
              </a:solidFill>
              <a:latin typeface="Arial"/>
              <a:cs typeface="DIN Next LT Arabic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</a:rPr>
              <a:t>Chapter 2: Localization and Globalization.</a:t>
            </a:r>
            <a:endParaRPr lang="en-US" dirty="0">
              <a:solidFill>
                <a:srgbClr val="000000"/>
              </a:solidFill>
              <a:latin typeface="Arial"/>
              <a:cs typeface="DIN Next LT Arabic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</a:rPr>
              <a:t>Chapter 3: Lookup.</a:t>
            </a:r>
          </a:p>
          <a:p>
            <a:pPr marL="514350" indent="-514350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</a:rPr>
              <a:t>Chapter 4: Library Application.</a:t>
            </a:r>
          </a:p>
          <a:p>
            <a:pPr marL="514350" indent="-514350">
              <a:lnSpc>
                <a:spcPct val="150000"/>
              </a:lnSpc>
            </a:pPr>
            <a:endParaRPr lang="en-US" sz="2600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</p:txBody>
      </p:sp>
    </p:spTree>
    <p:extLst>
      <p:ext uri="{BB962C8B-B14F-4D97-AF65-F5344CB8AC3E}">
        <p14:creationId xmlns:p14="http://schemas.microsoft.com/office/powerpoint/2010/main" val="14287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A3732-17F3-F718-6DC7-EA17D3CD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1083967" cy="5513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1.1: Introduction.</a:t>
            </a:r>
            <a:endParaRPr lang="en-US">
              <a:latin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CSS is a stylesheet language is used to control the layout and appearance of web pages, including colors, fonts, spacing, and positioning.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1.2: Implementing CSS.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Inline  CSS.</a:t>
            </a:r>
            <a:endParaRPr lang="en-US">
              <a:solidFill>
                <a:srgbClr val="537EFF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Internal CSS.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External CSS.</a:t>
            </a:r>
            <a:endParaRPr lang="en-US">
              <a:latin typeface="Arial"/>
            </a:endParaRPr>
          </a:p>
          <a:p>
            <a:pPr marL="0" indent="0">
              <a:buNone/>
            </a:pPr>
            <a:endParaRPr lang="en-US" dirty="0">
              <a:solidFill>
                <a:srgbClr val="537EFF"/>
              </a:solidFill>
              <a:latin typeface="Arial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537E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270985-53B4-26E5-AE4E-C72501830326}"/>
              </a:ext>
            </a:extLst>
          </p:cNvPr>
          <p:cNvGrpSpPr/>
          <p:nvPr/>
        </p:nvGrpSpPr>
        <p:grpSpPr>
          <a:xfrm>
            <a:off x="566081" y="117891"/>
            <a:ext cx="5671744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CB0E4658-8C70-56D1-3D01-121B29116F8D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F0140-021D-7B6A-78A7-2B1F7DCCF3C4}"/>
                </a:ext>
              </a:extLst>
            </p:cNvPr>
            <p:cNvSpPr txBox="1"/>
            <p:nvPr/>
          </p:nvSpPr>
          <p:spPr>
            <a:xfrm>
              <a:off x="79286" y="301458"/>
              <a:ext cx="2790641" cy="45447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rPr>
                <a:t>Chapter 1: CSS.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A32DD3-4845-4186-1EDB-EBE495EA87A3}"/>
              </a:ext>
            </a:extLst>
          </p:cNvPr>
          <p:cNvGrpSpPr/>
          <p:nvPr/>
        </p:nvGrpSpPr>
        <p:grpSpPr>
          <a:xfrm>
            <a:off x="566081" y="117891"/>
            <a:ext cx="8281332" cy="978596"/>
            <a:chOff x="-14991" y="172388"/>
            <a:chExt cx="4685465" cy="760549"/>
          </a:xfrm>
          <a:solidFill>
            <a:srgbClr val="1D8FDB"/>
          </a:solidFill>
        </p:grpSpPr>
        <p:sp>
          <p:nvSpPr>
            <p:cNvPr id="9" name="Pentagon 102">
              <a:extLst>
                <a:ext uri="{FF2B5EF4-FFF2-40B4-BE49-F238E27FC236}">
                  <a16:creationId xmlns:a16="http://schemas.microsoft.com/office/drawing/2014/main" id="{89DFC6B3-879C-5C52-CBF6-E5E1B5F58972}"/>
                </a:ext>
              </a:extLst>
            </p:cNvPr>
            <p:cNvSpPr/>
            <p:nvPr/>
          </p:nvSpPr>
          <p:spPr>
            <a:xfrm>
              <a:off x="-14991" y="172388"/>
              <a:ext cx="4685465" cy="760549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8E4EFF-02A6-F909-1317-BDF18FB6C4EA}"/>
                </a:ext>
              </a:extLst>
            </p:cNvPr>
            <p:cNvSpPr txBox="1"/>
            <p:nvPr/>
          </p:nvSpPr>
          <p:spPr>
            <a:xfrm>
              <a:off x="79286" y="301458"/>
              <a:ext cx="2790641" cy="50231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600" b="1" dirty="0">
                  <a:solidFill>
                    <a:schemeClr val="bg2">
                      <a:lumMod val="10000"/>
                    </a:schemeClr>
                  </a:solidFill>
                  <a:latin typeface="Arial"/>
                  <a:cs typeface="Arial"/>
                </a:rPr>
                <a:t>Chapter 2: Bootstrap</a:t>
              </a:r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FA72BD-0D76-5CDC-A697-2E3DABA3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1083966" cy="5388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2.1: Introduction to Bootstrap</a:t>
            </a:r>
            <a:endParaRPr lang="en-US" sz="240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Bootstrap is a front-end framework for building responsive and mobile-first websites.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It simplifies web development with ready-to-use HTML, CSS, and JavaScript components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2.2: Key Features</a:t>
            </a:r>
            <a:endParaRPr lang="en-US" sz="240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Responsive Grid System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Pre-styled Components</a:t>
            </a:r>
            <a:endParaRPr lang="en-US" sz="2000">
              <a:latin typeface="Arial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Customizable Themes</a:t>
            </a:r>
            <a:endParaRPr lang="en-US" sz="2000" dirty="0">
              <a:latin typeface="Arial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FDE17BC-172E-42A7-9DE9-3C9BDBD4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14" y="1426488"/>
            <a:ext cx="10737352" cy="54279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DIN Next LT Arabic"/>
            </a:endParaRPr>
          </a:p>
          <a:p>
            <a:pPr lvl="1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rgbClr val="1D8FDB"/>
                </a:solidFill>
                <a:latin typeface="Arial"/>
                <a:cs typeface="DIN Next LT Arabic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olidFill>
                  <a:srgbClr val="1D8FDB"/>
                </a:solidFill>
                <a:latin typeface="Arial"/>
                <a:cs typeface="Arial"/>
              </a:rPr>
              <a:t> 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000">
                <a:latin typeface="Arial"/>
                <a:cs typeface="Arial"/>
              </a:rPr>
            </a:b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rgbClr val="537EFF"/>
                </a:solidFill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000">
                <a:latin typeface="Arial"/>
                <a:cs typeface="Arial"/>
              </a:rPr>
            </a:br>
            <a:r>
              <a:rPr lang="en-US" sz="2000">
                <a:solidFill>
                  <a:srgbClr val="1D8FDB"/>
                </a:solidFill>
                <a:latin typeface="Arial"/>
                <a:cs typeface="Arial"/>
              </a:rPr>
              <a:t> </a:t>
            </a:r>
            <a:br>
              <a:rPr lang="en-US" sz="2000">
                <a:solidFill>
                  <a:srgbClr val="1D8FDB"/>
                </a:solidFill>
                <a:latin typeface="Arial"/>
                <a:cs typeface="Arial"/>
              </a:rPr>
            </a:b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1D8FDB"/>
                </a:solidFill>
                <a:latin typeface="Arial"/>
                <a:cs typeface="Arial"/>
              </a:rPr>
              <a:t> 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1D8FDB"/>
                </a:solidFill>
                <a:latin typeface="Arial"/>
                <a:cs typeface="Arial"/>
              </a:rPr>
              <a:t>    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solidFill>
                <a:srgbClr val="1D8FDB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olidFill>
                  <a:srgbClr val="1D8FDB"/>
                </a:solidFill>
                <a:latin typeface="Arial"/>
                <a:cs typeface="Arial"/>
              </a:rPr>
              <a:t> 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>
              <a:solidFill>
                <a:srgbClr val="1D8FDB"/>
              </a:solidFill>
              <a:latin typeface="Arial"/>
              <a:cs typeface="DIN Next LT Arabic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>
              <a:solidFill>
                <a:srgbClr val="1D8FDB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5A3F0-8E4D-4E66-4EBF-09F6D00179A9}"/>
              </a:ext>
            </a:extLst>
          </p:cNvPr>
          <p:cNvGrpSpPr/>
          <p:nvPr/>
        </p:nvGrpSpPr>
        <p:grpSpPr>
          <a:xfrm>
            <a:off x="555880" y="347535"/>
            <a:ext cx="9961012" cy="1076329"/>
            <a:chOff x="-15315" y="172388"/>
            <a:chExt cx="6091984" cy="821013"/>
          </a:xfrm>
          <a:solidFill>
            <a:srgbClr val="1D8FDB"/>
          </a:solidFill>
        </p:grpSpPr>
        <p:sp>
          <p:nvSpPr>
            <p:cNvPr id="11" name="Pentagon 102">
              <a:extLst>
                <a:ext uri="{FF2B5EF4-FFF2-40B4-BE49-F238E27FC236}">
                  <a16:creationId xmlns:a16="http://schemas.microsoft.com/office/drawing/2014/main" id="{09598A4A-B123-F8FA-9B3E-8256CB361194}"/>
                </a:ext>
              </a:extLst>
            </p:cNvPr>
            <p:cNvSpPr/>
            <p:nvPr/>
          </p:nvSpPr>
          <p:spPr>
            <a:xfrm>
              <a:off x="-14991" y="172388"/>
              <a:ext cx="6091660" cy="821013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F6DDC-30C8-27B7-CC54-878C469A043B}"/>
                </a:ext>
              </a:extLst>
            </p:cNvPr>
            <p:cNvSpPr txBox="1"/>
            <p:nvPr/>
          </p:nvSpPr>
          <p:spPr>
            <a:xfrm>
              <a:off x="-15315" y="361728"/>
              <a:ext cx="5467738" cy="446061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Arial"/>
                </a:rPr>
                <a:t>Chapter 3: Localization and globalization.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BA60B8-9885-5782-4629-F6FDD92A9018}"/>
              </a:ext>
            </a:extLst>
          </p:cNvPr>
          <p:cNvSpPr txBox="1"/>
          <p:nvPr/>
        </p:nvSpPr>
        <p:spPr>
          <a:xfrm>
            <a:off x="955301" y="1521199"/>
            <a:ext cx="9931213" cy="10310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3.1: Introduction.</a:t>
            </a: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Globalization: is a way of making your web application to be 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multilingual.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Localization: is making your application adaptable to the languages the user chooses. 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3.2:  Why Globalization and Localization?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Reach a broader audience</a:t>
            </a:r>
            <a:endParaRPr lang="en-US" sz="2000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Enhance user experience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 </a:t>
            </a:r>
          </a:p>
          <a:p>
            <a:pPr marL="800100" lvl="1" indent="-342900">
              <a:buFont typeface="Courier New"/>
              <a:buChar char="o"/>
            </a:pPr>
            <a:endParaRPr lang="en-US" sz="2000">
              <a:solidFill>
                <a:srgbClr val="000000"/>
              </a:solidFill>
              <a:latin typeface="Arial"/>
            </a:endParaRPr>
          </a:p>
          <a:p>
            <a:pPr lvl="1">
              <a:buFont typeface="Courier New"/>
              <a:buChar char="o"/>
            </a:pPr>
            <a:endParaRPr lang="en-US" sz="200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800100" lvl="1" indent="-342900">
              <a:buFont typeface="Courier New"/>
              <a:buChar char="o"/>
            </a:pP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537EFF"/>
              </a:solidFill>
            </a:endParaRPr>
          </a:p>
          <a:p>
            <a:pPr>
              <a:lnSpc>
                <a:spcPct val="150000"/>
              </a:lnSpc>
            </a:pPr>
            <a:endParaRPr lang="en-US" sz="2000" b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2000" b="1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B3E29A-A302-37E8-371A-6BFBCDA94ACD}"/>
              </a:ext>
            </a:extLst>
          </p:cNvPr>
          <p:cNvGrpSpPr/>
          <p:nvPr/>
        </p:nvGrpSpPr>
        <p:grpSpPr>
          <a:xfrm>
            <a:off x="837716" y="159645"/>
            <a:ext cx="9961012" cy="1076329"/>
            <a:chOff x="-15315" y="172388"/>
            <a:chExt cx="6091984" cy="821013"/>
          </a:xfrm>
          <a:solidFill>
            <a:srgbClr val="1D8FDB"/>
          </a:solidFill>
        </p:grpSpPr>
        <p:sp>
          <p:nvSpPr>
            <p:cNvPr id="4" name="Pentagon 102">
              <a:extLst>
                <a:ext uri="{FF2B5EF4-FFF2-40B4-BE49-F238E27FC236}">
                  <a16:creationId xmlns:a16="http://schemas.microsoft.com/office/drawing/2014/main" id="{669EE335-3C3B-EB8D-C8CA-C0795D74696B}"/>
                </a:ext>
              </a:extLst>
            </p:cNvPr>
            <p:cNvSpPr/>
            <p:nvPr/>
          </p:nvSpPr>
          <p:spPr>
            <a:xfrm>
              <a:off x="-14991" y="172388"/>
              <a:ext cx="6091660" cy="821013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986F88-B6E2-E660-92E8-83C3A1E14E03}"/>
                </a:ext>
              </a:extLst>
            </p:cNvPr>
            <p:cNvSpPr txBox="1"/>
            <p:nvPr/>
          </p:nvSpPr>
          <p:spPr>
            <a:xfrm>
              <a:off x="-15315" y="361728"/>
              <a:ext cx="5467738" cy="446061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Arial"/>
                </a:rPr>
                <a:t>Chapter 3: Localization and globalization.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9B37BF-5B21-F7DA-2B67-EAD4AE798435}"/>
              </a:ext>
            </a:extLst>
          </p:cNvPr>
          <p:cNvSpPr txBox="1"/>
          <p:nvPr/>
        </p:nvSpPr>
        <p:spPr>
          <a:xfrm>
            <a:off x="1034854" y="1488616"/>
            <a:ext cx="10734160" cy="48713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3.3: Key Concepts</a:t>
            </a:r>
            <a:endParaRPr lang="en-US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Culture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Language and cultural information (e.g.,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-US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fr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-FR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).</a:t>
            </a:r>
            <a:endParaRPr lang="en-US" sz="2000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Resources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Files or databases storing localized content.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3.4: 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Globalization and Localization in ASP.NET Core.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 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2.4.1: Globalization in ASP.NET Core.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Support multiple cultures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Use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SupportedCultures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SupportedUICultures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CultureInfo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Class to represent culture information.</a:t>
            </a:r>
            <a:endParaRPr lang="en-US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ConfigureRequestLocalization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Middleware to set up culture options.</a:t>
            </a:r>
            <a:endParaRPr lang="en-US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3F0B9D-B545-C042-7A85-8FCFD5AA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1407556" cy="58473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3.4.2: 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Localization in ASP.NET Core.</a:t>
            </a:r>
            <a:endParaRPr lang="en-US" sz="2000" dirty="0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Resource files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Arial"/>
              </a:rPr>
              <a:t>resx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files for storing localized strings.</a:t>
            </a:r>
            <a:endParaRPr lang="en-US" sz="1800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Dependency Injection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Inject </a:t>
            </a:r>
            <a:r>
              <a:rPr lang="en-US" sz="1800" dirty="0" err="1">
                <a:solidFill>
                  <a:srgbClr val="000000"/>
                </a:solidFill>
                <a:latin typeface="Arial"/>
              </a:rPr>
              <a:t>IViewLocalizer,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IStringLocalizer,IHtmlLocalizer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for accessing localized resources.</a:t>
            </a:r>
            <a:endParaRPr lang="en-US" sz="1800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Data Annotations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: Localize validation messages.</a:t>
            </a:r>
            <a:endParaRPr lang="en-US" sz="1800" dirty="0">
              <a:latin typeface="Arial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000000"/>
                </a:solidFill>
              </a:rPr>
              <a:t>3.5: 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Setting Up.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u="sng" dirty="0">
                <a:solidFill>
                  <a:srgbClr val="FF0000"/>
                </a:solidFill>
                <a:ea typeface="+mn-lt"/>
                <a:cs typeface="+mn-lt"/>
              </a:rPr>
              <a:t>Demo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00"/>
                </a:solidFill>
              </a:rPr>
              <a:t> 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2FBC-E315-C55C-2735-ED961ABD7A1A}"/>
              </a:ext>
            </a:extLst>
          </p:cNvPr>
          <p:cNvGrpSpPr/>
          <p:nvPr/>
        </p:nvGrpSpPr>
        <p:grpSpPr>
          <a:xfrm>
            <a:off x="545442" y="3070"/>
            <a:ext cx="9961012" cy="1076329"/>
            <a:chOff x="-15315" y="172388"/>
            <a:chExt cx="6091984" cy="821013"/>
          </a:xfrm>
          <a:solidFill>
            <a:srgbClr val="1D8FDB"/>
          </a:solidFill>
        </p:grpSpPr>
        <p:sp>
          <p:nvSpPr>
            <p:cNvPr id="5" name="Pentagon 102">
              <a:extLst>
                <a:ext uri="{FF2B5EF4-FFF2-40B4-BE49-F238E27FC236}">
                  <a16:creationId xmlns:a16="http://schemas.microsoft.com/office/drawing/2014/main" id="{72AF20E5-150A-69D6-AC6E-5F21238FF14F}"/>
                </a:ext>
              </a:extLst>
            </p:cNvPr>
            <p:cNvSpPr/>
            <p:nvPr/>
          </p:nvSpPr>
          <p:spPr>
            <a:xfrm>
              <a:off x="-14991" y="172388"/>
              <a:ext cx="6091660" cy="821013"/>
            </a:xfrm>
            <a:prstGeom prst="homePlate">
              <a:avLst>
                <a:gd name="adj" fmla="val 21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6BBACE-8E47-8C74-9B5F-CE18EDA04297}"/>
                </a:ext>
              </a:extLst>
            </p:cNvPr>
            <p:cNvSpPr txBox="1"/>
            <p:nvPr/>
          </p:nvSpPr>
          <p:spPr>
            <a:xfrm>
              <a:off x="-15315" y="361728"/>
              <a:ext cx="5467738" cy="446061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Arial"/>
                </a:rPr>
                <a:t>Chapter 3: Localization and globalization.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9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537EFF"/>
      </a:dk1>
      <a:lt1>
        <a:sysClr val="window" lastClr="FFFFFF"/>
      </a:lt1>
      <a:dk2>
        <a:srgbClr val="17406D"/>
      </a:dk2>
      <a:lt2>
        <a:srgbClr val="B1CFEF"/>
      </a:lt2>
      <a:accent1>
        <a:srgbClr val="4DD3FE"/>
      </a:accent1>
      <a:accent2>
        <a:srgbClr val="4DD3FE"/>
      </a:accent2>
      <a:accent3>
        <a:srgbClr val="B1CFEF"/>
      </a:accent3>
      <a:accent4>
        <a:srgbClr val="4FCEFF"/>
      </a:accent4>
      <a:accent5>
        <a:srgbClr val="3300B2"/>
      </a:accent5>
      <a:accent6>
        <a:srgbClr val="4400EE"/>
      </a:accent6>
      <a:hlink>
        <a:srgbClr val="4400EE"/>
      </a:hlink>
      <a:folHlink>
        <a:srgbClr val="4DD3FE"/>
      </a:folHlink>
    </a:clrScheme>
    <a:fontScheme name="Custom 1">
      <a:majorFont>
        <a:latin typeface="DIN Next LT Arabic Light"/>
        <a:ea typeface=""/>
        <a:cs typeface="DIN Next LT Arabic Light"/>
      </a:majorFont>
      <a:minorFont>
        <a:latin typeface="DIN Next LT Arabic"/>
        <a:ea typeface=""/>
        <a:cs typeface="DIN Next LT Arab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CEAFE-9517-4599-8E26-5ADF9E209080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32867-8D73-44C2-8109-4B381868C626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Tech Process Solutions Training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Process Solutions Training Presentation</dc:title>
  <dc:creator/>
  <cp:revision>422</cp:revision>
  <dcterms:created xsi:type="dcterms:W3CDTF">2019-04-10T12:54:09Z</dcterms:created>
  <dcterms:modified xsi:type="dcterms:W3CDTF">2024-07-14T09:37:43Z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