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531" r:id="rId5"/>
    <p:sldId id="532" r:id="rId6"/>
    <p:sldId id="533" r:id="rId7"/>
    <p:sldId id="534" r:id="rId8"/>
    <p:sldId id="540" r:id="rId9"/>
    <p:sldId id="536" r:id="rId10"/>
    <p:sldId id="549" r:id="rId11"/>
    <p:sldId id="537" r:id="rId12"/>
    <p:sldId id="538" r:id="rId13"/>
    <p:sldId id="542" r:id="rId14"/>
    <p:sldId id="543" r:id="rId15"/>
    <p:sldId id="544" r:id="rId16"/>
    <p:sldId id="550" r:id="rId17"/>
    <p:sldId id="553" r:id="rId18"/>
    <p:sldId id="554" r:id="rId19"/>
    <p:sldId id="555" r:id="rId20"/>
    <p:sldId id="556" r:id="rId21"/>
    <p:sldId id="552" r:id="rId22"/>
    <p:sldId id="557" r:id="rId23"/>
    <p:sldId id="558" r:id="rId24"/>
    <p:sldId id="5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D76E7-4DD2-4492-8914-97C10D7D5B6A}">
          <p14:sldIdLst>
            <p14:sldId id="531"/>
            <p14:sldId id="532"/>
            <p14:sldId id="533"/>
            <p14:sldId id="534"/>
            <p14:sldId id="540"/>
            <p14:sldId id="536"/>
            <p14:sldId id="549"/>
            <p14:sldId id="537"/>
            <p14:sldId id="538"/>
            <p14:sldId id="542"/>
            <p14:sldId id="543"/>
            <p14:sldId id="544"/>
            <p14:sldId id="550"/>
            <p14:sldId id="553"/>
            <p14:sldId id="554"/>
            <p14:sldId id="555"/>
            <p14:sldId id="556"/>
            <p14:sldId id="552"/>
            <p14:sldId id="557"/>
            <p14:sldId id="558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FDB"/>
    <a:srgbClr val="537EFF"/>
    <a:srgbClr val="2F3342"/>
    <a:srgbClr val="4881A7"/>
    <a:srgbClr val="4DD3FE"/>
    <a:srgbClr val="44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9F918-CDAA-41F2-252B-09EB73DF86AB}" v="1" dt="2024-07-30T07:25:15.78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26534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spc="0">
                <a:solidFill>
                  <a:schemeClr val="tx2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Tech Process Solutions</a:t>
            </a:r>
            <a:endParaRPr lang="en-US" sz="2400" b="1" i="0" spc="0">
              <a:solidFill>
                <a:schemeClr val="tx2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22733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4584700"/>
            <a:ext cx="0" cy="22733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5616" y="3217518"/>
            <a:ext cx="1261023" cy="4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267" y="1491358"/>
            <a:ext cx="10668000" cy="2610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Arial"/>
              </a:rPr>
              <a:t>Tech Process Solutions </a:t>
            </a:r>
            <a:r>
              <a:rPr lang="en-US" sz="4000" spc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Training</a:t>
            </a:r>
            <a:br>
              <a:rPr lang="en-US" sz="4000" spc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spc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Presentation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30E86D-3366-45C3-B4AC-921DA35D68FD}"/>
              </a:ext>
            </a:extLst>
          </p:cNvPr>
          <p:cNvSpPr txBox="1">
            <a:spLocks/>
          </p:cNvSpPr>
          <p:nvPr/>
        </p:nvSpPr>
        <p:spPr>
          <a:xfrm>
            <a:off x="762000" y="4061579"/>
            <a:ext cx="10668000" cy="2610125"/>
          </a:xfrm>
          <a:prstGeom prst="rect">
            <a:avLst/>
          </a:prstGeom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Arial"/>
              </a:rPr>
              <a:t>By :</a:t>
            </a:r>
          </a:p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Maysara </a:t>
            </a:r>
            <a:r>
              <a:rPr lang="en-US" sz="2400" spc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Hayajneh</a:t>
            </a:r>
            <a:r>
              <a:rPr lang="en-US" sz="2400" spc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  <a:endParaRPr lang="en-US" sz="2400" spc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4160EF-747D-5F28-A2BF-2C6DEBE9E2F2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3" name="Pentagon 102">
              <a:extLst>
                <a:ext uri="{FF2B5EF4-FFF2-40B4-BE49-F238E27FC236}">
                  <a16:creationId xmlns:a16="http://schemas.microsoft.com/office/drawing/2014/main" id="{8481C3B7-C819-288E-1D89-6313F909F75B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A3072361-973F-981C-59C5-7103507BEF13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CD6599-764C-9536-0127-E48A0666A692}"/>
              </a:ext>
            </a:extLst>
          </p:cNvPr>
          <p:cNvSpPr txBox="1"/>
          <p:nvPr/>
        </p:nvSpPr>
        <p:spPr>
          <a:xfrm>
            <a:off x="535196" y="871908"/>
            <a:ext cx="11658476" cy="695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/>
              <a:buChar char="Ø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Triggers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   There are two types of trigger:</a:t>
            </a: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DML trigger</a:t>
            </a: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DDL trigger</a:t>
            </a:r>
          </a:p>
          <a:p>
            <a:pPr lvl="1">
              <a:lnSpc>
                <a:spcPct val="150000"/>
              </a:lnSpc>
            </a:pPr>
            <a:endParaRPr lang="en-US" sz="2800" b="1" dirty="0">
              <a:solidFill>
                <a:srgbClr val="1D8FDB"/>
              </a:solidFill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1D8FD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1D8FDB"/>
                </a:solidFill>
              </a:rPr>
              <a:t>   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1D8FDB"/>
                </a:solidFill>
              </a:rPr>
              <a:t> 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1D8FD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1D8FDB"/>
                </a:solidFill>
              </a:rPr>
              <a:t> </a:t>
            </a:r>
          </a:p>
          <a:p>
            <a:pPr lvl="1">
              <a:lnSpc>
                <a:spcPct val="150000"/>
              </a:lnSpc>
            </a:pPr>
            <a:endParaRPr lang="en-US" sz="2400" b="1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1D8FDB"/>
              </a:solidFill>
            </a:endParaRPr>
          </a:p>
          <a:p>
            <a:pPr>
              <a:buFont typeface="Arial"/>
            </a:pPr>
            <a:endParaRPr lang="en-US" sz="2000">
              <a:solidFill>
                <a:srgbClr val="537EFF"/>
              </a:solidFill>
            </a:endParaRPr>
          </a:p>
        </p:txBody>
      </p:sp>
      <p:pic>
        <p:nvPicPr>
          <p:cNvPr id="2" name="Picture 1" descr="A diagram of a table&#10;&#10;Description automatically generated">
            <a:extLst>
              <a:ext uri="{FF2B5EF4-FFF2-40B4-BE49-F238E27FC236}">
                <a16:creationId xmlns:a16="http://schemas.microsoft.com/office/drawing/2014/main" id="{3DD49229-22DD-6734-9160-045BC82D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76" y="1304364"/>
            <a:ext cx="4909322" cy="2456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E7DD8-903A-3C11-B212-FA34DEE8FB0A}"/>
              </a:ext>
            </a:extLst>
          </p:cNvPr>
          <p:cNvSpPr txBox="1"/>
          <p:nvPr/>
        </p:nvSpPr>
        <p:spPr>
          <a:xfrm>
            <a:off x="8073839" y="3605492"/>
            <a:ext cx="2319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Figure(3): Trigger Goal.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FA469D6-13DE-DB67-73EF-30AEF4F3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94" y="4403631"/>
            <a:ext cx="7003676" cy="14349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D7895-2A00-E484-0780-E8B71AFD957D}"/>
              </a:ext>
            </a:extLst>
          </p:cNvPr>
          <p:cNvSpPr txBox="1"/>
          <p:nvPr/>
        </p:nvSpPr>
        <p:spPr>
          <a:xfrm>
            <a:off x="4297456" y="5958726"/>
            <a:ext cx="316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Output(3): Trigger Goal.</a:t>
            </a:r>
          </a:p>
        </p:txBody>
      </p:sp>
    </p:spTree>
    <p:extLst>
      <p:ext uri="{BB962C8B-B14F-4D97-AF65-F5344CB8AC3E}">
        <p14:creationId xmlns:p14="http://schemas.microsoft.com/office/powerpoint/2010/main" val="118336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6088CA-A9F7-D702-83E2-D72DD7AF076A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9" name="Pentagon 102">
              <a:extLst>
                <a:ext uri="{FF2B5EF4-FFF2-40B4-BE49-F238E27FC236}">
                  <a16:creationId xmlns:a16="http://schemas.microsoft.com/office/drawing/2014/main" id="{BD958F4F-8D03-7E62-AFD2-C93CB5234EC3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61EB8A03-28B4-128B-A4E5-A71073686206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8E3654-5CA6-811A-5489-C97C06DC73F1}"/>
              </a:ext>
            </a:extLst>
          </p:cNvPr>
          <p:cNvSpPr txBox="1"/>
          <p:nvPr/>
        </p:nvSpPr>
        <p:spPr>
          <a:xfrm>
            <a:off x="1050014" y="859898"/>
            <a:ext cx="10352760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/>
              <a:buChar char="Ø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egoe UI"/>
                <a:cs typeface="Segoe UI"/>
              </a:rPr>
              <a:t>Indexing in Database:</a:t>
            </a:r>
            <a:endParaRPr lang="en-US" sz="2400">
              <a:solidFill>
                <a:schemeClr val="bg2">
                  <a:lumMod val="10000"/>
                </a:schemeClr>
              </a:solidFill>
              <a:latin typeface="Segoe UI"/>
              <a:cs typeface="Segoe UI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What is an Index: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371600" lvl="2" indent="-457200">
              <a:lnSpc>
                <a:spcPct val="150000"/>
              </a:lnSpc>
              <a:buFont typeface="Wingdings,Sans-Serif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 structure in a database.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371600" lvl="2" indent="-457200">
              <a:lnSpc>
                <a:spcPct val="150000"/>
              </a:lnSpc>
              <a:buFont typeface="Wingdings,Sans-Serif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Speeds up data retrieval,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rgbClr val="1D8FDB"/>
                </a:solidFill>
                <a:latin typeface="Arial"/>
                <a:cs typeface="Arial"/>
              </a:rPr>
              <a:t> 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endParaRPr lang="en-US" sz="2800" b="1" dirty="0">
              <a:solidFill>
                <a:srgbClr val="1D8FDB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endParaRPr lang="en-US" sz="2800" b="1" dirty="0">
              <a:solidFill>
                <a:srgbClr val="1D8FDB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endParaRPr lang="en-US" sz="2800" b="1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1D8FDB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endParaRPr lang="en-US" sz="2000" b="1" dirty="0"/>
          </a:p>
          <a:p>
            <a:pPr marL="742950" lvl="1" indent="-285750">
              <a:buFont typeface="Wingdings"/>
              <a:buChar char="Ø"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 </a:t>
            </a:r>
          </a:p>
          <a:p>
            <a:r>
              <a:rPr lang="en-US" dirty="0"/>
              <a:t>   </a:t>
            </a:r>
          </a:p>
          <a:p>
            <a:pPr marL="285750" indent="-285750">
              <a:buFont typeface="Wingdings"/>
              <a:buChar char="Ø"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86491-64EA-6776-E9AB-09421991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1486"/>
              </p:ext>
            </p:extLst>
          </p:nvPr>
        </p:nvGraphicFramePr>
        <p:xfrm>
          <a:off x="2162733" y="3428999"/>
          <a:ext cx="7106750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3375">
                  <a:extLst>
                    <a:ext uri="{9D8B030D-6E8A-4147-A177-3AD203B41FA5}">
                      <a16:colId xmlns:a16="http://schemas.microsoft.com/office/drawing/2014/main" val="1824298962"/>
                    </a:ext>
                  </a:extLst>
                </a:gridCol>
                <a:gridCol w="3553375">
                  <a:extLst>
                    <a:ext uri="{9D8B030D-6E8A-4147-A177-3AD203B41FA5}">
                      <a16:colId xmlns:a16="http://schemas.microsoft.com/office/drawing/2014/main" val="177588307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i="0" dirty="0">
                          <a:solidFill>
                            <a:srgbClr val="2F3342"/>
                          </a:solidFill>
                          <a:effectLst/>
                          <a:latin typeface="DIN Next LT Arabic" panose="020B0503020203050203"/>
                        </a:rPr>
                        <a:t>Index Advantages </a:t>
                      </a:r>
                      <a:endParaRPr lang="en-US" b="1" i="0">
                        <a:solidFill>
                          <a:srgbClr val="2F3342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F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i="0" dirty="0">
                          <a:solidFill>
                            <a:srgbClr val="2F3342"/>
                          </a:solidFill>
                          <a:effectLst/>
                          <a:latin typeface="DIN Next LT Arabic" panose="020B0503020203050203"/>
                        </a:rPr>
                        <a:t>Index Disadvantages </a:t>
                      </a:r>
                      <a:endParaRPr lang="en-US" b="1" i="0">
                        <a:solidFill>
                          <a:srgbClr val="2F3342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5379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2F3342"/>
                          </a:solidFill>
                          <a:effectLst/>
                          <a:latin typeface="DIN Next LT Arabic" panose="020B0503020203050203"/>
                        </a:rPr>
                        <a:t>Faster data retrieval</a:t>
                      </a:r>
                      <a:endParaRPr lang="en-US" b="0" i="0">
                        <a:solidFill>
                          <a:srgbClr val="2F3342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2F3342"/>
                          </a:solidFill>
                          <a:effectLst/>
                          <a:latin typeface="DIN Next LT Arabic" panose="020B0503020203050203"/>
                        </a:rPr>
                        <a:t>Take more space</a:t>
                      </a:r>
                      <a:endParaRPr lang="en-US" b="0" i="0">
                        <a:solidFill>
                          <a:srgbClr val="2F3342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0250"/>
                  </a:ext>
                </a:extLst>
              </a:tr>
              <a:tr h="5148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2F3342"/>
                          </a:solidFill>
                          <a:effectLst/>
                        </a:rPr>
                        <a:t>Retrieving data efficiently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2F3342"/>
                          </a:solidFill>
                          <a:effectLst/>
                          <a:latin typeface="DIN Next LT Arabic" panose="020B0503020203050203"/>
                        </a:rPr>
                        <a:t>DML operations, are all slowed by indexes</a:t>
                      </a:r>
                      <a:endParaRPr lang="en-US" b="0" i="0" dirty="0">
                        <a:solidFill>
                          <a:srgbClr val="2F3342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38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7E56F-96C9-163D-EBF1-E4E4ABBF14F1}"/>
              </a:ext>
            </a:extLst>
          </p:cNvPr>
          <p:cNvSpPr txBox="1"/>
          <p:nvPr/>
        </p:nvSpPr>
        <p:spPr>
          <a:xfrm>
            <a:off x="4310658" y="4926557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Table(1): Indexing adv/dis.</a:t>
            </a:r>
          </a:p>
        </p:txBody>
      </p:sp>
    </p:spTree>
    <p:extLst>
      <p:ext uri="{BB962C8B-B14F-4D97-AF65-F5344CB8AC3E}">
        <p14:creationId xmlns:p14="http://schemas.microsoft.com/office/powerpoint/2010/main" val="267601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A8A29-621F-9ABE-4889-3DBE56E94C31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11" name="Pentagon 102">
              <a:extLst>
                <a:ext uri="{FF2B5EF4-FFF2-40B4-BE49-F238E27FC236}">
                  <a16:creationId xmlns:a16="http://schemas.microsoft.com/office/drawing/2014/main" id="{B823CF61-917F-13E2-FA63-7E8C66F5915C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53A2FCD6-CB70-AC69-787B-35CD21BC7C7A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6D29E2-0CDE-4C55-B050-140DDC4B8761}"/>
              </a:ext>
            </a:extLst>
          </p:cNvPr>
          <p:cNvSpPr txBox="1"/>
          <p:nvPr/>
        </p:nvSpPr>
        <p:spPr>
          <a:xfrm>
            <a:off x="909403" y="1064558"/>
            <a:ext cx="11125199" cy="6161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Segoe UI"/>
              </a:rPr>
              <a:t>Beside to the tasks I have been asked to read about 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/>
                <a:cs typeface="Segoe UI"/>
              </a:rPr>
              <a:t>normalization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Segoe UI"/>
              </a:rPr>
              <a:t>.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  <a:cs typeface="Segoe UI"/>
            </a:endParaRPr>
          </a:p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What is normalization</a:t>
            </a:r>
            <a:endParaRPr lang="en-US" sz="24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Segoe UI"/>
              </a:rPr>
              <a:t> Normalization is a process of organizing data in a way that I can avoid redundant data    and ensure data integrity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  <a:cs typeface="Segoe UI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Why we use normalization:</a:t>
            </a:r>
            <a:endParaRPr lang="en-US" sz="24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Avoid data redundancy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Ensures data integrity.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Types of normalization:</a:t>
            </a:r>
            <a:endParaRPr lang="en-US" sz="24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First normal form(1NF)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Second normal form(2NF)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Third normal form(3NF)</a:t>
            </a:r>
          </a:p>
          <a:p>
            <a:pPr marL="742950" lvl="1" indent="-342900">
              <a:lnSpc>
                <a:spcPct val="150000"/>
              </a:lnSpc>
              <a:spcBef>
                <a:spcPts val="500"/>
              </a:spcBef>
              <a:buFont typeface="Courier New,monospace"/>
              <a:buChar char="o"/>
            </a:pPr>
            <a:endParaRPr lang="en-US" sz="1500" dirty="0">
              <a:solidFill>
                <a:srgbClr val="1D8FDB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E04857-2371-862B-163A-E7DA7B1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74626"/>
              </p:ext>
            </p:extLst>
          </p:nvPr>
        </p:nvGraphicFramePr>
        <p:xfrm>
          <a:off x="5219177" y="3152383"/>
          <a:ext cx="6683808" cy="2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904">
                  <a:extLst>
                    <a:ext uri="{9D8B030D-6E8A-4147-A177-3AD203B41FA5}">
                      <a16:colId xmlns:a16="http://schemas.microsoft.com/office/drawing/2014/main" val="4127531529"/>
                    </a:ext>
                  </a:extLst>
                </a:gridCol>
                <a:gridCol w="3341904">
                  <a:extLst>
                    <a:ext uri="{9D8B030D-6E8A-4147-A177-3AD203B41FA5}">
                      <a16:colId xmlns:a16="http://schemas.microsoft.com/office/drawing/2014/main" val="1458381190"/>
                    </a:ext>
                  </a:extLst>
                </a:gridCol>
              </a:tblGrid>
              <a:tr h="342750">
                <a:tc>
                  <a:txBody>
                    <a:bodyPr/>
                    <a:lstStyle/>
                    <a:p>
                      <a:pPr lvl="2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Description</a:t>
                      </a:r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1D8FDB"/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Normal Form</a:t>
                      </a:r>
                    </a:p>
                  </a:txBody>
                  <a:tcPr>
                    <a:solidFill>
                      <a:srgbClr val="1D8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67784"/>
                  </a:ext>
                </a:extLst>
              </a:tr>
              <a:tr h="520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If a table has no repeated groups, and has an unique column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1NF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0152"/>
                  </a:ext>
                </a:extLst>
              </a:tr>
              <a:tr h="7283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if a table is in 1NF and every non-key attribute is fully dependent on the primary key, then it is in 2N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2NF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0834"/>
                  </a:ext>
                </a:extLst>
              </a:tr>
              <a:tr h="3427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If a table is in 2NF and has no transitive dependencies, it is in 3NF</a:t>
                      </a:r>
                      <a:endParaRPr lang="en-US" sz="14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3NF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90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ABE5670-A726-7E90-BCF0-06B7A24871D1}"/>
              </a:ext>
            </a:extLst>
          </p:cNvPr>
          <p:cNvSpPr txBox="1"/>
          <p:nvPr/>
        </p:nvSpPr>
        <p:spPr>
          <a:xfrm>
            <a:off x="6796368" y="5286374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Table(2): Types of 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7198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A5C95-1EEE-7B68-CA9F-ED7F22D1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80" y="715811"/>
            <a:ext cx="11470187" cy="739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ASP.NET Core Frameworks :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 Frameworks:</a:t>
            </a:r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MVC Framework:</a:t>
            </a:r>
          </a:p>
          <a:p>
            <a:pPr marL="1428750" lvl="2" indent="-285750">
              <a:lnSpc>
                <a:spcPct val="120000"/>
              </a:lnSpc>
              <a:buFont typeface="Wingdings"/>
              <a:buChar char="ü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Model</a:t>
            </a:r>
          </a:p>
          <a:p>
            <a:pPr marL="1885950" lvl="3" indent="-285750">
              <a:lnSpc>
                <a:spcPct val="120000"/>
              </a:lnSpc>
              <a:buFont typeface="Wingdings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 Annotation</a:t>
            </a:r>
          </a:p>
          <a:p>
            <a:pPr marL="1885950" lvl="3" indent="-285750">
              <a:lnSpc>
                <a:spcPct val="120000"/>
              </a:lnSpc>
              <a:buFont typeface="Wingdings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Table attributes</a:t>
            </a:r>
          </a:p>
          <a:p>
            <a:pPr marL="1885950" lvl="3" indent="-285750">
              <a:lnSpc>
                <a:spcPct val="120000"/>
              </a:lnSpc>
              <a:buFont typeface="Wingdings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Navigation properties</a:t>
            </a:r>
            <a:endParaRPr lang="en-US" sz="140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1428750" lvl="2" indent="-285750">
              <a:lnSpc>
                <a:spcPct val="120000"/>
              </a:lnSpc>
              <a:buFont typeface="Wingdings,Sans-Serif"/>
              <a:buChar char="ü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View</a:t>
            </a:r>
            <a:endParaRPr lang="en-US" sz="18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885950" lvl="3" indent="-285750">
              <a:lnSpc>
                <a:spcPct val="120000"/>
              </a:lnSpc>
              <a:buFont typeface="Wingdings,Sans-Serif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Tag helpers.</a:t>
            </a:r>
            <a:endParaRPr lang="en-US" sz="14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885950" lvl="3" indent="-285750">
              <a:lnSpc>
                <a:spcPct val="120000"/>
              </a:lnSpc>
              <a:buFont typeface="Wingdings,Sans-Serif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Rendering.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DIN Next LT Arabic"/>
            </a:endParaRPr>
          </a:p>
          <a:p>
            <a:pPr lvl="2">
              <a:lnSpc>
                <a:spcPct val="120000"/>
              </a:lnSpc>
              <a:buFont typeface="Wingdings,Sans-Serif"/>
              <a:buChar char="ü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Controller</a:t>
            </a:r>
            <a:endParaRPr lang="en-US" sz="1800" dirty="0">
              <a:solidFill>
                <a:srgbClr val="537EFF"/>
              </a:solidFill>
              <a:latin typeface="Arial"/>
              <a:cs typeface="Arial"/>
            </a:endParaRPr>
          </a:p>
          <a:p>
            <a:pPr marL="1885950" lvl="3" indent="-285750">
              <a:lnSpc>
                <a:spcPct val="120000"/>
              </a:lnSpc>
              <a:buFont typeface="Wingdings,Sans-Serif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End points</a:t>
            </a:r>
            <a:endParaRPr lang="en-US" sz="1400" dirty="0">
              <a:solidFill>
                <a:srgbClr val="537EFF"/>
              </a:solidFill>
              <a:latin typeface="Arial"/>
              <a:cs typeface="Arial"/>
            </a:endParaRPr>
          </a:p>
          <a:p>
            <a:pPr marL="1885950" lvl="3" indent="-285750">
              <a:lnSpc>
                <a:spcPct val="120000"/>
              </a:lnSpc>
              <a:buFont typeface="Wingdings,Sans-Serif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Routing</a:t>
            </a:r>
            <a:endParaRPr lang="en-US" sz="1400" dirty="0">
              <a:solidFill>
                <a:srgbClr val="537EFF"/>
              </a:solidFill>
              <a:latin typeface="Arial"/>
              <a:cs typeface="Arial"/>
            </a:endParaRPr>
          </a:p>
          <a:p>
            <a:pPr marL="1885950" lvl="3" indent="-285750">
              <a:lnSpc>
                <a:spcPct val="120000"/>
              </a:lnSpc>
              <a:buFont typeface="Wingdings,Sans-Serif"/>
              <a:buChar char="q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Validation</a:t>
            </a:r>
          </a:p>
          <a:p>
            <a:pPr marL="1428750" lvl="2" indent="-285750">
              <a:lnSpc>
                <a:spcPct val="120000"/>
              </a:lnSpc>
              <a:buFont typeface="Wingdings,Sans-Serif"/>
              <a:buChar char="ü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2">
              <a:lnSpc>
                <a:spcPct val="120000"/>
              </a:lnSpc>
              <a:buFont typeface="Wingdings,Sans-Serif"/>
              <a:buChar char="ü"/>
            </a:pPr>
            <a:endParaRPr lang="en-US" sz="180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 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63800F-0083-42AB-C17E-C49F038E8FE8}"/>
              </a:ext>
            </a:extLst>
          </p:cNvPr>
          <p:cNvGrpSpPr/>
          <p:nvPr/>
        </p:nvGrpSpPr>
        <p:grpSpPr>
          <a:xfrm>
            <a:off x="534920" y="-3072"/>
            <a:ext cx="5554514" cy="728537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0723FCC6-A615-A691-6F33-E5BBC30C6D49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E8A911-2F91-3878-00C4-B4C8492BACAA}"/>
                </a:ext>
              </a:extLst>
            </p:cNvPr>
            <p:cNvSpPr txBox="1"/>
            <p:nvPr/>
          </p:nvSpPr>
          <p:spPr>
            <a:xfrm>
              <a:off x="722657" y="233062"/>
              <a:ext cx="4188341" cy="610470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 asp.net Core</a:t>
              </a:r>
            </a:p>
          </p:txBody>
        </p:sp>
      </p:grpSp>
      <p:pic>
        <p:nvPicPr>
          <p:cNvPr id="3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850FDF0C-FE2D-9390-BC3D-54F76404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3" y="1232647"/>
            <a:ext cx="6096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0122-BF50-DA6F-C312-3B1C16EF597D}"/>
              </a:ext>
            </a:extLst>
          </p:cNvPr>
          <p:cNvSpPr txBox="1"/>
          <p:nvPr/>
        </p:nvSpPr>
        <p:spPr>
          <a:xfrm>
            <a:off x="7300634" y="4412316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Figure(4): 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482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42D4F-F1C5-2645-2A63-9AA2C2FF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83" y="858417"/>
            <a:ext cx="11492751" cy="6014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Chapter 3: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Project Purpose: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The project serves as 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party registration system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Guests can register for the party by filling out a form.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The form collects information such as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guest 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email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,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phone number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Additionally, guests indicate whether they will attend the party.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Implementation Details: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The project uses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ASP.NET MVC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 architecture.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No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Entity Framework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 is involved; instead, data is stored in 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simple list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2" indent="-28575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The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controller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 includes two actions: 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3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Rsvp form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: Handles form submissions, validates input, and adds responses to the list.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3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List responses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: Displays the registered guests.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1D8FDB"/>
              </a:solidFill>
            </a:endParaRPr>
          </a:p>
          <a:p>
            <a:pPr lvl="1">
              <a:lnSpc>
                <a:spcPct val="17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9AEBD5-DA27-B27C-2E89-A26308AF59B6}"/>
              </a:ext>
            </a:extLst>
          </p:cNvPr>
          <p:cNvGrpSpPr/>
          <p:nvPr/>
        </p:nvGrpSpPr>
        <p:grpSpPr>
          <a:xfrm>
            <a:off x="534920" y="-3072"/>
            <a:ext cx="6238071" cy="863007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4" name="Pentagon 102">
              <a:extLst>
                <a:ext uri="{FF2B5EF4-FFF2-40B4-BE49-F238E27FC236}">
                  <a16:creationId xmlns:a16="http://schemas.microsoft.com/office/drawing/2014/main" id="{A879AE5C-9B6A-09A9-509A-9C6E64ABBACB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BA1638-27EA-C8BA-4AC9-AD5E09FFBA52}"/>
                </a:ext>
              </a:extLst>
            </p:cNvPr>
            <p:cNvSpPr txBox="1"/>
            <p:nvPr/>
          </p:nvSpPr>
          <p:spPr>
            <a:xfrm>
              <a:off x="722657" y="233062"/>
              <a:ext cx="4188341" cy="515349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 asp.net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72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1C47E-7562-6BCD-20C1-4B520FC78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984" y="1451685"/>
            <a:ext cx="4905873" cy="403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9C5D8B-F211-1E51-59F3-5B71EFDDDF50}"/>
              </a:ext>
            </a:extLst>
          </p:cNvPr>
          <p:cNvSpPr txBox="1"/>
          <p:nvPr/>
        </p:nvSpPr>
        <p:spPr>
          <a:xfrm>
            <a:off x="2121060" y="5483628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Figure(5): Business Logic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4C9060-6F53-F2F8-5F43-235974A0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83" y="1454801"/>
            <a:ext cx="5026029" cy="4032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BEEE7-8E89-6E81-0105-C56BE8BAB7C5}"/>
              </a:ext>
            </a:extLst>
          </p:cNvPr>
          <p:cNvSpPr txBox="1"/>
          <p:nvPr/>
        </p:nvSpPr>
        <p:spPr>
          <a:xfrm>
            <a:off x="8024257" y="5483627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Figure(6):Controller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D7AB6-208D-FE4D-BDA7-DD2003F09C6E}"/>
              </a:ext>
            </a:extLst>
          </p:cNvPr>
          <p:cNvGrpSpPr/>
          <p:nvPr/>
        </p:nvGrpSpPr>
        <p:grpSpPr>
          <a:xfrm>
            <a:off x="546126" y="-3072"/>
            <a:ext cx="6238071" cy="863007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10" name="Pentagon 102">
              <a:extLst>
                <a:ext uri="{FF2B5EF4-FFF2-40B4-BE49-F238E27FC236}">
                  <a16:creationId xmlns:a16="http://schemas.microsoft.com/office/drawing/2014/main" id="{4F28A0AD-4531-437D-A6D6-00631AED551B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52CD8D-A5D0-519B-EB13-F0B4CB962367}"/>
                </a:ext>
              </a:extLst>
            </p:cNvPr>
            <p:cNvSpPr txBox="1"/>
            <p:nvPr/>
          </p:nvSpPr>
          <p:spPr>
            <a:xfrm>
              <a:off x="722657" y="233062"/>
              <a:ext cx="4188341" cy="515349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 Asp.net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9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4E90A2-6E5C-535F-85DF-6C2D6EAF6108}"/>
              </a:ext>
            </a:extLst>
          </p:cNvPr>
          <p:cNvGrpSpPr/>
          <p:nvPr/>
        </p:nvGrpSpPr>
        <p:grpSpPr>
          <a:xfrm>
            <a:off x="568538" y="-3072"/>
            <a:ext cx="6017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CAF4612A-CC5D-A4C9-05A4-DA791F47B780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85BEC-53D2-0AFB-49CA-BA2606B7A8AB}"/>
                </a:ext>
              </a:extLst>
            </p:cNvPr>
            <p:cNvSpPr txBox="1"/>
            <p:nvPr/>
          </p:nvSpPr>
          <p:spPr>
            <a:xfrm>
              <a:off x="722657" y="233062"/>
              <a:ext cx="4310494" cy="508744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 Pro ASP.NET Core</a:t>
              </a:r>
            </a:p>
          </p:txBody>
        </p:sp>
      </p:grp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90F7D0-FCD5-480B-623C-FF631E9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08" y="1026367"/>
            <a:ext cx="6317998" cy="5322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EF786-9BF6-B867-9B94-498975FF3AB2}"/>
              </a:ext>
            </a:extLst>
          </p:cNvPr>
          <p:cNvSpPr txBox="1"/>
          <p:nvPr/>
        </p:nvSpPr>
        <p:spPr>
          <a:xfrm>
            <a:off x="4328618" y="6357687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Figure(7): Registration 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0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DFD053-8078-F34F-EEB8-06A25C49B97A}"/>
              </a:ext>
            </a:extLst>
          </p:cNvPr>
          <p:cNvGrpSpPr/>
          <p:nvPr/>
        </p:nvGrpSpPr>
        <p:grpSpPr>
          <a:xfrm>
            <a:off x="557331" y="-3072"/>
            <a:ext cx="6331628" cy="81818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EFFFA235-8817-79F5-D80F-16B420928C2C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3F1248-5C93-5D40-C81E-9E73D1F83843}"/>
                </a:ext>
              </a:extLst>
            </p:cNvPr>
            <p:cNvSpPr txBox="1"/>
            <p:nvPr/>
          </p:nvSpPr>
          <p:spPr>
            <a:xfrm>
              <a:off x="722657" y="233062"/>
              <a:ext cx="3579805" cy="543583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 Asp.net Core </a:t>
              </a:r>
            </a:p>
          </p:txBody>
        </p:sp>
      </p:grpSp>
      <p:pic>
        <p:nvPicPr>
          <p:cNvPr id="2" name="Picture 1" descr="A blue and white rectangle with black text&#10;&#10;Description automatically generated">
            <a:extLst>
              <a:ext uri="{FF2B5EF4-FFF2-40B4-BE49-F238E27FC236}">
                <a16:creationId xmlns:a16="http://schemas.microsoft.com/office/drawing/2014/main" id="{E875F3AF-F569-1E67-AFBA-91397A81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1" y="1711180"/>
            <a:ext cx="3841931" cy="1336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F2632-AC47-C1A3-A5A1-E80740F8E9BC}"/>
              </a:ext>
            </a:extLst>
          </p:cNvPr>
          <p:cNvSpPr txBox="1"/>
          <p:nvPr/>
        </p:nvSpPr>
        <p:spPr>
          <a:xfrm>
            <a:off x="686015" y="925560"/>
            <a:ext cx="36699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User Experience: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A840F-3735-8D63-3BED-5F2BC94EB6FF}"/>
              </a:ext>
            </a:extLst>
          </p:cNvPr>
          <p:cNvSpPr txBox="1"/>
          <p:nvPr/>
        </p:nvSpPr>
        <p:spPr>
          <a:xfrm>
            <a:off x="1750344" y="3044892"/>
            <a:ext cx="21840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Figure(8): Main View 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FA5867C-2DE6-D3F4-4213-066B193D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52" y="1301821"/>
            <a:ext cx="5093920" cy="19106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DD92F5-4329-A0C1-9394-2B531CAF4DBA}"/>
              </a:ext>
            </a:extLst>
          </p:cNvPr>
          <p:cNvSpPr txBox="1"/>
          <p:nvPr/>
        </p:nvSpPr>
        <p:spPr>
          <a:xfrm>
            <a:off x="7663672" y="3212980"/>
            <a:ext cx="36036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Figure(9): 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Registration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Form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6F9D3247-3824-08B0-F601-1B84ABE3C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62" y="4055627"/>
            <a:ext cx="3829442" cy="1867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2D91CC-937C-2FDB-6ECB-AF2DA3E0772B}"/>
              </a:ext>
            </a:extLst>
          </p:cNvPr>
          <p:cNvSpPr txBox="1"/>
          <p:nvPr/>
        </p:nvSpPr>
        <p:spPr>
          <a:xfrm>
            <a:off x="1886042" y="5908839"/>
            <a:ext cx="28730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Figure(10): Response Page 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B3CD959A-7AF6-0087-B454-E13F73DBB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784688"/>
            <a:ext cx="5870531" cy="230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2DE610-D1BF-731C-AE7E-705DE1116AA3}"/>
              </a:ext>
            </a:extLst>
          </p:cNvPr>
          <p:cNvSpPr txBox="1"/>
          <p:nvPr/>
        </p:nvSpPr>
        <p:spPr>
          <a:xfrm>
            <a:off x="7282672" y="6086291"/>
            <a:ext cx="28730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Figure(11): List of attending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AE88C-F6A7-2690-4181-08E9CB11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01" y="1154221"/>
            <a:ext cx="11063090" cy="5534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 What is Entity Frameworks: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Entity Framework is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Object-Relational Mapper.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It supports multiple database engines.</a:t>
            </a:r>
          </a:p>
          <a:p>
            <a:pPr marL="9715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endParaRPr lang="en-US" sz="2000" dirty="0">
              <a:solidFill>
                <a:srgbClr val="1D8FDB"/>
              </a:solidFill>
              <a:latin typeface="Arial"/>
              <a:cs typeface="Arial"/>
            </a:endParaRPr>
          </a:p>
          <a:p>
            <a:pPr marL="971550" lvl="1" indent="-285750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endParaRPr lang="en-US" sz="2000" dirty="0">
              <a:latin typeface="Arial"/>
              <a:cs typeface="Arial"/>
            </a:endParaRPr>
          </a:p>
          <a:p>
            <a:pPr marL="285750" indent="0">
              <a:lnSpc>
                <a:spcPct val="150000"/>
              </a:lnSpc>
              <a:buNone/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81403D-1F56-3BFA-624B-7E1A8836448F}"/>
              </a:ext>
            </a:extLst>
          </p:cNvPr>
          <p:cNvGrpSpPr/>
          <p:nvPr/>
        </p:nvGrpSpPr>
        <p:grpSpPr>
          <a:xfrm>
            <a:off x="555797" y="16394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4" name="Pentagon 102">
              <a:extLst>
                <a:ext uri="{FF2B5EF4-FFF2-40B4-BE49-F238E27FC236}">
                  <a16:creationId xmlns:a16="http://schemas.microsoft.com/office/drawing/2014/main" id="{F8657152-A303-680F-BF9C-0B74C94A8E7E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58FFF0-8D5E-D205-D26A-11C09BFD8974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508744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 Entity Framework</a:t>
              </a:r>
              <a:endParaRPr lang="en-US" sz="32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2DCCCC-4F1D-2737-AF4C-322BDA04EBA7}"/>
              </a:ext>
            </a:extLst>
          </p:cNvPr>
          <p:cNvSpPr txBox="1"/>
          <p:nvPr/>
        </p:nvSpPr>
        <p:spPr>
          <a:xfrm>
            <a:off x="4197371" y="5992191"/>
            <a:ext cx="3541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Figure(12): Object Relational Mapper</a:t>
            </a:r>
            <a:endParaRPr lang="en-US" dirty="0"/>
          </a:p>
        </p:txBody>
      </p:sp>
      <p:pic>
        <p:nvPicPr>
          <p:cNvPr id="7" name="Picture 6" descr="A black background with text and icons&#10;&#10;Description automatically generated">
            <a:extLst>
              <a:ext uri="{FF2B5EF4-FFF2-40B4-BE49-F238E27FC236}">
                <a16:creationId xmlns:a16="http://schemas.microsoft.com/office/drawing/2014/main" id="{BD28B04A-1670-3B6F-C74A-E54A86A3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77" y="3426624"/>
            <a:ext cx="5759824" cy="25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7D5C74-EBAB-A47A-0AA4-C7DA0613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29" y="1251697"/>
            <a:ext cx="10248899" cy="545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Entity Framework Basic Components (Classes):</a:t>
            </a:r>
            <a:endParaRPr lang="en-US" sz="240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/>
              </a:rPr>
              <a:t>DbContext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class.</a:t>
            </a: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Plays a crucial role to interact with database.</a:t>
            </a: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Seeding Tables.</a:t>
            </a: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Connection Strings.</a:t>
            </a:r>
          </a:p>
          <a:p>
            <a:pPr lvl="3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Information about the database.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err="1">
                <a:solidFill>
                  <a:schemeClr val="bg2">
                    <a:lumMod val="10000"/>
                  </a:schemeClr>
                </a:solidFill>
                <a:latin typeface="Arial"/>
              </a:rPr>
              <a:t>DbSet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class.</a:t>
            </a: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Responsible of creating tables, in database.</a:t>
            </a: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Implementing CRUD operations.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 dirty="0">
              <a:solidFill>
                <a:srgbClr val="1D8FDB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1D8FDB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3CA4D0-CEDD-14F9-7D25-0D3ED4D4AEE7}"/>
              </a:ext>
            </a:extLst>
          </p:cNvPr>
          <p:cNvGrpSpPr/>
          <p:nvPr/>
        </p:nvGrpSpPr>
        <p:grpSpPr>
          <a:xfrm>
            <a:off x="555797" y="16394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81CCD4B8-03EE-7C90-F5A3-F8F8E2CD9FE9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7B560-15D2-25D3-00E1-842374102A8D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508744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 Entity Framework</a:t>
              </a:r>
              <a:endParaRPr lang="en-US" sz="32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06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B5F5-B39B-464F-BD10-188AD2DE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53" y="1717684"/>
            <a:ext cx="10248899" cy="3219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 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 Training Stage: First two week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solidFill>
                <a:srgbClr val="1D8FD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A73854-1584-4D79-9058-39F264E4788E}"/>
              </a:ext>
            </a:extLst>
          </p:cNvPr>
          <p:cNvGrpSpPr/>
          <p:nvPr/>
        </p:nvGrpSpPr>
        <p:grpSpPr>
          <a:xfrm>
            <a:off x="545204" y="566740"/>
            <a:ext cx="5402000" cy="866538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10" name="Pentagon 102">
              <a:extLst>
                <a:ext uri="{FF2B5EF4-FFF2-40B4-BE49-F238E27FC236}">
                  <a16:creationId xmlns:a16="http://schemas.microsoft.com/office/drawing/2014/main" id="{79DE0A05-A664-44F5-93C8-C23954217CC1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F35311-17E1-42BD-88B1-72C7257333E8}"/>
                </a:ext>
              </a:extLst>
            </p:cNvPr>
            <p:cNvSpPr txBox="1"/>
            <p:nvPr/>
          </p:nvSpPr>
          <p:spPr>
            <a:xfrm>
              <a:off x="300971" y="273676"/>
              <a:ext cx="3706073" cy="621302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000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Outline</a:t>
              </a:r>
              <a:endParaRPr lang="en-US" sz="400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9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2145C4-3CE9-06A8-F6B7-D4E8E2B1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29" y="1195668"/>
            <a:ext cx="11055722" cy="5519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Migration:</a:t>
            </a:r>
            <a:endParaRPr lang="en-US" sz="2400" b="1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It is a tool to keep track of database changing by using: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  <a:cs typeface="DIN Next LT Arabic"/>
            </a:endParaRP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 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add-migration</a:t>
            </a: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 update-database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Migration basically convert the C# code that is generated in the migration folder, to SQL statements in the Database to track changes.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egoe UI"/>
                <a:cs typeface="Segoe UI"/>
              </a:rPr>
              <a:t>Contoso University web app: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Segoe UI"/>
                <a:cs typeface="Segoe UI"/>
              </a:rPr>
              <a:t>I implemented "CRUD" Operations.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 I implemented sort, and search functionalities to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Segoe UI"/>
                <a:cs typeface="DIN Next LT Arabic"/>
              </a:rPr>
              <a:t>I am going to explain the details in the project.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1D8FDB"/>
              </a:solidFill>
              <a:latin typeface="Segoe UI"/>
              <a:cs typeface="DIN Next LT Arabic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endParaRPr lang="en-US" sz="2000" b="1" dirty="0">
              <a:solidFill>
                <a:srgbClr val="1D8FDB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dirty="0">
              <a:solidFill>
                <a:srgbClr val="537EFF"/>
              </a:solidFill>
              <a:latin typeface="Segoe UI"/>
              <a:cs typeface="DIN Next LT Arabic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DB69C3-2794-FA3C-E9A1-B7E46A9B1FC5}"/>
              </a:ext>
            </a:extLst>
          </p:cNvPr>
          <p:cNvGrpSpPr/>
          <p:nvPr/>
        </p:nvGrpSpPr>
        <p:grpSpPr>
          <a:xfrm>
            <a:off x="555797" y="16394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8E9958F9-55EF-5D4A-4158-1C330CD51A47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9CB1F5-B450-AB74-51BE-9AA2270A4CD4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508744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 Entity Framework</a:t>
              </a:r>
              <a:endParaRPr lang="en-US" sz="32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5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5596E-FF19-4C32-BAAB-EBE42E0A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559939"/>
            <a:ext cx="10248899" cy="1738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Thank you All !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Lucida Sans"/>
              </a:rPr>
              <a:t>Any Questions? 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 dirty="0">
              <a:solidFill>
                <a:srgbClr val="1D8FDB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147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DFE313-A6B3-4226-997B-C85D4556F2D9}"/>
              </a:ext>
            </a:extLst>
          </p:cNvPr>
          <p:cNvGrpSpPr/>
          <p:nvPr/>
        </p:nvGrpSpPr>
        <p:grpSpPr>
          <a:xfrm>
            <a:off x="545204" y="378850"/>
            <a:ext cx="5402000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8F89D5EC-6C15-4F9B-AC92-CAAFEED0073D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F62CC3-CB3A-4073-890B-790E245229C6}"/>
                </a:ext>
              </a:extLst>
            </p:cNvPr>
            <p:cNvSpPr txBox="1"/>
            <p:nvPr/>
          </p:nvSpPr>
          <p:spPr>
            <a:xfrm>
              <a:off x="398166" y="293346"/>
              <a:ext cx="3706073" cy="55015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Introduction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C81F35-19E3-42FD-87EF-5D0452C3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15" y="1603039"/>
            <a:ext cx="10248899" cy="4590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 About me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 graduated from TTU (Tafila Technical University).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Electrical Power Engineer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About our Training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We have started our training in TPS on the 4th of June 2024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Our training primarily focused on developing web applications using .NET Core with MVC and Entity Framework.</a:t>
            </a:r>
          </a:p>
          <a:p>
            <a:pPr lvl="1">
              <a:lnSpc>
                <a:spcPct val="160000"/>
              </a:lnSpc>
            </a:pPr>
            <a:endParaRPr lang="en-US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rgbClr val="1D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0182AE-3B2A-419E-B2D1-AB739111B290}"/>
              </a:ext>
            </a:extLst>
          </p:cNvPr>
          <p:cNvGrpSpPr/>
          <p:nvPr/>
        </p:nvGrpSpPr>
        <p:grpSpPr>
          <a:xfrm>
            <a:off x="545204" y="566740"/>
            <a:ext cx="5527261" cy="905528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635B347C-7C66-42B7-A55A-6DDA370D180A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8684FD-3A84-4046-80EB-604F3BB80C2F}"/>
                </a:ext>
              </a:extLst>
            </p:cNvPr>
            <p:cNvSpPr txBox="1"/>
            <p:nvPr/>
          </p:nvSpPr>
          <p:spPr>
            <a:xfrm>
              <a:off x="398166" y="293346"/>
              <a:ext cx="3706073" cy="594550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FFC432E-D365-4765-BA82-FB80A89B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52" y="1602863"/>
            <a:ext cx="10248899" cy="514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Revision to SQL.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Solving SQL tasks.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Reading chapters (1-5) in the Book “Pro ASP.NET Core 7.0, Adam Freeman” for: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Understanding ASP.NET Core platform and the Frameworks that are used with it.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Advance Topics in C# that are beneficial to make your web application flexible.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Implementation the project in the chapter three of the book.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 Entity Framework (EF) Microsoft tutorial.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600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buAutoNum type="arabicPeriod"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</p:txBody>
      </p:sp>
    </p:spTree>
    <p:extLst>
      <p:ext uri="{BB962C8B-B14F-4D97-AF65-F5344CB8AC3E}">
        <p14:creationId xmlns:p14="http://schemas.microsoft.com/office/powerpoint/2010/main" val="14287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B8812B-5B40-40B5-8873-7CAC52F369B0}"/>
              </a:ext>
            </a:extLst>
          </p:cNvPr>
          <p:cNvGrpSpPr/>
          <p:nvPr/>
        </p:nvGrpSpPr>
        <p:grpSpPr>
          <a:xfrm>
            <a:off x="545204" y="566740"/>
            <a:ext cx="8439560" cy="978596"/>
            <a:chOff x="-14991" y="172388"/>
            <a:chExt cx="529361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F7FCC8E4-EEB5-49AA-822F-C9A4919E69F0}"/>
                </a:ext>
              </a:extLst>
            </p:cNvPr>
            <p:cNvSpPr/>
            <p:nvPr/>
          </p:nvSpPr>
          <p:spPr>
            <a:xfrm>
              <a:off x="-14991" y="172388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FFD44-7326-4FDE-B690-54035E5DC6F8}"/>
                </a:ext>
              </a:extLst>
            </p:cNvPr>
            <p:cNvSpPr txBox="1"/>
            <p:nvPr/>
          </p:nvSpPr>
          <p:spPr>
            <a:xfrm>
              <a:off x="398166" y="293346"/>
              <a:ext cx="4700038" cy="55015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Revision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15715A0-15AA-48C9-A538-FC7D3EC9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89" y="1718422"/>
            <a:ext cx="11178987" cy="4844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 completed the "SQL basic" tutorial by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James Coe. This tutorial introduces me to the definition and types of data base and, the common basic SQL commands that I need when I deal with relational data base.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1028700" lvl="2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20B0604020202020204" pitchFamily="34" charset="0"/>
              <a:buChar char="Ø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What is Database:</a:t>
            </a: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</a:rPr>
              <a:t>Database basically, is anything that I can store information (data) in it even if it was a paper, or an Excel sheet, but with the spread of technology the concept of Database has been evolved  and the types of data base has been introduced.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20B0604020202020204" pitchFamily="34" charset="0"/>
              <a:buChar char="Ø"/>
            </a:pPr>
            <a:endParaRPr lang="en-US" sz="2800">
              <a:solidFill>
                <a:srgbClr val="1D8FDB"/>
              </a:solidFill>
            </a:endParaRP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20B0604020202020204" pitchFamily="34" charset="0"/>
              <a:buChar char="Ø"/>
            </a:pPr>
            <a:endParaRPr lang="en-US" sz="2800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20B0604020202020204" pitchFamily="34" charset="0"/>
              <a:buChar char="Ø"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solidFill>
                <a:srgbClr val="1D8FDB"/>
              </a:solidFill>
            </a:endParaRPr>
          </a:p>
          <a:p>
            <a:pPr marL="571500" lvl="2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>
              <a:solidFill>
                <a:srgbClr val="1D8FDB"/>
              </a:solidFill>
            </a:endParaRPr>
          </a:p>
          <a:p>
            <a:pPr marL="1085850" lvl="2" indent="-5143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20B0604020202020204" pitchFamily="34" charset="0"/>
              <a:buChar char="Ø"/>
            </a:pPr>
            <a:endParaRPr lang="en-US" sz="2600">
              <a:solidFill>
                <a:srgbClr val="1D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FDE17BC-172E-42A7-9DE9-3C9BDBD4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2" y="1200375"/>
            <a:ext cx="10737352" cy="54279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 Database: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Relational Database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Non-Relational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The tutorial broke down the following commands by giving us tasks to use for retrieving data from the "bike-sharing services" Database that I created.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SQL Commands: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Join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Order By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Aggregate Functions</a:t>
            </a: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DIN Next LT Arabic"/>
              </a:rPr>
              <a:t>Group by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DIN Next LT Arabic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1D8FDB"/>
                </a:solidFill>
                <a:latin typeface="Arial"/>
                <a:cs typeface="DIN Next LT Arabic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D8FDB"/>
                </a:solidFill>
                <a:latin typeface="Arial"/>
                <a:cs typeface="Arial"/>
              </a:rPr>
              <a:t> 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000" dirty="0">
                <a:latin typeface="Arial"/>
                <a:cs typeface="Arial"/>
              </a:rPr>
            </a:b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37EFF"/>
                </a:solidFill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solidFill>
                  <a:srgbClr val="1D8FDB"/>
                </a:solidFill>
                <a:latin typeface="Arial"/>
                <a:cs typeface="Arial"/>
              </a:rPr>
              <a:t> </a:t>
            </a:r>
            <a:br>
              <a:rPr lang="en-US" sz="2000" dirty="0">
                <a:latin typeface="Arial"/>
                <a:cs typeface="Arial"/>
              </a:rPr>
            </a:b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D8FDB"/>
                </a:solidFill>
                <a:latin typeface="Arial"/>
                <a:cs typeface="Arial"/>
              </a:rPr>
              <a:t> 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D8FDB"/>
                </a:solidFill>
                <a:latin typeface="Arial"/>
                <a:cs typeface="Arial"/>
              </a:rPr>
              <a:t>    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D8FDB"/>
                </a:solidFill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>
              <a:solidFill>
                <a:srgbClr val="1D8FDB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5A3F0-8E4D-4E66-4EBF-09F6D00179A9}"/>
              </a:ext>
            </a:extLst>
          </p:cNvPr>
          <p:cNvGrpSpPr/>
          <p:nvPr/>
        </p:nvGrpSpPr>
        <p:grpSpPr>
          <a:xfrm>
            <a:off x="545204" y="222275"/>
            <a:ext cx="8439560" cy="978596"/>
            <a:chOff x="-14991" y="172388"/>
            <a:chExt cx="5293615" cy="760549"/>
          </a:xfrm>
          <a:solidFill>
            <a:srgbClr val="1D8FDB"/>
          </a:solidFill>
        </p:grpSpPr>
        <p:sp>
          <p:nvSpPr>
            <p:cNvPr id="11" name="Pentagon 102">
              <a:extLst>
                <a:ext uri="{FF2B5EF4-FFF2-40B4-BE49-F238E27FC236}">
                  <a16:creationId xmlns:a16="http://schemas.microsoft.com/office/drawing/2014/main" id="{09598A4A-B123-F8FA-9B3E-8256CB361194}"/>
                </a:ext>
              </a:extLst>
            </p:cNvPr>
            <p:cNvSpPr/>
            <p:nvPr/>
          </p:nvSpPr>
          <p:spPr>
            <a:xfrm>
              <a:off x="-14991" y="172388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F6DDC-30C8-27B7-CC54-878C469A043B}"/>
                </a:ext>
              </a:extLst>
            </p:cNvPr>
            <p:cNvSpPr txBox="1"/>
            <p:nvPr/>
          </p:nvSpPr>
          <p:spPr>
            <a:xfrm>
              <a:off x="398166" y="293346"/>
              <a:ext cx="4700038" cy="55015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Revision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897E3-2DFB-0AA9-A582-565A04B1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1" y="1423470"/>
            <a:ext cx="10520296" cy="5121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My task was to create a Database for a company, with a specific requirements, which is a crucial part to be able to make relationships between the entities ("Tables")</a:t>
            </a:r>
          </a:p>
          <a:p>
            <a:pPr marL="342900" indent="-34290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Task goals:</a:t>
            </a: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Create a stored procedure that retrieve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comprehensive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data from the Database.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 Create  a view to 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retrieve all data from the Database.</a:t>
            </a:r>
            <a:endParaRPr lang="en-US" sz="1800">
              <a:solidFill>
                <a:schemeClr val="bg2">
                  <a:lumMod val="10000"/>
                </a:schemeClr>
              </a:solidFill>
              <a:latin typeface="Arial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Create a trigger that detects changes (update, delete, insert) happens on data in "Employees" table.</a:t>
            </a: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Create Index on column "salary" in employee tables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2000" dirty="0">
              <a:solidFill>
                <a:srgbClr val="1D8FD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rgbClr val="537E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58DCCB-D4EB-4DB9-D3C7-B0765FBCE530}"/>
              </a:ext>
            </a:extLst>
          </p:cNvPr>
          <p:cNvGrpSpPr/>
          <p:nvPr/>
        </p:nvGrpSpPr>
        <p:grpSpPr>
          <a:xfrm>
            <a:off x="557331" y="412466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9" name="Pentagon 102">
              <a:extLst>
                <a:ext uri="{FF2B5EF4-FFF2-40B4-BE49-F238E27FC236}">
                  <a16:creationId xmlns:a16="http://schemas.microsoft.com/office/drawing/2014/main" id="{F272A87D-5948-C652-0C99-024714288243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1ECCAB84-536F-7485-7AC2-087083F4E436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5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5143FC5-46E5-4DFC-B9B9-F394F557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74" y="867114"/>
            <a:ext cx="11291045" cy="59873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 Stored Procedure</a:t>
            </a:r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Stored Procedure is an object in relational-database management system which we use to store a complex queries or, queries that I use frequently. There are many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benefits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that I get from this approach: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Reusability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Performance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Maintainability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 sz="1600">
              <a:solidFill>
                <a:srgbClr val="1D8FDB"/>
              </a:solidFill>
              <a:latin typeface="Arial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 sz="1600">
              <a:solidFill>
                <a:srgbClr val="1D8F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D8FDB"/>
                </a:solidFill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>
              <a:solidFill>
                <a:srgbClr val="1D8FDB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>
              <a:solidFill>
                <a:srgbClr val="1D8FD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5B6A9-5D8B-88AC-C85C-C1DC8D19F27F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3" name="Pentagon 102">
              <a:extLst>
                <a:ext uri="{FF2B5EF4-FFF2-40B4-BE49-F238E27FC236}">
                  <a16:creationId xmlns:a16="http://schemas.microsoft.com/office/drawing/2014/main" id="{1A83F1F2-BC96-8DE0-675C-F2D4B2903168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033D3162-48B0-DE8E-839C-2428B62252C1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EC5E1CB1-01A3-4531-115F-ADE85C1FB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84" y="4995647"/>
            <a:ext cx="7047634" cy="13053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C6237-7C3C-7793-B1FD-EDD9D9DA65C8}"/>
              </a:ext>
            </a:extLst>
          </p:cNvPr>
          <p:cNvSpPr txBox="1"/>
          <p:nvPr/>
        </p:nvSpPr>
        <p:spPr>
          <a:xfrm>
            <a:off x="4649903" y="6427533"/>
            <a:ext cx="377668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Output (1): Company Db Data.</a:t>
            </a: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D6E00D9-C645-BC3B-EB09-E9F9AD50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20" y="2816599"/>
            <a:ext cx="4227981" cy="1157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A1F85-C708-81A5-1966-7E55ED62062E}"/>
              </a:ext>
            </a:extLst>
          </p:cNvPr>
          <p:cNvSpPr txBox="1"/>
          <p:nvPr/>
        </p:nvSpPr>
        <p:spPr>
          <a:xfrm>
            <a:off x="6561044" y="3986491"/>
            <a:ext cx="34962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Figure(1): Stored Procedure Syntax</a:t>
            </a:r>
          </a:p>
        </p:txBody>
      </p:sp>
    </p:spTree>
    <p:extLst>
      <p:ext uri="{BB962C8B-B14F-4D97-AF65-F5344CB8AC3E}">
        <p14:creationId xmlns:p14="http://schemas.microsoft.com/office/powerpoint/2010/main" val="349930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2924D-A432-345C-B872-D5C19EA3296D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10" name="Pentagon 102">
              <a:extLst>
                <a:ext uri="{FF2B5EF4-FFF2-40B4-BE49-F238E27FC236}">
                  <a16:creationId xmlns:a16="http://schemas.microsoft.com/office/drawing/2014/main" id="{F29346BF-EAD5-C7B6-1618-7C7DAC844637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F78B3F9F-B0B4-1537-E6FE-3E3717516CE9}"/>
                </a:ext>
              </a:extLst>
            </p:cNvPr>
            <p:cNvSpPr txBox="1"/>
            <p:nvPr/>
          </p:nvSpPr>
          <p:spPr>
            <a:xfrm>
              <a:off x="722657" y="233062"/>
              <a:ext cx="4700038" cy="61584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Training Stage: SQL Tasks</a:t>
              </a:r>
              <a:endParaRPr lang="en-US" sz="4000" b="1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307369-D64F-EDD0-7918-FC9C7321C5F4}"/>
              </a:ext>
            </a:extLst>
          </p:cNvPr>
          <p:cNvSpPr txBox="1"/>
          <p:nvPr/>
        </p:nvSpPr>
        <p:spPr>
          <a:xfrm>
            <a:off x="743425" y="1007264"/>
            <a:ext cx="11682131" cy="9294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/>
              <a:buChar char="Ø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View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View is a virtual table that carries data from other tables based on a stored query.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 There are many benefits that I get from view:</a:t>
            </a:r>
            <a:endParaRPr lang="en-US" sz="2000">
              <a:solidFill>
                <a:schemeClr val="bg2">
                  <a:lumMod val="10000"/>
                </a:schemeClr>
              </a:solidFill>
              <a:latin typeface="Arial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</a:rPr>
              <a:t>Reusability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</a:rPr>
              <a:t>Security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+mn-lt"/>
                <a:cs typeface="+mn-lt"/>
              </a:rPr>
              <a:t>Maintainability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endParaRPr lang="en-US" sz="2000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1D8FD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D8FDB"/>
                </a:solidFill>
              </a:rPr>
              <a:t> 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1D8FDB"/>
              </a:solidFill>
              <a:latin typeface="Arial"/>
              <a:cs typeface="DIN Next LT Arabic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 sz="2800">
              <a:solidFill>
                <a:srgbClr val="1D8FDB"/>
              </a:solidFill>
            </a:endParaRPr>
          </a:p>
          <a:p>
            <a:pPr marL="800100" lvl="1" indent="-342900">
              <a:buFont typeface="Courier New"/>
              <a:buChar char="o"/>
            </a:pPr>
            <a:endParaRPr lang="en-US" sz="2000">
              <a:solidFill>
                <a:srgbClr val="1D8FDB"/>
              </a:solidFill>
            </a:endParaRPr>
          </a:p>
          <a:p>
            <a:pPr marL="800100" lvl="1" indent="-342900">
              <a:buFont typeface="Courier New"/>
              <a:buChar char="o"/>
            </a:pPr>
            <a:endParaRPr lang="en-US" sz="2000">
              <a:solidFill>
                <a:srgbClr val="1D8FDB"/>
              </a:solidFill>
            </a:endParaRPr>
          </a:p>
          <a:p>
            <a:endParaRPr lang="en-US" sz="2000">
              <a:solidFill>
                <a:srgbClr val="1D8FDB"/>
              </a:solidFill>
            </a:endParaRPr>
          </a:p>
          <a:p>
            <a:endParaRPr lang="en-US" sz="2000"/>
          </a:p>
          <a:p>
            <a:endParaRPr lang="en-US" sz="2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2D7D61A-1FBB-69DE-A6CD-1BA875A9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92" y="4498040"/>
            <a:ext cx="7523069" cy="1346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DBE59-0C8F-B212-69F8-ECE7EE67C6BB}"/>
              </a:ext>
            </a:extLst>
          </p:cNvPr>
          <p:cNvSpPr txBox="1"/>
          <p:nvPr/>
        </p:nvSpPr>
        <p:spPr>
          <a:xfrm>
            <a:off x="7468721" y="3549462"/>
            <a:ext cx="22523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Figure(2): View Syntax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1714295-7C2E-5859-4B6C-FA27B71F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90" y="2153490"/>
            <a:ext cx="3654239" cy="1396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10EDE-95AD-9B47-C1B7-575477490E88}"/>
              </a:ext>
            </a:extLst>
          </p:cNvPr>
          <p:cNvSpPr txBox="1"/>
          <p:nvPr/>
        </p:nvSpPr>
        <p:spPr>
          <a:xfrm>
            <a:off x="4398309" y="5947520"/>
            <a:ext cx="34065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F3342"/>
                </a:solidFill>
              </a:rPr>
              <a:t>Output(2): Company Database Data</a:t>
            </a:r>
          </a:p>
        </p:txBody>
      </p:sp>
    </p:spTree>
    <p:extLst>
      <p:ext uri="{BB962C8B-B14F-4D97-AF65-F5344CB8AC3E}">
        <p14:creationId xmlns:p14="http://schemas.microsoft.com/office/powerpoint/2010/main" val="326337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537EFF"/>
      </a:dk1>
      <a:lt1>
        <a:sysClr val="window" lastClr="FFFFFF"/>
      </a:lt1>
      <a:dk2>
        <a:srgbClr val="17406D"/>
      </a:dk2>
      <a:lt2>
        <a:srgbClr val="B1CFEF"/>
      </a:lt2>
      <a:accent1>
        <a:srgbClr val="4DD3FE"/>
      </a:accent1>
      <a:accent2>
        <a:srgbClr val="4DD3FE"/>
      </a:accent2>
      <a:accent3>
        <a:srgbClr val="B1CFEF"/>
      </a:accent3>
      <a:accent4>
        <a:srgbClr val="4FCEFF"/>
      </a:accent4>
      <a:accent5>
        <a:srgbClr val="3300B2"/>
      </a:accent5>
      <a:accent6>
        <a:srgbClr val="4400EE"/>
      </a:accent6>
      <a:hlink>
        <a:srgbClr val="4400EE"/>
      </a:hlink>
      <a:folHlink>
        <a:srgbClr val="4DD3FE"/>
      </a:folHlink>
    </a:clrScheme>
    <a:fontScheme name="Custom 1">
      <a:majorFont>
        <a:latin typeface="DIN Next LT Arabic Light"/>
        <a:ea typeface=""/>
        <a:cs typeface="DIN Next LT Arabic Light"/>
      </a:majorFont>
      <a:minorFont>
        <a:latin typeface="DIN Next LT Arabic"/>
        <a:ea typeface=""/>
        <a:cs typeface="DIN Next LT Arab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BCEAFE-9517-4599-8E26-5ADF9E209080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32867-8D73-44C2-8109-4B381868C626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Tech Process Solutions Training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Process Solutions Training Presentation</dc:title>
  <dc:creator/>
  <cp:revision>1963</cp:revision>
  <dcterms:created xsi:type="dcterms:W3CDTF">2019-04-10T12:54:09Z</dcterms:created>
  <dcterms:modified xsi:type="dcterms:W3CDTF">2024-07-30T07:25:16Z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