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jIpYT/pZWN8nxQk9DRELbHe0E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115E3-6CAB-8790-793F-55260DA21B24}" v="17" dt="2024-02-05T08:11:5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934"/>
  </p:normalViewPr>
  <p:slideViewPr>
    <p:cSldViewPr snapToGrid="0">
      <p:cViewPr varScale="1">
        <p:scale>
          <a:sx n="109" d="100"/>
          <a:sy n="109" d="100"/>
        </p:scale>
        <p:origin x="9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32ba2994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6332ba29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32ba2994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6332ba29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8204813-851E-85EE-973E-05096280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32ba2994_0_60:notes">
            <a:extLst>
              <a:ext uri="{FF2B5EF4-FFF2-40B4-BE49-F238E27FC236}">
                <a16:creationId xmlns:a16="http://schemas.microsoft.com/office/drawing/2014/main" id="{F9BA0473-F2D1-2C1E-B51B-ADDCEECAD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6332ba2994_0_60:notes">
            <a:extLst>
              <a:ext uri="{FF2B5EF4-FFF2-40B4-BE49-F238E27FC236}">
                <a16:creationId xmlns:a16="http://schemas.microsoft.com/office/drawing/2014/main" id="{1C64CC3E-9D1D-3056-0940-C7A079CD8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09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32ba2994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6332ba29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32ba2994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6332ba299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32ba2994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6332ba29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39777d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6239777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239777d14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6239777d1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332ba2994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6332ba299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39777d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39777d1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239777d1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32ba2994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6332ba29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32ba299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6332ba29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32ba2994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6332ba299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32ba2994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6332ba299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332ba2994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6332ba299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32ba2994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6332ba299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32ba2994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6332ba299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32ba2994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6332ba299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332ba2994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6332ba29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2ba2994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6332ba299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32ba299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6332ba29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32ba299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6332ba29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32ba2994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6332ba29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32ba2994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6332ba299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32ba299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6332ba299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08dd497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6208dd49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72440" y="3324966"/>
            <a:ext cx="11247120" cy="97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fr-FR" sz="36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3000" dirty="0"/>
              <a:t>Connexion à la base de données - JDBC</a:t>
            </a:r>
            <a:endParaRPr sz="3000"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580913" y="5201779"/>
            <a:ext cx="2938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ESPRIT - UP JAVA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41264" y="5212349"/>
            <a:ext cx="330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2023/2024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00200" y="2863299"/>
            <a:ext cx="88353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d’intégration GL </a:t>
            </a:r>
            <a:r>
              <a:rPr lang="fr-FR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WEB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944400" y="1907400"/>
            <a:ext cx="10303200" cy="3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Importer le package en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java.sql.*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Etablir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connexion au SGBD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requête (ou instruction SQL)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Exécuter la requête</a:t>
            </a:r>
            <a:endParaRPr sz="28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0000"/>
                </a:solidFill>
              </a:rPr>
              <a:t>NB: Vous devez télécharger la dernière version de l’IDE </a:t>
            </a:r>
            <a:r>
              <a:rPr lang="fr-FR" sz="2400" dirty="0" err="1">
                <a:solidFill>
                  <a:srgbClr val="FF0000"/>
                </a:solidFill>
              </a:rPr>
              <a:t>IntelliJ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32ba2994_0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66" name="Google Shape;166;g6332ba2994_0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67" name="Google Shape;167;g6332ba2994_0_50"/>
          <p:cNvSpPr txBox="1"/>
          <p:nvPr/>
        </p:nvSpPr>
        <p:spPr>
          <a:xfrm>
            <a:off x="838200" y="1690825"/>
            <a:ext cx="10089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1 :Base de données MySQL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base mysql ‘esprit’ et une table personne (avec 3 champs: id, nom et prenom)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68" name="Google Shape;168;g6332ba299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3957100"/>
            <a:ext cx="7934325" cy="25812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32ba2994_0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/>
              <a:t>  JDBC: Mise en place</a:t>
            </a:r>
            <a:endParaRPr b="1" dirty="0"/>
          </a:p>
        </p:txBody>
      </p:sp>
      <p:sp>
        <p:nvSpPr>
          <p:cNvPr id="174" name="Google Shape;174;g6332ba2994_0_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75" name="Google Shape;175;g6332ba2994_0_60"/>
          <p:cNvSpPr txBox="1"/>
          <p:nvPr/>
        </p:nvSpPr>
        <p:spPr>
          <a:xfrm>
            <a:off x="228600" y="1306957"/>
            <a:ext cx="6928338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</a:t>
            </a:r>
            <a:r>
              <a:rPr lang="fr-FR" sz="24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: MySQL JDBC Driver</a:t>
            </a:r>
            <a:endParaRPr sz="2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Ouvrez le fichier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pom.xml »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votre projet.</a:t>
            </a:r>
          </a:p>
          <a:p>
            <a:pPr marL="457200" marR="0" lvl="0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endParaRPr lang="fr-FR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Faites un clic droit sur le fichier et sélectionnez l'option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…»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menu contextuel.</a:t>
            </a:r>
            <a:endParaRPr lang="fr-FR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6332ba2994_0_60"/>
          <p:cNvPicPr preferRelativeResize="0"/>
          <p:nvPr/>
        </p:nvPicPr>
        <p:blipFill>
          <a:blip r:embed="rId3"/>
          <a:srcRect/>
          <a:stretch/>
        </p:blipFill>
        <p:spPr>
          <a:xfrm>
            <a:off x="6717323" y="1506567"/>
            <a:ext cx="5246077" cy="4357902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565390B7-E4A4-1565-D240-4851191A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32ba2994_0_60">
            <a:extLst>
              <a:ext uri="{FF2B5EF4-FFF2-40B4-BE49-F238E27FC236}">
                <a16:creationId xmlns:a16="http://schemas.microsoft.com/office/drawing/2014/main" id="{F78768F5-B418-F39D-FEE3-845D19A5F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/>
              <a:t>  JDBC: Mise en place</a:t>
            </a:r>
            <a:endParaRPr b="1" dirty="0"/>
          </a:p>
        </p:txBody>
      </p:sp>
      <p:sp>
        <p:nvSpPr>
          <p:cNvPr id="174" name="Google Shape;174;g6332ba2994_0_60">
            <a:extLst>
              <a:ext uri="{FF2B5EF4-FFF2-40B4-BE49-F238E27FC236}">
                <a16:creationId xmlns:a16="http://schemas.microsoft.com/office/drawing/2014/main" id="{A9FEE705-C5FC-1403-6F92-CD9B23DCB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75" name="Google Shape;175;g6332ba2994_0_60">
            <a:extLst>
              <a:ext uri="{FF2B5EF4-FFF2-40B4-BE49-F238E27FC236}">
                <a16:creationId xmlns:a16="http://schemas.microsoft.com/office/drawing/2014/main" id="{62795459-854B-3A13-26EB-9E32E10C0436}"/>
              </a:ext>
            </a:extLst>
          </p:cNvPr>
          <p:cNvSpPr txBox="1"/>
          <p:nvPr/>
        </p:nvSpPr>
        <p:spPr>
          <a:xfrm>
            <a:off x="228600" y="1306957"/>
            <a:ext cx="7323992" cy="649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Choisissez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la liste des options. Cela ouvrira une fenêtre intitulée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Maven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Artifact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l'onglet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Artifact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saisissez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mysql:mysql-connector-java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»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choisissez la dernière version disponible.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Appuyez sur le bouton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Maven Changes »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télécharger et installer automatiquement la bibliothèque dans votre projet.</a:t>
            </a:r>
          </a:p>
        </p:txBody>
      </p:sp>
      <p:pic>
        <p:nvPicPr>
          <p:cNvPr id="176" name="Google Shape;176;g6332ba2994_0_60">
            <a:extLst>
              <a:ext uri="{FF2B5EF4-FFF2-40B4-BE49-F238E27FC236}">
                <a16:creationId xmlns:a16="http://schemas.microsoft.com/office/drawing/2014/main" id="{00CB783F-8FAD-4420-AB7B-AA91601EC3E0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7761026" y="1690825"/>
            <a:ext cx="3739584" cy="413006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8E835EA1-B3C5-A8FD-752A-E78DB3AF9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61" t="24828" b="17837"/>
          <a:stretch/>
        </p:blipFill>
        <p:spPr>
          <a:xfrm>
            <a:off x="4747847" y="6132391"/>
            <a:ext cx="714062" cy="3604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113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32ba2994_0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82" name="Google Shape;182;g6332ba2994_0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183" name="Google Shape;183;g6332ba2994_0_70"/>
          <p:cNvSpPr txBox="1"/>
          <p:nvPr/>
        </p:nvSpPr>
        <p:spPr>
          <a:xfrm>
            <a:off x="228600" y="1767025"/>
            <a:ext cx="11613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3 : Etablir une connexion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 objet de type </a:t>
            </a:r>
            <a:r>
              <a:rPr lang="fr-FR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 = </a:t>
            </a:r>
            <a:r>
              <a:rPr lang="fr-FR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DriverManager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.getConnection(url, user, pwd);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4 : Traiter les exceptions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32ba2994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Mise en place</a:t>
            </a:r>
            <a:endParaRPr b="1"/>
          </a:p>
        </p:txBody>
      </p:sp>
      <p:sp>
        <p:nvSpPr>
          <p:cNvPr id="189" name="Google Shape;189;g6332ba2994_0_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190" name="Google Shape;190;g6332ba2994_0_79"/>
          <p:cNvSpPr txBox="1"/>
          <p:nvPr/>
        </p:nvSpPr>
        <p:spPr>
          <a:xfrm>
            <a:off x="228600" y="1767025"/>
            <a:ext cx="11613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Etape 5 : Les attributs de connexion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url = "jdbc:mysql://localhost:3306/esprit";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user = "root";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pwd = "";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conn;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ste;</a:t>
            </a:r>
            <a:endParaRPr sz="2600">
              <a:solidFill>
                <a:srgbClr val="7F7F7F"/>
              </a:solidFill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32ba2994_0_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Création d’un statement</a:t>
            </a:r>
            <a:endParaRPr b="1"/>
          </a:p>
        </p:txBody>
      </p:sp>
      <p:sp>
        <p:nvSpPr>
          <p:cNvPr id="196" name="Google Shape;196;g6332ba2994_0_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sp>
        <p:nvSpPr>
          <p:cNvPr id="197" name="Google Shape;197;g6332ba2994_0_86"/>
          <p:cNvSpPr txBox="1"/>
          <p:nvPr/>
        </p:nvSpPr>
        <p:spPr>
          <a:xfrm>
            <a:off x="228600" y="1767025"/>
            <a:ext cx="116130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L'interface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possède les méthodes nécessaires pour réaliser les requêtes sur la base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⇒ 	exécuter des instruction SQL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types de Statement 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⇒         	requêtes statiques simples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⇒     	requêtes dynamiques   précompilées</a:t>
            </a:r>
            <a:r>
              <a:rPr lang="fr-FR" sz="2600">
                <a:solidFill>
                  <a:schemeClr val="dk1"/>
                </a:solidFill>
              </a:rPr>
              <a:t> 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39777d1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Statement Vs. Prepared Statement</a:t>
            </a:r>
            <a:endParaRPr b="1"/>
          </a:p>
        </p:txBody>
      </p:sp>
      <p:sp>
        <p:nvSpPr>
          <p:cNvPr id="203" name="Google Shape;203;g6239777d14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204" name="Google Shape;204;g6239777d14_0_0"/>
          <p:cNvSpPr txBox="1"/>
          <p:nvPr/>
        </p:nvSpPr>
        <p:spPr>
          <a:xfrm>
            <a:off x="838200" y="1690825"/>
            <a:ext cx="108708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 de l'envoi d'une requête pour exécution 4 étapes doivent être faites 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optimisation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exécution de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et ceci même si cette requête est la même que la précédente !! Or les 3 premières étapes ont déjà été effectuées dans ce cas.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39777d14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Statement Vs. Prepared Statement</a:t>
            </a:r>
            <a:endParaRPr b="1"/>
          </a:p>
        </p:txBody>
      </p:sp>
      <p:sp>
        <p:nvSpPr>
          <p:cNvPr id="210" name="Google Shape;210;g6239777d14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211" name="Google Shape;211;g6239777d14_0_9"/>
          <p:cNvSpPr txBox="1"/>
          <p:nvPr/>
        </p:nvSpPr>
        <p:spPr>
          <a:xfrm>
            <a:off x="838200" y="1919425"/>
            <a:ext cx="10642200" cy="4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bases de données définissent la notion de requête préparée, requête où les 3 premières étapes ne sont effectuées qu'une seule fois.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propose l'interface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PreparedStatement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modéliser cette notion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32ba2994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Création d’un statement</a:t>
            </a:r>
            <a:endParaRPr b="1"/>
          </a:p>
        </p:txBody>
      </p:sp>
      <p:sp>
        <p:nvSpPr>
          <p:cNvPr id="217" name="Google Shape;217;g6332ba2994_0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sp>
        <p:nvSpPr>
          <p:cNvPr id="218" name="Google Shape;218;g6332ba2994_0_93"/>
          <p:cNvSpPr txBox="1"/>
          <p:nvPr/>
        </p:nvSpPr>
        <p:spPr>
          <a:xfrm>
            <a:off x="533400" y="1919425"/>
            <a:ext cx="11613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 STATEMENT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 = conn.</a:t>
            </a:r>
            <a:r>
              <a:rPr lang="fr-FR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createStatement();</a:t>
            </a:r>
            <a:endParaRPr sz="24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Requête SQL d’ajout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req = </a:t>
            </a:r>
            <a:r>
              <a:rPr lang="fr-FR" sz="2400" i="1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"Insert into personne values(12,'Tounsi','Wael')";</a:t>
            </a:r>
            <a:endParaRPr sz="2400" i="1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Exécuter la Requête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ste.</a:t>
            </a:r>
            <a:r>
              <a:rPr lang="fr-FR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executeUpdate(req)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    (insert, update, delete)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ste.</a:t>
            </a:r>
            <a:r>
              <a:rPr lang="fr-FR" sz="24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executeQuery(req) 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⇒    select</a:t>
            </a:r>
            <a:endParaRPr sz="260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grpSp>
        <p:nvGrpSpPr>
          <p:cNvPr id="99" name="Google Shape;99;p4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00" name="Google Shape;100;p4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9"/>
                <a:buFont typeface="Arial"/>
                <a:buNone/>
              </a:pPr>
              <a:endParaRPr sz="3509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4"/>
          <p:cNvSpPr txBox="1"/>
          <p:nvPr/>
        </p:nvSpPr>
        <p:spPr>
          <a:xfrm>
            <a:off x="123582" y="3155655"/>
            <a:ext cx="82296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</a:t>
            </a:r>
            <a:r>
              <a:rPr lang="fr-F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9777d14_0_18"/>
          <p:cNvSpPr txBox="1">
            <a:spLocks noGrp="1"/>
          </p:cNvSpPr>
          <p:nvPr>
            <p:ph type="body" idx="1"/>
          </p:nvPr>
        </p:nvSpPr>
        <p:spPr>
          <a:xfrm>
            <a:off x="549450" y="1801550"/>
            <a:ext cx="2743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fr-FR" sz="2400" u="sng">
                <a:latin typeface="Times New Roman"/>
                <a:ea typeface="Times New Roman"/>
                <a:cs typeface="Times New Roman"/>
                <a:sym typeface="Times New Roman"/>
              </a:rPr>
              <a:t>Créer une classe Personne.java</a:t>
            </a:r>
            <a:endParaRPr/>
          </a:p>
        </p:txBody>
      </p:sp>
      <p:sp>
        <p:nvSpPr>
          <p:cNvPr id="225" name="Google Shape;225;g6239777d14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226" name="Google Shape;226;g6239777d14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Créer une classe Personne</a:t>
            </a:r>
            <a:endParaRPr b="1"/>
          </a:p>
        </p:txBody>
      </p:sp>
      <p:pic>
        <p:nvPicPr>
          <p:cNvPr id="227" name="Google Shape;227;g6239777d1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75" y="1620563"/>
            <a:ext cx="8633701" cy="48655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32ba2994_0_1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Méthodes CRUD</a:t>
            </a:r>
            <a:endParaRPr b="1"/>
          </a:p>
        </p:txBody>
      </p:sp>
      <p:sp>
        <p:nvSpPr>
          <p:cNvPr id="233" name="Google Shape;233;g6332ba2994_0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sp>
        <p:nvSpPr>
          <p:cNvPr id="234" name="Google Shape;234;g6332ba2994_0_100"/>
          <p:cNvSpPr txBox="1"/>
          <p:nvPr/>
        </p:nvSpPr>
        <p:spPr>
          <a:xfrm>
            <a:off x="533400" y="1919425"/>
            <a:ext cx="11613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classe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ServicePersonne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contient   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ajouter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(Personne per)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updatePrenom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(Personne per)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Arraylist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&lt;Personne&gt;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afficherAll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⇒ Utiliser le 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ResultSet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récupérer le résultat de  </a:t>
            </a:r>
            <a:r>
              <a:rPr lang="fr-FR" sz="24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executeQuery</a:t>
            </a:r>
            <a:endParaRPr sz="24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32ba2994_0_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JDBC: Fermeture des connexions</a:t>
            </a:r>
            <a:endParaRPr b="1"/>
          </a:p>
        </p:txBody>
      </p:sp>
      <p:sp>
        <p:nvSpPr>
          <p:cNvPr id="240" name="Google Shape;240;g6332ba2994_0_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sp>
        <p:nvSpPr>
          <p:cNvPr id="241" name="Google Shape;241;g6332ba2994_0_107"/>
          <p:cNvSpPr txBox="1"/>
          <p:nvPr/>
        </p:nvSpPr>
        <p:spPr>
          <a:xfrm>
            <a:off x="533400" y="1919425"/>
            <a:ext cx="11613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terminer proprement un traitement, il faut fermer les différents espaces ouverts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resultset.close();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statement.close();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connection.close();</a:t>
            </a:r>
            <a:endParaRPr sz="2600" b="1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32ba2994_0_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Correspondance Java / BD</a:t>
            </a:r>
            <a:endParaRPr b="1"/>
          </a:p>
        </p:txBody>
      </p:sp>
      <p:sp>
        <p:nvSpPr>
          <p:cNvPr id="247" name="Google Shape;247;g6332ba2994_0_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pic>
        <p:nvPicPr>
          <p:cNvPr id="248" name="Google Shape;248;g6332ba2994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843225"/>
            <a:ext cx="7753405" cy="4360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32ba2994_0_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Requêtes précompilées : PreparedStatemt</a:t>
            </a:r>
            <a:endParaRPr b="1"/>
          </a:p>
        </p:txBody>
      </p:sp>
      <p:sp>
        <p:nvSpPr>
          <p:cNvPr id="254" name="Google Shape;254;g6332ba2994_0_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sp>
        <p:nvSpPr>
          <p:cNvPr id="255" name="Google Shape;255;g6332ba2994_0_122"/>
          <p:cNvSpPr txBox="1"/>
          <p:nvPr/>
        </p:nvSpPr>
        <p:spPr>
          <a:xfrm>
            <a:off x="838200" y="1690825"/>
            <a:ext cx="108708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fr-FR" sz="2400" b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PreparedStatemt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envoie une requête sans paramètres à la base de données: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rapide qu’un Statement classique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SGBD n’analyse qu’une seule fois la requête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requêtes dynamiques précompilées (avec paramètres d’entrée/sortie)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94B6D2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méthode </a:t>
            </a:r>
            <a:r>
              <a:rPr lang="fr-FR" sz="2400" b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prepareStatement()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l’objet Connection crée un PreparedStatement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32ba2994_0_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Requêtes précompilées : PreparedStatemt</a:t>
            </a:r>
            <a:endParaRPr b="1"/>
          </a:p>
        </p:txBody>
      </p:sp>
      <p:sp>
        <p:nvSpPr>
          <p:cNvPr id="261" name="Google Shape;261;g6332ba2994_0_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pic>
        <p:nvPicPr>
          <p:cNvPr id="262" name="Google Shape;262;g6332ba2994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38" y="1843225"/>
            <a:ext cx="7970537" cy="4360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32ba2994_0_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Insertion</a:t>
            </a:r>
            <a:endParaRPr b="1"/>
          </a:p>
        </p:txBody>
      </p:sp>
      <p:sp>
        <p:nvSpPr>
          <p:cNvPr id="268" name="Google Shape;268;g6332ba2994_0_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pic>
        <p:nvPicPr>
          <p:cNvPr id="269" name="Google Shape;269;g6332ba2994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38363"/>
            <a:ext cx="8382000" cy="2581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32ba2994_0_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Insertion</a:t>
            </a:r>
            <a:endParaRPr b="1"/>
          </a:p>
        </p:txBody>
      </p:sp>
      <p:sp>
        <p:nvSpPr>
          <p:cNvPr id="275" name="Google Shape;275;g6332ba2994_0_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  <p:pic>
        <p:nvPicPr>
          <p:cNvPr id="276" name="Google Shape;276;g6332ba2994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43113"/>
            <a:ext cx="8382000" cy="2571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332ba2994_0_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Sélection</a:t>
            </a:r>
            <a:endParaRPr b="1"/>
          </a:p>
        </p:txBody>
      </p:sp>
      <p:sp>
        <p:nvSpPr>
          <p:cNvPr id="282" name="Google Shape;282;g6332ba2994_0_1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  <p:pic>
        <p:nvPicPr>
          <p:cNvPr id="283" name="Google Shape;283;g6332ba2994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43125"/>
            <a:ext cx="8382000" cy="2571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32ba2994_0_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Modification</a:t>
            </a:r>
            <a:endParaRPr b="1"/>
          </a:p>
        </p:txBody>
      </p:sp>
      <p:sp>
        <p:nvSpPr>
          <p:cNvPr id="289" name="Google Shape;289;g6332ba2994_0_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  <p:pic>
        <p:nvPicPr>
          <p:cNvPr id="290" name="Google Shape;290;g6332ba2994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138363"/>
            <a:ext cx="8382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Avant JDBC...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675550" y="1630475"/>
            <a:ext cx="112407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Avant JDBC, il était difficile d’accéder à des bases de données SQL: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Utilisation de librairies C/C++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Utilisation d'API natives comme ODBC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Problème majeur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             -    dépendance totale avec le SGBD utilisé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32ba2994_0_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Suppression</a:t>
            </a:r>
            <a:endParaRPr b="1"/>
          </a:p>
        </p:txBody>
      </p:sp>
      <p:sp>
        <p:nvSpPr>
          <p:cNvPr id="296" name="Google Shape;296;g6332ba2994_0_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  <p:pic>
        <p:nvPicPr>
          <p:cNvPr id="297" name="Google Shape;297;g6332ba2994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38413"/>
            <a:ext cx="8382000" cy="1781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838200" y="1212589"/>
            <a:ext cx="10515600" cy="14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Merci pour votre attention</a:t>
            </a:r>
            <a:endParaRPr/>
          </a:p>
        </p:txBody>
      </p:sp>
      <p:sp>
        <p:nvSpPr>
          <p:cNvPr id="303" name="Google Shape;30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31</a:t>
            </a:fld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195" y="2981566"/>
            <a:ext cx="3109189" cy="337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32ba2994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SGBD?</a:t>
            </a:r>
            <a:endParaRPr/>
          </a:p>
        </p:txBody>
      </p:sp>
      <p:sp>
        <p:nvSpPr>
          <p:cNvPr id="115" name="Google Shape;115;g6332ba2994_0_14"/>
          <p:cNvSpPr txBox="1">
            <a:spLocks noGrp="1"/>
          </p:cNvSpPr>
          <p:nvPr>
            <p:ph type="body" idx="1"/>
          </p:nvPr>
        </p:nvSpPr>
        <p:spPr>
          <a:xfrm>
            <a:off x="446950" y="2011475"/>
            <a:ext cx="112407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En informatique, un système de gestion de base de données (</a:t>
            </a:r>
            <a:r>
              <a:rPr lang="fr-FR" sz="2400" i="1">
                <a:latin typeface="Times New Roman"/>
                <a:ea typeface="Times New Roman"/>
                <a:cs typeface="Times New Roman"/>
                <a:sym typeface="Times New Roman"/>
              </a:rPr>
              <a:t>abr. SGBD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) est un logiciel système servant à stocker, à manipuler ou gérer, et à partager des informations dans une base de données, en garantissant la qualité, la pérennité et la confidentialité des informations, tout en cachant la complexité des opérations.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Exp: MySQL, Oracle DataBase, PostgreSQL,etc...</a:t>
            </a:r>
            <a:endParaRPr/>
          </a:p>
        </p:txBody>
      </p:sp>
      <p:sp>
        <p:nvSpPr>
          <p:cNvPr id="116" name="Google Shape;116;g6332ba2994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32ba2994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22" name="Google Shape;122;g6332ba2994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23" name="Google Shape;123;g6332ba2994_0_3"/>
          <p:cNvSpPr txBox="1"/>
          <p:nvPr/>
        </p:nvSpPr>
        <p:spPr>
          <a:xfrm>
            <a:off x="838200" y="1614625"/>
            <a:ext cx="105156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d’interaction avec un </a:t>
            </a: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SGBD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contenant :</a:t>
            </a:r>
            <a:endParaRPr sz="29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ensemble de classes et d’interfaces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de:</a:t>
            </a:r>
            <a:endParaRPr sz="2900">
              <a:solidFill>
                <a:schemeClr val="dk1"/>
              </a:solidFill>
            </a:endParaRPr>
          </a:p>
          <a:p>
            <a:pPr marL="18288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Établir une connexion avec un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Envoyer des requêtes SQL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Récupérer des résultats de requêtes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chemeClr val="dk1"/>
                </a:solidFill>
              </a:rPr>
              <a:t>⇒ </a:t>
            </a: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Permettre aux programmeurs Java d’écrire un code indépendant de la base de données et du moyen de connexion utilisé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32ba2994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29" name="Google Shape;129;g6332ba2994_0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30" name="Google Shape;130;g6332ba299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1690825"/>
            <a:ext cx="6867525" cy="46863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32ba2994_0_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36" name="Google Shape;136;g6332ba2994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37" name="Google Shape;137;g6332ba2994_0_38"/>
          <p:cNvSpPr txBox="1"/>
          <p:nvPr/>
        </p:nvSpPr>
        <p:spPr>
          <a:xfrm>
            <a:off x="838200" y="1690825"/>
            <a:ext cx="1060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SGBD utilise un pilote (driver) qui lui est propre et qui permet de convertir les requêtes JDBC dans le langage natif du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driver est un ensemble de classes qui implantent les interfaces de JDBC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drivers sont le lien entre le programme Java et le SGBD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32ba2994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JDBC: Java DataBase Connectivity</a:t>
            </a:r>
            <a:endParaRPr/>
          </a:p>
        </p:txBody>
      </p:sp>
      <p:sp>
        <p:nvSpPr>
          <p:cNvPr id="143" name="Google Shape;143;g6332ba2994_0_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44" name="Google Shape;144;g6332ba2994_0_29"/>
          <p:cNvSpPr txBox="1"/>
          <p:nvPr/>
        </p:nvSpPr>
        <p:spPr>
          <a:xfrm>
            <a:off x="838200" y="1690825"/>
            <a:ext cx="1060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fr-FR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JDBC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uniforme permettant un accès homogène aux SGBD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à mettre en œuvre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Indépendant du SGBD support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Supportant les fonctionnalités de base du langage SQL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08dd4978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pSp>
        <p:nvGrpSpPr>
          <p:cNvPr id="150" name="Google Shape;150;g6208dd4978_0_6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51" name="Google Shape;151;g6208dd4978_0_6"/>
            <p:cNvSpPr/>
            <p:nvPr/>
          </p:nvSpPr>
          <p:spPr>
            <a:xfrm>
              <a:off x="-1672473" y="2565400"/>
              <a:ext cx="12192000" cy="201600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9"/>
                <a:buFont typeface="Arial"/>
                <a:buNone/>
              </a:pPr>
              <a:endParaRPr sz="3509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Google Shape;152;g6208dd4978_0_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g6208dd4978_0_6"/>
          <p:cNvSpPr txBox="1"/>
          <p:nvPr/>
        </p:nvSpPr>
        <p:spPr>
          <a:xfrm>
            <a:off x="123582" y="3155655"/>
            <a:ext cx="82296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place</a:t>
            </a:r>
            <a:b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̀me1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EEAD87B8033C4AA0B3723B4177D584" ma:contentTypeVersion="0" ma:contentTypeDescription="Create a new document." ma:contentTypeScope="" ma:versionID="4227cf738a28288f5e8dade0ca2bdf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20EC9-E422-430B-B2AD-F5E31B747785}"/>
</file>

<file path=customXml/itemProps2.xml><?xml version="1.0" encoding="utf-8"?>
<ds:datastoreItem xmlns:ds="http://schemas.openxmlformats.org/officeDocument/2006/customXml" ds:itemID="{B74978B4-4326-414D-B5EC-A1E7F8FAE41B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994</Words>
  <Application>Microsoft Office PowerPoint</Application>
  <PresentationFormat>Grand écran</PresentationFormat>
  <Paragraphs>186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Thème1</vt:lpstr>
      <vt:lpstr> Connexion à la base de données - JDBC</vt:lpstr>
      <vt:lpstr>Présentation PowerPoint</vt:lpstr>
      <vt:lpstr>   Avant JDBC...</vt:lpstr>
      <vt:lpstr>   SGBD?</vt:lpstr>
      <vt:lpstr>   JDBC: Java DataBase Connectivity</vt:lpstr>
      <vt:lpstr>   JDBC: Java DataBase Connectivity</vt:lpstr>
      <vt:lpstr>   JDBC: Java DataBase Connectivity</vt:lpstr>
      <vt:lpstr>   JDBC: Java DataBase Connectivity</vt:lpstr>
      <vt:lpstr>Présentation PowerPoint</vt:lpstr>
      <vt:lpstr>  JDBC: Mise en place</vt:lpstr>
      <vt:lpstr>  JDBC: Mise en place</vt:lpstr>
      <vt:lpstr>  JDBC: Mise en place</vt:lpstr>
      <vt:lpstr>  JDBC: Mise en place</vt:lpstr>
      <vt:lpstr>  JDBC: Mise en place</vt:lpstr>
      <vt:lpstr>  JDBC: Mise en place</vt:lpstr>
      <vt:lpstr>  JDBC: Création d’un statement</vt:lpstr>
      <vt:lpstr>  JDBC: Statement Vs. Prepared Statement</vt:lpstr>
      <vt:lpstr>  JDBC: Statement Vs. Prepared Statement</vt:lpstr>
      <vt:lpstr>  JDBC: Création d’un statement</vt:lpstr>
      <vt:lpstr>   Créer une classe Personne</vt:lpstr>
      <vt:lpstr>  JDBC: Méthodes CRUD</vt:lpstr>
      <vt:lpstr>  JDBC: Fermeture des connexions</vt:lpstr>
      <vt:lpstr>   Correspondance Java / BD</vt:lpstr>
      <vt:lpstr>   Requêtes précompilées : PreparedStatemt</vt:lpstr>
      <vt:lpstr>   Requêtes précompilées : PreparedStatemt</vt:lpstr>
      <vt:lpstr>   Insertion</vt:lpstr>
      <vt:lpstr>   Insertion</vt:lpstr>
      <vt:lpstr>   Sélection</vt:lpstr>
      <vt:lpstr>   Modification</vt:lpstr>
      <vt:lpstr>   Suppression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9 : Connexion à la base de données - JDBC</dc:title>
  <dc:creator>Godric</dc:creator>
  <cp:lastModifiedBy>Skander CHAMAKHI</cp:lastModifiedBy>
  <cp:revision>9</cp:revision>
  <dcterms:created xsi:type="dcterms:W3CDTF">2014-06-23T15:10:19Z</dcterms:created>
  <dcterms:modified xsi:type="dcterms:W3CDTF">2024-02-05T10:39:40Z</dcterms:modified>
</cp:coreProperties>
</file>