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78" r:id="rId2"/>
    <p:sldId id="889" r:id="rId3"/>
    <p:sldId id="888" r:id="rId4"/>
    <p:sldId id="890" r:id="rId5"/>
    <p:sldId id="891" r:id="rId6"/>
    <p:sldId id="919" r:id="rId7"/>
    <p:sldId id="892" r:id="rId8"/>
    <p:sldId id="893" r:id="rId9"/>
    <p:sldId id="894" r:id="rId10"/>
    <p:sldId id="895" r:id="rId11"/>
    <p:sldId id="896" r:id="rId12"/>
    <p:sldId id="897" r:id="rId13"/>
    <p:sldId id="898" r:id="rId14"/>
    <p:sldId id="899" r:id="rId15"/>
    <p:sldId id="900" r:id="rId16"/>
    <p:sldId id="901" r:id="rId17"/>
    <p:sldId id="902" r:id="rId18"/>
    <p:sldId id="903" r:id="rId19"/>
    <p:sldId id="906" r:id="rId20"/>
    <p:sldId id="904" r:id="rId21"/>
    <p:sldId id="907" r:id="rId22"/>
    <p:sldId id="908" r:id="rId23"/>
    <p:sldId id="909" r:id="rId24"/>
    <p:sldId id="910" r:id="rId25"/>
    <p:sldId id="905" r:id="rId26"/>
    <p:sldId id="911" r:id="rId27"/>
    <p:sldId id="912" r:id="rId28"/>
    <p:sldId id="913" r:id="rId29"/>
    <p:sldId id="914" r:id="rId30"/>
    <p:sldId id="915" r:id="rId31"/>
    <p:sldId id="920" r:id="rId32"/>
    <p:sldId id="916" r:id="rId33"/>
    <p:sldId id="917" r:id="rId34"/>
    <p:sldId id="918" r:id="rId35"/>
    <p:sldId id="921" r:id="rId36"/>
  </p:sldIdLst>
  <p:sldSz cx="14630400" cy="8229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652780" indent="-19558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611755" indent="-78295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8">
          <p15:clr>
            <a:srgbClr val="A4A3A4"/>
          </p15:clr>
        </p15:guide>
        <p15:guide id="2" pos="528">
          <p15:clr>
            <a:srgbClr val="A4A3A4"/>
          </p15:clr>
        </p15:guide>
        <p15:guide id="3" pos="8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24F"/>
    <a:srgbClr val="1086B9"/>
    <a:srgbClr val="C5E7F1"/>
    <a:srgbClr val="DAFDD3"/>
    <a:srgbClr val="AADEBA"/>
    <a:srgbClr val="F3A999"/>
    <a:srgbClr val="98CFA8"/>
    <a:srgbClr val="F2F2F2"/>
    <a:srgbClr val="FCF9EC"/>
    <a:srgbClr val="2BA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5EC5F-A803-44F9-8916-B14E55D8FC10}" v="53" dt="2022-11-28T01:22:05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5" autoAdjust="0"/>
    <p:restoredTop sz="92789" autoAdjust="0"/>
  </p:normalViewPr>
  <p:slideViewPr>
    <p:cSldViewPr>
      <p:cViewPr varScale="1">
        <p:scale>
          <a:sx n="73" d="100"/>
          <a:sy n="73" d="100"/>
        </p:scale>
        <p:origin x="106" y="605"/>
      </p:cViewPr>
      <p:guideLst>
        <p:guide orient="horz" pos="2418"/>
        <p:guide pos="528"/>
        <p:guide pos="8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Ran" userId="dbeed8448c6bb12c" providerId="LiveId" clId="{6175EC5F-A803-44F9-8916-B14E55D8FC10}"/>
    <pc:docChg chg="undo custSel addSld delSld modSld">
      <pc:chgData name="Cheng Ran" userId="dbeed8448c6bb12c" providerId="LiveId" clId="{6175EC5F-A803-44F9-8916-B14E55D8FC10}" dt="2022-11-28T01:22:42.466" v="128" actId="2696"/>
      <pc:docMkLst>
        <pc:docMk/>
      </pc:docMkLst>
      <pc:sldChg chg="modSp mod">
        <pc:chgData name="Cheng Ran" userId="dbeed8448c6bb12c" providerId="LiveId" clId="{6175EC5F-A803-44F9-8916-B14E55D8FC10}" dt="2022-11-28T01:22:16.350" v="127" actId="20577"/>
        <pc:sldMkLst>
          <pc:docMk/>
          <pc:sldMk cId="0" sldId="478"/>
        </pc:sldMkLst>
        <pc:spChg chg="mod">
          <ac:chgData name="Cheng Ran" userId="dbeed8448c6bb12c" providerId="LiveId" clId="{6175EC5F-A803-44F9-8916-B14E55D8FC10}" dt="2022-11-28T01:22:16.350" v="127" actId="20577"/>
          <ac:spMkLst>
            <pc:docMk/>
            <pc:sldMk cId="0" sldId="478"/>
            <ac:spMk id="8193" creationId="{00000000-0000-0000-0000-000000000000}"/>
          </ac:spMkLst>
        </pc:spChg>
      </pc:sldChg>
      <pc:sldChg chg="modSp mod">
        <pc:chgData name="Cheng Ran" userId="dbeed8448c6bb12c" providerId="LiveId" clId="{6175EC5F-A803-44F9-8916-B14E55D8FC10}" dt="2022-11-21T04:31:05.589" v="70" actId="20577"/>
        <pc:sldMkLst>
          <pc:docMk/>
          <pc:sldMk cId="4207316703" sldId="902"/>
        </pc:sldMkLst>
        <pc:spChg chg="mod">
          <ac:chgData name="Cheng Ran" userId="dbeed8448c6bb12c" providerId="LiveId" clId="{6175EC5F-A803-44F9-8916-B14E55D8FC10}" dt="2022-11-21T04:31:05.589" v="70" actId="20577"/>
          <ac:spMkLst>
            <pc:docMk/>
            <pc:sldMk cId="4207316703" sldId="902"/>
            <ac:spMk id="2" creationId="{C581FBBD-8B98-8043-B412-E55B14B150D2}"/>
          </ac:spMkLst>
        </pc:spChg>
      </pc:sldChg>
      <pc:sldChg chg="modSp mod">
        <pc:chgData name="Cheng Ran" userId="dbeed8448c6bb12c" providerId="LiveId" clId="{6175EC5F-A803-44F9-8916-B14E55D8FC10}" dt="2022-11-27T10:17:54.687" v="76" actId="20577"/>
        <pc:sldMkLst>
          <pc:docMk/>
          <pc:sldMk cId="1421897263" sldId="917"/>
        </pc:sldMkLst>
        <pc:spChg chg="mod">
          <ac:chgData name="Cheng Ran" userId="dbeed8448c6bb12c" providerId="LiveId" clId="{6175EC5F-A803-44F9-8916-B14E55D8FC10}" dt="2022-11-27T10:17:54.687" v="76" actId="20577"/>
          <ac:spMkLst>
            <pc:docMk/>
            <pc:sldMk cId="1421897263" sldId="917"/>
            <ac:spMk id="2" creationId="{675E0D77-943B-244D-A21C-1FD4DEF8AED8}"/>
          </ac:spMkLst>
        </pc:spChg>
      </pc:sldChg>
      <pc:sldChg chg="new del">
        <pc:chgData name="Cheng Ran" userId="dbeed8448c6bb12c" providerId="LiveId" clId="{6175EC5F-A803-44F9-8916-B14E55D8FC10}" dt="2022-11-27T10:07:50.835" v="72" actId="680"/>
        <pc:sldMkLst>
          <pc:docMk/>
          <pc:sldMk cId="4221436765" sldId="922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387265648" sldId="979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74096231" sldId="992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3236219715" sldId="1002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669268901" sldId="1003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1381943099" sldId="1004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3511261869" sldId="1005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181557599" sldId="1006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1897026837" sldId="1007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2961255199" sldId="1008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2075472987" sldId="1009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1388088445" sldId="1010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2245444335" sldId="1011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4241207099" sldId="1012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2655810106" sldId="1013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2720023258" sldId="1014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375233619" sldId="1015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3372292926" sldId="1016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4286795169" sldId="1017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532713787" sldId="1018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4012261397" sldId="1019"/>
        </pc:sldMkLst>
      </pc:sldChg>
      <pc:sldChg chg="add del">
        <pc:chgData name="Cheng Ran" userId="dbeed8448c6bb12c" providerId="LiveId" clId="{6175EC5F-A803-44F9-8916-B14E55D8FC10}" dt="2022-11-28T01:22:42.466" v="128" actId="2696"/>
        <pc:sldMkLst>
          <pc:docMk/>
          <pc:sldMk cId="1436403700" sldId="102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67086C5-CEC5-47F0-83F0-856B364B431D}" type="datetimeFigureOut">
              <a:rPr lang="en-US" altLang="en-US"/>
              <a:t>11/28/2022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20E07255-940D-4BDF-BD2F-B73D8A194996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34487-1A6A-4FE7-847E-D06598E2322B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2D99C-A557-43A7-946E-F176689ED4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5900" indent="-215900">
              <a:lnSpc>
                <a:spcPct val="100000"/>
              </a:lnSpc>
            </a:pPr>
            <a:r>
              <a:rPr lang="en-US" altLang="zh-CN" dirty="0">
                <a:sym typeface="+mn-ea"/>
              </a:rPr>
              <a:t>In this chapter, I will introduce how to retrieve data from one table. Just from one table. I will introduce how to retrieve data from multiple table in next chapter.</a:t>
            </a:r>
            <a:endParaRPr lang="en-US" altLang="zh-CN" dirty="0"/>
          </a:p>
          <a:p>
            <a:pPr marL="215900" indent="-215900">
              <a:lnSpc>
                <a:spcPct val="100000"/>
              </a:lnSpc>
            </a:pPr>
            <a:endParaRPr lang="zh-CN" altLang="en-US" dirty="0"/>
          </a:p>
          <a:p>
            <a:pPr marL="215900" indent="-215900">
              <a:lnSpc>
                <a:spcPct val="10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95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</p:spPr>
        <p:txBody>
          <a:bodyPr/>
          <a:lstStyle>
            <a:lvl1pPr algn="l">
              <a:defRPr sz="4600">
                <a:solidFill>
                  <a:srgbClr val="A2424F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3000">
                <a:latin typeface="Montserrat" panose="0200050500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rgbClr val="A2424F"/>
              </a:buClr>
              <a:defRPr>
                <a:latin typeface="Lato" panose="020F0502020204030203" pitchFamily="34" charset="0"/>
              </a:defRPr>
            </a:lvl1pPr>
            <a:lvl2pPr>
              <a:buClr>
                <a:schemeClr val="bg1">
                  <a:lumMod val="65000"/>
                </a:schemeClr>
              </a:buClr>
              <a:defRPr>
                <a:latin typeface="Lato" panose="020F0502020204030203" pitchFamily="34" charset="0"/>
              </a:defRPr>
            </a:lvl2pPr>
            <a:lvl3pPr>
              <a:buClr>
                <a:srgbClr val="F3A999"/>
              </a:buCl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 bwMode="auto">
          <a:xfrm flipV="1">
            <a:off x="2895600" y="1214438"/>
            <a:ext cx="0" cy="5867400"/>
          </a:xfrm>
          <a:prstGeom prst="line">
            <a:avLst/>
          </a:prstGeom>
          <a:noFill/>
          <a:ln w="19050" algn="ctr">
            <a:solidFill>
              <a:schemeClr val="accent3">
                <a:alpha val="43921"/>
              </a:schemeClr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0" y="2590800"/>
            <a:ext cx="10058400" cy="3048000"/>
          </a:xfrm>
        </p:spPr>
        <p:txBody>
          <a:bodyPr anchor="ctr"/>
          <a:lstStyle>
            <a:lvl1pPr marL="0" indent="0">
              <a:buNone/>
              <a:defRPr sz="4600">
                <a:solidFill>
                  <a:srgbClr val="A2424F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16736" y="7751742"/>
            <a:ext cx="2966725" cy="438150"/>
          </a:xfrm>
          <a:prstGeom prst="rect">
            <a:avLst/>
          </a:prstGeom>
        </p:spPr>
        <p:txBody>
          <a:bodyPr/>
          <a:lstStyle/>
          <a:p>
            <a:fld id="{71870A07-625F-4141-A252-1CF739E29EFB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3422" y="7885676"/>
            <a:ext cx="5787365" cy="30421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55970" y="7864752"/>
            <a:ext cx="1574430" cy="304216"/>
          </a:xfrm>
        </p:spPr>
        <p:txBody>
          <a:bodyPr/>
          <a:lstStyle/>
          <a:p>
            <a:fld id="{BFD3BF4F-535B-4E63-8066-DB812B206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2424F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5pPr>
      <a:lvl6pPr marL="65341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130619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95961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261239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35280" indent="-335280" algn="l" rtl="0" eaLnBrk="0" fontAlgn="base" hangingPunct="0">
        <a:spcBef>
          <a:spcPts val="400"/>
        </a:spcBef>
        <a:spcAft>
          <a:spcPts val="200"/>
        </a:spcAft>
        <a:buClr>
          <a:schemeClr val="bg2"/>
        </a:buClr>
        <a:buSzPct val="80000"/>
        <a:buChar char="•"/>
        <a:defRPr sz="3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7705" indent="-352425" algn="l" rtl="0" eaLnBrk="0" fontAlgn="base" hangingPunct="0">
        <a:spcBef>
          <a:spcPts val="400"/>
        </a:spcBef>
        <a:spcAft>
          <a:spcPts val="200"/>
        </a:spcAft>
        <a:buClr>
          <a:srgbClr val="ADD3F7"/>
        </a:buClr>
        <a:buSzPct val="90000"/>
        <a:buFont typeface="Times" panose="02020603050405020304" pitchFamily="18" charset="0"/>
        <a:buChar char="•"/>
        <a:defRPr sz="26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631950" indent="-325755" algn="l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90000"/>
        <a:buChar char="•"/>
        <a:defRPr sz="24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284730" indent="-325755" algn="l" rtl="0" eaLnBrk="0" fontAlgn="base" hangingPunct="0">
        <a:spcBef>
          <a:spcPts val="400"/>
        </a:spcBef>
        <a:spcAft>
          <a:spcPts val="200"/>
        </a:spcAft>
        <a:buChar char="–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938780" indent="-325755" algn="l" rtl="0" eaLnBrk="0" fontAlgn="base" hangingPunct="0">
        <a:spcBef>
          <a:spcPts val="400"/>
        </a:spcBef>
        <a:spcAft>
          <a:spcPts val="200"/>
        </a:spcAft>
        <a:buChar char="»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59219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6pPr>
      <a:lvl7pPr marL="424497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7pPr>
      <a:lvl8pPr marL="489839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8pPr>
      <a:lvl9pPr marL="555117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41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1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9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8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8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>
          <a:xfrm>
            <a:off x="914400" y="2144056"/>
            <a:ext cx="12801600" cy="1739900"/>
          </a:xfrm>
        </p:spPr>
        <p:txBody>
          <a:bodyPr/>
          <a:lstStyle/>
          <a:p>
            <a:pPr algn="ctr"/>
            <a:br>
              <a:rPr lang="en-US" altLang="en-US" sz="4000" b="1" dirty="0">
                <a:latin typeface="Lato" panose="020F0502020204030203" pitchFamily="34" charset="0"/>
              </a:rPr>
            </a:br>
            <a:r>
              <a:rPr lang="en-US" altLang="en-US" sz="4000" b="1" dirty="0">
                <a:latin typeface="Lato" panose="020F0502020204030203" pitchFamily="34" charset="0"/>
              </a:rPr>
              <a:t>Principles of Database Systems (</a:t>
            </a:r>
            <a: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  <a:t>CS307)</a:t>
            </a:r>
            <a:b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</a:br>
            <a:r>
              <a:rPr lang="en-US" altLang="en-US" sz="3200" dirty="0">
                <a:latin typeface="Lato" panose="020F0502020204030203" pitchFamily="34" charset="0"/>
              </a:rPr>
              <a:t>Lecture </a:t>
            </a:r>
            <a:r>
              <a:rPr lang="en-US" altLang="zh-CN" sz="3200" dirty="0">
                <a:latin typeface="Lato" panose="020F0502020204030203" pitchFamily="34" charset="0"/>
              </a:rPr>
              <a:t>10</a:t>
            </a:r>
            <a:r>
              <a:rPr lang="en-US" altLang="en-US" sz="3200" dirty="0">
                <a:latin typeface="Lato" panose="020F0502020204030203" pitchFamily="34" charset="0"/>
              </a:rPr>
              <a:t>:</a:t>
            </a:r>
            <a:r>
              <a:rPr lang="zh-CN" altLang="en-US" sz="3200" dirty="0">
                <a:latin typeface="Lato" panose="020F0502020204030203" pitchFamily="34" charset="0"/>
              </a:rPr>
              <a:t> </a:t>
            </a:r>
            <a:r>
              <a:rPr lang="en-US" altLang="zh-CN" sz="3200" dirty="0">
                <a:latin typeface="Lato" panose="020F0502020204030203" pitchFamily="34" charset="0"/>
              </a:rPr>
              <a:t>Transaction;</a:t>
            </a:r>
            <a:r>
              <a:rPr lang="zh-CN" altLang="en-US" sz="3200" dirty="0">
                <a:latin typeface="Lato" panose="020F0502020204030203" pitchFamily="34" charset="0"/>
              </a:rPr>
              <a:t> </a:t>
            </a:r>
            <a:r>
              <a:rPr lang="en-US" altLang="zh-CN" sz="3200" dirty="0">
                <a:latin typeface="Lato" panose="020F0502020204030203" pitchFamily="34" charset="0"/>
              </a:rPr>
              <a:t>Physical Storage System</a:t>
            </a:r>
            <a:endParaRPr lang="en-US" altLang="en-US" sz="4000" b="1" dirty="0">
              <a:solidFill>
                <a:srgbClr val="A2424F"/>
              </a:solidFill>
              <a:latin typeface="Lato" panose="020F0502020204030203" pitchFamily="34" charset="0"/>
            </a:endParaRPr>
          </a:p>
        </p:txBody>
      </p:sp>
      <p:sp>
        <p:nvSpPr>
          <p:cNvPr id="8194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62100" y="4233206"/>
            <a:ext cx="11506200" cy="1981200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200"/>
              </a:spcAft>
            </a:pPr>
            <a:r>
              <a:rPr lang="en-US" altLang="zh-CN" sz="3200" b="1" spc="-1" dirty="0">
                <a:latin typeface="Lato" panose="020F0502020204030203"/>
                <a:ea typeface="MS PGothic" panose="020B0600070205080204" pitchFamily="34" charset="-128"/>
              </a:rPr>
              <a:t>Ran Cheng</a:t>
            </a:r>
          </a:p>
          <a:p>
            <a:pPr algn="ctr">
              <a:lnSpc>
                <a:spcPct val="100000"/>
              </a:lnSpc>
              <a:spcAft>
                <a:spcPts val="200"/>
              </a:spcAft>
            </a:pPr>
            <a:endParaRPr lang="de-DE" altLang="zh-CN" sz="2000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Department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Computer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Engineering</a:t>
            </a: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Southern University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Technology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7239000"/>
            <a:ext cx="1070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Most contents are from slides made by Stéphane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Faroult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Dr.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Yuxin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and the authors of Database System Concepts (7</a:t>
            </a:r>
            <a:r>
              <a:rPr lang="en-US" sz="1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Edition).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Their original slides have been modified to adapt to the schedule of CS307 at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SUSTech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1F7F62-AE7F-1743-88AB-DC43449F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Isolation Requirement</a:t>
            </a:r>
          </a:p>
          <a:p>
            <a:pPr lvl="1"/>
            <a:r>
              <a:rPr lang="en-US" sz="2400" dirty="0"/>
              <a:t>If between steps 3 and 6, </a:t>
            </a:r>
            <a:r>
              <a:rPr lang="en-US" sz="2400" dirty="0">
                <a:solidFill>
                  <a:srgbClr val="A2424F"/>
                </a:solidFill>
              </a:rPr>
              <a:t>another transaction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A2424F"/>
                </a:solidFill>
              </a:rPr>
              <a:t>T2</a:t>
            </a:r>
            <a:r>
              <a:rPr lang="en-US" sz="2400" dirty="0"/>
              <a:t> is allowed to </a:t>
            </a:r>
            <a:r>
              <a:rPr lang="en-US" sz="2400" u="sng" dirty="0"/>
              <a:t>access the partially updated database</a:t>
            </a:r>
            <a:r>
              <a:rPr lang="en-US" sz="2400" dirty="0"/>
              <a:t>, it will see </a:t>
            </a:r>
            <a:r>
              <a:rPr lang="en-US" sz="2400" u="sng" dirty="0"/>
              <a:t>an </a:t>
            </a:r>
            <a:r>
              <a:rPr lang="en-US" sz="2400" u="sng" dirty="0">
                <a:solidFill>
                  <a:srgbClr val="A2424F"/>
                </a:solidFill>
              </a:rPr>
              <a:t>inconsistent</a:t>
            </a:r>
            <a:r>
              <a:rPr lang="en-US" sz="2400" u="sng" dirty="0"/>
              <a:t> database</a:t>
            </a:r>
          </a:p>
          <a:p>
            <a:pPr lvl="2"/>
            <a:r>
              <a:rPr lang="en-US" sz="2000" dirty="0"/>
              <a:t>The sum  A + B will be less than </a:t>
            </a:r>
            <a:r>
              <a:rPr lang="en-US" altLang="zh-CN" sz="2000" dirty="0"/>
              <a:t>what</a:t>
            </a:r>
            <a:r>
              <a:rPr lang="en-US" sz="2000" dirty="0"/>
              <a:t> it should be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1"/>
            <a:r>
              <a:rPr lang="en-US" sz="2400" dirty="0"/>
              <a:t>Isolation can be ensured trivially by running transactions serially, that is, one after the other</a:t>
            </a:r>
          </a:p>
          <a:p>
            <a:pPr lvl="2"/>
            <a:r>
              <a:rPr lang="en-US" sz="2200" dirty="0"/>
              <a:t>However, executing multiple transactions concurrently has significant benefits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F2722-C5CC-E84A-87FF-DA3A77BA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Requirements in Transactions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AFD7A-EB24-6E40-8EF2-DDA57C689459}"/>
              </a:ext>
            </a:extLst>
          </p:cNvPr>
          <p:cNvSpPr txBox="1"/>
          <p:nvPr/>
        </p:nvSpPr>
        <p:spPr>
          <a:xfrm>
            <a:off x="3390900" y="3733801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Monotype Sorts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T1                       T2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1.	</a:t>
            </a:r>
            <a:r>
              <a:rPr lang="en-US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2.	</a:t>
            </a:r>
            <a:r>
              <a:rPr lang="en-US" alt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A – 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marL="914400" lvl="1" indent="-457200">
              <a:buFont typeface="Monotype Sorts" charset="2"/>
              <a:buAutoNum type="arabicPeriod" startAt="3"/>
            </a:pPr>
            <a:r>
              <a:rPr lang="en-US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lvl="1" indent="0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	  read(A), read(B), print(A+B)</a:t>
            </a:r>
          </a:p>
          <a:p>
            <a:pPr marL="457200" lvl="1" indent="0"/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4.	</a:t>
            </a:r>
            <a:r>
              <a:rPr lang="en-US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5.	</a:t>
            </a:r>
            <a:r>
              <a:rPr lang="en-US" alt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B + 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6.	</a:t>
            </a:r>
            <a:r>
              <a:rPr lang="en-US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US" alt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F3E8C-A0C1-8B43-98AA-0DDF2DCDC17E}"/>
              </a:ext>
            </a:extLst>
          </p:cNvPr>
          <p:cNvSpPr/>
          <p:nvPr/>
        </p:nvSpPr>
        <p:spPr bwMode="auto">
          <a:xfrm>
            <a:off x="3810000" y="3733800"/>
            <a:ext cx="7277100" cy="2585323"/>
          </a:xfrm>
          <a:prstGeom prst="rect">
            <a:avLst/>
          </a:prstGeom>
          <a:noFill/>
          <a:ln w="952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72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BAFF50-1DEC-4641-91E5-C9A8F402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 </a:t>
            </a:r>
            <a:r>
              <a:rPr lang="en-US" dirty="0">
                <a:solidFill>
                  <a:srgbClr val="A2424F"/>
                </a:solidFill>
              </a:rPr>
              <a:t>transaction</a:t>
            </a:r>
            <a:r>
              <a:rPr lang="en-US" dirty="0"/>
              <a:t> is a unit of program execution that accesses and possibly updates various data items</a:t>
            </a:r>
          </a:p>
          <a:p>
            <a:pPr lvl="1"/>
            <a:r>
              <a:rPr lang="en-US" dirty="0"/>
              <a:t>To preserve the integrity of data the database system must ensure: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FC8510-9FE0-7E4C-BB82-40D7B24F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Properties</a:t>
            </a:r>
            <a:endParaRPr lang="en-CN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F64C3D5-4272-8B42-BDC1-C1E4CF408166}"/>
              </a:ext>
            </a:extLst>
          </p:cNvPr>
          <p:cNvSpPr/>
          <p:nvPr/>
        </p:nvSpPr>
        <p:spPr bwMode="auto">
          <a:xfrm>
            <a:off x="1295400" y="3581400"/>
            <a:ext cx="6477000" cy="116989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24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A</a:t>
            </a:r>
            <a:r>
              <a:rPr lang="en-US" sz="18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tomicity:</a:t>
            </a:r>
            <a:r>
              <a:rPr lang="en-US" sz="1800" dirty="0">
                <a:latin typeface="Lato" panose="020F0502020204030203" pitchFamily="34" charset="77"/>
                <a:cs typeface="MS PGothic" panose="020B0600070205080204" pitchFamily="34" charset="-128"/>
              </a:rPr>
              <a:t> Either all operations of the transaction are properly reflected in the database, or none are.</a:t>
            </a:r>
            <a:r>
              <a:rPr lang="zh-CN" altLang="en-US" sz="1800" dirty="0">
                <a:latin typeface="Lato" panose="020F0502020204030203" pitchFamily="34" charset="77"/>
                <a:cs typeface="MS PGothic" panose="020B0600070205080204" pitchFamily="34" charset="-128"/>
              </a:rPr>
              <a:t>（原子性）</a:t>
            </a:r>
            <a:endParaRPr lang="en-US" sz="1800" dirty="0"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920FD70-3E50-6D47-8D10-21EC442C9B3D}"/>
              </a:ext>
            </a:extLst>
          </p:cNvPr>
          <p:cNvSpPr/>
          <p:nvPr/>
        </p:nvSpPr>
        <p:spPr bwMode="auto">
          <a:xfrm>
            <a:off x="7929283" y="4103594"/>
            <a:ext cx="6019800" cy="11542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24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C</a:t>
            </a:r>
            <a:r>
              <a:rPr lang="en-US" sz="18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onsistency:</a:t>
            </a:r>
            <a:r>
              <a:rPr lang="en-US" sz="1800" dirty="0">
                <a:latin typeface="Lato" panose="020F0502020204030203" pitchFamily="34" charset="77"/>
                <a:cs typeface="MS PGothic" panose="020B0600070205080204" pitchFamily="34" charset="-128"/>
              </a:rPr>
              <a:t> Execution of a transaction in isolation preserves the consistency of the database. </a:t>
            </a:r>
            <a:r>
              <a:rPr lang="zh-CN" altLang="en-US" sz="1800" dirty="0">
                <a:latin typeface="Lato" panose="020F0502020204030203" pitchFamily="34" charset="77"/>
                <a:cs typeface="MS PGothic" panose="020B0600070205080204" pitchFamily="34" charset="-128"/>
              </a:rPr>
              <a:t>（一致性）</a:t>
            </a:r>
            <a:endParaRPr lang="en-US" sz="1800" dirty="0"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F38F15-E28A-D04B-AE5B-656434C94F66}"/>
              </a:ext>
            </a:extLst>
          </p:cNvPr>
          <p:cNvSpPr/>
          <p:nvPr/>
        </p:nvSpPr>
        <p:spPr bwMode="auto">
          <a:xfrm>
            <a:off x="8086165" y="5658970"/>
            <a:ext cx="6019800" cy="11788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24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D</a:t>
            </a:r>
            <a:r>
              <a:rPr lang="en-US" sz="18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urability:</a:t>
            </a:r>
            <a:r>
              <a:rPr lang="en-US" sz="1800" dirty="0">
                <a:latin typeface="Lato" panose="020F0502020204030203" pitchFamily="34" charset="77"/>
                <a:cs typeface="MS PGothic" panose="020B0600070205080204" pitchFamily="34" charset="-128"/>
              </a:rPr>
              <a:t> After a transaction completes successfully, the changes it has made to the database persist, even if there are system failures. </a:t>
            </a:r>
            <a:r>
              <a:rPr lang="zh-CN" altLang="en-US" sz="1800" dirty="0">
                <a:latin typeface="Lato" panose="020F0502020204030203" pitchFamily="34" charset="77"/>
                <a:cs typeface="MS PGothic" panose="020B0600070205080204" pitchFamily="34" charset="-128"/>
              </a:rPr>
              <a:t>（永久性）</a:t>
            </a:r>
            <a:endParaRPr kumimoji="0" lang="en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B38657-EC43-A242-8CC3-B67F128BAEAE}"/>
              </a:ext>
            </a:extLst>
          </p:cNvPr>
          <p:cNvSpPr/>
          <p:nvPr/>
        </p:nvSpPr>
        <p:spPr bwMode="auto">
          <a:xfrm>
            <a:off x="533400" y="5115484"/>
            <a:ext cx="7162800" cy="25807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24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I</a:t>
            </a:r>
            <a:r>
              <a:rPr lang="en-US" sz="18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solation:</a:t>
            </a:r>
            <a:r>
              <a:rPr lang="en-US" sz="1800" dirty="0">
                <a:latin typeface="Lato" panose="020F0502020204030203" pitchFamily="34" charset="77"/>
                <a:cs typeface="MS PGothic" panose="020B0600070205080204" pitchFamily="34" charset="-128"/>
              </a:rPr>
              <a:t> Although multiple transactions may execute concurrently, each transaction must be unaware of other concurrently executing transactions.  Intermediate transaction results must be hidden from other concurrently executed transactions. </a:t>
            </a:r>
            <a:r>
              <a:rPr lang="zh-CN" altLang="en-US" sz="1800" dirty="0">
                <a:latin typeface="Lato" panose="020F0502020204030203" pitchFamily="34" charset="77"/>
                <a:cs typeface="MS PGothic" panose="020B0600070205080204" pitchFamily="34" charset="-128"/>
              </a:rPr>
              <a:t>（隔离性）</a:t>
            </a:r>
            <a:endParaRPr lang="en-US" sz="1800" dirty="0"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1086B9"/>
                </a:solidFill>
                <a:latin typeface="Lato" panose="020F0502020204030203" pitchFamily="34" charset="77"/>
              </a:rPr>
              <a:t>That is, for every pair of transactions </a:t>
            </a:r>
            <a:r>
              <a:rPr lang="en-US" altLang="en-US" sz="18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18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i</a:t>
            </a:r>
            <a:r>
              <a:rPr lang="en-US" altLang="en-US" sz="1800" i="1" dirty="0">
                <a:solidFill>
                  <a:srgbClr val="1086B9"/>
                </a:solidFill>
                <a:latin typeface="Lato" panose="020F0502020204030203" pitchFamily="34" charset="77"/>
              </a:rPr>
              <a:t> </a:t>
            </a:r>
            <a:r>
              <a:rPr lang="en-US" altLang="en-US" sz="1800" dirty="0">
                <a:solidFill>
                  <a:srgbClr val="1086B9"/>
                </a:solidFill>
                <a:latin typeface="Lato" panose="020F0502020204030203" pitchFamily="34" charset="77"/>
              </a:rPr>
              <a:t>and </a:t>
            </a:r>
            <a:r>
              <a:rPr lang="en-US" altLang="en-US" sz="18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18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j</a:t>
            </a:r>
            <a:r>
              <a:rPr lang="en-US" altLang="en-US" sz="1800" i="1" dirty="0">
                <a:solidFill>
                  <a:srgbClr val="1086B9"/>
                </a:solidFill>
                <a:latin typeface="Lato" panose="020F0502020204030203" pitchFamily="34" charset="77"/>
              </a:rPr>
              <a:t>, </a:t>
            </a:r>
            <a:r>
              <a:rPr lang="en-US" altLang="en-US" sz="1800" dirty="0">
                <a:solidFill>
                  <a:srgbClr val="1086B9"/>
                </a:solidFill>
                <a:latin typeface="Lato" panose="020F0502020204030203" pitchFamily="34" charset="77"/>
              </a:rPr>
              <a:t>it appears to </a:t>
            </a:r>
            <a:r>
              <a:rPr lang="en-US" altLang="en-US" sz="18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18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i</a:t>
            </a:r>
            <a:r>
              <a:rPr lang="en-US" altLang="en-US" sz="1800" i="1" dirty="0">
                <a:solidFill>
                  <a:srgbClr val="1086B9"/>
                </a:solidFill>
                <a:latin typeface="Lato" panose="020F0502020204030203" pitchFamily="34" charset="77"/>
              </a:rPr>
              <a:t> </a:t>
            </a:r>
            <a:r>
              <a:rPr lang="en-US" altLang="en-US" sz="1800" dirty="0">
                <a:solidFill>
                  <a:srgbClr val="1086B9"/>
                </a:solidFill>
                <a:latin typeface="Lato" panose="020F0502020204030203" pitchFamily="34" charset="77"/>
              </a:rPr>
              <a:t>that either </a:t>
            </a:r>
            <a:r>
              <a:rPr lang="en-US" altLang="en-US" sz="18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18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j</a:t>
            </a:r>
            <a:r>
              <a:rPr lang="en-US" altLang="en-US" sz="1800" i="1" dirty="0">
                <a:solidFill>
                  <a:srgbClr val="1086B9"/>
                </a:solidFill>
                <a:latin typeface="Lato" panose="020F0502020204030203" pitchFamily="34" charset="77"/>
              </a:rPr>
              <a:t>, </a:t>
            </a:r>
            <a:r>
              <a:rPr lang="en-US" altLang="en-US" sz="1800" dirty="0">
                <a:solidFill>
                  <a:srgbClr val="1086B9"/>
                </a:solidFill>
                <a:latin typeface="Lato" panose="020F0502020204030203" pitchFamily="34" charset="77"/>
              </a:rPr>
              <a:t>finished execution before </a:t>
            </a:r>
            <a:r>
              <a:rPr lang="en-US" altLang="en-US" sz="18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18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i</a:t>
            </a:r>
            <a:r>
              <a:rPr lang="en-US" altLang="en-US" sz="1800" dirty="0">
                <a:solidFill>
                  <a:srgbClr val="1086B9"/>
                </a:solidFill>
                <a:latin typeface="Lato" panose="020F0502020204030203" pitchFamily="34" charset="77"/>
              </a:rPr>
              <a:t> started, or </a:t>
            </a:r>
            <a:r>
              <a:rPr lang="en-US" altLang="en-US" sz="18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18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j</a:t>
            </a:r>
            <a:r>
              <a:rPr lang="en-US" altLang="en-US" sz="1800" dirty="0">
                <a:solidFill>
                  <a:srgbClr val="1086B9"/>
                </a:solidFill>
                <a:latin typeface="Lato" panose="020F0502020204030203" pitchFamily="34" charset="77"/>
              </a:rPr>
              <a:t> started execution after </a:t>
            </a:r>
            <a:r>
              <a:rPr lang="en-US" altLang="en-US" sz="18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18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i</a:t>
            </a:r>
            <a:r>
              <a:rPr lang="en-US" altLang="en-US" sz="1800" dirty="0">
                <a:solidFill>
                  <a:srgbClr val="1086B9"/>
                </a:solidFill>
                <a:latin typeface="Lato" panose="020F0502020204030203" pitchFamily="34" charset="77"/>
              </a:rPr>
              <a:t> finished.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endParaRPr kumimoji="0" lang="en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44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C63C14-6487-A44B-8DAD-0BB2E5915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8305800" cy="5334000"/>
          </a:xfrm>
        </p:spPr>
        <p:txBody>
          <a:bodyPr/>
          <a:lstStyle/>
          <a:p>
            <a:r>
              <a:rPr lang="en-US" sz="2400" dirty="0"/>
              <a:t>Active</a:t>
            </a:r>
          </a:p>
          <a:p>
            <a:pPr lvl="1"/>
            <a:r>
              <a:rPr lang="en-US" sz="2000" dirty="0"/>
              <a:t>The initial state; the transaction stays in this state while it is executing</a:t>
            </a:r>
          </a:p>
          <a:p>
            <a:r>
              <a:rPr lang="en-US" sz="2400" dirty="0"/>
              <a:t>Partially committed</a:t>
            </a:r>
          </a:p>
          <a:p>
            <a:pPr lvl="1"/>
            <a:r>
              <a:rPr lang="en-US" sz="2000" dirty="0"/>
              <a:t>After the final statement has been executed.</a:t>
            </a:r>
          </a:p>
          <a:p>
            <a:r>
              <a:rPr lang="en-US" sz="2400" dirty="0"/>
              <a:t>Failed</a:t>
            </a:r>
          </a:p>
          <a:p>
            <a:pPr lvl="1"/>
            <a:r>
              <a:rPr lang="en-US" sz="2000" dirty="0"/>
              <a:t>After the discovery that normal execution can no longer proceed.</a:t>
            </a:r>
          </a:p>
          <a:p>
            <a:r>
              <a:rPr lang="en-US" sz="2400" dirty="0"/>
              <a:t>Aborted 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sz="2000" dirty="0"/>
              <a:t>Restart the transaction</a:t>
            </a:r>
          </a:p>
          <a:p>
            <a:pPr lvl="2"/>
            <a:r>
              <a:rPr lang="en-US" sz="1800" dirty="0"/>
              <a:t>Can be done only if no internal logical error</a:t>
            </a:r>
          </a:p>
          <a:p>
            <a:pPr lvl="1"/>
            <a:r>
              <a:rPr lang="en-US" sz="2000" dirty="0"/>
              <a:t>Kill the transaction</a:t>
            </a:r>
          </a:p>
          <a:p>
            <a:r>
              <a:rPr lang="en-US" sz="2400" dirty="0"/>
              <a:t>Committed</a:t>
            </a:r>
          </a:p>
          <a:p>
            <a:pPr lvl="1"/>
            <a:r>
              <a:rPr lang="en-US" sz="2000" dirty="0"/>
              <a:t>After successful completion.</a:t>
            </a:r>
          </a:p>
          <a:p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769D2B-89A6-BD47-96C0-6F284BF1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State</a:t>
            </a:r>
            <a:endParaRPr lang="en-CN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341021DF-0D20-ED4D-AF9B-88A42BD2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1981200"/>
            <a:ext cx="4114800" cy="282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81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792E3-F83B-FC47-AB0E-B514D7F3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2424F"/>
                </a:solidFill>
              </a:rPr>
              <a:t>Multiple transactions</a:t>
            </a:r>
            <a:r>
              <a:rPr lang="en-US" dirty="0"/>
              <a:t> are allowed to </a:t>
            </a:r>
            <a:r>
              <a:rPr lang="en-US" dirty="0">
                <a:solidFill>
                  <a:srgbClr val="1086B9"/>
                </a:solidFill>
              </a:rPr>
              <a:t>run concurrently</a:t>
            </a:r>
            <a:r>
              <a:rPr lang="en-US" dirty="0"/>
              <a:t> in the system. Advantages are:</a:t>
            </a:r>
          </a:p>
          <a:p>
            <a:pPr lvl="1"/>
            <a:r>
              <a:rPr lang="en-US" dirty="0"/>
              <a:t>Increased processor and disk utilization, leading to better transaction throughput</a:t>
            </a:r>
          </a:p>
          <a:p>
            <a:pPr lvl="2"/>
            <a:r>
              <a:rPr lang="en-US" dirty="0"/>
              <a:t>E.g., one transaction can be using the CPU while another is reading from or writing to the disk</a:t>
            </a:r>
          </a:p>
          <a:p>
            <a:pPr lvl="1"/>
            <a:r>
              <a:rPr lang="en-US" dirty="0"/>
              <a:t>Reduced average response time for transactions: short transactions need not wait behind long ones.</a:t>
            </a:r>
          </a:p>
          <a:p>
            <a:r>
              <a:rPr lang="en-US" dirty="0">
                <a:solidFill>
                  <a:srgbClr val="A2424F"/>
                </a:solidFill>
              </a:rPr>
              <a:t>Concurrency control schemes</a:t>
            </a:r>
            <a:r>
              <a:rPr lang="en-US" dirty="0"/>
              <a:t> – mechanisms to achieve isolation</a:t>
            </a:r>
          </a:p>
          <a:p>
            <a:pPr lvl="1"/>
            <a:r>
              <a:rPr lang="en-US" dirty="0"/>
              <a:t>That is, to control the interaction among the concurrent transactions </a:t>
            </a:r>
            <a:r>
              <a:rPr lang="en-US" u="sng" dirty="0"/>
              <a:t>in order to prevent them from </a:t>
            </a:r>
            <a:r>
              <a:rPr lang="en-US" u="sng" dirty="0">
                <a:solidFill>
                  <a:srgbClr val="A2424F"/>
                </a:solidFill>
              </a:rPr>
              <a:t>destroying the consistency of the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F6E78-467F-134D-9F64-747C0E28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8144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9BD526-3831-194A-88D3-B7CD7F833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A2424F"/>
                </a:solidFill>
              </a:rPr>
              <a:t>Schedule</a:t>
            </a:r>
            <a:r>
              <a:rPr lang="en-US" sz="2800" dirty="0"/>
              <a:t> – </a:t>
            </a:r>
            <a:r>
              <a:rPr lang="en-US" sz="2800" u="sng" dirty="0"/>
              <a:t>a sequences of instructions</a:t>
            </a:r>
            <a:r>
              <a:rPr lang="en-US" sz="2800" dirty="0"/>
              <a:t> that specify the </a:t>
            </a:r>
            <a:r>
              <a:rPr lang="en-US" sz="2800" dirty="0">
                <a:solidFill>
                  <a:srgbClr val="A2424F"/>
                </a:solidFill>
              </a:rPr>
              <a:t>chronological order (</a:t>
            </a:r>
            <a:r>
              <a:rPr lang="zh-CN" altLang="en-US" sz="2800" dirty="0">
                <a:solidFill>
                  <a:srgbClr val="A2424F"/>
                </a:solidFill>
              </a:rPr>
              <a:t>时序</a:t>
            </a:r>
            <a:r>
              <a:rPr lang="en-US" sz="2800" dirty="0">
                <a:solidFill>
                  <a:srgbClr val="A2424F"/>
                </a:solidFill>
              </a:rPr>
              <a:t>)</a:t>
            </a:r>
            <a:r>
              <a:rPr lang="en-US" sz="2800" dirty="0"/>
              <a:t> in which </a:t>
            </a:r>
            <a:r>
              <a:rPr lang="en-US" sz="2800" u="sng" dirty="0"/>
              <a:t>instructions</a:t>
            </a:r>
            <a:r>
              <a:rPr lang="en-US" sz="2800" dirty="0"/>
              <a:t> of concurrent transactions are executed</a:t>
            </a:r>
          </a:p>
          <a:p>
            <a:pPr lvl="1"/>
            <a:r>
              <a:rPr lang="en-US" sz="2400" dirty="0"/>
              <a:t>A schedule for a set of transactions must consist of all instructions of those transactions</a:t>
            </a:r>
          </a:p>
          <a:p>
            <a:pPr lvl="1"/>
            <a:r>
              <a:rPr lang="en-US" sz="2400" dirty="0"/>
              <a:t>Must preserve the order in which the instructions appear in each individual transaction</a:t>
            </a:r>
          </a:p>
          <a:p>
            <a:r>
              <a:rPr lang="en-US" sz="2800" dirty="0"/>
              <a:t>A transaction that </a:t>
            </a:r>
            <a:r>
              <a:rPr lang="en-US" sz="2800" dirty="0">
                <a:solidFill>
                  <a:srgbClr val="A2424F"/>
                </a:solidFill>
              </a:rPr>
              <a:t>successfully completes </a:t>
            </a:r>
            <a:r>
              <a:rPr lang="en-US" sz="2800" dirty="0"/>
              <a:t>its execution will have a </a:t>
            </a:r>
            <a:r>
              <a:rPr lang="en-US" sz="2800" dirty="0">
                <a:solidFill>
                  <a:srgbClr val="A2424F"/>
                </a:solidFill>
              </a:rPr>
              <a:t>commit </a:t>
            </a:r>
            <a:r>
              <a:rPr lang="en-US" sz="2800" dirty="0"/>
              <a:t>instruction as the last statement </a:t>
            </a:r>
          </a:p>
          <a:p>
            <a:pPr lvl="1"/>
            <a:r>
              <a:rPr lang="en-US" sz="2400" dirty="0"/>
              <a:t>By default, transaction assumed to execute commit instruction as its last step</a:t>
            </a:r>
          </a:p>
          <a:p>
            <a:r>
              <a:rPr lang="en-US" sz="2800" dirty="0"/>
              <a:t>A transaction that </a:t>
            </a:r>
            <a:r>
              <a:rPr lang="en-US" sz="2800" dirty="0">
                <a:solidFill>
                  <a:srgbClr val="A2424F"/>
                </a:solidFill>
              </a:rPr>
              <a:t>fails to </a:t>
            </a:r>
            <a:r>
              <a:rPr lang="en-US" sz="2800" dirty="0"/>
              <a:t>successfully complete its execution will have an </a:t>
            </a:r>
            <a:r>
              <a:rPr lang="en-US" sz="2800" dirty="0">
                <a:solidFill>
                  <a:srgbClr val="A2424F"/>
                </a:solidFill>
              </a:rPr>
              <a:t>abort</a:t>
            </a:r>
            <a:r>
              <a:rPr lang="en-US" sz="2800" dirty="0"/>
              <a:t> instruction as the last statement </a:t>
            </a:r>
          </a:p>
          <a:p>
            <a:endParaRPr lang="en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3A26F6-29A1-9D41-BBC8-DA74A182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9480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A6B885-ADD2-6E4B-9B87-60CFF4C6C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7772400" cy="5334000"/>
          </a:xfrm>
        </p:spPr>
        <p:txBody>
          <a:bodyPr/>
          <a:lstStyle/>
          <a:p>
            <a:r>
              <a:rPr lang="en-US" dirty="0"/>
              <a:t>Let T</a:t>
            </a:r>
            <a:r>
              <a:rPr lang="en-US" baseline="-25000" dirty="0"/>
              <a:t>1</a:t>
            </a:r>
            <a:r>
              <a:rPr lang="en-US" dirty="0"/>
              <a:t> transfer $50 from A to B, and T</a:t>
            </a:r>
            <a:r>
              <a:rPr lang="en-US" baseline="-25000" dirty="0"/>
              <a:t>2</a:t>
            </a:r>
            <a:r>
              <a:rPr lang="en-US" dirty="0"/>
              <a:t> transfer 10% of the balance from A to B.  </a:t>
            </a:r>
          </a:p>
          <a:p>
            <a:pPr lvl="1"/>
            <a:r>
              <a:rPr lang="en-US" dirty="0"/>
              <a:t>A </a:t>
            </a:r>
            <a:r>
              <a:rPr lang="en-US" i="1" dirty="0">
                <a:solidFill>
                  <a:srgbClr val="A2424F"/>
                </a:solidFill>
              </a:rPr>
              <a:t>serial schedule</a:t>
            </a:r>
            <a:r>
              <a:rPr lang="en-US" dirty="0"/>
              <a:t> in which T</a:t>
            </a:r>
            <a:r>
              <a:rPr lang="en-US" baseline="-25000" dirty="0"/>
              <a:t>1</a:t>
            </a:r>
            <a:r>
              <a:rPr lang="en-US" dirty="0"/>
              <a:t> is followed by T</a:t>
            </a:r>
            <a:r>
              <a:rPr lang="en-US" baseline="-25000" dirty="0"/>
              <a:t>2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EC2AD9-C588-FD43-B9DB-F4CC6C3B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1</a:t>
            </a:r>
            <a:endParaRPr lang="en-CN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D036397F-7FE9-5041-AA1E-758B6FED8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949824"/>
            <a:ext cx="41400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57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AE70F6-7027-3949-B97E-CEB3C734F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7162800" cy="5334000"/>
          </a:xfrm>
        </p:spPr>
        <p:txBody>
          <a:bodyPr/>
          <a:lstStyle/>
          <a:p>
            <a:r>
              <a:rPr lang="en-US" dirty="0"/>
              <a:t>A serial schedule where T</a:t>
            </a:r>
            <a:r>
              <a:rPr lang="en-US" baseline="-25000" dirty="0"/>
              <a:t>2</a:t>
            </a:r>
            <a:r>
              <a:rPr lang="en-US" dirty="0"/>
              <a:t> is followed by T</a:t>
            </a:r>
            <a:r>
              <a:rPr lang="en-US" baseline="-25000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26EB3-1409-9D43-A19B-16B40DBA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2</a:t>
            </a:r>
            <a:endParaRPr lang="en-CN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661E9454-7E34-7141-A9E1-747F6D9C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732544"/>
            <a:ext cx="4267200" cy="530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43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81FBBD-8B98-8043-B412-E55B14B15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7543800" cy="5334000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>
                <a:latin typeface="Lato" panose="020F0502020204030203" pitchFamily="34" charset="77"/>
              </a:rPr>
              <a:t>Let </a:t>
            </a:r>
            <a:r>
              <a:rPr lang="en-US" altLang="en-US" i="1" dirty="0">
                <a:latin typeface="Lato" panose="020F0502020204030203" pitchFamily="34" charset="77"/>
              </a:rPr>
              <a:t>T</a:t>
            </a:r>
            <a:r>
              <a:rPr lang="en-US" altLang="en-US" baseline="-25000" dirty="0">
                <a:latin typeface="Lato" panose="020F0502020204030203" pitchFamily="34" charset="77"/>
              </a:rPr>
              <a:t>1</a:t>
            </a:r>
            <a:r>
              <a:rPr lang="en-US" altLang="en-US" dirty="0">
                <a:latin typeface="Lato" panose="020F0502020204030203" pitchFamily="34" charset="77"/>
              </a:rPr>
              <a:t> and </a:t>
            </a:r>
            <a:r>
              <a:rPr lang="en-US" altLang="en-US" i="1" dirty="0">
                <a:latin typeface="Lato" panose="020F0502020204030203" pitchFamily="34" charset="77"/>
              </a:rPr>
              <a:t>T</a:t>
            </a:r>
            <a:r>
              <a:rPr lang="en-US" altLang="en-US" baseline="-25000" dirty="0">
                <a:latin typeface="Lato" panose="020F0502020204030203" pitchFamily="34" charset="77"/>
              </a:rPr>
              <a:t>2</a:t>
            </a:r>
            <a:r>
              <a:rPr lang="en-US" altLang="en-US" dirty="0">
                <a:latin typeface="Lato" panose="020F0502020204030203" pitchFamily="34" charset="77"/>
              </a:rPr>
              <a:t> be the transactions defined previously</a:t>
            </a:r>
            <a:endParaRPr lang="en-US" altLang="en-US" i="1" dirty="0">
              <a:latin typeface="Lato" panose="020F0502020204030203" pitchFamily="34" charset="77"/>
            </a:endParaRPr>
          </a:p>
          <a:p>
            <a:pPr lvl="1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>
                <a:latin typeface="Lato" panose="020F0502020204030203" pitchFamily="34" charset="77"/>
              </a:rPr>
              <a:t>The following schedule is </a:t>
            </a:r>
            <a:r>
              <a:rPr lang="en-US" altLang="en-US" u="sng" dirty="0">
                <a:latin typeface="Lato" panose="020F0502020204030203" pitchFamily="34" charset="77"/>
              </a:rPr>
              <a:t>not</a:t>
            </a:r>
            <a:r>
              <a:rPr lang="en-US" altLang="en-US" dirty="0">
                <a:latin typeface="Lato" panose="020F0502020204030203" pitchFamily="34" charset="77"/>
              </a:rPr>
              <a:t> a </a:t>
            </a:r>
            <a:r>
              <a:rPr lang="en-US" altLang="en-US" dirty="0">
                <a:solidFill>
                  <a:srgbClr val="A2424F"/>
                </a:solidFill>
                <a:latin typeface="Lato" panose="020F0502020204030203" pitchFamily="34" charset="77"/>
              </a:rPr>
              <a:t>serial schedule</a:t>
            </a:r>
            <a:r>
              <a:rPr lang="en-US" altLang="en-US" dirty="0">
                <a:latin typeface="Lato" panose="020F0502020204030203" pitchFamily="34" charset="77"/>
              </a:rPr>
              <a:t>, but it is </a:t>
            </a:r>
            <a:r>
              <a:rPr lang="en-US" altLang="en-US" i="1" dirty="0">
                <a:solidFill>
                  <a:srgbClr val="1086B9"/>
                </a:solidFill>
                <a:latin typeface="Lato" panose="020F0502020204030203" pitchFamily="34" charset="77"/>
              </a:rPr>
              <a:t>equivalent</a:t>
            </a:r>
            <a:r>
              <a:rPr lang="en-US" altLang="en-US" dirty="0">
                <a:solidFill>
                  <a:srgbClr val="000099"/>
                </a:solidFill>
                <a:latin typeface="Lato" panose="020F0502020204030203" pitchFamily="34" charset="77"/>
              </a:rPr>
              <a:t> </a:t>
            </a:r>
            <a:r>
              <a:rPr lang="en-US" altLang="en-US" dirty="0">
                <a:latin typeface="Lato" panose="020F0502020204030203" pitchFamily="34" charset="77"/>
              </a:rPr>
              <a:t>to Schedule 1</a:t>
            </a:r>
          </a:p>
          <a:p>
            <a:pPr lvl="2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>
                <a:latin typeface="Lato" panose="020F0502020204030203" pitchFamily="34" charset="77"/>
              </a:rPr>
              <a:t>In Schedules 1, 2 and 3, the sum </a:t>
            </a:r>
            <a:r>
              <a:rPr lang="en-US" altLang="en-US" dirty="0">
                <a:solidFill>
                  <a:srgbClr val="A2424F"/>
                </a:solidFill>
                <a:latin typeface="Lato" panose="020F0502020204030203" pitchFamily="34" charset="77"/>
              </a:rPr>
              <a:t>A + B </a:t>
            </a:r>
            <a:r>
              <a:rPr lang="en-US" altLang="en-US" dirty="0">
                <a:latin typeface="Lato" panose="020F0502020204030203" pitchFamily="34" charset="77"/>
              </a:rPr>
              <a:t>(why?)  is preserved.</a:t>
            </a:r>
          </a:p>
          <a:p>
            <a:pPr lvl="2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b="1" dirty="0">
                <a:solidFill>
                  <a:srgbClr val="A2424F"/>
                </a:solidFill>
                <a:latin typeface="Lato" panose="020F0502020204030203" pitchFamily="34" charset="77"/>
              </a:rPr>
              <a:t>Assumption</a:t>
            </a:r>
            <a:r>
              <a:rPr lang="en-US" altLang="en-US" dirty="0">
                <a:latin typeface="Lato" panose="020F0502020204030203" pitchFamily="34" charset="77"/>
              </a:rPr>
              <a:t> here? (Reading </a:t>
            </a:r>
            <a:r>
              <a:rPr lang="en-US" altLang="en-US">
                <a:latin typeface="Lato" panose="020F0502020204030203" pitchFamily="34" charset="77"/>
              </a:rPr>
              <a:t>from where?)</a:t>
            </a:r>
            <a:endParaRPr lang="en-US" altLang="en-US" dirty="0">
              <a:latin typeface="Lato" panose="020F0502020204030203" pitchFamily="34" charset="77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>
                <a:latin typeface="Lato" panose="020F0502020204030203" pitchFamily="34" charset="77"/>
              </a:rPr>
              <a:t>		</a:t>
            </a:r>
            <a:endParaRPr lang="en-US" altLang="en-US" i="1" dirty="0">
              <a:latin typeface="Lato" panose="020F0502020204030203" pitchFamily="34" charset="77"/>
            </a:endParaRPr>
          </a:p>
          <a:p>
            <a:endParaRPr lang="en-CN" dirty="0">
              <a:latin typeface="Lato" panose="020F050202020403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930CDA-00C2-BC4E-93B1-49EAC572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3</a:t>
            </a:r>
            <a:endParaRPr lang="en-CN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AA898F41-5DBF-9A44-89E4-F1D88FA7A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828800"/>
            <a:ext cx="4114800" cy="513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316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BAFEAB-E374-8549-B10E-91B20D8D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7010400" cy="5334000"/>
          </a:xfrm>
        </p:spPr>
        <p:txBody>
          <a:bodyPr/>
          <a:lstStyle/>
          <a:p>
            <a:r>
              <a:rPr lang="en-US" dirty="0"/>
              <a:t>The following concurrent schedule does not preserve the value of (A + B)			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21010-2F28-304B-831B-B82E010E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4</a:t>
            </a:r>
            <a:endParaRPr lang="en-CN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CDE48480-AC22-3149-8044-221BF95DB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752600"/>
            <a:ext cx="4038600" cy="504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533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56F10F-D5EF-DE4C-9C2E-3E5840E0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ignore operations other than </a:t>
            </a:r>
            <a:r>
              <a:rPr lang="en-US" sz="2800" b="1" dirty="0"/>
              <a:t>read</a:t>
            </a:r>
            <a:r>
              <a:rPr lang="en-US" sz="2800" dirty="0"/>
              <a:t> and </a:t>
            </a:r>
            <a:r>
              <a:rPr lang="en-US" sz="2800" b="1" dirty="0"/>
              <a:t>write</a:t>
            </a:r>
            <a:r>
              <a:rPr lang="en-US" sz="2800" dirty="0"/>
              <a:t> instructions</a:t>
            </a:r>
          </a:p>
          <a:p>
            <a:endParaRPr lang="en-US" sz="2800" dirty="0"/>
          </a:p>
          <a:p>
            <a:r>
              <a:rPr lang="en-US" sz="2800" dirty="0"/>
              <a:t>We assume that transactions may perform arbitrary computations on data in local buffers in between reads and writes.  </a:t>
            </a:r>
          </a:p>
          <a:p>
            <a:endParaRPr lang="en-US" sz="2800" dirty="0"/>
          </a:p>
          <a:p>
            <a:r>
              <a:rPr lang="en-US" sz="2800" dirty="0"/>
              <a:t>Our simplified schedules consist of only </a:t>
            </a:r>
            <a:r>
              <a:rPr lang="en-US" sz="2800" b="1" dirty="0"/>
              <a:t>read</a:t>
            </a:r>
            <a:r>
              <a:rPr lang="en-US" sz="2800" dirty="0"/>
              <a:t> and </a:t>
            </a:r>
            <a:r>
              <a:rPr lang="en-US" sz="2800" b="1" dirty="0"/>
              <a:t>write</a:t>
            </a:r>
            <a:r>
              <a:rPr lang="en-US" sz="2800" dirty="0"/>
              <a:t> instructions.</a:t>
            </a:r>
          </a:p>
          <a:p>
            <a:endParaRPr lang="en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4A55C6-A970-EA41-A7BF-7EC5D1A9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Simplified View of Transactions</a:t>
            </a:r>
            <a:endParaRPr lang="en-CN" i="1" dirty="0"/>
          </a:p>
        </p:txBody>
      </p:sp>
    </p:spTree>
    <p:extLst>
      <p:ext uri="{BB962C8B-B14F-4D97-AF65-F5344CB8AC3E}">
        <p14:creationId xmlns:p14="http://schemas.microsoft.com/office/powerpoint/2010/main" val="18583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CN" sz="5400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365301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A83275-5B5A-B949-BCAA-71083AA0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Assumption: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Each transaction preserves database consistency</a:t>
            </a:r>
          </a:p>
          <a:p>
            <a:pPr lvl="1"/>
            <a:r>
              <a:rPr lang="en-US" dirty="0"/>
              <a:t>Thus, serial execution of a set of transactions preserves database consistency</a:t>
            </a:r>
          </a:p>
          <a:p>
            <a:endParaRPr lang="en-US" dirty="0"/>
          </a:p>
          <a:p>
            <a:r>
              <a:rPr lang="en-US" dirty="0"/>
              <a:t>A (possibly concurrent) schedule is </a:t>
            </a:r>
            <a:r>
              <a:rPr lang="en-US" b="1" dirty="0">
                <a:solidFill>
                  <a:srgbClr val="A2424F"/>
                </a:solidFill>
              </a:rPr>
              <a:t>serializable</a:t>
            </a:r>
            <a:r>
              <a:rPr lang="en-US" dirty="0"/>
              <a:t> if </a:t>
            </a:r>
            <a:r>
              <a:rPr lang="en-US" u="sng" dirty="0"/>
              <a:t>it is equivalent to a serial schedule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Different forms of schedule equivalence give rise to the notions of:</a:t>
            </a:r>
          </a:p>
          <a:p>
            <a:pPr lvl="2"/>
            <a:r>
              <a:rPr lang="en-US" dirty="0">
                <a:solidFill>
                  <a:srgbClr val="A2424F"/>
                </a:solidFill>
              </a:rPr>
              <a:t>1. Conflict serializability</a:t>
            </a:r>
          </a:p>
          <a:p>
            <a:pPr lvl="2"/>
            <a:r>
              <a:rPr lang="en-US" dirty="0"/>
              <a:t>2. View serializability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B0EBC1-6BEA-5A48-8825-C177BA94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Serializability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61197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4A27C8-2D48-6E42-A29C-D3D9BA43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Lato" panose="020F0502020204030203" pitchFamily="34" charset="77"/>
              </a:rPr>
              <a:t>Instructions </a:t>
            </a:r>
            <a:r>
              <a:rPr lang="en-US" altLang="en-US" sz="2800" i="1" dirty="0">
                <a:latin typeface="Lato" panose="020F0502020204030203" pitchFamily="34" charset="77"/>
              </a:rPr>
              <a:t>l</a:t>
            </a:r>
            <a:r>
              <a:rPr lang="en-US" altLang="en-US" sz="2800" i="1" baseline="-25000" dirty="0">
                <a:latin typeface="Lato" panose="020F0502020204030203" pitchFamily="34" charset="77"/>
              </a:rPr>
              <a:t>i</a:t>
            </a:r>
            <a:r>
              <a:rPr lang="en-US" altLang="en-US" sz="2800" dirty="0">
                <a:latin typeface="Lato" panose="020F0502020204030203" pitchFamily="34" charset="77"/>
              </a:rPr>
              <a:t> and </a:t>
            </a:r>
            <a:r>
              <a:rPr lang="en-US" altLang="en-US" sz="2800" i="1" dirty="0" err="1">
                <a:latin typeface="Lato" panose="020F0502020204030203" pitchFamily="34" charset="77"/>
              </a:rPr>
              <a:t>l</a:t>
            </a:r>
            <a:r>
              <a:rPr lang="en-US" altLang="en-US" sz="28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en-US" sz="2800" dirty="0">
                <a:latin typeface="Lato" panose="020F0502020204030203" pitchFamily="34" charset="77"/>
              </a:rPr>
              <a:t> of transactions </a:t>
            </a:r>
            <a:r>
              <a:rPr lang="en-US" altLang="en-US" sz="2800" i="1" dirty="0" err="1">
                <a:latin typeface="Lato" panose="020F0502020204030203" pitchFamily="34" charset="77"/>
              </a:rPr>
              <a:t>T</a:t>
            </a:r>
            <a:r>
              <a:rPr lang="en-US" altLang="en-US" sz="2800" i="1" baseline="-25000" dirty="0" err="1">
                <a:latin typeface="Lato" panose="020F0502020204030203" pitchFamily="34" charset="77"/>
              </a:rPr>
              <a:t>i</a:t>
            </a:r>
            <a:r>
              <a:rPr lang="en-US" altLang="en-US" sz="2800" dirty="0">
                <a:latin typeface="Lato" panose="020F0502020204030203" pitchFamily="34" charset="77"/>
              </a:rPr>
              <a:t> and </a:t>
            </a:r>
            <a:r>
              <a:rPr lang="en-US" altLang="en-US" sz="2800" i="1" dirty="0" err="1">
                <a:latin typeface="Lato" panose="020F0502020204030203" pitchFamily="34" charset="77"/>
              </a:rPr>
              <a:t>T</a:t>
            </a:r>
            <a:r>
              <a:rPr lang="en-US" altLang="en-US" sz="28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en-US" sz="2800" dirty="0">
                <a:latin typeface="Lato" panose="020F0502020204030203" pitchFamily="34" charset="77"/>
              </a:rPr>
              <a:t> respectively, </a:t>
            </a:r>
            <a:r>
              <a:rPr lang="en-US" altLang="en-US" sz="2800" b="1" dirty="0">
                <a:solidFill>
                  <a:srgbClr val="A2424F"/>
                </a:solidFill>
                <a:latin typeface="Lato" panose="020F0502020204030203" pitchFamily="34" charset="77"/>
              </a:rPr>
              <a:t>conflict</a:t>
            </a:r>
            <a:r>
              <a:rPr lang="en-US" altLang="en-US" sz="2800" dirty="0">
                <a:latin typeface="Lato" panose="020F0502020204030203" pitchFamily="34" charset="77"/>
              </a:rPr>
              <a:t> if and only if there exists some item </a:t>
            </a:r>
            <a:r>
              <a:rPr lang="en-US" altLang="en-US" sz="2800" i="1" dirty="0">
                <a:latin typeface="Lato" panose="020F0502020204030203" pitchFamily="34" charset="77"/>
              </a:rPr>
              <a:t>Q</a:t>
            </a:r>
            <a:r>
              <a:rPr lang="en-US" altLang="en-US" sz="2800" dirty="0">
                <a:latin typeface="Lato" panose="020F0502020204030203" pitchFamily="34" charset="77"/>
              </a:rPr>
              <a:t> accessed by both </a:t>
            </a:r>
            <a:r>
              <a:rPr lang="en-US" altLang="en-US" sz="2800" i="1" dirty="0">
                <a:latin typeface="Lato" panose="020F0502020204030203" pitchFamily="34" charset="77"/>
              </a:rPr>
              <a:t>l</a:t>
            </a:r>
            <a:r>
              <a:rPr lang="en-US" altLang="en-US" sz="2800" i="1" baseline="-25000" dirty="0">
                <a:latin typeface="Lato" panose="020F0502020204030203" pitchFamily="34" charset="77"/>
              </a:rPr>
              <a:t>i</a:t>
            </a:r>
            <a:r>
              <a:rPr lang="en-US" altLang="en-US" sz="2800" dirty="0">
                <a:latin typeface="Lato" panose="020F0502020204030203" pitchFamily="34" charset="77"/>
              </a:rPr>
              <a:t> and </a:t>
            </a:r>
            <a:r>
              <a:rPr lang="en-US" altLang="en-US" sz="2800" i="1" dirty="0" err="1">
                <a:latin typeface="Lato" panose="020F0502020204030203" pitchFamily="34" charset="77"/>
              </a:rPr>
              <a:t>l</a:t>
            </a:r>
            <a:r>
              <a:rPr lang="en-US" altLang="en-US" sz="28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en-US" sz="2800" dirty="0">
                <a:latin typeface="Lato" panose="020F0502020204030203" pitchFamily="34" charset="77"/>
              </a:rPr>
              <a:t>, and at least one of these instructions wrote </a:t>
            </a:r>
            <a:r>
              <a:rPr lang="en-US" altLang="en-US" sz="2800" i="1" dirty="0">
                <a:latin typeface="Lato" panose="020F0502020204030203" pitchFamily="34" charset="77"/>
              </a:rPr>
              <a:t>Q.</a:t>
            </a:r>
          </a:p>
          <a:p>
            <a:pPr lvl="1"/>
            <a:r>
              <a:rPr lang="en-US" altLang="en-US" sz="2400" dirty="0">
                <a:latin typeface="Lato" panose="020F0502020204030203" pitchFamily="34" charset="77"/>
              </a:rPr>
              <a:t>1.   </a:t>
            </a:r>
            <a:r>
              <a:rPr lang="en-US" altLang="en-US" sz="2400" i="1" dirty="0">
                <a:latin typeface="Lato" panose="020F0502020204030203" pitchFamily="34" charset="77"/>
              </a:rPr>
              <a:t>l</a:t>
            </a:r>
            <a:r>
              <a:rPr lang="en-US" altLang="en-US" sz="2400" i="1" baseline="-25000" dirty="0">
                <a:latin typeface="Lato" panose="020F0502020204030203" pitchFamily="34" charset="77"/>
              </a:rPr>
              <a:t>i</a:t>
            </a:r>
            <a:r>
              <a:rPr lang="en-US" altLang="en-US" sz="2400" dirty="0">
                <a:latin typeface="Lato" panose="020F0502020204030203" pitchFamily="34" charset="77"/>
              </a:rPr>
              <a:t> = </a:t>
            </a:r>
            <a:r>
              <a:rPr lang="en-US" altLang="en-US" sz="2400" b="1" dirty="0">
                <a:latin typeface="Lato" panose="020F0502020204030203" pitchFamily="34" charset="77"/>
              </a:rPr>
              <a:t>read</a:t>
            </a:r>
            <a:r>
              <a:rPr lang="en-US" altLang="en-US" sz="2400" dirty="0">
                <a:latin typeface="Lato" panose="020F0502020204030203" pitchFamily="34" charset="77"/>
              </a:rPr>
              <a:t>(</a:t>
            </a:r>
            <a:r>
              <a:rPr lang="en-US" altLang="en-US" sz="2400" i="1" dirty="0">
                <a:latin typeface="Lato" panose="020F0502020204030203" pitchFamily="34" charset="77"/>
              </a:rPr>
              <a:t>Q), </a:t>
            </a:r>
            <a:r>
              <a:rPr lang="en-US" altLang="en-US" sz="2400" i="1" dirty="0" err="1">
                <a:latin typeface="Lato" panose="020F0502020204030203" pitchFamily="34" charset="77"/>
              </a:rPr>
              <a:t>l</a:t>
            </a:r>
            <a:r>
              <a:rPr lang="en-US" altLang="en-US" sz="24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en-US" sz="2400" i="1" dirty="0">
                <a:latin typeface="Lato" panose="020F0502020204030203" pitchFamily="34" charset="77"/>
              </a:rPr>
              <a:t> = </a:t>
            </a:r>
            <a:r>
              <a:rPr lang="en-US" altLang="en-US" sz="2400" b="1" dirty="0">
                <a:latin typeface="Lato" panose="020F0502020204030203" pitchFamily="34" charset="77"/>
              </a:rPr>
              <a:t>read</a:t>
            </a:r>
            <a:r>
              <a:rPr lang="en-US" altLang="en-US" sz="2400" dirty="0">
                <a:latin typeface="Lato" panose="020F0502020204030203" pitchFamily="34" charset="77"/>
              </a:rPr>
              <a:t>(</a:t>
            </a:r>
            <a:r>
              <a:rPr lang="en-US" altLang="en-US" sz="2400" i="1" dirty="0">
                <a:latin typeface="Lato" panose="020F0502020204030203" pitchFamily="34" charset="77"/>
              </a:rPr>
              <a:t>Q</a:t>
            </a:r>
            <a:r>
              <a:rPr lang="en-US" altLang="en-US" sz="2400" dirty="0">
                <a:latin typeface="Lato" panose="020F0502020204030203" pitchFamily="34" charset="77"/>
              </a:rPr>
              <a:t>).   </a:t>
            </a:r>
            <a:r>
              <a:rPr lang="en-US" altLang="en-US" sz="2400" i="1" dirty="0">
                <a:latin typeface="Lato" panose="020F0502020204030203" pitchFamily="34" charset="77"/>
              </a:rPr>
              <a:t>l</a:t>
            </a:r>
            <a:r>
              <a:rPr lang="en-US" altLang="en-US" sz="2400" i="1" baseline="-25000" dirty="0">
                <a:latin typeface="Lato" panose="020F0502020204030203" pitchFamily="34" charset="77"/>
              </a:rPr>
              <a:t>i</a:t>
            </a:r>
            <a:r>
              <a:rPr lang="en-US" altLang="en-US" sz="2400" dirty="0">
                <a:latin typeface="Lato" panose="020F0502020204030203" pitchFamily="34" charset="77"/>
              </a:rPr>
              <a:t> and </a:t>
            </a:r>
            <a:r>
              <a:rPr lang="en-US" altLang="en-US" sz="2400" i="1" dirty="0" err="1">
                <a:latin typeface="Lato" panose="020F0502020204030203" pitchFamily="34" charset="77"/>
              </a:rPr>
              <a:t>l</a:t>
            </a:r>
            <a:r>
              <a:rPr lang="en-US" altLang="en-US" sz="24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en-US" sz="2400" i="1" dirty="0">
                <a:latin typeface="Lato" panose="020F0502020204030203" pitchFamily="34" charset="77"/>
              </a:rPr>
              <a:t> </a:t>
            </a:r>
            <a:r>
              <a:rPr lang="en-US" altLang="en-US" sz="2400" dirty="0">
                <a:latin typeface="Lato" panose="020F0502020204030203" pitchFamily="34" charset="77"/>
              </a:rPr>
              <a:t>don</a:t>
            </a:r>
            <a:r>
              <a:rPr lang="ja-JP" altLang="en-US" sz="2400" dirty="0">
                <a:latin typeface="Lato" panose="020F0502020204030203" pitchFamily="34" charset="77"/>
              </a:rPr>
              <a:t>’</a:t>
            </a:r>
            <a:r>
              <a:rPr lang="en-US" altLang="ja-JP" sz="2400" dirty="0">
                <a:latin typeface="Lato" panose="020F0502020204030203" pitchFamily="34" charset="77"/>
              </a:rPr>
              <a:t>t conflict</a:t>
            </a:r>
          </a:p>
          <a:p>
            <a:pPr lvl="1"/>
            <a:r>
              <a:rPr lang="en-US" altLang="ja-JP" sz="2400" dirty="0">
                <a:latin typeface="Lato" panose="020F0502020204030203" pitchFamily="34" charset="77"/>
              </a:rPr>
              <a:t>2.   </a:t>
            </a:r>
            <a:r>
              <a:rPr lang="en-US" altLang="ja-JP" sz="2400" i="1" dirty="0">
                <a:latin typeface="Lato" panose="020F0502020204030203" pitchFamily="34" charset="77"/>
              </a:rPr>
              <a:t>l</a:t>
            </a:r>
            <a:r>
              <a:rPr lang="en-US" altLang="ja-JP" sz="2400" i="1" baseline="-25000" dirty="0">
                <a:latin typeface="Lato" panose="020F0502020204030203" pitchFamily="34" charset="77"/>
              </a:rPr>
              <a:t>i</a:t>
            </a:r>
            <a:r>
              <a:rPr lang="en-US" altLang="ja-JP" sz="2400" dirty="0">
                <a:latin typeface="Lato" panose="020F0502020204030203" pitchFamily="34" charset="77"/>
              </a:rPr>
              <a:t> = </a:t>
            </a:r>
            <a:r>
              <a:rPr lang="en-US" altLang="ja-JP" sz="2400" b="1" dirty="0">
                <a:latin typeface="Lato" panose="020F0502020204030203" pitchFamily="34" charset="77"/>
              </a:rPr>
              <a:t>read</a:t>
            </a:r>
            <a:r>
              <a:rPr lang="en-US" altLang="ja-JP" sz="2400" dirty="0">
                <a:latin typeface="Lato" panose="020F0502020204030203" pitchFamily="34" charset="77"/>
              </a:rPr>
              <a:t>(</a:t>
            </a:r>
            <a:r>
              <a:rPr lang="en-US" altLang="ja-JP" sz="2400" i="1" dirty="0">
                <a:latin typeface="Lato" panose="020F0502020204030203" pitchFamily="34" charset="77"/>
              </a:rPr>
              <a:t>Q),  </a:t>
            </a:r>
            <a:r>
              <a:rPr lang="en-US" altLang="ja-JP" sz="2400" i="1" dirty="0" err="1">
                <a:latin typeface="Lato" panose="020F0502020204030203" pitchFamily="34" charset="77"/>
              </a:rPr>
              <a:t>l</a:t>
            </a:r>
            <a:r>
              <a:rPr lang="en-US" altLang="ja-JP" sz="24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ja-JP" sz="2400" i="1" dirty="0">
                <a:latin typeface="Lato" panose="020F0502020204030203" pitchFamily="34" charset="77"/>
              </a:rPr>
              <a:t> = </a:t>
            </a:r>
            <a:r>
              <a:rPr lang="en-US" altLang="ja-JP" sz="2400" b="1" dirty="0">
                <a:solidFill>
                  <a:srgbClr val="A2424F"/>
                </a:solidFill>
                <a:latin typeface="Lato" panose="020F0502020204030203" pitchFamily="34" charset="77"/>
              </a:rPr>
              <a:t>write</a:t>
            </a:r>
            <a:r>
              <a:rPr lang="en-US" altLang="ja-JP" sz="2400" dirty="0">
                <a:latin typeface="Lato" panose="020F0502020204030203" pitchFamily="34" charset="77"/>
              </a:rPr>
              <a:t>(</a:t>
            </a:r>
            <a:r>
              <a:rPr lang="en-US" altLang="ja-JP" sz="2400" i="1" dirty="0">
                <a:latin typeface="Lato" panose="020F0502020204030203" pitchFamily="34" charset="77"/>
              </a:rPr>
              <a:t>Q</a:t>
            </a:r>
            <a:r>
              <a:rPr lang="en-US" altLang="ja-JP" sz="2400" dirty="0">
                <a:latin typeface="Lato" panose="020F0502020204030203" pitchFamily="34" charset="77"/>
              </a:rPr>
              <a:t>).  They conflict.</a:t>
            </a:r>
          </a:p>
          <a:p>
            <a:pPr lvl="1"/>
            <a:r>
              <a:rPr lang="en-US" altLang="ja-JP" sz="2400" dirty="0">
                <a:latin typeface="Lato" panose="020F0502020204030203" pitchFamily="34" charset="77"/>
              </a:rPr>
              <a:t>3.   </a:t>
            </a:r>
            <a:r>
              <a:rPr lang="en-US" altLang="ja-JP" sz="2400" i="1" dirty="0">
                <a:latin typeface="Lato" panose="020F0502020204030203" pitchFamily="34" charset="77"/>
              </a:rPr>
              <a:t>l</a:t>
            </a:r>
            <a:r>
              <a:rPr lang="en-US" altLang="ja-JP" sz="2400" i="1" baseline="-25000" dirty="0">
                <a:latin typeface="Lato" panose="020F0502020204030203" pitchFamily="34" charset="77"/>
              </a:rPr>
              <a:t>i</a:t>
            </a:r>
            <a:r>
              <a:rPr lang="en-US" altLang="ja-JP" sz="2400" dirty="0">
                <a:latin typeface="Lato" panose="020F0502020204030203" pitchFamily="34" charset="77"/>
              </a:rPr>
              <a:t> = </a:t>
            </a:r>
            <a:r>
              <a:rPr lang="en-US" altLang="ja-JP" sz="2400" b="1" dirty="0">
                <a:solidFill>
                  <a:srgbClr val="A2424F"/>
                </a:solidFill>
                <a:latin typeface="Lato" panose="020F0502020204030203" pitchFamily="34" charset="77"/>
              </a:rPr>
              <a:t>write</a:t>
            </a:r>
            <a:r>
              <a:rPr lang="en-US" altLang="ja-JP" sz="2400" dirty="0">
                <a:latin typeface="Lato" panose="020F0502020204030203" pitchFamily="34" charset="77"/>
              </a:rPr>
              <a:t>(</a:t>
            </a:r>
            <a:r>
              <a:rPr lang="en-US" altLang="ja-JP" sz="2400" i="1" dirty="0">
                <a:latin typeface="Lato" panose="020F0502020204030203" pitchFamily="34" charset="77"/>
              </a:rPr>
              <a:t>Q), </a:t>
            </a:r>
            <a:r>
              <a:rPr lang="en-US" altLang="ja-JP" sz="2400" i="1" dirty="0" err="1">
                <a:latin typeface="Lato" panose="020F0502020204030203" pitchFamily="34" charset="77"/>
              </a:rPr>
              <a:t>l</a:t>
            </a:r>
            <a:r>
              <a:rPr lang="en-US" altLang="ja-JP" sz="24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ja-JP" sz="2400" i="1" dirty="0">
                <a:latin typeface="Lato" panose="020F0502020204030203" pitchFamily="34" charset="77"/>
              </a:rPr>
              <a:t> = </a:t>
            </a:r>
            <a:r>
              <a:rPr lang="en-US" altLang="ja-JP" sz="2400" b="1" dirty="0">
                <a:latin typeface="Lato" panose="020F0502020204030203" pitchFamily="34" charset="77"/>
              </a:rPr>
              <a:t>read</a:t>
            </a:r>
            <a:r>
              <a:rPr lang="en-US" altLang="ja-JP" sz="2400" dirty="0">
                <a:latin typeface="Lato" panose="020F0502020204030203" pitchFamily="34" charset="77"/>
              </a:rPr>
              <a:t>(</a:t>
            </a:r>
            <a:r>
              <a:rPr lang="en-US" altLang="ja-JP" sz="2400" i="1" dirty="0">
                <a:latin typeface="Lato" panose="020F0502020204030203" pitchFamily="34" charset="77"/>
              </a:rPr>
              <a:t>Q</a:t>
            </a:r>
            <a:r>
              <a:rPr lang="en-US" altLang="ja-JP" sz="2400" dirty="0">
                <a:latin typeface="Lato" panose="020F0502020204030203" pitchFamily="34" charset="77"/>
              </a:rPr>
              <a:t>).   They conflict</a:t>
            </a:r>
          </a:p>
          <a:p>
            <a:pPr lvl="1"/>
            <a:r>
              <a:rPr lang="en-US" altLang="ja-JP" sz="2400" dirty="0">
                <a:latin typeface="Lato" panose="020F0502020204030203" pitchFamily="34" charset="77"/>
              </a:rPr>
              <a:t>4.   </a:t>
            </a:r>
            <a:r>
              <a:rPr lang="en-US" altLang="ja-JP" sz="2400" i="1" dirty="0">
                <a:latin typeface="Lato" panose="020F0502020204030203" pitchFamily="34" charset="77"/>
              </a:rPr>
              <a:t>l</a:t>
            </a:r>
            <a:r>
              <a:rPr lang="en-US" altLang="ja-JP" sz="2400" i="1" baseline="-25000" dirty="0">
                <a:latin typeface="Lato" panose="020F0502020204030203" pitchFamily="34" charset="77"/>
              </a:rPr>
              <a:t>i</a:t>
            </a:r>
            <a:r>
              <a:rPr lang="en-US" altLang="ja-JP" sz="2400" dirty="0">
                <a:latin typeface="Lato" panose="020F0502020204030203" pitchFamily="34" charset="77"/>
              </a:rPr>
              <a:t> = </a:t>
            </a:r>
            <a:r>
              <a:rPr lang="en-US" altLang="ja-JP" sz="2400" b="1" dirty="0">
                <a:solidFill>
                  <a:srgbClr val="A2424F"/>
                </a:solidFill>
                <a:latin typeface="Lato" panose="020F0502020204030203" pitchFamily="34" charset="77"/>
              </a:rPr>
              <a:t>write</a:t>
            </a:r>
            <a:r>
              <a:rPr lang="en-US" altLang="ja-JP" sz="2400" dirty="0">
                <a:latin typeface="Lato" panose="020F0502020204030203" pitchFamily="34" charset="77"/>
              </a:rPr>
              <a:t>(</a:t>
            </a:r>
            <a:r>
              <a:rPr lang="en-US" altLang="ja-JP" sz="2400" i="1" dirty="0">
                <a:latin typeface="Lato" panose="020F0502020204030203" pitchFamily="34" charset="77"/>
              </a:rPr>
              <a:t>Q), </a:t>
            </a:r>
            <a:r>
              <a:rPr lang="en-US" altLang="ja-JP" sz="2400" i="1" dirty="0" err="1">
                <a:latin typeface="Lato" panose="020F0502020204030203" pitchFamily="34" charset="77"/>
              </a:rPr>
              <a:t>l</a:t>
            </a:r>
            <a:r>
              <a:rPr lang="en-US" altLang="ja-JP" sz="24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ja-JP" sz="2400" i="1" dirty="0">
                <a:latin typeface="Lato" panose="020F0502020204030203" pitchFamily="34" charset="77"/>
              </a:rPr>
              <a:t> = </a:t>
            </a:r>
            <a:r>
              <a:rPr lang="en-US" altLang="ja-JP" sz="2400" b="1" dirty="0">
                <a:solidFill>
                  <a:srgbClr val="A2424F"/>
                </a:solidFill>
                <a:latin typeface="Lato" panose="020F0502020204030203" pitchFamily="34" charset="77"/>
              </a:rPr>
              <a:t>write</a:t>
            </a:r>
            <a:r>
              <a:rPr lang="en-US" altLang="ja-JP" sz="2400" dirty="0">
                <a:latin typeface="Lato" panose="020F0502020204030203" pitchFamily="34" charset="77"/>
              </a:rPr>
              <a:t>(</a:t>
            </a:r>
            <a:r>
              <a:rPr lang="en-US" altLang="ja-JP" sz="2400" i="1" dirty="0">
                <a:latin typeface="Lato" panose="020F0502020204030203" pitchFamily="34" charset="77"/>
              </a:rPr>
              <a:t>Q</a:t>
            </a:r>
            <a:r>
              <a:rPr lang="en-US" altLang="ja-JP" sz="2400" dirty="0">
                <a:latin typeface="Lato" panose="020F0502020204030203" pitchFamily="34" charset="77"/>
              </a:rPr>
              <a:t>).  They conflict</a:t>
            </a:r>
          </a:p>
          <a:p>
            <a:endParaRPr lang="en-US" altLang="en-US" sz="2800" dirty="0">
              <a:latin typeface="Lato" panose="020F0502020204030203" pitchFamily="34" charset="77"/>
            </a:endParaRPr>
          </a:p>
          <a:p>
            <a:r>
              <a:rPr lang="en-US" altLang="en-US" sz="2800" dirty="0">
                <a:latin typeface="Lato" panose="020F0502020204030203" pitchFamily="34" charset="77"/>
              </a:rPr>
              <a:t>Intuitively, </a:t>
            </a:r>
            <a:r>
              <a:rPr lang="en-US" altLang="en-US" sz="2800" dirty="0">
                <a:solidFill>
                  <a:srgbClr val="A2424F"/>
                </a:solidFill>
                <a:latin typeface="Lato" panose="020F0502020204030203" pitchFamily="34" charset="77"/>
              </a:rPr>
              <a:t>a conflict</a:t>
            </a:r>
            <a:r>
              <a:rPr lang="en-US" altLang="en-US" sz="2800" dirty="0">
                <a:latin typeface="Lato" panose="020F0502020204030203" pitchFamily="34" charset="77"/>
              </a:rPr>
              <a:t> between </a:t>
            </a:r>
            <a:r>
              <a:rPr lang="en-US" altLang="en-US" sz="2800" i="1" dirty="0">
                <a:latin typeface="Lato" panose="020F0502020204030203" pitchFamily="34" charset="77"/>
              </a:rPr>
              <a:t>l</a:t>
            </a:r>
            <a:r>
              <a:rPr lang="en-US" altLang="en-US" sz="2800" i="1" baseline="-25000" dirty="0">
                <a:latin typeface="Lato" panose="020F0502020204030203" pitchFamily="34" charset="77"/>
              </a:rPr>
              <a:t>i</a:t>
            </a:r>
            <a:r>
              <a:rPr lang="en-US" altLang="en-US" sz="2800" i="1" dirty="0">
                <a:latin typeface="Lato" panose="020F0502020204030203" pitchFamily="34" charset="77"/>
              </a:rPr>
              <a:t> </a:t>
            </a:r>
            <a:r>
              <a:rPr lang="en-US" altLang="en-US" sz="2800" dirty="0">
                <a:latin typeface="Lato" panose="020F0502020204030203" pitchFamily="34" charset="77"/>
              </a:rPr>
              <a:t>and </a:t>
            </a:r>
            <a:r>
              <a:rPr lang="en-US" altLang="en-US" sz="2800" i="1" dirty="0" err="1">
                <a:latin typeface="Lato" panose="020F0502020204030203" pitchFamily="34" charset="77"/>
              </a:rPr>
              <a:t>l</a:t>
            </a:r>
            <a:r>
              <a:rPr lang="en-US" altLang="en-US" sz="28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en-US" sz="2800" dirty="0">
                <a:latin typeface="Lato" panose="020F0502020204030203" pitchFamily="34" charset="77"/>
              </a:rPr>
              <a:t> </a:t>
            </a:r>
            <a:r>
              <a:rPr lang="en-US" altLang="en-US" sz="2800" u="sng" dirty="0">
                <a:latin typeface="Lato" panose="020F0502020204030203" pitchFamily="34" charset="77"/>
              </a:rPr>
              <a:t>forces a (logical) temporal order</a:t>
            </a:r>
            <a:r>
              <a:rPr lang="en-US" altLang="en-US" sz="2800" dirty="0">
                <a:latin typeface="Lato" panose="020F0502020204030203" pitchFamily="34" charset="77"/>
              </a:rPr>
              <a:t> between them.  </a:t>
            </a:r>
          </a:p>
          <a:p>
            <a:pPr lvl="1"/>
            <a:r>
              <a:rPr lang="en-US" altLang="en-US" sz="2400" dirty="0">
                <a:solidFill>
                  <a:srgbClr val="A2424F"/>
                </a:solidFill>
                <a:latin typeface="Lato" panose="020F0502020204030203" pitchFamily="34" charset="77"/>
              </a:rPr>
              <a:t>If </a:t>
            </a:r>
            <a:r>
              <a:rPr lang="en-US" altLang="en-US" sz="2400" i="1" dirty="0">
                <a:solidFill>
                  <a:srgbClr val="A2424F"/>
                </a:solidFill>
                <a:latin typeface="Lato" panose="020F0502020204030203" pitchFamily="34" charset="77"/>
              </a:rPr>
              <a:t>l</a:t>
            </a:r>
            <a:r>
              <a:rPr lang="en-US" altLang="en-US" sz="2400" i="1" baseline="-25000" dirty="0">
                <a:solidFill>
                  <a:srgbClr val="A2424F"/>
                </a:solidFill>
                <a:latin typeface="Lato" panose="020F0502020204030203" pitchFamily="34" charset="77"/>
              </a:rPr>
              <a:t>i</a:t>
            </a:r>
            <a:r>
              <a:rPr lang="en-US" altLang="en-US" sz="2400" dirty="0">
                <a:solidFill>
                  <a:srgbClr val="A2424F"/>
                </a:solidFill>
                <a:latin typeface="Lato" panose="020F0502020204030203" pitchFamily="34" charset="77"/>
              </a:rPr>
              <a:t> and </a:t>
            </a:r>
            <a:r>
              <a:rPr lang="en-US" altLang="en-US" sz="2400" i="1" dirty="0" err="1">
                <a:solidFill>
                  <a:srgbClr val="A2424F"/>
                </a:solidFill>
                <a:latin typeface="Lato" panose="020F0502020204030203" pitchFamily="34" charset="77"/>
              </a:rPr>
              <a:t>l</a:t>
            </a:r>
            <a:r>
              <a:rPr lang="en-US" altLang="en-US" sz="2400" i="1" baseline="-25000" dirty="0" err="1">
                <a:solidFill>
                  <a:srgbClr val="A2424F"/>
                </a:solidFill>
                <a:latin typeface="Lato" panose="020F0502020204030203" pitchFamily="34" charset="77"/>
              </a:rPr>
              <a:t>j</a:t>
            </a:r>
            <a:r>
              <a:rPr lang="en-US" altLang="en-US" sz="2400" dirty="0">
                <a:solidFill>
                  <a:srgbClr val="A2424F"/>
                </a:solidFill>
                <a:latin typeface="Lato" panose="020F0502020204030203" pitchFamily="34" charset="77"/>
              </a:rPr>
              <a:t> are consecutive in a schedule and they do not conflict, their results would remain the same even if they had been interchanged in the schedule.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207C5F-4BBE-3342-B187-C9A401FF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Conflicting Instructions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35927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6D155C-5679-D24D-8591-9FB9C3A3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>
                <a:latin typeface="Lato" panose="020F0502020204030203" pitchFamily="34" charset="77"/>
              </a:rPr>
              <a:t>If a schedule </a:t>
            </a:r>
            <a:r>
              <a:rPr lang="en-US" altLang="en-US" i="1" dirty="0">
                <a:latin typeface="Lato" panose="020F0502020204030203" pitchFamily="34" charset="77"/>
              </a:rPr>
              <a:t>S</a:t>
            </a:r>
            <a:r>
              <a:rPr lang="en-US" altLang="en-US" dirty="0">
                <a:latin typeface="Lato" panose="020F0502020204030203" pitchFamily="34" charset="77"/>
              </a:rPr>
              <a:t> can be transformed into a schedule </a:t>
            </a:r>
            <a:r>
              <a:rPr lang="en-US" altLang="en-US" i="1" dirty="0">
                <a:latin typeface="Lato" panose="020F0502020204030203" pitchFamily="34" charset="77"/>
              </a:rPr>
              <a:t>S’ </a:t>
            </a:r>
            <a:r>
              <a:rPr lang="en-US" altLang="en-US" dirty="0">
                <a:latin typeface="Lato" panose="020F0502020204030203" pitchFamily="34" charset="77"/>
              </a:rPr>
              <a:t>by a series of swaps of non-conflicting instructions, we say that </a:t>
            </a:r>
            <a:r>
              <a:rPr lang="en-US" altLang="en-US" i="1" dirty="0">
                <a:latin typeface="Lato" panose="020F0502020204030203" pitchFamily="34" charset="77"/>
              </a:rPr>
              <a:t>S</a:t>
            </a:r>
            <a:r>
              <a:rPr lang="en-US" altLang="en-US" dirty="0">
                <a:latin typeface="Lato" panose="020F0502020204030203" pitchFamily="34" charset="77"/>
              </a:rPr>
              <a:t> and </a:t>
            </a:r>
            <a:r>
              <a:rPr lang="en-US" altLang="en-US" i="1" dirty="0">
                <a:latin typeface="Lato" panose="020F0502020204030203" pitchFamily="34" charset="77"/>
              </a:rPr>
              <a:t>S’ </a:t>
            </a:r>
            <a:r>
              <a:rPr lang="en-US" altLang="en-US" dirty="0">
                <a:latin typeface="Lato" panose="020F0502020204030203" pitchFamily="34" charset="77"/>
              </a:rPr>
              <a:t>are </a:t>
            </a:r>
            <a:r>
              <a:rPr lang="en-US" altLang="en-US" b="1" dirty="0">
                <a:solidFill>
                  <a:srgbClr val="A2424F"/>
                </a:solidFill>
                <a:latin typeface="Lato" panose="020F0502020204030203" pitchFamily="34" charset="77"/>
              </a:rPr>
              <a:t>conflict</a:t>
            </a:r>
            <a:r>
              <a:rPr lang="en-US" altLang="en-US" b="1" dirty="0">
                <a:solidFill>
                  <a:srgbClr val="000099"/>
                </a:solidFill>
                <a:latin typeface="Lato" panose="020F0502020204030203" pitchFamily="34" charset="77"/>
              </a:rPr>
              <a:t> </a:t>
            </a:r>
            <a:r>
              <a:rPr lang="en-US" altLang="en-US" b="1" dirty="0">
                <a:solidFill>
                  <a:srgbClr val="A2424F"/>
                </a:solidFill>
                <a:latin typeface="Lato" panose="020F0502020204030203" pitchFamily="34" charset="77"/>
              </a:rPr>
              <a:t>equivalent</a:t>
            </a:r>
            <a:r>
              <a:rPr lang="en-US" altLang="en-US" i="1" dirty="0">
                <a:latin typeface="Lato" panose="020F0502020204030203" pitchFamily="34" charset="77"/>
              </a:rPr>
              <a:t>.</a:t>
            </a:r>
            <a:endParaRPr lang="en-US" altLang="en-US" dirty="0">
              <a:latin typeface="Lato" panose="020F0502020204030203" pitchFamily="34" charset="77"/>
            </a:endParaRP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altLang="en-US" dirty="0">
              <a:latin typeface="Lato" panose="020F0502020204030203" pitchFamily="34" charset="77"/>
            </a:endParaRP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>
                <a:latin typeface="Lato" panose="020F0502020204030203" pitchFamily="34" charset="77"/>
              </a:rPr>
              <a:t>We say that a schedule </a:t>
            </a:r>
            <a:r>
              <a:rPr lang="en-US" altLang="en-US" i="1" dirty="0">
                <a:latin typeface="Lato" panose="020F0502020204030203" pitchFamily="34" charset="77"/>
              </a:rPr>
              <a:t>S</a:t>
            </a:r>
            <a:r>
              <a:rPr lang="en-US" altLang="en-US" dirty="0">
                <a:latin typeface="Lato" panose="020F0502020204030203" pitchFamily="34" charset="77"/>
              </a:rPr>
              <a:t> is </a:t>
            </a:r>
            <a:r>
              <a:rPr lang="en-US" altLang="en-US" b="1" dirty="0">
                <a:solidFill>
                  <a:srgbClr val="A2424F"/>
                </a:solidFill>
                <a:latin typeface="Lato" panose="020F0502020204030203" pitchFamily="34" charset="77"/>
              </a:rPr>
              <a:t>conflict</a:t>
            </a:r>
            <a:r>
              <a:rPr lang="en-US" altLang="en-US" b="1" dirty="0">
                <a:solidFill>
                  <a:srgbClr val="000099"/>
                </a:solidFill>
                <a:latin typeface="Lato" panose="020F0502020204030203" pitchFamily="34" charset="77"/>
              </a:rPr>
              <a:t> </a:t>
            </a:r>
            <a:r>
              <a:rPr lang="en-US" altLang="en-US" b="1" dirty="0">
                <a:solidFill>
                  <a:srgbClr val="A2424F"/>
                </a:solidFill>
                <a:latin typeface="Lato" panose="020F0502020204030203" pitchFamily="34" charset="77"/>
              </a:rPr>
              <a:t>serializable</a:t>
            </a:r>
            <a:r>
              <a:rPr lang="en-US" altLang="en-US" dirty="0">
                <a:latin typeface="Lato" panose="020F0502020204030203" pitchFamily="34" charset="77"/>
              </a:rPr>
              <a:t> if it is conflict equivalent to a serial schedule</a:t>
            </a:r>
          </a:p>
          <a:p>
            <a:endParaRPr lang="en-CN" dirty="0">
              <a:latin typeface="Lato" panose="020F050202020403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E2220D-3EA5-9E4F-9F39-C9A689DA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Serializability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00772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6A3290-AD40-4C41-90FC-CCDCD96E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Schedule 3 can be transformed into Schedule 6, a serial schedule where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follows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</a:p>
          <a:p>
            <a:pPr lvl="1"/>
            <a:r>
              <a:rPr lang="en-US" altLang="en-US" dirty="0"/>
              <a:t>… by series of swaps of non-conflicting instructions</a:t>
            </a:r>
          </a:p>
          <a:p>
            <a:pPr lvl="1"/>
            <a:r>
              <a:rPr lang="en-US" altLang="en-US" dirty="0"/>
              <a:t>Therefore, </a:t>
            </a:r>
            <a:r>
              <a:rPr lang="en-US" altLang="en-US" dirty="0">
                <a:solidFill>
                  <a:srgbClr val="A2424F"/>
                </a:solidFill>
              </a:rPr>
              <a:t>Schedule 3</a:t>
            </a:r>
            <a:r>
              <a:rPr lang="en-US" altLang="en-US" dirty="0"/>
              <a:t> is </a:t>
            </a:r>
            <a:r>
              <a:rPr lang="en-US" altLang="en-US" i="1" dirty="0">
                <a:solidFill>
                  <a:srgbClr val="A2424F"/>
                </a:solidFill>
              </a:rPr>
              <a:t>conflict serializable</a:t>
            </a:r>
            <a:r>
              <a:rPr lang="en-US" altLang="en-US" dirty="0"/>
              <a:t>. </a:t>
            </a:r>
            <a:r>
              <a:rPr lang="zh-CN" altLang="en-US" dirty="0"/>
              <a:t>（读写成对）</a:t>
            </a:r>
            <a:endParaRPr lang="en-US" alt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2DEC95-054D-4241-AA9F-760916B0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Serializability</a:t>
            </a:r>
            <a:endParaRPr lang="en-CN" dirty="0"/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E6607EC3-7B99-8544-8B80-D96778664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049" y="7216369"/>
            <a:ext cx="122020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>
                <a:latin typeface="Lato" panose="020F0502020204030203" pitchFamily="34" charset="77"/>
              </a:rPr>
              <a:t>Schedule 3</a:t>
            </a: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86EE5061-FDFA-C647-8E71-F7DED1CC5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8537" y="7216370"/>
            <a:ext cx="122020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>
                <a:latin typeface="Lato" panose="020F0502020204030203" pitchFamily="34" charset="77"/>
              </a:rPr>
              <a:t>Schedule 6</a:t>
            </a:r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EDE74907-CAC8-F447-B3EF-400587590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161" y="4134645"/>
            <a:ext cx="3455984" cy="27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>
            <a:extLst>
              <a:ext uri="{FF2B5EF4-FFF2-40B4-BE49-F238E27FC236}">
                <a16:creationId xmlns:a16="http://schemas.microsoft.com/office/drawing/2014/main" id="{1571713A-4B8C-674D-8BBC-18AADF7B1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044" y="4114800"/>
            <a:ext cx="3537195" cy="25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909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E3BFD9-400E-D548-98EA-CE20F05A4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Example of a schedule that is not conflict serializable: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altLang="en-US" dirty="0"/>
          </a:p>
          <a:p>
            <a:pPr lvl="1"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are unable to swap instructions in the above schedule to obtain either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 &gt;, or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&gt;.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6574AA-F57A-0B44-A3CB-ACB0AFDB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Serializability</a:t>
            </a:r>
            <a:endParaRPr lang="en-CN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0B8A7E0-13F2-F544-9585-B0153D4A1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504" y="3048000"/>
            <a:ext cx="407539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37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54FA3-CB4A-6644-A1C3-5E4EBF746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3182600" cy="5334000"/>
          </a:xfrm>
        </p:spPr>
        <p:txBody>
          <a:bodyPr/>
          <a:lstStyle/>
          <a:p>
            <a:pPr>
              <a:defRPr/>
            </a:pPr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</a:t>
            </a:r>
            <a:r>
              <a:rPr lang="en-IN" dirty="0"/>
              <a:t> </a:t>
            </a:r>
            <a:r>
              <a:rPr lang="en-US" dirty="0"/>
              <a:t>be two schedules with the same set of transactions.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 </a:t>
            </a:r>
            <a:r>
              <a:rPr lang="en-US" dirty="0"/>
              <a:t>are </a:t>
            </a:r>
            <a:r>
              <a:rPr lang="en-US" b="1" dirty="0">
                <a:solidFill>
                  <a:srgbClr val="A2424F"/>
                </a:solidFill>
              </a:rPr>
              <a:t>view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>
                <a:solidFill>
                  <a:srgbClr val="A2424F"/>
                </a:solidFill>
              </a:rPr>
              <a:t>equivalent</a:t>
            </a:r>
            <a:r>
              <a:rPr lang="en-US" i="1" dirty="0"/>
              <a:t> </a:t>
            </a:r>
            <a:r>
              <a:rPr lang="en-US" dirty="0"/>
              <a:t>if the following three conditions are met, for each data item </a:t>
            </a:r>
            <a:r>
              <a:rPr lang="en-US" i="1" dirty="0"/>
              <a:t>Q,</a:t>
            </a:r>
          </a:p>
          <a:p>
            <a:pPr lvl="1">
              <a:defRPr/>
            </a:pPr>
            <a:r>
              <a:rPr lang="en-US" dirty="0"/>
              <a:t>If in schedule S, transaction 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reads the </a:t>
            </a:r>
            <a:r>
              <a:rPr lang="en-US" dirty="0">
                <a:solidFill>
                  <a:srgbClr val="A2424F"/>
                </a:solidFill>
              </a:rPr>
              <a:t>initial value</a:t>
            </a:r>
            <a:r>
              <a:rPr lang="en-US" dirty="0"/>
              <a:t> of </a:t>
            </a:r>
            <a:r>
              <a:rPr lang="en-US" i="1" dirty="0"/>
              <a:t>Q</a:t>
            </a:r>
            <a:r>
              <a:rPr lang="en-US" dirty="0"/>
              <a:t>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 </a:t>
            </a:r>
            <a:r>
              <a:rPr lang="en-US" altLang="ja-JP" dirty="0"/>
              <a:t>(</a:t>
            </a:r>
            <a:r>
              <a:rPr lang="zh-CN" altLang="en-US" dirty="0"/>
              <a:t>读初始值</a:t>
            </a:r>
            <a:r>
              <a:rPr lang="en-US" altLang="ja-JP" dirty="0"/>
              <a:t>)</a:t>
            </a:r>
          </a:p>
          <a:p>
            <a:pPr lvl="1">
              <a:defRPr/>
            </a:pPr>
            <a:r>
              <a:rPr lang="en-US" dirty="0"/>
              <a:t>If in schedule S transaction 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Q)</a:t>
            </a:r>
            <a:r>
              <a:rPr lang="en-US" dirty="0"/>
              <a:t>, and that value was produced by transaction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(if any),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j</a:t>
            </a:r>
            <a:r>
              <a:rPr lang="en-US" altLang="ja-JP" dirty="0"/>
              <a:t> . (</a:t>
            </a:r>
            <a:r>
              <a:rPr lang="zh-CN" altLang="en-US" dirty="0"/>
              <a:t>读写顺序</a:t>
            </a:r>
            <a:r>
              <a:rPr lang="en-US" altLang="zh-CN" dirty="0"/>
              <a:t>)</a:t>
            </a:r>
            <a:endParaRPr lang="en-US" altLang="ja-JP" dirty="0"/>
          </a:p>
          <a:p>
            <a:pPr lvl="1">
              <a:defRPr/>
            </a:pPr>
            <a:r>
              <a:rPr lang="en-US" dirty="0"/>
              <a:t>The transaction (if any) that performs the final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 </a:t>
            </a:r>
            <a:r>
              <a:rPr lang="en-US" dirty="0"/>
              <a:t>must also perform the final</a:t>
            </a:r>
            <a:r>
              <a:rPr lang="en-US" i="1" dirty="0"/>
              <a:t>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</a:t>
            </a:r>
            <a:r>
              <a:rPr lang="en-IN" altLang="ja-JP" i="1" dirty="0"/>
              <a:t>’</a:t>
            </a:r>
            <a:r>
              <a:rPr lang="en-US" altLang="ja-JP" i="1" dirty="0"/>
              <a:t>. </a:t>
            </a:r>
            <a:r>
              <a:rPr lang="en-US" altLang="ja-JP" dirty="0"/>
              <a:t>(</a:t>
            </a:r>
            <a:r>
              <a:rPr lang="zh-CN" altLang="en-US" dirty="0"/>
              <a:t>写最终值</a:t>
            </a:r>
            <a:r>
              <a:rPr lang="en-US" altLang="ja-JP" dirty="0"/>
              <a:t>)</a:t>
            </a:r>
          </a:p>
          <a:p>
            <a:pPr marL="346075" indent="-346075">
              <a:defRPr/>
            </a:pPr>
            <a:r>
              <a:rPr lang="en-US" dirty="0"/>
              <a:t>As can be seen, view equivalence is also based purely on </a:t>
            </a:r>
            <a:r>
              <a:rPr lang="en-US" b="1" dirty="0"/>
              <a:t>reads </a:t>
            </a:r>
            <a:r>
              <a:rPr lang="en-US" dirty="0"/>
              <a:t>and </a:t>
            </a:r>
            <a:r>
              <a:rPr lang="en-US" b="1" dirty="0"/>
              <a:t>writes</a:t>
            </a:r>
            <a:r>
              <a:rPr lang="en-US" dirty="0"/>
              <a:t> alone.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F739F-152B-9C49-979D-26678F94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Serializability *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2512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F85F16-0B29-134D-A9AB-27562CC3B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2400" dirty="0"/>
              <a:t>A schedule </a:t>
            </a:r>
            <a:r>
              <a:rPr lang="en-US" altLang="en-US" sz="2400" i="1" dirty="0"/>
              <a:t>S</a:t>
            </a:r>
            <a:r>
              <a:rPr lang="en-US" altLang="en-US" sz="2400" dirty="0"/>
              <a:t> is </a:t>
            </a:r>
            <a:r>
              <a:rPr lang="en-US" altLang="en-US" sz="2400" b="1" dirty="0">
                <a:solidFill>
                  <a:srgbClr val="A2424F"/>
                </a:solidFill>
              </a:rPr>
              <a:t>view serializable</a:t>
            </a:r>
            <a:r>
              <a:rPr lang="en-US" altLang="en-US" sz="2400" i="1" dirty="0"/>
              <a:t> </a:t>
            </a:r>
            <a:r>
              <a:rPr lang="en-US" altLang="en-US" sz="2400" dirty="0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2400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2400" dirty="0">
                <a:solidFill>
                  <a:srgbClr val="A2424F"/>
                </a:solidFill>
              </a:rPr>
              <a:t>Any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2400" dirty="0"/>
              <a:t>Below is a schedule which is view-serializable but </a:t>
            </a:r>
            <a:r>
              <a:rPr lang="en-US" altLang="en-US" sz="2400" i="1" dirty="0">
                <a:solidFill>
                  <a:srgbClr val="A2424F"/>
                </a:solidFill>
              </a:rPr>
              <a:t>not</a:t>
            </a:r>
            <a:r>
              <a:rPr lang="en-US" altLang="en-US" sz="2400" i="1" dirty="0"/>
              <a:t> </a:t>
            </a:r>
            <a:r>
              <a:rPr lang="en-US" altLang="en-US" sz="2400" dirty="0"/>
              <a:t>conflict serializable.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2400" dirty="0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2400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2400" dirty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2400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2400" dirty="0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2400" dirty="0"/>
              <a:t>Every view serializable schedule that is not conflict serializable has </a:t>
            </a:r>
            <a:r>
              <a:rPr lang="en-US" altLang="en-US" sz="2400" b="1" dirty="0">
                <a:solidFill>
                  <a:srgbClr val="A2424F"/>
                </a:solidFill>
              </a:rPr>
              <a:t>blind writes</a:t>
            </a:r>
            <a:r>
              <a:rPr lang="en-US" altLang="en-US" sz="2400" b="1" dirty="0"/>
              <a:t>.</a:t>
            </a:r>
          </a:p>
          <a:p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B1A6D-3599-3D4A-B0C0-07828B77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Serializability *</a:t>
            </a:r>
            <a:endParaRPr lang="en-CN" dirty="0"/>
          </a:p>
        </p:txBody>
      </p:sp>
      <p:pic>
        <p:nvPicPr>
          <p:cNvPr id="4" name="Picture 4" descr="New PDF from Images Output-1.pdf">
            <a:extLst>
              <a:ext uri="{FF2B5EF4-FFF2-40B4-BE49-F238E27FC236}">
                <a16:creationId xmlns:a16="http://schemas.microsoft.com/office/drawing/2014/main" id="{28629397-6C46-7E4E-BABB-22C1EDF08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75" y="3962400"/>
            <a:ext cx="3668449" cy="165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376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03B1F3-5BD3-6F4F-975C-9CE11CFB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some schedule of a set of transactions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..., T</a:t>
            </a:r>
            <a:r>
              <a:rPr lang="en-US" baseline="-25000" dirty="0"/>
              <a:t>n</a:t>
            </a:r>
          </a:p>
          <a:p>
            <a:r>
              <a:rPr lang="en-US" dirty="0"/>
              <a:t>Precedence graph</a:t>
            </a:r>
          </a:p>
          <a:p>
            <a:pPr lvl="1"/>
            <a:r>
              <a:rPr lang="en-US" dirty="0"/>
              <a:t>A direct graph where the vertices are the transactions (names).</a:t>
            </a:r>
          </a:p>
          <a:p>
            <a:pPr lvl="1"/>
            <a:r>
              <a:rPr lang="en-US" dirty="0"/>
              <a:t>We draw an arc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if the two transactions </a:t>
            </a:r>
            <a:r>
              <a:rPr lang="en-US" b="1" dirty="0">
                <a:solidFill>
                  <a:srgbClr val="A2424F"/>
                </a:solidFill>
              </a:rPr>
              <a:t>conflict</a:t>
            </a:r>
          </a:p>
          <a:p>
            <a:pPr lvl="2"/>
            <a:r>
              <a:rPr lang="en-US" dirty="0"/>
              <a:t>which means, in the schedule S,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must appear earlier than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We may label the arc by the item that was accessed.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FA4C72-FFA8-6045-90A3-66407F63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Testing for Serializability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3E41C7F-5485-7E40-B3A5-F875FAA46954}"/>
              </a:ext>
            </a:extLst>
          </p:cNvPr>
          <p:cNvSpPr/>
          <p:nvPr/>
        </p:nvSpPr>
        <p:spPr bwMode="auto">
          <a:xfrm>
            <a:off x="10134600" y="5105400"/>
            <a:ext cx="4334435" cy="16562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8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Conflict – At least one of the following situations exists for a data item Q: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T</a:t>
            </a:r>
            <a:r>
              <a:rPr kumimoji="0" lang="en-US" sz="1800" b="1" i="0" u="none" strike="noStrike" cap="none" normalizeH="0" baseline="-2500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i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: write(Q) -&gt;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</a:t>
            </a:r>
            <a:r>
              <a:rPr lang="en-US" sz="1800" b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j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: read(Q)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</a:t>
            </a:r>
            <a:r>
              <a:rPr lang="en-US" sz="1800" b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i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: read(Q) -&gt;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</a:t>
            </a:r>
            <a:r>
              <a:rPr lang="en-US" sz="1800" b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j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: write(Q)</a:t>
            </a:r>
            <a:endParaRPr lang="en-CN" sz="18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</a:t>
            </a:r>
            <a:r>
              <a:rPr lang="en-US" sz="1800" b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i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: write(Q) -&gt;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</a:t>
            </a:r>
            <a:r>
              <a:rPr lang="en-US" sz="1800" b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j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: write(Q)</a:t>
            </a:r>
            <a:endParaRPr lang="en-CN" sz="18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CN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8C37AD-01E6-0C44-B1C7-7A9DA8C31BF4}"/>
              </a:ext>
            </a:extLst>
          </p:cNvPr>
          <p:cNvCxnSpPr>
            <a:cxnSpLocks/>
          </p:cNvCxnSpPr>
          <p:nvPr/>
        </p:nvCxnSpPr>
        <p:spPr bwMode="auto">
          <a:xfrm>
            <a:off x="10287000" y="3848100"/>
            <a:ext cx="2286000" cy="1143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422385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DAB460-FAC7-2547-83F6-0AF2D988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Testing for Serializability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1E00A632-E723-7E4E-BDCB-83325037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03" y="2133600"/>
            <a:ext cx="340945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>
            <a:extLst>
              <a:ext uri="{FF2B5EF4-FFF2-40B4-BE49-F238E27FC236}">
                <a16:creationId xmlns:a16="http://schemas.microsoft.com/office/drawing/2014/main" id="{670D2506-8B6D-834F-A9B6-659C10C3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77" y="2133600"/>
            <a:ext cx="342953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5BA68A-AE6B-6E41-8187-2BB6DB005305}"/>
              </a:ext>
            </a:extLst>
          </p:cNvPr>
          <p:cNvSpPr txBox="1"/>
          <p:nvPr/>
        </p:nvSpPr>
        <p:spPr>
          <a:xfrm>
            <a:off x="1805629" y="6705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400" dirty="0">
                <a:latin typeface="Lato" panose="020F0502020204030203" pitchFamily="34" charset="77"/>
              </a:rPr>
              <a:t>Schedule</a:t>
            </a:r>
            <a:r>
              <a:rPr lang="zh-CN" altLang="en-US" sz="2400" dirty="0">
                <a:latin typeface="Lato" panose="020F0502020204030203" pitchFamily="34" charset="77"/>
              </a:rPr>
              <a:t> </a:t>
            </a:r>
            <a:r>
              <a:rPr lang="en-US" altLang="zh-CN" sz="2400" dirty="0">
                <a:latin typeface="Lato" panose="020F0502020204030203" pitchFamily="34" charset="77"/>
              </a:rPr>
              <a:t>1</a:t>
            </a:r>
            <a:endParaRPr lang="en-CN" sz="2400" dirty="0">
              <a:latin typeface="Lato" panose="020F050202020403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354B4-62D3-B141-A24E-FF4600BA932F}"/>
              </a:ext>
            </a:extLst>
          </p:cNvPr>
          <p:cNvSpPr txBox="1"/>
          <p:nvPr/>
        </p:nvSpPr>
        <p:spPr>
          <a:xfrm>
            <a:off x="9335631" y="6705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400" dirty="0">
                <a:latin typeface="Lato" panose="020F0502020204030203" pitchFamily="34" charset="77"/>
              </a:rPr>
              <a:t>Schedule</a:t>
            </a:r>
            <a:r>
              <a:rPr lang="zh-CN" altLang="en-US" sz="2400" dirty="0">
                <a:latin typeface="Lato" panose="020F0502020204030203" pitchFamily="34" charset="77"/>
              </a:rPr>
              <a:t> </a:t>
            </a:r>
            <a:r>
              <a:rPr lang="en-US" altLang="zh-CN" sz="2400" dirty="0">
                <a:latin typeface="Lato" panose="020F0502020204030203" pitchFamily="34" charset="77"/>
              </a:rPr>
              <a:t>2</a:t>
            </a:r>
            <a:endParaRPr lang="en-CN" sz="2400" dirty="0"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07972E-C413-AD43-B0F2-A8E53BE7A269}"/>
              </a:ext>
            </a:extLst>
          </p:cNvPr>
          <p:cNvSpPr/>
          <p:nvPr/>
        </p:nvSpPr>
        <p:spPr bwMode="auto">
          <a:xfrm>
            <a:off x="4805219" y="2667000"/>
            <a:ext cx="914400" cy="914400"/>
          </a:xfrm>
          <a:prstGeom prst="ellipse">
            <a:avLst/>
          </a:prstGeom>
          <a:solidFill>
            <a:srgbClr val="C5E7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T</a:t>
            </a:r>
            <a:r>
              <a:rPr kumimoji="0" lang="en-CN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48E7B7-BA2D-2244-8669-F4E139353BC4}"/>
              </a:ext>
            </a:extLst>
          </p:cNvPr>
          <p:cNvSpPr/>
          <p:nvPr/>
        </p:nvSpPr>
        <p:spPr bwMode="auto">
          <a:xfrm>
            <a:off x="4805219" y="4648201"/>
            <a:ext cx="914400" cy="914400"/>
          </a:xfrm>
          <a:prstGeom prst="ellipse">
            <a:avLst/>
          </a:prstGeom>
          <a:solidFill>
            <a:srgbClr val="C5E7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T</a:t>
            </a:r>
            <a:r>
              <a:rPr lang="en-CN" sz="2400" baseline="-25000" dirty="0">
                <a:cs typeface="MS PGothic" panose="020B0600070205080204" pitchFamily="34" charset="-128"/>
              </a:rPr>
              <a:t>2</a:t>
            </a:r>
            <a:endParaRPr kumimoji="0" lang="en-CN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750AA-97CE-944F-A867-9BBD5FE1C1A5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 bwMode="auto">
          <a:xfrm>
            <a:off x="5262419" y="3581400"/>
            <a:ext cx="0" cy="1066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1235A6-BF2C-AB46-A800-6B880FE62031}"/>
              </a:ext>
            </a:extLst>
          </p:cNvPr>
          <p:cNvSpPr/>
          <p:nvPr/>
        </p:nvSpPr>
        <p:spPr bwMode="auto">
          <a:xfrm>
            <a:off x="12300877" y="2667000"/>
            <a:ext cx="914400" cy="914400"/>
          </a:xfrm>
          <a:prstGeom prst="ellipse">
            <a:avLst/>
          </a:prstGeom>
          <a:solidFill>
            <a:srgbClr val="C5E7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T</a:t>
            </a:r>
            <a:r>
              <a:rPr kumimoji="0" lang="en-CN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BDDF27-750B-E547-8333-27C2D37FD979}"/>
              </a:ext>
            </a:extLst>
          </p:cNvPr>
          <p:cNvSpPr/>
          <p:nvPr/>
        </p:nvSpPr>
        <p:spPr bwMode="auto">
          <a:xfrm>
            <a:off x="12300877" y="4648201"/>
            <a:ext cx="914400" cy="914400"/>
          </a:xfrm>
          <a:prstGeom prst="ellipse">
            <a:avLst/>
          </a:prstGeom>
          <a:solidFill>
            <a:srgbClr val="C5E7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T</a:t>
            </a:r>
            <a:r>
              <a:rPr lang="en-CN" sz="2400" baseline="-25000" dirty="0">
                <a:cs typeface="MS PGothic" panose="020B0600070205080204" pitchFamily="34" charset="-128"/>
              </a:rPr>
              <a:t>2</a:t>
            </a:r>
            <a:endParaRPr kumimoji="0" lang="en-CN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363FC1-5AB5-9E41-B0D3-14E403C281A8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 bwMode="auto">
          <a:xfrm flipV="1">
            <a:off x="12758077" y="3581400"/>
            <a:ext cx="0" cy="1066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143764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58969-B7F4-3448-A7D8-68E9AF56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Testing for Serializability</a:t>
            </a:r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0B5104E2-CF22-3842-9558-9A540DB4B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81200"/>
            <a:ext cx="4038600" cy="504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>
            <a:extLst>
              <a:ext uri="{FF2B5EF4-FFF2-40B4-BE49-F238E27FC236}">
                <a16:creationId xmlns:a16="http://schemas.microsoft.com/office/drawing/2014/main" id="{89F45046-826D-9046-B3BD-EAFFA40E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86100"/>
            <a:ext cx="3277346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D184C-3D27-F140-8834-6FD848D2FB51}"/>
              </a:ext>
            </a:extLst>
          </p:cNvPr>
          <p:cNvSpPr txBox="1"/>
          <p:nvPr/>
        </p:nvSpPr>
        <p:spPr>
          <a:xfrm>
            <a:off x="3924300" y="724837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400" dirty="0">
                <a:latin typeface="Lato" panose="020F0502020204030203" pitchFamily="34" charset="77"/>
              </a:rPr>
              <a:t>Schedule</a:t>
            </a:r>
            <a:r>
              <a:rPr lang="zh-CN" altLang="en-US" sz="2400" dirty="0">
                <a:latin typeface="Lato" panose="020F0502020204030203" pitchFamily="34" charset="77"/>
              </a:rPr>
              <a:t> </a:t>
            </a:r>
            <a:r>
              <a:rPr lang="en-US" altLang="zh-CN" sz="2400" dirty="0">
                <a:latin typeface="Lato" panose="020F0502020204030203" pitchFamily="34" charset="77"/>
              </a:rPr>
              <a:t>4</a:t>
            </a:r>
            <a:endParaRPr lang="en-CN" sz="2400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78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9585A4-EDE7-1044-9CC6-C8AB6D81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“</a:t>
            </a:r>
            <a:r>
              <a:rPr lang="en-US" dirty="0"/>
              <a:t>An exchange of goods for money</a:t>
            </a:r>
            <a:r>
              <a:rPr lang="en-CN" dirty="0"/>
              <a:t>”</a:t>
            </a:r>
          </a:p>
          <a:p>
            <a:pPr lvl="1"/>
            <a:r>
              <a:rPr lang="en-CN" dirty="0"/>
              <a:t>A series of steps</a:t>
            </a:r>
          </a:p>
          <a:p>
            <a:pPr lvl="1"/>
            <a:r>
              <a:rPr lang="en-CN" dirty="0"/>
              <a:t>All or nothing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DF5713-43E5-A546-A535-10E24051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Transaction in Real Life</a:t>
            </a:r>
          </a:p>
        </p:txBody>
      </p:sp>
      <p:pic>
        <p:nvPicPr>
          <p:cNvPr id="4" name="Image 9" descr="apple_small_T.png">
            <a:extLst>
              <a:ext uri="{FF2B5EF4-FFF2-40B4-BE49-F238E27FC236}">
                <a16:creationId xmlns:a16="http://schemas.microsoft.com/office/drawing/2014/main" id="{44F2420A-3EA2-DC4E-BCA9-CFF6AD56A1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255927">
            <a:off x="2618634" y="5768910"/>
            <a:ext cx="785817" cy="887512"/>
          </a:xfrm>
          <a:prstGeom prst="rect">
            <a:avLst/>
          </a:prstGeom>
        </p:spPr>
      </p:pic>
      <p:pic>
        <p:nvPicPr>
          <p:cNvPr id="5" name="Image 10" descr="apple_small_T.png">
            <a:extLst>
              <a:ext uri="{FF2B5EF4-FFF2-40B4-BE49-F238E27FC236}">
                <a16:creationId xmlns:a16="http://schemas.microsoft.com/office/drawing/2014/main" id="{08CA81F5-0FD9-454A-90DE-B2CE55621F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0210" y="5657824"/>
            <a:ext cx="785817" cy="887512"/>
          </a:xfrm>
          <a:prstGeom prst="rect">
            <a:avLst/>
          </a:prstGeom>
        </p:spPr>
      </p:pic>
      <p:pic>
        <p:nvPicPr>
          <p:cNvPr id="6" name="Image 11" descr="apple_small_T.png">
            <a:extLst>
              <a:ext uri="{FF2B5EF4-FFF2-40B4-BE49-F238E27FC236}">
                <a16:creationId xmlns:a16="http://schemas.microsoft.com/office/drawing/2014/main" id="{0A487560-622E-FC4B-B1F6-E08508CA18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5943600"/>
            <a:ext cx="785817" cy="887512"/>
          </a:xfrm>
          <a:prstGeom prst="rect">
            <a:avLst/>
          </a:prstGeom>
        </p:spPr>
      </p:pic>
      <p:pic>
        <p:nvPicPr>
          <p:cNvPr id="7" name="Image 2" descr="shopping_bag_front_T.png">
            <a:extLst>
              <a:ext uri="{FF2B5EF4-FFF2-40B4-BE49-F238E27FC236}">
                <a16:creationId xmlns:a16="http://schemas.microsoft.com/office/drawing/2014/main" id="{DE0B0239-18FC-BB4E-A026-329B3C07FC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0520" y="5066143"/>
            <a:ext cx="1842052" cy="2070874"/>
          </a:xfrm>
          <a:prstGeom prst="rect">
            <a:avLst/>
          </a:prstGeom>
        </p:spPr>
      </p:pic>
      <p:pic>
        <p:nvPicPr>
          <p:cNvPr id="8" name="Image 12" descr="hand_money_T.png">
            <a:extLst>
              <a:ext uri="{FF2B5EF4-FFF2-40B4-BE49-F238E27FC236}">
                <a16:creationId xmlns:a16="http://schemas.microsoft.com/office/drawing/2014/main" id="{437E7717-8E3B-7649-ACB2-7E654719D99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38420" y="5485738"/>
            <a:ext cx="1837289" cy="1453855"/>
          </a:xfrm>
          <a:prstGeom prst="rect">
            <a:avLst/>
          </a:prstGeom>
        </p:spPr>
      </p:pic>
      <p:pic>
        <p:nvPicPr>
          <p:cNvPr id="9" name="Image 13" descr="receive_right_T.png">
            <a:extLst>
              <a:ext uri="{FF2B5EF4-FFF2-40B4-BE49-F238E27FC236}">
                <a16:creationId xmlns:a16="http://schemas.microsoft.com/office/drawing/2014/main" id="{ADAE8CB3-2121-334B-BC26-86949CEA482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81727" y="6191059"/>
            <a:ext cx="1071570" cy="651185"/>
          </a:xfrm>
          <a:prstGeom prst="rect">
            <a:avLst/>
          </a:prstGeom>
        </p:spPr>
      </p:pic>
      <p:pic>
        <p:nvPicPr>
          <p:cNvPr id="10" name="Image 14" descr="hand_bag_T.png">
            <a:extLst>
              <a:ext uri="{FF2B5EF4-FFF2-40B4-BE49-F238E27FC236}">
                <a16:creationId xmlns:a16="http://schemas.microsoft.com/office/drawing/2014/main" id="{4E9AC258-155D-8647-A5FA-0F19C5D7F24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21227" y="5490831"/>
            <a:ext cx="1026731" cy="1448762"/>
          </a:xfrm>
          <a:prstGeom prst="rect">
            <a:avLst/>
          </a:prstGeom>
        </p:spPr>
      </p:pic>
      <p:pic>
        <p:nvPicPr>
          <p:cNvPr id="11" name="Image 15" descr="receive_leftt_T.png">
            <a:extLst>
              <a:ext uri="{FF2B5EF4-FFF2-40B4-BE49-F238E27FC236}">
                <a16:creationId xmlns:a16="http://schemas.microsoft.com/office/drawing/2014/main" id="{83045D14-5046-3340-983C-BCAAB69E923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63973" y="5848021"/>
            <a:ext cx="952500" cy="578827"/>
          </a:xfrm>
          <a:prstGeom prst="rect">
            <a:avLst/>
          </a:prstGeom>
        </p:spPr>
      </p:pic>
      <p:pic>
        <p:nvPicPr>
          <p:cNvPr id="12" name="Image 6" descr="coins_by_randen_pederson.png">
            <a:extLst>
              <a:ext uri="{FF2B5EF4-FFF2-40B4-BE49-F238E27FC236}">
                <a16:creationId xmlns:a16="http://schemas.microsoft.com/office/drawing/2014/main" id="{CF82D21C-0618-6C47-B8BB-48BECFDDDE89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35607" y="6633840"/>
            <a:ext cx="410692" cy="502121"/>
          </a:xfrm>
          <a:prstGeom prst="rect">
            <a:avLst/>
          </a:prstGeom>
        </p:spPr>
      </p:pic>
      <p:pic>
        <p:nvPicPr>
          <p:cNvPr id="13" name="Image 1" descr="transaction_by_bracketing_life(clarence).jpg">
            <a:extLst>
              <a:ext uri="{FF2B5EF4-FFF2-40B4-BE49-F238E27FC236}">
                <a16:creationId xmlns:a16="http://schemas.microsoft.com/office/drawing/2014/main" id="{466B90D3-D923-A443-8814-E68F94F27F9E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rcRect l="2768" r="7382"/>
          <a:stretch>
            <a:fillRect/>
          </a:stretch>
        </p:blipFill>
        <p:spPr>
          <a:xfrm>
            <a:off x="8261125" y="1041400"/>
            <a:ext cx="4833616" cy="3598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2">
            <a:extLst>
              <a:ext uri="{FF2B5EF4-FFF2-40B4-BE49-F238E27FC236}">
                <a16:creationId xmlns:a16="http://schemas.microsoft.com/office/drawing/2014/main" id="{393A09B6-E1E3-C54C-8A23-4AAB9B593382}"/>
              </a:ext>
            </a:extLst>
          </p:cNvPr>
          <p:cNvSpPr txBox="1"/>
          <p:nvPr/>
        </p:nvSpPr>
        <p:spPr>
          <a:xfrm>
            <a:off x="9515853" y="4597386"/>
            <a:ext cx="3730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Flickr:BracketingLife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(Clarence)</a:t>
            </a:r>
          </a:p>
        </p:txBody>
      </p:sp>
    </p:spTree>
    <p:extLst>
      <p:ext uri="{BB962C8B-B14F-4D97-AF65-F5344CB8AC3E}">
        <p14:creationId xmlns:p14="http://schemas.microsoft.com/office/powerpoint/2010/main" val="21777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9.42197E-6 C -0.05486 -0.02498 -0.10973 -0.04995 -0.14757 -0.00671 C -0.18542 0.03653 -0.21389 0.21525 -0.22709 0.25965 " pathEditMode="relative" ptsTypes="a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5.27778E-6 3.00578E-6 C -0.05018 -0.02174 -0.10035 -0.04324 -0.13056 -0.00671 C -0.16077 0.02982 -0.17119 0.12416 -0.18143 0.21896 " pathEditMode="relative" ptsTypes="a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7.77778E-6 -1.84971E-6 C -0.05086 -0.01688 -0.10173 -0.03376 -0.12031 0.01133 C -0.13888 0.05642 -0.11336 0.22821 -0.11197 0.27098 " pathEditMode="relative" ptsTypes="a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EBA0D9-9ECA-494B-AC5B-741681E5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7924800" cy="5334000"/>
          </a:xfrm>
        </p:spPr>
        <p:txBody>
          <a:bodyPr/>
          <a:lstStyle/>
          <a:p>
            <a:r>
              <a:rPr lang="en-US" dirty="0"/>
              <a:t>A schedule is conflict serializable if and only if its precedence graph is </a:t>
            </a:r>
            <a:r>
              <a:rPr lang="en-US" dirty="0">
                <a:solidFill>
                  <a:srgbClr val="A2424F"/>
                </a:solidFill>
              </a:rPr>
              <a:t>acyclic</a:t>
            </a:r>
            <a:r>
              <a:rPr lang="en-US" dirty="0"/>
              <a:t>.</a:t>
            </a:r>
          </a:p>
          <a:p>
            <a:endParaRPr lang="en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N" dirty="0"/>
          </a:p>
          <a:p>
            <a:r>
              <a:rPr lang="en-US" dirty="0"/>
              <a:t>If precedence graph is acyclic, the serializability order can be obtained by a </a:t>
            </a:r>
            <a:r>
              <a:rPr lang="en-US" b="1" dirty="0">
                <a:solidFill>
                  <a:srgbClr val="A2424F"/>
                </a:solidFill>
              </a:rPr>
              <a:t>topological sorting</a:t>
            </a:r>
            <a:r>
              <a:rPr lang="en-US" b="1" dirty="0"/>
              <a:t> </a:t>
            </a:r>
            <a:r>
              <a:rPr lang="en-US" dirty="0"/>
              <a:t>of the graph</a:t>
            </a:r>
          </a:p>
          <a:p>
            <a:pPr lvl="1"/>
            <a:r>
              <a:rPr lang="en-US" dirty="0"/>
              <a:t>E.g., The topological order of (a) can be (b) and (c)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D18FC1-F279-644B-9CE7-2CAF123D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Testing for Serializability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A0BF02-B22D-2640-BC02-6566D1C29C4F}"/>
              </a:ext>
            </a:extLst>
          </p:cNvPr>
          <p:cNvSpPr/>
          <p:nvPr/>
        </p:nvSpPr>
        <p:spPr bwMode="auto">
          <a:xfrm>
            <a:off x="1371600" y="3276600"/>
            <a:ext cx="6705600" cy="1066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28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Cycle-detection: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You will learn it in your DSAA course.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6ED81EBD-A347-3443-9B81-AD1682D97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041400"/>
            <a:ext cx="3657600" cy="661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020754B9-5323-87F4-E540-E102B16EF673}"/>
              </a:ext>
            </a:extLst>
          </p:cNvPr>
          <p:cNvSpPr/>
          <p:nvPr/>
        </p:nvSpPr>
        <p:spPr bwMode="auto">
          <a:xfrm>
            <a:off x="2209800" y="6705600"/>
            <a:ext cx="6705600" cy="1066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28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Topological sorting: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You will learn it in your DSAA course.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endParaRPr lang="en-CN" sz="28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CN" sz="2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9679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450E63-C3DB-A64C-A4D8-C31799E9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Need to address the effect of transaction failures on concurrently running transactions.</a:t>
            </a:r>
          </a:p>
          <a:p>
            <a:endParaRPr lang="en-US" sz="2400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sz="2400" b="1" dirty="0">
                <a:solidFill>
                  <a:srgbClr val="A2424F"/>
                </a:solidFill>
                <a:latin typeface="Lato" panose="020F0502020204030203" pitchFamily="34" charset="77"/>
              </a:rPr>
              <a:t>Recoverable</a:t>
            </a:r>
            <a:r>
              <a:rPr lang="en-US" altLang="en-US" sz="2400" b="1" i="1" dirty="0">
                <a:solidFill>
                  <a:srgbClr val="A2424F"/>
                </a:solidFill>
                <a:latin typeface="Lato" panose="020F0502020204030203" pitchFamily="34" charset="77"/>
              </a:rPr>
              <a:t> </a:t>
            </a:r>
            <a:r>
              <a:rPr lang="en-US" altLang="en-US" sz="2400" b="1" dirty="0">
                <a:solidFill>
                  <a:srgbClr val="A2424F"/>
                </a:solidFill>
                <a:latin typeface="Lato" panose="020F0502020204030203" pitchFamily="34" charset="77"/>
              </a:rPr>
              <a:t>schedule</a:t>
            </a:r>
            <a:r>
              <a:rPr lang="en-US" altLang="en-US" sz="2400" dirty="0">
                <a:latin typeface="Lato" panose="020F0502020204030203" pitchFamily="34" charset="77"/>
              </a:rPr>
              <a:t> — if a transaction </a:t>
            </a:r>
            <a:r>
              <a:rPr lang="en-US" altLang="en-US" sz="2400" i="1" dirty="0" err="1"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en-US" sz="2400" dirty="0">
                <a:latin typeface="Lato" panose="020F0502020204030203" pitchFamily="34" charset="77"/>
              </a:rPr>
              <a:t> reads a data item previously written by a transaction </a:t>
            </a:r>
            <a:r>
              <a:rPr lang="en-US" altLang="en-US" sz="2400" i="1" dirty="0" err="1"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latin typeface="Lato" panose="020F0502020204030203" pitchFamily="34" charset="77"/>
              </a:rPr>
              <a:t>i</a:t>
            </a:r>
            <a:r>
              <a:rPr lang="en-US" altLang="en-US" sz="2400" i="1" baseline="-25000" dirty="0">
                <a:latin typeface="Lato" panose="020F0502020204030203" pitchFamily="34" charset="77"/>
              </a:rPr>
              <a:t> </a:t>
            </a:r>
            <a:r>
              <a:rPr lang="en-US" altLang="en-US" sz="2400" dirty="0">
                <a:latin typeface="Lato" panose="020F0502020204030203" pitchFamily="34" charset="77"/>
              </a:rPr>
              <a:t>, then the commit operation of </a:t>
            </a:r>
            <a:r>
              <a:rPr lang="en-US" altLang="en-US" sz="2400" i="1" dirty="0" err="1"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latin typeface="Lato" panose="020F0502020204030203" pitchFamily="34" charset="77"/>
              </a:rPr>
              <a:t>i</a:t>
            </a:r>
            <a:r>
              <a:rPr lang="en-US" altLang="en-US" sz="2400" i="1" dirty="0">
                <a:latin typeface="Lato" panose="020F0502020204030203" pitchFamily="34" charset="77"/>
              </a:rPr>
              <a:t> </a:t>
            </a:r>
            <a:r>
              <a:rPr lang="en-US" altLang="en-US" sz="2400" dirty="0">
                <a:latin typeface="Lato" panose="020F0502020204030203" pitchFamily="34" charset="77"/>
              </a:rPr>
              <a:t> appears before the commit operation of </a:t>
            </a:r>
            <a:r>
              <a:rPr lang="en-US" altLang="en-US" sz="2400" i="1" dirty="0" err="1"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en-US" sz="2400" i="1" dirty="0">
                <a:latin typeface="Lato" panose="020F0502020204030203" pitchFamily="34" charset="77"/>
              </a:rPr>
              <a:t>.</a:t>
            </a:r>
            <a:endParaRPr lang="en-US" altLang="en-US" sz="2400" dirty="0">
              <a:latin typeface="Lato" panose="020F0502020204030203" pitchFamily="34" charset="77"/>
            </a:endParaRP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sz="2400" dirty="0">
                <a:latin typeface="Lato" panose="020F0502020204030203" pitchFamily="34" charset="77"/>
              </a:rPr>
              <a:t>The following schedule is not recoverable</a:t>
            </a:r>
            <a:br>
              <a:rPr lang="en-US" altLang="en-US" sz="2400" dirty="0">
                <a:latin typeface="Lato" panose="020F0502020204030203" pitchFamily="34" charset="77"/>
              </a:rPr>
            </a:br>
            <a:r>
              <a:rPr lang="en-US" altLang="en-US" sz="2400" dirty="0">
                <a:latin typeface="Lato" panose="020F0502020204030203" pitchFamily="34" charset="77"/>
              </a:rPr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2400" dirty="0">
              <a:latin typeface="Lato" panose="020F0502020204030203" pitchFamily="34" charset="77"/>
            </a:endParaRP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2400" dirty="0">
              <a:latin typeface="Lato" panose="020F0502020204030203" pitchFamily="34" charset="77"/>
            </a:endParaRP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2400" dirty="0">
              <a:latin typeface="Lato" panose="020F0502020204030203" pitchFamily="34" charset="77"/>
            </a:endParaRP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2400" dirty="0">
              <a:latin typeface="Lato" panose="020F0502020204030203" pitchFamily="34" charset="77"/>
            </a:endParaRPr>
          </a:p>
          <a:p>
            <a:pPr lvl="1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2000" dirty="0">
              <a:latin typeface="Lato" panose="020F0502020204030203" pitchFamily="34" charset="77"/>
            </a:endParaRPr>
          </a:p>
          <a:p>
            <a:pPr lvl="1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sz="2000" dirty="0">
                <a:latin typeface="Lato" panose="020F0502020204030203" pitchFamily="34" charset="77"/>
              </a:rPr>
              <a:t>If </a:t>
            </a:r>
            <a:r>
              <a:rPr lang="en-US" altLang="en-US" sz="2000" i="1" dirty="0">
                <a:latin typeface="Lato" panose="020F0502020204030203" pitchFamily="34" charset="77"/>
              </a:rPr>
              <a:t>T</a:t>
            </a:r>
            <a:r>
              <a:rPr lang="en-US" altLang="en-US" sz="2000" baseline="-25000" dirty="0">
                <a:latin typeface="Lato" panose="020F0502020204030203" pitchFamily="34" charset="77"/>
              </a:rPr>
              <a:t>8</a:t>
            </a:r>
            <a:r>
              <a:rPr lang="en-US" altLang="en-US" sz="2000" dirty="0">
                <a:latin typeface="Lato" panose="020F0502020204030203" pitchFamily="34" charset="77"/>
              </a:rPr>
              <a:t> should abort, </a:t>
            </a:r>
            <a:r>
              <a:rPr lang="en-US" altLang="en-US" sz="2000" i="1" dirty="0">
                <a:latin typeface="Lato" panose="020F0502020204030203" pitchFamily="34" charset="77"/>
              </a:rPr>
              <a:t>T</a:t>
            </a:r>
            <a:r>
              <a:rPr lang="en-US" altLang="en-US" sz="2000" baseline="-25000" dirty="0">
                <a:latin typeface="Lato" panose="020F0502020204030203" pitchFamily="34" charset="77"/>
              </a:rPr>
              <a:t>9</a:t>
            </a:r>
            <a:r>
              <a:rPr lang="en-US" altLang="en-US" sz="2000" dirty="0">
                <a:latin typeface="Lato" panose="020F0502020204030203" pitchFamily="34" charset="77"/>
              </a:rPr>
              <a:t> would have read (and possibly shown to the user) an inconsistent database state.  Hence, database must ensure that schedules are recoverable.</a:t>
            </a:r>
          </a:p>
          <a:p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9B805-3794-8E43-8FB6-4A8878A2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Recoverable Schedules</a:t>
            </a:r>
            <a:endParaRPr lang="en-CN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91874A69-2DC6-FB45-8138-2894CD8B5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4265976"/>
            <a:ext cx="3886200" cy="201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996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F0B5EB-97EE-DE4B-9C85-AF06755CF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applications are willing to live with </a:t>
            </a:r>
            <a:r>
              <a:rPr lang="en-US" dirty="0">
                <a:solidFill>
                  <a:srgbClr val="A2424F"/>
                </a:solidFill>
              </a:rPr>
              <a:t>weak levels of consistency</a:t>
            </a:r>
            <a:r>
              <a:rPr lang="en-US" dirty="0"/>
              <a:t>, </a:t>
            </a:r>
            <a:r>
              <a:rPr lang="en-US" u="sng" dirty="0"/>
              <a:t>allowing schedules that are not serializable</a:t>
            </a:r>
          </a:p>
          <a:p>
            <a:pPr lvl="1"/>
            <a:r>
              <a:rPr lang="en-US" dirty="0"/>
              <a:t>E.g., a read-only transaction that wants to get an </a:t>
            </a:r>
            <a:r>
              <a:rPr lang="en-US" u="sng" dirty="0"/>
              <a:t>approximate</a:t>
            </a:r>
            <a:r>
              <a:rPr lang="en-US" dirty="0"/>
              <a:t> total balance of all accounts </a:t>
            </a:r>
          </a:p>
          <a:p>
            <a:pPr lvl="2"/>
            <a:r>
              <a:rPr lang="en-US" dirty="0"/>
              <a:t>Such transactions need not be serializable with respect to other transactions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Purpose: Tradeoff accuracy for performance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AEA960-FE9F-CC4E-9856-A866E80D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Levels of Consistency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74828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5E0D77-943B-244D-A21C-1FD4DEF8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A2424F"/>
                </a:solidFill>
              </a:rPr>
              <a:t>Serializable (Strongest)</a:t>
            </a:r>
          </a:p>
          <a:p>
            <a:pPr lvl="1"/>
            <a:r>
              <a:rPr lang="en-US" sz="2400" dirty="0"/>
              <a:t>Default</a:t>
            </a:r>
          </a:p>
          <a:p>
            <a:r>
              <a:rPr lang="en-US" sz="2800" dirty="0">
                <a:solidFill>
                  <a:srgbClr val="A2424F"/>
                </a:solidFill>
              </a:rPr>
              <a:t>Repeatable read</a:t>
            </a:r>
            <a:r>
              <a:rPr lang="en-US" sz="2800" dirty="0"/>
              <a:t> — only committed records to be read. </a:t>
            </a:r>
          </a:p>
          <a:p>
            <a:pPr lvl="1"/>
            <a:r>
              <a:rPr lang="en-US" sz="2400" dirty="0"/>
              <a:t>Repeated reads of same record must return same value.</a:t>
            </a:r>
          </a:p>
          <a:p>
            <a:r>
              <a:rPr lang="en-US" sz="2800">
                <a:solidFill>
                  <a:srgbClr val="A2424F"/>
                </a:solidFill>
              </a:rPr>
              <a:t>Read </a:t>
            </a:r>
            <a:r>
              <a:rPr lang="en-US" sz="2800" dirty="0">
                <a:solidFill>
                  <a:srgbClr val="A2424F"/>
                </a:solidFill>
              </a:rPr>
              <a:t>committed</a:t>
            </a:r>
            <a:r>
              <a:rPr lang="en-US" sz="2800" dirty="0"/>
              <a:t> — only committed records can be read.</a:t>
            </a:r>
          </a:p>
          <a:p>
            <a:pPr lvl="1"/>
            <a:r>
              <a:rPr lang="en-US" sz="2400" dirty="0"/>
              <a:t>Successive reads of record may return different (but committed) values.</a:t>
            </a:r>
          </a:p>
          <a:p>
            <a:r>
              <a:rPr lang="en-US" sz="2800" dirty="0">
                <a:solidFill>
                  <a:srgbClr val="A2424F"/>
                </a:solidFill>
              </a:rPr>
              <a:t>Read uncommitted (Weakest)</a:t>
            </a:r>
            <a:r>
              <a:rPr lang="en-US" sz="2800" dirty="0"/>
              <a:t> — even uncommitted records may be read. </a:t>
            </a:r>
          </a:p>
          <a:p>
            <a:endParaRPr lang="en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16802-CC32-DE40-A657-1C36361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Consistency (in SQL-92)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21897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494D86-D258-AE44-ABB1-48E0654E1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Lower degrees of consistency useful for gathering approximate</a:t>
            </a:r>
            <a:br>
              <a:rPr lang="en-US" sz="2800" dirty="0"/>
            </a:br>
            <a:r>
              <a:rPr lang="en-US" sz="2800" dirty="0"/>
              <a:t>information about the database </a:t>
            </a:r>
          </a:p>
          <a:p>
            <a:r>
              <a:rPr lang="en-US" sz="2800" dirty="0">
                <a:solidFill>
                  <a:srgbClr val="A2424F"/>
                </a:solidFill>
              </a:rPr>
              <a:t>Warning</a:t>
            </a:r>
            <a:r>
              <a:rPr lang="en-US" sz="2800" dirty="0"/>
              <a:t>: some database systems do not ensure serializable schedules by default</a:t>
            </a:r>
          </a:p>
          <a:p>
            <a:pPr lvl="1"/>
            <a:r>
              <a:rPr lang="en-US" sz="2400" dirty="0"/>
              <a:t>E.g., Oracle (and PostgreSQL prior to version 9) by default support a level of consistency called </a:t>
            </a:r>
            <a:r>
              <a:rPr lang="en-US" sz="2400" dirty="0">
                <a:solidFill>
                  <a:srgbClr val="A2424F"/>
                </a:solidFill>
              </a:rPr>
              <a:t>snapshot isolation</a:t>
            </a:r>
            <a:r>
              <a:rPr lang="en-US" sz="2400" dirty="0"/>
              <a:t> (not part of the SQL standard)</a:t>
            </a:r>
          </a:p>
          <a:p>
            <a:pPr lvl="1"/>
            <a:endParaRPr lang="en-US" sz="2400" dirty="0"/>
          </a:p>
          <a:p>
            <a:r>
              <a:rPr lang="en-US" sz="2800" dirty="0">
                <a:solidFill>
                  <a:srgbClr val="A2424F"/>
                </a:solidFill>
              </a:rPr>
              <a:t>Warning 2</a:t>
            </a:r>
            <a:r>
              <a:rPr lang="en-US" sz="2800" dirty="0"/>
              <a:t>: All SQL-92 consistency levels infer that dirty writes are prohibited</a:t>
            </a:r>
          </a:p>
          <a:p>
            <a:pPr lvl="1"/>
            <a:r>
              <a:rPr lang="en-US" sz="2400" dirty="0">
                <a:solidFill>
                  <a:srgbClr val="A2424F"/>
                </a:solidFill>
              </a:rPr>
              <a:t>Dirty write -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2424F"/>
                </a:solidFill>
              </a:rPr>
              <a:t>when one transaction overwrites a value that has previously been written by another still in-flight transaction</a:t>
            </a:r>
          </a:p>
          <a:p>
            <a:endParaRPr lang="en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E94E24-82ED-434F-B705-0079CB2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Consistency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75391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583EC3-5757-31ED-B047-CA5E462A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https://db-book.com/slides-dir/index.html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EA5B95-22E8-4126-9641-7B4BBFBA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to learn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83D169-7D43-CA28-EA35-0B19B62C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4200"/>
            <a:ext cx="12496800" cy="241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2FCCE2-26DF-974E-9400-B29BE24BE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A2424F"/>
                </a:solidFill>
              </a:rPr>
              <a:t>transaction</a:t>
            </a:r>
            <a:r>
              <a:rPr lang="en-US" dirty="0"/>
              <a:t> is a unit of program execution that accesses and  possibly updates various data items</a:t>
            </a:r>
          </a:p>
          <a:p>
            <a:pPr lvl="1"/>
            <a:r>
              <a:rPr lang="en-CN" dirty="0"/>
              <a:t>A classical example in database: money transfer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33E8B8-FCB8-8344-ACE3-E0D54E59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Transaction in Computer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F4E3-57D7-7846-96CF-5A31AB855DF7}"/>
              </a:ext>
            </a:extLst>
          </p:cNvPr>
          <p:cNvSpPr txBox="1"/>
          <p:nvPr/>
        </p:nvSpPr>
        <p:spPr>
          <a:xfrm>
            <a:off x="3505200" y="3657600"/>
            <a:ext cx="727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E.g.,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2.	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 –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5.	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 +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6.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7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2FCCE2-26DF-974E-9400-B29BE24BE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A2424F"/>
                </a:solidFill>
              </a:rPr>
              <a:t>transaction</a:t>
            </a:r>
            <a:r>
              <a:rPr lang="en-US" dirty="0"/>
              <a:t> is a unit of program execution that accesses and  possibly updates various data items</a:t>
            </a:r>
          </a:p>
          <a:p>
            <a:pPr lvl="1"/>
            <a:r>
              <a:rPr lang="en-CN" dirty="0"/>
              <a:t>A classical example in database: money transfer</a:t>
            </a:r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2"/>
            <a:endParaRPr lang="en-US" dirty="0"/>
          </a:p>
          <a:p>
            <a:pPr lvl="2"/>
            <a:r>
              <a:rPr lang="en-US" dirty="0"/>
              <a:t>Two main issues to deal with:</a:t>
            </a:r>
          </a:p>
          <a:p>
            <a:pPr lvl="3"/>
            <a:r>
              <a:rPr lang="en-US" dirty="0">
                <a:solidFill>
                  <a:srgbClr val="A2424F"/>
                </a:solidFill>
              </a:rPr>
              <a:t>Failures</a:t>
            </a:r>
            <a:r>
              <a:rPr lang="en-US" dirty="0"/>
              <a:t> of various kinds, such as hardware failures and system crashes</a:t>
            </a:r>
          </a:p>
          <a:p>
            <a:pPr lvl="3"/>
            <a:r>
              <a:rPr lang="en-US" dirty="0">
                <a:solidFill>
                  <a:srgbClr val="A2424F"/>
                </a:solidFill>
              </a:rPr>
              <a:t>Concurrent execution </a:t>
            </a:r>
            <a:r>
              <a:rPr lang="en-US" dirty="0"/>
              <a:t>of multiple transactions</a:t>
            </a:r>
          </a:p>
          <a:p>
            <a:pPr lvl="2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33E8B8-FCB8-8344-ACE3-E0D54E59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Transaction in Computer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F4E3-57D7-7846-96CF-5A31AB855DF7}"/>
              </a:ext>
            </a:extLst>
          </p:cNvPr>
          <p:cNvSpPr txBox="1"/>
          <p:nvPr/>
        </p:nvSpPr>
        <p:spPr>
          <a:xfrm>
            <a:off x="3505200" y="3657600"/>
            <a:ext cx="727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E.g.,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2.	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 –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5.	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 +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6.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31EFA1-EEA4-FE4E-A6F1-FD19D312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BEGIN, COMMIT, ROLLBACK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F84AA-21EC-604F-83FC-42D2C281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An Example of Transactions in 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6FCB15-0E2E-E84B-BD55-B8403E0DD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25807"/>
            <a:ext cx="10515600" cy="47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56686E-BBA5-4D48-BCC5-92138114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 Requirement</a:t>
            </a:r>
          </a:p>
          <a:p>
            <a:pPr lvl="1"/>
            <a:r>
              <a:rPr lang="en-US" dirty="0"/>
              <a:t>If the </a:t>
            </a:r>
            <a:r>
              <a:rPr lang="en-US" dirty="0">
                <a:solidFill>
                  <a:srgbClr val="A2424F"/>
                </a:solidFill>
              </a:rPr>
              <a:t>transaction</a:t>
            </a:r>
            <a:r>
              <a:rPr lang="en-US" dirty="0"/>
              <a:t> 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fails</a:t>
            </a:r>
            <a:r>
              <a:rPr lang="en-US" dirty="0"/>
              <a:t> after step 3 and before step 6, </a:t>
            </a:r>
            <a:r>
              <a:rPr lang="en-US" dirty="0">
                <a:solidFill>
                  <a:srgbClr val="A2424F"/>
                </a:solidFill>
              </a:rPr>
              <a:t>money will be “lost”</a:t>
            </a:r>
            <a:r>
              <a:rPr lang="en-US" dirty="0"/>
              <a:t> leading to an </a:t>
            </a:r>
            <a:r>
              <a:rPr lang="en-US" dirty="0">
                <a:solidFill>
                  <a:srgbClr val="A2424F"/>
                </a:solidFill>
              </a:rPr>
              <a:t>inconsistent database state</a:t>
            </a:r>
          </a:p>
          <a:p>
            <a:pPr lvl="2"/>
            <a:r>
              <a:rPr lang="en-US" dirty="0"/>
              <a:t>Failure could be due to software or hardware</a:t>
            </a:r>
          </a:p>
          <a:p>
            <a:pPr lvl="1"/>
            <a:r>
              <a:rPr lang="en-US" dirty="0"/>
              <a:t>The system should ensure that </a:t>
            </a:r>
            <a:r>
              <a:rPr lang="en-US" u="sng" dirty="0"/>
              <a:t>updates of a partially executed transaction are not reflected in the database</a:t>
            </a:r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73E2E6-43C3-7A44-AB92-A724DE8D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Requirements in Transactions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BBF55-88E7-B640-81E8-A3A1056FE51D}"/>
              </a:ext>
            </a:extLst>
          </p:cNvPr>
          <p:cNvSpPr txBox="1"/>
          <p:nvPr/>
        </p:nvSpPr>
        <p:spPr>
          <a:xfrm>
            <a:off x="3619500" y="5125015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E.g.,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2.	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 –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5.	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 +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6.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2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554FEC-BABE-DF44-AD91-323467A1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Durability Requirement</a:t>
            </a:r>
          </a:p>
          <a:p>
            <a:pPr lvl="1"/>
            <a:r>
              <a:rPr lang="en-US" altLang="en-US" sz="2800" dirty="0"/>
              <a:t>Once the user has been notified that </a:t>
            </a:r>
            <a:r>
              <a:rPr lang="en-US" altLang="en-US" sz="2800" dirty="0">
                <a:solidFill>
                  <a:srgbClr val="A2424F"/>
                </a:solidFill>
              </a:rPr>
              <a:t>the transaction has completed</a:t>
            </a:r>
            <a:r>
              <a:rPr lang="en-US" altLang="en-US" sz="2800" dirty="0"/>
              <a:t> (i.e., the transfer of the $50 has taken place), </a:t>
            </a:r>
            <a:r>
              <a:rPr lang="en-US" altLang="en-US" sz="2800" dirty="0">
                <a:solidFill>
                  <a:srgbClr val="A2424F"/>
                </a:solidFill>
              </a:rPr>
              <a:t>the updates to the database</a:t>
            </a:r>
            <a:r>
              <a:rPr lang="en-US" altLang="en-US" sz="2800" dirty="0"/>
              <a:t> by the transaction </a:t>
            </a:r>
            <a:r>
              <a:rPr lang="en-US" altLang="en-US" sz="2800" b="1" dirty="0">
                <a:solidFill>
                  <a:srgbClr val="A2424F"/>
                </a:solidFill>
              </a:rPr>
              <a:t>must persist</a:t>
            </a:r>
            <a:r>
              <a:rPr lang="en-US" altLang="en-US" sz="2800" dirty="0"/>
              <a:t> even if </a:t>
            </a:r>
            <a:r>
              <a:rPr lang="en-US" altLang="en-US" sz="2800" u="sng" dirty="0"/>
              <a:t>there are software or hardware failures</a:t>
            </a:r>
            <a:r>
              <a:rPr lang="en-US" altLang="en-US" sz="2800" dirty="0"/>
              <a:t>.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F57ABF-8E7F-744C-9B0F-DF41B18D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Requirements in Transactions</a:t>
            </a:r>
          </a:p>
        </p:txBody>
      </p:sp>
    </p:spTree>
    <p:extLst>
      <p:ext uri="{BB962C8B-B14F-4D97-AF65-F5344CB8AC3E}">
        <p14:creationId xmlns:p14="http://schemas.microsoft.com/office/powerpoint/2010/main" val="394107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D59173-E82F-934A-8F0D-7CE7B66EC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 Requirement</a:t>
            </a:r>
          </a:p>
          <a:p>
            <a:pPr lvl="1"/>
            <a:r>
              <a:rPr lang="en-US" dirty="0"/>
              <a:t>Explicitly specified integrity constraints such as primary keys and foreign keys</a:t>
            </a:r>
          </a:p>
          <a:p>
            <a:pPr lvl="1"/>
            <a:r>
              <a:rPr lang="en-US" dirty="0"/>
              <a:t>Implicit integrity constraints</a:t>
            </a:r>
          </a:p>
          <a:p>
            <a:pPr lvl="2"/>
            <a:r>
              <a:rPr lang="en-US" dirty="0"/>
              <a:t>e.g., sum of balances of all accounts</a:t>
            </a:r>
          </a:p>
          <a:p>
            <a:pPr lvl="3"/>
            <a:r>
              <a:rPr lang="en-US" dirty="0"/>
              <a:t>In the example: The sum of A and B is unchanged by the execution of the transaction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F9838E-E68F-A44E-AA71-234E18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Requirements in Transactions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4C695-0595-2345-BF91-D6EAF867E9A0}"/>
              </a:ext>
            </a:extLst>
          </p:cNvPr>
          <p:cNvSpPr txBox="1"/>
          <p:nvPr/>
        </p:nvSpPr>
        <p:spPr>
          <a:xfrm>
            <a:off x="1844862" y="4648200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E.g.,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2.	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 –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5.	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 +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6.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F5DF9-A623-2841-8F56-53DB0FBDF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4648200"/>
            <a:ext cx="2060925" cy="2895600"/>
          </a:xfrm>
          <a:prstGeom prst="rect">
            <a:avLst/>
          </a:prstGeom>
        </p:spPr>
      </p:pic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373E1B32-8934-2F4D-8985-A6576A4EFC34}"/>
              </a:ext>
            </a:extLst>
          </p:cNvPr>
          <p:cNvSpPr/>
          <p:nvPr/>
        </p:nvSpPr>
        <p:spPr bwMode="auto">
          <a:xfrm>
            <a:off x="11371250" y="6858000"/>
            <a:ext cx="914400" cy="914400"/>
          </a:xfrm>
          <a:prstGeom prst="noSmoking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644001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7268</TotalTime>
  <Words>2511</Words>
  <Application>Microsoft Office PowerPoint</Application>
  <PresentationFormat>自定义</PresentationFormat>
  <Paragraphs>265</Paragraphs>
  <Slides>35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Monotype Sorts</vt:lpstr>
      <vt:lpstr>等线</vt:lpstr>
      <vt:lpstr>Arial</vt:lpstr>
      <vt:lpstr>Consolas</vt:lpstr>
      <vt:lpstr>Lato</vt:lpstr>
      <vt:lpstr>Lato Black</vt:lpstr>
      <vt:lpstr>Montserrat</vt:lpstr>
      <vt:lpstr>Tahoma</vt:lpstr>
      <vt:lpstr>Times</vt:lpstr>
      <vt:lpstr>Blank Presentation</vt:lpstr>
      <vt:lpstr> Principles of Database Systems (CS307) Lecture 10: Transaction; Physical Storage System</vt:lpstr>
      <vt:lpstr>Transaction</vt:lpstr>
      <vt:lpstr>Transaction in Real Life</vt:lpstr>
      <vt:lpstr>Transaction in Computer</vt:lpstr>
      <vt:lpstr>Transaction in Computer</vt:lpstr>
      <vt:lpstr>An Example of Transactions in PostgreSQL</vt:lpstr>
      <vt:lpstr>Requirements in Transactions</vt:lpstr>
      <vt:lpstr>Requirements in Transactions</vt:lpstr>
      <vt:lpstr>Requirements in Transactions</vt:lpstr>
      <vt:lpstr>Requirements in Transactions</vt:lpstr>
      <vt:lpstr>ACID Properties</vt:lpstr>
      <vt:lpstr>Transaction State</vt:lpstr>
      <vt:lpstr>Concurrent Executions</vt:lpstr>
      <vt:lpstr>Schedules</vt:lpstr>
      <vt:lpstr>Schedule 1</vt:lpstr>
      <vt:lpstr>Schedule 2</vt:lpstr>
      <vt:lpstr>Schedule 3</vt:lpstr>
      <vt:lpstr>Schedule 4</vt:lpstr>
      <vt:lpstr>Simplified View of Transactions</vt:lpstr>
      <vt:lpstr>Serializability</vt:lpstr>
      <vt:lpstr>Conflicting Instructions </vt:lpstr>
      <vt:lpstr>Conflict Serializability</vt:lpstr>
      <vt:lpstr>Conflict Serializability</vt:lpstr>
      <vt:lpstr>Conflict Serializability</vt:lpstr>
      <vt:lpstr>View Serializability *</vt:lpstr>
      <vt:lpstr>View Serializability *</vt:lpstr>
      <vt:lpstr>Testing for Serializability</vt:lpstr>
      <vt:lpstr>Testing for Serializability</vt:lpstr>
      <vt:lpstr>Testing for Serializability</vt:lpstr>
      <vt:lpstr>Testing for Serializability</vt:lpstr>
      <vt:lpstr>Recoverable Schedules</vt:lpstr>
      <vt:lpstr>Weak Levels of Consistency</vt:lpstr>
      <vt:lpstr>Levels of Consistency (in SQL-92)</vt:lpstr>
      <vt:lpstr>Levels of Consistency</vt:lpstr>
      <vt:lpstr>More to learn</vt:lpstr>
    </vt:vector>
  </TitlesOfParts>
  <Company>Melissa Kingman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Kingman</dc:creator>
  <cp:lastModifiedBy>Cheng Ran</cp:lastModifiedBy>
  <cp:revision>3976</cp:revision>
  <dcterms:created xsi:type="dcterms:W3CDTF">2008-06-27T17:43:00Z</dcterms:created>
  <dcterms:modified xsi:type="dcterms:W3CDTF">2022-11-28T01:22:51Z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