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9"/>
  </p:notesMasterIdLst>
  <p:handoutMasterIdLst>
    <p:handoutMasterId r:id="rId60"/>
  </p:handoutMasterIdLst>
  <p:sldIdLst>
    <p:sldId id="478" r:id="rId2"/>
    <p:sldId id="536" r:id="rId3"/>
    <p:sldId id="537" r:id="rId4"/>
    <p:sldId id="543" r:id="rId5"/>
    <p:sldId id="541" r:id="rId6"/>
    <p:sldId id="542" r:id="rId7"/>
    <p:sldId id="544" r:id="rId8"/>
    <p:sldId id="545" r:id="rId9"/>
    <p:sldId id="546" r:id="rId10"/>
    <p:sldId id="538" r:id="rId11"/>
    <p:sldId id="547" r:id="rId12"/>
    <p:sldId id="548" r:id="rId13"/>
    <p:sldId id="549" r:id="rId14"/>
    <p:sldId id="552" r:id="rId15"/>
    <p:sldId id="553" r:id="rId16"/>
    <p:sldId id="550" r:id="rId17"/>
    <p:sldId id="551" r:id="rId18"/>
    <p:sldId id="559" r:id="rId19"/>
    <p:sldId id="539" r:id="rId20"/>
    <p:sldId id="554" r:id="rId21"/>
    <p:sldId id="555" r:id="rId22"/>
    <p:sldId id="560" r:id="rId23"/>
    <p:sldId id="561" r:id="rId24"/>
    <p:sldId id="562" r:id="rId25"/>
    <p:sldId id="556" r:id="rId26"/>
    <p:sldId id="557" r:id="rId27"/>
    <p:sldId id="563" r:id="rId28"/>
    <p:sldId id="558" r:id="rId29"/>
    <p:sldId id="564" r:id="rId30"/>
    <p:sldId id="565" r:id="rId31"/>
    <p:sldId id="571" r:id="rId32"/>
    <p:sldId id="576" r:id="rId33"/>
    <p:sldId id="566" r:id="rId34"/>
    <p:sldId id="572" r:id="rId35"/>
    <p:sldId id="573" r:id="rId36"/>
    <p:sldId id="574" r:id="rId37"/>
    <p:sldId id="568" r:id="rId38"/>
    <p:sldId id="575" r:id="rId39"/>
    <p:sldId id="577" r:id="rId40"/>
    <p:sldId id="569" r:id="rId41"/>
    <p:sldId id="578" r:id="rId42"/>
    <p:sldId id="579" r:id="rId43"/>
    <p:sldId id="580" r:id="rId44"/>
    <p:sldId id="570" r:id="rId45"/>
    <p:sldId id="540" r:id="rId46"/>
    <p:sldId id="583" r:id="rId47"/>
    <p:sldId id="581" r:id="rId48"/>
    <p:sldId id="584" r:id="rId49"/>
    <p:sldId id="586" r:id="rId50"/>
    <p:sldId id="585" r:id="rId51"/>
    <p:sldId id="587" r:id="rId52"/>
    <p:sldId id="582" r:id="rId53"/>
    <p:sldId id="588" r:id="rId54"/>
    <p:sldId id="589" r:id="rId55"/>
    <p:sldId id="591" r:id="rId56"/>
    <p:sldId id="590" r:id="rId57"/>
    <p:sldId id="592" r:id="rId58"/>
  </p:sldIdLst>
  <p:sldSz cx="14630400" cy="8229600"/>
  <p:notesSz cx="6858000" cy="9144000"/>
  <p:defaultTextStyle>
    <a:defPPr>
      <a:defRPr lang="en-US"/>
    </a:defPPr>
    <a:lvl1pPr algn="l" rtl="0" eaLnBrk="0" fontAlgn="base" hangingPunct="0">
      <a:spcBef>
        <a:spcPct val="0"/>
      </a:spcBef>
      <a:spcAft>
        <a:spcPct val="0"/>
      </a:spcAft>
      <a:defRPr sz="3400" kern="1200">
        <a:solidFill>
          <a:schemeClr val="tx1"/>
        </a:solidFill>
        <a:latin typeface="Arial" panose="020B0604020202020204" pitchFamily="34" charset="0"/>
        <a:ea typeface="ＭＳ Ｐゴシック" panose="020B0600070205080204" pitchFamily="34" charset="-128"/>
        <a:cs typeface="+mn-cs"/>
      </a:defRPr>
    </a:lvl1pPr>
    <a:lvl2pPr marL="652463" indent="-195263" algn="l" rtl="0" eaLnBrk="0" fontAlgn="base" hangingPunct="0">
      <a:spcBef>
        <a:spcPct val="0"/>
      </a:spcBef>
      <a:spcAft>
        <a:spcPct val="0"/>
      </a:spcAft>
      <a:defRPr sz="3400" kern="1200">
        <a:solidFill>
          <a:schemeClr val="tx1"/>
        </a:solidFill>
        <a:latin typeface="Arial" panose="020B0604020202020204" pitchFamily="34" charset="0"/>
        <a:ea typeface="ＭＳ Ｐゴシック" panose="020B0600070205080204" pitchFamily="34" charset="-128"/>
        <a:cs typeface="+mn-cs"/>
      </a:defRPr>
    </a:lvl2pPr>
    <a:lvl3pPr marL="1304925" indent="-390525" algn="l" rtl="0" eaLnBrk="0" fontAlgn="base" hangingPunct="0">
      <a:spcBef>
        <a:spcPct val="0"/>
      </a:spcBef>
      <a:spcAft>
        <a:spcPct val="0"/>
      </a:spcAft>
      <a:defRPr sz="3400" kern="1200">
        <a:solidFill>
          <a:schemeClr val="tx1"/>
        </a:solidFill>
        <a:latin typeface="Arial" panose="020B0604020202020204" pitchFamily="34" charset="0"/>
        <a:ea typeface="ＭＳ Ｐゴシック" panose="020B0600070205080204" pitchFamily="34" charset="-128"/>
        <a:cs typeface="+mn-cs"/>
      </a:defRPr>
    </a:lvl3pPr>
    <a:lvl4pPr marL="1958975" indent="-587375" algn="l" rtl="0" eaLnBrk="0" fontAlgn="base" hangingPunct="0">
      <a:spcBef>
        <a:spcPct val="0"/>
      </a:spcBef>
      <a:spcAft>
        <a:spcPct val="0"/>
      </a:spcAft>
      <a:defRPr sz="3400" kern="1200">
        <a:solidFill>
          <a:schemeClr val="tx1"/>
        </a:solidFill>
        <a:latin typeface="Arial" panose="020B0604020202020204" pitchFamily="34" charset="0"/>
        <a:ea typeface="ＭＳ Ｐゴシック" panose="020B0600070205080204" pitchFamily="34" charset="-128"/>
        <a:cs typeface="+mn-cs"/>
      </a:defRPr>
    </a:lvl4pPr>
    <a:lvl5pPr marL="2611438" indent="-782638" algn="l" rtl="0" eaLnBrk="0" fontAlgn="base" hangingPunct="0">
      <a:spcBef>
        <a:spcPct val="0"/>
      </a:spcBef>
      <a:spcAft>
        <a:spcPct val="0"/>
      </a:spcAft>
      <a:defRPr sz="3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3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3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3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3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592">
          <p15:clr>
            <a:srgbClr val="A4A3A4"/>
          </p15:clr>
        </p15:guide>
        <p15:guide id="2" pos="528">
          <p15:clr>
            <a:srgbClr val="A4A3A4"/>
          </p15:clr>
        </p15:guide>
        <p15:guide id="3" pos="86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424F"/>
    <a:srgbClr val="1086B9"/>
    <a:srgbClr val="DAFDD3"/>
    <a:srgbClr val="AADEBA"/>
    <a:srgbClr val="F3A999"/>
    <a:srgbClr val="98CFA8"/>
    <a:srgbClr val="F2F2F2"/>
    <a:srgbClr val="FCF9EC"/>
    <a:srgbClr val="2BAC54"/>
    <a:srgbClr val="4D9A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BF951B-A043-43E8-B219-1DD9D76121FE}" v="49" dt="2022-09-17T04:23:53.833"/>
  </p1510:revLst>
</p1510:revInfo>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22" autoAdjust="0"/>
    <p:restoredTop sz="76871" autoAdjust="0"/>
  </p:normalViewPr>
  <p:slideViewPr>
    <p:cSldViewPr>
      <p:cViewPr varScale="1">
        <p:scale>
          <a:sx n="80" d="100"/>
          <a:sy n="80" d="100"/>
        </p:scale>
        <p:origin x="3715" y="58"/>
      </p:cViewPr>
      <p:guideLst>
        <p:guide orient="horz" pos="2592"/>
        <p:guide pos="528"/>
        <p:guide pos="86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 Ran" userId="dbeed8448c6bb12c" providerId="LiveId" clId="{75BF951B-A043-43E8-B219-1DD9D76121FE}"/>
    <pc:docChg chg="undo custSel delSld modSld">
      <pc:chgData name="Cheng Ran" userId="dbeed8448c6bb12c" providerId="LiveId" clId="{75BF951B-A043-43E8-B219-1DD9D76121FE}" dt="2022-09-17T04:29:42.306" v="357" actId="207"/>
      <pc:docMkLst>
        <pc:docMk/>
      </pc:docMkLst>
      <pc:sldChg chg="del">
        <pc:chgData name="Cheng Ran" userId="dbeed8448c6bb12c" providerId="LiveId" clId="{75BF951B-A043-43E8-B219-1DD9D76121FE}" dt="2022-09-17T03:17:27.406" v="0" actId="47"/>
        <pc:sldMkLst>
          <pc:docMk/>
          <pc:sldMk cId="2326123388" sldId="477"/>
        </pc:sldMkLst>
      </pc:sldChg>
      <pc:sldChg chg="modSp mod">
        <pc:chgData name="Cheng Ran" userId="dbeed8448c6bb12c" providerId="LiveId" clId="{75BF951B-A043-43E8-B219-1DD9D76121FE}" dt="2022-09-17T03:18:05.513" v="52" actId="20577"/>
        <pc:sldMkLst>
          <pc:docMk/>
          <pc:sldMk cId="2990207225" sldId="478"/>
        </pc:sldMkLst>
        <pc:spChg chg="mod">
          <ac:chgData name="Cheng Ran" userId="dbeed8448c6bb12c" providerId="LiveId" clId="{75BF951B-A043-43E8-B219-1DD9D76121FE}" dt="2022-09-17T03:18:05.513" v="52" actId="20577"/>
          <ac:spMkLst>
            <pc:docMk/>
            <pc:sldMk cId="2990207225" sldId="478"/>
            <ac:spMk id="2" creationId="{0D97BE64-0D45-0A4C-8E02-0B2A9080F805}"/>
          </ac:spMkLst>
        </pc:spChg>
        <pc:spChg chg="mod">
          <ac:chgData name="Cheng Ran" userId="dbeed8448c6bb12c" providerId="LiveId" clId="{75BF951B-A043-43E8-B219-1DD9D76121FE}" dt="2022-09-17T03:17:51.189" v="24" actId="20577"/>
          <ac:spMkLst>
            <pc:docMk/>
            <pc:sldMk cId="2990207225" sldId="478"/>
            <ac:spMk id="8194" creationId="{043A0884-0F79-4A75-BEBC-FE35803C6AA3}"/>
          </ac:spMkLst>
        </pc:spChg>
      </pc:sldChg>
      <pc:sldChg chg="addSp modSp mod">
        <pc:chgData name="Cheng Ran" userId="dbeed8448c6bb12c" providerId="LiveId" clId="{75BF951B-A043-43E8-B219-1DD9D76121FE}" dt="2022-09-17T03:40:26.948" v="92" actId="1076"/>
        <pc:sldMkLst>
          <pc:docMk/>
          <pc:sldMk cId="1531074251" sldId="538"/>
        </pc:sldMkLst>
        <pc:spChg chg="mod">
          <ac:chgData name="Cheng Ran" userId="dbeed8448c6bb12c" providerId="LiveId" clId="{75BF951B-A043-43E8-B219-1DD9D76121FE}" dt="2022-09-17T03:39:56.389" v="89" actId="113"/>
          <ac:spMkLst>
            <pc:docMk/>
            <pc:sldMk cId="1531074251" sldId="538"/>
            <ac:spMk id="2" creationId="{A9C0E3C3-06A0-E64E-8D44-0DD0283F98F3}"/>
          </ac:spMkLst>
        </pc:spChg>
        <pc:spChg chg="mod">
          <ac:chgData name="Cheng Ran" userId="dbeed8448c6bb12c" providerId="LiveId" clId="{75BF951B-A043-43E8-B219-1DD9D76121FE}" dt="2022-09-17T03:39:50.409" v="88" actId="1076"/>
          <ac:spMkLst>
            <pc:docMk/>
            <pc:sldMk cId="1531074251" sldId="538"/>
            <ac:spMk id="5" creationId="{CAB4DF1F-0105-7F49-BFAA-E83703ACB133}"/>
          </ac:spMkLst>
        </pc:spChg>
        <pc:spChg chg="add mod">
          <ac:chgData name="Cheng Ran" userId="dbeed8448c6bb12c" providerId="LiveId" clId="{75BF951B-A043-43E8-B219-1DD9D76121FE}" dt="2022-09-17T03:39:40.893" v="83" actId="1076"/>
          <ac:spMkLst>
            <pc:docMk/>
            <pc:sldMk cId="1531074251" sldId="538"/>
            <ac:spMk id="13" creationId="{C0A3DAFB-B402-0E59-D062-A0DB8D2D9A85}"/>
          </ac:spMkLst>
        </pc:spChg>
        <pc:picChg chg="mod">
          <ac:chgData name="Cheng Ran" userId="dbeed8448c6bb12c" providerId="LiveId" clId="{75BF951B-A043-43E8-B219-1DD9D76121FE}" dt="2022-09-17T03:39:46.983" v="87" actId="1076"/>
          <ac:picMkLst>
            <pc:docMk/>
            <pc:sldMk cId="1531074251" sldId="538"/>
            <ac:picMk id="4" creationId="{F554C9F3-2315-5048-A750-3B8FB6C67C03}"/>
          </ac:picMkLst>
        </pc:picChg>
        <pc:picChg chg="add mod">
          <ac:chgData name="Cheng Ran" userId="dbeed8448c6bb12c" providerId="LiveId" clId="{75BF951B-A043-43E8-B219-1DD9D76121FE}" dt="2022-09-17T03:40:26.948" v="92" actId="1076"/>
          <ac:picMkLst>
            <pc:docMk/>
            <pc:sldMk cId="1531074251" sldId="538"/>
            <ac:picMk id="15" creationId="{32D9B93D-FC41-034E-9756-58CB879243DB}"/>
          </ac:picMkLst>
        </pc:picChg>
      </pc:sldChg>
      <pc:sldChg chg="modSp mod">
        <pc:chgData name="Cheng Ran" userId="dbeed8448c6bb12c" providerId="LiveId" clId="{75BF951B-A043-43E8-B219-1DD9D76121FE}" dt="2022-09-17T03:52:46.640" v="161" actId="113"/>
        <pc:sldMkLst>
          <pc:docMk/>
          <pc:sldMk cId="2979865269" sldId="539"/>
        </pc:sldMkLst>
        <pc:spChg chg="mod">
          <ac:chgData name="Cheng Ran" userId="dbeed8448c6bb12c" providerId="LiveId" clId="{75BF951B-A043-43E8-B219-1DD9D76121FE}" dt="2022-09-17T03:52:46.640" v="161" actId="113"/>
          <ac:spMkLst>
            <pc:docMk/>
            <pc:sldMk cId="2979865269" sldId="539"/>
            <ac:spMk id="2" creationId="{E01C4BD8-F9A2-AE40-BA35-2C00CDA505B3}"/>
          </ac:spMkLst>
        </pc:spChg>
      </pc:sldChg>
      <pc:sldChg chg="modSp mod">
        <pc:chgData name="Cheng Ran" userId="dbeed8448c6bb12c" providerId="LiveId" clId="{75BF951B-A043-43E8-B219-1DD9D76121FE}" dt="2022-09-17T04:23:53.833" v="355"/>
        <pc:sldMkLst>
          <pc:docMk/>
          <pc:sldMk cId="3260636916" sldId="540"/>
        </pc:sldMkLst>
        <pc:spChg chg="mod">
          <ac:chgData name="Cheng Ran" userId="dbeed8448c6bb12c" providerId="LiveId" clId="{75BF951B-A043-43E8-B219-1DD9D76121FE}" dt="2022-09-17T04:23:53.833" v="355"/>
          <ac:spMkLst>
            <pc:docMk/>
            <pc:sldMk cId="3260636916" sldId="540"/>
            <ac:spMk id="3" creationId="{8956158A-33A8-6A47-BAA9-F82CF8682959}"/>
          </ac:spMkLst>
        </pc:spChg>
      </pc:sldChg>
      <pc:sldChg chg="addSp delSp modSp mod">
        <pc:chgData name="Cheng Ran" userId="dbeed8448c6bb12c" providerId="LiveId" clId="{75BF951B-A043-43E8-B219-1DD9D76121FE}" dt="2022-09-17T03:29:56.010" v="64" actId="14100"/>
        <pc:sldMkLst>
          <pc:docMk/>
          <pc:sldMk cId="2511779951" sldId="542"/>
        </pc:sldMkLst>
        <pc:spChg chg="mod">
          <ac:chgData name="Cheng Ran" userId="dbeed8448c6bb12c" providerId="LiveId" clId="{75BF951B-A043-43E8-B219-1DD9D76121FE}" dt="2022-09-17T03:29:28.839" v="56" actId="1076"/>
          <ac:spMkLst>
            <pc:docMk/>
            <pc:sldMk cId="2511779951" sldId="542"/>
            <ac:spMk id="2" creationId="{BE81210B-EC47-2D48-9C7F-C0B95538A4E5}"/>
          </ac:spMkLst>
        </pc:spChg>
        <pc:picChg chg="add mod">
          <ac:chgData name="Cheng Ran" userId="dbeed8448c6bb12c" providerId="LiveId" clId="{75BF951B-A043-43E8-B219-1DD9D76121FE}" dt="2022-09-17T03:29:56.010" v="64" actId="14100"/>
          <ac:picMkLst>
            <pc:docMk/>
            <pc:sldMk cId="2511779951" sldId="542"/>
            <ac:picMk id="6" creationId="{6D1F7581-689D-B66A-5AC8-465CC86D34A7}"/>
          </ac:picMkLst>
        </pc:picChg>
        <pc:picChg chg="add del mod">
          <ac:chgData name="Cheng Ran" userId="dbeed8448c6bb12c" providerId="LiveId" clId="{75BF951B-A043-43E8-B219-1DD9D76121FE}" dt="2022-09-17T03:29:42.310" v="61" actId="478"/>
          <ac:picMkLst>
            <pc:docMk/>
            <pc:sldMk cId="2511779951" sldId="542"/>
            <ac:picMk id="1026" creationId="{F715863E-BB39-D9A1-0ED8-A375FB54AFDF}"/>
          </ac:picMkLst>
        </pc:picChg>
      </pc:sldChg>
      <pc:sldChg chg="modSp mod">
        <pc:chgData name="Cheng Ran" userId="dbeed8448c6bb12c" providerId="LiveId" clId="{75BF951B-A043-43E8-B219-1DD9D76121FE}" dt="2022-09-17T03:54:11.235" v="177"/>
        <pc:sldMkLst>
          <pc:docMk/>
          <pc:sldMk cId="226773855" sldId="549"/>
        </pc:sldMkLst>
        <pc:spChg chg="mod">
          <ac:chgData name="Cheng Ran" userId="dbeed8448c6bb12c" providerId="LiveId" clId="{75BF951B-A043-43E8-B219-1DD9D76121FE}" dt="2022-09-17T03:54:11.235" v="177"/>
          <ac:spMkLst>
            <pc:docMk/>
            <pc:sldMk cId="226773855" sldId="549"/>
            <ac:spMk id="2" creationId="{22DFE372-E991-A848-80FA-26C37DE99098}"/>
          </ac:spMkLst>
        </pc:spChg>
      </pc:sldChg>
      <pc:sldChg chg="modSp mod">
        <pc:chgData name="Cheng Ran" userId="dbeed8448c6bb12c" providerId="LiveId" clId="{75BF951B-A043-43E8-B219-1DD9D76121FE}" dt="2022-09-17T03:45:52.418" v="144" actId="113"/>
        <pc:sldMkLst>
          <pc:docMk/>
          <pc:sldMk cId="1606040908" sldId="550"/>
        </pc:sldMkLst>
        <pc:spChg chg="mod">
          <ac:chgData name="Cheng Ran" userId="dbeed8448c6bb12c" providerId="LiveId" clId="{75BF951B-A043-43E8-B219-1DD9D76121FE}" dt="2022-09-17T03:45:52.418" v="144" actId="113"/>
          <ac:spMkLst>
            <pc:docMk/>
            <pc:sldMk cId="1606040908" sldId="550"/>
            <ac:spMk id="2" creationId="{CB6B176A-76B3-114F-8689-2136966AA22F}"/>
          </ac:spMkLst>
        </pc:spChg>
      </pc:sldChg>
      <pc:sldChg chg="modSp mod">
        <pc:chgData name="Cheng Ran" userId="dbeed8448c6bb12c" providerId="LiveId" clId="{75BF951B-A043-43E8-B219-1DD9D76121FE}" dt="2022-09-17T03:54:34.491" v="183" actId="207"/>
        <pc:sldMkLst>
          <pc:docMk/>
          <pc:sldMk cId="670114132" sldId="551"/>
        </pc:sldMkLst>
        <pc:spChg chg="mod">
          <ac:chgData name="Cheng Ran" userId="dbeed8448c6bb12c" providerId="LiveId" clId="{75BF951B-A043-43E8-B219-1DD9D76121FE}" dt="2022-09-17T03:54:34.491" v="183" actId="207"/>
          <ac:spMkLst>
            <pc:docMk/>
            <pc:sldMk cId="670114132" sldId="551"/>
            <ac:spMk id="2" creationId="{4784BCAB-2EC7-464A-B68C-B111F34C8F2F}"/>
          </ac:spMkLst>
        </pc:spChg>
      </pc:sldChg>
      <pc:sldChg chg="modSp mod">
        <pc:chgData name="Cheng Ran" userId="dbeed8448c6bb12c" providerId="LiveId" clId="{75BF951B-A043-43E8-B219-1DD9D76121FE}" dt="2022-09-17T03:54:03.995" v="176" actId="207"/>
        <pc:sldMkLst>
          <pc:docMk/>
          <pc:sldMk cId="1760720823" sldId="552"/>
        </pc:sldMkLst>
        <pc:spChg chg="mod">
          <ac:chgData name="Cheng Ran" userId="dbeed8448c6bb12c" providerId="LiveId" clId="{75BF951B-A043-43E8-B219-1DD9D76121FE}" dt="2022-09-17T03:54:03.995" v="176" actId="207"/>
          <ac:spMkLst>
            <pc:docMk/>
            <pc:sldMk cId="1760720823" sldId="552"/>
            <ac:spMk id="2" creationId="{22DFE372-E991-A848-80FA-26C37DE99098}"/>
          </ac:spMkLst>
        </pc:spChg>
      </pc:sldChg>
      <pc:sldChg chg="modSp mod">
        <pc:chgData name="Cheng Ran" userId="dbeed8448c6bb12c" providerId="LiveId" clId="{75BF951B-A043-43E8-B219-1DD9D76121FE}" dt="2022-09-17T03:54:23.060" v="181" actId="113"/>
        <pc:sldMkLst>
          <pc:docMk/>
          <pc:sldMk cId="5771733" sldId="553"/>
        </pc:sldMkLst>
        <pc:spChg chg="mod">
          <ac:chgData name="Cheng Ran" userId="dbeed8448c6bb12c" providerId="LiveId" clId="{75BF951B-A043-43E8-B219-1DD9D76121FE}" dt="2022-09-17T03:54:23.060" v="181" actId="113"/>
          <ac:spMkLst>
            <pc:docMk/>
            <pc:sldMk cId="5771733" sldId="553"/>
            <ac:spMk id="2" creationId="{A120EA44-120E-0748-BEBB-00EB1CF6FB44}"/>
          </ac:spMkLst>
        </pc:spChg>
      </pc:sldChg>
      <pc:sldChg chg="modSp mod">
        <pc:chgData name="Cheng Ran" userId="dbeed8448c6bb12c" providerId="LiveId" clId="{75BF951B-A043-43E8-B219-1DD9D76121FE}" dt="2022-09-17T03:55:24.094" v="191" actId="113"/>
        <pc:sldMkLst>
          <pc:docMk/>
          <pc:sldMk cId="3221292428" sldId="554"/>
        </pc:sldMkLst>
        <pc:spChg chg="mod">
          <ac:chgData name="Cheng Ran" userId="dbeed8448c6bb12c" providerId="LiveId" clId="{75BF951B-A043-43E8-B219-1DD9D76121FE}" dt="2022-09-17T03:55:24.094" v="191" actId="113"/>
          <ac:spMkLst>
            <pc:docMk/>
            <pc:sldMk cId="3221292428" sldId="554"/>
            <ac:spMk id="2" creationId="{266EF959-8041-CF4E-8CC9-D9918E4339CB}"/>
          </ac:spMkLst>
        </pc:spChg>
      </pc:sldChg>
      <pc:sldChg chg="modSp mod">
        <pc:chgData name="Cheng Ran" userId="dbeed8448c6bb12c" providerId="LiveId" clId="{75BF951B-A043-43E8-B219-1DD9D76121FE}" dt="2022-09-17T03:55:22.078" v="189" actId="20577"/>
        <pc:sldMkLst>
          <pc:docMk/>
          <pc:sldMk cId="4288109984" sldId="555"/>
        </pc:sldMkLst>
        <pc:spChg chg="mod">
          <ac:chgData name="Cheng Ran" userId="dbeed8448c6bb12c" providerId="LiveId" clId="{75BF951B-A043-43E8-B219-1DD9D76121FE}" dt="2022-09-17T03:55:22.078" v="189" actId="20577"/>
          <ac:spMkLst>
            <pc:docMk/>
            <pc:sldMk cId="4288109984" sldId="555"/>
            <ac:spMk id="2" creationId="{7E90789E-8555-C544-A8D2-6BB6731EEA22}"/>
          </ac:spMkLst>
        </pc:spChg>
      </pc:sldChg>
      <pc:sldChg chg="modSp mod">
        <pc:chgData name="Cheng Ran" userId="dbeed8448c6bb12c" providerId="LiveId" clId="{75BF951B-A043-43E8-B219-1DD9D76121FE}" dt="2022-09-17T03:58:54.246" v="214" actId="207"/>
        <pc:sldMkLst>
          <pc:docMk/>
          <pc:sldMk cId="65870815" sldId="556"/>
        </pc:sldMkLst>
        <pc:spChg chg="mod">
          <ac:chgData name="Cheng Ran" userId="dbeed8448c6bb12c" providerId="LiveId" clId="{75BF951B-A043-43E8-B219-1DD9D76121FE}" dt="2022-09-17T03:58:54.246" v="214" actId="207"/>
          <ac:spMkLst>
            <pc:docMk/>
            <pc:sldMk cId="65870815" sldId="556"/>
            <ac:spMk id="2" creationId="{096D8DB3-3297-0C4C-9CC1-45A646256EEC}"/>
          </ac:spMkLst>
        </pc:spChg>
      </pc:sldChg>
      <pc:sldChg chg="addSp modSp mod">
        <pc:chgData name="Cheng Ran" userId="dbeed8448c6bb12c" providerId="LiveId" clId="{75BF951B-A043-43E8-B219-1DD9D76121FE}" dt="2022-09-17T04:08:06.196" v="286" actId="20577"/>
        <pc:sldMkLst>
          <pc:docMk/>
          <pc:sldMk cId="1640471295" sldId="558"/>
        </pc:sldMkLst>
        <pc:spChg chg="mod">
          <ac:chgData name="Cheng Ran" userId="dbeed8448c6bb12c" providerId="LiveId" clId="{75BF951B-A043-43E8-B219-1DD9D76121FE}" dt="2022-09-17T04:08:06.196" v="286" actId="20577"/>
          <ac:spMkLst>
            <pc:docMk/>
            <pc:sldMk cId="1640471295" sldId="558"/>
            <ac:spMk id="2" creationId="{B7E56888-5F0A-2441-9838-B1D4AA623B7B}"/>
          </ac:spMkLst>
        </pc:spChg>
        <pc:spChg chg="add mod">
          <ac:chgData name="Cheng Ran" userId="dbeed8448c6bb12c" providerId="LiveId" clId="{75BF951B-A043-43E8-B219-1DD9D76121FE}" dt="2022-09-17T04:07:54.004" v="277" actId="1076"/>
          <ac:spMkLst>
            <pc:docMk/>
            <pc:sldMk cId="1640471295" sldId="558"/>
            <ac:spMk id="7" creationId="{A472FA91-5E68-E747-B8A5-57DD20FAA382}"/>
          </ac:spMkLst>
        </pc:spChg>
        <pc:picChg chg="add mod">
          <ac:chgData name="Cheng Ran" userId="dbeed8448c6bb12c" providerId="LiveId" clId="{75BF951B-A043-43E8-B219-1DD9D76121FE}" dt="2022-09-17T04:07:29.820" v="270" actId="1076"/>
          <ac:picMkLst>
            <pc:docMk/>
            <pc:sldMk cId="1640471295" sldId="558"/>
            <ac:picMk id="5" creationId="{7DFB4FBE-F3BD-A65D-38E6-08BF91BDECCE}"/>
          </ac:picMkLst>
        </pc:picChg>
      </pc:sldChg>
      <pc:sldChg chg="modSp mod">
        <pc:chgData name="Cheng Ran" userId="dbeed8448c6bb12c" providerId="LiveId" clId="{75BF951B-A043-43E8-B219-1DD9D76121FE}" dt="2022-09-17T03:54:41.061" v="184" actId="113"/>
        <pc:sldMkLst>
          <pc:docMk/>
          <pc:sldMk cId="2786066689" sldId="559"/>
        </pc:sldMkLst>
        <pc:spChg chg="mod">
          <ac:chgData name="Cheng Ran" userId="dbeed8448c6bb12c" providerId="LiveId" clId="{75BF951B-A043-43E8-B219-1DD9D76121FE}" dt="2022-09-17T03:54:41.061" v="184" actId="113"/>
          <ac:spMkLst>
            <pc:docMk/>
            <pc:sldMk cId="2786066689" sldId="559"/>
            <ac:spMk id="2" creationId="{4784BCAB-2EC7-464A-B68C-B111F34C8F2F}"/>
          </ac:spMkLst>
        </pc:spChg>
      </pc:sldChg>
      <pc:sldChg chg="modSp mod">
        <pc:chgData name="Cheng Ran" userId="dbeed8448c6bb12c" providerId="LiveId" clId="{75BF951B-A043-43E8-B219-1DD9D76121FE}" dt="2022-09-17T03:57:34.848" v="206" actId="207"/>
        <pc:sldMkLst>
          <pc:docMk/>
          <pc:sldMk cId="400444872" sldId="561"/>
        </pc:sldMkLst>
        <pc:spChg chg="mod">
          <ac:chgData name="Cheng Ran" userId="dbeed8448c6bb12c" providerId="LiveId" clId="{75BF951B-A043-43E8-B219-1DD9D76121FE}" dt="2022-09-17T03:57:34.848" v="206" actId="207"/>
          <ac:spMkLst>
            <pc:docMk/>
            <pc:sldMk cId="400444872" sldId="561"/>
            <ac:spMk id="2" creationId="{7E90789E-8555-C544-A8D2-6BB6731EEA22}"/>
          </ac:spMkLst>
        </pc:spChg>
      </pc:sldChg>
      <pc:sldChg chg="modSp mod">
        <pc:chgData name="Cheng Ran" userId="dbeed8448c6bb12c" providerId="LiveId" clId="{75BF951B-A043-43E8-B219-1DD9D76121FE}" dt="2022-09-17T03:58:17.396" v="211" actId="207"/>
        <pc:sldMkLst>
          <pc:docMk/>
          <pc:sldMk cId="2268326395" sldId="562"/>
        </pc:sldMkLst>
        <pc:spChg chg="mod">
          <ac:chgData name="Cheng Ran" userId="dbeed8448c6bb12c" providerId="LiveId" clId="{75BF951B-A043-43E8-B219-1DD9D76121FE}" dt="2022-09-17T03:58:17.396" v="211" actId="207"/>
          <ac:spMkLst>
            <pc:docMk/>
            <pc:sldMk cId="2268326395" sldId="562"/>
            <ac:spMk id="2" creationId="{7E90789E-8555-C544-A8D2-6BB6731EEA22}"/>
          </ac:spMkLst>
        </pc:spChg>
      </pc:sldChg>
      <pc:sldChg chg="modSp mod">
        <pc:chgData name="Cheng Ran" userId="dbeed8448c6bb12c" providerId="LiveId" clId="{75BF951B-A043-43E8-B219-1DD9D76121FE}" dt="2022-09-17T04:05:17.743" v="268"/>
        <pc:sldMkLst>
          <pc:docMk/>
          <pc:sldMk cId="2542611709" sldId="563"/>
        </pc:sldMkLst>
        <pc:spChg chg="mod">
          <ac:chgData name="Cheng Ran" userId="dbeed8448c6bb12c" providerId="LiveId" clId="{75BF951B-A043-43E8-B219-1DD9D76121FE}" dt="2022-09-17T04:05:17.743" v="268"/>
          <ac:spMkLst>
            <pc:docMk/>
            <pc:sldMk cId="2542611709" sldId="563"/>
            <ac:spMk id="2" creationId="{7BD4F859-9E52-8845-B940-FBB71FC7CD2E}"/>
          </ac:spMkLst>
        </pc:spChg>
      </pc:sldChg>
      <pc:sldChg chg="modSp mod">
        <pc:chgData name="Cheng Ran" userId="dbeed8448c6bb12c" providerId="LiveId" clId="{75BF951B-A043-43E8-B219-1DD9D76121FE}" dt="2022-09-17T04:11:06.946" v="334" actId="20577"/>
        <pc:sldMkLst>
          <pc:docMk/>
          <pc:sldMk cId="2435119924" sldId="564"/>
        </pc:sldMkLst>
        <pc:spChg chg="mod">
          <ac:chgData name="Cheng Ran" userId="dbeed8448c6bb12c" providerId="LiveId" clId="{75BF951B-A043-43E8-B219-1DD9D76121FE}" dt="2022-09-17T04:11:06.946" v="334" actId="20577"/>
          <ac:spMkLst>
            <pc:docMk/>
            <pc:sldMk cId="2435119924" sldId="564"/>
            <ac:spMk id="2" creationId="{EA05A9DD-03DF-CB4A-9DEB-23DBA73B8121}"/>
          </ac:spMkLst>
        </pc:spChg>
      </pc:sldChg>
      <pc:sldChg chg="modSp mod">
        <pc:chgData name="Cheng Ran" userId="dbeed8448c6bb12c" providerId="LiveId" clId="{75BF951B-A043-43E8-B219-1DD9D76121FE}" dt="2022-09-17T04:12:42.344" v="335" actId="1076"/>
        <pc:sldMkLst>
          <pc:docMk/>
          <pc:sldMk cId="2036626323" sldId="565"/>
        </pc:sldMkLst>
        <pc:picChg chg="mod">
          <ac:chgData name="Cheng Ran" userId="dbeed8448c6bb12c" providerId="LiveId" clId="{75BF951B-A043-43E8-B219-1DD9D76121FE}" dt="2022-09-17T04:12:42.344" v="335" actId="1076"/>
          <ac:picMkLst>
            <pc:docMk/>
            <pc:sldMk cId="2036626323" sldId="565"/>
            <ac:picMk id="6" creationId="{78CEBCE1-1967-CC4F-8780-68D6E40EBB49}"/>
          </ac:picMkLst>
        </pc:picChg>
      </pc:sldChg>
      <pc:sldChg chg="modSp mod">
        <pc:chgData name="Cheng Ran" userId="dbeed8448c6bb12c" providerId="LiveId" clId="{75BF951B-A043-43E8-B219-1DD9D76121FE}" dt="2022-09-17T04:18:07.352" v="346" actId="20577"/>
        <pc:sldMkLst>
          <pc:docMk/>
          <pc:sldMk cId="3194767621" sldId="570"/>
        </pc:sldMkLst>
        <pc:spChg chg="mod">
          <ac:chgData name="Cheng Ran" userId="dbeed8448c6bb12c" providerId="LiveId" clId="{75BF951B-A043-43E8-B219-1DD9D76121FE}" dt="2022-09-17T04:18:07.352" v="346" actId="20577"/>
          <ac:spMkLst>
            <pc:docMk/>
            <pc:sldMk cId="3194767621" sldId="570"/>
            <ac:spMk id="9" creationId="{C0A33031-5ADC-D045-8E2A-2B38B6BEF9AA}"/>
          </ac:spMkLst>
        </pc:spChg>
        <pc:cxnChg chg="mod">
          <ac:chgData name="Cheng Ran" userId="dbeed8448c6bb12c" providerId="LiveId" clId="{75BF951B-A043-43E8-B219-1DD9D76121FE}" dt="2022-09-17T04:17:59.595" v="343" actId="20577"/>
          <ac:cxnSpMkLst>
            <pc:docMk/>
            <pc:sldMk cId="3194767621" sldId="570"/>
            <ac:cxnSpMk id="8" creationId="{6336425B-4846-8941-BA99-28DE5C8B00EF}"/>
          </ac:cxnSpMkLst>
        </pc:cxnChg>
      </pc:sldChg>
      <pc:sldChg chg="modSp mod">
        <pc:chgData name="Cheng Ran" userId="dbeed8448c6bb12c" providerId="LiveId" clId="{75BF951B-A043-43E8-B219-1DD9D76121FE}" dt="2022-09-17T04:15:13.352" v="338" actId="207"/>
        <pc:sldMkLst>
          <pc:docMk/>
          <pc:sldMk cId="3187732747" sldId="577"/>
        </pc:sldMkLst>
        <pc:spChg chg="mod">
          <ac:chgData name="Cheng Ran" userId="dbeed8448c6bb12c" providerId="LiveId" clId="{75BF951B-A043-43E8-B219-1DD9D76121FE}" dt="2022-09-17T04:15:13.352" v="338" actId="207"/>
          <ac:spMkLst>
            <pc:docMk/>
            <pc:sldMk cId="3187732747" sldId="577"/>
            <ac:spMk id="2" creationId="{F420D5F7-911A-0D44-A532-63706FE7AD81}"/>
          </ac:spMkLst>
        </pc:spChg>
      </pc:sldChg>
      <pc:sldChg chg="modSp mod">
        <pc:chgData name="Cheng Ran" userId="dbeed8448c6bb12c" providerId="LiveId" clId="{75BF951B-A043-43E8-B219-1DD9D76121FE}" dt="2022-09-17T04:24:49.304" v="356" actId="207"/>
        <pc:sldMkLst>
          <pc:docMk/>
          <pc:sldMk cId="3648045912" sldId="583"/>
        </pc:sldMkLst>
        <pc:spChg chg="mod">
          <ac:chgData name="Cheng Ran" userId="dbeed8448c6bb12c" providerId="LiveId" clId="{75BF951B-A043-43E8-B219-1DD9D76121FE}" dt="2022-09-17T04:24:49.304" v="356" actId="207"/>
          <ac:spMkLst>
            <pc:docMk/>
            <pc:sldMk cId="3648045912" sldId="583"/>
            <ac:spMk id="2" creationId="{39547F87-8DC1-8541-807F-383B2B250298}"/>
          </ac:spMkLst>
        </pc:spChg>
      </pc:sldChg>
      <pc:sldChg chg="modSp mod">
        <pc:chgData name="Cheng Ran" userId="dbeed8448c6bb12c" providerId="LiveId" clId="{75BF951B-A043-43E8-B219-1DD9D76121FE}" dt="2022-09-17T04:29:42.306" v="357" actId="207"/>
        <pc:sldMkLst>
          <pc:docMk/>
          <pc:sldMk cId="4058817088" sldId="587"/>
        </pc:sldMkLst>
        <pc:spChg chg="mod">
          <ac:chgData name="Cheng Ran" userId="dbeed8448c6bb12c" providerId="LiveId" clId="{75BF951B-A043-43E8-B219-1DD9D76121FE}" dt="2022-09-17T04:29:42.306" v="357" actId="207"/>
          <ac:spMkLst>
            <pc:docMk/>
            <pc:sldMk cId="4058817088" sldId="587"/>
            <ac:spMk id="2" creationId="{7F7C4CDC-F98C-A84D-9351-CBC73B4C1EB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7FF4F3-CCC8-0148-839B-34F52C05D7E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3283F2D5-478E-F043-809C-74FC0B3E3041}"/>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967086C5-CEC5-47F0-83F0-856B364B431D}" type="datetimeFigureOut">
              <a:rPr lang="en-US" altLang="en-US"/>
              <a:pPr>
                <a:defRPr/>
              </a:pPr>
              <a:t>9/17/2022</a:t>
            </a:fld>
            <a:endParaRPr lang="en-US" altLang="en-US"/>
          </a:p>
        </p:txBody>
      </p:sp>
      <p:sp>
        <p:nvSpPr>
          <p:cNvPr id="4" name="Footer Placeholder 3">
            <a:extLst>
              <a:ext uri="{FF2B5EF4-FFF2-40B4-BE49-F238E27FC236}">
                <a16:creationId xmlns:a16="http://schemas.microsoft.com/office/drawing/2014/main" id="{9C84E216-EC43-EF4B-9A09-BDB2AD5FAF00}"/>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94253F11-18F4-3841-8420-219C17DC201C}"/>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20E07255-940D-4BDF-BD2F-B73D8A19499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34487-1A6A-4FE7-847E-D06598E2322B}" type="datetimeFigureOut">
              <a:rPr lang="zh-CN" altLang="en-US" smtClean="0"/>
              <a:t>2022/9/17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2D99C-A557-43A7-946E-F176689ED48A}" type="slidenum">
              <a:rPr lang="zh-CN" altLang="en-US" smtClean="0"/>
              <a:t>‹#›</a:t>
            </a:fld>
            <a:endParaRPr lang="zh-CN" altLang="en-US"/>
          </a:p>
        </p:txBody>
      </p:sp>
    </p:spTree>
    <p:extLst>
      <p:ext uri="{BB962C8B-B14F-4D97-AF65-F5344CB8AC3E}">
        <p14:creationId xmlns:p14="http://schemas.microsoft.com/office/powerpoint/2010/main" val="22662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6000" indent="-215640">
              <a:lnSpc>
                <a:spcPct val="100000"/>
              </a:lnSpc>
            </a:pPr>
            <a:endParaRPr lang="zh-CN" altLang="en-US"/>
          </a:p>
        </p:txBody>
      </p:sp>
      <p:sp>
        <p:nvSpPr>
          <p:cNvPr id="4" name="灯片编号占位符 3"/>
          <p:cNvSpPr>
            <a:spLocks noGrp="1"/>
          </p:cNvSpPr>
          <p:nvPr>
            <p:ph type="sldNum" sz="quarter" idx="5"/>
          </p:nvPr>
        </p:nvSpPr>
        <p:spPr/>
        <p:txBody>
          <a:bodyPr/>
          <a:lstStyle/>
          <a:p>
            <a:fld id="{FB32D99C-A557-43A7-946E-F176689ED48A}" type="slidenum">
              <a:rPr lang="zh-CN" altLang="en-US" smtClean="0"/>
              <a:t>1</a:t>
            </a:fld>
            <a:endParaRPr lang="zh-CN" altLang="en-US"/>
          </a:p>
        </p:txBody>
      </p:sp>
    </p:spTree>
    <p:extLst>
      <p:ext uri="{BB962C8B-B14F-4D97-AF65-F5344CB8AC3E}">
        <p14:creationId xmlns:p14="http://schemas.microsoft.com/office/powerpoint/2010/main" val="3724503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three guys, the founders of Oracle company, took SQL and created SQL compatible system. </a:t>
            </a:r>
          </a:p>
          <a:p>
            <a:endParaRPr lang="en-GB"/>
          </a:p>
          <a:p>
            <a:r>
              <a:rPr lang="en-US"/>
              <a:t>The success of Oracle helped SQL being a standard.</a:t>
            </a:r>
            <a:endParaRPr lang="en-GB"/>
          </a:p>
          <a:p>
            <a:endParaRPr lang="en-CN"/>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12</a:t>
            </a:fld>
            <a:endParaRPr lang="zh-CN" altLang="en-US"/>
          </a:p>
        </p:txBody>
      </p:sp>
    </p:spTree>
    <p:extLst>
      <p:ext uri="{BB962C8B-B14F-4D97-AF65-F5344CB8AC3E}">
        <p14:creationId xmlns:p14="http://schemas.microsoft.com/office/powerpoint/2010/main" val="61038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The data definition language (usually called DDL) deals with tables (as well as other database "objects" that we’ll see later). </a:t>
            </a:r>
          </a:p>
          <a:p>
            <a:r>
              <a:rPr lang="en-US" altLang="zh-CN"/>
              <a:t>Three commands are enough for creating a new table, changing its structure (for instance adding a new column) or deleting it.</a:t>
            </a:r>
            <a:endParaRPr lang="zh-CN" altLang="en-US"/>
          </a:p>
          <a:p>
            <a:endParaRPr lang="en-CN"/>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14</a:t>
            </a:fld>
            <a:endParaRPr lang="zh-CN" altLang="en-US"/>
          </a:p>
        </p:txBody>
      </p:sp>
    </p:spTree>
    <p:extLst>
      <p:ext uri="{BB962C8B-B14F-4D97-AF65-F5344CB8AC3E}">
        <p14:creationId xmlns:p14="http://schemas.microsoft.com/office/powerpoint/2010/main" val="3346107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SQL language is simple, it’s easy to understand. But it can also be very complex when you combine different operations.</a:t>
            </a:r>
          </a:p>
          <a:p>
            <a:endParaRPr lang="en-GB" dirty="0"/>
          </a:p>
          <a:p>
            <a:r>
              <a:rPr lang="en-GB" dirty="0"/>
              <a:t>Like the chess go, the rule is simple. The there are huge amount possibility inside. It’s difficult to handle. </a:t>
            </a:r>
          </a:p>
          <a:p>
            <a:endParaRPr lang="en-GB" dirty="0"/>
          </a:p>
          <a:p>
            <a:r>
              <a:rPr lang="en-GB" dirty="0"/>
              <a:t>SQL is like chess GO, simple and also very complex.</a:t>
            </a:r>
          </a:p>
          <a:p>
            <a:endParaRPr lang="en-GB" dirty="0"/>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16</a:t>
            </a:fld>
            <a:endParaRPr lang="zh-CN" altLang="en-US"/>
          </a:p>
        </p:txBody>
      </p:sp>
    </p:spTree>
    <p:extLst>
      <p:ext uri="{BB962C8B-B14F-4D97-AF65-F5344CB8AC3E}">
        <p14:creationId xmlns:p14="http://schemas.microsoft.com/office/powerpoint/2010/main" val="797574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It is must be pointed out here, that SQL is designed for relational </a:t>
            </a:r>
            <a:r>
              <a:rPr lang="en-US" altLang="zh-CN" dirty="0" err="1"/>
              <a:t>db</a:t>
            </a:r>
            <a:r>
              <a:rPr lang="en-US" altLang="zh-CN" dirty="0"/>
              <a:t>, but its not a relationally correct language.</a:t>
            </a:r>
          </a:p>
          <a:p>
            <a:endParaRPr lang="en-US" altLang="zh-CN" dirty="0"/>
          </a:p>
          <a:p>
            <a:r>
              <a:rPr lang="en-US" altLang="zh-CN" dirty="0"/>
              <a:t>Its syntax is very lax. </a:t>
            </a:r>
            <a:endParaRPr lang="zh-CN" altLang="en-US" dirty="0"/>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17</a:t>
            </a:fld>
            <a:endParaRPr lang="zh-CN" altLang="en-US"/>
          </a:p>
        </p:txBody>
      </p:sp>
    </p:spTree>
    <p:extLst>
      <p:ext uri="{BB962C8B-B14F-4D97-AF65-F5344CB8AC3E}">
        <p14:creationId xmlns:p14="http://schemas.microsoft.com/office/powerpoint/2010/main" val="1389057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It is must be pointed out here, that SQL is designed for relational </a:t>
            </a:r>
            <a:r>
              <a:rPr lang="en-US" altLang="zh-CN" dirty="0" err="1"/>
              <a:t>db</a:t>
            </a:r>
            <a:r>
              <a:rPr lang="en-US" altLang="zh-CN" dirty="0"/>
              <a:t>, but its not a relationally correct language.</a:t>
            </a:r>
          </a:p>
          <a:p>
            <a:endParaRPr lang="en-US" altLang="zh-CN" dirty="0"/>
          </a:p>
          <a:p>
            <a:r>
              <a:rPr lang="en-US" altLang="zh-CN" dirty="0"/>
              <a:t>Its syntax is very lax. </a:t>
            </a:r>
            <a:endParaRPr lang="zh-CN" altLang="en-US" dirty="0"/>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18</a:t>
            </a:fld>
            <a:endParaRPr lang="zh-CN" altLang="en-US"/>
          </a:p>
        </p:txBody>
      </p:sp>
    </p:spTree>
    <p:extLst>
      <p:ext uri="{BB962C8B-B14F-4D97-AF65-F5344CB8AC3E}">
        <p14:creationId xmlns:p14="http://schemas.microsoft.com/office/powerpoint/2010/main" val="428688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a table, the rows should be different. No duplicated rows should be in a table. We can add some CONSTRAINTS to a table to prevent duplicates when we create a table. If we create a table badly, then DBMS cannot prevent duplicates.</a:t>
            </a:r>
          </a:p>
          <a:p>
            <a:endParaRPr lang="en-US" altLang="zh-CN" dirty="0"/>
          </a:p>
          <a:p>
            <a:r>
              <a:rPr lang="en-US" altLang="zh-CN" dirty="0"/>
              <a:t>The second one is a little more complex, I will explain it in the following part. Just remember to be careful with SQL especially when several commands are combined.</a:t>
            </a:r>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19</a:t>
            </a:fld>
            <a:endParaRPr lang="zh-CN" altLang="en-US"/>
          </a:p>
        </p:txBody>
      </p:sp>
    </p:spTree>
    <p:extLst>
      <p:ext uri="{BB962C8B-B14F-4D97-AF65-F5344CB8AC3E}">
        <p14:creationId xmlns:p14="http://schemas.microsoft.com/office/powerpoint/2010/main" val="1532275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20</a:t>
            </a:fld>
            <a:endParaRPr lang="zh-CN" altLang="en-US"/>
          </a:p>
        </p:txBody>
      </p:sp>
    </p:spTree>
    <p:extLst>
      <p:ext uri="{BB962C8B-B14F-4D97-AF65-F5344CB8AC3E}">
        <p14:creationId xmlns:p14="http://schemas.microsoft.com/office/powerpoint/2010/main" val="3829670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Same story with identifiers, the names you give to tables or, as you will soon see, columns, aren't case-sensitive.</a:t>
            </a:r>
            <a:endParaRPr lang="zh-CN" altLang="en-US" dirty="0"/>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21</a:t>
            </a:fld>
            <a:endParaRPr lang="zh-CN" altLang="en-US"/>
          </a:p>
        </p:txBody>
      </p:sp>
    </p:spTree>
    <p:extLst>
      <p:ext uri="{BB962C8B-B14F-4D97-AF65-F5344CB8AC3E}">
        <p14:creationId xmlns:p14="http://schemas.microsoft.com/office/powerpoint/2010/main" val="3290629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Same story with identifiers, the names you give to tables or, as you will soon see, columns, aren't case-sensitive.</a:t>
            </a:r>
            <a:endParaRPr lang="zh-CN" altLang="en-US" dirty="0"/>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22</a:t>
            </a:fld>
            <a:endParaRPr lang="zh-CN" altLang="en-US"/>
          </a:p>
        </p:txBody>
      </p:sp>
    </p:spTree>
    <p:extLst>
      <p:ext uri="{BB962C8B-B14F-4D97-AF65-F5344CB8AC3E}">
        <p14:creationId xmlns:p14="http://schemas.microsoft.com/office/powerpoint/2010/main" val="1645462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Same story with identifiers, the names you give to tables or, as you will soon see, columns, aren't case-sensitive.</a:t>
            </a:r>
            <a:endParaRPr lang="zh-CN" altLang="en-US" dirty="0"/>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23</a:t>
            </a:fld>
            <a:endParaRPr lang="zh-CN" altLang="en-US"/>
          </a:p>
        </p:txBody>
      </p:sp>
    </p:spTree>
    <p:extLst>
      <p:ext uri="{BB962C8B-B14F-4D97-AF65-F5344CB8AC3E}">
        <p14:creationId xmlns:p14="http://schemas.microsoft.com/office/powerpoint/2010/main" val="286359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After we store data into a database, we need a language.</a:t>
            </a:r>
          </a:p>
          <a:p>
            <a:endParaRPr lang="en-US" altLang="zh-CN"/>
          </a:p>
          <a:p>
            <a:r>
              <a:rPr lang="en-US" altLang="zh-CN"/>
              <a:t>The language can be used to query the data or modify the data. The language should be a query language.</a:t>
            </a:r>
          </a:p>
          <a:p>
            <a:endParaRPr lang="en-CN"/>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2</a:t>
            </a:fld>
            <a:endParaRPr lang="zh-CN" altLang="en-US"/>
          </a:p>
        </p:txBody>
      </p:sp>
    </p:spTree>
    <p:extLst>
      <p:ext uri="{BB962C8B-B14F-4D97-AF65-F5344CB8AC3E}">
        <p14:creationId xmlns:p14="http://schemas.microsoft.com/office/powerpoint/2010/main" val="2101514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Same story with identifiers, the names you give to tables or, as you will soon see, columns, aren't case-sensitive.</a:t>
            </a:r>
            <a:endParaRPr lang="zh-CN" altLang="en-US" dirty="0"/>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24</a:t>
            </a:fld>
            <a:endParaRPr lang="zh-CN" altLang="en-US"/>
          </a:p>
        </p:txBody>
      </p:sp>
    </p:spTree>
    <p:extLst>
      <p:ext uri="{BB962C8B-B14F-4D97-AF65-F5344CB8AC3E}">
        <p14:creationId xmlns:p14="http://schemas.microsoft.com/office/powerpoint/2010/main" val="3747971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Datatype names vary with the DBMS. char() is for fixed-size columns (data is padded with spaces if shorter). Used for codes. Oracle understands varchar() and transforms it into its own varchar2(), but it’s slightly different (an empty varchar2() is the same as nothing, not an empty varchar()). varchars don't pad. They are limited in length (a few thousand bytes). CLOB (called TEXT in MySQL) allows to store much bigger text (Gb).</a:t>
            </a:r>
            <a:endParaRPr lang="en-CN" dirty="0"/>
          </a:p>
          <a:p>
            <a:endParaRPr lang="en-CN" dirty="0"/>
          </a:p>
          <a:p>
            <a:r>
              <a:rPr lang="en-GB" dirty="0"/>
              <a:t>For text </a:t>
            </a:r>
            <a:r>
              <a:rPr lang="en-GB" dirty="0" err="1"/>
              <a:t>datatyples</a:t>
            </a:r>
            <a:r>
              <a:rPr lang="en-GB" dirty="0"/>
              <a:t>. </a:t>
            </a:r>
          </a:p>
          <a:p>
            <a:endParaRPr lang="en-GB" dirty="0"/>
          </a:p>
          <a:p>
            <a:r>
              <a:rPr lang="en-GB" dirty="0"/>
              <a:t>Char is for fixed length text. The data will be padded with spaces if the text is shorter than then length.</a:t>
            </a:r>
          </a:p>
          <a:p>
            <a:endParaRPr lang="en-GB" dirty="0"/>
          </a:p>
          <a:p>
            <a:r>
              <a:rPr lang="en-US" altLang="zh-CN" dirty="0"/>
              <a:t>Varchar is for non-fixed length text. The maximum length can initialized at the beginning.</a:t>
            </a:r>
          </a:p>
          <a:p>
            <a:endParaRPr lang="en-US" dirty="0"/>
          </a:p>
          <a:p>
            <a:r>
              <a:rPr lang="en-US" dirty="0"/>
              <a:t>In Oracle, it’s varchar2.</a:t>
            </a:r>
          </a:p>
          <a:p>
            <a:endParaRPr lang="en-GB" dirty="0"/>
          </a:p>
          <a:p>
            <a:r>
              <a:rPr lang="en-GB" dirty="0"/>
              <a:t>What ever char or varchar, they are limited in length. If you want to store really long text, you can use </a:t>
            </a:r>
            <a:r>
              <a:rPr lang="en-GB" dirty="0" err="1"/>
              <a:t>clob</a:t>
            </a:r>
            <a:r>
              <a:rPr lang="en-GB" dirty="0"/>
              <a:t>. </a:t>
            </a:r>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26</a:t>
            </a:fld>
            <a:endParaRPr lang="zh-CN" altLang="en-US"/>
          </a:p>
        </p:txBody>
      </p:sp>
    </p:spTree>
    <p:extLst>
      <p:ext uri="{BB962C8B-B14F-4D97-AF65-F5344CB8AC3E}">
        <p14:creationId xmlns:p14="http://schemas.microsoft.com/office/powerpoint/2010/main" val="752213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Same kind of mess with date and time datatypes. You also find a datetime2 type with SQL Server. Some subtle differences in ranges of acceptable values, precision, etc. Some products also implement a distinct TIME datatype, or datatypes that represent time intervals.</a:t>
            </a:r>
            <a:endParaRPr lang="zh-CN" altLang="en-US" dirty="0"/>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28</a:t>
            </a:fld>
            <a:endParaRPr lang="zh-CN" altLang="en-US"/>
          </a:p>
        </p:txBody>
      </p:sp>
    </p:spTree>
    <p:extLst>
      <p:ext uri="{BB962C8B-B14F-4D97-AF65-F5344CB8AC3E}">
        <p14:creationId xmlns:p14="http://schemas.microsoft.com/office/powerpoint/2010/main" val="2635989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RAW in Oracle, and VARBINARY (SQL Server) are the binary equivalent of VARCHAR. BLOB is the binary equivalent of CLOB (BLOB means Binary Large Object). PostgreSQL calls the binary datatype BYTEA, don't ask me why.</a:t>
            </a:r>
            <a:endParaRPr lang="zh-CN" altLang="en-US" dirty="0"/>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29</a:t>
            </a:fld>
            <a:endParaRPr lang="zh-CN" altLang="en-US"/>
          </a:p>
        </p:txBody>
      </p:sp>
    </p:spTree>
    <p:extLst>
      <p:ext uri="{BB962C8B-B14F-4D97-AF65-F5344CB8AC3E}">
        <p14:creationId xmlns:p14="http://schemas.microsoft.com/office/powerpoint/2010/main" val="3084330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use NOT NULL to indicate that the value of this column is mandatory. That </a:t>
            </a:r>
            <a:r>
              <a:rPr lang="en-GB" dirty="0" err="1"/>
              <a:t>meas</a:t>
            </a:r>
            <a:r>
              <a:rPr lang="en-GB" dirty="0"/>
              <a:t> we must set a value for the column, otherwise, the DBMS will report an error.</a:t>
            </a:r>
          </a:p>
          <a:p>
            <a:endParaRPr lang="en-GB" dirty="0"/>
          </a:p>
          <a:p>
            <a:r>
              <a:rPr lang="en-GB" dirty="0"/>
              <a:t>We should set </a:t>
            </a:r>
            <a:r>
              <a:rPr lang="en-GB" dirty="0" err="1"/>
              <a:t>peopleid</a:t>
            </a:r>
            <a:r>
              <a:rPr lang="en-GB" dirty="0"/>
              <a:t> and </a:t>
            </a:r>
            <a:r>
              <a:rPr lang="en-GB" dirty="0" err="1"/>
              <a:t>surename</a:t>
            </a:r>
            <a:r>
              <a:rPr lang="en-GB" dirty="0"/>
              <a:t> cannot be null since the person should have a name.</a:t>
            </a:r>
          </a:p>
          <a:p>
            <a:endParaRPr lang="en-GB" dirty="0"/>
          </a:p>
          <a:p>
            <a:r>
              <a:rPr lang="en-GB" dirty="0"/>
              <a:t>For died column, maybe the person still alive, we can keep the value of died as null.</a:t>
            </a:r>
          </a:p>
          <a:p>
            <a:endParaRPr lang="en-GB" dirty="0"/>
          </a:p>
          <a:p>
            <a:r>
              <a:rPr lang="en-GB" dirty="0"/>
              <a:t>What about </a:t>
            </a:r>
            <a:r>
              <a:rPr lang="en-GB" dirty="0" err="1"/>
              <a:t>first_name</a:t>
            </a:r>
            <a:r>
              <a:rPr lang="en-GB" dirty="0"/>
              <a:t>?</a:t>
            </a:r>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33</a:t>
            </a:fld>
            <a:endParaRPr lang="zh-CN" altLang="en-US"/>
          </a:p>
        </p:txBody>
      </p:sp>
    </p:spTree>
    <p:extLst>
      <p:ext uri="{BB962C8B-B14F-4D97-AF65-F5344CB8AC3E}">
        <p14:creationId xmlns:p14="http://schemas.microsoft.com/office/powerpoint/2010/main" val="3139516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indicate that a column is mandatory by saying that NULL isn’t acceptable for this column, which is indicated by NOT NULL after the data type. The more NOT NULL columns, the better, because saying "I don't know" everywhere isn't very interesting. Surname and people identifier are columns that MUST have a value. Unless we only want dead people in our database, we should allow column DIED to take unknown values (we all know it will take a value one day, but we don't know it now). What about </a:t>
            </a:r>
            <a:r>
              <a:rPr lang="en-US" altLang="zh-CN" dirty="0" err="1"/>
              <a:t>first_name</a:t>
            </a:r>
            <a:r>
              <a:rPr lang="en-US" altLang="zh-CN" dirty="0"/>
              <a:t>?</a:t>
            </a:r>
            <a:endParaRPr lang="en-GB" dirty="0"/>
          </a:p>
          <a:p>
            <a:endParaRPr lang="en-GB" dirty="0"/>
          </a:p>
          <a:p>
            <a:r>
              <a:rPr lang="en-GB" dirty="0"/>
              <a:t>We can use NOT NULL to indicate that the value of this column is mandatory. That </a:t>
            </a:r>
            <a:r>
              <a:rPr lang="en-GB" dirty="0" err="1"/>
              <a:t>meas</a:t>
            </a:r>
            <a:r>
              <a:rPr lang="en-GB" dirty="0"/>
              <a:t> we must set a value for the column, otherwise, the DBMS will report an error.</a:t>
            </a:r>
          </a:p>
          <a:p>
            <a:endParaRPr lang="en-GB" dirty="0"/>
          </a:p>
          <a:p>
            <a:r>
              <a:rPr lang="en-GB" dirty="0"/>
              <a:t>We should set </a:t>
            </a:r>
            <a:r>
              <a:rPr lang="en-GB" dirty="0" err="1"/>
              <a:t>peopleid</a:t>
            </a:r>
            <a:r>
              <a:rPr lang="en-GB" dirty="0"/>
              <a:t> and </a:t>
            </a:r>
            <a:r>
              <a:rPr lang="en-GB" dirty="0" err="1"/>
              <a:t>surename</a:t>
            </a:r>
            <a:r>
              <a:rPr lang="en-GB" dirty="0"/>
              <a:t> cannot be null since the person should have a name.</a:t>
            </a:r>
          </a:p>
          <a:p>
            <a:endParaRPr lang="en-GB" dirty="0"/>
          </a:p>
          <a:p>
            <a:r>
              <a:rPr lang="en-GB" dirty="0"/>
              <a:t>For died column, maybe the person still alive, we can keep the value of died as null.</a:t>
            </a:r>
          </a:p>
          <a:p>
            <a:endParaRPr lang="en-GB" dirty="0"/>
          </a:p>
          <a:p>
            <a:r>
              <a:rPr lang="en-GB" dirty="0"/>
              <a:t>What about </a:t>
            </a:r>
            <a:r>
              <a:rPr lang="en-GB" dirty="0" err="1"/>
              <a:t>first_name</a:t>
            </a:r>
            <a:r>
              <a:rPr lang="en-GB" dirty="0"/>
              <a:t>?</a:t>
            </a:r>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34</a:t>
            </a:fld>
            <a:endParaRPr lang="zh-CN" altLang="en-US"/>
          </a:p>
        </p:txBody>
      </p:sp>
    </p:spTree>
    <p:extLst>
      <p:ext uri="{BB962C8B-B14F-4D97-AF65-F5344CB8AC3E}">
        <p14:creationId xmlns:p14="http://schemas.microsoft.com/office/powerpoint/2010/main" val="2264139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indicate that a column is mandatory by saying that NULL isn’t acceptable for this column, which is indicated by NOT NULL after the data type. The more NOT NULL columns, the better, because saying "I don't know" everywhere isn't very interesting. Surname and people identifier are columns that MUST have a value. Unless we only want dead people in our database, we should allow column DIED to take unknown values (we all know it will take a value one day, but we don't know it now). What about </a:t>
            </a:r>
            <a:r>
              <a:rPr lang="en-US" altLang="zh-CN" dirty="0" err="1"/>
              <a:t>first_name</a:t>
            </a:r>
            <a:r>
              <a:rPr lang="en-US" altLang="zh-CN"/>
              <a:t>?</a:t>
            </a:r>
            <a:endParaRPr lang="en-GB" dirty="0"/>
          </a:p>
          <a:p>
            <a:endParaRPr lang="en-GB" dirty="0"/>
          </a:p>
          <a:p>
            <a:r>
              <a:rPr lang="en-GB" dirty="0"/>
              <a:t>We can use NOT NULL to indicate that the value of this column is mandatory. That </a:t>
            </a:r>
            <a:r>
              <a:rPr lang="en-GB" dirty="0" err="1"/>
              <a:t>meas</a:t>
            </a:r>
            <a:r>
              <a:rPr lang="en-GB" dirty="0"/>
              <a:t> we must set a value for the column, otherwise, the DBMS will report an error.</a:t>
            </a:r>
          </a:p>
          <a:p>
            <a:endParaRPr lang="en-GB" dirty="0"/>
          </a:p>
          <a:p>
            <a:r>
              <a:rPr lang="en-GB" dirty="0"/>
              <a:t>We should set </a:t>
            </a:r>
            <a:r>
              <a:rPr lang="en-GB" dirty="0" err="1"/>
              <a:t>peopleid</a:t>
            </a:r>
            <a:r>
              <a:rPr lang="en-GB" dirty="0"/>
              <a:t> and </a:t>
            </a:r>
            <a:r>
              <a:rPr lang="en-GB" dirty="0" err="1"/>
              <a:t>surename</a:t>
            </a:r>
            <a:r>
              <a:rPr lang="en-GB" dirty="0"/>
              <a:t> cannot be null since the person should have a name.</a:t>
            </a:r>
          </a:p>
          <a:p>
            <a:endParaRPr lang="en-GB" dirty="0"/>
          </a:p>
          <a:p>
            <a:r>
              <a:rPr lang="en-GB" dirty="0"/>
              <a:t>For died column, maybe the person still alive, we can keep the value of died as null.</a:t>
            </a:r>
          </a:p>
          <a:p>
            <a:endParaRPr lang="en-GB" dirty="0"/>
          </a:p>
          <a:p>
            <a:r>
              <a:rPr lang="en-GB" dirty="0"/>
              <a:t>What about </a:t>
            </a:r>
            <a:r>
              <a:rPr lang="en-GB" dirty="0" err="1"/>
              <a:t>first_name</a:t>
            </a:r>
            <a:r>
              <a:rPr lang="en-GB" dirty="0"/>
              <a:t>?</a:t>
            </a:r>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35</a:t>
            </a:fld>
            <a:endParaRPr lang="zh-CN" altLang="en-US"/>
          </a:p>
        </p:txBody>
      </p:sp>
    </p:spTree>
    <p:extLst>
      <p:ext uri="{BB962C8B-B14F-4D97-AF65-F5344CB8AC3E}">
        <p14:creationId xmlns:p14="http://schemas.microsoft.com/office/powerpoint/2010/main" val="1107878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indicate that a column is mandatory by saying that NULL isn’t acceptable for this column, which is indicated by NOT NULL after the data type. The more NOT NULL columns, the better, because saying "I don't know" everywhere isn't very interesting. Surname and people identifier are columns that MUST have a value. Unless we only want dead people in our database, we should allow column DIED to take unknown values (we all know it will take a value one day, but we don't know it now). What about </a:t>
            </a:r>
            <a:r>
              <a:rPr lang="en-US" altLang="zh-CN" dirty="0" err="1"/>
              <a:t>first_name</a:t>
            </a:r>
            <a:r>
              <a:rPr lang="en-US" altLang="zh-CN"/>
              <a:t>?</a:t>
            </a:r>
            <a:endParaRPr lang="en-GB" dirty="0"/>
          </a:p>
          <a:p>
            <a:endParaRPr lang="en-GB" dirty="0"/>
          </a:p>
          <a:p>
            <a:r>
              <a:rPr lang="en-GB" dirty="0"/>
              <a:t>We can use NOT NULL to indicate that the value of this column is mandatory. That </a:t>
            </a:r>
            <a:r>
              <a:rPr lang="en-GB" dirty="0" err="1"/>
              <a:t>meas</a:t>
            </a:r>
            <a:r>
              <a:rPr lang="en-GB" dirty="0"/>
              <a:t> we must set a value for the column, otherwise, the DBMS will report an error.</a:t>
            </a:r>
          </a:p>
          <a:p>
            <a:endParaRPr lang="en-GB" dirty="0"/>
          </a:p>
          <a:p>
            <a:r>
              <a:rPr lang="en-GB" dirty="0"/>
              <a:t>We should set </a:t>
            </a:r>
            <a:r>
              <a:rPr lang="en-GB" dirty="0" err="1"/>
              <a:t>peopleid</a:t>
            </a:r>
            <a:r>
              <a:rPr lang="en-GB" dirty="0"/>
              <a:t> and </a:t>
            </a:r>
            <a:r>
              <a:rPr lang="en-GB" dirty="0" err="1"/>
              <a:t>surename</a:t>
            </a:r>
            <a:r>
              <a:rPr lang="en-GB" dirty="0"/>
              <a:t> cannot be null since the person should have a name.</a:t>
            </a:r>
          </a:p>
          <a:p>
            <a:endParaRPr lang="en-GB" dirty="0"/>
          </a:p>
          <a:p>
            <a:r>
              <a:rPr lang="en-GB" dirty="0"/>
              <a:t>For died column, maybe the person still alive, we can keep the value of died as null.</a:t>
            </a:r>
          </a:p>
          <a:p>
            <a:endParaRPr lang="en-GB" dirty="0"/>
          </a:p>
          <a:p>
            <a:r>
              <a:rPr lang="en-GB" dirty="0"/>
              <a:t>What about </a:t>
            </a:r>
            <a:r>
              <a:rPr lang="en-GB" dirty="0" err="1"/>
              <a:t>first_name</a:t>
            </a:r>
            <a:r>
              <a:rPr lang="en-GB" dirty="0"/>
              <a:t>?</a:t>
            </a:r>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36</a:t>
            </a:fld>
            <a:endParaRPr lang="zh-CN" altLang="en-US"/>
          </a:p>
        </p:txBody>
      </p:sp>
    </p:spTree>
    <p:extLst>
      <p:ext uri="{BB962C8B-B14F-4D97-AF65-F5344CB8AC3E}">
        <p14:creationId xmlns:p14="http://schemas.microsoft.com/office/powerpoint/2010/main" val="1880239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far, nothing would prevent us from entering two Audrey </a:t>
            </a:r>
            <a:r>
              <a:rPr lang="en-US" altLang="zh-CN" dirty="0" err="1"/>
              <a:t>Hepburns</a:t>
            </a:r>
            <a:r>
              <a:rPr lang="en-US" altLang="zh-CN" dirty="0"/>
              <a:t> with different ids. To ensure we only have one, we must say that the combination (</a:t>
            </a:r>
            <a:r>
              <a:rPr lang="en-US" altLang="zh-CN" dirty="0" err="1"/>
              <a:t>first_name</a:t>
            </a:r>
            <a:r>
              <a:rPr lang="en-US" altLang="zh-CN" dirty="0"/>
              <a:t>, surname) is unique (for actors ...). Constraints on several columns at once (same story with primary keys) are specified at the end of the list of columns with a comma-delimited list of column names.</a:t>
            </a:r>
            <a:endParaRPr lang="zh-CN" altLang="en-US" dirty="0"/>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42</a:t>
            </a:fld>
            <a:endParaRPr lang="zh-CN" altLang="en-US"/>
          </a:p>
        </p:txBody>
      </p:sp>
    </p:spTree>
    <p:extLst>
      <p:ext uri="{BB962C8B-B14F-4D97-AF65-F5344CB8AC3E}">
        <p14:creationId xmlns:p14="http://schemas.microsoft.com/office/powerpoint/2010/main" val="24017667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43</a:t>
            </a:fld>
            <a:endParaRPr lang="zh-CN" altLang="en-US"/>
          </a:p>
        </p:txBody>
      </p:sp>
    </p:spTree>
    <p:extLst>
      <p:ext uri="{BB962C8B-B14F-4D97-AF65-F5344CB8AC3E}">
        <p14:creationId xmlns:p14="http://schemas.microsoft.com/office/powerpoint/2010/main" val="2361650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At the beginning Codd defined a language. Its name is Alpha.</a:t>
            </a:r>
          </a:p>
          <a:p>
            <a:endParaRPr lang="en-GB"/>
          </a:p>
          <a:p>
            <a:r>
              <a:rPr lang="en-GB"/>
              <a:t>If you want to find some rows in the table, </a:t>
            </a:r>
          </a:p>
          <a:p>
            <a:endParaRPr lang="en-GB"/>
          </a:p>
          <a:p>
            <a:r>
              <a:rPr lang="en-GB"/>
              <a:t>Here if you want to find… </a:t>
            </a:r>
          </a:p>
          <a:p>
            <a:endParaRPr lang="en-GB"/>
          </a:p>
          <a:p>
            <a:r>
              <a:rPr lang="en-GB"/>
              <a:t>You should program like this!</a:t>
            </a:r>
          </a:p>
          <a:p>
            <a:endParaRPr lang="en-GB"/>
          </a:p>
          <a:p>
            <a:r>
              <a:rPr lang="en-GB"/>
              <a:t>I’m sure the language will make you headache. If I teach this language, maybe many of you will quit the course.</a:t>
            </a:r>
          </a:p>
          <a:p>
            <a:endParaRPr lang="en-CN"/>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3</a:t>
            </a:fld>
            <a:endParaRPr lang="zh-CN" altLang="en-US"/>
          </a:p>
        </p:txBody>
      </p:sp>
    </p:spTree>
    <p:extLst>
      <p:ext uri="{BB962C8B-B14F-4D97-AF65-F5344CB8AC3E}">
        <p14:creationId xmlns:p14="http://schemas.microsoft.com/office/powerpoint/2010/main" val="30604238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44</a:t>
            </a:fld>
            <a:endParaRPr lang="zh-CN" altLang="en-US"/>
          </a:p>
        </p:txBody>
      </p:sp>
    </p:spTree>
    <p:extLst>
      <p:ext uri="{BB962C8B-B14F-4D97-AF65-F5344CB8AC3E}">
        <p14:creationId xmlns:p14="http://schemas.microsoft.com/office/powerpoint/2010/main" val="15534446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the MOVIES table, COUNTRY is a column that can take a LOT of different values, and listing all of them in a CHECK constraint would be clumsy. Besides, countries disappear (USSR, Yugoslavia) and new countries appear (South Sudan, Croatia, Slovakia). If we have no control, any typo would allow non-existing country codes to slip into the database</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46</a:t>
            </a:fld>
            <a:endParaRPr lang="zh-CN" altLang="en-US"/>
          </a:p>
        </p:txBody>
      </p:sp>
    </p:spTree>
    <p:extLst>
      <p:ext uri="{BB962C8B-B14F-4D97-AF65-F5344CB8AC3E}">
        <p14:creationId xmlns:p14="http://schemas.microsoft.com/office/powerpoint/2010/main" val="4098717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the MOVIES table, COUNTRY is a column that can take a LOT of different values, and listing all of them in a CHECK constraint would be clumsy. Besides, countries disappear (USSR, Yugoslavia) and new countries appear (South Sudan, Croatia, Slovakia). If we have no control, any typo would allow non-existing country codes to slip into the database</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solution is referential integrity, and what is known as a reference table: a country that stores all country codes, and corresponding country names (all codes don't immediately ring a bell), with the code as primary key (and the country name declared as unique). We'll only accept a country code if we find it in this table (which can be modified, with new codes added)</a:t>
            </a:r>
            <a:endParaRPr lang="zh-CN" altLang="en-US" sz="1200" dirty="0"/>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47</a:t>
            </a:fld>
            <a:endParaRPr lang="zh-CN" altLang="en-US"/>
          </a:p>
        </p:txBody>
      </p:sp>
    </p:spTree>
    <p:extLst>
      <p:ext uri="{BB962C8B-B14F-4D97-AF65-F5344CB8AC3E}">
        <p14:creationId xmlns:p14="http://schemas.microsoft.com/office/powerpoint/2010/main" val="32791694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table credits, the </a:t>
            </a:r>
            <a:r>
              <a:rPr lang="en-GB" dirty="0" err="1"/>
              <a:t>movieID</a:t>
            </a:r>
            <a:r>
              <a:rPr lang="en-GB" dirty="0"/>
              <a:t> and </a:t>
            </a:r>
            <a:r>
              <a:rPr lang="en-GB" dirty="0" err="1"/>
              <a:t>personID</a:t>
            </a:r>
            <a:r>
              <a:rPr lang="en-GB" dirty="0"/>
              <a:t> are foreign keys, because we cannot give credits for a non-existing film or person.</a:t>
            </a:r>
          </a:p>
          <a:p>
            <a:endParaRPr lang="en-GB" dirty="0"/>
          </a:p>
          <a:p>
            <a:r>
              <a:rPr lang="en-GB" dirty="0"/>
              <a:t>Here both foreign keys are part of the primary key. The three columns together make the primary key.</a:t>
            </a:r>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49</a:t>
            </a:fld>
            <a:endParaRPr lang="zh-CN" altLang="en-US"/>
          </a:p>
        </p:txBody>
      </p:sp>
    </p:spTree>
    <p:extLst>
      <p:ext uri="{BB962C8B-B14F-4D97-AF65-F5344CB8AC3E}">
        <p14:creationId xmlns:p14="http://schemas.microsoft.com/office/powerpoint/2010/main" val="789104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When all these are done, you can be sure that data that enters the database will be correct, and will remain so.</a:t>
            </a:r>
          </a:p>
          <a:p>
            <a:endParaRPr lang="en-US" altLang="zh-CN" dirty="0"/>
          </a:p>
          <a:p>
            <a:pPr>
              <a:lnSpc>
                <a:spcPct val="110000"/>
              </a:lnSpc>
            </a:pPr>
            <a:r>
              <a:rPr lang="en-US" altLang="zh-CN" dirty="0"/>
              <a:t>The preparatory work may seem (and sometimes is) a bit boring, but the rewards are huge: when programs no longer have to thoroughly check data but only check return codes, they become leaner and are far easier (and cheaper) to maintain. It also ensures, when several applications access the database, that controls are centralized and that one sloppily written small application won't corrupt data for other well written programs.</a:t>
            </a:r>
            <a:endParaRPr lang="zh-CN" altLang="en-US" dirty="0"/>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51</a:t>
            </a:fld>
            <a:endParaRPr lang="zh-CN" altLang="en-US"/>
          </a:p>
        </p:txBody>
      </p:sp>
    </p:spTree>
    <p:extLst>
      <p:ext uri="{BB962C8B-B14F-4D97-AF65-F5344CB8AC3E}">
        <p14:creationId xmlns:p14="http://schemas.microsoft.com/office/powerpoint/2010/main" val="42291564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Values must match column-names one by one. </a:t>
            </a:r>
          </a:p>
          <a:p>
            <a:endParaRPr lang="en-US" dirty="0"/>
          </a:p>
          <a:p>
            <a:r>
              <a:rPr lang="en-US" dirty="0"/>
              <a:t>If you omit a column name for the list, the column value will be NULL.</a:t>
            </a:r>
          </a:p>
          <a:p>
            <a:endParaRPr lang="en-US" dirty="0"/>
          </a:p>
          <a:p>
            <a:r>
              <a:rPr lang="en-US" dirty="0"/>
              <a:t>If the column is mandatory, the INSERT statement will fail and no data is inserted into the table.</a:t>
            </a:r>
            <a:endParaRPr lang="en-GB" dirty="0"/>
          </a:p>
          <a:p>
            <a:endParaRPr lang="en-CN"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55</a:t>
            </a:fld>
            <a:endParaRPr lang="zh-CN" altLang="en-US"/>
          </a:p>
        </p:txBody>
      </p:sp>
    </p:spTree>
    <p:extLst>
      <p:ext uri="{BB962C8B-B14F-4D97-AF65-F5344CB8AC3E}">
        <p14:creationId xmlns:p14="http://schemas.microsoft.com/office/powerpoint/2010/main" val="4245318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At the beginning Codd defined a language. Its name is Alpha.</a:t>
            </a:r>
          </a:p>
          <a:p>
            <a:endParaRPr lang="en-GB"/>
          </a:p>
          <a:p>
            <a:r>
              <a:rPr lang="en-GB"/>
              <a:t>If you want to find some rows in the table, </a:t>
            </a:r>
          </a:p>
          <a:p>
            <a:endParaRPr lang="en-GB"/>
          </a:p>
          <a:p>
            <a:r>
              <a:rPr lang="en-GB"/>
              <a:t>Here if you want to find… </a:t>
            </a:r>
          </a:p>
          <a:p>
            <a:endParaRPr lang="en-GB"/>
          </a:p>
          <a:p>
            <a:r>
              <a:rPr lang="en-GB"/>
              <a:t>You should program like this!</a:t>
            </a:r>
          </a:p>
          <a:p>
            <a:endParaRPr lang="en-GB"/>
          </a:p>
          <a:p>
            <a:r>
              <a:rPr lang="en-GB"/>
              <a:t>I’m sure the language will make you headache. If I teach this language, maybe many of you will quit the course.</a:t>
            </a:r>
          </a:p>
          <a:p>
            <a:endParaRPr lang="en-CN"/>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4</a:t>
            </a:fld>
            <a:endParaRPr lang="zh-CN" altLang="en-US"/>
          </a:p>
        </p:txBody>
      </p:sp>
    </p:spTree>
    <p:extLst>
      <p:ext uri="{BB962C8B-B14F-4D97-AF65-F5344CB8AC3E}">
        <p14:creationId xmlns:p14="http://schemas.microsoft.com/office/powerpoint/2010/main" val="2693798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Another one, Mr. </a:t>
            </a:r>
            <a:r>
              <a:rPr lang="en-GB" err="1"/>
              <a:t>Chamberline</a:t>
            </a:r>
            <a:r>
              <a:rPr lang="en-GB"/>
              <a:t> and Boyce invented another language in 1974.</a:t>
            </a:r>
          </a:p>
          <a:p>
            <a:endParaRPr lang="en-GB"/>
          </a:p>
          <a:p>
            <a:r>
              <a:rPr lang="en-GB"/>
              <a:t>They worked in IBM. And IBM want an easy language. It can be like English. The name of the language is SEQUEL, and renamed to SQ</a:t>
            </a:r>
            <a:r>
              <a:rPr lang="en-US" altLang="zh-CN"/>
              <a:t>L later.</a:t>
            </a:r>
          </a:p>
          <a:p>
            <a:endParaRPr lang="en-US"/>
          </a:p>
          <a:p>
            <a:endParaRPr lang="en-CN"/>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5</a:t>
            </a:fld>
            <a:endParaRPr lang="zh-CN" altLang="en-US"/>
          </a:p>
        </p:txBody>
      </p:sp>
    </p:spTree>
    <p:extLst>
      <p:ext uri="{BB962C8B-B14F-4D97-AF65-F5344CB8AC3E}">
        <p14:creationId xmlns:p14="http://schemas.microsoft.com/office/powerpoint/2010/main" val="760757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Y2K problem: year 2000</a:t>
            </a:r>
          </a:p>
          <a:p>
            <a:r>
              <a:rPr lang="en-CN" dirty="0"/>
              <a:t>Similar problem: UNIX timestamp, Chrome and Firefox version 99-&gt;100</a:t>
            </a:r>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6</a:t>
            </a:fld>
            <a:endParaRPr lang="zh-CN" altLang="en-US"/>
          </a:p>
        </p:txBody>
      </p:sp>
    </p:spTree>
    <p:extLst>
      <p:ext uri="{BB962C8B-B14F-4D97-AF65-F5344CB8AC3E}">
        <p14:creationId xmlns:p14="http://schemas.microsoft.com/office/powerpoint/2010/main" val="787942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The basic syntax of SQL is very simple. </a:t>
            </a:r>
          </a:p>
          <a:p>
            <a:endParaRPr lang="en-US"/>
          </a:p>
          <a:p>
            <a:r>
              <a:rPr lang="en-US"/>
              <a:t>If you want to query data, you can use select command. </a:t>
            </a:r>
          </a:p>
          <a:p>
            <a:endParaRPr lang="en-US"/>
          </a:p>
          <a:p>
            <a:r>
              <a:rPr lang="en-US"/>
              <a:t>Select columns name here.</a:t>
            </a:r>
          </a:p>
          <a:p>
            <a:r>
              <a:rPr lang="en-US"/>
              <a:t>From table names here,</a:t>
            </a:r>
          </a:p>
          <a:p>
            <a:endParaRPr lang="en-US"/>
          </a:p>
          <a:p>
            <a:r>
              <a:rPr lang="en-US"/>
              <a:t>After where, we can put some filter conditions.</a:t>
            </a:r>
          </a:p>
          <a:p>
            <a:endParaRPr lang="en-CN"/>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9</a:t>
            </a:fld>
            <a:endParaRPr lang="zh-CN" altLang="en-US"/>
          </a:p>
        </p:txBody>
      </p:sp>
    </p:spTree>
    <p:extLst>
      <p:ext uri="{BB962C8B-B14F-4D97-AF65-F5344CB8AC3E}">
        <p14:creationId xmlns:p14="http://schemas.microsoft.com/office/powerpoint/2010/main" val="1403401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Ingres Database (/</a:t>
            </a:r>
            <a:r>
              <a:rPr lang="en-US" err="1"/>
              <a:t>ɪŋˈɡrɛs</a:t>
            </a:r>
            <a:r>
              <a:rPr lang="en-US"/>
              <a:t>/ </a:t>
            </a:r>
            <a:r>
              <a:rPr lang="en-US" err="1"/>
              <a:t>ing</a:t>
            </a:r>
            <a:r>
              <a:rPr lang="en-US"/>
              <a:t>-GRESS) is a proprietary SQL relational database management system intended to support large commercial and government 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Ingres began as a research project at the University of California, Berkeley, starting in the early 1970s and ending in 1985.</a:t>
            </a:r>
            <a:endParaRPr lang="en-CN"/>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10</a:t>
            </a:fld>
            <a:endParaRPr lang="zh-CN" altLang="en-US"/>
          </a:p>
        </p:txBody>
      </p:sp>
    </p:spTree>
    <p:extLst>
      <p:ext uri="{BB962C8B-B14F-4D97-AF65-F5344CB8AC3E}">
        <p14:creationId xmlns:p14="http://schemas.microsoft.com/office/powerpoint/2010/main" val="3881697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QBE is another one, was created by IBM also.</a:t>
            </a:r>
          </a:p>
          <a:p>
            <a:endParaRPr lang="en-CN"/>
          </a:p>
        </p:txBody>
      </p:sp>
      <p:sp>
        <p:nvSpPr>
          <p:cNvPr id="4" name="Slide Number Placeholder 3"/>
          <p:cNvSpPr>
            <a:spLocks noGrp="1"/>
          </p:cNvSpPr>
          <p:nvPr>
            <p:ph type="sldNum" sz="quarter" idx="5"/>
          </p:nvPr>
        </p:nvSpPr>
        <p:spPr/>
        <p:txBody>
          <a:bodyPr/>
          <a:lstStyle/>
          <a:p>
            <a:fld id="{FB32D99C-A557-43A7-946E-F176689ED48A}" type="slidenum">
              <a:rPr lang="zh-CN" altLang="en-US" smtClean="0"/>
              <a:t>11</a:t>
            </a:fld>
            <a:endParaRPr lang="zh-CN" altLang="en-US"/>
          </a:p>
        </p:txBody>
      </p:sp>
    </p:spTree>
    <p:extLst>
      <p:ext uri="{BB962C8B-B14F-4D97-AF65-F5344CB8AC3E}">
        <p14:creationId xmlns:p14="http://schemas.microsoft.com/office/powerpoint/2010/main" val="3505721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2286000" y="2819400"/>
            <a:ext cx="11506200" cy="2806787"/>
          </a:xfrm>
          <a:prstGeom prst="rect">
            <a:avLst/>
          </a:prstGeom>
        </p:spPr>
        <p:txBody>
          <a:bodyPr/>
          <a:lstStyle>
            <a:lvl1pPr algn="l">
              <a:defRPr sz="4600">
                <a:solidFill>
                  <a:srgbClr val="A2424F"/>
                </a:solidFill>
                <a:latin typeface="Lato Black" panose="020F0A02020204030203" pitchFamily="34" charset="0"/>
              </a:defRPr>
            </a:lvl1pPr>
          </a:lstStyle>
          <a:p>
            <a:r>
              <a:rPr lang="en-US" dirty="0"/>
              <a:t>Click to edit Master title style</a:t>
            </a:r>
          </a:p>
        </p:txBody>
      </p:sp>
      <p:sp>
        <p:nvSpPr>
          <p:cNvPr id="5124" name="Rectangle 4"/>
          <p:cNvSpPr>
            <a:spLocks noGrp="1" noChangeArrowheads="1"/>
          </p:cNvSpPr>
          <p:nvPr>
            <p:ph type="subTitle" idx="1"/>
          </p:nvPr>
        </p:nvSpPr>
        <p:spPr>
          <a:xfrm>
            <a:off x="2286000" y="5715000"/>
            <a:ext cx="11506200" cy="1676400"/>
          </a:xfrm>
        </p:spPr>
        <p:txBody>
          <a:bodyPr/>
          <a:lstStyle>
            <a:lvl1pPr marL="0" indent="0" algn="l">
              <a:spcBef>
                <a:spcPts val="0"/>
              </a:spcBef>
              <a:buFontTx/>
              <a:buNone/>
              <a:defRPr sz="3000">
                <a:latin typeface="Montserrat" panose="02000505000000020004" pitchFamily="2" charset="0"/>
              </a:defRPr>
            </a:lvl1pPr>
          </a:lstStyle>
          <a:p>
            <a:r>
              <a:rPr lang="en-US" dirty="0"/>
              <a:t>Click to edit Master subtitle style</a:t>
            </a:r>
          </a:p>
        </p:txBody>
      </p:sp>
    </p:spTree>
    <p:extLst>
      <p:ext uri="{BB962C8B-B14F-4D97-AF65-F5344CB8AC3E}">
        <p14:creationId xmlns:p14="http://schemas.microsoft.com/office/powerpoint/2010/main" val="2862424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838200" y="1981200"/>
            <a:ext cx="12954000" cy="5334000"/>
          </a:xfrm>
          <a:prstGeom prst="rect">
            <a:avLst/>
          </a:prstGeom>
          <a:noFill/>
          <a:ln>
            <a:noFill/>
          </a:ln>
          <a:extLst>
            <a:ext uri="{909E8E84-426E-40dd-AFC4-6F175D3DCCD1}"/>
            <a:ext uri="{91240B29-F687-4f45-9708-019B960494DF}"/>
            <a:ext uri="{FAA26D3D-D897-4be2-8F04-BA451C77F1D7}"/>
          </a:extLst>
        </p:spPr>
        <p:txBody>
          <a:bodyPr/>
          <a:lstStyle>
            <a:lvl1pPr>
              <a:buClr>
                <a:srgbClr val="A2424F"/>
              </a:buClr>
              <a:defRPr>
                <a:latin typeface="Lato" panose="020F0502020204030203" pitchFamily="34" charset="0"/>
              </a:defRPr>
            </a:lvl1pPr>
            <a:lvl2pPr>
              <a:buClr>
                <a:schemeClr val="bg1">
                  <a:lumMod val="65000"/>
                </a:schemeClr>
              </a:buClr>
              <a:defRPr>
                <a:latin typeface="Lato" panose="020F0502020204030203" pitchFamily="34" charset="0"/>
              </a:defRPr>
            </a:lvl2pPr>
            <a:lvl3pPr>
              <a:buClr>
                <a:srgbClr val="F3A999"/>
              </a:buCl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itle Placeholder 3"/>
          <p:cNvSpPr>
            <a:spLocks noGrp="1"/>
          </p:cNvSpPr>
          <p:nvPr>
            <p:ph type="title"/>
          </p:nvPr>
        </p:nvSpPr>
        <p:spPr>
          <a:xfrm>
            <a:off x="838200" y="330200"/>
            <a:ext cx="12954000" cy="1422400"/>
          </a:xfrm>
          <a:prstGeom prst="rect">
            <a:avLst/>
          </a:prstGeom>
        </p:spPr>
        <p:txBody>
          <a:bodyPr rtlCol="0">
            <a:normAutofit/>
          </a:bodyPr>
          <a:lstStyle>
            <a:lvl1pPr>
              <a:defRPr b="1">
                <a:solidFill>
                  <a:srgbClr val="A2424F"/>
                </a:solidFill>
                <a:latin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815292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A2424F"/>
                </a:solidFill>
                <a:latin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1643848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453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5EBB695-F12E-40D0-8EF0-227BD47236C6}"/>
              </a:ext>
            </a:extLst>
          </p:cNvPr>
          <p:cNvCxnSpPr>
            <a:cxnSpLocks/>
          </p:cNvCxnSpPr>
          <p:nvPr userDrawn="1"/>
        </p:nvCxnSpPr>
        <p:spPr bwMode="auto">
          <a:xfrm flipV="1">
            <a:off x="2895600" y="1214438"/>
            <a:ext cx="0" cy="5867400"/>
          </a:xfrm>
          <a:prstGeom prst="line">
            <a:avLst/>
          </a:prstGeom>
          <a:noFill/>
          <a:ln w="19050" algn="ctr">
            <a:solidFill>
              <a:schemeClr val="accent3">
                <a:alpha val="43921"/>
              </a:schemeClr>
            </a:solidFill>
            <a:prstDash val="lgDash"/>
            <a:round/>
            <a:headEnd/>
            <a:tailEnd/>
          </a:ln>
          <a:extLst>
            <a:ext uri="{909E8E84-426E-40DD-AFC4-6F175D3DCCD1}">
              <a14:hiddenFill xmlns:a14="http://schemas.microsoft.com/office/drawing/2010/main">
                <a:noFill/>
              </a14:hiddenFill>
            </a:ext>
          </a:extLst>
        </p:spPr>
      </p:cxnSp>
      <p:sp>
        <p:nvSpPr>
          <p:cNvPr id="5" name="Text Placeholder 4"/>
          <p:cNvSpPr>
            <a:spLocks noGrp="1"/>
          </p:cNvSpPr>
          <p:nvPr>
            <p:ph type="body" sz="quarter" idx="10"/>
          </p:nvPr>
        </p:nvSpPr>
        <p:spPr>
          <a:xfrm>
            <a:off x="3048000" y="2590800"/>
            <a:ext cx="10058400" cy="3048000"/>
          </a:xfrm>
        </p:spPr>
        <p:txBody>
          <a:bodyPr anchor="ctr"/>
          <a:lstStyle>
            <a:lvl1pPr marL="0" indent="0">
              <a:buNone/>
              <a:defRPr sz="4600">
                <a:solidFill>
                  <a:srgbClr val="A2424F"/>
                </a:solidFill>
              </a:defRPr>
            </a:lvl1pPr>
          </a:lstStyle>
          <a:p>
            <a:pPr lvl="0"/>
            <a:endParaRPr lang="en-US" dirty="0"/>
          </a:p>
        </p:txBody>
      </p:sp>
    </p:spTree>
    <p:extLst>
      <p:ext uri="{BB962C8B-B14F-4D97-AF65-F5344CB8AC3E}">
        <p14:creationId xmlns:p14="http://schemas.microsoft.com/office/powerpoint/2010/main" val="35485183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D1A35C45-E2AA-4919-94F7-4F82A6A705C4}"/>
              </a:ext>
            </a:extLst>
          </p:cNvPr>
          <p:cNvSpPr>
            <a:spLocks noGrp="1" noChangeArrowheads="1"/>
          </p:cNvSpPr>
          <p:nvPr>
            <p:ph type="body" idx="1"/>
          </p:nvPr>
        </p:nvSpPr>
        <p:spPr bwMode="auto">
          <a:xfrm>
            <a:off x="838200" y="1905000"/>
            <a:ext cx="1295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22" tIns="65311" rIns="130622" bIns="65311"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7" name="Title Placeholder 3">
            <a:extLst>
              <a:ext uri="{FF2B5EF4-FFF2-40B4-BE49-F238E27FC236}">
                <a16:creationId xmlns:a16="http://schemas.microsoft.com/office/drawing/2014/main" id="{14EE210B-22DE-4719-AA33-4AD31BD1B4BF}"/>
              </a:ext>
            </a:extLst>
          </p:cNvPr>
          <p:cNvSpPr>
            <a:spLocks noGrp="1"/>
          </p:cNvSpPr>
          <p:nvPr>
            <p:ph type="title"/>
          </p:nvPr>
        </p:nvSpPr>
        <p:spPr bwMode="auto">
          <a:xfrm>
            <a:off x="838200" y="330200"/>
            <a:ext cx="12954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Lst>
  <p:txStyles>
    <p:titleStyle>
      <a:lvl1pPr algn="l" rtl="0" eaLnBrk="0" fontAlgn="base" hangingPunct="0">
        <a:spcBef>
          <a:spcPct val="0"/>
        </a:spcBef>
        <a:spcAft>
          <a:spcPct val="0"/>
        </a:spcAft>
        <a:defRPr sz="4400">
          <a:solidFill>
            <a:srgbClr val="A2424F"/>
          </a:solidFill>
          <a:latin typeface="Tahoma" panose="020B0604030504040204" pitchFamily="34" charset="0"/>
          <a:ea typeface="Tahoma" panose="020B0604030504040204" pitchFamily="34" charset="0"/>
          <a:cs typeface="Tahoma" panose="020B0604030504040204" pitchFamily="34" charset="0"/>
        </a:defRPr>
      </a:lvl1pPr>
      <a:lvl2pPr algn="l" rtl="0" eaLnBrk="0" fontAlgn="base" hangingPunct="0">
        <a:spcBef>
          <a:spcPct val="0"/>
        </a:spcBef>
        <a:spcAft>
          <a:spcPct val="0"/>
        </a:spcAft>
        <a:defRPr sz="4400">
          <a:solidFill>
            <a:srgbClr val="1086B9"/>
          </a:solidFill>
          <a:latin typeface="Tahoma" panose="020B0604030504040204" pitchFamily="34" charset="0"/>
          <a:ea typeface="ＭＳ Ｐゴシック" pitchFamily="-107" charset="-128"/>
          <a:cs typeface="Tahoma" panose="020B0604030504040204" pitchFamily="34" charset="0"/>
        </a:defRPr>
      </a:lvl2pPr>
      <a:lvl3pPr algn="l" rtl="0" eaLnBrk="0" fontAlgn="base" hangingPunct="0">
        <a:spcBef>
          <a:spcPct val="0"/>
        </a:spcBef>
        <a:spcAft>
          <a:spcPct val="0"/>
        </a:spcAft>
        <a:defRPr sz="4400">
          <a:solidFill>
            <a:srgbClr val="1086B9"/>
          </a:solidFill>
          <a:latin typeface="Tahoma" panose="020B0604030504040204" pitchFamily="34" charset="0"/>
          <a:ea typeface="ＭＳ Ｐゴシック" pitchFamily="-107" charset="-128"/>
          <a:cs typeface="Tahoma" panose="020B0604030504040204" pitchFamily="34" charset="0"/>
        </a:defRPr>
      </a:lvl3pPr>
      <a:lvl4pPr algn="l" rtl="0" eaLnBrk="0" fontAlgn="base" hangingPunct="0">
        <a:spcBef>
          <a:spcPct val="0"/>
        </a:spcBef>
        <a:spcAft>
          <a:spcPct val="0"/>
        </a:spcAft>
        <a:defRPr sz="4400">
          <a:solidFill>
            <a:srgbClr val="1086B9"/>
          </a:solidFill>
          <a:latin typeface="Tahoma" panose="020B0604030504040204" pitchFamily="34" charset="0"/>
          <a:ea typeface="ＭＳ Ｐゴシック" pitchFamily="-107" charset="-128"/>
          <a:cs typeface="Tahoma" panose="020B0604030504040204" pitchFamily="34" charset="0"/>
        </a:defRPr>
      </a:lvl4pPr>
      <a:lvl5pPr algn="l" rtl="0" eaLnBrk="0" fontAlgn="base" hangingPunct="0">
        <a:spcBef>
          <a:spcPct val="0"/>
        </a:spcBef>
        <a:spcAft>
          <a:spcPct val="0"/>
        </a:spcAft>
        <a:defRPr sz="4400">
          <a:solidFill>
            <a:srgbClr val="1086B9"/>
          </a:solidFill>
          <a:latin typeface="Tahoma" panose="020B0604030504040204" pitchFamily="34" charset="0"/>
          <a:ea typeface="ＭＳ Ｐゴシック" pitchFamily="-107" charset="-128"/>
          <a:cs typeface="Tahoma" panose="020B0604030504040204" pitchFamily="34" charset="0"/>
        </a:defRPr>
      </a:lvl5pPr>
      <a:lvl6pPr marL="653110" algn="l" rtl="0" fontAlgn="base">
        <a:spcBef>
          <a:spcPct val="0"/>
        </a:spcBef>
        <a:spcAft>
          <a:spcPct val="0"/>
        </a:spcAft>
        <a:defRPr sz="5100">
          <a:solidFill>
            <a:srgbClr val="FFC22D"/>
          </a:solidFill>
          <a:latin typeface="Arial" pitchFamily="-107" charset="0"/>
          <a:ea typeface="ＭＳ Ｐゴシック" pitchFamily="-107" charset="-128"/>
          <a:cs typeface="ＭＳ Ｐゴシック" pitchFamily="-107" charset="-128"/>
        </a:defRPr>
      </a:lvl6pPr>
      <a:lvl7pPr marL="1306220" algn="l" rtl="0" fontAlgn="base">
        <a:spcBef>
          <a:spcPct val="0"/>
        </a:spcBef>
        <a:spcAft>
          <a:spcPct val="0"/>
        </a:spcAft>
        <a:defRPr sz="5100">
          <a:solidFill>
            <a:srgbClr val="FFC22D"/>
          </a:solidFill>
          <a:latin typeface="Arial" pitchFamily="-107" charset="0"/>
          <a:ea typeface="ＭＳ Ｐゴシック" pitchFamily="-107" charset="-128"/>
          <a:cs typeface="ＭＳ Ｐゴシック" pitchFamily="-107" charset="-128"/>
        </a:defRPr>
      </a:lvl7pPr>
      <a:lvl8pPr marL="1959331" algn="l" rtl="0" fontAlgn="base">
        <a:spcBef>
          <a:spcPct val="0"/>
        </a:spcBef>
        <a:spcAft>
          <a:spcPct val="0"/>
        </a:spcAft>
        <a:defRPr sz="5100">
          <a:solidFill>
            <a:srgbClr val="FFC22D"/>
          </a:solidFill>
          <a:latin typeface="Arial" pitchFamily="-107" charset="0"/>
          <a:ea typeface="ＭＳ Ｐゴシック" pitchFamily="-107" charset="-128"/>
          <a:cs typeface="ＭＳ Ｐゴシック" pitchFamily="-107" charset="-128"/>
        </a:defRPr>
      </a:lvl8pPr>
      <a:lvl9pPr marL="2612441" algn="l" rtl="0" fontAlgn="base">
        <a:spcBef>
          <a:spcPct val="0"/>
        </a:spcBef>
        <a:spcAft>
          <a:spcPct val="0"/>
        </a:spcAft>
        <a:defRPr sz="5100">
          <a:solidFill>
            <a:srgbClr val="FFC22D"/>
          </a:solidFill>
          <a:latin typeface="Arial" pitchFamily="-107" charset="0"/>
          <a:ea typeface="ＭＳ Ｐゴシック" pitchFamily="-107" charset="-128"/>
          <a:cs typeface="ＭＳ Ｐゴシック" pitchFamily="-107" charset="-128"/>
        </a:defRPr>
      </a:lvl9pPr>
    </p:titleStyle>
    <p:bodyStyle>
      <a:lvl1pPr marL="334963" indent="-334963" algn="l" rtl="0" eaLnBrk="0" fontAlgn="base" hangingPunct="0">
        <a:spcBef>
          <a:spcPts val="400"/>
        </a:spcBef>
        <a:spcAft>
          <a:spcPts val="200"/>
        </a:spcAft>
        <a:buClr>
          <a:schemeClr val="bg2"/>
        </a:buClr>
        <a:buSzPct val="80000"/>
        <a:buChar char="•"/>
        <a:defRPr sz="3000">
          <a:solidFill>
            <a:srgbClr val="262626"/>
          </a:solidFill>
          <a:latin typeface="Tahoma" panose="020B0604030504040204" pitchFamily="34" charset="0"/>
          <a:ea typeface="Tahoma" panose="020B0604030504040204" pitchFamily="34" charset="0"/>
          <a:cs typeface="Tahoma" panose="020B0604030504040204" pitchFamily="34" charset="0"/>
        </a:defRPr>
      </a:lvl1pPr>
      <a:lvl2pPr marL="687388" indent="-352425" algn="l" rtl="0" eaLnBrk="0" fontAlgn="base" hangingPunct="0">
        <a:spcBef>
          <a:spcPts val="400"/>
        </a:spcBef>
        <a:spcAft>
          <a:spcPts val="200"/>
        </a:spcAft>
        <a:buClr>
          <a:srgbClr val="ADD3F7"/>
        </a:buClr>
        <a:buSzPct val="90000"/>
        <a:buFont typeface="Times" panose="02020603050405020304" pitchFamily="18" charset="0"/>
        <a:buChar char="•"/>
        <a:defRPr sz="2600">
          <a:solidFill>
            <a:srgbClr val="262626"/>
          </a:solidFill>
          <a:latin typeface="Tahoma" panose="020B0604030504040204" pitchFamily="34" charset="0"/>
          <a:ea typeface="Tahoma" panose="020B0604030504040204" pitchFamily="34" charset="0"/>
          <a:cs typeface="Tahoma" panose="020B0604030504040204" pitchFamily="34" charset="0"/>
        </a:defRPr>
      </a:lvl2pPr>
      <a:lvl3pPr marL="1631950" indent="-325438" algn="l" rtl="0" eaLnBrk="0" fontAlgn="base" hangingPunct="0">
        <a:spcBef>
          <a:spcPts val="400"/>
        </a:spcBef>
        <a:spcAft>
          <a:spcPts val="200"/>
        </a:spcAft>
        <a:buClr>
          <a:schemeClr val="tx2"/>
        </a:buClr>
        <a:buSzPct val="90000"/>
        <a:buChar char="•"/>
        <a:defRPr sz="2400">
          <a:solidFill>
            <a:srgbClr val="262626"/>
          </a:solidFill>
          <a:latin typeface="Tahoma" panose="020B0604030504040204" pitchFamily="34" charset="0"/>
          <a:ea typeface="Tahoma" panose="020B0604030504040204" pitchFamily="34" charset="0"/>
          <a:cs typeface="Tahoma" panose="020B0604030504040204" pitchFamily="34" charset="0"/>
        </a:defRPr>
      </a:lvl3pPr>
      <a:lvl4pPr marL="2284413" indent="-325438" algn="l" rtl="0" eaLnBrk="0" fontAlgn="base" hangingPunct="0">
        <a:spcBef>
          <a:spcPts val="400"/>
        </a:spcBef>
        <a:spcAft>
          <a:spcPts val="200"/>
        </a:spcAft>
        <a:buChar char="–"/>
        <a:defRPr sz="2000">
          <a:solidFill>
            <a:srgbClr val="262626"/>
          </a:solidFill>
          <a:latin typeface="Tahoma" panose="020B0604030504040204" pitchFamily="34" charset="0"/>
          <a:ea typeface="Tahoma" panose="020B0604030504040204" pitchFamily="34" charset="0"/>
          <a:cs typeface="Tahoma" panose="020B0604030504040204" pitchFamily="34" charset="0"/>
        </a:defRPr>
      </a:lvl4pPr>
      <a:lvl5pPr marL="2938463" indent="-325438" algn="l" rtl="0" eaLnBrk="0" fontAlgn="base" hangingPunct="0">
        <a:spcBef>
          <a:spcPts val="400"/>
        </a:spcBef>
        <a:spcAft>
          <a:spcPts val="200"/>
        </a:spcAft>
        <a:buChar char="»"/>
        <a:defRPr sz="2000">
          <a:solidFill>
            <a:srgbClr val="262626"/>
          </a:solidFill>
          <a:latin typeface="Tahoma" panose="020B0604030504040204" pitchFamily="34" charset="0"/>
          <a:ea typeface="Tahoma" panose="020B0604030504040204" pitchFamily="34" charset="0"/>
          <a:cs typeface="Tahoma" panose="020B0604030504040204" pitchFamily="34" charset="0"/>
        </a:defRPr>
      </a:lvl5pPr>
      <a:lvl6pPr marL="3592106" indent="-326555" algn="l" rtl="0" fontAlgn="base">
        <a:spcBef>
          <a:spcPct val="20000"/>
        </a:spcBef>
        <a:spcAft>
          <a:spcPct val="0"/>
        </a:spcAft>
        <a:buChar char="»"/>
        <a:defRPr sz="3400">
          <a:solidFill>
            <a:srgbClr val="EEEAFF"/>
          </a:solidFill>
          <a:latin typeface="+mn-lt"/>
          <a:ea typeface="+mn-ea"/>
        </a:defRPr>
      </a:lvl6pPr>
      <a:lvl7pPr marL="4245216" indent="-326555" algn="l" rtl="0" fontAlgn="base">
        <a:spcBef>
          <a:spcPct val="20000"/>
        </a:spcBef>
        <a:spcAft>
          <a:spcPct val="0"/>
        </a:spcAft>
        <a:buChar char="»"/>
        <a:defRPr sz="3400">
          <a:solidFill>
            <a:srgbClr val="EEEAFF"/>
          </a:solidFill>
          <a:latin typeface="+mn-lt"/>
          <a:ea typeface="+mn-ea"/>
        </a:defRPr>
      </a:lvl7pPr>
      <a:lvl8pPr marL="4898327" indent="-326555" algn="l" rtl="0" fontAlgn="base">
        <a:spcBef>
          <a:spcPct val="20000"/>
        </a:spcBef>
        <a:spcAft>
          <a:spcPct val="0"/>
        </a:spcAft>
        <a:buChar char="»"/>
        <a:defRPr sz="3400">
          <a:solidFill>
            <a:srgbClr val="EEEAFF"/>
          </a:solidFill>
          <a:latin typeface="+mn-lt"/>
          <a:ea typeface="+mn-ea"/>
        </a:defRPr>
      </a:lvl8pPr>
      <a:lvl9pPr marL="5551437" indent="-326555" algn="l" rtl="0" fontAlgn="base">
        <a:spcBef>
          <a:spcPct val="20000"/>
        </a:spcBef>
        <a:spcAft>
          <a:spcPct val="0"/>
        </a:spcAft>
        <a:buChar char="»"/>
        <a:defRPr sz="3400">
          <a:solidFill>
            <a:srgbClr val="EEEAFF"/>
          </a:solidFill>
          <a:latin typeface="+mn-lt"/>
          <a:ea typeface="+mn-ea"/>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F90FFE66-895D-4BCA-8563-0FFAA57C5F5E}"/>
              </a:ext>
            </a:extLst>
          </p:cNvPr>
          <p:cNvSpPr>
            <a:spLocks noGrp="1"/>
          </p:cNvSpPr>
          <p:nvPr>
            <p:ph type="ctrTitle"/>
          </p:nvPr>
        </p:nvSpPr>
        <p:spPr>
          <a:xfrm>
            <a:off x="914400" y="2144056"/>
            <a:ext cx="12801600" cy="1739900"/>
          </a:xfrm>
        </p:spPr>
        <p:txBody>
          <a:bodyPr/>
          <a:lstStyle/>
          <a:p>
            <a:pPr algn="ctr"/>
            <a:br>
              <a:rPr lang="en-US" altLang="en-US" sz="4000" b="1" dirty="0">
                <a:latin typeface="Lato" panose="020F0502020204030203" pitchFamily="34" charset="0"/>
              </a:rPr>
            </a:br>
            <a:r>
              <a:rPr lang="en-US" altLang="en-US" sz="4000" b="1" dirty="0">
                <a:latin typeface="Lato" panose="020F0502020204030203" pitchFamily="34" charset="0"/>
              </a:rPr>
              <a:t>Principles of Database Systems (</a:t>
            </a:r>
            <a:r>
              <a:rPr lang="en-US" altLang="en-US" sz="4000" b="1" dirty="0">
                <a:solidFill>
                  <a:srgbClr val="A2424F"/>
                </a:solidFill>
                <a:latin typeface="Lato" panose="020F0502020204030203" pitchFamily="34" charset="0"/>
              </a:rPr>
              <a:t>CS307)</a:t>
            </a:r>
            <a:br>
              <a:rPr lang="en-US" altLang="en-US" sz="4000" b="1" dirty="0">
                <a:solidFill>
                  <a:srgbClr val="A2424F"/>
                </a:solidFill>
                <a:latin typeface="Lato" panose="020F0502020204030203" pitchFamily="34" charset="0"/>
              </a:rPr>
            </a:br>
            <a:r>
              <a:rPr lang="en-US" altLang="en-US" sz="3200" dirty="0">
                <a:latin typeface="Lato" panose="020F0502020204030203" pitchFamily="34" charset="0"/>
              </a:rPr>
              <a:t>Lecture 2: Introduction to SQL</a:t>
            </a:r>
            <a:endParaRPr lang="en-US" altLang="en-US" sz="4000" b="1" dirty="0">
              <a:solidFill>
                <a:srgbClr val="A2424F"/>
              </a:solidFill>
              <a:latin typeface="Lato" panose="020F0502020204030203" pitchFamily="34" charset="0"/>
            </a:endParaRPr>
          </a:p>
        </p:txBody>
      </p:sp>
      <p:sp>
        <p:nvSpPr>
          <p:cNvPr id="8194" name="Subtitle 2">
            <a:extLst>
              <a:ext uri="{FF2B5EF4-FFF2-40B4-BE49-F238E27FC236}">
                <a16:creationId xmlns:a16="http://schemas.microsoft.com/office/drawing/2014/main" id="{043A0884-0F79-4A75-BEBC-FE35803C6AA3}"/>
              </a:ext>
            </a:extLst>
          </p:cNvPr>
          <p:cNvSpPr>
            <a:spLocks noGrp="1" noChangeArrowheads="1"/>
          </p:cNvSpPr>
          <p:nvPr>
            <p:ph type="subTitle" idx="1"/>
          </p:nvPr>
        </p:nvSpPr>
        <p:spPr>
          <a:xfrm>
            <a:off x="1562100" y="4233206"/>
            <a:ext cx="11506200" cy="1981200"/>
          </a:xfrm>
        </p:spPr>
        <p:txBody>
          <a:bodyPr/>
          <a:lstStyle/>
          <a:p>
            <a:pPr algn="ctr">
              <a:lnSpc>
                <a:spcPct val="100000"/>
              </a:lnSpc>
              <a:spcAft>
                <a:spcPts val="201"/>
              </a:spcAft>
            </a:pPr>
            <a:r>
              <a:rPr lang="en-US" altLang="zh-CN" sz="3200" b="1" spc="-1" dirty="0">
                <a:latin typeface="Lato"/>
                <a:ea typeface="MS PGothic"/>
              </a:rPr>
              <a:t>Ran</a:t>
            </a:r>
            <a:r>
              <a:rPr lang="zh-CN" altLang="en-US" sz="3200" b="1" spc="-1" dirty="0">
                <a:latin typeface="Lato"/>
                <a:ea typeface="MS PGothic"/>
              </a:rPr>
              <a:t> </a:t>
            </a:r>
            <a:r>
              <a:rPr lang="en-US" altLang="zh-CN" sz="3200" b="1" spc="-1" dirty="0">
                <a:latin typeface="Lato"/>
                <a:ea typeface="MS PGothic"/>
              </a:rPr>
              <a:t>Cheng</a:t>
            </a:r>
          </a:p>
          <a:p>
            <a:pPr algn="ctr">
              <a:lnSpc>
                <a:spcPct val="100000"/>
              </a:lnSpc>
              <a:spcAft>
                <a:spcPts val="201"/>
              </a:spcAft>
            </a:pPr>
            <a:endParaRPr lang="de-DE" altLang="zh-CN" sz="2000" spc="-1" dirty="0">
              <a:latin typeface="Lato"/>
              <a:ea typeface="MS PGothic"/>
            </a:endParaRPr>
          </a:p>
          <a:p>
            <a:pPr algn="ctr">
              <a:spcAft>
                <a:spcPts val="201"/>
              </a:spcAft>
            </a:pPr>
            <a:r>
              <a:rPr lang="de-DE" altLang="zh-CN" sz="2400" spc="-1" dirty="0">
                <a:latin typeface="Lato"/>
                <a:ea typeface="MS PGothic"/>
              </a:rPr>
              <a:t>Department of Computer Science and Engineering</a:t>
            </a:r>
          </a:p>
          <a:p>
            <a:pPr algn="ctr">
              <a:spcAft>
                <a:spcPts val="201"/>
              </a:spcAft>
            </a:pPr>
            <a:r>
              <a:rPr lang="de-DE" altLang="zh-CN" sz="2400" spc="-1" dirty="0">
                <a:latin typeface="Lato"/>
                <a:ea typeface="MS PGothic"/>
              </a:rPr>
              <a:t>Southern University of Science and Technology</a:t>
            </a:r>
          </a:p>
        </p:txBody>
      </p:sp>
      <p:sp>
        <p:nvSpPr>
          <p:cNvPr id="2" name="TextBox 1">
            <a:extLst>
              <a:ext uri="{FF2B5EF4-FFF2-40B4-BE49-F238E27FC236}">
                <a16:creationId xmlns:a16="http://schemas.microsoft.com/office/drawing/2014/main" id="{0D97BE64-0D45-0A4C-8E02-0B2A9080F805}"/>
              </a:ext>
            </a:extLst>
          </p:cNvPr>
          <p:cNvSpPr txBox="1"/>
          <p:nvPr/>
        </p:nvSpPr>
        <p:spPr>
          <a:xfrm>
            <a:off x="1962150" y="7543800"/>
            <a:ext cx="1070610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65000"/>
                    <a:lumOff val="35000"/>
                  </a:schemeClr>
                </a:solidFill>
                <a:latin typeface="Lato" panose="020F0502020204030203" pitchFamily="34" charset="77"/>
              </a:rPr>
              <a:t>Most contents are from slides made by Stéphane </a:t>
            </a:r>
            <a:r>
              <a:rPr lang="en-US" sz="1600" dirty="0" err="1">
                <a:solidFill>
                  <a:schemeClr val="tx1">
                    <a:lumMod val="65000"/>
                    <a:lumOff val="35000"/>
                  </a:schemeClr>
                </a:solidFill>
                <a:latin typeface="Lato" panose="020F0502020204030203" pitchFamily="34" charset="77"/>
              </a:rPr>
              <a:t>Faroult</a:t>
            </a:r>
            <a:r>
              <a:rPr lang="en-US" sz="1600" dirty="0">
                <a:solidFill>
                  <a:schemeClr val="tx1">
                    <a:lumMod val="65000"/>
                    <a:lumOff val="35000"/>
                  </a:schemeClr>
                </a:solidFill>
                <a:latin typeface="Lato" panose="020F0502020204030203" pitchFamily="34" charset="77"/>
              </a:rPr>
              <a:t> and the authors of Database System Concepts (7</a:t>
            </a:r>
            <a:r>
              <a:rPr lang="en-US" sz="1600" baseline="30000" dirty="0">
                <a:solidFill>
                  <a:schemeClr val="tx1">
                    <a:lumMod val="65000"/>
                    <a:lumOff val="35000"/>
                  </a:schemeClr>
                </a:solidFill>
                <a:latin typeface="Lato" panose="020F0502020204030203" pitchFamily="34" charset="77"/>
              </a:rPr>
              <a:t>th</a:t>
            </a:r>
            <a:r>
              <a:rPr lang="en-US" sz="1600" dirty="0">
                <a:solidFill>
                  <a:schemeClr val="tx1">
                    <a:lumMod val="65000"/>
                    <a:lumOff val="35000"/>
                  </a:schemeClr>
                </a:solidFill>
                <a:latin typeface="Lato" panose="020F0502020204030203" pitchFamily="34" charset="77"/>
              </a:rPr>
              <a:t> Edition), revised by Dr. </a:t>
            </a:r>
            <a:r>
              <a:rPr lang="en-US" sz="1600" dirty="0" err="1">
                <a:solidFill>
                  <a:schemeClr val="tx1">
                    <a:lumMod val="65000"/>
                    <a:lumOff val="35000"/>
                  </a:schemeClr>
                </a:solidFill>
                <a:latin typeface="Lato" panose="020F0502020204030203" pitchFamily="34" charset="77"/>
              </a:rPr>
              <a:t>Yuxin</a:t>
            </a:r>
            <a:r>
              <a:rPr lang="en-US" sz="1600" dirty="0">
                <a:solidFill>
                  <a:schemeClr val="tx1">
                    <a:lumMod val="65000"/>
                    <a:lumOff val="35000"/>
                  </a:schemeClr>
                </a:solidFill>
                <a:latin typeface="Lato" panose="020F0502020204030203" pitchFamily="34" charset="77"/>
              </a:rPr>
              <a:t> Ma.</a:t>
            </a:r>
          </a:p>
          <a:p>
            <a:pPr marL="285750" indent="-285750">
              <a:buFont typeface="Arial" panose="020B0604020202020204" pitchFamily="34" charset="0"/>
              <a:buChar char="•"/>
            </a:pPr>
            <a:r>
              <a:rPr lang="en-US" sz="1600" dirty="0">
                <a:solidFill>
                  <a:schemeClr val="tx1">
                    <a:lumMod val="65000"/>
                    <a:lumOff val="35000"/>
                  </a:schemeClr>
                </a:solidFill>
                <a:latin typeface="Lato" panose="020F0502020204030203" pitchFamily="34" charset="77"/>
              </a:rPr>
              <a:t>Their original slides have been modified to adapt to the schedule of CS307 at </a:t>
            </a:r>
            <a:r>
              <a:rPr lang="en-US" sz="1600" dirty="0" err="1">
                <a:solidFill>
                  <a:schemeClr val="tx1">
                    <a:lumMod val="65000"/>
                    <a:lumOff val="35000"/>
                  </a:schemeClr>
                </a:solidFill>
                <a:latin typeface="Lato" panose="020F0502020204030203" pitchFamily="34" charset="77"/>
              </a:rPr>
              <a:t>SUSTech</a:t>
            </a:r>
            <a:r>
              <a:rPr lang="en-US" sz="1600" dirty="0">
                <a:solidFill>
                  <a:schemeClr val="tx1">
                    <a:lumMod val="65000"/>
                    <a:lumOff val="35000"/>
                  </a:schemeClr>
                </a:solidFill>
                <a:latin typeface="Lato" panose="020F0502020204030203" pitchFamily="34" charset="77"/>
              </a:rPr>
              <a:t>.</a:t>
            </a:r>
          </a:p>
        </p:txBody>
      </p:sp>
    </p:spTree>
    <p:extLst>
      <p:ext uri="{BB962C8B-B14F-4D97-AF65-F5344CB8AC3E}">
        <p14:creationId xmlns:p14="http://schemas.microsoft.com/office/powerpoint/2010/main" val="299020722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24CFEB7-C81F-9D4E-BE92-2EFECD633F2C}"/>
              </a:ext>
            </a:extLst>
          </p:cNvPr>
          <p:cNvSpPr/>
          <p:nvPr/>
        </p:nvSpPr>
        <p:spPr bwMode="auto">
          <a:xfrm>
            <a:off x="6896102" y="3218707"/>
            <a:ext cx="6515098" cy="665774"/>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9" name="Rectangle 18">
            <a:extLst>
              <a:ext uri="{FF2B5EF4-FFF2-40B4-BE49-F238E27FC236}">
                <a16:creationId xmlns:a16="http://schemas.microsoft.com/office/drawing/2014/main" id="{0243B156-D80E-7E49-8EF2-0896A0E76C3C}"/>
              </a:ext>
            </a:extLst>
          </p:cNvPr>
          <p:cNvSpPr/>
          <p:nvPr/>
        </p:nvSpPr>
        <p:spPr bwMode="auto">
          <a:xfrm>
            <a:off x="1219200" y="3218707"/>
            <a:ext cx="4343400" cy="665774"/>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2" name="Content Placeholder 1">
            <a:extLst>
              <a:ext uri="{FF2B5EF4-FFF2-40B4-BE49-F238E27FC236}">
                <a16:creationId xmlns:a16="http://schemas.microsoft.com/office/drawing/2014/main" id="{A9C0E3C3-06A0-E64E-8D44-0DD0283F98F3}"/>
              </a:ext>
            </a:extLst>
          </p:cNvPr>
          <p:cNvSpPr>
            <a:spLocks noGrp="1"/>
          </p:cNvSpPr>
          <p:nvPr>
            <p:ph idx="1"/>
          </p:nvPr>
        </p:nvSpPr>
        <p:spPr/>
        <p:txBody>
          <a:bodyPr/>
          <a:lstStyle/>
          <a:p>
            <a:r>
              <a:rPr lang="en-US" dirty="0">
                <a:solidFill>
                  <a:srgbClr val="A2424F"/>
                </a:solidFill>
              </a:rPr>
              <a:t>QUEL</a:t>
            </a:r>
            <a:r>
              <a:rPr lang="en-US" dirty="0"/>
              <a:t>, born at </a:t>
            </a:r>
            <a:r>
              <a:rPr lang="en-US" b="1" dirty="0"/>
              <a:t>Berkeley</a:t>
            </a:r>
            <a:r>
              <a:rPr lang="en-US" dirty="0"/>
              <a:t>, and associated with </a:t>
            </a:r>
            <a:r>
              <a:rPr lang="en-US" dirty="0">
                <a:solidFill>
                  <a:srgbClr val="A2424F"/>
                </a:solidFill>
              </a:rPr>
              <a:t>INGRES</a:t>
            </a:r>
            <a:r>
              <a:rPr lang="en-US" dirty="0"/>
              <a:t>, was highly regarded</a:t>
            </a:r>
          </a:p>
          <a:p>
            <a:pPr lvl="1"/>
            <a:r>
              <a:rPr lang="en-US" dirty="0"/>
              <a:t>Ingres Database</a:t>
            </a:r>
            <a:endParaRPr lang="en-CN" dirty="0"/>
          </a:p>
        </p:txBody>
      </p:sp>
      <p:sp>
        <p:nvSpPr>
          <p:cNvPr id="3" name="Title 2">
            <a:extLst>
              <a:ext uri="{FF2B5EF4-FFF2-40B4-BE49-F238E27FC236}">
                <a16:creationId xmlns:a16="http://schemas.microsoft.com/office/drawing/2014/main" id="{46AEE0E9-0947-5643-A73B-D261965E6648}"/>
              </a:ext>
            </a:extLst>
          </p:cNvPr>
          <p:cNvSpPr>
            <a:spLocks noGrp="1"/>
          </p:cNvSpPr>
          <p:nvPr>
            <p:ph type="title"/>
          </p:nvPr>
        </p:nvSpPr>
        <p:spPr/>
        <p:txBody>
          <a:bodyPr/>
          <a:lstStyle/>
          <a:p>
            <a:r>
              <a:rPr lang="en-CN"/>
              <a:t>Competing Languages of SQL</a:t>
            </a:r>
          </a:p>
        </p:txBody>
      </p:sp>
      <p:pic>
        <p:nvPicPr>
          <p:cNvPr id="4" name="Image 4" descr="mike_stonebraker.gif">
            <a:extLst>
              <a:ext uri="{FF2B5EF4-FFF2-40B4-BE49-F238E27FC236}">
                <a16:creationId xmlns:a16="http://schemas.microsoft.com/office/drawing/2014/main" id="{F554C9F3-2315-5048-A750-3B8FB6C67C03}"/>
              </a:ext>
            </a:extLst>
          </p:cNvPr>
          <p:cNvPicPr>
            <a:picLocks noChangeAspect="1"/>
          </p:cNvPicPr>
          <p:nvPr/>
        </p:nvPicPr>
        <p:blipFill>
          <a:blip r:embed="rId3" cstate="print"/>
          <a:srcRect b="744"/>
          <a:stretch>
            <a:fillRect/>
          </a:stretch>
        </p:blipFill>
        <p:spPr>
          <a:xfrm>
            <a:off x="12112669" y="5562600"/>
            <a:ext cx="2517731" cy="2667000"/>
          </a:xfrm>
          <a:prstGeom prst="rect">
            <a:avLst/>
          </a:prstGeom>
          <a:effectLst>
            <a:outerShdw blurRad="419100" dist="190500" algn="l" rotWithShape="0">
              <a:prstClr val="black">
                <a:alpha val="40000"/>
              </a:prstClr>
            </a:outerShdw>
          </a:effectLst>
        </p:spPr>
      </p:pic>
      <p:sp>
        <p:nvSpPr>
          <p:cNvPr id="5" name="ZoneTexte 5">
            <a:extLst>
              <a:ext uri="{FF2B5EF4-FFF2-40B4-BE49-F238E27FC236}">
                <a16:creationId xmlns:a16="http://schemas.microsoft.com/office/drawing/2014/main" id="{CAB4DF1F-0105-7F49-BFAA-E83703ACB133}"/>
              </a:ext>
            </a:extLst>
          </p:cNvPr>
          <p:cNvSpPr txBox="1"/>
          <p:nvPr/>
        </p:nvSpPr>
        <p:spPr>
          <a:xfrm>
            <a:off x="7620000" y="7239000"/>
            <a:ext cx="4865357" cy="830997"/>
          </a:xfrm>
          <a:prstGeom prst="rect">
            <a:avLst/>
          </a:prstGeom>
          <a:noFill/>
        </p:spPr>
        <p:txBody>
          <a:bodyPr wrap="square" rtlCol="0">
            <a:spAutoFit/>
          </a:bodyPr>
          <a:lstStyle/>
          <a:p>
            <a:pPr algn="ctr"/>
            <a:r>
              <a:rPr lang="fr-FR" sz="2800" dirty="0">
                <a:solidFill>
                  <a:srgbClr val="000000"/>
                </a:solidFill>
                <a:latin typeface="Lato" panose="020F0502020204030203" pitchFamily="34" charset="77"/>
              </a:rPr>
              <a:t>Michael </a:t>
            </a:r>
            <a:r>
              <a:rPr lang="fr-FR" sz="2800" dirty="0" err="1">
                <a:solidFill>
                  <a:srgbClr val="000000"/>
                </a:solidFill>
                <a:latin typeface="Lato" panose="020F0502020204030203" pitchFamily="34" charset="77"/>
              </a:rPr>
              <a:t>Stonebraker</a:t>
            </a:r>
            <a:r>
              <a:rPr lang="fr-FR" sz="2800" dirty="0">
                <a:solidFill>
                  <a:srgbClr val="000000"/>
                </a:solidFill>
                <a:latin typeface="Lato" panose="020F0502020204030203" pitchFamily="34" charset="77"/>
              </a:rPr>
              <a:t> (1943-)</a:t>
            </a:r>
          </a:p>
          <a:p>
            <a:pPr algn="ctr"/>
            <a:r>
              <a:rPr lang="fr-FR" sz="2000" dirty="0">
                <a:solidFill>
                  <a:srgbClr val="000000"/>
                </a:solidFill>
                <a:latin typeface="Lato" panose="020F0502020204030203" pitchFamily="34" charset="77"/>
              </a:rPr>
              <a:t>Turing </a:t>
            </a:r>
            <a:r>
              <a:rPr lang="fr-FR" sz="2000" dirty="0" err="1">
                <a:solidFill>
                  <a:srgbClr val="000000"/>
                </a:solidFill>
                <a:latin typeface="Lato" panose="020F0502020204030203" pitchFamily="34" charset="77"/>
              </a:rPr>
              <a:t>Award</a:t>
            </a:r>
            <a:r>
              <a:rPr lang="fr-FR" sz="2000" dirty="0">
                <a:solidFill>
                  <a:srgbClr val="000000"/>
                </a:solidFill>
                <a:latin typeface="Lato" panose="020F0502020204030203" pitchFamily="34" charset="77"/>
              </a:rPr>
              <a:t> 2014</a:t>
            </a:r>
            <a:endParaRPr lang="en-GB" sz="2000" dirty="0">
              <a:solidFill>
                <a:srgbClr val="000000"/>
              </a:solidFill>
              <a:latin typeface="Lato" panose="020F0502020204030203" pitchFamily="34" charset="77"/>
            </a:endParaRPr>
          </a:p>
        </p:txBody>
      </p:sp>
      <p:sp>
        <p:nvSpPr>
          <p:cNvPr id="6" name="TextBox 5">
            <a:extLst>
              <a:ext uri="{FF2B5EF4-FFF2-40B4-BE49-F238E27FC236}">
                <a16:creationId xmlns:a16="http://schemas.microsoft.com/office/drawing/2014/main" id="{59A45617-54C8-0348-87DE-74800F5C3831}"/>
              </a:ext>
            </a:extLst>
          </p:cNvPr>
          <p:cNvSpPr txBox="1"/>
          <p:nvPr/>
        </p:nvSpPr>
        <p:spPr>
          <a:xfrm>
            <a:off x="1219200" y="3218707"/>
            <a:ext cx="1447800" cy="609600"/>
          </a:xfrm>
          <a:prstGeom prst="rect">
            <a:avLst/>
          </a:prstGeom>
          <a:noFill/>
        </p:spPr>
        <p:txBody>
          <a:bodyPr wrap="square" rtlCol="0">
            <a:spAutoFit/>
          </a:bodyPr>
          <a:lstStyle/>
          <a:p>
            <a:r>
              <a:rPr lang="en-CN">
                <a:latin typeface="Lato" panose="020F0502020204030203" pitchFamily="34" charset="77"/>
              </a:rPr>
              <a:t>QUEL</a:t>
            </a:r>
          </a:p>
        </p:txBody>
      </p:sp>
      <p:sp>
        <p:nvSpPr>
          <p:cNvPr id="7" name="TextBox 6">
            <a:extLst>
              <a:ext uri="{FF2B5EF4-FFF2-40B4-BE49-F238E27FC236}">
                <a16:creationId xmlns:a16="http://schemas.microsoft.com/office/drawing/2014/main" id="{FEBC506C-865B-674A-A512-DDFDA5398434}"/>
              </a:ext>
            </a:extLst>
          </p:cNvPr>
          <p:cNvSpPr txBox="1"/>
          <p:nvPr/>
        </p:nvSpPr>
        <p:spPr>
          <a:xfrm>
            <a:off x="4114800" y="3218707"/>
            <a:ext cx="1447800" cy="609600"/>
          </a:xfrm>
          <a:prstGeom prst="rect">
            <a:avLst/>
          </a:prstGeom>
          <a:noFill/>
        </p:spPr>
        <p:txBody>
          <a:bodyPr wrap="square" rtlCol="0">
            <a:spAutoFit/>
          </a:bodyPr>
          <a:lstStyle/>
          <a:p>
            <a:r>
              <a:rPr lang="en-CN">
                <a:latin typeface="Lato" panose="020F0502020204030203" pitchFamily="34" charset="77"/>
              </a:rPr>
              <a:t>Ingres</a:t>
            </a:r>
          </a:p>
        </p:txBody>
      </p:sp>
      <p:cxnSp>
        <p:nvCxnSpPr>
          <p:cNvPr id="9" name="Straight Connector 8">
            <a:extLst>
              <a:ext uri="{FF2B5EF4-FFF2-40B4-BE49-F238E27FC236}">
                <a16:creationId xmlns:a16="http://schemas.microsoft.com/office/drawing/2014/main" id="{427D9523-755D-3E47-894A-819065179F5D}"/>
              </a:ext>
            </a:extLst>
          </p:cNvPr>
          <p:cNvCxnSpPr>
            <a:stCxn id="6" idx="3"/>
            <a:endCxn id="7" idx="1"/>
          </p:cNvCxnSpPr>
          <p:nvPr/>
        </p:nvCxnSpPr>
        <p:spPr bwMode="auto">
          <a:xfrm>
            <a:off x="2667000" y="3523507"/>
            <a:ext cx="1447800" cy="0"/>
          </a:xfrm>
          <a:prstGeom prst="line">
            <a:avLst/>
          </a:prstGeom>
          <a:solidFill>
            <a:schemeClr val="accent1"/>
          </a:solidFill>
          <a:ln w="28575" cap="flat" cmpd="sng" algn="ctr">
            <a:solidFill>
              <a:srgbClr val="A2424F"/>
            </a:solidFill>
            <a:prstDash val="dash"/>
            <a:round/>
            <a:headEnd type="none" w="med" len="med"/>
            <a:tailEnd type="none" w="med" len="med"/>
          </a:ln>
          <a:effectLst/>
        </p:spPr>
      </p:cxnSp>
      <p:sp>
        <p:nvSpPr>
          <p:cNvPr id="10" name="TextBox 9">
            <a:extLst>
              <a:ext uri="{FF2B5EF4-FFF2-40B4-BE49-F238E27FC236}">
                <a16:creationId xmlns:a16="http://schemas.microsoft.com/office/drawing/2014/main" id="{78200204-9454-EF42-A1DC-359CCEDF2B60}"/>
              </a:ext>
            </a:extLst>
          </p:cNvPr>
          <p:cNvSpPr txBox="1"/>
          <p:nvPr/>
        </p:nvSpPr>
        <p:spPr>
          <a:xfrm>
            <a:off x="7010400" y="3268928"/>
            <a:ext cx="2971800" cy="615553"/>
          </a:xfrm>
          <a:prstGeom prst="rect">
            <a:avLst/>
          </a:prstGeom>
          <a:noFill/>
        </p:spPr>
        <p:txBody>
          <a:bodyPr wrap="square" rtlCol="0">
            <a:spAutoFit/>
          </a:bodyPr>
          <a:lstStyle/>
          <a:p>
            <a:r>
              <a:rPr lang="en-CN">
                <a:latin typeface="Lato" panose="020F0502020204030203" pitchFamily="34" charset="77"/>
              </a:rPr>
              <a:t>SEQUEL (SQL)</a:t>
            </a:r>
          </a:p>
        </p:txBody>
      </p:sp>
      <p:sp>
        <p:nvSpPr>
          <p:cNvPr id="11" name="TextBox 10">
            <a:extLst>
              <a:ext uri="{FF2B5EF4-FFF2-40B4-BE49-F238E27FC236}">
                <a16:creationId xmlns:a16="http://schemas.microsoft.com/office/drawing/2014/main" id="{527D8AAF-0F7D-4244-A782-CABD154AD6BE}"/>
              </a:ext>
            </a:extLst>
          </p:cNvPr>
          <p:cNvSpPr txBox="1"/>
          <p:nvPr/>
        </p:nvSpPr>
        <p:spPr>
          <a:xfrm>
            <a:off x="11430000" y="3268928"/>
            <a:ext cx="2209800" cy="615553"/>
          </a:xfrm>
          <a:prstGeom prst="rect">
            <a:avLst/>
          </a:prstGeom>
          <a:noFill/>
        </p:spPr>
        <p:txBody>
          <a:bodyPr wrap="square" rtlCol="0">
            <a:spAutoFit/>
          </a:bodyPr>
          <a:lstStyle/>
          <a:p>
            <a:r>
              <a:rPr lang="en-CN">
                <a:latin typeface="Lato" panose="020F0502020204030203" pitchFamily="34" charset="77"/>
              </a:rPr>
              <a:t>Postgres</a:t>
            </a:r>
          </a:p>
        </p:txBody>
      </p:sp>
      <p:cxnSp>
        <p:nvCxnSpPr>
          <p:cNvPr id="12" name="Straight Connector 11">
            <a:extLst>
              <a:ext uri="{FF2B5EF4-FFF2-40B4-BE49-F238E27FC236}">
                <a16:creationId xmlns:a16="http://schemas.microsoft.com/office/drawing/2014/main" id="{D85A08BA-C413-1647-B6FF-6951122DFA45}"/>
              </a:ext>
            </a:extLst>
          </p:cNvPr>
          <p:cNvCxnSpPr>
            <a:cxnSpLocks/>
            <a:stCxn id="10" idx="3"/>
            <a:endCxn id="11" idx="1"/>
          </p:cNvCxnSpPr>
          <p:nvPr/>
        </p:nvCxnSpPr>
        <p:spPr bwMode="auto">
          <a:xfrm>
            <a:off x="9982200" y="3576705"/>
            <a:ext cx="1447800" cy="0"/>
          </a:xfrm>
          <a:prstGeom prst="line">
            <a:avLst/>
          </a:prstGeom>
          <a:solidFill>
            <a:schemeClr val="accent1"/>
          </a:solidFill>
          <a:ln w="28575" cap="flat" cmpd="sng" algn="ctr">
            <a:solidFill>
              <a:srgbClr val="A2424F"/>
            </a:solidFill>
            <a:prstDash val="dash"/>
            <a:round/>
            <a:headEnd type="none" w="med" len="med"/>
            <a:tailEnd type="none" w="med" len="med"/>
          </a:ln>
          <a:effectLst/>
        </p:spPr>
      </p:cxnSp>
      <p:cxnSp>
        <p:nvCxnSpPr>
          <p:cNvPr id="16" name="Straight Arrow Connector 15">
            <a:extLst>
              <a:ext uri="{FF2B5EF4-FFF2-40B4-BE49-F238E27FC236}">
                <a16:creationId xmlns:a16="http://schemas.microsoft.com/office/drawing/2014/main" id="{D0641736-8E17-C54A-8130-883DA2E51690}"/>
              </a:ext>
            </a:extLst>
          </p:cNvPr>
          <p:cNvCxnSpPr>
            <a:cxnSpLocks/>
          </p:cNvCxnSpPr>
          <p:nvPr/>
        </p:nvCxnSpPr>
        <p:spPr bwMode="auto">
          <a:xfrm>
            <a:off x="5791200" y="3576705"/>
            <a:ext cx="990600" cy="0"/>
          </a:xfrm>
          <a:prstGeom prst="straightConnector1">
            <a:avLst/>
          </a:prstGeom>
          <a:solidFill>
            <a:schemeClr val="accent1"/>
          </a:solidFill>
          <a:ln w="76200" cap="flat" cmpd="sng" algn="ctr">
            <a:solidFill>
              <a:schemeClr val="bg1">
                <a:lumMod val="50000"/>
              </a:schemeClr>
            </a:solidFill>
            <a:prstDash val="solid"/>
            <a:round/>
            <a:headEnd type="none" w="med" len="med"/>
            <a:tailEnd type="triangle"/>
          </a:ln>
          <a:effectLst/>
        </p:spPr>
      </p:cxnSp>
      <p:pic>
        <p:nvPicPr>
          <p:cNvPr id="18" name="Picture 17">
            <a:extLst>
              <a:ext uri="{FF2B5EF4-FFF2-40B4-BE49-F238E27FC236}">
                <a16:creationId xmlns:a16="http://schemas.microsoft.com/office/drawing/2014/main" id="{49D55255-3ABC-214C-9A36-A7C86BAFD90D}"/>
              </a:ext>
            </a:extLst>
          </p:cNvPr>
          <p:cNvPicPr>
            <a:picLocks noChangeAspect="1"/>
          </p:cNvPicPr>
          <p:nvPr/>
        </p:nvPicPr>
        <p:blipFill>
          <a:blip r:embed="rId4"/>
          <a:stretch>
            <a:fillRect/>
          </a:stretch>
        </p:blipFill>
        <p:spPr>
          <a:xfrm>
            <a:off x="834174" y="4350917"/>
            <a:ext cx="10927285" cy="2733964"/>
          </a:xfrm>
          <a:prstGeom prst="rect">
            <a:avLst/>
          </a:prstGeom>
        </p:spPr>
      </p:pic>
      <p:sp>
        <p:nvSpPr>
          <p:cNvPr id="13" name="文本框 12">
            <a:extLst>
              <a:ext uri="{FF2B5EF4-FFF2-40B4-BE49-F238E27FC236}">
                <a16:creationId xmlns:a16="http://schemas.microsoft.com/office/drawing/2014/main" id="{C0A3DAFB-B402-0E59-D062-A0DB8D2D9A85}"/>
              </a:ext>
            </a:extLst>
          </p:cNvPr>
          <p:cNvSpPr txBox="1"/>
          <p:nvPr/>
        </p:nvSpPr>
        <p:spPr>
          <a:xfrm>
            <a:off x="0" y="7265968"/>
            <a:ext cx="7620000" cy="954107"/>
          </a:xfrm>
          <a:prstGeom prst="rect">
            <a:avLst/>
          </a:prstGeom>
          <a:noFill/>
        </p:spPr>
        <p:txBody>
          <a:bodyPr wrap="square">
            <a:spAutoFit/>
          </a:bodyPr>
          <a:lstStyle/>
          <a:p>
            <a:pPr algn="ctr"/>
            <a:r>
              <a:rPr lang="zh-CN" altLang="en-US" sz="2800" b="0" i="0" dirty="0">
                <a:solidFill>
                  <a:srgbClr val="202122"/>
                </a:solidFill>
                <a:effectLst/>
                <a:latin typeface="Arial" panose="020B0604020202020204" pitchFamily="34" charset="0"/>
              </a:rPr>
              <a:t>无论从任何意义上来说，</a:t>
            </a:r>
            <a:r>
              <a:rPr lang="en-US" altLang="zh-CN" sz="2800" b="0" i="0" dirty="0">
                <a:solidFill>
                  <a:srgbClr val="202122"/>
                </a:solidFill>
                <a:effectLst/>
                <a:latin typeface="Arial" panose="020B0604020202020204" pitchFamily="34" charset="0"/>
              </a:rPr>
              <a:t>Ingres </a:t>
            </a:r>
            <a:r>
              <a:rPr lang="zh-CN" altLang="en-US" sz="2800" b="0" i="0" dirty="0">
                <a:solidFill>
                  <a:srgbClr val="202122"/>
                </a:solidFill>
                <a:effectLst/>
                <a:latin typeface="Arial" panose="020B0604020202020204" pitchFamily="34" charset="0"/>
              </a:rPr>
              <a:t>都是历史上最有影响的计算机研究项目之一</a:t>
            </a:r>
            <a:r>
              <a:rPr lang="zh-CN" altLang="en-US" sz="2800" dirty="0">
                <a:solidFill>
                  <a:srgbClr val="202122"/>
                </a:solidFill>
              </a:rPr>
              <a:t>。</a:t>
            </a:r>
            <a:endParaRPr lang="zh-CN" altLang="en-US" sz="2800" dirty="0"/>
          </a:p>
        </p:txBody>
      </p:sp>
      <p:pic>
        <p:nvPicPr>
          <p:cNvPr id="15" name="图片 14">
            <a:extLst>
              <a:ext uri="{FF2B5EF4-FFF2-40B4-BE49-F238E27FC236}">
                <a16:creationId xmlns:a16="http://schemas.microsoft.com/office/drawing/2014/main" id="{32D9B93D-FC41-034E-9756-58CB879243DB}"/>
              </a:ext>
            </a:extLst>
          </p:cNvPr>
          <p:cNvPicPr>
            <a:picLocks noChangeAspect="1"/>
          </p:cNvPicPr>
          <p:nvPr/>
        </p:nvPicPr>
        <p:blipFill>
          <a:blip r:embed="rId5"/>
          <a:stretch>
            <a:fillRect/>
          </a:stretch>
        </p:blipFill>
        <p:spPr>
          <a:xfrm>
            <a:off x="11430000" y="152400"/>
            <a:ext cx="2903472" cy="1463167"/>
          </a:xfrm>
          <a:prstGeom prst="rect">
            <a:avLst/>
          </a:prstGeom>
        </p:spPr>
      </p:pic>
    </p:spTree>
    <p:extLst>
      <p:ext uri="{BB962C8B-B14F-4D97-AF65-F5344CB8AC3E}">
        <p14:creationId xmlns:p14="http://schemas.microsoft.com/office/powerpoint/2010/main" val="1531074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AC19CE-13D8-B64A-972C-25366147DDE0}"/>
              </a:ext>
            </a:extLst>
          </p:cNvPr>
          <p:cNvSpPr>
            <a:spLocks noGrp="1"/>
          </p:cNvSpPr>
          <p:nvPr>
            <p:ph idx="1"/>
          </p:nvPr>
        </p:nvSpPr>
        <p:spPr/>
        <p:txBody>
          <a:bodyPr/>
          <a:lstStyle/>
          <a:p>
            <a:r>
              <a:rPr lang="en-CN"/>
              <a:t>QBE </a:t>
            </a:r>
            <a:r>
              <a:rPr lang="en-US"/>
              <a:t>(Query by Example)</a:t>
            </a:r>
          </a:p>
          <a:p>
            <a:pPr lvl="1"/>
            <a:r>
              <a:rPr lang="en-US"/>
              <a:t>A visual querying tool (visual but with characters)</a:t>
            </a:r>
          </a:p>
          <a:p>
            <a:pPr lvl="1"/>
            <a:r>
              <a:rPr lang="en-US"/>
              <a:t>Created by IBM as well</a:t>
            </a:r>
            <a:endParaRPr lang="en-CN"/>
          </a:p>
        </p:txBody>
      </p:sp>
      <p:sp>
        <p:nvSpPr>
          <p:cNvPr id="3" name="Title 2">
            <a:extLst>
              <a:ext uri="{FF2B5EF4-FFF2-40B4-BE49-F238E27FC236}">
                <a16:creationId xmlns:a16="http://schemas.microsoft.com/office/drawing/2014/main" id="{E7785BC1-F68E-6A49-8E3D-82E62EBF5B55}"/>
              </a:ext>
            </a:extLst>
          </p:cNvPr>
          <p:cNvSpPr>
            <a:spLocks noGrp="1"/>
          </p:cNvSpPr>
          <p:nvPr>
            <p:ph type="title"/>
          </p:nvPr>
        </p:nvSpPr>
        <p:spPr/>
        <p:txBody>
          <a:bodyPr/>
          <a:lstStyle/>
          <a:p>
            <a:r>
              <a:rPr lang="en-CN"/>
              <a:t>Competing Languages of SQL</a:t>
            </a:r>
          </a:p>
        </p:txBody>
      </p:sp>
      <p:pic>
        <p:nvPicPr>
          <p:cNvPr id="4" name="Picture 3">
            <a:extLst>
              <a:ext uri="{FF2B5EF4-FFF2-40B4-BE49-F238E27FC236}">
                <a16:creationId xmlns:a16="http://schemas.microsoft.com/office/drawing/2014/main" id="{4BD8F6CF-1265-224C-A603-8403FF63F45B}"/>
              </a:ext>
            </a:extLst>
          </p:cNvPr>
          <p:cNvPicPr>
            <a:picLocks noChangeAspect="1"/>
          </p:cNvPicPr>
          <p:nvPr/>
        </p:nvPicPr>
        <p:blipFill>
          <a:blip r:embed="rId3"/>
          <a:stretch>
            <a:fillRect/>
          </a:stretch>
        </p:blipFill>
        <p:spPr>
          <a:xfrm>
            <a:off x="2971800" y="3505200"/>
            <a:ext cx="7374759" cy="3048000"/>
          </a:xfrm>
          <a:prstGeom prst="rect">
            <a:avLst/>
          </a:prstGeom>
        </p:spPr>
      </p:pic>
      <p:pic>
        <p:nvPicPr>
          <p:cNvPr id="6" name="Picture 5">
            <a:extLst>
              <a:ext uri="{FF2B5EF4-FFF2-40B4-BE49-F238E27FC236}">
                <a16:creationId xmlns:a16="http://schemas.microsoft.com/office/drawing/2014/main" id="{4F778459-BF76-8E46-B914-99C04E868807}"/>
              </a:ext>
            </a:extLst>
          </p:cNvPr>
          <p:cNvPicPr>
            <a:picLocks noChangeAspect="1"/>
          </p:cNvPicPr>
          <p:nvPr/>
        </p:nvPicPr>
        <p:blipFill>
          <a:blip r:embed="rId4"/>
          <a:stretch>
            <a:fillRect/>
          </a:stretch>
        </p:blipFill>
        <p:spPr>
          <a:xfrm>
            <a:off x="228600" y="3505200"/>
            <a:ext cx="2924688" cy="3810000"/>
          </a:xfrm>
          <a:prstGeom prst="rect">
            <a:avLst/>
          </a:prstGeom>
        </p:spPr>
      </p:pic>
      <p:cxnSp>
        <p:nvCxnSpPr>
          <p:cNvPr id="7" name="Straight Arrow Connector 6">
            <a:extLst>
              <a:ext uri="{FF2B5EF4-FFF2-40B4-BE49-F238E27FC236}">
                <a16:creationId xmlns:a16="http://schemas.microsoft.com/office/drawing/2014/main" id="{4D87CA66-402A-5547-8BAF-09CA6ACF78F8}"/>
              </a:ext>
            </a:extLst>
          </p:cNvPr>
          <p:cNvCxnSpPr>
            <a:cxnSpLocks/>
          </p:cNvCxnSpPr>
          <p:nvPr/>
        </p:nvCxnSpPr>
        <p:spPr bwMode="auto">
          <a:xfrm>
            <a:off x="2476500" y="5181600"/>
            <a:ext cx="1181100" cy="0"/>
          </a:xfrm>
          <a:prstGeom prst="straightConnector1">
            <a:avLst/>
          </a:prstGeom>
          <a:solidFill>
            <a:schemeClr val="accent1"/>
          </a:solidFill>
          <a:ln w="76200" cap="flat" cmpd="sng" algn="ctr">
            <a:solidFill>
              <a:schemeClr val="bg1">
                <a:lumMod val="50000"/>
              </a:schemeClr>
            </a:solidFill>
            <a:prstDash val="solid"/>
            <a:round/>
            <a:headEnd type="none" w="med" len="med"/>
            <a:tailEnd type="triangle"/>
          </a:ln>
          <a:effectLst/>
        </p:spPr>
      </p:cxnSp>
      <p:grpSp>
        <p:nvGrpSpPr>
          <p:cNvPr id="9" name="Groupe 6">
            <a:extLst>
              <a:ext uri="{FF2B5EF4-FFF2-40B4-BE49-F238E27FC236}">
                <a16:creationId xmlns:a16="http://schemas.microsoft.com/office/drawing/2014/main" id="{885618CC-A62F-C64A-97F4-BE415C3792B2}"/>
              </a:ext>
            </a:extLst>
          </p:cNvPr>
          <p:cNvGrpSpPr/>
          <p:nvPr/>
        </p:nvGrpSpPr>
        <p:grpSpPr>
          <a:xfrm>
            <a:off x="10715963" y="3962400"/>
            <a:ext cx="3528392" cy="3166611"/>
            <a:chOff x="3707904" y="2420888"/>
            <a:chExt cx="3528392" cy="3166611"/>
          </a:xfrm>
        </p:grpSpPr>
        <p:pic>
          <p:nvPicPr>
            <p:cNvPr id="10" name="Image 4" descr="moshe_zloof_T.png">
              <a:extLst>
                <a:ext uri="{FF2B5EF4-FFF2-40B4-BE49-F238E27FC236}">
                  <a16:creationId xmlns:a16="http://schemas.microsoft.com/office/drawing/2014/main" id="{86FCCA24-2446-8E43-A468-4FB94A748F1B}"/>
                </a:ext>
              </a:extLst>
            </p:cNvPr>
            <p:cNvPicPr>
              <a:picLocks noChangeAspect="1"/>
            </p:cNvPicPr>
            <p:nvPr/>
          </p:nvPicPr>
          <p:blipFill>
            <a:blip r:embed="rId5" cstate="print"/>
            <a:stretch>
              <a:fillRect/>
            </a:stretch>
          </p:blipFill>
          <p:spPr>
            <a:xfrm>
              <a:off x="3995936" y="2420888"/>
              <a:ext cx="3048827" cy="2828960"/>
            </a:xfrm>
            <a:prstGeom prst="rect">
              <a:avLst/>
            </a:prstGeom>
          </p:spPr>
        </p:pic>
        <p:sp>
          <p:nvSpPr>
            <p:cNvPr id="11" name="ZoneTexte 5">
              <a:extLst>
                <a:ext uri="{FF2B5EF4-FFF2-40B4-BE49-F238E27FC236}">
                  <a16:creationId xmlns:a16="http://schemas.microsoft.com/office/drawing/2014/main" id="{8028E17C-B39A-0D48-B957-5867EACDD200}"/>
                </a:ext>
              </a:extLst>
            </p:cNvPr>
            <p:cNvSpPr txBox="1"/>
            <p:nvPr/>
          </p:nvSpPr>
          <p:spPr>
            <a:xfrm>
              <a:off x="3707904" y="4941168"/>
              <a:ext cx="3528392" cy="646331"/>
            </a:xfrm>
            <a:prstGeom prst="rect">
              <a:avLst/>
            </a:prstGeom>
            <a:noFill/>
          </p:spPr>
          <p:txBody>
            <a:bodyPr wrap="square" rtlCol="0">
              <a:spAutoFit/>
            </a:bodyPr>
            <a:lstStyle/>
            <a:p>
              <a:pPr algn="ctr"/>
              <a:r>
                <a:rPr lang="fr-FR" sz="3600">
                  <a:latin typeface="Lato" panose="020F0502020204030203" pitchFamily="34" charset="77"/>
                </a:rPr>
                <a:t>Moshé M. </a:t>
              </a:r>
              <a:r>
                <a:rPr lang="fr-FR" sz="3600" err="1">
                  <a:latin typeface="Lato" panose="020F0502020204030203" pitchFamily="34" charset="77"/>
                </a:rPr>
                <a:t>Zloof</a:t>
              </a:r>
              <a:endParaRPr lang="fr-FR" sz="3600">
                <a:latin typeface="Lato" panose="020F0502020204030203" pitchFamily="34" charset="77"/>
              </a:endParaRPr>
            </a:p>
          </p:txBody>
        </p:sp>
      </p:grpSp>
    </p:spTree>
    <p:extLst>
      <p:ext uri="{BB962C8B-B14F-4D97-AF65-F5344CB8AC3E}">
        <p14:creationId xmlns:p14="http://schemas.microsoft.com/office/powerpoint/2010/main" val="302505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80FF19-3B44-9342-BD01-610C07994B34}"/>
              </a:ext>
            </a:extLst>
          </p:cNvPr>
          <p:cNvSpPr>
            <a:spLocks noGrp="1"/>
          </p:cNvSpPr>
          <p:nvPr>
            <p:ph idx="1"/>
          </p:nvPr>
        </p:nvSpPr>
        <p:spPr/>
        <p:txBody>
          <a:bodyPr/>
          <a:lstStyle/>
          <a:p>
            <a:r>
              <a:rPr lang="en-CN" dirty="0"/>
              <a:t>From Codd’s seminal paper:</a:t>
            </a:r>
          </a:p>
          <a:p>
            <a:pPr lvl="1"/>
            <a:r>
              <a:rPr lang="en-CN" dirty="0"/>
              <a:t>A good database language should allow to deal as easily with </a:t>
            </a:r>
            <a:r>
              <a:rPr lang="en-CN" dirty="0">
                <a:solidFill>
                  <a:srgbClr val="A2424F"/>
                </a:solidFill>
              </a:rPr>
              <a:t>contents (data) </a:t>
            </a:r>
            <a:r>
              <a:rPr lang="en-CN" dirty="0"/>
              <a:t>as </a:t>
            </a:r>
            <a:r>
              <a:rPr lang="en-CN" dirty="0">
                <a:solidFill>
                  <a:srgbClr val="A2424F"/>
                </a:solidFill>
              </a:rPr>
              <a:t>containers (tables)</a:t>
            </a:r>
          </a:p>
          <a:p>
            <a:pPr lvl="1"/>
            <a:r>
              <a:rPr lang="en-CN" dirty="0"/>
              <a:t>… Something that SQL does reasonably well</a:t>
            </a:r>
          </a:p>
        </p:txBody>
      </p:sp>
      <p:sp>
        <p:nvSpPr>
          <p:cNvPr id="3" name="Title 2">
            <a:extLst>
              <a:ext uri="{FF2B5EF4-FFF2-40B4-BE49-F238E27FC236}">
                <a16:creationId xmlns:a16="http://schemas.microsoft.com/office/drawing/2014/main" id="{01756212-4E10-1544-BF48-9A1BCA88F53D}"/>
              </a:ext>
            </a:extLst>
          </p:cNvPr>
          <p:cNvSpPr>
            <a:spLocks noGrp="1"/>
          </p:cNvSpPr>
          <p:nvPr>
            <p:ph type="title"/>
          </p:nvPr>
        </p:nvSpPr>
        <p:spPr/>
        <p:txBody>
          <a:bodyPr/>
          <a:lstStyle/>
          <a:p>
            <a:r>
              <a:rPr lang="en-CN"/>
              <a:t>Two Main Components for a Query Language</a:t>
            </a:r>
          </a:p>
        </p:txBody>
      </p:sp>
    </p:spTree>
    <p:extLst>
      <p:ext uri="{BB962C8B-B14F-4D97-AF65-F5344CB8AC3E}">
        <p14:creationId xmlns:p14="http://schemas.microsoft.com/office/powerpoint/2010/main" val="3140769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DFE372-E991-A848-80FA-26C37DE99098}"/>
              </a:ext>
            </a:extLst>
          </p:cNvPr>
          <p:cNvSpPr>
            <a:spLocks noGrp="1"/>
          </p:cNvSpPr>
          <p:nvPr>
            <p:ph idx="1"/>
          </p:nvPr>
        </p:nvSpPr>
        <p:spPr/>
        <p:txBody>
          <a:bodyPr/>
          <a:lstStyle/>
          <a:p>
            <a:r>
              <a:rPr lang="en-US" altLang="zh-CN" dirty="0"/>
              <a:t>Data Definition Language (DDL)</a:t>
            </a:r>
          </a:p>
          <a:p>
            <a:pPr lvl="1"/>
            <a:r>
              <a:rPr lang="en-US" altLang="zh-CN" dirty="0"/>
              <a:t>The SQL data-definition language (DDL) allows the specification of information about relations, including:</a:t>
            </a:r>
          </a:p>
          <a:p>
            <a:pPr lvl="2"/>
            <a:r>
              <a:rPr lang="en-US" altLang="zh-CN" dirty="0"/>
              <a:t>The </a:t>
            </a:r>
            <a:r>
              <a:rPr lang="en-US" altLang="zh-CN" b="1" dirty="0">
                <a:solidFill>
                  <a:srgbClr val="C00000"/>
                </a:solidFill>
              </a:rPr>
              <a:t>schema</a:t>
            </a:r>
            <a:r>
              <a:rPr lang="en-US" altLang="zh-CN" dirty="0"/>
              <a:t> for each relation.</a:t>
            </a:r>
          </a:p>
          <a:p>
            <a:pPr lvl="2"/>
            <a:r>
              <a:rPr lang="en-US" altLang="zh-CN" dirty="0"/>
              <a:t>The type of value associated with each </a:t>
            </a:r>
            <a:r>
              <a:rPr lang="en-US" altLang="zh-CN" b="1" dirty="0">
                <a:solidFill>
                  <a:srgbClr val="C00000"/>
                </a:solidFill>
              </a:rPr>
              <a:t>attribute</a:t>
            </a:r>
            <a:r>
              <a:rPr lang="en-US" altLang="zh-CN" dirty="0"/>
              <a:t>.</a:t>
            </a:r>
          </a:p>
          <a:p>
            <a:pPr lvl="2"/>
            <a:r>
              <a:rPr lang="en-US" altLang="zh-CN" dirty="0"/>
              <a:t>The Integrity </a:t>
            </a:r>
            <a:r>
              <a:rPr lang="en-US" altLang="zh-CN" b="1" dirty="0">
                <a:solidFill>
                  <a:srgbClr val="C00000"/>
                </a:solidFill>
              </a:rPr>
              <a:t>constraints</a:t>
            </a:r>
            <a:r>
              <a:rPr lang="en-US" altLang="zh-CN" dirty="0">
                <a:solidFill>
                  <a:schemeClr val="tx1"/>
                </a:solidFill>
              </a:rPr>
              <a:t>.</a:t>
            </a:r>
          </a:p>
          <a:p>
            <a:pPr lvl="2"/>
            <a:r>
              <a:rPr lang="en-US" altLang="zh-CN" dirty="0"/>
              <a:t>The set of </a:t>
            </a:r>
            <a:r>
              <a:rPr lang="en-US" altLang="zh-CN" b="1" dirty="0">
                <a:solidFill>
                  <a:srgbClr val="C00000"/>
                </a:solidFill>
              </a:rPr>
              <a:t>indices</a:t>
            </a:r>
            <a:r>
              <a:rPr lang="en-US" altLang="zh-CN" dirty="0"/>
              <a:t> to be maintained for each relation.</a:t>
            </a:r>
          </a:p>
          <a:p>
            <a:pPr lvl="2"/>
            <a:r>
              <a:rPr lang="en-US" altLang="zh-CN" b="1" dirty="0">
                <a:solidFill>
                  <a:srgbClr val="C00000"/>
                </a:solidFill>
              </a:rPr>
              <a:t>Security</a:t>
            </a:r>
            <a:r>
              <a:rPr lang="en-US" altLang="zh-CN" dirty="0"/>
              <a:t> and </a:t>
            </a:r>
            <a:r>
              <a:rPr lang="en-US" altLang="zh-CN" b="1" dirty="0">
                <a:solidFill>
                  <a:srgbClr val="C00000"/>
                </a:solidFill>
              </a:rPr>
              <a:t>authorization</a:t>
            </a:r>
            <a:r>
              <a:rPr lang="en-US" altLang="zh-CN" dirty="0"/>
              <a:t> information for each relation.</a:t>
            </a:r>
          </a:p>
          <a:p>
            <a:pPr lvl="2"/>
            <a:r>
              <a:rPr lang="en-US" altLang="zh-CN" dirty="0"/>
              <a:t>The physical </a:t>
            </a:r>
            <a:r>
              <a:rPr lang="en-US" altLang="zh-CN" b="1" dirty="0">
                <a:solidFill>
                  <a:srgbClr val="C00000"/>
                </a:solidFill>
              </a:rPr>
              <a:t>storage</a:t>
            </a:r>
            <a:r>
              <a:rPr lang="en-US" altLang="zh-CN" dirty="0"/>
              <a:t> structure of each relation on disk.</a:t>
            </a:r>
          </a:p>
          <a:p>
            <a:pPr lvl="2"/>
            <a:endParaRPr lang="en-US" altLang="zh-CN" dirty="0"/>
          </a:p>
          <a:p>
            <a:pPr lvl="1"/>
            <a:endParaRPr lang="en-CN" altLang="zh-CN" dirty="0"/>
          </a:p>
        </p:txBody>
      </p:sp>
      <p:sp>
        <p:nvSpPr>
          <p:cNvPr id="3" name="Title 2">
            <a:extLst>
              <a:ext uri="{FF2B5EF4-FFF2-40B4-BE49-F238E27FC236}">
                <a16:creationId xmlns:a16="http://schemas.microsoft.com/office/drawing/2014/main" id="{745BA880-EFF7-C244-ADBB-CE63C85CF181}"/>
              </a:ext>
            </a:extLst>
          </p:cNvPr>
          <p:cNvSpPr>
            <a:spLocks noGrp="1"/>
          </p:cNvSpPr>
          <p:nvPr>
            <p:ph type="title"/>
          </p:nvPr>
        </p:nvSpPr>
        <p:spPr/>
        <p:txBody>
          <a:bodyPr/>
          <a:lstStyle/>
          <a:p>
            <a:r>
              <a:rPr lang="en-CN"/>
              <a:t>Two Main Components for a Query Language</a:t>
            </a:r>
          </a:p>
        </p:txBody>
      </p:sp>
    </p:spTree>
    <p:extLst>
      <p:ext uri="{BB962C8B-B14F-4D97-AF65-F5344CB8AC3E}">
        <p14:creationId xmlns:p14="http://schemas.microsoft.com/office/powerpoint/2010/main" val="226773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DFE372-E991-A848-80FA-26C37DE99098}"/>
              </a:ext>
            </a:extLst>
          </p:cNvPr>
          <p:cNvSpPr>
            <a:spLocks noGrp="1"/>
          </p:cNvSpPr>
          <p:nvPr>
            <p:ph idx="1"/>
          </p:nvPr>
        </p:nvSpPr>
        <p:spPr/>
        <p:txBody>
          <a:bodyPr/>
          <a:lstStyle/>
          <a:p>
            <a:r>
              <a:rPr lang="en-US" altLang="zh-CN" dirty="0"/>
              <a:t>Data Definition Language (DDL)</a:t>
            </a:r>
          </a:p>
          <a:p>
            <a:pPr lvl="1"/>
            <a:r>
              <a:rPr lang="en-US" altLang="zh-CN" dirty="0"/>
              <a:t>The SQL data-definition language (DDL) allows the specification of information about relations, including:</a:t>
            </a:r>
          </a:p>
          <a:p>
            <a:pPr lvl="2"/>
            <a:r>
              <a:rPr lang="en-US" altLang="zh-CN" dirty="0"/>
              <a:t>The </a:t>
            </a:r>
            <a:r>
              <a:rPr lang="en-US" altLang="zh-CN" b="1" dirty="0">
                <a:solidFill>
                  <a:srgbClr val="C00000"/>
                </a:solidFill>
              </a:rPr>
              <a:t>schema</a:t>
            </a:r>
            <a:r>
              <a:rPr lang="en-US" altLang="zh-CN" dirty="0"/>
              <a:t> for each relation.</a:t>
            </a:r>
          </a:p>
          <a:p>
            <a:pPr lvl="2"/>
            <a:r>
              <a:rPr lang="en-US" altLang="zh-CN" dirty="0"/>
              <a:t>The type of value associated with each </a:t>
            </a:r>
            <a:r>
              <a:rPr lang="en-US" altLang="zh-CN" b="1" dirty="0">
                <a:solidFill>
                  <a:srgbClr val="C00000"/>
                </a:solidFill>
              </a:rPr>
              <a:t>attribute</a:t>
            </a:r>
            <a:r>
              <a:rPr lang="en-US" altLang="zh-CN" dirty="0"/>
              <a:t>.</a:t>
            </a:r>
          </a:p>
          <a:p>
            <a:pPr lvl="2"/>
            <a:r>
              <a:rPr lang="en-US" altLang="zh-CN" dirty="0"/>
              <a:t>The Integrity </a:t>
            </a:r>
            <a:r>
              <a:rPr lang="en-US" altLang="zh-CN" b="1" dirty="0">
                <a:solidFill>
                  <a:srgbClr val="C00000"/>
                </a:solidFill>
              </a:rPr>
              <a:t>constraints</a:t>
            </a:r>
            <a:r>
              <a:rPr lang="en-US" altLang="zh-CN" dirty="0">
                <a:solidFill>
                  <a:schemeClr val="tx1"/>
                </a:solidFill>
              </a:rPr>
              <a:t>.</a:t>
            </a:r>
          </a:p>
          <a:p>
            <a:pPr lvl="2"/>
            <a:r>
              <a:rPr lang="en-US" altLang="zh-CN" dirty="0"/>
              <a:t>The set of </a:t>
            </a:r>
            <a:r>
              <a:rPr lang="en-US" altLang="zh-CN" b="1" dirty="0">
                <a:solidFill>
                  <a:srgbClr val="C00000"/>
                </a:solidFill>
              </a:rPr>
              <a:t>indices</a:t>
            </a:r>
            <a:r>
              <a:rPr lang="en-US" altLang="zh-CN" dirty="0"/>
              <a:t> to be maintained for each relation.</a:t>
            </a:r>
          </a:p>
          <a:p>
            <a:pPr lvl="2"/>
            <a:r>
              <a:rPr lang="en-US" altLang="zh-CN" b="1" dirty="0">
                <a:solidFill>
                  <a:srgbClr val="C00000"/>
                </a:solidFill>
              </a:rPr>
              <a:t>Security</a:t>
            </a:r>
            <a:r>
              <a:rPr lang="en-US" altLang="zh-CN" dirty="0"/>
              <a:t> and </a:t>
            </a:r>
            <a:r>
              <a:rPr lang="en-US" altLang="zh-CN" b="1" dirty="0">
                <a:solidFill>
                  <a:srgbClr val="C00000"/>
                </a:solidFill>
              </a:rPr>
              <a:t>authorization</a:t>
            </a:r>
            <a:r>
              <a:rPr lang="en-US" altLang="zh-CN" dirty="0"/>
              <a:t> information for each relation.</a:t>
            </a:r>
          </a:p>
          <a:p>
            <a:pPr lvl="2"/>
            <a:r>
              <a:rPr lang="en-US" altLang="zh-CN" dirty="0"/>
              <a:t>The physical </a:t>
            </a:r>
            <a:r>
              <a:rPr lang="en-US" altLang="zh-CN" b="1" dirty="0">
                <a:solidFill>
                  <a:srgbClr val="C00000"/>
                </a:solidFill>
              </a:rPr>
              <a:t>storage</a:t>
            </a:r>
            <a:r>
              <a:rPr lang="en-US" altLang="zh-CN" dirty="0"/>
              <a:t> structure of each relation on disk.</a:t>
            </a:r>
          </a:p>
          <a:p>
            <a:pPr lvl="2"/>
            <a:endParaRPr lang="en-US" altLang="zh-CN" dirty="0"/>
          </a:p>
          <a:p>
            <a:pPr lvl="1"/>
            <a:endParaRPr lang="en-CN" altLang="zh-CN" dirty="0"/>
          </a:p>
        </p:txBody>
      </p:sp>
      <p:sp>
        <p:nvSpPr>
          <p:cNvPr id="3" name="Title 2">
            <a:extLst>
              <a:ext uri="{FF2B5EF4-FFF2-40B4-BE49-F238E27FC236}">
                <a16:creationId xmlns:a16="http://schemas.microsoft.com/office/drawing/2014/main" id="{745BA880-EFF7-C244-ADBB-CE63C85CF181}"/>
              </a:ext>
            </a:extLst>
          </p:cNvPr>
          <p:cNvSpPr>
            <a:spLocks noGrp="1"/>
          </p:cNvSpPr>
          <p:nvPr>
            <p:ph type="title"/>
          </p:nvPr>
        </p:nvSpPr>
        <p:spPr/>
        <p:txBody>
          <a:bodyPr/>
          <a:lstStyle/>
          <a:p>
            <a:r>
              <a:rPr lang="en-CN"/>
              <a:t>Two Main Components for a Query Language</a:t>
            </a:r>
          </a:p>
        </p:txBody>
      </p:sp>
      <p:sp>
        <p:nvSpPr>
          <p:cNvPr id="4" name="Rounded Rectangle 3">
            <a:extLst>
              <a:ext uri="{FF2B5EF4-FFF2-40B4-BE49-F238E27FC236}">
                <a16:creationId xmlns:a16="http://schemas.microsoft.com/office/drawing/2014/main" id="{23C78A0C-8C49-EB4B-90D1-15976DB7B96D}"/>
              </a:ext>
            </a:extLst>
          </p:cNvPr>
          <p:cNvSpPr/>
          <p:nvPr/>
        </p:nvSpPr>
        <p:spPr bwMode="auto">
          <a:xfrm>
            <a:off x="11506200" y="3924300"/>
            <a:ext cx="1752600" cy="1447800"/>
          </a:xfrm>
          <a:prstGeom prst="roundRect">
            <a:avLst/>
          </a:prstGeom>
          <a:solidFill>
            <a:schemeClr val="accent2">
              <a:lumMod val="40000"/>
              <a:lumOff val="60000"/>
            </a:schemeClr>
          </a:solid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N" sz="2400">
                <a:latin typeface="Consolas" panose="020B0609020204030204" pitchFamily="49" charset="0"/>
                <a:ea typeface="ＭＳ Ｐゴシック" pitchFamily="-107" charset="-128"/>
                <a:cs typeface="Consolas" panose="020B0609020204030204" pitchFamily="49" charset="0"/>
              </a:rPr>
              <a:t>c</a:t>
            </a:r>
            <a:r>
              <a:rPr kumimoji="0" lang="en-CN" sz="2400" b="0" i="0" u="none" strike="noStrike" cap="none" normalizeH="0" baseline="0">
                <a:ln>
                  <a:noFill/>
                </a:ln>
                <a:solidFill>
                  <a:schemeClr val="tx1"/>
                </a:solidFill>
                <a:effectLst/>
                <a:latin typeface="Consolas" panose="020B0609020204030204" pitchFamily="49" charset="0"/>
                <a:ea typeface="ＭＳ Ｐゴシック" pitchFamily="-107" charset="-128"/>
                <a:cs typeface="Consolas" panose="020B0609020204030204" pitchFamily="49" charset="0"/>
              </a:rPr>
              <a:t>reate</a:t>
            </a:r>
          </a:p>
          <a:p>
            <a:pPr marL="0" marR="0" indent="0" algn="l" defTabSz="914400" rtl="0" eaLnBrk="0" fontAlgn="base" latinLnBrk="0" hangingPunct="0">
              <a:lnSpc>
                <a:spcPct val="100000"/>
              </a:lnSpc>
              <a:spcBef>
                <a:spcPct val="0"/>
              </a:spcBef>
              <a:spcAft>
                <a:spcPct val="0"/>
              </a:spcAft>
              <a:buClrTx/>
              <a:buSzTx/>
              <a:buFontTx/>
              <a:buNone/>
              <a:tabLst/>
            </a:pPr>
            <a:r>
              <a:rPr lang="en-CN" sz="2400">
                <a:latin typeface="Consolas" panose="020B0609020204030204" pitchFamily="49" charset="0"/>
                <a:ea typeface="ＭＳ Ｐゴシック" pitchFamily="-107" charset="-128"/>
                <a:cs typeface="Consolas" panose="020B0609020204030204" pitchFamily="49" charset="0"/>
              </a:rPr>
              <a:t>alter</a:t>
            </a:r>
          </a:p>
          <a:p>
            <a:pPr marL="0" marR="0" indent="0" algn="l" defTabSz="914400" rtl="0" eaLnBrk="0" fontAlgn="base" latinLnBrk="0" hangingPunct="0">
              <a:lnSpc>
                <a:spcPct val="100000"/>
              </a:lnSpc>
              <a:spcBef>
                <a:spcPct val="0"/>
              </a:spcBef>
              <a:spcAft>
                <a:spcPct val="0"/>
              </a:spcAft>
              <a:buClrTx/>
              <a:buSzTx/>
              <a:buFontTx/>
              <a:buNone/>
              <a:tabLst/>
            </a:pPr>
            <a:r>
              <a:rPr lang="en-CN" sz="2400">
                <a:latin typeface="Consolas" panose="020B0609020204030204" pitchFamily="49" charset="0"/>
                <a:ea typeface="ＭＳ Ｐゴシック" pitchFamily="-107" charset="-128"/>
                <a:cs typeface="Consolas" panose="020B0609020204030204" pitchFamily="49" charset="0"/>
              </a:rPr>
              <a:t>d</a:t>
            </a:r>
            <a:r>
              <a:rPr kumimoji="0" lang="en-CN" sz="2400" b="0" i="0" u="none" strike="noStrike" cap="none" normalizeH="0" baseline="0">
                <a:ln>
                  <a:noFill/>
                </a:ln>
                <a:solidFill>
                  <a:schemeClr val="tx1"/>
                </a:solidFill>
                <a:effectLst/>
                <a:latin typeface="Consolas" panose="020B0609020204030204" pitchFamily="49" charset="0"/>
                <a:ea typeface="ＭＳ Ｐゴシック" pitchFamily="-107" charset="-128"/>
                <a:cs typeface="Consolas" panose="020B0609020204030204" pitchFamily="49" charset="0"/>
              </a:rPr>
              <a:t>rop</a:t>
            </a:r>
          </a:p>
        </p:txBody>
      </p:sp>
    </p:spTree>
    <p:extLst>
      <p:ext uri="{BB962C8B-B14F-4D97-AF65-F5344CB8AC3E}">
        <p14:creationId xmlns:p14="http://schemas.microsoft.com/office/powerpoint/2010/main" val="1760720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20EA44-120E-0748-BEBB-00EB1CF6FB44}"/>
              </a:ext>
            </a:extLst>
          </p:cNvPr>
          <p:cNvSpPr>
            <a:spLocks noGrp="1"/>
          </p:cNvSpPr>
          <p:nvPr>
            <p:ph idx="1"/>
          </p:nvPr>
        </p:nvSpPr>
        <p:spPr/>
        <p:txBody>
          <a:bodyPr/>
          <a:lstStyle/>
          <a:p>
            <a:r>
              <a:rPr lang="en-US" dirty="0"/>
              <a:t>Data Manipulation Language (DML)</a:t>
            </a:r>
          </a:p>
          <a:p>
            <a:pPr lvl="1"/>
            <a:r>
              <a:rPr lang="en-US" dirty="0"/>
              <a:t>Provides the ability to:</a:t>
            </a:r>
          </a:p>
          <a:p>
            <a:pPr lvl="2"/>
            <a:r>
              <a:rPr lang="en-US" b="1" dirty="0">
                <a:solidFill>
                  <a:srgbClr val="A2424F"/>
                </a:solidFill>
              </a:rPr>
              <a:t>Query</a:t>
            </a:r>
            <a:r>
              <a:rPr lang="en-US" dirty="0"/>
              <a:t> information from the database</a:t>
            </a:r>
          </a:p>
          <a:p>
            <a:pPr lvl="2"/>
            <a:r>
              <a:rPr lang="en-US" b="1" dirty="0">
                <a:solidFill>
                  <a:srgbClr val="A2424F"/>
                </a:solidFill>
              </a:rPr>
              <a:t>Insert</a:t>
            </a:r>
            <a:r>
              <a:rPr lang="en-US" dirty="0"/>
              <a:t> tuples into, </a:t>
            </a:r>
            <a:r>
              <a:rPr lang="en-US" b="1" dirty="0">
                <a:solidFill>
                  <a:srgbClr val="A2424F"/>
                </a:solidFill>
              </a:rPr>
              <a:t>delete</a:t>
            </a:r>
            <a:r>
              <a:rPr lang="en-US" dirty="0"/>
              <a:t> tuples from, and </a:t>
            </a:r>
            <a:r>
              <a:rPr lang="en-US" b="1" dirty="0">
                <a:solidFill>
                  <a:srgbClr val="A2424F"/>
                </a:solidFill>
              </a:rPr>
              <a:t>modify</a:t>
            </a:r>
            <a:r>
              <a:rPr lang="en-US" dirty="0"/>
              <a:t> tuples in the database.</a:t>
            </a:r>
          </a:p>
          <a:p>
            <a:pPr lvl="1"/>
            <a:endParaRPr lang="en-CN" dirty="0"/>
          </a:p>
        </p:txBody>
      </p:sp>
      <p:sp>
        <p:nvSpPr>
          <p:cNvPr id="3" name="Title 2">
            <a:extLst>
              <a:ext uri="{FF2B5EF4-FFF2-40B4-BE49-F238E27FC236}">
                <a16:creationId xmlns:a16="http://schemas.microsoft.com/office/drawing/2014/main" id="{14A5FE93-6C89-6D42-8C82-E99DE367EBA0}"/>
              </a:ext>
            </a:extLst>
          </p:cNvPr>
          <p:cNvSpPr>
            <a:spLocks noGrp="1"/>
          </p:cNvSpPr>
          <p:nvPr>
            <p:ph type="title"/>
          </p:nvPr>
        </p:nvSpPr>
        <p:spPr/>
        <p:txBody>
          <a:bodyPr/>
          <a:lstStyle/>
          <a:p>
            <a:r>
              <a:rPr lang="en-CN"/>
              <a:t>Two Main Components for a Query Language</a:t>
            </a:r>
          </a:p>
        </p:txBody>
      </p:sp>
      <p:sp>
        <p:nvSpPr>
          <p:cNvPr id="4" name="Rounded Rectangle 3">
            <a:extLst>
              <a:ext uri="{FF2B5EF4-FFF2-40B4-BE49-F238E27FC236}">
                <a16:creationId xmlns:a16="http://schemas.microsoft.com/office/drawing/2014/main" id="{8F1B9EEE-B2C1-CD45-93B3-4CF4BE4644F8}"/>
              </a:ext>
            </a:extLst>
          </p:cNvPr>
          <p:cNvSpPr/>
          <p:nvPr/>
        </p:nvSpPr>
        <p:spPr bwMode="auto">
          <a:xfrm>
            <a:off x="12496800" y="2590800"/>
            <a:ext cx="1676400" cy="1828800"/>
          </a:xfrm>
          <a:prstGeom prst="roundRect">
            <a:avLst/>
          </a:prstGeom>
          <a:solidFill>
            <a:schemeClr val="accent2">
              <a:lumMod val="40000"/>
              <a:lumOff val="60000"/>
            </a:schemeClr>
          </a:solid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CN" sz="2400">
                <a:latin typeface="Consolas" panose="020B0609020204030204" pitchFamily="49" charset="0"/>
                <a:ea typeface="ＭＳ Ｐゴシック" pitchFamily="-107" charset="-128"/>
                <a:cs typeface="Consolas" panose="020B0609020204030204" pitchFamily="49" charset="0"/>
              </a:rPr>
              <a:t>select</a:t>
            </a:r>
          </a:p>
          <a:p>
            <a:pPr marL="0" marR="0" indent="0" algn="l" defTabSz="914400" rtl="0" eaLnBrk="0" fontAlgn="base" latinLnBrk="0" hangingPunct="0">
              <a:lnSpc>
                <a:spcPct val="100000"/>
              </a:lnSpc>
              <a:spcBef>
                <a:spcPct val="0"/>
              </a:spcBef>
              <a:spcAft>
                <a:spcPct val="0"/>
              </a:spcAft>
              <a:buClrTx/>
              <a:buSzTx/>
              <a:buFontTx/>
              <a:buNone/>
              <a:tabLst/>
            </a:pPr>
            <a:r>
              <a:rPr kumimoji="0" lang="en-CN" sz="2400" b="0" i="0" u="none" strike="noStrike" cap="none" normalizeH="0" baseline="0">
                <a:ln>
                  <a:noFill/>
                </a:ln>
                <a:solidFill>
                  <a:schemeClr val="tx1"/>
                </a:solidFill>
                <a:effectLst/>
                <a:latin typeface="Consolas" panose="020B0609020204030204" pitchFamily="49" charset="0"/>
                <a:ea typeface="ＭＳ Ｐゴシック" pitchFamily="-107" charset="-128"/>
                <a:cs typeface="Consolas" panose="020B0609020204030204" pitchFamily="49" charset="0"/>
              </a:rPr>
              <a:t>insert</a:t>
            </a:r>
          </a:p>
          <a:p>
            <a:pPr marL="0" marR="0" indent="0" algn="l" defTabSz="914400" rtl="0" eaLnBrk="0" fontAlgn="base" latinLnBrk="0" hangingPunct="0">
              <a:lnSpc>
                <a:spcPct val="100000"/>
              </a:lnSpc>
              <a:spcBef>
                <a:spcPct val="0"/>
              </a:spcBef>
              <a:spcAft>
                <a:spcPct val="0"/>
              </a:spcAft>
              <a:buClrTx/>
              <a:buSzTx/>
              <a:buFontTx/>
              <a:buNone/>
              <a:tabLst/>
            </a:pPr>
            <a:r>
              <a:rPr lang="en-CN" sz="2400">
                <a:latin typeface="Consolas" panose="020B0609020204030204" pitchFamily="49" charset="0"/>
                <a:ea typeface="ＭＳ Ｐゴシック" pitchFamily="-107" charset="-128"/>
                <a:cs typeface="Consolas" panose="020B0609020204030204" pitchFamily="49" charset="0"/>
              </a:rPr>
              <a:t>delete</a:t>
            </a:r>
          </a:p>
          <a:p>
            <a:pPr marL="0" marR="0" indent="0" algn="l" defTabSz="914400" rtl="0" eaLnBrk="0" fontAlgn="base" latinLnBrk="0" hangingPunct="0">
              <a:lnSpc>
                <a:spcPct val="100000"/>
              </a:lnSpc>
              <a:spcBef>
                <a:spcPct val="0"/>
              </a:spcBef>
              <a:spcAft>
                <a:spcPct val="0"/>
              </a:spcAft>
              <a:buClrTx/>
              <a:buSzTx/>
              <a:buFontTx/>
              <a:buNone/>
              <a:tabLst/>
            </a:pPr>
            <a:r>
              <a:rPr kumimoji="0" lang="en-CN" sz="2400" b="0" i="0" u="none" strike="noStrike" cap="none" normalizeH="0" baseline="0">
                <a:ln>
                  <a:noFill/>
                </a:ln>
                <a:solidFill>
                  <a:schemeClr val="tx1"/>
                </a:solidFill>
                <a:effectLst/>
                <a:latin typeface="Consolas" panose="020B0609020204030204" pitchFamily="49" charset="0"/>
                <a:ea typeface="ＭＳ Ｐゴシック" pitchFamily="-107" charset="-128"/>
                <a:cs typeface="Consolas" panose="020B0609020204030204" pitchFamily="49" charset="0"/>
              </a:rPr>
              <a:t>update</a:t>
            </a:r>
          </a:p>
        </p:txBody>
      </p:sp>
    </p:spTree>
    <p:extLst>
      <p:ext uri="{BB962C8B-B14F-4D97-AF65-F5344CB8AC3E}">
        <p14:creationId xmlns:p14="http://schemas.microsoft.com/office/powerpoint/2010/main" val="5771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6B176A-76B3-114F-8689-2136966AA22F}"/>
              </a:ext>
            </a:extLst>
          </p:cNvPr>
          <p:cNvSpPr>
            <a:spLocks noGrp="1"/>
          </p:cNvSpPr>
          <p:nvPr>
            <p:ph idx="1"/>
          </p:nvPr>
        </p:nvSpPr>
        <p:spPr>
          <a:xfrm>
            <a:off x="838200" y="1981200"/>
            <a:ext cx="12954000" cy="2362200"/>
          </a:xfrm>
        </p:spPr>
        <p:txBody>
          <a:bodyPr/>
          <a:lstStyle/>
          <a:p>
            <a:r>
              <a:rPr lang="en-CN" dirty="0"/>
              <a:t>Simple?</a:t>
            </a:r>
          </a:p>
          <a:p>
            <a:pPr lvl="1"/>
            <a:r>
              <a:rPr lang="en-CN" dirty="0"/>
              <a:t>As you can see, it seems to be simple</a:t>
            </a:r>
          </a:p>
          <a:p>
            <a:pPr lvl="1"/>
            <a:r>
              <a:rPr lang="en-CN" dirty="0"/>
              <a:t>But it becomes difficult when you combine operations</a:t>
            </a:r>
          </a:p>
          <a:p>
            <a:pPr lvl="2"/>
            <a:r>
              <a:rPr lang="en-CN" dirty="0"/>
              <a:t>We will talk about it later</a:t>
            </a:r>
          </a:p>
          <a:p>
            <a:pPr lvl="1"/>
            <a:endParaRPr lang="en-CN" dirty="0"/>
          </a:p>
          <a:p>
            <a:r>
              <a:rPr lang="en-CN" dirty="0"/>
              <a:t>Standard?</a:t>
            </a:r>
          </a:p>
          <a:p>
            <a:pPr lvl="1"/>
            <a:r>
              <a:rPr lang="en-CN" dirty="0"/>
              <a:t>We have mentioned standardization of SQL before</a:t>
            </a:r>
          </a:p>
          <a:p>
            <a:pPr lvl="1"/>
            <a:r>
              <a:rPr lang="en-CN" dirty="0"/>
              <a:t>However, no product fully implements it</a:t>
            </a:r>
          </a:p>
          <a:p>
            <a:pPr lvl="2"/>
            <a:r>
              <a:rPr lang="en-CN" dirty="0"/>
              <a:t>Different product implements SQL differently</a:t>
            </a:r>
          </a:p>
          <a:p>
            <a:pPr lvl="2"/>
            <a:r>
              <a:rPr lang="en-CN" dirty="0"/>
              <a:t>… and introduces </a:t>
            </a:r>
            <a:r>
              <a:rPr lang="en-CN" b="1" dirty="0"/>
              <a:t>dialects</a:t>
            </a:r>
          </a:p>
          <a:p>
            <a:pPr lvl="1"/>
            <a:endParaRPr lang="en-CN" dirty="0"/>
          </a:p>
        </p:txBody>
      </p:sp>
      <p:sp>
        <p:nvSpPr>
          <p:cNvPr id="3" name="Title 2">
            <a:extLst>
              <a:ext uri="{FF2B5EF4-FFF2-40B4-BE49-F238E27FC236}">
                <a16:creationId xmlns:a16="http://schemas.microsoft.com/office/drawing/2014/main" id="{2587F17F-F132-C740-A6D1-EE9C99DBB562}"/>
              </a:ext>
            </a:extLst>
          </p:cNvPr>
          <p:cNvSpPr>
            <a:spLocks noGrp="1"/>
          </p:cNvSpPr>
          <p:nvPr>
            <p:ph type="title"/>
          </p:nvPr>
        </p:nvSpPr>
        <p:spPr/>
        <p:txBody>
          <a:bodyPr/>
          <a:lstStyle/>
          <a:p>
            <a:r>
              <a:rPr lang="en-CN" dirty="0"/>
              <a:t>Something about SQL</a:t>
            </a:r>
          </a:p>
        </p:txBody>
      </p:sp>
      <p:sp>
        <p:nvSpPr>
          <p:cNvPr id="4" name="Folded Corner 3">
            <a:extLst>
              <a:ext uri="{FF2B5EF4-FFF2-40B4-BE49-F238E27FC236}">
                <a16:creationId xmlns:a16="http://schemas.microsoft.com/office/drawing/2014/main" id="{D2DFE499-7488-3841-A7B9-28B7AAA191C7}"/>
              </a:ext>
            </a:extLst>
          </p:cNvPr>
          <p:cNvSpPr/>
          <p:nvPr/>
        </p:nvSpPr>
        <p:spPr bwMode="auto">
          <a:xfrm>
            <a:off x="10363200" y="2032000"/>
            <a:ext cx="3048000" cy="2895600"/>
          </a:xfrm>
          <a:prstGeom prst="foldedCorner">
            <a:avLst>
              <a:gd name="adj" fmla="val 18421"/>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2400" dirty="0">
                <a:solidFill>
                  <a:schemeClr val="tx1">
                    <a:lumMod val="85000"/>
                    <a:lumOff val="15000"/>
                  </a:schemeClr>
                </a:solidFill>
                <a:latin typeface="Lato" panose="020F0502020204030203" pitchFamily="34" charset="77"/>
                <a:ea typeface="ＭＳ Ｐゴシック" pitchFamily="-107" charset="-128"/>
                <a:cs typeface="ＭＳ Ｐゴシック" pitchFamily="-107" charset="-128"/>
              </a:rPr>
              <a:t>SQL is one of a few languages where </a:t>
            </a:r>
            <a:r>
              <a:rPr lang="en-US" sz="2400" dirty="0">
                <a:solidFill>
                  <a:srgbClr val="A2424F"/>
                </a:solidFill>
                <a:latin typeface="Lato" panose="020F0502020204030203" pitchFamily="34" charset="77"/>
                <a:ea typeface="ＭＳ Ｐゴシック" pitchFamily="-107" charset="-128"/>
                <a:cs typeface="ＭＳ Ｐゴシック" pitchFamily="-107" charset="-128"/>
              </a:rPr>
              <a:t>you spend more time thinking</a:t>
            </a:r>
            <a:r>
              <a:rPr lang="en-US" sz="2400" dirty="0">
                <a:solidFill>
                  <a:schemeClr val="tx1">
                    <a:lumMod val="85000"/>
                    <a:lumOff val="15000"/>
                  </a:schemeClr>
                </a:solidFill>
                <a:latin typeface="Lato" panose="020F0502020204030203" pitchFamily="34" charset="77"/>
                <a:ea typeface="ＭＳ Ｐゴシック" pitchFamily="-107" charset="-128"/>
                <a:cs typeface="ＭＳ Ｐゴシック" pitchFamily="-107" charset="-128"/>
              </a:rPr>
              <a:t> about how you are going to do things </a:t>
            </a:r>
            <a:r>
              <a:rPr lang="en-US" sz="2400" dirty="0">
                <a:solidFill>
                  <a:srgbClr val="A2424F"/>
                </a:solidFill>
                <a:latin typeface="Lato" panose="020F0502020204030203" pitchFamily="34" charset="77"/>
                <a:ea typeface="ＭＳ Ｐゴシック" pitchFamily="-107" charset="-128"/>
                <a:cs typeface="ＭＳ Ｐゴシック" pitchFamily="-107" charset="-128"/>
              </a:rPr>
              <a:t>than actually coding them</a:t>
            </a:r>
            <a:r>
              <a:rPr lang="en-US" sz="2400" dirty="0">
                <a:solidFill>
                  <a:schemeClr val="tx1">
                    <a:lumMod val="85000"/>
                    <a:lumOff val="15000"/>
                  </a:schemeClr>
                </a:solidFill>
                <a:latin typeface="Lato" panose="020F0502020204030203" pitchFamily="34" charset="77"/>
                <a:ea typeface="ＭＳ Ｐゴシック" pitchFamily="-107" charset="-128"/>
                <a:cs typeface="ＭＳ Ｐゴシック" pitchFamily="-107" charset="-128"/>
              </a:rPr>
              <a:t>.</a:t>
            </a:r>
            <a:endParaRPr kumimoji="0" lang="en-CN" sz="2400" b="0" i="0" u="none" strike="noStrike" cap="none" normalizeH="0" baseline="0">
              <a:ln>
                <a:noFill/>
              </a:ln>
              <a:solidFill>
                <a:schemeClr val="tx1">
                  <a:lumMod val="85000"/>
                  <a:lumOff val="15000"/>
                </a:schemeClr>
              </a:solidFill>
              <a:effectLst/>
              <a:latin typeface="Lato" panose="020F0502020204030203" pitchFamily="34" charset="77"/>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606040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84BCAB-2EC7-464A-B68C-B111F34C8F2F}"/>
              </a:ext>
            </a:extLst>
          </p:cNvPr>
          <p:cNvSpPr>
            <a:spLocks noGrp="1"/>
          </p:cNvSpPr>
          <p:nvPr>
            <p:ph idx="1"/>
          </p:nvPr>
        </p:nvSpPr>
        <p:spPr/>
        <p:txBody>
          <a:bodyPr/>
          <a:lstStyle/>
          <a:p>
            <a:r>
              <a:rPr lang="en-CN" dirty="0"/>
              <a:t>SQL ≠ Relational Database</a:t>
            </a:r>
          </a:p>
          <a:p>
            <a:pPr lvl="1"/>
            <a:r>
              <a:rPr lang="en-US" dirty="0"/>
              <a:t>SQL wasn't designed as a "relationally correct" language</a:t>
            </a:r>
          </a:p>
          <a:p>
            <a:pPr lvl="2"/>
            <a:r>
              <a:rPr lang="en-US" dirty="0"/>
              <a:t>In some respects, it is very lax</a:t>
            </a:r>
          </a:p>
          <a:p>
            <a:pPr lvl="2"/>
            <a:r>
              <a:rPr lang="en-US" dirty="0"/>
              <a:t>But easy to use, however</a:t>
            </a:r>
          </a:p>
          <a:p>
            <a:pPr lvl="2"/>
            <a:r>
              <a:rPr lang="en-US" dirty="0"/>
              <a:t>And also, easy to misuse</a:t>
            </a:r>
          </a:p>
          <a:p>
            <a:pPr lvl="3"/>
            <a:r>
              <a:rPr lang="en-US" dirty="0"/>
              <a:t>So, </a:t>
            </a:r>
            <a:r>
              <a:rPr lang="en-US" b="1" dirty="0">
                <a:solidFill>
                  <a:srgbClr val="C00000"/>
                </a:solidFill>
              </a:rPr>
              <a:t>using it well is difficult</a:t>
            </a:r>
          </a:p>
          <a:p>
            <a:r>
              <a:rPr lang="en-US" altLang="zh-CN" dirty="0"/>
              <a:t>Sometimes,</a:t>
            </a:r>
            <a:r>
              <a:rPr lang="zh-CN" altLang="en-US" dirty="0"/>
              <a:t> </a:t>
            </a:r>
            <a:r>
              <a:rPr lang="en-US" altLang="zh-CN" dirty="0"/>
              <a:t>you will get results even if the SQL is wrong</a:t>
            </a:r>
          </a:p>
          <a:p>
            <a:pPr lvl="1"/>
            <a:r>
              <a:rPr lang="en-US" altLang="zh-CN" dirty="0"/>
              <a:t>SQL is not as strict as C or Java, it will </a:t>
            </a:r>
            <a:r>
              <a:rPr lang="en-US" altLang="zh-CN" b="1" dirty="0">
                <a:solidFill>
                  <a:srgbClr val="C00000"/>
                </a:solidFill>
              </a:rPr>
              <a:t>NOT</a:t>
            </a:r>
            <a:r>
              <a:rPr lang="en-US" altLang="zh-CN" dirty="0"/>
              <a:t> give you error messages if your table cannot fit the requirement of the theory</a:t>
            </a:r>
          </a:p>
          <a:p>
            <a:pPr lvl="2"/>
            <a:r>
              <a:rPr lang="en-US" altLang="zh-CN" dirty="0"/>
              <a:t>“Wrong results” without warnings</a:t>
            </a:r>
          </a:p>
          <a:p>
            <a:pPr lvl="1"/>
            <a:endParaRPr lang="en-CN" dirty="0"/>
          </a:p>
        </p:txBody>
      </p:sp>
      <p:sp>
        <p:nvSpPr>
          <p:cNvPr id="3" name="Title 2">
            <a:extLst>
              <a:ext uri="{FF2B5EF4-FFF2-40B4-BE49-F238E27FC236}">
                <a16:creationId xmlns:a16="http://schemas.microsoft.com/office/drawing/2014/main" id="{569C4707-8114-C343-9D02-BE404F2E83C8}"/>
              </a:ext>
            </a:extLst>
          </p:cNvPr>
          <p:cNvSpPr>
            <a:spLocks noGrp="1"/>
          </p:cNvSpPr>
          <p:nvPr>
            <p:ph type="title"/>
          </p:nvPr>
        </p:nvSpPr>
        <p:spPr/>
        <p:txBody>
          <a:bodyPr/>
          <a:lstStyle/>
          <a:p>
            <a:r>
              <a:rPr lang="en-CN" dirty="0"/>
              <a:t>“Problems” in SQL</a:t>
            </a:r>
          </a:p>
        </p:txBody>
      </p:sp>
    </p:spTree>
    <p:extLst>
      <p:ext uri="{BB962C8B-B14F-4D97-AF65-F5344CB8AC3E}">
        <p14:creationId xmlns:p14="http://schemas.microsoft.com/office/powerpoint/2010/main" val="670114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84BCAB-2EC7-464A-B68C-B111F34C8F2F}"/>
              </a:ext>
            </a:extLst>
          </p:cNvPr>
          <p:cNvSpPr>
            <a:spLocks noGrp="1"/>
          </p:cNvSpPr>
          <p:nvPr>
            <p:ph idx="1"/>
          </p:nvPr>
        </p:nvSpPr>
        <p:spPr/>
        <p:txBody>
          <a:bodyPr/>
          <a:lstStyle/>
          <a:p>
            <a:r>
              <a:rPr lang="en-CN" dirty="0"/>
              <a:t>SQL ≠ Relational Database</a:t>
            </a:r>
          </a:p>
          <a:p>
            <a:pPr lvl="1"/>
            <a:r>
              <a:rPr lang="en-US" dirty="0"/>
              <a:t>SQL wasn't designed as a "relationally correct" language</a:t>
            </a:r>
          </a:p>
          <a:p>
            <a:pPr lvl="2"/>
            <a:r>
              <a:rPr lang="en-US" dirty="0"/>
              <a:t>In some respects, it is very lax</a:t>
            </a:r>
          </a:p>
          <a:p>
            <a:pPr lvl="2"/>
            <a:r>
              <a:rPr lang="en-US" dirty="0"/>
              <a:t>But easy to use, however</a:t>
            </a:r>
          </a:p>
          <a:p>
            <a:pPr lvl="2"/>
            <a:r>
              <a:rPr lang="en-US" dirty="0"/>
              <a:t>And also, easy to misuse</a:t>
            </a:r>
          </a:p>
          <a:p>
            <a:pPr lvl="3"/>
            <a:r>
              <a:rPr lang="en-US" dirty="0"/>
              <a:t>So, </a:t>
            </a:r>
            <a:r>
              <a:rPr lang="en-US" b="1" dirty="0">
                <a:solidFill>
                  <a:srgbClr val="A2424F"/>
                </a:solidFill>
              </a:rPr>
              <a:t>using it well is difficult</a:t>
            </a:r>
          </a:p>
          <a:p>
            <a:r>
              <a:rPr lang="en-US" altLang="zh-CN" dirty="0"/>
              <a:t>Sometimes,</a:t>
            </a:r>
            <a:r>
              <a:rPr lang="zh-CN" altLang="en-US" dirty="0"/>
              <a:t> </a:t>
            </a:r>
            <a:r>
              <a:rPr lang="en-US" altLang="zh-CN" dirty="0"/>
              <a:t>you will get results even if the SQL is wrong</a:t>
            </a:r>
          </a:p>
          <a:p>
            <a:pPr lvl="1"/>
            <a:r>
              <a:rPr lang="en-US" altLang="zh-CN" dirty="0"/>
              <a:t>SQL is not as strict as C or Java, it will </a:t>
            </a:r>
            <a:r>
              <a:rPr lang="en-US" altLang="zh-CN" b="1" dirty="0">
                <a:solidFill>
                  <a:srgbClr val="C00000"/>
                </a:solidFill>
              </a:rPr>
              <a:t>NOT</a:t>
            </a:r>
            <a:r>
              <a:rPr lang="en-US" altLang="zh-CN" dirty="0"/>
              <a:t> give you error messages if your table cannot fit the requirement of the theory</a:t>
            </a:r>
          </a:p>
          <a:p>
            <a:pPr lvl="2"/>
            <a:r>
              <a:rPr lang="en-US" altLang="zh-CN" dirty="0"/>
              <a:t>“Wrong results” without warnings</a:t>
            </a:r>
          </a:p>
          <a:p>
            <a:pPr lvl="1"/>
            <a:endParaRPr lang="en-CN" dirty="0"/>
          </a:p>
        </p:txBody>
      </p:sp>
      <p:sp>
        <p:nvSpPr>
          <p:cNvPr id="3" name="Title 2">
            <a:extLst>
              <a:ext uri="{FF2B5EF4-FFF2-40B4-BE49-F238E27FC236}">
                <a16:creationId xmlns:a16="http://schemas.microsoft.com/office/drawing/2014/main" id="{569C4707-8114-C343-9D02-BE404F2E83C8}"/>
              </a:ext>
            </a:extLst>
          </p:cNvPr>
          <p:cNvSpPr>
            <a:spLocks noGrp="1"/>
          </p:cNvSpPr>
          <p:nvPr>
            <p:ph type="title"/>
          </p:nvPr>
        </p:nvSpPr>
        <p:spPr/>
        <p:txBody>
          <a:bodyPr/>
          <a:lstStyle/>
          <a:p>
            <a:r>
              <a:rPr lang="en-CN" dirty="0"/>
              <a:t>“Problems” in SQL</a:t>
            </a:r>
          </a:p>
        </p:txBody>
      </p:sp>
      <p:sp>
        <p:nvSpPr>
          <p:cNvPr id="4" name="TextBox 3">
            <a:extLst>
              <a:ext uri="{FF2B5EF4-FFF2-40B4-BE49-F238E27FC236}">
                <a16:creationId xmlns:a16="http://schemas.microsoft.com/office/drawing/2014/main" id="{D42A44E4-090B-2546-9DBD-8C6B37158CEC}"/>
              </a:ext>
            </a:extLst>
          </p:cNvPr>
          <p:cNvSpPr txBox="1"/>
          <p:nvPr/>
        </p:nvSpPr>
        <p:spPr>
          <a:xfrm>
            <a:off x="3419475" y="6959025"/>
            <a:ext cx="7791450" cy="584775"/>
          </a:xfrm>
          <a:prstGeom prst="rect">
            <a:avLst/>
          </a:prstGeom>
          <a:solidFill>
            <a:schemeClr val="accent4">
              <a:lumMod val="20000"/>
              <a:lumOff val="80000"/>
            </a:schemeClr>
          </a:solidFill>
        </p:spPr>
        <p:txBody>
          <a:bodyPr wrap="square" rtlCol="0">
            <a:spAutoFit/>
          </a:bodyPr>
          <a:lstStyle/>
          <a:p>
            <a:pPr algn="ctr"/>
            <a:r>
              <a:rPr lang="en-CN" sz="3200" b="1" i="1" dirty="0">
                <a:solidFill>
                  <a:schemeClr val="tx1">
                    <a:lumMod val="65000"/>
                    <a:lumOff val="35000"/>
                  </a:schemeClr>
                </a:solidFill>
                <a:latin typeface="Lato" panose="020F0502020204030203" pitchFamily="34" charset="77"/>
              </a:rPr>
              <a:t>Be careful when designing your SQL queries</a:t>
            </a:r>
          </a:p>
        </p:txBody>
      </p:sp>
    </p:spTree>
    <p:extLst>
      <p:ext uri="{BB962C8B-B14F-4D97-AF65-F5344CB8AC3E}">
        <p14:creationId xmlns:p14="http://schemas.microsoft.com/office/powerpoint/2010/main" val="2786066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1C4BD8-F9A2-AE40-BA35-2C00CDA505B3}"/>
              </a:ext>
            </a:extLst>
          </p:cNvPr>
          <p:cNvSpPr>
            <a:spLocks noGrp="1"/>
          </p:cNvSpPr>
          <p:nvPr>
            <p:ph idx="1"/>
          </p:nvPr>
        </p:nvSpPr>
        <p:spPr/>
        <p:txBody>
          <a:bodyPr/>
          <a:lstStyle/>
          <a:p>
            <a:r>
              <a:rPr lang="en-US" dirty="0"/>
              <a:t>Key propriety of relations (</a:t>
            </a:r>
            <a:r>
              <a:rPr lang="en-US" altLang="zh-CN" dirty="0"/>
              <a:t>in</a:t>
            </a:r>
            <a:r>
              <a:rPr lang="zh-CN" altLang="en-US" dirty="0"/>
              <a:t> </a:t>
            </a:r>
            <a:r>
              <a:rPr lang="en-US" dirty="0"/>
              <a:t>Codd's original paper)</a:t>
            </a:r>
          </a:p>
          <a:p>
            <a:endParaRPr lang="en-CN" dirty="0"/>
          </a:p>
          <a:p>
            <a:endParaRPr lang="en-CN" dirty="0"/>
          </a:p>
          <a:p>
            <a:endParaRPr lang="en-CN" dirty="0"/>
          </a:p>
          <a:p>
            <a:pPr lvl="1"/>
            <a:r>
              <a:rPr lang="en-CN" dirty="0"/>
              <a:t>This can be enforced for tables in SQL</a:t>
            </a:r>
          </a:p>
          <a:p>
            <a:pPr lvl="2"/>
            <a:r>
              <a:rPr lang="en-CN" dirty="0"/>
              <a:t>(But you have to create your tables well)</a:t>
            </a:r>
          </a:p>
          <a:p>
            <a:pPr lvl="1"/>
            <a:endParaRPr lang="en-CN" dirty="0"/>
          </a:p>
          <a:p>
            <a:pPr lvl="1"/>
            <a:r>
              <a:rPr lang="en-CN" dirty="0"/>
              <a:t>But it is </a:t>
            </a:r>
            <a:r>
              <a:rPr lang="en-US" b="1" dirty="0">
                <a:solidFill>
                  <a:srgbClr val="C00000"/>
                </a:solidFill>
              </a:rPr>
              <a:t>NOT</a:t>
            </a:r>
            <a:r>
              <a:rPr lang="en-CN" dirty="0"/>
              <a:t> enforced for query results in SQL</a:t>
            </a:r>
          </a:p>
          <a:p>
            <a:pPr lvl="2"/>
            <a:r>
              <a:rPr lang="en-US" dirty="0"/>
              <a:t>You must be extra-careful if the result of a query is the starting point for another query, which happens often. (i.e., combined queries)</a:t>
            </a:r>
          </a:p>
          <a:p>
            <a:pPr lvl="2"/>
            <a:endParaRPr lang="en-CN" dirty="0"/>
          </a:p>
        </p:txBody>
      </p:sp>
      <p:sp>
        <p:nvSpPr>
          <p:cNvPr id="3" name="Title 2">
            <a:extLst>
              <a:ext uri="{FF2B5EF4-FFF2-40B4-BE49-F238E27FC236}">
                <a16:creationId xmlns:a16="http://schemas.microsoft.com/office/drawing/2014/main" id="{A3944522-8274-F347-B749-E7B34372EA23}"/>
              </a:ext>
            </a:extLst>
          </p:cNvPr>
          <p:cNvSpPr>
            <a:spLocks noGrp="1"/>
          </p:cNvSpPr>
          <p:nvPr>
            <p:ph type="title"/>
          </p:nvPr>
        </p:nvSpPr>
        <p:spPr/>
        <p:txBody>
          <a:bodyPr/>
          <a:lstStyle/>
          <a:p>
            <a:r>
              <a:rPr lang="en-CN" dirty="0"/>
              <a:t>“Problems” in SQL</a:t>
            </a:r>
          </a:p>
        </p:txBody>
      </p:sp>
      <p:sp>
        <p:nvSpPr>
          <p:cNvPr id="4" name="Rounded Rectangle 3">
            <a:extLst>
              <a:ext uri="{FF2B5EF4-FFF2-40B4-BE49-F238E27FC236}">
                <a16:creationId xmlns:a16="http://schemas.microsoft.com/office/drawing/2014/main" id="{964C0738-2787-E04A-9F59-D1FF89EF671E}"/>
              </a:ext>
            </a:extLst>
          </p:cNvPr>
          <p:cNvSpPr/>
          <p:nvPr/>
        </p:nvSpPr>
        <p:spPr bwMode="auto">
          <a:xfrm>
            <a:off x="4419600" y="3200400"/>
            <a:ext cx="5791200" cy="685800"/>
          </a:xfrm>
          <a:prstGeom prst="roundRect">
            <a:avLst>
              <a:gd name="adj" fmla="val 2555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800" b="1" dirty="0">
                <a:latin typeface="Lato" panose="020F0502020204030203" pitchFamily="34" charset="77"/>
                <a:ea typeface="ＭＳ Ｐゴシック" pitchFamily="-107" charset="-128"/>
                <a:cs typeface="ＭＳ Ｐゴシック" pitchFamily="-107" charset="-128"/>
              </a:rPr>
              <a:t>ALL ROWS ARE DISTINCT</a:t>
            </a:r>
          </a:p>
        </p:txBody>
      </p:sp>
    </p:spTree>
    <p:extLst>
      <p:ext uri="{BB962C8B-B14F-4D97-AF65-F5344CB8AC3E}">
        <p14:creationId xmlns:p14="http://schemas.microsoft.com/office/powerpoint/2010/main" val="297986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2D7690-0C87-A946-B7A8-5FC45535907C}"/>
              </a:ext>
            </a:extLst>
          </p:cNvPr>
          <p:cNvSpPr>
            <a:spLocks noGrp="1"/>
          </p:cNvSpPr>
          <p:nvPr>
            <p:ph idx="1"/>
          </p:nvPr>
        </p:nvSpPr>
        <p:spPr/>
        <p:txBody>
          <a:bodyPr/>
          <a:lstStyle/>
          <a:p>
            <a:r>
              <a:rPr lang="en-CN" dirty="0"/>
              <a:t>Usually, a special language is needed</a:t>
            </a:r>
          </a:p>
          <a:p>
            <a:pPr lvl="1"/>
            <a:r>
              <a:rPr lang="en-CN" dirty="0"/>
              <a:t>Be able to use a language to query a database</a:t>
            </a:r>
          </a:p>
          <a:p>
            <a:pPr lvl="2"/>
            <a:r>
              <a:rPr lang="en-CN" dirty="0"/>
              <a:t>Either interactively or from within a program</a:t>
            </a:r>
          </a:p>
          <a:p>
            <a:pPr lvl="1"/>
            <a:endParaRPr lang="en-CN" dirty="0"/>
          </a:p>
          <a:p>
            <a:r>
              <a:rPr lang="en-CN" dirty="0"/>
              <a:t>Query language</a:t>
            </a:r>
          </a:p>
          <a:p>
            <a:pPr lvl="1"/>
            <a:r>
              <a:rPr lang="en-CN" dirty="0"/>
              <a:t>Query data</a:t>
            </a:r>
          </a:p>
          <a:p>
            <a:pPr lvl="1"/>
            <a:r>
              <a:rPr lang="en-CN" dirty="0"/>
              <a:t>Modify data</a:t>
            </a:r>
          </a:p>
        </p:txBody>
      </p:sp>
      <p:sp>
        <p:nvSpPr>
          <p:cNvPr id="3" name="Title 2">
            <a:extLst>
              <a:ext uri="{FF2B5EF4-FFF2-40B4-BE49-F238E27FC236}">
                <a16:creationId xmlns:a16="http://schemas.microsoft.com/office/drawing/2014/main" id="{F4F14420-F2D8-A54F-A99C-9620FFA0786A}"/>
              </a:ext>
            </a:extLst>
          </p:cNvPr>
          <p:cNvSpPr>
            <a:spLocks noGrp="1"/>
          </p:cNvSpPr>
          <p:nvPr>
            <p:ph type="title"/>
          </p:nvPr>
        </p:nvSpPr>
        <p:spPr/>
        <p:txBody>
          <a:bodyPr/>
          <a:lstStyle/>
          <a:p>
            <a:r>
              <a:rPr lang="en-CN"/>
              <a:t>How Do We Manage Data in a Database?</a:t>
            </a:r>
          </a:p>
        </p:txBody>
      </p:sp>
    </p:spTree>
    <p:extLst>
      <p:ext uri="{BB962C8B-B14F-4D97-AF65-F5344CB8AC3E}">
        <p14:creationId xmlns:p14="http://schemas.microsoft.com/office/powerpoint/2010/main" val="320340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6EF959-8041-CF4E-8CC9-D9918E4339CB}"/>
              </a:ext>
            </a:extLst>
          </p:cNvPr>
          <p:cNvSpPr>
            <a:spLocks noGrp="1"/>
          </p:cNvSpPr>
          <p:nvPr>
            <p:ph idx="1"/>
          </p:nvPr>
        </p:nvSpPr>
        <p:spPr>
          <a:xfrm>
            <a:off x="838200" y="1981200"/>
            <a:ext cx="12954000" cy="1752600"/>
          </a:xfrm>
        </p:spPr>
        <p:txBody>
          <a:bodyPr/>
          <a:lstStyle/>
          <a:p>
            <a:r>
              <a:rPr lang="en-US" dirty="0"/>
              <a:t>A </a:t>
            </a:r>
            <a:r>
              <a:rPr lang="en-US" dirty="0">
                <a:solidFill>
                  <a:srgbClr val="C00000"/>
                </a:solidFill>
              </a:rPr>
              <a:t>comma-separated</a:t>
            </a:r>
            <a:r>
              <a:rPr lang="en-US" dirty="0"/>
              <a:t> list of a column-name followed by spaces and a datatype specifies the columns in the table</a:t>
            </a:r>
          </a:p>
          <a:p>
            <a:endParaRPr lang="en-CN" dirty="0"/>
          </a:p>
        </p:txBody>
      </p:sp>
      <p:sp>
        <p:nvSpPr>
          <p:cNvPr id="3" name="Title 2">
            <a:extLst>
              <a:ext uri="{FF2B5EF4-FFF2-40B4-BE49-F238E27FC236}">
                <a16:creationId xmlns:a16="http://schemas.microsoft.com/office/drawing/2014/main" id="{4C9F3659-F4D4-ED42-88DC-A6097D44C106}"/>
              </a:ext>
            </a:extLst>
          </p:cNvPr>
          <p:cNvSpPr>
            <a:spLocks noGrp="1"/>
          </p:cNvSpPr>
          <p:nvPr>
            <p:ph type="title"/>
          </p:nvPr>
        </p:nvSpPr>
        <p:spPr/>
        <p:txBody>
          <a:bodyPr/>
          <a:lstStyle/>
          <a:p>
            <a:r>
              <a:rPr lang="en-CN" dirty="0"/>
              <a:t>Create Tables</a:t>
            </a:r>
          </a:p>
        </p:txBody>
      </p:sp>
      <p:pic>
        <p:nvPicPr>
          <p:cNvPr id="4" name="图片 3">
            <a:extLst>
              <a:ext uri="{FF2B5EF4-FFF2-40B4-BE49-F238E27FC236}">
                <a16:creationId xmlns:a16="http://schemas.microsoft.com/office/drawing/2014/main" id="{41E0F59B-EEC0-4646-BA81-91ABBB6B20B0}"/>
              </a:ext>
            </a:extLst>
          </p:cNvPr>
          <p:cNvPicPr>
            <a:picLocks noChangeAspect="1"/>
          </p:cNvPicPr>
          <p:nvPr/>
        </p:nvPicPr>
        <p:blipFill>
          <a:blip r:embed="rId3"/>
          <a:stretch>
            <a:fillRect/>
          </a:stretch>
        </p:blipFill>
        <p:spPr>
          <a:xfrm>
            <a:off x="2209800" y="3276600"/>
            <a:ext cx="4099482" cy="3486083"/>
          </a:xfrm>
          <a:prstGeom prst="rect">
            <a:avLst/>
          </a:prstGeom>
        </p:spPr>
      </p:pic>
      <p:pic>
        <p:nvPicPr>
          <p:cNvPr id="5" name="图片 4">
            <a:extLst>
              <a:ext uri="{FF2B5EF4-FFF2-40B4-BE49-F238E27FC236}">
                <a16:creationId xmlns:a16="http://schemas.microsoft.com/office/drawing/2014/main" id="{7A2DB4DA-DDE4-2B49-A76F-ABE6EA4BF760}"/>
              </a:ext>
            </a:extLst>
          </p:cNvPr>
          <p:cNvPicPr>
            <a:picLocks noChangeAspect="1"/>
          </p:cNvPicPr>
          <p:nvPr/>
        </p:nvPicPr>
        <p:blipFill>
          <a:blip r:embed="rId4"/>
          <a:stretch>
            <a:fillRect/>
          </a:stretch>
        </p:blipFill>
        <p:spPr>
          <a:xfrm>
            <a:off x="8327836" y="3366132"/>
            <a:ext cx="3825167" cy="3307017"/>
          </a:xfrm>
          <a:prstGeom prst="rect">
            <a:avLst/>
          </a:prstGeom>
        </p:spPr>
      </p:pic>
    </p:spTree>
    <p:extLst>
      <p:ext uri="{BB962C8B-B14F-4D97-AF65-F5344CB8AC3E}">
        <p14:creationId xmlns:p14="http://schemas.microsoft.com/office/powerpoint/2010/main" val="3221292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90789E-8555-C544-A8D2-6BB6731EEA22}"/>
              </a:ext>
            </a:extLst>
          </p:cNvPr>
          <p:cNvSpPr>
            <a:spLocks noGrp="1"/>
          </p:cNvSpPr>
          <p:nvPr>
            <p:ph idx="1"/>
          </p:nvPr>
        </p:nvSpPr>
        <p:spPr>
          <a:xfrm>
            <a:off x="838200" y="1981200"/>
            <a:ext cx="6705600" cy="5334000"/>
          </a:xfrm>
        </p:spPr>
        <p:txBody>
          <a:bodyPr/>
          <a:lstStyle/>
          <a:p>
            <a:r>
              <a:rPr lang="en-CN" dirty="0"/>
              <a:t>Table names</a:t>
            </a:r>
          </a:p>
          <a:p>
            <a:pPr lvl="1"/>
            <a:r>
              <a:rPr lang="en-CN" dirty="0"/>
              <a:t>Case-insensitive (Usually, by default)</a:t>
            </a:r>
          </a:p>
          <a:p>
            <a:pPr lvl="2"/>
            <a:r>
              <a:rPr lang="en-CN" dirty="0"/>
              <a:t>But, in some database systems, the case sensitivity is quite different</a:t>
            </a:r>
          </a:p>
          <a:p>
            <a:pPr lvl="2"/>
            <a:r>
              <a:rPr lang="en-CN" dirty="0"/>
              <a:t>Try, or find the reference for the specific database system</a:t>
            </a:r>
          </a:p>
          <a:p>
            <a:pPr marL="334963" lvl="1" indent="0">
              <a:buNone/>
            </a:pPr>
            <a:endParaRPr lang="en-CN" dirty="0"/>
          </a:p>
          <a:p>
            <a:pPr marL="334963" lvl="1" indent="0">
              <a:buNone/>
            </a:pPr>
            <a:r>
              <a:rPr lang="en-CN" dirty="0"/>
              <a:t>For example, MariaDB is system-dependent with respect to case sensitivity</a:t>
            </a:r>
          </a:p>
          <a:p>
            <a:pPr marL="334963" lvl="1" indent="0">
              <a:buNone/>
            </a:pPr>
            <a:endParaRPr lang="en-CN" dirty="0"/>
          </a:p>
          <a:p>
            <a:pPr marL="334963" lvl="1" indent="0">
              <a:buNone/>
            </a:pPr>
            <a:endParaRPr lang="en-CN" dirty="0"/>
          </a:p>
        </p:txBody>
      </p:sp>
      <p:sp>
        <p:nvSpPr>
          <p:cNvPr id="3" name="Title 2">
            <a:extLst>
              <a:ext uri="{FF2B5EF4-FFF2-40B4-BE49-F238E27FC236}">
                <a16:creationId xmlns:a16="http://schemas.microsoft.com/office/drawing/2014/main" id="{A5878F28-1230-3443-96B6-4F8D93814852}"/>
              </a:ext>
            </a:extLst>
          </p:cNvPr>
          <p:cNvSpPr>
            <a:spLocks noGrp="1"/>
          </p:cNvSpPr>
          <p:nvPr>
            <p:ph type="title"/>
          </p:nvPr>
        </p:nvSpPr>
        <p:spPr/>
        <p:txBody>
          <a:bodyPr/>
          <a:lstStyle/>
          <a:p>
            <a:r>
              <a:rPr lang="en-CN" dirty="0"/>
              <a:t>Create Tables</a:t>
            </a:r>
          </a:p>
        </p:txBody>
      </p:sp>
      <p:pic>
        <p:nvPicPr>
          <p:cNvPr id="5" name="Picture 4">
            <a:extLst>
              <a:ext uri="{FF2B5EF4-FFF2-40B4-BE49-F238E27FC236}">
                <a16:creationId xmlns:a16="http://schemas.microsoft.com/office/drawing/2014/main" id="{F05A4C0E-1E51-464B-BB25-D2F1EC3EB2EC}"/>
              </a:ext>
            </a:extLst>
          </p:cNvPr>
          <p:cNvPicPr>
            <a:picLocks noChangeAspect="1"/>
          </p:cNvPicPr>
          <p:nvPr/>
        </p:nvPicPr>
        <p:blipFill>
          <a:blip r:embed="rId3"/>
          <a:stretch>
            <a:fillRect/>
          </a:stretch>
        </p:blipFill>
        <p:spPr>
          <a:xfrm>
            <a:off x="8534400" y="1524000"/>
            <a:ext cx="4953000" cy="4188326"/>
          </a:xfrm>
          <a:prstGeom prst="rect">
            <a:avLst/>
          </a:prstGeom>
        </p:spPr>
      </p:pic>
      <p:sp>
        <p:nvSpPr>
          <p:cNvPr id="6" name="Rectangle 5">
            <a:extLst>
              <a:ext uri="{FF2B5EF4-FFF2-40B4-BE49-F238E27FC236}">
                <a16:creationId xmlns:a16="http://schemas.microsoft.com/office/drawing/2014/main" id="{07BA7E24-DAD5-474C-B336-86996DA4BEDA}"/>
              </a:ext>
            </a:extLst>
          </p:cNvPr>
          <p:cNvSpPr/>
          <p:nvPr/>
        </p:nvSpPr>
        <p:spPr>
          <a:xfrm>
            <a:off x="1219200" y="6248400"/>
            <a:ext cx="8686800" cy="400110"/>
          </a:xfrm>
          <a:prstGeom prst="rect">
            <a:avLst/>
          </a:prstGeom>
        </p:spPr>
        <p:txBody>
          <a:bodyPr wrap="square">
            <a:spAutoFit/>
          </a:bodyPr>
          <a:lstStyle/>
          <a:p>
            <a:r>
              <a:rPr lang="en-US" sz="2000" dirty="0">
                <a:latin typeface="Consolas" panose="020B0609020204030204" pitchFamily="49" charset="0"/>
                <a:cs typeface="Consolas" panose="020B0609020204030204" pitchFamily="49" charset="0"/>
              </a:rPr>
              <a:t>https://</a:t>
            </a:r>
            <a:r>
              <a:rPr lang="en-US" sz="2000" dirty="0" err="1">
                <a:latin typeface="Consolas" panose="020B0609020204030204" pitchFamily="49" charset="0"/>
                <a:cs typeface="Consolas" panose="020B0609020204030204" pitchFamily="49" charset="0"/>
              </a:rPr>
              <a:t>mariadb.com</a:t>
            </a:r>
            <a:r>
              <a:rPr lang="en-US" sz="2000" dirty="0">
                <a:latin typeface="Consolas" panose="020B0609020204030204" pitchFamily="49" charset="0"/>
                <a:cs typeface="Consolas" panose="020B0609020204030204" pitchFamily="49" charset="0"/>
              </a:rPr>
              <a:t>/kb/</a:t>
            </a:r>
            <a:r>
              <a:rPr lang="en-US" sz="2000" dirty="0" err="1">
                <a:latin typeface="Consolas" panose="020B0609020204030204" pitchFamily="49" charset="0"/>
                <a:cs typeface="Consolas" panose="020B0609020204030204" pitchFamily="49" charset="0"/>
              </a:rPr>
              <a:t>en</a:t>
            </a:r>
            <a:r>
              <a:rPr lang="en-US" sz="2000" dirty="0">
                <a:latin typeface="Consolas" panose="020B0609020204030204" pitchFamily="49" charset="0"/>
                <a:cs typeface="Consolas" panose="020B0609020204030204" pitchFamily="49" charset="0"/>
              </a:rPr>
              <a:t>/identifier-case-sensitivity/</a:t>
            </a:r>
            <a:endParaRPr lang="en-CN"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88109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90789E-8555-C544-A8D2-6BB6731EEA22}"/>
              </a:ext>
            </a:extLst>
          </p:cNvPr>
          <p:cNvSpPr>
            <a:spLocks noGrp="1"/>
          </p:cNvSpPr>
          <p:nvPr>
            <p:ph idx="1"/>
          </p:nvPr>
        </p:nvSpPr>
        <p:spPr>
          <a:xfrm>
            <a:off x="838200" y="1981200"/>
            <a:ext cx="6705600" cy="5334000"/>
          </a:xfrm>
        </p:spPr>
        <p:txBody>
          <a:bodyPr/>
          <a:lstStyle/>
          <a:p>
            <a:r>
              <a:rPr lang="en-CN" dirty="0"/>
              <a:t>Table names</a:t>
            </a:r>
          </a:p>
          <a:p>
            <a:pPr lvl="1"/>
            <a:r>
              <a:rPr lang="en-CN" dirty="0"/>
              <a:t>Case-insensitive (Usually, by default)</a:t>
            </a:r>
          </a:p>
          <a:p>
            <a:pPr lvl="2"/>
            <a:r>
              <a:rPr lang="en-CN" dirty="0"/>
              <a:t>But, in some database systems, the case sensitivity is quite different</a:t>
            </a:r>
          </a:p>
          <a:p>
            <a:pPr lvl="2"/>
            <a:r>
              <a:rPr lang="en-CN" dirty="0"/>
              <a:t>Try, or find the reference for the specific database system</a:t>
            </a:r>
          </a:p>
          <a:p>
            <a:pPr marL="334963" lvl="1" indent="0">
              <a:buNone/>
            </a:pPr>
            <a:endParaRPr lang="en-CN" dirty="0"/>
          </a:p>
          <a:p>
            <a:pPr marL="334963" lvl="1" indent="0">
              <a:buNone/>
            </a:pPr>
            <a:r>
              <a:rPr lang="en-CN" dirty="0"/>
              <a:t>For example, MariaDB is system-dependent with respect to case sensitivity</a:t>
            </a:r>
          </a:p>
          <a:p>
            <a:pPr marL="334963" lvl="1" indent="0">
              <a:buNone/>
            </a:pPr>
            <a:endParaRPr lang="en-CN" dirty="0"/>
          </a:p>
          <a:p>
            <a:pPr marL="334963" lvl="1" indent="0">
              <a:buNone/>
            </a:pPr>
            <a:endParaRPr lang="en-CN" dirty="0"/>
          </a:p>
        </p:txBody>
      </p:sp>
      <p:sp>
        <p:nvSpPr>
          <p:cNvPr id="3" name="Title 2">
            <a:extLst>
              <a:ext uri="{FF2B5EF4-FFF2-40B4-BE49-F238E27FC236}">
                <a16:creationId xmlns:a16="http://schemas.microsoft.com/office/drawing/2014/main" id="{A5878F28-1230-3443-96B6-4F8D93814852}"/>
              </a:ext>
            </a:extLst>
          </p:cNvPr>
          <p:cNvSpPr>
            <a:spLocks noGrp="1"/>
          </p:cNvSpPr>
          <p:nvPr>
            <p:ph type="title"/>
          </p:nvPr>
        </p:nvSpPr>
        <p:spPr/>
        <p:txBody>
          <a:bodyPr/>
          <a:lstStyle/>
          <a:p>
            <a:r>
              <a:rPr lang="en-CN" dirty="0"/>
              <a:t>Create Tables</a:t>
            </a:r>
          </a:p>
        </p:txBody>
      </p:sp>
      <p:pic>
        <p:nvPicPr>
          <p:cNvPr id="5" name="Picture 4">
            <a:extLst>
              <a:ext uri="{FF2B5EF4-FFF2-40B4-BE49-F238E27FC236}">
                <a16:creationId xmlns:a16="http://schemas.microsoft.com/office/drawing/2014/main" id="{F05A4C0E-1E51-464B-BB25-D2F1EC3EB2EC}"/>
              </a:ext>
            </a:extLst>
          </p:cNvPr>
          <p:cNvPicPr>
            <a:picLocks noChangeAspect="1"/>
          </p:cNvPicPr>
          <p:nvPr/>
        </p:nvPicPr>
        <p:blipFill>
          <a:blip r:embed="rId3"/>
          <a:stretch>
            <a:fillRect/>
          </a:stretch>
        </p:blipFill>
        <p:spPr>
          <a:xfrm>
            <a:off x="9525000" y="328864"/>
            <a:ext cx="4477145" cy="3785936"/>
          </a:xfrm>
          <a:prstGeom prst="rect">
            <a:avLst/>
          </a:prstGeom>
        </p:spPr>
      </p:pic>
      <p:sp>
        <p:nvSpPr>
          <p:cNvPr id="6" name="Rectangle 5">
            <a:extLst>
              <a:ext uri="{FF2B5EF4-FFF2-40B4-BE49-F238E27FC236}">
                <a16:creationId xmlns:a16="http://schemas.microsoft.com/office/drawing/2014/main" id="{07BA7E24-DAD5-474C-B336-86996DA4BEDA}"/>
              </a:ext>
            </a:extLst>
          </p:cNvPr>
          <p:cNvSpPr/>
          <p:nvPr/>
        </p:nvSpPr>
        <p:spPr>
          <a:xfrm>
            <a:off x="1219200" y="6248400"/>
            <a:ext cx="8686800" cy="400110"/>
          </a:xfrm>
          <a:prstGeom prst="rect">
            <a:avLst/>
          </a:prstGeom>
        </p:spPr>
        <p:txBody>
          <a:bodyPr wrap="square">
            <a:spAutoFit/>
          </a:bodyPr>
          <a:lstStyle/>
          <a:p>
            <a:r>
              <a:rPr lang="en-US" sz="2000" dirty="0">
                <a:latin typeface="Consolas" panose="020B0609020204030204" pitchFamily="49" charset="0"/>
                <a:cs typeface="Consolas" panose="020B0609020204030204" pitchFamily="49" charset="0"/>
              </a:rPr>
              <a:t>https://</a:t>
            </a:r>
            <a:r>
              <a:rPr lang="en-US" sz="2000" dirty="0" err="1">
                <a:latin typeface="Consolas" panose="020B0609020204030204" pitchFamily="49" charset="0"/>
                <a:cs typeface="Consolas" panose="020B0609020204030204" pitchFamily="49" charset="0"/>
              </a:rPr>
              <a:t>mariadb.com</a:t>
            </a:r>
            <a:r>
              <a:rPr lang="en-US" sz="2000" dirty="0">
                <a:latin typeface="Consolas" panose="020B0609020204030204" pitchFamily="49" charset="0"/>
                <a:cs typeface="Consolas" panose="020B0609020204030204" pitchFamily="49" charset="0"/>
              </a:rPr>
              <a:t>/kb/</a:t>
            </a:r>
            <a:r>
              <a:rPr lang="en-US" sz="2000" dirty="0" err="1">
                <a:latin typeface="Consolas" panose="020B0609020204030204" pitchFamily="49" charset="0"/>
                <a:cs typeface="Consolas" panose="020B0609020204030204" pitchFamily="49" charset="0"/>
              </a:rPr>
              <a:t>en</a:t>
            </a:r>
            <a:r>
              <a:rPr lang="en-US" sz="2000" dirty="0">
                <a:latin typeface="Consolas" panose="020B0609020204030204" pitchFamily="49" charset="0"/>
                <a:cs typeface="Consolas" panose="020B0609020204030204" pitchFamily="49" charset="0"/>
              </a:rPr>
              <a:t>/identifier-case-sensitivity/</a:t>
            </a:r>
            <a:endParaRPr lang="en-CN" sz="2000" dirty="0">
              <a:latin typeface="Consolas" panose="020B0609020204030204" pitchFamily="49" charset="0"/>
              <a:cs typeface="Consolas" panose="020B0609020204030204" pitchFamily="49" charset="0"/>
            </a:endParaRPr>
          </a:p>
        </p:txBody>
      </p:sp>
      <p:pic>
        <p:nvPicPr>
          <p:cNvPr id="9" name="Picture 8">
            <a:extLst>
              <a:ext uri="{FF2B5EF4-FFF2-40B4-BE49-F238E27FC236}">
                <a16:creationId xmlns:a16="http://schemas.microsoft.com/office/drawing/2014/main" id="{9BAB303E-F97E-644F-A1D9-3BD449D5462B}"/>
              </a:ext>
            </a:extLst>
          </p:cNvPr>
          <p:cNvPicPr>
            <a:picLocks noChangeAspect="1"/>
          </p:cNvPicPr>
          <p:nvPr/>
        </p:nvPicPr>
        <p:blipFill>
          <a:blip r:embed="rId4"/>
          <a:stretch>
            <a:fillRect/>
          </a:stretch>
        </p:blipFill>
        <p:spPr>
          <a:xfrm>
            <a:off x="9525000" y="4114800"/>
            <a:ext cx="4477145" cy="3785937"/>
          </a:xfrm>
          <a:prstGeom prst="rect">
            <a:avLst/>
          </a:prstGeom>
        </p:spPr>
      </p:pic>
      <p:sp>
        <p:nvSpPr>
          <p:cNvPr id="10" name="TextBox 9">
            <a:extLst>
              <a:ext uri="{FF2B5EF4-FFF2-40B4-BE49-F238E27FC236}">
                <a16:creationId xmlns:a16="http://schemas.microsoft.com/office/drawing/2014/main" id="{511EF55C-1FB4-8049-8669-EBB80397C390}"/>
              </a:ext>
            </a:extLst>
          </p:cNvPr>
          <p:cNvSpPr txBox="1"/>
          <p:nvPr/>
        </p:nvSpPr>
        <p:spPr>
          <a:xfrm>
            <a:off x="8146655" y="3924245"/>
            <a:ext cx="6477000" cy="461665"/>
          </a:xfrm>
          <a:prstGeom prst="rect">
            <a:avLst/>
          </a:prstGeom>
          <a:noFill/>
        </p:spPr>
        <p:txBody>
          <a:bodyPr wrap="square" rtlCol="0">
            <a:spAutoFit/>
          </a:bodyPr>
          <a:lstStyle/>
          <a:p>
            <a:pPr algn="ctr"/>
            <a:r>
              <a:rPr lang="en-CN" sz="2400" dirty="0">
                <a:solidFill>
                  <a:srgbClr val="A2424F"/>
                </a:solidFill>
                <a:latin typeface="Lato" panose="020F0502020204030203" pitchFamily="34" charset="77"/>
              </a:rPr>
              <a:t>Actually, keywords are case-insensitive as well</a:t>
            </a:r>
          </a:p>
        </p:txBody>
      </p:sp>
    </p:spTree>
    <p:extLst>
      <p:ext uri="{BB962C8B-B14F-4D97-AF65-F5344CB8AC3E}">
        <p14:creationId xmlns:p14="http://schemas.microsoft.com/office/powerpoint/2010/main" val="1899374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90789E-8555-C544-A8D2-6BB6731EEA22}"/>
              </a:ext>
            </a:extLst>
          </p:cNvPr>
          <p:cNvSpPr>
            <a:spLocks noGrp="1"/>
          </p:cNvSpPr>
          <p:nvPr>
            <p:ph idx="1"/>
          </p:nvPr>
        </p:nvSpPr>
        <p:spPr>
          <a:xfrm>
            <a:off x="838200" y="1981200"/>
            <a:ext cx="7239000" cy="5334000"/>
          </a:xfrm>
        </p:spPr>
        <p:txBody>
          <a:bodyPr/>
          <a:lstStyle/>
          <a:p>
            <a:r>
              <a:rPr lang="en-CN" dirty="0"/>
              <a:t>Table names</a:t>
            </a:r>
          </a:p>
          <a:p>
            <a:pPr lvl="1"/>
            <a:r>
              <a:rPr lang="en-CN" dirty="0">
                <a:solidFill>
                  <a:srgbClr val="C00000"/>
                </a:solidFill>
              </a:rPr>
              <a:t>Case-insensitive (</a:t>
            </a:r>
            <a:r>
              <a:rPr lang="zh-CN" altLang="en-US" dirty="0">
                <a:solidFill>
                  <a:srgbClr val="C00000"/>
                </a:solidFill>
              </a:rPr>
              <a:t>不区分大小写</a:t>
            </a:r>
            <a:r>
              <a:rPr lang="en-CN" dirty="0">
                <a:solidFill>
                  <a:srgbClr val="C00000"/>
                </a:solidFill>
              </a:rPr>
              <a:t>, by default)</a:t>
            </a:r>
          </a:p>
          <a:p>
            <a:pPr lvl="2"/>
            <a:r>
              <a:rPr lang="en-CN" dirty="0"/>
              <a:t>But, in some database systems, the case sensitivity is quite different</a:t>
            </a:r>
          </a:p>
          <a:p>
            <a:pPr lvl="2"/>
            <a:r>
              <a:rPr lang="en-CN" dirty="0"/>
              <a:t>Try, or find the reference for the specific database system</a:t>
            </a:r>
          </a:p>
          <a:p>
            <a:r>
              <a:rPr lang="en-CN" dirty="0"/>
              <a:t>Naming Convention</a:t>
            </a:r>
          </a:p>
          <a:p>
            <a:pPr lvl="1"/>
            <a:r>
              <a:rPr lang="en-CN" dirty="0">
                <a:solidFill>
                  <a:srgbClr val="C00000"/>
                </a:solidFill>
              </a:rPr>
              <a:t>Underscores</a:t>
            </a:r>
            <a:r>
              <a:rPr lang="en-US" dirty="0">
                <a:solidFill>
                  <a:srgbClr val="C00000"/>
                </a:solidFill>
              </a:rPr>
              <a:t> (</a:t>
            </a:r>
            <a:r>
              <a:rPr lang="zh-CN" altLang="en-US" dirty="0">
                <a:solidFill>
                  <a:srgbClr val="C00000"/>
                </a:solidFill>
              </a:rPr>
              <a:t>下划线</a:t>
            </a:r>
            <a:r>
              <a:rPr lang="en-US" dirty="0">
                <a:solidFill>
                  <a:srgbClr val="C00000"/>
                </a:solidFill>
              </a:rPr>
              <a:t>)</a:t>
            </a:r>
            <a:r>
              <a:rPr lang="en-CN" dirty="0">
                <a:solidFill>
                  <a:srgbClr val="C00000"/>
                </a:solidFill>
              </a:rPr>
              <a:t> </a:t>
            </a:r>
            <a:r>
              <a:rPr lang="en-CN" dirty="0"/>
              <a:t>as word separators (instead of CamelCase in Java)</a:t>
            </a:r>
          </a:p>
          <a:p>
            <a:pPr marL="334963" lvl="1" indent="0">
              <a:buNone/>
            </a:pPr>
            <a:endParaRPr lang="en-CN" dirty="0"/>
          </a:p>
        </p:txBody>
      </p:sp>
      <p:sp>
        <p:nvSpPr>
          <p:cNvPr id="3" name="Title 2">
            <a:extLst>
              <a:ext uri="{FF2B5EF4-FFF2-40B4-BE49-F238E27FC236}">
                <a16:creationId xmlns:a16="http://schemas.microsoft.com/office/drawing/2014/main" id="{A5878F28-1230-3443-96B6-4F8D93814852}"/>
              </a:ext>
            </a:extLst>
          </p:cNvPr>
          <p:cNvSpPr>
            <a:spLocks noGrp="1"/>
          </p:cNvSpPr>
          <p:nvPr>
            <p:ph type="title"/>
          </p:nvPr>
        </p:nvSpPr>
        <p:spPr/>
        <p:txBody>
          <a:bodyPr/>
          <a:lstStyle/>
          <a:p>
            <a:r>
              <a:rPr lang="en-CN" dirty="0"/>
              <a:t>Create Tables</a:t>
            </a:r>
          </a:p>
        </p:txBody>
      </p:sp>
      <p:pic>
        <p:nvPicPr>
          <p:cNvPr id="5" name="Picture 4">
            <a:extLst>
              <a:ext uri="{FF2B5EF4-FFF2-40B4-BE49-F238E27FC236}">
                <a16:creationId xmlns:a16="http://schemas.microsoft.com/office/drawing/2014/main" id="{F05A4C0E-1E51-464B-BB25-D2F1EC3EB2EC}"/>
              </a:ext>
            </a:extLst>
          </p:cNvPr>
          <p:cNvPicPr>
            <a:picLocks noChangeAspect="1"/>
          </p:cNvPicPr>
          <p:nvPr/>
        </p:nvPicPr>
        <p:blipFill>
          <a:blip r:embed="rId3"/>
          <a:stretch>
            <a:fillRect/>
          </a:stretch>
        </p:blipFill>
        <p:spPr>
          <a:xfrm>
            <a:off x="9525000" y="328864"/>
            <a:ext cx="4477145" cy="3785936"/>
          </a:xfrm>
          <a:prstGeom prst="rect">
            <a:avLst/>
          </a:prstGeom>
        </p:spPr>
      </p:pic>
      <p:pic>
        <p:nvPicPr>
          <p:cNvPr id="9" name="Picture 8">
            <a:extLst>
              <a:ext uri="{FF2B5EF4-FFF2-40B4-BE49-F238E27FC236}">
                <a16:creationId xmlns:a16="http://schemas.microsoft.com/office/drawing/2014/main" id="{9BAB303E-F97E-644F-A1D9-3BD449D5462B}"/>
              </a:ext>
            </a:extLst>
          </p:cNvPr>
          <p:cNvPicPr>
            <a:picLocks noChangeAspect="1"/>
          </p:cNvPicPr>
          <p:nvPr/>
        </p:nvPicPr>
        <p:blipFill>
          <a:blip r:embed="rId4"/>
          <a:stretch>
            <a:fillRect/>
          </a:stretch>
        </p:blipFill>
        <p:spPr>
          <a:xfrm>
            <a:off x="9525000" y="4114800"/>
            <a:ext cx="4477145" cy="3785937"/>
          </a:xfrm>
          <a:prstGeom prst="rect">
            <a:avLst/>
          </a:prstGeom>
        </p:spPr>
      </p:pic>
      <p:sp>
        <p:nvSpPr>
          <p:cNvPr id="10" name="TextBox 9">
            <a:extLst>
              <a:ext uri="{FF2B5EF4-FFF2-40B4-BE49-F238E27FC236}">
                <a16:creationId xmlns:a16="http://schemas.microsoft.com/office/drawing/2014/main" id="{511EF55C-1FB4-8049-8669-EBB80397C390}"/>
              </a:ext>
            </a:extLst>
          </p:cNvPr>
          <p:cNvSpPr txBox="1"/>
          <p:nvPr/>
        </p:nvSpPr>
        <p:spPr>
          <a:xfrm>
            <a:off x="8146655" y="3924245"/>
            <a:ext cx="6477000" cy="461665"/>
          </a:xfrm>
          <a:prstGeom prst="rect">
            <a:avLst/>
          </a:prstGeom>
          <a:noFill/>
        </p:spPr>
        <p:txBody>
          <a:bodyPr wrap="square" rtlCol="0">
            <a:spAutoFit/>
          </a:bodyPr>
          <a:lstStyle/>
          <a:p>
            <a:pPr algn="ctr"/>
            <a:r>
              <a:rPr lang="en-CN" sz="2400" dirty="0">
                <a:solidFill>
                  <a:srgbClr val="A2424F"/>
                </a:solidFill>
                <a:latin typeface="Lato" panose="020F0502020204030203" pitchFamily="34" charset="77"/>
              </a:rPr>
              <a:t>Actually, keywords are case-insensitive as well</a:t>
            </a:r>
          </a:p>
        </p:txBody>
      </p:sp>
    </p:spTree>
    <p:extLst>
      <p:ext uri="{BB962C8B-B14F-4D97-AF65-F5344CB8AC3E}">
        <p14:creationId xmlns:p14="http://schemas.microsoft.com/office/powerpoint/2010/main" val="400444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90789E-8555-C544-A8D2-6BB6731EEA22}"/>
              </a:ext>
            </a:extLst>
          </p:cNvPr>
          <p:cNvSpPr>
            <a:spLocks noGrp="1"/>
          </p:cNvSpPr>
          <p:nvPr>
            <p:ph idx="1"/>
          </p:nvPr>
        </p:nvSpPr>
        <p:spPr>
          <a:xfrm>
            <a:off x="838200" y="1981200"/>
            <a:ext cx="7239000" cy="5334000"/>
          </a:xfrm>
        </p:spPr>
        <p:txBody>
          <a:bodyPr/>
          <a:lstStyle/>
          <a:p>
            <a:r>
              <a:rPr lang="en-CN" altLang="zh-CN" dirty="0"/>
              <a:t>Table names</a:t>
            </a:r>
          </a:p>
          <a:p>
            <a:pPr lvl="1"/>
            <a:r>
              <a:rPr lang="en-CN" altLang="zh-CN" dirty="0">
                <a:solidFill>
                  <a:srgbClr val="C00000"/>
                </a:solidFill>
              </a:rPr>
              <a:t>Case-insensitive (</a:t>
            </a:r>
            <a:r>
              <a:rPr lang="zh-CN" altLang="en-US" dirty="0">
                <a:solidFill>
                  <a:srgbClr val="C00000"/>
                </a:solidFill>
              </a:rPr>
              <a:t>不区分大小写</a:t>
            </a:r>
            <a:r>
              <a:rPr lang="en-CN" altLang="zh-CN" dirty="0">
                <a:solidFill>
                  <a:srgbClr val="C00000"/>
                </a:solidFill>
              </a:rPr>
              <a:t>, by default)</a:t>
            </a:r>
          </a:p>
          <a:p>
            <a:pPr lvl="2"/>
            <a:r>
              <a:rPr lang="en-CN" altLang="zh-CN" dirty="0"/>
              <a:t>But, in some database systems, the case sensitivity is quite different</a:t>
            </a:r>
          </a:p>
          <a:p>
            <a:pPr lvl="2"/>
            <a:r>
              <a:rPr lang="en-CN" altLang="zh-CN" dirty="0"/>
              <a:t>Try, or find the reference for the specific database system</a:t>
            </a:r>
          </a:p>
          <a:p>
            <a:r>
              <a:rPr lang="en-CN" altLang="zh-CN" dirty="0"/>
              <a:t>Naming Convention</a:t>
            </a:r>
          </a:p>
          <a:p>
            <a:pPr lvl="1"/>
            <a:r>
              <a:rPr lang="en-CN" altLang="zh-CN" dirty="0">
                <a:solidFill>
                  <a:srgbClr val="C00000"/>
                </a:solidFill>
              </a:rPr>
              <a:t>Underscores</a:t>
            </a:r>
            <a:r>
              <a:rPr lang="en-US" altLang="zh-CN" dirty="0">
                <a:solidFill>
                  <a:srgbClr val="C00000"/>
                </a:solidFill>
              </a:rPr>
              <a:t> (</a:t>
            </a:r>
            <a:r>
              <a:rPr lang="zh-CN" altLang="en-US" dirty="0">
                <a:solidFill>
                  <a:srgbClr val="C00000"/>
                </a:solidFill>
              </a:rPr>
              <a:t>下划线</a:t>
            </a:r>
            <a:r>
              <a:rPr lang="en-US" altLang="zh-CN" dirty="0">
                <a:solidFill>
                  <a:srgbClr val="C00000"/>
                </a:solidFill>
              </a:rPr>
              <a:t>)</a:t>
            </a:r>
            <a:r>
              <a:rPr lang="en-CN" altLang="zh-CN" dirty="0">
                <a:solidFill>
                  <a:srgbClr val="C00000"/>
                </a:solidFill>
              </a:rPr>
              <a:t> </a:t>
            </a:r>
            <a:r>
              <a:rPr lang="en-CN" altLang="zh-CN" dirty="0"/>
              <a:t>as word separators (instead of CamelCase in Java)</a:t>
            </a:r>
          </a:p>
          <a:p>
            <a:r>
              <a:rPr lang="en-CN" dirty="0"/>
              <a:t>Be careful with </a:t>
            </a:r>
            <a:r>
              <a:rPr lang="en-CN" dirty="0">
                <a:solidFill>
                  <a:srgbClr val="C00000"/>
                </a:solidFill>
              </a:rPr>
              <a:t>double quotes</a:t>
            </a:r>
          </a:p>
          <a:p>
            <a:pPr lvl="1"/>
            <a:r>
              <a:rPr lang="en-CN" dirty="0"/>
              <a:t>… which represents a “</a:t>
            </a:r>
            <a:r>
              <a:rPr lang="en-CN" dirty="0">
                <a:solidFill>
                  <a:srgbClr val="C00000"/>
                </a:solidFill>
              </a:rPr>
              <a:t>case-sensitive</a:t>
            </a:r>
            <a:r>
              <a:rPr lang="en-CN" dirty="0"/>
              <a:t>” name</a:t>
            </a:r>
          </a:p>
        </p:txBody>
      </p:sp>
      <p:sp>
        <p:nvSpPr>
          <p:cNvPr id="3" name="Title 2">
            <a:extLst>
              <a:ext uri="{FF2B5EF4-FFF2-40B4-BE49-F238E27FC236}">
                <a16:creationId xmlns:a16="http://schemas.microsoft.com/office/drawing/2014/main" id="{A5878F28-1230-3443-96B6-4F8D93814852}"/>
              </a:ext>
            </a:extLst>
          </p:cNvPr>
          <p:cNvSpPr>
            <a:spLocks noGrp="1"/>
          </p:cNvSpPr>
          <p:nvPr>
            <p:ph type="title"/>
          </p:nvPr>
        </p:nvSpPr>
        <p:spPr/>
        <p:txBody>
          <a:bodyPr/>
          <a:lstStyle/>
          <a:p>
            <a:r>
              <a:rPr lang="en-CN" dirty="0"/>
              <a:t>Create Tables</a:t>
            </a:r>
          </a:p>
        </p:txBody>
      </p:sp>
      <p:pic>
        <p:nvPicPr>
          <p:cNvPr id="5" name="Picture 4">
            <a:extLst>
              <a:ext uri="{FF2B5EF4-FFF2-40B4-BE49-F238E27FC236}">
                <a16:creationId xmlns:a16="http://schemas.microsoft.com/office/drawing/2014/main" id="{F05A4C0E-1E51-464B-BB25-D2F1EC3EB2EC}"/>
              </a:ext>
            </a:extLst>
          </p:cNvPr>
          <p:cNvPicPr>
            <a:picLocks noChangeAspect="1"/>
          </p:cNvPicPr>
          <p:nvPr/>
        </p:nvPicPr>
        <p:blipFill>
          <a:blip r:embed="rId3"/>
          <a:stretch>
            <a:fillRect/>
          </a:stretch>
        </p:blipFill>
        <p:spPr>
          <a:xfrm>
            <a:off x="9525000" y="328864"/>
            <a:ext cx="4477145" cy="3785936"/>
          </a:xfrm>
          <a:prstGeom prst="rect">
            <a:avLst/>
          </a:prstGeom>
        </p:spPr>
      </p:pic>
      <p:pic>
        <p:nvPicPr>
          <p:cNvPr id="9" name="Picture 8">
            <a:extLst>
              <a:ext uri="{FF2B5EF4-FFF2-40B4-BE49-F238E27FC236}">
                <a16:creationId xmlns:a16="http://schemas.microsoft.com/office/drawing/2014/main" id="{9BAB303E-F97E-644F-A1D9-3BD449D5462B}"/>
              </a:ext>
            </a:extLst>
          </p:cNvPr>
          <p:cNvPicPr>
            <a:picLocks noChangeAspect="1"/>
          </p:cNvPicPr>
          <p:nvPr/>
        </p:nvPicPr>
        <p:blipFill>
          <a:blip r:embed="rId4"/>
          <a:stretch>
            <a:fillRect/>
          </a:stretch>
        </p:blipFill>
        <p:spPr>
          <a:xfrm>
            <a:off x="9525000" y="4114800"/>
            <a:ext cx="4477145" cy="3785937"/>
          </a:xfrm>
          <a:prstGeom prst="rect">
            <a:avLst/>
          </a:prstGeom>
        </p:spPr>
      </p:pic>
      <p:sp>
        <p:nvSpPr>
          <p:cNvPr id="10" name="TextBox 9">
            <a:extLst>
              <a:ext uri="{FF2B5EF4-FFF2-40B4-BE49-F238E27FC236}">
                <a16:creationId xmlns:a16="http://schemas.microsoft.com/office/drawing/2014/main" id="{511EF55C-1FB4-8049-8669-EBB80397C390}"/>
              </a:ext>
            </a:extLst>
          </p:cNvPr>
          <p:cNvSpPr txBox="1"/>
          <p:nvPr/>
        </p:nvSpPr>
        <p:spPr>
          <a:xfrm>
            <a:off x="8146655" y="3924245"/>
            <a:ext cx="6477000" cy="461665"/>
          </a:xfrm>
          <a:prstGeom prst="rect">
            <a:avLst/>
          </a:prstGeom>
          <a:noFill/>
        </p:spPr>
        <p:txBody>
          <a:bodyPr wrap="square" rtlCol="0">
            <a:spAutoFit/>
          </a:bodyPr>
          <a:lstStyle/>
          <a:p>
            <a:pPr algn="ctr"/>
            <a:r>
              <a:rPr lang="en-CN" sz="2400" dirty="0">
                <a:solidFill>
                  <a:srgbClr val="A2424F"/>
                </a:solidFill>
                <a:latin typeface="Lato" panose="020F0502020204030203" pitchFamily="34" charset="77"/>
              </a:rPr>
              <a:t>Actually, keywords are case-insensitive as well</a:t>
            </a:r>
          </a:p>
        </p:txBody>
      </p:sp>
    </p:spTree>
    <p:extLst>
      <p:ext uri="{BB962C8B-B14F-4D97-AF65-F5344CB8AC3E}">
        <p14:creationId xmlns:p14="http://schemas.microsoft.com/office/powerpoint/2010/main" val="2268326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6D8DB3-3297-0C4C-9CC1-45A646256EEC}"/>
              </a:ext>
            </a:extLst>
          </p:cNvPr>
          <p:cNvSpPr>
            <a:spLocks noGrp="1"/>
          </p:cNvSpPr>
          <p:nvPr>
            <p:ph idx="1"/>
          </p:nvPr>
        </p:nvSpPr>
        <p:spPr/>
        <p:txBody>
          <a:bodyPr/>
          <a:lstStyle/>
          <a:p>
            <a:r>
              <a:rPr lang="en-US" dirty="0"/>
              <a:t>An SQL relation is defined using the create table command:</a:t>
            </a: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lvl="1"/>
            <a:r>
              <a:rPr lang="en-US" dirty="0">
                <a:solidFill>
                  <a:srgbClr val="C00000"/>
                </a:solidFill>
                <a:latin typeface="Consolas" panose="020B0609020204030204" pitchFamily="49" charset="0"/>
                <a:cs typeface="Consolas" panose="020B0609020204030204" pitchFamily="49" charset="0"/>
              </a:rPr>
              <a:t>r</a:t>
            </a:r>
            <a:r>
              <a:rPr lang="en-US" dirty="0"/>
              <a:t> is the name of the relation</a:t>
            </a:r>
          </a:p>
          <a:p>
            <a:pPr lvl="1"/>
            <a:r>
              <a:rPr lang="en-US" dirty="0"/>
              <a:t>each </a:t>
            </a:r>
            <a:r>
              <a:rPr lang="en-US" dirty="0">
                <a:solidFill>
                  <a:srgbClr val="C00000"/>
                </a:solidFill>
                <a:latin typeface="Consolas" panose="020B0609020204030204" pitchFamily="49" charset="0"/>
                <a:cs typeface="Consolas" panose="020B0609020204030204" pitchFamily="49" charset="0"/>
              </a:rPr>
              <a:t>Ai</a:t>
            </a:r>
            <a:r>
              <a:rPr lang="en-US" dirty="0"/>
              <a:t> is an attribute name in the schema of relation </a:t>
            </a:r>
            <a:r>
              <a:rPr lang="en-US" dirty="0">
                <a:latin typeface="Consolas" panose="020B0609020204030204" pitchFamily="49" charset="0"/>
                <a:cs typeface="Consolas" panose="020B0609020204030204" pitchFamily="49" charset="0"/>
              </a:rPr>
              <a:t>r</a:t>
            </a:r>
          </a:p>
          <a:p>
            <a:pPr lvl="1"/>
            <a:r>
              <a:rPr lang="en-US" dirty="0">
                <a:solidFill>
                  <a:srgbClr val="C00000"/>
                </a:solidFill>
                <a:latin typeface="Consolas" panose="020B0609020204030204" pitchFamily="49" charset="0"/>
                <a:cs typeface="Consolas" panose="020B0609020204030204" pitchFamily="49" charset="0"/>
              </a:rPr>
              <a:t>Di</a:t>
            </a:r>
            <a:r>
              <a:rPr lang="en-US" dirty="0"/>
              <a:t> is the data type of values in the domain of attribute </a:t>
            </a:r>
            <a:r>
              <a:rPr lang="en-US" dirty="0">
                <a:latin typeface="Consolas" panose="020B0609020204030204" pitchFamily="49" charset="0"/>
                <a:cs typeface="Consolas" panose="020B0609020204030204" pitchFamily="49" charset="0"/>
              </a:rPr>
              <a:t>Ai</a:t>
            </a:r>
          </a:p>
        </p:txBody>
      </p:sp>
      <p:sp>
        <p:nvSpPr>
          <p:cNvPr id="3" name="Title 2">
            <a:extLst>
              <a:ext uri="{FF2B5EF4-FFF2-40B4-BE49-F238E27FC236}">
                <a16:creationId xmlns:a16="http://schemas.microsoft.com/office/drawing/2014/main" id="{F7C468B5-B6C8-2142-A281-A0FBE7D96394}"/>
              </a:ext>
            </a:extLst>
          </p:cNvPr>
          <p:cNvSpPr>
            <a:spLocks noGrp="1"/>
          </p:cNvSpPr>
          <p:nvPr>
            <p:ph type="title"/>
          </p:nvPr>
        </p:nvSpPr>
        <p:spPr/>
        <p:txBody>
          <a:bodyPr/>
          <a:lstStyle/>
          <a:p>
            <a:r>
              <a:rPr lang="en-CN" dirty="0"/>
              <a:t>Create Tables</a:t>
            </a:r>
          </a:p>
        </p:txBody>
      </p:sp>
      <p:sp>
        <p:nvSpPr>
          <p:cNvPr id="4" name="TextBox 3">
            <a:extLst>
              <a:ext uri="{FF2B5EF4-FFF2-40B4-BE49-F238E27FC236}">
                <a16:creationId xmlns:a16="http://schemas.microsoft.com/office/drawing/2014/main" id="{5105E484-3542-B846-87C5-4BA67B45E507}"/>
              </a:ext>
            </a:extLst>
          </p:cNvPr>
          <p:cNvSpPr txBox="1"/>
          <p:nvPr/>
        </p:nvSpPr>
        <p:spPr>
          <a:xfrm>
            <a:off x="5105400" y="2726141"/>
            <a:ext cx="4419600" cy="1938992"/>
          </a:xfrm>
          <a:prstGeom prst="rect">
            <a:avLst/>
          </a:prstGeom>
          <a:noFill/>
        </p:spPr>
        <p:txBody>
          <a:bodyPr wrap="square" rtlCol="0">
            <a:spAutoFit/>
          </a:bodyPr>
          <a:lstStyle/>
          <a:p>
            <a:r>
              <a:rPr lang="en-US" sz="2000" dirty="0">
                <a:latin typeface="Consolas" panose="020B0609020204030204" pitchFamily="49" charset="0"/>
                <a:cs typeface="Consolas" panose="020B0609020204030204" pitchFamily="49" charset="0"/>
              </a:rPr>
              <a:t>create table r (</a:t>
            </a:r>
          </a:p>
          <a:p>
            <a:r>
              <a:rPr lang="en-US" sz="2000" dirty="0">
                <a:latin typeface="Consolas" panose="020B0609020204030204" pitchFamily="49" charset="0"/>
                <a:cs typeface="Consolas" panose="020B0609020204030204" pitchFamily="49" charset="0"/>
              </a:rPr>
              <a:t>    A1 D1, A2 D2, ..., An </a:t>
            </a:r>
            <a:r>
              <a:rPr lang="en-US" sz="2000" dirty="0" err="1">
                <a:latin typeface="Consolas" panose="020B0609020204030204" pitchFamily="49" charset="0"/>
                <a:cs typeface="Consolas" panose="020B0609020204030204" pitchFamily="49" charset="0"/>
              </a:rPr>
              <a:t>Dn</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(integrity-constraint1),</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(integrity-</a:t>
            </a:r>
            <a:r>
              <a:rPr lang="en-US" sz="2000" dirty="0" err="1">
                <a:latin typeface="Consolas" panose="020B0609020204030204" pitchFamily="49" charset="0"/>
                <a:cs typeface="Consolas" panose="020B0609020204030204" pitchFamily="49" charset="0"/>
              </a:rPr>
              <a:t>constraintk</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65870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E31F87-EDE2-054E-AF90-639299A00217}"/>
              </a:ext>
            </a:extLst>
          </p:cNvPr>
          <p:cNvSpPr>
            <a:spLocks noGrp="1"/>
          </p:cNvSpPr>
          <p:nvPr>
            <p:ph idx="1"/>
          </p:nvPr>
        </p:nvSpPr>
        <p:spPr>
          <a:xfrm>
            <a:off x="838200" y="1981200"/>
            <a:ext cx="13487400" cy="5334000"/>
          </a:xfrm>
        </p:spPr>
        <p:txBody>
          <a:bodyPr/>
          <a:lstStyle/>
          <a:p>
            <a:r>
              <a:rPr lang="en-CN" dirty="0"/>
              <a:t>Text data types</a:t>
            </a:r>
          </a:p>
          <a:p>
            <a:pPr lvl="1"/>
            <a:r>
              <a:rPr lang="en-CN" dirty="0">
                <a:solidFill>
                  <a:srgbClr val="A2424F"/>
                </a:solidFill>
                <a:latin typeface="Consolas" panose="020B0609020204030204" pitchFamily="49" charset="0"/>
                <a:cs typeface="Consolas" panose="020B0609020204030204" pitchFamily="49" charset="0"/>
              </a:rPr>
              <a:t>char</a:t>
            </a:r>
            <a:r>
              <a:rPr lang="en-CN" dirty="0">
                <a:latin typeface="Consolas" panose="020B0609020204030204" pitchFamily="49" charset="0"/>
                <a:cs typeface="Consolas" panose="020B0609020204030204" pitchFamily="49" charset="0"/>
              </a:rPr>
              <a:t>(length)  </a:t>
            </a:r>
            <a:r>
              <a:rPr lang="en-CN" dirty="0">
                <a:latin typeface="Lato" panose="020F0502020204030203" pitchFamily="34" charset="77"/>
                <a:cs typeface="Consolas" panose="020B0609020204030204" pitchFamily="49" charset="0"/>
              </a:rPr>
              <a:t>-- fixed-length strings</a:t>
            </a:r>
          </a:p>
          <a:p>
            <a:pPr lvl="1"/>
            <a:r>
              <a:rPr lang="en-CN" dirty="0">
                <a:solidFill>
                  <a:srgbClr val="A2424F"/>
                </a:solidFill>
                <a:latin typeface="Consolas" panose="020B0609020204030204" pitchFamily="49" charset="0"/>
                <a:cs typeface="Consolas" panose="020B0609020204030204" pitchFamily="49" charset="0"/>
              </a:rPr>
              <a:t>varchar</a:t>
            </a:r>
            <a:r>
              <a:rPr lang="en-CN" dirty="0">
                <a:latin typeface="Consolas" panose="020B0609020204030204" pitchFamily="49" charset="0"/>
                <a:cs typeface="Consolas" panose="020B0609020204030204" pitchFamily="49" charset="0"/>
              </a:rPr>
              <a:t>(max length)  </a:t>
            </a:r>
            <a:r>
              <a:rPr lang="en-CN" dirty="0">
                <a:latin typeface="Lato" panose="020F0502020204030203" pitchFamily="34" charset="77"/>
                <a:cs typeface="Consolas" panose="020B0609020204030204" pitchFamily="49" charset="0"/>
              </a:rPr>
              <a:t>-- non-fixed-length text</a:t>
            </a:r>
          </a:p>
          <a:p>
            <a:pPr lvl="1"/>
            <a:r>
              <a:rPr lang="en-CN" dirty="0">
                <a:solidFill>
                  <a:srgbClr val="A2424F"/>
                </a:solidFill>
                <a:latin typeface="Consolas" panose="020B0609020204030204" pitchFamily="49" charset="0"/>
                <a:cs typeface="Consolas" panose="020B0609020204030204" pitchFamily="49" charset="0"/>
              </a:rPr>
              <a:t>varchar2</a:t>
            </a:r>
            <a:r>
              <a:rPr lang="en-CN" dirty="0">
                <a:latin typeface="Consolas" panose="020B0609020204030204" pitchFamily="49" charset="0"/>
                <a:cs typeface="Consolas" panose="020B0609020204030204" pitchFamily="49" charset="0"/>
              </a:rPr>
              <a:t>(max length)          </a:t>
            </a:r>
            <a:r>
              <a:rPr lang="en-CN" dirty="0">
                <a:latin typeface="Lato" panose="020F0502020204030203" pitchFamily="34" charset="77"/>
                <a:cs typeface="Consolas" panose="020B0609020204030204" pitchFamily="49" charset="0"/>
              </a:rPr>
              <a:t>-- Oracle’s transformation of </a:t>
            </a:r>
            <a:r>
              <a:rPr lang="en-CN" dirty="0">
                <a:latin typeface="Consolas" panose="020B0609020204030204" pitchFamily="49" charset="0"/>
                <a:cs typeface="Consolas" panose="020B0609020204030204" pitchFamily="49" charset="0"/>
              </a:rPr>
              <a:t>varchar</a:t>
            </a:r>
          </a:p>
          <a:p>
            <a:pPr lvl="1"/>
            <a:r>
              <a:rPr lang="en-CN" dirty="0">
                <a:solidFill>
                  <a:srgbClr val="A2424F"/>
                </a:solidFill>
                <a:latin typeface="Consolas" panose="020B0609020204030204" pitchFamily="49" charset="0"/>
                <a:cs typeface="Consolas" panose="020B0609020204030204" pitchFamily="49" charset="0"/>
              </a:rPr>
              <a:t>clob  </a:t>
            </a:r>
            <a:r>
              <a:rPr lang="en-CN" dirty="0">
                <a:latin typeface="Lato" panose="020F0502020204030203" pitchFamily="34" charset="77"/>
                <a:cs typeface="Consolas" panose="020B0609020204030204" pitchFamily="49" charset="0"/>
              </a:rPr>
              <a:t>-- very long text (like GB-level text)</a:t>
            </a:r>
          </a:p>
          <a:p>
            <a:pPr lvl="2"/>
            <a:r>
              <a:rPr lang="en-CN" dirty="0"/>
              <a:t>Or, </a:t>
            </a:r>
            <a:r>
              <a:rPr lang="en-CN" sz="2600" dirty="0">
                <a:solidFill>
                  <a:srgbClr val="A2424F"/>
                </a:solidFill>
                <a:latin typeface="Consolas" panose="020B0609020204030204" pitchFamily="49" charset="0"/>
                <a:cs typeface="Consolas" panose="020B0609020204030204" pitchFamily="49" charset="0"/>
              </a:rPr>
              <a:t>text</a:t>
            </a:r>
          </a:p>
        </p:txBody>
      </p:sp>
      <p:sp>
        <p:nvSpPr>
          <p:cNvPr id="3" name="Title 2">
            <a:extLst>
              <a:ext uri="{FF2B5EF4-FFF2-40B4-BE49-F238E27FC236}">
                <a16:creationId xmlns:a16="http://schemas.microsoft.com/office/drawing/2014/main" id="{0CB85A54-7DFD-A146-894E-5514440C7740}"/>
              </a:ext>
            </a:extLst>
          </p:cNvPr>
          <p:cNvSpPr>
            <a:spLocks noGrp="1"/>
          </p:cNvSpPr>
          <p:nvPr>
            <p:ph type="title"/>
          </p:nvPr>
        </p:nvSpPr>
        <p:spPr/>
        <p:txBody>
          <a:bodyPr/>
          <a:lstStyle/>
          <a:p>
            <a:r>
              <a:rPr lang="en-CN" dirty="0"/>
              <a:t>Data</a:t>
            </a:r>
            <a:r>
              <a:rPr lang="zh-CN" altLang="en-US" dirty="0"/>
              <a:t> </a:t>
            </a:r>
            <a:r>
              <a:rPr lang="en-US" altLang="zh-CN" dirty="0"/>
              <a:t>Types</a:t>
            </a:r>
            <a:endParaRPr lang="en-CN" dirty="0"/>
          </a:p>
        </p:txBody>
      </p:sp>
      <p:pic>
        <p:nvPicPr>
          <p:cNvPr id="5" name="Picture 4">
            <a:extLst>
              <a:ext uri="{FF2B5EF4-FFF2-40B4-BE49-F238E27FC236}">
                <a16:creationId xmlns:a16="http://schemas.microsoft.com/office/drawing/2014/main" id="{241573B7-4B2F-C44B-A6A5-A93B8E90196C}"/>
              </a:ext>
            </a:extLst>
          </p:cNvPr>
          <p:cNvPicPr>
            <a:picLocks noChangeAspect="1"/>
          </p:cNvPicPr>
          <p:nvPr/>
        </p:nvPicPr>
        <p:blipFill>
          <a:blip r:embed="rId3"/>
          <a:stretch>
            <a:fillRect/>
          </a:stretch>
        </p:blipFill>
        <p:spPr>
          <a:xfrm>
            <a:off x="5274733" y="3564466"/>
            <a:ext cx="1415143" cy="381000"/>
          </a:xfrm>
          <a:prstGeom prst="rect">
            <a:avLst/>
          </a:prstGeom>
        </p:spPr>
      </p:pic>
      <p:pic>
        <p:nvPicPr>
          <p:cNvPr id="7" name="Picture 6">
            <a:extLst>
              <a:ext uri="{FF2B5EF4-FFF2-40B4-BE49-F238E27FC236}">
                <a16:creationId xmlns:a16="http://schemas.microsoft.com/office/drawing/2014/main" id="{F5B85F56-DA7D-5A41-A311-8A9D00A541A7}"/>
              </a:ext>
            </a:extLst>
          </p:cNvPr>
          <p:cNvPicPr>
            <a:picLocks noChangeAspect="1"/>
          </p:cNvPicPr>
          <p:nvPr/>
        </p:nvPicPr>
        <p:blipFill>
          <a:blip r:embed="rId4"/>
          <a:stretch>
            <a:fillRect/>
          </a:stretch>
        </p:blipFill>
        <p:spPr>
          <a:xfrm>
            <a:off x="3962400" y="4495800"/>
            <a:ext cx="867199" cy="446246"/>
          </a:xfrm>
          <a:prstGeom prst="rect">
            <a:avLst/>
          </a:prstGeom>
        </p:spPr>
      </p:pic>
    </p:spTree>
    <p:extLst>
      <p:ext uri="{BB962C8B-B14F-4D97-AF65-F5344CB8AC3E}">
        <p14:creationId xmlns:p14="http://schemas.microsoft.com/office/powerpoint/2010/main" val="3270664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D4F859-9E52-8845-B940-FBB71FC7CD2E}"/>
              </a:ext>
            </a:extLst>
          </p:cNvPr>
          <p:cNvSpPr>
            <a:spLocks noGrp="1"/>
          </p:cNvSpPr>
          <p:nvPr>
            <p:ph idx="1"/>
          </p:nvPr>
        </p:nvSpPr>
        <p:spPr/>
        <p:txBody>
          <a:bodyPr/>
          <a:lstStyle/>
          <a:p>
            <a:r>
              <a:rPr lang="en-CN" dirty="0"/>
              <a:t>Numerical types</a:t>
            </a:r>
          </a:p>
          <a:p>
            <a:pPr lvl="1"/>
            <a:r>
              <a:rPr lang="en-CN" dirty="0">
                <a:solidFill>
                  <a:srgbClr val="A2424F"/>
                </a:solidFill>
                <a:latin typeface="Consolas" panose="020B0609020204030204" pitchFamily="49" charset="0"/>
                <a:cs typeface="Consolas" panose="020B0609020204030204" pitchFamily="49" charset="0"/>
              </a:rPr>
              <a:t>int</a:t>
            </a:r>
            <a:r>
              <a:rPr lang="en-CN" dirty="0"/>
              <a:t>  -- </a:t>
            </a:r>
            <a:r>
              <a:rPr lang="en-US" dirty="0"/>
              <a:t>Integer (a finite subset of the integers that is </a:t>
            </a:r>
            <a:r>
              <a:rPr lang="en-US" dirty="0">
                <a:solidFill>
                  <a:srgbClr val="A2424F"/>
                </a:solidFill>
              </a:rPr>
              <a:t>machine-dependent</a:t>
            </a:r>
            <a:r>
              <a:rPr lang="en-US" dirty="0"/>
              <a:t>)</a:t>
            </a:r>
            <a:endParaRPr lang="en-CN" dirty="0"/>
          </a:p>
          <a:p>
            <a:pPr lvl="1"/>
            <a:r>
              <a:rPr lang="en-CN" dirty="0">
                <a:solidFill>
                  <a:srgbClr val="A2424F"/>
                </a:solidFill>
                <a:latin typeface="Consolas" panose="020B0609020204030204" pitchFamily="49" charset="0"/>
                <a:cs typeface="Consolas" panose="020B0609020204030204" pitchFamily="49" charset="0"/>
              </a:rPr>
              <a:t>float</a:t>
            </a:r>
            <a:r>
              <a:rPr lang="en-CN" dirty="0">
                <a:latin typeface="Consolas" panose="020B0609020204030204" pitchFamily="49" charset="0"/>
                <a:cs typeface="Consolas" panose="020B0609020204030204" pitchFamily="49" charset="0"/>
              </a:rPr>
              <a:t>(n)</a:t>
            </a:r>
            <a:r>
              <a:rPr lang="en-CN" dirty="0"/>
              <a:t>  -- </a:t>
            </a:r>
            <a:r>
              <a:rPr lang="en-US" altLang="en-US" sz="2800" dirty="0"/>
              <a:t>Floating point number, with user-specified </a:t>
            </a:r>
            <a:r>
              <a:rPr lang="en-US" altLang="en-US" sz="2800" dirty="0">
                <a:solidFill>
                  <a:srgbClr val="A2424F"/>
                </a:solidFill>
              </a:rPr>
              <a:t>precision</a:t>
            </a:r>
            <a:r>
              <a:rPr lang="en-US" altLang="en-US" sz="2800" dirty="0">
                <a:solidFill>
                  <a:srgbClr val="C00000"/>
                </a:solidFill>
              </a:rPr>
              <a:t> </a:t>
            </a:r>
            <a:r>
              <a:rPr lang="en-US" altLang="en-US" sz="2800" dirty="0"/>
              <a:t>of </a:t>
            </a:r>
            <a:r>
              <a:rPr lang="en-US" altLang="en-US" sz="2800" dirty="0">
                <a:solidFill>
                  <a:srgbClr val="A2424F"/>
                </a:solidFill>
              </a:rPr>
              <a:t>at least </a:t>
            </a:r>
            <a:r>
              <a:rPr lang="en-US" altLang="en-US" sz="2800" i="1" dirty="0">
                <a:solidFill>
                  <a:srgbClr val="A2424F"/>
                </a:solidFill>
              </a:rPr>
              <a:t>n</a:t>
            </a:r>
            <a:r>
              <a:rPr lang="en-US" altLang="en-US" sz="2800" dirty="0">
                <a:solidFill>
                  <a:srgbClr val="A2424F"/>
                </a:solidFill>
              </a:rPr>
              <a:t> digits</a:t>
            </a:r>
            <a:endParaRPr lang="en-CN" dirty="0">
              <a:solidFill>
                <a:srgbClr val="A2424F"/>
              </a:solidFill>
            </a:endParaRPr>
          </a:p>
          <a:p>
            <a:pPr lvl="1"/>
            <a:r>
              <a:rPr lang="en-US" dirty="0">
                <a:solidFill>
                  <a:srgbClr val="A2424F"/>
                </a:solidFill>
                <a:latin typeface="Consolas" panose="020B0609020204030204" pitchFamily="49" charset="0"/>
                <a:cs typeface="Consolas" panose="020B0609020204030204" pitchFamily="49" charset="0"/>
              </a:rPr>
              <a:t>real </a:t>
            </a:r>
            <a:r>
              <a:rPr lang="en-US" sz="2800" dirty="0"/>
              <a:t>-- </a:t>
            </a:r>
            <a:r>
              <a:rPr lang="en-US" altLang="en-US" sz="2800" dirty="0"/>
              <a:t>Floating point and double-precision floating point numbers, with </a:t>
            </a:r>
            <a:r>
              <a:rPr lang="en-US" altLang="en-US" sz="2800" dirty="0">
                <a:solidFill>
                  <a:srgbClr val="A2424F"/>
                </a:solidFill>
              </a:rPr>
              <a:t>machine-dependent</a:t>
            </a:r>
            <a:r>
              <a:rPr lang="en-US" altLang="en-US" sz="2800" dirty="0"/>
              <a:t> precision</a:t>
            </a:r>
            <a:endParaRPr lang="en-CN" sz="2800" dirty="0"/>
          </a:p>
          <a:p>
            <a:pPr lvl="1"/>
            <a:r>
              <a:rPr lang="en-CN" dirty="0">
                <a:solidFill>
                  <a:srgbClr val="A2424F"/>
                </a:solidFill>
                <a:latin typeface="Consolas" panose="020B0609020204030204" pitchFamily="49" charset="0"/>
                <a:cs typeface="Consolas" panose="020B0609020204030204" pitchFamily="49" charset="0"/>
              </a:rPr>
              <a:t>numeric</a:t>
            </a:r>
            <a:r>
              <a:rPr lang="en-CN" dirty="0">
                <a:latin typeface="Consolas" panose="020B0609020204030204" pitchFamily="49" charset="0"/>
                <a:cs typeface="Consolas" panose="020B0609020204030204" pitchFamily="49" charset="0"/>
              </a:rPr>
              <a:t>(p, d)</a:t>
            </a:r>
          </a:p>
          <a:p>
            <a:pPr lvl="2"/>
            <a:r>
              <a:rPr lang="en-US" dirty="0"/>
              <a:t>Fixed point number, with user-specified </a:t>
            </a:r>
            <a:r>
              <a:rPr lang="en-US" dirty="0">
                <a:solidFill>
                  <a:srgbClr val="A2424F"/>
                </a:solidFill>
              </a:rPr>
              <a:t>precision of </a:t>
            </a:r>
            <a:r>
              <a:rPr lang="en-US" dirty="0">
                <a:solidFill>
                  <a:srgbClr val="A2424F"/>
                </a:solidFill>
                <a:latin typeface="Consolas" panose="020B0609020204030204" pitchFamily="49" charset="0"/>
                <a:cs typeface="Consolas" panose="020B0609020204030204" pitchFamily="49" charset="0"/>
              </a:rPr>
              <a:t>p</a:t>
            </a:r>
            <a:r>
              <a:rPr lang="en-US" dirty="0">
                <a:solidFill>
                  <a:srgbClr val="A2424F"/>
                </a:solidFill>
              </a:rPr>
              <a:t> digits</a:t>
            </a:r>
            <a:r>
              <a:rPr lang="en-US" dirty="0"/>
              <a:t>, with </a:t>
            </a:r>
            <a:r>
              <a:rPr lang="en-US" dirty="0">
                <a:solidFill>
                  <a:srgbClr val="A2424F"/>
                </a:solidFill>
                <a:latin typeface="Consolas" panose="020B0609020204030204" pitchFamily="49" charset="0"/>
                <a:cs typeface="Consolas" panose="020B0609020204030204" pitchFamily="49" charset="0"/>
              </a:rPr>
              <a:t>d</a:t>
            </a:r>
            <a:r>
              <a:rPr lang="en-US" dirty="0">
                <a:solidFill>
                  <a:srgbClr val="A2424F"/>
                </a:solidFill>
              </a:rPr>
              <a:t> digits to the right of decimal point (</a:t>
            </a:r>
            <a:r>
              <a:rPr lang="zh-CN" altLang="en-US" dirty="0">
                <a:solidFill>
                  <a:srgbClr val="A2424F"/>
                </a:solidFill>
              </a:rPr>
              <a:t>总共</a:t>
            </a:r>
            <a:r>
              <a:rPr lang="en-US" altLang="zh-CN" dirty="0">
                <a:solidFill>
                  <a:srgbClr val="A2424F"/>
                </a:solidFill>
              </a:rPr>
              <a:t>p</a:t>
            </a:r>
            <a:r>
              <a:rPr lang="zh-CN" altLang="en-US" dirty="0">
                <a:solidFill>
                  <a:srgbClr val="A2424F"/>
                </a:solidFill>
              </a:rPr>
              <a:t>位数字、含小数点后</a:t>
            </a:r>
            <a:r>
              <a:rPr lang="en-US" altLang="zh-CN" dirty="0">
                <a:solidFill>
                  <a:srgbClr val="A2424F"/>
                </a:solidFill>
              </a:rPr>
              <a:t>d</a:t>
            </a:r>
            <a:r>
              <a:rPr lang="zh-CN" altLang="en-US" dirty="0">
                <a:solidFill>
                  <a:srgbClr val="A2424F"/>
                </a:solidFill>
              </a:rPr>
              <a:t>位</a:t>
            </a:r>
            <a:r>
              <a:rPr lang="en-US" dirty="0">
                <a:solidFill>
                  <a:srgbClr val="A2424F"/>
                </a:solidFill>
              </a:rPr>
              <a:t>)</a:t>
            </a:r>
          </a:p>
          <a:p>
            <a:pPr lvl="2"/>
            <a:r>
              <a:rPr lang="en-US" dirty="0"/>
              <a:t>E.g., </a:t>
            </a:r>
            <a:r>
              <a:rPr lang="en-US" dirty="0">
                <a:latin typeface="Consolas" panose="020B0609020204030204" pitchFamily="49" charset="0"/>
                <a:cs typeface="Consolas" panose="020B0609020204030204" pitchFamily="49" charset="0"/>
              </a:rPr>
              <a:t>numeric(3,1)</a:t>
            </a:r>
            <a:r>
              <a:rPr lang="en-US" dirty="0"/>
              <a:t>, allows 44.5 to be stores exactly, but not 444.5 or 0.32</a:t>
            </a:r>
          </a:p>
          <a:p>
            <a:pPr lvl="2"/>
            <a:r>
              <a:rPr lang="en-US" dirty="0"/>
              <a:t>In SQL Server, it is also called </a:t>
            </a:r>
            <a:r>
              <a:rPr lang="en-US" dirty="0">
                <a:solidFill>
                  <a:srgbClr val="A2424F"/>
                </a:solidFill>
                <a:latin typeface="Consolas" panose="020B0609020204030204" pitchFamily="49" charset="0"/>
                <a:cs typeface="Consolas" panose="020B0609020204030204" pitchFamily="49" charset="0"/>
              </a:rPr>
              <a:t>decimal</a:t>
            </a:r>
            <a:endParaRPr lang="en-CN" dirty="0">
              <a:solidFill>
                <a:srgbClr val="A2424F"/>
              </a:solidFill>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7B6F5C03-5FB4-C944-9BD1-8C11CA875D90}"/>
              </a:ext>
            </a:extLst>
          </p:cNvPr>
          <p:cNvSpPr>
            <a:spLocks noGrp="1"/>
          </p:cNvSpPr>
          <p:nvPr>
            <p:ph type="title"/>
          </p:nvPr>
        </p:nvSpPr>
        <p:spPr/>
        <p:txBody>
          <a:bodyPr/>
          <a:lstStyle/>
          <a:p>
            <a:r>
              <a:rPr lang="en-CN" dirty="0"/>
              <a:t>Data</a:t>
            </a:r>
            <a:r>
              <a:rPr lang="zh-CN" altLang="en-US" dirty="0"/>
              <a:t> </a:t>
            </a:r>
            <a:r>
              <a:rPr lang="en-US" altLang="zh-CN" dirty="0"/>
              <a:t>Types</a:t>
            </a:r>
            <a:endParaRPr lang="en-CN" dirty="0"/>
          </a:p>
        </p:txBody>
      </p:sp>
    </p:spTree>
    <p:extLst>
      <p:ext uri="{BB962C8B-B14F-4D97-AF65-F5344CB8AC3E}">
        <p14:creationId xmlns:p14="http://schemas.microsoft.com/office/powerpoint/2010/main" val="2542611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E56888-5F0A-2441-9838-B1D4AA623B7B}"/>
              </a:ext>
            </a:extLst>
          </p:cNvPr>
          <p:cNvSpPr>
            <a:spLocks noGrp="1"/>
          </p:cNvSpPr>
          <p:nvPr>
            <p:ph idx="1"/>
          </p:nvPr>
        </p:nvSpPr>
        <p:spPr/>
        <p:txBody>
          <a:bodyPr/>
          <a:lstStyle/>
          <a:p>
            <a:r>
              <a:rPr lang="en-CN" dirty="0"/>
              <a:t>Date types</a:t>
            </a:r>
          </a:p>
          <a:p>
            <a:pPr lvl="1"/>
            <a:r>
              <a:rPr lang="en-CN" dirty="0">
                <a:solidFill>
                  <a:srgbClr val="A2424F"/>
                </a:solidFill>
                <a:latin typeface="Consolas" panose="020B0609020204030204" pitchFamily="49" charset="0"/>
                <a:cs typeface="Consolas" panose="020B0609020204030204" pitchFamily="49" charset="0"/>
              </a:rPr>
              <a:t>date</a:t>
            </a:r>
            <a:r>
              <a:rPr lang="en-CN" dirty="0"/>
              <a:t>  -- </a:t>
            </a:r>
            <a:r>
              <a:rPr lang="en-US" dirty="0"/>
              <a:t>YYYY-MM-DD</a:t>
            </a:r>
            <a:endParaRPr lang="en-CN" dirty="0"/>
          </a:p>
          <a:p>
            <a:pPr lvl="1"/>
            <a:r>
              <a:rPr lang="en-CN" dirty="0">
                <a:solidFill>
                  <a:srgbClr val="A2424F"/>
                </a:solidFill>
                <a:latin typeface="Consolas" panose="020B0609020204030204" pitchFamily="49" charset="0"/>
                <a:cs typeface="Consolas" panose="020B0609020204030204" pitchFamily="49" charset="0"/>
              </a:rPr>
              <a:t>datetime</a:t>
            </a:r>
            <a:r>
              <a:rPr lang="en-CN" dirty="0"/>
              <a:t>  -- </a:t>
            </a:r>
            <a:r>
              <a:rPr lang="en-US" dirty="0"/>
              <a:t>YYYY-MM-DD </a:t>
            </a:r>
            <a:r>
              <a:rPr lang="en-US" dirty="0" err="1"/>
              <a:t>HH:mm:SS</a:t>
            </a:r>
            <a:endParaRPr lang="en-CN" dirty="0"/>
          </a:p>
          <a:p>
            <a:pPr lvl="1"/>
            <a:r>
              <a:rPr lang="en-CN" dirty="0">
                <a:solidFill>
                  <a:srgbClr val="A2424F"/>
                </a:solidFill>
                <a:latin typeface="Consolas" panose="020B0609020204030204" pitchFamily="49" charset="0"/>
                <a:cs typeface="Consolas" panose="020B0609020204030204" pitchFamily="49" charset="0"/>
              </a:rPr>
              <a:t>timestamp</a:t>
            </a:r>
            <a:r>
              <a:rPr lang="en-CN" dirty="0"/>
              <a:t>  -- </a:t>
            </a:r>
            <a:r>
              <a:rPr lang="en-US" dirty="0"/>
              <a:t>YYYY-MM-DD </a:t>
            </a:r>
            <a:r>
              <a:rPr lang="en-US" dirty="0" err="1"/>
              <a:t>HH:mm:SS</a:t>
            </a:r>
            <a:endParaRPr lang="en-US" dirty="0"/>
          </a:p>
          <a:p>
            <a:pPr lvl="2"/>
            <a:r>
              <a:rPr lang="en-US" dirty="0"/>
              <a:t>But it is in the UNIX timestamp</a:t>
            </a:r>
            <a:endParaRPr lang="en-CN" dirty="0"/>
          </a:p>
          <a:p>
            <a:pPr lvl="2"/>
            <a:r>
              <a:rPr lang="en-CN" dirty="0"/>
              <a:t>Value range: </a:t>
            </a:r>
            <a:r>
              <a:rPr lang="en-US" dirty="0"/>
              <a:t>1970-01-01 00:00:01 UTC - 2038-01-19 03:14:07 UTC</a:t>
            </a:r>
          </a:p>
          <a:p>
            <a:pPr lvl="2"/>
            <a:r>
              <a:rPr lang="en-US" dirty="0"/>
              <a:t>More reading about the “Year 2038 Problem” of the </a:t>
            </a:r>
            <a:r>
              <a:rPr lang="en-US" sz="2600" dirty="0">
                <a:solidFill>
                  <a:srgbClr val="A2424F"/>
                </a:solidFill>
                <a:latin typeface="Consolas" panose="020B0609020204030204" pitchFamily="49" charset="0"/>
                <a:cs typeface="Consolas" panose="020B0609020204030204" pitchFamily="49" charset="0"/>
              </a:rPr>
              <a:t>timestamp</a:t>
            </a:r>
            <a:r>
              <a:rPr lang="en-US" dirty="0"/>
              <a:t> data type: </a:t>
            </a:r>
            <a:r>
              <a:rPr lang="en-US" dirty="0">
                <a:latin typeface="Consolas" panose="020B0609020204030204" pitchFamily="49" charset="0"/>
                <a:cs typeface="Consolas" panose="020B0609020204030204" pitchFamily="49" charset="0"/>
              </a:rPr>
              <a:t>https://en.wikipedia.org/wiki/Year_2038_problem</a:t>
            </a:r>
          </a:p>
        </p:txBody>
      </p:sp>
      <p:sp>
        <p:nvSpPr>
          <p:cNvPr id="3" name="Title 2">
            <a:extLst>
              <a:ext uri="{FF2B5EF4-FFF2-40B4-BE49-F238E27FC236}">
                <a16:creationId xmlns:a16="http://schemas.microsoft.com/office/drawing/2014/main" id="{8EDCC076-0D41-E64D-B8EC-9DA420C5174B}"/>
              </a:ext>
            </a:extLst>
          </p:cNvPr>
          <p:cNvSpPr>
            <a:spLocks noGrp="1"/>
          </p:cNvSpPr>
          <p:nvPr>
            <p:ph type="title"/>
          </p:nvPr>
        </p:nvSpPr>
        <p:spPr/>
        <p:txBody>
          <a:bodyPr/>
          <a:lstStyle/>
          <a:p>
            <a:r>
              <a:rPr lang="en-CN" dirty="0"/>
              <a:t>Data</a:t>
            </a:r>
            <a:r>
              <a:rPr lang="zh-CN" altLang="en-US" dirty="0"/>
              <a:t> </a:t>
            </a:r>
            <a:r>
              <a:rPr lang="en-US" altLang="zh-CN" dirty="0"/>
              <a:t>Types</a:t>
            </a:r>
            <a:endParaRPr lang="en-CN" dirty="0"/>
          </a:p>
        </p:txBody>
      </p:sp>
      <p:pic>
        <p:nvPicPr>
          <p:cNvPr id="5" name="图片 4">
            <a:extLst>
              <a:ext uri="{FF2B5EF4-FFF2-40B4-BE49-F238E27FC236}">
                <a16:creationId xmlns:a16="http://schemas.microsoft.com/office/drawing/2014/main" id="{7DFB4FBE-F3BD-A65D-38E6-08BF91BDECCE}"/>
              </a:ext>
            </a:extLst>
          </p:cNvPr>
          <p:cNvPicPr>
            <a:picLocks noChangeAspect="1"/>
          </p:cNvPicPr>
          <p:nvPr/>
        </p:nvPicPr>
        <p:blipFill>
          <a:blip r:embed="rId3"/>
          <a:stretch>
            <a:fillRect/>
          </a:stretch>
        </p:blipFill>
        <p:spPr>
          <a:xfrm>
            <a:off x="8763000" y="1981200"/>
            <a:ext cx="3002540" cy="2156647"/>
          </a:xfrm>
          <a:prstGeom prst="rect">
            <a:avLst/>
          </a:prstGeom>
        </p:spPr>
      </p:pic>
      <p:sp>
        <p:nvSpPr>
          <p:cNvPr id="7" name="文本框 6">
            <a:extLst>
              <a:ext uri="{FF2B5EF4-FFF2-40B4-BE49-F238E27FC236}">
                <a16:creationId xmlns:a16="http://schemas.microsoft.com/office/drawing/2014/main" id="{A472FA91-5E68-E747-B8A5-57DD20FAA382}"/>
              </a:ext>
            </a:extLst>
          </p:cNvPr>
          <p:cNvSpPr txBox="1"/>
          <p:nvPr/>
        </p:nvSpPr>
        <p:spPr>
          <a:xfrm>
            <a:off x="2209800" y="6248400"/>
            <a:ext cx="10744200" cy="1138773"/>
          </a:xfrm>
          <a:prstGeom prst="rect">
            <a:avLst/>
          </a:prstGeom>
          <a:noFill/>
        </p:spPr>
        <p:txBody>
          <a:bodyPr wrap="square">
            <a:spAutoFit/>
          </a:bodyPr>
          <a:lstStyle/>
          <a:p>
            <a:pPr algn="ctr"/>
            <a:r>
              <a:rPr lang="zh-CN" altLang="en-US" b="0" i="0" dirty="0">
                <a:solidFill>
                  <a:srgbClr val="202122"/>
                </a:solidFill>
                <a:effectLst/>
                <a:latin typeface="Arial" panose="020B0604020202020204" pitchFamily="34" charset="0"/>
              </a:rPr>
              <a:t>在计算机应用上，</a:t>
            </a:r>
            <a:r>
              <a:rPr lang="en-US" altLang="zh-CN" b="1" i="0" dirty="0">
                <a:solidFill>
                  <a:srgbClr val="202122"/>
                </a:solidFill>
                <a:effectLst/>
                <a:latin typeface="Arial" panose="020B0604020202020204" pitchFamily="34" charset="0"/>
              </a:rPr>
              <a:t>2038</a:t>
            </a:r>
            <a:r>
              <a:rPr lang="zh-CN" altLang="en-US" b="1" i="0" dirty="0">
                <a:solidFill>
                  <a:srgbClr val="202122"/>
                </a:solidFill>
                <a:effectLst/>
                <a:latin typeface="Arial" panose="020B0604020202020204" pitchFamily="34" charset="0"/>
              </a:rPr>
              <a:t>年问题</a:t>
            </a:r>
            <a:r>
              <a:rPr lang="zh-CN" altLang="en-US" b="0" i="0" dirty="0">
                <a:solidFill>
                  <a:srgbClr val="202122"/>
                </a:solidFill>
                <a:effectLst/>
                <a:latin typeface="Arial" panose="020B0604020202020204" pitchFamily="34" charset="0"/>
              </a:rPr>
              <a:t>可能会导致某些软件在</a:t>
            </a:r>
            <a:r>
              <a:rPr lang="en-US" altLang="zh-CN" b="0" i="0" dirty="0">
                <a:solidFill>
                  <a:srgbClr val="202122"/>
                </a:solidFill>
                <a:effectLst/>
                <a:latin typeface="Arial" panose="020B0604020202020204" pitchFamily="34" charset="0"/>
              </a:rPr>
              <a:t>2038</a:t>
            </a:r>
            <a:r>
              <a:rPr lang="zh-CN" altLang="en-US" b="0" i="0" dirty="0">
                <a:solidFill>
                  <a:srgbClr val="202122"/>
                </a:solidFill>
                <a:effectLst/>
                <a:latin typeface="Arial" panose="020B0604020202020204" pitchFamily="34" charset="0"/>
              </a:rPr>
              <a:t>年</a:t>
            </a:r>
            <a:r>
              <a:rPr lang="en-US" altLang="zh-CN" b="0" i="0" dirty="0">
                <a:solidFill>
                  <a:srgbClr val="202122"/>
                </a:solidFill>
                <a:effectLst/>
                <a:latin typeface="Arial" panose="020B0604020202020204" pitchFamily="34" charset="0"/>
              </a:rPr>
              <a:t>1</a:t>
            </a:r>
            <a:r>
              <a:rPr lang="zh-CN" altLang="en-US" b="0" i="0" dirty="0">
                <a:solidFill>
                  <a:srgbClr val="202122"/>
                </a:solidFill>
                <a:effectLst/>
                <a:latin typeface="Arial" panose="020B0604020202020204" pitchFamily="34" charset="0"/>
              </a:rPr>
              <a:t>月</a:t>
            </a:r>
            <a:r>
              <a:rPr lang="en-US" altLang="zh-CN" b="0" i="0" dirty="0">
                <a:solidFill>
                  <a:srgbClr val="202122"/>
                </a:solidFill>
                <a:effectLst/>
                <a:latin typeface="Arial" panose="020B0604020202020204" pitchFamily="34" charset="0"/>
              </a:rPr>
              <a:t>19</a:t>
            </a:r>
            <a:r>
              <a:rPr lang="zh-CN" altLang="en-US" b="0" i="0" dirty="0">
                <a:solidFill>
                  <a:srgbClr val="202122"/>
                </a:solidFill>
                <a:effectLst/>
                <a:latin typeface="Arial" panose="020B0604020202020204" pitchFamily="34" charset="0"/>
              </a:rPr>
              <a:t>日</a:t>
            </a:r>
            <a:r>
              <a:rPr lang="en-US" altLang="zh-CN" b="0" i="0" dirty="0">
                <a:solidFill>
                  <a:srgbClr val="202122"/>
                </a:solidFill>
                <a:effectLst/>
                <a:latin typeface="Arial" panose="020B0604020202020204" pitchFamily="34" charset="0"/>
              </a:rPr>
              <a:t>3</a:t>
            </a:r>
            <a:r>
              <a:rPr lang="zh-CN" altLang="en-US" b="0" i="0" dirty="0">
                <a:solidFill>
                  <a:srgbClr val="202122"/>
                </a:solidFill>
                <a:effectLst/>
                <a:latin typeface="Arial" panose="020B0604020202020204" pitchFamily="34" charset="0"/>
              </a:rPr>
              <a:t>时</a:t>
            </a:r>
            <a:r>
              <a:rPr lang="en-US" altLang="zh-CN" b="0" i="0" dirty="0">
                <a:solidFill>
                  <a:srgbClr val="202122"/>
                </a:solidFill>
                <a:effectLst/>
                <a:latin typeface="Arial" panose="020B0604020202020204" pitchFamily="34" charset="0"/>
              </a:rPr>
              <a:t>14</a:t>
            </a:r>
            <a:r>
              <a:rPr lang="zh-CN" altLang="en-US" b="0" i="0" dirty="0">
                <a:solidFill>
                  <a:srgbClr val="202122"/>
                </a:solidFill>
                <a:effectLst/>
                <a:latin typeface="Arial" panose="020B0604020202020204" pitchFamily="34" charset="0"/>
              </a:rPr>
              <a:t>分</a:t>
            </a:r>
            <a:r>
              <a:rPr lang="en-US" altLang="zh-CN" b="0" i="0" dirty="0">
                <a:solidFill>
                  <a:srgbClr val="202122"/>
                </a:solidFill>
                <a:effectLst/>
                <a:latin typeface="Arial" panose="020B0604020202020204" pitchFamily="34" charset="0"/>
              </a:rPr>
              <a:t>07</a:t>
            </a:r>
            <a:r>
              <a:rPr lang="zh-CN" altLang="en-US" b="0" i="0" dirty="0">
                <a:solidFill>
                  <a:srgbClr val="202122"/>
                </a:solidFill>
                <a:effectLst/>
                <a:latin typeface="Arial" panose="020B0604020202020204" pitchFamily="34" charset="0"/>
              </a:rPr>
              <a:t>秒之后无法正常工作。</a:t>
            </a:r>
            <a:endParaRPr lang="zh-CN" altLang="en-US" dirty="0"/>
          </a:p>
        </p:txBody>
      </p:sp>
    </p:spTree>
    <p:extLst>
      <p:ext uri="{BB962C8B-B14F-4D97-AF65-F5344CB8AC3E}">
        <p14:creationId xmlns:p14="http://schemas.microsoft.com/office/powerpoint/2010/main" val="1640471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05A9DD-03DF-CB4A-9DEB-23DBA73B8121}"/>
              </a:ext>
            </a:extLst>
          </p:cNvPr>
          <p:cNvSpPr>
            <a:spLocks noGrp="1"/>
          </p:cNvSpPr>
          <p:nvPr>
            <p:ph idx="1"/>
          </p:nvPr>
        </p:nvSpPr>
        <p:spPr/>
        <p:txBody>
          <a:bodyPr/>
          <a:lstStyle/>
          <a:p>
            <a:r>
              <a:rPr lang="en-CN" dirty="0"/>
              <a:t>Binary data types</a:t>
            </a:r>
          </a:p>
          <a:p>
            <a:pPr lvl="1"/>
            <a:r>
              <a:rPr lang="en-CN" dirty="0">
                <a:solidFill>
                  <a:srgbClr val="A2424F"/>
                </a:solidFill>
                <a:latin typeface="Consolas" panose="020B0609020204030204" pitchFamily="49" charset="0"/>
                <a:cs typeface="Consolas" panose="020B0609020204030204" pitchFamily="49" charset="0"/>
              </a:rPr>
              <a:t>raw</a:t>
            </a:r>
            <a:r>
              <a:rPr lang="en-CN" dirty="0">
                <a:latin typeface="Consolas" panose="020B0609020204030204" pitchFamily="49" charset="0"/>
                <a:cs typeface="Consolas" panose="020B0609020204030204" pitchFamily="49" charset="0"/>
              </a:rPr>
              <a:t>(max length)</a:t>
            </a:r>
            <a:r>
              <a:rPr lang="en-US" dirty="0">
                <a:latin typeface="Consolas" panose="020B0609020204030204" pitchFamily="49" charset="0"/>
                <a:cs typeface="Consolas" panose="020B0609020204030204" pitchFamily="49" charset="0"/>
              </a:rPr>
              <a:t> </a:t>
            </a:r>
            <a:r>
              <a:rPr lang="en-CN" altLang="zh-CN" dirty="0"/>
              <a:t>--</a:t>
            </a:r>
            <a:r>
              <a:rPr lang="en-US" altLang="zh-CN" dirty="0">
                <a:latin typeface="Consolas" panose="020B0609020204030204" pitchFamily="49" charset="0"/>
                <a:cs typeface="Consolas" panose="020B0609020204030204" pitchFamily="49" charset="0"/>
              </a:rPr>
              <a:t> used in Oracle</a:t>
            </a:r>
            <a:endParaRPr lang="en-CN" dirty="0">
              <a:latin typeface="Consolas" panose="020B0609020204030204" pitchFamily="49" charset="0"/>
              <a:cs typeface="Consolas" panose="020B0609020204030204" pitchFamily="49" charset="0"/>
            </a:endParaRPr>
          </a:p>
          <a:p>
            <a:pPr lvl="1"/>
            <a:r>
              <a:rPr lang="en-CN" dirty="0">
                <a:solidFill>
                  <a:srgbClr val="A2424F"/>
                </a:solidFill>
                <a:latin typeface="Consolas" panose="020B0609020204030204" pitchFamily="49" charset="0"/>
                <a:cs typeface="Consolas" panose="020B0609020204030204" pitchFamily="49" charset="0"/>
              </a:rPr>
              <a:t>varbinary</a:t>
            </a:r>
            <a:r>
              <a:rPr lang="en-CN" dirty="0">
                <a:latin typeface="Consolas" panose="020B0609020204030204" pitchFamily="49" charset="0"/>
                <a:cs typeface="Consolas" panose="020B0609020204030204" pitchFamily="49" charset="0"/>
              </a:rPr>
              <a:t>(max length)</a:t>
            </a:r>
            <a:r>
              <a:rPr lang="en-US" dirty="0">
                <a:latin typeface="Consolas" panose="020B0609020204030204" pitchFamily="49" charset="0"/>
                <a:cs typeface="Consolas" panose="020B0609020204030204" pitchFamily="49" charset="0"/>
              </a:rPr>
              <a:t> </a:t>
            </a:r>
            <a:r>
              <a:rPr lang="en-CN" altLang="zh-CN" dirty="0"/>
              <a:t>--</a:t>
            </a:r>
            <a:r>
              <a:rPr lang="en-US" altLang="zh-CN" dirty="0">
                <a:latin typeface="Consolas" panose="020B0609020204030204" pitchFamily="49" charset="0"/>
                <a:cs typeface="Consolas" panose="020B0609020204030204" pitchFamily="49" charset="0"/>
              </a:rPr>
              <a:t> used in </a:t>
            </a:r>
            <a:r>
              <a:rPr lang="en-US" altLang="zh-CN" dirty="0"/>
              <a:t>SQL Server </a:t>
            </a:r>
          </a:p>
          <a:p>
            <a:pPr lvl="1"/>
            <a:r>
              <a:rPr lang="en-CN" dirty="0">
                <a:solidFill>
                  <a:srgbClr val="A2424F"/>
                </a:solidFill>
                <a:latin typeface="Consolas" panose="020B0609020204030204" pitchFamily="49" charset="0"/>
                <a:cs typeface="Consolas" panose="020B0609020204030204" pitchFamily="49" charset="0"/>
              </a:rPr>
              <a:t>bytea  </a:t>
            </a:r>
            <a:r>
              <a:rPr lang="en-CN" dirty="0"/>
              <a:t>-- used in PostgreSQL</a:t>
            </a:r>
            <a:endParaRPr lang="en-US" dirty="0"/>
          </a:p>
          <a:p>
            <a:pPr lvl="1"/>
            <a:endParaRPr lang="en-US" dirty="0"/>
          </a:p>
          <a:p>
            <a:pPr lvl="1"/>
            <a:endParaRPr lang="en-US" dirty="0"/>
          </a:p>
        </p:txBody>
      </p:sp>
      <p:sp>
        <p:nvSpPr>
          <p:cNvPr id="3" name="Title 2">
            <a:extLst>
              <a:ext uri="{FF2B5EF4-FFF2-40B4-BE49-F238E27FC236}">
                <a16:creationId xmlns:a16="http://schemas.microsoft.com/office/drawing/2014/main" id="{CA703821-BA54-FB43-BC99-40D13F04310F}"/>
              </a:ext>
            </a:extLst>
          </p:cNvPr>
          <p:cNvSpPr>
            <a:spLocks noGrp="1"/>
          </p:cNvSpPr>
          <p:nvPr>
            <p:ph type="title"/>
          </p:nvPr>
        </p:nvSpPr>
        <p:spPr/>
        <p:txBody>
          <a:bodyPr/>
          <a:lstStyle/>
          <a:p>
            <a:r>
              <a:rPr lang="en-CN" dirty="0"/>
              <a:t>Data</a:t>
            </a:r>
            <a:r>
              <a:rPr lang="zh-CN" altLang="en-US" dirty="0"/>
              <a:t> </a:t>
            </a:r>
            <a:r>
              <a:rPr lang="en-US" altLang="zh-CN" dirty="0"/>
              <a:t>Types</a:t>
            </a:r>
            <a:endParaRPr lang="en-CN" dirty="0"/>
          </a:p>
        </p:txBody>
      </p:sp>
    </p:spTree>
    <p:extLst>
      <p:ext uri="{BB962C8B-B14F-4D97-AF65-F5344CB8AC3E}">
        <p14:creationId xmlns:p14="http://schemas.microsoft.com/office/powerpoint/2010/main" val="2435119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C92E80-8C0B-C34C-84DE-070F7710F283}"/>
              </a:ext>
            </a:extLst>
          </p:cNvPr>
          <p:cNvSpPr>
            <a:spLocks noGrp="1"/>
          </p:cNvSpPr>
          <p:nvPr>
            <p:ph idx="1"/>
          </p:nvPr>
        </p:nvSpPr>
        <p:spPr/>
        <p:txBody>
          <a:bodyPr/>
          <a:lstStyle/>
          <a:p>
            <a:r>
              <a:rPr lang="en-CN"/>
              <a:t>ALPHA</a:t>
            </a:r>
          </a:p>
          <a:p>
            <a:pPr lvl="1"/>
            <a:r>
              <a:rPr lang="en-CN"/>
              <a:t>Codd’s querying language</a:t>
            </a:r>
          </a:p>
        </p:txBody>
      </p:sp>
      <p:sp>
        <p:nvSpPr>
          <p:cNvPr id="3" name="Title 2">
            <a:extLst>
              <a:ext uri="{FF2B5EF4-FFF2-40B4-BE49-F238E27FC236}">
                <a16:creationId xmlns:a16="http://schemas.microsoft.com/office/drawing/2014/main" id="{18DBDA6C-7849-D245-801A-F33415CA01CE}"/>
              </a:ext>
            </a:extLst>
          </p:cNvPr>
          <p:cNvSpPr>
            <a:spLocks noGrp="1"/>
          </p:cNvSpPr>
          <p:nvPr>
            <p:ph type="title"/>
          </p:nvPr>
        </p:nvSpPr>
        <p:spPr/>
        <p:txBody>
          <a:bodyPr/>
          <a:lstStyle/>
          <a:p>
            <a:r>
              <a:rPr lang="en-US"/>
              <a:t>Some </a:t>
            </a:r>
            <a:r>
              <a:rPr lang="en-US" altLang="zh-CN"/>
              <a:t>History</a:t>
            </a:r>
            <a:endParaRPr lang="en-CN"/>
          </a:p>
        </p:txBody>
      </p:sp>
      <p:pic>
        <p:nvPicPr>
          <p:cNvPr id="4" name="Image 4" descr="codd_alpha.png">
            <a:extLst>
              <a:ext uri="{FF2B5EF4-FFF2-40B4-BE49-F238E27FC236}">
                <a16:creationId xmlns:a16="http://schemas.microsoft.com/office/drawing/2014/main" id="{1892BDFC-A0A0-F94E-8A73-62DB6772E15D}"/>
              </a:ext>
            </a:extLst>
          </p:cNvPr>
          <p:cNvPicPr>
            <a:picLocks noChangeAspect="1"/>
          </p:cNvPicPr>
          <p:nvPr/>
        </p:nvPicPr>
        <p:blipFill>
          <a:blip r:embed="rId3" cstate="print"/>
          <a:stretch>
            <a:fillRect/>
          </a:stretch>
        </p:blipFill>
        <p:spPr>
          <a:xfrm>
            <a:off x="6096000" y="1809657"/>
            <a:ext cx="7418962" cy="3731276"/>
          </a:xfrm>
          <a:prstGeom prst="rect">
            <a:avLst/>
          </a:prstGeom>
        </p:spPr>
      </p:pic>
      <p:pic>
        <p:nvPicPr>
          <p:cNvPr id="5" name="Image 5" descr="Ted_Codd.png">
            <a:extLst>
              <a:ext uri="{FF2B5EF4-FFF2-40B4-BE49-F238E27FC236}">
                <a16:creationId xmlns:a16="http://schemas.microsoft.com/office/drawing/2014/main" id="{3A064512-B1F4-F942-9631-A8A65D2F121F}"/>
              </a:ext>
            </a:extLst>
          </p:cNvPr>
          <p:cNvPicPr>
            <a:picLocks noChangeAspect="1"/>
          </p:cNvPicPr>
          <p:nvPr/>
        </p:nvPicPr>
        <p:blipFill>
          <a:blip r:embed="rId4" cstate="print"/>
          <a:stretch>
            <a:fillRect/>
          </a:stretch>
        </p:blipFill>
        <p:spPr>
          <a:xfrm>
            <a:off x="2133600" y="3505200"/>
            <a:ext cx="2232248" cy="2951183"/>
          </a:xfrm>
          <a:prstGeom prst="rect">
            <a:avLst/>
          </a:prstGeom>
        </p:spPr>
      </p:pic>
      <p:sp>
        <p:nvSpPr>
          <p:cNvPr id="7" name="Rectangle 6">
            <a:extLst>
              <a:ext uri="{FF2B5EF4-FFF2-40B4-BE49-F238E27FC236}">
                <a16:creationId xmlns:a16="http://schemas.microsoft.com/office/drawing/2014/main" id="{FEBFA757-F1BA-D742-9283-267C357308F4}"/>
              </a:ext>
            </a:extLst>
          </p:cNvPr>
          <p:cNvSpPr/>
          <p:nvPr/>
        </p:nvSpPr>
        <p:spPr>
          <a:xfrm>
            <a:off x="5744577" y="5896723"/>
            <a:ext cx="8121808" cy="523220"/>
          </a:xfrm>
          <a:prstGeom prst="rect">
            <a:avLst/>
          </a:prstGeom>
        </p:spPr>
        <p:txBody>
          <a:bodyPr wrap="square">
            <a:spAutoFit/>
          </a:bodyPr>
          <a:lstStyle/>
          <a:p>
            <a:r>
              <a:rPr lang="en-US" sz="1400">
                <a:solidFill>
                  <a:schemeClr val="tx1">
                    <a:lumMod val="85000"/>
                    <a:lumOff val="15000"/>
                  </a:schemeClr>
                </a:solidFill>
                <a:latin typeface="Lato" panose="020F0502020204030203" pitchFamily="34" charset="77"/>
              </a:rPr>
              <a:t>Codd, E.F., "Data Base Sublanguage Founded on the Relational Calculus", Proc. 1971 ACM-SIGFIDET Workshop on Data Description, Access, and Control, San Diego.</a:t>
            </a:r>
            <a:endParaRPr lang="en-CN" sz="1400">
              <a:solidFill>
                <a:schemeClr val="tx1">
                  <a:lumMod val="85000"/>
                  <a:lumOff val="15000"/>
                </a:schemeClr>
              </a:solidFill>
              <a:latin typeface="Lato" panose="020F0502020204030203" pitchFamily="34" charset="77"/>
            </a:endParaRPr>
          </a:p>
        </p:txBody>
      </p:sp>
    </p:spTree>
    <p:extLst>
      <p:ext uri="{BB962C8B-B14F-4D97-AF65-F5344CB8AC3E}">
        <p14:creationId xmlns:p14="http://schemas.microsoft.com/office/powerpoint/2010/main" val="279059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92C236-30E8-E342-B38B-2B9120E3711F}"/>
              </a:ext>
            </a:extLst>
          </p:cNvPr>
          <p:cNvSpPr>
            <a:spLocks noGrp="1"/>
          </p:cNvSpPr>
          <p:nvPr>
            <p:ph idx="1"/>
          </p:nvPr>
        </p:nvSpPr>
        <p:spPr/>
        <p:txBody>
          <a:bodyPr/>
          <a:lstStyle/>
          <a:p>
            <a:r>
              <a:rPr lang="en-CN" dirty="0"/>
              <a:t>Can you find any problem in this statement?</a:t>
            </a:r>
          </a:p>
        </p:txBody>
      </p:sp>
      <p:sp>
        <p:nvSpPr>
          <p:cNvPr id="3" name="Title 2">
            <a:extLst>
              <a:ext uri="{FF2B5EF4-FFF2-40B4-BE49-F238E27FC236}">
                <a16:creationId xmlns:a16="http://schemas.microsoft.com/office/drawing/2014/main" id="{B9F21A78-E565-4044-97D1-363EC52C921D}"/>
              </a:ext>
            </a:extLst>
          </p:cNvPr>
          <p:cNvSpPr>
            <a:spLocks noGrp="1"/>
          </p:cNvSpPr>
          <p:nvPr>
            <p:ph type="title"/>
          </p:nvPr>
        </p:nvSpPr>
        <p:spPr/>
        <p:txBody>
          <a:bodyPr/>
          <a:lstStyle/>
          <a:p>
            <a:r>
              <a:rPr lang="en-CN" dirty="0"/>
              <a:t>Constraints</a:t>
            </a:r>
          </a:p>
        </p:txBody>
      </p:sp>
      <p:pic>
        <p:nvPicPr>
          <p:cNvPr id="6" name="Picture 5">
            <a:extLst>
              <a:ext uri="{FF2B5EF4-FFF2-40B4-BE49-F238E27FC236}">
                <a16:creationId xmlns:a16="http://schemas.microsoft.com/office/drawing/2014/main" id="{78CEBCE1-1967-CC4F-8780-68D6E40EBB49}"/>
              </a:ext>
            </a:extLst>
          </p:cNvPr>
          <p:cNvPicPr>
            <a:picLocks noChangeAspect="1"/>
          </p:cNvPicPr>
          <p:nvPr/>
        </p:nvPicPr>
        <p:blipFill>
          <a:blip r:embed="rId2"/>
          <a:stretch>
            <a:fillRect/>
          </a:stretch>
        </p:blipFill>
        <p:spPr>
          <a:xfrm>
            <a:off x="8763000" y="1219200"/>
            <a:ext cx="5689600" cy="4822283"/>
          </a:xfrm>
          <a:prstGeom prst="rect">
            <a:avLst/>
          </a:prstGeom>
        </p:spPr>
      </p:pic>
    </p:spTree>
    <p:extLst>
      <p:ext uri="{BB962C8B-B14F-4D97-AF65-F5344CB8AC3E}">
        <p14:creationId xmlns:p14="http://schemas.microsoft.com/office/powerpoint/2010/main" val="2036626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92C236-30E8-E342-B38B-2B9120E3711F}"/>
              </a:ext>
            </a:extLst>
          </p:cNvPr>
          <p:cNvSpPr>
            <a:spLocks noGrp="1"/>
          </p:cNvSpPr>
          <p:nvPr>
            <p:ph idx="1"/>
          </p:nvPr>
        </p:nvSpPr>
        <p:spPr>
          <a:xfrm>
            <a:off x="838200" y="1981200"/>
            <a:ext cx="8001000" cy="5334000"/>
          </a:xfrm>
        </p:spPr>
        <p:txBody>
          <a:bodyPr/>
          <a:lstStyle/>
          <a:p>
            <a:r>
              <a:rPr lang="en-CN" dirty="0"/>
              <a:t>Can you find any problem in this statement?</a:t>
            </a:r>
          </a:p>
          <a:p>
            <a:pPr lvl="1"/>
            <a:r>
              <a:rPr lang="en-CN" dirty="0"/>
              <a:t>It is valid and can be accepted by most DBMS</a:t>
            </a:r>
          </a:p>
          <a:p>
            <a:pPr lvl="1"/>
            <a:r>
              <a:rPr lang="en-CN" dirty="0"/>
              <a:t>But it </a:t>
            </a:r>
            <a:r>
              <a:rPr lang="en-CN" u="sng" dirty="0"/>
              <a:t>does nothing</a:t>
            </a:r>
            <a:r>
              <a:rPr lang="en-CN" dirty="0"/>
              <a:t> to enforce that </a:t>
            </a:r>
            <a:r>
              <a:rPr lang="en-CN" dirty="0">
                <a:solidFill>
                  <a:srgbClr val="A2424F"/>
                </a:solidFill>
              </a:rPr>
              <a:t>we have a valid “relation” in Codd’s sense</a:t>
            </a:r>
          </a:p>
        </p:txBody>
      </p:sp>
      <p:sp>
        <p:nvSpPr>
          <p:cNvPr id="3" name="Title 2">
            <a:extLst>
              <a:ext uri="{FF2B5EF4-FFF2-40B4-BE49-F238E27FC236}">
                <a16:creationId xmlns:a16="http://schemas.microsoft.com/office/drawing/2014/main" id="{B9F21A78-E565-4044-97D1-363EC52C921D}"/>
              </a:ext>
            </a:extLst>
          </p:cNvPr>
          <p:cNvSpPr>
            <a:spLocks noGrp="1"/>
          </p:cNvSpPr>
          <p:nvPr>
            <p:ph type="title"/>
          </p:nvPr>
        </p:nvSpPr>
        <p:spPr/>
        <p:txBody>
          <a:bodyPr/>
          <a:lstStyle/>
          <a:p>
            <a:r>
              <a:rPr lang="en-CN" dirty="0"/>
              <a:t>Constraints</a:t>
            </a:r>
          </a:p>
        </p:txBody>
      </p:sp>
      <p:pic>
        <p:nvPicPr>
          <p:cNvPr id="5" name="Picture 4">
            <a:extLst>
              <a:ext uri="{FF2B5EF4-FFF2-40B4-BE49-F238E27FC236}">
                <a16:creationId xmlns:a16="http://schemas.microsoft.com/office/drawing/2014/main" id="{AEADE707-1A15-5E46-91A8-D32B0486D1C0}"/>
              </a:ext>
            </a:extLst>
          </p:cNvPr>
          <p:cNvPicPr>
            <a:picLocks noChangeAspect="1"/>
          </p:cNvPicPr>
          <p:nvPr/>
        </p:nvPicPr>
        <p:blipFill>
          <a:blip r:embed="rId2"/>
          <a:stretch>
            <a:fillRect/>
          </a:stretch>
        </p:blipFill>
        <p:spPr>
          <a:xfrm>
            <a:off x="8610600" y="1219200"/>
            <a:ext cx="5689600" cy="4822283"/>
          </a:xfrm>
          <a:prstGeom prst="rect">
            <a:avLst/>
          </a:prstGeom>
        </p:spPr>
      </p:pic>
    </p:spTree>
    <p:extLst>
      <p:ext uri="{BB962C8B-B14F-4D97-AF65-F5344CB8AC3E}">
        <p14:creationId xmlns:p14="http://schemas.microsoft.com/office/powerpoint/2010/main" val="3831795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554805-B116-7941-9EED-E88D0F55DF59}"/>
              </a:ext>
            </a:extLst>
          </p:cNvPr>
          <p:cNvSpPr>
            <a:spLocks noGrp="1"/>
          </p:cNvSpPr>
          <p:nvPr>
            <p:ph idx="1"/>
          </p:nvPr>
        </p:nvSpPr>
        <p:spPr/>
        <p:txBody>
          <a:bodyPr/>
          <a:lstStyle/>
          <a:p>
            <a:r>
              <a:rPr lang="en-CN" dirty="0"/>
              <a:t>Ted Codd and Chris Date</a:t>
            </a:r>
          </a:p>
          <a:p>
            <a:pPr lvl="1"/>
            <a:r>
              <a:rPr lang="en-CN" dirty="0"/>
              <a:t>Worked on improving the relational theory</a:t>
            </a:r>
          </a:p>
          <a:p>
            <a:r>
              <a:rPr lang="en-CN" dirty="0"/>
              <a:t>Chris Date’s work</a:t>
            </a:r>
          </a:p>
          <a:p>
            <a:pPr lvl="1"/>
            <a:r>
              <a:rPr lang="en-CN" dirty="0"/>
              <a:t>Ensuring that only </a:t>
            </a:r>
            <a:r>
              <a:rPr lang="en-CN" dirty="0">
                <a:solidFill>
                  <a:srgbClr val="A2424F"/>
                </a:solidFill>
              </a:rPr>
              <a:t>correct data</a:t>
            </a:r>
            <a:r>
              <a:rPr lang="en-CN" dirty="0"/>
              <a:t> that fits the theory </a:t>
            </a:r>
            <a:r>
              <a:rPr lang="en-CN" dirty="0">
                <a:solidFill>
                  <a:srgbClr val="A2424F"/>
                </a:solidFill>
              </a:rPr>
              <a:t>can enter the database</a:t>
            </a:r>
          </a:p>
          <a:p>
            <a:pPr lvl="1"/>
            <a:r>
              <a:rPr lang="en-CN" dirty="0"/>
              <a:t>Data inside the database </a:t>
            </a:r>
            <a:r>
              <a:rPr lang="en-CN" dirty="0">
                <a:solidFill>
                  <a:srgbClr val="A2424F"/>
                </a:solidFill>
              </a:rPr>
              <a:t>remains correct</a:t>
            </a:r>
          </a:p>
          <a:p>
            <a:pPr lvl="2"/>
            <a:r>
              <a:rPr lang="en-CN" dirty="0"/>
              <a:t>No need to double check for application programs</a:t>
            </a:r>
          </a:p>
          <a:p>
            <a:pPr marL="0" indent="0">
              <a:buNone/>
            </a:pPr>
            <a:endParaRPr lang="en-CN" dirty="0"/>
          </a:p>
          <a:p>
            <a:pPr lvl="1"/>
            <a:endParaRPr lang="en-CN" dirty="0"/>
          </a:p>
          <a:p>
            <a:pPr lvl="1"/>
            <a:endParaRPr lang="en-CN" dirty="0"/>
          </a:p>
          <a:p>
            <a:pPr lvl="1"/>
            <a:endParaRPr lang="en-CN" dirty="0"/>
          </a:p>
          <a:p>
            <a:pPr lvl="1"/>
            <a:endParaRPr lang="en-CN" dirty="0"/>
          </a:p>
        </p:txBody>
      </p:sp>
      <p:sp>
        <p:nvSpPr>
          <p:cNvPr id="3" name="Title 2">
            <a:extLst>
              <a:ext uri="{FF2B5EF4-FFF2-40B4-BE49-F238E27FC236}">
                <a16:creationId xmlns:a16="http://schemas.microsoft.com/office/drawing/2014/main" id="{FCA7349E-F028-844F-A54D-8E2F3131F59E}"/>
              </a:ext>
            </a:extLst>
          </p:cNvPr>
          <p:cNvSpPr>
            <a:spLocks noGrp="1"/>
          </p:cNvSpPr>
          <p:nvPr>
            <p:ph type="title"/>
          </p:nvPr>
        </p:nvSpPr>
        <p:spPr/>
        <p:txBody>
          <a:bodyPr/>
          <a:lstStyle/>
          <a:p>
            <a:r>
              <a:rPr lang="en-CN" dirty="0"/>
              <a:t>Constraints</a:t>
            </a:r>
          </a:p>
        </p:txBody>
      </p:sp>
      <p:grpSp>
        <p:nvGrpSpPr>
          <p:cNvPr id="10" name="Group 9">
            <a:extLst>
              <a:ext uri="{FF2B5EF4-FFF2-40B4-BE49-F238E27FC236}">
                <a16:creationId xmlns:a16="http://schemas.microsoft.com/office/drawing/2014/main" id="{744B84CC-D6ED-B840-BFFD-A1EF59C09BE5}"/>
              </a:ext>
            </a:extLst>
          </p:cNvPr>
          <p:cNvGrpSpPr/>
          <p:nvPr/>
        </p:nvGrpSpPr>
        <p:grpSpPr>
          <a:xfrm>
            <a:off x="10591800" y="463232"/>
            <a:ext cx="3552278" cy="2657143"/>
            <a:chOff x="5004741" y="1206907"/>
            <a:chExt cx="7187259" cy="5376147"/>
          </a:xfrm>
        </p:grpSpPr>
        <p:grpSp>
          <p:nvGrpSpPr>
            <p:cNvPr id="4" name="组合 2">
              <a:extLst>
                <a:ext uri="{FF2B5EF4-FFF2-40B4-BE49-F238E27FC236}">
                  <a16:creationId xmlns:a16="http://schemas.microsoft.com/office/drawing/2014/main" id="{86143FB7-194B-DA41-A7D3-43648591B3D0}"/>
                </a:ext>
              </a:extLst>
            </p:cNvPr>
            <p:cNvGrpSpPr/>
            <p:nvPr/>
          </p:nvGrpSpPr>
          <p:grpSpPr>
            <a:xfrm>
              <a:off x="8278835" y="1508841"/>
              <a:ext cx="3913165" cy="5074213"/>
              <a:chOff x="5676737" y="1027577"/>
              <a:chExt cx="3913165" cy="5074213"/>
            </a:xfrm>
          </p:grpSpPr>
          <p:pic>
            <p:nvPicPr>
              <p:cNvPr id="5" name="Image 4" descr="codd2.png">
                <a:extLst>
                  <a:ext uri="{FF2B5EF4-FFF2-40B4-BE49-F238E27FC236}">
                    <a16:creationId xmlns:a16="http://schemas.microsoft.com/office/drawing/2014/main" id="{752F6BBB-3F63-BF4D-9AD8-38D66E54CD5B}"/>
                  </a:ext>
                </a:extLst>
              </p:cNvPr>
              <p:cNvPicPr>
                <a:picLocks noChangeAspect="1"/>
              </p:cNvPicPr>
              <p:nvPr/>
            </p:nvPicPr>
            <p:blipFill>
              <a:blip r:embed="rId2" cstate="print"/>
              <a:stretch>
                <a:fillRect/>
              </a:stretch>
            </p:blipFill>
            <p:spPr>
              <a:xfrm rot="180000">
                <a:off x="5676737" y="1027577"/>
                <a:ext cx="3913165" cy="50742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ZoneTexte 6">
                <a:extLst>
                  <a:ext uri="{FF2B5EF4-FFF2-40B4-BE49-F238E27FC236}">
                    <a16:creationId xmlns:a16="http://schemas.microsoft.com/office/drawing/2014/main" id="{70219933-BE79-A446-84CC-0DC6A28607E3}"/>
                  </a:ext>
                </a:extLst>
              </p:cNvPr>
              <p:cNvSpPr txBox="1"/>
              <p:nvPr/>
            </p:nvSpPr>
            <p:spPr>
              <a:xfrm rot="220601">
                <a:off x="6276233" y="4919001"/>
                <a:ext cx="3237676" cy="1058621"/>
              </a:xfrm>
              <a:prstGeom prst="rect">
                <a:avLst/>
              </a:prstGeom>
              <a:noFill/>
            </p:spPr>
            <p:txBody>
              <a:bodyPr wrap="square" rtlCol="0">
                <a:spAutoFit/>
              </a:bodyPr>
              <a:lstStyle/>
              <a:p>
                <a:r>
                  <a:rPr lang="fr-FR" sz="2800" b="1" dirty="0">
                    <a:solidFill>
                      <a:srgbClr val="FFFFFF"/>
                    </a:solidFill>
                    <a:latin typeface="Bradley Hand ITC" pitchFamily="66" charset="0"/>
                  </a:rPr>
                  <a:t>Ted Codd</a:t>
                </a:r>
                <a:endParaRPr lang="en-GB" sz="2800" b="1" dirty="0">
                  <a:solidFill>
                    <a:srgbClr val="FFFFFF"/>
                  </a:solidFill>
                  <a:latin typeface="Bradley Hand ITC" pitchFamily="66" charset="0"/>
                </a:endParaRPr>
              </a:p>
            </p:txBody>
          </p:sp>
        </p:grpSp>
        <p:grpSp>
          <p:nvGrpSpPr>
            <p:cNvPr id="7" name="Groupe 8">
              <a:extLst>
                <a:ext uri="{FF2B5EF4-FFF2-40B4-BE49-F238E27FC236}">
                  <a16:creationId xmlns:a16="http://schemas.microsoft.com/office/drawing/2014/main" id="{F3F08637-8F24-6242-AF66-1D15D71717FB}"/>
                </a:ext>
              </a:extLst>
            </p:cNvPr>
            <p:cNvGrpSpPr/>
            <p:nvPr/>
          </p:nvGrpSpPr>
          <p:grpSpPr>
            <a:xfrm>
              <a:off x="5004741" y="1206907"/>
              <a:ext cx="3672408" cy="5292228"/>
              <a:chOff x="1259565" y="718466"/>
              <a:chExt cx="3672408" cy="5292228"/>
            </a:xfrm>
          </p:grpSpPr>
          <p:pic>
            <p:nvPicPr>
              <p:cNvPr id="8" name="Image 3" descr="date2.png">
                <a:extLst>
                  <a:ext uri="{FF2B5EF4-FFF2-40B4-BE49-F238E27FC236}">
                    <a16:creationId xmlns:a16="http://schemas.microsoft.com/office/drawing/2014/main" id="{88428929-A53C-3044-9A2F-4477A0A30B22}"/>
                  </a:ext>
                </a:extLst>
              </p:cNvPr>
              <p:cNvPicPr>
                <a:picLocks noChangeAspect="1"/>
              </p:cNvPicPr>
              <p:nvPr/>
            </p:nvPicPr>
            <p:blipFill>
              <a:blip r:embed="rId3" cstate="print"/>
              <a:stretch>
                <a:fillRect/>
              </a:stretch>
            </p:blipFill>
            <p:spPr>
              <a:xfrm rot="21480000">
                <a:off x="1259565" y="718466"/>
                <a:ext cx="3672408" cy="5292228"/>
              </a:xfrm>
              <a:prstGeom prst="rect">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sp>
            <p:nvSpPr>
              <p:cNvPr id="9" name="ZoneTexte 7">
                <a:extLst>
                  <a:ext uri="{FF2B5EF4-FFF2-40B4-BE49-F238E27FC236}">
                    <a16:creationId xmlns:a16="http://schemas.microsoft.com/office/drawing/2014/main" id="{C9A4A7CC-D732-7E48-92A6-375446CEA67E}"/>
                  </a:ext>
                </a:extLst>
              </p:cNvPr>
              <p:cNvSpPr txBox="1"/>
              <p:nvPr/>
            </p:nvSpPr>
            <p:spPr>
              <a:xfrm rot="21362228">
                <a:off x="1319396" y="4893046"/>
                <a:ext cx="3552745" cy="1058621"/>
              </a:xfrm>
              <a:prstGeom prst="rect">
                <a:avLst/>
              </a:prstGeom>
              <a:noFill/>
            </p:spPr>
            <p:txBody>
              <a:bodyPr wrap="square" rtlCol="0">
                <a:spAutoFit/>
              </a:bodyPr>
              <a:lstStyle/>
              <a:p>
                <a:r>
                  <a:rPr lang="fr-FR" sz="2800" b="1" dirty="0">
                    <a:solidFill>
                      <a:srgbClr val="FFFFFF"/>
                    </a:solidFill>
                    <a:latin typeface="Bradley Hand ITC" pitchFamily="66" charset="0"/>
                  </a:rPr>
                  <a:t>Chris Date</a:t>
                </a:r>
                <a:endParaRPr lang="en-GB" sz="2800" b="1" dirty="0">
                  <a:solidFill>
                    <a:srgbClr val="FFFFFF"/>
                  </a:solidFill>
                  <a:latin typeface="Bradley Hand ITC" pitchFamily="66" charset="0"/>
                </a:endParaRPr>
              </a:p>
            </p:txBody>
          </p:sp>
        </p:grpSp>
      </p:grpSp>
      <p:sp>
        <p:nvSpPr>
          <p:cNvPr id="11" name="Rounded Rectangle 10">
            <a:extLst>
              <a:ext uri="{FF2B5EF4-FFF2-40B4-BE49-F238E27FC236}">
                <a16:creationId xmlns:a16="http://schemas.microsoft.com/office/drawing/2014/main" id="{D8E8CC66-8CA2-544A-930B-F55E5A8763DD}"/>
              </a:ext>
            </a:extLst>
          </p:cNvPr>
          <p:cNvSpPr/>
          <p:nvPr/>
        </p:nvSpPr>
        <p:spPr bwMode="auto">
          <a:xfrm>
            <a:off x="1266825" y="5257800"/>
            <a:ext cx="12096750" cy="2160962"/>
          </a:xfrm>
          <a:prstGeom prst="roundRect">
            <a:avLst>
              <a:gd name="adj" fmla="val 1203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2400" b="1" i="1" dirty="0">
                <a:solidFill>
                  <a:srgbClr val="A2424F"/>
                </a:solidFill>
                <a:latin typeface="Lato" panose="020F0502020204030203" pitchFamily="34" charset="77"/>
                <a:ea typeface="ＭＳ Ｐゴシック" pitchFamily="-107" charset="-128"/>
                <a:cs typeface="Consolas" panose="020B0609020204030204" pitchFamily="49" charset="0"/>
              </a:rPr>
              <a:t>Constraints</a:t>
            </a:r>
            <a:r>
              <a:rPr lang="en-US" sz="2400" b="1" dirty="0">
                <a:solidFill>
                  <a:schemeClr val="tx1">
                    <a:lumMod val="65000"/>
                    <a:lumOff val="35000"/>
                  </a:schemeClr>
                </a:solidFill>
                <a:latin typeface="Lato" panose="020F0502020204030203" pitchFamily="34" charset="77"/>
                <a:ea typeface="ＭＳ Ｐゴシック" pitchFamily="-107" charset="-128"/>
                <a:cs typeface="Consolas" panose="020B0609020204030204" pitchFamily="49" charset="0"/>
              </a:rPr>
              <a:t> are </a:t>
            </a:r>
            <a:r>
              <a:rPr lang="en-US" sz="2400" b="1" dirty="0">
                <a:solidFill>
                  <a:srgbClr val="A2424F"/>
                </a:solidFill>
                <a:latin typeface="Lato" panose="020F0502020204030203" pitchFamily="34" charset="77"/>
                <a:ea typeface="ＭＳ Ｐゴシック" pitchFamily="-107" charset="-128"/>
                <a:cs typeface="Consolas" panose="020B0609020204030204" pitchFamily="49" charset="0"/>
              </a:rPr>
              <a:t>declarative rules</a:t>
            </a:r>
            <a:r>
              <a:rPr lang="en-US" sz="2400" b="1" dirty="0">
                <a:solidFill>
                  <a:schemeClr val="tx1">
                    <a:lumMod val="65000"/>
                    <a:lumOff val="35000"/>
                  </a:schemeClr>
                </a:solidFill>
                <a:latin typeface="Lato" panose="020F0502020204030203" pitchFamily="34" charset="77"/>
                <a:ea typeface="ＭＳ Ｐゴシック" pitchFamily="-107" charset="-128"/>
                <a:cs typeface="Consolas" panose="020B0609020204030204" pitchFamily="49" charset="0"/>
              </a:rPr>
              <a:t> that the DBMS </a:t>
            </a:r>
            <a:r>
              <a:rPr lang="en-US" sz="2400" b="1" dirty="0">
                <a:solidFill>
                  <a:srgbClr val="A2424F"/>
                </a:solidFill>
                <a:latin typeface="Lato" panose="020F0502020204030203" pitchFamily="34" charset="77"/>
                <a:ea typeface="ＭＳ Ｐゴシック" pitchFamily="-107" charset="-128"/>
                <a:cs typeface="Consolas" panose="020B0609020204030204" pitchFamily="49" charset="0"/>
              </a:rPr>
              <a:t>will check every time</a:t>
            </a:r>
            <a:r>
              <a:rPr lang="en-US" sz="2400" b="1" dirty="0">
                <a:solidFill>
                  <a:schemeClr val="tx1">
                    <a:lumMod val="65000"/>
                    <a:lumOff val="35000"/>
                  </a:schemeClr>
                </a:solidFill>
                <a:latin typeface="Lato" panose="020F0502020204030203" pitchFamily="34" charset="77"/>
                <a:ea typeface="ＭＳ Ｐゴシック" pitchFamily="-107" charset="-128"/>
                <a:cs typeface="Consolas" panose="020B0609020204030204" pitchFamily="49" charset="0"/>
              </a:rPr>
              <a:t> new data will be </a:t>
            </a:r>
            <a:r>
              <a:rPr lang="en-US" sz="2400" b="1" u="sng" dirty="0">
                <a:solidFill>
                  <a:schemeClr val="tx1">
                    <a:lumMod val="65000"/>
                    <a:lumOff val="35000"/>
                  </a:schemeClr>
                </a:solidFill>
                <a:latin typeface="Lato" panose="020F0502020204030203" pitchFamily="34" charset="77"/>
                <a:ea typeface="ＭＳ Ｐゴシック" pitchFamily="-107" charset="-128"/>
                <a:cs typeface="Consolas" panose="020B0609020204030204" pitchFamily="49" charset="0"/>
              </a:rPr>
              <a:t>added</a:t>
            </a:r>
            <a:r>
              <a:rPr lang="en-US" sz="2400" b="1" dirty="0">
                <a:solidFill>
                  <a:schemeClr val="tx1">
                    <a:lumMod val="65000"/>
                    <a:lumOff val="35000"/>
                  </a:schemeClr>
                </a:solidFill>
                <a:latin typeface="Lato" panose="020F0502020204030203" pitchFamily="34" charset="77"/>
                <a:ea typeface="ＭＳ Ｐゴシック" pitchFamily="-107" charset="-128"/>
                <a:cs typeface="Consolas" panose="020B0609020204030204" pitchFamily="49" charset="0"/>
              </a:rPr>
              <a:t>, when data is </a:t>
            </a:r>
            <a:r>
              <a:rPr lang="en-US" sz="2400" b="1" u="sng" dirty="0">
                <a:solidFill>
                  <a:schemeClr val="tx1">
                    <a:lumMod val="65000"/>
                    <a:lumOff val="35000"/>
                  </a:schemeClr>
                </a:solidFill>
                <a:latin typeface="Lato" panose="020F0502020204030203" pitchFamily="34" charset="77"/>
                <a:ea typeface="ＭＳ Ｐゴシック" pitchFamily="-107" charset="-128"/>
                <a:cs typeface="Consolas" panose="020B0609020204030204" pitchFamily="49" charset="0"/>
              </a:rPr>
              <a:t>changed</a:t>
            </a:r>
            <a:r>
              <a:rPr lang="en-US" sz="2400" b="1" dirty="0">
                <a:solidFill>
                  <a:schemeClr val="tx1">
                    <a:lumMod val="65000"/>
                    <a:lumOff val="35000"/>
                  </a:schemeClr>
                </a:solidFill>
                <a:latin typeface="Lato" panose="020F0502020204030203" pitchFamily="34" charset="77"/>
                <a:ea typeface="ＭＳ Ｐゴシック" pitchFamily="-107" charset="-128"/>
                <a:cs typeface="Consolas" panose="020B0609020204030204" pitchFamily="49" charset="0"/>
              </a:rPr>
              <a:t>, or even when data is </a:t>
            </a:r>
            <a:r>
              <a:rPr lang="en-US" sz="2400" b="1" u="sng" dirty="0">
                <a:solidFill>
                  <a:schemeClr val="tx1">
                    <a:lumMod val="65000"/>
                    <a:lumOff val="35000"/>
                  </a:schemeClr>
                </a:solidFill>
                <a:latin typeface="Lato" panose="020F0502020204030203" pitchFamily="34" charset="77"/>
                <a:ea typeface="ＭＳ Ｐゴシック" pitchFamily="-107" charset="-128"/>
                <a:cs typeface="Consolas" panose="020B0609020204030204" pitchFamily="49" charset="0"/>
              </a:rPr>
              <a:t>deleted</a:t>
            </a:r>
            <a:r>
              <a:rPr lang="en-US" sz="2400" b="1" dirty="0">
                <a:solidFill>
                  <a:schemeClr val="tx1">
                    <a:lumMod val="65000"/>
                    <a:lumOff val="35000"/>
                  </a:schemeClr>
                </a:solidFill>
                <a:latin typeface="Lato" panose="020F0502020204030203" pitchFamily="34" charset="77"/>
                <a:ea typeface="ＭＳ Ｐゴシック" pitchFamily="-107" charset="-128"/>
                <a:cs typeface="Consolas" panose="020B0609020204030204" pitchFamily="49" charset="0"/>
              </a:rPr>
              <a:t>, in order to </a:t>
            </a:r>
            <a:r>
              <a:rPr lang="en-US" sz="2400" b="1" dirty="0">
                <a:solidFill>
                  <a:srgbClr val="0070C0"/>
                </a:solidFill>
                <a:latin typeface="Lato" panose="020F0502020204030203" pitchFamily="34" charset="77"/>
                <a:ea typeface="ＭＳ Ｐゴシック" pitchFamily="-107" charset="-128"/>
                <a:cs typeface="Consolas" panose="020B0609020204030204" pitchFamily="49" charset="0"/>
              </a:rPr>
              <a:t>prevent any inconsistency</a:t>
            </a:r>
            <a:r>
              <a:rPr lang="en-US" sz="2400" b="1" dirty="0">
                <a:solidFill>
                  <a:schemeClr val="tx1">
                    <a:lumMod val="65000"/>
                    <a:lumOff val="35000"/>
                  </a:schemeClr>
                </a:solidFill>
                <a:latin typeface="Lato" panose="020F0502020204030203" pitchFamily="34" charset="77"/>
                <a:ea typeface="ＭＳ Ｐゴシック" pitchFamily="-107" charset="-128"/>
                <a:cs typeface="Consolas" panose="020B0609020204030204" pitchFamily="49" charset="0"/>
              </a:rPr>
              <a:t>. </a:t>
            </a:r>
          </a:p>
          <a:p>
            <a:endParaRPr lang="en-US" sz="2400" b="1" dirty="0">
              <a:solidFill>
                <a:schemeClr val="tx1">
                  <a:lumMod val="65000"/>
                  <a:lumOff val="35000"/>
                </a:schemeClr>
              </a:solidFill>
              <a:latin typeface="Lato" panose="020F0502020204030203" pitchFamily="34" charset="77"/>
              <a:ea typeface="ＭＳ Ｐゴシック" pitchFamily="-107" charset="-128"/>
              <a:cs typeface="Consolas" panose="020B0609020204030204" pitchFamily="49" charset="0"/>
            </a:endParaRPr>
          </a:p>
          <a:p>
            <a:r>
              <a:rPr lang="en-US" sz="2400" dirty="0">
                <a:solidFill>
                  <a:schemeClr val="tx1">
                    <a:lumMod val="65000"/>
                    <a:lumOff val="35000"/>
                  </a:schemeClr>
                </a:solidFill>
                <a:latin typeface="Lato" panose="020F0502020204030203" pitchFamily="34" charset="77"/>
                <a:ea typeface="ＭＳ Ｐゴシック" pitchFamily="-107" charset="-128"/>
              </a:rPr>
              <a:t>* Any operation that violates a constraint fails and returns an error.</a:t>
            </a:r>
          </a:p>
        </p:txBody>
      </p:sp>
    </p:spTree>
    <p:extLst>
      <p:ext uri="{BB962C8B-B14F-4D97-AF65-F5344CB8AC3E}">
        <p14:creationId xmlns:p14="http://schemas.microsoft.com/office/powerpoint/2010/main" val="4175388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8A4931-1A7E-2B45-B8EF-C55193A4BE1E}"/>
              </a:ext>
            </a:extLst>
          </p:cNvPr>
          <p:cNvSpPr>
            <a:spLocks noGrp="1"/>
          </p:cNvSpPr>
          <p:nvPr>
            <p:ph idx="1"/>
          </p:nvPr>
        </p:nvSpPr>
        <p:spPr>
          <a:xfrm>
            <a:off x="838200" y="1981200"/>
            <a:ext cx="12954000" cy="685800"/>
          </a:xfrm>
        </p:spPr>
        <p:txBody>
          <a:bodyPr/>
          <a:lstStyle/>
          <a:p>
            <a:r>
              <a:rPr lang="en-CN" dirty="0"/>
              <a:t>NULL values</a:t>
            </a:r>
          </a:p>
        </p:txBody>
      </p:sp>
      <p:sp>
        <p:nvSpPr>
          <p:cNvPr id="3" name="Title 2">
            <a:extLst>
              <a:ext uri="{FF2B5EF4-FFF2-40B4-BE49-F238E27FC236}">
                <a16:creationId xmlns:a16="http://schemas.microsoft.com/office/drawing/2014/main" id="{E09588D1-F17E-0840-B5BF-50969806FAC8}"/>
              </a:ext>
            </a:extLst>
          </p:cNvPr>
          <p:cNvSpPr>
            <a:spLocks noGrp="1"/>
          </p:cNvSpPr>
          <p:nvPr>
            <p:ph type="title"/>
          </p:nvPr>
        </p:nvSpPr>
        <p:spPr/>
        <p:txBody>
          <a:bodyPr/>
          <a:lstStyle/>
          <a:p>
            <a:r>
              <a:rPr lang="en-CN" dirty="0"/>
              <a:t>Constraints: Not NULL</a:t>
            </a:r>
          </a:p>
        </p:txBody>
      </p:sp>
      <p:pic>
        <p:nvPicPr>
          <p:cNvPr id="11" name="Picture 10">
            <a:extLst>
              <a:ext uri="{FF2B5EF4-FFF2-40B4-BE49-F238E27FC236}">
                <a16:creationId xmlns:a16="http://schemas.microsoft.com/office/drawing/2014/main" id="{39DFB97F-B3C9-4E49-99B7-50AA6DA37B50}"/>
              </a:ext>
            </a:extLst>
          </p:cNvPr>
          <p:cNvPicPr>
            <a:picLocks noChangeAspect="1"/>
          </p:cNvPicPr>
          <p:nvPr/>
        </p:nvPicPr>
        <p:blipFill rotWithShape="1">
          <a:blip r:embed="rId3"/>
          <a:srcRect t="7779"/>
          <a:stretch/>
        </p:blipFill>
        <p:spPr>
          <a:xfrm>
            <a:off x="3683000" y="1769533"/>
            <a:ext cx="4622800" cy="3613305"/>
          </a:xfrm>
          <a:prstGeom prst="rect">
            <a:avLst/>
          </a:prstGeom>
        </p:spPr>
      </p:pic>
      <p:pic>
        <p:nvPicPr>
          <p:cNvPr id="13" name="Picture 12">
            <a:extLst>
              <a:ext uri="{FF2B5EF4-FFF2-40B4-BE49-F238E27FC236}">
                <a16:creationId xmlns:a16="http://schemas.microsoft.com/office/drawing/2014/main" id="{8DBDAF78-E73C-F14B-AE9B-299901EAA0A6}"/>
              </a:ext>
            </a:extLst>
          </p:cNvPr>
          <p:cNvPicPr>
            <a:picLocks noChangeAspect="1"/>
          </p:cNvPicPr>
          <p:nvPr/>
        </p:nvPicPr>
        <p:blipFill rotWithShape="1">
          <a:blip r:embed="rId4"/>
          <a:srcRect t="7779"/>
          <a:stretch/>
        </p:blipFill>
        <p:spPr>
          <a:xfrm>
            <a:off x="8763000" y="1769533"/>
            <a:ext cx="5327495" cy="3613305"/>
          </a:xfrm>
          <a:prstGeom prst="rect">
            <a:avLst/>
          </a:prstGeom>
        </p:spPr>
      </p:pic>
      <p:sp>
        <p:nvSpPr>
          <p:cNvPr id="14" name="Content Placeholder 1">
            <a:extLst>
              <a:ext uri="{FF2B5EF4-FFF2-40B4-BE49-F238E27FC236}">
                <a16:creationId xmlns:a16="http://schemas.microsoft.com/office/drawing/2014/main" id="{835DF0B2-3FCB-3146-A546-41760186ECF4}"/>
              </a:ext>
            </a:extLst>
          </p:cNvPr>
          <p:cNvSpPr txBox="1">
            <a:spLocks/>
          </p:cNvSpPr>
          <p:nvPr/>
        </p:nvSpPr>
        <p:spPr bwMode="auto">
          <a:xfrm>
            <a:off x="2819400" y="5416705"/>
            <a:ext cx="5715000" cy="104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FAA26D3D-D897-4be2-8F04-BA451C77F1D7}"/>
          </a:extLst>
        </p:spPr>
        <p:txBody>
          <a:bodyPr vert="horz" wrap="square" lIns="130622" tIns="65311" rIns="130622" bIns="65311" numCol="1" anchor="t" anchorCtr="0" compatLnSpc="1">
            <a:prstTxWarp prst="textNoShape">
              <a:avLst/>
            </a:prstTxWarp>
          </a:bodyPr>
          <a:lstStyle>
            <a:lvl1pPr marL="334963" indent="-334963" algn="l" rtl="0" eaLnBrk="0" fontAlgn="base" hangingPunct="0">
              <a:spcBef>
                <a:spcPts val="400"/>
              </a:spcBef>
              <a:spcAft>
                <a:spcPts val="200"/>
              </a:spcAft>
              <a:buClr>
                <a:srgbClr val="A2424F"/>
              </a:buClr>
              <a:buSzPct val="80000"/>
              <a:buChar char="•"/>
              <a:defRPr sz="3000">
                <a:solidFill>
                  <a:srgbClr val="262626"/>
                </a:solidFill>
                <a:latin typeface="Lato" panose="020F0502020204030203" pitchFamily="34" charset="0"/>
                <a:ea typeface="Tahoma" panose="020B0604030504040204" pitchFamily="34" charset="0"/>
                <a:cs typeface="Tahoma" panose="020B0604030504040204" pitchFamily="34" charset="0"/>
              </a:defRPr>
            </a:lvl1pPr>
            <a:lvl2pPr marL="687388" indent="-352425" algn="l" rtl="0" eaLnBrk="0" fontAlgn="base" hangingPunct="0">
              <a:spcBef>
                <a:spcPts val="400"/>
              </a:spcBef>
              <a:spcAft>
                <a:spcPts val="200"/>
              </a:spcAft>
              <a:buClr>
                <a:schemeClr val="bg1">
                  <a:lumMod val="65000"/>
                </a:schemeClr>
              </a:buClr>
              <a:buSzPct val="90000"/>
              <a:buFont typeface="Times" panose="02020603050405020304" pitchFamily="18" charset="0"/>
              <a:buChar char="•"/>
              <a:defRPr sz="2600">
                <a:solidFill>
                  <a:srgbClr val="262626"/>
                </a:solidFill>
                <a:latin typeface="Lato" panose="020F0502020204030203" pitchFamily="34" charset="0"/>
                <a:ea typeface="Tahoma" panose="020B0604030504040204" pitchFamily="34" charset="0"/>
                <a:cs typeface="Tahoma" panose="020B0604030504040204" pitchFamily="34" charset="0"/>
              </a:defRPr>
            </a:lvl2pPr>
            <a:lvl3pPr marL="1631950" indent="-325438" algn="l" rtl="0" eaLnBrk="0" fontAlgn="base" hangingPunct="0">
              <a:spcBef>
                <a:spcPts val="400"/>
              </a:spcBef>
              <a:spcAft>
                <a:spcPts val="200"/>
              </a:spcAft>
              <a:buClr>
                <a:srgbClr val="F3A999"/>
              </a:buClr>
              <a:buSzPct val="90000"/>
              <a:buChar char="•"/>
              <a:defRPr sz="2400">
                <a:solidFill>
                  <a:srgbClr val="262626"/>
                </a:solidFill>
                <a:latin typeface="Lato" panose="020F0502020204030203" pitchFamily="34" charset="0"/>
                <a:ea typeface="Tahoma" panose="020B0604030504040204" pitchFamily="34" charset="0"/>
                <a:cs typeface="Tahoma" panose="020B0604030504040204" pitchFamily="34" charset="0"/>
              </a:defRPr>
            </a:lvl3pPr>
            <a:lvl4pPr marL="2284413" indent="-325438" algn="l" rtl="0" eaLnBrk="0" fontAlgn="base" hangingPunct="0">
              <a:spcBef>
                <a:spcPts val="400"/>
              </a:spcBef>
              <a:spcAft>
                <a:spcPts val="200"/>
              </a:spcAft>
              <a:buChar char="–"/>
              <a:defRPr sz="2000">
                <a:solidFill>
                  <a:srgbClr val="262626"/>
                </a:solidFill>
                <a:latin typeface="Lato" panose="020F0502020204030203" pitchFamily="34" charset="0"/>
                <a:ea typeface="Tahoma" panose="020B0604030504040204" pitchFamily="34" charset="0"/>
                <a:cs typeface="Tahoma" panose="020B0604030504040204" pitchFamily="34" charset="0"/>
              </a:defRPr>
            </a:lvl4pPr>
            <a:lvl5pPr marL="2938463" indent="-325438" algn="l" rtl="0" eaLnBrk="0" fontAlgn="base" hangingPunct="0">
              <a:spcBef>
                <a:spcPts val="400"/>
              </a:spcBef>
              <a:spcAft>
                <a:spcPts val="200"/>
              </a:spcAft>
              <a:buChar char="»"/>
              <a:defRPr sz="2000">
                <a:solidFill>
                  <a:srgbClr val="262626"/>
                </a:solidFill>
                <a:latin typeface="Lato" panose="020F0502020204030203" pitchFamily="34" charset="0"/>
                <a:ea typeface="Tahoma" panose="020B0604030504040204" pitchFamily="34" charset="0"/>
                <a:cs typeface="Tahoma" panose="020B0604030504040204" pitchFamily="34" charset="0"/>
              </a:defRPr>
            </a:lvl5pPr>
            <a:lvl6pPr marL="3592106" indent="-326555" algn="l" rtl="0" fontAlgn="base">
              <a:spcBef>
                <a:spcPct val="20000"/>
              </a:spcBef>
              <a:spcAft>
                <a:spcPct val="0"/>
              </a:spcAft>
              <a:buChar char="»"/>
              <a:defRPr sz="3400">
                <a:solidFill>
                  <a:srgbClr val="EEEAFF"/>
                </a:solidFill>
                <a:latin typeface="+mn-lt"/>
                <a:ea typeface="+mn-ea"/>
              </a:defRPr>
            </a:lvl6pPr>
            <a:lvl7pPr marL="4245216" indent="-326555" algn="l" rtl="0" fontAlgn="base">
              <a:spcBef>
                <a:spcPct val="20000"/>
              </a:spcBef>
              <a:spcAft>
                <a:spcPct val="0"/>
              </a:spcAft>
              <a:buChar char="»"/>
              <a:defRPr sz="3400">
                <a:solidFill>
                  <a:srgbClr val="EEEAFF"/>
                </a:solidFill>
                <a:latin typeface="+mn-lt"/>
                <a:ea typeface="+mn-ea"/>
              </a:defRPr>
            </a:lvl7pPr>
            <a:lvl8pPr marL="4898327" indent="-326555" algn="l" rtl="0" fontAlgn="base">
              <a:spcBef>
                <a:spcPct val="20000"/>
              </a:spcBef>
              <a:spcAft>
                <a:spcPct val="0"/>
              </a:spcAft>
              <a:buChar char="»"/>
              <a:defRPr sz="3400">
                <a:solidFill>
                  <a:srgbClr val="EEEAFF"/>
                </a:solidFill>
                <a:latin typeface="+mn-lt"/>
                <a:ea typeface="+mn-ea"/>
              </a:defRPr>
            </a:lvl8pPr>
            <a:lvl9pPr marL="5551437" indent="-326555" algn="l" rtl="0" fontAlgn="base">
              <a:spcBef>
                <a:spcPct val="20000"/>
              </a:spcBef>
              <a:spcAft>
                <a:spcPct val="0"/>
              </a:spcAft>
              <a:buChar char="»"/>
              <a:defRPr sz="3400">
                <a:solidFill>
                  <a:srgbClr val="EEEAFF"/>
                </a:solidFill>
                <a:latin typeface="+mn-lt"/>
                <a:ea typeface="+mn-ea"/>
              </a:defRPr>
            </a:lvl9pPr>
          </a:lstStyle>
          <a:p>
            <a:pPr lvl="1"/>
            <a:r>
              <a:rPr lang="en-CN" kern="0" dirty="0"/>
              <a:t>We don’t want someone with no ID and name</a:t>
            </a:r>
          </a:p>
        </p:txBody>
      </p:sp>
      <p:sp>
        <p:nvSpPr>
          <p:cNvPr id="15" name="Content Placeholder 1">
            <a:extLst>
              <a:ext uri="{FF2B5EF4-FFF2-40B4-BE49-F238E27FC236}">
                <a16:creationId xmlns:a16="http://schemas.microsoft.com/office/drawing/2014/main" id="{CB0BE5D2-AB96-FA4C-A855-42E87CFE4BF3}"/>
              </a:ext>
            </a:extLst>
          </p:cNvPr>
          <p:cNvSpPr txBox="1">
            <a:spLocks/>
          </p:cNvSpPr>
          <p:nvPr/>
        </p:nvSpPr>
        <p:spPr bwMode="auto">
          <a:xfrm>
            <a:off x="8375495" y="5416705"/>
            <a:ext cx="5715000" cy="104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FAA26D3D-D897-4be2-8F04-BA451C77F1D7}"/>
          </a:extLst>
        </p:spPr>
        <p:txBody>
          <a:bodyPr vert="horz" wrap="square" lIns="130622" tIns="65311" rIns="130622" bIns="65311" numCol="1" anchor="t" anchorCtr="0" compatLnSpc="1">
            <a:prstTxWarp prst="textNoShape">
              <a:avLst/>
            </a:prstTxWarp>
          </a:bodyPr>
          <a:lstStyle>
            <a:lvl1pPr marL="334963" indent="-334963" algn="l" rtl="0" eaLnBrk="0" fontAlgn="base" hangingPunct="0">
              <a:spcBef>
                <a:spcPts val="400"/>
              </a:spcBef>
              <a:spcAft>
                <a:spcPts val="200"/>
              </a:spcAft>
              <a:buClr>
                <a:srgbClr val="A2424F"/>
              </a:buClr>
              <a:buSzPct val="80000"/>
              <a:buChar char="•"/>
              <a:defRPr sz="3000">
                <a:solidFill>
                  <a:srgbClr val="262626"/>
                </a:solidFill>
                <a:latin typeface="Lato" panose="020F0502020204030203" pitchFamily="34" charset="0"/>
                <a:ea typeface="Tahoma" panose="020B0604030504040204" pitchFamily="34" charset="0"/>
                <a:cs typeface="Tahoma" panose="020B0604030504040204" pitchFamily="34" charset="0"/>
              </a:defRPr>
            </a:lvl1pPr>
            <a:lvl2pPr marL="687388" indent="-352425" algn="l" rtl="0" eaLnBrk="0" fontAlgn="base" hangingPunct="0">
              <a:spcBef>
                <a:spcPts val="400"/>
              </a:spcBef>
              <a:spcAft>
                <a:spcPts val="200"/>
              </a:spcAft>
              <a:buClr>
                <a:schemeClr val="bg1">
                  <a:lumMod val="65000"/>
                </a:schemeClr>
              </a:buClr>
              <a:buSzPct val="90000"/>
              <a:buFont typeface="Times" panose="02020603050405020304" pitchFamily="18" charset="0"/>
              <a:buChar char="•"/>
              <a:defRPr sz="2600">
                <a:solidFill>
                  <a:srgbClr val="262626"/>
                </a:solidFill>
                <a:latin typeface="Lato" panose="020F0502020204030203" pitchFamily="34" charset="0"/>
                <a:ea typeface="Tahoma" panose="020B0604030504040204" pitchFamily="34" charset="0"/>
                <a:cs typeface="Tahoma" panose="020B0604030504040204" pitchFamily="34" charset="0"/>
              </a:defRPr>
            </a:lvl2pPr>
            <a:lvl3pPr marL="1631950" indent="-325438" algn="l" rtl="0" eaLnBrk="0" fontAlgn="base" hangingPunct="0">
              <a:spcBef>
                <a:spcPts val="400"/>
              </a:spcBef>
              <a:spcAft>
                <a:spcPts val="200"/>
              </a:spcAft>
              <a:buClr>
                <a:srgbClr val="F3A999"/>
              </a:buClr>
              <a:buSzPct val="90000"/>
              <a:buChar char="•"/>
              <a:defRPr sz="2400">
                <a:solidFill>
                  <a:srgbClr val="262626"/>
                </a:solidFill>
                <a:latin typeface="Lato" panose="020F0502020204030203" pitchFamily="34" charset="0"/>
                <a:ea typeface="Tahoma" panose="020B0604030504040204" pitchFamily="34" charset="0"/>
                <a:cs typeface="Tahoma" panose="020B0604030504040204" pitchFamily="34" charset="0"/>
              </a:defRPr>
            </a:lvl3pPr>
            <a:lvl4pPr marL="2284413" indent="-325438" algn="l" rtl="0" eaLnBrk="0" fontAlgn="base" hangingPunct="0">
              <a:spcBef>
                <a:spcPts val="400"/>
              </a:spcBef>
              <a:spcAft>
                <a:spcPts val="200"/>
              </a:spcAft>
              <a:buChar char="–"/>
              <a:defRPr sz="2000">
                <a:solidFill>
                  <a:srgbClr val="262626"/>
                </a:solidFill>
                <a:latin typeface="Lato" panose="020F0502020204030203" pitchFamily="34" charset="0"/>
                <a:ea typeface="Tahoma" panose="020B0604030504040204" pitchFamily="34" charset="0"/>
                <a:cs typeface="Tahoma" panose="020B0604030504040204" pitchFamily="34" charset="0"/>
              </a:defRPr>
            </a:lvl4pPr>
            <a:lvl5pPr marL="2938463" indent="-325438" algn="l" rtl="0" eaLnBrk="0" fontAlgn="base" hangingPunct="0">
              <a:spcBef>
                <a:spcPts val="400"/>
              </a:spcBef>
              <a:spcAft>
                <a:spcPts val="200"/>
              </a:spcAft>
              <a:buChar char="»"/>
              <a:defRPr sz="2000">
                <a:solidFill>
                  <a:srgbClr val="262626"/>
                </a:solidFill>
                <a:latin typeface="Lato" panose="020F0502020204030203" pitchFamily="34" charset="0"/>
                <a:ea typeface="Tahoma" panose="020B0604030504040204" pitchFamily="34" charset="0"/>
                <a:cs typeface="Tahoma" panose="020B0604030504040204" pitchFamily="34" charset="0"/>
              </a:defRPr>
            </a:lvl5pPr>
            <a:lvl6pPr marL="3592106" indent="-326555" algn="l" rtl="0" fontAlgn="base">
              <a:spcBef>
                <a:spcPct val="20000"/>
              </a:spcBef>
              <a:spcAft>
                <a:spcPct val="0"/>
              </a:spcAft>
              <a:buChar char="»"/>
              <a:defRPr sz="3400">
                <a:solidFill>
                  <a:srgbClr val="EEEAFF"/>
                </a:solidFill>
                <a:latin typeface="+mn-lt"/>
                <a:ea typeface="+mn-ea"/>
              </a:defRPr>
            </a:lvl6pPr>
            <a:lvl7pPr marL="4245216" indent="-326555" algn="l" rtl="0" fontAlgn="base">
              <a:spcBef>
                <a:spcPct val="20000"/>
              </a:spcBef>
              <a:spcAft>
                <a:spcPct val="0"/>
              </a:spcAft>
              <a:buChar char="»"/>
              <a:defRPr sz="3400">
                <a:solidFill>
                  <a:srgbClr val="EEEAFF"/>
                </a:solidFill>
                <a:latin typeface="+mn-lt"/>
                <a:ea typeface="+mn-ea"/>
              </a:defRPr>
            </a:lvl7pPr>
            <a:lvl8pPr marL="4898327" indent="-326555" algn="l" rtl="0" fontAlgn="base">
              <a:spcBef>
                <a:spcPct val="20000"/>
              </a:spcBef>
              <a:spcAft>
                <a:spcPct val="0"/>
              </a:spcAft>
              <a:buChar char="»"/>
              <a:defRPr sz="3400">
                <a:solidFill>
                  <a:srgbClr val="EEEAFF"/>
                </a:solidFill>
                <a:latin typeface="+mn-lt"/>
                <a:ea typeface="+mn-ea"/>
              </a:defRPr>
            </a:lvl8pPr>
            <a:lvl9pPr marL="5551437" indent="-326555" algn="l" rtl="0" fontAlgn="base">
              <a:spcBef>
                <a:spcPct val="20000"/>
              </a:spcBef>
              <a:spcAft>
                <a:spcPct val="0"/>
              </a:spcAft>
              <a:buChar char="»"/>
              <a:defRPr sz="3400">
                <a:solidFill>
                  <a:srgbClr val="EEEAFF"/>
                </a:solidFill>
                <a:latin typeface="+mn-lt"/>
                <a:ea typeface="+mn-ea"/>
              </a:defRPr>
            </a:lvl9pPr>
          </a:lstStyle>
          <a:p>
            <a:pPr lvl="1"/>
            <a:r>
              <a:rPr lang="en-CN" kern="0" dirty="0"/>
              <a:t>Use  </a:t>
            </a:r>
            <a:r>
              <a:rPr lang="en-CN" kern="0" dirty="0">
                <a:solidFill>
                  <a:srgbClr val="A2424F"/>
                </a:solidFill>
                <a:latin typeface="Consolas" panose="020B0609020204030204" pitchFamily="49" charset="0"/>
                <a:cs typeface="Consolas" panose="020B0609020204030204" pitchFamily="49" charset="0"/>
              </a:rPr>
              <a:t>not null </a:t>
            </a:r>
            <a:r>
              <a:rPr lang="en-CN" kern="0" dirty="0"/>
              <a:t> to indicate that these columns are mandatory</a:t>
            </a:r>
          </a:p>
        </p:txBody>
      </p:sp>
    </p:spTree>
    <p:extLst>
      <p:ext uri="{BB962C8B-B14F-4D97-AF65-F5344CB8AC3E}">
        <p14:creationId xmlns:p14="http://schemas.microsoft.com/office/powerpoint/2010/main" val="805010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8A4931-1A7E-2B45-B8EF-C55193A4BE1E}"/>
              </a:ext>
            </a:extLst>
          </p:cNvPr>
          <p:cNvSpPr>
            <a:spLocks noGrp="1"/>
          </p:cNvSpPr>
          <p:nvPr>
            <p:ph idx="1"/>
          </p:nvPr>
        </p:nvSpPr>
        <p:spPr>
          <a:xfrm>
            <a:off x="838200" y="1981200"/>
            <a:ext cx="12954000" cy="685800"/>
          </a:xfrm>
        </p:spPr>
        <p:txBody>
          <a:bodyPr/>
          <a:lstStyle/>
          <a:p>
            <a:r>
              <a:rPr lang="en-CN" dirty="0"/>
              <a:t>NULL values</a:t>
            </a:r>
          </a:p>
        </p:txBody>
      </p:sp>
      <p:sp>
        <p:nvSpPr>
          <p:cNvPr id="3" name="Title 2">
            <a:extLst>
              <a:ext uri="{FF2B5EF4-FFF2-40B4-BE49-F238E27FC236}">
                <a16:creationId xmlns:a16="http://schemas.microsoft.com/office/drawing/2014/main" id="{E09588D1-F17E-0840-B5BF-50969806FAC8}"/>
              </a:ext>
            </a:extLst>
          </p:cNvPr>
          <p:cNvSpPr>
            <a:spLocks noGrp="1"/>
          </p:cNvSpPr>
          <p:nvPr>
            <p:ph type="title"/>
          </p:nvPr>
        </p:nvSpPr>
        <p:spPr/>
        <p:txBody>
          <a:bodyPr/>
          <a:lstStyle/>
          <a:p>
            <a:r>
              <a:rPr lang="en-CN" dirty="0"/>
              <a:t>Constraints: Not NULL</a:t>
            </a:r>
          </a:p>
        </p:txBody>
      </p:sp>
      <p:grpSp>
        <p:nvGrpSpPr>
          <p:cNvPr id="4" name="Group 3">
            <a:extLst>
              <a:ext uri="{FF2B5EF4-FFF2-40B4-BE49-F238E27FC236}">
                <a16:creationId xmlns:a16="http://schemas.microsoft.com/office/drawing/2014/main" id="{E4059983-634E-F347-A682-DC3C60E7B9DE}"/>
              </a:ext>
            </a:extLst>
          </p:cNvPr>
          <p:cNvGrpSpPr/>
          <p:nvPr/>
        </p:nvGrpSpPr>
        <p:grpSpPr>
          <a:xfrm>
            <a:off x="3683000" y="1769533"/>
            <a:ext cx="10407495" cy="3613305"/>
            <a:chOff x="3683000" y="1769533"/>
            <a:chExt cx="10407495" cy="3613305"/>
          </a:xfrm>
        </p:grpSpPr>
        <p:pic>
          <p:nvPicPr>
            <p:cNvPr id="11" name="Picture 10">
              <a:extLst>
                <a:ext uri="{FF2B5EF4-FFF2-40B4-BE49-F238E27FC236}">
                  <a16:creationId xmlns:a16="http://schemas.microsoft.com/office/drawing/2014/main" id="{39DFB97F-B3C9-4E49-99B7-50AA6DA37B50}"/>
                </a:ext>
              </a:extLst>
            </p:cNvPr>
            <p:cNvPicPr>
              <a:picLocks noChangeAspect="1"/>
            </p:cNvPicPr>
            <p:nvPr/>
          </p:nvPicPr>
          <p:blipFill rotWithShape="1">
            <a:blip r:embed="rId3"/>
            <a:srcRect t="7779"/>
            <a:stretch/>
          </p:blipFill>
          <p:spPr>
            <a:xfrm>
              <a:off x="3683000" y="1769533"/>
              <a:ext cx="4622800" cy="3613305"/>
            </a:xfrm>
            <a:prstGeom prst="rect">
              <a:avLst/>
            </a:prstGeom>
          </p:spPr>
        </p:pic>
        <p:pic>
          <p:nvPicPr>
            <p:cNvPr id="13" name="Picture 12">
              <a:extLst>
                <a:ext uri="{FF2B5EF4-FFF2-40B4-BE49-F238E27FC236}">
                  <a16:creationId xmlns:a16="http://schemas.microsoft.com/office/drawing/2014/main" id="{8DBDAF78-E73C-F14B-AE9B-299901EAA0A6}"/>
                </a:ext>
              </a:extLst>
            </p:cNvPr>
            <p:cNvPicPr>
              <a:picLocks noChangeAspect="1"/>
            </p:cNvPicPr>
            <p:nvPr/>
          </p:nvPicPr>
          <p:blipFill rotWithShape="1">
            <a:blip r:embed="rId4"/>
            <a:srcRect t="7779"/>
            <a:stretch/>
          </p:blipFill>
          <p:spPr>
            <a:xfrm>
              <a:off x="8763000" y="1769533"/>
              <a:ext cx="5327495" cy="3613305"/>
            </a:xfrm>
            <a:prstGeom prst="rect">
              <a:avLst/>
            </a:prstGeom>
          </p:spPr>
        </p:pic>
      </p:grpSp>
      <p:sp>
        <p:nvSpPr>
          <p:cNvPr id="14" name="Content Placeholder 1">
            <a:extLst>
              <a:ext uri="{FF2B5EF4-FFF2-40B4-BE49-F238E27FC236}">
                <a16:creationId xmlns:a16="http://schemas.microsoft.com/office/drawing/2014/main" id="{835DF0B2-3FCB-3146-A546-41760186ECF4}"/>
              </a:ext>
            </a:extLst>
          </p:cNvPr>
          <p:cNvSpPr txBox="1">
            <a:spLocks/>
          </p:cNvSpPr>
          <p:nvPr/>
        </p:nvSpPr>
        <p:spPr bwMode="auto">
          <a:xfrm>
            <a:off x="2819400" y="5416705"/>
            <a:ext cx="5715000" cy="104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FAA26D3D-D897-4be2-8F04-BA451C77F1D7}"/>
          </a:extLst>
        </p:spPr>
        <p:txBody>
          <a:bodyPr vert="horz" wrap="square" lIns="130622" tIns="65311" rIns="130622" bIns="65311" numCol="1" anchor="t" anchorCtr="0" compatLnSpc="1">
            <a:prstTxWarp prst="textNoShape">
              <a:avLst/>
            </a:prstTxWarp>
          </a:bodyPr>
          <a:lstStyle>
            <a:lvl1pPr marL="334963" indent="-334963" algn="l" rtl="0" eaLnBrk="0" fontAlgn="base" hangingPunct="0">
              <a:spcBef>
                <a:spcPts val="400"/>
              </a:spcBef>
              <a:spcAft>
                <a:spcPts val="200"/>
              </a:spcAft>
              <a:buClr>
                <a:srgbClr val="A2424F"/>
              </a:buClr>
              <a:buSzPct val="80000"/>
              <a:buChar char="•"/>
              <a:defRPr sz="3000">
                <a:solidFill>
                  <a:srgbClr val="262626"/>
                </a:solidFill>
                <a:latin typeface="Lato" panose="020F0502020204030203" pitchFamily="34" charset="0"/>
                <a:ea typeface="Tahoma" panose="020B0604030504040204" pitchFamily="34" charset="0"/>
                <a:cs typeface="Tahoma" panose="020B0604030504040204" pitchFamily="34" charset="0"/>
              </a:defRPr>
            </a:lvl1pPr>
            <a:lvl2pPr marL="687388" indent="-352425" algn="l" rtl="0" eaLnBrk="0" fontAlgn="base" hangingPunct="0">
              <a:spcBef>
                <a:spcPts val="400"/>
              </a:spcBef>
              <a:spcAft>
                <a:spcPts val="200"/>
              </a:spcAft>
              <a:buClr>
                <a:schemeClr val="bg1">
                  <a:lumMod val="65000"/>
                </a:schemeClr>
              </a:buClr>
              <a:buSzPct val="90000"/>
              <a:buFont typeface="Times" panose="02020603050405020304" pitchFamily="18" charset="0"/>
              <a:buChar char="•"/>
              <a:defRPr sz="2600">
                <a:solidFill>
                  <a:srgbClr val="262626"/>
                </a:solidFill>
                <a:latin typeface="Lato" panose="020F0502020204030203" pitchFamily="34" charset="0"/>
                <a:ea typeface="Tahoma" panose="020B0604030504040204" pitchFamily="34" charset="0"/>
                <a:cs typeface="Tahoma" panose="020B0604030504040204" pitchFamily="34" charset="0"/>
              </a:defRPr>
            </a:lvl2pPr>
            <a:lvl3pPr marL="1631950" indent="-325438" algn="l" rtl="0" eaLnBrk="0" fontAlgn="base" hangingPunct="0">
              <a:spcBef>
                <a:spcPts val="400"/>
              </a:spcBef>
              <a:spcAft>
                <a:spcPts val="200"/>
              </a:spcAft>
              <a:buClr>
                <a:srgbClr val="F3A999"/>
              </a:buClr>
              <a:buSzPct val="90000"/>
              <a:buChar char="•"/>
              <a:defRPr sz="2400">
                <a:solidFill>
                  <a:srgbClr val="262626"/>
                </a:solidFill>
                <a:latin typeface="Lato" panose="020F0502020204030203" pitchFamily="34" charset="0"/>
                <a:ea typeface="Tahoma" panose="020B0604030504040204" pitchFamily="34" charset="0"/>
                <a:cs typeface="Tahoma" panose="020B0604030504040204" pitchFamily="34" charset="0"/>
              </a:defRPr>
            </a:lvl3pPr>
            <a:lvl4pPr marL="2284413" indent="-325438" algn="l" rtl="0" eaLnBrk="0" fontAlgn="base" hangingPunct="0">
              <a:spcBef>
                <a:spcPts val="400"/>
              </a:spcBef>
              <a:spcAft>
                <a:spcPts val="200"/>
              </a:spcAft>
              <a:buChar char="–"/>
              <a:defRPr sz="2000">
                <a:solidFill>
                  <a:srgbClr val="262626"/>
                </a:solidFill>
                <a:latin typeface="Lato" panose="020F0502020204030203" pitchFamily="34" charset="0"/>
                <a:ea typeface="Tahoma" panose="020B0604030504040204" pitchFamily="34" charset="0"/>
                <a:cs typeface="Tahoma" panose="020B0604030504040204" pitchFamily="34" charset="0"/>
              </a:defRPr>
            </a:lvl4pPr>
            <a:lvl5pPr marL="2938463" indent="-325438" algn="l" rtl="0" eaLnBrk="0" fontAlgn="base" hangingPunct="0">
              <a:spcBef>
                <a:spcPts val="400"/>
              </a:spcBef>
              <a:spcAft>
                <a:spcPts val="200"/>
              </a:spcAft>
              <a:buChar char="»"/>
              <a:defRPr sz="2000">
                <a:solidFill>
                  <a:srgbClr val="262626"/>
                </a:solidFill>
                <a:latin typeface="Lato" panose="020F0502020204030203" pitchFamily="34" charset="0"/>
                <a:ea typeface="Tahoma" panose="020B0604030504040204" pitchFamily="34" charset="0"/>
                <a:cs typeface="Tahoma" panose="020B0604030504040204" pitchFamily="34" charset="0"/>
              </a:defRPr>
            </a:lvl5pPr>
            <a:lvl6pPr marL="3592106" indent="-326555" algn="l" rtl="0" fontAlgn="base">
              <a:spcBef>
                <a:spcPct val="20000"/>
              </a:spcBef>
              <a:spcAft>
                <a:spcPct val="0"/>
              </a:spcAft>
              <a:buChar char="»"/>
              <a:defRPr sz="3400">
                <a:solidFill>
                  <a:srgbClr val="EEEAFF"/>
                </a:solidFill>
                <a:latin typeface="+mn-lt"/>
                <a:ea typeface="+mn-ea"/>
              </a:defRPr>
            </a:lvl6pPr>
            <a:lvl7pPr marL="4245216" indent="-326555" algn="l" rtl="0" fontAlgn="base">
              <a:spcBef>
                <a:spcPct val="20000"/>
              </a:spcBef>
              <a:spcAft>
                <a:spcPct val="0"/>
              </a:spcAft>
              <a:buChar char="»"/>
              <a:defRPr sz="3400">
                <a:solidFill>
                  <a:srgbClr val="EEEAFF"/>
                </a:solidFill>
                <a:latin typeface="+mn-lt"/>
                <a:ea typeface="+mn-ea"/>
              </a:defRPr>
            </a:lvl7pPr>
            <a:lvl8pPr marL="4898327" indent="-326555" algn="l" rtl="0" fontAlgn="base">
              <a:spcBef>
                <a:spcPct val="20000"/>
              </a:spcBef>
              <a:spcAft>
                <a:spcPct val="0"/>
              </a:spcAft>
              <a:buChar char="»"/>
              <a:defRPr sz="3400">
                <a:solidFill>
                  <a:srgbClr val="EEEAFF"/>
                </a:solidFill>
                <a:latin typeface="+mn-lt"/>
                <a:ea typeface="+mn-ea"/>
              </a:defRPr>
            </a:lvl8pPr>
            <a:lvl9pPr marL="5551437" indent="-326555" algn="l" rtl="0" fontAlgn="base">
              <a:spcBef>
                <a:spcPct val="20000"/>
              </a:spcBef>
              <a:spcAft>
                <a:spcPct val="0"/>
              </a:spcAft>
              <a:buChar char="»"/>
              <a:defRPr sz="3400">
                <a:solidFill>
                  <a:srgbClr val="EEEAFF"/>
                </a:solidFill>
                <a:latin typeface="+mn-lt"/>
                <a:ea typeface="+mn-ea"/>
              </a:defRPr>
            </a:lvl9pPr>
          </a:lstStyle>
          <a:p>
            <a:pPr lvl="1"/>
            <a:r>
              <a:rPr lang="en-CN" kern="0" dirty="0"/>
              <a:t>We don’t want someone with no ID and name</a:t>
            </a:r>
          </a:p>
        </p:txBody>
      </p:sp>
      <p:sp>
        <p:nvSpPr>
          <p:cNvPr id="15" name="Content Placeholder 1">
            <a:extLst>
              <a:ext uri="{FF2B5EF4-FFF2-40B4-BE49-F238E27FC236}">
                <a16:creationId xmlns:a16="http://schemas.microsoft.com/office/drawing/2014/main" id="{CB0BE5D2-AB96-FA4C-A855-42E87CFE4BF3}"/>
              </a:ext>
            </a:extLst>
          </p:cNvPr>
          <p:cNvSpPr txBox="1">
            <a:spLocks/>
          </p:cNvSpPr>
          <p:nvPr/>
        </p:nvSpPr>
        <p:spPr bwMode="auto">
          <a:xfrm>
            <a:off x="8375495" y="5416705"/>
            <a:ext cx="5715000" cy="104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FAA26D3D-D897-4be2-8F04-BA451C77F1D7}"/>
          </a:extLst>
        </p:spPr>
        <p:txBody>
          <a:bodyPr vert="horz" wrap="square" lIns="130622" tIns="65311" rIns="130622" bIns="65311" numCol="1" anchor="t" anchorCtr="0" compatLnSpc="1">
            <a:prstTxWarp prst="textNoShape">
              <a:avLst/>
            </a:prstTxWarp>
          </a:bodyPr>
          <a:lstStyle>
            <a:lvl1pPr marL="334963" indent="-334963" algn="l" rtl="0" eaLnBrk="0" fontAlgn="base" hangingPunct="0">
              <a:spcBef>
                <a:spcPts val="400"/>
              </a:spcBef>
              <a:spcAft>
                <a:spcPts val="200"/>
              </a:spcAft>
              <a:buClr>
                <a:srgbClr val="A2424F"/>
              </a:buClr>
              <a:buSzPct val="80000"/>
              <a:buChar char="•"/>
              <a:defRPr sz="3000">
                <a:solidFill>
                  <a:srgbClr val="262626"/>
                </a:solidFill>
                <a:latin typeface="Lato" panose="020F0502020204030203" pitchFamily="34" charset="0"/>
                <a:ea typeface="Tahoma" panose="020B0604030504040204" pitchFamily="34" charset="0"/>
                <a:cs typeface="Tahoma" panose="020B0604030504040204" pitchFamily="34" charset="0"/>
              </a:defRPr>
            </a:lvl1pPr>
            <a:lvl2pPr marL="687388" indent="-352425" algn="l" rtl="0" eaLnBrk="0" fontAlgn="base" hangingPunct="0">
              <a:spcBef>
                <a:spcPts val="400"/>
              </a:spcBef>
              <a:spcAft>
                <a:spcPts val="200"/>
              </a:spcAft>
              <a:buClr>
                <a:schemeClr val="bg1">
                  <a:lumMod val="65000"/>
                </a:schemeClr>
              </a:buClr>
              <a:buSzPct val="90000"/>
              <a:buFont typeface="Times" panose="02020603050405020304" pitchFamily="18" charset="0"/>
              <a:buChar char="•"/>
              <a:defRPr sz="2600">
                <a:solidFill>
                  <a:srgbClr val="262626"/>
                </a:solidFill>
                <a:latin typeface="Lato" panose="020F0502020204030203" pitchFamily="34" charset="0"/>
                <a:ea typeface="Tahoma" panose="020B0604030504040204" pitchFamily="34" charset="0"/>
                <a:cs typeface="Tahoma" panose="020B0604030504040204" pitchFamily="34" charset="0"/>
              </a:defRPr>
            </a:lvl2pPr>
            <a:lvl3pPr marL="1631950" indent="-325438" algn="l" rtl="0" eaLnBrk="0" fontAlgn="base" hangingPunct="0">
              <a:spcBef>
                <a:spcPts val="400"/>
              </a:spcBef>
              <a:spcAft>
                <a:spcPts val="200"/>
              </a:spcAft>
              <a:buClr>
                <a:srgbClr val="F3A999"/>
              </a:buClr>
              <a:buSzPct val="90000"/>
              <a:buChar char="•"/>
              <a:defRPr sz="2400">
                <a:solidFill>
                  <a:srgbClr val="262626"/>
                </a:solidFill>
                <a:latin typeface="Lato" panose="020F0502020204030203" pitchFamily="34" charset="0"/>
                <a:ea typeface="Tahoma" panose="020B0604030504040204" pitchFamily="34" charset="0"/>
                <a:cs typeface="Tahoma" panose="020B0604030504040204" pitchFamily="34" charset="0"/>
              </a:defRPr>
            </a:lvl3pPr>
            <a:lvl4pPr marL="2284413" indent="-325438" algn="l" rtl="0" eaLnBrk="0" fontAlgn="base" hangingPunct="0">
              <a:spcBef>
                <a:spcPts val="400"/>
              </a:spcBef>
              <a:spcAft>
                <a:spcPts val="200"/>
              </a:spcAft>
              <a:buChar char="–"/>
              <a:defRPr sz="2000">
                <a:solidFill>
                  <a:srgbClr val="262626"/>
                </a:solidFill>
                <a:latin typeface="Lato" panose="020F0502020204030203" pitchFamily="34" charset="0"/>
                <a:ea typeface="Tahoma" panose="020B0604030504040204" pitchFamily="34" charset="0"/>
                <a:cs typeface="Tahoma" panose="020B0604030504040204" pitchFamily="34" charset="0"/>
              </a:defRPr>
            </a:lvl4pPr>
            <a:lvl5pPr marL="2938463" indent="-325438" algn="l" rtl="0" eaLnBrk="0" fontAlgn="base" hangingPunct="0">
              <a:spcBef>
                <a:spcPts val="400"/>
              </a:spcBef>
              <a:spcAft>
                <a:spcPts val="200"/>
              </a:spcAft>
              <a:buChar char="»"/>
              <a:defRPr sz="2000">
                <a:solidFill>
                  <a:srgbClr val="262626"/>
                </a:solidFill>
                <a:latin typeface="Lato" panose="020F0502020204030203" pitchFamily="34" charset="0"/>
                <a:ea typeface="Tahoma" panose="020B0604030504040204" pitchFamily="34" charset="0"/>
                <a:cs typeface="Tahoma" panose="020B0604030504040204" pitchFamily="34" charset="0"/>
              </a:defRPr>
            </a:lvl5pPr>
            <a:lvl6pPr marL="3592106" indent="-326555" algn="l" rtl="0" fontAlgn="base">
              <a:spcBef>
                <a:spcPct val="20000"/>
              </a:spcBef>
              <a:spcAft>
                <a:spcPct val="0"/>
              </a:spcAft>
              <a:buChar char="»"/>
              <a:defRPr sz="3400">
                <a:solidFill>
                  <a:srgbClr val="EEEAFF"/>
                </a:solidFill>
                <a:latin typeface="+mn-lt"/>
                <a:ea typeface="+mn-ea"/>
              </a:defRPr>
            </a:lvl6pPr>
            <a:lvl7pPr marL="4245216" indent="-326555" algn="l" rtl="0" fontAlgn="base">
              <a:spcBef>
                <a:spcPct val="20000"/>
              </a:spcBef>
              <a:spcAft>
                <a:spcPct val="0"/>
              </a:spcAft>
              <a:buChar char="»"/>
              <a:defRPr sz="3400">
                <a:solidFill>
                  <a:srgbClr val="EEEAFF"/>
                </a:solidFill>
                <a:latin typeface="+mn-lt"/>
                <a:ea typeface="+mn-ea"/>
              </a:defRPr>
            </a:lvl7pPr>
            <a:lvl8pPr marL="4898327" indent="-326555" algn="l" rtl="0" fontAlgn="base">
              <a:spcBef>
                <a:spcPct val="20000"/>
              </a:spcBef>
              <a:spcAft>
                <a:spcPct val="0"/>
              </a:spcAft>
              <a:buChar char="»"/>
              <a:defRPr sz="3400">
                <a:solidFill>
                  <a:srgbClr val="EEEAFF"/>
                </a:solidFill>
                <a:latin typeface="+mn-lt"/>
                <a:ea typeface="+mn-ea"/>
              </a:defRPr>
            </a:lvl8pPr>
            <a:lvl9pPr marL="5551437" indent="-326555" algn="l" rtl="0" fontAlgn="base">
              <a:spcBef>
                <a:spcPct val="20000"/>
              </a:spcBef>
              <a:spcAft>
                <a:spcPct val="0"/>
              </a:spcAft>
              <a:buChar char="»"/>
              <a:defRPr sz="3400">
                <a:solidFill>
                  <a:srgbClr val="EEEAFF"/>
                </a:solidFill>
                <a:latin typeface="+mn-lt"/>
                <a:ea typeface="+mn-ea"/>
              </a:defRPr>
            </a:lvl9pPr>
          </a:lstStyle>
          <a:p>
            <a:pPr lvl="1"/>
            <a:r>
              <a:rPr lang="en-CN" kern="0" dirty="0"/>
              <a:t>Use  </a:t>
            </a:r>
            <a:r>
              <a:rPr lang="en-CN" kern="0" dirty="0">
                <a:solidFill>
                  <a:srgbClr val="A2424F"/>
                </a:solidFill>
                <a:latin typeface="Consolas" panose="020B0609020204030204" pitchFamily="49" charset="0"/>
                <a:cs typeface="Consolas" panose="020B0609020204030204" pitchFamily="49" charset="0"/>
              </a:rPr>
              <a:t>not null </a:t>
            </a:r>
            <a:r>
              <a:rPr lang="en-CN" kern="0" dirty="0"/>
              <a:t> to indicate that these columns are mandatory</a:t>
            </a:r>
          </a:p>
        </p:txBody>
      </p:sp>
      <p:sp>
        <p:nvSpPr>
          <p:cNvPr id="8" name="Rounded Rectangle 7">
            <a:extLst>
              <a:ext uri="{FF2B5EF4-FFF2-40B4-BE49-F238E27FC236}">
                <a16:creationId xmlns:a16="http://schemas.microsoft.com/office/drawing/2014/main" id="{723A0F98-128E-5143-8F67-1F30800A8F62}"/>
              </a:ext>
            </a:extLst>
          </p:cNvPr>
          <p:cNvSpPr/>
          <p:nvPr/>
        </p:nvSpPr>
        <p:spPr bwMode="auto">
          <a:xfrm>
            <a:off x="3390900" y="6781800"/>
            <a:ext cx="10744200" cy="533400"/>
          </a:xfrm>
          <a:prstGeom prst="roundRect">
            <a:avLst>
              <a:gd name="adj" fmla="val 2555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dirty="0">
                <a:solidFill>
                  <a:schemeClr val="tx1">
                    <a:lumMod val="65000"/>
                    <a:lumOff val="35000"/>
                  </a:schemeClr>
                </a:solidFill>
                <a:latin typeface="Lato" panose="020F0502020204030203" pitchFamily="34" charset="77"/>
                <a:ea typeface="ＭＳ Ｐゴシック" pitchFamily="-107" charset="-128"/>
                <a:cs typeface="ＭＳ Ｐゴシック" pitchFamily="-107" charset="-128"/>
              </a:rPr>
              <a:t>We can still have rows that with </a:t>
            </a:r>
            <a:r>
              <a:rPr lang="en-US" sz="2000" dirty="0">
                <a:solidFill>
                  <a:schemeClr val="tx1">
                    <a:lumMod val="85000"/>
                    <a:lumOff val="15000"/>
                  </a:schemeClr>
                </a:solidFill>
                <a:latin typeface="Consolas" panose="020B0609020204030204" pitchFamily="49" charset="0"/>
                <a:ea typeface="ＭＳ Ｐゴシック" pitchFamily="-107" charset="-128"/>
                <a:cs typeface="Consolas" panose="020B0609020204030204" pitchFamily="49" charset="0"/>
              </a:rPr>
              <a:t>NULL</a:t>
            </a:r>
            <a:r>
              <a:rPr lang="en-US" sz="2000" dirty="0">
                <a:solidFill>
                  <a:schemeClr val="tx1">
                    <a:lumMod val="65000"/>
                    <a:lumOff val="35000"/>
                  </a:schemeClr>
                </a:solidFill>
                <a:latin typeface="Lato" panose="020F0502020204030203" pitchFamily="34" charset="77"/>
                <a:ea typeface="ＭＳ Ｐゴシック" pitchFamily="-107" charset="-128"/>
                <a:cs typeface="ＭＳ Ｐゴシック" pitchFamily="-107" charset="-128"/>
              </a:rPr>
              <a:t> values in the columns of </a:t>
            </a:r>
            <a:r>
              <a:rPr lang="en-US" sz="2000" dirty="0">
                <a:solidFill>
                  <a:schemeClr val="tx1">
                    <a:lumMod val="65000"/>
                    <a:lumOff val="35000"/>
                  </a:schemeClr>
                </a:solidFill>
                <a:latin typeface="Consolas" panose="020B0609020204030204" pitchFamily="49" charset="0"/>
                <a:ea typeface="ＭＳ Ｐゴシック" pitchFamily="-107" charset="-128"/>
                <a:cs typeface="Consolas" panose="020B0609020204030204" pitchFamily="49" charset="0"/>
              </a:rPr>
              <a:t>born</a:t>
            </a:r>
            <a:r>
              <a:rPr lang="en-US" sz="2000" dirty="0">
                <a:solidFill>
                  <a:schemeClr val="tx1">
                    <a:lumMod val="65000"/>
                    <a:lumOff val="35000"/>
                  </a:schemeClr>
                </a:solidFill>
                <a:latin typeface="Lato" panose="020F0502020204030203" pitchFamily="34" charset="77"/>
                <a:ea typeface="ＭＳ Ｐゴシック" pitchFamily="-107" charset="-128"/>
                <a:cs typeface="ＭＳ Ｐゴシック" pitchFamily="-107" charset="-128"/>
              </a:rPr>
              <a:t>, </a:t>
            </a:r>
            <a:r>
              <a:rPr lang="en-US" sz="2000" dirty="0">
                <a:solidFill>
                  <a:schemeClr val="tx1">
                    <a:lumMod val="65000"/>
                    <a:lumOff val="35000"/>
                  </a:schemeClr>
                </a:solidFill>
                <a:latin typeface="Consolas" panose="020B0609020204030204" pitchFamily="49" charset="0"/>
                <a:ea typeface="ＭＳ Ｐゴシック" pitchFamily="-107" charset="-128"/>
                <a:cs typeface="Consolas" panose="020B0609020204030204" pitchFamily="49" charset="0"/>
              </a:rPr>
              <a:t>died</a:t>
            </a:r>
            <a:r>
              <a:rPr lang="en-US" sz="2000" dirty="0">
                <a:solidFill>
                  <a:schemeClr val="tx1">
                    <a:lumMod val="65000"/>
                    <a:lumOff val="35000"/>
                  </a:schemeClr>
                </a:solidFill>
                <a:latin typeface="Lato" panose="020F0502020204030203" pitchFamily="34" charset="77"/>
                <a:ea typeface="ＭＳ Ｐゴシック" pitchFamily="-107" charset="-128"/>
                <a:cs typeface="ＭＳ Ｐゴシック" pitchFamily="-107" charset="-128"/>
              </a:rPr>
              <a:t>, and </a:t>
            </a:r>
            <a:r>
              <a:rPr lang="en-US" sz="2000" dirty="0" err="1">
                <a:solidFill>
                  <a:schemeClr val="tx1">
                    <a:lumMod val="65000"/>
                    <a:lumOff val="35000"/>
                  </a:schemeClr>
                </a:solidFill>
                <a:latin typeface="Consolas" panose="020B0609020204030204" pitchFamily="49" charset="0"/>
                <a:ea typeface="ＭＳ Ｐゴシック" pitchFamily="-107" charset="-128"/>
                <a:cs typeface="Consolas" panose="020B0609020204030204" pitchFamily="49" charset="0"/>
              </a:rPr>
              <a:t>first_name</a:t>
            </a:r>
            <a:endParaRPr lang="en-US" sz="2000" dirty="0">
              <a:solidFill>
                <a:schemeClr val="tx1">
                  <a:lumMod val="65000"/>
                  <a:lumOff val="35000"/>
                </a:schemeClr>
              </a:solidFill>
              <a:latin typeface="Consolas" panose="020B0609020204030204" pitchFamily="49" charset="0"/>
              <a:ea typeface="ＭＳ Ｐゴシック" pitchFamily="-107" charset="-128"/>
              <a:cs typeface="Consolas" panose="020B0609020204030204" pitchFamily="49" charset="0"/>
            </a:endParaRPr>
          </a:p>
        </p:txBody>
      </p:sp>
    </p:spTree>
    <p:extLst>
      <p:ext uri="{BB962C8B-B14F-4D97-AF65-F5344CB8AC3E}">
        <p14:creationId xmlns:p14="http://schemas.microsoft.com/office/powerpoint/2010/main" val="2474357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8A4931-1A7E-2B45-B8EF-C55193A4BE1E}"/>
              </a:ext>
            </a:extLst>
          </p:cNvPr>
          <p:cNvSpPr>
            <a:spLocks noGrp="1"/>
          </p:cNvSpPr>
          <p:nvPr>
            <p:ph idx="1"/>
          </p:nvPr>
        </p:nvSpPr>
        <p:spPr>
          <a:xfrm>
            <a:off x="838200" y="1981200"/>
            <a:ext cx="12954000" cy="685800"/>
          </a:xfrm>
        </p:spPr>
        <p:txBody>
          <a:bodyPr/>
          <a:lstStyle/>
          <a:p>
            <a:r>
              <a:rPr lang="en-CN" dirty="0"/>
              <a:t>NULL values</a:t>
            </a:r>
          </a:p>
        </p:txBody>
      </p:sp>
      <p:sp>
        <p:nvSpPr>
          <p:cNvPr id="3" name="Title 2">
            <a:extLst>
              <a:ext uri="{FF2B5EF4-FFF2-40B4-BE49-F238E27FC236}">
                <a16:creationId xmlns:a16="http://schemas.microsoft.com/office/drawing/2014/main" id="{E09588D1-F17E-0840-B5BF-50969806FAC8}"/>
              </a:ext>
            </a:extLst>
          </p:cNvPr>
          <p:cNvSpPr>
            <a:spLocks noGrp="1"/>
          </p:cNvSpPr>
          <p:nvPr>
            <p:ph type="title"/>
          </p:nvPr>
        </p:nvSpPr>
        <p:spPr/>
        <p:txBody>
          <a:bodyPr/>
          <a:lstStyle/>
          <a:p>
            <a:r>
              <a:rPr lang="en-CN" dirty="0"/>
              <a:t>Constraints: Not NULL</a:t>
            </a:r>
          </a:p>
        </p:txBody>
      </p:sp>
      <p:grpSp>
        <p:nvGrpSpPr>
          <p:cNvPr id="4" name="Group 3">
            <a:extLst>
              <a:ext uri="{FF2B5EF4-FFF2-40B4-BE49-F238E27FC236}">
                <a16:creationId xmlns:a16="http://schemas.microsoft.com/office/drawing/2014/main" id="{E4059983-634E-F347-A682-DC3C60E7B9DE}"/>
              </a:ext>
            </a:extLst>
          </p:cNvPr>
          <p:cNvGrpSpPr/>
          <p:nvPr/>
        </p:nvGrpSpPr>
        <p:grpSpPr>
          <a:xfrm>
            <a:off x="3683000" y="1769533"/>
            <a:ext cx="10407495" cy="3613305"/>
            <a:chOff x="3683000" y="1769533"/>
            <a:chExt cx="10407495" cy="3613305"/>
          </a:xfrm>
        </p:grpSpPr>
        <p:pic>
          <p:nvPicPr>
            <p:cNvPr id="11" name="Picture 10">
              <a:extLst>
                <a:ext uri="{FF2B5EF4-FFF2-40B4-BE49-F238E27FC236}">
                  <a16:creationId xmlns:a16="http://schemas.microsoft.com/office/drawing/2014/main" id="{39DFB97F-B3C9-4E49-99B7-50AA6DA37B50}"/>
                </a:ext>
              </a:extLst>
            </p:cNvPr>
            <p:cNvPicPr>
              <a:picLocks noChangeAspect="1"/>
            </p:cNvPicPr>
            <p:nvPr/>
          </p:nvPicPr>
          <p:blipFill rotWithShape="1">
            <a:blip r:embed="rId3"/>
            <a:srcRect t="7779"/>
            <a:stretch/>
          </p:blipFill>
          <p:spPr>
            <a:xfrm>
              <a:off x="3683000" y="1769533"/>
              <a:ext cx="4622800" cy="3613305"/>
            </a:xfrm>
            <a:prstGeom prst="rect">
              <a:avLst/>
            </a:prstGeom>
          </p:spPr>
        </p:pic>
        <p:pic>
          <p:nvPicPr>
            <p:cNvPr id="13" name="Picture 12">
              <a:extLst>
                <a:ext uri="{FF2B5EF4-FFF2-40B4-BE49-F238E27FC236}">
                  <a16:creationId xmlns:a16="http://schemas.microsoft.com/office/drawing/2014/main" id="{8DBDAF78-E73C-F14B-AE9B-299901EAA0A6}"/>
                </a:ext>
              </a:extLst>
            </p:cNvPr>
            <p:cNvPicPr>
              <a:picLocks noChangeAspect="1"/>
            </p:cNvPicPr>
            <p:nvPr/>
          </p:nvPicPr>
          <p:blipFill rotWithShape="1">
            <a:blip r:embed="rId4"/>
            <a:srcRect t="7779"/>
            <a:stretch/>
          </p:blipFill>
          <p:spPr>
            <a:xfrm>
              <a:off x="8763000" y="1769533"/>
              <a:ext cx="5327495" cy="3613305"/>
            </a:xfrm>
            <a:prstGeom prst="rect">
              <a:avLst/>
            </a:prstGeom>
          </p:spPr>
        </p:pic>
      </p:grpSp>
      <p:sp>
        <p:nvSpPr>
          <p:cNvPr id="8" name="Rounded Rectangle 7">
            <a:extLst>
              <a:ext uri="{FF2B5EF4-FFF2-40B4-BE49-F238E27FC236}">
                <a16:creationId xmlns:a16="http://schemas.microsoft.com/office/drawing/2014/main" id="{723A0F98-128E-5143-8F67-1F30800A8F62}"/>
              </a:ext>
            </a:extLst>
          </p:cNvPr>
          <p:cNvSpPr/>
          <p:nvPr/>
        </p:nvSpPr>
        <p:spPr bwMode="auto">
          <a:xfrm>
            <a:off x="3295650" y="5382838"/>
            <a:ext cx="10934700" cy="2368396"/>
          </a:xfrm>
          <a:prstGeom prst="roundRect">
            <a:avLst>
              <a:gd name="adj" fmla="val 1203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2000" b="1" dirty="0">
                <a:solidFill>
                  <a:schemeClr val="tx1">
                    <a:lumMod val="65000"/>
                    <a:lumOff val="35000"/>
                  </a:schemeClr>
                </a:solidFill>
                <a:latin typeface="Lato" panose="020F0502020204030203" pitchFamily="34" charset="77"/>
                <a:ea typeface="ＭＳ Ｐゴシック" pitchFamily="-107" charset="-128"/>
                <a:cs typeface="ＭＳ Ｐゴシック" pitchFamily="-107" charset="-128"/>
              </a:rPr>
              <a:t>Why is only surname mandatory?</a:t>
            </a:r>
          </a:p>
          <a:p>
            <a:endParaRPr lang="en-US" sz="2000" dirty="0">
              <a:solidFill>
                <a:schemeClr val="tx1">
                  <a:lumMod val="65000"/>
                  <a:lumOff val="35000"/>
                </a:schemeClr>
              </a:solidFill>
              <a:latin typeface="Lato" panose="020F0502020204030203" pitchFamily="34" charset="77"/>
              <a:ea typeface="ＭＳ Ｐゴシック" pitchFamily="-107" charset="-128"/>
              <a:cs typeface="Consolas" panose="020B0609020204030204" pitchFamily="49" charset="0"/>
            </a:endParaRPr>
          </a:p>
          <a:p>
            <a:pPr marL="342900" indent="-342900">
              <a:buFontTx/>
              <a:buChar char="-"/>
            </a:pPr>
            <a:r>
              <a:rPr lang="en-US" sz="2000" dirty="0">
                <a:solidFill>
                  <a:schemeClr val="tx1">
                    <a:lumMod val="65000"/>
                    <a:lumOff val="35000"/>
                  </a:schemeClr>
                </a:solidFill>
                <a:latin typeface="Lato" panose="020F0502020204030203" pitchFamily="34" charset="77"/>
                <a:ea typeface="ＭＳ Ｐゴシック" pitchFamily="-107" charset="-128"/>
              </a:rPr>
              <a:t>It depends on the requirement. In this movie database case, some actors may be known as their stage names instead of real names. (Lady Gaga vs. Stefani Joanne Angelina Germanotta)</a:t>
            </a:r>
          </a:p>
          <a:p>
            <a:pPr marL="342900" indent="-342900">
              <a:buFontTx/>
              <a:buChar char="-"/>
            </a:pPr>
            <a:endParaRPr lang="en-US" sz="2000" dirty="0">
              <a:solidFill>
                <a:schemeClr val="tx1">
                  <a:lumMod val="65000"/>
                  <a:lumOff val="35000"/>
                </a:schemeClr>
              </a:solidFill>
              <a:latin typeface="Lato" panose="020F0502020204030203" pitchFamily="34" charset="77"/>
              <a:ea typeface="ＭＳ Ｐゴシック" pitchFamily="-107" charset="-128"/>
            </a:endParaRPr>
          </a:p>
          <a:p>
            <a:r>
              <a:rPr lang="en-US" sz="2000" dirty="0">
                <a:solidFill>
                  <a:srgbClr val="A2424F"/>
                </a:solidFill>
                <a:latin typeface="Lato" panose="020F0502020204030203" pitchFamily="34" charset="77"/>
                <a:ea typeface="ＭＳ Ｐゴシック" pitchFamily="-107" charset="-128"/>
              </a:rPr>
              <a:t>Takeaway: design your table according to the requirements</a:t>
            </a:r>
          </a:p>
        </p:txBody>
      </p:sp>
    </p:spTree>
    <p:extLst>
      <p:ext uri="{BB962C8B-B14F-4D97-AF65-F5344CB8AC3E}">
        <p14:creationId xmlns:p14="http://schemas.microsoft.com/office/powerpoint/2010/main" val="933622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8A4931-1A7E-2B45-B8EF-C55193A4BE1E}"/>
              </a:ext>
            </a:extLst>
          </p:cNvPr>
          <p:cNvSpPr>
            <a:spLocks noGrp="1"/>
          </p:cNvSpPr>
          <p:nvPr>
            <p:ph idx="1"/>
          </p:nvPr>
        </p:nvSpPr>
        <p:spPr>
          <a:xfrm>
            <a:off x="838200" y="1981200"/>
            <a:ext cx="12954000" cy="685800"/>
          </a:xfrm>
        </p:spPr>
        <p:txBody>
          <a:bodyPr/>
          <a:lstStyle/>
          <a:p>
            <a:r>
              <a:rPr lang="en-CN" dirty="0"/>
              <a:t>NULL values</a:t>
            </a:r>
          </a:p>
        </p:txBody>
      </p:sp>
      <p:sp>
        <p:nvSpPr>
          <p:cNvPr id="3" name="Title 2">
            <a:extLst>
              <a:ext uri="{FF2B5EF4-FFF2-40B4-BE49-F238E27FC236}">
                <a16:creationId xmlns:a16="http://schemas.microsoft.com/office/drawing/2014/main" id="{E09588D1-F17E-0840-B5BF-50969806FAC8}"/>
              </a:ext>
            </a:extLst>
          </p:cNvPr>
          <p:cNvSpPr>
            <a:spLocks noGrp="1"/>
          </p:cNvSpPr>
          <p:nvPr>
            <p:ph type="title"/>
          </p:nvPr>
        </p:nvSpPr>
        <p:spPr/>
        <p:txBody>
          <a:bodyPr/>
          <a:lstStyle/>
          <a:p>
            <a:r>
              <a:rPr lang="en-CN" dirty="0"/>
              <a:t>Constraints: Not NULL</a:t>
            </a:r>
          </a:p>
        </p:txBody>
      </p:sp>
      <p:grpSp>
        <p:nvGrpSpPr>
          <p:cNvPr id="4" name="Group 3">
            <a:extLst>
              <a:ext uri="{FF2B5EF4-FFF2-40B4-BE49-F238E27FC236}">
                <a16:creationId xmlns:a16="http://schemas.microsoft.com/office/drawing/2014/main" id="{E4059983-634E-F347-A682-DC3C60E7B9DE}"/>
              </a:ext>
            </a:extLst>
          </p:cNvPr>
          <p:cNvGrpSpPr/>
          <p:nvPr/>
        </p:nvGrpSpPr>
        <p:grpSpPr>
          <a:xfrm>
            <a:off x="3683000" y="1769533"/>
            <a:ext cx="10407495" cy="3613305"/>
            <a:chOff x="3683000" y="1769533"/>
            <a:chExt cx="10407495" cy="3613305"/>
          </a:xfrm>
        </p:grpSpPr>
        <p:pic>
          <p:nvPicPr>
            <p:cNvPr id="11" name="Picture 10">
              <a:extLst>
                <a:ext uri="{FF2B5EF4-FFF2-40B4-BE49-F238E27FC236}">
                  <a16:creationId xmlns:a16="http://schemas.microsoft.com/office/drawing/2014/main" id="{39DFB97F-B3C9-4E49-99B7-50AA6DA37B50}"/>
                </a:ext>
              </a:extLst>
            </p:cNvPr>
            <p:cNvPicPr>
              <a:picLocks noChangeAspect="1"/>
            </p:cNvPicPr>
            <p:nvPr/>
          </p:nvPicPr>
          <p:blipFill rotWithShape="1">
            <a:blip r:embed="rId3"/>
            <a:srcRect t="7779"/>
            <a:stretch/>
          </p:blipFill>
          <p:spPr>
            <a:xfrm>
              <a:off x="3683000" y="1769533"/>
              <a:ext cx="4622800" cy="3613305"/>
            </a:xfrm>
            <a:prstGeom prst="rect">
              <a:avLst/>
            </a:prstGeom>
          </p:spPr>
        </p:pic>
        <p:pic>
          <p:nvPicPr>
            <p:cNvPr id="13" name="Picture 12">
              <a:extLst>
                <a:ext uri="{FF2B5EF4-FFF2-40B4-BE49-F238E27FC236}">
                  <a16:creationId xmlns:a16="http://schemas.microsoft.com/office/drawing/2014/main" id="{8DBDAF78-E73C-F14B-AE9B-299901EAA0A6}"/>
                </a:ext>
              </a:extLst>
            </p:cNvPr>
            <p:cNvPicPr>
              <a:picLocks noChangeAspect="1"/>
            </p:cNvPicPr>
            <p:nvPr/>
          </p:nvPicPr>
          <p:blipFill rotWithShape="1">
            <a:blip r:embed="rId4"/>
            <a:srcRect t="7779"/>
            <a:stretch/>
          </p:blipFill>
          <p:spPr>
            <a:xfrm>
              <a:off x="8763000" y="1769533"/>
              <a:ext cx="5327495" cy="3613305"/>
            </a:xfrm>
            <a:prstGeom prst="rect">
              <a:avLst/>
            </a:prstGeom>
          </p:spPr>
        </p:pic>
      </p:grpSp>
      <p:sp>
        <p:nvSpPr>
          <p:cNvPr id="8" name="Rounded Rectangle 7">
            <a:extLst>
              <a:ext uri="{FF2B5EF4-FFF2-40B4-BE49-F238E27FC236}">
                <a16:creationId xmlns:a16="http://schemas.microsoft.com/office/drawing/2014/main" id="{723A0F98-128E-5143-8F67-1F30800A8F62}"/>
              </a:ext>
            </a:extLst>
          </p:cNvPr>
          <p:cNvSpPr/>
          <p:nvPr/>
        </p:nvSpPr>
        <p:spPr bwMode="auto">
          <a:xfrm>
            <a:off x="3295650" y="5382838"/>
            <a:ext cx="10934700" cy="1932362"/>
          </a:xfrm>
          <a:prstGeom prst="roundRect">
            <a:avLst>
              <a:gd name="adj" fmla="val 1203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2000" b="1" dirty="0">
                <a:solidFill>
                  <a:schemeClr val="tx1">
                    <a:lumMod val="65000"/>
                    <a:lumOff val="35000"/>
                  </a:schemeClr>
                </a:solidFill>
                <a:latin typeface="Lato" panose="020F0502020204030203" pitchFamily="34" charset="77"/>
                <a:ea typeface="ＭＳ Ｐゴシック" pitchFamily="-107" charset="-128"/>
                <a:cs typeface="ＭＳ Ｐゴシック" pitchFamily="-107" charset="-128"/>
              </a:rPr>
              <a:t>Similar to the column </a:t>
            </a:r>
            <a:r>
              <a:rPr lang="en-US" sz="2000" dirty="0">
                <a:solidFill>
                  <a:schemeClr val="tx1">
                    <a:lumMod val="65000"/>
                    <a:lumOff val="35000"/>
                  </a:schemeClr>
                </a:solidFill>
                <a:latin typeface="Consolas" panose="020B0609020204030204" pitchFamily="49" charset="0"/>
                <a:ea typeface="ＭＳ Ｐゴシック" pitchFamily="-107" charset="-128"/>
                <a:cs typeface="Consolas" panose="020B0609020204030204" pitchFamily="49" charset="0"/>
              </a:rPr>
              <a:t>born</a:t>
            </a:r>
          </a:p>
          <a:p>
            <a:endParaRPr lang="en-US" sz="2000" dirty="0">
              <a:solidFill>
                <a:schemeClr val="tx1">
                  <a:lumMod val="65000"/>
                  <a:lumOff val="35000"/>
                </a:schemeClr>
              </a:solidFill>
              <a:latin typeface="Lato" panose="020F0502020204030203" pitchFamily="34" charset="77"/>
              <a:ea typeface="ＭＳ Ｐゴシック" pitchFamily="-107" charset="-128"/>
              <a:cs typeface="Consolas" panose="020B0609020204030204" pitchFamily="49" charset="0"/>
            </a:endParaRPr>
          </a:p>
          <a:p>
            <a:pPr marL="342900" indent="-342900">
              <a:buFontTx/>
              <a:buChar char="-"/>
            </a:pPr>
            <a:r>
              <a:rPr lang="en-US" sz="2000" dirty="0">
                <a:solidFill>
                  <a:schemeClr val="tx1">
                    <a:lumMod val="65000"/>
                    <a:lumOff val="35000"/>
                  </a:schemeClr>
                </a:solidFill>
                <a:latin typeface="Lato" panose="020F0502020204030203" pitchFamily="34" charset="77"/>
                <a:ea typeface="ＭＳ Ｐゴシック" pitchFamily="-107" charset="-128"/>
              </a:rPr>
              <a:t>We can either accept that</a:t>
            </a:r>
          </a:p>
          <a:p>
            <a:pPr marL="995363" lvl="1" indent="-342900">
              <a:buFontTx/>
              <a:buChar char="-"/>
            </a:pPr>
            <a:r>
              <a:rPr lang="en-US" sz="2000" dirty="0">
                <a:solidFill>
                  <a:schemeClr val="tx1">
                    <a:lumMod val="65000"/>
                    <a:lumOff val="35000"/>
                  </a:schemeClr>
                </a:solidFill>
                <a:latin typeface="Lato" panose="020F0502020204030203" pitchFamily="34" charset="77"/>
                <a:ea typeface="ＭＳ Ｐゴシック" pitchFamily="-107" charset="-128"/>
              </a:rPr>
              <a:t>A row is created before we have information of that person’s birth date</a:t>
            </a:r>
          </a:p>
          <a:p>
            <a:pPr marL="995363" lvl="1" indent="-342900">
              <a:buFontTx/>
              <a:buChar char="-"/>
            </a:pPr>
            <a:r>
              <a:rPr lang="en-US" sz="2000" dirty="0">
                <a:solidFill>
                  <a:schemeClr val="tx1">
                    <a:lumMod val="65000"/>
                    <a:lumOff val="35000"/>
                  </a:schemeClr>
                </a:solidFill>
                <a:latin typeface="Lato" panose="020F0502020204030203" pitchFamily="34" charset="77"/>
                <a:ea typeface="ＭＳ Ｐゴシック" pitchFamily="-107" charset="-128"/>
              </a:rPr>
              <a:t>Or we require that the information should be found before entering the data</a:t>
            </a:r>
          </a:p>
        </p:txBody>
      </p:sp>
      <p:sp>
        <p:nvSpPr>
          <p:cNvPr id="5" name="Rectangle 4">
            <a:extLst>
              <a:ext uri="{FF2B5EF4-FFF2-40B4-BE49-F238E27FC236}">
                <a16:creationId xmlns:a16="http://schemas.microsoft.com/office/drawing/2014/main" id="{BA9C3762-6237-0149-97CF-9D9D481A224D}"/>
              </a:ext>
            </a:extLst>
          </p:cNvPr>
          <p:cNvSpPr/>
          <p:nvPr/>
        </p:nvSpPr>
        <p:spPr bwMode="auto">
          <a:xfrm>
            <a:off x="9829800" y="3733800"/>
            <a:ext cx="2023533" cy="330200"/>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384587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98F87-A50A-4045-B9FF-3E3C0D975C9E}"/>
              </a:ext>
            </a:extLst>
          </p:cNvPr>
          <p:cNvSpPr>
            <a:spLocks noGrp="1"/>
          </p:cNvSpPr>
          <p:nvPr>
            <p:ph type="title"/>
          </p:nvPr>
        </p:nvSpPr>
        <p:spPr/>
        <p:txBody>
          <a:bodyPr/>
          <a:lstStyle/>
          <a:p>
            <a:r>
              <a:rPr lang="en-CN" dirty="0"/>
              <a:t>Comments</a:t>
            </a:r>
          </a:p>
        </p:txBody>
      </p:sp>
      <p:pic>
        <p:nvPicPr>
          <p:cNvPr id="6" name="Picture 5">
            <a:extLst>
              <a:ext uri="{FF2B5EF4-FFF2-40B4-BE49-F238E27FC236}">
                <a16:creationId xmlns:a16="http://schemas.microsoft.com/office/drawing/2014/main" id="{E04AF721-4F81-EB4E-8263-3E6B5DB2E71D}"/>
              </a:ext>
            </a:extLst>
          </p:cNvPr>
          <p:cNvPicPr>
            <a:picLocks noChangeAspect="1"/>
          </p:cNvPicPr>
          <p:nvPr/>
        </p:nvPicPr>
        <p:blipFill>
          <a:blip r:embed="rId2"/>
          <a:stretch>
            <a:fillRect/>
          </a:stretch>
        </p:blipFill>
        <p:spPr>
          <a:xfrm>
            <a:off x="687856" y="1752600"/>
            <a:ext cx="13254687" cy="5271535"/>
          </a:xfrm>
          <a:prstGeom prst="rect">
            <a:avLst/>
          </a:prstGeom>
        </p:spPr>
      </p:pic>
    </p:spTree>
    <p:extLst>
      <p:ext uri="{BB962C8B-B14F-4D97-AF65-F5344CB8AC3E}">
        <p14:creationId xmlns:p14="http://schemas.microsoft.com/office/powerpoint/2010/main" val="28044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29704D-6DDC-9044-9635-9AD5CA86AE48}"/>
              </a:ext>
            </a:extLst>
          </p:cNvPr>
          <p:cNvSpPr>
            <a:spLocks noGrp="1"/>
          </p:cNvSpPr>
          <p:nvPr>
            <p:ph type="title"/>
          </p:nvPr>
        </p:nvSpPr>
        <p:spPr/>
        <p:txBody>
          <a:bodyPr/>
          <a:lstStyle/>
          <a:p>
            <a:r>
              <a:rPr lang="en-CN" dirty="0"/>
              <a:t>Comments</a:t>
            </a:r>
          </a:p>
        </p:txBody>
      </p:sp>
      <p:pic>
        <p:nvPicPr>
          <p:cNvPr id="5" name="Picture 4">
            <a:extLst>
              <a:ext uri="{FF2B5EF4-FFF2-40B4-BE49-F238E27FC236}">
                <a16:creationId xmlns:a16="http://schemas.microsoft.com/office/drawing/2014/main" id="{AA834642-6454-7A4A-B2F9-9E70B3F148AC}"/>
              </a:ext>
            </a:extLst>
          </p:cNvPr>
          <p:cNvPicPr>
            <a:picLocks noChangeAspect="1"/>
          </p:cNvPicPr>
          <p:nvPr/>
        </p:nvPicPr>
        <p:blipFill>
          <a:blip r:embed="rId2"/>
          <a:stretch>
            <a:fillRect/>
          </a:stretch>
        </p:blipFill>
        <p:spPr>
          <a:xfrm>
            <a:off x="990600" y="1752600"/>
            <a:ext cx="12649200" cy="4304134"/>
          </a:xfrm>
          <a:prstGeom prst="rect">
            <a:avLst/>
          </a:prstGeom>
        </p:spPr>
      </p:pic>
      <p:sp>
        <p:nvSpPr>
          <p:cNvPr id="6" name="Content Placeholder 1">
            <a:extLst>
              <a:ext uri="{FF2B5EF4-FFF2-40B4-BE49-F238E27FC236}">
                <a16:creationId xmlns:a16="http://schemas.microsoft.com/office/drawing/2014/main" id="{1245BE3B-05B0-7C40-8F76-D3E4BC6B755F}"/>
              </a:ext>
            </a:extLst>
          </p:cNvPr>
          <p:cNvSpPr>
            <a:spLocks noGrp="1"/>
          </p:cNvSpPr>
          <p:nvPr>
            <p:ph idx="1"/>
          </p:nvPr>
        </p:nvSpPr>
        <p:spPr>
          <a:xfrm>
            <a:off x="838200" y="6056734"/>
            <a:ext cx="12954000" cy="1258466"/>
          </a:xfrm>
        </p:spPr>
        <p:txBody>
          <a:bodyPr/>
          <a:lstStyle/>
          <a:p>
            <a:r>
              <a:rPr lang="en-CN" dirty="0"/>
              <a:t>Add comments to the definition of tables</a:t>
            </a:r>
          </a:p>
        </p:txBody>
      </p:sp>
    </p:spTree>
    <p:extLst>
      <p:ext uri="{BB962C8B-B14F-4D97-AF65-F5344CB8AC3E}">
        <p14:creationId xmlns:p14="http://schemas.microsoft.com/office/powerpoint/2010/main" val="70492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20D5F7-911A-0D44-A532-63706FE7AD81}"/>
              </a:ext>
            </a:extLst>
          </p:cNvPr>
          <p:cNvSpPr>
            <a:spLocks noGrp="1"/>
          </p:cNvSpPr>
          <p:nvPr>
            <p:ph idx="1"/>
          </p:nvPr>
        </p:nvSpPr>
        <p:spPr/>
        <p:txBody>
          <a:bodyPr/>
          <a:lstStyle/>
          <a:p>
            <a:r>
              <a:rPr lang="en-CN" dirty="0"/>
              <a:t>The main key for the table, and indicates </a:t>
            </a:r>
            <a:r>
              <a:rPr lang="en-CN" dirty="0">
                <a:solidFill>
                  <a:srgbClr val="A2424F"/>
                </a:solidFill>
              </a:rPr>
              <a:t>two things</a:t>
            </a:r>
            <a:r>
              <a:rPr lang="en-CN" dirty="0"/>
              <a:t>:</a:t>
            </a:r>
          </a:p>
          <a:p>
            <a:pPr lvl="1"/>
            <a:r>
              <a:rPr lang="en-US" dirty="0"/>
              <a:t>the value is </a:t>
            </a:r>
            <a:r>
              <a:rPr lang="en-US" dirty="0">
                <a:solidFill>
                  <a:srgbClr val="A2424F"/>
                </a:solidFill>
              </a:rPr>
              <a:t>mandatory</a:t>
            </a:r>
          </a:p>
          <a:p>
            <a:pPr lvl="1"/>
            <a:r>
              <a:rPr lang="en-US" dirty="0"/>
              <a:t>that the values are </a:t>
            </a:r>
            <a:r>
              <a:rPr lang="en-US" dirty="0">
                <a:solidFill>
                  <a:srgbClr val="A2424F"/>
                </a:solidFill>
              </a:rPr>
              <a:t>unique</a:t>
            </a:r>
            <a:r>
              <a:rPr lang="en-US" dirty="0"/>
              <a:t> (no duplicates allowed in the column)</a:t>
            </a:r>
            <a:endParaRPr lang="en-CN" dirty="0"/>
          </a:p>
        </p:txBody>
      </p:sp>
      <p:sp>
        <p:nvSpPr>
          <p:cNvPr id="3" name="Title 2">
            <a:extLst>
              <a:ext uri="{FF2B5EF4-FFF2-40B4-BE49-F238E27FC236}">
                <a16:creationId xmlns:a16="http://schemas.microsoft.com/office/drawing/2014/main" id="{0C993D86-669A-9A42-AB38-68B198A3773F}"/>
              </a:ext>
            </a:extLst>
          </p:cNvPr>
          <p:cNvSpPr>
            <a:spLocks noGrp="1"/>
          </p:cNvSpPr>
          <p:nvPr>
            <p:ph type="title"/>
          </p:nvPr>
        </p:nvSpPr>
        <p:spPr/>
        <p:txBody>
          <a:bodyPr/>
          <a:lstStyle/>
          <a:p>
            <a:r>
              <a:rPr lang="en-CN" dirty="0"/>
              <a:t>Constraints: Primary Key</a:t>
            </a:r>
          </a:p>
        </p:txBody>
      </p:sp>
      <p:pic>
        <p:nvPicPr>
          <p:cNvPr id="5" name="Picture 4">
            <a:extLst>
              <a:ext uri="{FF2B5EF4-FFF2-40B4-BE49-F238E27FC236}">
                <a16:creationId xmlns:a16="http://schemas.microsoft.com/office/drawing/2014/main" id="{E54715DB-E6D6-C740-98A8-D19A6C3FC3F5}"/>
              </a:ext>
            </a:extLst>
          </p:cNvPr>
          <p:cNvPicPr>
            <a:picLocks noChangeAspect="1"/>
          </p:cNvPicPr>
          <p:nvPr/>
        </p:nvPicPr>
        <p:blipFill>
          <a:blip r:embed="rId2"/>
          <a:stretch>
            <a:fillRect/>
          </a:stretch>
        </p:blipFill>
        <p:spPr>
          <a:xfrm>
            <a:off x="1828800" y="3520319"/>
            <a:ext cx="5562600" cy="4370614"/>
          </a:xfrm>
          <a:prstGeom prst="rect">
            <a:avLst/>
          </a:prstGeom>
        </p:spPr>
      </p:pic>
      <p:sp>
        <p:nvSpPr>
          <p:cNvPr id="7" name="Rectangle 6">
            <a:extLst>
              <a:ext uri="{FF2B5EF4-FFF2-40B4-BE49-F238E27FC236}">
                <a16:creationId xmlns:a16="http://schemas.microsoft.com/office/drawing/2014/main" id="{8C01D463-835A-5248-A654-46D707C3B956}"/>
              </a:ext>
            </a:extLst>
          </p:cNvPr>
          <p:cNvSpPr/>
          <p:nvPr/>
        </p:nvSpPr>
        <p:spPr bwMode="auto">
          <a:xfrm>
            <a:off x="4610100" y="5367710"/>
            <a:ext cx="1638300" cy="304958"/>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cxnSp>
        <p:nvCxnSpPr>
          <p:cNvPr id="8" name="Elbow Connector 7">
            <a:extLst>
              <a:ext uri="{FF2B5EF4-FFF2-40B4-BE49-F238E27FC236}">
                <a16:creationId xmlns:a16="http://schemas.microsoft.com/office/drawing/2014/main" id="{9AD8D50C-A72C-DD4E-BD4B-7E5E566AA932}"/>
              </a:ext>
            </a:extLst>
          </p:cNvPr>
          <p:cNvCxnSpPr>
            <a:cxnSpLocks/>
            <a:stCxn id="7" idx="1"/>
            <a:endCxn id="10" idx="1"/>
          </p:cNvCxnSpPr>
          <p:nvPr/>
        </p:nvCxnSpPr>
        <p:spPr bwMode="auto">
          <a:xfrm rot="10800000">
            <a:off x="914400" y="2362201"/>
            <a:ext cx="3695700" cy="3157989"/>
          </a:xfrm>
          <a:prstGeom prst="bentConnector3">
            <a:avLst>
              <a:gd name="adj1" fmla="val 106186"/>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
        <p:nvSpPr>
          <p:cNvPr id="10" name="Rectangle 9">
            <a:extLst>
              <a:ext uri="{FF2B5EF4-FFF2-40B4-BE49-F238E27FC236}">
                <a16:creationId xmlns:a16="http://schemas.microsoft.com/office/drawing/2014/main" id="{6ACC8C9E-01F2-894B-9AC0-1ABE65399D91}"/>
              </a:ext>
            </a:extLst>
          </p:cNvPr>
          <p:cNvSpPr/>
          <p:nvPr/>
        </p:nvSpPr>
        <p:spPr bwMode="auto">
          <a:xfrm>
            <a:off x="914400" y="1752600"/>
            <a:ext cx="1371600" cy="12192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3187732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C92E80-8C0B-C34C-84DE-070F7710F283}"/>
              </a:ext>
            </a:extLst>
          </p:cNvPr>
          <p:cNvSpPr>
            <a:spLocks noGrp="1"/>
          </p:cNvSpPr>
          <p:nvPr>
            <p:ph idx="1"/>
          </p:nvPr>
        </p:nvSpPr>
        <p:spPr/>
        <p:txBody>
          <a:bodyPr/>
          <a:lstStyle/>
          <a:p>
            <a:r>
              <a:rPr lang="en-CN"/>
              <a:t>ALPHA</a:t>
            </a:r>
          </a:p>
          <a:p>
            <a:pPr lvl="1"/>
            <a:r>
              <a:rPr lang="en-CN"/>
              <a:t>Codd’s querying language</a:t>
            </a:r>
          </a:p>
        </p:txBody>
      </p:sp>
      <p:sp>
        <p:nvSpPr>
          <p:cNvPr id="3" name="Title 2">
            <a:extLst>
              <a:ext uri="{FF2B5EF4-FFF2-40B4-BE49-F238E27FC236}">
                <a16:creationId xmlns:a16="http://schemas.microsoft.com/office/drawing/2014/main" id="{18DBDA6C-7849-D245-801A-F33415CA01CE}"/>
              </a:ext>
            </a:extLst>
          </p:cNvPr>
          <p:cNvSpPr>
            <a:spLocks noGrp="1"/>
          </p:cNvSpPr>
          <p:nvPr>
            <p:ph type="title"/>
          </p:nvPr>
        </p:nvSpPr>
        <p:spPr/>
        <p:txBody>
          <a:bodyPr/>
          <a:lstStyle/>
          <a:p>
            <a:r>
              <a:rPr lang="en-US"/>
              <a:t>Some </a:t>
            </a:r>
            <a:r>
              <a:rPr lang="en-US" altLang="zh-CN"/>
              <a:t>History</a:t>
            </a:r>
            <a:endParaRPr lang="en-CN"/>
          </a:p>
        </p:txBody>
      </p:sp>
      <p:pic>
        <p:nvPicPr>
          <p:cNvPr id="4" name="Image 4" descr="codd_alpha.png">
            <a:extLst>
              <a:ext uri="{FF2B5EF4-FFF2-40B4-BE49-F238E27FC236}">
                <a16:creationId xmlns:a16="http://schemas.microsoft.com/office/drawing/2014/main" id="{1892BDFC-A0A0-F94E-8A73-62DB6772E15D}"/>
              </a:ext>
            </a:extLst>
          </p:cNvPr>
          <p:cNvPicPr>
            <a:picLocks noChangeAspect="1"/>
          </p:cNvPicPr>
          <p:nvPr/>
        </p:nvPicPr>
        <p:blipFill>
          <a:blip r:embed="rId3" cstate="print"/>
          <a:stretch>
            <a:fillRect/>
          </a:stretch>
        </p:blipFill>
        <p:spPr>
          <a:xfrm>
            <a:off x="6096000" y="1809657"/>
            <a:ext cx="7418962" cy="3731276"/>
          </a:xfrm>
          <a:prstGeom prst="rect">
            <a:avLst/>
          </a:prstGeom>
        </p:spPr>
      </p:pic>
      <p:pic>
        <p:nvPicPr>
          <p:cNvPr id="5" name="Image 5" descr="Ted_Codd.png">
            <a:extLst>
              <a:ext uri="{FF2B5EF4-FFF2-40B4-BE49-F238E27FC236}">
                <a16:creationId xmlns:a16="http://schemas.microsoft.com/office/drawing/2014/main" id="{3A064512-B1F4-F942-9631-A8A65D2F121F}"/>
              </a:ext>
            </a:extLst>
          </p:cNvPr>
          <p:cNvPicPr>
            <a:picLocks noChangeAspect="1"/>
          </p:cNvPicPr>
          <p:nvPr/>
        </p:nvPicPr>
        <p:blipFill>
          <a:blip r:embed="rId4" cstate="print"/>
          <a:stretch>
            <a:fillRect/>
          </a:stretch>
        </p:blipFill>
        <p:spPr>
          <a:xfrm>
            <a:off x="2133600" y="3505200"/>
            <a:ext cx="2232248" cy="2951183"/>
          </a:xfrm>
          <a:prstGeom prst="rect">
            <a:avLst/>
          </a:prstGeom>
        </p:spPr>
      </p:pic>
      <p:sp>
        <p:nvSpPr>
          <p:cNvPr id="6" name="TextBox 5">
            <a:extLst>
              <a:ext uri="{FF2B5EF4-FFF2-40B4-BE49-F238E27FC236}">
                <a16:creationId xmlns:a16="http://schemas.microsoft.com/office/drawing/2014/main" id="{CF7F9C33-4275-2D46-82C4-1AE114B8D1D6}"/>
              </a:ext>
            </a:extLst>
          </p:cNvPr>
          <p:cNvSpPr txBox="1"/>
          <p:nvPr/>
        </p:nvSpPr>
        <p:spPr>
          <a:xfrm>
            <a:off x="3352800" y="6913166"/>
            <a:ext cx="7924800" cy="584775"/>
          </a:xfrm>
          <a:prstGeom prst="rect">
            <a:avLst/>
          </a:prstGeom>
          <a:noFill/>
        </p:spPr>
        <p:txBody>
          <a:bodyPr wrap="square" rtlCol="0">
            <a:spAutoFit/>
          </a:bodyPr>
          <a:lstStyle/>
          <a:p>
            <a:pPr algn="ctr"/>
            <a:r>
              <a:rPr lang="en-CN" sz="3200">
                <a:solidFill>
                  <a:srgbClr val="A2424F"/>
                </a:solidFill>
                <a:latin typeface="Lato" panose="020F0502020204030203" pitchFamily="34" charset="77"/>
              </a:rPr>
              <a:t>However, it didn’t excite enthusiasm at IBM</a:t>
            </a:r>
          </a:p>
        </p:txBody>
      </p:sp>
      <p:sp>
        <p:nvSpPr>
          <p:cNvPr id="7" name="Rectangle 6">
            <a:extLst>
              <a:ext uri="{FF2B5EF4-FFF2-40B4-BE49-F238E27FC236}">
                <a16:creationId xmlns:a16="http://schemas.microsoft.com/office/drawing/2014/main" id="{FEBFA757-F1BA-D742-9283-267C357308F4}"/>
              </a:ext>
            </a:extLst>
          </p:cNvPr>
          <p:cNvSpPr/>
          <p:nvPr/>
        </p:nvSpPr>
        <p:spPr>
          <a:xfrm>
            <a:off x="5744577" y="5896723"/>
            <a:ext cx="8121808" cy="523220"/>
          </a:xfrm>
          <a:prstGeom prst="rect">
            <a:avLst/>
          </a:prstGeom>
        </p:spPr>
        <p:txBody>
          <a:bodyPr wrap="square">
            <a:spAutoFit/>
          </a:bodyPr>
          <a:lstStyle/>
          <a:p>
            <a:r>
              <a:rPr lang="en-US" sz="1400">
                <a:solidFill>
                  <a:schemeClr val="tx1">
                    <a:lumMod val="85000"/>
                    <a:lumOff val="15000"/>
                  </a:schemeClr>
                </a:solidFill>
                <a:latin typeface="Lato" panose="020F0502020204030203" pitchFamily="34" charset="77"/>
              </a:rPr>
              <a:t>Codd, E.F., "Data Base Sublanguage Founded on the Relational Calculus", Proc. 1971 ACM-SIGFIDET Workshop on Data Description, Access, and Control, San Diego.</a:t>
            </a:r>
            <a:endParaRPr lang="en-CN" sz="1400">
              <a:solidFill>
                <a:schemeClr val="tx1">
                  <a:lumMod val="85000"/>
                  <a:lumOff val="15000"/>
                </a:schemeClr>
              </a:solidFill>
              <a:latin typeface="Lato" panose="020F0502020204030203" pitchFamily="34" charset="77"/>
            </a:endParaRPr>
          </a:p>
        </p:txBody>
      </p:sp>
    </p:spTree>
    <p:extLst>
      <p:ext uri="{BB962C8B-B14F-4D97-AF65-F5344CB8AC3E}">
        <p14:creationId xmlns:p14="http://schemas.microsoft.com/office/powerpoint/2010/main" val="261818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20D5F7-911A-0D44-A532-63706FE7AD81}"/>
              </a:ext>
            </a:extLst>
          </p:cNvPr>
          <p:cNvSpPr>
            <a:spLocks noGrp="1"/>
          </p:cNvSpPr>
          <p:nvPr>
            <p:ph idx="1"/>
          </p:nvPr>
        </p:nvSpPr>
        <p:spPr/>
        <p:txBody>
          <a:bodyPr/>
          <a:lstStyle/>
          <a:p>
            <a:r>
              <a:rPr lang="en-CN" dirty="0"/>
              <a:t>The main key for the table, and indicates two things:</a:t>
            </a:r>
          </a:p>
          <a:p>
            <a:pPr lvl="1"/>
            <a:r>
              <a:rPr lang="en-US" dirty="0"/>
              <a:t>the value is mandatory</a:t>
            </a:r>
          </a:p>
          <a:p>
            <a:pPr lvl="1"/>
            <a:r>
              <a:rPr lang="en-US" dirty="0"/>
              <a:t>that the values are unique (no duplicates allowed in the column)</a:t>
            </a:r>
            <a:endParaRPr lang="en-CN" dirty="0"/>
          </a:p>
        </p:txBody>
      </p:sp>
      <p:sp>
        <p:nvSpPr>
          <p:cNvPr id="3" name="Title 2">
            <a:extLst>
              <a:ext uri="{FF2B5EF4-FFF2-40B4-BE49-F238E27FC236}">
                <a16:creationId xmlns:a16="http://schemas.microsoft.com/office/drawing/2014/main" id="{0C993D86-669A-9A42-AB38-68B198A3773F}"/>
              </a:ext>
            </a:extLst>
          </p:cNvPr>
          <p:cNvSpPr>
            <a:spLocks noGrp="1"/>
          </p:cNvSpPr>
          <p:nvPr>
            <p:ph type="title"/>
          </p:nvPr>
        </p:nvSpPr>
        <p:spPr/>
        <p:txBody>
          <a:bodyPr/>
          <a:lstStyle/>
          <a:p>
            <a:r>
              <a:rPr lang="en-CN" dirty="0"/>
              <a:t>Constraints: Primary Key</a:t>
            </a:r>
          </a:p>
        </p:txBody>
      </p:sp>
      <p:pic>
        <p:nvPicPr>
          <p:cNvPr id="5" name="Picture 4">
            <a:extLst>
              <a:ext uri="{FF2B5EF4-FFF2-40B4-BE49-F238E27FC236}">
                <a16:creationId xmlns:a16="http://schemas.microsoft.com/office/drawing/2014/main" id="{E54715DB-E6D6-C740-98A8-D19A6C3FC3F5}"/>
              </a:ext>
            </a:extLst>
          </p:cNvPr>
          <p:cNvPicPr>
            <a:picLocks noChangeAspect="1"/>
          </p:cNvPicPr>
          <p:nvPr/>
        </p:nvPicPr>
        <p:blipFill>
          <a:blip r:embed="rId2"/>
          <a:stretch>
            <a:fillRect/>
          </a:stretch>
        </p:blipFill>
        <p:spPr>
          <a:xfrm>
            <a:off x="1828800" y="3520319"/>
            <a:ext cx="5562600" cy="4370614"/>
          </a:xfrm>
          <a:prstGeom prst="rect">
            <a:avLst/>
          </a:prstGeom>
        </p:spPr>
      </p:pic>
      <p:sp>
        <p:nvSpPr>
          <p:cNvPr id="6" name="TextBox 5">
            <a:extLst>
              <a:ext uri="{FF2B5EF4-FFF2-40B4-BE49-F238E27FC236}">
                <a16:creationId xmlns:a16="http://schemas.microsoft.com/office/drawing/2014/main" id="{040E9947-2E61-0F41-8031-06E9F900C07F}"/>
              </a:ext>
            </a:extLst>
          </p:cNvPr>
          <p:cNvSpPr txBox="1"/>
          <p:nvPr/>
        </p:nvSpPr>
        <p:spPr>
          <a:xfrm>
            <a:off x="7086600" y="5343216"/>
            <a:ext cx="5257800" cy="707886"/>
          </a:xfrm>
          <a:prstGeom prst="rect">
            <a:avLst/>
          </a:prstGeom>
          <a:noFill/>
        </p:spPr>
        <p:txBody>
          <a:bodyPr wrap="square" rtlCol="0">
            <a:spAutoFit/>
          </a:bodyPr>
          <a:lstStyle/>
          <a:p>
            <a:r>
              <a:rPr lang="en-CN" sz="2000" dirty="0">
                <a:solidFill>
                  <a:srgbClr val="A2424F"/>
                </a:solidFill>
                <a:latin typeface="Consolas" panose="020B0609020204030204" pitchFamily="49" charset="0"/>
                <a:cs typeface="Consolas" panose="020B0609020204030204" pitchFamily="49" charset="0"/>
              </a:rPr>
              <a:t>primary key</a:t>
            </a:r>
            <a:r>
              <a:rPr lang="en-CN" sz="2000" dirty="0">
                <a:solidFill>
                  <a:schemeClr val="tx1">
                    <a:lumMod val="75000"/>
                    <a:lumOff val="25000"/>
                  </a:schemeClr>
                </a:solidFill>
                <a:latin typeface="Lato" panose="020F0502020204030203" pitchFamily="34" charset="77"/>
              </a:rPr>
              <a:t> implies </a:t>
            </a:r>
            <a:r>
              <a:rPr lang="en-CN" sz="2000" dirty="0">
                <a:solidFill>
                  <a:srgbClr val="A2424F"/>
                </a:solidFill>
                <a:latin typeface="Consolas" panose="020B0609020204030204" pitchFamily="49" charset="0"/>
                <a:cs typeface="Consolas" panose="020B0609020204030204" pitchFamily="49" charset="0"/>
              </a:rPr>
              <a:t>not null</a:t>
            </a:r>
            <a:r>
              <a:rPr lang="en-CN" sz="2000" dirty="0">
                <a:solidFill>
                  <a:schemeClr val="tx1">
                    <a:lumMod val="75000"/>
                    <a:lumOff val="25000"/>
                  </a:schemeClr>
                </a:solidFill>
                <a:latin typeface="Lato" panose="020F0502020204030203" pitchFamily="34" charset="77"/>
              </a:rPr>
              <a:t>, so </a:t>
            </a:r>
            <a:r>
              <a:rPr lang="en-CN" sz="2000" dirty="0">
                <a:solidFill>
                  <a:srgbClr val="A2424F"/>
                </a:solidFill>
                <a:latin typeface="Consolas" panose="020B0609020204030204" pitchFamily="49" charset="0"/>
                <a:cs typeface="Consolas" panose="020B0609020204030204" pitchFamily="49" charset="0"/>
              </a:rPr>
              <a:t>not null</a:t>
            </a:r>
            <a:r>
              <a:rPr lang="en-CN" sz="2000" dirty="0">
                <a:solidFill>
                  <a:schemeClr val="tx1">
                    <a:lumMod val="75000"/>
                    <a:lumOff val="25000"/>
                  </a:schemeClr>
                </a:solidFill>
                <a:latin typeface="Lato" panose="020F0502020204030203" pitchFamily="34" charset="77"/>
              </a:rPr>
              <a:t> here is redundant (but doesn’t hurt)</a:t>
            </a:r>
          </a:p>
        </p:txBody>
      </p:sp>
      <p:sp>
        <p:nvSpPr>
          <p:cNvPr id="7" name="Rectangle 6">
            <a:extLst>
              <a:ext uri="{FF2B5EF4-FFF2-40B4-BE49-F238E27FC236}">
                <a16:creationId xmlns:a16="http://schemas.microsoft.com/office/drawing/2014/main" id="{8C01D463-835A-5248-A654-46D707C3B956}"/>
              </a:ext>
            </a:extLst>
          </p:cNvPr>
          <p:cNvSpPr/>
          <p:nvPr/>
        </p:nvSpPr>
        <p:spPr bwMode="auto">
          <a:xfrm>
            <a:off x="4533901" y="5072282"/>
            <a:ext cx="1333499" cy="337917"/>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cxnSp>
        <p:nvCxnSpPr>
          <p:cNvPr id="9" name="Elbow Connector 8">
            <a:extLst>
              <a:ext uri="{FF2B5EF4-FFF2-40B4-BE49-F238E27FC236}">
                <a16:creationId xmlns:a16="http://schemas.microsoft.com/office/drawing/2014/main" id="{BA36D4F8-42FD-4E48-81DC-05BCE792C20C}"/>
              </a:ext>
            </a:extLst>
          </p:cNvPr>
          <p:cNvCxnSpPr>
            <a:stCxn id="7" idx="3"/>
            <a:endCxn id="6" idx="1"/>
          </p:cNvCxnSpPr>
          <p:nvPr/>
        </p:nvCxnSpPr>
        <p:spPr bwMode="auto">
          <a:xfrm>
            <a:off x="5867400" y="5241241"/>
            <a:ext cx="1219200" cy="455918"/>
          </a:xfrm>
          <a:prstGeom prst="bentConnector3">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Tree>
    <p:extLst>
      <p:ext uri="{BB962C8B-B14F-4D97-AF65-F5344CB8AC3E}">
        <p14:creationId xmlns:p14="http://schemas.microsoft.com/office/powerpoint/2010/main" val="664860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5367A9-F20F-E849-BE05-B7CF833E9EA2}"/>
              </a:ext>
            </a:extLst>
          </p:cNvPr>
          <p:cNvSpPr>
            <a:spLocks noGrp="1"/>
          </p:cNvSpPr>
          <p:nvPr>
            <p:ph idx="1"/>
          </p:nvPr>
        </p:nvSpPr>
        <p:spPr/>
        <p:txBody>
          <a:bodyPr/>
          <a:lstStyle/>
          <a:p>
            <a:r>
              <a:rPr lang="en-CN" dirty="0"/>
              <a:t>So far, nothing would prevent us from entering two same rows with different IDs</a:t>
            </a:r>
          </a:p>
        </p:txBody>
      </p:sp>
      <p:sp>
        <p:nvSpPr>
          <p:cNvPr id="3" name="Title 2">
            <a:extLst>
              <a:ext uri="{FF2B5EF4-FFF2-40B4-BE49-F238E27FC236}">
                <a16:creationId xmlns:a16="http://schemas.microsoft.com/office/drawing/2014/main" id="{87D69C02-0AE8-0D4A-A70B-0365C255367E}"/>
              </a:ext>
            </a:extLst>
          </p:cNvPr>
          <p:cNvSpPr>
            <a:spLocks noGrp="1"/>
          </p:cNvSpPr>
          <p:nvPr>
            <p:ph type="title"/>
          </p:nvPr>
        </p:nvSpPr>
        <p:spPr/>
        <p:txBody>
          <a:bodyPr/>
          <a:lstStyle/>
          <a:p>
            <a:r>
              <a:rPr lang="en-CN" dirty="0"/>
              <a:t>Constraints: Unique</a:t>
            </a:r>
          </a:p>
        </p:txBody>
      </p:sp>
      <p:graphicFrame>
        <p:nvGraphicFramePr>
          <p:cNvPr id="4" name="Tableau 4">
            <a:extLst>
              <a:ext uri="{FF2B5EF4-FFF2-40B4-BE49-F238E27FC236}">
                <a16:creationId xmlns:a16="http://schemas.microsoft.com/office/drawing/2014/main" id="{659D3BDB-DD6A-0147-94F5-7701180F1102}"/>
              </a:ext>
            </a:extLst>
          </p:cNvPr>
          <p:cNvGraphicFramePr>
            <a:graphicFrameLocks noGrp="1"/>
          </p:cNvGraphicFramePr>
          <p:nvPr>
            <p:extLst>
              <p:ext uri="{D42A27DB-BD31-4B8C-83A1-F6EECF244321}">
                <p14:modId xmlns:p14="http://schemas.microsoft.com/office/powerpoint/2010/main" val="2487399783"/>
              </p:ext>
            </p:extLst>
          </p:nvPr>
        </p:nvGraphicFramePr>
        <p:xfrm>
          <a:off x="1219200" y="3581400"/>
          <a:ext cx="5255794" cy="1645341"/>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3913954852"/>
                    </a:ext>
                  </a:extLst>
                </a:gridCol>
                <a:gridCol w="1337931">
                  <a:extLst>
                    <a:ext uri="{9D8B030D-6E8A-4147-A177-3AD203B41FA5}">
                      <a16:colId xmlns:a16="http://schemas.microsoft.com/office/drawing/2014/main" val="20003"/>
                    </a:ext>
                  </a:extLst>
                </a:gridCol>
                <a:gridCol w="1075800">
                  <a:extLst>
                    <a:ext uri="{9D8B030D-6E8A-4147-A177-3AD203B41FA5}">
                      <a16:colId xmlns:a16="http://schemas.microsoft.com/office/drawing/2014/main" val="20004"/>
                    </a:ext>
                  </a:extLst>
                </a:gridCol>
                <a:gridCol w="1033266">
                  <a:extLst>
                    <a:ext uri="{9D8B030D-6E8A-4147-A177-3AD203B41FA5}">
                      <a16:colId xmlns:a16="http://schemas.microsoft.com/office/drawing/2014/main" val="732388475"/>
                    </a:ext>
                  </a:extLst>
                </a:gridCol>
                <a:gridCol w="741997">
                  <a:extLst>
                    <a:ext uri="{9D8B030D-6E8A-4147-A177-3AD203B41FA5}">
                      <a16:colId xmlns:a16="http://schemas.microsoft.com/office/drawing/2014/main" val="2881478592"/>
                    </a:ext>
                  </a:extLst>
                </a:gridCol>
              </a:tblGrid>
              <a:tr h="5433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err="1">
                          <a:solidFill>
                            <a:srgbClr val="000000"/>
                          </a:solidFill>
                          <a:latin typeface="Lato" panose="020F0502020204030203" pitchFamily="34" charset="77"/>
                          <a:ea typeface="+mn-ea"/>
                          <a:cs typeface="+mn-cs"/>
                        </a:rPr>
                        <a:t>peopleid</a:t>
                      </a:r>
                      <a:endParaRPr lang="en-GB" sz="1600" b="1" kern="1200" dirty="0">
                        <a:solidFill>
                          <a:srgbClr val="000000"/>
                        </a:solidFill>
                        <a:latin typeface="Lato" panose="020F0502020204030203" pitchFamily="34" charset="77"/>
                        <a:ea typeface="+mn-ea"/>
                        <a:cs typeface="+mn-cs"/>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err="1">
                          <a:solidFill>
                            <a:srgbClr val="000000"/>
                          </a:solidFill>
                          <a:latin typeface="Lato" panose="020F0502020204030203" pitchFamily="34" charset="77"/>
                        </a:rPr>
                        <a:t>first_name</a:t>
                      </a:r>
                      <a:endParaRPr lang="en-GB" sz="1600" dirty="0">
                        <a:latin typeface="Lato" panose="020F0502020204030203" pitchFamily="34" charset="77"/>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err="1">
                          <a:solidFill>
                            <a:srgbClr val="000000"/>
                          </a:solidFill>
                          <a:latin typeface="Lato" panose="020F0502020204030203" pitchFamily="34" charset="77"/>
                        </a:rPr>
                        <a:t>surname</a:t>
                      </a:r>
                      <a:endParaRPr lang="en-GB" sz="1600" dirty="0">
                        <a:latin typeface="Lato" panose="020F0502020204030203" pitchFamily="34" charset="77"/>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a:solidFill>
                            <a:srgbClr val="000000"/>
                          </a:solidFill>
                          <a:latin typeface="Lato" panose="020F0502020204030203" pitchFamily="34" charset="77"/>
                          <a:ea typeface="+mn-ea"/>
                          <a:cs typeface="+mn-cs"/>
                        </a:rPr>
                        <a:t>born</a:t>
                      </a: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a:solidFill>
                            <a:srgbClr val="000000"/>
                          </a:solidFill>
                          <a:latin typeface="Lato" panose="020F0502020204030203" pitchFamily="34" charset="77"/>
                          <a:ea typeface="+mn-ea"/>
                          <a:cs typeface="+mn-cs"/>
                        </a:rPr>
                        <a:t>died</a:t>
                      </a: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342613">
                <a:tc>
                  <a:txBody>
                    <a:bodyPr/>
                    <a:lstStyle/>
                    <a:p>
                      <a:r>
                        <a:rPr lang="en-GB" sz="1600" dirty="0">
                          <a:solidFill>
                            <a:srgbClr val="000000"/>
                          </a:solidFill>
                          <a:latin typeface="Lato" panose="020F0502020204030203" pitchFamily="34" charset="77"/>
                        </a:rPr>
                        <a:t>1</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Alfred</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Hitchcock</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1899</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1980</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9694">
                <a:tc>
                  <a:txBody>
                    <a:bodyPr/>
                    <a:lstStyle/>
                    <a:p>
                      <a:r>
                        <a:rPr lang="en-GB" sz="1600" dirty="0">
                          <a:solidFill>
                            <a:srgbClr val="000000"/>
                          </a:solidFill>
                          <a:latin typeface="Lato" panose="020F0502020204030203" pitchFamily="34" charset="77"/>
                        </a:rPr>
                        <a:t>2</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Alfred</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Hitchcock</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1899</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1980</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9694">
                <a:tc>
                  <a:txBody>
                    <a:bodyPr/>
                    <a:lstStyle/>
                    <a:p>
                      <a:r>
                        <a:rPr lang="en-GB" sz="1600" dirty="0">
                          <a:solidFill>
                            <a:srgbClr val="000000"/>
                          </a:solidFill>
                          <a:latin typeface="Lato" panose="020F0502020204030203" pitchFamily="34" charset="77"/>
                        </a:rPr>
                        <a:t>3</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2933500451"/>
                  </a:ext>
                </a:extLst>
              </a:tr>
            </a:tbl>
          </a:graphicData>
        </a:graphic>
      </p:graphicFrame>
      <p:pic>
        <p:nvPicPr>
          <p:cNvPr id="5" name="Picture 4">
            <a:extLst>
              <a:ext uri="{FF2B5EF4-FFF2-40B4-BE49-F238E27FC236}">
                <a16:creationId xmlns:a16="http://schemas.microsoft.com/office/drawing/2014/main" id="{D075B577-5576-444F-BE4D-746368A514E6}"/>
              </a:ext>
            </a:extLst>
          </p:cNvPr>
          <p:cNvPicPr>
            <a:picLocks noChangeAspect="1"/>
          </p:cNvPicPr>
          <p:nvPr/>
        </p:nvPicPr>
        <p:blipFill>
          <a:blip r:embed="rId2"/>
          <a:stretch>
            <a:fillRect/>
          </a:stretch>
        </p:blipFill>
        <p:spPr>
          <a:xfrm>
            <a:off x="7162800" y="2667000"/>
            <a:ext cx="5562600" cy="4370614"/>
          </a:xfrm>
          <a:prstGeom prst="rect">
            <a:avLst/>
          </a:prstGeom>
        </p:spPr>
      </p:pic>
      <p:sp>
        <p:nvSpPr>
          <p:cNvPr id="6" name="Rectangle 5">
            <a:extLst>
              <a:ext uri="{FF2B5EF4-FFF2-40B4-BE49-F238E27FC236}">
                <a16:creationId xmlns:a16="http://schemas.microsoft.com/office/drawing/2014/main" id="{7B48F2E7-B58E-7E43-A701-0BBAB92FF7CF}"/>
              </a:ext>
            </a:extLst>
          </p:cNvPr>
          <p:cNvSpPr/>
          <p:nvPr/>
        </p:nvSpPr>
        <p:spPr bwMode="auto">
          <a:xfrm>
            <a:off x="1066800" y="4140200"/>
            <a:ext cx="1333499" cy="736600"/>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707351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5367A9-F20F-E849-BE05-B7CF833E9EA2}"/>
              </a:ext>
            </a:extLst>
          </p:cNvPr>
          <p:cNvSpPr>
            <a:spLocks noGrp="1"/>
          </p:cNvSpPr>
          <p:nvPr>
            <p:ph idx="1"/>
          </p:nvPr>
        </p:nvSpPr>
        <p:spPr/>
        <p:txBody>
          <a:bodyPr/>
          <a:lstStyle/>
          <a:p>
            <a:r>
              <a:rPr lang="en-CN" dirty="0"/>
              <a:t>A unique constraint (on a combination of multiple columns)</a:t>
            </a:r>
          </a:p>
        </p:txBody>
      </p:sp>
      <p:sp>
        <p:nvSpPr>
          <p:cNvPr id="3" name="Title 2">
            <a:extLst>
              <a:ext uri="{FF2B5EF4-FFF2-40B4-BE49-F238E27FC236}">
                <a16:creationId xmlns:a16="http://schemas.microsoft.com/office/drawing/2014/main" id="{87D69C02-0AE8-0D4A-A70B-0365C255367E}"/>
              </a:ext>
            </a:extLst>
          </p:cNvPr>
          <p:cNvSpPr>
            <a:spLocks noGrp="1"/>
          </p:cNvSpPr>
          <p:nvPr>
            <p:ph type="title"/>
          </p:nvPr>
        </p:nvSpPr>
        <p:spPr/>
        <p:txBody>
          <a:bodyPr/>
          <a:lstStyle/>
          <a:p>
            <a:r>
              <a:rPr lang="en-CN" dirty="0"/>
              <a:t>Constraints: Unique</a:t>
            </a:r>
          </a:p>
        </p:txBody>
      </p:sp>
      <p:graphicFrame>
        <p:nvGraphicFramePr>
          <p:cNvPr id="4" name="Tableau 4">
            <a:extLst>
              <a:ext uri="{FF2B5EF4-FFF2-40B4-BE49-F238E27FC236}">
                <a16:creationId xmlns:a16="http://schemas.microsoft.com/office/drawing/2014/main" id="{659D3BDB-DD6A-0147-94F5-7701180F1102}"/>
              </a:ext>
            </a:extLst>
          </p:cNvPr>
          <p:cNvGraphicFramePr>
            <a:graphicFrameLocks noGrp="1"/>
          </p:cNvGraphicFramePr>
          <p:nvPr/>
        </p:nvGraphicFramePr>
        <p:xfrm>
          <a:off x="1219200" y="3581400"/>
          <a:ext cx="5255794" cy="1645341"/>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3913954852"/>
                    </a:ext>
                  </a:extLst>
                </a:gridCol>
                <a:gridCol w="1337931">
                  <a:extLst>
                    <a:ext uri="{9D8B030D-6E8A-4147-A177-3AD203B41FA5}">
                      <a16:colId xmlns:a16="http://schemas.microsoft.com/office/drawing/2014/main" val="20003"/>
                    </a:ext>
                  </a:extLst>
                </a:gridCol>
                <a:gridCol w="1075800">
                  <a:extLst>
                    <a:ext uri="{9D8B030D-6E8A-4147-A177-3AD203B41FA5}">
                      <a16:colId xmlns:a16="http://schemas.microsoft.com/office/drawing/2014/main" val="20004"/>
                    </a:ext>
                  </a:extLst>
                </a:gridCol>
                <a:gridCol w="1033266">
                  <a:extLst>
                    <a:ext uri="{9D8B030D-6E8A-4147-A177-3AD203B41FA5}">
                      <a16:colId xmlns:a16="http://schemas.microsoft.com/office/drawing/2014/main" val="732388475"/>
                    </a:ext>
                  </a:extLst>
                </a:gridCol>
                <a:gridCol w="741997">
                  <a:extLst>
                    <a:ext uri="{9D8B030D-6E8A-4147-A177-3AD203B41FA5}">
                      <a16:colId xmlns:a16="http://schemas.microsoft.com/office/drawing/2014/main" val="2881478592"/>
                    </a:ext>
                  </a:extLst>
                </a:gridCol>
              </a:tblGrid>
              <a:tr h="5433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err="1">
                          <a:solidFill>
                            <a:srgbClr val="000000"/>
                          </a:solidFill>
                          <a:latin typeface="Lato" panose="020F0502020204030203" pitchFamily="34" charset="77"/>
                          <a:ea typeface="+mn-ea"/>
                          <a:cs typeface="+mn-cs"/>
                        </a:rPr>
                        <a:t>peopleid</a:t>
                      </a:r>
                      <a:endParaRPr lang="en-GB" sz="1600" b="1" kern="1200" dirty="0">
                        <a:solidFill>
                          <a:srgbClr val="000000"/>
                        </a:solidFill>
                        <a:latin typeface="Lato" panose="020F0502020204030203" pitchFamily="34" charset="77"/>
                        <a:ea typeface="+mn-ea"/>
                        <a:cs typeface="+mn-cs"/>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err="1">
                          <a:solidFill>
                            <a:srgbClr val="000000"/>
                          </a:solidFill>
                          <a:latin typeface="Lato" panose="020F0502020204030203" pitchFamily="34" charset="77"/>
                        </a:rPr>
                        <a:t>first_name</a:t>
                      </a:r>
                      <a:endParaRPr lang="en-GB" sz="1600" dirty="0">
                        <a:latin typeface="Lato" panose="020F0502020204030203" pitchFamily="34" charset="77"/>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err="1">
                          <a:solidFill>
                            <a:srgbClr val="000000"/>
                          </a:solidFill>
                          <a:latin typeface="Lato" panose="020F0502020204030203" pitchFamily="34" charset="77"/>
                        </a:rPr>
                        <a:t>surname</a:t>
                      </a:r>
                      <a:endParaRPr lang="en-GB" sz="1600" dirty="0">
                        <a:latin typeface="Lato" panose="020F0502020204030203" pitchFamily="34" charset="77"/>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a:solidFill>
                            <a:srgbClr val="000000"/>
                          </a:solidFill>
                          <a:latin typeface="Lato" panose="020F0502020204030203" pitchFamily="34" charset="77"/>
                          <a:ea typeface="+mn-ea"/>
                          <a:cs typeface="+mn-cs"/>
                        </a:rPr>
                        <a:t>born</a:t>
                      </a: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a:solidFill>
                            <a:srgbClr val="000000"/>
                          </a:solidFill>
                          <a:latin typeface="Lato" panose="020F0502020204030203" pitchFamily="34" charset="77"/>
                          <a:ea typeface="+mn-ea"/>
                          <a:cs typeface="+mn-cs"/>
                        </a:rPr>
                        <a:t>died</a:t>
                      </a: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342613">
                <a:tc>
                  <a:txBody>
                    <a:bodyPr/>
                    <a:lstStyle/>
                    <a:p>
                      <a:r>
                        <a:rPr lang="en-GB" sz="1600" dirty="0">
                          <a:solidFill>
                            <a:srgbClr val="000000"/>
                          </a:solidFill>
                          <a:latin typeface="Lato" panose="020F0502020204030203" pitchFamily="34" charset="77"/>
                        </a:rPr>
                        <a:t>1</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Alfred</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Hitchcock</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1899</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1980</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9694">
                <a:tc>
                  <a:txBody>
                    <a:bodyPr/>
                    <a:lstStyle/>
                    <a:p>
                      <a:r>
                        <a:rPr lang="en-GB" sz="1600" dirty="0">
                          <a:solidFill>
                            <a:srgbClr val="000000"/>
                          </a:solidFill>
                          <a:latin typeface="Lato" panose="020F0502020204030203" pitchFamily="34" charset="77"/>
                        </a:rPr>
                        <a:t>2</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Alfred</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Hitchcock</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1899</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1980</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9694">
                <a:tc>
                  <a:txBody>
                    <a:bodyPr/>
                    <a:lstStyle/>
                    <a:p>
                      <a:r>
                        <a:rPr lang="en-GB" sz="1600" dirty="0">
                          <a:solidFill>
                            <a:srgbClr val="000000"/>
                          </a:solidFill>
                          <a:latin typeface="Lato" panose="020F0502020204030203" pitchFamily="34" charset="77"/>
                        </a:rPr>
                        <a:t>3</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2933500451"/>
                  </a:ext>
                </a:extLst>
              </a:tr>
            </a:tbl>
          </a:graphicData>
        </a:graphic>
      </p:graphicFrame>
      <p:sp>
        <p:nvSpPr>
          <p:cNvPr id="6" name="Rectangle 5">
            <a:extLst>
              <a:ext uri="{FF2B5EF4-FFF2-40B4-BE49-F238E27FC236}">
                <a16:creationId xmlns:a16="http://schemas.microsoft.com/office/drawing/2014/main" id="{7B48F2E7-B58E-7E43-A701-0BBAB92FF7CF}"/>
              </a:ext>
            </a:extLst>
          </p:cNvPr>
          <p:cNvSpPr/>
          <p:nvPr/>
        </p:nvSpPr>
        <p:spPr bwMode="auto">
          <a:xfrm>
            <a:off x="2286000" y="3395132"/>
            <a:ext cx="2438400" cy="2015067"/>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pic>
        <p:nvPicPr>
          <p:cNvPr id="8" name="Picture 7">
            <a:extLst>
              <a:ext uri="{FF2B5EF4-FFF2-40B4-BE49-F238E27FC236}">
                <a16:creationId xmlns:a16="http://schemas.microsoft.com/office/drawing/2014/main" id="{EF02B447-1D4B-1F4E-BC01-754DBDF1977B}"/>
              </a:ext>
            </a:extLst>
          </p:cNvPr>
          <p:cNvPicPr>
            <a:picLocks noChangeAspect="1"/>
          </p:cNvPicPr>
          <p:nvPr/>
        </p:nvPicPr>
        <p:blipFill>
          <a:blip r:embed="rId3"/>
          <a:stretch>
            <a:fillRect/>
          </a:stretch>
        </p:blipFill>
        <p:spPr>
          <a:xfrm>
            <a:off x="7281333" y="2807391"/>
            <a:ext cx="5806440" cy="4838700"/>
          </a:xfrm>
          <a:prstGeom prst="rect">
            <a:avLst/>
          </a:prstGeom>
        </p:spPr>
      </p:pic>
      <p:sp>
        <p:nvSpPr>
          <p:cNvPr id="9" name="Rectangle 8">
            <a:extLst>
              <a:ext uri="{FF2B5EF4-FFF2-40B4-BE49-F238E27FC236}">
                <a16:creationId xmlns:a16="http://schemas.microsoft.com/office/drawing/2014/main" id="{9530ED07-9A3C-314F-A77E-5AD3757FBB3B}"/>
              </a:ext>
            </a:extLst>
          </p:cNvPr>
          <p:cNvSpPr/>
          <p:nvPr/>
        </p:nvSpPr>
        <p:spPr bwMode="auto">
          <a:xfrm>
            <a:off x="8458200" y="6155958"/>
            <a:ext cx="3733800" cy="397242"/>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cxnSp>
        <p:nvCxnSpPr>
          <p:cNvPr id="10" name="Elbow Connector 9">
            <a:extLst>
              <a:ext uri="{FF2B5EF4-FFF2-40B4-BE49-F238E27FC236}">
                <a16:creationId xmlns:a16="http://schemas.microsoft.com/office/drawing/2014/main" id="{23E35D22-3133-CF4F-B0AF-74C26090D70E}"/>
              </a:ext>
            </a:extLst>
          </p:cNvPr>
          <p:cNvCxnSpPr>
            <a:cxnSpLocks/>
            <a:stCxn id="9" idx="1"/>
            <a:endCxn id="6" idx="2"/>
          </p:cNvCxnSpPr>
          <p:nvPr/>
        </p:nvCxnSpPr>
        <p:spPr bwMode="auto">
          <a:xfrm rot="10800000">
            <a:off x="3505200" y="5410199"/>
            <a:ext cx="4953000" cy="944380"/>
          </a:xfrm>
          <a:prstGeom prst="bentConnector2">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
        <p:nvSpPr>
          <p:cNvPr id="13" name="TextBox 12">
            <a:extLst>
              <a:ext uri="{FF2B5EF4-FFF2-40B4-BE49-F238E27FC236}">
                <a16:creationId xmlns:a16="http://schemas.microsoft.com/office/drawing/2014/main" id="{991BE982-D527-A646-ACDA-E6E87B8B0311}"/>
              </a:ext>
            </a:extLst>
          </p:cNvPr>
          <p:cNvSpPr txBox="1"/>
          <p:nvPr/>
        </p:nvSpPr>
        <p:spPr>
          <a:xfrm>
            <a:off x="1961804" y="6454281"/>
            <a:ext cx="5525191" cy="1323439"/>
          </a:xfrm>
          <a:prstGeom prst="rect">
            <a:avLst/>
          </a:prstGeom>
          <a:noFill/>
        </p:spPr>
        <p:txBody>
          <a:bodyPr wrap="square" rtlCol="0">
            <a:spAutoFit/>
          </a:bodyPr>
          <a:lstStyle/>
          <a:p>
            <a:r>
              <a:rPr lang="en-CN" sz="2000" dirty="0">
                <a:solidFill>
                  <a:srgbClr val="A2424F"/>
                </a:solidFill>
                <a:latin typeface="Lato" panose="020F0502020204030203" pitchFamily="34" charset="77"/>
              </a:rPr>
              <a:t>The combination of </a:t>
            </a:r>
            <a:r>
              <a:rPr lang="en-CN" sz="2000" dirty="0">
                <a:solidFill>
                  <a:srgbClr val="A2424F"/>
                </a:solidFill>
                <a:latin typeface="Consolas" panose="020B0609020204030204" pitchFamily="49" charset="0"/>
                <a:cs typeface="Consolas" panose="020B0609020204030204" pitchFamily="49" charset="0"/>
              </a:rPr>
              <a:t>(first_name, surname) </a:t>
            </a:r>
            <a:r>
              <a:rPr lang="en-CN" sz="2000" dirty="0">
                <a:solidFill>
                  <a:srgbClr val="A2424F"/>
                </a:solidFill>
                <a:latin typeface="Lato" panose="020F0502020204030203" pitchFamily="34" charset="77"/>
              </a:rPr>
              <a:t>cannot be the same for any two rows</a:t>
            </a:r>
          </a:p>
          <a:p>
            <a:pPr marL="342900" indent="-342900">
              <a:buFont typeface="Arial" panose="020B0604020202020204" pitchFamily="34" charset="0"/>
              <a:buChar char="•"/>
            </a:pPr>
            <a:r>
              <a:rPr lang="en-CN" sz="2000" dirty="0">
                <a:solidFill>
                  <a:schemeClr val="tx1">
                    <a:lumMod val="75000"/>
                    <a:lumOff val="25000"/>
                  </a:schemeClr>
                </a:solidFill>
                <a:latin typeface="Lato" panose="020F0502020204030203" pitchFamily="34" charset="77"/>
              </a:rPr>
              <a:t>But you still can have people with the same first name or surname, respectively</a:t>
            </a:r>
          </a:p>
        </p:txBody>
      </p:sp>
    </p:spTree>
    <p:extLst>
      <p:ext uri="{BB962C8B-B14F-4D97-AF65-F5344CB8AC3E}">
        <p14:creationId xmlns:p14="http://schemas.microsoft.com/office/powerpoint/2010/main" val="1017955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CDC1B0-B91B-FB4C-A92A-EE98A6D061F5}"/>
              </a:ext>
            </a:extLst>
          </p:cNvPr>
          <p:cNvPicPr>
            <a:picLocks noChangeAspect="1"/>
          </p:cNvPicPr>
          <p:nvPr/>
        </p:nvPicPr>
        <p:blipFill>
          <a:blip r:embed="rId3"/>
          <a:stretch>
            <a:fillRect/>
          </a:stretch>
        </p:blipFill>
        <p:spPr>
          <a:xfrm>
            <a:off x="7244196" y="2784328"/>
            <a:ext cx="5705280" cy="4378471"/>
          </a:xfrm>
          <a:prstGeom prst="rect">
            <a:avLst/>
          </a:prstGeom>
        </p:spPr>
      </p:pic>
      <p:sp>
        <p:nvSpPr>
          <p:cNvPr id="2" name="Content Placeholder 1">
            <a:extLst>
              <a:ext uri="{FF2B5EF4-FFF2-40B4-BE49-F238E27FC236}">
                <a16:creationId xmlns:a16="http://schemas.microsoft.com/office/drawing/2014/main" id="{885367A9-F20F-E849-BE05-B7CF833E9EA2}"/>
              </a:ext>
            </a:extLst>
          </p:cNvPr>
          <p:cNvSpPr>
            <a:spLocks noGrp="1"/>
          </p:cNvSpPr>
          <p:nvPr>
            <p:ph idx="1"/>
          </p:nvPr>
        </p:nvSpPr>
        <p:spPr/>
        <p:txBody>
          <a:bodyPr/>
          <a:lstStyle/>
          <a:p>
            <a:r>
              <a:rPr lang="en-CN" dirty="0"/>
              <a:t>A unique constraint (on a single column)</a:t>
            </a:r>
          </a:p>
        </p:txBody>
      </p:sp>
      <p:sp>
        <p:nvSpPr>
          <p:cNvPr id="3" name="Title 2">
            <a:extLst>
              <a:ext uri="{FF2B5EF4-FFF2-40B4-BE49-F238E27FC236}">
                <a16:creationId xmlns:a16="http://schemas.microsoft.com/office/drawing/2014/main" id="{87D69C02-0AE8-0D4A-A70B-0365C255367E}"/>
              </a:ext>
            </a:extLst>
          </p:cNvPr>
          <p:cNvSpPr>
            <a:spLocks noGrp="1"/>
          </p:cNvSpPr>
          <p:nvPr>
            <p:ph type="title"/>
          </p:nvPr>
        </p:nvSpPr>
        <p:spPr/>
        <p:txBody>
          <a:bodyPr/>
          <a:lstStyle/>
          <a:p>
            <a:r>
              <a:rPr lang="en-CN" dirty="0"/>
              <a:t>Constraints: Unique</a:t>
            </a:r>
          </a:p>
        </p:txBody>
      </p:sp>
      <p:graphicFrame>
        <p:nvGraphicFramePr>
          <p:cNvPr id="4" name="Tableau 4">
            <a:extLst>
              <a:ext uri="{FF2B5EF4-FFF2-40B4-BE49-F238E27FC236}">
                <a16:creationId xmlns:a16="http://schemas.microsoft.com/office/drawing/2014/main" id="{659D3BDB-DD6A-0147-94F5-7701180F1102}"/>
              </a:ext>
            </a:extLst>
          </p:cNvPr>
          <p:cNvGraphicFramePr>
            <a:graphicFrameLocks noGrp="1"/>
          </p:cNvGraphicFramePr>
          <p:nvPr/>
        </p:nvGraphicFramePr>
        <p:xfrm>
          <a:off x="1219200" y="3581400"/>
          <a:ext cx="5255794" cy="1645341"/>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3913954852"/>
                    </a:ext>
                  </a:extLst>
                </a:gridCol>
                <a:gridCol w="1337931">
                  <a:extLst>
                    <a:ext uri="{9D8B030D-6E8A-4147-A177-3AD203B41FA5}">
                      <a16:colId xmlns:a16="http://schemas.microsoft.com/office/drawing/2014/main" val="20003"/>
                    </a:ext>
                  </a:extLst>
                </a:gridCol>
                <a:gridCol w="1075800">
                  <a:extLst>
                    <a:ext uri="{9D8B030D-6E8A-4147-A177-3AD203B41FA5}">
                      <a16:colId xmlns:a16="http://schemas.microsoft.com/office/drawing/2014/main" val="20004"/>
                    </a:ext>
                  </a:extLst>
                </a:gridCol>
                <a:gridCol w="1033266">
                  <a:extLst>
                    <a:ext uri="{9D8B030D-6E8A-4147-A177-3AD203B41FA5}">
                      <a16:colId xmlns:a16="http://schemas.microsoft.com/office/drawing/2014/main" val="732388475"/>
                    </a:ext>
                  </a:extLst>
                </a:gridCol>
                <a:gridCol w="741997">
                  <a:extLst>
                    <a:ext uri="{9D8B030D-6E8A-4147-A177-3AD203B41FA5}">
                      <a16:colId xmlns:a16="http://schemas.microsoft.com/office/drawing/2014/main" val="2881478592"/>
                    </a:ext>
                  </a:extLst>
                </a:gridCol>
              </a:tblGrid>
              <a:tr h="5433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err="1">
                          <a:solidFill>
                            <a:srgbClr val="000000"/>
                          </a:solidFill>
                          <a:latin typeface="Lato" panose="020F0502020204030203" pitchFamily="34" charset="77"/>
                          <a:ea typeface="+mn-ea"/>
                          <a:cs typeface="+mn-cs"/>
                        </a:rPr>
                        <a:t>peopleid</a:t>
                      </a:r>
                      <a:endParaRPr lang="en-GB" sz="1600" b="1" kern="1200" dirty="0">
                        <a:solidFill>
                          <a:srgbClr val="000000"/>
                        </a:solidFill>
                        <a:latin typeface="Lato" panose="020F0502020204030203" pitchFamily="34" charset="77"/>
                        <a:ea typeface="+mn-ea"/>
                        <a:cs typeface="+mn-cs"/>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err="1">
                          <a:solidFill>
                            <a:srgbClr val="000000"/>
                          </a:solidFill>
                          <a:latin typeface="Lato" panose="020F0502020204030203" pitchFamily="34" charset="77"/>
                        </a:rPr>
                        <a:t>first_name</a:t>
                      </a:r>
                      <a:endParaRPr lang="en-GB" sz="1600" dirty="0">
                        <a:latin typeface="Lato" panose="020F0502020204030203" pitchFamily="34" charset="77"/>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err="1">
                          <a:solidFill>
                            <a:srgbClr val="000000"/>
                          </a:solidFill>
                          <a:latin typeface="Lato" panose="020F0502020204030203" pitchFamily="34" charset="77"/>
                        </a:rPr>
                        <a:t>surname</a:t>
                      </a:r>
                      <a:endParaRPr lang="en-GB" sz="1600" dirty="0">
                        <a:latin typeface="Lato" panose="020F0502020204030203" pitchFamily="34" charset="77"/>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a:solidFill>
                            <a:srgbClr val="000000"/>
                          </a:solidFill>
                          <a:latin typeface="Lato" panose="020F0502020204030203" pitchFamily="34" charset="77"/>
                          <a:ea typeface="+mn-ea"/>
                          <a:cs typeface="+mn-cs"/>
                        </a:rPr>
                        <a:t>born</a:t>
                      </a: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a:solidFill>
                            <a:srgbClr val="000000"/>
                          </a:solidFill>
                          <a:latin typeface="Lato" panose="020F0502020204030203" pitchFamily="34" charset="77"/>
                          <a:ea typeface="+mn-ea"/>
                          <a:cs typeface="+mn-cs"/>
                        </a:rPr>
                        <a:t>died</a:t>
                      </a: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342613">
                <a:tc>
                  <a:txBody>
                    <a:bodyPr/>
                    <a:lstStyle/>
                    <a:p>
                      <a:r>
                        <a:rPr lang="en-GB" sz="1600" dirty="0">
                          <a:solidFill>
                            <a:srgbClr val="000000"/>
                          </a:solidFill>
                          <a:latin typeface="Lato" panose="020F0502020204030203" pitchFamily="34" charset="77"/>
                        </a:rPr>
                        <a:t>1</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Alfred</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Hitchcock</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1899</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1980</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9694">
                <a:tc>
                  <a:txBody>
                    <a:bodyPr/>
                    <a:lstStyle/>
                    <a:p>
                      <a:r>
                        <a:rPr lang="en-GB" sz="1600" dirty="0">
                          <a:solidFill>
                            <a:srgbClr val="000000"/>
                          </a:solidFill>
                          <a:latin typeface="Lato" panose="020F0502020204030203" pitchFamily="34" charset="77"/>
                        </a:rPr>
                        <a:t>2</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Alfred</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Hitchcock</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1899</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1980</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9694">
                <a:tc>
                  <a:txBody>
                    <a:bodyPr/>
                    <a:lstStyle/>
                    <a:p>
                      <a:r>
                        <a:rPr lang="en-GB" sz="1600" dirty="0">
                          <a:solidFill>
                            <a:srgbClr val="000000"/>
                          </a:solidFill>
                          <a:latin typeface="Lato" panose="020F0502020204030203" pitchFamily="34" charset="77"/>
                        </a:rPr>
                        <a:t>3</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2933500451"/>
                  </a:ext>
                </a:extLst>
              </a:tr>
            </a:tbl>
          </a:graphicData>
        </a:graphic>
      </p:graphicFrame>
      <p:sp>
        <p:nvSpPr>
          <p:cNvPr id="6" name="Rectangle 5">
            <a:extLst>
              <a:ext uri="{FF2B5EF4-FFF2-40B4-BE49-F238E27FC236}">
                <a16:creationId xmlns:a16="http://schemas.microsoft.com/office/drawing/2014/main" id="{7B48F2E7-B58E-7E43-A701-0BBAB92FF7CF}"/>
              </a:ext>
            </a:extLst>
          </p:cNvPr>
          <p:cNvSpPr/>
          <p:nvPr/>
        </p:nvSpPr>
        <p:spPr bwMode="auto">
          <a:xfrm>
            <a:off x="2286000" y="3395132"/>
            <a:ext cx="1295400" cy="2015067"/>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9" name="Rectangle 8">
            <a:extLst>
              <a:ext uri="{FF2B5EF4-FFF2-40B4-BE49-F238E27FC236}">
                <a16:creationId xmlns:a16="http://schemas.microsoft.com/office/drawing/2014/main" id="{9530ED07-9A3C-314F-A77E-5AD3757FBB3B}"/>
              </a:ext>
            </a:extLst>
          </p:cNvPr>
          <p:cNvSpPr/>
          <p:nvPr/>
        </p:nvSpPr>
        <p:spPr bwMode="auto">
          <a:xfrm>
            <a:off x="8305800" y="4863366"/>
            <a:ext cx="3934362" cy="363375"/>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cxnSp>
        <p:nvCxnSpPr>
          <p:cNvPr id="10" name="Elbow Connector 9">
            <a:extLst>
              <a:ext uri="{FF2B5EF4-FFF2-40B4-BE49-F238E27FC236}">
                <a16:creationId xmlns:a16="http://schemas.microsoft.com/office/drawing/2014/main" id="{23E35D22-3133-CF4F-B0AF-74C26090D70E}"/>
              </a:ext>
            </a:extLst>
          </p:cNvPr>
          <p:cNvCxnSpPr>
            <a:cxnSpLocks/>
            <a:stCxn id="9" idx="1"/>
            <a:endCxn id="6" idx="2"/>
          </p:cNvCxnSpPr>
          <p:nvPr/>
        </p:nvCxnSpPr>
        <p:spPr bwMode="auto">
          <a:xfrm rot="10800000" flipV="1">
            <a:off x="2933700" y="5045053"/>
            <a:ext cx="5372100" cy="365145"/>
          </a:xfrm>
          <a:prstGeom prst="bentConnector4">
            <a:avLst>
              <a:gd name="adj1" fmla="val 27581"/>
              <a:gd name="adj2" fmla="val 162605"/>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
        <p:nvSpPr>
          <p:cNvPr id="13" name="TextBox 12">
            <a:extLst>
              <a:ext uri="{FF2B5EF4-FFF2-40B4-BE49-F238E27FC236}">
                <a16:creationId xmlns:a16="http://schemas.microsoft.com/office/drawing/2014/main" id="{991BE982-D527-A646-ACDA-E6E87B8B0311}"/>
              </a:ext>
            </a:extLst>
          </p:cNvPr>
          <p:cNvSpPr txBox="1"/>
          <p:nvPr/>
        </p:nvSpPr>
        <p:spPr>
          <a:xfrm>
            <a:off x="1304003" y="5792709"/>
            <a:ext cx="5525191" cy="707886"/>
          </a:xfrm>
          <a:prstGeom prst="rect">
            <a:avLst/>
          </a:prstGeom>
          <a:noFill/>
        </p:spPr>
        <p:txBody>
          <a:bodyPr wrap="square" rtlCol="0">
            <a:spAutoFit/>
          </a:bodyPr>
          <a:lstStyle/>
          <a:p>
            <a:r>
              <a:rPr lang="en-CN" sz="2000" dirty="0">
                <a:solidFill>
                  <a:srgbClr val="A2424F"/>
                </a:solidFill>
                <a:latin typeface="Lato" panose="020F0502020204030203" pitchFamily="34" charset="77"/>
              </a:rPr>
              <a:t>No identical first names for any two people here</a:t>
            </a:r>
          </a:p>
          <a:p>
            <a:pPr marL="342900" indent="-342900">
              <a:buFont typeface="Arial" panose="020B0604020202020204" pitchFamily="34" charset="0"/>
              <a:buChar char="•"/>
            </a:pPr>
            <a:r>
              <a:rPr lang="en-CN" sz="2000" dirty="0">
                <a:solidFill>
                  <a:schemeClr val="tx1">
                    <a:lumMod val="75000"/>
                    <a:lumOff val="25000"/>
                  </a:schemeClr>
                </a:solidFill>
                <a:latin typeface="Lato" panose="020F0502020204030203" pitchFamily="34" charset="77"/>
              </a:rPr>
              <a:t>But it is not what we want in this table</a:t>
            </a:r>
          </a:p>
        </p:txBody>
      </p:sp>
    </p:spTree>
    <p:extLst>
      <p:ext uri="{BB962C8B-B14F-4D97-AF65-F5344CB8AC3E}">
        <p14:creationId xmlns:p14="http://schemas.microsoft.com/office/powerpoint/2010/main" val="3378273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9390678-299F-D944-85E8-B96298262DAE}"/>
              </a:ext>
            </a:extLst>
          </p:cNvPr>
          <p:cNvPicPr>
            <a:picLocks noChangeAspect="1"/>
          </p:cNvPicPr>
          <p:nvPr/>
        </p:nvPicPr>
        <p:blipFill>
          <a:blip r:embed="rId3"/>
          <a:stretch>
            <a:fillRect/>
          </a:stretch>
        </p:blipFill>
        <p:spPr>
          <a:xfrm>
            <a:off x="7306733" y="2399212"/>
            <a:ext cx="6582981" cy="5274916"/>
          </a:xfrm>
          <a:prstGeom prst="rect">
            <a:avLst/>
          </a:prstGeom>
        </p:spPr>
      </p:pic>
      <p:sp>
        <p:nvSpPr>
          <p:cNvPr id="2" name="Content Placeholder 1">
            <a:extLst>
              <a:ext uri="{FF2B5EF4-FFF2-40B4-BE49-F238E27FC236}">
                <a16:creationId xmlns:a16="http://schemas.microsoft.com/office/drawing/2014/main" id="{507EF8A1-3970-B74B-BEBE-CC05C56B60AB}"/>
              </a:ext>
            </a:extLst>
          </p:cNvPr>
          <p:cNvSpPr>
            <a:spLocks noGrp="1"/>
          </p:cNvSpPr>
          <p:nvPr>
            <p:ph idx="1"/>
          </p:nvPr>
        </p:nvSpPr>
        <p:spPr/>
        <p:txBody>
          <a:bodyPr/>
          <a:lstStyle/>
          <a:p>
            <a:r>
              <a:rPr lang="en-CN" dirty="0"/>
              <a:t>A column must santisfy a certain boolean expression test</a:t>
            </a:r>
          </a:p>
          <a:p>
            <a:pPr lvl="1"/>
            <a:r>
              <a:rPr lang="en-CN" dirty="0"/>
              <a:t>The most generic constriant type</a:t>
            </a:r>
          </a:p>
        </p:txBody>
      </p:sp>
      <p:sp>
        <p:nvSpPr>
          <p:cNvPr id="3" name="Title 2">
            <a:extLst>
              <a:ext uri="{FF2B5EF4-FFF2-40B4-BE49-F238E27FC236}">
                <a16:creationId xmlns:a16="http://schemas.microsoft.com/office/drawing/2014/main" id="{D835B054-BB8F-E94A-B9FD-53578E49E5DD}"/>
              </a:ext>
            </a:extLst>
          </p:cNvPr>
          <p:cNvSpPr>
            <a:spLocks noGrp="1"/>
          </p:cNvSpPr>
          <p:nvPr>
            <p:ph type="title"/>
          </p:nvPr>
        </p:nvSpPr>
        <p:spPr/>
        <p:txBody>
          <a:bodyPr/>
          <a:lstStyle/>
          <a:p>
            <a:r>
              <a:rPr lang="en-CN" dirty="0"/>
              <a:t>Constraints: Check</a:t>
            </a:r>
          </a:p>
        </p:txBody>
      </p:sp>
      <p:sp>
        <p:nvSpPr>
          <p:cNvPr id="7" name="Rectangle 6">
            <a:extLst>
              <a:ext uri="{FF2B5EF4-FFF2-40B4-BE49-F238E27FC236}">
                <a16:creationId xmlns:a16="http://schemas.microsoft.com/office/drawing/2014/main" id="{D395FF04-3298-B545-9609-4A1799998A06}"/>
              </a:ext>
            </a:extLst>
          </p:cNvPr>
          <p:cNvSpPr/>
          <p:nvPr/>
        </p:nvSpPr>
        <p:spPr bwMode="auto">
          <a:xfrm>
            <a:off x="8382000" y="5786716"/>
            <a:ext cx="3107785" cy="252194"/>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cxnSp>
        <p:nvCxnSpPr>
          <p:cNvPr id="8" name="Elbow Connector 7">
            <a:extLst>
              <a:ext uri="{FF2B5EF4-FFF2-40B4-BE49-F238E27FC236}">
                <a16:creationId xmlns:a16="http://schemas.microsoft.com/office/drawing/2014/main" id="{6336425B-4846-8941-BA99-28DE5C8B00EF}"/>
              </a:ext>
            </a:extLst>
          </p:cNvPr>
          <p:cNvCxnSpPr>
            <a:cxnSpLocks/>
            <a:stCxn id="7" idx="1"/>
            <a:endCxn id="9" idx="3"/>
          </p:cNvCxnSpPr>
          <p:nvPr/>
        </p:nvCxnSpPr>
        <p:spPr bwMode="auto">
          <a:xfrm rot="10800000">
            <a:off x="6835062" y="4268689"/>
            <a:ext cx="1546938" cy="1644125"/>
          </a:xfrm>
          <a:prstGeom prst="bentConnector3">
            <a:avLst>
              <a:gd name="adj1" fmla="val 50000"/>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
        <p:nvSpPr>
          <p:cNvPr id="9" name="TextBox 8">
            <a:extLst>
              <a:ext uri="{FF2B5EF4-FFF2-40B4-BE49-F238E27FC236}">
                <a16:creationId xmlns:a16="http://schemas.microsoft.com/office/drawing/2014/main" id="{C0A33031-5ADC-D045-8E2A-2B38B6BEF9AA}"/>
              </a:ext>
            </a:extLst>
          </p:cNvPr>
          <p:cNvSpPr txBox="1"/>
          <p:nvPr/>
        </p:nvSpPr>
        <p:spPr>
          <a:xfrm>
            <a:off x="1309871" y="3914745"/>
            <a:ext cx="5525191" cy="707886"/>
          </a:xfrm>
          <a:prstGeom prst="rect">
            <a:avLst/>
          </a:prstGeom>
          <a:noFill/>
        </p:spPr>
        <p:txBody>
          <a:bodyPr wrap="square" rtlCol="0">
            <a:spAutoFit/>
          </a:bodyPr>
          <a:lstStyle/>
          <a:p>
            <a:r>
              <a:rPr lang="en-CN" sz="2000" dirty="0">
                <a:solidFill>
                  <a:srgbClr val="A2424F"/>
                </a:solidFill>
                <a:latin typeface="Lato" panose="020F0502020204030203" pitchFamily="34" charset="77"/>
              </a:rPr>
              <a:t>You must ensure that the person died after </a:t>
            </a:r>
            <a:r>
              <a:rPr lang="en-US" sz="2000" dirty="0">
                <a:solidFill>
                  <a:srgbClr val="A2424F"/>
                </a:solidFill>
                <a:latin typeface="Lato" panose="020F0502020204030203" pitchFamily="34" charset="77"/>
              </a:rPr>
              <a:t>birthday</a:t>
            </a:r>
            <a:endParaRPr lang="en-CN" sz="2000" dirty="0">
              <a:solidFill>
                <a:schemeClr val="tx1">
                  <a:lumMod val="75000"/>
                  <a:lumOff val="25000"/>
                </a:schemeClr>
              </a:solidFill>
              <a:latin typeface="Lato" panose="020F0502020204030203" pitchFamily="34" charset="77"/>
            </a:endParaRPr>
          </a:p>
        </p:txBody>
      </p:sp>
      <p:sp>
        <p:nvSpPr>
          <p:cNvPr id="21" name="Rectangle 20">
            <a:extLst>
              <a:ext uri="{FF2B5EF4-FFF2-40B4-BE49-F238E27FC236}">
                <a16:creationId xmlns:a16="http://schemas.microsoft.com/office/drawing/2014/main" id="{5D9B0D87-A7C8-7E40-B9A0-856F39D54FE7}"/>
              </a:ext>
            </a:extLst>
          </p:cNvPr>
          <p:cNvSpPr/>
          <p:nvPr/>
        </p:nvSpPr>
        <p:spPr bwMode="auto">
          <a:xfrm>
            <a:off x="8382000" y="6079068"/>
            <a:ext cx="4876800" cy="480359"/>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22" name="TextBox 21">
            <a:extLst>
              <a:ext uri="{FF2B5EF4-FFF2-40B4-BE49-F238E27FC236}">
                <a16:creationId xmlns:a16="http://schemas.microsoft.com/office/drawing/2014/main" id="{22898EF2-C3CA-6541-85F8-A38115D56B8E}"/>
              </a:ext>
            </a:extLst>
          </p:cNvPr>
          <p:cNvSpPr txBox="1"/>
          <p:nvPr/>
        </p:nvSpPr>
        <p:spPr>
          <a:xfrm>
            <a:off x="1309871" y="5863448"/>
            <a:ext cx="5525191" cy="1631216"/>
          </a:xfrm>
          <a:prstGeom prst="rect">
            <a:avLst/>
          </a:prstGeom>
          <a:noFill/>
        </p:spPr>
        <p:txBody>
          <a:bodyPr wrap="square" rtlCol="0">
            <a:spAutoFit/>
          </a:bodyPr>
          <a:lstStyle/>
          <a:p>
            <a:r>
              <a:rPr lang="en-CN" sz="2000" dirty="0">
                <a:solidFill>
                  <a:srgbClr val="A2424F"/>
                </a:solidFill>
                <a:latin typeface="Lato" panose="020F0502020204030203" pitchFamily="34" charset="77"/>
              </a:rPr>
              <a:t>A useful trick to standardize names</a:t>
            </a:r>
          </a:p>
          <a:p>
            <a:pPr marL="342900" indent="-342900">
              <a:buFont typeface="Arial" panose="020B0604020202020204" pitchFamily="34" charset="0"/>
              <a:buChar char="•"/>
            </a:pPr>
            <a:r>
              <a:rPr lang="en-CN" sz="2000" dirty="0">
                <a:solidFill>
                  <a:schemeClr val="tx1">
                    <a:lumMod val="75000"/>
                    <a:lumOff val="25000"/>
                  </a:schemeClr>
                </a:solidFill>
                <a:latin typeface="Lato" panose="020F0502020204030203" pitchFamily="34" charset="77"/>
              </a:rPr>
              <a:t>Such that there won’t be rows with the same name of “Alfred </a:t>
            </a:r>
            <a:r>
              <a:rPr lang="en-GB" sz="2000" dirty="0">
                <a:solidFill>
                  <a:schemeClr val="tx1">
                    <a:lumMod val="75000"/>
                    <a:lumOff val="25000"/>
                  </a:schemeClr>
                </a:solidFill>
                <a:latin typeface="Lato" panose="020F0502020204030203" pitchFamily="34" charset="77"/>
              </a:rPr>
              <a:t>Hitchcock</a:t>
            </a:r>
            <a:r>
              <a:rPr lang="en-CN" sz="2000" dirty="0">
                <a:solidFill>
                  <a:schemeClr val="tx1">
                    <a:lumMod val="75000"/>
                    <a:lumOff val="25000"/>
                  </a:schemeClr>
                </a:solidFill>
                <a:latin typeface="Lato" panose="020F0502020204030203" pitchFamily="34" charset="77"/>
              </a:rPr>
              <a:t>”, “ALFRED HITCHCOCK”, and “alfred </a:t>
            </a:r>
            <a:r>
              <a:rPr lang="en-GB" sz="2000" dirty="0" err="1">
                <a:solidFill>
                  <a:schemeClr val="tx1">
                    <a:lumMod val="75000"/>
                    <a:lumOff val="25000"/>
                  </a:schemeClr>
                </a:solidFill>
                <a:latin typeface="Lato" panose="020F0502020204030203" pitchFamily="34" charset="77"/>
              </a:rPr>
              <a:t>hitchcock</a:t>
            </a:r>
            <a:r>
              <a:rPr lang="en-CN" sz="2000" dirty="0">
                <a:solidFill>
                  <a:schemeClr val="tx1">
                    <a:lumMod val="75000"/>
                    <a:lumOff val="25000"/>
                  </a:schemeClr>
                </a:solidFill>
                <a:latin typeface="Lato" panose="020F0502020204030203" pitchFamily="34" charset="77"/>
              </a:rPr>
              <a:t>”.</a:t>
            </a:r>
          </a:p>
          <a:p>
            <a:pPr marL="342900" indent="-342900">
              <a:buFont typeface="Arial" panose="020B0604020202020204" pitchFamily="34" charset="0"/>
              <a:buChar char="•"/>
            </a:pPr>
            <a:r>
              <a:rPr lang="en-CN" sz="2000" dirty="0">
                <a:solidFill>
                  <a:srgbClr val="A2424F"/>
                </a:solidFill>
                <a:latin typeface="Consolas" panose="020B0609020204030204" pitchFamily="49" charset="0"/>
                <a:cs typeface="Consolas" panose="020B0609020204030204" pitchFamily="49" charset="0"/>
              </a:rPr>
              <a:t>upper</a:t>
            </a:r>
            <a:r>
              <a:rPr lang="en-CN" sz="2000" dirty="0">
                <a:solidFill>
                  <a:schemeClr val="tx1">
                    <a:lumMod val="75000"/>
                    <a:lumOff val="25000"/>
                  </a:schemeClr>
                </a:solidFill>
                <a:latin typeface="Consolas" panose="020B0609020204030204" pitchFamily="49" charset="0"/>
                <a:cs typeface="Consolas" panose="020B0609020204030204" pitchFamily="49" charset="0"/>
              </a:rPr>
              <a:t>(string)</a:t>
            </a:r>
            <a:r>
              <a:rPr lang="en-CN" sz="2000" dirty="0">
                <a:solidFill>
                  <a:schemeClr val="tx1">
                    <a:lumMod val="75000"/>
                    <a:lumOff val="25000"/>
                  </a:schemeClr>
                </a:solidFill>
                <a:latin typeface="Lato" panose="020F0502020204030203" pitchFamily="34" charset="77"/>
              </a:rPr>
              <a:t> is a function in PostgreSQL</a:t>
            </a:r>
          </a:p>
        </p:txBody>
      </p:sp>
      <p:cxnSp>
        <p:nvCxnSpPr>
          <p:cNvPr id="23" name="Elbow Connector 22">
            <a:extLst>
              <a:ext uri="{FF2B5EF4-FFF2-40B4-BE49-F238E27FC236}">
                <a16:creationId xmlns:a16="http://schemas.microsoft.com/office/drawing/2014/main" id="{37BCDD40-0FC9-4648-B195-1AD669DA0A4B}"/>
              </a:ext>
            </a:extLst>
          </p:cNvPr>
          <p:cNvCxnSpPr>
            <a:cxnSpLocks/>
            <a:stCxn id="21" idx="1"/>
            <a:endCxn id="22" idx="3"/>
          </p:cNvCxnSpPr>
          <p:nvPr/>
        </p:nvCxnSpPr>
        <p:spPr bwMode="auto">
          <a:xfrm rot="10800000" flipV="1">
            <a:off x="6835062" y="6319248"/>
            <a:ext cx="1546938" cy="359808"/>
          </a:xfrm>
          <a:prstGeom prst="bentConnector3">
            <a:avLst>
              <a:gd name="adj1" fmla="val 66420"/>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Tree>
    <p:extLst>
      <p:ext uri="{BB962C8B-B14F-4D97-AF65-F5344CB8AC3E}">
        <p14:creationId xmlns:p14="http://schemas.microsoft.com/office/powerpoint/2010/main" val="31947676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63C1F-4AFE-6A4F-9757-DF75B19CD4E6}"/>
              </a:ext>
            </a:extLst>
          </p:cNvPr>
          <p:cNvSpPr>
            <a:spLocks noGrp="1"/>
          </p:cNvSpPr>
          <p:nvPr>
            <p:ph idx="1"/>
          </p:nvPr>
        </p:nvSpPr>
        <p:spPr/>
        <p:txBody>
          <a:bodyPr/>
          <a:lstStyle/>
          <a:p>
            <a:r>
              <a:rPr lang="en-CN" dirty="0"/>
              <a:t>A name can be assigned to the constraints</a:t>
            </a:r>
          </a:p>
          <a:p>
            <a:pPr lvl="1"/>
            <a:r>
              <a:rPr lang="en-CN" dirty="0"/>
              <a:t>… in order to refer to them easier in some other operations</a:t>
            </a:r>
          </a:p>
          <a:p>
            <a:pPr lvl="2"/>
            <a:r>
              <a:rPr lang="en-CN" dirty="0"/>
              <a:t>PostgreSQL will give a name to the constraints if you don’t assign a name explicitly</a:t>
            </a:r>
          </a:p>
        </p:txBody>
      </p:sp>
      <p:sp>
        <p:nvSpPr>
          <p:cNvPr id="3" name="Title 2">
            <a:extLst>
              <a:ext uri="{FF2B5EF4-FFF2-40B4-BE49-F238E27FC236}">
                <a16:creationId xmlns:a16="http://schemas.microsoft.com/office/drawing/2014/main" id="{8956158A-33A8-6A47-BAA9-F82CF8682959}"/>
              </a:ext>
            </a:extLst>
          </p:cNvPr>
          <p:cNvSpPr>
            <a:spLocks noGrp="1"/>
          </p:cNvSpPr>
          <p:nvPr>
            <p:ph type="title"/>
          </p:nvPr>
        </p:nvSpPr>
        <p:spPr/>
        <p:txBody>
          <a:bodyPr/>
          <a:lstStyle/>
          <a:p>
            <a:r>
              <a:rPr lang="en-CN" dirty="0"/>
              <a:t>Named Constraints</a:t>
            </a:r>
            <a:r>
              <a:rPr lang="en-US" dirty="0"/>
              <a:t> (</a:t>
            </a:r>
            <a:r>
              <a:rPr lang="zh-CN" altLang="en-US" dirty="0"/>
              <a:t>给约束命名</a:t>
            </a:r>
            <a:r>
              <a:rPr lang="en-US" dirty="0"/>
              <a:t>)</a:t>
            </a:r>
            <a:endParaRPr lang="en-CN" dirty="0"/>
          </a:p>
        </p:txBody>
      </p:sp>
      <p:grpSp>
        <p:nvGrpSpPr>
          <p:cNvPr id="8" name="Group 7">
            <a:extLst>
              <a:ext uri="{FF2B5EF4-FFF2-40B4-BE49-F238E27FC236}">
                <a16:creationId xmlns:a16="http://schemas.microsoft.com/office/drawing/2014/main" id="{38E031D3-5DF9-6E46-A570-CC203F75E04F}"/>
              </a:ext>
            </a:extLst>
          </p:cNvPr>
          <p:cNvGrpSpPr/>
          <p:nvPr/>
        </p:nvGrpSpPr>
        <p:grpSpPr>
          <a:xfrm>
            <a:off x="474078" y="3709824"/>
            <a:ext cx="13682244" cy="4189576"/>
            <a:chOff x="567156" y="3581400"/>
            <a:chExt cx="13682244" cy="4189576"/>
          </a:xfrm>
        </p:grpSpPr>
        <p:pic>
          <p:nvPicPr>
            <p:cNvPr id="5" name="Picture 4">
              <a:extLst>
                <a:ext uri="{FF2B5EF4-FFF2-40B4-BE49-F238E27FC236}">
                  <a16:creationId xmlns:a16="http://schemas.microsoft.com/office/drawing/2014/main" id="{6E2FA207-E2F7-9C41-951D-46C5F6A979A9}"/>
                </a:ext>
              </a:extLst>
            </p:cNvPr>
            <p:cNvPicPr>
              <a:picLocks noChangeAspect="1"/>
            </p:cNvPicPr>
            <p:nvPr/>
          </p:nvPicPr>
          <p:blipFill>
            <a:blip r:embed="rId2"/>
            <a:stretch>
              <a:fillRect/>
            </a:stretch>
          </p:blipFill>
          <p:spPr>
            <a:xfrm>
              <a:off x="5791200" y="3581400"/>
              <a:ext cx="8458200" cy="4189576"/>
            </a:xfrm>
            <a:prstGeom prst="rect">
              <a:avLst/>
            </a:prstGeom>
          </p:spPr>
        </p:pic>
        <p:pic>
          <p:nvPicPr>
            <p:cNvPr id="7" name="Picture 6">
              <a:extLst>
                <a:ext uri="{FF2B5EF4-FFF2-40B4-BE49-F238E27FC236}">
                  <a16:creationId xmlns:a16="http://schemas.microsoft.com/office/drawing/2014/main" id="{70B3AB8D-E421-A14A-ACFF-3F8B9BD73FD0}"/>
                </a:ext>
              </a:extLst>
            </p:cNvPr>
            <p:cNvPicPr>
              <a:picLocks noChangeAspect="1"/>
            </p:cNvPicPr>
            <p:nvPr/>
          </p:nvPicPr>
          <p:blipFill>
            <a:blip r:embed="rId3"/>
            <a:stretch>
              <a:fillRect/>
            </a:stretch>
          </p:blipFill>
          <p:spPr>
            <a:xfrm>
              <a:off x="567156" y="3584971"/>
              <a:ext cx="5224044" cy="4186005"/>
            </a:xfrm>
            <a:prstGeom prst="rect">
              <a:avLst/>
            </a:prstGeom>
          </p:spPr>
        </p:pic>
      </p:grpSp>
      <p:sp>
        <p:nvSpPr>
          <p:cNvPr id="9" name="Rectangle 8">
            <a:extLst>
              <a:ext uri="{FF2B5EF4-FFF2-40B4-BE49-F238E27FC236}">
                <a16:creationId xmlns:a16="http://schemas.microsoft.com/office/drawing/2014/main" id="{A3904433-889C-FA4E-BB8E-CCDA0F55AD4B}"/>
              </a:ext>
            </a:extLst>
          </p:cNvPr>
          <p:cNvSpPr/>
          <p:nvPr/>
        </p:nvSpPr>
        <p:spPr bwMode="auto">
          <a:xfrm>
            <a:off x="6553200" y="6400801"/>
            <a:ext cx="2895600" cy="186190"/>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0" name="Rectangle 9">
            <a:extLst>
              <a:ext uri="{FF2B5EF4-FFF2-40B4-BE49-F238E27FC236}">
                <a16:creationId xmlns:a16="http://schemas.microsoft.com/office/drawing/2014/main" id="{675BAE3A-928E-AE46-AC45-1C60F7080FE4}"/>
              </a:ext>
            </a:extLst>
          </p:cNvPr>
          <p:cNvSpPr/>
          <p:nvPr/>
        </p:nvSpPr>
        <p:spPr bwMode="auto">
          <a:xfrm>
            <a:off x="6553200" y="6615954"/>
            <a:ext cx="3276600" cy="190328"/>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1" name="Rectangle 10">
            <a:extLst>
              <a:ext uri="{FF2B5EF4-FFF2-40B4-BE49-F238E27FC236}">
                <a16:creationId xmlns:a16="http://schemas.microsoft.com/office/drawing/2014/main" id="{BE7ACA7C-E7D9-2C41-A216-C0D1B292B69C}"/>
              </a:ext>
            </a:extLst>
          </p:cNvPr>
          <p:cNvSpPr/>
          <p:nvPr/>
        </p:nvSpPr>
        <p:spPr bwMode="auto">
          <a:xfrm>
            <a:off x="6553200" y="6826968"/>
            <a:ext cx="2971800" cy="202742"/>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32606369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547F87-8DC1-8541-807F-383B2B250298}"/>
              </a:ext>
            </a:extLst>
          </p:cNvPr>
          <p:cNvSpPr>
            <a:spLocks noGrp="1"/>
          </p:cNvSpPr>
          <p:nvPr>
            <p:ph idx="1"/>
          </p:nvPr>
        </p:nvSpPr>
        <p:spPr/>
        <p:txBody>
          <a:bodyPr/>
          <a:lstStyle/>
          <a:p>
            <a:r>
              <a:rPr lang="en-CN" dirty="0"/>
              <a:t>Che</a:t>
            </a:r>
            <a:r>
              <a:rPr lang="en-US" dirty="0"/>
              <a:t>ck</a:t>
            </a:r>
            <a:r>
              <a:rPr lang="en-CN" dirty="0"/>
              <a:t> constaints are </a:t>
            </a:r>
            <a:r>
              <a:rPr lang="en-CN" dirty="0">
                <a:solidFill>
                  <a:srgbClr val="A2424F"/>
                </a:solidFill>
              </a:rPr>
              <a:t>static</a:t>
            </a:r>
          </a:p>
          <a:p>
            <a:pPr lvl="1"/>
            <a:r>
              <a:rPr lang="en-CN" dirty="0"/>
              <a:t>Once it is written into the table, the criteria cannot be updated automatically</a:t>
            </a:r>
          </a:p>
        </p:txBody>
      </p:sp>
      <p:sp>
        <p:nvSpPr>
          <p:cNvPr id="3" name="Title 2">
            <a:extLst>
              <a:ext uri="{FF2B5EF4-FFF2-40B4-BE49-F238E27FC236}">
                <a16:creationId xmlns:a16="http://schemas.microsoft.com/office/drawing/2014/main" id="{1A4C0095-7EF4-A643-A39D-5B882629842E}"/>
              </a:ext>
            </a:extLst>
          </p:cNvPr>
          <p:cNvSpPr>
            <a:spLocks noGrp="1"/>
          </p:cNvSpPr>
          <p:nvPr>
            <p:ph type="title"/>
          </p:nvPr>
        </p:nvSpPr>
        <p:spPr/>
        <p:txBody>
          <a:bodyPr/>
          <a:lstStyle/>
          <a:p>
            <a:r>
              <a:rPr lang="en-US" dirty="0"/>
              <a:t>Referential Integrity</a:t>
            </a:r>
            <a:endParaRPr lang="en-CN" dirty="0"/>
          </a:p>
        </p:txBody>
      </p:sp>
      <p:pic>
        <p:nvPicPr>
          <p:cNvPr id="5" name="Picture 4">
            <a:extLst>
              <a:ext uri="{FF2B5EF4-FFF2-40B4-BE49-F238E27FC236}">
                <a16:creationId xmlns:a16="http://schemas.microsoft.com/office/drawing/2014/main" id="{CAA57CA4-7FB8-6E48-9D32-0AA5B4AFF06F}"/>
              </a:ext>
            </a:extLst>
          </p:cNvPr>
          <p:cNvPicPr>
            <a:picLocks noChangeAspect="1"/>
          </p:cNvPicPr>
          <p:nvPr/>
        </p:nvPicPr>
        <p:blipFill>
          <a:blip r:embed="rId3"/>
          <a:stretch>
            <a:fillRect/>
          </a:stretch>
        </p:blipFill>
        <p:spPr>
          <a:xfrm>
            <a:off x="990600" y="3173713"/>
            <a:ext cx="6680200" cy="4370087"/>
          </a:xfrm>
          <a:prstGeom prst="rect">
            <a:avLst/>
          </a:prstGeom>
        </p:spPr>
      </p:pic>
      <p:sp>
        <p:nvSpPr>
          <p:cNvPr id="7" name="Rectangle 6">
            <a:extLst>
              <a:ext uri="{FF2B5EF4-FFF2-40B4-BE49-F238E27FC236}">
                <a16:creationId xmlns:a16="http://schemas.microsoft.com/office/drawing/2014/main" id="{F01EF324-DD6F-AD40-BF3C-F811F0AB8EF3}"/>
              </a:ext>
            </a:extLst>
          </p:cNvPr>
          <p:cNvSpPr/>
          <p:nvPr/>
        </p:nvSpPr>
        <p:spPr bwMode="auto">
          <a:xfrm>
            <a:off x="2057400" y="5300133"/>
            <a:ext cx="3810000" cy="298802"/>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4" name="TextBox 13">
            <a:extLst>
              <a:ext uri="{FF2B5EF4-FFF2-40B4-BE49-F238E27FC236}">
                <a16:creationId xmlns:a16="http://schemas.microsoft.com/office/drawing/2014/main" id="{3D39A666-AFCA-D843-ACEF-260E574EE99D}"/>
              </a:ext>
            </a:extLst>
          </p:cNvPr>
          <p:cNvSpPr txBox="1"/>
          <p:nvPr/>
        </p:nvSpPr>
        <p:spPr>
          <a:xfrm>
            <a:off x="7283245" y="5203240"/>
            <a:ext cx="5791200" cy="1015663"/>
          </a:xfrm>
          <a:prstGeom prst="rect">
            <a:avLst/>
          </a:prstGeom>
          <a:noFill/>
        </p:spPr>
        <p:txBody>
          <a:bodyPr wrap="square" rtlCol="0">
            <a:spAutoFit/>
          </a:bodyPr>
          <a:lstStyle/>
          <a:p>
            <a:pPr marL="342900" indent="-342900">
              <a:buFont typeface="Arial" panose="020B0604020202020204" pitchFamily="34" charset="0"/>
              <a:buChar char="•"/>
            </a:pPr>
            <a:r>
              <a:rPr lang="en-CN" sz="2000" dirty="0">
                <a:solidFill>
                  <a:schemeClr val="tx1">
                    <a:lumMod val="75000"/>
                    <a:lumOff val="25000"/>
                  </a:schemeClr>
                </a:solidFill>
                <a:latin typeface="Lato" panose="020F0502020204030203" pitchFamily="34" charset="77"/>
              </a:rPr>
              <a:t>It is very difficult to perform static </a:t>
            </a:r>
            <a:r>
              <a:rPr lang="en-CN" sz="2000" dirty="0">
                <a:solidFill>
                  <a:schemeClr val="tx1">
                    <a:lumMod val="75000"/>
                    <a:lumOff val="25000"/>
                  </a:schemeClr>
                </a:solidFill>
                <a:latin typeface="Consolas" panose="020B0609020204030204" pitchFamily="49" charset="0"/>
                <a:cs typeface="Consolas" panose="020B0609020204030204" pitchFamily="49" charset="0"/>
              </a:rPr>
              <a:t>check</a:t>
            </a:r>
            <a:r>
              <a:rPr lang="en-CN" sz="2000" dirty="0">
                <a:solidFill>
                  <a:schemeClr val="tx1">
                    <a:lumMod val="75000"/>
                    <a:lumOff val="25000"/>
                  </a:schemeClr>
                </a:solidFill>
                <a:latin typeface="Lato" panose="020F0502020204030203" pitchFamily="34" charset="77"/>
              </a:rPr>
              <a:t>s</a:t>
            </a:r>
          </a:p>
          <a:p>
            <a:pPr marL="995363" lvl="1" indent="-342900">
              <a:buFont typeface="Arial" panose="020B0604020202020204" pitchFamily="34" charset="0"/>
              <a:buChar char="•"/>
            </a:pPr>
            <a:r>
              <a:rPr lang="en-CN" sz="2000" dirty="0">
                <a:solidFill>
                  <a:schemeClr val="tx1">
                    <a:lumMod val="75000"/>
                    <a:lumOff val="25000"/>
                  </a:schemeClr>
                </a:solidFill>
                <a:latin typeface="Lato" panose="020F0502020204030203" pitchFamily="34" charset="77"/>
              </a:rPr>
              <a:t>Too many countries; country names and codes may change</a:t>
            </a:r>
          </a:p>
        </p:txBody>
      </p:sp>
    </p:spTree>
    <p:extLst>
      <p:ext uri="{BB962C8B-B14F-4D97-AF65-F5344CB8AC3E}">
        <p14:creationId xmlns:p14="http://schemas.microsoft.com/office/powerpoint/2010/main" val="36480459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547F87-8DC1-8541-807F-383B2B250298}"/>
              </a:ext>
            </a:extLst>
          </p:cNvPr>
          <p:cNvSpPr>
            <a:spLocks noGrp="1"/>
          </p:cNvSpPr>
          <p:nvPr>
            <p:ph idx="1"/>
          </p:nvPr>
        </p:nvSpPr>
        <p:spPr/>
        <p:txBody>
          <a:bodyPr/>
          <a:lstStyle/>
          <a:p>
            <a:r>
              <a:rPr lang="en-CN" dirty="0"/>
              <a:t>Che</a:t>
            </a:r>
            <a:r>
              <a:rPr lang="en-US" dirty="0"/>
              <a:t>ck</a:t>
            </a:r>
            <a:r>
              <a:rPr lang="en-CN" dirty="0"/>
              <a:t> constaints are static</a:t>
            </a:r>
          </a:p>
          <a:p>
            <a:pPr lvl="1"/>
            <a:r>
              <a:rPr lang="en-CN" dirty="0"/>
              <a:t>Once it is written into the table, the criteria cannot be updated automatically</a:t>
            </a:r>
          </a:p>
        </p:txBody>
      </p:sp>
      <p:sp>
        <p:nvSpPr>
          <p:cNvPr id="3" name="Title 2">
            <a:extLst>
              <a:ext uri="{FF2B5EF4-FFF2-40B4-BE49-F238E27FC236}">
                <a16:creationId xmlns:a16="http://schemas.microsoft.com/office/drawing/2014/main" id="{1A4C0095-7EF4-A643-A39D-5B882629842E}"/>
              </a:ext>
            </a:extLst>
          </p:cNvPr>
          <p:cNvSpPr>
            <a:spLocks noGrp="1"/>
          </p:cNvSpPr>
          <p:nvPr>
            <p:ph type="title"/>
          </p:nvPr>
        </p:nvSpPr>
        <p:spPr/>
        <p:txBody>
          <a:bodyPr/>
          <a:lstStyle/>
          <a:p>
            <a:r>
              <a:rPr lang="en-US" dirty="0"/>
              <a:t>Referential Integrity</a:t>
            </a:r>
            <a:endParaRPr lang="en-CN" dirty="0"/>
          </a:p>
        </p:txBody>
      </p:sp>
      <p:pic>
        <p:nvPicPr>
          <p:cNvPr id="5" name="Picture 4">
            <a:extLst>
              <a:ext uri="{FF2B5EF4-FFF2-40B4-BE49-F238E27FC236}">
                <a16:creationId xmlns:a16="http://schemas.microsoft.com/office/drawing/2014/main" id="{CAA57CA4-7FB8-6E48-9D32-0AA5B4AFF06F}"/>
              </a:ext>
            </a:extLst>
          </p:cNvPr>
          <p:cNvPicPr>
            <a:picLocks noChangeAspect="1"/>
          </p:cNvPicPr>
          <p:nvPr/>
        </p:nvPicPr>
        <p:blipFill>
          <a:blip r:embed="rId3"/>
          <a:stretch>
            <a:fillRect/>
          </a:stretch>
        </p:blipFill>
        <p:spPr>
          <a:xfrm>
            <a:off x="990600" y="3173713"/>
            <a:ext cx="6680200" cy="4370087"/>
          </a:xfrm>
          <a:prstGeom prst="rect">
            <a:avLst/>
          </a:prstGeom>
        </p:spPr>
      </p:pic>
      <p:graphicFrame>
        <p:nvGraphicFramePr>
          <p:cNvPr id="6" name="Tableau 4">
            <a:extLst>
              <a:ext uri="{FF2B5EF4-FFF2-40B4-BE49-F238E27FC236}">
                <a16:creationId xmlns:a16="http://schemas.microsoft.com/office/drawing/2014/main" id="{8B38452C-478A-944F-96FD-F1AF879C61E9}"/>
              </a:ext>
            </a:extLst>
          </p:cNvPr>
          <p:cNvGraphicFramePr>
            <a:graphicFrameLocks noGrp="1"/>
          </p:cNvGraphicFramePr>
          <p:nvPr>
            <p:extLst>
              <p:ext uri="{D42A27DB-BD31-4B8C-83A1-F6EECF244321}">
                <p14:modId xmlns:p14="http://schemas.microsoft.com/office/powerpoint/2010/main" val="3182195816"/>
              </p:ext>
            </p:extLst>
          </p:nvPr>
        </p:nvGraphicFramePr>
        <p:xfrm>
          <a:off x="8565388" y="3342587"/>
          <a:ext cx="5017752" cy="1645342"/>
        </p:xfrm>
        <a:graphic>
          <a:graphicData uri="http://schemas.openxmlformats.org/drawingml/2006/table">
            <a:tbl>
              <a:tblPr firstRow="1" bandRow="1">
                <a:tableStyleId>{5C22544A-7EE6-4342-B048-85BDC9FD1C3A}</a:tableStyleId>
              </a:tblPr>
              <a:tblGrid>
                <a:gridCol w="1491002">
                  <a:extLst>
                    <a:ext uri="{9D8B030D-6E8A-4147-A177-3AD203B41FA5}">
                      <a16:colId xmlns:a16="http://schemas.microsoft.com/office/drawing/2014/main" val="3913954852"/>
                    </a:ext>
                  </a:extLst>
                </a:gridCol>
                <a:gridCol w="1763375">
                  <a:extLst>
                    <a:ext uri="{9D8B030D-6E8A-4147-A177-3AD203B41FA5}">
                      <a16:colId xmlns:a16="http://schemas.microsoft.com/office/drawing/2014/main" val="20003"/>
                    </a:ext>
                  </a:extLst>
                </a:gridCol>
                <a:gridCol w="1763375">
                  <a:extLst>
                    <a:ext uri="{9D8B030D-6E8A-4147-A177-3AD203B41FA5}">
                      <a16:colId xmlns:a16="http://schemas.microsoft.com/office/drawing/2014/main" val="3798265262"/>
                    </a:ext>
                  </a:extLst>
                </a:gridCol>
              </a:tblGrid>
              <a:tr h="5433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err="1">
                          <a:solidFill>
                            <a:srgbClr val="000000"/>
                          </a:solidFill>
                          <a:latin typeface="Lato" panose="020F0502020204030203" pitchFamily="34" charset="77"/>
                          <a:ea typeface="+mn-ea"/>
                          <a:cs typeface="+mn-cs"/>
                        </a:rPr>
                        <a:t>country_code</a:t>
                      </a:r>
                      <a:endParaRPr lang="en-GB" sz="1600" b="1" kern="1200" dirty="0">
                        <a:solidFill>
                          <a:srgbClr val="000000"/>
                        </a:solidFill>
                        <a:latin typeface="Lato" panose="020F0502020204030203" pitchFamily="34" charset="77"/>
                        <a:ea typeface="+mn-ea"/>
                        <a:cs typeface="+mn-cs"/>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err="1">
                          <a:solidFill>
                            <a:srgbClr val="000000"/>
                          </a:solidFill>
                          <a:latin typeface="Lato" panose="020F0502020204030203" pitchFamily="34" charset="77"/>
                        </a:rPr>
                        <a:t>country_name</a:t>
                      </a:r>
                      <a:endParaRPr lang="en-GB" sz="1600" dirty="0">
                        <a:latin typeface="Lato" panose="020F0502020204030203" pitchFamily="34" charset="77"/>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a:solidFill>
                            <a:srgbClr val="000000"/>
                          </a:solidFill>
                          <a:latin typeface="Lato" panose="020F0502020204030203" pitchFamily="34" charset="77"/>
                          <a:ea typeface="+mn-ea"/>
                          <a:cs typeface="+mn-cs"/>
                        </a:rPr>
                        <a:t>continent</a:t>
                      </a: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367334">
                <a:tc>
                  <a:txBody>
                    <a:bodyPr/>
                    <a:lstStyle/>
                    <a:p>
                      <a:r>
                        <a:rPr lang="en-GB" sz="1600" dirty="0">
                          <a:solidFill>
                            <a:srgbClr val="000000"/>
                          </a:solidFill>
                          <a:latin typeface="Lato" panose="020F0502020204030203" pitchFamily="34" charset="77"/>
                        </a:rPr>
                        <a:t>US</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United States</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AMERICA</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7334">
                <a:tc>
                  <a:txBody>
                    <a:bodyPr/>
                    <a:lstStyle/>
                    <a:p>
                      <a:r>
                        <a:rPr lang="en-GB" sz="1600" dirty="0">
                          <a:solidFill>
                            <a:srgbClr val="000000"/>
                          </a:solidFill>
                          <a:latin typeface="Lato" panose="020F0502020204030203" pitchFamily="34" charset="77"/>
                        </a:rPr>
                        <a:t>CN</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China</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ASIA</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67334">
                <a:tc>
                  <a:txBody>
                    <a:bodyPr/>
                    <a:lstStyle/>
                    <a:p>
                      <a:r>
                        <a:rPr lang="en-GB" sz="1600" dirty="0">
                          <a:solidFill>
                            <a:srgbClr val="000000"/>
                          </a:solidFill>
                          <a:latin typeface="Lato" panose="020F0502020204030203" pitchFamily="34" charset="77"/>
                        </a:rPr>
                        <a:t>RU</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Russia</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EUROPE</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2933500451"/>
                  </a:ext>
                </a:extLst>
              </a:tr>
            </a:tbl>
          </a:graphicData>
        </a:graphic>
      </p:graphicFrame>
      <p:sp>
        <p:nvSpPr>
          <p:cNvPr id="7" name="Rectangle 6">
            <a:extLst>
              <a:ext uri="{FF2B5EF4-FFF2-40B4-BE49-F238E27FC236}">
                <a16:creationId xmlns:a16="http://schemas.microsoft.com/office/drawing/2014/main" id="{F01EF324-DD6F-AD40-BF3C-F811F0AB8EF3}"/>
              </a:ext>
            </a:extLst>
          </p:cNvPr>
          <p:cNvSpPr/>
          <p:nvPr/>
        </p:nvSpPr>
        <p:spPr bwMode="auto">
          <a:xfrm>
            <a:off x="2057400" y="5300133"/>
            <a:ext cx="3810000" cy="298802"/>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cxnSp>
        <p:nvCxnSpPr>
          <p:cNvPr id="8" name="Elbow Connector 7">
            <a:extLst>
              <a:ext uri="{FF2B5EF4-FFF2-40B4-BE49-F238E27FC236}">
                <a16:creationId xmlns:a16="http://schemas.microsoft.com/office/drawing/2014/main" id="{FD1FBA36-B104-4E45-AF8C-28E45D5ACAFD}"/>
              </a:ext>
            </a:extLst>
          </p:cNvPr>
          <p:cNvCxnSpPr>
            <a:cxnSpLocks/>
            <a:stCxn id="7" idx="3"/>
            <a:endCxn id="11" idx="1"/>
          </p:cNvCxnSpPr>
          <p:nvPr/>
        </p:nvCxnSpPr>
        <p:spPr bwMode="auto">
          <a:xfrm flipV="1">
            <a:off x="5867400" y="4114800"/>
            <a:ext cx="2668491" cy="1334734"/>
          </a:xfrm>
          <a:prstGeom prst="bentConnector3">
            <a:avLst>
              <a:gd name="adj1" fmla="val 50000"/>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
        <p:nvSpPr>
          <p:cNvPr id="11" name="Rectangle 10">
            <a:extLst>
              <a:ext uri="{FF2B5EF4-FFF2-40B4-BE49-F238E27FC236}">
                <a16:creationId xmlns:a16="http://schemas.microsoft.com/office/drawing/2014/main" id="{212A71E5-8A31-F84D-9779-3F290E19CBE1}"/>
              </a:ext>
            </a:extLst>
          </p:cNvPr>
          <p:cNvSpPr/>
          <p:nvPr/>
        </p:nvSpPr>
        <p:spPr bwMode="auto">
          <a:xfrm>
            <a:off x="8535891" y="3038621"/>
            <a:ext cx="1522509" cy="2152358"/>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4" name="TextBox 13">
            <a:extLst>
              <a:ext uri="{FF2B5EF4-FFF2-40B4-BE49-F238E27FC236}">
                <a16:creationId xmlns:a16="http://schemas.microsoft.com/office/drawing/2014/main" id="{3D39A666-AFCA-D843-ACEF-260E574EE99D}"/>
              </a:ext>
            </a:extLst>
          </p:cNvPr>
          <p:cNvSpPr txBox="1"/>
          <p:nvPr/>
        </p:nvSpPr>
        <p:spPr>
          <a:xfrm>
            <a:off x="7544546" y="5678134"/>
            <a:ext cx="6680200" cy="1323439"/>
          </a:xfrm>
          <a:prstGeom prst="rect">
            <a:avLst/>
          </a:prstGeom>
          <a:noFill/>
        </p:spPr>
        <p:txBody>
          <a:bodyPr wrap="square" rtlCol="0">
            <a:spAutoFit/>
          </a:bodyPr>
          <a:lstStyle/>
          <a:p>
            <a:r>
              <a:rPr lang="en-CN" sz="2000" dirty="0">
                <a:solidFill>
                  <a:srgbClr val="A2424F"/>
                </a:solidFill>
                <a:latin typeface="Lato" panose="020F0502020204030203" pitchFamily="34" charset="77"/>
              </a:rPr>
              <a:t>Referential Integrity</a:t>
            </a:r>
          </a:p>
          <a:p>
            <a:pPr marL="342900" indent="-342900">
              <a:buFont typeface="Arial" panose="020B0604020202020204" pitchFamily="34" charset="0"/>
              <a:buChar char="•"/>
            </a:pPr>
            <a:r>
              <a:rPr lang="en-CN" sz="2000" dirty="0">
                <a:solidFill>
                  <a:schemeClr val="tx1">
                    <a:lumMod val="75000"/>
                    <a:lumOff val="25000"/>
                  </a:schemeClr>
                </a:solidFill>
                <a:latin typeface="Lato" panose="020F0502020204030203" pitchFamily="34" charset="77"/>
              </a:rPr>
              <a:t>The </a:t>
            </a:r>
            <a:r>
              <a:rPr lang="en-CN" sz="2000" dirty="0">
                <a:solidFill>
                  <a:schemeClr val="tx1">
                    <a:lumMod val="75000"/>
                    <a:lumOff val="25000"/>
                  </a:schemeClr>
                </a:solidFill>
                <a:latin typeface="Consolas" panose="020B0609020204030204" pitchFamily="49" charset="0"/>
                <a:cs typeface="Consolas" panose="020B0609020204030204" pitchFamily="49" charset="0"/>
              </a:rPr>
              <a:t>country</a:t>
            </a:r>
            <a:r>
              <a:rPr lang="en-CN" sz="2000" dirty="0">
                <a:solidFill>
                  <a:schemeClr val="tx1">
                    <a:lumMod val="75000"/>
                    <a:lumOff val="25000"/>
                  </a:schemeClr>
                </a:solidFill>
                <a:latin typeface="Lato" panose="020F0502020204030203" pitchFamily="34" charset="77"/>
              </a:rPr>
              <a:t> column in </a:t>
            </a:r>
            <a:r>
              <a:rPr lang="en-CN" sz="2000" dirty="0">
                <a:solidFill>
                  <a:schemeClr val="tx1">
                    <a:lumMod val="75000"/>
                    <a:lumOff val="25000"/>
                  </a:schemeClr>
                </a:solidFill>
                <a:latin typeface="Consolas" panose="020B0609020204030204" pitchFamily="49" charset="0"/>
                <a:cs typeface="Consolas" panose="020B0609020204030204" pitchFamily="49" charset="0"/>
              </a:rPr>
              <a:t>movies</a:t>
            </a:r>
            <a:r>
              <a:rPr lang="en-CN" sz="2000" dirty="0">
                <a:solidFill>
                  <a:schemeClr val="tx1">
                    <a:lumMod val="75000"/>
                    <a:lumOff val="25000"/>
                  </a:schemeClr>
                </a:solidFill>
                <a:latin typeface="Lato" panose="020F0502020204030203" pitchFamily="34" charset="77"/>
              </a:rPr>
              <a:t> should be linked with the </a:t>
            </a:r>
            <a:r>
              <a:rPr lang="en-CN" sz="2000" dirty="0">
                <a:solidFill>
                  <a:schemeClr val="tx1">
                    <a:lumMod val="75000"/>
                    <a:lumOff val="25000"/>
                  </a:schemeClr>
                </a:solidFill>
                <a:latin typeface="Consolas" panose="020B0609020204030204" pitchFamily="49" charset="0"/>
                <a:cs typeface="Consolas" panose="020B0609020204030204" pitchFamily="49" charset="0"/>
              </a:rPr>
              <a:t>country_code</a:t>
            </a:r>
            <a:r>
              <a:rPr lang="en-CN" sz="2000" dirty="0">
                <a:solidFill>
                  <a:schemeClr val="tx1">
                    <a:lumMod val="75000"/>
                    <a:lumOff val="25000"/>
                  </a:schemeClr>
                </a:solidFill>
                <a:latin typeface="Lato" panose="020F0502020204030203" pitchFamily="34" charset="77"/>
              </a:rPr>
              <a:t> column in another table (called reference table)</a:t>
            </a:r>
          </a:p>
        </p:txBody>
      </p:sp>
    </p:spTree>
    <p:extLst>
      <p:ext uri="{BB962C8B-B14F-4D97-AF65-F5344CB8AC3E}">
        <p14:creationId xmlns:p14="http://schemas.microsoft.com/office/powerpoint/2010/main" val="1356579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AC3B86-B1FA-3446-81F1-96203949F645}"/>
              </a:ext>
            </a:extLst>
          </p:cNvPr>
          <p:cNvSpPr>
            <a:spLocks noGrp="1"/>
          </p:cNvSpPr>
          <p:nvPr>
            <p:ph idx="1"/>
          </p:nvPr>
        </p:nvSpPr>
        <p:spPr/>
        <p:txBody>
          <a:bodyPr/>
          <a:lstStyle/>
          <a:p>
            <a:r>
              <a:rPr lang="en-US" dirty="0"/>
              <a:t>Format:</a:t>
            </a:r>
          </a:p>
          <a:p>
            <a:pPr lvl="1"/>
            <a:r>
              <a:rPr lang="en-US" dirty="0">
                <a:latin typeface="Consolas" panose="020B0609020204030204" pitchFamily="49" charset="0"/>
                <a:cs typeface="Consolas" panose="020B0609020204030204" pitchFamily="49" charset="0"/>
              </a:rPr>
              <a:t>foreign key (Am, ..., An ) references r</a:t>
            </a:r>
          </a:p>
          <a:p>
            <a:endParaRPr lang="en-CN" dirty="0"/>
          </a:p>
        </p:txBody>
      </p:sp>
      <p:sp>
        <p:nvSpPr>
          <p:cNvPr id="3" name="Title 2">
            <a:extLst>
              <a:ext uri="{FF2B5EF4-FFF2-40B4-BE49-F238E27FC236}">
                <a16:creationId xmlns:a16="http://schemas.microsoft.com/office/drawing/2014/main" id="{E8746C88-9B8B-0047-AD33-193180D32FAB}"/>
              </a:ext>
            </a:extLst>
          </p:cNvPr>
          <p:cNvSpPr>
            <a:spLocks noGrp="1"/>
          </p:cNvSpPr>
          <p:nvPr>
            <p:ph type="title"/>
          </p:nvPr>
        </p:nvSpPr>
        <p:spPr/>
        <p:txBody>
          <a:bodyPr/>
          <a:lstStyle/>
          <a:p>
            <a:r>
              <a:rPr lang="en-CN" dirty="0"/>
              <a:t>Foreign Key</a:t>
            </a:r>
          </a:p>
        </p:txBody>
      </p:sp>
      <p:pic>
        <p:nvPicPr>
          <p:cNvPr id="5" name="Picture 4">
            <a:extLst>
              <a:ext uri="{FF2B5EF4-FFF2-40B4-BE49-F238E27FC236}">
                <a16:creationId xmlns:a16="http://schemas.microsoft.com/office/drawing/2014/main" id="{BCFA50E4-7277-C24C-9880-D31B9818DBB4}"/>
              </a:ext>
            </a:extLst>
          </p:cNvPr>
          <p:cNvPicPr>
            <a:picLocks noChangeAspect="1"/>
          </p:cNvPicPr>
          <p:nvPr/>
        </p:nvPicPr>
        <p:blipFill>
          <a:blip r:embed="rId2"/>
          <a:stretch>
            <a:fillRect/>
          </a:stretch>
        </p:blipFill>
        <p:spPr>
          <a:xfrm>
            <a:off x="609600" y="2947116"/>
            <a:ext cx="9324702" cy="4596684"/>
          </a:xfrm>
          <a:prstGeom prst="rect">
            <a:avLst/>
          </a:prstGeom>
        </p:spPr>
      </p:pic>
      <p:sp>
        <p:nvSpPr>
          <p:cNvPr id="7" name="TextBox 6">
            <a:extLst>
              <a:ext uri="{FF2B5EF4-FFF2-40B4-BE49-F238E27FC236}">
                <a16:creationId xmlns:a16="http://schemas.microsoft.com/office/drawing/2014/main" id="{B986FAD7-EFC4-1D42-8359-2F7EA0ED257E}"/>
              </a:ext>
            </a:extLst>
          </p:cNvPr>
          <p:cNvSpPr txBox="1"/>
          <p:nvPr/>
        </p:nvSpPr>
        <p:spPr>
          <a:xfrm>
            <a:off x="7264844" y="4872699"/>
            <a:ext cx="7001165" cy="1015663"/>
          </a:xfrm>
          <a:prstGeom prst="rect">
            <a:avLst/>
          </a:prstGeom>
          <a:noFill/>
        </p:spPr>
        <p:txBody>
          <a:bodyPr wrap="square" rtlCol="0">
            <a:spAutoFit/>
          </a:bodyPr>
          <a:lstStyle/>
          <a:p>
            <a:r>
              <a:rPr lang="en-CN" sz="2000" dirty="0">
                <a:solidFill>
                  <a:srgbClr val="A2424F"/>
                </a:solidFill>
                <a:latin typeface="Lato" panose="020F0502020204030203" pitchFamily="34" charset="77"/>
              </a:rPr>
              <a:t>Meaning of this foreign key:</a:t>
            </a:r>
          </a:p>
          <a:p>
            <a:pPr marL="342900" indent="-342900">
              <a:buFont typeface="Arial" panose="020B0604020202020204" pitchFamily="34" charset="0"/>
              <a:buChar char="•"/>
            </a:pPr>
            <a:r>
              <a:rPr lang="en-CN" sz="2000" dirty="0">
                <a:solidFill>
                  <a:schemeClr val="tx1">
                    <a:lumMod val="75000"/>
                    <a:lumOff val="25000"/>
                  </a:schemeClr>
                </a:solidFill>
                <a:latin typeface="Lato" panose="020F0502020204030203" pitchFamily="34" charset="77"/>
              </a:rPr>
              <a:t>The </a:t>
            </a:r>
            <a:r>
              <a:rPr lang="en-CN" sz="2000" dirty="0">
                <a:solidFill>
                  <a:schemeClr val="tx1">
                    <a:lumMod val="75000"/>
                    <a:lumOff val="25000"/>
                  </a:schemeClr>
                </a:solidFill>
                <a:latin typeface="Consolas" panose="020B0609020204030204" pitchFamily="49" charset="0"/>
                <a:cs typeface="Consolas" panose="020B0609020204030204" pitchFamily="49" charset="0"/>
              </a:rPr>
              <a:t>country</a:t>
            </a:r>
            <a:r>
              <a:rPr lang="en-CN" sz="2000" dirty="0">
                <a:solidFill>
                  <a:schemeClr val="tx1">
                    <a:lumMod val="75000"/>
                    <a:lumOff val="25000"/>
                  </a:schemeClr>
                </a:solidFill>
                <a:latin typeface="Lato" panose="020F0502020204030203" pitchFamily="34" charset="77"/>
              </a:rPr>
              <a:t> column in this table (movies) refers to the </a:t>
            </a:r>
            <a:r>
              <a:rPr lang="en-CN" sz="2000" dirty="0">
                <a:solidFill>
                  <a:schemeClr val="tx1">
                    <a:lumMod val="75000"/>
                    <a:lumOff val="25000"/>
                  </a:schemeClr>
                </a:solidFill>
                <a:latin typeface="Consolas" panose="020B0609020204030204" pitchFamily="49" charset="0"/>
                <a:cs typeface="Consolas" panose="020B0609020204030204" pitchFamily="49" charset="0"/>
              </a:rPr>
              <a:t>country_code</a:t>
            </a:r>
            <a:r>
              <a:rPr lang="en-CN" sz="2000" dirty="0">
                <a:solidFill>
                  <a:schemeClr val="tx1">
                    <a:lumMod val="75000"/>
                    <a:lumOff val="25000"/>
                  </a:schemeClr>
                </a:solidFill>
                <a:latin typeface="Lato" panose="020F0502020204030203" pitchFamily="34" charset="77"/>
              </a:rPr>
              <a:t> column in the table called </a:t>
            </a:r>
            <a:r>
              <a:rPr lang="en-CN" sz="2000" dirty="0">
                <a:solidFill>
                  <a:schemeClr val="tx1">
                    <a:lumMod val="75000"/>
                    <a:lumOff val="25000"/>
                  </a:schemeClr>
                </a:solidFill>
                <a:latin typeface="Consolas" panose="020B0609020204030204" pitchFamily="49" charset="0"/>
                <a:cs typeface="Consolas" panose="020B0609020204030204" pitchFamily="49" charset="0"/>
              </a:rPr>
              <a:t>country_list</a:t>
            </a:r>
          </a:p>
        </p:txBody>
      </p:sp>
      <p:sp>
        <p:nvSpPr>
          <p:cNvPr id="8" name="Rectangle 7">
            <a:extLst>
              <a:ext uri="{FF2B5EF4-FFF2-40B4-BE49-F238E27FC236}">
                <a16:creationId xmlns:a16="http://schemas.microsoft.com/office/drawing/2014/main" id="{37D29718-4C5A-0440-A4E3-890380AB7605}"/>
              </a:ext>
            </a:extLst>
          </p:cNvPr>
          <p:cNvSpPr/>
          <p:nvPr/>
        </p:nvSpPr>
        <p:spPr bwMode="auto">
          <a:xfrm>
            <a:off x="1676400" y="6146459"/>
            <a:ext cx="7543800" cy="304800"/>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9" name="TextBox 8">
            <a:extLst>
              <a:ext uri="{FF2B5EF4-FFF2-40B4-BE49-F238E27FC236}">
                <a16:creationId xmlns:a16="http://schemas.microsoft.com/office/drawing/2014/main" id="{BB608680-FB06-974E-8303-6556E8C621B0}"/>
              </a:ext>
            </a:extLst>
          </p:cNvPr>
          <p:cNvSpPr txBox="1"/>
          <p:nvPr/>
        </p:nvSpPr>
        <p:spPr>
          <a:xfrm>
            <a:off x="9645445" y="6192558"/>
            <a:ext cx="4620564" cy="1323439"/>
          </a:xfrm>
          <a:prstGeom prst="rect">
            <a:avLst/>
          </a:prstGeom>
          <a:noFill/>
        </p:spPr>
        <p:txBody>
          <a:bodyPr wrap="square" rtlCol="0">
            <a:spAutoFit/>
          </a:bodyPr>
          <a:lstStyle/>
          <a:p>
            <a:r>
              <a:rPr lang="en-CN" sz="2000" dirty="0">
                <a:solidFill>
                  <a:srgbClr val="A2424F"/>
                </a:solidFill>
                <a:latin typeface="Lato" panose="020F0502020204030203" pitchFamily="34" charset="77"/>
              </a:rPr>
              <a:t>Tip:</a:t>
            </a:r>
          </a:p>
          <a:p>
            <a:pPr marL="342900" indent="-342900">
              <a:buFont typeface="Arial" panose="020B0604020202020204" pitchFamily="34" charset="0"/>
              <a:buChar char="•"/>
            </a:pPr>
            <a:r>
              <a:rPr lang="en-CN" sz="2000" dirty="0">
                <a:solidFill>
                  <a:schemeClr val="tx1">
                    <a:lumMod val="75000"/>
                    <a:lumOff val="25000"/>
                  </a:schemeClr>
                </a:solidFill>
                <a:latin typeface="Consolas" panose="020B0609020204030204" pitchFamily="49" charset="0"/>
                <a:cs typeface="Consolas" panose="020B0609020204030204" pitchFamily="49" charset="0"/>
              </a:rPr>
              <a:t>country_code</a:t>
            </a:r>
            <a:r>
              <a:rPr lang="en-CN" sz="2000" dirty="0">
                <a:solidFill>
                  <a:schemeClr val="tx1">
                    <a:lumMod val="75000"/>
                    <a:lumOff val="25000"/>
                  </a:schemeClr>
                </a:solidFill>
                <a:latin typeface="Lato" panose="020F0502020204030203" pitchFamily="34" charset="77"/>
              </a:rPr>
              <a:t> should be a key (primary key or unique) in the table </a:t>
            </a:r>
            <a:r>
              <a:rPr lang="en-CN" sz="2000" dirty="0">
                <a:solidFill>
                  <a:schemeClr val="tx1">
                    <a:lumMod val="75000"/>
                    <a:lumOff val="25000"/>
                  </a:schemeClr>
                </a:solidFill>
                <a:latin typeface="Consolas" panose="020B0609020204030204" pitchFamily="49" charset="0"/>
                <a:cs typeface="Consolas" panose="020B0609020204030204" pitchFamily="49" charset="0"/>
              </a:rPr>
              <a:t>country_list</a:t>
            </a:r>
          </a:p>
        </p:txBody>
      </p:sp>
    </p:spTree>
    <p:extLst>
      <p:ext uri="{BB962C8B-B14F-4D97-AF65-F5344CB8AC3E}">
        <p14:creationId xmlns:p14="http://schemas.microsoft.com/office/powerpoint/2010/main" val="5102787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39B61F-3BD8-E447-880C-3AF7153B8C5C}"/>
              </a:ext>
            </a:extLst>
          </p:cNvPr>
          <p:cNvSpPr>
            <a:spLocks noGrp="1"/>
          </p:cNvSpPr>
          <p:nvPr>
            <p:ph idx="1"/>
          </p:nvPr>
        </p:nvSpPr>
        <p:spPr/>
        <p:txBody>
          <a:bodyPr/>
          <a:lstStyle/>
          <a:p>
            <a:r>
              <a:rPr lang="en-US" dirty="0"/>
              <a:t>Format:</a:t>
            </a:r>
          </a:p>
          <a:p>
            <a:pPr lvl="1"/>
            <a:r>
              <a:rPr lang="en-US" dirty="0">
                <a:latin typeface="Consolas" panose="020B0609020204030204" pitchFamily="49" charset="0"/>
                <a:cs typeface="Consolas" panose="020B0609020204030204" pitchFamily="49" charset="0"/>
              </a:rPr>
              <a:t>foreign key (Am, ..., An ) references r</a:t>
            </a:r>
          </a:p>
          <a:p>
            <a:endParaRPr lang="en-CN" dirty="0"/>
          </a:p>
          <a:p>
            <a:endParaRPr lang="en-CN" dirty="0"/>
          </a:p>
        </p:txBody>
      </p:sp>
      <p:sp>
        <p:nvSpPr>
          <p:cNvPr id="3" name="Title 2">
            <a:extLst>
              <a:ext uri="{FF2B5EF4-FFF2-40B4-BE49-F238E27FC236}">
                <a16:creationId xmlns:a16="http://schemas.microsoft.com/office/drawing/2014/main" id="{83CFAAC4-343E-054C-B080-8F27CF4EE4F9}"/>
              </a:ext>
            </a:extLst>
          </p:cNvPr>
          <p:cNvSpPr>
            <a:spLocks noGrp="1"/>
          </p:cNvSpPr>
          <p:nvPr>
            <p:ph type="title"/>
          </p:nvPr>
        </p:nvSpPr>
        <p:spPr/>
        <p:txBody>
          <a:bodyPr/>
          <a:lstStyle/>
          <a:p>
            <a:r>
              <a:rPr lang="en-CN" dirty="0"/>
              <a:t>Foreign Key</a:t>
            </a:r>
          </a:p>
        </p:txBody>
      </p:sp>
      <p:graphicFrame>
        <p:nvGraphicFramePr>
          <p:cNvPr id="4" name="Tableau 4">
            <a:extLst>
              <a:ext uri="{FF2B5EF4-FFF2-40B4-BE49-F238E27FC236}">
                <a16:creationId xmlns:a16="http://schemas.microsoft.com/office/drawing/2014/main" id="{8914E557-7B90-2646-91A2-F698E435C517}"/>
              </a:ext>
            </a:extLst>
          </p:cNvPr>
          <p:cNvGraphicFramePr>
            <a:graphicFrameLocks noGrp="1"/>
          </p:cNvGraphicFramePr>
          <p:nvPr>
            <p:extLst>
              <p:ext uri="{D42A27DB-BD31-4B8C-83A1-F6EECF244321}">
                <p14:modId xmlns:p14="http://schemas.microsoft.com/office/powerpoint/2010/main" val="375524693"/>
              </p:ext>
            </p:extLst>
          </p:nvPr>
        </p:nvGraphicFramePr>
        <p:xfrm>
          <a:off x="896435" y="3392214"/>
          <a:ext cx="3952431" cy="3606794"/>
        </p:xfrm>
        <a:graphic>
          <a:graphicData uri="http://schemas.openxmlformats.org/drawingml/2006/table">
            <a:tbl>
              <a:tblPr firstRow="1" bandRow="1">
                <a:tableStyleId>{5C22544A-7EE6-4342-B048-85BDC9FD1C3A}</a:tableStyleId>
              </a:tblPr>
              <a:tblGrid>
                <a:gridCol w="710434">
                  <a:extLst>
                    <a:ext uri="{9D8B030D-6E8A-4147-A177-3AD203B41FA5}">
                      <a16:colId xmlns:a16="http://schemas.microsoft.com/office/drawing/2014/main" val="1850732327"/>
                    </a:ext>
                  </a:extLst>
                </a:gridCol>
                <a:gridCol w="1801109">
                  <a:extLst>
                    <a:ext uri="{9D8B030D-6E8A-4147-A177-3AD203B41FA5}">
                      <a16:colId xmlns:a16="http://schemas.microsoft.com/office/drawing/2014/main" val="20000"/>
                    </a:ext>
                  </a:extLst>
                </a:gridCol>
                <a:gridCol w="780481">
                  <a:extLst>
                    <a:ext uri="{9D8B030D-6E8A-4147-A177-3AD203B41FA5}">
                      <a16:colId xmlns:a16="http://schemas.microsoft.com/office/drawing/2014/main" val="20001"/>
                    </a:ext>
                  </a:extLst>
                </a:gridCol>
                <a:gridCol w="660407">
                  <a:extLst>
                    <a:ext uri="{9D8B030D-6E8A-4147-A177-3AD203B41FA5}">
                      <a16:colId xmlns:a16="http://schemas.microsoft.com/office/drawing/2014/main" val="20002"/>
                    </a:ext>
                  </a:extLst>
                </a:gridCol>
              </a:tblGrid>
              <a:tr h="515475">
                <a:tc>
                  <a:txBody>
                    <a:bodyPr/>
                    <a:lstStyle/>
                    <a:p>
                      <a:r>
                        <a:rPr lang="en-GB" sz="1500" dirty="0">
                          <a:solidFill>
                            <a:srgbClr val="000000"/>
                          </a:solidFill>
                          <a:latin typeface="Lato" panose="020F0502020204030203" pitchFamily="34" charset="77"/>
                        </a:rPr>
                        <a:t>Movie ID</a:t>
                      </a: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r>
                        <a:rPr lang="fr-FR" sz="1500" dirty="0" err="1">
                          <a:solidFill>
                            <a:srgbClr val="000000"/>
                          </a:solidFill>
                          <a:latin typeface="Lato" panose="020F0502020204030203" pitchFamily="34" charset="77"/>
                        </a:rPr>
                        <a:t>Movie</a:t>
                      </a:r>
                      <a:r>
                        <a:rPr lang="fr-FR" sz="1500" dirty="0">
                          <a:solidFill>
                            <a:srgbClr val="000000"/>
                          </a:solidFill>
                          <a:latin typeface="Lato" panose="020F0502020204030203" pitchFamily="34" charset="77"/>
                        </a:rPr>
                        <a:t> </a:t>
                      </a:r>
                      <a:r>
                        <a:rPr lang="fr-FR" sz="1500" dirty="0" err="1">
                          <a:solidFill>
                            <a:srgbClr val="000000"/>
                          </a:solidFill>
                          <a:latin typeface="Lato" panose="020F0502020204030203" pitchFamily="34" charset="77"/>
                        </a:rPr>
                        <a:t>Title</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500" dirty="0">
                          <a:solidFill>
                            <a:srgbClr val="000000"/>
                          </a:solidFill>
                          <a:latin typeface="Lato" panose="020F0502020204030203" pitchFamily="34" charset="77"/>
                        </a:rPr>
                        <a:t>Country</a:t>
                      </a:r>
                      <a:endParaRPr lang="en-GB" sz="1500" dirty="0">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500" dirty="0" err="1">
                          <a:solidFill>
                            <a:srgbClr val="000000"/>
                          </a:solidFill>
                          <a:latin typeface="Lato" panose="020F0502020204030203" pitchFamily="34" charset="77"/>
                        </a:rPr>
                        <a:t>Year</a:t>
                      </a:r>
                      <a:endParaRPr lang="en-GB" sz="1500" dirty="0">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515475">
                <a:tc>
                  <a:txBody>
                    <a:bodyPr/>
                    <a:lstStyle/>
                    <a:p>
                      <a:r>
                        <a:rPr lang="en-GB" sz="1500" dirty="0">
                          <a:solidFill>
                            <a:srgbClr val="000000"/>
                          </a:solidFill>
                          <a:latin typeface="Lato" panose="020F0502020204030203" pitchFamily="34" charset="77"/>
                        </a:rPr>
                        <a:t>0</a:t>
                      </a: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dirty="0">
                          <a:solidFill>
                            <a:srgbClr val="000000"/>
                          </a:solidFill>
                          <a:latin typeface="Lato" panose="020F0502020204030203" pitchFamily="34" charset="77"/>
                        </a:rPr>
                        <a:t>Citizen Kane</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a:solidFill>
                            <a:srgbClr val="000000"/>
                          </a:solidFill>
                          <a:latin typeface="Lato" panose="020F0502020204030203" pitchFamily="34" charset="77"/>
                        </a:rPr>
                        <a:t>US</a:t>
                      </a:r>
                      <a:endParaRPr lang="en-GB" sz="150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a:solidFill>
                            <a:srgbClr val="000000"/>
                          </a:solidFill>
                          <a:latin typeface="Lato" panose="020F0502020204030203" pitchFamily="34" charset="77"/>
                        </a:rPr>
                        <a:t>1941</a:t>
                      </a:r>
                      <a:endParaRPr lang="en-GB" sz="150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43615">
                <a:tc>
                  <a:txBody>
                    <a:bodyPr/>
                    <a:lstStyle/>
                    <a:p>
                      <a:r>
                        <a:rPr lang="en-GB" sz="1500" dirty="0">
                          <a:solidFill>
                            <a:srgbClr val="000000"/>
                          </a:solidFill>
                          <a:latin typeface="Lato" panose="020F0502020204030203" pitchFamily="34" charset="77"/>
                        </a:rPr>
                        <a:t>1</a:t>
                      </a: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dirty="0">
                          <a:solidFill>
                            <a:srgbClr val="000000"/>
                          </a:solidFill>
                          <a:latin typeface="Lato" panose="020F0502020204030203" pitchFamily="34" charset="77"/>
                        </a:rPr>
                        <a:t>La règle du jeu</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dirty="0">
                          <a:solidFill>
                            <a:srgbClr val="000000"/>
                          </a:solidFill>
                          <a:latin typeface="Lato" panose="020F0502020204030203" pitchFamily="34" charset="77"/>
                        </a:rPr>
                        <a:t>FR</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dirty="0">
                          <a:solidFill>
                            <a:srgbClr val="000000"/>
                          </a:solidFill>
                          <a:latin typeface="Lato" panose="020F0502020204030203" pitchFamily="34" charset="77"/>
                        </a:rPr>
                        <a:t>1939</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72220">
                <a:tc>
                  <a:txBody>
                    <a:bodyPr/>
                    <a:lstStyle/>
                    <a:p>
                      <a:r>
                        <a:rPr lang="en-GB" sz="1500" dirty="0">
                          <a:solidFill>
                            <a:srgbClr val="000000"/>
                          </a:solidFill>
                          <a:latin typeface="Lato" panose="020F0502020204030203" pitchFamily="34" charset="77"/>
                        </a:rPr>
                        <a:t>2</a:t>
                      </a: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noFill/>
                  </a:tcPr>
                </a:tc>
                <a:tc>
                  <a:txBody>
                    <a:bodyPr/>
                    <a:lstStyle/>
                    <a:p>
                      <a:r>
                        <a:rPr lang="fr-FR" sz="1500" dirty="0">
                          <a:solidFill>
                            <a:srgbClr val="000000"/>
                          </a:solidFill>
                          <a:latin typeface="Lato" panose="020F0502020204030203" pitchFamily="34" charset="77"/>
                        </a:rPr>
                        <a:t>North By Northwest</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noFill/>
                  </a:tcPr>
                </a:tc>
                <a:tc>
                  <a:txBody>
                    <a:bodyPr/>
                    <a:lstStyle/>
                    <a:p>
                      <a:r>
                        <a:rPr lang="fr-FR" sz="1500" dirty="0">
                          <a:solidFill>
                            <a:srgbClr val="000000"/>
                          </a:solidFill>
                          <a:latin typeface="Lato" panose="020F0502020204030203" pitchFamily="34" charset="77"/>
                        </a:rPr>
                        <a:t>US</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noFill/>
                  </a:tcPr>
                </a:tc>
                <a:tc>
                  <a:txBody>
                    <a:bodyPr/>
                    <a:lstStyle/>
                    <a:p>
                      <a:r>
                        <a:rPr lang="fr-FR" sz="1500" dirty="0">
                          <a:solidFill>
                            <a:srgbClr val="000000"/>
                          </a:solidFill>
                          <a:latin typeface="Lato" panose="020F0502020204030203" pitchFamily="34" charset="77"/>
                        </a:rPr>
                        <a:t>1959</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noFill/>
                  </a:tcPr>
                </a:tc>
                <a:extLst>
                  <a:ext uri="{0D108BD9-81ED-4DB2-BD59-A6C34878D82A}">
                    <a16:rowId xmlns:a16="http://schemas.microsoft.com/office/drawing/2014/main" val="10003"/>
                  </a:ext>
                </a:extLst>
              </a:tr>
              <a:tr h="743615">
                <a:tc>
                  <a:txBody>
                    <a:bodyPr/>
                    <a:lstStyle/>
                    <a:p>
                      <a:r>
                        <a:rPr lang="en-GB" sz="1500" dirty="0">
                          <a:solidFill>
                            <a:srgbClr val="000000"/>
                          </a:solidFill>
                          <a:latin typeface="Lato" panose="020F0502020204030203" pitchFamily="34" charset="77"/>
                        </a:rPr>
                        <a:t>3</a:t>
                      </a: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a:solidFill>
                            <a:srgbClr val="000000"/>
                          </a:solidFill>
                          <a:latin typeface="Lato" panose="020F0502020204030203" pitchFamily="34" charset="77"/>
                        </a:rPr>
                        <a:t>Singin' in the Rain</a:t>
                      </a:r>
                      <a:endParaRPr lang="en-GB" sz="150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dirty="0">
                          <a:solidFill>
                            <a:srgbClr val="000000"/>
                          </a:solidFill>
                          <a:latin typeface="Lato" panose="020F0502020204030203" pitchFamily="34" charset="77"/>
                        </a:rPr>
                        <a:t>US</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a:solidFill>
                            <a:srgbClr val="000000"/>
                          </a:solidFill>
                          <a:latin typeface="Lato" panose="020F0502020204030203" pitchFamily="34" charset="77"/>
                        </a:rPr>
                        <a:t>1952</a:t>
                      </a:r>
                      <a:endParaRPr lang="en-GB" sz="150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15475">
                <a:tc>
                  <a:txBody>
                    <a:bodyPr/>
                    <a:lstStyle/>
                    <a:p>
                      <a:r>
                        <a:rPr lang="en-GB" sz="1500" dirty="0">
                          <a:solidFill>
                            <a:srgbClr val="000000"/>
                          </a:solidFill>
                          <a:latin typeface="Lato" panose="020F0502020204030203" pitchFamily="34" charset="77"/>
                        </a:rPr>
                        <a:t>4</a:t>
                      </a: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dirty="0">
                          <a:solidFill>
                            <a:srgbClr val="000000"/>
                          </a:solidFill>
                          <a:latin typeface="Lato" panose="020F0502020204030203" pitchFamily="34" charset="77"/>
                        </a:rPr>
                        <a:t>Rear Window</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a:solidFill>
                            <a:srgbClr val="000000"/>
                          </a:solidFill>
                          <a:latin typeface="Lato" panose="020F0502020204030203" pitchFamily="34" charset="77"/>
                        </a:rPr>
                        <a:t>US</a:t>
                      </a:r>
                      <a:endParaRPr lang="en-GB" sz="150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dirty="0">
                          <a:solidFill>
                            <a:srgbClr val="000000"/>
                          </a:solidFill>
                          <a:latin typeface="Lato" panose="020F0502020204030203" pitchFamily="34" charset="77"/>
                        </a:rPr>
                        <a:t>1954</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5" name="Tableau 4">
            <a:extLst>
              <a:ext uri="{FF2B5EF4-FFF2-40B4-BE49-F238E27FC236}">
                <a16:creationId xmlns:a16="http://schemas.microsoft.com/office/drawing/2014/main" id="{CBA6FD23-312C-974D-B3F5-2708BCC21FD0}"/>
              </a:ext>
            </a:extLst>
          </p:cNvPr>
          <p:cNvGraphicFramePr>
            <a:graphicFrameLocks noGrp="1"/>
          </p:cNvGraphicFramePr>
          <p:nvPr>
            <p:extLst>
              <p:ext uri="{D42A27DB-BD31-4B8C-83A1-F6EECF244321}">
                <p14:modId xmlns:p14="http://schemas.microsoft.com/office/powerpoint/2010/main" val="421528998"/>
              </p:ext>
            </p:extLst>
          </p:nvPr>
        </p:nvGraphicFramePr>
        <p:xfrm>
          <a:off x="8594641" y="3392214"/>
          <a:ext cx="5255794" cy="1652075"/>
        </p:xfrm>
        <a:graphic>
          <a:graphicData uri="http://schemas.openxmlformats.org/drawingml/2006/table">
            <a:tbl>
              <a:tblPr firstRow="1" bandRow="1">
                <a:tableStyleId>{5C22544A-7EE6-4342-B048-85BDC9FD1C3A}</a:tableStyleId>
              </a:tblPr>
              <a:tblGrid>
                <a:gridCol w="1325512">
                  <a:extLst>
                    <a:ext uri="{9D8B030D-6E8A-4147-A177-3AD203B41FA5}">
                      <a16:colId xmlns:a16="http://schemas.microsoft.com/office/drawing/2014/main" val="3913954852"/>
                    </a:ext>
                  </a:extLst>
                </a:gridCol>
                <a:gridCol w="1079219">
                  <a:extLst>
                    <a:ext uri="{9D8B030D-6E8A-4147-A177-3AD203B41FA5}">
                      <a16:colId xmlns:a16="http://schemas.microsoft.com/office/drawing/2014/main" val="20003"/>
                    </a:ext>
                  </a:extLst>
                </a:gridCol>
                <a:gridCol w="1075800">
                  <a:extLst>
                    <a:ext uri="{9D8B030D-6E8A-4147-A177-3AD203B41FA5}">
                      <a16:colId xmlns:a16="http://schemas.microsoft.com/office/drawing/2014/main" val="20004"/>
                    </a:ext>
                  </a:extLst>
                </a:gridCol>
                <a:gridCol w="1033266">
                  <a:extLst>
                    <a:ext uri="{9D8B030D-6E8A-4147-A177-3AD203B41FA5}">
                      <a16:colId xmlns:a16="http://schemas.microsoft.com/office/drawing/2014/main" val="732388475"/>
                    </a:ext>
                  </a:extLst>
                </a:gridCol>
                <a:gridCol w="741997">
                  <a:extLst>
                    <a:ext uri="{9D8B030D-6E8A-4147-A177-3AD203B41FA5}">
                      <a16:colId xmlns:a16="http://schemas.microsoft.com/office/drawing/2014/main" val="2881478592"/>
                    </a:ext>
                  </a:extLst>
                </a:gridCol>
              </a:tblGrid>
              <a:tr h="5433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a:solidFill>
                            <a:srgbClr val="000000"/>
                          </a:solidFill>
                          <a:latin typeface="Lato" panose="020F0502020204030203" pitchFamily="34" charset="77"/>
                          <a:ea typeface="+mn-ea"/>
                          <a:cs typeface="+mn-cs"/>
                        </a:rPr>
                        <a:t>Director ID</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err="1">
                          <a:solidFill>
                            <a:srgbClr val="000000"/>
                          </a:solidFill>
                          <a:latin typeface="Lato" panose="020F0502020204030203" pitchFamily="34" charset="77"/>
                        </a:rPr>
                        <a:t>Director_Firstname</a:t>
                      </a:r>
                      <a:endParaRPr lang="en-GB" sz="1600" dirty="0">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err="1">
                          <a:solidFill>
                            <a:srgbClr val="000000"/>
                          </a:solidFill>
                          <a:latin typeface="Lato" panose="020F0502020204030203" pitchFamily="34" charset="77"/>
                        </a:rPr>
                        <a:t>Director_Lastname</a:t>
                      </a:r>
                      <a:endParaRPr lang="en-GB" sz="1600" dirty="0">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a:solidFill>
                            <a:srgbClr val="000000"/>
                          </a:solidFill>
                          <a:latin typeface="Lato" panose="020F0502020204030203" pitchFamily="34" charset="77"/>
                          <a:ea typeface="+mn-ea"/>
                          <a:cs typeface="+mn-cs"/>
                        </a:rPr>
                        <a:t>Born</a:t>
                      </a: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a:solidFill>
                            <a:srgbClr val="000000"/>
                          </a:solidFill>
                          <a:latin typeface="Lato" panose="020F0502020204030203" pitchFamily="34" charset="77"/>
                          <a:ea typeface="+mn-ea"/>
                          <a:cs typeface="+mn-cs"/>
                        </a:rPr>
                        <a:t>Died</a:t>
                      </a: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342613">
                <a:tc>
                  <a:txBody>
                    <a:bodyPr/>
                    <a:lstStyle/>
                    <a:p>
                      <a:r>
                        <a:rPr lang="en-GB" sz="1600" dirty="0">
                          <a:solidFill>
                            <a:srgbClr val="000000"/>
                          </a:solidFill>
                          <a:latin typeface="Lato" panose="020F0502020204030203" pitchFamily="34" charset="77"/>
                        </a:rPr>
                        <a:t>1</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Alfred</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Hitchcock</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1899</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1980</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9694">
                <a:tc>
                  <a:txBody>
                    <a:bodyPr/>
                    <a:lstStyle/>
                    <a:p>
                      <a:r>
                        <a:rPr lang="en-GB" sz="1600" dirty="0">
                          <a:solidFill>
                            <a:srgbClr val="000000"/>
                          </a:solidFill>
                          <a:latin typeface="Lato" panose="020F0502020204030203" pitchFamily="34" charset="77"/>
                        </a:rPr>
                        <a:t>2</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Orson</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Welles</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1915</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1985</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9694">
                <a:tc>
                  <a:txBody>
                    <a:bodyPr/>
                    <a:lstStyle/>
                    <a:p>
                      <a:r>
                        <a:rPr lang="en-GB" sz="1600" dirty="0">
                          <a:solidFill>
                            <a:srgbClr val="000000"/>
                          </a:solidFill>
                          <a:latin typeface="Lato" panose="020F0502020204030203" pitchFamily="34" charset="77"/>
                        </a:rPr>
                        <a:t>3</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2933500451"/>
                  </a:ext>
                </a:extLst>
              </a:tr>
            </a:tbl>
          </a:graphicData>
        </a:graphic>
      </p:graphicFrame>
      <p:sp>
        <p:nvSpPr>
          <p:cNvPr id="6" name="TextBox 5">
            <a:extLst>
              <a:ext uri="{FF2B5EF4-FFF2-40B4-BE49-F238E27FC236}">
                <a16:creationId xmlns:a16="http://schemas.microsoft.com/office/drawing/2014/main" id="{E96D3D1F-BB7B-1C4E-8E3D-5DAF9246F28D}"/>
              </a:ext>
            </a:extLst>
          </p:cNvPr>
          <p:cNvSpPr txBox="1"/>
          <p:nvPr/>
        </p:nvSpPr>
        <p:spPr>
          <a:xfrm>
            <a:off x="1424850" y="7082135"/>
            <a:ext cx="2895600" cy="461665"/>
          </a:xfrm>
          <a:prstGeom prst="rect">
            <a:avLst/>
          </a:prstGeom>
          <a:noFill/>
        </p:spPr>
        <p:txBody>
          <a:bodyPr wrap="square" rtlCol="0">
            <a:spAutoFit/>
          </a:bodyPr>
          <a:lstStyle/>
          <a:p>
            <a:pPr algn="ctr"/>
            <a:r>
              <a:rPr lang="en-CN" sz="2400" dirty="0">
                <a:latin typeface="Lato" panose="020F0502020204030203" pitchFamily="34" charset="77"/>
              </a:rPr>
              <a:t>Movie</a:t>
            </a:r>
            <a:r>
              <a:rPr lang="zh-CN" altLang="en-US" sz="2400" dirty="0">
                <a:latin typeface="Lato" panose="020F0502020204030203" pitchFamily="34" charset="77"/>
              </a:rPr>
              <a:t> </a:t>
            </a:r>
            <a:r>
              <a:rPr lang="en-US" altLang="zh-CN" sz="2400" dirty="0">
                <a:latin typeface="Lato" panose="020F0502020204030203" pitchFamily="34" charset="77"/>
              </a:rPr>
              <a:t>Entities</a:t>
            </a:r>
            <a:endParaRPr lang="en-CN" sz="2400" dirty="0">
              <a:latin typeface="Lato" panose="020F0502020204030203" pitchFamily="34" charset="77"/>
            </a:endParaRPr>
          </a:p>
        </p:txBody>
      </p:sp>
      <p:sp>
        <p:nvSpPr>
          <p:cNvPr id="7" name="TextBox 6">
            <a:extLst>
              <a:ext uri="{FF2B5EF4-FFF2-40B4-BE49-F238E27FC236}">
                <a16:creationId xmlns:a16="http://schemas.microsoft.com/office/drawing/2014/main" id="{69DA27BC-4879-5D47-9F26-6E035FFF8D60}"/>
              </a:ext>
            </a:extLst>
          </p:cNvPr>
          <p:cNvSpPr txBox="1"/>
          <p:nvPr/>
        </p:nvSpPr>
        <p:spPr>
          <a:xfrm>
            <a:off x="9774738" y="5195611"/>
            <a:ext cx="2895600" cy="461665"/>
          </a:xfrm>
          <a:prstGeom prst="rect">
            <a:avLst/>
          </a:prstGeom>
          <a:noFill/>
        </p:spPr>
        <p:txBody>
          <a:bodyPr wrap="square" rtlCol="0">
            <a:spAutoFit/>
          </a:bodyPr>
          <a:lstStyle/>
          <a:p>
            <a:pPr algn="ctr"/>
            <a:r>
              <a:rPr lang="en-CN" sz="2400" dirty="0">
                <a:latin typeface="Lato" panose="020F0502020204030203" pitchFamily="34" charset="77"/>
              </a:rPr>
              <a:t>Director</a:t>
            </a:r>
            <a:r>
              <a:rPr lang="zh-CN" altLang="en-US" sz="2400" dirty="0">
                <a:latin typeface="Lato" panose="020F0502020204030203" pitchFamily="34" charset="77"/>
              </a:rPr>
              <a:t> </a:t>
            </a:r>
            <a:r>
              <a:rPr lang="en-US" altLang="zh-CN" sz="2400" dirty="0">
                <a:latin typeface="Lato" panose="020F0502020204030203" pitchFamily="34" charset="77"/>
              </a:rPr>
              <a:t>Entities</a:t>
            </a:r>
            <a:endParaRPr lang="en-CN" sz="2400" dirty="0">
              <a:latin typeface="Lato" panose="020F0502020204030203" pitchFamily="34" charset="77"/>
            </a:endParaRPr>
          </a:p>
        </p:txBody>
      </p:sp>
      <p:sp>
        <p:nvSpPr>
          <p:cNvPr id="8" name="Rectangle 7">
            <a:extLst>
              <a:ext uri="{FF2B5EF4-FFF2-40B4-BE49-F238E27FC236}">
                <a16:creationId xmlns:a16="http://schemas.microsoft.com/office/drawing/2014/main" id="{578ECF2A-2026-864A-BA43-4EE0642B08A3}"/>
              </a:ext>
            </a:extLst>
          </p:cNvPr>
          <p:cNvSpPr/>
          <p:nvPr/>
        </p:nvSpPr>
        <p:spPr bwMode="auto">
          <a:xfrm>
            <a:off x="4848866" y="3392215"/>
            <a:ext cx="152400" cy="3606794"/>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graphicFrame>
        <p:nvGraphicFramePr>
          <p:cNvPr id="10" name="Tableau 4">
            <a:extLst>
              <a:ext uri="{FF2B5EF4-FFF2-40B4-BE49-F238E27FC236}">
                <a16:creationId xmlns:a16="http://schemas.microsoft.com/office/drawing/2014/main" id="{B4F92750-66DF-274D-B185-EC6CA8280E88}"/>
              </a:ext>
            </a:extLst>
          </p:cNvPr>
          <p:cNvGraphicFramePr>
            <a:graphicFrameLocks noGrp="1"/>
          </p:cNvGraphicFramePr>
          <p:nvPr>
            <p:extLst>
              <p:ext uri="{D42A27DB-BD31-4B8C-83A1-F6EECF244321}">
                <p14:modId xmlns:p14="http://schemas.microsoft.com/office/powerpoint/2010/main" val="779082367"/>
              </p:ext>
            </p:extLst>
          </p:nvPr>
        </p:nvGraphicFramePr>
        <p:xfrm>
          <a:off x="5703474" y="3836173"/>
          <a:ext cx="2109451" cy="1652075"/>
        </p:xfrm>
        <a:graphic>
          <a:graphicData uri="http://schemas.openxmlformats.org/drawingml/2006/table">
            <a:tbl>
              <a:tblPr firstRow="1" bandRow="1">
                <a:tableStyleId>{5C22544A-7EE6-4342-B048-85BDC9FD1C3A}</a:tableStyleId>
              </a:tblPr>
              <a:tblGrid>
                <a:gridCol w="966451">
                  <a:extLst>
                    <a:ext uri="{9D8B030D-6E8A-4147-A177-3AD203B41FA5}">
                      <a16:colId xmlns:a16="http://schemas.microsoft.com/office/drawing/2014/main" val="3913954852"/>
                    </a:ext>
                  </a:extLst>
                </a:gridCol>
                <a:gridCol w="1143000">
                  <a:extLst>
                    <a:ext uri="{9D8B030D-6E8A-4147-A177-3AD203B41FA5}">
                      <a16:colId xmlns:a16="http://schemas.microsoft.com/office/drawing/2014/main" val="20003"/>
                    </a:ext>
                  </a:extLst>
                </a:gridCol>
              </a:tblGrid>
              <a:tr h="5433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kern="1200" dirty="0">
                          <a:solidFill>
                            <a:srgbClr val="000000"/>
                          </a:solidFill>
                          <a:latin typeface="Lato" panose="020F0502020204030203" pitchFamily="34" charset="77"/>
                          <a:ea typeface="+mn-ea"/>
                          <a:cs typeface="+mn-cs"/>
                        </a:rPr>
                        <a:t>Movie ID</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err="1">
                          <a:solidFill>
                            <a:srgbClr val="000000"/>
                          </a:solidFill>
                          <a:latin typeface="Lato" panose="020F0502020204030203" pitchFamily="34" charset="77"/>
                        </a:rPr>
                        <a:t>Director</a:t>
                      </a:r>
                      <a:r>
                        <a:rPr lang="fr-FR" sz="1600" dirty="0">
                          <a:solidFill>
                            <a:srgbClr val="000000"/>
                          </a:solidFill>
                          <a:latin typeface="Lato" panose="020F0502020204030203" pitchFamily="34" charset="77"/>
                        </a:rPr>
                        <a:t> ID</a:t>
                      </a:r>
                      <a:endParaRPr lang="en-GB" sz="1600" dirty="0">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342613">
                <a:tc>
                  <a:txBody>
                    <a:bodyPr/>
                    <a:lstStyle/>
                    <a:p>
                      <a:r>
                        <a:rPr lang="en-GB" sz="1600" dirty="0">
                          <a:solidFill>
                            <a:srgbClr val="000000"/>
                          </a:solidFill>
                          <a:latin typeface="Lato" panose="020F0502020204030203" pitchFamily="34" charset="77"/>
                        </a:rPr>
                        <a:t>0</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2</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9694">
                <a:tc>
                  <a:txBody>
                    <a:bodyPr/>
                    <a:lstStyle/>
                    <a:p>
                      <a:r>
                        <a:rPr lang="en-GB" sz="1600" dirty="0">
                          <a:solidFill>
                            <a:srgbClr val="000000"/>
                          </a:solidFill>
                          <a:latin typeface="Lato" panose="020F0502020204030203" pitchFamily="34" charset="77"/>
                        </a:rPr>
                        <a:t>1</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5</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9694">
                <a:tc>
                  <a:txBody>
                    <a:bodyPr/>
                    <a:lstStyle/>
                    <a:p>
                      <a:r>
                        <a:rPr lang="en-GB" sz="1600" dirty="0">
                          <a:solidFill>
                            <a:srgbClr val="000000"/>
                          </a:solidFill>
                          <a:latin typeface="Lato" panose="020F0502020204030203" pitchFamily="34" charset="77"/>
                        </a:rPr>
                        <a:t>2</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a:t>
                      </a: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extLst>
                  <a:ext uri="{0D108BD9-81ED-4DB2-BD59-A6C34878D82A}">
                    <a16:rowId xmlns:a16="http://schemas.microsoft.com/office/drawing/2014/main" val="2933500451"/>
                  </a:ext>
                </a:extLst>
              </a:tr>
            </a:tbl>
          </a:graphicData>
        </a:graphic>
      </p:graphicFrame>
      <p:sp>
        <p:nvSpPr>
          <p:cNvPr id="11" name="Rectangle 10">
            <a:extLst>
              <a:ext uri="{FF2B5EF4-FFF2-40B4-BE49-F238E27FC236}">
                <a16:creationId xmlns:a16="http://schemas.microsoft.com/office/drawing/2014/main" id="{6449FFB7-C721-AD46-9BEC-FE82AD99EBD4}"/>
              </a:ext>
            </a:extLst>
          </p:cNvPr>
          <p:cNvSpPr/>
          <p:nvPr/>
        </p:nvSpPr>
        <p:spPr bwMode="auto">
          <a:xfrm>
            <a:off x="5544898" y="3836173"/>
            <a:ext cx="152400" cy="1652075"/>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2" name="Rectangle 11">
            <a:extLst>
              <a:ext uri="{FF2B5EF4-FFF2-40B4-BE49-F238E27FC236}">
                <a16:creationId xmlns:a16="http://schemas.microsoft.com/office/drawing/2014/main" id="{5BA38719-CD26-7D45-8605-8FCE143191DC}"/>
              </a:ext>
            </a:extLst>
          </p:cNvPr>
          <p:cNvSpPr/>
          <p:nvPr/>
        </p:nvSpPr>
        <p:spPr bwMode="auto">
          <a:xfrm>
            <a:off x="8442241" y="3392214"/>
            <a:ext cx="152400" cy="1652075"/>
          </a:xfrm>
          <a:prstGeom prst="rect">
            <a:avLst/>
          </a:prstGeom>
          <a:solidFill>
            <a:schemeClr val="accent3">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3" name="Rectangle 12">
            <a:extLst>
              <a:ext uri="{FF2B5EF4-FFF2-40B4-BE49-F238E27FC236}">
                <a16:creationId xmlns:a16="http://schemas.microsoft.com/office/drawing/2014/main" id="{8075CBA5-7805-6843-BE49-598508802DFE}"/>
              </a:ext>
            </a:extLst>
          </p:cNvPr>
          <p:cNvSpPr/>
          <p:nvPr/>
        </p:nvSpPr>
        <p:spPr bwMode="auto">
          <a:xfrm>
            <a:off x="7822408" y="3836172"/>
            <a:ext cx="152400" cy="1652075"/>
          </a:xfrm>
          <a:prstGeom prst="rect">
            <a:avLst/>
          </a:prstGeom>
          <a:solidFill>
            <a:schemeClr val="accent3">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4" name="TextBox 13">
            <a:extLst>
              <a:ext uri="{FF2B5EF4-FFF2-40B4-BE49-F238E27FC236}">
                <a16:creationId xmlns:a16="http://schemas.microsoft.com/office/drawing/2014/main" id="{0CD1CECE-D34B-4A40-8062-119F6CB530EF}"/>
              </a:ext>
            </a:extLst>
          </p:cNvPr>
          <p:cNvSpPr txBox="1"/>
          <p:nvPr/>
        </p:nvSpPr>
        <p:spPr>
          <a:xfrm>
            <a:off x="5697298" y="3338641"/>
            <a:ext cx="2109451" cy="461665"/>
          </a:xfrm>
          <a:prstGeom prst="rect">
            <a:avLst/>
          </a:prstGeom>
          <a:noFill/>
        </p:spPr>
        <p:txBody>
          <a:bodyPr wrap="square" rtlCol="0">
            <a:spAutoFit/>
          </a:bodyPr>
          <a:lstStyle/>
          <a:p>
            <a:pPr algn="ctr"/>
            <a:r>
              <a:rPr lang="en-CN" sz="2400" b="1" i="1" dirty="0">
                <a:latin typeface="Lato" panose="020F0502020204030203" pitchFamily="34" charset="77"/>
              </a:rPr>
              <a:t>Directed By</a:t>
            </a:r>
          </a:p>
        </p:txBody>
      </p:sp>
      <p:sp>
        <p:nvSpPr>
          <p:cNvPr id="15" name="Rectangle 14">
            <a:extLst>
              <a:ext uri="{FF2B5EF4-FFF2-40B4-BE49-F238E27FC236}">
                <a16:creationId xmlns:a16="http://schemas.microsoft.com/office/drawing/2014/main" id="{D6E7740A-6B4B-8C40-9FDF-942E01A4DE00}"/>
              </a:ext>
            </a:extLst>
          </p:cNvPr>
          <p:cNvSpPr/>
          <p:nvPr/>
        </p:nvSpPr>
        <p:spPr bwMode="auto">
          <a:xfrm>
            <a:off x="811161" y="3281235"/>
            <a:ext cx="847274" cy="3800900"/>
          </a:xfrm>
          <a:prstGeom prst="rect">
            <a:avLst/>
          </a:prstGeom>
          <a:noFill/>
          <a:ln w="38100" cap="flat" cmpd="sng" algn="ctr">
            <a:solidFill>
              <a:srgbClr val="A2424F"/>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6" name="Rectangle 15">
            <a:extLst>
              <a:ext uri="{FF2B5EF4-FFF2-40B4-BE49-F238E27FC236}">
                <a16:creationId xmlns:a16="http://schemas.microsoft.com/office/drawing/2014/main" id="{ACE8E75A-A1E2-5941-B624-624D1C8DC30D}"/>
              </a:ext>
            </a:extLst>
          </p:cNvPr>
          <p:cNvSpPr/>
          <p:nvPr/>
        </p:nvSpPr>
        <p:spPr bwMode="auto">
          <a:xfrm>
            <a:off x="8597890" y="3281235"/>
            <a:ext cx="1333968" cy="1914376"/>
          </a:xfrm>
          <a:prstGeom prst="rect">
            <a:avLst/>
          </a:prstGeom>
          <a:noFill/>
          <a:ln w="38100" cap="flat" cmpd="sng" algn="ctr">
            <a:solidFill>
              <a:srgbClr val="A2424F"/>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7" name="Rounded Rectangle 16">
            <a:extLst>
              <a:ext uri="{FF2B5EF4-FFF2-40B4-BE49-F238E27FC236}">
                <a16:creationId xmlns:a16="http://schemas.microsoft.com/office/drawing/2014/main" id="{36A15C33-1B69-574C-BB97-55FD7B611556}"/>
              </a:ext>
            </a:extLst>
          </p:cNvPr>
          <p:cNvSpPr/>
          <p:nvPr/>
        </p:nvSpPr>
        <p:spPr bwMode="auto">
          <a:xfrm>
            <a:off x="5544897" y="5657275"/>
            <a:ext cx="2494399" cy="1341733"/>
          </a:xfrm>
          <a:prstGeom prst="round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N" sz="2400" b="1" i="0" u="none" strike="noStrike" cap="none" normalizeH="0" baseline="0" dirty="0">
                <a:ln>
                  <a:noFill/>
                </a:ln>
                <a:solidFill>
                  <a:schemeClr val="tx1"/>
                </a:solidFill>
                <a:effectLst/>
                <a:latin typeface="Lato" panose="020F0502020204030203" pitchFamily="34" charset="77"/>
                <a:ea typeface="ＭＳ Ｐゴシック" pitchFamily="-107" charset="-128"/>
                <a:cs typeface="ＭＳ Ｐゴシック" pitchFamily="-107" charset="-128"/>
              </a:rPr>
              <a:t>Foreign keys required in this table</a:t>
            </a:r>
          </a:p>
        </p:txBody>
      </p:sp>
      <p:sp>
        <p:nvSpPr>
          <p:cNvPr id="18" name="Rectangle 17">
            <a:extLst>
              <a:ext uri="{FF2B5EF4-FFF2-40B4-BE49-F238E27FC236}">
                <a16:creationId xmlns:a16="http://schemas.microsoft.com/office/drawing/2014/main" id="{33DC8894-C869-C94D-B169-A7AC3E928C6C}"/>
              </a:ext>
            </a:extLst>
          </p:cNvPr>
          <p:cNvSpPr/>
          <p:nvPr/>
        </p:nvSpPr>
        <p:spPr bwMode="auto">
          <a:xfrm>
            <a:off x="5447226" y="3775587"/>
            <a:ext cx="2592069" cy="1799303"/>
          </a:xfrm>
          <a:prstGeom prst="rect">
            <a:avLst/>
          </a:prstGeom>
          <a:noFill/>
          <a:ln w="38100" cap="flat" cmpd="sng" algn="ctr">
            <a:solidFill>
              <a:srgbClr val="A2424F"/>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73130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9C1E59-0740-4C4A-AD55-43F4E9A5531C}"/>
              </a:ext>
            </a:extLst>
          </p:cNvPr>
          <p:cNvSpPr>
            <a:spLocks noGrp="1"/>
          </p:cNvSpPr>
          <p:nvPr>
            <p:ph idx="1"/>
          </p:nvPr>
        </p:nvSpPr>
        <p:spPr>
          <a:xfrm>
            <a:off x="838200" y="1981200"/>
            <a:ext cx="7010400" cy="5334000"/>
          </a:xfrm>
        </p:spPr>
        <p:txBody>
          <a:bodyPr/>
          <a:lstStyle/>
          <a:p>
            <a:r>
              <a:rPr lang="en-CN" dirty="0"/>
              <a:t>“SEQUEL: A Structured  English Query Language”</a:t>
            </a:r>
          </a:p>
          <a:p>
            <a:pPr lvl="1"/>
            <a:r>
              <a:rPr lang="en-US" dirty="0"/>
              <a:t>IBM Sequel language developed as part of System R project at the IBM San Jose Research Laboratory</a:t>
            </a:r>
          </a:p>
          <a:p>
            <a:pPr lvl="1"/>
            <a:r>
              <a:rPr lang="en-US" dirty="0"/>
              <a:t>An “easy” language, with an English-like syntax</a:t>
            </a:r>
          </a:p>
          <a:p>
            <a:pPr lvl="1"/>
            <a:endParaRPr lang="en-CN" dirty="0"/>
          </a:p>
        </p:txBody>
      </p:sp>
      <p:sp>
        <p:nvSpPr>
          <p:cNvPr id="3" name="Title 2">
            <a:extLst>
              <a:ext uri="{FF2B5EF4-FFF2-40B4-BE49-F238E27FC236}">
                <a16:creationId xmlns:a16="http://schemas.microsoft.com/office/drawing/2014/main" id="{88EA5BB6-3346-EA4D-9F4A-675195118C30}"/>
              </a:ext>
            </a:extLst>
          </p:cNvPr>
          <p:cNvSpPr>
            <a:spLocks noGrp="1"/>
          </p:cNvSpPr>
          <p:nvPr>
            <p:ph type="title"/>
          </p:nvPr>
        </p:nvSpPr>
        <p:spPr/>
        <p:txBody>
          <a:bodyPr/>
          <a:lstStyle/>
          <a:p>
            <a:r>
              <a:rPr lang="en-US"/>
              <a:t>Some </a:t>
            </a:r>
            <a:r>
              <a:rPr lang="en-US" altLang="zh-CN"/>
              <a:t>History</a:t>
            </a:r>
            <a:endParaRPr lang="en-CN"/>
          </a:p>
        </p:txBody>
      </p:sp>
      <p:pic>
        <p:nvPicPr>
          <p:cNvPr id="4" name="Picture 3">
            <a:extLst>
              <a:ext uri="{FF2B5EF4-FFF2-40B4-BE49-F238E27FC236}">
                <a16:creationId xmlns:a16="http://schemas.microsoft.com/office/drawing/2014/main" id="{A77CF223-695C-2B43-8367-64B5EDDC4598}"/>
              </a:ext>
            </a:extLst>
          </p:cNvPr>
          <p:cNvPicPr>
            <a:picLocks noChangeAspect="1"/>
          </p:cNvPicPr>
          <p:nvPr/>
        </p:nvPicPr>
        <p:blipFill>
          <a:blip r:embed="rId3"/>
          <a:stretch>
            <a:fillRect/>
          </a:stretch>
        </p:blipFill>
        <p:spPr>
          <a:xfrm>
            <a:off x="8083296" y="1179124"/>
            <a:ext cx="5705856" cy="5602676"/>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5" name="Rectangle 4">
            <a:extLst>
              <a:ext uri="{FF2B5EF4-FFF2-40B4-BE49-F238E27FC236}">
                <a16:creationId xmlns:a16="http://schemas.microsoft.com/office/drawing/2014/main" id="{001C8B07-5CBA-8C4C-B97B-0EECBF86488E}"/>
              </a:ext>
            </a:extLst>
          </p:cNvPr>
          <p:cNvSpPr/>
          <p:nvPr/>
        </p:nvSpPr>
        <p:spPr>
          <a:xfrm>
            <a:off x="7278624" y="7010400"/>
            <a:ext cx="7315200" cy="954107"/>
          </a:xfrm>
          <a:prstGeom prst="rect">
            <a:avLst/>
          </a:prstGeom>
        </p:spPr>
        <p:txBody>
          <a:bodyPr>
            <a:spAutoFit/>
          </a:bodyPr>
          <a:lstStyle/>
          <a:p>
            <a:r>
              <a:rPr lang="en-US" sz="1400">
                <a:solidFill>
                  <a:schemeClr val="tx1">
                    <a:lumMod val="65000"/>
                    <a:lumOff val="35000"/>
                  </a:schemeClr>
                </a:solidFill>
                <a:latin typeface="Lato" panose="020F0502020204030203" pitchFamily="34" charset="77"/>
              </a:rPr>
              <a:t>Donald D. Chamberlin and Raymond F. Boyce. 1974. SEQUEL: A structured English query language. In Proceedings of the 1974 ACM SIGFIDET (now SIGMOD) workshop on Data description, access and control (SIGFIDET '74). Association for Computing Machinery, New York, NY, USA, 249–264. </a:t>
            </a:r>
            <a:r>
              <a:rPr lang="en-US" sz="1400" err="1">
                <a:solidFill>
                  <a:schemeClr val="tx1">
                    <a:lumMod val="65000"/>
                    <a:lumOff val="35000"/>
                  </a:schemeClr>
                </a:solidFill>
                <a:latin typeface="Lato" panose="020F0502020204030203" pitchFamily="34" charset="77"/>
              </a:rPr>
              <a:t>DOI:https</a:t>
            </a:r>
            <a:r>
              <a:rPr lang="en-US" sz="1400">
                <a:solidFill>
                  <a:schemeClr val="tx1">
                    <a:lumMod val="65000"/>
                    <a:lumOff val="35000"/>
                  </a:schemeClr>
                </a:solidFill>
                <a:latin typeface="Lato" panose="020F0502020204030203" pitchFamily="34" charset="77"/>
              </a:rPr>
              <a:t>://</a:t>
            </a:r>
            <a:r>
              <a:rPr lang="en-US" sz="1400" err="1">
                <a:solidFill>
                  <a:schemeClr val="tx1">
                    <a:lumMod val="65000"/>
                    <a:lumOff val="35000"/>
                  </a:schemeClr>
                </a:solidFill>
                <a:latin typeface="Lato" panose="020F0502020204030203" pitchFamily="34" charset="77"/>
              </a:rPr>
              <a:t>doi.org</a:t>
            </a:r>
            <a:r>
              <a:rPr lang="en-US" sz="1400">
                <a:solidFill>
                  <a:schemeClr val="tx1">
                    <a:lumMod val="65000"/>
                    <a:lumOff val="35000"/>
                  </a:schemeClr>
                </a:solidFill>
                <a:latin typeface="Lato" panose="020F0502020204030203" pitchFamily="34" charset="77"/>
              </a:rPr>
              <a:t>/10.1145/800296.811515</a:t>
            </a:r>
            <a:endParaRPr lang="en-CN" sz="1400">
              <a:solidFill>
                <a:schemeClr val="tx1">
                  <a:lumMod val="65000"/>
                  <a:lumOff val="35000"/>
                </a:schemeClr>
              </a:solidFill>
              <a:latin typeface="Lato" panose="020F0502020204030203" pitchFamily="34" charset="77"/>
            </a:endParaRPr>
          </a:p>
        </p:txBody>
      </p:sp>
      <p:pic>
        <p:nvPicPr>
          <p:cNvPr id="6" name="Image 1" descr="don-chamberlin.png">
            <a:extLst>
              <a:ext uri="{FF2B5EF4-FFF2-40B4-BE49-F238E27FC236}">
                <a16:creationId xmlns:a16="http://schemas.microsoft.com/office/drawing/2014/main" id="{E53784D9-EAD4-0F42-A296-723A161F07F0}"/>
              </a:ext>
            </a:extLst>
          </p:cNvPr>
          <p:cNvPicPr>
            <a:picLocks noChangeAspect="1"/>
          </p:cNvPicPr>
          <p:nvPr/>
        </p:nvPicPr>
        <p:blipFill>
          <a:blip r:embed="rId4" cstate="print"/>
          <a:stretch>
            <a:fillRect/>
          </a:stretch>
        </p:blipFill>
        <p:spPr>
          <a:xfrm>
            <a:off x="603504" y="5678211"/>
            <a:ext cx="1800200" cy="2207177"/>
          </a:xfrm>
          <a:prstGeom prst="rect">
            <a:avLst/>
          </a:prstGeom>
        </p:spPr>
      </p:pic>
      <p:sp>
        <p:nvSpPr>
          <p:cNvPr id="7" name="ZoneTexte 2">
            <a:extLst>
              <a:ext uri="{FF2B5EF4-FFF2-40B4-BE49-F238E27FC236}">
                <a16:creationId xmlns:a16="http://schemas.microsoft.com/office/drawing/2014/main" id="{E8BD3A72-03F4-3245-BF13-0D3908928DC7}"/>
              </a:ext>
            </a:extLst>
          </p:cNvPr>
          <p:cNvSpPr txBox="1"/>
          <p:nvPr/>
        </p:nvSpPr>
        <p:spPr>
          <a:xfrm>
            <a:off x="2638400" y="6292067"/>
            <a:ext cx="3868080" cy="830997"/>
          </a:xfrm>
          <a:prstGeom prst="rect">
            <a:avLst/>
          </a:prstGeom>
          <a:noFill/>
        </p:spPr>
        <p:txBody>
          <a:bodyPr wrap="square" rtlCol="0">
            <a:spAutoFit/>
          </a:bodyPr>
          <a:lstStyle/>
          <a:p>
            <a:r>
              <a:rPr lang="fr-FR" sz="2400" b="1" dirty="0">
                <a:solidFill>
                  <a:schemeClr val="tx1">
                    <a:lumMod val="65000"/>
                    <a:lumOff val="35000"/>
                  </a:schemeClr>
                </a:solidFill>
                <a:latin typeface="Lato" panose="020F0502020204030203" pitchFamily="34" charset="77"/>
              </a:rPr>
              <a:t>Don </a:t>
            </a:r>
            <a:r>
              <a:rPr lang="fr-FR" sz="2400" b="1" dirty="0" err="1">
                <a:solidFill>
                  <a:schemeClr val="tx1">
                    <a:lumMod val="65000"/>
                    <a:lumOff val="35000"/>
                  </a:schemeClr>
                </a:solidFill>
                <a:latin typeface="Lato" panose="020F0502020204030203" pitchFamily="34" charset="77"/>
              </a:rPr>
              <a:t>Chamberlin</a:t>
            </a:r>
            <a:endParaRPr lang="fr-FR" sz="2400" b="1" dirty="0">
              <a:solidFill>
                <a:schemeClr val="tx1">
                  <a:lumMod val="65000"/>
                  <a:lumOff val="35000"/>
                </a:schemeClr>
              </a:solidFill>
              <a:latin typeface="Lato" panose="020F0502020204030203" pitchFamily="34" charset="77"/>
            </a:endParaRPr>
          </a:p>
          <a:p>
            <a:r>
              <a:rPr lang="fr-FR" sz="2400" b="1" dirty="0" err="1">
                <a:solidFill>
                  <a:schemeClr val="tx1">
                    <a:lumMod val="65000"/>
                    <a:lumOff val="35000"/>
                  </a:schemeClr>
                </a:solidFill>
                <a:latin typeface="Lato" panose="020F0502020204030203" pitchFamily="34" charset="77"/>
              </a:rPr>
              <a:t>with</a:t>
            </a:r>
            <a:r>
              <a:rPr lang="fr-FR" sz="2400" b="1" dirty="0">
                <a:solidFill>
                  <a:schemeClr val="tx1">
                    <a:lumMod val="65000"/>
                    <a:lumOff val="35000"/>
                  </a:schemeClr>
                </a:solidFill>
                <a:latin typeface="Lato" panose="020F0502020204030203" pitchFamily="34" charset="77"/>
              </a:rPr>
              <a:t>  Ray Boyce (1974)</a:t>
            </a:r>
          </a:p>
        </p:txBody>
      </p:sp>
    </p:spTree>
    <p:extLst>
      <p:ext uri="{BB962C8B-B14F-4D97-AF65-F5344CB8AC3E}">
        <p14:creationId xmlns:p14="http://schemas.microsoft.com/office/powerpoint/2010/main" val="19612730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AAE3A8-A701-DB48-9BB5-F02AE1FC4A99}"/>
              </a:ext>
            </a:extLst>
          </p:cNvPr>
          <p:cNvSpPr>
            <a:spLocks noGrp="1"/>
          </p:cNvSpPr>
          <p:nvPr>
            <p:ph idx="1"/>
          </p:nvPr>
        </p:nvSpPr>
        <p:spPr/>
        <p:txBody>
          <a:bodyPr/>
          <a:lstStyle/>
          <a:p>
            <a:r>
              <a:rPr lang="en-CN" dirty="0"/>
              <a:t>However, in some cases, foreign key can be a problem</a:t>
            </a:r>
          </a:p>
          <a:p>
            <a:pPr lvl="1"/>
            <a:r>
              <a:rPr lang="en-CN" dirty="0"/>
              <a:t>Especially in big data processing applications</a:t>
            </a:r>
          </a:p>
          <a:p>
            <a:pPr lvl="2"/>
            <a:r>
              <a:rPr lang="en-CN" dirty="0"/>
              <a:t>E.g., Alibaba Java Coding Guideline (</a:t>
            </a:r>
            <a:r>
              <a:rPr lang="en-CN" dirty="0">
                <a:latin typeface="Microsoft YaHei" panose="020B0503020204020204" pitchFamily="34" charset="-122"/>
                <a:ea typeface="Microsoft YaHei" panose="020B0503020204020204" pitchFamily="34" charset="-122"/>
              </a:rPr>
              <a:t>阿里巴巴Java开发手册</a:t>
            </a:r>
            <a:r>
              <a:rPr lang="en-CN" dirty="0"/>
              <a:t>)</a:t>
            </a:r>
          </a:p>
        </p:txBody>
      </p:sp>
      <p:sp>
        <p:nvSpPr>
          <p:cNvPr id="3" name="Title 2">
            <a:extLst>
              <a:ext uri="{FF2B5EF4-FFF2-40B4-BE49-F238E27FC236}">
                <a16:creationId xmlns:a16="http://schemas.microsoft.com/office/drawing/2014/main" id="{BDF246D8-EC63-BD45-A7B8-71D0D5673298}"/>
              </a:ext>
            </a:extLst>
          </p:cNvPr>
          <p:cNvSpPr>
            <a:spLocks noGrp="1"/>
          </p:cNvSpPr>
          <p:nvPr>
            <p:ph type="title"/>
          </p:nvPr>
        </p:nvSpPr>
        <p:spPr>
          <a:xfrm>
            <a:off x="833284" y="304800"/>
            <a:ext cx="12954000" cy="1422400"/>
          </a:xfrm>
        </p:spPr>
        <p:txBody>
          <a:bodyPr/>
          <a:lstStyle/>
          <a:p>
            <a:r>
              <a:rPr lang="en-CN" dirty="0"/>
              <a:t>Foreign Key</a:t>
            </a:r>
          </a:p>
        </p:txBody>
      </p:sp>
      <p:pic>
        <p:nvPicPr>
          <p:cNvPr id="4" name="Picture 3">
            <a:extLst>
              <a:ext uri="{FF2B5EF4-FFF2-40B4-BE49-F238E27FC236}">
                <a16:creationId xmlns:a16="http://schemas.microsoft.com/office/drawing/2014/main" id="{038902C6-B4ED-E54B-9683-CBD418716705}"/>
              </a:ext>
            </a:extLst>
          </p:cNvPr>
          <p:cNvPicPr>
            <a:picLocks noChangeAspect="1"/>
          </p:cNvPicPr>
          <p:nvPr/>
        </p:nvPicPr>
        <p:blipFill>
          <a:blip r:embed="rId2"/>
          <a:stretch>
            <a:fillRect/>
          </a:stretch>
        </p:blipFill>
        <p:spPr>
          <a:xfrm>
            <a:off x="3200400" y="4445205"/>
            <a:ext cx="8851900" cy="1866900"/>
          </a:xfrm>
          <a:prstGeom prst="rect">
            <a:avLst/>
          </a:prstGeom>
        </p:spPr>
      </p:pic>
      <p:pic>
        <p:nvPicPr>
          <p:cNvPr id="5" name="Picture 4">
            <a:extLst>
              <a:ext uri="{FF2B5EF4-FFF2-40B4-BE49-F238E27FC236}">
                <a16:creationId xmlns:a16="http://schemas.microsoft.com/office/drawing/2014/main" id="{FA411DCA-F5CD-8444-8FA6-47E0EBC654EA}"/>
              </a:ext>
            </a:extLst>
          </p:cNvPr>
          <p:cNvPicPr>
            <a:picLocks noChangeAspect="1"/>
          </p:cNvPicPr>
          <p:nvPr/>
        </p:nvPicPr>
        <p:blipFill>
          <a:blip r:embed="rId3"/>
          <a:stretch>
            <a:fillRect/>
          </a:stretch>
        </p:blipFill>
        <p:spPr>
          <a:xfrm>
            <a:off x="3048000" y="3784395"/>
            <a:ext cx="2108200" cy="558800"/>
          </a:xfrm>
          <a:prstGeom prst="rect">
            <a:avLst/>
          </a:prstGeom>
        </p:spPr>
      </p:pic>
      <p:sp>
        <p:nvSpPr>
          <p:cNvPr id="7" name="Rectangle 6">
            <a:extLst>
              <a:ext uri="{FF2B5EF4-FFF2-40B4-BE49-F238E27FC236}">
                <a16:creationId xmlns:a16="http://schemas.microsoft.com/office/drawing/2014/main" id="{66229C09-CC66-9E42-811F-2130D62EB5DE}"/>
              </a:ext>
            </a:extLst>
          </p:cNvPr>
          <p:cNvSpPr/>
          <p:nvPr/>
        </p:nvSpPr>
        <p:spPr>
          <a:xfrm>
            <a:off x="6324600" y="7603018"/>
            <a:ext cx="8305800" cy="584775"/>
          </a:xfrm>
          <a:prstGeom prst="rect">
            <a:avLst/>
          </a:prstGeom>
        </p:spPr>
        <p:txBody>
          <a:bodyPr wrap="square">
            <a:spAutoFit/>
          </a:bodyPr>
          <a:lstStyle/>
          <a:p>
            <a:r>
              <a:rPr lang="en-US" sz="1600" dirty="0">
                <a:solidFill>
                  <a:schemeClr val="tx1">
                    <a:lumMod val="75000"/>
                    <a:lumOff val="25000"/>
                  </a:schemeClr>
                </a:solidFill>
                <a:latin typeface="Consolas" panose="020B0609020204030204" pitchFamily="49" charset="0"/>
                <a:cs typeface="Consolas" panose="020B0609020204030204" pitchFamily="49" charset="0"/>
              </a:rPr>
              <a:t>https://</a:t>
            </a:r>
            <a:r>
              <a:rPr lang="en-US" sz="1600" dirty="0" err="1">
                <a:solidFill>
                  <a:schemeClr val="tx1">
                    <a:lumMod val="75000"/>
                    <a:lumOff val="25000"/>
                  </a:schemeClr>
                </a:solidFill>
                <a:latin typeface="Consolas" panose="020B0609020204030204" pitchFamily="49" charset="0"/>
                <a:cs typeface="Consolas" panose="020B0609020204030204" pitchFamily="49" charset="0"/>
              </a:rPr>
              <a:t>ucc.alicdn.com</a:t>
            </a:r>
            <a:r>
              <a:rPr lang="en-US" sz="1600" dirty="0">
                <a:solidFill>
                  <a:schemeClr val="tx1">
                    <a:lumMod val="75000"/>
                    <a:lumOff val="25000"/>
                  </a:schemeClr>
                </a:solidFill>
                <a:latin typeface="Consolas" panose="020B0609020204030204" pitchFamily="49" charset="0"/>
                <a:cs typeface="Consolas" panose="020B0609020204030204" pitchFamily="49" charset="0"/>
              </a:rPr>
              <a:t>/download/%E9%98%BF%E9%87%8C%E5%B7%B4%E5%B7%B4Java%E5%BC%80%E5%8F%91%E6%89%8B%E5%86%8C1.4.0.pdf</a:t>
            </a:r>
            <a:endParaRPr lang="en-CN" sz="16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8" name="Rectangle 7">
            <a:extLst>
              <a:ext uri="{FF2B5EF4-FFF2-40B4-BE49-F238E27FC236}">
                <a16:creationId xmlns:a16="http://schemas.microsoft.com/office/drawing/2014/main" id="{F0BA7131-44B9-1E4F-8F78-CF34E7CDA4CB}"/>
              </a:ext>
            </a:extLst>
          </p:cNvPr>
          <p:cNvSpPr/>
          <p:nvPr/>
        </p:nvSpPr>
        <p:spPr bwMode="auto">
          <a:xfrm>
            <a:off x="4508500" y="5524396"/>
            <a:ext cx="5854700" cy="360209"/>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41842432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7C4CDC-F98C-A84D-9351-CBC73B4C1EB4}"/>
              </a:ext>
            </a:extLst>
          </p:cNvPr>
          <p:cNvSpPr>
            <a:spLocks noGrp="1"/>
          </p:cNvSpPr>
          <p:nvPr>
            <p:ph idx="1"/>
          </p:nvPr>
        </p:nvSpPr>
        <p:spPr/>
        <p:txBody>
          <a:bodyPr/>
          <a:lstStyle/>
          <a:p>
            <a:r>
              <a:rPr lang="en-US" dirty="0"/>
              <a:t>Creating tables requires:</a:t>
            </a:r>
          </a:p>
          <a:p>
            <a:pPr lvl="1"/>
            <a:r>
              <a:rPr lang="en-US" dirty="0"/>
              <a:t>Proper modelling</a:t>
            </a:r>
          </a:p>
          <a:p>
            <a:pPr lvl="1"/>
            <a:r>
              <a:rPr lang="en-US" dirty="0"/>
              <a:t>Defining keys</a:t>
            </a:r>
          </a:p>
          <a:p>
            <a:pPr lvl="1"/>
            <a:r>
              <a:rPr lang="en-US" dirty="0"/>
              <a:t>Determining correct data types</a:t>
            </a:r>
          </a:p>
          <a:p>
            <a:pPr lvl="1"/>
            <a:r>
              <a:rPr lang="en-US" dirty="0"/>
              <a:t>Defining constraints</a:t>
            </a:r>
          </a:p>
          <a:p>
            <a:endParaRPr lang="en-US" dirty="0"/>
          </a:p>
          <a:p>
            <a:r>
              <a:rPr lang="en-US" dirty="0"/>
              <a:t>Boring, but important</a:t>
            </a:r>
          </a:p>
          <a:p>
            <a:pPr lvl="1"/>
            <a:r>
              <a:rPr lang="en-US" dirty="0">
                <a:solidFill>
                  <a:srgbClr val="A2424F"/>
                </a:solidFill>
              </a:rPr>
              <a:t>No further checks </a:t>
            </a:r>
            <a:r>
              <a:rPr lang="en-US" dirty="0"/>
              <a:t>in the application programs; most things are ensured in the database layer</a:t>
            </a:r>
          </a:p>
          <a:p>
            <a:endParaRPr lang="en-CN" dirty="0"/>
          </a:p>
        </p:txBody>
      </p:sp>
      <p:sp>
        <p:nvSpPr>
          <p:cNvPr id="3" name="Title 2">
            <a:extLst>
              <a:ext uri="{FF2B5EF4-FFF2-40B4-BE49-F238E27FC236}">
                <a16:creationId xmlns:a16="http://schemas.microsoft.com/office/drawing/2014/main" id="{6615E55A-566F-6B41-B987-68184E9BC4DD}"/>
              </a:ext>
            </a:extLst>
          </p:cNvPr>
          <p:cNvSpPr>
            <a:spLocks noGrp="1"/>
          </p:cNvSpPr>
          <p:nvPr>
            <p:ph type="title"/>
          </p:nvPr>
        </p:nvSpPr>
        <p:spPr/>
        <p:txBody>
          <a:bodyPr/>
          <a:lstStyle/>
          <a:p>
            <a:r>
              <a:rPr lang="en-CN" dirty="0"/>
              <a:t>Summary: How to Create Tables</a:t>
            </a:r>
          </a:p>
        </p:txBody>
      </p:sp>
    </p:spTree>
    <p:extLst>
      <p:ext uri="{BB962C8B-B14F-4D97-AF65-F5344CB8AC3E}">
        <p14:creationId xmlns:p14="http://schemas.microsoft.com/office/powerpoint/2010/main" val="40588170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74C264-AE96-B748-BC1F-7DA2CFD39169}"/>
              </a:ext>
            </a:extLst>
          </p:cNvPr>
          <p:cNvSpPr>
            <a:spLocks noGrp="1"/>
          </p:cNvSpPr>
          <p:nvPr>
            <p:ph idx="1"/>
          </p:nvPr>
        </p:nvSpPr>
        <p:spPr/>
        <p:txBody>
          <a:bodyPr/>
          <a:lstStyle/>
          <a:p>
            <a:r>
              <a:rPr lang="en-US" dirty="0"/>
              <a:t>Insert  </a:t>
            </a:r>
          </a:p>
          <a:p>
            <a:pPr lvl="1"/>
            <a:r>
              <a:rPr lang="en-US" dirty="0">
                <a:latin typeface="Consolas" panose="020B0609020204030204" pitchFamily="49" charset="0"/>
                <a:cs typeface="Consolas" panose="020B0609020204030204" pitchFamily="49" charset="0"/>
              </a:rPr>
              <a:t>insert into instructor values ('10211', 'Smith', 'Biology', 66000);</a:t>
            </a:r>
          </a:p>
          <a:p>
            <a:r>
              <a:rPr lang="en-US" dirty="0"/>
              <a:t>Delete </a:t>
            </a:r>
          </a:p>
          <a:p>
            <a:pPr lvl="1"/>
            <a:r>
              <a:rPr lang="en-US" dirty="0"/>
              <a:t>Remove all tuples from the student relation</a:t>
            </a:r>
          </a:p>
          <a:p>
            <a:pPr lvl="2"/>
            <a:r>
              <a:rPr lang="en-US" dirty="0">
                <a:latin typeface="Consolas" panose="020B0609020204030204" pitchFamily="49" charset="0"/>
                <a:cs typeface="Consolas" panose="020B0609020204030204" pitchFamily="49" charset="0"/>
              </a:rPr>
              <a:t>delete from movies  </a:t>
            </a:r>
          </a:p>
          <a:p>
            <a:endParaRPr lang="en-CN" dirty="0"/>
          </a:p>
        </p:txBody>
      </p:sp>
      <p:sp>
        <p:nvSpPr>
          <p:cNvPr id="3" name="Title 2">
            <a:extLst>
              <a:ext uri="{FF2B5EF4-FFF2-40B4-BE49-F238E27FC236}">
                <a16:creationId xmlns:a16="http://schemas.microsoft.com/office/drawing/2014/main" id="{1B6A15EB-A5AA-C047-A92B-CC4EB60A719C}"/>
              </a:ext>
            </a:extLst>
          </p:cNvPr>
          <p:cNvSpPr>
            <a:spLocks noGrp="1"/>
          </p:cNvSpPr>
          <p:nvPr>
            <p:ph type="title"/>
          </p:nvPr>
        </p:nvSpPr>
        <p:spPr/>
        <p:txBody>
          <a:bodyPr/>
          <a:lstStyle/>
          <a:p>
            <a:r>
              <a:rPr lang="en-CN" dirty="0"/>
              <a:t>Updates to Tables</a:t>
            </a:r>
          </a:p>
        </p:txBody>
      </p:sp>
    </p:spTree>
    <p:extLst>
      <p:ext uri="{BB962C8B-B14F-4D97-AF65-F5344CB8AC3E}">
        <p14:creationId xmlns:p14="http://schemas.microsoft.com/office/powerpoint/2010/main" val="42445229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125141-D87C-4649-B7D6-7B6D3A622AF4}"/>
              </a:ext>
            </a:extLst>
          </p:cNvPr>
          <p:cNvSpPr>
            <a:spLocks noGrp="1"/>
          </p:cNvSpPr>
          <p:nvPr>
            <p:ph idx="1"/>
          </p:nvPr>
        </p:nvSpPr>
        <p:spPr/>
        <p:txBody>
          <a:bodyPr/>
          <a:lstStyle/>
          <a:p>
            <a:r>
              <a:rPr lang="en-US" dirty="0"/>
              <a:t>Drop Table</a:t>
            </a:r>
          </a:p>
          <a:p>
            <a:pPr lvl="1"/>
            <a:r>
              <a:rPr lang="en-US" dirty="0">
                <a:latin typeface="Consolas" panose="020B0609020204030204" pitchFamily="49" charset="0"/>
                <a:cs typeface="Consolas" panose="020B0609020204030204" pitchFamily="49" charset="0"/>
              </a:rPr>
              <a:t>drop table r</a:t>
            </a:r>
          </a:p>
          <a:p>
            <a:r>
              <a:rPr lang="en-US" dirty="0"/>
              <a:t>Alter  </a:t>
            </a:r>
          </a:p>
          <a:p>
            <a:pPr lvl="1"/>
            <a:r>
              <a:rPr lang="en-US" dirty="0">
                <a:latin typeface="Consolas" panose="020B0609020204030204" pitchFamily="49" charset="0"/>
                <a:cs typeface="Consolas" panose="020B0609020204030204" pitchFamily="49" charset="0"/>
              </a:rPr>
              <a:t>alter table r add A D</a:t>
            </a:r>
          </a:p>
          <a:p>
            <a:pPr lvl="2"/>
            <a:r>
              <a:rPr lang="en-US" dirty="0"/>
              <a:t>where A is the name of the attribute to be added to relation r  and D is the domain of A.</a:t>
            </a:r>
          </a:p>
          <a:p>
            <a:pPr lvl="2"/>
            <a:r>
              <a:rPr lang="en-US"/>
              <a:t>All existing </a:t>
            </a:r>
            <a:r>
              <a:rPr lang="en-US" dirty="0"/>
              <a:t>tuples in the relation are assigned null as the value for the new attribute.  </a:t>
            </a:r>
          </a:p>
          <a:p>
            <a:pPr lvl="1"/>
            <a:r>
              <a:rPr lang="en-US" dirty="0">
                <a:latin typeface="Consolas" panose="020B0609020204030204" pitchFamily="49" charset="0"/>
                <a:cs typeface="Consolas" panose="020B0609020204030204" pitchFamily="49" charset="0"/>
              </a:rPr>
              <a:t>alter table r drop A</a:t>
            </a:r>
          </a:p>
          <a:p>
            <a:pPr lvl="2"/>
            <a:r>
              <a:rPr lang="en-US" dirty="0"/>
              <a:t>where A is the name of an attribute of relation r</a:t>
            </a:r>
          </a:p>
          <a:p>
            <a:pPr lvl="2"/>
            <a:r>
              <a:rPr lang="en-US" dirty="0"/>
              <a:t>Dropping of attributes not supported by many databases.</a:t>
            </a:r>
          </a:p>
          <a:p>
            <a:endParaRPr lang="en-CN" dirty="0"/>
          </a:p>
        </p:txBody>
      </p:sp>
      <p:sp>
        <p:nvSpPr>
          <p:cNvPr id="3" name="Title 2">
            <a:extLst>
              <a:ext uri="{FF2B5EF4-FFF2-40B4-BE49-F238E27FC236}">
                <a16:creationId xmlns:a16="http://schemas.microsoft.com/office/drawing/2014/main" id="{A254DA7B-056D-364B-9F5B-D112CE2554B2}"/>
              </a:ext>
            </a:extLst>
          </p:cNvPr>
          <p:cNvSpPr>
            <a:spLocks noGrp="1"/>
          </p:cNvSpPr>
          <p:nvPr>
            <p:ph type="title"/>
          </p:nvPr>
        </p:nvSpPr>
        <p:spPr/>
        <p:txBody>
          <a:bodyPr/>
          <a:lstStyle/>
          <a:p>
            <a:r>
              <a:rPr lang="en-CN" dirty="0"/>
              <a:t>Updates to Tables</a:t>
            </a:r>
          </a:p>
        </p:txBody>
      </p:sp>
    </p:spTree>
    <p:extLst>
      <p:ext uri="{BB962C8B-B14F-4D97-AF65-F5344CB8AC3E}">
        <p14:creationId xmlns:p14="http://schemas.microsoft.com/office/powerpoint/2010/main" val="4995448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9D8990-12FE-AA4D-9597-6D9FB02FC78A}"/>
              </a:ext>
            </a:extLst>
          </p:cNvPr>
          <p:cNvSpPr>
            <a:spLocks noGrp="1"/>
          </p:cNvSpPr>
          <p:nvPr>
            <p:ph idx="1"/>
          </p:nvPr>
        </p:nvSpPr>
        <p:spPr>
          <a:xfrm>
            <a:off x="838200" y="1981200"/>
            <a:ext cx="5943600" cy="5334000"/>
          </a:xfrm>
        </p:spPr>
        <p:txBody>
          <a:bodyPr/>
          <a:lstStyle/>
          <a:p>
            <a:r>
              <a:rPr lang="en-CN" dirty="0"/>
              <a:t>More about insert</a:t>
            </a:r>
          </a:p>
          <a:p>
            <a:pPr lvl="1"/>
            <a:endParaRPr lang="en-CN" dirty="0"/>
          </a:p>
        </p:txBody>
      </p:sp>
      <p:sp>
        <p:nvSpPr>
          <p:cNvPr id="3" name="Title 2">
            <a:extLst>
              <a:ext uri="{FF2B5EF4-FFF2-40B4-BE49-F238E27FC236}">
                <a16:creationId xmlns:a16="http://schemas.microsoft.com/office/drawing/2014/main" id="{AC628BD5-41FE-984F-AE90-1E2CA1B720D2}"/>
              </a:ext>
            </a:extLst>
          </p:cNvPr>
          <p:cNvSpPr>
            <a:spLocks noGrp="1"/>
          </p:cNvSpPr>
          <p:nvPr>
            <p:ph type="title"/>
          </p:nvPr>
        </p:nvSpPr>
        <p:spPr/>
        <p:txBody>
          <a:bodyPr/>
          <a:lstStyle/>
          <a:p>
            <a:r>
              <a:rPr lang="en-CN" dirty="0"/>
              <a:t>Updates to Tables</a:t>
            </a:r>
          </a:p>
        </p:txBody>
      </p:sp>
      <p:pic>
        <p:nvPicPr>
          <p:cNvPr id="9" name="Picture 8">
            <a:extLst>
              <a:ext uri="{FF2B5EF4-FFF2-40B4-BE49-F238E27FC236}">
                <a16:creationId xmlns:a16="http://schemas.microsoft.com/office/drawing/2014/main" id="{EDA3DD5A-43D6-554E-979D-789BA0FDD48E}"/>
              </a:ext>
            </a:extLst>
          </p:cNvPr>
          <p:cNvPicPr>
            <a:picLocks noChangeAspect="1"/>
          </p:cNvPicPr>
          <p:nvPr/>
        </p:nvPicPr>
        <p:blipFill rotWithShape="1">
          <a:blip r:embed="rId2"/>
          <a:srcRect t="3979"/>
          <a:stretch/>
        </p:blipFill>
        <p:spPr>
          <a:xfrm>
            <a:off x="533400" y="2565399"/>
            <a:ext cx="10305738" cy="5121787"/>
          </a:xfrm>
          <a:prstGeom prst="rect">
            <a:avLst/>
          </a:prstGeom>
        </p:spPr>
      </p:pic>
      <p:sp>
        <p:nvSpPr>
          <p:cNvPr id="10" name="Rectangle 9">
            <a:extLst>
              <a:ext uri="{FF2B5EF4-FFF2-40B4-BE49-F238E27FC236}">
                <a16:creationId xmlns:a16="http://schemas.microsoft.com/office/drawing/2014/main" id="{9AF7BDE6-80BD-F94C-91C7-D9281E13BF44}"/>
              </a:ext>
            </a:extLst>
          </p:cNvPr>
          <p:cNvSpPr/>
          <p:nvPr/>
        </p:nvSpPr>
        <p:spPr bwMode="auto">
          <a:xfrm>
            <a:off x="2743200" y="5715000"/>
            <a:ext cx="3657600" cy="376084"/>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2" name="TextBox 11">
            <a:extLst>
              <a:ext uri="{FF2B5EF4-FFF2-40B4-BE49-F238E27FC236}">
                <a16:creationId xmlns:a16="http://schemas.microsoft.com/office/drawing/2014/main" id="{E12189AC-F204-364A-9A0F-CA1074532FCE}"/>
              </a:ext>
            </a:extLst>
          </p:cNvPr>
          <p:cNvSpPr txBox="1"/>
          <p:nvPr/>
        </p:nvSpPr>
        <p:spPr>
          <a:xfrm>
            <a:off x="3832123" y="5302283"/>
            <a:ext cx="5181600" cy="400110"/>
          </a:xfrm>
          <a:prstGeom prst="rect">
            <a:avLst/>
          </a:prstGeom>
          <a:noFill/>
        </p:spPr>
        <p:txBody>
          <a:bodyPr wrap="square" rtlCol="0">
            <a:spAutoFit/>
          </a:bodyPr>
          <a:lstStyle/>
          <a:p>
            <a:r>
              <a:rPr lang="en-CN" sz="2000" dirty="0">
                <a:solidFill>
                  <a:srgbClr val="A2424F"/>
                </a:solidFill>
                <a:latin typeface="Lato" panose="020F0502020204030203" pitchFamily="34" charset="77"/>
              </a:rPr>
              <a:t>Values must match column names one by one</a:t>
            </a:r>
          </a:p>
        </p:txBody>
      </p:sp>
      <p:sp>
        <p:nvSpPr>
          <p:cNvPr id="17" name="Rectangle 16">
            <a:extLst>
              <a:ext uri="{FF2B5EF4-FFF2-40B4-BE49-F238E27FC236}">
                <a16:creationId xmlns:a16="http://schemas.microsoft.com/office/drawing/2014/main" id="{648897FF-4E04-D244-B298-C77136A1266D}"/>
              </a:ext>
            </a:extLst>
          </p:cNvPr>
          <p:cNvSpPr/>
          <p:nvPr/>
        </p:nvSpPr>
        <p:spPr bwMode="auto">
          <a:xfrm>
            <a:off x="7197213" y="5715000"/>
            <a:ext cx="3013587" cy="376084"/>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37630780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9D8990-12FE-AA4D-9597-6D9FB02FC78A}"/>
              </a:ext>
            </a:extLst>
          </p:cNvPr>
          <p:cNvSpPr>
            <a:spLocks noGrp="1"/>
          </p:cNvSpPr>
          <p:nvPr>
            <p:ph idx="1"/>
          </p:nvPr>
        </p:nvSpPr>
        <p:spPr>
          <a:xfrm>
            <a:off x="838200" y="1981200"/>
            <a:ext cx="5943600" cy="5334000"/>
          </a:xfrm>
        </p:spPr>
        <p:txBody>
          <a:bodyPr/>
          <a:lstStyle/>
          <a:p>
            <a:r>
              <a:rPr lang="en-CN" dirty="0"/>
              <a:t>More about insert</a:t>
            </a:r>
          </a:p>
          <a:p>
            <a:pPr lvl="1"/>
            <a:endParaRPr lang="en-CN" dirty="0"/>
          </a:p>
        </p:txBody>
      </p:sp>
      <p:sp>
        <p:nvSpPr>
          <p:cNvPr id="3" name="Title 2">
            <a:extLst>
              <a:ext uri="{FF2B5EF4-FFF2-40B4-BE49-F238E27FC236}">
                <a16:creationId xmlns:a16="http://schemas.microsoft.com/office/drawing/2014/main" id="{AC628BD5-41FE-984F-AE90-1E2CA1B720D2}"/>
              </a:ext>
            </a:extLst>
          </p:cNvPr>
          <p:cNvSpPr>
            <a:spLocks noGrp="1"/>
          </p:cNvSpPr>
          <p:nvPr>
            <p:ph type="title"/>
          </p:nvPr>
        </p:nvSpPr>
        <p:spPr/>
        <p:txBody>
          <a:bodyPr/>
          <a:lstStyle/>
          <a:p>
            <a:r>
              <a:rPr lang="en-CN" dirty="0"/>
              <a:t>Updates to Tables</a:t>
            </a:r>
          </a:p>
        </p:txBody>
      </p:sp>
      <p:pic>
        <p:nvPicPr>
          <p:cNvPr id="9" name="Picture 8">
            <a:extLst>
              <a:ext uri="{FF2B5EF4-FFF2-40B4-BE49-F238E27FC236}">
                <a16:creationId xmlns:a16="http://schemas.microsoft.com/office/drawing/2014/main" id="{EDA3DD5A-43D6-554E-979D-789BA0FDD48E}"/>
              </a:ext>
            </a:extLst>
          </p:cNvPr>
          <p:cNvPicPr>
            <a:picLocks noChangeAspect="1"/>
          </p:cNvPicPr>
          <p:nvPr/>
        </p:nvPicPr>
        <p:blipFill rotWithShape="1">
          <a:blip r:embed="rId3"/>
          <a:srcRect t="3979"/>
          <a:stretch/>
        </p:blipFill>
        <p:spPr>
          <a:xfrm>
            <a:off x="533400" y="2565399"/>
            <a:ext cx="10305738" cy="5121787"/>
          </a:xfrm>
          <a:prstGeom prst="rect">
            <a:avLst/>
          </a:prstGeom>
        </p:spPr>
      </p:pic>
      <p:cxnSp>
        <p:nvCxnSpPr>
          <p:cNvPr id="11" name="Elbow Connector 10">
            <a:extLst>
              <a:ext uri="{FF2B5EF4-FFF2-40B4-BE49-F238E27FC236}">
                <a16:creationId xmlns:a16="http://schemas.microsoft.com/office/drawing/2014/main" id="{7774BCE3-46FE-D142-935D-27E7F2F03FA5}"/>
              </a:ext>
            </a:extLst>
          </p:cNvPr>
          <p:cNvCxnSpPr>
            <a:cxnSpLocks/>
            <a:stCxn id="19" idx="3"/>
            <a:endCxn id="20" idx="2"/>
          </p:cNvCxnSpPr>
          <p:nvPr/>
        </p:nvCxnSpPr>
        <p:spPr bwMode="auto">
          <a:xfrm flipV="1">
            <a:off x="8915400" y="4567776"/>
            <a:ext cx="3201478" cy="1807214"/>
          </a:xfrm>
          <a:prstGeom prst="bentConnector2">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
        <p:nvSpPr>
          <p:cNvPr id="19" name="Rectangle 18">
            <a:extLst>
              <a:ext uri="{FF2B5EF4-FFF2-40B4-BE49-F238E27FC236}">
                <a16:creationId xmlns:a16="http://schemas.microsoft.com/office/drawing/2014/main" id="{26D47830-9887-D841-9345-8FA679C0D407}"/>
              </a:ext>
            </a:extLst>
          </p:cNvPr>
          <p:cNvSpPr/>
          <p:nvPr/>
        </p:nvSpPr>
        <p:spPr bwMode="auto">
          <a:xfrm>
            <a:off x="2743200" y="6186948"/>
            <a:ext cx="6172200" cy="376084"/>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20" name="TextBox 19">
            <a:extLst>
              <a:ext uri="{FF2B5EF4-FFF2-40B4-BE49-F238E27FC236}">
                <a16:creationId xmlns:a16="http://schemas.microsoft.com/office/drawing/2014/main" id="{7CE1CBFA-110F-2B40-9CCF-7F96F4D9FD3B}"/>
              </a:ext>
            </a:extLst>
          </p:cNvPr>
          <p:cNvSpPr txBox="1"/>
          <p:nvPr/>
        </p:nvSpPr>
        <p:spPr>
          <a:xfrm>
            <a:off x="9829800" y="3552113"/>
            <a:ext cx="4574155" cy="1015663"/>
          </a:xfrm>
          <a:prstGeom prst="rect">
            <a:avLst/>
          </a:prstGeom>
          <a:noFill/>
        </p:spPr>
        <p:txBody>
          <a:bodyPr wrap="square" rtlCol="0">
            <a:spAutoFit/>
          </a:bodyPr>
          <a:lstStyle/>
          <a:p>
            <a:r>
              <a:rPr lang="en-CN" sz="2000" dirty="0">
                <a:solidFill>
                  <a:srgbClr val="A2424F"/>
                </a:solidFill>
                <a:latin typeface="Lato" panose="020F0502020204030203" pitchFamily="34" charset="77"/>
              </a:rPr>
              <a:t>Missing columns and values for “nullable” columns are allowed</a:t>
            </a:r>
          </a:p>
          <a:p>
            <a:pPr marL="342900" indent="-342900">
              <a:buFont typeface="Arial" panose="020B0604020202020204" pitchFamily="34" charset="0"/>
              <a:buChar char="•"/>
            </a:pPr>
            <a:r>
              <a:rPr lang="en-CN" sz="2000" dirty="0">
                <a:solidFill>
                  <a:schemeClr val="tx1">
                    <a:lumMod val="75000"/>
                    <a:lumOff val="25000"/>
                  </a:schemeClr>
                </a:solidFill>
                <a:latin typeface="Lato" panose="020F0502020204030203" pitchFamily="34" charset="77"/>
              </a:rPr>
              <a:t>… and a NULL willl be inserted</a:t>
            </a:r>
          </a:p>
        </p:txBody>
      </p:sp>
      <p:sp>
        <p:nvSpPr>
          <p:cNvPr id="15" name="Rectangle 14">
            <a:extLst>
              <a:ext uri="{FF2B5EF4-FFF2-40B4-BE49-F238E27FC236}">
                <a16:creationId xmlns:a16="http://schemas.microsoft.com/office/drawing/2014/main" id="{44609769-6184-BB42-89D8-D3467E0E9BB1}"/>
              </a:ext>
            </a:extLst>
          </p:cNvPr>
          <p:cNvSpPr/>
          <p:nvPr/>
        </p:nvSpPr>
        <p:spPr bwMode="auto">
          <a:xfrm>
            <a:off x="1371600" y="4395019"/>
            <a:ext cx="1676400" cy="253181"/>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cxnSp>
        <p:nvCxnSpPr>
          <p:cNvPr id="16" name="Elbow Connector 15">
            <a:extLst>
              <a:ext uri="{FF2B5EF4-FFF2-40B4-BE49-F238E27FC236}">
                <a16:creationId xmlns:a16="http://schemas.microsoft.com/office/drawing/2014/main" id="{56D69C5A-546A-2145-B43A-241E69ACDB7B}"/>
              </a:ext>
            </a:extLst>
          </p:cNvPr>
          <p:cNvCxnSpPr>
            <a:cxnSpLocks/>
            <a:stCxn id="15" idx="3"/>
            <a:endCxn id="20" idx="1"/>
          </p:cNvCxnSpPr>
          <p:nvPr/>
        </p:nvCxnSpPr>
        <p:spPr bwMode="auto">
          <a:xfrm flipV="1">
            <a:off x="3048000" y="4059945"/>
            <a:ext cx="6781800" cy="461665"/>
          </a:xfrm>
          <a:prstGeom prst="bentConnector3">
            <a:avLst>
              <a:gd name="adj1" fmla="val 50000"/>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
        <p:nvSpPr>
          <p:cNvPr id="25" name="Rectangle 24">
            <a:extLst>
              <a:ext uri="{FF2B5EF4-FFF2-40B4-BE49-F238E27FC236}">
                <a16:creationId xmlns:a16="http://schemas.microsoft.com/office/drawing/2014/main" id="{B9723120-DAA0-AC48-A9E3-EE0FA3A432E0}"/>
              </a:ext>
            </a:extLst>
          </p:cNvPr>
          <p:cNvSpPr/>
          <p:nvPr/>
        </p:nvSpPr>
        <p:spPr bwMode="auto">
          <a:xfrm>
            <a:off x="2789499" y="6246817"/>
            <a:ext cx="995423" cy="376084"/>
          </a:xfrm>
          <a:prstGeom prst="rect">
            <a:avLst/>
          </a:prstGeom>
          <a:noFill/>
          <a:ln w="28575" cap="flat" cmpd="sng" algn="ctr">
            <a:solidFill>
              <a:srgbClr val="1086B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cxnSp>
        <p:nvCxnSpPr>
          <p:cNvPr id="26" name="Elbow Connector 25">
            <a:extLst>
              <a:ext uri="{FF2B5EF4-FFF2-40B4-BE49-F238E27FC236}">
                <a16:creationId xmlns:a16="http://schemas.microsoft.com/office/drawing/2014/main" id="{AB6D70C6-B897-2A49-875F-D9B4BD49A374}"/>
              </a:ext>
            </a:extLst>
          </p:cNvPr>
          <p:cNvCxnSpPr>
            <a:cxnSpLocks/>
            <a:stCxn id="25" idx="2"/>
            <a:endCxn id="27" idx="1"/>
          </p:cNvCxnSpPr>
          <p:nvPr/>
        </p:nvCxnSpPr>
        <p:spPr bwMode="auto">
          <a:xfrm rot="16200000" flipH="1">
            <a:off x="6561327" y="3348784"/>
            <a:ext cx="895331" cy="7443563"/>
          </a:xfrm>
          <a:prstGeom prst="bentConnector2">
            <a:avLst/>
          </a:prstGeom>
          <a:solidFill>
            <a:schemeClr val="accent1"/>
          </a:solidFill>
          <a:ln w="28575" cap="flat" cmpd="sng" algn="ctr">
            <a:solidFill>
              <a:srgbClr val="1086B9"/>
            </a:solidFill>
            <a:prstDash val="solid"/>
            <a:round/>
            <a:headEnd type="none" w="med" len="med"/>
            <a:tailEnd type="triangle"/>
          </a:ln>
          <a:effectLst/>
        </p:spPr>
      </p:cxnSp>
      <p:sp>
        <p:nvSpPr>
          <p:cNvPr id="27" name="Rectangle 26">
            <a:extLst>
              <a:ext uri="{FF2B5EF4-FFF2-40B4-BE49-F238E27FC236}">
                <a16:creationId xmlns:a16="http://schemas.microsoft.com/office/drawing/2014/main" id="{735E4AE1-0C78-E440-B548-8A80FE257475}"/>
              </a:ext>
            </a:extLst>
          </p:cNvPr>
          <p:cNvSpPr/>
          <p:nvPr/>
        </p:nvSpPr>
        <p:spPr>
          <a:xfrm>
            <a:off x="10730774" y="7010400"/>
            <a:ext cx="3594826" cy="1015663"/>
          </a:xfrm>
          <a:prstGeom prst="rect">
            <a:avLst/>
          </a:prstGeom>
        </p:spPr>
        <p:txBody>
          <a:bodyPr wrap="square">
            <a:spAutoFit/>
          </a:bodyPr>
          <a:lstStyle/>
          <a:p>
            <a:pPr lvl="0"/>
            <a:r>
              <a:rPr lang="en-CN" sz="2000" dirty="0">
                <a:solidFill>
                  <a:srgbClr val="1086B9"/>
                </a:solidFill>
                <a:latin typeface="Lato" panose="020F0502020204030203" pitchFamily="34" charset="77"/>
              </a:rPr>
              <a:t>* But if you miss a mandatory column (such as </a:t>
            </a:r>
            <a:r>
              <a:rPr lang="en-CN" sz="2000" dirty="0">
                <a:solidFill>
                  <a:srgbClr val="1086B9"/>
                </a:solidFill>
                <a:latin typeface="Consolas" panose="020B0609020204030204" pitchFamily="49" charset="0"/>
                <a:cs typeface="Consolas" panose="020B0609020204030204" pitchFamily="49" charset="0"/>
              </a:rPr>
              <a:t>address</a:t>
            </a:r>
            <a:r>
              <a:rPr lang="en-CN" sz="2000" dirty="0">
                <a:solidFill>
                  <a:srgbClr val="1086B9"/>
                </a:solidFill>
                <a:latin typeface="Lato" panose="020F0502020204030203" pitchFamily="34" charset="77"/>
              </a:rPr>
              <a:t>), an error will occur.</a:t>
            </a:r>
          </a:p>
        </p:txBody>
      </p:sp>
    </p:spTree>
    <p:extLst>
      <p:ext uri="{BB962C8B-B14F-4D97-AF65-F5344CB8AC3E}">
        <p14:creationId xmlns:p14="http://schemas.microsoft.com/office/powerpoint/2010/main" val="8201269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9D8990-12FE-AA4D-9597-6D9FB02FC78A}"/>
              </a:ext>
            </a:extLst>
          </p:cNvPr>
          <p:cNvSpPr>
            <a:spLocks noGrp="1"/>
          </p:cNvSpPr>
          <p:nvPr>
            <p:ph idx="1"/>
          </p:nvPr>
        </p:nvSpPr>
        <p:spPr>
          <a:xfrm>
            <a:off x="838200" y="1981200"/>
            <a:ext cx="5943600" cy="5334000"/>
          </a:xfrm>
        </p:spPr>
        <p:txBody>
          <a:bodyPr/>
          <a:lstStyle/>
          <a:p>
            <a:r>
              <a:rPr lang="en-CN" dirty="0"/>
              <a:t>More about insert</a:t>
            </a:r>
          </a:p>
          <a:p>
            <a:pPr lvl="1"/>
            <a:endParaRPr lang="en-CN" dirty="0"/>
          </a:p>
        </p:txBody>
      </p:sp>
      <p:sp>
        <p:nvSpPr>
          <p:cNvPr id="3" name="Title 2">
            <a:extLst>
              <a:ext uri="{FF2B5EF4-FFF2-40B4-BE49-F238E27FC236}">
                <a16:creationId xmlns:a16="http://schemas.microsoft.com/office/drawing/2014/main" id="{AC628BD5-41FE-984F-AE90-1E2CA1B720D2}"/>
              </a:ext>
            </a:extLst>
          </p:cNvPr>
          <p:cNvSpPr>
            <a:spLocks noGrp="1"/>
          </p:cNvSpPr>
          <p:nvPr>
            <p:ph type="title"/>
          </p:nvPr>
        </p:nvSpPr>
        <p:spPr/>
        <p:txBody>
          <a:bodyPr/>
          <a:lstStyle/>
          <a:p>
            <a:r>
              <a:rPr lang="en-CN" dirty="0"/>
              <a:t>Updates to Tables</a:t>
            </a:r>
          </a:p>
        </p:txBody>
      </p:sp>
      <p:pic>
        <p:nvPicPr>
          <p:cNvPr id="9" name="Picture 8">
            <a:extLst>
              <a:ext uri="{FF2B5EF4-FFF2-40B4-BE49-F238E27FC236}">
                <a16:creationId xmlns:a16="http://schemas.microsoft.com/office/drawing/2014/main" id="{EDA3DD5A-43D6-554E-979D-789BA0FDD48E}"/>
              </a:ext>
            </a:extLst>
          </p:cNvPr>
          <p:cNvPicPr>
            <a:picLocks noChangeAspect="1"/>
          </p:cNvPicPr>
          <p:nvPr/>
        </p:nvPicPr>
        <p:blipFill rotWithShape="1">
          <a:blip r:embed="rId2"/>
          <a:srcRect t="3979"/>
          <a:stretch/>
        </p:blipFill>
        <p:spPr>
          <a:xfrm>
            <a:off x="533400" y="2565399"/>
            <a:ext cx="10305738" cy="5121787"/>
          </a:xfrm>
          <a:prstGeom prst="rect">
            <a:avLst/>
          </a:prstGeom>
        </p:spPr>
      </p:pic>
      <p:sp>
        <p:nvSpPr>
          <p:cNvPr id="12" name="TextBox 11">
            <a:extLst>
              <a:ext uri="{FF2B5EF4-FFF2-40B4-BE49-F238E27FC236}">
                <a16:creationId xmlns:a16="http://schemas.microsoft.com/office/drawing/2014/main" id="{E12189AC-F204-364A-9A0F-CA1074532FCE}"/>
              </a:ext>
            </a:extLst>
          </p:cNvPr>
          <p:cNvSpPr txBox="1"/>
          <p:nvPr/>
        </p:nvSpPr>
        <p:spPr>
          <a:xfrm>
            <a:off x="3810000" y="7487131"/>
            <a:ext cx="9982200" cy="400110"/>
          </a:xfrm>
          <a:prstGeom prst="rect">
            <a:avLst/>
          </a:prstGeom>
          <a:noFill/>
        </p:spPr>
        <p:txBody>
          <a:bodyPr wrap="square" rtlCol="0">
            <a:spAutoFit/>
          </a:bodyPr>
          <a:lstStyle/>
          <a:p>
            <a:r>
              <a:rPr lang="en-CN" sz="2000" dirty="0">
                <a:solidFill>
                  <a:srgbClr val="A2424F"/>
                </a:solidFill>
                <a:latin typeface="Lato" panose="020F0502020204030203" pitchFamily="34" charset="77"/>
              </a:rPr>
              <a:t>* Use two single quotes to represent a single quote in the content (i.e., escape charactor)</a:t>
            </a:r>
          </a:p>
        </p:txBody>
      </p:sp>
      <p:sp>
        <p:nvSpPr>
          <p:cNvPr id="19" name="Rectangle 18">
            <a:extLst>
              <a:ext uri="{FF2B5EF4-FFF2-40B4-BE49-F238E27FC236}">
                <a16:creationId xmlns:a16="http://schemas.microsoft.com/office/drawing/2014/main" id="{26D47830-9887-D841-9345-8FA679C0D407}"/>
              </a:ext>
            </a:extLst>
          </p:cNvPr>
          <p:cNvSpPr/>
          <p:nvPr/>
        </p:nvSpPr>
        <p:spPr bwMode="auto">
          <a:xfrm>
            <a:off x="7620000" y="6675283"/>
            <a:ext cx="1066800" cy="376084"/>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N"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5828880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B04C13-B75B-6A40-BAE4-4CA269BBAD54}"/>
              </a:ext>
            </a:extLst>
          </p:cNvPr>
          <p:cNvSpPr>
            <a:spLocks noGrp="1"/>
          </p:cNvSpPr>
          <p:nvPr>
            <p:ph idx="1"/>
          </p:nvPr>
        </p:nvSpPr>
        <p:spPr/>
        <p:txBody>
          <a:bodyPr/>
          <a:lstStyle/>
          <a:p>
            <a:r>
              <a:rPr lang="en-CN" dirty="0"/>
              <a:t>We will have more examples for </a:t>
            </a:r>
            <a:r>
              <a:rPr lang="en-CN" dirty="0">
                <a:solidFill>
                  <a:srgbClr val="A2424F"/>
                </a:solidFill>
              </a:rPr>
              <a:t>manipulating a table</a:t>
            </a:r>
            <a:r>
              <a:rPr lang="en-CN" dirty="0"/>
              <a:t> and </a:t>
            </a:r>
            <a:r>
              <a:rPr lang="en-CN" dirty="0">
                <a:solidFill>
                  <a:srgbClr val="A2424F"/>
                </a:solidFill>
              </a:rPr>
              <a:t>inserting data into tables</a:t>
            </a:r>
          </a:p>
        </p:txBody>
      </p:sp>
      <p:sp>
        <p:nvSpPr>
          <p:cNvPr id="3" name="Title 2">
            <a:extLst>
              <a:ext uri="{FF2B5EF4-FFF2-40B4-BE49-F238E27FC236}">
                <a16:creationId xmlns:a16="http://schemas.microsoft.com/office/drawing/2014/main" id="{02B293A8-5419-7B43-B482-CDB45F585D68}"/>
              </a:ext>
            </a:extLst>
          </p:cNvPr>
          <p:cNvSpPr>
            <a:spLocks noGrp="1"/>
          </p:cNvSpPr>
          <p:nvPr>
            <p:ph type="title"/>
          </p:nvPr>
        </p:nvSpPr>
        <p:spPr/>
        <p:txBody>
          <a:bodyPr/>
          <a:lstStyle/>
          <a:p>
            <a:r>
              <a:rPr lang="en-CN" dirty="0"/>
              <a:t>Lab Session (Week 2)</a:t>
            </a:r>
          </a:p>
        </p:txBody>
      </p:sp>
      <p:sp>
        <p:nvSpPr>
          <p:cNvPr id="4" name="Rectangle 3">
            <a:extLst>
              <a:ext uri="{FF2B5EF4-FFF2-40B4-BE49-F238E27FC236}">
                <a16:creationId xmlns:a16="http://schemas.microsoft.com/office/drawing/2014/main" id="{8AB8CF6C-F1BC-EF43-B90E-CA5DE034E823}"/>
              </a:ext>
            </a:extLst>
          </p:cNvPr>
          <p:cNvSpPr/>
          <p:nvPr/>
        </p:nvSpPr>
        <p:spPr bwMode="auto">
          <a:xfrm>
            <a:off x="1466850" y="3733800"/>
            <a:ext cx="11696700" cy="914400"/>
          </a:xfrm>
          <a:prstGeom prst="rect">
            <a:avLst/>
          </a:prstGeom>
          <a:solidFill>
            <a:schemeClr val="accent3">
              <a:lumMod val="20000"/>
              <a:lumOff val="80000"/>
            </a:schemeClr>
          </a:solidFill>
          <a:ln w="952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400" b="1" dirty="0">
                <a:solidFill>
                  <a:srgbClr val="A2424F"/>
                </a:solidFill>
              </a:rPr>
              <a:t>Please remember to upload your “</a:t>
            </a:r>
            <a:r>
              <a:rPr lang="en-US" sz="2400" b="1" i="1" u="sng" dirty="0">
                <a:solidFill>
                  <a:schemeClr val="tx1">
                    <a:lumMod val="75000"/>
                    <a:lumOff val="25000"/>
                  </a:schemeClr>
                </a:solidFill>
              </a:rPr>
              <a:t>Undergraduate Students Declaration Form</a:t>
            </a:r>
            <a:r>
              <a:rPr lang="en-US" sz="2400" b="1" dirty="0">
                <a:solidFill>
                  <a:srgbClr val="A2424F"/>
                </a:solidFill>
              </a:rPr>
              <a:t>” to the correct place </a:t>
            </a:r>
          </a:p>
        </p:txBody>
      </p:sp>
    </p:spTree>
    <p:extLst>
      <p:ext uri="{BB962C8B-B14F-4D97-AF65-F5344CB8AC3E}">
        <p14:creationId xmlns:p14="http://schemas.microsoft.com/office/powerpoint/2010/main" val="369438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81210B-EC47-2D48-9C7F-C0B95538A4E5}"/>
              </a:ext>
            </a:extLst>
          </p:cNvPr>
          <p:cNvSpPr>
            <a:spLocks noGrp="1"/>
          </p:cNvSpPr>
          <p:nvPr>
            <p:ph idx="1"/>
          </p:nvPr>
        </p:nvSpPr>
        <p:spPr/>
        <p:txBody>
          <a:bodyPr/>
          <a:lstStyle/>
          <a:p>
            <a:r>
              <a:rPr lang="en-US" dirty="0"/>
              <a:t>SEQUEL was then renamed as </a:t>
            </a:r>
            <a:r>
              <a:rPr lang="en-US" b="1" dirty="0"/>
              <a:t>Structured Query Language (SQL)</a:t>
            </a:r>
          </a:p>
          <a:p>
            <a:r>
              <a:rPr lang="en-US" dirty="0"/>
              <a:t>ANSI and ISO standard SQL:</a:t>
            </a:r>
          </a:p>
          <a:p>
            <a:pPr lvl="1"/>
            <a:r>
              <a:rPr lang="en-US" dirty="0"/>
              <a:t>SQL-86</a:t>
            </a:r>
          </a:p>
          <a:p>
            <a:pPr lvl="1"/>
            <a:r>
              <a:rPr lang="en-US" dirty="0"/>
              <a:t>SQL-89</a:t>
            </a:r>
          </a:p>
          <a:p>
            <a:pPr lvl="1"/>
            <a:r>
              <a:rPr lang="en-US" dirty="0"/>
              <a:t>SQL-92 </a:t>
            </a:r>
          </a:p>
          <a:p>
            <a:pPr lvl="1"/>
            <a:r>
              <a:rPr lang="en-US" dirty="0"/>
              <a:t>SQL:1999 (language name became </a:t>
            </a:r>
            <a:r>
              <a:rPr lang="en-US" u="sng" dirty="0"/>
              <a:t>Y2K</a:t>
            </a:r>
            <a:r>
              <a:rPr lang="en-US" dirty="0"/>
              <a:t> compliant!)</a:t>
            </a:r>
          </a:p>
          <a:p>
            <a:pPr lvl="1"/>
            <a:r>
              <a:rPr lang="en-US" dirty="0"/>
              <a:t>SQL:2003</a:t>
            </a:r>
          </a:p>
          <a:p>
            <a:r>
              <a:rPr lang="en-US" dirty="0"/>
              <a:t>Commercial systems offer most, if not all, </a:t>
            </a:r>
            <a:r>
              <a:rPr lang="en-US" dirty="0">
                <a:solidFill>
                  <a:srgbClr val="A2424F"/>
                </a:solidFill>
              </a:rPr>
              <a:t>SQL-92 features</a:t>
            </a:r>
            <a:r>
              <a:rPr lang="en-US" dirty="0"/>
              <a:t>, plus varying feature sets from </a:t>
            </a:r>
            <a:r>
              <a:rPr lang="en-US" u="sng" dirty="0"/>
              <a:t>later standards</a:t>
            </a:r>
            <a:r>
              <a:rPr lang="en-US" dirty="0"/>
              <a:t> and </a:t>
            </a:r>
            <a:r>
              <a:rPr lang="en-US" u="sng" dirty="0"/>
              <a:t>special proprietary features</a:t>
            </a:r>
            <a:endParaRPr lang="en-US" dirty="0"/>
          </a:p>
          <a:p>
            <a:pPr lvl="1"/>
            <a:r>
              <a:rPr lang="en-US" dirty="0"/>
              <a:t>Not all examples here may work on your particular system.</a:t>
            </a:r>
          </a:p>
          <a:p>
            <a:endParaRPr lang="en-CN" dirty="0"/>
          </a:p>
        </p:txBody>
      </p:sp>
      <p:sp>
        <p:nvSpPr>
          <p:cNvPr id="3" name="Title 2">
            <a:extLst>
              <a:ext uri="{FF2B5EF4-FFF2-40B4-BE49-F238E27FC236}">
                <a16:creationId xmlns:a16="http://schemas.microsoft.com/office/drawing/2014/main" id="{5182FEAA-BEAB-1A42-8B08-F07AA582ECD8}"/>
              </a:ext>
            </a:extLst>
          </p:cNvPr>
          <p:cNvSpPr>
            <a:spLocks noGrp="1"/>
          </p:cNvSpPr>
          <p:nvPr>
            <p:ph type="title"/>
          </p:nvPr>
        </p:nvSpPr>
        <p:spPr/>
        <p:txBody>
          <a:bodyPr/>
          <a:lstStyle/>
          <a:p>
            <a:r>
              <a:rPr lang="en-US"/>
              <a:t>Some </a:t>
            </a:r>
            <a:r>
              <a:rPr lang="en-US" altLang="zh-CN"/>
              <a:t>History</a:t>
            </a:r>
            <a:endParaRPr lang="en-CN"/>
          </a:p>
        </p:txBody>
      </p:sp>
      <p:sp>
        <p:nvSpPr>
          <p:cNvPr id="4" name="TextBox 3">
            <a:extLst>
              <a:ext uri="{FF2B5EF4-FFF2-40B4-BE49-F238E27FC236}">
                <a16:creationId xmlns:a16="http://schemas.microsoft.com/office/drawing/2014/main" id="{C78DC738-7479-E444-A9DC-9F17829D407E}"/>
              </a:ext>
            </a:extLst>
          </p:cNvPr>
          <p:cNvSpPr txBox="1"/>
          <p:nvPr/>
        </p:nvSpPr>
        <p:spPr>
          <a:xfrm>
            <a:off x="9144000" y="4648200"/>
            <a:ext cx="5181600" cy="307777"/>
          </a:xfrm>
          <a:prstGeom prst="rect">
            <a:avLst/>
          </a:prstGeom>
          <a:noFill/>
        </p:spPr>
        <p:txBody>
          <a:bodyPr wrap="square" rtlCol="0">
            <a:spAutoFit/>
          </a:bodyPr>
          <a:lstStyle/>
          <a:p>
            <a:r>
              <a:rPr lang="en-CN" sz="1400">
                <a:solidFill>
                  <a:srgbClr val="A2424F"/>
                </a:solidFill>
              </a:rPr>
              <a:t>A huge problem that appears everywhere and many times</a:t>
            </a:r>
          </a:p>
        </p:txBody>
      </p:sp>
      <p:grpSp>
        <p:nvGrpSpPr>
          <p:cNvPr id="15" name="Group 14">
            <a:extLst>
              <a:ext uri="{FF2B5EF4-FFF2-40B4-BE49-F238E27FC236}">
                <a16:creationId xmlns:a16="http://schemas.microsoft.com/office/drawing/2014/main" id="{BC5535C8-0621-9C4E-9897-5FD5B1CF007D}"/>
              </a:ext>
            </a:extLst>
          </p:cNvPr>
          <p:cNvGrpSpPr/>
          <p:nvPr/>
        </p:nvGrpSpPr>
        <p:grpSpPr>
          <a:xfrm>
            <a:off x="7010400" y="4955977"/>
            <a:ext cx="2971800" cy="301823"/>
            <a:chOff x="7010400" y="4955977"/>
            <a:chExt cx="2971800" cy="301823"/>
          </a:xfrm>
        </p:grpSpPr>
        <p:cxnSp>
          <p:nvCxnSpPr>
            <p:cNvPr id="8" name="Straight Connector 7">
              <a:extLst>
                <a:ext uri="{FF2B5EF4-FFF2-40B4-BE49-F238E27FC236}">
                  <a16:creationId xmlns:a16="http://schemas.microsoft.com/office/drawing/2014/main" id="{CAA23ECC-C0C3-6048-9F20-AD42034FDB2A}"/>
                </a:ext>
              </a:extLst>
            </p:cNvPr>
            <p:cNvCxnSpPr/>
            <p:nvPr/>
          </p:nvCxnSpPr>
          <p:spPr bwMode="auto">
            <a:xfrm>
              <a:off x="7010400" y="4955977"/>
              <a:ext cx="0" cy="301823"/>
            </a:xfrm>
            <a:prstGeom prst="line">
              <a:avLst/>
            </a:prstGeom>
            <a:solidFill>
              <a:schemeClr val="accent1"/>
            </a:solidFill>
            <a:ln w="12700" cap="flat" cmpd="sng" algn="ctr">
              <a:solidFill>
                <a:srgbClr val="A2424F"/>
              </a:solidFill>
              <a:prstDash val="dash"/>
              <a:round/>
              <a:headEnd type="none" w="med" len="med"/>
              <a:tailEnd type="none" w="med" len="med"/>
            </a:ln>
            <a:effectLst/>
          </p:spPr>
        </p:cxnSp>
        <p:cxnSp>
          <p:nvCxnSpPr>
            <p:cNvPr id="12" name="Straight Connector 11">
              <a:extLst>
                <a:ext uri="{FF2B5EF4-FFF2-40B4-BE49-F238E27FC236}">
                  <a16:creationId xmlns:a16="http://schemas.microsoft.com/office/drawing/2014/main" id="{34D60267-4FE5-2E4E-BD89-3BDD881FDF04}"/>
                </a:ext>
              </a:extLst>
            </p:cNvPr>
            <p:cNvCxnSpPr/>
            <p:nvPr/>
          </p:nvCxnSpPr>
          <p:spPr bwMode="auto">
            <a:xfrm>
              <a:off x="7010400" y="5257800"/>
              <a:ext cx="2971800" cy="0"/>
            </a:xfrm>
            <a:prstGeom prst="line">
              <a:avLst/>
            </a:prstGeom>
            <a:solidFill>
              <a:schemeClr val="accent1"/>
            </a:solidFill>
            <a:ln w="12700" cap="flat" cmpd="sng" algn="ctr">
              <a:solidFill>
                <a:srgbClr val="A2424F"/>
              </a:solidFill>
              <a:prstDash val="dash"/>
              <a:round/>
              <a:headEnd type="none" w="med" len="med"/>
              <a:tailEnd type="none" w="med" len="med"/>
            </a:ln>
            <a:effectLst/>
          </p:spPr>
        </p:cxnSp>
        <p:cxnSp>
          <p:nvCxnSpPr>
            <p:cNvPr id="14" name="Straight Arrow Connector 13">
              <a:extLst>
                <a:ext uri="{FF2B5EF4-FFF2-40B4-BE49-F238E27FC236}">
                  <a16:creationId xmlns:a16="http://schemas.microsoft.com/office/drawing/2014/main" id="{77226F8B-96BF-4A44-B3FC-C5E52E60A1E5}"/>
                </a:ext>
              </a:extLst>
            </p:cNvPr>
            <p:cNvCxnSpPr/>
            <p:nvPr/>
          </p:nvCxnSpPr>
          <p:spPr bwMode="auto">
            <a:xfrm flipV="1">
              <a:off x="9982200" y="4955977"/>
              <a:ext cx="0" cy="301823"/>
            </a:xfrm>
            <a:prstGeom prst="straightConnector1">
              <a:avLst/>
            </a:prstGeom>
            <a:solidFill>
              <a:schemeClr val="accent1"/>
            </a:solidFill>
            <a:ln w="12700" cap="flat" cmpd="sng" algn="ctr">
              <a:solidFill>
                <a:srgbClr val="A2424F"/>
              </a:solidFill>
              <a:prstDash val="dash"/>
              <a:round/>
              <a:headEnd type="none" w="med" len="med"/>
              <a:tailEnd type="triangle"/>
            </a:ln>
            <a:effectLst/>
          </p:spPr>
        </p:cxnSp>
      </p:grpSp>
      <p:pic>
        <p:nvPicPr>
          <p:cNvPr id="6" name="图片 5">
            <a:extLst>
              <a:ext uri="{FF2B5EF4-FFF2-40B4-BE49-F238E27FC236}">
                <a16:creationId xmlns:a16="http://schemas.microsoft.com/office/drawing/2014/main" id="{6D1F7581-689D-B66A-5AC8-465CC86D34A7}"/>
              </a:ext>
            </a:extLst>
          </p:cNvPr>
          <p:cNvPicPr>
            <a:picLocks noChangeAspect="1"/>
          </p:cNvPicPr>
          <p:nvPr/>
        </p:nvPicPr>
        <p:blipFill>
          <a:blip r:embed="rId3"/>
          <a:stretch>
            <a:fillRect/>
          </a:stretch>
        </p:blipFill>
        <p:spPr>
          <a:xfrm>
            <a:off x="9829800" y="2514600"/>
            <a:ext cx="3124200" cy="2149987"/>
          </a:xfrm>
          <a:prstGeom prst="rect">
            <a:avLst/>
          </a:prstGeom>
        </p:spPr>
      </p:pic>
    </p:spTree>
    <p:extLst>
      <p:ext uri="{BB962C8B-B14F-4D97-AF65-F5344CB8AC3E}">
        <p14:creationId xmlns:p14="http://schemas.microsoft.com/office/powerpoint/2010/main" val="251177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1A7A8A-9D93-C242-B941-FC772639B35F}"/>
              </a:ext>
            </a:extLst>
          </p:cNvPr>
          <p:cNvSpPr>
            <a:spLocks noGrp="1"/>
          </p:cNvSpPr>
          <p:nvPr>
            <p:ph type="title"/>
          </p:nvPr>
        </p:nvSpPr>
        <p:spPr>
          <a:xfrm>
            <a:off x="838200" y="5638800"/>
            <a:ext cx="12954000" cy="1422400"/>
          </a:xfrm>
        </p:spPr>
        <p:txBody>
          <a:bodyPr/>
          <a:lstStyle/>
          <a:p>
            <a:r>
              <a:rPr lang="en-CN"/>
              <a:t>Standardization of SQL</a:t>
            </a:r>
          </a:p>
        </p:txBody>
      </p:sp>
      <p:pic>
        <p:nvPicPr>
          <p:cNvPr id="4" name="Picture 3">
            <a:extLst>
              <a:ext uri="{FF2B5EF4-FFF2-40B4-BE49-F238E27FC236}">
                <a16:creationId xmlns:a16="http://schemas.microsoft.com/office/drawing/2014/main" id="{F056EFD5-BCDC-E94D-ADEC-4C5362412B2A}"/>
              </a:ext>
            </a:extLst>
          </p:cNvPr>
          <p:cNvPicPr>
            <a:picLocks noChangeAspect="1"/>
          </p:cNvPicPr>
          <p:nvPr/>
        </p:nvPicPr>
        <p:blipFill>
          <a:blip r:embed="rId2"/>
          <a:stretch>
            <a:fillRect/>
          </a:stretch>
        </p:blipFill>
        <p:spPr>
          <a:xfrm>
            <a:off x="0" y="304800"/>
            <a:ext cx="14630400" cy="5095982"/>
          </a:xfrm>
          <a:prstGeom prst="rect">
            <a:avLst/>
          </a:prstGeom>
        </p:spPr>
      </p:pic>
      <p:sp>
        <p:nvSpPr>
          <p:cNvPr id="6" name="Rectangle 5">
            <a:extLst>
              <a:ext uri="{FF2B5EF4-FFF2-40B4-BE49-F238E27FC236}">
                <a16:creationId xmlns:a16="http://schemas.microsoft.com/office/drawing/2014/main" id="{A6B363ED-674A-B14C-87DA-436F1D1C7188}"/>
              </a:ext>
            </a:extLst>
          </p:cNvPr>
          <p:cNvSpPr/>
          <p:nvPr/>
        </p:nvSpPr>
        <p:spPr>
          <a:xfrm>
            <a:off x="10266705" y="5448917"/>
            <a:ext cx="4363695" cy="369332"/>
          </a:xfrm>
          <a:prstGeom prst="rect">
            <a:avLst/>
          </a:prstGeom>
        </p:spPr>
        <p:txBody>
          <a:bodyPr wrap="none">
            <a:spAutoFit/>
          </a:bodyPr>
          <a:lstStyle/>
          <a:p>
            <a:r>
              <a:rPr lang="en-US" sz="1800">
                <a:solidFill>
                  <a:schemeClr val="tx1">
                    <a:lumMod val="65000"/>
                    <a:lumOff val="35000"/>
                  </a:schemeClr>
                </a:solidFill>
                <a:latin typeface="Consolas" panose="020B0609020204030204" pitchFamily="49" charset="0"/>
                <a:cs typeface="Consolas" panose="020B0609020204030204" pitchFamily="49" charset="0"/>
              </a:rPr>
              <a:t>https://</a:t>
            </a:r>
            <a:r>
              <a:rPr lang="en-US" sz="1800" err="1">
                <a:solidFill>
                  <a:schemeClr val="tx1">
                    <a:lumMod val="65000"/>
                    <a:lumOff val="35000"/>
                  </a:schemeClr>
                </a:solidFill>
                <a:latin typeface="Consolas" panose="020B0609020204030204" pitchFamily="49" charset="0"/>
                <a:cs typeface="Consolas" panose="020B0609020204030204" pitchFamily="49" charset="0"/>
              </a:rPr>
              <a:t>en.wikipedia.org</a:t>
            </a:r>
            <a:r>
              <a:rPr lang="en-US" sz="1800">
                <a:solidFill>
                  <a:schemeClr val="tx1">
                    <a:lumMod val="65000"/>
                    <a:lumOff val="35000"/>
                  </a:schemeClr>
                </a:solidFill>
                <a:latin typeface="Consolas" panose="020B0609020204030204" pitchFamily="49" charset="0"/>
                <a:cs typeface="Consolas" panose="020B0609020204030204" pitchFamily="49" charset="0"/>
              </a:rPr>
              <a:t>/wiki/SQL</a:t>
            </a:r>
            <a:endParaRPr lang="en-CN" sz="1800">
              <a:solidFill>
                <a:schemeClr val="tx1">
                  <a:lumMod val="65000"/>
                  <a:lumOff val="3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5789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1A7A8A-9D93-C242-B941-FC772639B35F}"/>
              </a:ext>
            </a:extLst>
          </p:cNvPr>
          <p:cNvSpPr>
            <a:spLocks noGrp="1"/>
          </p:cNvSpPr>
          <p:nvPr>
            <p:ph type="title"/>
          </p:nvPr>
        </p:nvSpPr>
        <p:spPr>
          <a:xfrm>
            <a:off x="838200" y="5638800"/>
            <a:ext cx="12954000" cy="1422400"/>
          </a:xfrm>
        </p:spPr>
        <p:txBody>
          <a:bodyPr>
            <a:normAutofit/>
          </a:bodyPr>
          <a:lstStyle/>
          <a:p>
            <a:r>
              <a:rPr lang="en-CN" dirty="0"/>
              <a:t>Standardization of SQL </a:t>
            </a:r>
            <a:r>
              <a:rPr lang="en-CN" sz="2400" dirty="0"/>
              <a:t>(any other examples of standardization?)</a:t>
            </a:r>
            <a:endParaRPr lang="en-CN" dirty="0"/>
          </a:p>
        </p:txBody>
      </p:sp>
      <p:pic>
        <p:nvPicPr>
          <p:cNvPr id="4" name="Picture 3">
            <a:extLst>
              <a:ext uri="{FF2B5EF4-FFF2-40B4-BE49-F238E27FC236}">
                <a16:creationId xmlns:a16="http://schemas.microsoft.com/office/drawing/2014/main" id="{F056EFD5-BCDC-E94D-ADEC-4C5362412B2A}"/>
              </a:ext>
            </a:extLst>
          </p:cNvPr>
          <p:cNvPicPr>
            <a:picLocks noChangeAspect="1"/>
          </p:cNvPicPr>
          <p:nvPr/>
        </p:nvPicPr>
        <p:blipFill>
          <a:blip r:embed="rId2"/>
          <a:stretch>
            <a:fillRect/>
          </a:stretch>
        </p:blipFill>
        <p:spPr>
          <a:xfrm>
            <a:off x="0" y="304800"/>
            <a:ext cx="14630400" cy="5095982"/>
          </a:xfrm>
          <a:prstGeom prst="rect">
            <a:avLst/>
          </a:prstGeom>
        </p:spPr>
      </p:pic>
      <p:sp>
        <p:nvSpPr>
          <p:cNvPr id="6" name="Rectangle 5">
            <a:extLst>
              <a:ext uri="{FF2B5EF4-FFF2-40B4-BE49-F238E27FC236}">
                <a16:creationId xmlns:a16="http://schemas.microsoft.com/office/drawing/2014/main" id="{A6B363ED-674A-B14C-87DA-436F1D1C7188}"/>
              </a:ext>
            </a:extLst>
          </p:cNvPr>
          <p:cNvSpPr/>
          <p:nvPr/>
        </p:nvSpPr>
        <p:spPr>
          <a:xfrm>
            <a:off x="10266705" y="5448917"/>
            <a:ext cx="4363695" cy="369332"/>
          </a:xfrm>
          <a:prstGeom prst="rect">
            <a:avLst/>
          </a:prstGeom>
        </p:spPr>
        <p:txBody>
          <a:bodyPr wrap="none">
            <a:spAutoFit/>
          </a:bodyPr>
          <a:lstStyle/>
          <a:p>
            <a:r>
              <a:rPr lang="en-US" sz="1800">
                <a:solidFill>
                  <a:schemeClr val="tx1">
                    <a:lumMod val="65000"/>
                    <a:lumOff val="35000"/>
                  </a:schemeClr>
                </a:solidFill>
                <a:latin typeface="Consolas" panose="020B0609020204030204" pitchFamily="49" charset="0"/>
                <a:cs typeface="Consolas" panose="020B0609020204030204" pitchFamily="49" charset="0"/>
              </a:rPr>
              <a:t>https://</a:t>
            </a:r>
            <a:r>
              <a:rPr lang="en-US" sz="1800" err="1">
                <a:solidFill>
                  <a:schemeClr val="tx1">
                    <a:lumMod val="65000"/>
                    <a:lumOff val="35000"/>
                  </a:schemeClr>
                </a:solidFill>
                <a:latin typeface="Consolas" panose="020B0609020204030204" pitchFamily="49" charset="0"/>
                <a:cs typeface="Consolas" panose="020B0609020204030204" pitchFamily="49" charset="0"/>
              </a:rPr>
              <a:t>en.wikipedia.org</a:t>
            </a:r>
            <a:r>
              <a:rPr lang="en-US" sz="1800">
                <a:solidFill>
                  <a:schemeClr val="tx1">
                    <a:lumMod val="65000"/>
                    <a:lumOff val="35000"/>
                  </a:schemeClr>
                </a:solidFill>
                <a:latin typeface="Consolas" panose="020B0609020204030204" pitchFamily="49" charset="0"/>
                <a:cs typeface="Consolas" panose="020B0609020204030204" pitchFamily="49" charset="0"/>
              </a:rPr>
              <a:t>/wiki/SQL</a:t>
            </a:r>
            <a:endParaRPr lang="en-CN" sz="1800">
              <a:solidFill>
                <a:schemeClr val="tx1">
                  <a:lumMod val="65000"/>
                  <a:lumOff val="3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6843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5F0E8A-00F7-A444-9E03-B7AC8FA359A1}"/>
              </a:ext>
            </a:extLst>
          </p:cNvPr>
          <p:cNvSpPr>
            <a:spLocks noGrp="1"/>
          </p:cNvSpPr>
          <p:nvPr>
            <p:ph idx="1"/>
          </p:nvPr>
        </p:nvSpPr>
        <p:spPr>
          <a:xfrm>
            <a:off x="838200" y="3505200"/>
            <a:ext cx="2819400" cy="3505200"/>
          </a:xfrm>
        </p:spPr>
        <p:txBody>
          <a:bodyPr/>
          <a:lstStyle/>
          <a:p>
            <a:pPr marL="0" indent="0">
              <a:buNone/>
            </a:pPr>
            <a:r>
              <a:rPr lang="en-US" altLang="zh-CN">
                <a:latin typeface="Consolas" panose="020B0609020204030204" pitchFamily="49" charset="0"/>
                <a:cs typeface="Consolas" panose="020B0609020204030204" pitchFamily="49" charset="0"/>
              </a:rPr>
              <a:t>select …</a:t>
            </a:r>
          </a:p>
          <a:p>
            <a:endParaRPr lang="en-US">
              <a:latin typeface="Consolas" panose="020B0609020204030204" pitchFamily="49" charset="0"/>
              <a:cs typeface="Consolas" panose="020B0609020204030204" pitchFamily="49" charset="0"/>
            </a:endParaRPr>
          </a:p>
          <a:p>
            <a:pPr marL="0" indent="0">
              <a:buNone/>
            </a:pPr>
            <a:r>
              <a:rPr lang="en-US">
                <a:latin typeface="Consolas" panose="020B0609020204030204" pitchFamily="49" charset="0"/>
                <a:cs typeface="Consolas" panose="020B0609020204030204" pitchFamily="49" charset="0"/>
              </a:rPr>
              <a:t>from …</a:t>
            </a:r>
          </a:p>
          <a:p>
            <a:endParaRPr lang="en-US">
              <a:latin typeface="Consolas" panose="020B0609020204030204" pitchFamily="49" charset="0"/>
              <a:cs typeface="Consolas" panose="020B0609020204030204" pitchFamily="49" charset="0"/>
            </a:endParaRPr>
          </a:p>
          <a:p>
            <a:pPr marL="0" indent="0">
              <a:buNone/>
            </a:pPr>
            <a:r>
              <a:rPr lang="en-US">
                <a:latin typeface="Consolas" panose="020B0609020204030204" pitchFamily="49" charset="0"/>
                <a:cs typeface="Consolas" panose="020B0609020204030204" pitchFamily="49" charset="0"/>
              </a:rPr>
              <a:t>where …</a:t>
            </a:r>
            <a:endParaRPr lang="en-CN">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6CF357FF-C824-8445-A7AE-A6E4216DBF3A}"/>
              </a:ext>
            </a:extLst>
          </p:cNvPr>
          <p:cNvSpPr>
            <a:spLocks noGrp="1"/>
          </p:cNvSpPr>
          <p:nvPr>
            <p:ph type="title"/>
          </p:nvPr>
        </p:nvSpPr>
        <p:spPr/>
        <p:txBody>
          <a:bodyPr/>
          <a:lstStyle/>
          <a:p>
            <a:r>
              <a:rPr lang="en-US"/>
              <a:t>Basic</a:t>
            </a:r>
            <a:r>
              <a:rPr lang="zh-CN" altLang="en-US"/>
              <a:t> </a:t>
            </a:r>
            <a:r>
              <a:rPr lang="en-US" altLang="zh-CN"/>
              <a:t>Syntax</a:t>
            </a:r>
            <a:r>
              <a:rPr lang="zh-CN" altLang="en-US"/>
              <a:t> </a:t>
            </a:r>
            <a:r>
              <a:rPr lang="en-US" altLang="zh-CN"/>
              <a:t>of</a:t>
            </a:r>
            <a:r>
              <a:rPr lang="zh-CN" altLang="en-US"/>
              <a:t> </a:t>
            </a:r>
            <a:r>
              <a:rPr lang="en-US" altLang="zh-CN"/>
              <a:t>SQL</a:t>
            </a:r>
            <a:endParaRPr lang="en-CN"/>
          </a:p>
        </p:txBody>
      </p:sp>
      <p:sp>
        <p:nvSpPr>
          <p:cNvPr id="4" name="Content Placeholder 1">
            <a:extLst>
              <a:ext uri="{FF2B5EF4-FFF2-40B4-BE49-F238E27FC236}">
                <a16:creationId xmlns:a16="http://schemas.microsoft.com/office/drawing/2014/main" id="{4F28D11D-03AB-3E4F-B95A-81BE730EF82A}"/>
              </a:ext>
            </a:extLst>
          </p:cNvPr>
          <p:cNvSpPr txBox="1">
            <a:spLocks/>
          </p:cNvSpPr>
          <p:nvPr/>
        </p:nvSpPr>
        <p:spPr bwMode="auto">
          <a:xfrm>
            <a:off x="3657600" y="3505200"/>
            <a:ext cx="101346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FAA26D3D-D897-4be2-8F04-BA451C77F1D7}"/>
          </a:extLst>
        </p:spPr>
        <p:txBody>
          <a:bodyPr vert="horz" wrap="square" lIns="130622" tIns="65311" rIns="130622" bIns="65311" numCol="1" anchor="t" anchorCtr="0" compatLnSpc="1">
            <a:prstTxWarp prst="textNoShape">
              <a:avLst/>
            </a:prstTxWarp>
          </a:bodyPr>
          <a:lstStyle>
            <a:lvl1pPr marL="334963" indent="-334963" algn="l" rtl="0" eaLnBrk="0" fontAlgn="base" hangingPunct="0">
              <a:spcBef>
                <a:spcPts val="400"/>
              </a:spcBef>
              <a:spcAft>
                <a:spcPts val="200"/>
              </a:spcAft>
              <a:buClr>
                <a:srgbClr val="A2424F"/>
              </a:buClr>
              <a:buSzPct val="80000"/>
              <a:buChar char="•"/>
              <a:defRPr sz="3000">
                <a:solidFill>
                  <a:srgbClr val="262626"/>
                </a:solidFill>
                <a:latin typeface="Lato" panose="020F0502020204030203" pitchFamily="34" charset="0"/>
                <a:ea typeface="Tahoma" panose="020B0604030504040204" pitchFamily="34" charset="0"/>
                <a:cs typeface="Tahoma" panose="020B0604030504040204" pitchFamily="34" charset="0"/>
              </a:defRPr>
            </a:lvl1pPr>
            <a:lvl2pPr marL="687388" indent="-352425" algn="l" rtl="0" eaLnBrk="0" fontAlgn="base" hangingPunct="0">
              <a:spcBef>
                <a:spcPts val="400"/>
              </a:spcBef>
              <a:spcAft>
                <a:spcPts val="200"/>
              </a:spcAft>
              <a:buClr>
                <a:schemeClr val="bg1">
                  <a:lumMod val="65000"/>
                </a:schemeClr>
              </a:buClr>
              <a:buSzPct val="90000"/>
              <a:buFont typeface="Times" panose="02020603050405020304" pitchFamily="18" charset="0"/>
              <a:buChar char="•"/>
              <a:defRPr sz="2600">
                <a:solidFill>
                  <a:srgbClr val="262626"/>
                </a:solidFill>
                <a:latin typeface="Lato" panose="020F0502020204030203" pitchFamily="34" charset="0"/>
                <a:ea typeface="Tahoma" panose="020B0604030504040204" pitchFamily="34" charset="0"/>
                <a:cs typeface="Tahoma" panose="020B0604030504040204" pitchFamily="34" charset="0"/>
              </a:defRPr>
            </a:lvl2pPr>
            <a:lvl3pPr marL="1631950" indent="-325438" algn="l" rtl="0" eaLnBrk="0" fontAlgn="base" hangingPunct="0">
              <a:spcBef>
                <a:spcPts val="400"/>
              </a:spcBef>
              <a:spcAft>
                <a:spcPts val="200"/>
              </a:spcAft>
              <a:buClr>
                <a:srgbClr val="F3A999"/>
              </a:buClr>
              <a:buSzPct val="90000"/>
              <a:buChar char="•"/>
              <a:defRPr sz="2400">
                <a:solidFill>
                  <a:srgbClr val="262626"/>
                </a:solidFill>
                <a:latin typeface="Lato" panose="020F0502020204030203" pitchFamily="34" charset="0"/>
                <a:ea typeface="Tahoma" panose="020B0604030504040204" pitchFamily="34" charset="0"/>
                <a:cs typeface="Tahoma" panose="020B0604030504040204" pitchFamily="34" charset="0"/>
              </a:defRPr>
            </a:lvl3pPr>
            <a:lvl4pPr marL="2284413" indent="-325438" algn="l" rtl="0" eaLnBrk="0" fontAlgn="base" hangingPunct="0">
              <a:spcBef>
                <a:spcPts val="400"/>
              </a:spcBef>
              <a:spcAft>
                <a:spcPts val="200"/>
              </a:spcAft>
              <a:buChar char="–"/>
              <a:defRPr sz="2000">
                <a:solidFill>
                  <a:srgbClr val="262626"/>
                </a:solidFill>
                <a:latin typeface="Lato" panose="020F0502020204030203" pitchFamily="34" charset="0"/>
                <a:ea typeface="Tahoma" panose="020B0604030504040204" pitchFamily="34" charset="0"/>
                <a:cs typeface="Tahoma" panose="020B0604030504040204" pitchFamily="34" charset="0"/>
              </a:defRPr>
            </a:lvl4pPr>
            <a:lvl5pPr marL="2938463" indent="-325438" algn="l" rtl="0" eaLnBrk="0" fontAlgn="base" hangingPunct="0">
              <a:spcBef>
                <a:spcPts val="400"/>
              </a:spcBef>
              <a:spcAft>
                <a:spcPts val="200"/>
              </a:spcAft>
              <a:buChar char="»"/>
              <a:defRPr sz="2000">
                <a:solidFill>
                  <a:srgbClr val="262626"/>
                </a:solidFill>
                <a:latin typeface="Lato" panose="020F0502020204030203" pitchFamily="34" charset="0"/>
                <a:ea typeface="Tahoma" panose="020B0604030504040204" pitchFamily="34" charset="0"/>
                <a:cs typeface="Tahoma" panose="020B0604030504040204" pitchFamily="34" charset="0"/>
              </a:defRPr>
            </a:lvl5pPr>
            <a:lvl6pPr marL="3592106" indent="-326555" algn="l" rtl="0" fontAlgn="base">
              <a:spcBef>
                <a:spcPct val="20000"/>
              </a:spcBef>
              <a:spcAft>
                <a:spcPct val="0"/>
              </a:spcAft>
              <a:buChar char="»"/>
              <a:defRPr sz="3400">
                <a:solidFill>
                  <a:srgbClr val="EEEAFF"/>
                </a:solidFill>
                <a:latin typeface="+mn-lt"/>
                <a:ea typeface="+mn-ea"/>
              </a:defRPr>
            </a:lvl6pPr>
            <a:lvl7pPr marL="4245216" indent="-326555" algn="l" rtl="0" fontAlgn="base">
              <a:spcBef>
                <a:spcPct val="20000"/>
              </a:spcBef>
              <a:spcAft>
                <a:spcPct val="0"/>
              </a:spcAft>
              <a:buChar char="»"/>
              <a:defRPr sz="3400">
                <a:solidFill>
                  <a:srgbClr val="EEEAFF"/>
                </a:solidFill>
                <a:latin typeface="+mn-lt"/>
                <a:ea typeface="+mn-ea"/>
              </a:defRPr>
            </a:lvl7pPr>
            <a:lvl8pPr marL="4898327" indent="-326555" algn="l" rtl="0" fontAlgn="base">
              <a:spcBef>
                <a:spcPct val="20000"/>
              </a:spcBef>
              <a:spcAft>
                <a:spcPct val="0"/>
              </a:spcAft>
              <a:buChar char="»"/>
              <a:defRPr sz="3400">
                <a:solidFill>
                  <a:srgbClr val="EEEAFF"/>
                </a:solidFill>
                <a:latin typeface="+mn-lt"/>
                <a:ea typeface="+mn-ea"/>
              </a:defRPr>
            </a:lvl8pPr>
            <a:lvl9pPr marL="5551437" indent="-326555" algn="l" rtl="0" fontAlgn="base">
              <a:spcBef>
                <a:spcPct val="20000"/>
              </a:spcBef>
              <a:spcAft>
                <a:spcPct val="0"/>
              </a:spcAft>
              <a:buChar char="»"/>
              <a:defRPr sz="3400">
                <a:solidFill>
                  <a:srgbClr val="EEEAFF"/>
                </a:solidFill>
                <a:latin typeface="+mn-lt"/>
                <a:ea typeface="+mn-ea"/>
              </a:defRPr>
            </a:lvl9pPr>
          </a:lstStyle>
          <a:p>
            <a:r>
              <a:rPr lang="en-US" altLang="zh-CN" kern="0"/>
              <a:t>followed by the names of the columns you want to return</a:t>
            </a:r>
          </a:p>
          <a:p>
            <a:endParaRPr lang="en-US" kern="0"/>
          </a:p>
          <a:p>
            <a:r>
              <a:rPr lang="en-US" altLang="zh-CN" kern="0"/>
              <a:t>followed </a:t>
            </a:r>
            <a:r>
              <a:rPr lang="en-US" kern="0"/>
              <a:t>by the name of the tables that you want to query</a:t>
            </a:r>
          </a:p>
          <a:p>
            <a:endParaRPr lang="en-US" kern="0"/>
          </a:p>
          <a:p>
            <a:r>
              <a:rPr lang="en-US" altLang="zh-CN" kern="0"/>
              <a:t>followed by filtering conditions</a:t>
            </a:r>
            <a:endParaRPr lang="en-CN" kern="0"/>
          </a:p>
        </p:txBody>
      </p:sp>
      <p:pic>
        <p:nvPicPr>
          <p:cNvPr id="10" name="Picture 9">
            <a:extLst>
              <a:ext uri="{FF2B5EF4-FFF2-40B4-BE49-F238E27FC236}">
                <a16:creationId xmlns:a16="http://schemas.microsoft.com/office/drawing/2014/main" id="{A3B43D46-3020-0749-9472-EDFF7EDA3166}"/>
              </a:ext>
            </a:extLst>
          </p:cNvPr>
          <p:cNvPicPr>
            <a:picLocks noChangeAspect="1"/>
          </p:cNvPicPr>
          <p:nvPr/>
        </p:nvPicPr>
        <p:blipFill>
          <a:blip r:embed="rId3"/>
          <a:stretch>
            <a:fillRect/>
          </a:stretch>
        </p:blipFill>
        <p:spPr>
          <a:xfrm>
            <a:off x="6858000" y="313267"/>
            <a:ext cx="7374759" cy="3048000"/>
          </a:xfrm>
          <a:prstGeom prst="rect">
            <a:avLst/>
          </a:prstGeom>
        </p:spPr>
      </p:pic>
    </p:spTree>
    <p:extLst>
      <p:ext uri="{BB962C8B-B14F-4D97-AF65-F5344CB8AC3E}">
        <p14:creationId xmlns:p14="http://schemas.microsoft.com/office/powerpoint/2010/main" val="3808149020"/>
      </p:ext>
    </p:extLst>
  </p:cSld>
  <p:clrMapOvr>
    <a:masterClrMapping/>
  </p:clrMapOvr>
</p:sld>
</file>

<file path=ppt/theme/theme1.xml><?xml version="1.0" encoding="utf-8"?>
<a:theme xmlns:a="http://schemas.openxmlformats.org/drawingml/2006/main" name="Blank Presentation">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13231</TotalTime>
  <Words>5147</Words>
  <Application>Microsoft Office PowerPoint</Application>
  <PresentationFormat>自定义</PresentationFormat>
  <Paragraphs>659</Paragraphs>
  <Slides>57</Slides>
  <Notes>35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57</vt:i4>
      </vt:variant>
    </vt:vector>
  </HeadingPairs>
  <TitlesOfParts>
    <vt:vector size="68" baseType="lpstr">
      <vt:lpstr>等线</vt:lpstr>
      <vt:lpstr>Microsoft YaHei</vt:lpstr>
      <vt:lpstr>Arial</vt:lpstr>
      <vt:lpstr>Bradley Hand ITC</vt:lpstr>
      <vt:lpstr>Consolas</vt:lpstr>
      <vt:lpstr>Lato</vt:lpstr>
      <vt:lpstr>Lato Black</vt:lpstr>
      <vt:lpstr>Montserrat</vt:lpstr>
      <vt:lpstr>Tahoma</vt:lpstr>
      <vt:lpstr>Times</vt:lpstr>
      <vt:lpstr>Blank Presentation</vt:lpstr>
      <vt:lpstr> Principles of Database Systems (CS307) Lecture 2: Introduction to SQL</vt:lpstr>
      <vt:lpstr>How Do We Manage Data in a Database?</vt:lpstr>
      <vt:lpstr>Some History</vt:lpstr>
      <vt:lpstr>Some History</vt:lpstr>
      <vt:lpstr>Some History</vt:lpstr>
      <vt:lpstr>Some History</vt:lpstr>
      <vt:lpstr>Standardization of SQL</vt:lpstr>
      <vt:lpstr>Standardization of SQL (any other examples of standardization?)</vt:lpstr>
      <vt:lpstr>Basic Syntax of SQL</vt:lpstr>
      <vt:lpstr>Competing Languages of SQL</vt:lpstr>
      <vt:lpstr>Competing Languages of SQL</vt:lpstr>
      <vt:lpstr>Two Main Components for a Query Language</vt:lpstr>
      <vt:lpstr>Two Main Components for a Query Language</vt:lpstr>
      <vt:lpstr>Two Main Components for a Query Language</vt:lpstr>
      <vt:lpstr>Two Main Components for a Query Language</vt:lpstr>
      <vt:lpstr>Something about SQL</vt:lpstr>
      <vt:lpstr>“Problems” in SQL</vt:lpstr>
      <vt:lpstr>“Problems” in SQL</vt:lpstr>
      <vt:lpstr>“Problems” in SQL</vt:lpstr>
      <vt:lpstr>Create Tables</vt:lpstr>
      <vt:lpstr>Create Tables</vt:lpstr>
      <vt:lpstr>Create Tables</vt:lpstr>
      <vt:lpstr>Create Tables</vt:lpstr>
      <vt:lpstr>Create Tables</vt:lpstr>
      <vt:lpstr>Create Tables</vt:lpstr>
      <vt:lpstr>Data Types</vt:lpstr>
      <vt:lpstr>Data Types</vt:lpstr>
      <vt:lpstr>Data Types</vt:lpstr>
      <vt:lpstr>Data Types</vt:lpstr>
      <vt:lpstr>Constraints</vt:lpstr>
      <vt:lpstr>Constraints</vt:lpstr>
      <vt:lpstr>Constraints</vt:lpstr>
      <vt:lpstr>Constraints: Not NULL</vt:lpstr>
      <vt:lpstr>Constraints: Not NULL</vt:lpstr>
      <vt:lpstr>Constraints: Not NULL</vt:lpstr>
      <vt:lpstr>Constraints: Not NULL</vt:lpstr>
      <vt:lpstr>Comments</vt:lpstr>
      <vt:lpstr>Comments</vt:lpstr>
      <vt:lpstr>Constraints: Primary Key</vt:lpstr>
      <vt:lpstr>Constraints: Primary Key</vt:lpstr>
      <vt:lpstr>Constraints: Unique</vt:lpstr>
      <vt:lpstr>Constraints: Unique</vt:lpstr>
      <vt:lpstr>Constraints: Unique</vt:lpstr>
      <vt:lpstr>Constraints: Check</vt:lpstr>
      <vt:lpstr>Named Constraints (给约束命名)</vt:lpstr>
      <vt:lpstr>Referential Integrity</vt:lpstr>
      <vt:lpstr>Referential Integrity</vt:lpstr>
      <vt:lpstr>Foreign Key</vt:lpstr>
      <vt:lpstr>Foreign Key</vt:lpstr>
      <vt:lpstr>Foreign Key</vt:lpstr>
      <vt:lpstr>Summary: How to Create Tables</vt:lpstr>
      <vt:lpstr>Updates to Tables</vt:lpstr>
      <vt:lpstr>Updates to Tables</vt:lpstr>
      <vt:lpstr>Updates to Tables</vt:lpstr>
      <vt:lpstr>Updates to Tables</vt:lpstr>
      <vt:lpstr>Updates to Tables</vt:lpstr>
      <vt:lpstr>Lab Session (Week 2)</vt:lpstr>
    </vt:vector>
  </TitlesOfParts>
  <Manager/>
  <Company>Melissa Kingman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Melissa Kingman</dc:creator>
  <cp:keywords/>
  <dc:description/>
  <cp:lastModifiedBy>Cheng Ran</cp:lastModifiedBy>
  <cp:revision>2204</cp:revision>
  <dcterms:created xsi:type="dcterms:W3CDTF">2008-06-27T17:43:02Z</dcterms:created>
  <dcterms:modified xsi:type="dcterms:W3CDTF">2022-09-17T04:29:51Z</dcterms:modified>
  <cp:category/>
</cp:coreProperties>
</file>