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handoutMasterIdLst>
    <p:handoutMasterId r:id="rId48"/>
  </p:handoutMasterIdLst>
  <p:sldIdLst>
    <p:sldId id="478" r:id="rId2"/>
    <p:sldId id="593" r:id="rId3"/>
    <p:sldId id="596" r:id="rId4"/>
    <p:sldId id="594" r:id="rId5"/>
    <p:sldId id="598" r:id="rId6"/>
    <p:sldId id="602" r:id="rId7"/>
    <p:sldId id="599" r:id="rId8"/>
    <p:sldId id="600" r:id="rId9"/>
    <p:sldId id="637" r:id="rId10"/>
    <p:sldId id="638" r:id="rId11"/>
    <p:sldId id="639" r:id="rId12"/>
    <p:sldId id="595" r:id="rId13"/>
    <p:sldId id="609" r:id="rId14"/>
    <p:sldId id="603" r:id="rId15"/>
    <p:sldId id="604" r:id="rId16"/>
    <p:sldId id="610" r:id="rId17"/>
    <p:sldId id="605" r:id="rId18"/>
    <p:sldId id="606" r:id="rId19"/>
    <p:sldId id="607" r:id="rId20"/>
    <p:sldId id="617" r:id="rId21"/>
    <p:sldId id="618" r:id="rId22"/>
    <p:sldId id="608" r:id="rId23"/>
    <p:sldId id="611" r:id="rId24"/>
    <p:sldId id="612" r:id="rId25"/>
    <p:sldId id="613" r:id="rId26"/>
    <p:sldId id="614" r:id="rId27"/>
    <p:sldId id="619" r:id="rId28"/>
    <p:sldId id="620" r:id="rId29"/>
    <p:sldId id="621" r:id="rId30"/>
    <p:sldId id="622" r:id="rId31"/>
    <p:sldId id="623" r:id="rId32"/>
    <p:sldId id="624" r:id="rId33"/>
    <p:sldId id="625" r:id="rId34"/>
    <p:sldId id="615" r:id="rId35"/>
    <p:sldId id="627" r:id="rId36"/>
    <p:sldId id="628" r:id="rId37"/>
    <p:sldId id="629" r:id="rId38"/>
    <p:sldId id="630" r:id="rId39"/>
    <p:sldId id="634" r:id="rId40"/>
    <p:sldId id="631" r:id="rId41"/>
    <p:sldId id="636" r:id="rId42"/>
    <p:sldId id="635" r:id="rId43"/>
    <p:sldId id="632" r:id="rId44"/>
    <p:sldId id="633" r:id="rId45"/>
    <p:sldId id="616" r:id="rId46"/>
  </p:sldIdLst>
  <p:sldSz cx="14630400" cy="8229600"/>
  <p:notesSz cx="6858000" cy="9144000"/>
  <p:defaultTextStyle>
    <a:defPPr>
      <a:defRPr lang="en-US"/>
    </a:defPPr>
    <a:lvl1pPr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1pPr>
    <a:lvl2pPr marL="652463" indent="-195263"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2pPr>
    <a:lvl3pPr marL="1304925" indent="-390525"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3pPr>
    <a:lvl4pPr marL="1958975" indent="-587375"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4pPr>
    <a:lvl5pPr marL="2611438" indent="-782638"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592">
          <p15:clr>
            <a:srgbClr val="A4A3A4"/>
          </p15:clr>
        </p15:guide>
        <p15:guide id="2" pos="528">
          <p15:clr>
            <a:srgbClr val="A4A3A4"/>
          </p15:clr>
        </p15:guide>
        <p15:guide id="3" pos="8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24F"/>
    <a:srgbClr val="1086B9"/>
    <a:srgbClr val="DAFDD3"/>
    <a:srgbClr val="AADEBA"/>
    <a:srgbClr val="F3A999"/>
    <a:srgbClr val="98CFA8"/>
    <a:srgbClr val="F2F2F2"/>
    <a:srgbClr val="FCF9EC"/>
    <a:srgbClr val="2BAC54"/>
    <a:srgbClr val="4D9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9" autoAdjust="0"/>
    <p:restoredTop sz="76872" autoAdjust="0"/>
  </p:normalViewPr>
  <p:slideViewPr>
    <p:cSldViewPr>
      <p:cViewPr varScale="1">
        <p:scale>
          <a:sx n="55" d="100"/>
          <a:sy n="55" d="100"/>
        </p:scale>
        <p:origin x="1349" y="48"/>
      </p:cViewPr>
      <p:guideLst>
        <p:guide orient="horz" pos="2592"/>
        <p:guide pos="528"/>
        <p:guide pos="86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Ran" userId="dbeed8448c6bb12c" providerId="LiveId" clId="{8D93D355-CDB4-472F-9DE3-F447877C8F95}"/>
    <pc:docChg chg="custSel delSld modSld">
      <pc:chgData name="Cheng Ran" userId="dbeed8448c6bb12c" providerId="LiveId" clId="{8D93D355-CDB4-472F-9DE3-F447877C8F95}" dt="2022-09-22T08:40:58.050" v="443"/>
      <pc:docMkLst>
        <pc:docMk/>
      </pc:docMkLst>
      <pc:sldChg chg="modSp mod">
        <pc:chgData name="Cheng Ran" userId="dbeed8448c6bb12c" providerId="LiveId" clId="{8D93D355-CDB4-472F-9DE3-F447877C8F95}" dt="2022-09-22T07:36:49.670" v="29" actId="20577"/>
        <pc:sldMkLst>
          <pc:docMk/>
          <pc:sldMk cId="2990207225" sldId="478"/>
        </pc:sldMkLst>
        <pc:spChg chg="mod">
          <ac:chgData name="Cheng Ran" userId="dbeed8448c6bb12c" providerId="LiveId" clId="{8D93D355-CDB4-472F-9DE3-F447877C8F95}" dt="2022-09-22T07:36:43.989" v="18" actId="1076"/>
          <ac:spMkLst>
            <pc:docMk/>
            <pc:sldMk cId="2990207225" sldId="478"/>
            <ac:spMk id="2" creationId="{0D97BE64-0D45-0A4C-8E02-0B2A9080F805}"/>
          </ac:spMkLst>
        </pc:spChg>
        <pc:spChg chg="mod">
          <ac:chgData name="Cheng Ran" userId="dbeed8448c6bb12c" providerId="LiveId" clId="{8D93D355-CDB4-472F-9DE3-F447877C8F95}" dt="2022-09-22T07:36:49.670" v="29" actId="20577"/>
          <ac:spMkLst>
            <pc:docMk/>
            <pc:sldMk cId="2990207225" sldId="478"/>
            <ac:spMk id="8194" creationId="{043A0884-0F79-4A75-BEBC-FE35803C6AA3}"/>
          </ac:spMkLst>
        </pc:spChg>
      </pc:sldChg>
      <pc:sldChg chg="modSp mod">
        <pc:chgData name="Cheng Ran" userId="dbeed8448c6bb12c" providerId="LiveId" clId="{8D93D355-CDB4-472F-9DE3-F447877C8F95}" dt="2022-09-22T08:35:21.296" v="386" actId="207"/>
        <pc:sldMkLst>
          <pc:docMk/>
          <pc:sldMk cId="3694387330" sldId="595"/>
        </pc:sldMkLst>
        <pc:spChg chg="mod">
          <ac:chgData name="Cheng Ran" userId="dbeed8448c6bb12c" providerId="LiveId" clId="{8D93D355-CDB4-472F-9DE3-F447877C8F95}" dt="2022-09-22T08:35:21.296" v="386" actId="207"/>
          <ac:spMkLst>
            <pc:docMk/>
            <pc:sldMk cId="3694387330" sldId="595"/>
            <ac:spMk id="2" creationId="{3221B173-5AB7-C345-B91E-EA93B35AD36F}"/>
          </ac:spMkLst>
        </pc:spChg>
      </pc:sldChg>
      <pc:sldChg chg="del">
        <pc:chgData name="Cheng Ran" userId="dbeed8448c6bb12c" providerId="LiveId" clId="{8D93D355-CDB4-472F-9DE3-F447877C8F95}" dt="2022-09-22T08:09:00.654" v="30" actId="47"/>
        <pc:sldMkLst>
          <pc:docMk/>
          <pc:sldMk cId="2654983922" sldId="597"/>
        </pc:sldMkLst>
      </pc:sldChg>
      <pc:sldChg chg="modSp mod">
        <pc:chgData name="Cheng Ran" userId="dbeed8448c6bb12c" providerId="LiveId" clId="{8D93D355-CDB4-472F-9DE3-F447877C8F95}" dt="2022-09-22T08:13:44.896" v="40" actId="207"/>
        <pc:sldMkLst>
          <pc:docMk/>
          <pc:sldMk cId="269629454" sldId="599"/>
        </pc:sldMkLst>
        <pc:spChg chg="mod">
          <ac:chgData name="Cheng Ran" userId="dbeed8448c6bb12c" providerId="LiveId" clId="{8D93D355-CDB4-472F-9DE3-F447877C8F95}" dt="2022-09-22T08:13:44.896" v="40" actId="207"/>
          <ac:spMkLst>
            <pc:docMk/>
            <pc:sldMk cId="269629454" sldId="599"/>
            <ac:spMk id="2" creationId="{1DCFE38B-5C26-AB45-A28D-B72B13C1DA52}"/>
          </ac:spMkLst>
        </pc:spChg>
      </pc:sldChg>
      <pc:sldChg chg="modSp mod">
        <pc:chgData name="Cheng Ran" userId="dbeed8448c6bb12c" providerId="LiveId" clId="{8D93D355-CDB4-472F-9DE3-F447877C8F95}" dt="2022-09-22T08:32:43.292" v="352" actId="1076"/>
        <pc:sldMkLst>
          <pc:docMk/>
          <pc:sldMk cId="1640232301" sldId="600"/>
        </pc:sldMkLst>
        <pc:spChg chg="mod">
          <ac:chgData name="Cheng Ran" userId="dbeed8448c6bb12c" providerId="LiveId" clId="{8D93D355-CDB4-472F-9DE3-F447877C8F95}" dt="2022-09-22T08:32:38.289" v="350" actId="20577"/>
          <ac:spMkLst>
            <pc:docMk/>
            <pc:sldMk cId="1640232301" sldId="600"/>
            <ac:spMk id="2" creationId="{25DB3ACD-15D9-294C-A3F8-40D4120653E7}"/>
          </ac:spMkLst>
        </pc:spChg>
        <pc:picChg chg="mod">
          <ac:chgData name="Cheng Ran" userId="dbeed8448c6bb12c" providerId="LiveId" clId="{8D93D355-CDB4-472F-9DE3-F447877C8F95}" dt="2022-09-22T08:32:43.292" v="352" actId="1076"/>
          <ac:picMkLst>
            <pc:docMk/>
            <pc:sldMk cId="1640232301" sldId="600"/>
            <ac:picMk id="4" creationId="{64335893-2A45-4044-8C99-0ED207138427}"/>
          </ac:picMkLst>
        </pc:picChg>
        <pc:picChg chg="mod">
          <ac:chgData name="Cheng Ran" userId="dbeed8448c6bb12c" providerId="LiveId" clId="{8D93D355-CDB4-472F-9DE3-F447877C8F95}" dt="2022-09-22T08:32:39.889" v="351" actId="1076"/>
          <ac:picMkLst>
            <pc:docMk/>
            <pc:sldMk cId="1640232301" sldId="600"/>
            <ac:picMk id="6" creationId="{1F17F28F-D823-D543-91F1-576427C65061}"/>
          </ac:picMkLst>
        </pc:picChg>
      </pc:sldChg>
      <pc:sldChg chg="del">
        <pc:chgData name="Cheng Ran" userId="dbeed8448c6bb12c" providerId="LiveId" clId="{8D93D355-CDB4-472F-9DE3-F447877C8F95}" dt="2022-09-22T08:21:25.128" v="104" actId="47"/>
        <pc:sldMkLst>
          <pc:docMk/>
          <pc:sldMk cId="2905560991" sldId="601"/>
        </pc:sldMkLst>
      </pc:sldChg>
      <pc:sldChg chg="modSp mod">
        <pc:chgData name="Cheng Ran" userId="dbeed8448c6bb12c" providerId="LiveId" clId="{8D93D355-CDB4-472F-9DE3-F447877C8F95}" dt="2022-09-22T08:36:48.866" v="388" actId="207"/>
        <pc:sldMkLst>
          <pc:docMk/>
          <pc:sldMk cId="2084256066" sldId="605"/>
        </pc:sldMkLst>
        <pc:spChg chg="mod">
          <ac:chgData name="Cheng Ran" userId="dbeed8448c6bb12c" providerId="LiveId" clId="{8D93D355-CDB4-472F-9DE3-F447877C8F95}" dt="2022-09-22T08:36:48.866" v="388" actId="207"/>
          <ac:spMkLst>
            <pc:docMk/>
            <pc:sldMk cId="2084256066" sldId="605"/>
            <ac:spMk id="2" creationId="{09E3F5B3-6527-1944-8483-A9D78017AEB4}"/>
          </ac:spMkLst>
        </pc:spChg>
      </pc:sldChg>
      <pc:sldChg chg="modSp mod">
        <pc:chgData name="Cheng Ran" userId="dbeed8448c6bb12c" providerId="LiveId" clId="{8D93D355-CDB4-472F-9DE3-F447877C8F95}" dt="2022-09-22T08:37:31.424" v="413" actId="20577"/>
        <pc:sldMkLst>
          <pc:docMk/>
          <pc:sldMk cId="324835327" sldId="606"/>
        </pc:sldMkLst>
        <pc:spChg chg="mod">
          <ac:chgData name="Cheng Ran" userId="dbeed8448c6bb12c" providerId="LiveId" clId="{8D93D355-CDB4-472F-9DE3-F447877C8F95}" dt="2022-09-22T08:37:31.424" v="413" actId="20577"/>
          <ac:spMkLst>
            <pc:docMk/>
            <pc:sldMk cId="324835327" sldId="606"/>
            <ac:spMk id="2" creationId="{45B3CA16-3CFF-5D46-84F1-AEB676D5C014}"/>
          </ac:spMkLst>
        </pc:spChg>
      </pc:sldChg>
      <pc:sldChg chg="modSp mod">
        <pc:chgData name="Cheng Ran" userId="dbeed8448c6bb12c" providerId="LiveId" clId="{8D93D355-CDB4-472F-9DE3-F447877C8F95}" dt="2022-09-22T08:40:58.050" v="443"/>
        <pc:sldMkLst>
          <pc:docMk/>
          <pc:sldMk cId="605080571" sldId="608"/>
        </pc:sldMkLst>
        <pc:spChg chg="mod">
          <ac:chgData name="Cheng Ran" userId="dbeed8448c6bb12c" providerId="LiveId" clId="{8D93D355-CDB4-472F-9DE3-F447877C8F95}" dt="2022-09-22T08:40:58.050" v="443"/>
          <ac:spMkLst>
            <pc:docMk/>
            <pc:sldMk cId="605080571" sldId="608"/>
            <ac:spMk id="2" creationId="{4DE20839-DC8C-7B48-B53C-309BC476C233}"/>
          </ac:spMkLst>
        </pc:spChg>
      </pc:sldChg>
      <pc:sldChg chg="modSp mod">
        <pc:chgData name="Cheng Ran" userId="dbeed8448c6bb12c" providerId="LiveId" clId="{8D93D355-CDB4-472F-9DE3-F447877C8F95}" dt="2022-09-22T08:35:32.022" v="387"/>
        <pc:sldMkLst>
          <pc:docMk/>
          <pc:sldMk cId="4032388403" sldId="609"/>
        </pc:sldMkLst>
        <pc:spChg chg="mod">
          <ac:chgData name="Cheng Ran" userId="dbeed8448c6bb12c" providerId="LiveId" clId="{8D93D355-CDB4-472F-9DE3-F447877C8F95}" dt="2022-09-22T08:35:32.022" v="387"/>
          <ac:spMkLst>
            <pc:docMk/>
            <pc:sldMk cId="4032388403" sldId="609"/>
            <ac:spMk id="2" creationId="{3221B173-5AB7-C345-B91E-EA93B35AD36F}"/>
          </ac:spMkLst>
        </pc:spChg>
      </pc:sldChg>
      <pc:sldChg chg="modSp mod">
        <pc:chgData name="Cheng Ran" userId="dbeed8448c6bb12c" providerId="LiveId" clId="{8D93D355-CDB4-472F-9DE3-F447877C8F95}" dt="2022-09-22T08:39:53.542" v="429" actId="207"/>
        <pc:sldMkLst>
          <pc:docMk/>
          <pc:sldMk cId="975696405" sldId="618"/>
        </pc:sldMkLst>
        <pc:spChg chg="mod">
          <ac:chgData name="Cheng Ran" userId="dbeed8448c6bb12c" providerId="LiveId" clId="{8D93D355-CDB4-472F-9DE3-F447877C8F95}" dt="2022-09-22T08:39:53.542" v="429" actId="207"/>
          <ac:spMkLst>
            <pc:docMk/>
            <pc:sldMk cId="975696405" sldId="618"/>
            <ac:spMk id="2" creationId="{2097FA11-7FE5-8D4D-B2E1-C23679EAE418}"/>
          </ac:spMkLst>
        </pc:spChg>
      </pc:sldChg>
      <pc:sldChg chg="modSp mod">
        <pc:chgData name="Cheng Ran" userId="dbeed8448c6bb12c" providerId="LiveId" clId="{8D93D355-CDB4-472F-9DE3-F447877C8F95}" dt="2022-09-22T08:19:51.353" v="103" actId="20577"/>
        <pc:sldMkLst>
          <pc:docMk/>
          <pc:sldMk cId="3854283565" sldId="637"/>
        </pc:sldMkLst>
        <pc:spChg chg="mod">
          <ac:chgData name="Cheng Ran" userId="dbeed8448c6bb12c" providerId="LiveId" clId="{8D93D355-CDB4-472F-9DE3-F447877C8F95}" dt="2022-09-22T08:19:51.353" v="103" actId="20577"/>
          <ac:spMkLst>
            <pc:docMk/>
            <pc:sldMk cId="3854283565" sldId="637"/>
            <ac:spMk id="2" creationId="{42FA0BF6-EE66-4E44-B05F-5534ABAC1775}"/>
          </ac:spMkLst>
        </pc:spChg>
      </pc:sldChg>
      <pc:sldChg chg="modSp mod">
        <pc:chgData name="Cheng Ran" userId="dbeed8448c6bb12c" providerId="LiveId" clId="{8D93D355-CDB4-472F-9DE3-F447877C8F95}" dt="2022-09-22T08:25:47.235" v="106" actId="207"/>
        <pc:sldMkLst>
          <pc:docMk/>
          <pc:sldMk cId="1429098934" sldId="638"/>
        </pc:sldMkLst>
        <pc:spChg chg="mod">
          <ac:chgData name="Cheng Ran" userId="dbeed8448c6bb12c" providerId="LiveId" clId="{8D93D355-CDB4-472F-9DE3-F447877C8F95}" dt="2022-09-22T08:25:47.235" v="106" actId="207"/>
          <ac:spMkLst>
            <pc:docMk/>
            <pc:sldMk cId="1429098934" sldId="638"/>
            <ac:spMk id="2" creationId="{832FA02A-E0AD-3549-B849-A9E8435561EE}"/>
          </ac:spMkLst>
        </pc:spChg>
      </pc:sldChg>
    </pc:docChg>
  </pc:docChgLst>
  <pc:docChgLst>
    <pc:chgData name="Cheng Ran" userId="dbeed8448c6bb12c" providerId="LiveId" clId="{F0199A62-8ACD-4800-B8D0-D2D5FDAD4BFB}"/>
    <pc:docChg chg="modSld">
      <pc:chgData name="Cheng Ran" userId="dbeed8448c6bb12c" providerId="LiveId" clId="{F0199A62-8ACD-4800-B8D0-D2D5FDAD4BFB}" dt="2022-09-26T01:40:05.087" v="2" actId="20577"/>
      <pc:docMkLst>
        <pc:docMk/>
      </pc:docMkLst>
      <pc:sldChg chg="modSp mod">
        <pc:chgData name="Cheng Ran" userId="dbeed8448c6bb12c" providerId="LiveId" clId="{F0199A62-8ACD-4800-B8D0-D2D5FDAD4BFB}" dt="2022-09-26T01:40:05.087" v="2" actId="20577"/>
        <pc:sldMkLst>
          <pc:docMk/>
          <pc:sldMk cId="2562332610" sldId="620"/>
        </pc:sldMkLst>
        <pc:spChg chg="mod">
          <ac:chgData name="Cheng Ran" userId="dbeed8448c6bb12c" providerId="LiveId" clId="{F0199A62-8ACD-4800-B8D0-D2D5FDAD4BFB}" dt="2022-09-26T01:40:05.087" v="2" actId="20577"/>
          <ac:spMkLst>
            <pc:docMk/>
            <pc:sldMk cId="2562332610" sldId="620"/>
            <ac:spMk id="2" creationId="{C1A6E691-5359-1840-913E-20AF5557E8B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7FF4F3-CCC8-0148-839B-34F52C05D7E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283F2D5-478E-F043-809C-74FC0B3E304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67086C5-CEC5-47F0-83F0-856B364B431D}" type="datetimeFigureOut">
              <a:rPr lang="en-US" altLang="en-US"/>
              <a:pPr>
                <a:defRPr/>
              </a:pPr>
              <a:t>9/26/2022</a:t>
            </a:fld>
            <a:endParaRPr lang="en-US" altLang="en-US"/>
          </a:p>
        </p:txBody>
      </p:sp>
      <p:sp>
        <p:nvSpPr>
          <p:cNvPr id="4" name="Footer Placeholder 3">
            <a:extLst>
              <a:ext uri="{FF2B5EF4-FFF2-40B4-BE49-F238E27FC236}">
                <a16:creationId xmlns:a16="http://schemas.microsoft.com/office/drawing/2014/main" id="{9C84E216-EC43-EF4B-9A09-BDB2AD5FAF0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4253F11-18F4-3841-8420-219C17DC201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0E07255-940D-4BDF-BD2F-B73D8A1949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34487-1A6A-4FE7-847E-D06598E2322B}"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2D99C-A557-43A7-946E-F176689ED48A}" type="slidenum">
              <a:rPr lang="zh-CN" altLang="en-US" smtClean="0"/>
              <a:t>‹#›</a:t>
            </a:fld>
            <a:endParaRPr lang="zh-CN" altLang="en-US"/>
          </a:p>
        </p:txBody>
      </p:sp>
    </p:spTree>
    <p:extLst>
      <p:ext uri="{BB962C8B-B14F-4D97-AF65-F5344CB8AC3E}">
        <p14:creationId xmlns:p14="http://schemas.microsoft.com/office/powerpoint/2010/main" val="2266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indent="-215640">
              <a:lnSpc>
                <a:spcPct val="100000"/>
              </a:lnSpc>
            </a:pPr>
            <a:endParaRPr lang="zh-CN" altLang="en-US"/>
          </a:p>
        </p:txBody>
      </p:sp>
      <p:sp>
        <p:nvSpPr>
          <p:cNvPr id="4" name="灯片编号占位符 3"/>
          <p:cNvSpPr>
            <a:spLocks noGrp="1"/>
          </p:cNvSpPr>
          <p:nvPr>
            <p:ph type="sldNum" sz="quarter" idx="5"/>
          </p:nvPr>
        </p:nvSpPr>
        <p:spPr/>
        <p:txBody>
          <a:bodyPr/>
          <a:lstStyle/>
          <a:p>
            <a:fld id="{FB32D99C-A557-43A7-946E-F176689ED48A}" type="slidenum">
              <a:rPr lang="zh-CN" altLang="en-US" smtClean="0"/>
              <a:t>1</a:t>
            </a:fld>
            <a:endParaRPr lang="zh-CN" altLang="en-US"/>
          </a:p>
        </p:txBody>
      </p:sp>
    </p:spTree>
    <p:extLst>
      <p:ext uri="{BB962C8B-B14F-4D97-AF65-F5344CB8AC3E}">
        <p14:creationId xmlns:p14="http://schemas.microsoft.com/office/powerpoint/2010/main" val="372450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20</a:t>
            </a:fld>
            <a:endParaRPr lang="zh-CN" altLang="en-US"/>
          </a:p>
        </p:txBody>
      </p:sp>
    </p:spTree>
    <p:extLst>
      <p:ext uri="{BB962C8B-B14F-4D97-AF65-F5344CB8AC3E}">
        <p14:creationId xmlns:p14="http://schemas.microsoft.com/office/powerpoint/2010/main" val="68308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21</a:t>
            </a:fld>
            <a:endParaRPr lang="zh-CN" altLang="en-US"/>
          </a:p>
        </p:txBody>
      </p:sp>
    </p:spTree>
    <p:extLst>
      <p:ext uri="{BB962C8B-B14F-4D97-AF65-F5344CB8AC3E}">
        <p14:creationId xmlns:p14="http://schemas.microsoft.com/office/powerpoint/2010/main" val="2735753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 we compare data of slightly different types, SQL can help us to convert the type automatically.</a:t>
            </a:r>
          </a:p>
          <a:p>
            <a:endParaRPr lang="en-US" altLang="zh-CN" dirty="0"/>
          </a:p>
          <a:p>
            <a:r>
              <a:rPr lang="en-US" altLang="zh-CN" dirty="0"/>
              <a:t>Such as in this example, the type of </a:t>
            </a:r>
            <a:r>
              <a:rPr lang="en-US" altLang="zh-CN" dirty="0" err="1"/>
              <a:t>post_date</a:t>
            </a:r>
            <a:r>
              <a:rPr lang="en-US" altLang="zh-CN" dirty="0"/>
              <a:t> is Date. But the SQL statement can run without error and return the results expected.</a:t>
            </a:r>
          </a:p>
          <a:p>
            <a:endParaRPr lang="en-US" altLang="zh-CN" dirty="0"/>
          </a:p>
          <a:p>
            <a:r>
              <a:rPr lang="en-US" altLang="zh-CN" dirty="0"/>
              <a:t>But It’s better to convert the type explicitly. As in this statement. We use function date to convert the string to Date type.</a:t>
            </a:r>
          </a:p>
          <a:p>
            <a:endParaRPr lang="en-US" altLang="zh-CN" dirty="0"/>
          </a:p>
          <a:p>
            <a:r>
              <a:rPr lang="en-US" altLang="zh-CN" dirty="0"/>
              <a:t>If we use March nor 03, it will be better, I think.</a:t>
            </a:r>
            <a:endParaRPr lang="zh-CN" altLang="en-US" dirty="0"/>
          </a:p>
          <a:p>
            <a:endParaRPr lang="en-CN" dirty="0"/>
          </a:p>
          <a:p>
            <a:r>
              <a:rPr lang="en-US" altLang="zh-CN" dirty="0"/>
              <a:t>There is no practical way to enter a date as a string. You need to convert the string to a Date or Datetime format, and then store into a database. </a:t>
            </a:r>
          </a:p>
          <a:p>
            <a:endParaRPr lang="en-US" altLang="zh-CN" dirty="0"/>
          </a:p>
          <a:p>
            <a:r>
              <a:rPr lang="en-US" altLang="zh-CN" dirty="0"/>
              <a:t>If you want, you can store the date as a character string into a database, but it’s not good for the DBMS to manage the data, such as to compare different dates.</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25</a:t>
            </a:fld>
            <a:endParaRPr lang="zh-CN" altLang="en-US"/>
          </a:p>
        </p:txBody>
      </p:sp>
    </p:spTree>
    <p:extLst>
      <p:ext uri="{BB962C8B-B14F-4D97-AF65-F5344CB8AC3E}">
        <p14:creationId xmlns:p14="http://schemas.microsoft.com/office/powerpoint/2010/main" val="153183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33</a:t>
            </a:fld>
            <a:endParaRPr lang="zh-CN" altLang="en-US"/>
          </a:p>
        </p:txBody>
      </p:sp>
    </p:spTree>
    <p:extLst>
      <p:ext uri="{BB962C8B-B14F-4D97-AF65-F5344CB8AC3E}">
        <p14:creationId xmlns:p14="http://schemas.microsoft.com/office/powerpoint/2010/main" val="1772637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will introduce some useful function. Round is one.</a:t>
            </a:r>
          </a:p>
          <a:p>
            <a:endParaRPr lang="en-US" altLang="zh-CN" dirty="0"/>
          </a:p>
          <a:p>
            <a:r>
              <a:rPr lang="en-US" altLang="zh-CN" dirty="0"/>
              <a:t>It can round 3.141592 with 3 digits after the point, </a:t>
            </a:r>
          </a:p>
          <a:p>
            <a:endParaRPr lang="en-US" altLang="zh-CN" dirty="0"/>
          </a:p>
          <a:p>
            <a:r>
              <a:rPr lang="en-US" altLang="zh-CN" dirty="0"/>
              <a:t>If we use </a:t>
            </a:r>
            <a:r>
              <a:rPr lang="en-US" altLang="zh-CN" dirty="0" err="1"/>
              <a:t>trunc</a:t>
            </a:r>
            <a:r>
              <a:rPr lang="en-US" altLang="zh-CN" dirty="0"/>
              <a:t>, it is slightly different with round(). It will remove the rest part directly, no round operation.</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36</a:t>
            </a:fld>
            <a:endParaRPr lang="zh-CN" altLang="en-US"/>
          </a:p>
        </p:txBody>
      </p:sp>
    </p:spTree>
    <p:extLst>
      <p:ext uri="{BB962C8B-B14F-4D97-AF65-F5344CB8AC3E}">
        <p14:creationId xmlns:p14="http://schemas.microsoft.com/office/powerpoint/2010/main" val="337275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Values are tested against a number of values and something else (which may be a computation, or even the content of other columns from the same row) is returned instead. If no match is found and there is no ELSE, the SQL engine doesn't know what to return, and returns NULL.</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38</a:t>
            </a:fld>
            <a:endParaRPr lang="zh-CN" altLang="en-US"/>
          </a:p>
        </p:txBody>
      </p:sp>
    </p:spTree>
    <p:extLst>
      <p:ext uri="{BB962C8B-B14F-4D97-AF65-F5344CB8AC3E}">
        <p14:creationId xmlns:p14="http://schemas.microsoft.com/office/powerpoint/2010/main" val="98736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tables contain huge number of rows, you are usually interested with only a small subset. And only want to return some of the rows.</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a:t>
            </a:fld>
            <a:endParaRPr lang="zh-CN" altLang="en-US"/>
          </a:p>
        </p:txBody>
      </p:sp>
    </p:spTree>
    <p:extLst>
      <p:ext uri="{BB962C8B-B14F-4D97-AF65-F5344CB8AC3E}">
        <p14:creationId xmlns:p14="http://schemas.microsoft.com/office/powerpoint/2010/main" val="282561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You can use WHERE clause for filtering. </a:t>
            </a:r>
          </a:p>
          <a:p>
            <a:endParaRPr lang="en-US" altLang="zh-CN" dirty="0"/>
          </a:p>
          <a:p>
            <a:r>
              <a:rPr lang="en-US" altLang="zh-CN" dirty="0"/>
              <a:t>Here the condition is the column value should be ‘us’. Only rows where the condition is true will be returned.</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5</a:t>
            </a:fld>
            <a:endParaRPr lang="zh-CN" altLang="en-US"/>
          </a:p>
        </p:txBody>
      </p:sp>
    </p:spTree>
    <p:extLst>
      <p:ext uri="{BB962C8B-B14F-4D97-AF65-F5344CB8AC3E}">
        <p14:creationId xmlns:p14="http://schemas.microsoft.com/office/powerpoint/2010/main" val="3236293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8</a:t>
            </a:fld>
            <a:endParaRPr lang="zh-CN" altLang="en-US"/>
          </a:p>
        </p:txBody>
      </p:sp>
    </p:spTree>
    <p:extLst>
      <p:ext uri="{BB962C8B-B14F-4D97-AF65-F5344CB8AC3E}">
        <p14:creationId xmlns:p14="http://schemas.microsoft.com/office/powerpoint/2010/main" val="342826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9</a:t>
            </a:fld>
            <a:endParaRPr lang="zh-CN" altLang="en-US"/>
          </a:p>
        </p:txBody>
      </p:sp>
    </p:spTree>
    <p:extLst>
      <p:ext uri="{BB962C8B-B14F-4D97-AF65-F5344CB8AC3E}">
        <p14:creationId xmlns:p14="http://schemas.microsoft.com/office/powerpoint/2010/main" val="105248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12</a:t>
            </a:fld>
            <a:endParaRPr lang="zh-CN" altLang="en-US"/>
          </a:p>
        </p:txBody>
      </p:sp>
    </p:spTree>
    <p:extLst>
      <p:ext uri="{BB962C8B-B14F-4D97-AF65-F5344CB8AC3E}">
        <p14:creationId xmlns:p14="http://schemas.microsoft.com/office/powerpoint/2010/main" val="103444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13</a:t>
            </a:fld>
            <a:endParaRPr lang="zh-CN" altLang="en-US"/>
          </a:p>
        </p:txBody>
      </p:sp>
    </p:spTree>
    <p:extLst>
      <p:ext uri="{BB962C8B-B14F-4D97-AF65-F5344CB8AC3E}">
        <p14:creationId xmlns:p14="http://schemas.microsoft.com/office/powerpoint/2010/main" val="417325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You can use all the comparison operators. </a:t>
            </a:r>
          </a:p>
          <a:p>
            <a:endParaRPr lang="en-US" altLang="zh-CN" dirty="0"/>
          </a:p>
          <a:p>
            <a:r>
              <a:rPr lang="en-US" altLang="zh-CN" dirty="0"/>
              <a:t>Equal, not equal, less than, greater than, less or equal than, greater or equal than.</a:t>
            </a:r>
          </a:p>
          <a:p>
            <a:endParaRPr lang="en-US" altLang="zh-CN" dirty="0"/>
          </a:p>
          <a:p>
            <a:r>
              <a:rPr lang="en-US" altLang="zh-CN" dirty="0"/>
              <a:t>You have two ways to write different. </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17</a:t>
            </a:fld>
            <a:endParaRPr lang="zh-CN" altLang="en-US"/>
          </a:p>
        </p:txBody>
      </p:sp>
    </p:spTree>
    <p:extLst>
      <p:ext uri="{BB962C8B-B14F-4D97-AF65-F5344CB8AC3E}">
        <p14:creationId xmlns:p14="http://schemas.microsoft.com/office/powerpoint/2010/main" val="204358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19</a:t>
            </a:fld>
            <a:endParaRPr lang="zh-CN" altLang="en-US"/>
          </a:p>
        </p:txBody>
      </p:sp>
    </p:spTree>
    <p:extLst>
      <p:ext uri="{BB962C8B-B14F-4D97-AF65-F5344CB8AC3E}">
        <p14:creationId xmlns:p14="http://schemas.microsoft.com/office/powerpoint/2010/main" val="341961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2286000" y="2819400"/>
            <a:ext cx="11506200" cy="2806787"/>
          </a:xfrm>
          <a:prstGeom prst="rect">
            <a:avLst/>
          </a:prstGeom>
        </p:spPr>
        <p:txBody>
          <a:bodyPr/>
          <a:lstStyle>
            <a:lvl1pPr algn="l">
              <a:defRPr sz="4600">
                <a:solidFill>
                  <a:srgbClr val="A2424F"/>
                </a:solidFill>
                <a:latin typeface="Lato Black" panose="020F0A02020204030203" pitchFamily="34" charset="0"/>
              </a:defRPr>
            </a:lvl1pPr>
          </a:lstStyle>
          <a:p>
            <a:r>
              <a:rPr lang="en-US" dirty="0"/>
              <a:t>Click to edit Master title style</a:t>
            </a:r>
          </a:p>
        </p:txBody>
      </p:sp>
      <p:sp>
        <p:nvSpPr>
          <p:cNvPr id="5124" name="Rectangle 4"/>
          <p:cNvSpPr>
            <a:spLocks noGrp="1" noChangeArrowheads="1"/>
          </p:cNvSpPr>
          <p:nvPr>
            <p:ph type="subTitle" idx="1"/>
          </p:nvPr>
        </p:nvSpPr>
        <p:spPr>
          <a:xfrm>
            <a:off x="2286000" y="5715000"/>
            <a:ext cx="11506200" cy="1676400"/>
          </a:xfrm>
        </p:spPr>
        <p:txBody>
          <a:bodyPr/>
          <a:lstStyle>
            <a:lvl1pPr marL="0" indent="0" algn="l">
              <a:spcBef>
                <a:spcPts val="0"/>
              </a:spcBef>
              <a:buFontTx/>
              <a:buNone/>
              <a:defRPr sz="3000">
                <a:latin typeface="Montserrat" panose="02000505000000020004" pitchFamily="2" charset="0"/>
              </a:defRPr>
            </a:lvl1pPr>
          </a:lstStyle>
          <a:p>
            <a:r>
              <a:rPr lang="en-US" dirty="0"/>
              <a:t>Click to edit Master subtitle style</a:t>
            </a:r>
          </a:p>
        </p:txBody>
      </p:sp>
    </p:spTree>
    <p:extLst>
      <p:ext uri="{BB962C8B-B14F-4D97-AF65-F5344CB8AC3E}">
        <p14:creationId xmlns:p14="http://schemas.microsoft.com/office/powerpoint/2010/main" val="286242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838200" y="1981200"/>
            <a:ext cx="12954000" cy="5334000"/>
          </a:xfrm>
          <a:prstGeom prst="rect">
            <a:avLst/>
          </a:prstGeom>
          <a:noFill/>
          <a:ln>
            <a:noFill/>
          </a:ln>
          <a:extLst>
            <a:ext uri="{909E8E84-426E-40dd-AFC4-6F175D3DCCD1}"/>
            <a:ext uri="{91240B29-F687-4f45-9708-019B960494DF}"/>
            <a:ext uri="{FAA26D3D-D897-4be2-8F04-BA451C77F1D7}"/>
          </a:extLst>
        </p:spPr>
        <p:txBody>
          <a:bodyPr/>
          <a:lstStyle>
            <a:lvl1pPr>
              <a:buClr>
                <a:srgbClr val="A2424F"/>
              </a:buClr>
              <a:defRPr>
                <a:latin typeface="Lato" panose="020F0502020204030203" pitchFamily="34" charset="0"/>
              </a:defRPr>
            </a:lvl1pPr>
            <a:lvl2pPr>
              <a:buClr>
                <a:schemeClr val="bg1">
                  <a:lumMod val="65000"/>
                </a:schemeClr>
              </a:buClr>
              <a:defRPr>
                <a:latin typeface="Lato" panose="020F0502020204030203" pitchFamily="34" charset="0"/>
              </a:defRPr>
            </a:lvl2pPr>
            <a:lvl3pPr>
              <a:buClr>
                <a:srgbClr val="F3A999"/>
              </a:buCl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Placeholder 3"/>
          <p:cNvSpPr>
            <a:spLocks noGrp="1"/>
          </p:cNvSpPr>
          <p:nvPr>
            <p:ph type="title"/>
          </p:nvPr>
        </p:nvSpPr>
        <p:spPr>
          <a:xfrm>
            <a:off x="838200" y="330200"/>
            <a:ext cx="12954000" cy="1422400"/>
          </a:xfrm>
          <a:prstGeom prst="rect">
            <a:avLst/>
          </a:prstGeom>
        </p:spPr>
        <p:txBody>
          <a:bodyPr rtlCol="0">
            <a:normAutofit/>
          </a:bodyPr>
          <a:lstStyle>
            <a:lvl1pPr>
              <a:defRPr b="1">
                <a:solidFill>
                  <a:srgbClr val="A2424F"/>
                </a:solidFill>
                <a:latin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81529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A2424F"/>
                </a:solidFill>
                <a:latin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164384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5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EBB695-F12E-40D0-8EF0-227BD47236C6}"/>
              </a:ext>
            </a:extLst>
          </p:cNvPr>
          <p:cNvCxnSpPr>
            <a:cxnSpLocks/>
          </p:cNvCxnSpPr>
          <p:nvPr userDrawn="1"/>
        </p:nvCxnSpPr>
        <p:spPr bwMode="auto">
          <a:xfrm flipV="1">
            <a:off x="2895600" y="1214438"/>
            <a:ext cx="0" cy="5867400"/>
          </a:xfrm>
          <a:prstGeom prst="line">
            <a:avLst/>
          </a:prstGeom>
          <a:noFill/>
          <a:ln w="19050" algn="ctr">
            <a:solidFill>
              <a:schemeClr val="accent3">
                <a:alpha val="43921"/>
              </a:schemeClr>
            </a:solidFill>
            <a:prstDash val="lgDash"/>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0"/>
          </p:nvPr>
        </p:nvSpPr>
        <p:spPr>
          <a:xfrm>
            <a:off x="3048000" y="2590800"/>
            <a:ext cx="10058400" cy="3048000"/>
          </a:xfrm>
        </p:spPr>
        <p:txBody>
          <a:bodyPr anchor="ctr"/>
          <a:lstStyle>
            <a:lvl1pPr marL="0" indent="0">
              <a:buNone/>
              <a:defRPr sz="4600">
                <a:solidFill>
                  <a:srgbClr val="A2424F"/>
                </a:solidFill>
              </a:defRPr>
            </a:lvl1pPr>
          </a:lstStyle>
          <a:p>
            <a:pPr lvl="0"/>
            <a:endParaRPr lang="en-US" dirty="0"/>
          </a:p>
        </p:txBody>
      </p:sp>
    </p:spTree>
    <p:extLst>
      <p:ext uri="{BB962C8B-B14F-4D97-AF65-F5344CB8AC3E}">
        <p14:creationId xmlns:p14="http://schemas.microsoft.com/office/powerpoint/2010/main" val="3548518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1A35C45-E2AA-4919-94F7-4F82A6A705C4}"/>
              </a:ext>
            </a:extLst>
          </p:cNvPr>
          <p:cNvSpPr>
            <a:spLocks noGrp="1" noChangeArrowheads="1"/>
          </p:cNvSpPr>
          <p:nvPr>
            <p:ph type="body" idx="1"/>
          </p:nvPr>
        </p:nvSpPr>
        <p:spPr bwMode="auto">
          <a:xfrm>
            <a:off x="838200" y="1905000"/>
            <a:ext cx="1295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Title Placeholder 3">
            <a:extLst>
              <a:ext uri="{FF2B5EF4-FFF2-40B4-BE49-F238E27FC236}">
                <a16:creationId xmlns:a16="http://schemas.microsoft.com/office/drawing/2014/main" id="{14EE210B-22DE-4719-AA33-4AD31BD1B4BF}"/>
              </a:ext>
            </a:extLst>
          </p:cNvPr>
          <p:cNvSpPr>
            <a:spLocks noGrp="1"/>
          </p:cNvSpPr>
          <p:nvPr>
            <p:ph type="title"/>
          </p:nvPr>
        </p:nvSpPr>
        <p:spPr bwMode="auto">
          <a:xfrm>
            <a:off x="838200" y="330200"/>
            <a:ext cx="12954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Lst>
  <p:txStyles>
    <p:titleStyle>
      <a:lvl1pPr algn="l" rtl="0" eaLnBrk="0" fontAlgn="base" hangingPunct="0">
        <a:spcBef>
          <a:spcPct val="0"/>
        </a:spcBef>
        <a:spcAft>
          <a:spcPct val="0"/>
        </a:spcAft>
        <a:defRPr sz="4400">
          <a:solidFill>
            <a:srgbClr val="A2424F"/>
          </a:solidFill>
          <a:latin typeface="Tahoma" panose="020B0604030504040204" pitchFamily="34" charset="0"/>
          <a:ea typeface="Tahoma" panose="020B0604030504040204" pitchFamily="34" charset="0"/>
          <a:cs typeface="Tahoma" panose="020B0604030504040204" pitchFamily="34" charset="0"/>
        </a:defRPr>
      </a:lvl1pPr>
      <a:lvl2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2pPr>
      <a:lvl3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3pPr>
      <a:lvl4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4pPr>
      <a:lvl5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5pPr>
      <a:lvl6pPr marL="653110"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6pPr>
      <a:lvl7pPr marL="1306220"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7pPr>
      <a:lvl8pPr marL="1959331"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8pPr>
      <a:lvl9pPr marL="2612441"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9pPr>
    </p:titleStyle>
    <p:bodyStyle>
      <a:lvl1pPr marL="334963" indent="-334963" algn="l" rtl="0" eaLnBrk="0" fontAlgn="base" hangingPunct="0">
        <a:spcBef>
          <a:spcPts val="400"/>
        </a:spcBef>
        <a:spcAft>
          <a:spcPts val="200"/>
        </a:spcAft>
        <a:buClr>
          <a:schemeClr val="bg2"/>
        </a:buClr>
        <a:buSzPct val="80000"/>
        <a:buChar char="•"/>
        <a:defRPr sz="3000">
          <a:solidFill>
            <a:srgbClr val="262626"/>
          </a:solidFill>
          <a:latin typeface="Tahoma" panose="020B0604030504040204"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rgbClr val="ADD3F7"/>
        </a:buClr>
        <a:buSzPct val="90000"/>
        <a:buFont typeface="Times" panose="02020603050405020304" pitchFamily="18" charset="0"/>
        <a:buChar char="•"/>
        <a:defRPr sz="2600">
          <a:solidFill>
            <a:srgbClr val="262626"/>
          </a:solidFill>
          <a:latin typeface="Tahoma" panose="020B0604030504040204"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chemeClr val="tx2"/>
        </a:buClr>
        <a:buSzPct val="90000"/>
        <a:buChar char="•"/>
        <a:defRPr sz="2400">
          <a:solidFill>
            <a:srgbClr val="262626"/>
          </a:solidFill>
          <a:latin typeface="Tahoma" panose="020B0604030504040204"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90FFE66-895D-4BCA-8563-0FFAA57C5F5E}"/>
              </a:ext>
            </a:extLst>
          </p:cNvPr>
          <p:cNvSpPr>
            <a:spLocks noGrp="1"/>
          </p:cNvSpPr>
          <p:nvPr>
            <p:ph type="ctrTitle"/>
          </p:nvPr>
        </p:nvSpPr>
        <p:spPr>
          <a:xfrm>
            <a:off x="914400" y="2144056"/>
            <a:ext cx="12801600" cy="1739900"/>
          </a:xfrm>
        </p:spPr>
        <p:txBody>
          <a:bodyPr/>
          <a:lstStyle/>
          <a:p>
            <a:pPr algn="ctr"/>
            <a:br>
              <a:rPr lang="en-US" altLang="en-US" sz="4000" b="1" dirty="0">
                <a:latin typeface="Lato" panose="020F0502020204030203" pitchFamily="34" charset="0"/>
              </a:rPr>
            </a:br>
            <a:r>
              <a:rPr lang="en-US" altLang="en-US" sz="4000" b="1" dirty="0">
                <a:latin typeface="Lato" panose="020F0502020204030203" pitchFamily="34" charset="0"/>
              </a:rPr>
              <a:t>Principles of Database Systems (</a:t>
            </a:r>
            <a:r>
              <a:rPr lang="en-US" altLang="en-US" sz="4000" b="1" dirty="0">
                <a:solidFill>
                  <a:srgbClr val="A2424F"/>
                </a:solidFill>
                <a:latin typeface="Lato" panose="020F0502020204030203" pitchFamily="34" charset="0"/>
              </a:rPr>
              <a:t>CS307)</a:t>
            </a:r>
            <a:br>
              <a:rPr lang="en-US" altLang="en-US" sz="4000" b="1" dirty="0">
                <a:solidFill>
                  <a:srgbClr val="A2424F"/>
                </a:solidFill>
                <a:latin typeface="Lato" panose="020F0502020204030203" pitchFamily="34" charset="0"/>
              </a:rPr>
            </a:br>
            <a:r>
              <a:rPr lang="en-US" altLang="en-US" sz="3200" dirty="0">
                <a:latin typeface="Lato" panose="020F0502020204030203" pitchFamily="34" charset="0"/>
              </a:rPr>
              <a:t>Lecture </a:t>
            </a:r>
            <a:r>
              <a:rPr lang="en-US" altLang="zh-CN" sz="3200" dirty="0">
                <a:latin typeface="Lato" panose="020F0502020204030203" pitchFamily="34" charset="0"/>
              </a:rPr>
              <a:t>3</a:t>
            </a:r>
            <a:r>
              <a:rPr lang="en-US" altLang="en-US" sz="3200" dirty="0">
                <a:latin typeface="Lato" panose="020F0502020204030203" pitchFamily="34" charset="0"/>
              </a:rPr>
              <a:t>: Retrieving Data from One Table</a:t>
            </a:r>
            <a:endParaRPr lang="en-US" altLang="en-US" sz="4000" b="1" dirty="0">
              <a:solidFill>
                <a:srgbClr val="A2424F"/>
              </a:solidFill>
              <a:latin typeface="Lato" panose="020F0502020204030203" pitchFamily="34" charset="0"/>
            </a:endParaRPr>
          </a:p>
        </p:txBody>
      </p:sp>
      <p:sp>
        <p:nvSpPr>
          <p:cNvPr id="8194" name="Subtitle 2">
            <a:extLst>
              <a:ext uri="{FF2B5EF4-FFF2-40B4-BE49-F238E27FC236}">
                <a16:creationId xmlns:a16="http://schemas.microsoft.com/office/drawing/2014/main" id="{043A0884-0F79-4A75-BEBC-FE35803C6AA3}"/>
              </a:ext>
            </a:extLst>
          </p:cNvPr>
          <p:cNvSpPr>
            <a:spLocks noGrp="1" noChangeArrowheads="1"/>
          </p:cNvSpPr>
          <p:nvPr>
            <p:ph type="subTitle" idx="1"/>
          </p:nvPr>
        </p:nvSpPr>
        <p:spPr>
          <a:xfrm>
            <a:off x="1562100" y="4233206"/>
            <a:ext cx="11506200" cy="1981200"/>
          </a:xfrm>
        </p:spPr>
        <p:txBody>
          <a:bodyPr/>
          <a:lstStyle/>
          <a:p>
            <a:pPr algn="ctr">
              <a:lnSpc>
                <a:spcPct val="100000"/>
              </a:lnSpc>
              <a:spcAft>
                <a:spcPts val="201"/>
              </a:spcAft>
            </a:pPr>
            <a:r>
              <a:rPr lang="en-US" altLang="zh-CN" sz="3200" b="1" spc="-1" dirty="0">
                <a:latin typeface="Lato"/>
                <a:ea typeface="MS PGothic"/>
              </a:rPr>
              <a:t>Ran Cheng</a:t>
            </a:r>
          </a:p>
          <a:p>
            <a:pPr algn="ctr">
              <a:lnSpc>
                <a:spcPct val="100000"/>
              </a:lnSpc>
              <a:spcAft>
                <a:spcPts val="201"/>
              </a:spcAft>
            </a:pPr>
            <a:endParaRPr lang="de-DE" altLang="zh-CN" sz="2000" spc="-1" dirty="0">
              <a:latin typeface="Lato"/>
              <a:ea typeface="MS PGothic"/>
            </a:endParaRPr>
          </a:p>
          <a:p>
            <a:pPr algn="ctr">
              <a:spcAft>
                <a:spcPts val="201"/>
              </a:spcAft>
            </a:pPr>
            <a:r>
              <a:rPr lang="de-DE" altLang="zh-CN" sz="2400" spc="-1" dirty="0">
                <a:latin typeface="Lato"/>
                <a:ea typeface="MS PGothic"/>
              </a:rPr>
              <a:t>Department </a:t>
            </a:r>
            <a:r>
              <a:rPr lang="de-DE" altLang="zh-CN" sz="2400" spc="-1" dirty="0" err="1">
                <a:latin typeface="Lato"/>
                <a:ea typeface="MS PGothic"/>
              </a:rPr>
              <a:t>of</a:t>
            </a:r>
            <a:r>
              <a:rPr lang="de-DE" altLang="zh-CN" sz="2400" spc="-1" dirty="0">
                <a:latin typeface="Lato"/>
                <a:ea typeface="MS PGothic"/>
              </a:rPr>
              <a:t> Computer Science </a:t>
            </a:r>
            <a:r>
              <a:rPr lang="de-DE" altLang="zh-CN" sz="2400" spc="-1" dirty="0" err="1">
                <a:latin typeface="Lato"/>
                <a:ea typeface="MS PGothic"/>
              </a:rPr>
              <a:t>and</a:t>
            </a:r>
            <a:r>
              <a:rPr lang="de-DE" altLang="zh-CN" sz="2400" spc="-1" dirty="0">
                <a:latin typeface="Lato"/>
                <a:ea typeface="MS PGothic"/>
              </a:rPr>
              <a:t> Engineering</a:t>
            </a:r>
          </a:p>
          <a:p>
            <a:pPr algn="ctr">
              <a:spcAft>
                <a:spcPts val="201"/>
              </a:spcAft>
            </a:pPr>
            <a:r>
              <a:rPr lang="de-DE" altLang="zh-CN" sz="2400" spc="-1" dirty="0">
                <a:latin typeface="Lato"/>
                <a:ea typeface="MS PGothic"/>
              </a:rPr>
              <a:t>Southern University </a:t>
            </a:r>
            <a:r>
              <a:rPr lang="de-DE" altLang="zh-CN" sz="2400" spc="-1" dirty="0" err="1">
                <a:latin typeface="Lato"/>
                <a:ea typeface="MS PGothic"/>
              </a:rPr>
              <a:t>of</a:t>
            </a:r>
            <a:r>
              <a:rPr lang="de-DE" altLang="zh-CN" sz="2400" spc="-1" dirty="0">
                <a:latin typeface="Lato"/>
                <a:ea typeface="MS PGothic"/>
              </a:rPr>
              <a:t> Science </a:t>
            </a:r>
            <a:r>
              <a:rPr lang="de-DE" altLang="zh-CN" sz="2400" spc="-1" dirty="0" err="1">
                <a:latin typeface="Lato"/>
                <a:ea typeface="MS PGothic"/>
              </a:rPr>
              <a:t>and</a:t>
            </a:r>
            <a:r>
              <a:rPr lang="de-DE" altLang="zh-CN" sz="2400" spc="-1" dirty="0">
                <a:latin typeface="Lato"/>
                <a:ea typeface="MS PGothic"/>
              </a:rPr>
              <a:t> Technology</a:t>
            </a:r>
          </a:p>
        </p:txBody>
      </p:sp>
      <p:sp>
        <p:nvSpPr>
          <p:cNvPr id="2" name="TextBox 1">
            <a:extLst>
              <a:ext uri="{FF2B5EF4-FFF2-40B4-BE49-F238E27FC236}">
                <a16:creationId xmlns:a16="http://schemas.microsoft.com/office/drawing/2014/main" id="{0D97BE64-0D45-0A4C-8E02-0B2A9080F805}"/>
              </a:ext>
            </a:extLst>
          </p:cNvPr>
          <p:cNvSpPr txBox="1"/>
          <p:nvPr/>
        </p:nvSpPr>
        <p:spPr>
          <a:xfrm>
            <a:off x="2057400" y="7010400"/>
            <a:ext cx="107061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Lato" panose="020F0502020204030203" pitchFamily="34" charset="77"/>
              </a:rPr>
              <a:t>Most contents are from slides made by Stéphane </a:t>
            </a:r>
            <a:r>
              <a:rPr lang="en-US" sz="1600" dirty="0" err="1">
                <a:solidFill>
                  <a:schemeClr val="tx1">
                    <a:lumMod val="65000"/>
                    <a:lumOff val="35000"/>
                  </a:schemeClr>
                </a:solidFill>
                <a:latin typeface="Lato" panose="020F0502020204030203" pitchFamily="34" charset="77"/>
              </a:rPr>
              <a:t>Faroult</a:t>
            </a:r>
            <a:r>
              <a:rPr lang="en-US" sz="1600" dirty="0">
                <a:solidFill>
                  <a:schemeClr val="tx1">
                    <a:lumMod val="65000"/>
                    <a:lumOff val="35000"/>
                  </a:schemeClr>
                </a:solidFill>
                <a:latin typeface="Lato" panose="020F0502020204030203" pitchFamily="34" charset="77"/>
              </a:rPr>
              <a:t>,</a:t>
            </a:r>
            <a:r>
              <a:rPr lang="zh-CN" altLang="en-US" sz="1600" dirty="0">
                <a:solidFill>
                  <a:schemeClr val="tx1">
                    <a:lumMod val="65000"/>
                    <a:lumOff val="35000"/>
                  </a:schemeClr>
                </a:solidFill>
                <a:latin typeface="Lato" panose="020F0502020204030203" pitchFamily="34" charset="77"/>
              </a:rPr>
              <a:t> </a:t>
            </a:r>
            <a:r>
              <a:rPr lang="en-US" altLang="zh-CN" sz="1600" dirty="0">
                <a:solidFill>
                  <a:schemeClr val="tx1">
                    <a:lumMod val="65000"/>
                    <a:lumOff val="35000"/>
                  </a:schemeClr>
                </a:solidFill>
                <a:latin typeface="Lato" panose="020F0502020204030203" pitchFamily="34" charset="77"/>
              </a:rPr>
              <a:t>Dr</a:t>
            </a:r>
            <a:r>
              <a:rPr lang="zh-CN" altLang="en-US" sz="1600" dirty="0">
                <a:solidFill>
                  <a:schemeClr val="tx1">
                    <a:lumMod val="65000"/>
                    <a:lumOff val="35000"/>
                  </a:schemeClr>
                </a:solidFill>
                <a:latin typeface="Lato" panose="020F0502020204030203" pitchFamily="34" charset="77"/>
              </a:rPr>
              <a:t> </a:t>
            </a:r>
            <a:r>
              <a:rPr lang="en-US" altLang="zh-CN" sz="1600" dirty="0" err="1">
                <a:solidFill>
                  <a:schemeClr val="tx1">
                    <a:lumMod val="65000"/>
                    <a:lumOff val="35000"/>
                  </a:schemeClr>
                </a:solidFill>
                <a:latin typeface="Lato" panose="020F0502020204030203" pitchFamily="34" charset="77"/>
              </a:rPr>
              <a:t>Yuxin</a:t>
            </a:r>
            <a:r>
              <a:rPr lang="zh-CN" altLang="en-US" sz="1600" dirty="0">
                <a:solidFill>
                  <a:schemeClr val="tx1">
                    <a:lumMod val="65000"/>
                    <a:lumOff val="35000"/>
                  </a:schemeClr>
                </a:solidFill>
                <a:latin typeface="Lato" panose="020F0502020204030203" pitchFamily="34" charset="77"/>
              </a:rPr>
              <a:t> </a:t>
            </a:r>
            <a:r>
              <a:rPr lang="en-US" altLang="zh-CN" sz="1600" dirty="0">
                <a:solidFill>
                  <a:schemeClr val="tx1">
                    <a:lumMod val="65000"/>
                    <a:lumOff val="35000"/>
                  </a:schemeClr>
                </a:solidFill>
                <a:latin typeface="Lato" panose="020F0502020204030203" pitchFamily="34" charset="77"/>
              </a:rPr>
              <a:t>Ma</a:t>
            </a:r>
            <a:r>
              <a:rPr lang="en-US" sz="1600" dirty="0">
                <a:solidFill>
                  <a:schemeClr val="tx1">
                    <a:lumMod val="65000"/>
                    <a:lumOff val="35000"/>
                  </a:schemeClr>
                </a:solidFill>
                <a:latin typeface="Lato" panose="020F0502020204030203" pitchFamily="34" charset="77"/>
              </a:rPr>
              <a:t> and the authors of Database System Concepts (7</a:t>
            </a:r>
            <a:r>
              <a:rPr lang="en-US" sz="1600" baseline="30000" dirty="0">
                <a:solidFill>
                  <a:schemeClr val="tx1">
                    <a:lumMod val="65000"/>
                    <a:lumOff val="35000"/>
                  </a:schemeClr>
                </a:solidFill>
                <a:latin typeface="Lato" panose="020F0502020204030203" pitchFamily="34" charset="77"/>
              </a:rPr>
              <a:t>th</a:t>
            </a:r>
            <a:r>
              <a:rPr lang="en-US" sz="1600" dirty="0">
                <a:solidFill>
                  <a:schemeClr val="tx1">
                    <a:lumMod val="65000"/>
                    <a:lumOff val="35000"/>
                  </a:schemeClr>
                </a:solidFill>
                <a:latin typeface="Lato" panose="020F0502020204030203" pitchFamily="34" charset="77"/>
              </a:rPr>
              <a:t> Edition). </a:t>
            </a:r>
          </a:p>
          <a:p>
            <a:pPr marL="285750" indent="-285750">
              <a:buFont typeface="Arial" panose="020B0604020202020204" pitchFamily="34" charset="0"/>
              <a:buChar char="•"/>
            </a:pPr>
            <a:r>
              <a:rPr lang="en-US" sz="1600" dirty="0">
                <a:solidFill>
                  <a:schemeClr val="tx1">
                    <a:lumMod val="65000"/>
                    <a:lumOff val="35000"/>
                  </a:schemeClr>
                </a:solidFill>
                <a:latin typeface="Lato" panose="020F0502020204030203" pitchFamily="34" charset="77"/>
              </a:rPr>
              <a:t>Their original slides have been modified to adapt to the schedule of CS307 at </a:t>
            </a:r>
            <a:r>
              <a:rPr lang="en-US" sz="1600" dirty="0" err="1">
                <a:solidFill>
                  <a:schemeClr val="tx1">
                    <a:lumMod val="65000"/>
                    <a:lumOff val="35000"/>
                  </a:schemeClr>
                </a:solidFill>
                <a:latin typeface="Lato" panose="020F0502020204030203" pitchFamily="34" charset="77"/>
              </a:rPr>
              <a:t>SUSTech</a:t>
            </a:r>
            <a:r>
              <a:rPr lang="en-US" sz="1600" dirty="0">
                <a:solidFill>
                  <a:schemeClr val="tx1">
                    <a:lumMod val="65000"/>
                    <a:lumOff val="35000"/>
                  </a:schemeClr>
                </a:solidFill>
                <a:latin typeface="Lato" panose="020F0502020204030203" pitchFamily="34" charset="77"/>
              </a:rPr>
              <a:t>.</a:t>
            </a:r>
          </a:p>
        </p:txBody>
      </p:sp>
    </p:spTree>
    <p:extLst>
      <p:ext uri="{BB962C8B-B14F-4D97-AF65-F5344CB8AC3E}">
        <p14:creationId xmlns:p14="http://schemas.microsoft.com/office/powerpoint/2010/main" val="29902072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2FA02A-E0AD-3549-B849-A9E8435561EE}"/>
              </a:ext>
            </a:extLst>
          </p:cNvPr>
          <p:cNvSpPr>
            <a:spLocks noGrp="1"/>
          </p:cNvSpPr>
          <p:nvPr>
            <p:ph idx="1"/>
          </p:nvPr>
        </p:nvSpPr>
        <p:spPr/>
        <p:txBody>
          <a:bodyPr/>
          <a:lstStyle/>
          <a:p>
            <a:r>
              <a:rPr lang="en-US" dirty="0"/>
              <a:t>The </a:t>
            </a:r>
            <a:r>
              <a:rPr lang="en-US" dirty="0">
                <a:solidFill>
                  <a:srgbClr val="A2424F"/>
                </a:solidFill>
                <a:latin typeface="Consolas" panose="020B0609020204030204" pitchFamily="49" charset="0"/>
                <a:cs typeface="Consolas" panose="020B0609020204030204" pitchFamily="49" charset="0"/>
              </a:rPr>
              <a:t>select</a:t>
            </a:r>
            <a:r>
              <a:rPr lang="en-US" dirty="0"/>
              <a:t> clause can </a:t>
            </a:r>
            <a:r>
              <a:rPr lang="en-US" dirty="0">
                <a:solidFill>
                  <a:srgbClr val="A2424F"/>
                </a:solidFill>
              </a:rPr>
              <a:t>contain arithmetic expressions </a:t>
            </a:r>
            <a:r>
              <a:rPr lang="en-US" dirty="0"/>
              <a:t>involving the operation, +, –, *, and /, and operating on constants or attributes of tuples</a:t>
            </a:r>
          </a:p>
          <a:p>
            <a:endParaRPr lang="en-CN" dirty="0"/>
          </a:p>
        </p:txBody>
      </p:sp>
      <p:sp>
        <p:nvSpPr>
          <p:cNvPr id="3" name="Title 2">
            <a:extLst>
              <a:ext uri="{FF2B5EF4-FFF2-40B4-BE49-F238E27FC236}">
                <a16:creationId xmlns:a16="http://schemas.microsoft.com/office/drawing/2014/main" id="{AD32D339-D481-F249-9079-F9B1560B42CF}"/>
              </a:ext>
            </a:extLst>
          </p:cNvPr>
          <p:cNvSpPr>
            <a:spLocks noGrp="1"/>
          </p:cNvSpPr>
          <p:nvPr>
            <p:ph type="title"/>
          </p:nvPr>
        </p:nvSpPr>
        <p:spPr/>
        <p:txBody>
          <a:bodyPr/>
          <a:lstStyle/>
          <a:p>
            <a:r>
              <a:rPr lang="en-US" dirty="0"/>
              <a:t>Arithmetic Expression</a:t>
            </a:r>
            <a:endParaRPr lang="en-CN" dirty="0"/>
          </a:p>
        </p:txBody>
      </p:sp>
      <p:pic>
        <p:nvPicPr>
          <p:cNvPr id="6" name="Picture 5">
            <a:extLst>
              <a:ext uri="{FF2B5EF4-FFF2-40B4-BE49-F238E27FC236}">
                <a16:creationId xmlns:a16="http://schemas.microsoft.com/office/drawing/2014/main" id="{A22A535A-5731-A747-BB79-E0A680B7BDCA}"/>
              </a:ext>
            </a:extLst>
          </p:cNvPr>
          <p:cNvPicPr>
            <a:picLocks noChangeAspect="1"/>
          </p:cNvPicPr>
          <p:nvPr/>
        </p:nvPicPr>
        <p:blipFill>
          <a:blip r:embed="rId2"/>
          <a:stretch>
            <a:fillRect/>
          </a:stretch>
        </p:blipFill>
        <p:spPr>
          <a:xfrm>
            <a:off x="11333249" y="3273882"/>
            <a:ext cx="2425700" cy="45212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779584BE-B043-1444-A5A5-6D1F71A90A86}"/>
              </a:ext>
            </a:extLst>
          </p:cNvPr>
          <p:cNvPicPr>
            <a:picLocks noChangeAspect="1"/>
          </p:cNvPicPr>
          <p:nvPr/>
        </p:nvPicPr>
        <p:blipFill>
          <a:blip r:embed="rId3"/>
          <a:stretch>
            <a:fillRect/>
          </a:stretch>
        </p:blipFill>
        <p:spPr>
          <a:xfrm>
            <a:off x="1188951" y="3273882"/>
            <a:ext cx="2108200" cy="45339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2BBBE89-F189-1942-BA28-F32FE361AA75}"/>
              </a:ext>
            </a:extLst>
          </p:cNvPr>
          <p:cNvPicPr>
            <a:picLocks noChangeAspect="1"/>
          </p:cNvPicPr>
          <p:nvPr/>
        </p:nvPicPr>
        <p:blipFill>
          <a:blip r:embed="rId4"/>
          <a:stretch>
            <a:fillRect/>
          </a:stretch>
        </p:blipFill>
        <p:spPr>
          <a:xfrm>
            <a:off x="3435350" y="3245187"/>
            <a:ext cx="7759700" cy="3306436"/>
          </a:xfrm>
          <a:prstGeom prst="rect">
            <a:avLst/>
          </a:prstGeom>
        </p:spPr>
      </p:pic>
    </p:spTree>
    <p:extLst>
      <p:ext uri="{BB962C8B-B14F-4D97-AF65-F5344CB8AC3E}">
        <p14:creationId xmlns:p14="http://schemas.microsoft.com/office/powerpoint/2010/main" val="142909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2FA02A-E0AD-3549-B849-A9E8435561EE}"/>
              </a:ext>
            </a:extLst>
          </p:cNvPr>
          <p:cNvSpPr>
            <a:spLocks noGrp="1"/>
          </p:cNvSpPr>
          <p:nvPr>
            <p:ph idx="1"/>
          </p:nvPr>
        </p:nvSpPr>
        <p:spPr/>
        <p:txBody>
          <a:bodyPr/>
          <a:lstStyle/>
          <a:p>
            <a:r>
              <a:rPr lang="en-US" dirty="0"/>
              <a:t>The </a:t>
            </a:r>
            <a:r>
              <a:rPr lang="en-US" dirty="0">
                <a:latin typeface="Consolas" panose="020B0609020204030204" pitchFamily="49" charset="0"/>
                <a:cs typeface="Consolas" panose="020B0609020204030204" pitchFamily="49" charset="0"/>
              </a:rPr>
              <a:t>select</a:t>
            </a:r>
            <a:r>
              <a:rPr lang="en-US" dirty="0"/>
              <a:t> clause can contain arithmetic expressions involving the operation, +, –, *, and /, and operating on constants or attributes of tuples</a:t>
            </a:r>
          </a:p>
          <a:p>
            <a:endParaRPr lang="en-CN" dirty="0"/>
          </a:p>
        </p:txBody>
      </p:sp>
      <p:sp>
        <p:nvSpPr>
          <p:cNvPr id="3" name="Title 2">
            <a:extLst>
              <a:ext uri="{FF2B5EF4-FFF2-40B4-BE49-F238E27FC236}">
                <a16:creationId xmlns:a16="http://schemas.microsoft.com/office/drawing/2014/main" id="{AD32D339-D481-F249-9079-F9B1560B42CF}"/>
              </a:ext>
            </a:extLst>
          </p:cNvPr>
          <p:cNvSpPr>
            <a:spLocks noGrp="1"/>
          </p:cNvSpPr>
          <p:nvPr>
            <p:ph type="title"/>
          </p:nvPr>
        </p:nvSpPr>
        <p:spPr/>
        <p:txBody>
          <a:bodyPr/>
          <a:lstStyle/>
          <a:p>
            <a:r>
              <a:rPr lang="en-US" dirty="0"/>
              <a:t>Arithmetic Expression</a:t>
            </a:r>
            <a:endParaRPr lang="en-CN" dirty="0"/>
          </a:p>
        </p:txBody>
      </p:sp>
      <p:pic>
        <p:nvPicPr>
          <p:cNvPr id="6" name="Picture 5">
            <a:extLst>
              <a:ext uri="{FF2B5EF4-FFF2-40B4-BE49-F238E27FC236}">
                <a16:creationId xmlns:a16="http://schemas.microsoft.com/office/drawing/2014/main" id="{A22A535A-5731-A747-BB79-E0A680B7BDCA}"/>
              </a:ext>
            </a:extLst>
          </p:cNvPr>
          <p:cNvPicPr>
            <a:picLocks noChangeAspect="1"/>
          </p:cNvPicPr>
          <p:nvPr/>
        </p:nvPicPr>
        <p:blipFill>
          <a:blip r:embed="rId2"/>
          <a:stretch>
            <a:fillRect/>
          </a:stretch>
        </p:blipFill>
        <p:spPr>
          <a:xfrm>
            <a:off x="11333249" y="3273882"/>
            <a:ext cx="2425700" cy="45212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779584BE-B043-1444-A5A5-6D1F71A90A86}"/>
              </a:ext>
            </a:extLst>
          </p:cNvPr>
          <p:cNvPicPr>
            <a:picLocks noChangeAspect="1"/>
          </p:cNvPicPr>
          <p:nvPr/>
        </p:nvPicPr>
        <p:blipFill>
          <a:blip r:embed="rId3"/>
          <a:stretch>
            <a:fillRect/>
          </a:stretch>
        </p:blipFill>
        <p:spPr>
          <a:xfrm>
            <a:off x="1188951" y="3273882"/>
            <a:ext cx="2108200" cy="45339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2BBBE89-F189-1942-BA28-F32FE361AA75}"/>
              </a:ext>
            </a:extLst>
          </p:cNvPr>
          <p:cNvPicPr>
            <a:picLocks noChangeAspect="1"/>
          </p:cNvPicPr>
          <p:nvPr/>
        </p:nvPicPr>
        <p:blipFill>
          <a:blip r:embed="rId4"/>
          <a:stretch>
            <a:fillRect/>
          </a:stretch>
        </p:blipFill>
        <p:spPr>
          <a:xfrm>
            <a:off x="3435350" y="3245187"/>
            <a:ext cx="7759700" cy="3306436"/>
          </a:xfrm>
          <a:prstGeom prst="rect">
            <a:avLst/>
          </a:prstGeom>
        </p:spPr>
      </p:pic>
      <p:sp>
        <p:nvSpPr>
          <p:cNvPr id="7" name="Rectangle 6">
            <a:extLst>
              <a:ext uri="{FF2B5EF4-FFF2-40B4-BE49-F238E27FC236}">
                <a16:creationId xmlns:a16="http://schemas.microsoft.com/office/drawing/2014/main" id="{2D15F16A-B31A-7D40-874D-42CAF8AA5037}"/>
              </a:ext>
            </a:extLst>
          </p:cNvPr>
          <p:cNvSpPr/>
          <p:nvPr/>
        </p:nvSpPr>
        <p:spPr>
          <a:xfrm>
            <a:off x="5737167" y="6418862"/>
            <a:ext cx="2743200" cy="707886"/>
          </a:xfrm>
          <a:prstGeom prst="rect">
            <a:avLst/>
          </a:prstGeom>
        </p:spPr>
        <p:txBody>
          <a:bodyPr wrap="square">
            <a:spAutoFit/>
          </a:bodyPr>
          <a:lstStyle/>
          <a:p>
            <a:r>
              <a:rPr lang="en-US" altLang="zh-CN" sz="2000" dirty="0">
                <a:solidFill>
                  <a:srgbClr val="A2424F"/>
                </a:solidFill>
                <a:latin typeface="Consolas" panose="020B0609020204030204" pitchFamily="49" charset="0"/>
                <a:cs typeface="Consolas" panose="020B0609020204030204" pitchFamily="49" charset="0"/>
              </a:rPr>
              <a:t>as</a:t>
            </a:r>
            <a:r>
              <a:rPr lang="en-US" altLang="zh-CN" sz="2000" dirty="0">
                <a:solidFill>
                  <a:srgbClr val="A2424F"/>
                </a:solidFill>
                <a:latin typeface="Lato" panose="020F0502020204030203" pitchFamily="34" charset="77"/>
                <a:cs typeface="Consolas" panose="020B0609020204030204" pitchFamily="49" charset="0"/>
              </a:rPr>
              <a:t> clause:</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Rename the column</a:t>
            </a:r>
          </a:p>
        </p:txBody>
      </p:sp>
      <p:sp>
        <p:nvSpPr>
          <p:cNvPr id="9" name="Rectangle 8">
            <a:extLst>
              <a:ext uri="{FF2B5EF4-FFF2-40B4-BE49-F238E27FC236}">
                <a16:creationId xmlns:a16="http://schemas.microsoft.com/office/drawing/2014/main" id="{12DA18A9-0329-B449-9E5F-613A1F105421}"/>
              </a:ext>
            </a:extLst>
          </p:cNvPr>
          <p:cNvSpPr/>
          <p:nvPr/>
        </p:nvSpPr>
        <p:spPr bwMode="auto">
          <a:xfrm>
            <a:off x="6553200" y="5368425"/>
            <a:ext cx="1676400" cy="346576"/>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1" name="Elbow Connector 10">
            <a:extLst>
              <a:ext uri="{FF2B5EF4-FFF2-40B4-BE49-F238E27FC236}">
                <a16:creationId xmlns:a16="http://schemas.microsoft.com/office/drawing/2014/main" id="{77120D52-C24A-A24A-A595-634E42CD3E96}"/>
              </a:ext>
            </a:extLst>
          </p:cNvPr>
          <p:cNvCxnSpPr>
            <a:cxnSpLocks/>
            <a:stCxn id="9" idx="2"/>
            <a:endCxn id="7" idx="0"/>
          </p:cNvCxnSpPr>
          <p:nvPr/>
        </p:nvCxnSpPr>
        <p:spPr bwMode="auto">
          <a:xfrm rot="5400000">
            <a:off x="6898154" y="5925615"/>
            <a:ext cx="703861" cy="282633"/>
          </a:xfrm>
          <a:prstGeom prst="bentConnector3">
            <a:avLst>
              <a:gd name="adj1" fmla="val 24018"/>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5" name="Rectangle 14">
            <a:extLst>
              <a:ext uri="{FF2B5EF4-FFF2-40B4-BE49-F238E27FC236}">
                <a16:creationId xmlns:a16="http://schemas.microsoft.com/office/drawing/2014/main" id="{48006BF8-5F56-0D4B-ACE4-A12702C4B653}"/>
              </a:ext>
            </a:extLst>
          </p:cNvPr>
          <p:cNvSpPr/>
          <p:nvPr/>
        </p:nvSpPr>
        <p:spPr bwMode="auto">
          <a:xfrm>
            <a:off x="12192000" y="3273882"/>
            <a:ext cx="1566949" cy="307518"/>
          </a:xfrm>
          <a:prstGeom prst="rect">
            <a:avLst/>
          </a:prstGeom>
          <a:noFill/>
          <a:ln w="2857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6" name="Elbow Connector 15">
            <a:extLst>
              <a:ext uri="{FF2B5EF4-FFF2-40B4-BE49-F238E27FC236}">
                <a16:creationId xmlns:a16="http://schemas.microsoft.com/office/drawing/2014/main" id="{66CE0605-91DE-2048-9433-9F2A612CE1A9}"/>
              </a:ext>
            </a:extLst>
          </p:cNvPr>
          <p:cNvCxnSpPr>
            <a:cxnSpLocks/>
            <a:stCxn id="15" idx="1"/>
            <a:endCxn id="7" idx="3"/>
          </p:cNvCxnSpPr>
          <p:nvPr/>
        </p:nvCxnSpPr>
        <p:spPr bwMode="auto">
          <a:xfrm rot="10800000" flipV="1">
            <a:off x="8480368" y="3427641"/>
            <a:ext cx="3711633" cy="3345164"/>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209987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1B173-5AB7-C345-B91E-EA93B35AD36F}"/>
              </a:ext>
            </a:extLst>
          </p:cNvPr>
          <p:cNvSpPr>
            <a:spLocks noGrp="1"/>
          </p:cNvSpPr>
          <p:nvPr>
            <p:ph idx="1"/>
          </p:nvPr>
        </p:nvSpPr>
        <p:spPr/>
        <p:txBody>
          <a:bodyPr/>
          <a:lstStyle/>
          <a:p>
            <a:r>
              <a:rPr lang="en-CN" dirty="0">
                <a:solidFill>
                  <a:srgbClr val="A2424F"/>
                </a:solidFill>
                <a:latin typeface="Consolas" panose="020B0609020204030204" pitchFamily="49" charset="0"/>
                <a:cs typeface="Consolas" panose="020B0609020204030204" pitchFamily="49" charset="0"/>
              </a:rPr>
              <a:t>and</a:t>
            </a:r>
            <a:r>
              <a:rPr lang="en-CN" dirty="0"/>
              <a:t>, </a:t>
            </a:r>
            <a:r>
              <a:rPr lang="en-CN" dirty="0">
                <a:solidFill>
                  <a:srgbClr val="A2424F"/>
                </a:solidFill>
                <a:latin typeface="Consolas" panose="020B0609020204030204" pitchFamily="49" charset="0"/>
                <a:cs typeface="Consolas" panose="020B0609020204030204" pitchFamily="49" charset="0"/>
              </a:rPr>
              <a:t>or</a:t>
            </a:r>
            <a:r>
              <a:rPr lang="en-CN" dirty="0"/>
              <a:t>, </a:t>
            </a:r>
            <a:r>
              <a:rPr lang="en-CN" dirty="0">
                <a:solidFill>
                  <a:srgbClr val="A2424F"/>
                </a:solidFill>
                <a:latin typeface="Consolas" panose="020B0609020204030204" pitchFamily="49" charset="0"/>
                <a:cs typeface="Consolas" panose="020B0609020204030204" pitchFamily="49" charset="0"/>
              </a:rPr>
              <a:t>not</a:t>
            </a:r>
          </a:p>
          <a:p>
            <a:pPr lvl="1"/>
            <a:r>
              <a:rPr lang="en-CN" dirty="0"/>
              <a:t>Just like in programming languages</a:t>
            </a:r>
          </a:p>
          <a:p>
            <a:pPr lvl="1"/>
            <a:r>
              <a:rPr lang="en-US" dirty="0"/>
              <a:t>All logical operators have different precedence</a:t>
            </a:r>
          </a:p>
          <a:p>
            <a:pPr lvl="2"/>
            <a:r>
              <a:rPr lang="en-US" dirty="0"/>
              <a:t>For example, </a:t>
            </a:r>
            <a:r>
              <a:rPr lang="en-US" dirty="0">
                <a:solidFill>
                  <a:srgbClr val="A2424F"/>
                </a:solidFill>
                <a:latin typeface="Consolas" panose="020B0609020204030204" pitchFamily="49" charset="0"/>
                <a:cs typeface="Consolas" panose="020B0609020204030204" pitchFamily="49" charset="0"/>
              </a:rPr>
              <a:t>and</a:t>
            </a:r>
            <a:r>
              <a:rPr lang="en-US" dirty="0"/>
              <a:t> has a </a:t>
            </a:r>
            <a:r>
              <a:rPr lang="en-US" dirty="0">
                <a:solidFill>
                  <a:srgbClr val="A2424F"/>
                </a:solidFill>
              </a:rPr>
              <a:t>higher priority </a:t>
            </a:r>
            <a:r>
              <a:rPr lang="en-US" dirty="0"/>
              <a:t>than </a:t>
            </a:r>
            <a:r>
              <a:rPr lang="en-US" dirty="0">
                <a:solidFill>
                  <a:srgbClr val="A2424F"/>
                </a:solidFill>
                <a:latin typeface="Consolas" panose="020B0609020204030204" pitchFamily="49" charset="0"/>
                <a:cs typeface="Consolas" panose="020B0609020204030204" pitchFamily="49" charset="0"/>
              </a:rPr>
              <a:t>or</a:t>
            </a:r>
            <a:r>
              <a:rPr lang="en-US" dirty="0"/>
              <a:t>.</a:t>
            </a:r>
            <a:endParaRPr lang="en-CN" dirty="0"/>
          </a:p>
        </p:txBody>
      </p:sp>
      <p:sp>
        <p:nvSpPr>
          <p:cNvPr id="3" name="Title 2">
            <a:extLst>
              <a:ext uri="{FF2B5EF4-FFF2-40B4-BE49-F238E27FC236}">
                <a16:creationId xmlns:a16="http://schemas.microsoft.com/office/drawing/2014/main" id="{EFF37230-717F-EA41-B2F6-877DEA1DF3A1}"/>
              </a:ext>
            </a:extLst>
          </p:cNvPr>
          <p:cNvSpPr>
            <a:spLocks noGrp="1"/>
          </p:cNvSpPr>
          <p:nvPr>
            <p:ph type="title"/>
          </p:nvPr>
        </p:nvSpPr>
        <p:spPr/>
        <p:txBody>
          <a:bodyPr/>
          <a:lstStyle/>
          <a:p>
            <a:r>
              <a:rPr lang="en-CN" dirty="0"/>
              <a:t>Logical Connectives</a:t>
            </a:r>
          </a:p>
        </p:txBody>
      </p:sp>
      <p:pic>
        <p:nvPicPr>
          <p:cNvPr id="6" name="Picture 5">
            <a:extLst>
              <a:ext uri="{FF2B5EF4-FFF2-40B4-BE49-F238E27FC236}">
                <a16:creationId xmlns:a16="http://schemas.microsoft.com/office/drawing/2014/main" id="{2FA20E8A-896F-C346-AD4B-5D554ECDB118}"/>
              </a:ext>
            </a:extLst>
          </p:cNvPr>
          <p:cNvPicPr>
            <a:picLocks noChangeAspect="1"/>
          </p:cNvPicPr>
          <p:nvPr/>
        </p:nvPicPr>
        <p:blipFill>
          <a:blip r:embed="rId3"/>
          <a:stretch>
            <a:fillRect/>
          </a:stretch>
        </p:blipFill>
        <p:spPr>
          <a:xfrm>
            <a:off x="8907087" y="914400"/>
            <a:ext cx="5005975" cy="624840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E9E38FC3-8EDB-254E-94F5-EB1E5B13F5F2}"/>
              </a:ext>
            </a:extLst>
          </p:cNvPr>
          <p:cNvSpPr/>
          <p:nvPr/>
        </p:nvSpPr>
        <p:spPr>
          <a:xfrm>
            <a:off x="8590674" y="7389911"/>
            <a:ext cx="5638800" cy="307777"/>
          </a:xfrm>
          <a:prstGeom prst="rect">
            <a:avLst/>
          </a:prstGeom>
        </p:spPr>
        <p:txBody>
          <a:bodyPr wrap="square">
            <a:spAutoFit/>
          </a:bodyPr>
          <a:lstStyle/>
          <a:p>
            <a:pPr algn="ctr"/>
            <a:r>
              <a:rPr lang="en-US" sz="1400" dirty="0">
                <a:solidFill>
                  <a:schemeClr val="tx1">
                    <a:lumMod val="75000"/>
                    <a:lumOff val="25000"/>
                  </a:schemeClr>
                </a:solidFill>
                <a:latin typeface="Consolas" panose="020B0609020204030204" pitchFamily="49" charset="0"/>
                <a:cs typeface="Consolas" panose="020B0609020204030204" pitchFamily="49" charset="0"/>
              </a:rPr>
              <a:t>https://</a:t>
            </a:r>
            <a:r>
              <a:rPr lang="en-US" sz="1400" dirty="0" err="1">
                <a:solidFill>
                  <a:schemeClr val="tx1">
                    <a:lumMod val="75000"/>
                    <a:lumOff val="25000"/>
                  </a:schemeClr>
                </a:solidFill>
                <a:latin typeface="Consolas" panose="020B0609020204030204" pitchFamily="49" charset="0"/>
                <a:cs typeface="Consolas" panose="020B0609020204030204" pitchFamily="49" charset="0"/>
              </a:rPr>
              <a:t>www.postgresql.org</a:t>
            </a:r>
            <a:r>
              <a:rPr lang="en-US" sz="1400" dirty="0">
                <a:solidFill>
                  <a:schemeClr val="tx1">
                    <a:lumMod val="75000"/>
                    <a:lumOff val="25000"/>
                  </a:schemeClr>
                </a:solidFill>
                <a:latin typeface="Consolas" panose="020B0609020204030204" pitchFamily="49" charset="0"/>
                <a:cs typeface="Consolas" panose="020B0609020204030204" pitchFamily="49" charset="0"/>
              </a:rPr>
              <a:t>/docs/7.2/</a:t>
            </a:r>
            <a:r>
              <a:rPr lang="en-US" sz="1400" dirty="0" err="1">
                <a:solidFill>
                  <a:schemeClr val="tx1">
                    <a:lumMod val="75000"/>
                    <a:lumOff val="25000"/>
                  </a:schemeClr>
                </a:solidFill>
                <a:latin typeface="Consolas" panose="020B0609020204030204" pitchFamily="49" charset="0"/>
                <a:cs typeface="Consolas" panose="020B0609020204030204" pitchFamily="49" charset="0"/>
              </a:rPr>
              <a:t>sql-precedence.html</a:t>
            </a:r>
            <a:endParaRPr lang="en-CN" sz="1400" dirty="0">
              <a:solidFill>
                <a:schemeClr val="tx1">
                  <a:lumMod val="75000"/>
                  <a:lumOff val="2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943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1B173-5AB7-C345-B91E-EA93B35AD36F}"/>
              </a:ext>
            </a:extLst>
          </p:cNvPr>
          <p:cNvSpPr>
            <a:spLocks noGrp="1"/>
          </p:cNvSpPr>
          <p:nvPr>
            <p:ph idx="1"/>
          </p:nvPr>
        </p:nvSpPr>
        <p:spPr/>
        <p:txBody>
          <a:bodyPr/>
          <a:lstStyle/>
          <a:p>
            <a:r>
              <a:rPr lang="en-CN" dirty="0">
                <a:latin typeface="Consolas" panose="020B0609020204030204" pitchFamily="49" charset="0"/>
                <a:cs typeface="Consolas" panose="020B0609020204030204" pitchFamily="49" charset="0"/>
              </a:rPr>
              <a:t>and</a:t>
            </a:r>
            <a:r>
              <a:rPr lang="en-CN" dirty="0"/>
              <a:t>, </a:t>
            </a:r>
            <a:r>
              <a:rPr lang="en-CN" dirty="0">
                <a:latin typeface="Consolas" panose="020B0609020204030204" pitchFamily="49" charset="0"/>
                <a:cs typeface="Consolas" panose="020B0609020204030204" pitchFamily="49" charset="0"/>
              </a:rPr>
              <a:t>or</a:t>
            </a:r>
            <a:r>
              <a:rPr lang="en-CN" dirty="0"/>
              <a:t>, </a:t>
            </a:r>
            <a:r>
              <a:rPr lang="en-CN" dirty="0">
                <a:latin typeface="Consolas" panose="020B0609020204030204" pitchFamily="49" charset="0"/>
                <a:cs typeface="Consolas" panose="020B0609020204030204" pitchFamily="49" charset="0"/>
              </a:rPr>
              <a:t>not</a:t>
            </a:r>
          </a:p>
          <a:p>
            <a:pPr lvl="1"/>
            <a:r>
              <a:rPr lang="en-CN" dirty="0"/>
              <a:t>Just like in programming languages</a:t>
            </a:r>
          </a:p>
          <a:p>
            <a:pPr lvl="1"/>
            <a:r>
              <a:rPr lang="en-US" dirty="0"/>
              <a:t>All logical operators have different precedence</a:t>
            </a:r>
          </a:p>
          <a:p>
            <a:pPr lvl="2"/>
            <a:r>
              <a:rPr lang="en-US" dirty="0"/>
              <a:t>For example, </a:t>
            </a:r>
            <a:r>
              <a:rPr lang="en-US" altLang="zh-CN" dirty="0">
                <a:solidFill>
                  <a:srgbClr val="A2424F"/>
                </a:solidFill>
                <a:latin typeface="Consolas" panose="020B0609020204030204" pitchFamily="49" charset="0"/>
                <a:cs typeface="Consolas" panose="020B0609020204030204" pitchFamily="49" charset="0"/>
              </a:rPr>
              <a:t>and</a:t>
            </a:r>
            <a:r>
              <a:rPr lang="en-US" altLang="zh-CN" dirty="0"/>
              <a:t> has a </a:t>
            </a:r>
            <a:r>
              <a:rPr lang="en-US" altLang="zh-CN" dirty="0">
                <a:solidFill>
                  <a:srgbClr val="A2424F"/>
                </a:solidFill>
              </a:rPr>
              <a:t>higher priority </a:t>
            </a:r>
            <a:r>
              <a:rPr lang="en-US" altLang="zh-CN" dirty="0"/>
              <a:t>than </a:t>
            </a:r>
            <a:r>
              <a:rPr lang="en-US" altLang="zh-CN" dirty="0">
                <a:solidFill>
                  <a:srgbClr val="A2424F"/>
                </a:solidFill>
                <a:latin typeface="Consolas" panose="020B0609020204030204" pitchFamily="49" charset="0"/>
                <a:cs typeface="Consolas" panose="020B0609020204030204" pitchFamily="49" charset="0"/>
              </a:rPr>
              <a:t>or</a:t>
            </a:r>
            <a:r>
              <a:rPr lang="en-US" altLang="zh-CN" dirty="0"/>
              <a:t>.</a:t>
            </a:r>
            <a:endParaRPr lang="en-CN" dirty="0"/>
          </a:p>
        </p:txBody>
      </p:sp>
      <p:sp>
        <p:nvSpPr>
          <p:cNvPr id="3" name="Title 2">
            <a:extLst>
              <a:ext uri="{FF2B5EF4-FFF2-40B4-BE49-F238E27FC236}">
                <a16:creationId xmlns:a16="http://schemas.microsoft.com/office/drawing/2014/main" id="{EFF37230-717F-EA41-B2F6-877DEA1DF3A1}"/>
              </a:ext>
            </a:extLst>
          </p:cNvPr>
          <p:cNvSpPr>
            <a:spLocks noGrp="1"/>
          </p:cNvSpPr>
          <p:nvPr>
            <p:ph type="title"/>
          </p:nvPr>
        </p:nvSpPr>
        <p:spPr/>
        <p:txBody>
          <a:bodyPr/>
          <a:lstStyle/>
          <a:p>
            <a:r>
              <a:rPr lang="en-CN" dirty="0"/>
              <a:t>Logical Connectives</a:t>
            </a:r>
          </a:p>
        </p:txBody>
      </p:sp>
      <p:grpSp>
        <p:nvGrpSpPr>
          <p:cNvPr id="10" name="Group 9">
            <a:extLst>
              <a:ext uri="{FF2B5EF4-FFF2-40B4-BE49-F238E27FC236}">
                <a16:creationId xmlns:a16="http://schemas.microsoft.com/office/drawing/2014/main" id="{D4AEE358-0119-4141-8CF8-A477828406C6}"/>
              </a:ext>
            </a:extLst>
          </p:cNvPr>
          <p:cNvGrpSpPr/>
          <p:nvPr/>
        </p:nvGrpSpPr>
        <p:grpSpPr>
          <a:xfrm>
            <a:off x="1371600" y="3810000"/>
            <a:ext cx="9525000" cy="4206254"/>
            <a:chOff x="2743200" y="3886200"/>
            <a:chExt cx="9525000" cy="4206254"/>
          </a:xfrm>
        </p:grpSpPr>
        <p:pic>
          <p:nvPicPr>
            <p:cNvPr id="5" name="Picture 4">
              <a:extLst>
                <a:ext uri="{FF2B5EF4-FFF2-40B4-BE49-F238E27FC236}">
                  <a16:creationId xmlns:a16="http://schemas.microsoft.com/office/drawing/2014/main" id="{E75A5B8D-2003-4845-B472-9D0696C54FFA}"/>
                </a:ext>
              </a:extLst>
            </p:cNvPr>
            <p:cNvPicPr>
              <a:picLocks noChangeAspect="1"/>
            </p:cNvPicPr>
            <p:nvPr/>
          </p:nvPicPr>
          <p:blipFill>
            <a:blip r:embed="rId3"/>
            <a:stretch>
              <a:fillRect/>
            </a:stretch>
          </p:blipFill>
          <p:spPr>
            <a:xfrm>
              <a:off x="2743200" y="3886200"/>
              <a:ext cx="9525000" cy="2202656"/>
            </a:xfrm>
            <a:prstGeom prst="rect">
              <a:avLst/>
            </a:prstGeom>
          </p:spPr>
        </p:pic>
        <p:pic>
          <p:nvPicPr>
            <p:cNvPr id="9" name="Picture 8">
              <a:extLst>
                <a:ext uri="{FF2B5EF4-FFF2-40B4-BE49-F238E27FC236}">
                  <a16:creationId xmlns:a16="http://schemas.microsoft.com/office/drawing/2014/main" id="{734D0CC1-4E38-9A4F-A2F6-B67A8CF6BA95}"/>
                </a:ext>
              </a:extLst>
            </p:cNvPr>
            <p:cNvPicPr>
              <a:picLocks noChangeAspect="1"/>
            </p:cNvPicPr>
            <p:nvPr/>
          </p:nvPicPr>
          <p:blipFill>
            <a:blip r:embed="rId4"/>
            <a:stretch>
              <a:fillRect/>
            </a:stretch>
          </p:blipFill>
          <p:spPr>
            <a:xfrm>
              <a:off x="2743200" y="5792030"/>
              <a:ext cx="9525000" cy="2300424"/>
            </a:xfrm>
            <a:prstGeom prst="rect">
              <a:avLst/>
            </a:prstGeom>
          </p:spPr>
        </p:pic>
      </p:grpSp>
      <p:sp>
        <p:nvSpPr>
          <p:cNvPr id="11" name="TextBox 10">
            <a:extLst>
              <a:ext uri="{FF2B5EF4-FFF2-40B4-BE49-F238E27FC236}">
                <a16:creationId xmlns:a16="http://schemas.microsoft.com/office/drawing/2014/main" id="{32E07A48-4264-F844-A196-A3E2A4995BF4}"/>
              </a:ext>
            </a:extLst>
          </p:cNvPr>
          <p:cNvSpPr txBox="1"/>
          <p:nvPr/>
        </p:nvSpPr>
        <p:spPr>
          <a:xfrm>
            <a:off x="10892444" y="5486020"/>
            <a:ext cx="2446504" cy="584775"/>
          </a:xfrm>
          <a:prstGeom prst="rect">
            <a:avLst/>
          </a:prstGeom>
          <a:noFill/>
        </p:spPr>
        <p:txBody>
          <a:bodyPr wrap="none" rtlCol="0">
            <a:spAutoFit/>
          </a:bodyPr>
          <a:lstStyle/>
          <a:p>
            <a:r>
              <a:rPr lang="en-CN" sz="3200" dirty="0">
                <a:solidFill>
                  <a:schemeClr val="tx1">
                    <a:lumMod val="85000"/>
                    <a:lumOff val="15000"/>
                  </a:schemeClr>
                </a:solidFill>
                <a:latin typeface="Lato" panose="020F0502020204030203" pitchFamily="34" charset="77"/>
              </a:rPr>
              <a:t>Differences?</a:t>
            </a:r>
          </a:p>
        </p:txBody>
      </p:sp>
    </p:spTree>
    <p:extLst>
      <p:ext uri="{BB962C8B-B14F-4D97-AF65-F5344CB8AC3E}">
        <p14:creationId xmlns:p14="http://schemas.microsoft.com/office/powerpoint/2010/main" val="403238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F32857-4AAE-C24B-83B8-B60916D7495B}"/>
              </a:ext>
            </a:extLst>
          </p:cNvPr>
          <p:cNvSpPr>
            <a:spLocks noGrp="1"/>
          </p:cNvSpPr>
          <p:nvPr>
            <p:ph idx="1"/>
          </p:nvPr>
        </p:nvSpPr>
        <p:spPr/>
        <p:txBody>
          <a:bodyPr/>
          <a:lstStyle/>
          <a:p>
            <a:r>
              <a:rPr lang="en-US" dirty="0"/>
              <a:t>Use </a:t>
            </a:r>
            <a:r>
              <a:rPr lang="en-US" dirty="0">
                <a:solidFill>
                  <a:srgbClr val="A2424F"/>
                </a:solidFill>
              </a:rPr>
              <a:t>parentheses</a:t>
            </a:r>
            <a:r>
              <a:rPr lang="en-US" dirty="0"/>
              <a:t> to specify that the or should be evaluated before the and, and that the conditions filter</a:t>
            </a:r>
          </a:p>
          <a:p>
            <a:pPr lvl="1"/>
            <a:r>
              <a:rPr lang="en-US" dirty="0"/>
              <a:t>1) British or American films</a:t>
            </a:r>
          </a:p>
          <a:p>
            <a:pPr lvl="1"/>
            <a:r>
              <a:rPr lang="en-US" dirty="0"/>
              <a:t>2) That were released in the 1940s</a:t>
            </a:r>
            <a:endParaRPr lang="en-CN" dirty="0"/>
          </a:p>
        </p:txBody>
      </p:sp>
      <p:sp>
        <p:nvSpPr>
          <p:cNvPr id="3" name="Title 2">
            <a:extLst>
              <a:ext uri="{FF2B5EF4-FFF2-40B4-BE49-F238E27FC236}">
                <a16:creationId xmlns:a16="http://schemas.microsoft.com/office/drawing/2014/main" id="{AE998DF1-1C7E-F248-8C87-0294CA585DFE}"/>
              </a:ext>
            </a:extLst>
          </p:cNvPr>
          <p:cNvSpPr>
            <a:spLocks noGrp="1"/>
          </p:cNvSpPr>
          <p:nvPr>
            <p:ph type="title"/>
          </p:nvPr>
        </p:nvSpPr>
        <p:spPr/>
        <p:txBody>
          <a:bodyPr/>
          <a:lstStyle/>
          <a:p>
            <a:r>
              <a:rPr lang="en-CN" dirty="0"/>
              <a:t>Logical Connectives</a:t>
            </a:r>
          </a:p>
        </p:txBody>
      </p:sp>
      <p:grpSp>
        <p:nvGrpSpPr>
          <p:cNvPr id="4" name="Group 3">
            <a:extLst>
              <a:ext uri="{FF2B5EF4-FFF2-40B4-BE49-F238E27FC236}">
                <a16:creationId xmlns:a16="http://schemas.microsoft.com/office/drawing/2014/main" id="{DB4724C9-D831-7340-8881-8EBA2CED1919}"/>
              </a:ext>
            </a:extLst>
          </p:cNvPr>
          <p:cNvGrpSpPr/>
          <p:nvPr/>
        </p:nvGrpSpPr>
        <p:grpSpPr>
          <a:xfrm>
            <a:off x="1371600" y="3810000"/>
            <a:ext cx="9525000" cy="4206254"/>
            <a:chOff x="2743200" y="3886200"/>
            <a:chExt cx="9525000" cy="4206254"/>
          </a:xfrm>
        </p:grpSpPr>
        <p:pic>
          <p:nvPicPr>
            <p:cNvPr id="5" name="Picture 4">
              <a:extLst>
                <a:ext uri="{FF2B5EF4-FFF2-40B4-BE49-F238E27FC236}">
                  <a16:creationId xmlns:a16="http://schemas.microsoft.com/office/drawing/2014/main" id="{B56A91F8-5EB4-814C-A9A9-67027216BB3E}"/>
                </a:ext>
              </a:extLst>
            </p:cNvPr>
            <p:cNvPicPr>
              <a:picLocks noChangeAspect="1"/>
            </p:cNvPicPr>
            <p:nvPr/>
          </p:nvPicPr>
          <p:blipFill>
            <a:blip r:embed="rId2"/>
            <a:stretch>
              <a:fillRect/>
            </a:stretch>
          </p:blipFill>
          <p:spPr>
            <a:xfrm>
              <a:off x="2743200" y="3886200"/>
              <a:ext cx="9525000" cy="2202656"/>
            </a:xfrm>
            <a:prstGeom prst="rect">
              <a:avLst/>
            </a:prstGeom>
          </p:spPr>
        </p:pic>
        <p:pic>
          <p:nvPicPr>
            <p:cNvPr id="6" name="Picture 5">
              <a:extLst>
                <a:ext uri="{FF2B5EF4-FFF2-40B4-BE49-F238E27FC236}">
                  <a16:creationId xmlns:a16="http://schemas.microsoft.com/office/drawing/2014/main" id="{C9DA1F02-8AF6-5840-A42A-53D759056335}"/>
                </a:ext>
              </a:extLst>
            </p:cNvPr>
            <p:cNvPicPr>
              <a:picLocks noChangeAspect="1"/>
            </p:cNvPicPr>
            <p:nvPr/>
          </p:nvPicPr>
          <p:blipFill>
            <a:blip r:embed="rId3"/>
            <a:stretch>
              <a:fillRect/>
            </a:stretch>
          </p:blipFill>
          <p:spPr>
            <a:xfrm>
              <a:off x="2743200" y="5792030"/>
              <a:ext cx="9525000" cy="2300424"/>
            </a:xfrm>
            <a:prstGeom prst="rect">
              <a:avLst/>
            </a:prstGeom>
          </p:spPr>
        </p:pic>
      </p:grpSp>
      <p:sp>
        <p:nvSpPr>
          <p:cNvPr id="9" name="Rectangle 8">
            <a:extLst>
              <a:ext uri="{FF2B5EF4-FFF2-40B4-BE49-F238E27FC236}">
                <a16:creationId xmlns:a16="http://schemas.microsoft.com/office/drawing/2014/main" id="{202BB4D5-E1E1-0F4B-939C-73BFF5BE069F}"/>
              </a:ext>
            </a:extLst>
          </p:cNvPr>
          <p:cNvSpPr/>
          <p:nvPr/>
        </p:nvSpPr>
        <p:spPr bwMode="auto">
          <a:xfrm>
            <a:off x="1600200" y="4114800"/>
            <a:ext cx="9067800" cy="1601030"/>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pic>
        <p:nvPicPr>
          <p:cNvPr id="10" name="Picture 9">
            <a:extLst>
              <a:ext uri="{FF2B5EF4-FFF2-40B4-BE49-F238E27FC236}">
                <a16:creationId xmlns:a16="http://schemas.microsoft.com/office/drawing/2014/main" id="{4AB79731-D93D-4142-941A-82814651F885}"/>
              </a:ext>
            </a:extLst>
          </p:cNvPr>
          <p:cNvPicPr>
            <a:picLocks noChangeAspect="1"/>
          </p:cNvPicPr>
          <p:nvPr/>
        </p:nvPicPr>
        <p:blipFill rotWithShape="1">
          <a:blip r:embed="rId4"/>
          <a:srcRect r="5244"/>
          <a:stretch/>
        </p:blipFill>
        <p:spPr>
          <a:xfrm>
            <a:off x="11151525" y="4114800"/>
            <a:ext cx="1802476" cy="1514396"/>
          </a:xfrm>
          <a:prstGeom prst="rect">
            <a:avLst/>
          </a:prstGeom>
        </p:spPr>
      </p:pic>
    </p:spTree>
    <p:extLst>
      <p:ext uri="{BB962C8B-B14F-4D97-AF65-F5344CB8AC3E}">
        <p14:creationId xmlns:p14="http://schemas.microsoft.com/office/powerpoint/2010/main" val="6675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EC37D7-194B-534C-BBDF-627901499CF4}"/>
              </a:ext>
            </a:extLst>
          </p:cNvPr>
          <p:cNvSpPr>
            <a:spLocks noGrp="1"/>
          </p:cNvSpPr>
          <p:nvPr>
            <p:ph idx="1"/>
          </p:nvPr>
        </p:nvSpPr>
        <p:spPr/>
        <p:txBody>
          <a:bodyPr/>
          <a:lstStyle/>
          <a:p>
            <a:r>
              <a:rPr lang="en-CN" dirty="0"/>
              <a:t>Question:</a:t>
            </a:r>
          </a:p>
          <a:p>
            <a:pPr lvl="1"/>
            <a:r>
              <a:rPr lang="en-US" dirty="0"/>
              <a:t>Find the Chinese movies from the 1940s and American movies from the 1950s</a:t>
            </a:r>
          </a:p>
          <a:p>
            <a:pPr lvl="1"/>
            <a:endParaRPr lang="en-CN" dirty="0"/>
          </a:p>
        </p:txBody>
      </p:sp>
      <p:sp>
        <p:nvSpPr>
          <p:cNvPr id="3" name="Title 2">
            <a:extLst>
              <a:ext uri="{FF2B5EF4-FFF2-40B4-BE49-F238E27FC236}">
                <a16:creationId xmlns:a16="http://schemas.microsoft.com/office/drawing/2014/main" id="{330325A6-211A-914F-8D33-03D9A398CC15}"/>
              </a:ext>
            </a:extLst>
          </p:cNvPr>
          <p:cNvSpPr>
            <a:spLocks noGrp="1"/>
          </p:cNvSpPr>
          <p:nvPr>
            <p:ph type="title"/>
          </p:nvPr>
        </p:nvSpPr>
        <p:spPr/>
        <p:txBody>
          <a:bodyPr/>
          <a:lstStyle/>
          <a:p>
            <a:r>
              <a:rPr lang="en-CN" dirty="0"/>
              <a:t>Logical Connectives</a:t>
            </a:r>
          </a:p>
        </p:txBody>
      </p:sp>
    </p:spTree>
    <p:extLst>
      <p:ext uri="{BB962C8B-B14F-4D97-AF65-F5344CB8AC3E}">
        <p14:creationId xmlns:p14="http://schemas.microsoft.com/office/powerpoint/2010/main" val="72026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EC37D7-194B-534C-BBDF-627901499CF4}"/>
              </a:ext>
            </a:extLst>
          </p:cNvPr>
          <p:cNvSpPr>
            <a:spLocks noGrp="1"/>
          </p:cNvSpPr>
          <p:nvPr>
            <p:ph idx="1"/>
          </p:nvPr>
        </p:nvSpPr>
        <p:spPr/>
        <p:txBody>
          <a:bodyPr/>
          <a:lstStyle/>
          <a:p>
            <a:r>
              <a:rPr lang="en-CN" dirty="0"/>
              <a:t>Question:</a:t>
            </a:r>
          </a:p>
          <a:p>
            <a:pPr lvl="1"/>
            <a:r>
              <a:rPr lang="en-US" dirty="0"/>
              <a:t>Find the Chinese movies from the 1940s and American movies from the 1950s</a:t>
            </a:r>
          </a:p>
          <a:p>
            <a:pPr lvl="1"/>
            <a:endParaRPr lang="en-CN" dirty="0"/>
          </a:p>
        </p:txBody>
      </p:sp>
      <p:sp>
        <p:nvSpPr>
          <p:cNvPr id="3" name="Title 2">
            <a:extLst>
              <a:ext uri="{FF2B5EF4-FFF2-40B4-BE49-F238E27FC236}">
                <a16:creationId xmlns:a16="http://schemas.microsoft.com/office/drawing/2014/main" id="{330325A6-211A-914F-8D33-03D9A398CC15}"/>
              </a:ext>
            </a:extLst>
          </p:cNvPr>
          <p:cNvSpPr>
            <a:spLocks noGrp="1"/>
          </p:cNvSpPr>
          <p:nvPr>
            <p:ph type="title"/>
          </p:nvPr>
        </p:nvSpPr>
        <p:spPr/>
        <p:txBody>
          <a:bodyPr/>
          <a:lstStyle/>
          <a:p>
            <a:r>
              <a:rPr lang="en-CN" dirty="0"/>
              <a:t>Logical Connectives</a:t>
            </a:r>
          </a:p>
        </p:txBody>
      </p:sp>
      <p:pic>
        <p:nvPicPr>
          <p:cNvPr id="5" name="Picture 4">
            <a:extLst>
              <a:ext uri="{FF2B5EF4-FFF2-40B4-BE49-F238E27FC236}">
                <a16:creationId xmlns:a16="http://schemas.microsoft.com/office/drawing/2014/main" id="{7739E3BB-B864-0848-B0E1-5B8391759530}"/>
              </a:ext>
            </a:extLst>
          </p:cNvPr>
          <p:cNvPicPr>
            <a:picLocks noChangeAspect="1"/>
          </p:cNvPicPr>
          <p:nvPr/>
        </p:nvPicPr>
        <p:blipFill>
          <a:blip r:embed="rId2"/>
          <a:stretch>
            <a:fillRect/>
          </a:stretch>
        </p:blipFill>
        <p:spPr>
          <a:xfrm>
            <a:off x="3632200" y="3048000"/>
            <a:ext cx="7366000" cy="3910145"/>
          </a:xfrm>
          <a:prstGeom prst="rect">
            <a:avLst/>
          </a:prstGeom>
        </p:spPr>
      </p:pic>
      <p:sp>
        <p:nvSpPr>
          <p:cNvPr id="6" name="Rectangle 5">
            <a:extLst>
              <a:ext uri="{FF2B5EF4-FFF2-40B4-BE49-F238E27FC236}">
                <a16:creationId xmlns:a16="http://schemas.microsoft.com/office/drawing/2014/main" id="{0251CC67-9C49-D347-BF02-275328103773}"/>
              </a:ext>
            </a:extLst>
          </p:cNvPr>
          <p:cNvSpPr/>
          <p:nvPr/>
        </p:nvSpPr>
        <p:spPr>
          <a:xfrm>
            <a:off x="3162300" y="6755810"/>
            <a:ext cx="8305800" cy="830997"/>
          </a:xfrm>
          <a:prstGeom prst="rect">
            <a:avLst/>
          </a:prstGeom>
        </p:spPr>
        <p:txBody>
          <a:bodyPr wrap="square">
            <a:spAutoFit/>
          </a:bodyPr>
          <a:lstStyle/>
          <a:p>
            <a:r>
              <a:rPr lang="en-US" altLang="zh-CN" sz="2400" dirty="0">
                <a:solidFill>
                  <a:srgbClr val="A2424F"/>
                </a:solidFill>
                <a:latin typeface="Lato" panose="020F0502020204030203" pitchFamily="34" charset="77"/>
              </a:rPr>
              <a:t>In this case parentheses are optional – but they don't hurt</a:t>
            </a:r>
          </a:p>
          <a:p>
            <a:pPr marL="342900" indent="-342900">
              <a:buFont typeface="Arial" panose="020B0604020202020204" pitchFamily="34" charset="0"/>
              <a:buChar char="•"/>
            </a:pPr>
            <a:r>
              <a:rPr lang="en-US" altLang="zh-CN" sz="2400" dirty="0">
                <a:solidFill>
                  <a:schemeClr val="tx1">
                    <a:lumMod val="85000"/>
                    <a:lumOff val="15000"/>
                  </a:schemeClr>
                </a:solidFill>
                <a:latin typeface="Lato" panose="020F0502020204030203" pitchFamily="34" charset="77"/>
              </a:rPr>
              <a:t>The parentheses make the statement easier to understand </a:t>
            </a:r>
            <a:endParaRPr lang="zh-CN" altLang="en-US" sz="2400" dirty="0">
              <a:solidFill>
                <a:schemeClr val="tx1">
                  <a:lumMod val="85000"/>
                  <a:lumOff val="15000"/>
                </a:schemeClr>
              </a:solidFill>
              <a:latin typeface="Lato" panose="020F0502020204030203" pitchFamily="34" charset="77"/>
            </a:endParaRPr>
          </a:p>
        </p:txBody>
      </p:sp>
    </p:spTree>
    <p:extLst>
      <p:ext uri="{BB962C8B-B14F-4D97-AF65-F5344CB8AC3E}">
        <p14:creationId xmlns:p14="http://schemas.microsoft.com/office/powerpoint/2010/main" val="271116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E3F5B3-6527-1944-8483-A9D78017AEB4}"/>
              </a:ext>
            </a:extLst>
          </p:cNvPr>
          <p:cNvSpPr>
            <a:spLocks noGrp="1"/>
          </p:cNvSpPr>
          <p:nvPr>
            <p:ph idx="1"/>
          </p:nvPr>
        </p:nvSpPr>
        <p:spPr/>
        <p:txBody>
          <a:bodyPr/>
          <a:lstStyle/>
          <a:p>
            <a:r>
              <a:rPr lang="en-US" dirty="0"/>
              <a:t>The operands of the logical connectives can be expressions involving the comparison operators </a:t>
            </a:r>
            <a:r>
              <a:rPr lang="en-US" sz="2600" dirty="0">
                <a:solidFill>
                  <a:srgbClr val="A2424F"/>
                </a:solidFill>
                <a:latin typeface="Consolas" panose="020B0609020204030204" pitchFamily="49" charset="0"/>
                <a:cs typeface="Consolas" panose="020B0609020204030204" pitchFamily="49" charset="0"/>
              </a:rPr>
              <a:t>&lt;</a:t>
            </a:r>
            <a:r>
              <a:rPr lang="en-US" dirty="0"/>
              <a:t>, </a:t>
            </a:r>
            <a:r>
              <a:rPr lang="en-US" dirty="0">
                <a:solidFill>
                  <a:srgbClr val="A2424F"/>
                </a:solidFill>
                <a:latin typeface="Consolas" panose="020B0609020204030204" pitchFamily="49" charset="0"/>
                <a:cs typeface="Consolas" panose="020B0609020204030204" pitchFamily="49" charset="0"/>
              </a:rPr>
              <a:t>&lt;=</a:t>
            </a:r>
            <a:r>
              <a:rPr lang="en-US" dirty="0"/>
              <a:t>, </a:t>
            </a:r>
            <a:r>
              <a:rPr lang="en-US" dirty="0">
                <a:solidFill>
                  <a:srgbClr val="A2424F"/>
                </a:solidFill>
                <a:latin typeface="Consolas" panose="020B0609020204030204" pitchFamily="49" charset="0"/>
                <a:cs typeface="Consolas" panose="020B0609020204030204" pitchFamily="49" charset="0"/>
              </a:rPr>
              <a:t>&gt;</a:t>
            </a:r>
            <a:r>
              <a:rPr lang="en-US" dirty="0"/>
              <a:t>, </a:t>
            </a:r>
            <a:r>
              <a:rPr lang="en-US" dirty="0">
                <a:solidFill>
                  <a:srgbClr val="A2424F"/>
                </a:solidFill>
                <a:latin typeface="Consolas" panose="020B0609020204030204" pitchFamily="49" charset="0"/>
                <a:cs typeface="Consolas" panose="020B0609020204030204" pitchFamily="49" charset="0"/>
              </a:rPr>
              <a:t>&gt;=</a:t>
            </a:r>
            <a:r>
              <a:rPr lang="en-US" dirty="0"/>
              <a:t>, </a:t>
            </a:r>
            <a:r>
              <a:rPr lang="en-US" dirty="0">
                <a:solidFill>
                  <a:srgbClr val="A2424F"/>
                </a:solidFill>
                <a:latin typeface="Consolas" panose="020B0609020204030204" pitchFamily="49" charset="0"/>
                <a:cs typeface="Consolas" panose="020B0609020204030204" pitchFamily="49" charset="0"/>
              </a:rPr>
              <a:t>=</a:t>
            </a:r>
            <a:r>
              <a:rPr lang="en-US" dirty="0"/>
              <a:t>, and </a:t>
            </a:r>
            <a:r>
              <a:rPr lang="en-US" dirty="0">
                <a:solidFill>
                  <a:srgbClr val="A2424F"/>
                </a:solidFill>
                <a:latin typeface="Consolas" panose="020B0609020204030204" pitchFamily="49" charset="0"/>
                <a:cs typeface="Consolas" panose="020B0609020204030204" pitchFamily="49" charset="0"/>
              </a:rPr>
              <a:t>&lt;&gt;</a:t>
            </a:r>
            <a:r>
              <a:rPr lang="en-US" dirty="0"/>
              <a:t>.</a:t>
            </a:r>
          </a:p>
          <a:p>
            <a:pPr lvl="1"/>
            <a:r>
              <a:rPr lang="en-US" dirty="0"/>
              <a:t>Note that there are two ways to write “not equal to”: </a:t>
            </a:r>
            <a:r>
              <a:rPr lang="en-US" dirty="0">
                <a:solidFill>
                  <a:srgbClr val="A2424F"/>
                </a:solidFill>
                <a:latin typeface="Consolas" panose="020B0609020204030204" pitchFamily="49" charset="0"/>
                <a:cs typeface="Consolas" panose="020B0609020204030204" pitchFamily="49" charset="0"/>
              </a:rPr>
              <a:t>!=</a:t>
            </a:r>
            <a:r>
              <a:rPr lang="en-US" dirty="0"/>
              <a:t> and </a:t>
            </a:r>
            <a:r>
              <a:rPr lang="en-US" dirty="0">
                <a:solidFill>
                  <a:srgbClr val="A2424F"/>
                </a:solidFill>
                <a:latin typeface="Consolas" panose="020B0609020204030204" pitchFamily="49" charset="0"/>
                <a:cs typeface="Consolas" panose="020B0609020204030204" pitchFamily="49" charset="0"/>
              </a:rPr>
              <a:t>&lt;&gt;</a:t>
            </a:r>
          </a:p>
          <a:p>
            <a:pPr lvl="1"/>
            <a:r>
              <a:rPr lang="en-US" dirty="0"/>
              <a:t>Comparisons can be applied to results of arithmetic expressions</a:t>
            </a:r>
          </a:p>
          <a:p>
            <a:r>
              <a:rPr lang="en-US" altLang="zh-CN" dirty="0"/>
              <a:t>Beware that </a:t>
            </a:r>
            <a:r>
              <a:rPr lang="en-US" altLang="zh-CN" dirty="0">
                <a:solidFill>
                  <a:srgbClr val="A2424F"/>
                </a:solidFill>
              </a:rPr>
              <a:t>"bigger" </a:t>
            </a:r>
            <a:r>
              <a:rPr lang="en-US" altLang="zh-CN" dirty="0"/>
              <a:t>and</a:t>
            </a:r>
            <a:r>
              <a:rPr lang="en-US" altLang="zh-CN" dirty="0">
                <a:solidFill>
                  <a:srgbClr val="A2424F"/>
                </a:solidFill>
              </a:rPr>
              <a:t> "smaller"</a:t>
            </a:r>
            <a:r>
              <a:rPr lang="en-US" altLang="zh-CN" dirty="0"/>
              <a:t> have a meaning that </a:t>
            </a:r>
            <a:r>
              <a:rPr lang="en-US" altLang="zh-CN" dirty="0">
                <a:solidFill>
                  <a:srgbClr val="A2424F"/>
                </a:solidFill>
              </a:rPr>
              <a:t>depends on the data type</a:t>
            </a:r>
          </a:p>
          <a:p>
            <a:pPr lvl="1"/>
            <a:r>
              <a:rPr lang="en-US" altLang="zh-CN" dirty="0"/>
              <a:t>It can be tricky because most </a:t>
            </a:r>
            <a:r>
              <a:rPr lang="en-US" altLang="zh-CN" dirty="0">
                <a:solidFill>
                  <a:srgbClr val="A2424F"/>
                </a:solidFill>
              </a:rPr>
              <a:t>products implicitly convert one of the sides </a:t>
            </a:r>
            <a:r>
              <a:rPr lang="en-US" altLang="zh-CN" dirty="0"/>
              <a:t>in a comparison between values of differing types</a:t>
            </a:r>
            <a:endParaRPr lang="zh-CN" altLang="en-US" dirty="0"/>
          </a:p>
          <a:p>
            <a:endParaRPr lang="en-CN" dirty="0"/>
          </a:p>
        </p:txBody>
      </p:sp>
      <p:sp>
        <p:nvSpPr>
          <p:cNvPr id="3" name="Title 2">
            <a:extLst>
              <a:ext uri="{FF2B5EF4-FFF2-40B4-BE49-F238E27FC236}">
                <a16:creationId xmlns:a16="http://schemas.microsoft.com/office/drawing/2014/main" id="{0737911E-7C73-7042-B990-C76E9DEE2472}"/>
              </a:ext>
            </a:extLst>
          </p:cNvPr>
          <p:cNvSpPr>
            <a:spLocks noGrp="1"/>
          </p:cNvSpPr>
          <p:nvPr>
            <p:ph type="title"/>
          </p:nvPr>
        </p:nvSpPr>
        <p:spPr/>
        <p:txBody>
          <a:bodyPr/>
          <a:lstStyle/>
          <a:p>
            <a:r>
              <a:rPr lang="en-CN" dirty="0"/>
              <a:t>Logical Connectives</a:t>
            </a:r>
          </a:p>
        </p:txBody>
      </p:sp>
      <p:pic>
        <p:nvPicPr>
          <p:cNvPr id="5" name="Picture 4">
            <a:extLst>
              <a:ext uri="{FF2B5EF4-FFF2-40B4-BE49-F238E27FC236}">
                <a16:creationId xmlns:a16="http://schemas.microsoft.com/office/drawing/2014/main" id="{FEE9ED81-F27C-8A4A-8EEF-56DFFFA854F9}"/>
              </a:ext>
            </a:extLst>
          </p:cNvPr>
          <p:cNvPicPr>
            <a:picLocks noChangeAspect="1"/>
          </p:cNvPicPr>
          <p:nvPr/>
        </p:nvPicPr>
        <p:blipFill>
          <a:blip r:embed="rId3"/>
          <a:stretch>
            <a:fillRect/>
          </a:stretch>
        </p:blipFill>
        <p:spPr>
          <a:xfrm>
            <a:off x="3048000" y="5687576"/>
            <a:ext cx="8534400" cy="2529555"/>
          </a:xfrm>
          <a:prstGeom prst="rect">
            <a:avLst/>
          </a:prstGeom>
        </p:spPr>
      </p:pic>
    </p:spTree>
    <p:extLst>
      <p:ext uri="{BB962C8B-B14F-4D97-AF65-F5344CB8AC3E}">
        <p14:creationId xmlns:p14="http://schemas.microsoft.com/office/powerpoint/2010/main" val="208425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B3CA16-3CFF-5D46-84F1-AEB676D5C014}"/>
              </a:ext>
            </a:extLst>
          </p:cNvPr>
          <p:cNvSpPr>
            <a:spLocks noGrp="1"/>
          </p:cNvSpPr>
          <p:nvPr>
            <p:ph idx="1"/>
          </p:nvPr>
        </p:nvSpPr>
        <p:spPr/>
        <p:txBody>
          <a:bodyPr/>
          <a:lstStyle/>
          <a:p>
            <a:r>
              <a:rPr lang="en-CN" dirty="0">
                <a:solidFill>
                  <a:srgbClr val="A2424F"/>
                </a:solidFill>
                <a:latin typeface="Consolas" panose="020B0609020204030204" pitchFamily="49" charset="0"/>
                <a:cs typeface="Consolas" panose="020B0609020204030204" pitchFamily="49" charset="0"/>
              </a:rPr>
              <a:t>in</a:t>
            </a:r>
            <a:r>
              <a:rPr lang="en-CN" dirty="0">
                <a:latin typeface="Consolas" panose="020B0609020204030204" pitchFamily="49" charset="0"/>
                <a:cs typeface="Consolas" panose="020B0609020204030204" pitchFamily="49" charset="0"/>
              </a:rPr>
              <a:t>()</a:t>
            </a:r>
          </a:p>
          <a:p>
            <a:pPr lvl="1"/>
            <a:r>
              <a:rPr lang="en-US" dirty="0"/>
              <a:t>It can be used as the equivalent for a series of equalities with </a:t>
            </a:r>
            <a:r>
              <a:rPr lang="en-US" dirty="0">
                <a:solidFill>
                  <a:srgbClr val="A2424F"/>
                </a:solidFill>
                <a:latin typeface="Consolas" panose="020B0609020204030204" pitchFamily="49" charset="0"/>
                <a:cs typeface="Consolas" panose="020B0609020204030204" pitchFamily="49" charset="0"/>
              </a:rPr>
              <a:t>OR</a:t>
            </a:r>
            <a:r>
              <a:rPr lang="en-US" dirty="0"/>
              <a:t> </a:t>
            </a:r>
          </a:p>
          <a:p>
            <a:pPr lvl="1"/>
            <a:r>
              <a:rPr lang="en-US" dirty="0"/>
              <a:t>It may make a comparison clearer than a parenthesized expression</a:t>
            </a:r>
          </a:p>
          <a:p>
            <a:pPr lvl="1"/>
            <a:endParaRPr lang="en-CN" dirty="0"/>
          </a:p>
        </p:txBody>
      </p:sp>
      <p:sp>
        <p:nvSpPr>
          <p:cNvPr id="3" name="Title 2">
            <a:extLst>
              <a:ext uri="{FF2B5EF4-FFF2-40B4-BE49-F238E27FC236}">
                <a16:creationId xmlns:a16="http://schemas.microsoft.com/office/drawing/2014/main" id="{9D98FEDE-71C6-2748-AB06-9E640139C8EA}"/>
              </a:ext>
            </a:extLst>
          </p:cNvPr>
          <p:cNvSpPr>
            <a:spLocks noGrp="1"/>
          </p:cNvSpPr>
          <p:nvPr>
            <p:ph type="title"/>
          </p:nvPr>
        </p:nvSpPr>
        <p:spPr/>
        <p:txBody>
          <a:bodyPr/>
          <a:lstStyle/>
          <a:p>
            <a:r>
              <a:rPr lang="en-CN" dirty="0"/>
              <a:t>Logical Connectives</a:t>
            </a:r>
          </a:p>
        </p:txBody>
      </p:sp>
      <p:pic>
        <p:nvPicPr>
          <p:cNvPr id="5" name="Picture 4">
            <a:extLst>
              <a:ext uri="{FF2B5EF4-FFF2-40B4-BE49-F238E27FC236}">
                <a16:creationId xmlns:a16="http://schemas.microsoft.com/office/drawing/2014/main" id="{2452F7F6-3774-7749-8FD2-04F633E3BDE4}"/>
              </a:ext>
            </a:extLst>
          </p:cNvPr>
          <p:cNvPicPr>
            <a:picLocks noChangeAspect="1"/>
          </p:cNvPicPr>
          <p:nvPr/>
        </p:nvPicPr>
        <p:blipFill>
          <a:blip r:embed="rId2"/>
          <a:stretch>
            <a:fillRect/>
          </a:stretch>
        </p:blipFill>
        <p:spPr>
          <a:xfrm>
            <a:off x="3072925" y="3614420"/>
            <a:ext cx="8484549" cy="4584700"/>
          </a:xfrm>
          <a:prstGeom prst="rect">
            <a:avLst/>
          </a:prstGeom>
        </p:spPr>
      </p:pic>
    </p:spTree>
    <p:extLst>
      <p:ext uri="{BB962C8B-B14F-4D97-AF65-F5344CB8AC3E}">
        <p14:creationId xmlns:p14="http://schemas.microsoft.com/office/powerpoint/2010/main" val="32483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7FA11-7FE5-8D4D-B2E1-C23679EAE418}"/>
              </a:ext>
            </a:extLst>
          </p:cNvPr>
          <p:cNvSpPr>
            <a:spLocks noGrp="1"/>
          </p:cNvSpPr>
          <p:nvPr>
            <p:ph idx="1"/>
          </p:nvPr>
        </p:nvSpPr>
        <p:spPr/>
        <p:txBody>
          <a:bodyPr/>
          <a:lstStyle/>
          <a:p>
            <a:r>
              <a:rPr lang="en-CN" dirty="0"/>
              <a:t>Negation</a:t>
            </a:r>
          </a:p>
          <a:p>
            <a:pPr lvl="1"/>
            <a:r>
              <a:rPr lang="en-US" dirty="0"/>
              <a:t>All comparisons can be negated with </a:t>
            </a:r>
            <a:r>
              <a:rPr lang="en-US" dirty="0">
                <a:solidFill>
                  <a:srgbClr val="A2424F"/>
                </a:solidFill>
                <a:latin typeface="Consolas" panose="020B0609020204030204" pitchFamily="49" charset="0"/>
                <a:cs typeface="Consolas" panose="020B0609020204030204" pitchFamily="49" charset="0"/>
              </a:rPr>
              <a:t>NOT</a:t>
            </a:r>
            <a:endParaRPr lang="en-CN" dirty="0">
              <a:solidFill>
                <a:srgbClr val="A2424F"/>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30C64A4-A9BD-424E-879D-BECF4AE43F84}"/>
              </a:ext>
            </a:extLst>
          </p:cNvPr>
          <p:cNvSpPr>
            <a:spLocks noGrp="1"/>
          </p:cNvSpPr>
          <p:nvPr>
            <p:ph type="title"/>
          </p:nvPr>
        </p:nvSpPr>
        <p:spPr/>
        <p:txBody>
          <a:bodyPr/>
          <a:lstStyle/>
          <a:p>
            <a:r>
              <a:rPr lang="en-CN" dirty="0"/>
              <a:t>Logical Connectives</a:t>
            </a:r>
          </a:p>
        </p:txBody>
      </p:sp>
      <p:pic>
        <p:nvPicPr>
          <p:cNvPr id="5" name="Picture 4">
            <a:extLst>
              <a:ext uri="{FF2B5EF4-FFF2-40B4-BE49-F238E27FC236}">
                <a16:creationId xmlns:a16="http://schemas.microsoft.com/office/drawing/2014/main" id="{CF7EB80C-B122-5E49-8217-DF80FF345D24}"/>
              </a:ext>
            </a:extLst>
          </p:cNvPr>
          <p:cNvPicPr>
            <a:picLocks noChangeAspect="1"/>
          </p:cNvPicPr>
          <p:nvPr/>
        </p:nvPicPr>
        <p:blipFill>
          <a:blip r:embed="rId3"/>
          <a:stretch>
            <a:fillRect/>
          </a:stretch>
        </p:blipFill>
        <p:spPr>
          <a:xfrm>
            <a:off x="838200" y="3352800"/>
            <a:ext cx="12954000" cy="3020786"/>
          </a:xfrm>
          <a:prstGeom prst="rect">
            <a:avLst/>
          </a:prstGeom>
        </p:spPr>
      </p:pic>
    </p:spTree>
    <p:extLst>
      <p:ext uri="{BB962C8B-B14F-4D97-AF65-F5344CB8AC3E}">
        <p14:creationId xmlns:p14="http://schemas.microsoft.com/office/powerpoint/2010/main" val="292560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BEEB3-A335-7644-A3F0-257B1162B08C}"/>
              </a:ext>
            </a:extLst>
          </p:cNvPr>
          <p:cNvSpPr>
            <a:spLocks noGrp="1"/>
          </p:cNvSpPr>
          <p:nvPr>
            <p:ph idx="1"/>
          </p:nvPr>
        </p:nvSpPr>
        <p:spPr/>
        <p:txBody>
          <a:bodyPr/>
          <a:lstStyle/>
          <a:p>
            <a:r>
              <a:rPr lang="en-CN" dirty="0"/>
              <a:t>select * from tablename</a:t>
            </a:r>
          </a:p>
          <a:p>
            <a:pPr lvl="1"/>
            <a:r>
              <a:rPr lang="en-US" dirty="0"/>
              <a:t>The </a:t>
            </a:r>
            <a:r>
              <a:rPr lang="en-US" dirty="0">
                <a:latin typeface="Consolas" panose="020B0609020204030204" pitchFamily="49" charset="0"/>
                <a:cs typeface="Consolas" panose="020B0609020204030204" pitchFamily="49" charset="0"/>
              </a:rPr>
              <a:t>select</a:t>
            </a:r>
            <a:r>
              <a:rPr lang="en-US" dirty="0"/>
              <a:t> clause lists the attributes desired in the result of a query</a:t>
            </a:r>
            <a:endParaRPr lang="en-CN" dirty="0"/>
          </a:p>
          <a:p>
            <a:pPr lvl="1"/>
            <a:r>
              <a:rPr lang="en-US" dirty="0"/>
              <a:t>To display the full content of a table, you can use select </a:t>
            </a:r>
            <a:r>
              <a:rPr lang="en-US" dirty="0">
                <a:latin typeface="Consolas" panose="020B0609020204030204" pitchFamily="49" charset="0"/>
                <a:cs typeface="Consolas" panose="020B0609020204030204" pitchFamily="49" charset="0"/>
              </a:rPr>
              <a:t>*</a:t>
            </a:r>
          </a:p>
          <a:p>
            <a:pPr lvl="2"/>
            <a:r>
              <a:rPr lang="en-US" dirty="0"/>
              <a:t>* : all columns</a:t>
            </a:r>
          </a:p>
          <a:p>
            <a:pPr lvl="2"/>
            <a:endParaRPr lang="en-US" dirty="0"/>
          </a:p>
          <a:p>
            <a:pPr marL="334963" lvl="1" indent="0" algn="ctr">
              <a:buNone/>
            </a:pPr>
            <a:r>
              <a:rPr lang="en-US" dirty="0">
                <a:solidFill>
                  <a:srgbClr val="A2424F"/>
                </a:solidFill>
                <a:latin typeface="Consolas" panose="020B0609020204030204" pitchFamily="49" charset="0"/>
                <a:cs typeface="Consolas" panose="020B0609020204030204" pitchFamily="49" charset="0"/>
              </a:rPr>
              <a:t>select</a:t>
            </a:r>
            <a:r>
              <a:rPr lang="en-US" dirty="0">
                <a:latin typeface="Consolas" panose="020B0609020204030204" pitchFamily="49" charset="0"/>
                <a:cs typeface="Consolas" panose="020B0609020204030204" pitchFamily="49" charset="0"/>
              </a:rPr>
              <a:t> A1, A2, ..., An</a:t>
            </a:r>
            <a:br>
              <a:rPr lang="en-US" dirty="0">
                <a:latin typeface="Consolas" panose="020B0609020204030204" pitchFamily="49" charset="0"/>
                <a:cs typeface="Consolas" panose="020B0609020204030204" pitchFamily="49" charset="0"/>
              </a:rPr>
            </a:br>
            <a:r>
              <a:rPr lang="en-US" dirty="0">
                <a:solidFill>
                  <a:srgbClr val="A2424F"/>
                </a:solidFill>
                <a:latin typeface="Consolas" panose="020B0609020204030204" pitchFamily="49" charset="0"/>
                <a:cs typeface="Consolas" panose="020B0609020204030204" pitchFamily="49" charset="0"/>
              </a:rPr>
              <a:t>from</a:t>
            </a:r>
            <a:r>
              <a:rPr lang="en-US" dirty="0">
                <a:latin typeface="Consolas" panose="020B0609020204030204" pitchFamily="49" charset="0"/>
                <a:cs typeface="Consolas" panose="020B0609020204030204" pitchFamily="49" charset="0"/>
              </a:rPr>
              <a:t> r1, r2, ..., rm</a:t>
            </a:r>
            <a:br>
              <a:rPr lang="en-US" dirty="0">
                <a:latin typeface="Consolas" panose="020B0609020204030204" pitchFamily="49" charset="0"/>
                <a:cs typeface="Consolas" panose="020B0609020204030204" pitchFamily="49" charset="0"/>
              </a:rPr>
            </a:br>
            <a:r>
              <a:rPr lang="en-US" dirty="0">
                <a:solidFill>
                  <a:srgbClr val="A2424F"/>
                </a:solidFill>
                <a:latin typeface="Consolas" panose="020B0609020204030204" pitchFamily="49" charset="0"/>
                <a:cs typeface="Consolas" panose="020B0609020204030204" pitchFamily="49" charset="0"/>
              </a:rPr>
              <a:t>where</a:t>
            </a:r>
            <a:r>
              <a:rPr lang="en-US" dirty="0">
                <a:latin typeface="Consolas" panose="020B0609020204030204" pitchFamily="49" charset="0"/>
                <a:cs typeface="Consolas" panose="020B0609020204030204" pitchFamily="49" charset="0"/>
              </a:rPr>
              <a:t> P</a:t>
            </a:r>
            <a:endParaRPr lang="en-CN"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EB3AF8FA-0F6E-A144-8F84-3C5BECC8A786}"/>
              </a:ext>
            </a:extLst>
          </p:cNvPr>
          <p:cNvSpPr>
            <a:spLocks noGrp="1"/>
          </p:cNvSpPr>
          <p:nvPr>
            <p:ph type="title"/>
          </p:nvPr>
        </p:nvSpPr>
        <p:spPr/>
        <p:txBody>
          <a:bodyPr/>
          <a:lstStyle/>
          <a:p>
            <a:r>
              <a:rPr lang="en-CN" dirty="0"/>
              <a:t>Select</a:t>
            </a:r>
          </a:p>
        </p:txBody>
      </p:sp>
    </p:spTree>
    <p:extLst>
      <p:ext uri="{BB962C8B-B14F-4D97-AF65-F5344CB8AC3E}">
        <p14:creationId xmlns:p14="http://schemas.microsoft.com/office/powerpoint/2010/main" val="226255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7FA11-7FE5-8D4D-B2E1-C23679EAE418}"/>
              </a:ext>
            </a:extLst>
          </p:cNvPr>
          <p:cNvSpPr>
            <a:spLocks noGrp="1"/>
          </p:cNvSpPr>
          <p:nvPr>
            <p:ph idx="1"/>
          </p:nvPr>
        </p:nvSpPr>
        <p:spPr/>
        <p:txBody>
          <a:bodyPr/>
          <a:lstStyle/>
          <a:p>
            <a:r>
              <a:rPr lang="en-US" altLang="zh-CN" dirty="0">
                <a:latin typeface="Consolas" panose="020B0609020204030204" pitchFamily="49" charset="0"/>
                <a:cs typeface="Consolas" panose="020B0609020204030204" pitchFamily="49" charset="0"/>
              </a:rPr>
              <a:t>between</a:t>
            </a:r>
            <a:r>
              <a:rPr lang="en-US" altLang="zh-CN" dirty="0"/>
              <a:t> … </a:t>
            </a:r>
            <a:r>
              <a:rPr lang="en-US" altLang="zh-CN" dirty="0">
                <a:latin typeface="Consolas" panose="020B0609020204030204" pitchFamily="49" charset="0"/>
                <a:cs typeface="Consolas" panose="020B0609020204030204" pitchFamily="49" charset="0"/>
              </a:rPr>
              <a:t>and</a:t>
            </a:r>
            <a:r>
              <a:rPr lang="en-US" altLang="zh-CN" dirty="0"/>
              <a:t> …</a:t>
            </a:r>
          </a:p>
          <a:p>
            <a:pPr lvl="1"/>
            <a:r>
              <a:rPr lang="en-US" altLang="zh-CN" dirty="0"/>
              <a:t>shorthand for: &gt;= and &lt;=</a:t>
            </a:r>
          </a:p>
        </p:txBody>
      </p:sp>
      <p:sp>
        <p:nvSpPr>
          <p:cNvPr id="3" name="Title 2">
            <a:extLst>
              <a:ext uri="{FF2B5EF4-FFF2-40B4-BE49-F238E27FC236}">
                <a16:creationId xmlns:a16="http://schemas.microsoft.com/office/drawing/2014/main" id="{130C64A4-A9BD-424E-879D-BECF4AE43F84}"/>
              </a:ext>
            </a:extLst>
          </p:cNvPr>
          <p:cNvSpPr>
            <a:spLocks noGrp="1"/>
          </p:cNvSpPr>
          <p:nvPr>
            <p:ph type="title"/>
          </p:nvPr>
        </p:nvSpPr>
        <p:spPr/>
        <p:txBody>
          <a:bodyPr/>
          <a:lstStyle/>
          <a:p>
            <a:r>
              <a:rPr lang="en-US" altLang="zh-CN" dirty="0">
                <a:latin typeface="Consolas" panose="020B0609020204030204" pitchFamily="49" charset="0"/>
                <a:cs typeface="Consolas" panose="020B0609020204030204" pitchFamily="49" charset="0"/>
              </a:rPr>
              <a:t>between</a:t>
            </a:r>
            <a:r>
              <a:rPr lang="zh-CN" altLang="en-US" dirty="0"/>
              <a:t> </a:t>
            </a:r>
            <a:r>
              <a:rPr lang="en-US" altLang="zh-CN" dirty="0"/>
              <a:t>Comparison</a:t>
            </a:r>
            <a:r>
              <a:rPr lang="zh-CN" altLang="en-US" dirty="0"/>
              <a:t> </a:t>
            </a:r>
            <a:r>
              <a:rPr lang="en-US" altLang="zh-CN" dirty="0"/>
              <a:t>Operator</a:t>
            </a:r>
            <a:endParaRPr lang="en-CN" dirty="0"/>
          </a:p>
        </p:txBody>
      </p:sp>
      <p:pic>
        <p:nvPicPr>
          <p:cNvPr id="6" name="Picture 5">
            <a:extLst>
              <a:ext uri="{FF2B5EF4-FFF2-40B4-BE49-F238E27FC236}">
                <a16:creationId xmlns:a16="http://schemas.microsoft.com/office/drawing/2014/main" id="{D173EFC2-3C1E-BB4E-8CBE-794690230570}"/>
              </a:ext>
            </a:extLst>
          </p:cNvPr>
          <p:cNvPicPr>
            <a:picLocks noChangeAspect="1"/>
          </p:cNvPicPr>
          <p:nvPr/>
        </p:nvPicPr>
        <p:blipFill>
          <a:blip r:embed="rId3"/>
          <a:stretch>
            <a:fillRect/>
          </a:stretch>
        </p:blipFill>
        <p:spPr>
          <a:xfrm>
            <a:off x="2419865" y="3048000"/>
            <a:ext cx="9790669" cy="3616520"/>
          </a:xfrm>
          <a:prstGeom prst="rect">
            <a:avLst/>
          </a:prstGeom>
        </p:spPr>
      </p:pic>
    </p:spTree>
    <p:extLst>
      <p:ext uri="{BB962C8B-B14F-4D97-AF65-F5344CB8AC3E}">
        <p14:creationId xmlns:p14="http://schemas.microsoft.com/office/powerpoint/2010/main" val="221105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7FA11-7FE5-8D4D-B2E1-C23679EAE418}"/>
              </a:ext>
            </a:extLst>
          </p:cNvPr>
          <p:cNvSpPr>
            <a:spLocks noGrp="1"/>
          </p:cNvSpPr>
          <p:nvPr>
            <p:ph idx="1"/>
          </p:nvPr>
        </p:nvSpPr>
        <p:spPr/>
        <p:txBody>
          <a:bodyPr/>
          <a:lstStyle/>
          <a:p>
            <a:r>
              <a:rPr lang="en-US" altLang="zh-CN" dirty="0">
                <a:latin typeface="Consolas" panose="020B0609020204030204" pitchFamily="49" charset="0"/>
                <a:cs typeface="Consolas" panose="020B0609020204030204" pitchFamily="49" charset="0"/>
              </a:rPr>
              <a:t>between</a:t>
            </a:r>
            <a:r>
              <a:rPr lang="en-US" altLang="zh-CN" dirty="0"/>
              <a:t> … </a:t>
            </a:r>
            <a:r>
              <a:rPr lang="en-US" altLang="zh-CN" dirty="0">
                <a:latin typeface="Consolas" panose="020B0609020204030204" pitchFamily="49" charset="0"/>
                <a:cs typeface="Consolas" panose="020B0609020204030204" pitchFamily="49" charset="0"/>
              </a:rPr>
              <a:t>and</a:t>
            </a:r>
            <a:r>
              <a:rPr lang="en-US" altLang="zh-CN" dirty="0"/>
              <a:t> …</a:t>
            </a:r>
          </a:p>
          <a:p>
            <a:pPr lvl="1"/>
            <a:r>
              <a:rPr lang="en-US" altLang="zh-CN" dirty="0"/>
              <a:t>shorthand for: &gt;= and &lt;= </a:t>
            </a:r>
            <a:r>
              <a:rPr lang="zh-CN" altLang="en-US" dirty="0"/>
              <a:t>（</a:t>
            </a:r>
            <a:r>
              <a:rPr lang="zh-CN" altLang="en-US" dirty="0">
                <a:solidFill>
                  <a:srgbClr val="A2424F"/>
                </a:solidFill>
              </a:rPr>
              <a:t>闭区间</a:t>
            </a:r>
            <a:r>
              <a:rPr lang="zh-CN" altLang="en-US" dirty="0"/>
              <a:t>）</a:t>
            </a:r>
            <a:endParaRPr lang="en-US" altLang="zh-CN" dirty="0"/>
          </a:p>
        </p:txBody>
      </p:sp>
      <p:sp>
        <p:nvSpPr>
          <p:cNvPr id="3" name="Title 2">
            <a:extLst>
              <a:ext uri="{FF2B5EF4-FFF2-40B4-BE49-F238E27FC236}">
                <a16:creationId xmlns:a16="http://schemas.microsoft.com/office/drawing/2014/main" id="{130C64A4-A9BD-424E-879D-BECF4AE43F84}"/>
              </a:ext>
            </a:extLst>
          </p:cNvPr>
          <p:cNvSpPr>
            <a:spLocks noGrp="1"/>
          </p:cNvSpPr>
          <p:nvPr>
            <p:ph type="title"/>
          </p:nvPr>
        </p:nvSpPr>
        <p:spPr/>
        <p:txBody>
          <a:bodyPr/>
          <a:lstStyle/>
          <a:p>
            <a:r>
              <a:rPr lang="en-US" altLang="zh-CN" dirty="0">
                <a:latin typeface="Consolas" panose="020B0609020204030204" pitchFamily="49" charset="0"/>
                <a:cs typeface="Consolas" panose="020B0609020204030204" pitchFamily="49" charset="0"/>
              </a:rPr>
              <a:t>between</a:t>
            </a:r>
            <a:r>
              <a:rPr lang="zh-CN" altLang="en-US" dirty="0"/>
              <a:t> </a:t>
            </a:r>
            <a:r>
              <a:rPr lang="en-US" altLang="zh-CN" dirty="0"/>
              <a:t>Comparison</a:t>
            </a:r>
            <a:r>
              <a:rPr lang="zh-CN" altLang="en-US" dirty="0"/>
              <a:t> </a:t>
            </a:r>
            <a:r>
              <a:rPr lang="en-US" altLang="zh-CN" dirty="0"/>
              <a:t>Operator</a:t>
            </a:r>
            <a:endParaRPr lang="en-CN" dirty="0"/>
          </a:p>
        </p:txBody>
      </p:sp>
      <p:pic>
        <p:nvPicPr>
          <p:cNvPr id="6" name="Picture 5">
            <a:extLst>
              <a:ext uri="{FF2B5EF4-FFF2-40B4-BE49-F238E27FC236}">
                <a16:creationId xmlns:a16="http://schemas.microsoft.com/office/drawing/2014/main" id="{D173EFC2-3C1E-BB4E-8CBE-794690230570}"/>
              </a:ext>
            </a:extLst>
          </p:cNvPr>
          <p:cNvPicPr>
            <a:picLocks noChangeAspect="1"/>
          </p:cNvPicPr>
          <p:nvPr/>
        </p:nvPicPr>
        <p:blipFill>
          <a:blip r:embed="rId3"/>
          <a:stretch>
            <a:fillRect/>
          </a:stretch>
        </p:blipFill>
        <p:spPr>
          <a:xfrm>
            <a:off x="2419865" y="3048000"/>
            <a:ext cx="9790669" cy="3616520"/>
          </a:xfrm>
          <a:prstGeom prst="rect">
            <a:avLst/>
          </a:prstGeom>
        </p:spPr>
      </p:pic>
      <p:sp>
        <p:nvSpPr>
          <p:cNvPr id="7" name="Rectangle 6">
            <a:extLst>
              <a:ext uri="{FF2B5EF4-FFF2-40B4-BE49-F238E27FC236}">
                <a16:creationId xmlns:a16="http://schemas.microsoft.com/office/drawing/2014/main" id="{EC01D860-4A70-7447-9E2F-262CA2743118}"/>
              </a:ext>
            </a:extLst>
          </p:cNvPr>
          <p:cNvSpPr/>
          <p:nvPr/>
        </p:nvSpPr>
        <p:spPr bwMode="auto">
          <a:xfrm>
            <a:off x="8610600" y="5181600"/>
            <a:ext cx="457200" cy="762000"/>
          </a:xfrm>
          <a:prstGeom prst="rect">
            <a:avLst/>
          </a:prstGeom>
          <a:noFill/>
          <a:ln w="28575"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 name="TextBox 7">
            <a:extLst>
              <a:ext uri="{FF2B5EF4-FFF2-40B4-BE49-F238E27FC236}">
                <a16:creationId xmlns:a16="http://schemas.microsoft.com/office/drawing/2014/main" id="{CC52342E-F28E-2640-9ADC-D41C228ECEE3}"/>
              </a:ext>
            </a:extLst>
          </p:cNvPr>
          <p:cNvSpPr txBox="1"/>
          <p:nvPr/>
        </p:nvSpPr>
        <p:spPr>
          <a:xfrm>
            <a:off x="8115300" y="6152384"/>
            <a:ext cx="1447800" cy="523220"/>
          </a:xfrm>
          <a:prstGeom prst="rect">
            <a:avLst/>
          </a:prstGeom>
          <a:noFill/>
        </p:spPr>
        <p:txBody>
          <a:bodyPr wrap="square" rtlCol="0">
            <a:spAutoFit/>
          </a:bodyPr>
          <a:lstStyle/>
          <a:p>
            <a:r>
              <a:rPr lang="en-CN" sz="2800" dirty="0">
                <a:solidFill>
                  <a:srgbClr val="A2424F"/>
                </a:solidFill>
                <a:latin typeface="Lato" panose="020F0502020204030203" pitchFamily="34" charset="77"/>
              </a:rPr>
              <a:t>not “&lt;”</a:t>
            </a:r>
          </a:p>
        </p:txBody>
      </p:sp>
    </p:spTree>
    <p:extLst>
      <p:ext uri="{BB962C8B-B14F-4D97-AF65-F5344CB8AC3E}">
        <p14:creationId xmlns:p14="http://schemas.microsoft.com/office/powerpoint/2010/main" val="97569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E20839-DC8C-7B48-B53C-309BC476C233}"/>
              </a:ext>
            </a:extLst>
          </p:cNvPr>
          <p:cNvSpPr>
            <a:spLocks noGrp="1"/>
          </p:cNvSpPr>
          <p:nvPr>
            <p:ph idx="1"/>
          </p:nvPr>
        </p:nvSpPr>
        <p:spPr/>
        <p:txBody>
          <a:bodyPr/>
          <a:lstStyle/>
          <a:p>
            <a:r>
              <a:rPr lang="en-US" dirty="0"/>
              <a:t>For strings, you also have </a:t>
            </a:r>
            <a:r>
              <a:rPr lang="en-US" dirty="0">
                <a:solidFill>
                  <a:srgbClr val="C00000"/>
                </a:solidFill>
              </a:rPr>
              <a:t>like</a:t>
            </a:r>
            <a:r>
              <a:rPr lang="en-US" dirty="0"/>
              <a:t> </a:t>
            </a:r>
            <a:r>
              <a:rPr lang="en-US" dirty="0">
                <a:solidFill>
                  <a:schemeClr val="tx1"/>
                </a:solidFill>
                <a:latin typeface="Consolas" panose="020B0609020204030204" pitchFamily="49" charset="0"/>
                <a:cs typeface="Consolas" panose="020B0609020204030204" pitchFamily="49" charset="0"/>
              </a:rPr>
              <a:t>which</a:t>
            </a:r>
            <a:r>
              <a:rPr lang="en-US" dirty="0"/>
              <a:t> is a kind of regex (regular expression) for </a:t>
            </a:r>
            <a:r>
              <a:rPr lang="en-US"/>
              <a:t>dummies </a:t>
            </a:r>
            <a:r>
              <a:rPr lang="zh-CN" altLang="en-US"/>
              <a:t> </a:t>
            </a:r>
            <a:r>
              <a:rPr lang="en-US" altLang="zh-CN"/>
              <a:t>(</a:t>
            </a:r>
            <a:r>
              <a:rPr lang="zh-CN" altLang="en-US"/>
              <a:t>仿冒品</a:t>
            </a:r>
            <a:r>
              <a:rPr lang="en-US" altLang="zh-CN"/>
              <a:t>)</a:t>
            </a:r>
            <a:r>
              <a:rPr lang="en-US"/>
              <a:t>.</a:t>
            </a:r>
            <a:endParaRPr lang="en-US" dirty="0"/>
          </a:p>
          <a:p>
            <a:r>
              <a:rPr lang="en-US" dirty="0">
                <a:solidFill>
                  <a:srgbClr val="A2424F"/>
                </a:solidFill>
                <a:latin typeface="Consolas" panose="020B0609020204030204" pitchFamily="49" charset="0"/>
                <a:cs typeface="Consolas" panose="020B0609020204030204" pitchFamily="49" charset="0"/>
              </a:rPr>
              <a:t>like</a:t>
            </a:r>
            <a:r>
              <a:rPr lang="en-US" dirty="0"/>
              <a:t> compares a string to a pattern that can contain two wildcard characters:</a:t>
            </a:r>
          </a:p>
          <a:p>
            <a:pPr lvl="1"/>
            <a:r>
              <a:rPr lang="en-US" dirty="0">
                <a:solidFill>
                  <a:srgbClr val="A2424F"/>
                </a:solidFill>
                <a:latin typeface="Consolas" panose="020B0609020204030204" pitchFamily="49" charset="0"/>
                <a:cs typeface="Consolas" panose="020B0609020204030204" pitchFamily="49" charset="0"/>
              </a:rPr>
              <a:t>%</a:t>
            </a:r>
            <a:r>
              <a:rPr lang="en-US" dirty="0"/>
              <a:t> meaning "any number of characters, including none”</a:t>
            </a:r>
          </a:p>
          <a:p>
            <a:pPr lvl="1"/>
            <a:r>
              <a:rPr lang="en-US" dirty="0">
                <a:solidFill>
                  <a:srgbClr val="A2424F"/>
                </a:solidFill>
                <a:latin typeface="Consolas" panose="020B0609020204030204" pitchFamily="49" charset="0"/>
                <a:cs typeface="Consolas" panose="020B0609020204030204" pitchFamily="49" charset="0"/>
              </a:rPr>
              <a:t>_</a:t>
            </a:r>
            <a:r>
              <a:rPr lang="en-US" dirty="0"/>
              <a:t> meaning "one and only one character"</a:t>
            </a:r>
          </a:p>
          <a:p>
            <a:endParaRPr lang="en-CN" dirty="0"/>
          </a:p>
        </p:txBody>
      </p:sp>
      <p:sp>
        <p:nvSpPr>
          <p:cNvPr id="3" name="Title 2">
            <a:extLst>
              <a:ext uri="{FF2B5EF4-FFF2-40B4-BE49-F238E27FC236}">
                <a16:creationId xmlns:a16="http://schemas.microsoft.com/office/drawing/2014/main" id="{7480119E-9322-E041-9057-1C7749DA9F42}"/>
              </a:ext>
            </a:extLst>
          </p:cNvPr>
          <p:cNvSpPr>
            <a:spLocks noGrp="1"/>
          </p:cNvSpPr>
          <p:nvPr>
            <p:ph type="title"/>
          </p:nvPr>
        </p:nvSpPr>
        <p:spPr/>
        <p:txBody>
          <a:bodyPr/>
          <a:lstStyle/>
          <a:p>
            <a:r>
              <a:rPr lang="en-CN" dirty="0"/>
              <a:t>like</a:t>
            </a:r>
          </a:p>
        </p:txBody>
      </p:sp>
    </p:spTree>
    <p:extLst>
      <p:ext uri="{BB962C8B-B14F-4D97-AF65-F5344CB8AC3E}">
        <p14:creationId xmlns:p14="http://schemas.microsoft.com/office/powerpoint/2010/main" val="605080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8C0A7D-57D8-CF40-9266-B94EA1D9D152}"/>
              </a:ext>
            </a:extLst>
          </p:cNvPr>
          <p:cNvSpPr>
            <a:spLocks noGrp="1"/>
          </p:cNvSpPr>
          <p:nvPr>
            <p:ph idx="1"/>
          </p:nvPr>
        </p:nvSpPr>
        <p:spPr>
          <a:xfrm>
            <a:off x="838200" y="4800600"/>
            <a:ext cx="12954000" cy="2514600"/>
          </a:xfrm>
        </p:spPr>
        <p:txBody>
          <a:bodyPr/>
          <a:lstStyle/>
          <a:p>
            <a:r>
              <a:rPr lang="en-US" dirty="0"/>
              <a:t>This expression for instance returns films the title of which doesn't contain any A</a:t>
            </a:r>
          </a:p>
          <a:p>
            <a:pPr lvl="1"/>
            <a:r>
              <a:rPr lang="en-US" dirty="0"/>
              <a:t>This A might be the first or last character as well</a:t>
            </a:r>
          </a:p>
          <a:p>
            <a:pPr lvl="1"/>
            <a:r>
              <a:rPr lang="en-US" dirty="0">
                <a:solidFill>
                  <a:schemeClr val="bg1">
                    <a:lumMod val="50000"/>
                  </a:schemeClr>
                </a:solidFill>
              </a:rPr>
              <a:t>Note that if the DBMS is case sensitive, you need to cater both for upper and lower case</a:t>
            </a:r>
          </a:p>
          <a:p>
            <a:pPr lvl="1"/>
            <a:r>
              <a:rPr lang="en-US" dirty="0">
                <a:solidFill>
                  <a:srgbClr val="A2424F"/>
                </a:solidFill>
              </a:rPr>
              <a:t>Function calls could slow down queries; use with caution</a:t>
            </a:r>
          </a:p>
          <a:p>
            <a:endParaRPr lang="en-CN" dirty="0"/>
          </a:p>
        </p:txBody>
      </p:sp>
      <p:sp>
        <p:nvSpPr>
          <p:cNvPr id="3" name="Title 2">
            <a:extLst>
              <a:ext uri="{FF2B5EF4-FFF2-40B4-BE49-F238E27FC236}">
                <a16:creationId xmlns:a16="http://schemas.microsoft.com/office/drawing/2014/main" id="{2D071C1D-FC93-CF4B-B496-AF502887F573}"/>
              </a:ext>
            </a:extLst>
          </p:cNvPr>
          <p:cNvSpPr>
            <a:spLocks noGrp="1"/>
          </p:cNvSpPr>
          <p:nvPr>
            <p:ph type="title"/>
          </p:nvPr>
        </p:nvSpPr>
        <p:spPr/>
        <p:txBody>
          <a:bodyPr/>
          <a:lstStyle/>
          <a:p>
            <a:r>
              <a:rPr lang="en-CN" dirty="0"/>
              <a:t>like</a:t>
            </a:r>
          </a:p>
        </p:txBody>
      </p:sp>
      <p:pic>
        <p:nvPicPr>
          <p:cNvPr id="7" name="Picture 6">
            <a:extLst>
              <a:ext uri="{FF2B5EF4-FFF2-40B4-BE49-F238E27FC236}">
                <a16:creationId xmlns:a16="http://schemas.microsoft.com/office/drawing/2014/main" id="{4E7E16CB-2E11-3042-A3A5-07928D6C18BE}"/>
              </a:ext>
            </a:extLst>
          </p:cNvPr>
          <p:cNvPicPr>
            <a:picLocks noChangeAspect="1"/>
          </p:cNvPicPr>
          <p:nvPr/>
        </p:nvPicPr>
        <p:blipFill>
          <a:blip r:embed="rId2"/>
          <a:stretch>
            <a:fillRect/>
          </a:stretch>
        </p:blipFill>
        <p:spPr>
          <a:xfrm>
            <a:off x="1181100" y="1469016"/>
            <a:ext cx="12268200" cy="3560184"/>
          </a:xfrm>
          <a:prstGeom prst="rect">
            <a:avLst/>
          </a:prstGeom>
        </p:spPr>
      </p:pic>
    </p:spTree>
    <p:extLst>
      <p:ext uri="{BB962C8B-B14F-4D97-AF65-F5344CB8AC3E}">
        <p14:creationId xmlns:p14="http://schemas.microsoft.com/office/powerpoint/2010/main" val="852911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624613-5428-6C40-B7AC-7D1BEEBBD856}"/>
              </a:ext>
            </a:extLst>
          </p:cNvPr>
          <p:cNvSpPr>
            <a:spLocks noGrp="1"/>
          </p:cNvSpPr>
          <p:nvPr>
            <p:ph idx="1"/>
          </p:nvPr>
        </p:nvSpPr>
        <p:spPr/>
        <p:txBody>
          <a:bodyPr/>
          <a:lstStyle/>
          <a:p>
            <a:r>
              <a:rPr lang="en-CN" dirty="0"/>
              <a:t>Date formats</a:t>
            </a:r>
          </a:p>
          <a:p>
            <a:pPr lvl="1"/>
            <a:r>
              <a:rPr lang="en-US" dirty="0"/>
              <a:t>Beware also of date formats, and of conflicting European/American formats which can be ambiguous for some dates. Common problem in multinational companies.</a:t>
            </a:r>
          </a:p>
          <a:p>
            <a:pPr lvl="1"/>
            <a:endParaRPr lang="en-CN" dirty="0"/>
          </a:p>
          <a:p>
            <a:pPr marL="334963" lvl="1" indent="0" algn="ctr">
              <a:buNone/>
            </a:pPr>
            <a:r>
              <a:rPr lang="en-US" dirty="0">
                <a:latin typeface="Consolas" panose="020B0609020204030204" pitchFamily="49" charset="0"/>
                <a:cs typeface="Consolas" panose="020B0609020204030204" pitchFamily="49" charset="0"/>
              </a:rPr>
              <a:t>DD/MM/YYYY</a:t>
            </a:r>
          </a:p>
          <a:p>
            <a:pPr marL="334963" lvl="1" indent="0" algn="ctr">
              <a:buNone/>
            </a:pPr>
            <a:r>
              <a:rPr lang="en-US" dirty="0">
                <a:latin typeface="Consolas" panose="020B0609020204030204" pitchFamily="49" charset="0"/>
                <a:cs typeface="Consolas" panose="020B0609020204030204" pitchFamily="49" charset="0"/>
              </a:rPr>
              <a:t>MM/DD/YYYY</a:t>
            </a:r>
          </a:p>
          <a:p>
            <a:pPr marL="334963" lvl="1" indent="0" algn="ctr">
              <a:buNone/>
            </a:pPr>
            <a:r>
              <a:rPr lang="en-US" dirty="0">
                <a:latin typeface="Consolas" panose="020B0609020204030204" pitchFamily="49" charset="0"/>
                <a:cs typeface="Consolas" panose="020B0609020204030204" pitchFamily="49" charset="0"/>
              </a:rPr>
              <a:t>YYYY/MM/DD</a:t>
            </a:r>
          </a:p>
          <a:p>
            <a:pPr lvl="1"/>
            <a:endParaRPr lang="en-CN" dirty="0"/>
          </a:p>
        </p:txBody>
      </p:sp>
      <p:sp>
        <p:nvSpPr>
          <p:cNvPr id="3" name="Title 2">
            <a:extLst>
              <a:ext uri="{FF2B5EF4-FFF2-40B4-BE49-F238E27FC236}">
                <a16:creationId xmlns:a16="http://schemas.microsoft.com/office/drawing/2014/main" id="{D3C75EC0-3568-CE4C-B875-CB0F1B2301DB}"/>
              </a:ext>
            </a:extLst>
          </p:cNvPr>
          <p:cNvSpPr>
            <a:spLocks noGrp="1"/>
          </p:cNvSpPr>
          <p:nvPr>
            <p:ph type="title"/>
          </p:nvPr>
        </p:nvSpPr>
        <p:spPr/>
        <p:txBody>
          <a:bodyPr/>
          <a:lstStyle/>
          <a:p>
            <a:r>
              <a:rPr lang="en-CN" dirty="0"/>
              <a:t>Date</a:t>
            </a:r>
          </a:p>
        </p:txBody>
      </p:sp>
    </p:spTree>
    <p:extLst>
      <p:ext uri="{BB962C8B-B14F-4D97-AF65-F5344CB8AC3E}">
        <p14:creationId xmlns:p14="http://schemas.microsoft.com/office/powerpoint/2010/main" val="113200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7A0373-0C23-6641-BDFA-D8C1C40A6CB7}"/>
              </a:ext>
            </a:extLst>
          </p:cNvPr>
          <p:cNvSpPr>
            <a:spLocks noGrp="1"/>
          </p:cNvSpPr>
          <p:nvPr>
            <p:ph idx="1"/>
          </p:nvPr>
        </p:nvSpPr>
        <p:spPr>
          <a:xfrm>
            <a:off x="838200" y="3017520"/>
            <a:ext cx="12954000" cy="4678680"/>
          </a:xfrm>
        </p:spPr>
        <p:txBody>
          <a:bodyPr/>
          <a:lstStyle/>
          <a:p>
            <a:r>
              <a:rPr lang="en-US" dirty="0"/>
              <a:t>Whenever you are comparing data of slightly different types, </a:t>
            </a:r>
            <a:r>
              <a:rPr lang="en-US" dirty="0">
                <a:solidFill>
                  <a:srgbClr val="A2424F"/>
                </a:solidFill>
              </a:rPr>
              <a:t>you should use functions </a:t>
            </a:r>
            <a:r>
              <a:rPr lang="en-US" dirty="0"/>
              <a:t>that "cast" data types</a:t>
            </a:r>
          </a:p>
          <a:p>
            <a:pPr lvl="1"/>
            <a:r>
              <a:rPr lang="en-US" dirty="0">
                <a:solidFill>
                  <a:srgbClr val="1086B9"/>
                </a:solidFill>
              </a:rPr>
              <a:t>It will avoid bad surprises</a:t>
            </a:r>
            <a:endParaRPr lang="en-US" dirty="0"/>
          </a:p>
          <a:p>
            <a:pPr lvl="1"/>
            <a:r>
              <a:rPr lang="en-US" dirty="0"/>
              <a:t>The functions don't always bear the same names but exist with all products</a:t>
            </a:r>
          </a:p>
          <a:p>
            <a:r>
              <a:rPr lang="en-US" dirty="0"/>
              <a:t>Default formats vary by product, and can often be changed at the DBMS level</a:t>
            </a:r>
          </a:p>
          <a:p>
            <a:pPr lvl="1"/>
            <a:r>
              <a:rPr lang="en-US" altLang="zh-CN" dirty="0"/>
              <a:t>So,</a:t>
            </a:r>
            <a:r>
              <a:rPr lang="zh-CN" altLang="en-US" dirty="0"/>
              <a:t> </a:t>
            </a:r>
            <a:r>
              <a:rPr lang="en-US" altLang="zh-CN" dirty="0"/>
              <a:t>better</a:t>
            </a:r>
            <a:r>
              <a:rPr lang="zh-CN" altLang="en-US" dirty="0"/>
              <a:t> </a:t>
            </a:r>
            <a:r>
              <a:rPr lang="en-US" altLang="zh-CN" dirty="0"/>
              <a:t>to</a:t>
            </a:r>
            <a:r>
              <a:rPr lang="zh-CN" altLang="en-US" dirty="0"/>
              <a:t> </a:t>
            </a:r>
            <a:r>
              <a:rPr lang="en-US" altLang="zh-CN" dirty="0"/>
              <a:t>use</a:t>
            </a:r>
            <a:r>
              <a:rPr lang="zh-CN" altLang="en-US" dirty="0"/>
              <a:t> </a:t>
            </a:r>
            <a:r>
              <a:rPr lang="en-US" altLang="zh-CN" dirty="0"/>
              <a:t>explicit</a:t>
            </a:r>
            <a:r>
              <a:rPr lang="zh-CN" altLang="en-US" dirty="0"/>
              <a:t> </a:t>
            </a:r>
            <a:r>
              <a:rPr lang="en-US" altLang="zh-CN" dirty="0"/>
              <a:t>date</a:t>
            </a:r>
            <a:r>
              <a:rPr lang="zh-CN" altLang="en-US" dirty="0"/>
              <a:t> </a:t>
            </a:r>
            <a:r>
              <a:rPr lang="en-US" altLang="zh-CN" dirty="0"/>
              <a:t>types</a:t>
            </a:r>
            <a:r>
              <a:rPr lang="zh-CN" altLang="en-US" dirty="0"/>
              <a:t> </a:t>
            </a:r>
            <a:r>
              <a:rPr lang="en-US" altLang="zh-CN" dirty="0"/>
              <a:t>and</a:t>
            </a:r>
            <a:r>
              <a:rPr lang="zh-CN" altLang="en-US" dirty="0"/>
              <a:t> </a:t>
            </a:r>
            <a:r>
              <a:rPr lang="en-US" altLang="zh-CN" dirty="0"/>
              <a:t>functions</a:t>
            </a:r>
            <a:r>
              <a:rPr lang="zh-CN" altLang="en-US" dirty="0"/>
              <a:t> </a:t>
            </a:r>
            <a:r>
              <a:rPr lang="en-US" altLang="zh-CN" dirty="0"/>
              <a:t>other</a:t>
            </a:r>
            <a:r>
              <a:rPr lang="zh-CN" altLang="en-US" dirty="0"/>
              <a:t> </a:t>
            </a:r>
            <a:r>
              <a:rPr lang="en-US" altLang="zh-CN" dirty="0"/>
              <a:t>than</a:t>
            </a:r>
            <a:r>
              <a:rPr lang="zh-CN" altLang="en-US" dirty="0"/>
              <a:t> </a:t>
            </a:r>
            <a:r>
              <a:rPr lang="en-US" altLang="zh-CN" dirty="0"/>
              <a:t>strings</a:t>
            </a:r>
          </a:p>
          <a:p>
            <a:pPr lvl="1"/>
            <a:r>
              <a:rPr lang="en-US" dirty="0"/>
              <a:t>Conversely, you can format something that is internally stored as a date and turn it into a character string that has almost any format you want</a:t>
            </a:r>
            <a:endParaRPr lang="en-CN" dirty="0"/>
          </a:p>
        </p:txBody>
      </p:sp>
      <p:sp>
        <p:nvSpPr>
          <p:cNvPr id="3" name="Title 2">
            <a:extLst>
              <a:ext uri="{FF2B5EF4-FFF2-40B4-BE49-F238E27FC236}">
                <a16:creationId xmlns:a16="http://schemas.microsoft.com/office/drawing/2014/main" id="{709B2889-3207-B64E-A8C5-18C59479F8FC}"/>
              </a:ext>
            </a:extLst>
          </p:cNvPr>
          <p:cNvSpPr>
            <a:spLocks noGrp="1"/>
          </p:cNvSpPr>
          <p:nvPr>
            <p:ph type="title"/>
          </p:nvPr>
        </p:nvSpPr>
        <p:spPr/>
        <p:txBody>
          <a:bodyPr/>
          <a:lstStyle/>
          <a:p>
            <a:r>
              <a:rPr lang="en-CN" dirty="0"/>
              <a:t>Date</a:t>
            </a:r>
          </a:p>
        </p:txBody>
      </p:sp>
      <p:pic>
        <p:nvPicPr>
          <p:cNvPr id="5" name="Picture 4">
            <a:extLst>
              <a:ext uri="{FF2B5EF4-FFF2-40B4-BE49-F238E27FC236}">
                <a16:creationId xmlns:a16="http://schemas.microsoft.com/office/drawing/2014/main" id="{97B1853E-6E3A-DE44-A4C6-34E4364EFE01}"/>
              </a:ext>
            </a:extLst>
          </p:cNvPr>
          <p:cNvPicPr>
            <a:picLocks noChangeAspect="1"/>
          </p:cNvPicPr>
          <p:nvPr/>
        </p:nvPicPr>
        <p:blipFill>
          <a:blip r:embed="rId3"/>
          <a:stretch>
            <a:fillRect/>
          </a:stretch>
        </p:blipFill>
        <p:spPr>
          <a:xfrm>
            <a:off x="3657600" y="328815"/>
            <a:ext cx="10668000" cy="2844800"/>
          </a:xfrm>
          <a:prstGeom prst="rect">
            <a:avLst/>
          </a:prstGeom>
        </p:spPr>
      </p:pic>
    </p:spTree>
    <p:extLst>
      <p:ext uri="{BB962C8B-B14F-4D97-AF65-F5344CB8AC3E}">
        <p14:creationId xmlns:p14="http://schemas.microsoft.com/office/powerpoint/2010/main" val="3146775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5ED334-6CFE-C444-BDDE-770FDF653BB4}"/>
              </a:ext>
            </a:extLst>
          </p:cNvPr>
          <p:cNvSpPr>
            <a:spLocks noGrp="1"/>
          </p:cNvSpPr>
          <p:nvPr>
            <p:ph idx="1"/>
          </p:nvPr>
        </p:nvSpPr>
        <p:spPr/>
        <p:txBody>
          <a:bodyPr/>
          <a:lstStyle/>
          <a:p>
            <a:r>
              <a:rPr lang="en-US" dirty="0"/>
              <a:t>If you compare </a:t>
            </a:r>
            <a:r>
              <a:rPr lang="en-US" dirty="0">
                <a:solidFill>
                  <a:srgbClr val="A2424F"/>
                </a:solidFill>
              </a:rPr>
              <a:t>datetime</a:t>
            </a:r>
            <a:r>
              <a:rPr lang="en-US" dirty="0"/>
              <a:t> values to a </a:t>
            </a:r>
            <a:r>
              <a:rPr lang="en-US" dirty="0">
                <a:solidFill>
                  <a:srgbClr val="A2424F"/>
                </a:solidFill>
              </a:rPr>
              <a:t>date</a:t>
            </a:r>
            <a:r>
              <a:rPr lang="en-US" dirty="0"/>
              <a:t> (</a:t>
            </a:r>
            <a:r>
              <a:rPr lang="en-US" u="sng" dirty="0"/>
              <a:t>without any time component</a:t>
            </a:r>
            <a:r>
              <a:rPr lang="en-US" dirty="0"/>
              <a:t>) the </a:t>
            </a:r>
            <a:r>
              <a:rPr lang="en-US" dirty="0">
                <a:solidFill>
                  <a:srgbClr val="1086B9"/>
                </a:solidFill>
              </a:rPr>
              <a:t>SQL engine </a:t>
            </a:r>
            <a:r>
              <a:rPr lang="en-US" u="sng" dirty="0">
                <a:solidFill>
                  <a:srgbClr val="1086B9"/>
                </a:solidFill>
              </a:rPr>
              <a:t>will not understand</a:t>
            </a:r>
            <a:r>
              <a:rPr lang="en-US" dirty="0"/>
              <a:t> that the date part of the datetime </a:t>
            </a:r>
            <a:r>
              <a:rPr lang="en-US" dirty="0">
                <a:solidFill>
                  <a:srgbClr val="A2424F"/>
                </a:solidFill>
              </a:rPr>
              <a:t>should be equal</a:t>
            </a:r>
            <a:r>
              <a:rPr lang="en-US" dirty="0"/>
              <a:t> to that date</a:t>
            </a:r>
          </a:p>
          <a:p>
            <a:pPr lvl="1"/>
            <a:r>
              <a:rPr lang="en-US" dirty="0"/>
              <a:t>Rather, it will consider that the </a:t>
            </a:r>
            <a:r>
              <a:rPr lang="en-US" dirty="0">
                <a:solidFill>
                  <a:srgbClr val="A2424F"/>
                </a:solidFill>
              </a:rPr>
              <a:t>date</a:t>
            </a:r>
            <a:r>
              <a:rPr lang="en-US" dirty="0"/>
              <a:t> that you have supplied </a:t>
            </a:r>
            <a:r>
              <a:rPr lang="en-US" dirty="0">
                <a:solidFill>
                  <a:srgbClr val="A2424F"/>
                </a:solidFill>
              </a:rPr>
              <a:t>is actually a datetime</a:t>
            </a:r>
            <a:r>
              <a:rPr lang="en-US" dirty="0"/>
              <a:t>, with the time component that you can read below</a:t>
            </a:r>
          </a:p>
          <a:p>
            <a:pPr lvl="2"/>
            <a:r>
              <a:rPr lang="en-US" dirty="0">
                <a:latin typeface="Consolas" panose="020B0609020204030204" pitchFamily="49" charset="0"/>
                <a:cs typeface="Consolas" panose="020B0609020204030204" pitchFamily="49" charset="0"/>
              </a:rPr>
              <a:t>date(‘2020-03-20’)</a:t>
            </a:r>
            <a:r>
              <a:rPr lang="en-US" dirty="0"/>
              <a:t> is equal to </a:t>
            </a:r>
            <a:r>
              <a:rPr lang="en-US" dirty="0">
                <a:latin typeface="Consolas" panose="020B0609020204030204" pitchFamily="49" charset="0"/>
                <a:cs typeface="Consolas" panose="020B0609020204030204" pitchFamily="49" charset="0"/>
              </a:rPr>
              <a:t>datetime(‘2020-03-20 00:00:00’)</a:t>
            </a:r>
          </a:p>
          <a:p>
            <a:r>
              <a:rPr lang="en-US" altLang="zh-CN" dirty="0"/>
              <a:t>Date</a:t>
            </a:r>
            <a:r>
              <a:rPr lang="zh-CN" altLang="en-US" dirty="0"/>
              <a:t> </a:t>
            </a:r>
            <a:r>
              <a:rPr lang="en-US" altLang="zh-CN" dirty="0"/>
              <a:t>functions</a:t>
            </a:r>
          </a:p>
          <a:p>
            <a:pPr lvl="1"/>
            <a:r>
              <a:rPr lang="en-US" altLang="zh-CN" dirty="0"/>
              <a:t>Many useful date functions</a:t>
            </a:r>
            <a:r>
              <a:rPr lang="zh-CN" altLang="en-US" dirty="0"/>
              <a:t> </a:t>
            </a:r>
            <a:r>
              <a:rPr lang="en-US" altLang="zh-CN" dirty="0"/>
              <a:t>when</a:t>
            </a:r>
            <a:r>
              <a:rPr lang="zh-CN" altLang="en-US" dirty="0"/>
              <a:t> </a:t>
            </a:r>
            <a:r>
              <a:rPr lang="en-US" altLang="zh-CN" dirty="0"/>
              <a:t>manipulating</a:t>
            </a:r>
            <a:r>
              <a:rPr lang="zh-CN" altLang="en-US" dirty="0"/>
              <a:t> </a:t>
            </a:r>
            <a:r>
              <a:rPr lang="en-US" altLang="zh-CN" dirty="0"/>
              <a:t>date</a:t>
            </a:r>
            <a:r>
              <a:rPr lang="zh-CN" altLang="en-US" dirty="0"/>
              <a:t> </a:t>
            </a:r>
            <a:r>
              <a:rPr lang="en-US" altLang="zh-CN" dirty="0"/>
              <a:t>and</a:t>
            </a:r>
            <a:r>
              <a:rPr lang="zh-CN" altLang="en-US" dirty="0"/>
              <a:t> </a:t>
            </a:r>
            <a:r>
              <a:rPr lang="en-US" altLang="zh-CN" dirty="0"/>
              <a:t>datetime</a:t>
            </a:r>
            <a:r>
              <a:rPr lang="zh-CN" altLang="en-US" dirty="0"/>
              <a:t> </a:t>
            </a:r>
            <a:r>
              <a:rPr lang="en-US" altLang="zh-CN" dirty="0"/>
              <a:t>values</a:t>
            </a:r>
          </a:p>
          <a:p>
            <a:pPr lvl="1"/>
            <a:r>
              <a:rPr lang="en-US" dirty="0"/>
              <a:t>However, most of them are DBMS-dependent</a:t>
            </a:r>
          </a:p>
          <a:p>
            <a:pPr lvl="1"/>
            <a:endParaRPr lang="en-CN" dirty="0"/>
          </a:p>
        </p:txBody>
      </p:sp>
      <p:sp>
        <p:nvSpPr>
          <p:cNvPr id="3" name="Title 2">
            <a:extLst>
              <a:ext uri="{FF2B5EF4-FFF2-40B4-BE49-F238E27FC236}">
                <a16:creationId xmlns:a16="http://schemas.microsoft.com/office/drawing/2014/main" id="{CEC4B504-2EA5-8A4C-909E-F49C12F3D935}"/>
              </a:ext>
            </a:extLst>
          </p:cNvPr>
          <p:cNvSpPr>
            <a:spLocks noGrp="1"/>
          </p:cNvSpPr>
          <p:nvPr>
            <p:ph type="title"/>
          </p:nvPr>
        </p:nvSpPr>
        <p:spPr/>
        <p:txBody>
          <a:bodyPr/>
          <a:lstStyle/>
          <a:p>
            <a:r>
              <a:rPr lang="en-CN" dirty="0"/>
              <a:t>Date</a:t>
            </a:r>
            <a:r>
              <a:rPr lang="zh-CN" altLang="en-US" dirty="0"/>
              <a:t> </a:t>
            </a:r>
            <a:r>
              <a:rPr lang="en-US" altLang="zh-CN" dirty="0"/>
              <a:t>and</a:t>
            </a:r>
            <a:r>
              <a:rPr lang="zh-CN" altLang="en-US" dirty="0"/>
              <a:t> </a:t>
            </a:r>
            <a:r>
              <a:rPr lang="en-US" altLang="zh-CN" dirty="0"/>
              <a:t>Datetime</a:t>
            </a:r>
            <a:endParaRPr lang="en-CN" dirty="0"/>
          </a:p>
        </p:txBody>
      </p:sp>
      <p:pic>
        <p:nvPicPr>
          <p:cNvPr id="5" name="Picture 4">
            <a:extLst>
              <a:ext uri="{FF2B5EF4-FFF2-40B4-BE49-F238E27FC236}">
                <a16:creationId xmlns:a16="http://schemas.microsoft.com/office/drawing/2014/main" id="{E2FC2A42-3A2B-0641-8D00-C85412E19C79}"/>
              </a:ext>
            </a:extLst>
          </p:cNvPr>
          <p:cNvPicPr>
            <a:picLocks noChangeAspect="1"/>
          </p:cNvPicPr>
          <p:nvPr/>
        </p:nvPicPr>
        <p:blipFill>
          <a:blip r:embed="rId2"/>
          <a:stretch>
            <a:fillRect/>
          </a:stretch>
        </p:blipFill>
        <p:spPr>
          <a:xfrm>
            <a:off x="2713338" y="6107349"/>
            <a:ext cx="9203723" cy="1860862"/>
          </a:xfrm>
          <a:prstGeom prst="rect">
            <a:avLst/>
          </a:prstGeom>
        </p:spPr>
      </p:pic>
    </p:spTree>
    <p:extLst>
      <p:ext uri="{BB962C8B-B14F-4D97-AF65-F5344CB8AC3E}">
        <p14:creationId xmlns:p14="http://schemas.microsoft.com/office/powerpoint/2010/main" val="306428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5A13-80FB-4043-B4B9-B99BB9FF65B9}"/>
              </a:ext>
            </a:extLst>
          </p:cNvPr>
          <p:cNvSpPr>
            <a:spLocks noGrp="1"/>
          </p:cNvSpPr>
          <p:nvPr>
            <p:ph idx="1"/>
          </p:nvPr>
        </p:nvSpPr>
        <p:spPr>
          <a:xfrm>
            <a:off x="838200" y="1981200"/>
            <a:ext cx="12954000" cy="3962400"/>
          </a:xfrm>
        </p:spPr>
        <p:txBody>
          <a:bodyPr/>
          <a:lstStyle/>
          <a:p>
            <a:r>
              <a:rPr lang="en-US" dirty="0"/>
              <a:t>In a language such as Java, you can compare a reference to</a:t>
            </a:r>
            <a:r>
              <a:rPr lang="zh-CN" altLang="en-US" dirty="0"/>
              <a:t> </a:t>
            </a:r>
            <a:r>
              <a:rPr lang="en-US" dirty="0">
                <a:latin typeface="Consolas" panose="020B0609020204030204" pitchFamily="49" charset="0"/>
                <a:cs typeface="Consolas" panose="020B0609020204030204" pitchFamily="49" charset="0"/>
              </a:rPr>
              <a:t>null</a:t>
            </a:r>
            <a:r>
              <a:rPr lang="en-US" dirty="0"/>
              <a:t>, because </a:t>
            </a:r>
            <a:r>
              <a:rPr lang="en-US" dirty="0">
                <a:latin typeface="Consolas" panose="020B0609020204030204" pitchFamily="49" charset="0"/>
                <a:cs typeface="Consolas" panose="020B0609020204030204" pitchFamily="49" charset="0"/>
              </a:rPr>
              <a:t>null</a:t>
            </a:r>
            <a:r>
              <a:rPr lang="en-US" dirty="0"/>
              <a:t> is defined as the ‘0’ address</a:t>
            </a:r>
            <a:r>
              <a:rPr lang="en-US" altLang="zh-CN" dirty="0"/>
              <a:t>.</a:t>
            </a:r>
            <a:endParaRPr lang="en-US" dirty="0"/>
          </a:p>
          <a:p>
            <a:pPr lvl="1"/>
            <a:r>
              <a:rPr lang="en-US" dirty="0"/>
              <a:t>In C, you can</a:t>
            </a:r>
            <a:r>
              <a:rPr lang="zh-CN" altLang="en-US" dirty="0"/>
              <a:t> </a:t>
            </a:r>
            <a:r>
              <a:rPr lang="en-US" dirty="0"/>
              <a:t>also compare a pointer to </a:t>
            </a:r>
            <a:r>
              <a:rPr lang="en-US" dirty="0">
                <a:latin typeface="Consolas" panose="020B0609020204030204" pitchFamily="49" charset="0"/>
                <a:cs typeface="Consolas" panose="020B0609020204030204" pitchFamily="49" charset="0"/>
              </a:rPr>
              <a:t>NULL</a:t>
            </a:r>
            <a:r>
              <a:rPr lang="en-US" dirty="0"/>
              <a:t> (pointer is C-speak for</a:t>
            </a:r>
            <a:r>
              <a:rPr lang="zh-CN" altLang="en-US" dirty="0"/>
              <a:t> </a:t>
            </a:r>
            <a:r>
              <a:rPr lang="en-US" dirty="0"/>
              <a:t>reference)</a:t>
            </a:r>
          </a:p>
          <a:p>
            <a:pPr lvl="2"/>
            <a:endParaRPr lang="en-CN" dirty="0"/>
          </a:p>
        </p:txBody>
      </p:sp>
      <p:sp>
        <p:nvSpPr>
          <p:cNvPr id="3" name="Title 2">
            <a:extLst>
              <a:ext uri="{FF2B5EF4-FFF2-40B4-BE49-F238E27FC236}">
                <a16:creationId xmlns:a16="http://schemas.microsoft.com/office/drawing/2014/main" id="{6EE0BCC0-6891-B247-881A-A366ADF0F3E6}"/>
              </a:ext>
            </a:extLst>
          </p:cNvPr>
          <p:cNvSpPr>
            <a:spLocks noGrp="1"/>
          </p:cNvSpPr>
          <p:nvPr>
            <p:ph type="title"/>
          </p:nvPr>
        </p:nvSpPr>
        <p:spPr/>
        <p:txBody>
          <a:bodyPr/>
          <a:lstStyle/>
          <a:p>
            <a:r>
              <a:rPr lang="en-CN" dirty="0"/>
              <a:t>NULL</a:t>
            </a:r>
          </a:p>
        </p:txBody>
      </p:sp>
    </p:spTree>
    <p:extLst>
      <p:ext uri="{BB962C8B-B14F-4D97-AF65-F5344CB8AC3E}">
        <p14:creationId xmlns:p14="http://schemas.microsoft.com/office/powerpoint/2010/main" val="425853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A6E691-5359-1840-913E-20AF5557E8B3}"/>
              </a:ext>
            </a:extLst>
          </p:cNvPr>
          <p:cNvSpPr>
            <a:spLocks noGrp="1"/>
          </p:cNvSpPr>
          <p:nvPr>
            <p:ph idx="1"/>
          </p:nvPr>
        </p:nvSpPr>
        <p:spPr/>
        <p:txBody>
          <a:bodyPr/>
          <a:lstStyle/>
          <a:p>
            <a:r>
              <a:rPr lang="en-US" dirty="0">
                <a:solidFill>
                  <a:srgbClr val="A2424F"/>
                </a:solidFill>
              </a:rPr>
              <a:t>Not in SQL, where </a:t>
            </a:r>
            <a:r>
              <a:rPr lang="en-US" dirty="0">
                <a:solidFill>
                  <a:srgbClr val="A2424F"/>
                </a:solidFill>
                <a:latin typeface="Consolas" panose="020B0609020204030204" pitchFamily="49" charset="0"/>
                <a:cs typeface="Consolas" panose="020B0609020204030204" pitchFamily="49" charset="0"/>
              </a:rPr>
              <a:t>NULL</a:t>
            </a:r>
            <a:r>
              <a:rPr lang="en-US" dirty="0">
                <a:solidFill>
                  <a:srgbClr val="A2424F"/>
                </a:solidFill>
              </a:rPr>
              <a:t> denotes that </a:t>
            </a:r>
            <a:r>
              <a:rPr lang="en-US" u="sng" dirty="0">
                <a:solidFill>
                  <a:srgbClr val="A2424F"/>
                </a:solidFill>
              </a:rPr>
              <a:t>a value is</a:t>
            </a:r>
            <a:r>
              <a:rPr lang="zh-CN" altLang="en-US" u="sng" dirty="0">
                <a:solidFill>
                  <a:srgbClr val="A2424F"/>
                </a:solidFill>
              </a:rPr>
              <a:t> </a:t>
            </a:r>
            <a:r>
              <a:rPr lang="en-US" u="sng" dirty="0">
                <a:solidFill>
                  <a:srgbClr val="A2424F"/>
                </a:solidFill>
              </a:rPr>
              <a:t>missing</a:t>
            </a:r>
          </a:p>
          <a:p>
            <a:pPr lvl="1"/>
            <a:r>
              <a:rPr lang="en-US" altLang="zh-CN">
                <a:latin typeface="Consolas" panose="020B0609020204030204" pitchFamily="49" charset="0"/>
                <a:cs typeface="Consolas" panose="020B0609020204030204" pitchFamily="49" charset="0"/>
              </a:rPr>
              <a:t>NULL</a:t>
            </a:r>
            <a:r>
              <a:rPr lang="zh-CN" altLang="en-US"/>
              <a:t> </a:t>
            </a:r>
            <a:r>
              <a:rPr lang="en-US" altLang="zh-CN" dirty="0"/>
              <a:t>in</a:t>
            </a:r>
            <a:r>
              <a:rPr lang="zh-CN" altLang="en-US" dirty="0"/>
              <a:t> </a:t>
            </a:r>
            <a:r>
              <a:rPr lang="en-US" altLang="zh-CN" dirty="0"/>
              <a:t>SQL</a:t>
            </a:r>
            <a:r>
              <a:rPr lang="zh-CN" altLang="en-US" dirty="0"/>
              <a:t> </a:t>
            </a:r>
            <a:r>
              <a:rPr lang="en-US" altLang="zh-CN" dirty="0"/>
              <a:t>is</a:t>
            </a:r>
            <a:r>
              <a:rPr lang="zh-CN" altLang="en-US" dirty="0"/>
              <a:t> </a:t>
            </a:r>
            <a:r>
              <a:rPr lang="en-US" altLang="zh-CN" u="sng" dirty="0">
                <a:solidFill>
                  <a:srgbClr val="A2424F"/>
                </a:solidFill>
              </a:rPr>
              <a:t>not</a:t>
            </a:r>
            <a:r>
              <a:rPr lang="zh-CN" altLang="en-US" dirty="0"/>
              <a:t> </a:t>
            </a:r>
            <a:r>
              <a:rPr lang="en-US" altLang="zh-CN" dirty="0"/>
              <a:t>a</a:t>
            </a:r>
            <a:r>
              <a:rPr lang="zh-CN" altLang="en-US" dirty="0"/>
              <a:t> </a:t>
            </a:r>
            <a:r>
              <a:rPr lang="en-US" altLang="zh-CN" dirty="0"/>
              <a:t>value</a:t>
            </a:r>
          </a:p>
          <a:p>
            <a:pPr lvl="2"/>
            <a:r>
              <a:rPr lang="en-US" altLang="zh-CN" dirty="0"/>
              <a:t>…</a:t>
            </a:r>
            <a:r>
              <a:rPr lang="zh-CN" altLang="en-US" dirty="0"/>
              <a:t> </a:t>
            </a:r>
            <a:r>
              <a:rPr lang="en-US" dirty="0"/>
              <a:t>and if it's not a value, hard to say if a condition is true.</a:t>
            </a:r>
          </a:p>
          <a:p>
            <a:pPr lvl="2"/>
            <a:r>
              <a:rPr lang="en-US" altLang="zh-CN" dirty="0"/>
              <a:t>A</a:t>
            </a:r>
            <a:r>
              <a:rPr lang="en-US" dirty="0"/>
              <a:t> lot of people talk about "null values", but they have it wrong</a:t>
            </a:r>
          </a:p>
          <a:p>
            <a:pPr lvl="1"/>
            <a:r>
              <a:rPr lang="en-US" dirty="0"/>
              <a:t>Most expression with </a:t>
            </a:r>
            <a:r>
              <a:rPr lang="en-US" dirty="0">
                <a:latin typeface="Consolas" panose="020B0609020204030204" pitchFamily="49" charset="0"/>
                <a:cs typeface="Consolas" panose="020B0609020204030204" pitchFamily="49" charset="0"/>
              </a:rPr>
              <a:t>NULL</a:t>
            </a:r>
            <a:r>
              <a:rPr lang="en-US" dirty="0"/>
              <a:t> is evaluated to </a:t>
            </a:r>
            <a:r>
              <a:rPr lang="en-US" dirty="0">
                <a:latin typeface="Consolas" panose="020B0609020204030204" pitchFamily="49" charset="0"/>
                <a:cs typeface="Consolas" panose="020B0609020204030204" pitchFamily="49" charset="0"/>
              </a:rPr>
              <a:t>NULL</a:t>
            </a:r>
          </a:p>
        </p:txBody>
      </p:sp>
      <p:sp>
        <p:nvSpPr>
          <p:cNvPr id="3" name="Title 2">
            <a:extLst>
              <a:ext uri="{FF2B5EF4-FFF2-40B4-BE49-F238E27FC236}">
                <a16:creationId xmlns:a16="http://schemas.microsoft.com/office/drawing/2014/main" id="{B66229EC-22B8-8548-85AF-D1F3EA1378F2}"/>
              </a:ext>
            </a:extLst>
          </p:cNvPr>
          <p:cNvSpPr>
            <a:spLocks noGrp="1"/>
          </p:cNvSpPr>
          <p:nvPr>
            <p:ph type="title"/>
          </p:nvPr>
        </p:nvSpPr>
        <p:spPr/>
        <p:txBody>
          <a:bodyPr/>
          <a:lstStyle/>
          <a:p>
            <a:r>
              <a:rPr lang="en-CN" dirty="0"/>
              <a:t>NULL</a:t>
            </a:r>
          </a:p>
        </p:txBody>
      </p:sp>
      <p:pic>
        <p:nvPicPr>
          <p:cNvPr id="4" name="Picture 3">
            <a:extLst>
              <a:ext uri="{FF2B5EF4-FFF2-40B4-BE49-F238E27FC236}">
                <a16:creationId xmlns:a16="http://schemas.microsoft.com/office/drawing/2014/main" id="{9C3EF597-B107-6948-B009-0FC1F7DD00E3}"/>
              </a:ext>
            </a:extLst>
          </p:cNvPr>
          <p:cNvPicPr>
            <a:picLocks noChangeAspect="1"/>
          </p:cNvPicPr>
          <p:nvPr/>
        </p:nvPicPr>
        <p:blipFill>
          <a:blip r:embed="rId2"/>
          <a:stretch>
            <a:fillRect/>
          </a:stretch>
        </p:blipFill>
        <p:spPr>
          <a:xfrm>
            <a:off x="1257992" y="4211782"/>
            <a:ext cx="12114416" cy="3028604"/>
          </a:xfrm>
          <a:prstGeom prst="rect">
            <a:avLst/>
          </a:prstGeom>
        </p:spPr>
      </p:pic>
    </p:spTree>
    <p:extLst>
      <p:ext uri="{BB962C8B-B14F-4D97-AF65-F5344CB8AC3E}">
        <p14:creationId xmlns:p14="http://schemas.microsoft.com/office/powerpoint/2010/main" val="2562332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324856-BA8E-074B-985D-FD7E9FD165A1}"/>
              </a:ext>
            </a:extLst>
          </p:cNvPr>
          <p:cNvSpPr>
            <a:spLocks noGrp="1"/>
          </p:cNvSpPr>
          <p:nvPr>
            <p:ph idx="1"/>
          </p:nvPr>
        </p:nvSpPr>
        <p:spPr/>
        <p:txBody>
          <a:bodyPr/>
          <a:lstStyle/>
          <a:p>
            <a:r>
              <a:rPr lang="en-CN" dirty="0"/>
              <a:t>Show DDL of a table</a:t>
            </a:r>
          </a:p>
          <a:p>
            <a:pPr lvl="1"/>
            <a:endParaRPr lang="en-CN" dirty="0"/>
          </a:p>
        </p:txBody>
      </p:sp>
      <p:sp>
        <p:nvSpPr>
          <p:cNvPr id="3" name="Title 2">
            <a:extLst>
              <a:ext uri="{FF2B5EF4-FFF2-40B4-BE49-F238E27FC236}">
                <a16:creationId xmlns:a16="http://schemas.microsoft.com/office/drawing/2014/main" id="{B60F3875-BEC3-FE49-A813-5ECCE029C720}"/>
              </a:ext>
            </a:extLst>
          </p:cNvPr>
          <p:cNvSpPr>
            <a:spLocks noGrp="1"/>
          </p:cNvSpPr>
          <p:nvPr>
            <p:ph type="title"/>
          </p:nvPr>
        </p:nvSpPr>
        <p:spPr/>
        <p:txBody>
          <a:bodyPr/>
          <a:lstStyle/>
          <a:p>
            <a:r>
              <a:rPr lang="en-CN" dirty="0"/>
              <a:t>Some</a:t>
            </a:r>
            <a:r>
              <a:rPr lang="zh-CN" altLang="en-US" dirty="0"/>
              <a:t> </a:t>
            </a:r>
            <a:r>
              <a:rPr lang="en-US" altLang="zh-CN" dirty="0"/>
              <a:t>Functions</a:t>
            </a:r>
            <a:endParaRPr lang="en-CN" dirty="0"/>
          </a:p>
        </p:txBody>
      </p:sp>
      <p:pic>
        <p:nvPicPr>
          <p:cNvPr id="5" name="Picture 4">
            <a:extLst>
              <a:ext uri="{FF2B5EF4-FFF2-40B4-BE49-F238E27FC236}">
                <a16:creationId xmlns:a16="http://schemas.microsoft.com/office/drawing/2014/main" id="{2FA7CF13-70B9-C54C-8502-97704A6A81C4}"/>
              </a:ext>
            </a:extLst>
          </p:cNvPr>
          <p:cNvPicPr>
            <a:picLocks noChangeAspect="1"/>
          </p:cNvPicPr>
          <p:nvPr/>
        </p:nvPicPr>
        <p:blipFill>
          <a:blip r:embed="rId2"/>
          <a:stretch>
            <a:fillRect/>
          </a:stretch>
        </p:blipFill>
        <p:spPr>
          <a:xfrm>
            <a:off x="5334000" y="1346200"/>
            <a:ext cx="7758878" cy="4902200"/>
          </a:xfrm>
          <a:prstGeom prst="rect">
            <a:avLst/>
          </a:prstGeom>
        </p:spPr>
      </p:pic>
    </p:spTree>
    <p:extLst>
      <p:ext uri="{BB962C8B-B14F-4D97-AF65-F5344CB8AC3E}">
        <p14:creationId xmlns:p14="http://schemas.microsoft.com/office/powerpoint/2010/main" val="209879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BEEB3-A335-7644-A3F0-257B1162B08C}"/>
              </a:ext>
            </a:extLst>
          </p:cNvPr>
          <p:cNvSpPr>
            <a:spLocks noGrp="1"/>
          </p:cNvSpPr>
          <p:nvPr>
            <p:ph idx="1"/>
          </p:nvPr>
        </p:nvSpPr>
        <p:spPr/>
        <p:txBody>
          <a:bodyPr/>
          <a:lstStyle/>
          <a:p>
            <a:r>
              <a:rPr lang="en-CN" dirty="0"/>
              <a:t>select * from tablename</a:t>
            </a:r>
          </a:p>
          <a:p>
            <a:pPr lvl="1"/>
            <a:r>
              <a:rPr lang="en-US" dirty="0"/>
              <a:t>The </a:t>
            </a:r>
            <a:r>
              <a:rPr lang="en-US" dirty="0">
                <a:latin typeface="Consolas" panose="020B0609020204030204" pitchFamily="49" charset="0"/>
                <a:cs typeface="Consolas" panose="020B0609020204030204" pitchFamily="49" charset="0"/>
              </a:rPr>
              <a:t>select</a:t>
            </a:r>
            <a:r>
              <a:rPr lang="en-US" dirty="0"/>
              <a:t> clause lists the attributes desired in the result of a query</a:t>
            </a:r>
            <a:endParaRPr lang="en-CN" dirty="0"/>
          </a:p>
          <a:p>
            <a:pPr lvl="1"/>
            <a:r>
              <a:rPr lang="en-US" dirty="0"/>
              <a:t>To display the full content of a table, you can use select </a:t>
            </a:r>
            <a:r>
              <a:rPr lang="en-US" dirty="0">
                <a:latin typeface="Consolas" panose="020B0609020204030204" pitchFamily="49" charset="0"/>
                <a:cs typeface="Consolas" panose="020B0609020204030204" pitchFamily="49" charset="0"/>
              </a:rPr>
              <a:t>*</a:t>
            </a:r>
          </a:p>
          <a:p>
            <a:pPr lvl="2"/>
            <a:r>
              <a:rPr lang="en-US" dirty="0"/>
              <a:t>* : all columns</a:t>
            </a:r>
          </a:p>
          <a:p>
            <a:pPr marL="1306512" lvl="2" indent="0">
              <a:buNone/>
            </a:pPr>
            <a:endParaRPr lang="en-US" dirty="0"/>
          </a:p>
          <a:p>
            <a:pPr marL="334963" lvl="1" indent="0" algn="ctr">
              <a:buNone/>
            </a:pPr>
            <a:r>
              <a:rPr lang="en-US" dirty="0">
                <a:solidFill>
                  <a:srgbClr val="A2424F"/>
                </a:solidFill>
                <a:latin typeface="Consolas" panose="020B0609020204030204" pitchFamily="49" charset="0"/>
                <a:cs typeface="Consolas" panose="020B0609020204030204" pitchFamily="49" charset="0"/>
              </a:rPr>
              <a:t>select</a:t>
            </a:r>
            <a:r>
              <a:rPr lang="en-US" dirty="0">
                <a:latin typeface="Consolas" panose="020B0609020204030204" pitchFamily="49" charset="0"/>
                <a:cs typeface="Consolas" panose="020B0609020204030204" pitchFamily="49" charset="0"/>
              </a:rPr>
              <a:t> A1, A2, ..., An</a:t>
            </a:r>
            <a:br>
              <a:rPr lang="en-US" dirty="0">
                <a:latin typeface="Consolas" panose="020B0609020204030204" pitchFamily="49" charset="0"/>
                <a:cs typeface="Consolas" panose="020B0609020204030204" pitchFamily="49" charset="0"/>
              </a:rPr>
            </a:br>
            <a:r>
              <a:rPr lang="en-US" dirty="0">
                <a:solidFill>
                  <a:srgbClr val="A2424F"/>
                </a:solidFill>
                <a:latin typeface="Consolas" panose="020B0609020204030204" pitchFamily="49" charset="0"/>
                <a:cs typeface="Consolas" panose="020B0609020204030204" pitchFamily="49" charset="0"/>
              </a:rPr>
              <a:t>from</a:t>
            </a:r>
            <a:r>
              <a:rPr lang="en-US" dirty="0">
                <a:latin typeface="Consolas" panose="020B0609020204030204" pitchFamily="49" charset="0"/>
                <a:cs typeface="Consolas" panose="020B0609020204030204" pitchFamily="49" charset="0"/>
              </a:rPr>
              <a:t> r1, r2, ..., rm</a:t>
            </a:r>
            <a:br>
              <a:rPr lang="en-US" dirty="0">
                <a:latin typeface="Consolas" panose="020B0609020204030204" pitchFamily="49" charset="0"/>
                <a:cs typeface="Consolas" panose="020B0609020204030204" pitchFamily="49" charset="0"/>
              </a:rPr>
            </a:br>
            <a:r>
              <a:rPr lang="en-US" dirty="0">
                <a:solidFill>
                  <a:srgbClr val="A2424F"/>
                </a:solidFill>
                <a:latin typeface="Consolas" panose="020B0609020204030204" pitchFamily="49" charset="0"/>
                <a:cs typeface="Consolas" panose="020B0609020204030204" pitchFamily="49" charset="0"/>
              </a:rPr>
              <a:t>where</a:t>
            </a:r>
            <a:r>
              <a:rPr lang="en-US" dirty="0">
                <a:latin typeface="Consolas" panose="020B0609020204030204" pitchFamily="49" charset="0"/>
                <a:cs typeface="Consolas" panose="020B0609020204030204" pitchFamily="49" charset="0"/>
              </a:rPr>
              <a:t> P</a:t>
            </a:r>
            <a:endParaRPr lang="en-CN"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EB3AF8FA-0F6E-A144-8F84-3C5BECC8A786}"/>
              </a:ext>
            </a:extLst>
          </p:cNvPr>
          <p:cNvSpPr>
            <a:spLocks noGrp="1"/>
          </p:cNvSpPr>
          <p:nvPr>
            <p:ph type="title"/>
          </p:nvPr>
        </p:nvSpPr>
        <p:spPr/>
        <p:txBody>
          <a:bodyPr/>
          <a:lstStyle/>
          <a:p>
            <a:r>
              <a:rPr lang="en-CN" dirty="0"/>
              <a:t>Select</a:t>
            </a:r>
          </a:p>
        </p:txBody>
      </p:sp>
      <p:sp>
        <p:nvSpPr>
          <p:cNvPr id="4" name="TextBox 3">
            <a:extLst>
              <a:ext uri="{FF2B5EF4-FFF2-40B4-BE49-F238E27FC236}">
                <a16:creationId xmlns:a16="http://schemas.microsoft.com/office/drawing/2014/main" id="{366B7029-8297-0348-8DCF-9F294FEC21B6}"/>
              </a:ext>
            </a:extLst>
          </p:cNvPr>
          <p:cNvSpPr txBox="1"/>
          <p:nvPr/>
        </p:nvSpPr>
        <p:spPr>
          <a:xfrm>
            <a:off x="952500" y="5900649"/>
            <a:ext cx="12725400" cy="1384995"/>
          </a:xfrm>
          <a:prstGeom prst="rect">
            <a:avLst/>
          </a:prstGeom>
          <a:solidFill>
            <a:schemeClr val="accent2">
              <a:lumMod val="40000"/>
              <a:lumOff val="60000"/>
            </a:schemeClr>
          </a:solidFill>
        </p:spPr>
        <p:txBody>
          <a:bodyPr wrap="square" rtlCol="0">
            <a:spAutoFit/>
          </a:bodyPr>
          <a:lstStyle/>
          <a:p>
            <a:pPr marL="342900" indent="-342900">
              <a:buFont typeface="Arial" panose="020B0604020202020204" pitchFamily="34" charset="0"/>
              <a:buChar char="•"/>
            </a:pPr>
            <a:r>
              <a:rPr lang="en-CN" sz="2800" dirty="0">
                <a:solidFill>
                  <a:schemeClr val="tx1">
                    <a:lumMod val="75000"/>
                    <a:lumOff val="25000"/>
                  </a:schemeClr>
                </a:solidFill>
                <a:latin typeface="Lato" panose="020F0502020204030203" pitchFamily="34" charset="77"/>
              </a:rPr>
              <a:t>Such a query is </a:t>
            </a:r>
            <a:r>
              <a:rPr lang="en-US" sz="2800" dirty="0">
                <a:solidFill>
                  <a:schemeClr val="tx1">
                    <a:lumMod val="75000"/>
                    <a:lumOff val="25000"/>
                  </a:schemeClr>
                </a:solidFill>
                <a:latin typeface="Lato" panose="020F0502020204030203" pitchFamily="34" charset="77"/>
              </a:rPr>
              <a:t>frequently used in interactive tools (especially when you don't remember column names ...)</a:t>
            </a:r>
            <a:endParaRPr lang="en-CN" sz="2800" dirty="0">
              <a:solidFill>
                <a:schemeClr val="tx1">
                  <a:lumMod val="75000"/>
                  <a:lumOff val="25000"/>
                </a:schemeClr>
              </a:solidFill>
              <a:latin typeface="Lato" panose="020F0502020204030203" pitchFamily="34" charset="77"/>
            </a:endParaRPr>
          </a:p>
          <a:p>
            <a:pPr marL="995363" lvl="1" indent="-342900">
              <a:buFont typeface="Arial" panose="020B0604020202020204" pitchFamily="34" charset="0"/>
              <a:buChar char="•"/>
            </a:pPr>
            <a:r>
              <a:rPr lang="en-US" sz="2800" dirty="0">
                <a:solidFill>
                  <a:srgbClr val="A2424F"/>
                </a:solidFill>
                <a:latin typeface="Lato" panose="020F0502020204030203" pitchFamily="34" charset="77"/>
              </a:rPr>
              <a:t>But you should not use it, though, in application programs</a:t>
            </a:r>
          </a:p>
        </p:txBody>
      </p:sp>
    </p:spTree>
    <p:extLst>
      <p:ext uri="{BB962C8B-B14F-4D97-AF65-F5344CB8AC3E}">
        <p14:creationId xmlns:p14="http://schemas.microsoft.com/office/powerpoint/2010/main" val="273245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C3AF9E-40AF-674B-B1E4-795F937BAA15}"/>
              </a:ext>
            </a:extLst>
          </p:cNvPr>
          <p:cNvSpPr>
            <a:spLocks noGrp="1"/>
          </p:cNvSpPr>
          <p:nvPr>
            <p:ph idx="1"/>
          </p:nvPr>
        </p:nvSpPr>
        <p:spPr/>
        <p:txBody>
          <a:bodyPr/>
          <a:lstStyle/>
          <a:p>
            <a:r>
              <a:rPr lang="en-US" dirty="0"/>
              <a:t>One important feature of SQL is that </a:t>
            </a:r>
            <a:r>
              <a:rPr lang="en-US" dirty="0">
                <a:solidFill>
                  <a:srgbClr val="A2424F"/>
                </a:solidFill>
              </a:rPr>
              <a:t>you don’t need to return data exactly as it was stored</a:t>
            </a:r>
          </a:p>
          <a:p>
            <a:pPr lvl="1"/>
            <a:r>
              <a:rPr lang="en-US" dirty="0"/>
              <a:t>Operators, and many (</a:t>
            </a:r>
            <a:r>
              <a:rPr lang="en-US" i="1" dirty="0"/>
              <a:t>mostly DBMS specific</a:t>
            </a:r>
            <a:r>
              <a:rPr lang="en-US" dirty="0"/>
              <a:t>) </a:t>
            </a:r>
            <a:r>
              <a:rPr lang="en-US" dirty="0">
                <a:solidFill>
                  <a:srgbClr val="A2424F"/>
                </a:solidFill>
              </a:rPr>
              <a:t>functions</a:t>
            </a:r>
            <a:r>
              <a:rPr lang="en-US" dirty="0"/>
              <a:t> allow to return transformed data</a:t>
            </a:r>
          </a:p>
          <a:p>
            <a:endParaRPr lang="en-CN" dirty="0"/>
          </a:p>
        </p:txBody>
      </p:sp>
      <p:sp>
        <p:nvSpPr>
          <p:cNvPr id="3" name="Title 2">
            <a:extLst>
              <a:ext uri="{FF2B5EF4-FFF2-40B4-BE49-F238E27FC236}">
                <a16:creationId xmlns:a16="http://schemas.microsoft.com/office/drawing/2014/main" id="{AB25E8A0-36FC-FE4B-98A3-6320E1C7C46F}"/>
              </a:ext>
            </a:extLst>
          </p:cNvPr>
          <p:cNvSpPr>
            <a:spLocks noGrp="1"/>
          </p:cNvSpPr>
          <p:nvPr>
            <p:ph type="title"/>
          </p:nvPr>
        </p:nvSpPr>
        <p:spPr/>
        <p:txBody>
          <a:bodyPr/>
          <a:lstStyle/>
          <a:p>
            <a:r>
              <a:rPr lang="en-CN" dirty="0"/>
              <a:t>Some Functions – Compute and Derive</a:t>
            </a:r>
          </a:p>
        </p:txBody>
      </p:sp>
    </p:spTree>
    <p:extLst>
      <p:ext uri="{BB962C8B-B14F-4D97-AF65-F5344CB8AC3E}">
        <p14:creationId xmlns:p14="http://schemas.microsoft.com/office/powerpoint/2010/main" val="156227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DB48-EDEF-9242-8197-766294641932}"/>
              </a:ext>
            </a:extLst>
          </p:cNvPr>
          <p:cNvSpPr>
            <a:spLocks noGrp="1"/>
          </p:cNvSpPr>
          <p:nvPr>
            <p:ph idx="1"/>
          </p:nvPr>
        </p:nvSpPr>
        <p:spPr/>
        <p:txBody>
          <a:bodyPr/>
          <a:lstStyle/>
          <a:p>
            <a:r>
              <a:rPr lang="en-US" dirty="0"/>
              <a:t>A simple transformation is </a:t>
            </a:r>
            <a:r>
              <a:rPr lang="en-US" dirty="0">
                <a:solidFill>
                  <a:srgbClr val="A2424F"/>
                </a:solidFill>
              </a:rPr>
              <a:t>concatenating two strings</a:t>
            </a:r>
            <a:r>
              <a:rPr lang="en-US" dirty="0"/>
              <a:t> together</a:t>
            </a:r>
          </a:p>
          <a:p>
            <a:pPr lvl="1"/>
            <a:r>
              <a:rPr lang="en-US" dirty="0"/>
              <a:t>Most products use || (two vertical bars) to indicate string concatenation</a:t>
            </a:r>
          </a:p>
          <a:p>
            <a:pPr lvl="1"/>
            <a:r>
              <a:rPr lang="en-US" dirty="0"/>
              <a:t>SQL Server, though, uses +, and MySQL a special </a:t>
            </a:r>
            <a:r>
              <a:rPr lang="en-US" dirty="0" err="1">
                <a:latin typeface="Consolas" panose="020B0609020204030204" pitchFamily="49" charset="0"/>
                <a:cs typeface="Consolas" panose="020B0609020204030204" pitchFamily="49" charset="0"/>
              </a:rPr>
              <a:t>concat</a:t>
            </a:r>
            <a:r>
              <a:rPr lang="en-US" dirty="0">
                <a:latin typeface="Consolas" panose="020B0609020204030204" pitchFamily="49" charset="0"/>
                <a:cs typeface="Consolas" panose="020B0609020204030204" pitchFamily="49" charset="0"/>
              </a:rPr>
              <a:t>()</a:t>
            </a:r>
            <a:r>
              <a:rPr lang="en-US" dirty="0"/>
              <a:t> function that also exists in some other products</a:t>
            </a:r>
          </a:p>
          <a:p>
            <a:endParaRPr lang="en-CN" dirty="0"/>
          </a:p>
        </p:txBody>
      </p:sp>
      <p:sp>
        <p:nvSpPr>
          <p:cNvPr id="3" name="Title 2">
            <a:extLst>
              <a:ext uri="{FF2B5EF4-FFF2-40B4-BE49-F238E27FC236}">
                <a16:creationId xmlns:a16="http://schemas.microsoft.com/office/drawing/2014/main" id="{3A9B6C66-ACEA-B24E-9D3F-083B907C0D89}"/>
              </a:ext>
            </a:extLst>
          </p:cNvPr>
          <p:cNvSpPr>
            <a:spLocks noGrp="1"/>
          </p:cNvSpPr>
          <p:nvPr>
            <p:ph type="title"/>
          </p:nvPr>
        </p:nvSpPr>
        <p:spPr/>
        <p:txBody>
          <a:bodyPr/>
          <a:lstStyle/>
          <a:p>
            <a:r>
              <a:rPr lang="en-CN" dirty="0"/>
              <a:t>Some Functions</a:t>
            </a:r>
          </a:p>
        </p:txBody>
      </p:sp>
      <p:pic>
        <p:nvPicPr>
          <p:cNvPr id="5" name="Picture 4">
            <a:extLst>
              <a:ext uri="{FF2B5EF4-FFF2-40B4-BE49-F238E27FC236}">
                <a16:creationId xmlns:a16="http://schemas.microsoft.com/office/drawing/2014/main" id="{AAA67DF1-CFA0-EF4E-9263-6CF37C8214C3}"/>
              </a:ext>
            </a:extLst>
          </p:cNvPr>
          <p:cNvPicPr>
            <a:picLocks noChangeAspect="1"/>
          </p:cNvPicPr>
          <p:nvPr/>
        </p:nvPicPr>
        <p:blipFill>
          <a:blip r:embed="rId2"/>
          <a:stretch>
            <a:fillRect/>
          </a:stretch>
        </p:blipFill>
        <p:spPr>
          <a:xfrm>
            <a:off x="846513" y="3505200"/>
            <a:ext cx="6283602" cy="3441700"/>
          </a:xfrm>
          <a:prstGeom prst="rect">
            <a:avLst/>
          </a:prstGeom>
        </p:spPr>
      </p:pic>
      <p:pic>
        <p:nvPicPr>
          <p:cNvPr id="6" name="Picture 5">
            <a:extLst>
              <a:ext uri="{FF2B5EF4-FFF2-40B4-BE49-F238E27FC236}">
                <a16:creationId xmlns:a16="http://schemas.microsoft.com/office/drawing/2014/main" id="{DCEFFBCF-15BD-804F-A247-176EA6B70E00}"/>
              </a:ext>
            </a:extLst>
          </p:cNvPr>
          <p:cNvPicPr>
            <a:picLocks noChangeAspect="1"/>
          </p:cNvPicPr>
          <p:nvPr/>
        </p:nvPicPr>
        <p:blipFill>
          <a:blip r:embed="rId3"/>
          <a:stretch>
            <a:fillRect/>
          </a:stretch>
        </p:blipFill>
        <p:spPr>
          <a:xfrm>
            <a:off x="7694058" y="3902595"/>
            <a:ext cx="5600700" cy="358324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227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DB48-EDEF-9242-8197-766294641932}"/>
              </a:ext>
            </a:extLst>
          </p:cNvPr>
          <p:cNvSpPr>
            <a:spLocks noGrp="1"/>
          </p:cNvSpPr>
          <p:nvPr>
            <p:ph idx="1"/>
          </p:nvPr>
        </p:nvSpPr>
        <p:spPr/>
        <p:txBody>
          <a:bodyPr/>
          <a:lstStyle/>
          <a:p>
            <a:r>
              <a:rPr lang="en-US" dirty="0"/>
              <a:t>A simple transformation is </a:t>
            </a:r>
            <a:r>
              <a:rPr lang="en-US" dirty="0">
                <a:solidFill>
                  <a:srgbClr val="A2424F"/>
                </a:solidFill>
              </a:rPr>
              <a:t>concatenating two strings</a:t>
            </a:r>
            <a:r>
              <a:rPr lang="en-US" dirty="0"/>
              <a:t> together</a:t>
            </a:r>
          </a:p>
          <a:p>
            <a:pPr lvl="1"/>
            <a:r>
              <a:rPr lang="en-US" dirty="0"/>
              <a:t>Most products use || (two vertical bars) to indicate string concatenation</a:t>
            </a:r>
          </a:p>
          <a:p>
            <a:pPr lvl="1"/>
            <a:r>
              <a:rPr lang="en-US" dirty="0"/>
              <a:t>SQL Server, though, uses +, and MySQL a special </a:t>
            </a:r>
            <a:r>
              <a:rPr lang="en-US" dirty="0" err="1">
                <a:latin typeface="Consolas" panose="020B0609020204030204" pitchFamily="49" charset="0"/>
                <a:cs typeface="Consolas" panose="020B0609020204030204" pitchFamily="49" charset="0"/>
              </a:rPr>
              <a:t>concat</a:t>
            </a:r>
            <a:r>
              <a:rPr lang="en-US" dirty="0">
                <a:latin typeface="Consolas" panose="020B0609020204030204" pitchFamily="49" charset="0"/>
                <a:cs typeface="Consolas" panose="020B0609020204030204" pitchFamily="49" charset="0"/>
              </a:rPr>
              <a:t>()</a:t>
            </a:r>
            <a:r>
              <a:rPr lang="en-US" dirty="0"/>
              <a:t> function that also exists in some other products</a:t>
            </a:r>
          </a:p>
          <a:p>
            <a:endParaRPr lang="en-CN" dirty="0"/>
          </a:p>
        </p:txBody>
      </p:sp>
      <p:sp>
        <p:nvSpPr>
          <p:cNvPr id="3" name="Title 2">
            <a:extLst>
              <a:ext uri="{FF2B5EF4-FFF2-40B4-BE49-F238E27FC236}">
                <a16:creationId xmlns:a16="http://schemas.microsoft.com/office/drawing/2014/main" id="{3A9B6C66-ACEA-B24E-9D3F-083B907C0D89}"/>
              </a:ext>
            </a:extLst>
          </p:cNvPr>
          <p:cNvSpPr>
            <a:spLocks noGrp="1"/>
          </p:cNvSpPr>
          <p:nvPr>
            <p:ph type="title"/>
          </p:nvPr>
        </p:nvSpPr>
        <p:spPr/>
        <p:txBody>
          <a:bodyPr/>
          <a:lstStyle/>
          <a:p>
            <a:r>
              <a:rPr lang="en-CN" dirty="0"/>
              <a:t>Some Functions</a:t>
            </a:r>
          </a:p>
        </p:txBody>
      </p:sp>
      <p:pic>
        <p:nvPicPr>
          <p:cNvPr id="5" name="Picture 4">
            <a:extLst>
              <a:ext uri="{FF2B5EF4-FFF2-40B4-BE49-F238E27FC236}">
                <a16:creationId xmlns:a16="http://schemas.microsoft.com/office/drawing/2014/main" id="{AAA67DF1-CFA0-EF4E-9263-6CF37C8214C3}"/>
              </a:ext>
            </a:extLst>
          </p:cNvPr>
          <p:cNvPicPr>
            <a:picLocks noChangeAspect="1"/>
          </p:cNvPicPr>
          <p:nvPr/>
        </p:nvPicPr>
        <p:blipFill>
          <a:blip r:embed="rId2"/>
          <a:stretch>
            <a:fillRect/>
          </a:stretch>
        </p:blipFill>
        <p:spPr>
          <a:xfrm>
            <a:off x="846513" y="3505200"/>
            <a:ext cx="6283602" cy="3441700"/>
          </a:xfrm>
          <a:prstGeom prst="rect">
            <a:avLst/>
          </a:prstGeom>
        </p:spPr>
      </p:pic>
      <p:pic>
        <p:nvPicPr>
          <p:cNvPr id="6" name="Picture 5">
            <a:extLst>
              <a:ext uri="{FF2B5EF4-FFF2-40B4-BE49-F238E27FC236}">
                <a16:creationId xmlns:a16="http://schemas.microsoft.com/office/drawing/2014/main" id="{DCEFFBCF-15BD-804F-A247-176EA6B70E00}"/>
              </a:ext>
            </a:extLst>
          </p:cNvPr>
          <p:cNvPicPr>
            <a:picLocks noChangeAspect="1"/>
          </p:cNvPicPr>
          <p:nvPr/>
        </p:nvPicPr>
        <p:blipFill>
          <a:blip r:embed="rId3"/>
          <a:stretch>
            <a:fillRect/>
          </a:stretch>
        </p:blipFill>
        <p:spPr>
          <a:xfrm>
            <a:off x="7694058" y="3902595"/>
            <a:ext cx="5600700" cy="3583244"/>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9CF0263D-5502-7A43-A158-78CBD62B809D}"/>
              </a:ext>
            </a:extLst>
          </p:cNvPr>
          <p:cNvSpPr/>
          <p:nvPr/>
        </p:nvSpPr>
        <p:spPr>
          <a:xfrm>
            <a:off x="330714" y="6702778"/>
            <a:ext cx="7315200" cy="1323439"/>
          </a:xfrm>
          <a:prstGeom prst="rect">
            <a:avLst/>
          </a:prstGeom>
        </p:spPr>
        <p:txBody>
          <a:bodyPr>
            <a:spAutoFit/>
          </a:bodyPr>
          <a:lstStyle/>
          <a:p>
            <a:r>
              <a:rPr lang="en-US" altLang="zh-CN" sz="2000" dirty="0">
                <a:solidFill>
                  <a:srgbClr val="A2424F"/>
                </a:solidFill>
                <a:latin typeface="Lato" panose="020F0502020204030203" pitchFamily="34" charset="77"/>
              </a:rPr>
              <a:t>Note that you can give a name to an expression</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This will be used as column header</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It also becomes a "virtual column" if you turn the query into a "virtual table"</a:t>
            </a:r>
            <a:endParaRPr lang="zh-CN" altLang="en-US" sz="2000" dirty="0">
              <a:solidFill>
                <a:schemeClr val="tx1">
                  <a:lumMod val="75000"/>
                  <a:lumOff val="25000"/>
                </a:schemeClr>
              </a:solidFill>
              <a:latin typeface="Lato" panose="020F0502020204030203" pitchFamily="34" charset="77"/>
            </a:endParaRPr>
          </a:p>
        </p:txBody>
      </p:sp>
      <p:sp>
        <p:nvSpPr>
          <p:cNvPr id="8" name="Rectangle 7">
            <a:extLst>
              <a:ext uri="{FF2B5EF4-FFF2-40B4-BE49-F238E27FC236}">
                <a16:creationId xmlns:a16="http://schemas.microsoft.com/office/drawing/2014/main" id="{F3C656FA-95E7-D14F-AD99-C5E735404FB6}"/>
              </a:ext>
            </a:extLst>
          </p:cNvPr>
          <p:cNvSpPr/>
          <p:nvPr/>
        </p:nvSpPr>
        <p:spPr bwMode="auto">
          <a:xfrm>
            <a:off x="7886700" y="3902595"/>
            <a:ext cx="2438400" cy="305914"/>
          </a:xfrm>
          <a:prstGeom prst="rect">
            <a:avLst/>
          </a:prstGeom>
          <a:noFill/>
          <a:ln w="2857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9" name="Rectangle 8">
            <a:extLst>
              <a:ext uri="{FF2B5EF4-FFF2-40B4-BE49-F238E27FC236}">
                <a16:creationId xmlns:a16="http://schemas.microsoft.com/office/drawing/2014/main" id="{360FA966-7F8D-B241-8512-948BFAC0CE0F}"/>
              </a:ext>
            </a:extLst>
          </p:cNvPr>
          <p:cNvSpPr/>
          <p:nvPr/>
        </p:nvSpPr>
        <p:spPr bwMode="auto">
          <a:xfrm>
            <a:off x="4343400" y="5278697"/>
            <a:ext cx="1752600" cy="360103"/>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0" name="Elbow Connector 9">
            <a:extLst>
              <a:ext uri="{FF2B5EF4-FFF2-40B4-BE49-F238E27FC236}">
                <a16:creationId xmlns:a16="http://schemas.microsoft.com/office/drawing/2014/main" id="{740192AD-9065-2A40-945F-9B98217353A6}"/>
              </a:ext>
            </a:extLst>
          </p:cNvPr>
          <p:cNvCxnSpPr>
            <a:cxnSpLocks/>
            <a:stCxn id="9" idx="0"/>
            <a:endCxn id="8" idx="1"/>
          </p:cNvCxnSpPr>
          <p:nvPr/>
        </p:nvCxnSpPr>
        <p:spPr bwMode="auto">
          <a:xfrm rot="5400000" flipH="1" flipV="1">
            <a:off x="5941628" y="3333625"/>
            <a:ext cx="1223145" cy="2667000"/>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82009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DB48-EDEF-9242-8197-766294641932}"/>
              </a:ext>
            </a:extLst>
          </p:cNvPr>
          <p:cNvSpPr>
            <a:spLocks noGrp="1"/>
          </p:cNvSpPr>
          <p:nvPr>
            <p:ph idx="1"/>
          </p:nvPr>
        </p:nvSpPr>
        <p:spPr/>
        <p:txBody>
          <a:bodyPr/>
          <a:lstStyle/>
          <a:p>
            <a:r>
              <a:rPr lang="en-US" dirty="0"/>
              <a:t>A simple transformation is </a:t>
            </a:r>
            <a:r>
              <a:rPr lang="en-US" dirty="0">
                <a:solidFill>
                  <a:srgbClr val="A2424F"/>
                </a:solidFill>
              </a:rPr>
              <a:t>concatenating two strings</a:t>
            </a:r>
            <a:r>
              <a:rPr lang="en-US" dirty="0"/>
              <a:t> together</a:t>
            </a:r>
          </a:p>
          <a:p>
            <a:pPr lvl="1"/>
            <a:r>
              <a:rPr lang="en-US" dirty="0"/>
              <a:t>Most products use || (two vertical bars) to indicate string concatenation</a:t>
            </a:r>
          </a:p>
          <a:p>
            <a:pPr lvl="1"/>
            <a:r>
              <a:rPr lang="en-US" dirty="0"/>
              <a:t>SQL Server, though, uses +, and MySQL a special </a:t>
            </a:r>
            <a:r>
              <a:rPr lang="en-US" dirty="0" err="1">
                <a:latin typeface="Consolas" panose="020B0609020204030204" pitchFamily="49" charset="0"/>
                <a:cs typeface="Consolas" panose="020B0609020204030204" pitchFamily="49" charset="0"/>
              </a:rPr>
              <a:t>concat</a:t>
            </a:r>
            <a:r>
              <a:rPr lang="en-US" dirty="0">
                <a:latin typeface="Consolas" panose="020B0609020204030204" pitchFamily="49" charset="0"/>
                <a:cs typeface="Consolas" panose="020B0609020204030204" pitchFamily="49" charset="0"/>
              </a:rPr>
              <a:t>()</a:t>
            </a:r>
            <a:r>
              <a:rPr lang="en-US" dirty="0"/>
              <a:t> function that also exists in some other products</a:t>
            </a:r>
          </a:p>
          <a:p>
            <a:endParaRPr lang="en-CN" dirty="0"/>
          </a:p>
        </p:txBody>
      </p:sp>
      <p:sp>
        <p:nvSpPr>
          <p:cNvPr id="3" name="Title 2">
            <a:extLst>
              <a:ext uri="{FF2B5EF4-FFF2-40B4-BE49-F238E27FC236}">
                <a16:creationId xmlns:a16="http://schemas.microsoft.com/office/drawing/2014/main" id="{3A9B6C66-ACEA-B24E-9D3F-083B907C0D89}"/>
              </a:ext>
            </a:extLst>
          </p:cNvPr>
          <p:cNvSpPr>
            <a:spLocks noGrp="1"/>
          </p:cNvSpPr>
          <p:nvPr>
            <p:ph type="title"/>
          </p:nvPr>
        </p:nvSpPr>
        <p:spPr/>
        <p:txBody>
          <a:bodyPr/>
          <a:lstStyle/>
          <a:p>
            <a:r>
              <a:rPr lang="en-CN" dirty="0"/>
              <a:t>Some Functions</a:t>
            </a:r>
          </a:p>
        </p:txBody>
      </p:sp>
      <p:pic>
        <p:nvPicPr>
          <p:cNvPr id="5" name="Picture 4">
            <a:extLst>
              <a:ext uri="{FF2B5EF4-FFF2-40B4-BE49-F238E27FC236}">
                <a16:creationId xmlns:a16="http://schemas.microsoft.com/office/drawing/2014/main" id="{AAA67DF1-CFA0-EF4E-9263-6CF37C8214C3}"/>
              </a:ext>
            </a:extLst>
          </p:cNvPr>
          <p:cNvPicPr>
            <a:picLocks noChangeAspect="1"/>
          </p:cNvPicPr>
          <p:nvPr/>
        </p:nvPicPr>
        <p:blipFill>
          <a:blip r:embed="rId3"/>
          <a:stretch>
            <a:fillRect/>
          </a:stretch>
        </p:blipFill>
        <p:spPr>
          <a:xfrm>
            <a:off x="846513" y="3505200"/>
            <a:ext cx="6283602" cy="3441700"/>
          </a:xfrm>
          <a:prstGeom prst="rect">
            <a:avLst/>
          </a:prstGeom>
        </p:spPr>
      </p:pic>
      <p:sp>
        <p:nvSpPr>
          <p:cNvPr id="7" name="Rectangle 6">
            <a:extLst>
              <a:ext uri="{FF2B5EF4-FFF2-40B4-BE49-F238E27FC236}">
                <a16:creationId xmlns:a16="http://schemas.microsoft.com/office/drawing/2014/main" id="{9CF0263D-5502-7A43-A158-78CBD62B809D}"/>
              </a:ext>
            </a:extLst>
          </p:cNvPr>
          <p:cNvSpPr/>
          <p:nvPr/>
        </p:nvSpPr>
        <p:spPr>
          <a:xfrm>
            <a:off x="7138428" y="4089533"/>
            <a:ext cx="7315200" cy="1323439"/>
          </a:xfrm>
          <a:prstGeom prst="rect">
            <a:avLst/>
          </a:prstGeom>
        </p:spPr>
        <p:txBody>
          <a:bodyPr>
            <a:spAutoFit/>
          </a:bodyPr>
          <a:lstStyle/>
          <a:p>
            <a:r>
              <a:rPr lang="en-US" altLang="zh-CN" sz="2000" dirty="0">
                <a:solidFill>
                  <a:srgbClr val="A2424F"/>
                </a:solidFill>
                <a:latin typeface="Lato" panose="020F0502020204030203" pitchFamily="34" charset="77"/>
              </a:rPr>
              <a:t>Although YEAR_RELEASED is actually a number, it's implicitly turned into a string by the DBMS. </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In that case it's not a big issue, but it would be better to use a function to convert explicitly.</a:t>
            </a:r>
          </a:p>
        </p:txBody>
      </p:sp>
      <p:pic>
        <p:nvPicPr>
          <p:cNvPr id="11" name="Picture 10">
            <a:extLst>
              <a:ext uri="{FF2B5EF4-FFF2-40B4-BE49-F238E27FC236}">
                <a16:creationId xmlns:a16="http://schemas.microsoft.com/office/drawing/2014/main" id="{474DA503-5DBD-E74B-A4D0-45C245321A87}"/>
              </a:ext>
            </a:extLst>
          </p:cNvPr>
          <p:cNvPicPr>
            <a:picLocks noChangeAspect="1"/>
          </p:cNvPicPr>
          <p:nvPr/>
        </p:nvPicPr>
        <p:blipFill>
          <a:blip r:embed="rId4"/>
          <a:stretch>
            <a:fillRect/>
          </a:stretch>
        </p:blipFill>
        <p:spPr>
          <a:xfrm>
            <a:off x="6096000" y="5371764"/>
            <a:ext cx="7022072" cy="3038275"/>
          </a:xfrm>
          <a:prstGeom prst="rect">
            <a:avLst/>
          </a:prstGeom>
        </p:spPr>
      </p:pic>
      <p:sp>
        <p:nvSpPr>
          <p:cNvPr id="12" name="Rectangle 11">
            <a:extLst>
              <a:ext uri="{FF2B5EF4-FFF2-40B4-BE49-F238E27FC236}">
                <a16:creationId xmlns:a16="http://schemas.microsoft.com/office/drawing/2014/main" id="{1F1AE4D6-5DFE-D34A-A019-A2803868EFE0}"/>
              </a:ext>
            </a:extLst>
          </p:cNvPr>
          <p:cNvSpPr/>
          <p:nvPr/>
        </p:nvSpPr>
        <p:spPr bwMode="auto">
          <a:xfrm>
            <a:off x="7696199" y="6910298"/>
            <a:ext cx="3293225" cy="321776"/>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3" name="Elbow Connector 12">
            <a:extLst>
              <a:ext uri="{FF2B5EF4-FFF2-40B4-BE49-F238E27FC236}">
                <a16:creationId xmlns:a16="http://schemas.microsoft.com/office/drawing/2014/main" id="{CF6D450D-CAA9-F44D-82BB-CF7E068D98EC}"/>
              </a:ext>
            </a:extLst>
          </p:cNvPr>
          <p:cNvCxnSpPr>
            <a:cxnSpLocks/>
            <a:stCxn id="7" idx="2"/>
            <a:endCxn id="12" idx="0"/>
          </p:cNvCxnSpPr>
          <p:nvPr/>
        </p:nvCxnSpPr>
        <p:spPr bwMode="auto">
          <a:xfrm rot="5400000">
            <a:off x="9320757" y="5435027"/>
            <a:ext cx="1497326" cy="1453216"/>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144826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57031-9575-E447-BA76-51CB84271E67}"/>
              </a:ext>
            </a:extLst>
          </p:cNvPr>
          <p:cNvSpPr>
            <a:spLocks noGrp="1"/>
          </p:cNvSpPr>
          <p:nvPr>
            <p:ph idx="1"/>
          </p:nvPr>
        </p:nvSpPr>
        <p:spPr/>
        <p:txBody>
          <a:bodyPr/>
          <a:lstStyle/>
          <a:p>
            <a:r>
              <a:rPr lang="en-CN" dirty="0"/>
              <a:t>When to use functions</a:t>
            </a:r>
          </a:p>
          <a:p>
            <a:pPr lvl="1"/>
            <a:r>
              <a:rPr lang="en-US" altLang="zh-CN" dirty="0"/>
              <a:t>An example of showing a result that isn't stored as such is </a:t>
            </a:r>
            <a:r>
              <a:rPr lang="en-US" altLang="zh-CN" dirty="0">
                <a:solidFill>
                  <a:srgbClr val="A2424F"/>
                </a:solidFill>
              </a:rPr>
              <a:t>computing an age</a:t>
            </a:r>
          </a:p>
          <a:p>
            <a:pPr lvl="2"/>
            <a:r>
              <a:rPr lang="en-US" altLang="zh-CN" dirty="0">
                <a:solidFill>
                  <a:srgbClr val="A2424F"/>
                </a:solidFill>
              </a:rPr>
              <a:t>You should never store an age</a:t>
            </a:r>
            <a:r>
              <a:rPr lang="en-US" altLang="zh-CN" dirty="0"/>
              <a:t>; </a:t>
            </a:r>
            <a:r>
              <a:rPr lang="en-US" altLang="zh-CN" dirty="0">
                <a:solidFill>
                  <a:srgbClr val="1086B9"/>
                </a:solidFill>
              </a:rPr>
              <a:t>it changes all the time</a:t>
            </a:r>
            <a:r>
              <a:rPr lang="en-US" altLang="zh-CN" dirty="0"/>
              <a:t>!</a:t>
            </a:r>
            <a:endParaRPr lang="zh-CN" altLang="en-US" dirty="0"/>
          </a:p>
          <a:p>
            <a:pPr lvl="2"/>
            <a:r>
              <a:rPr lang="en-US" altLang="zh-CN" dirty="0"/>
              <a:t>If you want to display the age of people who are alive, you must compute their age by subtracting the year when they were born from the current year.</a:t>
            </a:r>
            <a:endParaRPr lang="zh-CN" altLang="en-US" dirty="0"/>
          </a:p>
        </p:txBody>
      </p:sp>
      <p:sp>
        <p:nvSpPr>
          <p:cNvPr id="3" name="Title 2">
            <a:extLst>
              <a:ext uri="{FF2B5EF4-FFF2-40B4-BE49-F238E27FC236}">
                <a16:creationId xmlns:a16="http://schemas.microsoft.com/office/drawing/2014/main" id="{0AAF565E-4145-694C-A527-C19D263220FD}"/>
              </a:ext>
            </a:extLst>
          </p:cNvPr>
          <p:cNvSpPr>
            <a:spLocks noGrp="1"/>
          </p:cNvSpPr>
          <p:nvPr>
            <p:ph type="title"/>
          </p:nvPr>
        </p:nvSpPr>
        <p:spPr/>
        <p:txBody>
          <a:bodyPr/>
          <a:lstStyle/>
          <a:p>
            <a:r>
              <a:rPr lang="en-CN" dirty="0"/>
              <a:t>Some Functions</a:t>
            </a:r>
          </a:p>
        </p:txBody>
      </p:sp>
    </p:spTree>
    <p:extLst>
      <p:ext uri="{BB962C8B-B14F-4D97-AF65-F5344CB8AC3E}">
        <p14:creationId xmlns:p14="http://schemas.microsoft.com/office/powerpoint/2010/main" val="2866017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57031-9575-E447-BA76-51CB84271E67}"/>
              </a:ext>
            </a:extLst>
          </p:cNvPr>
          <p:cNvSpPr>
            <a:spLocks noGrp="1"/>
          </p:cNvSpPr>
          <p:nvPr>
            <p:ph idx="1"/>
          </p:nvPr>
        </p:nvSpPr>
        <p:spPr/>
        <p:txBody>
          <a:bodyPr/>
          <a:lstStyle/>
          <a:p>
            <a:r>
              <a:rPr lang="en-CN" dirty="0"/>
              <a:t>When to use functions</a:t>
            </a:r>
          </a:p>
          <a:p>
            <a:pPr lvl="1"/>
            <a:r>
              <a:rPr lang="en-US" altLang="zh-CN" dirty="0"/>
              <a:t>An example of showing a result that isn't stored as such is </a:t>
            </a:r>
            <a:r>
              <a:rPr lang="en-US" altLang="zh-CN" dirty="0">
                <a:solidFill>
                  <a:srgbClr val="A2424F"/>
                </a:solidFill>
              </a:rPr>
              <a:t>computing an age</a:t>
            </a:r>
          </a:p>
          <a:p>
            <a:pPr lvl="2"/>
            <a:r>
              <a:rPr lang="en-US" altLang="zh-CN" dirty="0">
                <a:solidFill>
                  <a:srgbClr val="A2424F"/>
                </a:solidFill>
              </a:rPr>
              <a:t>You should never store an age</a:t>
            </a:r>
            <a:r>
              <a:rPr lang="en-US" altLang="zh-CN" dirty="0"/>
              <a:t>; </a:t>
            </a:r>
            <a:r>
              <a:rPr lang="en-US" altLang="zh-CN" dirty="0">
                <a:solidFill>
                  <a:srgbClr val="1086B9"/>
                </a:solidFill>
              </a:rPr>
              <a:t>it changes all the time</a:t>
            </a:r>
            <a:r>
              <a:rPr lang="en-US" altLang="zh-CN" dirty="0"/>
              <a:t>!</a:t>
            </a:r>
            <a:endParaRPr lang="zh-CN" altLang="en-US" dirty="0"/>
          </a:p>
          <a:p>
            <a:pPr lvl="2"/>
            <a:r>
              <a:rPr lang="en-US" altLang="zh-CN" dirty="0"/>
              <a:t>If you want to display the age of people who are alive, you must compute their age by subtracting the year when they were born from the current year.</a:t>
            </a:r>
            <a:endParaRPr lang="zh-CN" altLang="en-US" dirty="0"/>
          </a:p>
          <a:p>
            <a:pPr lvl="1"/>
            <a:endParaRPr lang="en-US" altLang="zh-CN" dirty="0"/>
          </a:p>
          <a:p>
            <a:pPr lvl="1"/>
            <a:r>
              <a:rPr lang="en-US" altLang="zh-CN" dirty="0"/>
              <a:t>In</a:t>
            </a:r>
            <a:r>
              <a:rPr lang="zh-CN" altLang="en-US" dirty="0"/>
              <a:t> </a:t>
            </a:r>
            <a:r>
              <a:rPr lang="en-US" altLang="zh-CN" dirty="0"/>
              <a:t>the</a:t>
            </a:r>
            <a:r>
              <a:rPr lang="zh-CN" altLang="en-US" dirty="0"/>
              <a:t> </a:t>
            </a:r>
            <a:r>
              <a:rPr lang="en-US" altLang="zh-CN" dirty="0"/>
              <a:t>table</a:t>
            </a:r>
            <a:r>
              <a:rPr lang="zh-CN" altLang="en-US" dirty="0"/>
              <a:t> </a:t>
            </a:r>
            <a:r>
              <a:rPr lang="en-US" altLang="zh-CN" dirty="0"/>
              <a:t>people:</a:t>
            </a:r>
          </a:p>
          <a:p>
            <a:pPr lvl="2"/>
            <a:r>
              <a:rPr lang="en-US" dirty="0"/>
              <a:t>Alive – died is </a:t>
            </a:r>
            <a:r>
              <a:rPr lang="en-US" dirty="0">
                <a:latin typeface="Consolas" panose="020B0609020204030204" pitchFamily="49" charset="0"/>
                <a:cs typeface="Consolas" panose="020B0609020204030204" pitchFamily="49" charset="0"/>
              </a:rPr>
              <a:t>null</a:t>
            </a:r>
          </a:p>
          <a:p>
            <a:pPr lvl="2"/>
            <a:r>
              <a:rPr lang="en-US" dirty="0"/>
              <a:t>Age: </a:t>
            </a:r>
            <a:r>
              <a:rPr lang="en-US" dirty="0">
                <a:latin typeface="Consolas" panose="020B0609020204030204" pitchFamily="49" charset="0"/>
                <a:cs typeface="Consolas" panose="020B0609020204030204" pitchFamily="49" charset="0"/>
              </a:rPr>
              <a:t>&lt;this year&gt; - born</a:t>
            </a:r>
            <a:endParaRPr lang="en-CN"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0AAF565E-4145-694C-A527-C19D263220FD}"/>
              </a:ext>
            </a:extLst>
          </p:cNvPr>
          <p:cNvSpPr>
            <a:spLocks noGrp="1"/>
          </p:cNvSpPr>
          <p:nvPr>
            <p:ph type="title"/>
          </p:nvPr>
        </p:nvSpPr>
        <p:spPr/>
        <p:txBody>
          <a:bodyPr/>
          <a:lstStyle/>
          <a:p>
            <a:r>
              <a:rPr lang="en-CN" dirty="0"/>
              <a:t>Some Functions</a:t>
            </a:r>
          </a:p>
        </p:txBody>
      </p:sp>
      <p:pic>
        <p:nvPicPr>
          <p:cNvPr id="4" name="Picture 3">
            <a:extLst>
              <a:ext uri="{FF2B5EF4-FFF2-40B4-BE49-F238E27FC236}">
                <a16:creationId xmlns:a16="http://schemas.microsoft.com/office/drawing/2014/main" id="{FB4DF6CA-2CB3-274E-83B0-8C43F038DA08}"/>
              </a:ext>
            </a:extLst>
          </p:cNvPr>
          <p:cNvPicPr>
            <a:picLocks noChangeAspect="1"/>
          </p:cNvPicPr>
          <p:nvPr/>
        </p:nvPicPr>
        <p:blipFill>
          <a:blip r:embed="rId2"/>
          <a:stretch>
            <a:fillRect/>
          </a:stretch>
        </p:blipFill>
        <p:spPr>
          <a:xfrm>
            <a:off x="1784350" y="6870700"/>
            <a:ext cx="11061700" cy="889000"/>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EB1E6F9D-237F-2741-A21F-01B7EC8419E9}"/>
              </a:ext>
            </a:extLst>
          </p:cNvPr>
          <p:cNvPicPr>
            <a:picLocks noChangeAspect="1"/>
          </p:cNvPicPr>
          <p:nvPr/>
        </p:nvPicPr>
        <p:blipFill>
          <a:blip r:embed="rId3"/>
          <a:stretch>
            <a:fillRect/>
          </a:stretch>
        </p:blipFill>
        <p:spPr>
          <a:xfrm>
            <a:off x="6921500" y="4114800"/>
            <a:ext cx="6870700" cy="3056704"/>
          </a:xfrm>
          <a:prstGeom prst="rect">
            <a:avLst/>
          </a:prstGeom>
        </p:spPr>
      </p:pic>
    </p:spTree>
    <p:extLst>
      <p:ext uri="{BB962C8B-B14F-4D97-AF65-F5344CB8AC3E}">
        <p14:creationId xmlns:p14="http://schemas.microsoft.com/office/powerpoint/2010/main" val="2254194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5FA73C-0E1F-0F44-A72A-033BC20AAC82}"/>
              </a:ext>
            </a:extLst>
          </p:cNvPr>
          <p:cNvSpPr>
            <a:spLocks noGrp="1"/>
          </p:cNvSpPr>
          <p:nvPr>
            <p:ph idx="1"/>
          </p:nvPr>
        </p:nvSpPr>
        <p:spPr/>
        <p:txBody>
          <a:bodyPr/>
          <a:lstStyle/>
          <a:p>
            <a:r>
              <a:rPr lang="en-US" altLang="zh-CN" dirty="0"/>
              <a:t>Numerical</a:t>
            </a:r>
            <a:r>
              <a:rPr lang="zh-CN" altLang="en-US" dirty="0"/>
              <a:t> </a:t>
            </a:r>
            <a:r>
              <a:rPr lang="en-US" altLang="zh-CN" dirty="0"/>
              <a:t>functions</a:t>
            </a:r>
          </a:p>
          <a:p>
            <a:endParaRPr lang="en-US" dirty="0"/>
          </a:p>
          <a:p>
            <a:endParaRPr lang="en-US" dirty="0"/>
          </a:p>
          <a:p>
            <a:endParaRPr lang="en-US" dirty="0"/>
          </a:p>
          <a:p>
            <a:endParaRPr lang="en-US" dirty="0"/>
          </a:p>
          <a:p>
            <a:r>
              <a:rPr lang="en-US" altLang="zh-CN" dirty="0"/>
              <a:t>More</a:t>
            </a:r>
            <a:r>
              <a:rPr lang="zh-CN" altLang="en-US" dirty="0"/>
              <a:t> </a:t>
            </a:r>
            <a:r>
              <a:rPr lang="en-US" altLang="zh-CN" dirty="0"/>
              <a:t>string</a:t>
            </a:r>
            <a:r>
              <a:rPr lang="zh-CN" altLang="en-US" dirty="0"/>
              <a:t> </a:t>
            </a:r>
            <a:r>
              <a:rPr lang="en-US" altLang="zh-CN" dirty="0"/>
              <a:t>functions</a:t>
            </a:r>
            <a:endParaRPr lang="en-CN" dirty="0"/>
          </a:p>
        </p:txBody>
      </p:sp>
      <p:sp>
        <p:nvSpPr>
          <p:cNvPr id="3" name="Title 2">
            <a:extLst>
              <a:ext uri="{FF2B5EF4-FFF2-40B4-BE49-F238E27FC236}">
                <a16:creationId xmlns:a16="http://schemas.microsoft.com/office/drawing/2014/main" id="{521D969C-9058-0A40-BD7B-69D6793DF0B2}"/>
              </a:ext>
            </a:extLst>
          </p:cNvPr>
          <p:cNvSpPr>
            <a:spLocks noGrp="1"/>
          </p:cNvSpPr>
          <p:nvPr>
            <p:ph type="title"/>
          </p:nvPr>
        </p:nvSpPr>
        <p:spPr>
          <a:xfrm>
            <a:off x="838200" y="524164"/>
            <a:ext cx="12954000" cy="1422400"/>
          </a:xfrm>
        </p:spPr>
        <p:txBody>
          <a:bodyPr/>
          <a:lstStyle/>
          <a:p>
            <a:r>
              <a:rPr lang="en-CN" dirty="0"/>
              <a:t>Some Functions</a:t>
            </a:r>
          </a:p>
        </p:txBody>
      </p:sp>
      <p:pic>
        <p:nvPicPr>
          <p:cNvPr id="5" name="Picture 4">
            <a:extLst>
              <a:ext uri="{FF2B5EF4-FFF2-40B4-BE49-F238E27FC236}">
                <a16:creationId xmlns:a16="http://schemas.microsoft.com/office/drawing/2014/main" id="{9B071F71-6196-3540-B653-CD6446B2CF8B}"/>
              </a:ext>
            </a:extLst>
          </p:cNvPr>
          <p:cNvPicPr>
            <a:picLocks noChangeAspect="1"/>
          </p:cNvPicPr>
          <p:nvPr/>
        </p:nvPicPr>
        <p:blipFill>
          <a:blip r:embed="rId3"/>
          <a:stretch>
            <a:fillRect/>
          </a:stretch>
        </p:blipFill>
        <p:spPr>
          <a:xfrm>
            <a:off x="4800600" y="1488467"/>
            <a:ext cx="5990120" cy="2777374"/>
          </a:xfrm>
          <a:prstGeom prst="rect">
            <a:avLst/>
          </a:prstGeom>
        </p:spPr>
      </p:pic>
      <p:pic>
        <p:nvPicPr>
          <p:cNvPr id="7" name="Picture 6">
            <a:extLst>
              <a:ext uri="{FF2B5EF4-FFF2-40B4-BE49-F238E27FC236}">
                <a16:creationId xmlns:a16="http://schemas.microsoft.com/office/drawing/2014/main" id="{C8AA64BD-55F2-5947-884A-423ED3BBCF5B}"/>
              </a:ext>
            </a:extLst>
          </p:cNvPr>
          <p:cNvPicPr>
            <a:picLocks noChangeAspect="1"/>
          </p:cNvPicPr>
          <p:nvPr/>
        </p:nvPicPr>
        <p:blipFill>
          <a:blip r:embed="rId4"/>
          <a:stretch>
            <a:fillRect/>
          </a:stretch>
        </p:blipFill>
        <p:spPr>
          <a:xfrm>
            <a:off x="4800600" y="4174863"/>
            <a:ext cx="6870700" cy="3530573"/>
          </a:xfrm>
          <a:prstGeom prst="rect">
            <a:avLst/>
          </a:prstGeom>
        </p:spPr>
      </p:pic>
    </p:spTree>
    <p:extLst>
      <p:ext uri="{BB962C8B-B14F-4D97-AF65-F5344CB8AC3E}">
        <p14:creationId xmlns:p14="http://schemas.microsoft.com/office/powerpoint/2010/main" val="264579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1F220F-F0B9-BA4A-9778-A392135775BB}"/>
              </a:ext>
            </a:extLst>
          </p:cNvPr>
          <p:cNvSpPr>
            <a:spLocks noGrp="1"/>
          </p:cNvSpPr>
          <p:nvPr>
            <p:ph idx="1"/>
          </p:nvPr>
        </p:nvSpPr>
        <p:spPr/>
        <p:txBody>
          <a:bodyPr/>
          <a:lstStyle/>
          <a:p>
            <a:r>
              <a:rPr lang="en-US" altLang="zh-CN" dirty="0"/>
              <a:t>Type</a:t>
            </a:r>
            <a:r>
              <a:rPr lang="zh-CN" altLang="en-US" dirty="0"/>
              <a:t> </a:t>
            </a:r>
            <a:r>
              <a:rPr lang="en-US" altLang="zh-CN" dirty="0"/>
              <a:t>casting</a:t>
            </a:r>
          </a:p>
          <a:p>
            <a:pPr lvl="1"/>
            <a:r>
              <a:rPr lang="en-US" altLang="zh-CN" dirty="0">
                <a:latin typeface="Consolas" panose="020B0609020204030204" pitchFamily="49" charset="0"/>
                <a:cs typeface="Consolas" panose="020B0609020204030204" pitchFamily="49" charset="0"/>
              </a:rPr>
              <a:t>cast(column</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as</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type)</a:t>
            </a:r>
            <a:endParaRPr lang="en-CN"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CB8487F-EACA-EF4E-9302-9CBBB21561FA}"/>
              </a:ext>
            </a:extLst>
          </p:cNvPr>
          <p:cNvSpPr>
            <a:spLocks noGrp="1"/>
          </p:cNvSpPr>
          <p:nvPr>
            <p:ph type="title"/>
          </p:nvPr>
        </p:nvSpPr>
        <p:spPr/>
        <p:txBody>
          <a:bodyPr/>
          <a:lstStyle/>
          <a:p>
            <a:r>
              <a:rPr lang="en-CN" dirty="0"/>
              <a:t>Some Functions</a:t>
            </a:r>
          </a:p>
        </p:txBody>
      </p:sp>
      <p:pic>
        <p:nvPicPr>
          <p:cNvPr id="5" name="Picture 4">
            <a:extLst>
              <a:ext uri="{FF2B5EF4-FFF2-40B4-BE49-F238E27FC236}">
                <a16:creationId xmlns:a16="http://schemas.microsoft.com/office/drawing/2014/main" id="{58D32038-473B-AE4C-A41E-583300C024D8}"/>
              </a:ext>
            </a:extLst>
          </p:cNvPr>
          <p:cNvPicPr>
            <a:picLocks noChangeAspect="1"/>
          </p:cNvPicPr>
          <p:nvPr/>
        </p:nvPicPr>
        <p:blipFill>
          <a:blip r:embed="rId2"/>
          <a:stretch>
            <a:fillRect/>
          </a:stretch>
        </p:blipFill>
        <p:spPr>
          <a:xfrm>
            <a:off x="2546350" y="3066428"/>
            <a:ext cx="9537700" cy="4248772"/>
          </a:xfrm>
          <a:prstGeom prst="rect">
            <a:avLst/>
          </a:prstGeom>
        </p:spPr>
      </p:pic>
    </p:spTree>
    <p:extLst>
      <p:ext uri="{BB962C8B-B14F-4D97-AF65-F5344CB8AC3E}">
        <p14:creationId xmlns:p14="http://schemas.microsoft.com/office/powerpoint/2010/main" val="2119738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FFE521-124C-EE48-818D-661EF1530E96}"/>
              </a:ext>
            </a:extLst>
          </p:cNvPr>
          <p:cNvSpPr>
            <a:spLocks noGrp="1"/>
          </p:cNvSpPr>
          <p:nvPr>
            <p:ph idx="1"/>
          </p:nvPr>
        </p:nvSpPr>
        <p:spPr/>
        <p:txBody>
          <a:bodyPr/>
          <a:lstStyle/>
          <a:p>
            <a:r>
              <a:rPr lang="en-US" dirty="0"/>
              <a:t>A very useful construct is the </a:t>
            </a:r>
            <a:r>
              <a:rPr lang="en-US" dirty="0">
                <a:solidFill>
                  <a:srgbClr val="A2424F"/>
                </a:solidFill>
              </a:rPr>
              <a:t>CASE ... END</a:t>
            </a:r>
            <a:r>
              <a:rPr lang="en-US" dirty="0"/>
              <a:t> construct that is similar to </a:t>
            </a:r>
            <a:r>
              <a:rPr lang="en-US" dirty="0">
                <a:solidFill>
                  <a:srgbClr val="A2424F"/>
                </a:solidFill>
              </a:rPr>
              <a:t>IF</a:t>
            </a:r>
            <a:r>
              <a:rPr lang="en-US" dirty="0"/>
              <a:t> or </a:t>
            </a:r>
            <a:r>
              <a:rPr lang="en-US" dirty="0">
                <a:solidFill>
                  <a:srgbClr val="A2424F"/>
                </a:solidFill>
              </a:rPr>
              <a:t>SWITCH</a:t>
            </a:r>
            <a:r>
              <a:rPr lang="en-US" dirty="0"/>
              <a:t> statements in a program</a:t>
            </a:r>
          </a:p>
          <a:p>
            <a:pPr lvl="1"/>
            <a:endParaRPr lang="en-US" dirty="0"/>
          </a:p>
          <a:p>
            <a:endParaRPr lang="en-CN" dirty="0"/>
          </a:p>
        </p:txBody>
      </p:sp>
      <p:sp>
        <p:nvSpPr>
          <p:cNvPr id="3" name="Title 2">
            <a:extLst>
              <a:ext uri="{FF2B5EF4-FFF2-40B4-BE49-F238E27FC236}">
                <a16:creationId xmlns:a16="http://schemas.microsoft.com/office/drawing/2014/main" id="{5F53347D-4ED9-2940-8D59-1E734F91456B}"/>
              </a:ext>
            </a:extLst>
          </p:cNvPr>
          <p:cNvSpPr>
            <a:spLocks noGrp="1"/>
          </p:cNvSpPr>
          <p:nvPr>
            <p:ph type="title"/>
          </p:nvPr>
        </p:nvSpPr>
        <p:spPr/>
        <p:txBody>
          <a:bodyPr/>
          <a:lstStyle/>
          <a:p>
            <a:r>
              <a:rPr lang="en-CN" dirty="0"/>
              <a:t>Case</a:t>
            </a:r>
          </a:p>
        </p:txBody>
      </p:sp>
      <p:pic>
        <p:nvPicPr>
          <p:cNvPr id="5" name="Picture 4">
            <a:extLst>
              <a:ext uri="{FF2B5EF4-FFF2-40B4-BE49-F238E27FC236}">
                <a16:creationId xmlns:a16="http://schemas.microsoft.com/office/drawing/2014/main" id="{407D312C-6DD5-E449-84C0-A5816585BDCF}"/>
              </a:ext>
            </a:extLst>
          </p:cNvPr>
          <p:cNvPicPr>
            <a:picLocks noChangeAspect="1"/>
          </p:cNvPicPr>
          <p:nvPr/>
        </p:nvPicPr>
        <p:blipFill>
          <a:blip r:embed="rId3"/>
          <a:stretch>
            <a:fillRect/>
          </a:stretch>
        </p:blipFill>
        <p:spPr>
          <a:xfrm>
            <a:off x="150081" y="3276600"/>
            <a:ext cx="7165119" cy="3412636"/>
          </a:xfrm>
          <a:prstGeom prst="rect">
            <a:avLst/>
          </a:prstGeom>
        </p:spPr>
      </p:pic>
      <p:pic>
        <p:nvPicPr>
          <p:cNvPr id="7" name="Picture 6">
            <a:extLst>
              <a:ext uri="{FF2B5EF4-FFF2-40B4-BE49-F238E27FC236}">
                <a16:creationId xmlns:a16="http://schemas.microsoft.com/office/drawing/2014/main" id="{4F91E607-BD13-E046-A3DA-C5ED6A4E5CDB}"/>
              </a:ext>
            </a:extLst>
          </p:cNvPr>
          <p:cNvPicPr>
            <a:picLocks noChangeAspect="1"/>
          </p:cNvPicPr>
          <p:nvPr/>
        </p:nvPicPr>
        <p:blipFill>
          <a:blip r:embed="rId4"/>
          <a:stretch>
            <a:fillRect/>
          </a:stretch>
        </p:blipFill>
        <p:spPr>
          <a:xfrm>
            <a:off x="7082951" y="3276600"/>
            <a:ext cx="7547449" cy="3412636"/>
          </a:xfrm>
          <a:prstGeom prst="rect">
            <a:avLst/>
          </a:prstGeom>
        </p:spPr>
      </p:pic>
    </p:spTree>
    <p:extLst>
      <p:ext uri="{BB962C8B-B14F-4D97-AF65-F5344CB8AC3E}">
        <p14:creationId xmlns:p14="http://schemas.microsoft.com/office/powerpoint/2010/main" val="1994493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1:  Show the corresponding words of the gender abbreviations</a:t>
            </a: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pic>
        <p:nvPicPr>
          <p:cNvPr id="5" name="Picture 4">
            <a:extLst>
              <a:ext uri="{FF2B5EF4-FFF2-40B4-BE49-F238E27FC236}">
                <a16:creationId xmlns:a16="http://schemas.microsoft.com/office/drawing/2014/main" id="{3027E138-6D9A-314D-B71C-3FA162430BE5}"/>
              </a:ext>
            </a:extLst>
          </p:cNvPr>
          <p:cNvPicPr>
            <a:picLocks noChangeAspect="1"/>
          </p:cNvPicPr>
          <p:nvPr/>
        </p:nvPicPr>
        <p:blipFill>
          <a:blip r:embed="rId2"/>
          <a:stretch>
            <a:fillRect/>
          </a:stretch>
        </p:blipFill>
        <p:spPr>
          <a:xfrm>
            <a:off x="4038600" y="2495651"/>
            <a:ext cx="6553200" cy="4819549"/>
          </a:xfrm>
          <a:prstGeom prst="rect">
            <a:avLst/>
          </a:prstGeom>
        </p:spPr>
      </p:pic>
      <p:sp>
        <p:nvSpPr>
          <p:cNvPr id="8" name="Rectangle 7">
            <a:extLst>
              <a:ext uri="{FF2B5EF4-FFF2-40B4-BE49-F238E27FC236}">
                <a16:creationId xmlns:a16="http://schemas.microsoft.com/office/drawing/2014/main" id="{B4B1E768-D75B-E24D-AD25-C44F7566489D}"/>
              </a:ext>
            </a:extLst>
          </p:cNvPr>
          <p:cNvSpPr/>
          <p:nvPr/>
        </p:nvSpPr>
        <p:spPr>
          <a:xfrm>
            <a:off x="3657599" y="6883737"/>
            <a:ext cx="7315200" cy="400110"/>
          </a:xfrm>
          <a:prstGeom prst="rect">
            <a:avLst/>
          </a:prstGeom>
        </p:spPr>
        <p:txBody>
          <a:bodyPr>
            <a:spAutoFit/>
          </a:bodyPr>
          <a:lstStyle/>
          <a:p>
            <a:pPr algn="ctr"/>
            <a:r>
              <a:rPr lang="en-US" altLang="zh-CN" sz="2000" dirty="0">
                <a:solidFill>
                  <a:schemeClr val="tx1">
                    <a:lumMod val="75000"/>
                    <a:lumOff val="25000"/>
                  </a:schemeClr>
                </a:solidFill>
                <a:latin typeface="Lato" panose="020F0502020204030203" pitchFamily="34" charset="77"/>
              </a:rPr>
              <a:t>*Similar to the switch-case statement in Java and C</a:t>
            </a:r>
          </a:p>
        </p:txBody>
      </p:sp>
    </p:spTree>
    <p:extLst>
      <p:ext uri="{BB962C8B-B14F-4D97-AF65-F5344CB8AC3E}">
        <p14:creationId xmlns:p14="http://schemas.microsoft.com/office/powerpoint/2010/main" val="241004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C5E9C7-0D63-1749-A922-1610C1FFACFC}"/>
              </a:ext>
            </a:extLst>
          </p:cNvPr>
          <p:cNvSpPr>
            <a:spLocks noGrp="1"/>
          </p:cNvSpPr>
          <p:nvPr>
            <p:ph idx="1"/>
          </p:nvPr>
        </p:nvSpPr>
        <p:spPr/>
        <p:txBody>
          <a:bodyPr/>
          <a:lstStyle/>
          <a:p>
            <a:r>
              <a:rPr lang="en-US" dirty="0"/>
              <a:t>When tables contains </a:t>
            </a:r>
            <a:r>
              <a:rPr lang="en-US" dirty="0">
                <a:solidFill>
                  <a:srgbClr val="A2424F"/>
                </a:solidFill>
              </a:rPr>
              <a:t>thousands or millions or billions of rows</a:t>
            </a:r>
            <a:r>
              <a:rPr lang="en-US" dirty="0"/>
              <a:t>, you are usually </a:t>
            </a:r>
            <a:r>
              <a:rPr lang="en-US" dirty="0">
                <a:solidFill>
                  <a:srgbClr val="A2424F"/>
                </a:solidFill>
              </a:rPr>
              <a:t>interested in only a small subset</a:t>
            </a:r>
            <a:r>
              <a:rPr lang="en-US" dirty="0"/>
              <a:t>, and only want to </a:t>
            </a:r>
            <a:r>
              <a:rPr lang="en-US" dirty="0">
                <a:solidFill>
                  <a:srgbClr val="A2424F"/>
                </a:solidFill>
              </a:rPr>
              <a:t>return some of the rows</a:t>
            </a:r>
            <a:endParaRPr lang="en-US" dirty="0"/>
          </a:p>
          <a:p>
            <a:endParaRPr lang="en-CN" dirty="0"/>
          </a:p>
        </p:txBody>
      </p:sp>
      <p:sp>
        <p:nvSpPr>
          <p:cNvPr id="3" name="Title 2">
            <a:extLst>
              <a:ext uri="{FF2B5EF4-FFF2-40B4-BE49-F238E27FC236}">
                <a16:creationId xmlns:a16="http://schemas.microsoft.com/office/drawing/2014/main" id="{E6B4CCC1-4665-2940-9F6C-85043E74A4C6}"/>
              </a:ext>
            </a:extLst>
          </p:cNvPr>
          <p:cNvSpPr>
            <a:spLocks noGrp="1"/>
          </p:cNvSpPr>
          <p:nvPr>
            <p:ph type="title"/>
          </p:nvPr>
        </p:nvSpPr>
        <p:spPr/>
        <p:txBody>
          <a:bodyPr/>
          <a:lstStyle/>
          <a:p>
            <a:r>
              <a:rPr lang="en-CN" dirty="0"/>
              <a:t>Restrictions</a:t>
            </a:r>
          </a:p>
        </p:txBody>
      </p:sp>
      <p:graphicFrame>
        <p:nvGraphicFramePr>
          <p:cNvPr id="5" name="Tableau 4">
            <a:extLst>
              <a:ext uri="{FF2B5EF4-FFF2-40B4-BE49-F238E27FC236}">
                <a16:creationId xmlns:a16="http://schemas.microsoft.com/office/drawing/2014/main" id="{D7A098F6-963E-2E4E-BB27-102AE25FA4F3}"/>
              </a:ext>
            </a:extLst>
          </p:cNvPr>
          <p:cNvGraphicFramePr>
            <a:graphicFrameLocks noGrp="1"/>
          </p:cNvGraphicFramePr>
          <p:nvPr>
            <p:extLst>
              <p:ext uri="{D42A27DB-BD31-4B8C-83A1-F6EECF244321}">
                <p14:modId xmlns:p14="http://schemas.microsoft.com/office/powerpoint/2010/main" val="627002598"/>
              </p:ext>
            </p:extLst>
          </p:nvPr>
        </p:nvGraphicFramePr>
        <p:xfrm>
          <a:off x="7543800" y="3505200"/>
          <a:ext cx="5255794" cy="354381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13954852"/>
                    </a:ext>
                  </a:extLst>
                </a:gridCol>
                <a:gridCol w="1337931">
                  <a:extLst>
                    <a:ext uri="{9D8B030D-6E8A-4147-A177-3AD203B41FA5}">
                      <a16:colId xmlns:a16="http://schemas.microsoft.com/office/drawing/2014/main" val="20003"/>
                    </a:ext>
                  </a:extLst>
                </a:gridCol>
                <a:gridCol w="1075800">
                  <a:extLst>
                    <a:ext uri="{9D8B030D-6E8A-4147-A177-3AD203B41FA5}">
                      <a16:colId xmlns:a16="http://schemas.microsoft.com/office/drawing/2014/main" val="20004"/>
                    </a:ext>
                  </a:extLst>
                </a:gridCol>
                <a:gridCol w="1033266">
                  <a:extLst>
                    <a:ext uri="{9D8B030D-6E8A-4147-A177-3AD203B41FA5}">
                      <a16:colId xmlns:a16="http://schemas.microsoft.com/office/drawing/2014/main" val="732388475"/>
                    </a:ext>
                  </a:extLst>
                </a:gridCol>
                <a:gridCol w="741997">
                  <a:extLst>
                    <a:ext uri="{9D8B030D-6E8A-4147-A177-3AD203B41FA5}">
                      <a16:colId xmlns:a16="http://schemas.microsoft.com/office/drawing/2014/main" val="288147859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born</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died</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26047517"/>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39567507"/>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361934990"/>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09661197"/>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629736591"/>
                  </a:ext>
                </a:extLst>
              </a:tr>
              <a:tr h="379694">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420452768"/>
                  </a:ext>
                </a:extLst>
              </a:tr>
            </a:tbl>
          </a:graphicData>
        </a:graphic>
      </p:graphicFrame>
    </p:spTree>
    <p:extLst>
      <p:ext uri="{BB962C8B-B14F-4D97-AF65-F5344CB8AC3E}">
        <p14:creationId xmlns:p14="http://schemas.microsoft.com/office/powerpoint/2010/main" val="3835380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2: Decide whether someone’s age is older/younger than a pivot</a:t>
            </a:r>
          </a:p>
          <a:p>
            <a:pPr lvl="1"/>
            <a:endParaRPr lang="en-CN" dirty="0">
              <a:solidFill>
                <a:srgbClr val="A2424F"/>
              </a:solidFill>
            </a:endParaRP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spTree>
    <p:extLst>
      <p:ext uri="{BB962C8B-B14F-4D97-AF65-F5344CB8AC3E}">
        <p14:creationId xmlns:p14="http://schemas.microsoft.com/office/powerpoint/2010/main" val="1134965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2: Decide whether someone’s age is older/younger than a pivot</a:t>
            </a:r>
          </a:p>
          <a:p>
            <a:pPr lvl="1"/>
            <a:endParaRPr lang="en-CN" dirty="0">
              <a:solidFill>
                <a:srgbClr val="A2424F"/>
              </a:solidFill>
            </a:endParaRP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pic>
        <p:nvPicPr>
          <p:cNvPr id="10" name="Picture 9">
            <a:extLst>
              <a:ext uri="{FF2B5EF4-FFF2-40B4-BE49-F238E27FC236}">
                <a16:creationId xmlns:a16="http://schemas.microsoft.com/office/drawing/2014/main" id="{DD6753FF-3754-D447-A955-B430AF9A1E90}"/>
              </a:ext>
            </a:extLst>
          </p:cNvPr>
          <p:cNvPicPr>
            <a:picLocks noChangeAspect="1"/>
          </p:cNvPicPr>
          <p:nvPr/>
        </p:nvPicPr>
        <p:blipFill>
          <a:blip r:embed="rId2"/>
          <a:stretch>
            <a:fillRect/>
          </a:stretch>
        </p:blipFill>
        <p:spPr>
          <a:xfrm>
            <a:off x="4084618" y="2590800"/>
            <a:ext cx="6461164" cy="5181600"/>
          </a:xfrm>
          <a:prstGeom prst="rect">
            <a:avLst/>
          </a:prstGeom>
        </p:spPr>
      </p:pic>
      <p:sp>
        <p:nvSpPr>
          <p:cNvPr id="5" name="Rectangle 4">
            <a:extLst>
              <a:ext uri="{FF2B5EF4-FFF2-40B4-BE49-F238E27FC236}">
                <a16:creationId xmlns:a16="http://schemas.microsoft.com/office/drawing/2014/main" id="{2A3216A6-65BA-3A48-828F-A544E86234E5}"/>
              </a:ext>
            </a:extLst>
          </p:cNvPr>
          <p:cNvSpPr/>
          <p:nvPr/>
        </p:nvSpPr>
        <p:spPr>
          <a:xfrm>
            <a:off x="7772400" y="3276600"/>
            <a:ext cx="2514600" cy="400110"/>
          </a:xfrm>
          <a:prstGeom prst="rect">
            <a:avLst/>
          </a:prstGeom>
        </p:spPr>
        <p:txBody>
          <a:bodyPr wrap="square">
            <a:spAutoFit/>
          </a:bodyPr>
          <a:lstStyle/>
          <a:p>
            <a:r>
              <a:rPr lang="en-US" altLang="zh-CN" sz="2000" dirty="0">
                <a:solidFill>
                  <a:srgbClr val="A2424F"/>
                </a:solidFill>
                <a:latin typeface="Lato" panose="020F0502020204030203" pitchFamily="34" charset="77"/>
              </a:rPr>
              <a:t>A horrible solution!</a:t>
            </a:r>
            <a:endParaRPr lang="en-US" altLang="zh-CN" sz="2000" dirty="0">
              <a:solidFill>
                <a:schemeClr val="tx1">
                  <a:lumMod val="75000"/>
                  <a:lumOff val="25000"/>
                </a:schemeClr>
              </a:solidFill>
              <a:latin typeface="Lato" panose="020F0502020204030203" pitchFamily="34" charset="77"/>
            </a:endParaRPr>
          </a:p>
        </p:txBody>
      </p:sp>
    </p:spTree>
    <p:extLst>
      <p:ext uri="{BB962C8B-B14F-4D97-AF65-F5344CB8AC3E}">
        <p14:creationId xmlns:p14="http://schemas.microsoft.com/office/powerpoint/2010/main" val="58703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2: Decide whether someone’s age is older/younger than a pivot</a:t>
            </a:r>
          </a:p>
          <a:p>
            <a:pPr lvl="1"/>
            <a:r>
              <a:rPr lang="en-CN" dirty="0">
                <a:solidFill>
                  <a:srgbClr val="A2424F"/>
                </a:solidFill>
              </a:rPr>
              <a:t>CASE</a:t>
            </a: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pic>
        <p:nvPicPr>
          <p:cNvPr id="7" name="Picture 6">
            <a:extLst>
              <a:ext uri="{FF2B5EF4-FFF2-40B4-BE49-F238E27FC236}">
                <a16:creationId xmlns:a16="http://schemas.microsoft.com/office/drawing/2014/main" id="{95B4676B-9AA5-A54F-9296-36B853343613}"/>
              </a:ext>
            </a:extLst>
          </p:cNvPr>
          <p:cNvPicPr>
            <a:picLocks noChangeAspect="1"/>
          </p:cNvPicPr>
          <p:nvPr/>
        </p:nvPicPr>
        <p:blipFill>
          <a:blip r:embed="rId2"/>
          <a:stretch>
            <a:fillRect/>
          </a:stretch>
        </p:blipFill>
        <p:spPr>
          <a:xfrm>
            <a:off x="3322025" y="2667000"/>
            <a:ext cx="7986349" cy="4450180"/>
          </a:xfrm>
          <a:prstGeom prst="rect">
            <a:avLst/>
          </a:prstGeom>
        </p:spPr>
      </p:pic>
    </p:spTree>
    <p:extLst>
      <p:ext uri="{BB962C8B-B14F-4D97-AF65-F5344CB8AC3E}">
        <p14:creationId xmlns:p14="http://schemas.microsoft.com/office/powerpoint/2010/main" val="761206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2: Decide whether someone’s age is older/younger than a pivot</a:t>
            </a:r>
          </a:p>
          <a:p>
            <a:pPr lvl="1"/>
            <a:r>
              <a:rPr lang="en-CN" dirty="0"/>
              <a:t>CASE</a:t>
            </a:r>
          </a:p>
          <a:p>
            <a:pPr lvl="1"/>
            <a:r>
              <a:rPr lang="en-CN" dirty="0">
                <a:solidFill>
                  <a:srgbClr val="A2424F"/>
                </a:solidFill>
              </a:rPr>
              <a:t>CASE WHEN</a:t>
            </a: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pic>
        <p:nvPicPr>
          <p:cNvPr id="5" name="Picture 4">
            <a:extLst>
              <a:ext uri="{FF2B5EF4-FFF2-40B4-BE49-F238E27FC236}">
                <a16:creationId xmlns:a16="http://schemas.microsoft.com/office/drawing/2014/main" id="{69531C8C-D5C3-424B-A178-8C8EB56F6BA2}"/>
              </a:ext>
            </a:extLst>
          </p:cNvPr>
          <p:cNvPicPr>
            <a:picLocks noChangeAspect="1"/>
          </p:cNvPicPr>
          <p:nvPr/>
        </p:nvPicPr>
        <p:blipFill>
          <a:blip r:embed="rId2"/>
          <a:stretch>
            <a:fillRect/>
          </a:stretch>
        </p:blipFill>
        <p:spPr>
          <a:xfrm>
            <a:off x="2476500" y="3124200"/>
            <a:ext cx="9677400" cy="3910460"/>
          </a:xfrm>
          <a:prstGeom prst="rect">
            <a:avLst/>
          </a:prstGeom>
        </p:spPr>
      </p:pic>
    </p:spTree>
    <p:extLst>
      <p:ext uri="{BB962C8B-B14F-4D97-AF65-F5344CB8AC3E}">
        <p14:creationId xmlns:p14="http://schemas.microsoft.com/office/powerpoint/2010/main" val="2520403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DE71-BF9F-B841-AB99-B963667EE1A2}"/>
              </a:ext>
            </a:extLst>
          </p:cNvPr>
          <p:cNvSpPr>
            <a:spLocks noGrp="1"/>
          </p:cNvSpPr>
          <p:nvPr>
            <p:ph idx="1"/>
          </p:nvPr>
        </p:nvSpPr>
        <p:spPr/>
        <p:txBody>
          <a:bodyPr/>
          <a:lstStyle/>
          <a:p>
            <a:r>
              <a:rPr lang="en-CN" dirty="0"/>
              <a:t>Example 2: Decide whether someone’s age is older/younger than a pivot</a:t>
            </a:r>
          </a:p>
          <a:p>
            <a:pPr lvl="1"/>
            <a:r>
              <a:rPr lang="en-CN" dirty="0"/>
              <a:t>CASE</a:t>
            </a:r>
          </a:p>
          <a:p>
            <a:pPr lvl="1"/>
            <a:r>
              <a:rPr lang="en-CN" dirty="0">
                <a:solidFill>
                  <a:srgbClr val="A2424F"/>
                </a:solidFill>
              </a:rPr>
              <a:t>CASE WHEN</a:t>
            </a:r>
          </a:p>
        </p:txBody>
      </p:sp>
      <p:sp>
        <p:nvSpPr>
          <p:cNvPr id="3" name="Title 2">
            <a:extLst>
              <a:ext uri="{FF2B5EF4-FFF2-40B4-BE49-F238E27FC236}">
                <a16:creationId xmlns:a16="http://schemas.microsoft.com/office/drawing/2014/main" id="{95256BDE-BA2B-2844-A5B7-EBAA347B4499}"/>
              </a:ext>
            </a:extLst>
          </p:cNvPr>
          <p:cNvSpPr>
            <a:spLocks noGrp="1"/>
          </p:cNvSpPr>
          <p:nvPr>
            <p:ph type="title"/>
          </p:nvPr>
        </p:nvSpPr>
        <p:spPr/>
        <p:txBody>
          <a:bodyPr/>
          <a:lstStyle/>
          <a:p>
            <a:r>
              <a:rPr lang="en-CN" dirty="0"/>
              <a:t>Case</a:t>
            </a:r>
          </a:p>
        </p:txBody>
      </p:sp>
      <p:pic>
        <p:nvPicPr>
          <p:cNvPr id="5" name="Picture 4">
            <a:extLst>
              <a:ext uri="{FF2B5EF4-FFF2-40B4-BE49-F238E27FC236}">
                <a16:creationId xmlns:a16="http://schemas.microsoft.com/office/drawing/2014/main" id="{69531C8C-D5C3-424B-A178-8C8EB56F6BA2}"/>
              </a:ext>
            </a:extLst>
          </p:cNvPr>
          <p:cNvPicPr>
            <a:picLocks noChangeAspect="1"/>
          </p:cNvPicPr>
          <p:nvPr/>
        </p:nvPicPr>
        <p:blipFill>
          <a:blip r:embed="rId2"/>
          <a:stretch>
            <a:fillRect/>
          </a:stretch>
        </p:blipFill>
        <p:spPr>
          <a:xfrm>
            <a:off x="2476500" y="3124200"/>
            <a:ext cx="9677400" cy="3910460"/>
          </a:xfrm>
          <a:prstGeom prst="rect">
            <a:avLst/>
          </a:prstGeom>
        </p:spPr>
      </p:pic>
      <p:sp>
        <p:nvSpPr>
          <p:cNvPr id="7" name="Rectangle 6">
            <a:extLst>
              <a:ext uri="{FF2B5EF4-FFF2-40B4-BE49-F238E27FC236}">
                <a16:creationId xmlns:a16="http://schemas.microsoft.com/office/drawing/2014/main" id="{FF4B0958-B41C-DE48-99E9-A76470A67420}"/>
              </a:ext>
            </a:extLst>
          </p:cNvPr>
          <p:cNvSpPr/>
          <p:nvPr/>
        </p:nvSpPr>
        <p:spPr bwMode="auto">
          <a:xfrm>
            <a:off x="3886201" y="5247752"/>
            <a:ext cx="2362200" cy="321776"/>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 name="Rectangle 7">
            <a:extLst>
              <a:ext uri="{FF2B5EF4-FFF2-40B4-BE49-F238E27FC236}">
                <a16:creationId xmlns:a16="http://schemas.microsoft.com/office/drawing/2014/main" id="{4E8A5E8D-14EE-5046-9828-9AFEC466CAC6}"/>
              </a:ext>
            </a:extLst>
          </p:cNvPr>
          <p:cNvSpPr/>
          <p:nvPr/>
        </p:nvSpPr>
        <p:spPr>
          <a:xfrm>
            <a:off x="5410200" y="6893607"/>
            <a:ext cx="7315200" cy="1015663"/>
          </a:xfrm>
          <a:prstGeom prst="rect">
            <a:avLst/>
          </a:prstGeom>
        </p:spPr>
        <p:txBody>
          <a:bodyPr>
            <a:spAutoFit/>
          </a:bodyPr>
          <a:lstStyle/>
          <a:p>
            <a:r>
              <a:rPr lang="en-US" altLang="zh-CN" sz="2000" dirty="0">
                <a:solidFill>
                  <a:srgbClr val="A2424F"/>
                </a:solidFill>
                <a:latin typeface="Lato" panose="020F0502020204030203" pitchFamily="34" charset="77"/>
              </a:rPr>
              <a:t>The ELSE branch</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Return a default value when all </a:t>
            </a:r>
            <a:r>
              <a:rPr lang="en-US" altLang="zh-CN" sz="2000" dirty="0">
                <a:solidFill>
                  <a:schemeClr val="tx1">
                    <a:lumMod val="75000"/>
                    <a:lumOff val="25000"/>
                  </a:schemeClr>
                </a:solidFill>
                <a:latin typeface="Consolas" panose="020B0609020204030204" pitchFamily="49" charset="0"/>
                <a:cs typeface="Consolas" panose="020B0609020204030204" pitchFamily="49" charset="0"/>
              </a:rPr>
              <a:t>when</a:t>
            </a:r>
            <a:r>
              <a:rPr lang="en-US" altLang="zh-CN" sz="2000" dirty="0">
                <a:solidFill>
                  <a:schemeClr val="tx1">
                    <a:lumMod val="75000"/>
                    <a:lumOff val="25000"/>
                  </a:schemeClr>
                </a:solidFill>
                <a:latin typeface="Lato" panose="020F0502020204030203" pitchFamily="34" charset="77"/>
              </a:rPr>
              <a:t> criteria are not met</a:t>
            </a:r>
          </a:p>
          <a:p>
            <a:pPr marL="342900" indent="-342900">
              <a:buFont typeface="Arial" panose="020B0604020202020204" pitchFamily="34" charset="0"/>
              <a:buChar char="•"/>
            </a:pPr>
            <a:r>
              <a:rPr lang="en-US" altLang="zh-CN" sz="2000" dirty="0">
                <a:solidFill>
                  <a:schemeClr val="tx1">
                    <a:lumMod val="75000"/>
                    <a:lumOff val="25000"/>
                  </a:schemeClr>
                </a:solidFill>
                <a:latin typeface="Lato" panose="020F0502020204030203" pitchFamily="34" charset="77"/>
              </a:rPr>
              <a:t>If no else, </a:t>
            </a:r>
            <a:r>
              <a:rPr lang="en-US" altLang="zh-CN" sz="2000" dirty="0">
                <a:solidFill>
                  <a:schemeClr val="tx1">
                    <a:lumMod val="75000"/>
                    <a:lumOff val="25000"/>
                  </a:schemeClr>
                </a:solidFill>
                <a:latin typeface="Consolas" panose="020B0609020204030204" pitchFamily="49" charset="0"/>
                <a:cs typeface="Consolas" panose="020B0609020204030204" pitchFamily="49" charset="0"/>
              </a:rPr>
              <a:t>NULL</a:t>
            </a:r>
            <a:r>
              <a:rPr lang="en-US" altLang="zh-CN" sz="2000" dirty="0">
                <a:solidFill>
                  <a:schemeClr val="tx1">
                    <a:lumMod val="75000"/>
                    <a:lumOff val="25000"/>
                  </a:schemeClr>
                </a:solidFill>
                <a:latin typeface="Lato" panose="020F0502020204030203" pitchFamily="34" charset="77"/>
              </a:rPr>
              <a:t> will be returned</a:t>
            </a:r>
          </a:p>
        </p:txBody>
      </p:sp>
      <p:cxnSp>
        <p:nvCxnSpPr>
          <p:cNvPr id="9" name="Elbow Connector 8">
            <a:extLst>
              <a:ext uri="{FF2B5EF4-FFF2-40B4-BE49-F238E27FC236}">
                <a16:creationId xmlns:a16="http://schemas.microsoft.com/office/drawing/2014/main" id="{66C49098-69E8-F647-BEBD-1FFEF01FC33A}"/>
              </a:ext>
            </a:extLst>
          </p:cNvPr>
          <p:cNvCxnSpPr>
            <a:cxnSpLocks/>
            <a:stCxn id="7" idx="3"/>
            <a:endCxn id="8" idx="0"/>
          </p:cNvCxnSpPr>
          <p:nvPr/>
        </p:nvCxnSpPr>
        <p:spPr bwMode="auto">
          <a:xfrm>
            <a:off x="6248401" y="5408640"/>
            <a:ext cx="2819399" cy="1484967"/>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763149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188CE-A35C-6045-B00D-6CD904FBFC5F}"/>
              </a:ext>
            </a:extLst>
          </p:cNvPr>
          <p:cNvSpPr>
            <a:spLocks noGrp="1"/>
          </p:cNvSpPr>
          <p:nvPr>
            <p:ph idx="1"/>
          </p:nvPr>
        </p:nvSpPr>
        <p:spPr>
          <a:xfrm>
            <a:off x="838200" y="1981200"/>
            <a:ext cx="12954000" cy="1422400"/>
          </a:xfrm>
        </p:spPr>
        <p:txBody>
          <a:bodyPr/>
          <a:lstStyle/>
          <a:p>
            <a:r>
              <a:rPr lang="en-CN" dirty="0"/>
              <a:t>About the </a:t>
            </a:r>
            <a:r>
              <a:rPr lang="en-CN" dirty="0">
                <a:latin typeface="Consolas" panose="020B0609020204030204" pitchFamily="49" charset="0"/>
                <a:cs typeface="Consolas" panose="020B0609020204030204" pitchFamily="49" charset="0"/>
              </a:rPr>
              <a:t>NULL</a:t>
            </a:r>
            <a:r>
              <a:rPr lang="en-CN" dirty="0"/>
              <a:t> value</a:t>
            </a:r>
          </a:p>
          <a:p>
            <a:pPr lvl="1"/>
            <a:r>
              <a:rPr lang="en-CN" dirty="0"/>
              <a:t>Use the “</a:t>
            </a:r>
            <a:r>
              <a:rPr lang="en-CN" dirty="0">
                <a:latin typeface="Consolas" panose="020B0609020204030204" pitchFamily="49" charset="0"/>
                <a:cs typeface="Consolas" panose="020B0609020204030204" pitchFamily="49" charset="0"/>
              </a:rPr>
              <a:t>is null</a:t>
            </a:r>
            <a:r>
              <a:rPr lang="en-CN" dirty="0"/>
              <a:t>” criteria</a:t>
            </a:r>
          </a:p>
        </p:txBody>
      </p:sp>
      <p:sp>
        <p:nvSpPr>
          <p:cNvPr id="3" name="Title 2">
            <a:extLst>
              <a:ext uri="{FF2B5EF4-FFF2-40B4-BE49-F238E27FC236}">
                <a16:creationId xmlns:a16="http://schemas.microsoft.com/office/drawing/2014/main" id="{C0580B58-54DC-AF43-9772-65BB84633DDF}"/>
              </a:ext>
            </a:extLst>
          </p:cNvPr>
          <p:cNvSpPr>
            <a:spLocks noGrp="1"/>
          </p:cNvSpPr>
          <p:nvPr>
            <p:ph type="title"/>
          </p:nvPr>
        </p:nvSpPr>
        <p:spPr/>
        <p:txBody>
          <a:bodyPr/>
          <a:lstStyle/>
          <a:p>
            <a:r>
              <a:rPr lang="en-CN" dirty="0"/>
              <a:t>Case</a:t>
            </a:r>
          </a:p>
        </p:txBody>
      </p:sp>
      <p:pic>
        <p:nvPicPr>
          <p:cNvPr id="5" name="Picture 4">
            <a:extLst>
              <a:ext uri="{FF2B5EF4-FFF2-40B4-BE49-F238E27FC236}">
                <a16:creationId xmlns:a16="http://schemas.microsoft.com/office/drawing/2014/main" id="{9F787AD1-E64A-4942-BE9A-5A39BCD1959C}"/>
              </a:ext>
            </a:extLst>
          </p:cNvPr>
          <p:cNvPicPr>
            <a:picLocks noChangeAspect="1"/>
          </p:cNvPicPr>
          <p:nvPr/>
        </p:nvPicPr>
        <p:blipFill>
          <a:blip r:embed="rId2"/>
          <a:stretch>
            <a:fillRect/>
          </a:stretch>
        </p:blipFill>
        <p:spPr>
          <a:xfrm>
            <a:off x="2528863" y="2819400"/>
            <a:ext cx="9572674" cy="4749800"/>
          </a:xfrm>
          <a:prstGeom prst="rect">
            <a:avLst/>
          </a:prstGeom>
        </p:spPr>
      </p:pic>
    </p:spTree>
    <p:extLst>
      <p:ext uri="{BB962C8B-B14F-4D97-AF65-F5344CB8AC3E}">
        <p14:creationId xmlns:p14="http://schemas.microsoft.com/office/powerpoint/2010/main" val="154350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A077A6-BE52-664F-9A4A-3210A7E9B0C2}"/>
              </a:ext>
            </a:extLst>
          </p:cNvPr>
          <p:cNvSpPr>
            <a:spLocks noGrp="1"/>
          </p:cNvSpPr>
          <p:nvPr>
            <p:ph idx="1"/>
          </p:nvPr>
        </p:nvSpPr>
        <p:spPr>
          <a:xfrm>
            <a:off x="838200" y="1981200"/>
            <a:ext cx="12954000" cy="2590800"/>
          </a:xfrm>
        </p:spPr>
        <p:txBody>
          <a:bodyPr/>
          <a:lstStyle/>
          <a:p>
            <a:r>
              <a:rPr lang="en-CN" dirty="0"/>
              <a:t>Filtering</a:t>
            </a:r>
          </a:p>
          <a:p>
            <a:pPr lvl="1"/>
            <a:r>
              <a:rPr lang="en-CN" dirty="0"/>
              <a:t>Performed in the “</a:t>
            </a:r>
            <a:r>
              <a:rPr lang="en-CN" dirty="0">
                <a:latin typeface="Consolas" panose="020B0609020204030204" pitchFamily="49" charset="0"/>
                <a:cs typeface="Consolas" panose="020B0609020204030204" pitchFamily="49" charset="0"/>
              </a:rPr>
              <a:t>where</a:t>
            </a:r>
            <a:r>
              <a:rPr lang="en-CN" dirty="0"/>
              <a:t>” clause</a:t>
            </a:r>
          </a:p>
          <a:p>
            <a:pPr lvl="1"/>
            <a:r>
              <a:rPr lang="en-US" altLang="zh-CN" dirty="0"/>
              <a:t>Conditions are usually expressed by a column name</a:t>
            </a:r>
          </a:p>
          <a:p>
            <a:pPr lvl="2"/>
            <a:r>
              <a:rPr lang="en-US" altLang="zh-CN" dirty="0"/>
              <a:t>… followed by a comparison operator and the value to which the content of the column is compared</a:t>
            </a:r>
          </a:p>
          <a:p>
            <a:pPr lvl="1"/>
            <a:r>
              <a:rPr lang="en-US" altLang="zh-CN" dirty="0">
                <a:solidFill>
                  <a:srgbClr val="A2424F"/>
                </a:solidFill>
              </a:rPr>
              <a:t>Only rows for which the condition is true will be returned</a:t>
            </a:r>
            <a:endParaRPr lang="zh-CN" altLang="en-US" dirty="0">
              <a:solidFill>
                <a:srgbClr val="A2424F"/>
              </a:solidFill>
            </a:endParaRPr>
          </a:p>
          <a:p>
            <a:pPr lvl="1"/>
            <a:endParaRPr lang="en-US" altLang="zh-CN" dirty="0"/>
          </a:p>
          <a:p>
            <a:pPr lvl="1"/>
            <a:endParaRPr lang="en-CN" dirty="0"/>
          </a:p>
        </p:txBody>
      </p:sp>
      <p:sp>
        <p:nvSpPr>
          <p:cNvPr id="3" name="Title 2">
            <a:extLst>
              <a:ext uri="{FF2B5EF4-FFF2-40B4-BE49-F238E27FC236}">
                <a16:creationId xmlns:a16="http://schemas.microsoft.com/office/drawing/2014/main" id="{62B14FC8-FBEF-0A45-A991-7A2747747F06}"/>
              </a:ext>
            </a:extLst>
          </p:cNvPr>
          <p:cNvSpPr>
            <a:spLocks noGrp="1"/>
          </p:cNvSpPr>
          <p:nvPr>
            <p:ph type="title"/>
          </p:nvPr>
        </p:nvSpPr>
        <p:spPr/>
        <p:txBody>
          <a:bodyPr/>
          <a:lstStyle/>
          <a:p>
            <a:r>
              <a:rPr lang="en-CN" dirty="0"/>
              <a:t>Restrictions</a:t>
            </a:r>
          </a:p>
        </p:txBody>
      </p:sp>
      <p:pic>
        <p:nvPicPr>
          <p:cNvPr id="5" name="Picture 4">
            <a:extLst>
              <a:ext uri="{FF2B5EF4-FFF2-40B4-BE49-F238E27FC236}">
                <a16:creationId xmlns:a16="http://schemas.microsoft.com/office/drawing/2014/main" id="{3FCD955C-4296-2E49-B657-7F4ADF70EC5D}"/>
              </a:ext>
            </a:extLst>
          </p:cNvPr>
          <p:cNvPicPr>
            <a:picLocks noChangeAspect="1"/>
          </p:cNvPicPr>
          <p:nvPr/>
        </p:nvPicPr>
        <p:blipFill rotWithShape="1">
          <a:blip r:embed="rId3"/>
          <a:srcRect t="16701"/>
          <a:stretch/>
        </p:blipFill>
        <p:spPr>
          <a:xfrm>
            <a:off x="3594100" y="5108225"/>
            <a:ext cx="7442200" cy="2280349"/>
          </a:xfrm>
          <a:prstGeom prst="rect">
            <a:avLst/>
          </a:prstGeom>
        </p:spPr>
      </p:pic>
    </p:spTree>
    <p:extLst>
      <p:ext uri="{BB962C8B-B14F-4D97-AF65-F5344CB8AC3E}">
        <p14:creationId xmlns:p14="http://schemas.microsoft.com/office/powerpoint/2010/main" val="34941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F0CBA-C564-104C-B751-B61DE74A3858}"/>
              </a:ext>
            </a:extLst>
          </p:cNvPr>
          <p:cNvSpPr>
            <a:spLocks noGrp="1"/>
          </p:cNvSpPr>
          <p:nvPr>
            <p:ph idx="1"/>
          </p:nvPr>
        </p:nvSpPr>
        <p:spPr/>
        <p:txBody>
          <a:bodyPr/>
          <a:lstStyle/>
          <a:p>
            <a:r>
              <a:rPr lang="en-US" altLang="zh-CN" dirty="0"/>
              <a:t>You can compare to:</a:t>
            </a:r>
          </a:p>
          <a:p>
            <a:pPr lvl="1"/>
            <a:r>
              <a:rPr lang="en-US" altLang="zh-CN" dirty="0"/>
              <a:t>a number</a:t>
            </a:r>
          </a:p>
          <a:p>
            <a:pPr lvl="1"/>
            <a:r>
              <a:rPr lang="en-US" altLang="zh-CN" dirty="0"/>
              <a:t>a string constant</a:t>
            </a:r>
          </a:p>
          <a:p>
            <a:pPr lvl="1"/>
            <a:r>
              <a:rPr lang="en-US" altLang="zh-CN" dirty="0"/>
              <a:t>another column (from the same table or another, we'll see queries involving several tables later)</a:t>
            </a:r>
          </a:p>
          <a:p>
            <a:pPr lvl="1"/>
            <a:r>
              <a:rPr lang="en-US" altLang="zh-CN" dirty="0"/>
              <a:t>the result of a function (we'll see them soon)</a:t>
            </a:r>
            <a:endParaRPr lang="en-CN" dirty="0"/>
          </a:p>
        </p:txBody>
      </p:sp>
      <p:sp>
        <p:nvSpPr>
          <p:cNvPr id="3" name="Title 2">
            <a:extLst>
              <a:ext uri="{FF2B5EF4-FFF2-40B4-BE49-F238E27FC236}">
                <a16:creationId xmlns:a16="http://schemas.microsoft.com/office/drawing/2014/main" id="{024FC99A-FED8-B541-BEE7-A9F8B905F986}"/>
              </a:ext>
            </a:extLst>
          </p:cNvPr>
          <p:cNvSpPr>
            <a:spLocks noGrp="1"/>
          </p:cNvSpPr>
          <p:nvPr>
            <p:ph type="title"/>
          </p:nvPr>
        </p:nvSpPr>
        <p:spPr/>
        <p:txBody>
          <a:bodyPr/>
          <a:lstStyle/>
          <a:p>
            <a:r>
              <a:rPr lang="en-CN" dirty="0"/>
              <a:t>Comparison</a:t>
            </a:r>
          </a:p>
        </p:txBody>
      </p:sp>
    </p:spTree>
    <p:extLst>
      <p:ext uri="{BB962C8B-B14F-4D97-AF65-F5344CB8AC3E}">
        <p14:creationId xmlns:p14="http://schemas.microsoft.com/office/powerpoint/2010/main" val="319429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CFE38B-5C26-AB45-A28D-B72B13C1DA52}"/>
              </a:ext>
            </a:extLst>
          </p:cNvPr>
          <p:cNvSpPr>
            <a:spLocks noGrp="1"/>
          </p:cNvSpPr>
          <p:nvPr>
            <p:ph idx="1"/>
          </p:nvPr>
        </p:nvSpPr>
        <p:spPr/>
        <p:txBody>
          <a:bodyPr/>
          <a:lstStyle/>
          <a:p>
            <a:r>
              <a:rPr lang="en-CN" dirty="0"/>
              <a:t>Be aware that string constants must be quoted between single-quotes</a:t>
            </a:r>
          </a:p>
          <a:p>
            <a:pPr lvl="1"/>
            <a:r>
              <a:rPr lang="en-US" dirty="0"/>
              <a:t>If they are </a:t>
            </a:r>
            <a:r>
              <a:rPr lang="en-US" dirty="0">
                <a:solidFill>
                  <a:srgbClr val="A2424F"/>
                </a:solidFill>
              </a:rPr>
              <a:t>NOT</a:t>
            </a:r>
            <a:r>
              <a:rPr lang="en-US" dirty="0"/>
              <a:t> </a:t>
            </a:r>
            <a:r>
              <a:rPr lang="en-US" dirty="0">
                <a:solidFill>
                  <a:srgbClr val="A2424F"/>
                </a:solidFill>
              </a:rPr>
              <a:t>quoted</a:t>
            </a:r>
            <a:r>
              <a:rPr lang="en-US" dirty="0"/>
              <a:t>, they will be interpreted as </a:t>
            </a:r>
            <a:r>
              <a:rPr lang="en-US" dirty="0">
                <a:solidFill>
                  <a:srgbClr val="A2424F"/>
                </a:solidFill>
              </a:rPr>
              <a:t>column names</a:t>
            </a:r>
          </a:p>
          <a:p>
            <a:pPr lvl="1"/>
            <a:r>
              <a:rPr lang="en-US" dirty="0">
                <a:solidFill>
                  <a:schemeClr val="bg1">
                    <a:lumMod val="50000"/>
                  </a:schemeClr>
                </a:solidFill>
              </a:rPr>
              <a:t>* Same thing with Oracle if they are double-quoted</a:t>
            </a:r>
            <a:endParaRPr lang="en-CN" dirty="0">
              <a:solidFill>
                <a:schemeClr val="bg1">
                  <a:lumMod val="50000"/>
                </a:schemeClr>
              </a:solidFill>
            </a:endParaRPr>
          </a:p>
        </p:txBody>
      </p:sp>
      <p:sp>
        <p:nvSpPr>
          <p:cNvPr id="3" name="Title 2">
            <a:extLst>
              <a:ext uri="{FF2B5EF4-FFF2-40B4-BE49-F238E27FC236}">
                <a16:creationId xmlns:a16="http://schemas.microsoft.com/office/drawing/2014/main" id="{1360ECBD-F5B9-F14E-8E2D-2FC8BC0A48C3}"/>
              </a:ext>
            </a:extLst>
          </p:cNvPr>
          <p:cNvSpPr>
            <a:spLocks noGrp="1"/>
          </p:cNvSpPr>
          <p:nvPr>
            <p:ph type="title"/>
          </p:nvPr>
        </p:nvSpPr>
        <p:spPr/>
        <p:txBody>
          <a:bodyPr/>
          <a:lstStyle/>
          <a:p>
            <a:r>
              <a:rPr lang="en-CN" dirty="0"/>
              <a:t>String Constants</a:t>
            </a:r>
          </a:p>
        </p:txBody>
      </p:sp>
      <p:pic>
        <p:nvPicPr>
          <p:cNvPr id="5" name="Picture 4">
            <a:extLst>
              <a:ext uri="{FF2B5EF4-FFF2-40B4-BE49-F238E27FC236}">
                <a16:creationId xmlns:a16="http://schemas.microsoft.com/office/drawing/2014/main" id="{0C686A30-1F9B-0540-B770-0594EDAAE9E1}"/>
              </a:ext>
            </a:extLst>
          </p:cNvPr>
          <p:cNvPicPr>
            <a:picLocks noChangeAspect="1"/>
          </p:cNvPicPr>
          <p:nvPr/>
        </p:nvPicPr>
        <p:blipFill>
          <a:blip r:embed="rId2"/>
          <a:stretch>
            <a:fillRect/>
          </a:stretch>
        </p:blipFill>
        <p:spPr>
          <a:xfrm>
            <a:off x="4654550" y="4098175"/>
            <a:ext cx="5321300" cy="17145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962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DB3ACD-15D9-294C-A3F8-40D4120653E7}"/>
              </a:ext>
            </a:extLst>
          </p:cNvPr>
          <p:cNvSpPr>
            <a:spLocks noGrp="1"/>
          </p:cNvSpPr>
          <p:nvPr>
            <p:ph idx="1"/>
          </p:nvPr>
        </p:nvSpPr>
        <p:spPr>
          <a:xfrm>
            <a:off x="838200" y="1981200"/>
            <a:ext cx="7543800" cy="5334000"/>
          </a:xfrm>
        </p:spPr>
        <p:txBody>
          <a:bodyPr/>
          <a:lstStyle/>
          <a:p>
            <a:r>
              <a:rPr lang="en-US" dirty="0"/>
              <a:t>Note that a filtering condition returns a subset</a:t>
            </a:r>
          </a:p>
          <a:p>
            <a:pPr lvl="1"/>
            <a:r>
              <a:rPr lang="en-US" altLang="zh-CN" dirty="0"/>
              <a:t>However, if you return </a:t>
            </a:r>
            <a:r>
              <a:rPr lang="en-US" altLang="zh-CN" dirty="0">
                <a:solidFill>
                  <a:srgbClr val="A2424F"/>
                </a:solidFill>
              </a:rPr>
              <a:t>some column(s) </a:t>
            </a:r>
            <a:r>
              <a:rPr lang="en-US" altLang="zh-CN" dirty="0"/>
              <a:t>from a table, there can be </a:t>
            </a:r>
            <a:r>
              <a:rPr lang="en-US" altLang="zh-CN" dirty="0">
                <a:solidFill>
                  <a:srgbClr val="A2424F"/>
                </a:solidFill>
              </a:rPr>
              <a:t>duplicates</a:t>
            </a:r>
          </a:p>
        </p:txBody>
      </p:sp>
      <p:sp>
        <p:nvSpPr>
          <p:cNvPr id="3" name="Title 2">
            <a:extLst>
              <a:ext uri="{FF2B5EF4-FFF2-40B4-BE49-F238E27FC236}">
                <a16:creationId xmlns:a16="http://schemas.microsoft.com/office/drawing/2014/main" id="{13CBE57A-BFDE-D34E-8AF8-32B8E7A81D20}"/>
              </a:ext>
            </a:extLst>
          </p:cNvPr>
          <p:cNvSpPr>
            <a:spLocks noGrp="1"/>
          </p:cNvSpPr>
          <p:nvPr>
            <p:ph type="title"/>
          </p:nvPr>
        </p:nvSpPr>
        <p:spPr/>
        <p:txBody>
          <a:bodyPr/>
          <a:lstStyle/>
          <a:p>
            <a:r>
              <a:rPr lang="en-CN" dirty="0"/>
              <a:t>Filtering</a:t>
            </a:r>
          </a:p>
        </p:txBody>
      </p:sp>
      <p:pic>
        <p:nvPicPr>
          <p:cNvPr id="4" name="Picture 3">
            <a:extLst>
              <a:ext uri="{FF2B5EF4-FFF2-40B4-BE49-F238E27FC236}">
                <a16:creationId xmlns:a16="http://schemas.microsoft.com/office/drawing/2014/main" id="{64335893-2A45-4044-8C99-0ED207138427}"/>
              </a:ext>
            </a:extLst>
          </p:cNvPr>
          <p:cNvPicPr>
            <a:picLocks noChangeAspect="1"/>
          </p:cNvPicPr>
          <p:nvPr/>
        </p:nvPicPr>
        <p:blipFill>
          <a:blip r:embed="rId3"/>
          <a:stretch>
            <a:fillRect/>
          </a:stretch>
        </p:blipFill>
        <p:spPr>
          <a:xfrm>
            <a:off x="11049000" y="1600200"/>
            <a:ext cx="2197100" cy="5334000"/>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1F17F28F-D823-D543-91F1-576427C65061}"/>
              </a:ext>
            </a:extLst>
          </p:cNvPr>
          <p:cNvPicPr>
            <a:picLocks noChangeAspect="1"/>
          </p:cNvPicPr>
          <p:nvPr/>
        </p:nvPicPr>
        <p:blipFill>
          <a:blip r:embed="rId4"/>
          <a:stretch>
            <a:fillRect/>
          </a:stretch>
        </p:blipFill>
        <p:spPr>
          <a:xfrm>
            <a:off x="3429000" y="4114800"/>
            <a:ext cx="6223000" cy="3168418"/>
          </a:xfrm>
          <a:prstGeom prst="rect">
            <a:avLst/>
          </a:prstGeom>
        </p:spPr>
      </p:pic>
    </p:spTree>
    <p:extLst>
      <p:ext uri="{BB962C8B-B14F-4D97-AF65-F5344CB8AC3E}">
        <p14:creationId xmlns:p14="http://schemas.microsoft.com/office/powerpoint/2010/main" val="164023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FA0BF6-EE66-4E44-B05F-5534ABAC1775}"/>
              </a:ext>
            </a:extLst>
          </p:cNvPr>
          <p:cNvSpPr>
            <a:spLocks noGrp="1"/>
          </p:cNvSpPr>
          <p:nvPr>
            <p:ph idx="1"/>
          </p:nvPr>
        </p:nvSpPr>
        <p:spPr/>
        <p:txBody>
          <a:bodyPr/>
          <a:lstStyle/>
          <a:p>
            <a:r>
              <a:rPr lang="en-US" dirty="0"/>
              <a:t>An attribute can be a literal </a:t>
            </a:r>
            <a:r>
              <a:rPr lang="en-US" dirty="0">
                <a:solidFill>
                  <a:srgbClr val="A2424F"/>
                </a:solidFill>
              </a:rPr>
              <a:t>without</a:t>
            </a:r>
            <a:r>
              <a:rPr lang="en-US" dirty="0"/>
              <a:t> </a:t>
            </a:r>
            <a:r>
              <a:rPr lang="en-US" dirty="0">
                <a:solidFill>
                  <a:srgbClr val="A2424F"/>
                </a:solidFill>
              </a:rPr>
              <a:t>from</a:t>
            </a:r>
            <a:r>
              <a:rPr lang="en-US" dirty="0"/>
              <a:t>  clause</a:t>
            </a:r>
          </a:p>
          <a:p>
            <a:pPr marL="0" indent="0" algn="ctr">
              <a:buNone/>
            </a:pPr>
            <a:r>
              <a:rPr lang="en-US" sz="2800" dirty="0">
                <a:solidFill>
                  <a:srgbClr val="A2424F"/>
                </a:solidFill>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'437’</a:t>
            </a:r>
          </a:p>
          <a:p>
            <a:pPr lvl="1"/>
            <a:r>
              <a:rPr lang="en-US" dirty="0"/>
              <a:t>It returns a table with one column and a single row with value “437”</a:t>
            </a:r>
          </a:p>
          <a:p>
            <a:pPr lvl="1"/>
            <a:r>
              <a:rPr lang="en-US" altLang="zh-CN" dirty="0"/>
              <a:t>You c</a:t>
            </a:r>
            <a:r>
              <a:rPr lang="en-US" dirty="0"/>
              <a:t>an give the column a name using:</a:t>
            </a:r>
          </a:p>
          <a:p>
            <a:pPr marL="0" indent="0" algn="ctr">
              <a:buNone/>
            </a:pPr>
            <a:r>
              <a:rPr lang="en-US" sz="2800" dirty="0">
                <a:solidFill>
                  <a:srgbClr val="A2424F"/>
                </a:solidFill>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'437' as FOO</a:t>
            </a:r>
            <a:endParaRPr lang="en-US" sz="2800" dirty="0"/>
          </a:p>
          <a:p>
            <a:r>
              <a:rPr lang="en-US" dirty="0"/>
              <a:t>An attribute can be a literal </a:t>
            </a:r>
            <a:r>
              <a:rPr lang="en-US" dirty="0">
                <a:solidFill>
                  <a:srgbClr val="A2424F"/>
                </a:solidFill>
              </a:rPr>
              <a:t>with</a:t>
            </a:r>
            <a:r>
              <a:rPr lang="en-US" dirty="0"/>
              <a:t> </a:t>
            </a:r>
            <a:r>
              <a:rPr lang="en-US" dirty="0">
                <a:solidFill>
                  <a:srgbClr val="A2424F"/>
                </a:solidFill>
              </a:rPr>
              <a:t>from</a:t>
            </a:r>
            <a:r>
              <a:rPr lang="en-US" dirty="0"/>
              <a:t>  clause</a:t>
            </a:r>
          </a:p>
          <a:p>
            <a:pPr marL="0" indent="0" algn="ctr">
              <a:buNone/>
            </a:pPr>
            <a:r>
              <a:rPr lang="en-US" sz="2800" dirty="0">
                <a:solidFill>
                  <a:srgbClr val="A2424F"/>
                </a:solidFill>
                <a:latin typeface="Consolas" panose="020B0609020204030204" pitchFamily="49" charset="0"/>
                <a:cs typeface="Consolas" panose="020B0609020204030204" pitchFamily="49" charset="0"/>
              </a:rPr>
              <a:t>select</a:t>
            </a:r>
            <a:r>
              <a:rPr lang="en-US" sz="2800" dirty="0">
                <a:latin typeface="Consolas" panose="020B0609020204030204" pitchFamily="49" charset="0"/>
                <a:cs typeface="Consolas" panose="020B0609020204030204" pitchFamily="49" charset="0"/>
              </a:rPr>
              <a:t> 'A’ </a:t>
            </a:r>
            <a:r>
              <a:rPr lang="en-US" sz="2800" dirty="0">
                <a:solidFill>
                  <a:srgbClr val="A2424F"/>
                </a:solidFill>
                <a:latin typeface="Consolas" panose="020B0609020204030204" pitchFamily="49" charset="0"/>
                <a:cs typeface="Consolas" panose="020B0609020204030204" pitchFamily="49" charset="0"/>
              </a:rPr>
              <a:t>from</a:t>
            </a:r>
            <a:r>
              <a:rPr lang="en-US" sz="2800" dirty="0">
                <a:latin typeface="Consolas" panose="020B0609020204030204" pitchFamily="49" charset="0"/>
                <a:cs typeface="Consolas" panose="020B0609020204030204" pitchFamily="49" charset="0"/>
              </a:rPr>
              <a:t> movies</a:t>
            </a:r>
          </a:p>
          <a:p>
            <a:pPr lvl="1"/>
            <a:r>
              <a:rPr lang="en-US" dirty="0"/>
              <a:t>It returns a table with one column and N rows (number of tuples/rows in the movies table), each row with value “A”</a:t>
            </a:r>
          </a:p>
          <a:p>
            <a:endParaRPr lang="en-CN" dirty="0"/>
          </a:p>
        </p:txBody>
      </p:sp>
      <p:sp>
        <p:nvSpPr>
          <p:cNvPr id="3" name="Title 2">
            <a:extLst>
              <a:ext uri="{FF2B5EF4-FFF2-40B4-BE49-F238E27FC236}">
                <a16:creationId xmlns:a16="http://schemas.microsoft.com/office/drawing/2014/main" id="{BBE78909-D6EA-CB44-8B12-CAB083519060}"/>
              </a:ext>
            </a:extLst>
          </p:cNvPr>
          <p:cNvSpPr>
            <a:spLocks noGrp="1"/>
          </p:cNvSpPr>
          <p:nvPr>
            <p:ph type="title"/>
          </p:nvPr>
        </p:nvSpPr>
        <p:spPr/>
        <p:txBody>
          <a:bodyPr/>
          <a:lstStyle/>
          <a:p>
            <a:r>
              <a:rPr lang="en-CN" dirty="0"/>
              <a:t>Select without From or Where</a:t>
            </a:r>
          </a:p>
        </p:txBody>
      </p:sp>
    </p:spTree>
    <p:extLst>
      <p:ext uri="{BB962C8B-B14F-4D97-AF65-F5344CB8AC3E}">
        <p14:creationId xmlns:p14="http://schemas.microsoft.com/office/powerpoint/2010/main" val="3854283565"/>
      </p:ext>
    </p:extLst>
  </p:cSld>
  <p:clrMapOvr>
    <a:masterClrMapping/>
  </p:clrMapOvr>
</p:sld>
</file>

<file path=ppt/theme/theme1.xml><?xml version="1.0" encoding="utf-8"?>
<a:theme xmlns:a="http://schemas.openxmlformats.org/drawingml/2006/main" name="Blank Presentation">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14701</TotalTime>
  <Words>2266</Words>
  <Application>Microsoft Office PowerPoint</Application>
  <PresentationFormat>自定义</PresentationFormat>
  <Paragraphs>262</Paragraphs>
  <Slides>45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Arial</vt:lpstr>
      <vt:lpstr>Consolas</vt:lpstr>
      <vt:lpstr>Lato</vt:lpstr>
      <vt:lpstr>Lato Black</vt:lpstr>
      <vt:lpstr>Montserrat</vt:lpstr>
      <vt:lpstr>Tahoma</vt:lpstr>
      <vt:lpstr>Times</vt:lpstr>
      <vt:lpstr>Blank Presentation</vt:lpstr>
      <vt:lpstr> Principles of Database Systems (CS307) Lecture 3: Retrieving Data from One Table</vt:lpstr>
      <vt:lpstr>Select</vt:lpstr>
      <vt:lpstr>Select</vt:lpstr>
      <vt:lpstr>Restrictions</vt:lpstr>
      <vt:lpstr>Restrictions</vt:lpstr>
      <vt:lpstr>Comparison</vt:lpstr>
      <vt:lpstr>String Constants</vt:lpstr>
      <vt:lpstr>Filtering</vt:lpstr>
      <vt:lpstr>Select without From or Where</vt:lpstr>
      <vt:lpstr>Arithmetic Expression</vt:lpstr>
      <vt:lpstr>Arithmetic Expression</vt:lpstr>
      <vt:lpstr>Logical Connectives</vt:lpstr>
      <vt:lpstr>Logical Connectives</vt:lpstr>
      <vt:lpstr>Logical Connectives</vt:lpstr>
      <vt:lpstr>Logical Connectives</vt:lpstr>
      <vt:lpstr>Logical Connectives</vt:lpstr>
      <vt:lpstr>Logical Connectives</vt:lpstr>
      <vt:lpstr>Logical Connectives</vt:lpstr>
      <vt:lpstr>Logical Connectives</vt:lpstr>
      <vt:lpstr>between Comparison Operator</vt:lpstr>
      <vt:lpstr>between Comparison Operator</vt:lpstr>
      <vt:lpstr>like</vt:lpstr>
      <vt:lpstr>like</vt:lpstr>
      <vt:lpstr>Date</vt:lpstr>
      <vt:lpstr>Date</vt:lpstr>
      <vt:lpstr>Date and Datetime</vt:lpstr>
      <vt:lpstr>NULL</vt:lpstr>
      <vt:lpstr>NULL</vt:lpstr>
      <vt:lpstr>Some Functions</vt:lpstr>
      <vt:lpstr>Some Functions – Compute and Derive</vt:lpstr>
      <vt:lpstr>Some Functions</vt:lpstr>
      <vt:lpstr>Some Functions</vt:lpstr>
      <vt:lpstr>Some Functions</vt:lpstr>
      <vt:lpstr>Some Functions</vt:lpstr>
      <vt:lpstr>Some Functions</vt:lpstr>
      <vt:lpstr>Some Functions</vt:lpstr>
      <vt:lpstr>Some Functions</vt:lpstr>
      <vt:lpstr>Case</vt:lpstr>
      <vt:lpstr>Case</vt:lpstr>
      <vt:lpstr>Case</vt:lpstr>
      <vt:lpstr>Case</vt:lpstr>
      <vt:lpstr>Case</vt:lpstr>
      <vt:lpstr>Case</vt:lpstr>
      <vt:lpstr>Case</vt:lpstr>
      <vt:lpstr>Case</vt:lpstr>
    </vt:vector>
  </TitlesOfParts>
  <Manager/>
  <Company>Melissa Kingman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Melissa Kingman</dc:creator>
  <cp:keywords/>
  <dc:description/>
  <cp:lastModifiedBy>Cheng Ran</cp:lastModifiedBy>
  <cp:revision>2510</cp:revision>
  <dcterms:created xsi:type="dcterms:W3CDTF">2008-06-27T17:43:02Z</dcterms:created>
  <dcterms:modified xsi:type="dcterms:W3CDTF">2022-09-26T01:40:06Z</dcterms:modified>
  <cp:category/>
</cp:coreProperties>
</file>