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478" r:id="rId2"/>
    <p:sldId id="839" r:id="rId3"/>
    <p:sldId id="776" r:id="rId4"/>
    <p:sldId id="777" r:id="rId5"/>
    <p:sldId id="778" r:id="rId6"/>
    <p:sldId id="779" r:id="rId7"/>
    <p:sldId id="784" r:id="rId8"/>
    <p:sldId id="780" r:id="rId9"/>
    <p:sldId id="785" r:id="rId10"/>
    <p:sldId id="786" r:id="rId11"/>
    <p:sldId id="787" r:id="rId12"/>
    <p:sldId id="781" r:id="rId13"/>
    <p:sldId id="788" r:id="rId14"/>
    <p:sldId id="789" r:id="rId15"/>
    <p:sldId id="790" r:id="rId16"/>
    <p:sldId id="791" r:id="rId17"/>
    <p:sldId id="782" r:id="rId18"/>
    <p:sldId id="798" r:id="rId19"/>
    <p:sldId id="783" r:id="rId20"/>
    <p:sldId id="792" r:id="rId21"/>
    <p:sldId id="793" r:id="rId22"/>
    <p:sldId id="795" r:id="rId23"/>
    <p:sldId id="797" r:id="rId24"/>
    <p:sldId id="802" r:id="rId25"/>
    <p:sldId id="803" r:id="rId26"/>
    <p:sldId id="804" r:id="rId27"/>
    <p:sldId id="806" r:id="rId28"/>
    <p:sldId id="807" r:id="rId29"/>
    <p:sldId id="805" r:id="rId30"/>
    <p:sldId id="808" r:id="rId31"/>
    <p:sldId id="809" r:id="rId32"/>
    <p:sldId id="811" r:id="rId33"/>
    <p:sldId id="813" r:id="rId34"/>
    <p:sldId id="814" r:id="rId35"/>
    <p:sldId id="815" r:id="rId36"/>
    <p:sldId id="810" r:id="rId37"/>
    <p:sldId id="794" r:id="rId38"/>
    <p:sldId id="816" r:id="rId39"/>
    <p:sldId id="817" r:id="rId40"/>
    <p:sldId id="818" r:id="rId41"/>
    <p:sldId id="819" r:id="rId42"/>
    <p:sldId id="820" r:id="rId43"/>
    <p:sldId id="837" r:id="rId44"/>
    <p:sldId id="821" r:id="rId45"/>
    <p:sldId id="822" r:id="rId46"/>
    <p:sldId id="823" r:id="rId47"/>
    <p:sldId id="825" r:id="rId48"/>
    <p:sldId id="834" r:id="rId49"/>
    <p:sldId id="838" r:id="rId50"/>
    <p:sldId id="826" r:id="rId51"/>
    <p:sldId id="835" r:id="rId52"/>
    <p:sldId id="827" r:id="rId53"/>
    <p:sldId id="836" r:id="rId54"/>
    <p:sldId id="828" r:id="rId55"/>
    <p:sldId id="829" r:id="rId56"/>
    <p:sldId id="830" r:id="rId57"/>
  </p:sldIdLst>
  <p:sldSz cx="14630400" cy="82296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652780" indent="-19558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2611755" indent="-782955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18">
          <p15:clr>
            <a:srgbClr val="A4A3A4"/>
          </p15:clr>
        </p15:guide>
        <p15:guide id="2" pos="528">
          <p15:clr>
            <a:srgbClr val="A4A3A4"/>
          </p15:clr>
        </p15:guide>
        <p15:guide id="3" pos="86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424F"/>
    <a:srgbClr val="1086B9"/>
    <a:srgbClr val="DAFDD3"/>
    <a:srgbClr val="AADEBA"/>
    <a:srgbClr val="F3A999"/>
    <a:srgbClr val="98CFA8"/>
    <a:srgbClr val="F2F2F2"/>
    <a:srgbClr val="FCF9EC"/>
    <a:srgbClr val="2BAC54"/>
    <a:srgbClr val="4D9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184478-CF86-42AE-B5DE-1EC5D007FCCC}" v="2" dt="2022-10-16T10:23:43.1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0" autoAdjust="0"/>
    <p:restoredTop sz="92653" autoAdjust="0"/>
  </p:normalViewPr>
  <p:slideViewPr>
    <p:cSldViewPr>
      <p:cViewPr varScale="1">
        <p:scale>
          <a:sx n="76" d="100"/>
          <a:sy n="76" d="100"/>
        </p:scale>
        <p:origin x="547" y="62"/>
      </p:cViewPr>
      <p:guideLst>
        <p:guide orient="horz" pos="2418"/>
        <p:guide pos="528"/>
        <p:guide pos="86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Ran" userId="dbeed8448c6bb12c" providerId="LiveId" clId="{73184478-CF86-42AE-B5DE-1EC5D007FCCC}"/>
    <pc:docChg chg="undo custSel modSld">
      <pc:chgData name="Cheng Ran" userId="dbeed8448c6bb12c" providerId="LiveId" clId="{73184478-CF86-42AE-B5DE-1EC5D007FCCC}" dt="2022-10-16T10:30:49.344" v="43" actId="5793"/>
      <pc:docMkLst>
        <pc:docMk/>
      </pc:docMkLst>
      <pc:sldChg chg="modSp mod">
        <pc:chgData name="Cheng Ran" userId="dbeed8448c6bb12c" providerId="LiveId" clId="{73184478-CF86-42AE-B5DE-1EC5D007FCCC}" dt="2022-10-16T10:23:55.155" v="31" actId="20577"/>
        <pc:sldMkLst>
          <pc:docMk/>
          <pc:sldMk cId="0" sldId="478"/>
        </pc:sldMkLst>
        <pc:spChg chg="mod">
          <ac:chgData name="Cheng Ran" userId="dbeed8448c6bb12c" providerId="LiveId" clId="{73184478-CF86-42AE-B5DE-1EC5D007FCCC}" dt="2022-10-16T10:23:55.155" v="31" actId="20577"/>
          <ac:spMkLst>
            <pc:docMk/>
            <pc:sldMk cId="0" sldId="478"/>
            <ac:spMk id="2" creationId="{00000000-0000-0000-0000-000000000000}"/>
          </ac:spMkLst>
        </pc:spChg>
        <pc:spChg chg="mod">
          <ac:chgData name="Cheng Ran" userId="dbeed8448c6bb12c" providerId="LiveId" clId="{73184478-CF86-42AE-B5DE-1EC5D007FCCC}" dt="2022-10-16T10:23:45.185" v="9" actId="20577"/>
          <ac:spMkLst>
            <pc:docMk/>
            <pc:sldMk cId="0" sldId="478"/>
            <ac:spMk id="8194" creationId="{00000000-0000-0000-0000-000000000000}"/>
          </ac:spMkLst>
        </pc:spChg>
      </pc:sldChg>
      <pc:sldChg chg="delSp modSp mod">
        <pc:chgData name="Cheng Ran" userId="dbeed8448c6bb12c" providerId="LiveId" clId="{73184478-CF86-42AE-B5DE-1EC5D007FCCC}" dt="2022-10-16T10:30:49.344" v="43" actId="5793"/>
        <pc:sldMkLst>
          <pc:docMk/>
          <pc:sldMk cId="4263224392" sldId="777"/>
        </pc:sldMkLst>
        <pc:spChg chg="mod">
          <ac:chgData name="Cheng Ran" userId="dbeed8448c6bb12c" providerId="LiveId" clId="{73184478-CF86-42AE-B5DE-1EC5D007FCCC}" dt="2022-10-16T10:30:49.344" v="43" actId="5793"/>
          <ac:spMkLst>
            <pc:docMk/>
            <pc:sldMk cId="4263224392" sldId="777"/>
            <ac:spMk id="2" creationId="{B1F7FD41-017E-7E48-8CA9-DC1A9F953B39}"/>
          </ac:spMkLst>
        </pc:spChg>
        <pc:spChg chg="del">
          <ac:chgData name="Cheng Ran" userId="dbeed8448c6bb12c" providerId="LiveId" clId="{73184478-CF86-42AE-B5DE-1EC5D007FCCC}" dt="2022-10-16T10:30:06.696" v="33" actId="478"/>
          <ac:spMkLst>
            <pc:docMk/>
            <pc:sldMk cId="4263224392" sldId="777"/>
            <ac:spMk id="6" creationId="{EA599C00-AB1A-014D-8FD5-A4150BC9564D}"/>
          </ac:spMkLst>
        </pc:spChg>
        <pc:spChg chg="del">
          <ac:chgData name="Cheng Ran" userId="dbeed8448c6bb12c" providerId="LiveId" clId="{73184478-CF86-42AE-B5DE-1EC5D007FCCC}" dt="2022-10-16T10:30:08.029" v="34" actId="478"/>
          <ac:spMkLst>
            <pc:docMk/>
            <pc:sldMk cId="4263224392" sldId="777"/>
            <ac:spMk id="8" creationId="{B6E03E94-7E7C-9D4B-8E4C-245B7966DD7A}"/>
          </ac:spMkLst>
        </pc:spChg>
        <pc:spChg chg="del">
          <ac:chgData name="Cheng Ran" userId="dbeed8448c6bb12c" providerId="LiveId" clId="{73184478-CF86-42AE-B5DE-1EC5D007FCCC}" dt="2022-10-16T10:30:03.216" v="32" actId="478"/>
          <ac:spMkLst>
            <pc:docMk/>
            <pc:sldMk cId="4263224392" sldId="777"/>
            <ac:spMk id="9" creationId="{4EEF68B0-A2E8-F84C-AA5B-ACC1B77B845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967086C5-CEC5-47F0-83F0-856B364B431D}" type="datetimeFigureOut">
              <a:rPr lang="en-US" altLang="en-US"/>
              <a:t>10/16/2022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20E07255-940D-4BDF-BD2F-B73D8A194996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34487-1A6A-4FE7-847E-D06598E2322B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2D99C-A557-43A7-946E-F176689ED4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5900" indent="-215900">
              <a:lnSpc>
                <a:spcPct val="100000"/>
              </a:lnSpc>
            </a:pPr>
            <a:r>
              <a:rPr lang="en-US" altLang="zh-CN" dirty="0">
                <a:sym typeface="+mn-ea"/>
              </a:rPr>
              <a:t>In this chapter, I will introduce how to retrieve data from one table. Just from one table. I will introduce how to retrieve data from multiple table in next chapter.</a:t>
            </a:r>
            <a:endParaRPr lang="en-US" altLang="zh-CN" dirty="0"/>
          </a:p>
          <a:p>
            <a:pPr marL="215900" indent="-215900">
              <a:lnSpc>
                <a:spcPct val="100000"/>
              </a:lnSpc>
            </a:pPr>
            <a:endParaRPr lang="zh-CN" altLang="en-US" dirty="0"/>
          </a:p>
          <a:p>
            <a:pPr marL="215900" indent="-215900">
              <a:lnSpc>
                <a:spcPct val="100000"/>
              </a:lnSpc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2D99C-A557-43A7-946E-F176689ED48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2D99C-A557-43A7-946E-F176689ED48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268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2D99C-A557-43A7-946E-F176689ED48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521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2D99C-A557-43A7-946E-F176689ED48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79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0" y="2819400"/>
            <a:ext cx="11506200" cy="2806787"/>
          </a:xfrm>
          <a:prstGeom prst="rect">
            <a:avLst/>
          </a:prstGeom>
        </p:spPr>
        <p:txBody>
          <a:bodyPr/>
          <a:lstStyle>
            <a:lvl1pPr algn="l">
              <a:defRPr sz="4600">
                <a:solidFill>
                  <a:srgbClr val="A2424F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715000"/>
            <a:ext cx="11506200" cy="1676400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3000">
                <a:latin typeface="Montserrat" panose="02000505000000020004" pitchFamily="2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981200"/>
            <a:ext cx="12954000" cy="5334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buClr>
                <a:srgbClr val="A2424F"/>
              </a:buClr>
              <a:defRPr>
                <a:latin typeface="Lato" panose="020F0502020204030203" pitchFamily="34" charset="0"/>
              </a:defRPr>
            </a:lvl1pPr>
            <a:lvl2pPr>
              <a:buClr>
                <a:schemeClr val="bg1">
                  <a:lumMod val="65000"/>
                </a:schemeClr>
              </a:buClr>
              <a:defRPr>
                <a:latin typeface="Lato" panose="020F0502020204030203" pitchFamily="34" charset="0"/>
              </a:defRPr>
            </a:lvl2pPr>
            <a:lvl3pPr>
              <a:buClr>
                <a:srgbClr val="F3A999"/>
              </a:buCl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838200" y="330200"/>
            <a:ext cx="12954000" cy="14224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="1">
                <a:solidFill>
                  <a:srgbClr val="A2424F"/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A2424F"/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 bwMode="auto">
          <a:xfrm flipV="1">
            <a:off x="2895600" y="1214438"/>
            <a:ext cx="0" cy="5867400"/>
          </a:xfrm>
          <a:prstGeom prst="line">
            <a:avLst/>
          </a:prstGeom>
          <a:noFill/>
          <a:ln w="19050" algn="ctr">
            <a:solidFill>
              <a:schemeClr val="accent3">
                <a:alpha val="43921"/>
              </a:schemeClr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48000" y="2590800"/>
            <a:ext cx="10058400" cy="3048000"/>
          </a:xfrm>
        </p:spPr>
        <p:txBody>
          <a:bodyPr anchor="ctr"/>
          <a:lstStyle>
            <a:lvl1pPr marL="0" indent="0">
              <a:buNone/>
              <a:defRPr sz="4600">
                <a:solidFill>
                  <a:srgbClr val="A2424F"/>
                </a:solidFill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16736" y="7751742"/>
            <a:ext cx="2966725" cy="438150"/>
          </a:xfrm>
          <a:prstGeom prst="rect">
            <a:avLst/>
          </a:prstGeom>
        </p:spPr>
        <p:txBody>
          <a:bodyPr/>
          <a:lstStyle/>
          <a:p>
            <a:fld id="{71870A07-625F-4141-A252-1CF739E29EFB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23422" y="7885676"/>
            <a:ext cx="5787365" cy="304216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55970" y="7864752"/>
            <a:ext cx="1574430" cy="304216"/>
          </a:xfrm>
        </p:spPr>
        <p:txBody>
          <a:bodyPr/>
          <a:lstStyle/>
          <a:p>
            <a:fld id="{BFD3BF4F-535B-4E63-8066-DB812B2065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1295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7" name="Title Placeholder 3"/>
          <p:cNvSpPr>
            <a:spLocks noGrp="1"/>
          </p:cNvSpPr>
          <p:nvPr>
            <p:ph type="title"/>
          </p:nvPr>
        </p:nvSpPr>
        <p:spPr bwMode="auto">
          <a:xfrm>
            <a:off x="838200" y="330200"/>
            <a:ext cx="129540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A2424F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MS PGothic" panose="020B0600070205080204" pitchFamily="34" charset="-128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MS PGothic" panose="020B0600070205080204" pitchFamily="34" charset="-128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MS PGothic" panose="020B0600070205080204" pitchFamily="34" charset="-128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MS PGothic" panose="020B0600070205080204" pitchFamily="34" charset="-128"/>
          <a:cs typeface="Tahoma" panose="020B0604030504040204" pitchFamily="34" charset="0"/>
        </a:defRPr>
      </a:lvl5pPr>
      <a:lvl6pPr marL="653415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6pPr>
      <a:lvl7pPr marL="1306195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7pPr>
      <a:lvl8pPr marL="1959610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8pPr>
      <a:lvl9pPr marL="2612390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9pPr>
    </p:titleStyle>
    <p:bodyStyle>
      <a:lvl1pPr marL="335280" indent="-335280" algn="l" rtl="0" eaLnBrk="0" fontAlgn="base" hangingPunct="0">
        <a:spcBef>
          <a:spcPts val="400"/>
        </a:spcBef>
        <a:spcAft>
          <a:spcPts val="200"/>
        </a:spcAft>
        <a:buClr>
          <a:schemeClr val="bg2"/>
        </a:buClr>
        <a:buSzPct val="80000"/>
        <a:buChar char="•"/>
        <a:defRPr sz="30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7705" indent="-352425" algn="l" rtl="0" eaLnBrk="0" fontAlgn="base" hangingPunct="0">
        <a:spcBef>
          <a:spcPts val="400"/>
        </a:spcBef>
        <a:spcAft>
          <a:spcPts val="200"/>
        </a:spcAft>
        <a:buClr>
          <a:srgbClr val="ADD3F7"/>
        </a:buClr>
        <a:buSzPct val="90000"/>
        <a:buFont typeface="Times" panose="02020603050405020304" pitchFamily="18" charset="0"/>
        <a:buChar char="•"/>
        <a:defRPr sz="26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631950" indent="-325755" algn="l" rtl="0" eaLnBrk="0" fontAlgn="base" hangingPunct="0">
        <a:spcBef>
          <a:spcPts val="400"/>
        </a:spcBef>
        <a:spcAft>
          <a:spcPts val="200"/>
        </a:spcAft>
        <a:buClr>
          <a:schemeClr val="tx2"/>
        </a:buClr>
        <a:buSzPct val="90000"/>
        <a:buChar char="•"/>
        <a:defRPr sz="24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2284730" indent="-325755" algn="l" rtl="0" eaLnBrk="0" fontAlgn="base" hangingPunct="0">
        <a:spcBef>
          <a:spcPts val="400"/>
        </a:spcBef>
        <a:spcAft>
          <a:spcPts val="200"/>
        </a:spcAft>
        <a:buChar char="–"/>
        <a:defRPr sz="20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938780" indent="-325755" algn="l" rtl="0" eaLnBrk="0" fontAlgn="base" hangingPunct="0">
        <a:spcBef>
          <a:spcPts val="400"/>
        </a:spcBef>
        <a:spcAft>
          <a:spcPts val="200"/>
        </a:spcAft>
        <a:buChar char="»"/>
        <a:defRPr sz="20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3592195" indent="-326390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6pPr>
      <a:lvl7pPr marL="4244975" indent="-326390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7pPr>
      <a:lvl8pPr marL="4898390" indent="-326390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8pPr>
      <a:lvl9pPr marL="5551170" indent="-326390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41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19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61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39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80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58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78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ctrTitle"/>
          </p:nvPr>
        </p:nvSpPr>
        <p:spPr>
          <a:xfrm>
            <a:off x="914400" y="2144056"/>
            <a:ext cx="12801600" cy="1739900"/>
          </a:xfrm>
        </p:spPr>
        <p:txBody>
          <a:bodyPr/>
          <a:lstStyle/>
          <a:p>
            <a:pPr algn="ctr"/>
            <a:br>
              <a:rPr lang="en-US" altLang="en-US" sz="4000" b="1" dirty="0">
                <a:latin typeface="Lato" panose="020F0502020204030203" pitchFamily="34" charset="0"/>
              </a:rPr>
            </a:br>
            <a:r>
              <a:rPr lang="en-US" altLang="en-US" sz="4000" b="1" dirty="0">
                <a:latin typeface="Lato" panose="020F0502020204030203" pitchFamily="34" charset="0"/>
              </a:rPr>
              <a:t>Principles of Database Systems (</a:t>
            </a:r>
            <a:r>
              <a:rPr lang="en-US" altLang="en-US" sz="4000" b="1" dirty="0">
                <a:solidFill>
                  <a:srgbClr val="A2424F"/>
                </a:solidFill>
                <a:latin typeface="Lato" panose="020F0502020204030203" pitchFamily="34" charset="0"/>
              </a:rPr>
              <a:t>CS307)</a:t>
            </a:r>
            <a:br>
              <a:rPr lang="en-US" altLang="en-US" sz="4000" b="1" dirty="0">
                <a:solidFill>
                  <a:srgbClr val="A2424F"/>
                </a:solidFill>
                <a:latin typeface="Lato" panose="020F0502020204030203" pitchFamily="34" charset="0"/>
              </a:rPr>
            </a:br>
            <a:r>
              <a:rPr lang="en-US" altLang="en-US" sz="3200" dirty="0">
                <a:latin typeface="Lato" panose="020F0502020204030203" pitchFamily="34" charset="0"/>
              </a:rPr>
              <a:t>Lecture </a:t>
            </a:r>
            <a:r>
              <a:rPr lang="en-US" altLang="zh-CN" sz="3200" dirty="0">
                <a:latin typeface="Lato" panose="020F0502020204030203" pitchFamily="34" charset="0"/>
              </a:rPr>
              <a:t>5</a:t>
            </a:r>
            <a:r>
              <a:rPr lang="en-US" altLang="en-US" sz="3200" dirty="0">
                <a:latin typeface="Lato" panose="020F0502020204030203" pitchFamily="34" charset="0"/>
              </a:rPr>
              <a:t>: More on Join; Set</a:t>
            </a:r>
            <a:r>
              <a:rPr lang="zh-CN" altLang="en-US" sz="3200" dirty="0">
                <a:latin typeface="Lato" panose="020F0502020204030203" pitchFamily="34" charset="0"/>
              </a:rPr>
              <a:t> </a:t>
            </a:r>
            <a:r>
              <a:rPr lang="en-US" altLang="zh-CN" sz="3200" dirty="0">
                <a:latin typeface="Lato" panose="020F0502020204030203" pitchFamily="34" charset="0"/>
              </a:rPr>
              <a:t>Operators;</a:t>
            </a:r>
            <a:r>
              <a:rPr lang="en-US" altLang="en-US" sz="3200" dirty="0">
                <a:latin typeface="Lato" panose="020F0502020204030203" pitchFamily="34" charset="0"/>
              </a:rPr>
              <a:t> Subqueries</a:t>
            </a:r>
            <a:endParaRPr lang="en-US" altLang="en-US" sz="4000" b="1" dirty="0">
              <a:solidFill>
                <a:srgbClr val="A2424F"/>
              </a:solidFill>
              <a:latin typeface="Lato" panose="020F0502020204030203" pitchFamily="34" charset="0"/>
            </a:endParaRPr>
          </a:p>
        </p:txBody>
      </p:sp>
      <p:sp>
        <p:nvSpPr>
          <p:cNvPr id="8194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1562100" y="4233206"/>
            <a:ext cx="11506200" cy="1981200"/>
          </a:xfrm>
        </p:spPr>
        <p:txBody>
          <a:bodyPr/>
          <a:lstStyle/>
          <a:p>
            <a:pPr algn="ctr">
              <a:lnSpc>
                <a:spcPct val="100000"/>
              </a:lnSpc>
              <a:spcAft>
                <a:spcPts val="200"/>
              </a:spcAft>
            </a:pPr>
            <a:r>
              <a:rPr lang="en-US" altLang="zh-CN" sz="3200" b="1" spc="-1" dirty="0">
                <a:latin typeface="Lato" panose="020F0502020204030203"/>
                <a:ea typeface="MS PGothic" panose="020B0600070205080204" pitchFamily="34" charset="-128"/>
              </a:rPr>
              <a:t>Ran Cheng</a:t>
            </a:r>
          </a:p>
          <a:p>
            <a:pPr algn="ctr">
              <a:lnSpc>
                <a:spcPct val="100000"/>
              </a:lnSpc>
              <a:spcAft>
                <a:spcPts val="200"/>
              </a:spcAft>
            </a:pPr>
            <a:endParaRPr lang="de-DE" altLang="zh-CN" sz="2000" spc="-1" dirty="0">
              <a:latin typeface="Lato" panose="020F0502020204030203"/>
              <a:ea typeface="MS PGothic" panose="020B0600070205080204" pitchFamily="34" charset="-128"/>
            </a:endParaRPr>
          </a:p>
          <a:p>
            <a:pPr algn="ctr">
              <a:spcAft>
                <a:spcPts val="200"/>
              </a:spcAft>
            </a:pP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Department </a:t>
            </a:r>
            <a:r>
              <a:rPr lang="de-DE" altLang="zh-CN" sz="2400" spc="-1" dirty="0" err="1">
                <a:latin typeface="Lato" panose="020F0502020204030203"/>
                <a:ea typeface="MS PGothic" panose="020B0600070205080204" pitchFamily="34" charset="-128"/>
              </a:rPr>
              <a:t>of</a:t>
            </a: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 Computer Science </a:t>
            </a:r>
            <a:r>
              <a:rPr lang="de-DE" altLang="zh-CN" sz="2400" spc="-1" dirty="0" err="1">
                <a:latin typeface="Lato" panose="020F0502020204030203"/>
                <a:ea typeface="MS PGothic" panose="020B0600070205080204" pitchFamily="34" charset="-128"/>
              </a:rPr>
              <a:t>and</a:t>
            </a: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 Engineering</a:t>
            </a:r>
          </a:p>
          <a:p>
            <a:pPr algn="ctr">
              <a:spcAft>
                <a:spcPts val="200"/>
              </a:spcAft>
            </a:pP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Southern University </a:t>
            </a:r>
            <a:r>
              <a:rPr lang="de-DE" altLang="zh-CN" sz="2400" spc="-1" dirty="0" err="1">
                <a:latin typeface="Lato" panose="020F0502020204030203"/>
                <a:ea typeface="MS PGothic" panose="020B0600070205080204" pitchFamily="34" charset="-128"/>
              </a:rPr>
              <a:t>of</a:t>
            </a: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 Science </a:t>
            </a:r>
            <a:r>
              <a:rPr lang="de-DE" altLang="zh-CN" sz="2400" spc="-1" dirty="0" err="1">
                <a:latin typeface="Lato" panose="020F0502020204030203"/>
                <a:ea typeface="MS PGothic" panose="020B0600070205080204" pitchFamily="34" charset="-128"/>
              </a:rPr>
              <a:t>and</a:t>
            </a: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 Technology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62150" y="7543800"/>
            <a:ext cx="10706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Most contents are from slides made by Stéphane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Faroult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, Dr.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Yuxin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 Ma, and the authors of Database System Concepts (7</a:t>
            </a:r>
            <a:r>
              <a:rPr lang="en-US" sz="16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th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 Edition).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Their original slides have been modified to adapt to the schedule of CS307 at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SUSTech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8894A2-74C5-4741-B4FE-29A7EDE2F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Left outer join</a:t>
            </a:r>
          </a:p>
          <a:p>
            <a:pPr lvl="1"/>
            <a:r>
              <a:rPr lang="en-CN" dirty="0"/>
              <a:t>Example: there is a movie in 2018 where there is no credit information</a:t>
            </a:r>
          </a:p>
          <a:p>
            <a:pPr lvl="2"/>
            <a:r>
              <a:rPr lang="en-CN" dirty="0"/>
              <a:t>#9203 (A Wrinkle in Time)</a:t>
            </a:r>
          </a:p>
          <a:p>
            <a:pPr lvl="2"/>
            <a:r>
              <a:rPr lang="en-CN" dirty="0"/>
              <a:t>Inner join of all 2018 movies will not show any matching results for that movie</a:t>
            </a:r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57B3B9-A25F-9844-978A-B1806631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Inner and Outer Joins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9309A4-DDA3-DF4B-8ECC-0AE27A7AD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197" y="3976813"/>
            <a:ext cx="5416906" cy="39225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18A677-DDAD-624A-B0A0-0CB10E72B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794" y="3949850"/>
            <a:ext cx="5092014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69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8894A2-74C5-4741-B4FE-29A7EDE2F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Left outer join</a:t>
            </a:r>
          </a:p>
          <a:p>
            <a:pPr lvl="1"/>
            <a:r>
              <a:rPr lang="en-CN" dirty="0"/>
              <a:t>Example: there is a movie in 2018 where there is no credit information</a:t>
            </a:r>
          </a:p>
          <a:p>
            <a:pPr lvl="2"/>
            <a:r>
              <a:rPr lang="en-CN" dirty="0"/>
              <a:t>#9203 (A Wrinkle in Time)</a:t>
            </a:r>
          </a:p>
          <a:p>
            <a:pPr lvl="2"/>
            <a:r>
              <a:rPr lang="en-CN" dirty="0"/>
              <a:t>Inner join of all 2018 movies will not show any matching results for that movie</a:t>
            </a:r>
          </a:p>
          <a:p>
            <a:pPr lvl="2"/>
            <a:r>
              <a:rPr lang="en-CN" dirty="0"/>
              <a:t>But, left (outer) join can give you a record for the movie (in the left table) where all right-table columns are null</a:t>
            </a:r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57B3B9-A25F-9844-978A-B1806631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Inner and Outer Joins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3C2AE3-5E31-1D4A-A49D-0CC140622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19895"/>
            <a:ext cx="14630400" cy="12795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4DE3D0-1641-5140-895E-C5350E4E4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432" y="4500046"/>
            <a:ext cx="7620000" cy="21198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B42CA63-5E63-AC44-946C-168E1D16B6D9}"/>
              </a:ext>
            </a:extLst>
          </p:cNvPr>
          <p:cNvSpPr/>
          <p:nvPr/>
        </p:nvSpPr>
        <p:spPr bwMode="auto">
          <a:xfrm>
            <a:off x="9067800" y="5449640"/>
            <a:ext cx="933450" cy="294080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BF9F1C-71D6-0846-9A81-A77989758437}"/>
              </a:ext>
            </a:extLst>
          </p:cNvPr>
          <p:cNvSpPr/>
          <p:nvPr/>
        </p:nvSpPr>
        <p:spPr bwMode="auto">
          <a:xfrm>
            <a:off x="0" y="7588389"/>
            <a:ext cx="14630400" cy="282575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F5103C-8D6F-7B49-96D4-6D71087E5A2B}"/>
              </a:ext>
            </a:extLst>
          </p:cNvPr>
          <p:cNvSpPr/>
          <p:nvPr/>
        </p:nvSpPr>
        <p:spPr>
          <a:xfrm>
            <a:off x="990600" y="4760079"/>
            <a:ext cx="5638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A2424F"/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 Pay attention to the syntax: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 join</a:t>
            </a:r>
            <a:r>
              <a:rPr lang="en-US" altLang="zh-CN" sz="2000" dirty="0">
                <a:solidFill>
                  <a:srgbClr val="A2424F"/>
                </a:solidFill>
                <a:latin typeface="Lato" panose="020F0502020204030203" pitchFamily="34" charset="77"/>
              </a:rPr>
              <a:t> 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or  </a:t>
            </a:r>
            <a:r>
              <a:rPr lang="en-US" altLang="zh-CN" sz="2000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 outer join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But some databases recognize the </a:t>
            </a:r>
            <a:r>
              <a:rPr lang="en-US" altLang="zh-CN" sz="2000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keyword, some do not. Refer to the database manual if you meet any error.</a:t>
            </a:r>
          </a:p>
        </p:txBody>
      </p:sp>
    </p:spTree>
    <p:extLst>
      <p:ext uri="{BB962C8B-B14F-4D97-AF65-F5344CB8AC3E}">
        <p14:creationId xmlns:p14="http://schemas.microsoft.com/office/powerpoint/2010/main" val="3930312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355BC1-5E8D-9A48-959F-39136BD7D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Left outer join</a:t>
            </a:r>
          </a:p>
          <a:p>
            <a:pPr lvl="1"/>
            <a:r>
              <a:rPr lang="en-CN" dirty="0">
                <a:solidFill>
                  <a:srgbClr val="A2424F"/>
                </a:solidFill>
              </a:rPr>
              <a:t>Why? </a:t>
            </a:r>
            <a:r>
              <a:rPr lang="en-CN" dirty="0"/>
              <a:t>Why should we show the records in the left table with no matches?</a:t>
            </a:r>
          </a:p>
          <a:p>
            <a:pPr lvl="1"/>
            <a:endParaRPr lang="en-CN" dirty="0"/>
          </a:p>
          <a:p>
            <a:pPr lvl="1"/>
            <a:r>
              <a:rPr lang="en-CN" dirty="0">
                <a:solidFill>
                  <a:srgbClr val="A2424F"/>
                </a:solidFill>
              </a:rPr>
              <a:t>Scenario: Movie Website (Douban, for example)</a:t>
            </a:r>
          </a:p>
          <a:p>
            <a:pPr lvl="2"/>
            <a:r>
              <a:rPr lang="en-CN" dirty="0"/>
              <a:t>We cannot just ignore the movies with no credit information</a:t>
            </a:r>
          </a:p>
          <a:p>
            <a:pPr lvl="2"/>
            <a:r>
              <a:rPr lang="en-CN" dirty="0"/>
              <a:t>Instead, we should list them and also show that credit information is missing</a:t>
            </a:r>
          </a:p>
          <a:p>
            <a:pPr lvl="2"/>
            <a:r>
              <a:rPr lang="en-CN" dirty="0"/>
              <a:t>All things can be done in a single query</a:t>
            </a:r>
          </a:p>
          <a:p>
            <a:pPr lvl="3"/>
            <a:r>
              <a:rPr lang="en-CN" dirty="0"/>
              <a:t>And we can distinguish between them by checking the values in the right-table columns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F178AB-E600-9B41-A8E3-C9FA1BD2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Inner and Outer Joins</a:t>
            </a:r>
          </a:p>
        </p:txBody>
      </p:sp>
    </p:spTree>
    <p:extLst>
      <p:ext uri="{BB962C8B-B14F-4D97-AF65-F5344CB8AC3E}">
        <p14:creationId xmlns:p14="http://schemas.microsoft.com/office/powerpoint/2010/main" val="3219167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563405-DB71-7248-8E46-2403E2928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Left outer join</a:t>
            </a:r>
          </a:p>
          <a:p>
            <a:pPr lvl="1"/>
            <a:r>
              <a:rPr lang="en-CN" dirty="0"/>
              <a:t>Another example: </a:t>
            </a:r>
            <a:r>
              <a:rPr lang="en-US" dirty="0"/>
              <a:t>let's count how many movies we have per country (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again</a:t>
            </a:r>
            <a:r>
              <a:rPr lang="en-US" dirty="0"/>
              <a:t>)</a:t>
            </a:r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5119DD-ADC3-7D48-A8CF-75A00F90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Inner and Outer Joins</a:t>
            </a:r>
          </a:p>
        </p:txBody>
      </p:sp>
    </p:spTree>
    <p:extLst>
      <p:ext uri="{BB962C8B-B14F-4D97-AF65-F5344CB8AC3E}">
        <p14:creationId xmlns:p14="http://schemas.microsoft.com/office/powerpoint/2010/main" val="1798782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563405-DB71-7248-8E46-2403E2928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Left outer join</a:t>
            </a:r>
          </a:p>
          <a:p>
            <a:pPr lvl="1"/>
            <a:r>
              <a:rPr lang="en-CN" dirty="0"/>
              <a:t>Another example: </a:t>
            </a:r>
            <a:r>
              <a:rPr lang="en-US" dirty="0"/>
              <a:t>let's count how many movies we have per country (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again</a:t>
            </a:r>
            <a:r>
              <a:rPr lang="en-US" dirty="0"/>
              <a:t>)</a:t>
            </a:r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5119DD-ADC3-7D48-A8CF-75A00F90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Inner and Outer Joins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6AE48-A227-A74D-A601-ECE29AB6B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06" y="3048000"/>
            <a:ext cx="6895330" cy="468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27AFDD-E305-7C40-9E31-FB7881A70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238345"/>
            <a:ext cx="4844924" cy="33308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5CEB4F-89DB-7241-A93E-4D445885FB5E}"/>
              </a:ext>
            </a:extLst>
          </p:cNvPr>
          <p:cNvSpPr/>
          <p:nvPr/>
        </p:nvSpPr>
        <p:spPr bwMode="auto">
          <a:xfrm>
            <a:off x="8458200" y="3238345"/>
            <a:ext cx="933450" cy="282575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21D821-0050-C046-8EDF-52C332CE0F6E}"/>
              </a:ext>
            </a:extLst>
          </p:cNvPr>
          <p:cNvSpPr/>
          <p:nvPr/>
        </p:nvSpPr>
        <p:spPr>
          <a:xfrm>
            <a:off x="9305925" y="5893534"/>
            <a:ext cx="5029199" cy="16312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A2424F"/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 “85 rows”: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Problem</a:t>
            </a:r>
          </a:p>
          <a:p>
            <a:pPr marL="99568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We have ~200 countries in total</a:t>
            </a:r>
          </a:p>
          <a:p>
            <a:pPr marL="99568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How can we show the other countries?</a:t>
            </a:r>
            <a:endParaRPr lang="en-US" altLang="zh-CN" sz="2000" dirty="0">
              <a:solidFill>
                <a:srgbClr val="A2424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846A7BA0-1ABD-4041-A1B7-3A4120ED9521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9391650" y="3379633"/>
            <a:ext cx="971549" cy="251390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53801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C887CC-98AA-E74C-B1BE-0604B0706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Left outer join</a:t>
            </a:r>
          </a:p>
          <a:p>
            <a:pPr lvl="1"/>
            <a:r>
              <a:rPr lang="en-CN" dirty="0"/>
              <a:t>All countries are here now</a:t>
            </a:r>
          </a:p>
          <a:p>
            <a:pPr lvl="1"/>
            <a:r>
              <a:rPr lang="en-CN" dirty="0"/>
              <a:t>In addition, </a:t>
            </a:r>
            <a:r>
              <a:rPr lang="en-CN" dirty="0">
                <a:solidFill>
                  <a:srgbClr val="A2424F"/>
                </a:solidFill>
              </a:rPr>
              <a:t>how can we replace nulls?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FBA74C-DF57-234B-A5FB-AC2B5849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Inner and Outer Joins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C8218A-A442-BC44-ADC2-5D446167D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220" y="2168013"/>
            <a:ext cx="6438900" cy="5486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387251-6154-5340-9301-93D1F0F0BF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5306" y="3048000"/>
            <a:ext cx="6895330" cy="46862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1D3D63-7A51-EB4A-A6C3-E909CE2CC393}"/>
              </a:ext>
            </a:extLst>
          </p:cNvPr>
          <p:cNvSpPr/>
          <p:nvPr/>
        </p:nvSpPr>
        <p:spPr bwMode="auto">
          <a:xfrm>
            <a:off x="3834581" y="4734232"/>
            <a:ext cx="1283109" cy="353962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774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C887CC-98AA-E74C-B1BE-0604B0706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Left outer join</a:t>
            </a:r>
          </a:p>
          <a:p>
            <a:pPr lvl="1"/>
            <a:r>
              <a:rPr lang="en-CN" dirty="0"/>
              <a:t>All countries are here now</a:t>
            </a:r>
          </a:p>
          <a:p>
            <a:pPr lvl="1"/>
            <a:r>
              <a:rPr lang="en-CN" dirty="0"/>
              <a:t>In addition, </a:t>
            </a:r>
            <a:r>
              <a:rPr lang="en-CN" dirty="0">
                <a:solidFill>
                  <a:srgbClr val="A2424F"/>
                </a:solidFill>
              </a:rPr>
              <a:t>how can we replace nulls?</a:t>
            </a:r>
          </a:p>
          <a:p>
            <a:pPr lvl="2"/>
            <a:r>
              <a:rPr lang="en-CN" dirty="0">
                <a:solidFill>
                  <a:srgbClr val="A2424F"/>
                </a:solidFill>
              </a:rPr>
              <a:t>Add another CASE condition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FBA74C-DF57-234B-A5FB-AC2B5849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Inner and Outer Joins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789637-3DA4-A14A-9B7D-9A748C690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2133600"/>
            <a:ext cx="6438900" cy="5257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B52325-DDD0-0647-9613-A25ACC138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26" y="3657600"/>
            <a:ext cx="686375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13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095B2B-9802-684F-8D1A-0CA57A54E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61535"/>
            <a:ext cx="12954000" cy="5334000"/>
          </a:xfrm>
        </p:spPr>
        <p:txBody>
          <a:bodyPr/>
          <a:lstStyle/>
          <a:p>
            <a:r>
              <a:rPr lang="en-CN" dirty="0"/>
              <a:t>Right outer join, full outer join</a:t>
            </a:r>
          </a:p>
          <a:p>
            <a:pPr lvl="1"/>
            <a:r>
              <a:rPr lang="en-US" dirty="0"/>
              <a:t>Books always refer to three kinds of outer joins. Only one is useful and we can forget about anything but the LEFT OUTER JOIN</a:t>
            </a:r>
          </a:p>
          <a:p>
            <a:pPr lvl="2"/>
            <a:r>
              <a:rPr lang="en-US" dirty="0">
                <a:solidFill>
                  <a:srgbClr val="A2424F"/>
                </a:solidFill>
              </a:rPr>
              <a:t>A right outer join can ALWAYS be rewritten as a left outer join</a:t>
            </a:r>
            <a:r>
              <a:rPr lang="en-US" dirty="0"/>
              <a:t> (by swapping the order of tables in the join list)</a:t>
            </a:r>
          </a:p>
          <a:p>
            <a:pPr lvl="2"/>
            <a:r>
              <a:rPr lang="en-US" dirty="0">
                <a:solidFill>
                  <a:srgbClr val="1086B9"/>
                </a:solidFill>
              </a:rPr>
              <a:t>A full outer join is seldom used</a:t>
            </a:r>
          </a:p>
          <a:p>
            <a:pPr lvl="1"/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680FC7-3BF8-844D-A4FD-77AA296F0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Inner and Outer Joins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D9CD50-315C-2247-908A-9578FBB42069}"/>
              </a:ext>
            </a:extLst>
          </p:cNvPr>
          <p:cNvGrpSpPr/>
          <p:nvPr/>
        </p:nvGrpSpPr>
        <p:grpSpPr>
          <a:xfrm>
            <a:off x="2603500" y="4755134"/>
            <a:ext cx="9423400" cy="3025862"/>
            <a:chOff x="1905000" y="3429000"/>
            <a:chExt cx="11074400" cy="3556000"/>
          </a:xfrm>
        </p:grpSpPr>
        <p:pic>
          <p:nvPicPr>
            <p:cNvPr id="4098" name="Picture 2" descr="PostgreSQL 右连接">
              <a:extLst>
                <a:ext uri="{FF2B5EF4-FFF2-40B4-BE49-F238E27FC236}">
                  <a16:creationId xmlns:a16="http://schemas.microsoft.com/office/drawing/2014/main" id="{28554147-6119-5543-95AF-708252EE96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3429000"/>
              <a:ext cx="5080000" cy="355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PostgreSQL 全连接">
              <a:extLst>
                <a:ext uri="{FF2B5EF4-FFF2-40B4-BE49-F238E27FC236}">
                  <a16:creationId xmlns:a16="http://schemas.microsoft.com/office/drawing/2014/main" id="{484BD51C-8C42-C54E-8D70-67344F441F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9400" y="3479800"/>
              <a:ext cx="5080000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68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C4DFCF-986F-084A-A4CA-1827BEF5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0"/>
            <a:ext cx="12954000" cy="1422400"/>
          </a:xfrm>
        </p:spPr>
        <p:txBody>
          <a:bodyPr>
            <a:normAutofit/>
          </a:bodyPr>
          <a:lstStyle/>
          <a:p>
            <a:r>
              <a:rPr lang="en-CN" sz="5400" dirty="0"/>
              <a:t>Set Operators</a:t>
            </a:r>
          </a:p>
        </p:txBody>
      </p:sp>
    </p:spTree>
    <p:extLst>
      <p:ext uri="{BB962C8B-B14F-4D97-AF65-F5344CB8AC3E}">
        <p14:creationId xmlns:p14="http://schemas.microsoft.com/office/powerpoint/2010/main" val="1792289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1C9F19-7467-0943-92DA-0955098BF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6629400" cy="5334000"/>
          </a:xfrm>
        </p:spPr>
        <p:txBody>
          <a:bodyPr/>
          <a:lstStyle/>
          <a:p>
            <a:r>
              <a:rPr lang="en-CN" dirty="0"/>
              <a:t>Union</a:t>
            </a:r>
          </a:p>
          <a:p>
            <a:pPr lvl="1"/>
            <a:r>
              <a:rPr lang="en-US" altLang="zh-CN" dirty="0"/>
              <a:t>Takes two result sets and combines them into a single result set</a:t>
            </a:r>
          </a:p>
          <a:p>
            <a:pPr lvl="1"/>
            <a:endParaRPr lang="en-US" altLang="zh-CN" dirty="0"/>
          </a:p>
          <a:p>
            <a:r>
              <a:rPr lang="en-US" altLang="zh-CN" sz="2400" dirty="0"/>
              <a:t>Union requires two (commonsensical) conditions:</a:t>
            </a:r>
          </a:p>
          <a:p>
            <a:pPr lvl="1"/>
            <a:r>
              <a:rPr lang="en-US" altLang="zh-CN" sz="2000" dirty="0"/>
              <a:t>They must return the same number of columns</a:t>
            </a:r>
          </a:p>
          <a:p>
            <a:pPr lvl="1"/>
            <a:r>
              <a:rPr lang="en-US" altLang="zh-CN" sz="2000" dirty="0"/>
              <a:t>The data types of corresponding columns must match.</a:t>
            </a:r>
            <a:endParaRPr lang="zh-CN" altLang="en-US" sz="2000" dirty="0"/>
          </a:p>
          <a:p>
            <a:pPr lvl="1"/>
            <a:endParaRPr lang="en-US" altLang="zh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057A0F-3D16-FF41-9871-19049B16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Set Operators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D96DC6EA-64E6-6147-BC70-6267D7381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993784"/>
              </p:ext>
            </p:extLst>
          </p:nvPr>
        </p:nvGraphicFramePr>
        <p:xfrm>
          <a:off x="8001000" y="2209800"/>
          <a:ext cx="5255794" cy="1265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3913954852"/>
                    </a:ext>
                  </a:extLst>
                </a:gridCol>
                <a:gridCol w="1337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3266">
                  <a:extLst>
                    <a:ext uri="{9D8B030D-6E8A-4147-A177-3AD203B41FA5}">
                      <a16:colId xmlns:a16="http://schemas.microsoft.com/office/drawing/2014/main" val="732388475"/>
                    </a:ext>
                  </a:extLst>
                </a:gridCol>
                <a:gridCol w="741997">
                  <a:extLst>
                    <a:ext uri="{9D8B030D-6E8A-4147-A177-3AD203B41FA5}">
                      <a16:colId xmlns:a16="http://schemas.microsoft.com/office/drawing/2014/main" val="2881478592"/>
                    </a:ext>
                  </a:extLst>
                </a:gridCol>
              </a:tblGrid>
              <a:tr h="5433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b="1" kern="1200" dirty="0">
                        <a:solidFill>
                          <a:srgbClr val="000000"/>
                        </a:solidFill>
                        <a:latin typeface="Lato" panose="020F0502020204030203" pitchFamily="34" charset="77"/>
                        <a:ea typeface="+mn-ea"/>
                        <a:cs typeface="+mn-cs"/>
                      </a:endParaRPr>
                    </a:p>
                  </a:txBody>
                  <a:tcPr marL="62395" marR="62395" marT="31197" marB="31197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b="1" kern="1200" dirty="0">
                        <a:solidFill>
                          <a:srgbClr val="000000"/>
                        </a:solidFill>
                        <a:latin typeface="Lato" panose="020F0502020204030203" pitchFamily="34" charset="77"/>
                        <a:ea typeface="+mn-ea"/>
                        <a:cs typeface="+mn-cs"/>
                      </a:endParaRPr>
                    </a:p>
                  </a:txBody>
                  <a:tcPr marL="62395" marR="62395" marT="31197" marB="31197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b="1" kern="1200" dirty="0">
                        <a:solidFill>
                          <a:srgbClr val="000000"/>
                        </a:solidFill>
                        <a:latin typeface="Lato" panose="020F0502020204030203" pitchFamily="34" charset="77"/>
                        <a:ea typeface="+mn-ea"/>
                        <a:cs typeface="+mn-cs"/>
                      </a:endParaRPr>
                    </a:p>
                  </a:txBody>
                  <a:tcPr marL="62395" marR="62395" marT="31197" marB="31197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13"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694"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AB96E997-3EE2-764E-BF58-D37A7D875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97894"/>
              </p:ext>
            </p:extLst>
          </p:nvPr>
        </p:nvGraphicFramePr>
        <p:xfrm>
          <a:off x="8001000" y="4441723"/>
          <a:ext cx="5255794" cy="1265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3913954852"/>
                    </a:ext>
                  </a:extLst>
                </a:gridCol>
                <a:gridCol w="1337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3266">
                  <a:extLst>
                    <a:ext uri="{9D8B030D-6E8A-4147-A177-3AD203B41FA5}">
                      <a16:colId xmlns:a16="http://schemas.microsoft.com/office/drawing/2014/main" val="732388475"/>
                    </a:ext>
                  </a:extLst>
                </a:gridCol>
                <a:gridCol w="741997">
                  <a:extLst>
                    <a:ext uri="{9D8B030D-6E8A-4147-A177-3AD203B41FA5}">
                      <a16:colId xmlns:a16="http://schemas.microsoft.com/office/drawing/2014/main" val="2881478592"/>
                    </a:ext>
                  </a:extLst>
                </a:gridCol>
              </a:tblGrid>
              <a:tr h="5433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b="1" kern="1200" dirty="0">
                        <a:solidFill>
                          <a:srgbClr val="000000"/>
                        </a:solidFill>
                        <a:latin typeface="Lato" panose="020F0502020204030203" pitchFamily="34" charset="77"/>
                        <a:ea typeface="+mn-ea"/>
                        <a:cs typeface="+mn-cs"/>
                      </a:endParaRPr>
                    </a:p>
                  </a:txBody>
                  <a:tcPr marL="62395" marR="62395" marT="31197" marB="31197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b="1" kern="1200" dirty="0">
                        <a:solidFill>
                          <a:srgbClr val="000000"/>
                        </a:solidFill>
                        <a:latin typeface="Lato" panose="020F0502020204030203" pitchFamily="34" charset="77"/>
                        <a:ea typeface="+mn-ea"/>
                        <a:cs typeface="+mn-cs"/>
                      </a:endParaRPr>
                    </a:p>
                  </a:txBody>
                  <a:tcPr marL="62395" marR="62395" marT="31197" marB="31197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b="1" kern="1200" dirty="0">
                        <a:solidFill>
                          <a:srgbClr val="000000"/>
                        </a:solidFill>
                        <a:latin typeface="Lato" panose="020F0502020204030203" pitchFamily="34" charset="77"/>
                        <a:ea typeface="+mn-ea"/>
                        <a:cs typeface="+mn-cs"/>
                      </a:endParaRPr>
                    </a:p>
                  </a:txBody>
                  <a:tcPr marL="62395" marR="62395" marT="31197" marB="31197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13"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694"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E5C0F3-CC36-D541-A339-6D17747BA02B}"/>
              </a:ext>
            </a:extLst>
          </p:cNvPr>
          <p:cNvCxnSpPr/>
          <p:nvPr/>
        </p:nvCxnSpPr>
        <p:spPr bwMode="auto">
          <a:xfrm>
            <a:off x="8534400" y="3475447"/>
            <a:ext cx="0" cy="94415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A2424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826022-D87F-F74E-BC42-96EFBFBD6666}"/>
              </a:ext>
            </a:extLst>
          </p:cNvPr>
          <p:cNvCxnSpPr/>
          <p:nvPr/>
        </p:nvCxnSpPr>
        <p:spPr bwMode="auto">
          <a:xfrm>
            <a:off x="9743768" y="3475447"/>
            <a:ext cx="0" cy="94415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A2424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E74F7C-1AA2-5540-96BC-7EC3C7EA4F14}"/>
              </a:ext>
            </a:extLst>
          </p:cNvPr>
          <p:cNvCxnSpPr/>
          <p:nvPr/>
        </p:nvCxnSpPr>
        <p:spPr bwMode="auto">
          <a:xfrm>
            <a:off x="10953136" y="3475447"/>
            <a:ext cx="0" cy="94415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A2424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359A31-233E-3845-9BD4-84B9FD2EDA84}"/>
              </a:ext>
            </a:extLst>
          </p:cNvPr>
          <p:cNvCxnSpPr/>
          <p:nvPr/>
        </p:nvCxnSpPr>
        <p:spPr bwMode="auto">
          <a:xfrm>
            <a:off x="12015020" y="3475447"/>
            <a:ext cx="0" cy="94415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A2424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09A0C5-EF75-3143-81A2-35991F014AAD}"/>
              </a:ext>
            </a:extLst>
          </p:cNvPr>
          <p:cNvCxnSpPr/>
          <p:nvPr/>
        </p:nvCxnSpPr>
        <p:spPr bwMode="auto">
          <a:xfrm>
            <a:off x="12914672" y="3475447"/>
            <a:ext cx="0" cy="94415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A2424F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5951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C4DFCF-986F-084A-A4CA-1827BEF5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0"/>
            <a:ext cx="12954000" cy="1422400"/>
          </a:xfrm>
        </p:spPr>
        <p:txBody>
          <a:bodyPr>
            <a:normAutofit/>
          </a:bodyPr>
          <a:lstStyle/>
          <a:p>
            <a:r>
              <a:rPr lang="en-CN" sz="5400" dirty="0"/>
              <a:t>More on Join</a:t>
            </a:r>
          </a:p>
        </p:txBody>
      </p:sp>
    </p:spTree>
    <p:extLst>
      <p:ext uri="{BB962C8B-B14F-4D97-AF65-F5344CB8AC3E}">
        <p14:creationId xmlns:p14="http://schemas.microsoft.com/office/powerpoint/2010/main" val="2455481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ABB2D1-394C-7D41-95B3-CA13521B3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Union</a:t>
            </a:r>
          </a:p>
          <a:p>
            <a:pPr lvl="1"/>
            <a:r>
              <a:rPr lang="en-CN" dirty="0"/>
              <a:t>Example: Stack US and GB movies together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B3672A-982C-904F-9442-4E618BB49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Set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F1296-D355-B94A-96BA-4E5F8FA63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743200"/>
            <a:ext cx="7237921" cy="533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235025-E4FE-D645-98E5-0226FAAE9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721" y="3384550"/>
            <a:ext cx="6143953" cy="2527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8301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0D4DE0-AFA8-424F-81C4-EA7EA410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Union</a:t>
            </a:r>
          </a:p>
          <a:p>
            <a:pPr lvl="1"/>
            <a:r>
              <a:rPr lang="en-CN" dirty="0"/>
              <a:t>Usage scenario: combine movies from two tables, one for standard accounts and one for VIP accounts</a:t>
            </a:r>
          </a:p>
          <a:p>
            <a:pPr lvl="2"/>
            <a:r>
              <a:rPr lang="en-CN" dirty="0"/>
              <a:t>We don’t want to miss the “standard movies” for the VIP accounts</a:t>
            </a:r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E5AB50-242F-4B4F-A26A-285E1133B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Set Operators</a:t>
            </a:r>
          </a:p>
        </p:txBody>
      </p:sp>
    </p:spTree>
    <p:extLst>
      <p:ext uri="{BB962C8B-B14F-4D97-AF65-F5344CB8AC3E}">
        <p14:creationId xmlns:p14="http://schemas.microsoft.com/office/powerpoint/2010/main" val="3509578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0D4DE0-AFA8-424F-81C4-EA7EA410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Union</a:t>
            </a:r>
          </a:p>
          <a:p>
            <a:pPr lvl="1"/>
            <a:r>
              <a:rPr lang="en-CN" dirty="0"/>
              <a:t>Warning: </a:t>
            </a:r>
            <a:r>
              <a:rPr lang="en-CN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CN" dirty="0"/>
              <a:t> will remove duplicated rows</a:t>
            </a:r>
          </a:p>
          <a:p>
            <a:pPr lvl="2"/>
            <a:r>
              <a:rPr lang="en-CN" dirty="0"/>
              <a:t>Instead, you can use </a:t>
            </a:r>
            <a:r>
              <a:rPr lang="en-CN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 all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E5AB50-242F-4B4F-A26A-285E1133B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Set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4ABF2-0273-B244-9298-EAC0764F7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5562600"/>
            <a:ext cx="5117520" cy="2527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FF49C8-7FFF-2B4B-AA75-C24C972D7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321050"/>
            <a:ext cx="5117520" cy="2527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F4C817-FB0F-234B-87BA-5AB9CEF77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3685058"/>
            <a:ext cx="5886450" cy="17992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21A95E-2DC8-A044-8C30-82A2F8D7A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800" y="5848350"/>
            <a:ext cx="5886450" cy="2125876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13D69A47-E27C-7047-8580-61967DE91974}"/>
              </a:ext>
            </a:extLst>
          </p:cNvPr>
          <p:cNvSpPr/>
          <p:nvPr/>
        </p:nvSpPr>
        <p:spPr bwMode="auto">
          <a:xfrm>
            <a:off x="6527220" y="4286455"/>
            <a:ext cx="533400" cy="533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DDBC45CB-AD06-0048-A2CA-0D4E6C0E5FA9}"/>
              </a:ext>
            </a:extLst>
          </p:cNvPr>
          <p:cNvSpPr/>
          <p:nvPr/>
        </p:nvSpPr>
        <p:spPr bwMode="auto">
          <a:xfrm>
            <a:off x="6527220" y="6572455"/>
            <a:ext cx="533400" cy="533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2693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763FBE-C75A-7F48-BC1D-860A9EF08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Intersect (</a:t>
            </a:r>
            <a:r>
              <a:rPr lang="en-CN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intersect</a:t>
            </a:r>
            <a:r>
              <a:rPr lang="en-CN" dirty="0"/>
              <a:t>)</a:t>
            </a:r>
          </a:p>
          <a:p>
            <a:pPr lvl="1"/>
            <a:r>
              <a:rPr lang="en-CN" dirty="0"/>
              <a:t>Return the rows that appears in both tables</a:t>
            </a:r>
          </a:p>
          <a:p>
            <a:r>
              <a:rPr lang="en-CN" dirty="0"/>
              <a:t>Except (</a:t>
            </a:r>
            <a:r>
              <a:rPr lang="en-CN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-CN" dirty="0"/>
              <a:t>)</a:t>
            </a:r>
          </a:p>
          <a:p>
            <a:pPr lvl="1"/>
            <a:r>
              <a:rPr lang="en-CN" dirty="0"/>
              <a:t>Return the rows that appear in the first table but not the second one</a:t>
            </a:r>
          </a:p>
          <a:p>
            <a:pPr lvl="1"/>
            <a:r>
              <a:rPr lang="en-CN" dirty="0"/>
              <a:t>Sometimes written as </a:t>
            </a:r>
            <a:r>
              <a:rPr lang="en-CN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minus</a:t>
            </a:r>
            <a:r>
              <a:rPr lang="en-CN" dirty="0"/>
              <a:t> in some database products</a:t>
            </a:r>
          </a:p>
          <a:p>
            <a:pPr lvl="1"/>
            <a:endParaRPr lang="en-CN" dirty="0"/>
          </a:p>
          <a:p>
            <a:r>
              <a:rPr lang="en-CN" dirty="0"/>
              <a:t>However, they are not used as much as union</a:t>
            </a:r>
          </a:p>
          <a:p>
            <a:pPr lvl="1"/>
            <a:r>
              <a:rPr lang="en-CN" dirty="0"/>
              <a:t>intersect -&gt; inner join</a:t>
            </a:r>
          </a:p>
          <a:p>
            <a:pPr lvl="1"/>
            <a:r>
              <a:rPr lang="en-CN" dirty="0"/>
              <a:t>except -&gt; left outer join with an “is null” condition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75A079-85EF-5B49-B973-3E72B96DD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Set Operators</a:t>
            </a:r>
          </a:p>
        </p:txBody>
      </p:sp>
    </p:spTree>
    <p:extLst>
      <p:ext uri="{BB962C8B-B14F-4D97-AF65-F5344CB8AC3E}">
        <p14:creationId xmlns:p14="http://schemas.microsoft.com/office/powerpoint/2010/main" val="118740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C4DFCF-986F-084A-A4CA-1827BEF5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0"/>
            <a:ext cx="12954000" cy="1422400"/>
          </a:xfrm>
        </p:spPr>
        <p:txBody>
          <a:bodyPr>
            <a:normAutofit/>
          </a:bodyPr>
          <a:lstStyle/>
          <a:p>
            <a:r>
              <a:rPr lang="en-CN" sz="5400" dirty="0"/>
              <a:t>Subquery</a:t>
            </a:r>
          </a:p>
        </p:txBody>
      </p:sp>
    </p:spTree>
    <p:extLst>
      <p:ext uri="{BB962C8B-B14F-4D97-AF65-F5344CB8AC3E}">
        <p14:creationId xmlns:p14="http://schemas.microsoft.com/office/powerpoint/2010/main" val="2669723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34640E-3E21-E44A-B87C-6A5F4A1D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We have used subqueries after </a:t>
            </a:r>
            <a:r>
              <a:rPr lang="en-CN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CN" dirty="0"/>
              <a:t> before</a:t>
            </a:r>
          </a:p>
          <a:p>
            <a:pPr lvl="1"/>
            <a:r>
              <a:rPr lang="en-CN" dirty="0">
                <a:solidFill>
                  <a:srgbClr val="1086B9"/>
                </a:solidFill>
              </a:rPr>
              <a:t>… in order to build queries upon a query result</a:t>
            </a:r>
          </a:p>
          <a:p>
            <a:pPr lvl="1"/>
            <a:endParaRPr lang="en-CN" dirty="0"/>
          </a:p>
          <a:p>
            <a:r>
              <a:rPr lang="en-CN" dirty="0"/>
              <a:t>And, we can add subqueries after </a:t>
            </a:r>
            <a:r>
              <a:rPr lang="en-CN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CN" dirty="0"/>
              <a:t> and </a:t>
            </a:r>
            <a:r>
              <a:rPr lang="en-CN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CN" dirty="0"/>
              <a:t> as well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B323E3-26EE-CD4B-8CD2-347655C9F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Subquery</a:t>
            </a:r>
          </a:p>
        </p:txBody>
      </p:sp>
    </p:spTree>
    <p:extLst>
      <p:ext uri="{BB962C8B-B14F-4D97-AF65-F5344CB8AC3E}">
        <p14:creationId xmlns:p14="http://schemas.microsoft.com/office/powerpoint/2010/main" val="866042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AD0F8C-DDE7-E148-8AC8-3552821FE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Example: show </a:t>
            </a:r>
            <a:r>
              <a:rPr lang="en-CN" u="sng" dirty="0"/>
              <a:t>titles</a:t>
            </a:r>
            <a:r>
              <a:rPr lang="en-CN" dirty="0"/>
              <a:t>, </a:t>
            </a:r>
            <a:r>
              <a:rPr lang="en-CN" u="sng" dirty="0"/>
              <a:t>released years</a:t>
            </a:r>
            <a:r>
              <a:rPr lang="en-CN" dirty="0"/>
              <a:t>, and </a:t>
            </a:r>
            <a:r>
              <a:rPr lang="en-CN" u="sng" dirty="0"/>
              <a:t>country names</a:t>
            </a:r>
            <a:r>
              <a:rPr lang="en-CN" dirty="0"/>
              <a:t> for non-US movies</a:t>
            </a:r>
          </a:p>
          <a:p>
            <a:pPr lvl="1"/>
            <a:r>
              <a:rPr lang="en-CN" dirty="0"/>
              <a:t>Solution 1: Join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9CE1DF-7167-1047-B9E1-4D6537CE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Subquery after Select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D58EF7-EFCF-574B-8FD1-528CF0754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3733800"/>
            <a:ext cx="7137400" cy="3194562"/>
          </a:xfrm>
          <a:prstGeom prst="rect">
            <a:avLst/>
          </a:prstGeom>
        </p:spPr>
      </p:pic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8209A378-0701-134D-A214-46FB78B8A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792955"/>
              </p:ext>
            </p:extLst>
          </p:nvPr>
        </p:nvGraphicFramePr>
        <p:xfrm>
          <a:off x="7696200" y="4549877"/>
          <a:ext cx="2514599" cy="860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403">
                  <a:extLst>
                    <a:ext uri="{9D8B030D-6E8A-4147-A177-3AD203B41FA5}">
                      <a16:colId xmlns:a16="http://schemas.microsoft.com/office/drawing/2014/main" val="3913954852"/>
                    </a:ext>
                  </a:extLst>
                </a:gridCol>
                <a:gridCol w="640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7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359">
                  <a:extLst>
                    <a:ext uri="{9D8B030D-6E8A-4147-A177-3AD203B41FA5}">
                      <a16:colId xmlns:a16="http://schemas.microsoft.com/office/drawing/2014/main" val="732388475"/>
                    </a:ext>
                  </a:extLst>
                </a:gridCol>
                <a:gridCol w="355003">
                  <a:extLst>
                    <a:ext uri="{9D8B030D-6E8A-4147-A177-3AD203B41FA5}">
                      <a16:colId xmlns:a16="http://schemas.microsoft.com/office/drawing/2014/main" val="2881478592"/>
                    </a:ext>
                  </a:extLst>
                </a:gridCol>
              </a:tblGrid>
              <a:tr h="3693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kern="1200" dirty="0">
                        <a:solidFill>
                          <a:srgbClr val="000000"/>
                        </a:solidFill>
                        <a:latin typeface="Lato" panose="020F0502020204030203" pitchFamily="34" charset="77"/>
                        <a:ea typeface="+mn-ea"/>
                        <a:cs typeface="+mn-cs"/>
                      </a:endParaRPr>
                    </a:p>
                  </a:txBody>
                  <a:tcPr marL="42413" marR="42413" marT="21206" marB="21206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latin typeface="Lato" panose="020F0502020204030203" pitchFamily="34" charset="77"/>
                      </a:endParaRPr>
                    </a:p>
                  </a:txBody>
                  <a:tcPr marL="42413" marR="42413" marT="21206" marB="21206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latin typeface="Lato" panose="020F0502020204030203" pitchFamily="34" charset="77"/>
                      </a:endParaRPr>
                    </a:p>
                  </a:txBody>
                  <a:tcPr marL="42413" marR="42413" marT="21206" marB="21206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kern="1200" dirty="0">
                        <a:solidFill>
                          <a:srgbClr val="000000"/>
                        </a:solidFill>
                        <a:latin typeface="Lato" panose="020F0502020204030203" pitchFamily="34" charset="77"/>
                        <a:ea typeface="+mn-ea"/>
                        <a:cs typeface="+mn-cs"/>
                      </a:endParaRPr>
                    </a:p>
                  </a:txBody>
                  <a:tcPr marL="42413" marR="42413" marT="21206" marB="21206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kern="1200" dirty="0">
                        <a:solidFill>
                          <a:srgbClr val="000000"/>
                        </a:solidFill>
                        <a:latin typeface="Lato" panose="020F0502020204030203" pitchFamily="34" charset="77"/>
                        <a:ea typeface="+mn-ea"/>
                        <a:cs typeface="+mn-cs"/>
                      </a:endParaRPr>
                    </a:p>
                  </a:txBody>
                  <a:tcPr marL="42413" marR="42413" marT="21206" marB="21206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891"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42413" marR="42413" marT="21206" marB="21206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42413" marR="42413" marT="21206" marB="21206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42413" marR="42413" marT="21206" marB="21206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42413" marR="42413" marT="21206" marB="21206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42413" marR="42413" marT="21206" marB="21206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097"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42413" marR="42413" marT="21206" marB="21206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42413" marR="42413" marT="21206" marB="21206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42413" marR="42413" marT="21206" marB="21206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42413" marR="42413" marT="21206" marB="21206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42413" marR="42413" marT="21206" marB="21206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au 4">
            <a:extLst>
              <a:ext uri="{FF2B5EF4-FFF2-40B4-BE49-F238E27FC236}">
                <a16:creationId xmlns:a16="http://schemas.microsoft.com/office/drawing/2014/main" id="{F1DF66FC-A5EB-A64F-848D-D642EC41C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465085"/>
              </p:ext>
            </p:extLst>
          </p:nvPr>
        </p:nvGraphicFramePr>
        <p:xfrm>
          <a:off x="11277600" y="4549877"/>
          <a:ext cx="1938009" cy="860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2362">
                  <a:extLst>
                    <a:ext uri="{9D8B030D-6E8A-4147-A177-3AD203B41FA5}">
                      <a16:colId xmlns:a16="http://schemas.microsoft.com/office/drawing/2014/main" val="732388475"/>
                    </a:ext>
                  </a:extLst>
                </a:gridCol>
                <a:gridCol w="504372">
                  <a:extLst>
                    <a:ext uri="{9D8B030D-6E8A-4147-A177-3AD203B41FA5}">
                      <a16:colId xmlns:a16="http://schemas.microsoft.com/office/drawing/2014/main" val="2881478592"/>
                    </a:ext>
                  </a:extLst>
                </a:gridCol>
              </a:tblGrid>
              <a:tr h="3693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latin typeface="Lato" panose="020F0502020204030203" pitchFamily="34" charset="77"/>
                      </a:endParaRPr>
                    </a:p>
                  </a:txBody>
                  <a:tcPr marL="42413" marR="42413" marT="21206" marB="21206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kern="1200" dirty="0">
                        <a:solidFill>
                          <a:srgbClr val="000000"/>
                        </a:solidFill>
                        <a:latin typeface="Lato" panose="020F0502020204030203" pitchFamily="34" charset="77"/>
                        <a:ea typeface="+mn-ea"/>
                        <a:cs typeface="+mn-cs"/>
                      </a:endParaRPr>
                    </a:p>
                  </a:txBody>
                  <a:tcPr marL="42413" marR="42413" marT="21206" marB="21206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kern="1200" dirty="0">
                        <a:solidFill>
                          <a:srgbClr val="000000"/>
                        </a:solidFill>
                        <a:latin typeface="Lato" panose="020F0502020204030203" pitchFamily="34" charset="77"/>
                        <a:ea typeface="+mn-ea"/>
                        <a:cs typeface="+mn-cs"/>
                      </a:endParaRPr>
                    </a:p>
                  </a:txBody>
                  <a:tcPr marL="42413" marR="42413" marT="21206" marB="21206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891"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42413" marR="42413" marT="21206" marB="21206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42413" marR="42413" marT="21206" marB="21206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42413" marR="42413" marT="21206" marB="21206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097"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42413" marR="42413" marT="21206" marB="21206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42413" marR="42413" marT="21206" marB="21206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42413" marR="42413" marT="21206" marB="21206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Cross 8">
            <a:extLst>
              <a:ext uri="{FF2B5EF4-FFF2-40B4-BE49-F238E27FC236}">
                <a16:creationId xmlns:a16="http://schemas.microsoft.com/office/drawing/2014/main" id="{300D872B-BD88-4B42-9819-EA28AAE8E8A1}"/>
              </a:ext>
            </a:extLst>
          </p:cNvPr>
          <p:cNvSpPr/>
          <p:nvPr/>
        </p:nvSpPr>
        <p:spPr bwMode="auto">
          <a:xfrm rot="2700000">
            <a:off x="10347952" y="4599038"/>
            <a:ext cx="762000" cy="762000"/>
          </a:xfrm>
          <a:prstGeom prst="plus">
            <a:avLst>
              <a:gd name="adj" fmla="val 45844"/>
            </a:avLst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58D89B-FE6A-B646-9DCB-114230390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4190" y="6293361"/>
            <a:ext cx="943578" cy="943578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CACF2AA4-049F-474A-B430-99CF7E653988}"/>
              </a:ext>
            </a:extLst>
          </p:cNvPr>
          <p:cNvSpPr/>
          <p:nvPr/>
        </p:nvSpPr>
        <p:spPr bwMode="auto">
          <a:xfrm rot="5400000">
            <a:off x="10462252" y="5570473"/>
            <a:ext cx="533400" cy="533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363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AD0F8C-DDE7-E148-8AC8-3552821FE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Example: show </a:t>
            </a:r>
            <a:r>
              <a:rPr lang="en-CN" u="sng" dirty="0"/>
              <a:t>titles</a:t>
            </a:r>
            <a:r>
              <a:rPr lang="en-CN" dirty="0"/>
              <a:t>, </a:t>
            </a:r>
            <a:r>
              <a:rPr lang="en-CN" u="sng" dirty="0"/>
              <a:t>released years</a:t>
            </a:r>
            <a:r>
              <a:rPr lang="en-CN" dirty="0"/>
              <a:t>, and </a:t>
            </a:r>
            <a:r>
              <a:rPr lang="en-CN" u="sng" dirty="0"/>
              <a:t>country names</a:t>
            </a:r>
            <a:r>
              <a:rPr lang="en-CN" dirty="0"/>
              <a:t> for non-US movies</a:t>
            </a:r>
          </a:p>
          <a:p>
            <a:pPr lvl="1"/>
            <a:r>
              <a:rPr lang="en-CN" dirty="0"/>
              <a:t>Solution </a:t>
            </a:r>
            <a:r>
              <a:rPr lang="en-US" altLang="zh-CN" dirty="0"/>
              <a:t>2: Nested selection</a:t>
            </a:r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9CE1DF-7167-1047-B9E1-4D6537CE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Subquery after Select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F9B139-3DAC-D345-A001-47317D3C0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433506"/>
            <a:ext cx="4901937" cy="3898900"/>
          </a:xfrm>
          <a:prstGeom prst="rect">
            <a:avLst/>
          </a:prstGeom>
        </p:spPr>
      </p:pic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715EF78C-3CC2-304C-A363-4E7CB7138482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 bwMode="auto">
          <a:xfrm>
            <a:off x="3810000" y="5638800"/>
            <a:ext cx="1625337" cy="1250372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14961B8-D23B-F74F-8192-24BC0FCDCD07}"/>
              </a:ext>
            </a:extLst>
          </p:cNvPr>
          <p:cNvSpPr/>
          <p:nvPr/>
        </p:nvSpPr>
        <p:spPr bwMode="auto">
          <a:xfrm>
            <a:off x="2050918" y="5486400"/>
            <a:ext cx="1759082" cy="304800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32E9AF-0679-804F-BB31-8E3BDA8912F6}"/>
              </a:ext>
            </a:extLst>
          </p:cNvPr>
          <p:cNvSpPr/>
          <p:nvPr/>
        </p:nvSpPr>
        <p:spPr>
          <a:xfrm>
            <a:off x="3225537" y="6889172"/>
            <a:ext cx="4419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… still a country code though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How can we replace it with the country name?</a:t>
            </a:r>
          </a:p>
        </p:txBody>
      </p:sp>
    </p:spTree>
    <p:extLst>
      <p:ext uri="{BB962C8B-B14F-4D97-AF65-F5344CB8AC3E}">
        <p14:creationId xmlns:p14="http://schemas.microsoft.com/office/powerpoint/2010/main" val="1130644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AD0F8C-DDE7-E148-8AC8-3552821FE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Example: show </a:t>
            </a:r>
            <a:r>
              <a:rPr lang="en-CN" u="sng" dirty="0"/>
              <a:t>titles</a:t>
            </a:r>
            <a:r>
              <a:rPr lang="en-CN" dirty="0"/>
              <a:t>, </a:t>
            </a:r>
            <a:r>
              <a:rPr lang="en-CN" u="sng" dirty="0"/>
              <a:t>released years</a:t>
            </a:r>
            <a:r>
              <a:rPr lang="en-CN" dirty="0"/>
              <a:t>, and </a:t>
            </a:r>
            <a:r>
              <a:rPr lang="en-CN" u="sng" dirty="0"/>
              <a:t>country names</a:t>
            </a:r>
            <a:r>
              <a:rPr lang="en-CN" dirty="0"/>
              <a:t> for non-US movies</a:t>
            </a:r>
          </a:p>
          <a:p>
            <a:pPr lvl="1"/>
            <a:r>
              <a:rPr lang="en-CN" dirty="0"/>
              <a:t>Solution </a:t>
            </a:r>
            <a:r>
              <a:rPr lang="en-US" altLang="zh-CN" dirty="0"/>
              <a:t>2: Nested selection</a:t>
            </a:r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9CE1DF-7167-1047-B9E1-4D6537CE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Subquery after Select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F9B139-3DAC-D345-A001-47317D3C0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433506"/>
            <a:ext cx="4901937" cy="38989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14961B8-D23B-F74F-8192-24BC0FCDCD07}"/>
              </a:ext>
            </a:extLst>
          </p:cNvPr>
          <p:cNvSpPr/>
          <p:nvPr/>
        </p:nvSpPr>
        <p:spPr bwMode="auto">
          <a:xfrm>
            <a:off x="2050918" y="5486400"/>
            <a:ext cx="1759082" cy="304800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57215-BCB3-1546-A894-3C7DA027B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340" y="3034383"/>
            <a:ext cx="6237449" cy="44995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65F976-08F2-F448-BA98-2A77C6AEF5A1}"/>
              </a:ext>
            </a:extLst>
          </p:cNvPr>
          <p:cNvSpPr/>
          <p:nvPr/>
        </p:nvSpPr>
        <p:spPr bwMode="auto">
          <a:xfrm>
            <a:off x="7438996" y="4753896"/>
            <a:ext cx="4219604" cy="1342103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715EF78C-3CC2-304C-A363-4E7CB7138482}"/>
              </a:ext>
            </a:extLst>
          </p:cNvPr>
          <p:cNvCxnSpPr>
            <a:cxnSpLocks/>
            <a:stCxn id="14" idx="3"/>
          </p:cNvCxnSpPr>
          <p:nvPr/>
        </p:nvCxnSpPr>
        <p:spPr bwMode="auto">
          <a:xfrm flipV="1">
            <a:off x="3810000" y="5105400"/>
            <a:ext cx="3628996" cy="533400"/>
          </a:xfrm>
          <a:prstGeom prst="bentConnector3">
            <a:avLst>
              <a:gd name="adj1" fmla="val 58534"/>
            </a:avLst>
          </a:prstGeom>
          <a:solidFill>
            <a:schemeClr val="accent1"/>
          </a:solidFill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0DD0988-8B0B-0D4E-B70C-0F684791E30C}"/>
              </a:ext>
            </a:extLst>
          </p:cNvPr>
          <p:cNvSpPr/>
          <p:nvPr/>
        </p:nvSpPr>
        <p:spPr>
          <a:xfrm>
            <a:off x="2984368" y="7026136"/>
            <a:ext cx="80826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A2424F"/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 A subquery after select: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For each selected row in the outer query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, find the corresponding country name in the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583677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9EEC39-10FE-A04E-A130-F9BE01511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Recall: the </a:t>
            </a:r>
            <a:r>
              <a:rPr lang="en-US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operator</a:t>
            </a:r>
          </a:p>
          <a:p>
            <a:pPr lvl="1"/>
            <a:r>
              <a:rPr lang="en-US" dirty="0"/>
              <a:t>It can be used as the equivalent for a series of equalities with OR (it has also other interesting uses)</a:t>
            </a:r>
          </a:p>
          <a:p>
            <a:pPr lvl="1"/>
            <a:r>
              <a:rPr lang="en-US" dirty="0"/>
              <a:t>It may make a comparison clearer than a parenthesized expression</a:t>
            </a:r>
          </a:p>
          <a:p>
            <a:pPr lvl="1"/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ADE591-8974-204D-BC9F-D119A55C6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Subquery after Where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0BE905-EBEB-CC46-A4F9-2C706372E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363" y="3886200"/>
            <a:ext cx="7061674" cy="381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8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F7FD41-017E-7E48-8CA9-DC1A9F953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6781800" cy="5334000"/>
          </a:xfrm>
        </p:spPr>
        <p:txBody>
          <a:bodyPr/>
          <a:lstStyle/>
          <a:p>
            <a:r>
              <a:rPr lang="en-CN" dirty="0"/>
              <a:t>Use commas to separate t</a:t>
            </a:r>
            <a:r>
              <a:rPr lang="en-US" dirty="0"/>
              <a:t>he</a:t>
            </a:r>
            <a:r>
              <a:rPr lang="en-CN" dirty="0"/>
              <a:t> tables</a:t>
            </a:r>
          </a:p>
          <a:p>
            <a:pPr lvl="1"/>
            <a:r>
              <a:rPr lang="en-CN" dirty="0"/>
              <a:t>Example: The solution for the same question in the previous slide</a:t>
            </a:r>
          </a:p>
          <a:p>
            <a:pPr lvl="1"/>
            <a:endParaRPr lang="en-CN" dirty="0"/>
          </a:p>
          <a:p>
            <a:r>
              <a:rPr lang="en-CN" dirty="0"/>
              <a:t>A little bit history:</a:t>
            </a:r>
          </a:p>
          <a:p>
            <a:pPr lvl="1"/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CN" dirty="0"/>
              <a:t> was introduced in SQL-1999 (later than this original way)</a:t>
            </a:r>
          </a:p>
          <a:p>
            <a:pPr lvl="1"/>
            <a:endParaRPr lang="en-CN" dirty="0"/>
          </a:p>
          <a:p>
            <a:r>
              <a:rPr lang="en-US" altLang="zh-CN" dirty="0"/>
              <a:t>Relationship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relational</a:t>
            </a:r>
            <a:r>
              <a:rPr lang="zh-CN" altLang="en-US" dirty="0"/>
              <a:t> </a:t>
            </a:r>
            <a:r>
              <a:rPr lang="en-US" altLang="zh-CN" dirty="0"/>
              <a:t>algebra</a:t>
            </a:r>
          </a:p>
          <a:p>
            <a:pPr lvl="1"/>
            <a:r>
              <a:rPr lang="en-US" altLang="zh-CN" dirty="0"/>
              <a:t>Filtering based on the Cartesian</a:t>
            </a:r>
            <a:r>
              <a:rPr lang="zh-CN" altLang="en-US" dirty="0"/>
              <a:t> </a:t>
            </a:r>
            <a:r>
              <a:rPr lang="en-US" altLang="zh-CN"/>
              <a:t>product </a:t>
            </a:r>
            <a:endParaRPr lang="en-US" altLang="zh-CN" dirty="0"/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movies 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credits × people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A5F569-637B-3E44-AC6A-6C2DE50E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The Old Way of Writing Joins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08936-ABD3-4E40-830D-518F628E1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575" y="1454168"/>
            <a:ext cx="6324600" cy="532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62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1FF592-F207-D94C-ADF0-D49D84B54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... </a:t>
            </a:r>
            <a:r>
              <a:rPr lang="en-US" dirty="0"/>
              <a:t>But </a:t>
            </a:r>
            <a:r>
              <a:rPr lang="en-US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is far more powerful than this</a:t>
            </a:r>
          </a:p>
          <a:p>
            <a:pPr lvl="1"/>
            <a:r>
              <a:rPr lang="en-US" dirty="0"/>
              <a:t>What is between parentheses may be, </a:t>
            </a:r>
            <a:r>
              <a:rPr lang="en-US" dirty="0">
                <a:solidFill>
                  <a:srgbClr val="1086B9"/>
                </a:solidFill>
              </a:rPr>
              <a:t>not only an explicit list</a:t>
            </a:r>
            <a:r>
              <a:rPr lang="en-US" dirty="0"/>
              <a:t>, but also </a:t>
            </a:r>
            <a:r>
              <a:rPr lang="en-US" dirty="0">
                <a:solidFill>
                  <a:srgbClr val="A2424F"/>
                </a:solidFill>
              </a:rPr>
              <a:t>an implicit list of values generated by a query</a:t>
            </a:r>
            <a:endParaRPr lang="en-US" dirty="0"/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1ED18-28CF-B744-9764-408664CD4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Subquery after Where</a:t>
            </a:r>
          </a:p>
        </p:txBody>
      </p:sp>
      <p:sp>
        <p:nvSpPr>
          <p:cNvPr id="4" name="ZoneTexte 4">
            <a:extLst>
              <a:ext uri="{FF2B5EF4-FFF2-40B4-BE49-F238E27FC236}">
                <a16:creationId xmlns:a16="http://schemas.microsoft.com/office/drawing/2014/main" id="{2B12EFD7-39B4-3546-A582-A335C5B713D8}"/>
              </a:ext>
            </a:extLst>
          </p:cNvPr>
          <p:cNvSpPr txBox="1"/>
          <p:nvPr/>
        </p:nvSpPr>
        <p:spPr>
          <a:xfrm>
            <a:off x="5600700" y="3657600"/>
            <a:ext cx="342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fr-FR" sz="2800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col</a:t>
            </a:r>
          </a:p>
          <a:p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2800" dirty="0" err="1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</a:p>
          <a:p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2800" dirty="0" err="1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...)</a:t>
            </a:r>
          </a:p>
        </p:txBody>
      </p:sp>
    </p:spTree>
    <p:extLst>
      <p:ext uri="{BB962C8B-B14F-4D97-AF65-F5344CB8AC3E}">
        <p14:creationId xmlns:p14="http://schemas.microsoft.com/office/powerpoint/2010/main" val="113820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7E0FA0-16F0-2143-B971-0DFF538F8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Example: Select all European movies</a:t>
            </a:r>
          </a:p>
          <a:p>
            <a:pPr lvl="1"/>
            <a:r>
              <a:rPr lang="en-CN" dirty="0"/>
              <a:t>How can we specify the filtering condition?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138857-3317-D44A-A3F8-243D9048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Subquery after Where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6CA4B9-3F49-2A4A-ADA2-B1058FDA2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128" y="2971800"/>
            <a:ext cx="4306143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791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7E0FA0-16F0-2143-B971-0DFF538F8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Example: Select all European movies</a:t>
            </a:r>
          </a:p>
          <a:p>
            <a:pPr lvl="1"/>
            <a:r>
              <a:rPr lang="en-CN" dirty="0"/>
              <a:t>A horrible solution: list all European countries with </a:t>
            </a:r>
            <a:r>
              <a:rPr lang="en-CN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138857-3317-D44A-A3F8-243D9048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Subquery after Where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DD2F70-4E3D-A946-97BA-ACC87201D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50" y="2904776"/>
            <a:ext cx="7531100" cy="37891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45B3C5-6F14-C549-9AE7-68CC7035E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0750" y="3732543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43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7E0FA0-16F0-2143-B971-0DFF538F8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Example: Select all European movies</a:t>
            </a:r>
          </a:p>
          <a:p>
            <a:pPr lvl="1"/>
            <a:r>
              <a:rPr lang="en-CN" dirty="0"/>
              <a:t>A (slightly better) solution: list all European countries in an </a:t>
            </a:r>
            <a:r>
              <a:rPr lang="en-CN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N" dirty="0"/>
              <a:t> operator</a:t>
            </a:r>
            <a:endParaRPr lang="en-CN" dirty="0">
              <a:solidFill>
                <a:srgbClr val="A2424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138857-3317-D44A-A3F8-243D9048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Subquery after Where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C167ED-E5B5-2E45-BD91-B07012AB4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8" y="3282849"/>
            <a:ext cx="6324600" cy="403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858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7E0FA0-16F0-2143-B971-0DFF538F8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Example: Select all European movies</a:t>
            </a:r>
          </a:p>
          <a:p>
            <a:pPr lvl="1"/>
            <a:r>
              <a:rPr lang="en-CN" dirty="0"/>
              <a:t>A (slightly better) solution: list all European countries in an </a:t>
            </a:r>
            <a:r>
              <a:rPr lang="en-CN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N" dirty="0"/>
              <a:t> operator</a:t>
            </a:r>
            <a:endParaRPr lang="en-CN" dirty="0">
              <a:solidFill>
                <a:srgbClr val="A2424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138857-3317-D44A-A3F8-243D9048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Subquery after Where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C167ED-E5B5-2E45-BD91-B07012AB4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8" y="3282849"/>
            <a:ext cx="6324600" cy="40323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C657C1-75EB-B145-9E10-E3F88771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506" y="3448392"/>
            <a:ext cx="1524000" cy="1663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F64B0A-FA85-AB44-BE8E-765A1724B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5661770"/>
            <a:ext cx="1524000" cy="1638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64B5FC-73C3-C14E-B85F-BD63F495B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8356" y="5667386"/>
            <a:ext cx="1638300" cy="1638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71F14F-86D6-D246-A4E1-448A3AD4A5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5900" y="4140843"/>
            <a:ext cx="5257800" cy="3549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52D9D3-B458-9C4A-AB3D-8A5E829020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92777" y="4535860"/>
            <a:ext cx="1884045" cy="819150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9871B3E9-7C96-9D47-A98E-D3D7A243F0E9}"/>
              </a:ext>
            </a:extLst>
          </p:cNvPr>
          <p:cNvSpPr/>
          <p:nvPr/>
        </p:nvSpPr>
        <p:spPr bwMode="auto">
          <a:xfrm>
            <a:off x="8198106" y="3964360"/>
            <a:ext cx="533400" cy="533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9E891097-6541-E145-8048-3FF10CBFB25A}"/>
              </a:ext>
            </a:extLst>
          </p:cNvPr>
          <p:cNvSpPr/>
          <p:nvPr/>
        </p:nvSpPr>
        <p:spPr bwMode="auto">
          <a:xfrm rot="10800000">
            <a:off x="8142953" y="6214220"/>
            <a:ext cx="2460062" cy="533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9850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7E0FA0-16F0-2143-B971-0DFF538F8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Example: Select all European movies</a:t>
            </a:r>
          </a:p>
          <a:p>
            <a:pPr lvl="1"/>
            <a:r>
              <a:rPr lang="en-CN" dirty="0"/>
              <a:t>A proper solution: (dynamically) fill in the list of country codes in an </a:t>
            </a:r>
            <a:r>
              <a:rPr lang="en-CN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N" dirty="0"/>
              <a:t> operator</a:t>
            </a:r>
            <a:endParaRPr lang="en-CN" dirty="0">
              <a:solidFill>
                <a:srgbClr val="A2424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138857-3317-D44A-A3F8-243D9048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Subquery after Where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C167ED-E5B5-2E45-BD91-B07012AB4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091" y="3175338"/>
            <a:ext cx="5386911" cy="34345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E7275D-FAD6-8F4B-A606-D7C84C8BC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722" y="3124200"/>
            <a:ext cx="5321300" cy="47484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CA2957-AA74-614E-AEFC-336A957096F4}"/>
              </a:ext>
            </a:extLst>
          </p:cNvPr>
          <p:cNvSpPr/>
          <p:nvPr/>
        </p:nvSpPr>
        <p:spPr bwMode="auto">
          <a:xfrm>
            <a:off x="2209800" y="5884606"/>
            <a:ext cx="3352800" cy="897194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3B207E-A5EA-8B41-9E6B-9755CCBD245A}"/>
              </a:ext>
            </a:extLst>
          </p:cNvPr>
          <p:cNvSpPr/>
          <p:nvPr/>
        </p:nvSpPr>
        <p:spPr bwMode="auto">
          <a:xfrm>
            <a:off x="9067800" y="5456903"/>
            <a:ext cx="2514600" cy="368710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BBBA4A5C-909B-B24F-86B0-9E79AAAE7B69}"/>
              </a:ext>
            </a:extLst>
          </p:cNvPr>
          <p:cNvCxnSpPr>
            <a:cxnSpLocks/>
            <a:endCxn id="8" idx="2"/>
          </p:cNvCxnSpPr>
          <p:nvPr/>
        </p:nvCxnSpPr>
        <p:spPr bwMode="auto">
          <a:xfrm flipV="1">
            <a:off x="5562600" y="5825613"/>
            <a:ext cx="4762500" cy="507590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5C41691-45CE-2947-93E2-9ADCB64DEED1}"/>
              </a:ext>
            </a:extLst>
          </p:cNvPr>
          <p:cNvSpPr/>
          <p:nvPr/>
        </p:nvSpPr>
        <p:spPr>
          <a:xfrm>
            <a:off x="6019800" y="6568436"/>
            <a:ext cx="83848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A2424F"/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The same results (if you fill in all European country codes on the right side)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But you can automatically generate this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1086B9"/>
                </a:solidFill>
                <a:latin typeface="Lato" panose="020F0502020204030203" pitchFamily="34" charset="77"/>
              </a:rPr>
              <a:t>Especially useful when the table in the subquery changes often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E297AC7-74AB-3446-9F73-B7E62341E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326" y="3491066"/>
            <a:ext cx="1244600" cy="1155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8888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399984-6DBF-2449-840C-9CEFE04A6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products (Oracle, DB2, PostgreSQL with some twisting) even allow comparing a set of column values (the correct word is "tuple") to the result of a subquery.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5DC872-331C-204A-9B93-29AF3A6C9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Subquery after Where</a:t>
            </a:r>
          </a:p>
        </p:txBody>
      </p:sp>
      <p:sp>
        <p:nvSpPr>
          <p:cNvPr id="4" name="ZoneTexte 1">
            <a:extLst>
              <a:ext uri="{FF2B5EF4-FFF2-40B4-BE49-F238E27FC236}">
                <a16:creationId xmlns:a16="http://schemas.microsoft.com/office/drawing/2014/main" id="{0F667F9F-3BE8-B849-8434-2FEF88EA3647}"/>
              </a:ext>
            </a:extLst>
          </p:cNvPr>
          <p:cNvSpPr txBox="1"/>
          <p:nvPr/>
        </p:nvSpPr>
        <p:spPr>
          <a:xfrm>
            <a:off x="4648200" y="3886200"/>
            <a:ext cx="81439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(col1, col2) </a:t>
            </a:r>
            <a:r>
              <a:rPr lang="en-US" sz="2800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2800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col3, col4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2800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2800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…)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9449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2AE1AA-55FC-C148-806F-6FA3BD03D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Some important points for </a:t>
            </a:r>
            <a:r>
              <a:rPr lang="en-CN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CN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CN" dirty="0"/>
              <a:t> </a:t>
            </a:r>
            <a:r>
              <a:rPr lang="en-US" dirty="0"/>
              <a:t>means an </a:t>
            </a:r>
            <a:r>
              <a:rPr lang="en-US" u="sng" dirty="0"/>
              <a:t>implicit distinct</a:t>
            </a:r>
            <a:r>
              <a:rPr lang="en-US" dirty="0"/>
              <a:t> in the subquery</a:t>
            </a:r>
          </a:p>
          <a:p>
            <a:pPr lvl="2"/>
            <a:r>
              <a:rPr lang="en-US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’, ‘us’, ‘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’, ‘us’, ‘us’)</a:t>
            </a:r>
            <a:r>
              <a:rPr lang="en-US" dirty="0"/>
              <a:t> is equal to </a:t>
            </a:r>
            <a:r>
              <a:rPr lang="en-US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’, ‘us’)</a:t>
            </a:r>
            <a:endParaRPr lang="en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42249C-5B45-4E47-9197-716CC284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Subquery after Where</a:t>
            </a:r>
          </a:p>
        </p:txBody>
      </p:sp>
    </p:spTree>
    <p:extLst>
      <p:ext uri="{BB962C8B-B14F-4D97-AF65-F5344CB8AC3E}">
        <p14:creationId xmlns:p14="http://schemas.microsoft.com/office/powerpoint/2010/main" val="32209753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2AE1AA-55FC-C148-806F-6FA3BD03D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Some important points for </a:t>
            </a:r>
            <a:r>
              <a:rPr lang="en-CN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CN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CN" dirty="0"/>
              <a:t> </a:t>
            </a:r>
            <a:r>
              <a:rPr lang="en-US" dirty="0"/>
              <a:t>means an </a:t>
            </a:r>
            <a:r>
              <a:rPr lang="en-US" u="sng" dirty="0"/>
              <a:t>implicit distinct</a:t>
            </a:r>
            <a:r>
              <a:rPr lang="en-US" dirty="0"/>
              <a:t> in the subquery</a:t>
            </a:r>
          </a:p>
          <a:p>
            <a:pPr lvl="2"/>
            <a:r>
              <a:rPr lang="en-US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’, ‘us’, ‘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’, ‘us’, ‘us’)</a:t>
            </a:r>
            <a:r>
              <a:rPr lang="en-US" dirty="0"/>
              <a:t> is equal to </a:t>
            </a:r>
            <a:r>
              <a:rPr lang="en-US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’, ‘us’)</a:t>
            </a:r>
          </a:p>
          <a:p>
            <a:pPr lvl="1"/>
            <a:r>
              <a:rPr lang="en-US" dirty="0">
                <a:latin typeface="Lato" panose="020F0502020204030203" pitchFamily="34" charset="77"/>
                <a:cs typeface="Consolas" panose="020B0609020204030204" pitchFamily="49" charset="0"/>
              </a:rPr>
              <a:t>null values in </a:t>
            </a:r>
            <a:r>
              <a:rPr lang="en-CN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CN" dirty="0"/>
              <a:t> </a:t>
            </a:r>
          </a:p>
          <a:p>
            <a:pPr lvl="2"/>
            <a:r>
              <a:rPr lang="en-CN" dirty="0">
                <a:latin typeface="Lato" panose="020F0502020204030203" pitchFamily="34" charset="77"/>
                <a:cs typeface="Consolas" panose="020B0609020204030204" pitchFamily="49" charset="0"/>
              </a:rPr>
              <a:t>Be extremely cautious if you are using  </a:t>
            </a:r>
            <a:r>
              <a:rPr lang="en-CN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N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r>
              <a:rPr lang="en-CN" dirty="0">
                <a:latin typeface="Lato" panose="020F0502020204030203" pitchFamily="34" charset="77"/>
                <a:cs typeface="Consolas" panose="020B0609020204030204" pitchFamily="49" charset="0"/>
              </a:rPr>
              <a:t>  with a null value in 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42249C-5B45-4E47-9197-716CC284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Subquery after Where</a:t>
            </a:r>
          </a:p>
        </p:txBody>
      </p:sp>
    </p:spTree>
    <p:extLst>
      <p:ext uri="{BB962C8B-B14F-4D97-AF65-F5344CB8AC3E}">
        <p14:creationId xmlns:p14="http://schemas.microsoft.com/office/powerpoint/2010/main" val="28347137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2AE1AA-55FC-C148-806F-6FA3BD03D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Some important points for </a:t>
            </a:r>
            <a:r>
              <a:rPr lang="en-CN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CN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CN" dirty="0"/>
              <a:t> </a:t>
            </a:r>
            <a:r>
              <a:rPr lang="en-US" dirty="0"/>
              <a:t>means an </a:t>
            </a:r>
            <a:r>
              <a:rPr lang="en-US" u="sng" dirty="0"/>
              <a:t>implicit distinct</a:t>
            </a:r>
            <a:r>
              <a:rPr lang="en-US" dirty="0"/>
              <a:t> in the subquery</a:t>
            </a:r>
          </a:p>
          <a:p>
            <a:pPr lvl="2"/>
            <a:r>
              <a:rPr lang="en-US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’, ‘us’, ‘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’, ‘us’, ‘us’)</a:t>
            </a:r>
            <a:r>
              <a:rPr lang="en-US" dirty="0"/>
              <a:t> is equal to </a:t>
            </a:r>
            <a:r>
              <a:rPr lang="en-US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’, ‘us’)</a:t>
            </a:r>
          </a:p>
          <a:p>
            <a:pPr lvl="1"/>
            <a:r>
              <a:rPr lang="en-US" dirty="0">
                <a:latin typeface="Lato" panose="020F0502020204030203" pitchFamily="34" charset="77"/>
                <a:cs typeface="Consolas" panose="020B0609020204030204" pitchFamily="49" charset="0"/>
              </a:rPr>
              <a:t>null values in </a:t>
            </a:r>
            <a:r>
              <a:rPr lang="en-CN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CN" dirty="0"/>
              <a:t> </a:t>
            </a:r>
          </a:p>
          <a:p>
            <a:pPr lvl="2"/>
            <a:r>
              <a:rPr lang="en-CN" dirty="0">
                <a:latin typeface="Lato" panose="020F0502020204030203" pitchFamily="34" charset="77"/>
                <a:cs typeface="Consolas" panose="020B0609020204030204" pitchFamily="49" charset="0"/>
              </a:rPr>
              <a:t>Be extremely cautious if you are using </a:t>
            </a:r>
            <a:r>
              <a:rPr lang="zh-CN" altLang="en-US" dirty="0">
                <a:latin typeface="Lato" panose="020F0502020204030203" pitchFamily="34" charset="77"/>
                <a:cs typeface="Consolas" panose="020B0609020204030204" pitchFamily="49" charset="0"/>
              </a:rPr>
              <a:t> </a:t>
            </a:r>
            <a:r>
              <a:rPr lang="en-CN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N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r>
              <a:rPr lang="en-CN" dirty="0">
                <a:latin typeface="Lato" panose="020F0502020204030203" pitchFamily="34" charset="77"/>
                <a:cs typeface="Consolas" panose="020B0609020204030204" pitchFamily="49" charset="0"/>
              </a:rPr>
              <a:t> </a:t>
            </a:r>
            <a:r>
              <a:rPr lang="zh-CN" altLang="en-US" dirty="0">
                <a:latin typeface="Lato" panose="020F0502020204030203" pitchFamily="34" charset="77"/>
                <a:cs typeface="Consolas" panose="020B0609020204030204" pitchFamily="49" charset="0"/>
              </a:rPr>
              <a:t> </a:t>
            </a:r>
            <a:r>
              <a:rPr lang="en-CN" dirty="0">
                <a:latin typeface="Lato" panose="020F0502020204030203" pitchFamily="34" charset="77"/>
                <a:cs typeface="Consolas" panose="020B0609020204030204" pitchFamily="49" charset="0"/>
              </a:rPr>
              <a:t>with a null value in 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42249C-5B45-4E47-9197-716CC284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Subquery after Where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291CC-D9BF-834F-A25F-8E893077F3BE}"/>
              </a:ext>
            </a:extLst>
          </p:cNvPr>
          <p:cNvSpPr txBox="1"/>
          <p:nvPr/>
        </p:nvSpPr>
        <p:spPr>
          <a:xfrm>
            <a:off x="685800" y="4675328"/>
            <a:ext cx="9601200" cy="224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 </a:t>
            </a:r>
            <a:r>
              <a:rPr lang="en-CN" sz="2400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N" sz="2400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(2, 3, </a:t>
            </a:r>
            <a:r>
              <a:rPr lang="en-CN" sz="2400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Symbol" pitchFamily="2" charset="2"/>
              <a:buChar char="Þ"/>
            </a:pPr>
            <a:r>
              <a:rPr lang="en-CN" sz="2400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(value=2 </a:t>
            </a:r>
            <a:r>
              <a:rPr lang="en-CN" sz="2400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value=3 </a:t>
            </a:r>
            <a:r>
              <a:rPr lang="en-CN" sz="2400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value=null)</a:t>
            </a:r>
          </a:p>
          <a:p>
            <a:pPr marL="342900" indent="-342900">
              <a:lnSpc>
                <a:spcPct val="150000"/>
              </a:lnSpc>
              <a:buFont typeface="Symbol" pitchFamily="2" charset="2"/>
              <a:buChar char="Þ"/>
            </a:pPr>
            <a:r>
              <a:rPr lang="en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value&lt;&gt;2 </a:t>
            </a:r>
            <a:r>
              <a:rPr lang="en-CN" sz="2400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value&lt;&gt;3 </a:t>
            </a:r>
            <a:r>
              <a:rPr lang="en-CN" sz="2400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value&lt;&gt;</a:t>
            </a:r>
            <a:r>
              <a:rPr lang="en-CN" sz="2400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marL="342900" indent="-342900">
              <a:lnSpc>
                <a:spcPct val="150000"/>
              </a:lnSpc>
              <a:buFont typeface="Symbol" pitchFamily="2" charset="2"/>
              <a:buChar char="Þ"/>
            </a:pPr>
            <a:r>
              <a:rPr lang="en-CN" sz="2400" dirty="0">
                <a:solidFill>
                  <a:srgbClr val="1086B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  -- always false or null, never true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058AD1-8873-9647-BA4B-D6B89907153E}"/>
              </a:ext>
            </a:extLst>
          </p:cNvPr>
          <p:cNvSpPr/>
          <p:nvPr/>
        </p:nvSpPr>
        <p:spPr bwMode="auto">
          <a:xfrm>
            <a:off x="5399139" y="5903041"/>
            <a:ext cx="2171700" cy="448597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48152B-959E-4044-9FC0-6DE5E5467CE8}"/>
              </a:ext>
            </a:extLst>
          </p:cNvPr>
          <p:cNvSpPr/>
          <p:nvPr/>
        </p:nvSpPr>
        <p:spPr>
          <a:xfrm>
            <a:off x="8610600" y="5486400"/>
            <a:ext cx="5638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A2424F"/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… however, </a:t>
            </a:r>
            <a:r>
              <a:rPr lang="en-US" altLang="zh-CN" sz="2000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value=null</a:t>
            </a:r>
            <a:r>
              <a:rPr lang="en-US" altLang="zh-CN" sz="2000" dirty="0">
                <a:solidFill>
                  <a:srgbClr val="A2424F"/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 and </a:t>
            </a:r>
            <a:r>
              <a:rPr lang="en-US" altLang="zh-CN" sz="2000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value&lt;&gt;null</a:t>
            </a:r>
            <a:r>
              <a:rPr lang="en-US" altLang="zh-CN" sz="2000" dirty="0">
                <a:solidFill>
                  <a:srgbClr val="A2424F"/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 are always not true: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We should use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[not] null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instead</a:t>
            </a: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77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Thus, the  </a:t>
            </a:r>
            <a:r>
              <a:rPr lang="en-US" altLang="zh-CN" sz="2000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expression always returns false, and hence no row will be selected and returned.</a:t>
            </a:r>
          </a:p>
        </p:txBody>
      </p:sp>
    </p:spTree>
    <p:extLst>
      <p:ext uri="{BB962C8B-B14F-4D97-AF65-F5344CB8AC3E}">
        <p14:creationId xmlns:p14="http://schemas.microsoft.com/office/powerpoint/2010/main" val="9894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F7FD41-017E-7E48-8CA9-DC1A9F953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6781800" cy="5334000"/>
          </a:xfrm>
        </p:spPr>
        <p:txBody>
          <a:bodyPr/>
          <a:lstStyle/>
          <a:p>
            <a:pPr marL="335280" lvl="1" indent="0">
              <a:buNone/>
            </a:pPr>
            <a:endParaRPr lang="en-US" dirty="0"/>
          </a:p>
          <a:p>
            <a:r>
              <a:rPr lang="en-CN" dirty="0"/>
              <a:t>The semantic meaning of the </a:t>
            </a:r>
            <a:r>
              <a:rPr lang="en-CN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CN" dirty="0"/>
              <a:t> clause here is a little bit different from the </a:t>
            </a:r>
            <a:r>
              <a:rPr lang="en-CN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CN" dirty="0"/>
              <a:t> we introduced before</a:t>
            </a:r>
          </a:p>
          <a:p>
            <a:pPr lvl="1"/>
            <a:r>
              <a:rPr lang="en-CN" dirty="0"/>
              <a:t>(join key vs. filtering condition)</a:t>
            </a:r>
          </a:p>
          <a:p>
            <a:pPr lvl="1"/>
            <a:r>
              <a:rPr lang="en-CN" dirty="0"/>
              <a:t>If you forget </a:t>
            </a:r>
            <a:r>
              <a:rPr lang="en-CN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CN" dirty="0"/>
              <a:t>, the query </a:t>
            </a:r>
            <a:r>
              <a:rPr lang="en-CN" dirty="0">
                <a:solidFill>
                  <a:srgbClr val="1086B9"/>
                </a:solidFill>
              </a:rPr>
              <a:t>will not return an error</a:t>
            </a:r>
            <a:r>
              <a:rPr lang="en-CN" dirty="0"/>
              <a:t> but to </a:t>
            </a:r>
            <a:r>
              <a:rPr lang="en-CN" dirty="0">
                <a:solidFill>
                  <a:srgbClr val="A2424F"/>
                </a:solidFill>
              </a:rPr>
              <a:t>end up with</a:t>
            </a:r>
            <a:r>
              <a:rPr lang="en-CN" dirty="0"/>
              <a:t> </a:t>
            </a:r>
            <a:r>
              <a:rPr lang="en-CN" b="1" dirty="0">
                <a:solidFill>
                  <a:srgbClr val="A2424F"/>
                </a:solidFill>
              </a:rPr>
              <a:t>HUGE</a:t>
            </a:r>
            <a:r>
              <a:rPr lang="en-CN" dirty="0"/>
              <a:t> </a:t>
            </a:r>
            <a:r>
              <a:rPr lang="en-CN" dirty="0">
                <a:solidFill>
                  <a:srgbClr val="A2424F"/>
                </a:solidFill>
              </a:rPr>
              <a:t>amount of rows</a:t>
            </a:r>
          </a:p>
          <a:p>
            <a:pPr lvl="2"/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#movies</a:t>
            </a:r>
            <a:r>
              <a:rPr lang="zh-CN" altLang="en-US" dirty="0"/>
              <a:t> </a:t>
            </a:r>
            <a:r>
              <a:rPr lang="en-US" altLang="zh-CN" dirty="0"/>
              <a:t>* #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credits</a:t>
            </a:r>
            <a:r>
              <a:rPr lang="en-US" altLang="zh-CN" dirty="0"/>
              <a:t> * #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people</a:t>
            </a:r>
            <a:endParaRPr lang="en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A5F569-637B-3E44-AC6A-6C2DE50E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The Old Way of Writing Joins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08936-ABD3-4E40-830D-518F628E1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575" y="1454168"/>
            <a:ext cx="6324600" cy="53212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D2F17CB-AF0C-1D46-B19B-9A407380315B}"/>
              </a:ext>
            </a:extLst>
          </p:cNvPr>
          <p:cNvSpPr/>
          <p:nvPr/>
        </p:nvSpPr>
        <p:spPr bwMode="auto">
          <a:xfrm>
            <a:off x="8358187" y="4731510"/>
            <a:ext cx="4748213" cy="1059689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32243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C4DFCF-986F-084A-A4CA-1827BEF5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0"/>
            <a:ext cx="12954000" cy="1422400"/>
          </a:xfrm>
        </p:spPr>
        <p:txBody>
          <a:bodyPr>
            <a:normAutofit/>
          </a:bodyPr>
          <a:lstStyle/>
          <a:p>
            <a:r>
              <a:rPr lang="en-CN" sz="5400" dirty="0"/>
              <a:t>Update and Delete</a:t>
            </a:r>
          </a:p>
        </p:txBody>
      </p:sp>
    </p:spTree>
    <p:extLst>
      <p:ext uri="{BB962C8B-B14F-4D97-AF65-F5344CB8AC3E}">
        <p14:creationId xmlns:p14="http://schemas.microsoft.com/office/powerpoint/2010/main" val="12425567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845706-18CE-E74E-A2C4-DE3AFC932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We have learned:</a:t>
            </a:r>
          </a:p>
          <a:p>
            <a:pPr lvl="1"/>
            <a:r>
              <a:rPr lang="en-CN" dirty="0"/>
              <a:t>How to access existing data in tables (select)</a:t>
            </a:r>
          </a:p>
          <a:p>
            <a:pPr lvl="1"/>
            <a:r>
              <a:rPr lang="en-CN" dirty="0"/>
              <a:t>How to create new rows (insert)</a:t>
            </a:r>
          </a:p>
          <a:p>
            <a:pPr lvl="1"/>
            <a:endParaRPr lang="en-CN" dirty="0"/>
          </a:p>
          <a:p>
            <a:r>
              <a:rPr lang="en-CN" dirty="0"/>
              <a:t>CRUD/CURD</a:t>
            </a:r>
          </a:p>
          <a:p>
            <a:pPr lvl="1"/>
            <a:r>
              <a:rPr lang="en-CN" dirty="0"/>
              <a:t>create, read, </a:t>
            </a:r>
            <a:r>
              <a:rPr lang="en-CN" dirty="0">
                <a:solidFill>
                  <a:srgbClr val="A2424F"/>
                </a:solidFill>
              </a:rPr>
              <a:t>update</a:t>
            </a:r>
            <a:r>
              <a:rPr lang="en-CN" dirty="0"/>
              <a:t>, </a:t>
            </a:r>
            <a:r>
              <a:rPr lang="en-CN" dirty="0">
                <a:solidFill>
                  <a:srgbClr val="A2424F"/>
                </a:solidFill>
              </a:rPr>
              <a:t>delete</a:t>
            </a:r>
          </a:p>
          <a:p>
            <a:pPr lvl="2"/>
            <a:r>
              <a:rPr lang="en-CN" dirty="0"/>
              <a:t>In SQL: insert, select, update, delete</a:t>
            </a:r>
          </a:p>
          <a:p>
            <a:pPr lvl="2"/>
            <a:r>
              <a:rPr lang="en-CN" dirty="0"/>
              <a:t>In RESTful API: Post, Get, Put, Delete</a:t>
            </a:r>
          </a:p>
          <a:p>
            <a:pPr lvl="1"/>
            <a:r>
              <a:rPr lang="en-CN" dirty="0"/>
              <a:t>Necessary operations for persistent storage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5D4835-022B-1348-AB68-6843C0AD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So Far…</a:t>
            </a:r>
          </a:p>
        </p:txBody>
      </p:sp>
    </p:spTree>
    <p:extLst>
      <p:ext uri="{BB962C8B-B14F-4D97-AF65-F5344CB8AC3E}">
        <p14:creationId xmlns:p14="http://schemas.microsoft.com/office/powerpoint/2010/main" val="30862864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F154BC-FB68-904E-AA30-626BDBAF4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Make changes to the existing rows in a table</a:t>
            </a:r>
          </a:p>
          <a:p>
            <a:r>
              <a:rPr lang="en-US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dirty="0"/>
              <a:t> is the command that changes column values</a:t>
            </a:r>
          </a:p>
          <a:p>
            <a:pPr lvl="1"/>
            <a:r>
              <a:rPr lang="en-US" dirty="0"/>
              <a:t>You can even set a non-mandatory column to NULL</a:t>
            </a:r>
          </a:p>
          <a:p>
            <a:pPr lvl="1"/>
            <a:r>
              <a:rPr lang="en-US" dirty="0"/>
              <a:t>The change is applied to all rows selected by the </a:t>
            </a:r>
            <a:r>
              <a:rPr lang="en-US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endParaRPr lang="en-US" dirty="0"/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6926F4-2B43-9846-955A-EE5519C4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Update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E2AB6-0124-7247-B490-DB447CACC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050" y="3810000"/>
            <a:ext cx="5702300" cy="389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551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CBD87A-749A-3249-851F-ED6FE0131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Remember</a:t>
            </a:r>
          </a:p>
          <a:p>
            <a:pPr lvl="1"/>
            <a:r>
              <a:rPr lang="en-CN" dirty="0"/>
              <a:t>When you are doing </a:t>
            </a:r>
            <a:r>
              <a:rPr lang="en-CN" dirty="0">
                <a:solidFill>
                  <a:srgbClr val="A2424F"/>
                </a:solidFill>
              </a:rPr>
              <a:t>any experiments with writing operations</a:t>
            </a:r>
            <a:r>
              <a:rPr lang="en-CN" dirty="0"/>
              <a:t> (update, delete), </a:t>
            </a:r>
            <a:r>
              <a:rPr lang="en-CN" b="1" u="sng" dirty="0">
                <a:solidFill>
                  <a:srgbClr val="A2424F"/>
                </a:solidFill>
              </a:rPr>
              <a:t>backup the data first</a:t>
            </a:r>
            <a:endParaRPr lang="en-CN" b="1" u="sng" dirty="0"/>
          </a:p>
          <a:p>
            <a:pPr lvl="2"/>
            <a:r>
              <a:rPr lang="en-CN" dirty="0"/>
              <a:t>E.g., copy the tables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4633C3-5EC7-9C48-A311-8F74DC51F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38773890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C251AC-55FF-584F-850E-01ABAA8C5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Example: </a:t>
            </a:r>
            <a:r>
              <a:rPr lang="en-US" dirty="0"/>
              <a:t>A nobiliary particle is used in a surname or family name in many Western cultures to signal the nobility of a family. </a:t>
            </a:r>
          </a:p>
          <a:p>
            <a:pPr lvl="1"/>
            <a:r>
              <a:rPr lang="en-US" altLang="zh-CN" dirty="0"/>
              <a:t>We may want to modify some names in such a way as they sort as they should.</a:t>
            </a:r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384DBD-E4D9-564E-BB6A-14036995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Update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4F1D4-4CA1-474E-83E6-D95F450E5CB3}"/>
              </a:ext>
            </a:extLst>
          </p:cNvPr>
          <p:cNvSpPr txBox="1"/>
          <p:nvPr/>
        </p:nvSpPr>
        <p:spPr>
          <a:xfrm>
            <a:off x="9722224" y="7289800"/>
            <a:ext cx="40386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John von Neumann</a:t>
            </a:r>
          </a:p>
        </p:txBody>
      </p:sp>
      <p:pic>
        <p:nvPicPr>
          <p:cNvPr id="5" name="图片 3">
            <a:extLst>
              <a:ext uri="{FF2B5EF4-FFF2-40B4-BE49-F238E27FC236}">
                <a16:creationId xmlns:a16="http://schemas.microsoft.com/office/drawing/2014/main" id="{7D4ED76D-254A-B54C-A3C9-AB8DEB32C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212" y="4114800"/>
            <a:ext cx="2422625" cy="3160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BD111D-B815-844D-B395-F78BCF047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450" y="4114800"/>
            <a:ext cx="7639050" cy="30619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68899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878055-ACC3-4D4F-B749-B50F177FE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Example: </a:t>
            </a:r>
            <a:r>
              <a:rPr lang="en-US" dirty="0"/>
              <a:t>A nobiliary particle is used in a surname or family name in many Western cultures to signal the nobility of a family. </a:t>
            </a:r>
          </a:p>
          <a:p>
            <a:pPr lvl="1"/>
            <a:r>
              <a:rPr lang="en-US" altLang="zh-CN" dirty="0"/>
              <a:t>We may want to modify some names in such a way as they sort as they should.</a:t>
            </a:r>
            <a:endParaRPr lang="zh-CN" altLang="en-US" dirty="0"/>
          </a:p>
          <a:p>
            <a:endParaRPr lang="en-CN" dirty="0"/>
          </a:p>
          <a:p>
            <a:r>
              <a:rPr lang="en-CN" dirty="0"/>
              <a:t>First, how can we find these names?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2C6B0E-B784-7D4A-B127-4F7F419B0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0020287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878055-ACC3-4D4F-B749-B50F177FE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Example: </a:t>
            </a:r>
            <a:r>
              <a:rPr lang="en-US" dirty="0"/>
              <a:t>A nobiliary particle is used in a surname or family name in many Western cultures to signal the nobility of a family. </a:t>
            </a:r>
          </a:p>
          <a:p>
            <a:pPr lvl="1"/>
            <a:r>
              <a:rPr lang="en-US" altLang="zh-CN" dirty="0"/>
              <a:t>We may want to modify some names in such a way as they sort as they should.</a:t>
            </a:r>
            <a:endParaRPr lang="zh-CN" altLang="en-US" dirty="0"/>
          </a:p>
          <a:p>
            <a:endParaRPr lang="en-CN" dirty="0"/>
          </a:p>
          <a:p>
            <a:r>
              <a:rPr lang="en-CN" dirty="0"/>
              <a:t>First, how can we find these names?</a:t>
            </a:r>
          </a:p>
          <a:p>
            <a:pPr lvl="1"/>
            <a:r>
              <a:rPr lang="en-CN" dirty="0"/>
              <a:t>Wildcards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2C6B0E-B784-7D4A-B127-4F7F419B0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Update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A5560-3B59-284E-A74C-4ABAEE0F1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3505200"/>
            <a:ext cx="6845300" cy="219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711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878055-ACC3-4D4F-B749-B50F177FE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Example: </a:t>
            </a:r>
            <a:r>
              <a:rPr lang="en-US" dirty="0"/>
              <a:t>A nobiliary particle is used in a surname or family name in many Western cultures to signal the nobility of a family. </a:t>
            </a:r>
          </a:p>
          <a:p>
            <a:pPr lvl="1"/>
            <a:r>
              <a:rPr lang="en-US" altLang="zh-CN" dirty="0"/>
              <a:t>We may want to modify some names in such a way as they sort as they should.</a:t>
            </a:r>
            <a:endParaRPr lang="zh-CN" altLang="en-US" dirty="0"/>
          </a:p>
          <a:p>
            <a:endParaRPr lang="en-CN" dirty="0"/>
          </a:p>
          <a:p>
            <a:r>
              <a:rPr lang="en-CN" dirty="0"/>
              <a:t>Then, how should we update the names?</a:t>
            </a:r>
          </a:p>
          <a:p>
            <a:endParaRPr lang="en-CN" dirty="0"/>
          </a:p>
          <a:p>
            <a:pPr marL="0" indent="0">
              <a:buNone/>
            </a:pPr>
            <a:endParaRPr lang="en-CN" dirty="0"/>
          </a:p>
          <a:p>
            <a:pPr lvl="1"/>
            <a:r>
              <a:rPr lang="en-CN" dirty="0"/>
              <a:t>Try the transformation with select: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2C6B0E-B784-7D4A-B127-4F7F419B0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Update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50D4C4-76E7-1543-9683-B513A9F3ED2E}"/>
              </a:ext>
            </a:extLst>
          </p:cNvPr>
          <p:cNvSpPr txBox="1"/>
          <p:nvPr/>
        </p:nvSpPr>
        <p:spPr>
          <a:xfrm>
            <a:off x="2895600" y="4648200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John</a:t>
            </a:r>
          </a:p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(surname) von Neumann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FEE9AE-7E40-1748-8BC5-33A629BA447F}"/>
              </a:ext>
            </a:extLst>
          </p:cNvPr>
          <p:cNvSpPr txBox="1"/>
          <p:nvPr/>
        </p:nvSpPr>
        <p:spPr>
          <a:xfrm>
            <a:off x="8077200" y="4648200"/>
            <a:ext cx="449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John</a:t>
            </a:r>
          </a:p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(surname) Neumann (von)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0771B3D-6EDA-3342-8E49-74EC6CCEDBA4}"/>
              </a:ext>
            </a:extLst>
          </p:cNvPr>
          <p:cNvSpPr/>
          <p:nvPr/>
        </p:nvSpPr>
        <p:spPr bwMode="auto">
          <a:xfrm>
            <a:off x="7048500" y="4796998"/>
            <a:ext cx="533400" cy="533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B6AC8E-66A3-B24F-BE51-74C3F6DE6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5943600"/>
            <a:ext cx="5993335" cy="1803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0A8A94-2521-B740-9E3B-7A0769F89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664" y="6496050"/>
            <a:ext cx="2146300" cy="698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49210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2E1715-CD95-5045-AD63-91253D911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Example: </a:t>
            </a:r>
            <a:r>
              <a:rPr lang="en-US" dirty="0"/>
              <a:t>A nobiliary particle is used in a surname or family name in many Western cultures to signal the nobility of a family. </a:t>
            </a:r>
          </a:p>
          <a:p>
            <a:pPr lvl="1"/>
            <a:r>
              <a:rPr lang="en-US" altLang="zh-CN" dirty="0"/>
              <a:t>We may want to modify some names in such a way as they sort as they should.</a:t>
            </a:r>
            <a:endParaRPr lang="zh-CN" altLang="en-US" dirty="0"/>
          </a:p>
          <a:p>
            <a:endParaRPr lang="en-CN" dirty="0"/>
          </a:p>
          <a:p>
            <a:r>
              <a:rPr lang="en-CN" dirty="0"/>
              <a:t>Finally, the 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CN" dirty="0"/>
              <a:t> statement:</a:t>
            </a:r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FD6320-B160-5E48-9829-65D15D0C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Update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9012A3-B0EF-8F4F-8286-873E1DC94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3543300"/>
            <a:ext cx="7048500" cy="3771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CF5AC4-C6AB-BC4E-8F25-0B6773618F01}"/>
              </a:ext>
            </a:extLst>
          </p:cNvPr>
          <p:cNvSpPr/>
          <p:nvPr/>
        </p:nvSpPr>
        <p:spPr>
          <a:xfrm>
            <a:off x="1447800" y="5740568"/>
            <a:ext cx="59413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77"/>
              </a:rPr>
              <a:t>This could be used to postfix all surnames starting by 'von' with '(von)' and turn for instance 'von Stroheim' into 'Stroheim (von)'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767596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440E46-27E7-F54B-8A77-0062D5EBE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The </a:t>
            </a:r>
            <a:r>
              <a:rPr lang="en-CN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CN" dirty="0"/>
              <a:t> clause specifies the affected rows</a:t>
            </a:r>
          </a:p>
          <a:p>
            <a:pPr lvl="1"/>
            <a:r>
              <a:rPr lang="en-CN" dirty="0"/>
              <a:t>However, you can use update without </a:t>
            </a:r>
            <a:r>
              <a:rPr lang="en-CN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CN" dirty="0"/>
              <a:t>, where the updates will be applied to all rows in the table</a:t>
            </a:r>
          </a:p>
          <a:p>
            <a:pPr lvl="2"/>
            <a:r>
              <a:rPr lang="en-CN" u="sng" dirty="0">
                <a:solidFill>
                  <a:srgbClr val="A2424F"/>
                </a:solidFill>
              </a:rPr>
              <a:t>Use with caution!</a:t>
            </a:r>
          </a:p>
          <a:p>
            <a:pPr lvl="2"/>
            <a:r>
              <a:rPr lang="en-CN" dirty="0"/>
              <a:t>Sometimes, there will be a warning in IDEs such as DataGrip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066AC0-DB81-3D46-A28C-7490D834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229011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EF0D22-F80B-9444-A0DD-5426E65AE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far,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rows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matching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columns</a:t>
            </a:r>
          </a:p>
          <a:p>
            <a:pPr lvl="1"/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things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join</a:t>
            </a:r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033D24-AA1E-E043-B31F-DB8E9AEE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Inner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Outer</a:t>
            </a:r>
            <a:r>
              <a:rPr lang="zh-CN" altLang="en-US" dirty="0"/>
              <a:t> </a:t>
            </a:r>
            <a:r>
              <a:rPr lang="en-US" altLang="zh-CN" dirty="0"/>
              <a:t>Joins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899251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F8D1AD-BE8E-D54E-9925-8DE23B0C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12954000" cy="1422400"/>
          </a:xfrm>
        </p:spPr>
        <p:txBody>
          <a:bodyPr/>
          <a:lstStyle/>
          <a:p>
            <a:r>
              <a:rPr lang="en-CN" dirty="0"/>
              <a:t>The update operation may not be successful when constraints are violated</a:t>
            </a:r>
          </a:p>
          <a:p>
            <a:pPr lvl="1"/>
            <a:r>
              <a:rPr lang="en-CN" dirty="0"/>
              <a:t>For example, update the primary key but with duplicated values</a:t>
            </a:r>
          </a:p>
          <a:p>
            <a:pPr lvl="1"/>
            <a:endParaRPr lang="en-CN" dirty="0"/>
          </a:p>
          <a:p>
            <a:pPr lvl="1"/>
            <a:endParaRPr lang="en-CN" dirty="0"/>
          </a:p>
          <a:p>
            <a:pPr lvl="1"/>
            <a:endParaRPr lang="en-CN" dirty="0"/>
          </a:p>
          <a:p>
            <a:pPr lvl="1"/>
            <a:endParaRPr lang="en-CN" dirty="0"/>
          </a:p>
          <a:p>
            <a:pPr lvl="1"/>
            <a:r>
              <a:rPr lang="en-CN" dirty="0"/>
              <a:t>This is </a:t>
            </a:r>
            <a:r>
              <a:rPr lang="en-CN" dirty="0">
                <a:solidFill>
                  <a:srgbClr val="1086B9"/>
                </a:solidFill>
              </a:rPr>
              <a:t>why we need constraints</a:t>
            </a:r>
            <a:r>
              <a:rPr lang="en-CN" dirty="0"/>
              <a:t> when creating tables: </a:t>
            </a:r>
            <a:r>
              <a:rPr lang="en-CN" dirty="0">
                <a:solidFill>
                  <a:srgbClr val="A2424F"/>
                </a:solidFill>
              </a:rPr>
              <a:t>avoid unacceptable writing operations </a:t>
            </a:r>
            <a:r>
              <a:rPr lang="en-CN" dirty="0"/>
              <a:t>that break the integrity of the tables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3A9F48-2E53-2141-92CB-0445FE28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Update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D40E92-D212-664D-AD78-AE810C2D9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00" y="3435350"/>
            <a:ext cx="6070600" cy="393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7F8FFA-5826-6345-AC0B-5E790F9E3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100" y="4114800"/>
            <a:ext cx="66802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509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CA9DAA-9A8E-9340-A057-880C57001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solidFill>
                  <a:srgbClr val="A2424F"/>
                </a:solidFill>
              </a:rPr>
              <a:t>Subqueries</a:t>
            </a:r>
            <a:r>
              <a:rPr lang="en-CN" dirty="0"/>
              <a:t> in update</a:t>
            </a:r>
          </a:p>
          <a:p>
            <a:pPr lvl="1"/>
            <a:r>
              <a:rPr lang="en-CN" dirty="0"/>
              <a:t>Complex update operations where values are based on a query result</a:t>
            </a:r>
          </a:p>
          <a:p>
            <a:pPr lvl="1"/>
            <a:endParaRPr lang="en-CN" dirty="0"/>
          </a:p>
          <a:p>
            <a:r>
              <a:rPr lang="en-CN" dirty="0"/>
              <a:t>Example: Add a column in people table to record the number of movies one has joined (either directed or played a role in)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1F1945-BE83-2649-B8A0-11F0F6DC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5661975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28DCB8-DD7C-BD4A-8202-58D341FB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12954000" cy="1828800"/>
          </a:xfrm>
        </p:spPr>
        <p:txBody>
          <a:bodyPr/>
          <a:lstStyle/>
          <a:p>
            <a:r>
              <a:rPr lang="en-CN" dirty="0"/>
              <a:t>Example: Add a column in people table to record the number of movies one has joined (either directed or played a role in)</a:t>
            </a:r>
          </a:p>
          <a:p>
            <a:pPr lvl="1"/>
            <a:r>
              <a:rPr lang="en-CN" dirty="0"/>
              <a:t>First, how do we count the movies for a person?</a:t>
            </a:r>
          </a:p>
          <a:p>
            <a:pPr lvl="2"/>
            <a:r>
              <a:rPr lang="en-CN" dirty="0"/>
              <a:t>(Used as the subquery part in the update statement)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4A314E-266A-B74E-92CC-7394E37B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Update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F8851-25EC-8440-AD08-BEB9FAAF0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845859"/>
            <a:ext cx="9601200" cy="244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601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28DCB8-DD7C-BD4A-8202-58D341FB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12954000" cy="1828800"/>
          </a:xfrm>
        </p:spPr>
        <p:txBody>
          <a:bodyPr/>
          <a:lstStyle/>
          <a:p>
            <a:r>
              <a:rPr lang="en-CN" dirty="0"/>
              <a:t>Example: Add a column in people table to record the number of movies one has joined (either directed or played a role in)</a:t>
            </a:r>
          </a:p>
          <a:p>
            <a:pPr lvl="1"/>
            <a:r>
              <a:rPr lang="en-CN" dirty="0"/>
              <a:t>First, how do we count the movies for a person?</a:t>
            </a:r>
          </a:p>
          <a:p>
            <a:pPr lvl="2"/>
            <a:r>
              <a:rPr lang="en-CN" dirty="0"/>
              <a:t>(Used as the subquery part in the update statement)</a:t>
            </a:r>
          </a:p>
          <a:p>
            <a:pPr lvl="1"/>
            <a:endParaRPr lang="en-CN" dirty="0"/>
          </a:p>
          <a:p>
            <a:pPr lvl="1"/>
            <a:r>
              <a:rPr lang="en-CN" dirty="0"/>
              <a:t>Then, let’s update the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4A314E-266A-B74E-92CC-7394E37B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Update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F071F3-C8B6-EA4B-A4AA-A498B2BE5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3657600"/>
            <a:ext cx="8229600" cy="405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575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E08E8E-210F-E34A-ADF0-44C648F04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As the name shows, </a:t>
            </a:r>
            <a:r>
              <a:rPr lang="en-CN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CN" dirty="0"/>
              <a:t> removes rows from tables</a:t>
            </a:r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pPr lvl="1"/>
            <a:endParaRPr lang="en-US" dirty="0"/>
          </a:p>
          <a:p>
            <a:pPr lvl="1"/>
            <a:r>
              <a:rPr lang="en-US" dirty="0"/>
              <a:t>If you omit the WHERE clause, then (as with UPDATE) the statement </a:t>
            </a:r>
            <a:r>
              <a:rPr lang="en-US" dirty="0">
                <a:solidFill>
                  <a:srgbClr val="A2424F"/>
                </a:solidFill>
              </a:rPr>
              <a:t>affects all rows</a:t>
            </a:r>
            <a:r>
              <a:rPr lang="en-US" dirty="0"/>
              <a:t> and you </a:t>
            </a:r>
            <a:r>
              <a:rPr lang="en-US" b="1" u="sng" dirty="0">
                <a:solidFill>
                  <a:srgbClr val="A2424F"/>
                </a:solidFill>
              </a:rPr>
              <a:t>end up with an empty table!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Well,</a:t>
            </a:r>
          </a:p>
          <a:p>
            <a:pPr lvl="2"/>
            <a:r>
              <a:rPr lang="en-US" dirty="0"/>
              <a:t>many database products provide a roll-back mechanism when deleting rows</a:t>
            </a:r>
          </a:p>
          <a:p>
            <a:pPr lvl="2"/>
            <a:r>
              <a:rPr lang="en-US" dirty="0"/>
              <a:t>Transactions can also protect you (to some extent)</a:t>
            </a:r>
          </a:p>
          <a:p>
            <a:pPr lvl="2"/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1CDC32-8ACD-9249-B88E-1D8FB396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Delete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905AEC-6BDD-964F-A9E4-B24D321E7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209800"/>
            <a:ext cx="4572000" cy="296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016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C252B8-0B5B-8747-A06D-4972E3C23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12954000" cy="2819400"/>
          </a:xfrm>
        </p:spPr>
        <p:txBody>
          <a:bodyPr/>
          <a:lstStyle/>
          <a:p>
            <a:r>
              <a:rPr lang="en-US" dirty="0"/>
              <a:t>One important point with constraints (foreign keys in particular) is that </a:t>
            </a:r>
            <a:r>
              <a:rPr lang="en-US" dirty="0">
                <a:solidFill>
                  <a:srgbClr val="A2424F"/>
                </a:solidFill>
              </a:rPr>
              <a:t>they guarantee that data remains consistent</a:t>
            </a:r>
          </a:p>
          <a:p>
            <a:pPr lvl="1"/>
            <a:r>
              <a:rPr lang="en-US" dirty="0"/>
              <a:t>They don't only work with </a:t>
            </a:r>
            <a:r>
              <a:rPr lang="en-US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dirty="0"/>
              <a:t>, but with </a:t>
            </a:r>
            <a:r>
              <a:rPr lang="en-US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dirty="0"/>
              <a:t> and </a:t>
            </a:r>
            <a:r>
              <a:rPr lang="en-US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/>
              <a:t> as well.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 Try to delete some rows in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  <a:r>
              <a:rPr lang="en-US" dirty="0"/>
              <a:t>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Foreign-key constraints are especially useful in controlling </a:t>
            </a:r>
            <a:r>
              <a:rPr lang="en-US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/>
              <a:t> operations</a:t>
            </a:r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6748F2-0018-0343-AA0B-F2C516F8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Delete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B679EE-67DF-3E48-A103-75E5758C6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4673600"/>
            <a:ext cx="5753100" cy="355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0F0EE0-0F0F-BA43-9E7F-1BCCBE0BB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0" y="5334000"/>
            <a:ext cx="1031240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56451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9DDEAF-8C9F-364D-9622-85A962943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7146460" cy="5334000"/>
          </a:xfrm>
        </p:spPr>
        <p:txBody>
          <a:bodyPr/>
          <a:lstStyle/>
          <a:p>
            <a:r>
              <a:rPr lang="en-US" altLang="zh-CN" dirty="0"/>
              <a:t>This is why constraints are so important:</a:t>
            </a:r>
          </a:p>
          <a:p>
            <a:pPr lvl="1"/>
            <a:r>
              <a:rPr lang="en-US" altLang="zh-CN" dirty="0"/>
              <a:t>They ensure that whatever happens, you'll always be able to make sense of ALL pieces of data in your database.</a:t>
            </a:r>
            <a:endParaRPr lang="zh-CN" altLang="en-US" dirty="0"/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DA9B86-CF48-1D4E-86BC-6B9EF7F6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Constraints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E10EDB-9F34-5E4B-A8C8-C3F5F36AFF82}"/>
              </a:ext>
            </a:extLst>
          </p:cNvPr>
          <p:cNvGrpSpPr/>
          <p:nvPr/>
        </p:nvGrpSpPr>
        <p:grpSpPr>
          <a:xfrm>
            <a:off x="8839200" y="1981200"/>
            <a:ext cx="4342692" cy="3392788"/>
            <a:chOff x="134766" y="179567"/>
            <a:chExt cx="8014221" cy="6261221"/>
          </a:xfrm>
        </p:grpSpPr>
        <p:grpSp>
          <p:nvGrpSpPr>
            <p:cNvPr id="4" name="Groupe 9">
              <a:extLst>
                <a:ext uri="{FF2B5EF4-FFF2-40B4-BE49-F238E27FC236}">
                  <a16:creationId xmlns:a16="http://schemas.microsoft.com/office/drawing/2014/main" id="{532E23D7-583C-5243-805D-E234234F3D0D}"/>
                </a:ext>
              </a:extLst>
            </p:cNvPr>
            <p:cNvGrpSpPr/>
            <p:nvPr/>
          </p:nvGrpSpPr>
          <p:grpSpPr>
            <a:xfrm>
              <a:off x="287831" y="179567"/>
              <a:ext cx="3786214" cy="2550381"/>
              <a:chOff x="500034" y="214290"/>
              <a:chExt cx="3786214" cy="2550381"/>
            </a:xfrm>
          </p:grpSpPr>
          <p:pic>
            <p:nvPicPr>
              <p:cNvPr id="5" name="Image 3" descr="table_generic.png">
                <a:extLst>
                  <a:ext uri="{FF2B5EF4-FFF2-40B4-BE49-F238E27FC236}">
                    <a16:creationId xmlns:a16="http://schemas.microsoft.com/office/drawing/2014/main" id="{6667C738-42F4-7A40-8AD1-41ED8753BA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00034" y="214290"/>
                <a:ext cx="3786214" cy="255038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" name="ZoneTexte 8">
                <a:extLst>
                  <a:ext uri="{FF2B5EF4-FFF2-40B4-BE49-F238E27FC236}">
                    <a16:creationId xmlns:a16="http://schemas.microsoft.com/office/drawing/2014/main" id="{D4FCAC7E-5947-9945-B978-A46868799047}"/>
                  </a:ext>
                </a:extLst>
              </p:cNvPr>
              <p:cNvSpPr txBox="1"/>
              <p:nvPr/>
            </p:nvSpPr>
            <p:spPr>
              <a:xfrm>
                <a:off x="785785" y="214290"/>
                <a:ext cx="2000265" cy="681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800" b="1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Inconsolata" pitchFamily="49" charset="0"/>
                  </a:rPr>
                  <a:t>movies</a:t>
                </a:r>
                <a:endParaRPr lang="fr-FR" sz="1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Inconsolata" pitchFamily="49" charset="0"/>
                </a:endParaRPr>
              </a:p>
            </p:txBody>
          </p:sp>
        </p:grpSp>
        <p:grpSp>
          <p:nvGrpSpPr>
            <p:cNvPr id="7" name="Groupe 11">
              <a:extLst>
                <a:ext uri="{FF2B5EF4-FFF2-40B4-BE49-F238E27FC236}">
                  <a16:creationId xmlns:a16="http://schemas.microsoft.com/office/drawing/2014/main" id="{65B5EBAE-E41E-E94C-BCFB-F89D4786ADA8}"/>
                </a:ext>
              </a:extLst>
            </p:cNvPr>
            <p:cNvGrpSpPr/>
            <p:nvPr/>
          </p:nvGrpSpPr>
          <p:grpSpPr>
            <a:xfrm>
              <a:off x="5564651" y="505277"/>
              <a:ext cx="2227146" cy="1603117"/>
              <a:chOff x="5776854" y="540000"/>
              <a:chExt cx="2227146" cy="1603117"/>
            </a:xfrm>
          </p:grpSpPr>
          <p:pic>
            <p:nvPicPr>
              <p:cNvPr id="8" name="Image 4" descr="table_generic.png">
                <a:extLst>
                  <a:ext uri="{FF2B5EF4-FFF2-40B4-BE49-F238E27FC236}">
                    <a16:creationId xmlns:a16="http://schemas.microsoft.com/office/drawing/2014/main" id="{A8D8FC7A-0B06-1148-BDA1-E29758743F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776854" y="642919"/>
                <a:ext cx="2227146" cy="150019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9" name="ZoneTexte 10">
                <a:extLst>
                  <a:ext uri="{FF2B5EF4-FFF2-40B4-BE49-F238E27FC236}">
                    <a16:creationId xmlns:a16="http://schemas.microsoft.com/office/drawing/2014/main" id="{225CCEA0-8FF4-D941-864A-1D0A48E9AE3A}"/>
                  </a:ext>
                </a:extLst>
              </p:cNvPr>
              <p:cNvSpPr txBox="1"/>
              <p:nvPr/>
            </p:nvSpPr>
            <p:spPr>
              <a:xfrm>
                <a:off x="5857884" y="540000"/>
                <a:ext cx="2146116" cy="56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Inconsolata" pitchFamily="49" charset="0"/>
                  </a:rPr>
                  <a:t>countries</a:t>
                </a:r>
              </a:p>
            </p:txBody>
          </p:sp>
        </p:grpSp>
        <p:grpSp>
          <p:nvGrpSpPr>
            <p:cNvPr id="10" name="Groupe 13">
              <a:extLst>
                <a:ext uri="{FF2B5EF4-FFF2-40B4-BE49-F238E27FC236}">
                  <a16:creationId xmlns:a16="http://schemas.microsoft.com/office/drawing/2014/main" id="{045A2929-B5F6-644D-86FC-B8499025F1B6}"/>
                </a:ext>
              </a:extLst>
            </p:cNvPr>
            <p:cNvGrpSpPr/>
            <p:nvPr/>
          </p:nvGrpSpPr>
          <p:grpSpPr>
            <a:xfrm>
              <a:off x="716460" y="3037087"/>
              <a:ext cx="3484867" cy="3189387"/>
              <a:chOff x="357158" y="3357562"/>
              <a:chExt cx="3484867" cy="3189387"/>
            </a:xfrm>
          </p:grpSpPr>
          <p:pic>
            <p:nvPicPr>
              <p:cNvPr id="11" name="Image 6" descr="table_generic.png">
                <a:extLst>
                  <a:ext uri="{FF2B5EF4-FFF2-40B4-BE49-F238E27FC236}">
                    <a16:creationId xmlns:a16="http://schemas.microsoft.com/office/drawing/2014/main" id="{996B0121-6078-D742-9161-09B526674B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rcRect r="26399"/>
              <a:stretch>
                <a:fillRect/>
              </a:stretch>
            </p:blipFill>
            <p:spPr>
              <a:xfrm>
                <a:off x="357158" y="3357562"/>
                <a:ext cx="3484867" cy="318938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" name="ZoneTexte 12">
                <a:extLst>
                  <a:ext uri="{FF2B5EF4-FFF2-40B4-BE49-F238E27FC236}">
                    <a16:creationId xmlns:a16="http://schemas.microsoft.com/office/drawing/2014/main" id="{F0256E1A-CBEC-1C43-96E6-8D320A6098EA}"/>
                  </a:ext>
                </a:extLst>
              </p:cNvPr>
              <p:cNvSpPr txBox="1"/>
              <p:nvPr/>
            </p:nvSpPr>
            <p:spPr>
              <a:xfrm>
                <a:off x="714349" y="3428999"/>
                <a:ext cx="2334568" cy="681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8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Inconsolata" pitchFamily="49" charset="0"/>
                  </a:rPr>
                  <a:t>credits</a:t>
                </a:r>
              </a:p>
            </p:txBody>
          </p:sp>
        </p:grpSp>
        <p:grpSp>
          <p:nvGrpSpPr>
            <p:cNvPr id="13" name="Groupe 15">
              <a:extLst>
                <a:ext uri="{FF2B5EF4-FFF2-40B4-BE49-F238E27FC236}">
                  <a16:creationId xmlns:a16="http://schemas.microsoft.com/office/drawing/2014/main" id="{ACB0B35C-58FA-AE4E-805E-C947A6DCB942}"/>
                </a:ext>
              </a:extLst>
            </p:cNvPr>
            <p:cNvGrpSpPr/>
            <p:nvPr/>
          </p:nvGrpSpPr>
          <p:grpSpPr>
            <a:xfrm>
              <a:off x="5217053" y="4394409"/>
              <a:ext cx="2931934" cy="2046379"/>
              <a:chOff x="5429256" y="4572008"/>
              <a:chExt cx="2931934" cy="2046379"/>
            </a:xfrm>
          </p:grpSpPr>
          <p:pic>
            <p:nvPicPr>
              <p:cNvPr id="14" name="Image 5" descr="table_generic.png">
                <a:extLst>
                  <a:ext uri="{FF2B5EF4-FFF2-40B4-BE49-F238E27FC236}">
                    <a16:creationId xmlns:a16="http://schemas.microsoft.com/office/drawing/2014/main" id="{856BA25D-D5B0-1F41-903F-67E335FAD6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29256" y="4643446"/>
                <a:ext cx="2931934" cy="197494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AF056BA-5AD0-604D-9CEF-C823D134A620}"/>
                  </a:ext>
                </a:extLst>
              </p:cNvPr>
              <p:cNvSpPr txBox="1"/>
              <p:nvPr/>
            </p:nvSpPr>
            <p:spPr>
              <a:xfrm>
                <a:off x="5643570" y="4572008"/>
                <a:ext cx="2000264" cy="624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Inconsolata" pitchFamily="49" charset="0"/>
                  </a:rPr>
                  <a:t>people</a:t>
                </a:r>
              </a:p>
            </p:txBody>
          </p:sp>
        </p:grpSp>
        <p:pic>
          <p:nvPicPr>
            <p:cNvPr id="16" name="Image 20" descr="chain.png">
              <a:extLst>
                <a:ext uri="{FF2B5EF4-FFF2-40B4-BE49-F238E27FC236}">
                  <a16:creationId xmlns:a16="http://schemas.microsoft.com/office/drawing/2014/main" id="{400C4D11-6459-2642-9169-AC2A5AFC0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281494">
              <a:off x="2502410" y="1036823"/>
              <a:ext cx="3751521" cy="1790401"/>
            </a:xfrm>
            <a:prstGeom prst="rect">
              <a:avLst/>
            </a:prstGeom>
          </p:spPr>
        </p:pic>
        <p:pic>
          <p:nvPicPr>
            <p:cNvPr id="17" name="Image 21" descr="chain.png">
              <a:extLst>
                <a:ext uri="{FF2B5EF4-FFF2-40B4-BE49-F238E27FC236}">
                  <a16:creationId xmlns:a16="http://schemas.microsoft.com/office/drawing/2014/main" id="{34833C89-BF0B-0D47-B085-8196046E4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4394412">
              <a:off x="-541802" y="2479468"/>
              <a:ext cx="2588480" cy="1235343"/>
            </a:xfrm>
            <a:prstGeom prst="rect">
              <a:avLst/>
            </a:prstGeom>
          </p:spPr>
        </p:pic>
        <p:pic>
          <p:nvPicPr>
            <p:cNvPr id="18" name="Image 22" descr="chain.png">
              <a:extLst>
                <a:ext uri="{FF2B5EF4-FFF2-40B4-BE49-F238E27FC236}">
                  <a16:creationId xmlns:a16="http://schemas.microsoft.com/office/drawing/2014/main" id="{D06C9338-47AF-814C-BA83-5F8C61545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2081">
              <a:off x="2256716" y="4163498"/>
              <a:ext cx="3505341" cy="16729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256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95CED9-B45A-E243-93FF-95D1A412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Inner and Outer Joins</a:t>
            </a:r>
          </a:p>
        </p:txBody>
      </p:sp>
      <p:pic>
        <p:nvPicPr>
          <p:cNvPr id="1026" name="Picture 2" descr="PostgreSQL 连接">
            <a:extLst>
              <a:ext uri="{FF2B5EF4-FFF2-40B4-BE49-F238E27FC236}">
                <a16:creationId xmlns:a16="http://schemas.microsoft.com/office/drawing/2014/main" id="{C352F9BF-1993-F24F-8276-598C84B85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00" y="1752600"/>
            <a:ext cx="6680200" cy="568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14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44B8C2-DE42-0145-A956-BEB4297A1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Inner join</a:t>
            </a:r>
          </a:p>
          <a:p>
            <a:pPr lvl="1"/>
            <a:r>
              <a:rPr lang="en-CN" dirty="0"/>
              <a:t>The default join type</a:t>
            </a:r>
          </a:p>
          <a:p>
            <a:pPr lvl="1"/>
            <a:r>
              <a:rPr lang="en-CN" dirty="0"/>
              <a:t>Acturally, all examples before are considered inner joins</a:t>
            </a:r>
          </a:p>
          <a:p>
            <a:pPr lvl="1"/>
            <a:r>
              <a:rPr lang="en-CN" dirty="0"/>
              <a:t>Only joined rows with matching values are selected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7B2899-293A-D04C-9181-7B2EC9BE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Inner and Outer Joins</a:t>
            </a:r>
          </a:p>
        </p:txBody>
      </p:sp>
      <p:pic>
        <p:nvPicPr>
          <p:cNvPr id="2050" name="Picture 2" descr="PostgreSQL 连接">
            <a:extLst>
              <a:ext uri="{FF2B5EF4-FFF2-40B4-BE49-F238E27FC236}">
                <a16:creationId xmlns:a16="http://schemas.microsoft.com/office/drawing/2014/main" id="{6A509A46-459F-1C41-8EDB-31B5C1205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142935"/>
            <a:ext cx="4508500" cy="33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3" descr="THXVL%F~GN0_T2L2YV)}JNN">
            <a:extLst>
              <a:ext uri="{FF2B5EF4-FFF2-40B4-BE49-F238E27FC236}">
                <a16:creationId xmlns:a16="http://schemas.microsoft.com/office/drawing/2014/main" id="{1F9F4679-0454-0C4E-BF00-3A0B61757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690" y="4325329"/>
            <a:ext cx="6375923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83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02E9DC-CE3A-AE47-9A44-20C26F34F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Left outer join</a:t>
            </a:r>
          </a:p>
          <a:p>
            <a:pPr lvl="1"/>
            <a:r>
              <a:rPr lang="en-CN" dirty="0"/>
              <a:t>All the matching rows will be selected</a:t>
            </a:r>
          </a:p>
          <a:p>
            <a:pPr lvl="1"/>
            <a:r>
              <a:rPr lang="en-CN" dirty="0"/>
              <a:t>… and </a:t>
            </a:r>
            <a:r>
              <a:rPr lang="en-CN" dirty="0">
                <a:solidFill>
                  <a:srgbClr val="1086B9"/>
                </a:solidFill>
              </a:rPr>
              <a:t>the rows </a:t>
            </a:r>
            <a:r>
              <a:rPr lang="en-CN" dirty="0">
                <a:solidFill>
                  <a:srgbClr val="A2424F"/>
                </a:solidFill>
              </a:rPr>
              <a:t>in the </a:t>
            </a:r>
            <a:r>
              <a:rPr lang="en-CN" b="1" dirty="0">
                <a:solidFill>
                  <a:srgbClr val="A2424F"/>
                </a:solidFill>
              </a:rPr>
              <a:t>left table</a:t>
            </a:r>
            <a:r>
              <a:rPr lang="en-CN" dirty="0">
                <a:solidFill>
                  <a:srgbClr val="1086B9"/>
                </a:solidFill>
              </a:rPr>
              <a:t> with </a:t>
            </a:r>
            <a:r>
              <a:rPr lang="en-CN" b="1" dirty="0">
                <a:solidFill>
                  <a:srgbClr val="A2424F"/>
                </a:solidFill>
              </a:rPr>
              <a:t>no matches</a:t>
            </a:r>
            <a:r>
              <a:rPr lang="en-CN" dirty="0">
                <a:solidFill>
                  <a:srgbClr val="1086B9"/>
                </a:solidFill>
              </a:rPr>
              <a:t> will be </a:t>
            </a:r>
            <a:r>
              <a:rPr lang="en-CN" b="1" dirty="0">
                <a:solidFill>
                  <a:srgbClr val="A2424F"/>
                </a:solidFill>
              </a:rPr>
              <a:t>selected</a:t>
            </a:r>
            <a:r>
              <a:rPr lang="en-CN" dirty="0">
                <a:solidFill>
                  <a:srgbClr val="1086B9"/>
                </a:solidFill>
              </a:rPr>
              <a:t> as well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61169E-FC18-404B-96A2-128F0414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Inner and Outer Joins</a:t>
            </a:r>
          </a:p>
        </p:txBody>
      </p:sp>
      <p:pic>
        <p:nvPicPr>
          <p:cNvPr id="3074" name="Picture 2" descr="PostgreSQL 左连接">
            <a:extLst>
              <a:ext uri="{FF2B5EF4-FFF2-40B4-BE49-F238E27FC236}">
                <a16:creationId xmlns:a16="http://schemas.microsoft.com/office/drawing/2014/main" id="{E807A3E0-4394-B84C-AA7C-BCC33BCAB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48100"/>
            <a:ext cx="50800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D7B0D3-78FC-AB45-9E4B-A41E24262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733800"/>
            <a:ext cx="5791200" cy="340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23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8894A2-74C5-4741-B4FE-29A7EDE2F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Left outer join</a:t>
            </a:r>
          </a:p>
          <a:p>
            <a:pPr lvl="1"/>
            <a:r>
              <a:rPr lang="en-CN" dirty="0"/>
              <a:t>Example: there is a movie in 2018 where there is no credit information</a:t>
            </a:r>
          </a:p>
          <a:p>
            <a:pPr lvl="2"/>
            <a:r>
              <a:rPr lang="en-CN" dirty="0"/>
              <a:t>#9203 (A Wrinkle in Time)</a:t>
            </a:r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57B3B9-A25F-9844-978A-B1806631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Inner and Outer Joins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C8A756-D9AE-684F-A72D-C19773889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5613400"/>
            <a:ext cx="11391900" cy="63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3AC218-CDC8-6641-8FA2-7A419DC06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550" y="4560277"/>
            <a:ext cx="50673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0194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  <a:cs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  <a:cs typeface="MS PGothic" panose="020B0600070205080204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2456</Words>
  <Application>Microsoft Office PowerPoint</Application>
  <PresentationFormat>自定义</PresentationFormat>
  <Paragraphs>309</Paragraphs>
  <Slides>56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8" baseType="lpstr">
      <vt:lpstr>等线</vt:lpstr>
      <vt:lpstr>Arial</vt:lpstr>
      <vt:lpstr>Consolas</vt:lpstr>
      <vt:lpstr>Inconsolata</vt:lpstr>
      <vt:lpstr>Lato</vt:lpstr>
      <vt:lpstr>Lato Black</vt:lpstr>
      <vt:lpstr>Montserrat</vt:lpstr>
      <vt:lpstr>Symbol</vt:lpstr>
      <vt:lpstr>Tahoma</vt:lpstr>
      <vt:lpstr>Times</vt:lpstr>
      <vt:lpstr>Times New Roman</vt:lpstr>
      <vt:lpstr>Blank Presentation</vt:lpstr>
      <vt:lpstr> Principles of Database Systems (CS307) Lecture 5: More on Join; Set Operators; Subqueries</vt:lpstr>
      <vt:lpstr>More on Join</vt:lpstr>
      <vt:lpstr>The Old Way of Writing Joins</vt:lpstr>
      <vt:lpstr>The Old Way of Writing Joins</vt:lpstr>
      <vt:lpstr>Inner and Outer Joins</vt:lpstr>
      <vt:lpstr>Inner and Outer Joins</vt:lpstr>
      <vt:lpstr>Inner and Outer Joins</vt:lpstr>
      <vt:lpstr>Inner and Outer Joins</vt:lpstr>
      <vt:lpstr>Inner and Outer Joins</vt:lpstr>
      <vt:lpstr>Inner and Outer Joins</vt:lpstr>
      <vt:lpstr>Inner and Outer Joins</vt:lpstr>
      <vt:lpstr>Inner and Outer Joins</vt:lpstr>
      <vt:lpstr>Inner and Outer Joins</vt:lpstr>
      <vt:lpstr>Inner and Outer Joins</vt:lpstr>
      <vt:lpstr>Inner and Outer Joins</vt:lpstr>
      <vt:lpstr>Inner and Outer Joins</vt:lpstr>
      <vt:lpstr>Inner and Outer Joins</vt:lpstr>
      <vt:lpstr>Set Operators</vt:lpstr>
      <vt:lpstr>Set Operators</vt:lpstr>
      <vt:lpstr>Set Operators</vt:lpstr>
      <vt:lpstr>Set Operators</vt:lpstr>
      <vt:lpstr>Set Operators</vt:lpstr>
      <vt:lpstr>Set Operators</vt:lpstr>
      <vt:lpstr>Subquery</vt:lpstr>
      <vt:lpstr>Subquery</vt:lpstr>
      <vt:lpstr>Subquery after Select</vt:lpstr>
      <vt:lpstr>Subquery after Select</vt:lpstr>
      <vt:lpstr>Subquery after Select</vt:lpstr>
      <vt:lpstr>Subquery after Where</vt:lpstr>
      <vt:lpstr>Subquery after Where</vt:lpstr>
      <vt:lpstr>Subquery after Where</vt:lpstr>
      <vt:lpstr>Subquery after Where</vt:lpstr>
      <vt:lpstr>Subquery after Where</vt:lpstr>
      <vt:lpstr>Subquery after Where</vt:lpstr>
      <vt:lpstr>Subquery after Where</vt:lpstr>
      <vt:lpstr>Subquery after Where</vt:lpstr>
      <vt:lpstr>Subquery after Where</vt:lpstr>
      <vt:lpstr>Subquery after Where</vt:lpstr>
      <vt:lpstr>Subquery after Where</vt:lpstr>
      <vt:lpstr>Update and Delete</vt:lpstr>
      <vt:lpstr>So Far…</vt:lpstr>
      <vt:lpstr>Update</vt:lpstr>
      <vt:lpstr>Update</vt:lpstr>
      <vt:lpstr>Update</vt:lpstr>
      <vt:lpstr>Update</vt:lpstr>
      <vt:lpstr>Update</vt:lpstr>
      <vt:lpstr>Update</vt:lpstr>
      <vt:lpstr>Update</vt:lpstr>
      <vt:lpstr>Update</vt:lpstr>
      <vt:lpstr>Update</vt:lpstr>
      <vt:lpstr>Update</vt:lpstr>
      <vt:lpstr>Update</vt:lpstr>
      <vt:lpstr>Update</vt:lpstr>
      <vt:lpstr>Delete</vt:lpstr>
      <vt:lpstr>Delete</vt:lpstr>
      <vt:lpstr>Constraints</vt:lpstr>
    </vt:vector>
  </TitlesOfParts>
  <Company>Melissa Kingman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Kingman</dc:creator>
  <cp:lastModifiedBy>Cheng Ran</cp:lastModifiedBy>
  <cp:revision>2861</cp:revision>
  <dcterms:created xsi:type="dcterms:W3CDTF">2008-06-27T17:43:00Z</dcterms:created>
  <dcterms:modified xsi:type="dcterms:W3CDTF">2022-10-16T10:30:54Z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