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478" r:id="rId2"/>
    <p:sldId id="918" r:id="rId3"/>
    <p:sldId id="831" r:id="rId4"/>
    <p:sldId id="832" r:id="rId5"/>
    <p:sldId id="833" r:id="rId6"/>
    <p:sldId id="839" r:id="rId7"/>
    <p:sldId id="841" r:id="rId8"/>
    <p:sldId id="840" r:id="rId9"/>
    <p:sldId id="842" r:id="rId10"/>
    <p:sldId id="917" r:id="rId11"/>
    <p:sldId id="862" r:id="rId12"/>
    <p:sldId id="849" r:id="rId13"/>
    <p:sldId id="850" r:id="rId14"/>
    <p:sldId id="851" r:id="rId15"/>
    <p:sldId id="911" r:id="rId16"/>
    <p:sldId id="852" r:id="rId17"/>
    <p:sldId id="853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3" r:id="rId27"/>
    <p:sldId id="864" r:id="rId28"/>
    <p:sldId id="865" r:id="rId29"/>
    <p:sldId id="867" r:id="rId30"/>
    <p:sldId id="868" r:id="rId31"/>
    <p:sldId id="871" r:id="rId32"/>
    <p:sldId id="869" r:id="rId33"/>
    <p:sldId id="870" r:id="rId34"/>
    <p:sldId id="872" r:id="rId35"/>
    <p:sldId id="873" r:id="rId36"/>
    <p:sldId id="874" r:id="rId37"/>
    <p:sldId id="875" r:id="rId38"/>
    <p:sldId id="876" r:id="rId39"/>
    <p:sldId id="878" r:id="rId40"/>
    <p:sldId id="879" r:id="rId41"/>
    <p:sldId id="880" r:id="rId42"/>
    <p:sldId id="883" r:id="rId43"/>
    <p:sldId id="884" r:id="rId44"/>
    <p:sldId id="885" r:id="rId45"/>
    <p:sldId id="886" r:id="rId46"/>
    <p:sldId id="887" r:id="rId47"/>
    <p:sldId id="888" r:id="rId48"/>
    <p:sldId id="891" r:id="rId49"/>
    <p:sldId id="889" r:id="rId50"/>
    <p:sldId id="892" r:id="rId51"/>
    <p:sldId id="893" r:id="rId52"/>
    <p:sldId id="894" r:id="rId53"/>
    <p:sldId id="895" r:id="rId54"/>
    <p:sldId id="896" r:id="rId55"/>
    <p:sldId id="898" r:id="rId56"/>
    <p:sldId id="526" r:id="rId57"/>
    <p:sldId id="914" r:id="rId58"/>
    <p:sldId id="913" r:id="rId59"/>
    <p:sldId id="897" r:id="rId60"/>
    <p:sldId id="899" r:id="rId61"/>
    <p:sldId id="912" r:id="rId62"/>
    <p:sldId id="900" r:id="rId63"/>
    <p:sldId id="916" r:id="rId64"/>
    <p:sldId id="902" r:id="rId65"/>
    <p:sldId id="903" r:id="rId66"/>
    <p:sldId id="909" r:id="rId67"/>
    <p:sldId id="904" r:id="rId68"/>
    <p:sldId id="905" r:id="rId69"/>
    <p:sldId id="906" r:id="rId70"/>
    <p:sldId id="910" r:id="rId71"/>
    <p:sldId id="907" r:id="rId72"/>
    <p:sldId id="522" r:id="rId73"/>
    <p:sldId id="915" r:id="rId74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DAFDD3"/>
    <a:srgbClr val="AADEBA"/>
    <a:srgbClr val="F3A999"/>
    <a:srgbClr val="98CFA8"/>
    <a:srgbClr val="F2F2F2"/>
    <a:srgbClr val="FCF9EC"/>
    <a:srgbClr val="2BAC54"/>
    <a:srgbClr val="4D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670F2-7AC5-45A7-98E8-45F986180625}" v="41" dt="2022-10-24T01:42:39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 autoAdjust="0"/>
    <p:restoredTop sz="92109" autoAdjust="0"/>
  </p:normalViewPr>
  <p:slideViewPr>
    <p:cSldViewPr>
      <p:cViewPr varScale="1">
        <p:scale>
          <a:sx n="76" d="100"/>
          <a:sy n="76" d="100"/>
        </p:scale>
        <p:origin x="490" y="53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8F9F8D4B-093C-4A76-8122-83C9D3D9477F}"/>
    <pc:docChg chg="custSel modSld">
      <pc:chgData name="Cheng Ran" userId="dbeed8448c6bb12c" providerId="LiveId" clId="{8F9F8D4B-093C-4A76-8122-83C9D3D9477F}" dt="2022-10-23T06:53:03.254" v="50" actId="20577"/>
      <pc:docMkLst>
        <pc:docMk/>
      </pc:docMkLst>
      <pc:sldChg chg="modSp mod">
        <pc:chgData name="Cheng Ran" userId="dbeed8448c6bb12c" providerId="LiveId" clId="{8F9F8D4B-093C-4A76-8122-83C9D3D9477F}" dt="2022-10-23T06:49:41.059" v="44" actId="20577"/>
        <pc:sldMkLst>
          <pc:docMk/>
          <pc:sldMk cId="0" sldId="478"/>
        </pc:sldMkLst>
        <pc:spChg chg="mod">
          <ac:chgData name="Cheng Ran" userId="dbeed8448c6bb12c" providerId="LiveId" clId="{8F9F8D4B-093C-4A76-8122-83C9D3D9477F}" dt="2022-10-23T06:35:09.857" v="25" actId="20577"/>
          <ac:spMkLst>
            <pc:docMk/>
            <pc:sldMk cId="0" sldId="478"/>
            <ac:spMk id="2" creationId="{00000000-0000-0000-0000-000000000000}"/>
          </ac:spMkLst>
        </pc:spChg>
        <pc:spChg chg="mod">
          <ac:chgData name="Cheng Ran" userId="dbeed8448c6bb12c" providerId="LiveId" clId="{8F9F8D4B-093C-4A76-8122-83C9D3D9477F}" dt="2022-10-23T06:49:41.059" v="44" actId="20577"/>
          <ac:spMkLst>
            <pc:docMk/>
            <pc:sldMk cId="0" sldId="478"/>
            <ac:spMk id="8193" creationId="{00000000-0000-0000-0000-000000000000}"/>
          </ac:spMkLst>
        </pc:spChg>
        <pc:spChg chg="mod">
          <ac:chgData name="Cheng Ran" userId="dbeed8448c6bb12c" providerId="LiveId" clId="{8F9F8D4B-093C-4A76-8122-83C9D3D9477F}" dt="2022-10-23T06:34:47.737" v="8" actId="20577"/>
          <ac:spMkLst>
            <pc:docMk/>
            <pc:sldMk cId="0" sldId="478"/>
            <ac:spMk id="8194" creationId="{00000000-0000-0000-0000-000000000000}"/>
          </ac:spMkLst>
        </pc:spChg>
      </pc:sldChg>
      <pc:sldChg chg="modSp mod">
        <pc:chgData name="Cheng Ran" userId="dbeed8448c6bb12c" providerId="LiveId" clId="{8F9F8D4B-093C-4A76-8122-83C9D3D9477F}" dt="2022-10-23T06:41:00.011" v="32"/>
        <pc:sldMkLst>
          <pc:docMk/>
          <pc:sldMk cId="146942485" sldId="851"/>
        </pc:sldMkLst>
        <pc:spChg chg="mod">
          <ac:chgData name="Cheng Ran" userId="dbeed8448c6bb12c" providerId="LiveId" clId="{8F9F8D4B-093C-4A76-8122-83C9D3D9477F}" dt="2022-10-23T06:41:00.011" v="32"/>
          <ac:spMkLst>
            <pc:docMk/>
            <pc:sldMk cId="146942485" sldId="851"/>
            <ac:spMk id="2" creationId="{4DA55D4A-DEB9-1149-82A0-2F0B775BC3A0}"/>
          </ac:spMkLst>
        </pc:spChg>
      </pc:sldChg>
      <pc:sldChg chg="modSp mod">
        <pc:chgData name="Cheng Ran" userId="dbeed8448c6bb12c" providerId="LiveId" clId="{8F9F8D4B-093C-4A76-8122-83C9D3D9477F}" dt="2022-10-23T06:53:03.254" v="50" actId="20577"/>
        <pc:sldMkLst>
          <pc:docMk/>
          <pc:sldMk cId="1501371215" sldId="853"/>
        </pc:sldMkLst>
        <pc:spChg chg="mod">
          <ac:chgData name="Cheng Ran" userId="dbeed8448c6bb12c" providerId="LiveId" clId="{8F9F8D4B-093C-4A76-8122-83C9D3D9477F}" dt="2022-10-23T06:53:03.254" v="50" actId="20577"/>
          <ac:spMkLst>
            <pc:docMk/>
            <pc:sldMk cId="1501371215" sldId="853"/>
            <ac:spMk id="2" creationId="{F1E7C986-094A-2F43-BC71-35B32FB4169B}"/>
          </ac:spMkLst>
        </pc:spChg>
      </pc:sldChg>
    </pc:docChg>
  </pc:docChgLst>
  <pc:docChgLst>
    <pc:chgData name="Cheng Ran" userId="dbeed8448c6bb12c" providerId="LiveId" clId="{DEB670F2-7AC5-45A7-98E8-45F986180625}"/>
    <pc:docChg chg="undo custSel addSld delSld modSld">
      <pc:chgData name="Cheng Ran" userId="dbeed8448c6bb12c" providerId="LiveId" clId="{DEB670F2-7AC5-45A7-98E8-45F986180625}" dt="2022-10-24T01:42:45.615" v="401" actId="20577"/>
      <pc:docMkLst>
        <pc:docMk/>
      </pc:docMkLst>
      <pc:sldChg chg="del">
        <pc:chgData name="Cheng Ran" userId="dbeed8448c6bb12c" providerId="LiveId" clId="{DEB670F2-7AC5-45A7-98E8-45F986180625}" dt="2022-10-24T01:24:15.442" v="370" actId="2696"/>
        <pc:sldMkLst>
          <pc:docMk/>
          <pc:sldMk cId="1570189321" sldId="526"/>
        </pc:sldMkLst>
      </pc:sldChg>
      <pc:sldChg chg="add">
        <pc:chgData name="Cheng Ran" userId="dbeed8448c6bb12c" providerId="LiveId" clId="{DEB670F2-7AC5-45A7-98E8-45F986180625}" dt="2022-10-24T01:24:22.454" v="371"/>
        <pc:sldMkLst>
          <pc:docMk/>
          <pc:sldMk cId="4294395075" sldId="526"/>
        </pc:sldMkLst>
      </pc:sldChg>
      <pc:sldChg chg="del">
        <pc:chgData name="Cheng Ran" userId="dbeed8448c6bb12c" providerId="LiveId" clId="{DEB670F2-7AC5-45A7-98E8-45F986180625}" dt="2022-10-23T11:45:39.425" v="249" actId="47"/>
        <pc:sldMkLst>
          <pc:docMk/>
          <pc:sldMk cId="235222329" sldId="800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715212492" sldId="831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2223925299" sldId="832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777789729" sldId="833"/>
        </pc:sldMkLst>
      </pc:sldChg>
      <pc:sldChg chg="add del">
        <pc:chgData name="Cheng Ran" userId="dbeed8448c6bb12c" providerId="LiveId" clId="{DEB670F2-7AC5-45A7-98E8-45F986180625}" dt="2022-10-24T00:32:38.495" v="296" actId="47"/>
        <pc:sldMkLst>
          <pc:docMk/>
          <pc:sldMk cId="1721296252" sldId="838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3388503675" sldId="839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3726633692" sldId="840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1701148869" sldId="841"/>
        </pc:sldMkLst>
      </pc:sldChg>
      <pc:sldChg chg="add">
        <pc:chgData name="Cheng Ran" userId="dbeed8448c6bb12c" providerId="LiveId" clId="{DEB670F2-7AC5-45A7-98E8-45F986180625}" dt="2022-10-24T00:32:04.161" v="293"/>
        <pc:sldMkLst>
          <pc:docMk/>
          <pc:sldMk cId="3358780855" sldId="842"/>
        </pc:sldMkLst>
      </pc:sldChg>
      <pc:sldChg chg="add del">
        <pc:chgData name="Cheng Ran" userId="dbeed8448c6bb12c" providerId="LiveId" clId="{DEB670F2-7AC5-45A7-98E8-45F986180625}" dt="2022-10-24T00:32:57.688" v="297" actId="47"/>
        <pc:sldMkLst>
          <pc:docMk/>
          <pc:sldMk cId="1791008490" sldId="843"/>
        </pc:sldMkLst>
      </pc:sldChg>
      <pc:sldChg chg="add del">
        <pc:chgData name="Cheng Ran" userId="dbeed8448c6bb12c" providerId="LiveId" clId="{DEB670F2-7AC5-45A7-98E8-45F986180625}" dt="2022-10-24T00:33:01.352" v="298" actId="47"/>
        <pc:sldMkLst>
          <pc:docMk/>
          <pc:sldMk cId="1476848636" sldId="845"/>
        </pc:sldMkLst>
      </pc:sldChg>
      <pc:sldChg chg="add del">
        <pc:chgData name="Cheng Ran" userId="dbeed8448c6bb12c" providerId="LiveId" clId="{DEB670F2-7AC5-45A7-98E8-45F986180625}" dt="2022-10-24T00:33:07.894" v="299" actId="47"/>
        <pc:sldMkLst>
          <pc:docMk/>
          <pc:sldMk cId="600045483" sldId="846"/>
        </pc:sldMkLst>
      </pc:sldChg>
      <pc:sldChg chg="add del">
        <pc:chgData name="Cheng Ran" userId="dbeed8448c6bb12c" providerId="LiveId" clId="{DEB670F2-7AC5-45A7-98E8-45F986180625}" dt="2022-10-24T00:33:09.189" v="300" actId="47"/>
        <pc:sldMkLst>
          <pc:docMk/>
          <pc:sldMk cId="2440151197" sldId="847"/>
        </pc:sldMkLst>
      </pc:sldChg>
      <pc:sldChg chg="add del">
        <pc:chgData name="Cheng Ran" userId="dbeed8448c6bb12c" providerId="LiveId" clId="{DEB670F2-7AC5-45A7-98E8-45F986180625}" dt="2022-10-24T00:33:10.451" v="301" actId="47"/>
        <pc:sldMkLst>
          <pc:docMk/>
          <pc:sldMk cId="103387695" sldId="848"/>
        </pc:sldMkLst>
      </pc:sldChg>
      <pc:sldChg chg="modSp mod">
        <pc:chgData name="Cheng Ran" userId="dbeed8448c6bb12c" providerId="LiveId" clId="{DEB670F2-7AC5-45A7-98E8-45F986180625}" dt="2022-10-23T09:46:14.771" v="2"/>
        <pc:sldMkLst>
          <pc:docMk/>
          <pc:sldMk cId="2704620549" sldId="860"/>
        </pc:sldMkLst>
        <pc:spChg chg="mod">
          <ac:chgData name="Cheng Ran" userId="dbeed8448c6bb12c" providerId="LiveId" clId="{DEB670F2-7AC5-45A7-98E8-45F986180625}" dt="2022-10-23T09:46:14.771" v="2"/>
          <ac:spMkLst>
            <pc:docMk/>
            <pc:sldMk cId="2704620549" sldId="860"/>
            <ac:spMk id="2" creationId="{76A18B58-9405-CC4F-98BB-80C06A1CBCAB}"/>
          </ac:spMkLst>
        </pc:spChg>
      </pc:sldChg>
      <pc:sldChg chg="modSp">
        <pc:chgData name="Cheng Ran" userId="dbeed8448c6bb12c" providerId="LiveId" clId="{DEB670F2-7AC5-45A7-98E8-45F986180625}" dt="2022-10-23T10:48:13.765" v="3" actId="14100"/>
        <pc:sldMkLst>
          <pc:docMk/>
          <pc:sldMk cId="3827555455" sldId="868"/>
        </pc:sldMkLst>
        <pc:spChg chg="mod">
          <ac:chgData name="Cheng Ran" userId="dbeed8448c6bb12c" providerId="LiveId" clId="{DEB670F2-7AC5-45A7-98E8-45F986180625}" dt="2022-10-23T10:48:13.765" v="3" actId="14100"/>
          <ac:spMkLst>
            <pc:docMk/>
            <pc:sldMk cId="3827555455" sldId="868"/>
            <ac:spMk id="7" creationId="{CCDF09BA-067A-6D47-A633-2279B48046EF}"/>
          </ac:spMkLst>
        </pc:spChg>
      </pc:sldChg>
      <pc:sldChg chg="modSp">
        <pc:chgData name="Cheng Ran" userId="dbeed8448c6bb12c" providerId="LiveId" clId="{DEB670F2-7AC5-45A7-98E8-45F986180625}" dt="2022-10-23T10:48:19.354" v="4" actId="14100"/>
        <pc:sldMkLst>
          <pc:docMk/>
          <pc:sldMk cId="383982295" sldId="871"/>
        </pc:sldMkLst>
        <pc:spChg chg="mod">
          <ac:chgData name="Cheng Ran" userId="dbeed8448c6bb12c" providerId="LiveId" clId="{DEB670F2-7AC5-45A7-98E8-45F986180625}" dt="2022-10-23T10:48:19.354" v="4" actId="14100"/>
          <ac:spMkLst>
            <pc:docMk/>
            <pc:sldMk cId="383982295" sldId="871"/>
            <ac:spMk id="7" creationId="{CCDF09BA-067A-6D47-A633-2279B48046EF}"/>
          </ac:spMkLst>
        </pc:spChg>
      </pc:sldChg>
      <pc:sldChg chg="modSp mod">
        <pc:chgData name="Cheng Ran" userId="dbeed8448c6bb12c" providerId="LiveId" clId="{DEB670F2-7AC5-45A7-98E8-45F986180625}" dt="2022-10-23T11:24:48.531" v="208" actId="207"/>
        <pc:sldMkLst>
          <pc:docMk/>
          <pc:sldMk cId="2876111429" sldId="884"/>
        </pc:sldMkLst>
        <pc:spChg chg="mod">
          <ac:chgData name="Cheng Ran" userId="dbeed8448c6bb12c" providerId="LiveId" clId="{DEB670F2-7AC5-45A7-98E8-45F986180625}" dt="2022-10-23T11:24:48.531" v="208" actId="207"/>
          <ac:spMkLst>
            <pc:docMk/>
            <pc:sldMk cId="2876111429" sldId="884"/>
            <ac:spMk id="2" creationId="{53936401-D295-DA42-9BC8-FEC0FE031504}"/>
          </ac:spMkLst>
        </pc:spChg>
      </pc:sldChg>
      <pc:sldChg chg="modSp mod modAnim">
        <pc:chgData name="Cheng Ran" userId="dbeed8448c6bb12c" providerId="LiveId" clId="{DEB670F2-7AC5-45A7-98E8-45F986180625}" dt="2022-10-23T11:29:43.836" v="242" actId="207"/>
        <pc:sldMkLst>
          <pc:docMk/>
          <pc:sldMk cId="2421307134" sldId="885"/>
        </pc:sldMkLst>
        <pc:spChg chg="mod">
          <ac:chgData name="Cheng Ran" userId="dbeed8448c6bb12c" providerId="LiveId" clId="{DEB670F2-7AC5-45A7-98E8-45F986180625}" dt="2022-10-23T11:29:43.836" v="242" actId="207"/>
          <ac:spMkLst>
            <pc:docMk/>
            <pc:sldMk cId="2421307134" sldId="885"/>
            <ac:spMk id="2" creationId="{A0E76CFE-50DA-2B40-B178-73513CD82EA9}"/>
          </ac:spMkLst>
        </pc:spChg>
      </pc:sldChg>
      <pc:sldChg chg="modSp mod">
        <pc:chgData name="Cheng Ran" userId="dbeed8448c6bb12c" providerId="LiveId" clId="{DEB670F2-7AC5-45A7-98E8-45F986180625}" dt="2022-10-23T11:46:09.554" v="265" actId="20577"/>
        <pc:sldMkLst>
          <pc:docMk/>
          <pc:sldMk cId="970145075" sldId="889"/>
        </pc:sldMkLst>
        <pc:spChg chg="mod">
          <ac:chgData name="Cheng Ran" userId="dbeed8448c6bb12c" providerId="LiveId" clId="{DEB670F2-7AC5-45A7-98E8-45F986180625}" dt="2022-10-23T11:44:53.773" v="248" actId="207"/>
          <ac:spMkLst>
            <pc:docMk/>
            <pc:sldMk cId="970145075" sldId="889"/>
            <ac:spMk id="2" creationId="{0E8095AD-ED53-CB42-8545-FC11F4F01F06}"/>
          </ac:spMkLst>
        </pc:spChg>
        <pc:spChg chg="mod">
          <ac:chgData name="Cheng Ran" userId="dbeed8448c6bb12c" providerId="LiveId" clId="{DEB670F2-7AC5-45A7-98E8-45F986180625}" dt="2022-10-23T11:46:09.554" v="265" actId="20577"/>
          <ac:spMkLst>
            <pc:docMk/>
            <pc:sldMk cId="970145075" sldId="889"/>
            <ac:spMk id="3" creationId="{460BA027-ECB1-4340-BD5B-BC8A64503374}"/>
          </ac:spMkLst>
        </pc:spChg>
      </pc:sldChg>
      <pc:sldChg chg="del">
        <pc:chgData name="Cheng Ran" userId="dbeed8448c6bb12c" providerId="LiveId" clId="{DEB670F2-7AC5-45A7-98E8-45F986180625}" dt="2022-10-23T11:45:39.425" v="249" actId="47"/>
        <pc:sldMkLst>
          <pc:docMk/>
          <pc:sldMk cId="755514298" sldId="890"/>
        </pc:sldMkLst>
      </pc:sldChg>
      <pc:sldChg chg="addSp delSp modSp mod">
        <pc:chgData name="Cheng Ran" userId="dbeed8448c6bb12c" providerId="LiveId" clId="{DEB670F2-7AC5-45A7-98E8-45F986180625}" dt="2022-10-23T11:46:17.986" v="274" actId="20577"/>
        <pc:sldMkLst>
          <pc:docMk/>
          <pc:sldMk cId="3872225712" sldId="891"/>
        </pc:sldMkLst>
        <pc:spChg chg="mod">
          <ac:chgData name="Cheng Ran" userId="dbeed8448c6bb12c" providerId="LiveId" clId="{DEB670F2-7AC5-45A7-98E8-45F986180625}" dt="2022-10-23T11:46:17.986" v="274" actId="20577"/>
          <ac:spMkLst>
            <pc:docMk/>
            <pc:sldMk cId="3872225712" sldId="891"/>
            <ac:spMk id="3" creationId="{F294EA8E-44F6-1D4D-836D-E8D3D3BDED34}"/>
          </ac:spMkLst>
        </pc:spChg>
        <pc:picChg chg="del">
          <ac:chgData name="Cheng Ran" userId="dbeed8448c6bb12c" providerId="LiveId" clId="{DEB670F2-7AC5-45A7-98E8-45F986180625}" dt="2022-10-23T11:40:07.376" v="243" actId="478"/>
          <ac:picMkLst>
            <pc:docMk/>
            <pc:sldMk cId="3872225712" sldId="891"/>
            <ac:picMk id="4" creationId="{8C9EBD88-2960-9748-A567-915860008FA7}"/>
          </ac:picMkLst>
        </pc:picChg>
        <pc:picChg chg="add mod">
          <ac:chgData name="Cheng Ran" userId="dbeed8448c6bb12c" providerId="LiveId" clId="{DEB670F2-7AC5-45A7-98E8-45F986180625}" dt="2022-10-23T11:40:12.450" v="245" actId="1076"/>
          <ac:picMkLst>
            <pc:docMk/>
            <pc:sldMk cId="3872225712" sldId="891"/>
            <ac:picMk id="5" creationId="{68629ED7-1023-ECA8-40AF-79D948DC684E}"/>
          </ac:picMkLst>
        </pc:picChg>
      </pc:sldChg>
      <pc:sldChg chg="modSp mod">
        <pc:chgData name="Cheng Ran" userId="dbeed8448c6bb12c" providerId="LiveId" clId="{DEB670F2-7AC5-45A7-98E8-45F986180625}" dt="2022-10-23T11:47:50.140" v="292" actId="20577"/>
        <pc:sldMkLst>
          <pc:docMk/>
          <pc:sldMk cId="1223365310" sldId="893"/>
        </pc:sldMkLst>
        <pc:spChg chg="mod">
          <ac:chgData name="Cheng Ran" userId="dbeed8448c6bb12c" providerId="LiveId" clId="{DEB670F2-7AC5-45A7-98E8-45F986180625}" dt="2022-10-23T11:47:50.140" v="292" actId="20577"/>
          <ac:spMkLst>
            <pc:docMk/>
            <pc:sldMk cId="1223365310" sldId="893"/>
            <ac:spMk id="3" creationId="{D1798E0C-2799-C844-A98F-D896250CB349}"/>
          </ac:spMkLst>
        </pc:spChg>
      </pc:sldChg>
      <pc:sldChg chg="add del">
        <pc:chgData name="Cheng Ran" userId="dbeed8448c6bb12c" providerId="LiveId" clId="{DEB670F2-7AC5-45A7-98E8-45F986180625}" dt="2022-10-24T00:38:19.372" v="334" actId="47"/>
        <pc:sldMkLst>
          <pc:docMk/>
          <pc:sldMk cId="2186779826" sldId="899"/>
        </pc:sldMkLst>
      </pc:sldChg>
      <pc:sldChg chg="modSp mod">
        <pc:chgData name="Cheng Ran" userId="dbeed8448c6bb12c" providerId="LiveId" clId="{DEB670F2-7AC5-45A7-98E8-45F986180625}" dt="2022-10-24T01:04:42.422" v="359" actId="207"/>
        <pc:sldMkLst>
          <pc:docMk/>
          <pc:sldMk cId="1190191823" sldId="906"/>
        </pc:sldMkLst>
        <pc:spChg chg="mod">
          <ac:chgData name="Cheng Ran" userId="dbeed8448c6bb12c" providerId="LiveId" clId="{DEB670F2-7AC5-45A7-98E8-45F986180625}" dt="2022-10-24T01:04:42.422" v="359" actId="207"/>
          <ac:spMkLst>
            <pc:docMk/>
            <pc:sldMk cId="1190191823" sldId="906"/>
            <ac:spMk id="2" creationId="{15042193-07C6-7642-8C1D-A7A4EF46CDA8}"/>
          </ac:spMkLst>
        </pc:spChg>
      </pc:sldChg>
      <pc:sldChg chg="modSp mod">
        <pc:chgData name="Cheng Ran" userId="dbeed8448c6bb12c" providerId="LiveId" clId="{DEB670F2-7AC5-45A7-98E8-45F986180625}" dt="2022-10-24T01:22:41.956" v="368" actId="20577"/>
        <pc:sldMkLst>
          <pc:docMk/>
          <pc:sldMk cId="879407409" sldId="909"/>
        </pc:sldMkLst>
        <pc:spChg chg="mod">
          <ac:chgData name="Cheng Ran" userId="dbeed8448c6bb12c" providerId="LiveId" clId="{DEB670F2-7AC5-45A7-98E8-45F986180625}" dt="2022-10-24T01:22:41.956" v="368" actId="20577"/>
          <ac:spMkLst>
            <pc:docMk/>
            <pc:sldMk cId="879407409" sldId="909"/>
            <ac:spMk id="2" creationId="{20B10B31-E34D-8A43-925F-0E74D69711A7}"/>
          </ac:spMkLst>
        </pc:spChg>
      </pc:sldChg>
      <pc:sldChg chg="modSp mod">
        <pc:chgData name="Cheng Ran" userId="dbeed8448c6bb12c" providerId="LiveId" clId="{DEB670F2-7AC5-45A7-98E8-45F986180625}" dt="2022-10-24T01:22:48.529" v="369" actId="20577"/>
        <pc:sldMkLst>
          <pc:docMk/>
          <pc:sldMk cId="4002384656" sldId="910"/>
        </pc:sldMkLst>
        <pc:spChg chg="mod">
          <ac:chgData name="Cheng Ran" userId="dbeed8448c6bb12c" providerId="LiveId" clId="{DEB670F2-7AC5-45A7-98E8-45F986180625}" dt="2022-10-24T01:22:48.529" v="369" actId="20577"/>
          <ac:spMkLst>
            <pc:docMk/>
            <pc:sldMk cId="4002384656" sldId="910"/>
            <ac:spMk id="2" creationId="{15042193-07C6-7642-8C1D-A7A4EF46CDA8}"/>
          </ac:spMkLst>
        </pc:spChg>
      </pc:sldChg>
      <pc:sldChg chg="modSp mod">
        <pc:chgData name="Cheng Ran" userId="dbeed8448c6bb12c" providerId="LiveId" clId="{DEB670F2-7AC5-45A7-98E8-45F986180625}" dt="2022-10-24T00:38:20.493" v="336" actId="20577"/>
        <pc:sldMkLst>
          <pc:docMk/>
          <pc:sldMk cId="761269484" sldId="912"/>
        </pc:sldMkLst>
        <pc:spChg chg="mod">
          <ac:chgData name="Cheng Ran" userId="dbeed8448c6bb12c" providerId="LiveId" clId="{DEB670F2-7AC5-45A7-98E8-45F986180625}" dt="2022-10-24T00:38:20.493" v="336" actId="20577"/>
          <ac:spMkLst>
            <pc:docMk/>
            <pc:sldMk cId="761269484" sldId="912"/>
            <ac:spMk id="2" creationId="{66E4A62A-F400-394D-B915-3173E3E84B4F}"/>
          </ac:spMkLst>
        </pc:spChg>
      </pc:sldChg>
      <pc:sldChg chg="modSp add mod">
        <pc:chgData name="Cheng Ran" userId="dbeed8448c6bb12c" providerId="LiveId" clId="{DEB670F2-7AC5-45A7-98E8-45F986180625}" dt="2022-10-24T01:42:45.615" v="401" actId="20577"/>
        <pc:sldMkLst>
          <pc:docMk/>
          <pc:sldMk cId="2382148927" sldId="917"/>
        </pc:sldMkLst>
        <pc:spChg chg="mod">
          <ac:chgData name="Cheng Ran" userId="dbeed8448c6bb12c" providerId="LiveId" clId="{DEB670F2-7AC5-45A7-98E8-45F986180625}" dt="2022-10-24T01:42:45.615" v="401" actId="20577"/>
          <ac:spMkLst>
            <pc:docMk/>
            <pc:sldMk cId="2382148927" sldId="917"/>
            <ac:spMk id="3" creationId="{34C4DFCF-986F-084A-A4CA-1827BEF57AB0}"/>
          </ac:spMkLst>
        </pc:spChg>
      </pc:sldChg>
      <pc:sldChg chg="modSp add mod">
        <pc:chgData name="Cheng Ran" userId="dbeed8448c6bb12c" providerId="LiveId" clId="{DEB670F2-7AC5-45A7-98E8-45F986180625}" dt="2022-10-24T00:38:26.082" v="349" actId="20577"/>
        <pc:sldMkLst>
          <pc:docMk/>
          <pc:sldMk cId="114713616" sldId="918"/>
        </pc:sldMkLst>
        <pc:spChg chg="mod">
          <ac:chgData name="Cheng Ran" userId="dbeed8448c6bb12c" providerId="LiveId" clId="{DEB670F2-7AC5-45A7-98E8-45F986180625}" dt="2022-10-24T00:38:26.082" v="349" actId="20577"/>
          <ac:spMkLst>
            <pc:docMk/>
            <pc:sldMk cId="114713616" sldId="918"/>
            <ac:spMk id="3" creationId="{34C4DFCF-986F-084A-A4CA-1827BEF57A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10/24/2022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映射基数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映射基数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8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5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6: Database Design Using the E-R Model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150" y="75438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, Dr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Ma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Lato" panose="020F0502020204030203" pitchFamily="34" charset="0"/>
              </a:rPr>
              <a:t>How to design a </a:t>
            </a:r>
            <a:r>
              <a:rPr lang="en-US" altLang="zh-CN" sz="5400">
                <a:latin typeface="Lato" panose="020F0502020204030203" pitchFamily="34" charset="0"/>
              </a:rPr>
              <a:t>database then?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238214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45972D-15FE-4948-9D4A-E3D42291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955800"/>
          </a:xfrm>
        </p:spPr>
        <p:txBody>
          <a:bodyPr>
            <a:normAutofit fontScale="90000"/>
          </a:bodyPr>
          <a:lstStyle/>
          <a:p>
            <a:r>
              <a:rPr lang="en-CN" dirty="0"/>
              <a:t>The New</a:t>
            </a:r>
            <a:br>
              <a:rPr lang="en-CN" dirty="0"/>
            </a:br>
            <a:r>
              <a:rPr lang="en-CN" dirty="0"/>
              <a:t>Running</a:t>
            </a:r>
            <a:br>
              <a:rPr lang="en-CN" dirty="0"/>
            </a:br>
            <a:r>
              <a:rPr lang="en-CN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5B535-3D50-D746-8AD1-E5228D53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4495800" y="185298"/>
            <a:ext cx="8686800" cy="77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7AD57-AAFE-7645-B4D1-8431BD5F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phase: characterize fully the data needs of the prospective database users.</a:t>
            </a:r>
          </a:p>
          <a:p>
            <a:r>
              <a:rPr lang="en-US" dirty="0"/>
              <a:t>Second phase: choosing  a data model</a:t>
            </a:r>
          </a:p>
          <a:p>
            <a:pPr lvl="1"/>
            <a:r>
              <a:rPr lang="en-US" dirty="0"/>
              <a:t>Applying the concepts of the chosen data model</a:t>
            </a:r>
          </a:p>
          <a:p>
            <a:pPr lvl="1"/>
            <a:r>
              <a:rPr lang="en-US" dirty="0"/>
              <a:t>Translating  these requirements into a conceptual schema of the database</a:t>
            </a:r>
          </a:p>
          <a:p>
            <a:pPr lvl="1"/>
            <a:r>
              <a:rPr lang="en-US" dirty="0"/>
              <a:t>A fully developed conceptual schema indicates the functional requirements of the enterprise</a:t>
            </a:r>
          </a:p>
          <a:p>
            <a:pPr lvl="2"/>
            <a:r>
              <a:rPr lang="en-US" dirty="0"/>
              <a:t>Describe the kinds of operations (or transactions) that will be performed on the data</a:t>
            </a:r>
          </a:p>
          <a:p>
            <a:endParaRPr lang="en-US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3B04B-5D54-EB43-8231-7F89E1B1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6383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1810F-67DF-0E4D-B6B8-A1F262BC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Phase: Moving from an abstract data model to the implementation of the database</a:t>
            </a:r>
          </a:p>
          <a:p>
            <a:pPr lvl="1"/>
            <a:r>
              <a:rPr lang="en-US" dirty="0"/>
              <a:t>Logical Design –  Deciding on the database schema. </a:t>
            </a:r>
          </a:p>
          <a:p>
            <a:pPr lvl="2"/>
            <a:r>
              <a:rPr lang="en-US" dirty="0"/>
              <a:t>Database design requires that we find a “good” collection of relation schemas.</a:t>
            </a:r>
          </a:p>
          <a:p>
            <a:pPr lvl="2"/>
            <a:r>
              <a:rPr lang="en-US" dirty="0"/>
              <a:t>Business decision – What attributes should we record in the database?</a:t>
            </a:r>
          </a:p>
          <a:p>
            <a:pPr lvl="2"/>
            <a:r>
              <a:rPr lang="en-US" dirty="0"/>
              <a:t>Computer Science decision –  What relation schemas should we have and how should the attributes be distributed among the various relation schemas?</a:t>
            </a:r>
          </a:p>
          <a:p>
            <a:pPr lvl="1"/>
            <a:r>
              <a:rPr lang="en-US" dirty="0"/>
              <a:t>Physical Design – Deciding on the physical layout of the database                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7A7515-7D1F-EB48-BF98-0AB6650B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9090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55D4A-DEB9-1149-82A0-2F0B775B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a database schema, we must ensure that </a:t>
            </a:r>
            <a:r>
              <a:rPr lang="en-US" dirty="0">
                <a:solidFill>
                  <a:srgbClr val="A2424F"/>
                </a:solidFill>
              </a:rPr>
              <a:t>we avoid two major pitfalls (</a:t>
            </a:r>
            <a:r>
              <a:rPr lang="zh-CN" altLang="en-US" dirty="0">
                <a:solidFill>
                  <a:srgbClr val="A2424F"/>
                </a:solidFill>
              </a:rPr>
              <a:t>陷阱</a:t>
            </a:r>
            <a:r>
              <a:rPr lang="en-US" dirty="0">
                <a:solidFill>
                  <a:srgbClr val="A2424F"/>
                </a:solidFill>
              </a:rPr>
              <a:t>)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Redundancy</a:t>
            </a:r>
            <a:r>
              <a:rPr lang="en-US" dirty="0"/>
              <a:t>:  a bad design may result in </a:t>
            </a:r>
            <a:r>
              <a:rPr lang="en-US" u="sng" dirty="0"/>
              <a:t>repeat</a:t>
            </a:r>
            <a:r>
              <a:rPr lang="en-US" altLang="zh-CN" u="sng" dirty="0"/>
              <a:t>ed</a:t>
            </a:r>
            <a:r>
              <a:rPr lang="en-US" u="sng" dirty="0"/>
              <a:t> information</a:t>
            </a:r>
            <a:endParaRPr lang="en-US" dirty="0"/>
          </a:p>
          <a:p>
            <a:pPr lvl="2"/>
            <a:r>
              <a:rPr lang="en-US" dirty="0"/>
              <a:t>Redundant representation of information may </a:t>
            </a:r>
            <a:r>
              <a:rPr lang="en-US" dirty="0">
                <a:solidFill>
                  <a:srgbClr val="A2424F"/>
                </a:solidFill>
              </a:rPr>
              <a:t>lead to data inconsistency among the various copies of information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Incompleteness</a:t>
            </a:r>
            <a:r>
              <a:rPr lang="en-US" dirty="0"/>
              <a:t>: a bad design may </a:t>
            </a:r>
            <a:r>
              <a:rPr lang="en-US" u="sng" dirty="0"/>
              <a:t>make certain aspects</a:t>
            </a:r>
            <a:r>
              <a:rPr lang="en-US" dirty="0"/>
              <a:t> of the enterprise </a:t>
            </a:r>
            <a:r>
              <a:rPr lang="en-US" u="sng" dirty="0"/>
              <a:t>difficult or impossible to model</a:t>
            </a:r>
          </a:p>
          <a:p>
            <a:r>
              <a:rPr lang="en-US" dirty="0"/>
              <a:t>Avoiding bad designs is not enough</a:t>
            </a:r>
          </a:p>
          <a:p>
            <a:pPr lvl="1"/>
            <a:r>
              <a:rPr lang="en-US" dirty="0"/>
              <a:t>There may be a large number of good designs from which we must choose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FCBDAE-C566-2441-9843-8D96826B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694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 fontScale="90000"/>
          </a:bodyPr>
          <a:lstStyle/>
          <a:p>
            <a:r>
              <a:rPr lang="en-CN" sz="5400" dirty="0"/>
              <a:t>Entity</a:t>
            </a:r>
            <a:r>
              <a:rPr lang="en-US" altLang="zh-CN" sz="5400" dirty="0"/>
              <a:t>-Relationship Model (E-R Model)</a:t>
            </a:r>
            <a:br>
              <a:rPr lang="en-US" altLang="zh-CN" sz="5400" dirty="0"/>
            </a:br>
            <a:r>
              <a:rPr lang="en-US" altLang="zh-CN" sz="5400" dirty="0"/>
              <a:t>Entity-Relationship Diagram (E-R Diagram)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283065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4056D5-A1BD-9D49-A8F4-8CAA8E79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Relationship Model (covered in this chapter)</a:t>
            </a:r>
          </a:p>
          <a:p>
            <a:pPr lvl="1"/>
            <a:r>
              <a:rPr lang="en-US" dirty="0"/>
              <a:t>Models an enterprise as </a:t>
            </a:r>
            <a:r>
              <a:rPr lang="en-US" u="sng" dirty="0"/>
              <a:t>a collection of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entities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relationships</a:t>
            </a:r>
          </a:p>
          <a:p>
            <a:pPr lvl="2"/>
            <a:r>
              <a:rPr lang="en-US" b="1" dirty="0">
                <a:solidFill>
                  <a:srgbClr val="A2424F"/>
                </a:solidFill>
              </a:rPr>
              <a:t>Entity</a:t>
            </a:r>
            <a:r>
              <a:rPr lang="en-US" dirty="0"/>
              <a:t>: a “thing” or “object” in the enterprise that is distinguishable from other objects</a:t>
            </a:r>
          </a:p>
          <a:p>
            <a:pPr lvl="3"/>
            <a:r>
              <a:rPr lang="en-US" dirty="0"/>
              <a:t>Described by a set of attributes</a:t>
            </a:r>
          </a:p>
          <a:p>
            <a:pPr lvl="2"/>
            <a:r>
              <a:rPr lang="en-US" b="1" dirty="0">
                <a:solidFill>
                  <a:srgbClr val="A2424F"/>
                </a:solidFill>
              </a:rPr>
              <a:t>Relationship</a:t>
            </a:r>
            <a:r>
              <a:rPr lang="en-US" dirty="0"/>
              <a:t>: an association among several entities</a:t>
            </a:r>
          </a:p>
          <a:p>
            <a:pPr lvl="1"/>
            <a:r>
              <a:rPr lang="en-US" dirty="0"/>
              <a:t>Represented diagrammatically by an </a:t>
            </a:r>
            <a:r>
              <a:rPr lang="en-US" dirty="0">
                <a:solidFill>
                  <a:srgbClr val="A2424F"/>
                </a:solidFill>
              </a:rPr>
              <a:t>entity-relationship diagram (E-R diagram)</a:t>
            </a:r>
            <a:endParaRPr lang="en-US" dirty="0"/>
          </a:p>
          <a:p>
            <a:endParaRPr lang="en-US" dirty="0"/>
          </a:p>
          <a:p>
            <a:r>
              <a:rPr lang="en-US" dirty="0"/>
              <a:t>Normalization Theory (coming in the next few weeks)</a:t>
            </a:r>
          </a:p>
          <a:p>
            <a:pPr lvl="1"/>
            <a:r>
              <a:rPr lang="en-US" dirty="0"/>
              <a:t>Formalize what designs are bad, and test for them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30C70-4FE3-674A-A059-BABB345D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9402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7C986-094A-2F43-BC71-35B32FB4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dirty="0">
                <a:solidFill>
                  <a:srgbClr val="A2424F"/>
                </a:solidFill>
              </a:rPr>
              <a:t>entity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1086B9"/>
                </a:solidFill>
              </a:rPr>
              <a:t>an object</a:t>
            </a:r>
            <a:r>
              <a:rPr lang="en-US" sz="2800" dirty="0"/>
              <a:t> that </a:t>
            </a:r>
            <a:r>
              <a:rPr lang="en-US" sz="2800" u="sng" dirty="0"/>
              <a:t>exists</a:t>
            </a:r>
            <a:r>
              <a:rPr lang="en-US" sz="2800" dirty="0"/>
              <a:t> and is </a:t>
            </a:r>
            <a:r>
              <a:rPr lang="en-US" sz="2800" u="sng" dirty="0"/>
              <a:t>distinguishable</a:t>
            </a:r>
            <a:r>
              <a:rPr lang="en-US" sz="2800" dirty="0"/>
              <a:t> from other objects</a:t>
            </a:r>
          </a:p>
          <a:p>
            <a:pPr lvl="1"/>
            <a:r>
              <a:rPr lang="en-US" sz="2400" dirty="0"/>
              <a:t>Example:  specific person, company, event, plant</a:t>
            </a:r>
          </a:p>
          <a:p>
            <a:r>
              <a:rPr lang="en-US" sz="2800" dirty="0"/>
              <a:t>An </a:t>
            </a:r>
            <a:r>
              <a:rPr lang="en-US" sz="2800" dirty="0">
                <a:solidFill>
                  <a:srgbClr val="A2424F"/>
                </a:solidFill>
              </a:rPr>
              <a:t>entity set</a:t>
            </a:r>
            <a:r>
              <a:rPr lang="en-US" sz="2800" dirty="0"/>
              <a:t> is </a:t>
            </a:r>
            <a:r>
              <a:rPr lang="en-US" sz="2800" u="sng" dirty="0"/>
              <a:t>a set of entities of the same type</a:t>
            </a:r>
            <a:r>
              <a:rPr lang="en-US" sz="2800" dirty="0"/>
              <a:t> that share the same properties</a:t>
            </a:r>
          </a:p>
          <a:p>
            <a:pPr lvl="1"/>
            <a:r>
              <a:rPr lang="en-US" sz="2400" dirty="0"/>
              <a:t>Example: set of all persons, companies, trees, holidays</a:t>
            </a:r>
          </a:p>
          <a:p>
            <a:r>
              <a:rPr lang="en-US" sz="2800" dirty="0"/>
              <a:t>An entity is represented by a set of attributes, i.e., descriptive properties possessed by all members of an entity set.</a:t>
            </a:r>
          </a:p>
          <a:p>
            <a:pPr lvl="1"/>
            <a:r>
              <a:rPr lang="en-US" sz="2400" dirty="0"/>
              <a:t>Example: 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instructor = (ID, name, salary)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course =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title, credits)</a:t>
            </a:r>
          </a:p>
          <a:p>
            <a:r>
              <a:rPr lang="en-US" sz="2800" u="sng" dirty="0"/>
              <a:t>A subset of the attributes</a:t>
            </a:r>
            <a:r>
              <a:rPr lang="en-US" sz="2800" dirty="0"/>
              <a:t> form </a:t>
            </a:r>
            <a:r>
              <a:rPr lang="en-US" sz="2800" dirty="0">
                <a:solidFill>
                  <a:srgbClr val="A2424F"/>
                </a:solidFill>
              </a:rPr>
              <a:t>a primary key</a:t>
            </a:r>
            <a:r>
              <a:rPr lang="en-US" sz="2800" dirty="0"/>
              <a:t> of the </a:t>
            </a:r>
            <a:r>
              <a:rPr lang="en-US" sz="2800"/>
              <a:t>entity set, </a:t>
            </a:r>
            <a:r>
              <a:rPr lang="en-US" sz="2800" dirty="0"/>
              <a:t>i.e., uniquely identifying each member of the set.</a:t>
            </a:r>
          </a:p>
          <a:p>
            <a:endParaRPr lang="en-US" sz="2800" dirty="0"/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DF64-72EE-E442-A85D-DB7E85BE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013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510882-D13A-E042-B1E1-579D08A4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 can be represented graphically as follows: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Rectangles</a:t>
            </a:r>
            <a:r>
              <a:rPr lang="en-US" dirty="0"/>
              <a:t> represent entity sets.</a:t>
            </a:r>
          </a:p>
          <a:p>
            <a:pPr lvl="1"/>
            <a:r>
              <a:rPr lang="en-US" dirty="0">
                <a:solidFill>
                  <a:srgbClr val="1086B9"/>
                </a:solidFill>
              </a:rPr>
              <a:t>Attributes</a:t>
            </a:r>
            <a:r>
              <a:rPr lang="en-US" dirty="0"/>
              <a:t> listed inside entity rectangle</a:t>
            </a:r>
          </a:p>
          <a:p>
            <a:pPr lvl="1"/>
            <a:r>
              <a:rPr lang="en-US" u="sng" dirty="0"/>
              <a:t>Underline</a:t>
            </a:r>
            <a:r>
              <a:rPr lang="en-US" dirty="0"/>
              <a:t> indicates primary key attributes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C9082A-B18E-9547-9846-DCBCBF8B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Entity sets in ER Diagram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010C2-136E-0840-9068-29B587B1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83" y="4267200"/>
            <a:ext cx="5853434" cy="22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A00772-78C2-7945-B81E-B547C36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relationship</a:t>
            </a:r>
            <a:r>
              <a:rPr lang="en-US" dirty="0"/>
              <a:t> is </a:t>
            </a:r>
            <a:r>
              <a:rPr lang="en-US" u="sng" dirty="0"/>
              <a:t>an association</a:t>
            </a:r>
            <a:r>
              <a:rPr lang="en-US" dirty="0"/>
              <a:t> among several entities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44553 (Peltier)   advisor           22222 (Einstein)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entity  relationship set    instructor entity</a:t>
            </a:r>
          </a:p>
          <a:p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A relationship set</a:t>
            </a:r>
            <a:r>
              <a:rPr lang="en-US" dirty="0"/>
              <a:t> is a mathematical relation among n </a:t>
            </a:r>
            <a:r>
              <a:rPr lang="en-US" altLang="en-US" sz="3200" dirty="0">
                <a:sym typeface="Symbol" panose="05050102010706020507" pitchFamily="18" charset="2"/>
              </a:rPr>
              <a:t></a:t>
            </a:r>
            <a:r>
              <a:rPr lang="en-US" dirty="0"/>
              <a:t> 2 entities, each taken from entity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(e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 is a relationship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 (44553,22222) </a:t>
            </a:r>
            <a:r>
              <a:rPr lang="en-US" altLang="en-US" sz="3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dirty="0"/>
              <a:t> advisor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BC9C5-DB5D-5647-AAA0-661CF5BE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25756-DF77-894A-92CA-D03FEA9A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5105400"/>
            <a:ext cx="7962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Lato" panose="020F0502020204030203" pitchFamily="34" charset="0"/>
              </a:rPr>
              <a:t>Application Development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1147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E33BA0-C1C2-AC4A-A671-5314C3B5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335000" cy="5334000"/>
          </a:xfrm>
        </p:spPr>
        <p:txBody>
          <a:bodyPr/>
          <a:lstStyle/>
          <a:p>
            <a:r>
              <a:rPr lang="en-US" dirty="0"/>
              <a:t>Example: we define the relationship set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advisor</a:t>
            </a:r>
            <a:r>
              <a:rPr lang="en-US" dirty="0"/>
              <a:t> to denote the </a:t>
            </a:r>
            <a:r>
              <a:rPr lang="en-US" u="sng" dirty="0"/>
              <a:t>associations between students and the instructors</a:t>
            </a:r>
            <a:r>
              <a:rPr lang="en-US" dirty="0"/>
              <a:t> who act as their advisors.</a:t>
            </a:r>
          </a:p>
          <a:p>
            <a:pPr lvl="1"/>
            <a:r>
              <a:rPr lang="en-US" dirty="0"/>
              <a:t>Pictorially, we draw a line between related entities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6C23EB-8A5F-9544-BB97-8E26B7E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</a:t>
            </a:r>
            <a:endParaRPr lang="en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DBAE671-D384-D048-8D83-98B33AE9E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10000"/>
            <a:ext cx="6553200" cy="363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02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55CF1-E24A-1E4A-AA63-3CE6B7F4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3200" dirty="0"/>
              <a:t>Diamonds represent relationship sets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4049F-5A55-754B-B6D8-1C025709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 via E</a:t>
            </a:r>
            <a:r>
              <a:rPr lang="en-US" altLang="zh-CN" dirty="0"/>
              <a:t>-</a:t>
            </a:r>
            <a:r>
              <a:rPr lang="en-US" dirty="0"/>
              <a:t>R Diagrams </a:t>
            </a:r>
            <a:endParaRPr lang="en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E51D916-00B8-A248-8A96-CD95AF3E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18" y="3312153"/>
            <a:ext cx="7847363" cy="1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21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67859A-565F-9E4A-9F4A-0C3C8AA2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can also be associated with a relationship set.</a:t>
            </a:r>
          </a:p>
          <a:p>
            <a:pPr lvl="1"/>
            <a:r>
              <a:rPr lang="en-US" dirty="0"/>
              <a:t>For instance, the advisor relationship set between entity sets </a:t>
            </a:r>
            <a:r>
              <a:rPr lang="en-US" dirty="0">
                <a:solidFill>
                  <a:srgbClr val="A2424F"/>
                </a:solidFill>
              </a:rPr>
              <a:t>instructor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student</a:t>
            </a:r>
            <a:r>
              <a:rPr lang="en-US" dirty="0"/>
              <a:t> may have the attribute </a:t>
            </a:r>
            <a:r>
              <a:rPr lang="en-US" dirty="0">
                <a:solidFill>
                  <a:srgbClr val="1086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/>
              <a:t> which </a:t>
            </a:r>
            <a:r>
              <a:rPr lang="en-US" u="sng" dirty="0"/>
              <a:t>tracks when the student started being associated with the advisor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F1D6-8BAF-5E48-A332-B479D30B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 (Cont.)</a:t>
            </a:r>
            <a:endParaRPr lang="en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0EFCA6B-4AA8-414F-9C3F-3EA62E6B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514" y="4114800"/>
            <a:ext cx="771137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96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FFA169-4141-8E45-8AFA-7A1823E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 with Attributes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1715EEA-8A02-D246-A8D9-B79ECFE33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85" y="2463800"/>
            <a:ext cx="836883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04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18B58-9405-CC4F-98BB-80C06A1C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Entity sets</a:t>
            </a:r>
            <a:r>
              <a:rPr lang="en-US" dirty="0"/>
              <a:t> of a relationship </a:t>
            </a:r>
            <a:r>
              <a:rPr lang="en-US" u="sng" dirty="0"/>
              <a:t>need not be distinct</a:t>
            </a:r>
          </a:p>
          <a:p>
            <a:pPr lvl="1"/>
            <a:r>
              <a:rPr lang="en-US" altLang="zh-CN" dirty="0"/>
              <a:t>T</a:t>
            </a:r>
            <a:r>
              <a:rPr lang="en-US" dirty="0"/>
              <a:t>hat is to say, we can create </a:t>
            </a:r>
            <a:r>
              <a:rPr lang="en-US" dirty="0">
                <a:solidFill>
                  <a:srgbClr val="A2424F"/>
                </a:solidFill>
              </a:rPr>
              <a:t>self-pointing relationships</a:t>
            </a:r>
            <a:r>
              <a:rPr lang="en-US" dirty="0"/>
              <a:t> for an entity set</a:t>
            </a:r>
          </a:p>
          <a:p>
            <a:pPr lvl="1"/>
            <a:r>
              <a:rPr lang="en-US" dirty="0"/>
              <a:t>Each occurrence of an entity set </a:t>
            </a:r>
            <a:r>
              <a:rPr lang="en-US" u="sng" dirty="0"/>
              <a:t>plays a</a:t>
            </a:r>
            <a:r>
              <a:rPr lang="en-US" dirty="0"/>
              <a:t> “</a:t>
            </a:r>
            <a:r>
              <a:rPr lang="en-US" dirty="0">
                <a:solidFill>
                  <a:srgbClr val="A2424F"/>
                </a:solidFill>
              </a:rPr>
              <a:t>role</a:t>
            </a:r>
            <a:r>
              <a:rPr lang="en-US" dirty="0"/>
              <a:t>” in the relationship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A relationship set to represent the prerequisites of a course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A2424F"/>
                </a:solidFill>
              </a:rPr>
              <a:t>Data Structure</a:t>
            </a:r>
            <a:r>
              <a:rPr lang="en-US" dirty="0"/>
              <a:t> </a:t>
            </a:r>
            <a:r>
              <a:rPr lang="en-US" u="sng" dirty="0"/>
              <a:t>depends on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Introduction to Programming</a:t>
            </a:r>
          </a:p>
          <a:p>
            <a:pPr lvl="2"/>
            <a:r>
              <a:rPr lang="en-US" dirty="0"/>
              <a:t>The labels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US" dirty="0"/>
              <a:t>” and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prereq_id</a:t>
            </a:r>
            <a:r>
              <a:rPr lang="en-US" dirty="0"/>
              <a:t>” are called roles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85455-EEE5-DE40-9F6D-C2773074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CN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92C88B4-A3B9-384F-A788-9F3D136F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18" y="5715000"/>
            <a:ext cx="671596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62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299E64-23BC-5743-9A62-888EF61B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relationship</a:t>
            </a:r>
          </a:p>
          <a:p>
            <a:pPr lvl="1"/>
            <a:r>
              <a:rPr lang="en-US" dirty="0"/>
              <a:t>Involve </a:t>
            </a:r>
            <a:r>
              <a:rPr lang="en-US" b="1" dirty="0">
                <a:solidFill>
                  <a:srgbClr val="A2424F"/>
                </a:solidFill>
              </a:rPr>
              <a:t>two</a:t>
            </a:r>
            <a:r>
              <a:rPr lang="en-US" dirty="0"/>
              <a:t> </a:t>
            </a:r>
            <a:r>
              <a:rPr lang="en-US" u="sng" dirty="0"/>
              <a:t>entity sets</a:t>
            </a:r>
            <a:r>
              <a:rPr lang="en-US" dirty="0"/>
              <a:t> (or degree two). </a:t>
            </a:r>
          </a:p>
          <a:p>
            <a:pPr lvl="1"/>
            <a:r>
              <a:rPr lang="en-US" dirty="0">
                <a:solidFill>
                  <a:srgbClr val="1086B9"/>
                </a:solidFill>
              </a:rPr>
              <a:t>Most relationship sets in a database system are binary</a:t>
            </a:r>
          </a:p>
          <a:p>
            <a:r>
              <a:rPr lang="en-US" dirty="0"/>
              <a:t>Relationships between more than two entity sets are rare</a:t>
            </a:r>
          </a:p>
          <a:p>
            <a:pPr lvl="1"/>
            <a:r>
              <a:rPr lang="en-US" dirty="0"/>
              <a:t>Example: </a:t>
            </a:r>
            <a:r>
              <a:rPr lang="en-US" u="sng" dirty="0"/>
              <a:t>students</a:t>
            </a:r>
            <a:r>
              <a:rPr lang="en-US" dirty="0"/>
              <a:t> work on </a:t>
            </a:r>
            <a:r>
              <a:rPr lang="en-US" u="sng" dirty="0"/>
              <a:t>research projects</a:t>
            </a:r>
            <a:r>
              <a:rPr lang="en-US" dirty="0"/>
              <a:t> under the guidance of an </a:t>
            </a:r>
            <a:r>
              <a:rPr lang="en-US" u="sng" dirty="0"/>
              <a:t>instructor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relationship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proj_guide</a:t>
            </a:r>
            <a:r>
              <a:rPr lang="en-US" dirty="0"/>
              <a:t> is a ternary relationship between instructor, student, and project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A47D4-3486-EC49-872E-760CF2BF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Relationship Set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3080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3A161D-4712-5243-BA99-914BD184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relationship sets are binary</a:t>
            </a:r>
          </a:p>
          <a:p>
            <a:pPr lvl="1"/>
            <a:r>
              <a:rPr lang="en-US" dirty="0"/>
              <a:t>There are occasions when it is more convenient to represent relationships as non-binary</a:t>
            </a:r>
          </a:p>
          <a:p>
            <a:r>
              <a:rPr lang="en-US" dirty="0"/>
              <a:t>E-R Diagram with a Ternary Relationship</a:t>
            </a:r>
          </a:p>
          <a:p>
            <a:endParaRPr lang="en-US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40276-D034-3447-A823-7C541CE1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Non-binary Relationship Sets</a:t>
            </a:r>
            <a:endParaRPr lang="en-CN" dirty="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935DE5DA-F82E-7D4D-90F0-62565B88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53" y="4495800"/>
            <a:ext cx="6250493" cy="240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35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3B56E-5203-4641-A727-E8FA91DD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types: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Simple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composite</a:t>
            </a:r>
            <a:r>
              <a:rPr lang="en-US" dirty="0"/>
              <a:t> attributes.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Single-valued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multivalued</a:t>
            </a:r>
            <a:r>
              <a:rPr lang="en-US" dirty="0"/>
              <a:t> attributes</a:t>
            </a:r>
          </a:p>
          <a:p>
            <a:pPr lvl="2"/>
            <a:r>
              <a:rPr lang="en-US" dirty="0"/>
              <a:t>Example: multivalued attribute: </a:t>
            </a:r>
            <a:r>
              <a:rPr lang="en-US" dirty="0" err="1"/>
              <a:t>phone_numbers</a:t>
            </a:r>
            <a:endParaRPr lang="en-US" dirty="0"/>
          </a:p>
          <a:p>
            <a:pPr lvl="3"/>
            <a:r>
              <a:rPr lang="en-US" dirty="0"/>
              <a:t>A person can have 1 or more phone numbers at the same time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Derived attributes</a:t>
            </a:r>
          </a:p>
          <a:p>
            <a:pPr lvl="2"/>
            <a:r>
              <a:rPr lang="en-US" dirty="0"/>
              <a:t>Can be computed from other attributes</a:t>
            </a:r>
          </a:p>
          <a:p>
            <a:pPr lvl="2"/>
            <a:r>
              <a:rPr lang="en-US" dirty="0"/>
              <a:t>Example:  age, given </a:t>
            </a:r>
            <a:r>
              <a:rPr lang="en-US" dirty="0" err="1"/>
              <a:t>date_of_birth</a:t>
            </a:r>
            <a:endParaRPr lang="en-US" dirty="0"/>
          </a:p>
          <a:p>
            <a:endParaRPr lang="en-US" b="1" dirty="0">
              <a:solidFill>
                <a:srgbClr val="A2424F"/>
              </a:solidFill>
            </a:endParaRPr>
          </a:p>
          <a:p>
            <a:r>
              <a:rPr lang="en-US" b="1" dirty="0">
                <a:solidFill>
                  <a:srgbClr val="A2424F"/>
                </a:solidFill>
              </a:rPr>
              <a:t>Domain</a:t>
            </a:r>
            <a:r>
              <a:rPr lang="en-US" dirty="0"/>
              <a:t>: The set of permitted values for each attribute 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77AA8-B80B-A247-8400-B11425D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Attributes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28440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FD2C1-8F29-EF4C-8166-95C6FC3F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attributes allow us to divided attributes into subparts (other attributes)</a:t>
            </a:r>
          </a:p>
          <a:p>
            <a:pPr lvl="1"/>
            <a:r>
              <a:rPr lang="en-US" dirty="0"/>
              <a:t>Sometimes we may only use part of the attributes, where the composite attribute is a good design choice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E52B4-C013-1640-8677-FAFB7693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Attributes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53FD08E-CDCA-B94A-8898-FD008FB3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4" y="4515165"/>
            <a:ext cx="8319690" cy="255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B8BF8C9-7008-9746-9BFB-2ABA427A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3681784"/>
            <a:ext cx="1994325" cy="422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67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FC835-C98A-974C-8904-919B2131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Cardinality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映射基数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dirty="0"/>
              <a:t>Express </a:t>
            </a:r>
            <a:r>
              <a:rPr lang="en-US" dirty="0">
                <a:solidFill>
                  <a:srgbClr val="A2424F"/>
                </a:solidFill>
              </a:rPr>
              <a:t>the number of entities</a:t>
            </a:r>
            <a:r>
              <a:rPr lang="en-US" dirty="0"/>
              <a:t> to which </a:t>
            </a:r>
            <a:r>
              <a:rPr lang="en-US" dirty="0">
                <a:solidFill>
                  <a:srgbClr val="1086B9"/>
                </a:solidFill>
              </a:rPr>
              <a:t>another entity can be associated</a:t>
            </a:r>
            <a:r>
              <a:rPr lang="en-US" dirty="0"/>
              <a:t> via </a:t>
            </a:r>
            <a:r>
              <a:rPr lang="en-US" u="sng" dirty="0"/>
              <a:t>a relationship set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Most useful in describing binary relationship sets</a:t>
            </a:r>
          </a:p>
          <a:p>
            <a:r>
              <a:rPr lang="en-US" dirty="0"/>
              <a:t>For a binary relationship set, the mapping cardinality must be </a:t>
            </a:r>
            <a:r>
              <a:rPr lang="en-US" u="sng" dirty="0"/>
              <a:t>one of the following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one</a:t>
            </a:r>
          </a:p>
          <a:p>
            <a:pPr lvl="1"/>
            <a:r>
              <a:rPr lang="en-US" dirty="0"/>
              <a:t>Many to many 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A43DEC-1FC6-0843-9A15-CD4A4BA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Cardinality Constraints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124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21E0D-FB49-D542-8E1F-2B685BC2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database users </a:t>
            </a:r>
            <a:r>
              <a:rPr lang="en-US" altLang="en-US" dirty="0">
                <a:solidFill>
                  <a:srgbClr val="A2424F"/>
                </a:solidFill>
              </a:rPr>
              <a:t>do </a:t>
            </a:r>
            <a:r>
              <a:rPr lang="en-US" altLang="en-US" i="1" dirty="0">
                <a:solidFill>
                  <a:srgbClr val="A2424F"/>
                </a:solidFill>
              </a:rPr>
              <a:t>not</a:t>
            </a:r>
            <a:r>
              <a:rPr lang="en-US" altLang="en-US" dirty="0">
                <a:solidFill>
                  <a:srgbClr val="A2424F"/>
                </a:solidFill>
              </a:rPr>
              <a:t> use a query language like SQL</a:t>
            </a:r>
          </a:p>
          <a:p>
            <a:r>
              <a:rPr lang="en-US" altLang="en-US" dirty="0"/>
              <a:t>An application program acts as the intermediary between users and the database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Applications split into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front-end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middle layer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backend</a:t>
            </a:r>
          </a:p>
          <a:p>
            <a:r>
              <a:rPr lang="en-US" altLang="en-US" dirty="0"/>
              <a:t>Front-end: user interface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Forms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Graphical user interfaces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Many interfaces are Web-based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A0F93-6628-2D4C-BA9F-3DFF9824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Programs and User Interfaces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15212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04F2-14C4-7541-AE52-5A7710A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Cardinalities</a:t>
            </a:r>
            <a:endParaRPr lang="en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6D51B06-1D03-E84D-A182-C1DAD7BD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Many to one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E1140D-16B7-5941-8807-E8A684D89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624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Many to many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CDF09BA-067A-6D47-A633-2279B480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276" y="7010400"/>
            <a:ext cx="60893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>
                <a:latin typeface="Lato" panose="020F0502020204030203" pitchFamily="34" charset="77"/>
              </a:rPr>
              <a:t>Note: Some elements in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A</a:t>
            </a:r>
            <a:r>
              <a:rPr kumimoji="1" lang="en-US" altLang="en-US" sz="1700" dirty="0">
                <a:latin typeface="Lato" panose="020F0502020204030203" pitchFamily="34" charset="77"/>
              </a:rPr>
              <a:t> and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B</a:t>
            </a:r>
            <a:r>
              <a:rPr kumimoji="1" lang="en-US" altLang="en-US" sz="1700" dirty="0">
                <a:latin typeface="Lato" panose="020F0502020204030203" pitchFamily="34" charset="77"/>
              </a:rPr>
              <a:t> may not be mapped to any </a:t>
            </a:r>
          </a:p>
          <a:p>
            <a:r>
              <a:rPr kumimoji="1" lang="en-US" altLang="en-US" sz="1700" dirty="0">
                <a:latin typeface="Lato" panose="020F0502020204030203" pitchFamily="34" charset="77"/>
              </a:rPr>
              <a:t>elements in the other set</a:t>
            </a:r>
          </a:p>
        </p:txBody>
      </p:sp>
      <p:pic>
        <p:nvPicPr>
          <p:cNvPr id="8" name="Picture 7" descr="7">
            <a:extLst>
              <a:ext uri="{FF2B5EF4-FFF2-40B4-BE49-F238E27FC236}">
                <a16:creationId xmlns:a16="http://schemas.microsoft.com/office/drawing/2014/main" id="{DED62020-9C5A-144E-8C58-C75B8621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7206642" cy="376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55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04F2-14C4-7541-AE52-5A7710A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Cardinalities</a:t>
            </a:r>
            <a:endParaRPr lang="en-CN" dirty="0"/>
          </a:p>
        </p:txBody>
      </p:sp>
      <p:pic>
        <p:nvPicPr>
          <p:cNvPr id="4" name="Picture 7" descr="7">
            <a:extLst>
              <a:ext uri="{FF2B5EF4-FFF2-40B4-BE49-F238E27FC236}">
                <a16:creationId xmlns:a16="http://schemas.microsoft.com/office/drawing/2014/main" id="{027B784B-E2F9-B848-A802-4F28B323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717922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6D51B06-1D03-E84D-A182-C1DAD7BD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One to one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E1140D-16B7-5941-8807-E8A684D89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624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One to many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CDF09BA-067A-6D47-A633-2279B480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276" y="7010400"/>
            <a:ext cx="60131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>
                <a:latin typeface="Lato" panose="020F0502020204030203" pitchFamily="34" charset="77"/>
              </a:rPr>
              <a:t>Note: Some elements in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A</a:t>
            </a:r>
            <a:r>
              <a:rPr kumimoji="1" lang="en-US" altLang="en-US" sz="1700" dirty="0">
                <a:latin typeface="Lato" panose="020F0502020204030203" pitchFamily="34" charset="77"/>
              </a:rPr>
              <a:t> and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B</a:t>
            </a:r>
            <a:r>
              <a:rPr kumimoji="1" lang="en-US" altLang="en-US" sz="1700" dirty="0">
                <a:latin typeface="Lato" panose="020F0502020204030203" pitchFamily="34" charset="77"/>
              </a:rPr>
              <a:t> may not be mapped to any </a:t>
            </a:r>
          </a:p>
          <a:p>
            <a:r>
              <a:rPr kumimoji="1" lang="en-US" altLang="en-US" sz="1700" dirty="0">
                <a:latin typeface="Lato" panose="020F0502020204030203" pitchFamily="34" charset="77"/>
              </a:rPr>
              <a:t>elements in the other set</a:t>
            </a:r>
          </a:p>
        </p:txBody>
      </p:sp>
    </p:spTree>
    <p:extLst>
      <p:ext uri="{BB962C8B-B14F-4D97-AF65-F5344CB8AC3E}">
        <p14:creationId xmlns:p14="http://schemas.microsoft.com/office/powerpoint/2010/main" val="383982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C8774-02A1-5744-A1B8-19138F37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express cardinality constraints by:</a:t>
            </a:r>
          </a:p>
          <a:p>
            <a:pPr lvl="1"/>
            <a:r>
              <a:rPr lang="en-US" dirty="0"/>
              <a:t>drawing either a directed line (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dirty="0"/>
              <a:t>), signifying “one,”</a:t>
            </a:r>
          </a:p>
          <a:p>
            <a:pPr lvl="1"/>
            <a:r>
              <a:rPr lang="en-US" dirty="0"/>
              <a:t>or an undirected line (—), signifying “many,”</a:t>
            </a:r>
          </a:p>
          <a:p>
            <a:r>
              <a:rPr lang="en-US" dirty="0"/>
              <a:t>… between the relationship set and the entity set.</a:t>
            </a:r>
          </a:p>
          <a:p>
            <a:endParaRPr lang="en-US" dirty="0"/>
          </a:p>
          <a:p>
            <a:r>
              <a:rPr lang="en-US" u="sng" dirty="0"/>
              <a:t>One-to-one relationship</a:t>
            </a:r>
            <a:r>
              <a:rPr lang="en-US" dirty="0"/>
              <a:t> between an instructor and a student :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student</a:t>
            </a:r>
            <a:r>
              <a:rPr lang="en-US" dirty="0"/>
              <a:t> is associated with at most </a:t>
            </a:r>
            <a:r>
              <a:rPr lang="en-US" dirty="0">
                <a:solidFill>
                  <a:srgbClr val="A2424F"/>
                </a:solidFill>
              </a:rPr>
              <a:t>one instructor</a:t>
            </a:r>
            <a:r>
              <a:rPr lang="en-US" dirty="0"/>
              <a:t> via the relationship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073B6-8152-0C40-AE9D-CB5EC5F9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3B6C864-8060-7A4B-B51A-DC98F909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4547774" y="6054329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854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2D4089-9486-954F-BE75-548EBC71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One-to-many relationship</a:t>
            </a:r>
            <a:r>
              <a:rPr lang="en-US" dirty="0"/>
              <a:t> between an instructor and a student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an instructor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(including 0) students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a student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at most one instructor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A17F0-B4B2-7F40-8F18-5D9269B7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4ED3F00-95F7-2F4A-A787-8310898D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3643759" y="3581400"/>
            <a:ext cx="734288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27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EB2A8-0983-CF43-BFEC-35410A77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u="sng" dirty="0"/>
              <a:t>many-to-one relationship</a:t>
            </a:r>
            <a:r>
              <a:rPr lang="en-US" dirty="0"/>
              <a:t> between an instructor and a student, 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an instructor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at most one student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A2424F"/>
                </a:solidFill>
              </a:rPr>
              <a:t>a student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(including 0) instructors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46603-4552-6643-97E6-884E55C8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C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132A7-D368-1F4C-A22A-57C4070927BB}"/>
              </a:ext>
            </a:extLst>
          </p:cNvPr>
          <p:cNvGrpSpPr/>
          <p:nvPr/>
        </p:nvGrpSpPr>
        <p:grpSpPr>
          <a:xfrm>
            <a:off x="3737065" y="3886200"/>
            <a:ext cx="7156270" cy="2209800"/>
            <a:chOff x="1999869" y="2532454"/>
            <a:chExt cx="5876163" cy="1814513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9C47013-D3D7-3048-9C32-DF232ED07F2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821C38E-9AD7-2D48-8CAC-A68506002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6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D6518-55D5-EF4F-8AA1-6AFC00C1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Many-to-many relationship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An instructor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(possibly 0) students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A student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(possibly 0) instructors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r>
              <a:rPr lang="en-US" dirty="0"/>
              <a:t> 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99AFF-E74A-1245-8E0F-BEB474E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7C69BB-29BE-F745-89E9-FD6E911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3" y="4129585"/>
            <a:ext cx="893717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68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21264A-5F54-D94F-B096-7780A489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Total participation</a:t>
            </a:r>
            <a:r>
              <a:rPr lang="en-US" dirty="0"/>
              <a:t> (indicated by </a:t>
            </a:r>
            <a:r>
              <a:rPr lang="en-US" i="1" dirty="0">
                <a:solidFill>
                  <a:srgbClr val="A2424F"/>
                </a:solidFill>
              </a:rPr>
              <a:t>double line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entity in the entity set </a:t>
            </a:r>
            <a:r>
              <a:rPr lang="en-US" dirty="0">
                <a:solidFill>
                  <a:srgbClr val="1086B9"/>
                </a:solidFill>
              </a:rPr>
              <a:t>participates in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at least one relationship</a:t>
            </a:r>
            <a:r>
              <a:rPr lang="en-US" dirty="0"/>
              <a:t> in the relationship set</a:t>
            </a:r>
          </a:p>
          <a:p>
            <a:pPr lvl="1"/>
            <a:r>
              <a:rPr lang="en-US" dirty="0"/>
              <a:t>Example: Participation of student  in advisor relation is total</a:t>
            </a:r>
          </a:p>
          <a:p>
            <a:pPr lvl="2"/>
            <a:r>
              <a:rPr lang="en-US" dirty="0"/>
              <a:t>i.e., every student must have an associated instructor</a:t>
            </a:r>
          </a:p>
          <a:p>
            <a:r>
              <a:rPr lang="en-US" dirty="0">
                <a:solidFill>
                  <a:srgbClr val="A2424F"/>
                </a:solidFill>
              </a:rPr>
              <a:t>Partial participation</a:t>
            </a:r>
          </a:p>
          <a:p>
            <a:pPr lvl="1"/>
            <a:r>
              <a:rPr lang="en-US" dirty="0">
                <a:solidFill>
                  <a:srgbClr val="1086B9"/>
                </a:solidFill>
              </a:rPr>
              <a:t>Some entities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may not participate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in any relationship</a:t>
            </a:r>
            <a:r>
              <a:rPr lang="en-US" dirty="0"/>
              <a:t> in the relationship set</a:t>
            </a:r>
          </a:p>
          <a:p>
            <a:pPr lvl="1"/>
            <a:r>
              <a:rPr lang="en-US" dirty="0"/>
              <a:t>Example: participation of instructor in advisor is partial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D712C-E765-074B-AFCE-0471B95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and Partial Participation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05325-DAEF-ED4E-BDA6-2968013E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44" y="6172200"/>
            <a:ext cx="695051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1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33400-ABE8-C240-B8EA-F4044F72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line may have </a:t>
            </a:r>
            <a:r>
              <a:rPr lang="en-US" sz="2800" dirty="0">
                <a:solidFill>
                  <a:srgbClr val="A2424F"/>
                </a:solidFill>
              </a:rPr>
              <a:t>an associated minimum and maximum cardinality</a:t>
            </a:r>
            <a:r>
              <a:rPr lang="en-US" sz="2800" dirty="0"/>
              <a:t>, shown in the form </a:t>
            </a:r>
            <a:r>
              <a:rPr lang="en-US" sz="2800" i="1" dirty="0" err="1">
                <a:solidFill>
                  <a:srgbClr val="A2424F"/>
                </a:solidFill>
              </a:rPr>
              <a:t>l..h</a:t>
            </a:r>
            <a:r>
              <a:rPr lang="en-US" sz="2800" dirty="0"/>
              <a:t>, where </a:t>
            </a:r>
            <a:r>
              <a:rPr lang="en-US" sz="2800" dirty="0">
                <a:solidFill>
                  <a:srgbClr val="1086B9"/>
                </a:solidFill>
              </a:rPr>
              <a:t>l is the minimum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1086B9"/>
                </a:solidFill>
              </a:rPr>
              <a:t>h the maximum cardinality</a:t>
            </a:r>
          </a:p>
          <a:p>
            <a:pPr lvl="1"/>
            <a:r>
              <a:rPr lang="en-US" sz="2400" dirty="0"/>
              <a:t>A minimum value of 1 indicates total participation.</a:t>
            </a:r>
          </a:p>
          <a:p>
            <a:pPr lvl="1"/>
            <a:r>
              <a:rPr lang="en-US" sz="2400" dirty="0"/>
              <a:t>A maximum value of 1 indicates that the entity participates  in at most one relationship</a:t>
            </a:r>
          </a:p>
          <a:p>
            <a:pPr lvl="1"/>
            <a:r>
              <a:rPr lang="en-US" sz="2400" dirty="0"/>
              <a:t>A maximum value of * indicates no limit.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Example</a:t>
            </a:r>
          </a:p>
          <a:p>
            <a:pPr lvl="2"/>
            <a:r>
              <a:rPr lang="en-US" sz="2000" dirty="0"/>
              <a:t>Instructor can advise 0 or more students</a:t>
            </a:r>
          </a:p>
          <a:p>
            <a:pPr lvl="2"/>
            <a:r>
              <a:rPr lang="en-US" sz="2000" dirty="0"/>
              <a:t>A student must have 1 advisor; cannot have multiple advisors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47E2B-405B-C64A-9BFE-5A389A31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Expressing More Complex Constraints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1EA470B-EE4A-8C4E-A34B-41338076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5" y="4724400"/>
            <a:ext cx="7100050" cy="138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47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4F4BB2-F966-C042-9552-8321F503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keys provide a way to </a:t>
            </a:r>
            <a:r>
              <a:rPr lang="en-US" dirty="0">
                <a:solidFill>
                  <a:srgbClr val="A2424F"/>
                </a:solidFill>
              </a:rPr>
              <a:t>specify</a:t>
            </a:r>
            <a:r>
              <a:rPr lang="en-US" dirty="0"/>
              <a:t> </a:t>
            </a:r>
            <a:r>
              <a:rPr lang="en-US" u="sng" dirty="0"/>
              <a:t>how entities and relations are distinguished</a:t>
            </a:r>
            <a:endParaRPr lang="en-CN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5B0C2-2370-F34C-A5D3-6EC2A4B7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98650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6F11D-39FB-454C-A689-AA9E864A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individual entities are </a:t>
            </a:r>
            <a:r>
              <a:rPr lang="en-US" dirty="0">
                <a:solidFill>
                  <a:srgbClr val="A2424F"/>
                </a:solidFill>
              </a:rPr>
              <a:t>distinct</a:t>
            </a:r>
            <a:endParaRPr lang="en-US" dirty="0"/>
          </a:p>
          <a:p>
            <a:pPr lvl="1"/>
            <a:r>
              <a:rPr lang="en-US" dirty="0"/>
              <a:t>From database perspective, the differences among them must be expressed in terms of their attributes.</a:t>
            </a:r>
          </a:p>
          <a:p>
            <a:r>
              <a:rPr lang="en-US" dirty="0"/>
              <a:t>The values of the attribute values of an entity must be such that they can uniquely identify the entity.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No two entities in an entity set are allowed to have exactly the same value for all attributes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key</a:t>
            </a:r>
            <a:r>
              <a:rPr lang="en-US" dirty="0"/>
              <a:t> for an entity is </a:t>
            </a:r>
            <a:r>
              <a:rPr lang="en-US" dirty="0">
                <a:solidFill>
                  <a:srgbClr val="A2424F"/>
                </a:solidFill>
              </a:rPr>
              <a:t>a set of attributes</a:t>
            </a:r>
            <a:r>
              <a:rPr lang="en-US" dirty="0"/>
              <a:t> that </a:t>
            </a:r>
            <a:r>
              <a:rPr lang="en-US" u="sng" dirty="0"/>
              <a:t>suffice to distinguish entities from each other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9F06D-897E-F74D-84AA-02B71E58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Entity Sets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846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E27BA3-FB94-3146-A019-6C3BF1BD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2590800"/>
          </a:xfrm>
        </p:spPr>
        <p:txBody>
          <a:bodyPr/>
          <a:lstStyle/>
          <a:p>
            <a:r>
              <a:rPr lang="en-US" altLang="en-US" dirty="0"/>
              <a:t>Three distinct era</a:t>
            </a:r>
            <a:r>
              <a:rPr lang="ja-JP" altLang="en-US"/>
              <a:t>’</a:t>
            </a:r>
            <a:r>
              <a:rPr lang="en-US" altLang="ja-JP" dirty="0"/>
              <a:t>s of application architecture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Mainframe (1960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and 70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s)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Personal computer era (1980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s)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Web era (mid 1990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onwards)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Web and Smartphone era (2010 onwards)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EB4C7-4C53-B047-86E9-DEF2537E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Evolution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B64D421-4982-2448-A57E-D81BDFFB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755" y="4572000"/>
            <a:ext cx="9428889" cy="297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392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8ED936-178D-BE46-933F-72EABAA7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</a:t>
            </a:r>
            <a:r>
              <a:rPr lang="en-US" sz="2800" dirty="0">
                <a:solidFill>
                  <a:srgbClr val="1086B9"/>
                </a:solidFill>
              </a:rPr>
              <a:t>distinguish</a:t>
            </a:r>
            <a:r>
              <a:rPr lang="en-US" sz="2800" dirty="0"/>
              <a:t> among the various </a:t>
            </a:r>
            <a:r>
              <a:rPr lang="en-US" sz="2800" dirty="0">
                <a:solidFill>
                  <a:srgbClr val="1086B9"/>
                </a:solidFill>
              </a:rPr>
              <a:t>relationships</a:t>
            </a:r>
            <a:r>
              <a:rPr lang="en-US" sz="2800" dirty="0"/>
              <a:t> of a relationship set, we </a:t>
            </a:r>
            <a:r>
              <a:rPr lang="en-US" sz="2800" dirty="0">
                <a:solidFill>
                  <a:srgbClr val="A2424F"/>
                </a:solidFill>
              </a:rPr>
              <a:t>use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rgbClr val="A2424F"/>
                </a:solidFill>
              </a:rPr>
              <a:t>individual primary keys</a:t>
            </a:r>
            <a:r>
              <a:rPr lang="en-US" sz="2800" u="sng" dirty="0"/>
              <a:t> of the entities</a:t>
            </a:r>
            <a:r>
              <a:rPr lang="en-US" sz="2800" dirty="0"/>
              <a:t> in the relationship set.</a:t>
            </a:r>
          </a:p>
          <a:p>
            <a:pPr lvl="1"/>
            <a:r>
              <a:rPr lang="en-US" sz="2400" dirty="0"/>
              <a:t>Let R be a relationship set involving entity sets E1, E2, .. </a:t>
            </a:r>
            <a:r>
              <a:rPr lang="en-US" sz="2400" dirty="0" err="1"/>
              <a:t>En</a:t>
            </a: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A2424F"/>
                </a:solidFill>
              </a:rPr>
              <a:t>primary key for R</a:t>
            </a:r>
            <a:r>
              <a:rPr lang="en-US" sz="2400" dirty="0"/>
              <a:t> consists of the </a:t>
            </a:r>
            <a:r>
              <a:rPr lang="en-US" sz="2400" u="sng" dirty="0"/>
              <a:t>union</a:t>
            </a:r>
            <a:r>
              <a:rPr lang="en-US" sz="2400" dirty="0"/>
              <a:t> of the </a:t>
            </a:r>
            <a:r>
              <a:rPr lang="en-US" sz="2400" u="sng" dirty="0"/>
              <a:t>primary keys of entity sets</a:t>
            </a:r>
            <a:r>
              <a:rPr lang="en-US" sz="2400" dirty="0"/>
              <a:t> E1, E2, ..</a:t>
            </a:r>
            <a:r>
              <a:rPr lang="en-US" sz="2400" dirty="0" err="1"/>
              <a:t>En</a:t>
            </a:r>
            <a:endParaRPr lang="en-US" sz="2400" dirty="0"/>
          </a:p>
          <a:p>
            <a:pPr lvl="1"/>
            <a:r>
              <a:rPr lang="en-US" sz="2400" dirty="0"/>
              <a:t>If the relationship set R has attributes 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.., a</a:t>
            </a:r>
            <a:r>
              <a:rPr lang="en-US" sz="2400" baseline="-25000" dirty="0"/>
              <a:t>m</a:t>
            </a:r>
            <a:r>
              <a:rPr lang="en-US" sz="2400" dirty="0"/>
              <a:t> associated with it, the primary key of R also includes the attributes 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.., a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</a:p>
          <a:p>
            <a:r>
              <a:rPr lang="en-US" sz="2800" dirty="0"/>
              <a:t>Example: relationship set “advisor”.</a:t>
            </a:r>
          </a:p>
          <a:p>
            <a:pPr lvl="1"/>
            <a:r>
              <a:rPr lang="en-US" sz="2400" dirty="0"/>
              <a:t>The primary key  consists of </a:t>
            </a:r>
            <a:r>
              <a:rPr lang="en-US" sz="2400" dirty="0" err="1">
                <a:solidFill>
                  <a:srgbClr val="A2424F"/>
                </a:solidFill>
              </a:rPr>
              <a:t>instructor.ID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A2424F"/>
                </a:solidFill>
              </a:rPr>
              <a:t>student.ID</a:t>
            </a:r>
            <a:endParaRPr lang="en-US" sz="2400" dirty="0">
              <a:solidFill>
                <a:srgbClr val="A2424F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The choice of the primary key for a relationship set depends on the mapping cardinality of the relationship set.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781FC-9224-AF46-A818-BDFA1382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Relationship Sets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79755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F7784-F651-2642-A828-4A4D6408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A2424F"/>
                </a:solidFill>
              </a:rPr>
              <a:t>preceding union of the primary keys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r>
              <a:rPr lang="en-US" dirty="0"/>
              <a:t> and is chosen as the </a:t>
            </a:r>
            <a:r>
              <a:rPr lang="en-US" dirty="0">
                <a:solidFill>
                  <a:srgbClr val="A2424F"/>
                </a:solidFill>
              </a:rPr>
              <a:t>primary key</a:t>
            </a:r>
            <a:r>
              <a:rPr lang="en-US" dirty="0"/>
              <a:t>.</a:t>
            </a:r>
          </a:p>
          <a:p>
            <a:r>
              <a:rPr lang="en-US" dirty="0"/>
              <a:t>One-to-one relationships</a:t>
            </a:r>
          </a:p>
          <a:p>
            <a:pPr lvl="1"/>
            <a:r>
              <a:rPr lang="en-US" dirty="0"/>
              <a:t>The primary key of </a:t>
            </a:r>
            <a:r>
              <a:rPr lang="en-US" dirty="0">
                <a:solidFill>
                  <a:srgbClr val="A2424F"/>
                </a:solidFill>
              </a:rPr>
              <a:t>either one of the participating entity sets</a:t>
            </a:r>
            <a:r>
              <a:rPr lang="en-US" dirty="0"/>
              <a:t> forms a minimal </a:t>
            </a:r>
            <a:r>
              <a:rPr lang="en-US" dirty="0" err="1"/>
              <a:t>superkey</a:t>
            </a:r>
            <a:r>
              <a:rPr lang="en-US" dirty="0"/>
              <a:t>, and either one can be chosen as the primary key.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B662CC-7261-744E-A4F5-6D071EDD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Primary key for Binary Relationship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35F2B-BA4C-E34B-A0DE-0EC837FC363F}"/>
              </a:ext>
            </a:extLst>
          </p:cNvPr>
          <p:cNvSpPr/>
          <p:nvPr/>
        </p:nvSpPr>
        <p:spPr>
          <a:xfrm>
            <a:off x="1524000" y="5870989"/>
            <a:ext cx="11582400" cy="75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* K 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is a </a:t>
            </a:r>
            <a:r>
              <a:rPr lang="en-US" altLang="en-US" sz="2000" b="1" dirty="0" err="1">
                <a:solidFill>
                  <a:srgbClr val="A2424F"/>
                </a:solidFill>
                <a:latin typeface="Lato" panose="020F0502020204030203" pitchFamily="34" charset="77"/>
                <a:sym typeface="Symbol" panose="05050102010706020507" pitchFamily="18" charset="2"/>
              </a:rPr>
              <a:t>superkey</a:t>
            </a:r>
            <a:r>
              <a:rPr lang="en-US" altLang="en-US" sz="2000" b="1" dirty="0">
                <a:solidFill>
                  <a:schemeClr val="tx2"/>
                </a:solidFill>
                <a:latin typeface="Lato" panose="020F0502020204030203" pitchFamily="34" charset="77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of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if values for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r(R)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Example:  {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} and {</a:t>
            </a:r>
            <a:r>
              <a:rPr lang="en-US" altLang="en-US" sz="2000" dirty="0" err="1">
                <a:latin typeface="Lato" panose="020F0502020204030203" pitchFamily="34" charset="77"/>
                <a:sym typeface="Symbol" panose="05050102010706020507" pitchFamily="18" charset="2"/>
              </a:rPr>
              <a:t>ID,name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} are both </a:t>
            </a:r>
            <a:r>
              <a:rPr lang="en-US" altLang="en-US" sz="2000" dirty="0" err="1">
                <a:latin typeface="Lato" panose="020F0502020204030203" pitchFamily="34" charset="77"/>
                <a:sym typeface="Symbol" panose="05050102010706020507" pitchFamily="18" charset="2"/>
              </a:rPr>
              <a:t>superkeys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of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instructor.</a:t>
            </a:r>
            <a:endParaRPr lang="en-US" altLang="en-US" sz="2000" dirty="0">
              <a:latin typeface="Lato" panose="020F0502020204030203" pitchFamily="34" charset="7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5795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F7784-F651-2642-A828-4A4D6408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relationships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A2424F"/>
                </a:solidFill>
              </a:rPr>
              <a:t>primary key of the “Many” side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r>
              <a:rPr lang="en-US" dirty="0"/>
              <a:t> and is used as the primary key.</a:t>
            </a:r>
          </a:p>
          <a:p>
            <a:r>
              <a:rPr lang="en-US" dirty="0"/>
              <a:t>Many-to-one relationships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A2424F"/>
                </a:solidFill>
              </a:rPr>
              <a:t>primary key of the “Many” side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r>
              <a:rPr lang="en-US" dirty="0"/>
              <a:t> and is used as the primary key.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B662CC-7261-744E-A4F5-6D071EDD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Primary key for Binary Relationship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75194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36401-D295-DA42-9BC8-FEC0FE03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</a:t>
            </a:r>
            <a:r>
              <a:rPr lang="en-US" dirty="0">
                <a:solidFill>
                  <a:srgbClr val="A2424F"/>
                </a:solidFill>
              </a:rPr>
              <a:t>section entity</a:t>
            </a:r>
            <a:r>
              <a:rPr lang="en-US" dirty="0"/>
              <a:t>, which is uniquely identified by a </a:t>
            </a:r>
            <a:r>
              <a:rPr lang="en-US" dirty="0" err="1">
                <a:solidFill>
                  <a:srgbClr val="A2424F"/>
                </a:solidFill>
              </a:rPr>
              <a:t>course_id</a:t>
            </a:r>
            <a:r>
              <a:rPr lang="en-US" dirty="0"/>
              <a:t>, </a:t>
            </a:r>
            <a:r>
              <a:rPr lang="en-US" dirty="0">
                <a:solidFill>
                  <a:srgbClr val="A2424F"/>
                </a:solidFill>
              </a:rPr>
              <a:t>semester</a:t>
            </a:r>
            <a:r>
              <a:rPr lang="en-US" dirty="0"/>
              <a:t>, </a:t>
            </a:r>
            <a:r>
              <a:rPr lang="en-US" dirty="0">
                <a:solidFill>
                  <a:srgbClr val="A2424F"/>
                </a:solidFill>
              </a:rPr>
              <a:t>year</a:t>
            </a:r>
            <a:r>
              <a:rPr lang="en-US" dirty="0"/>
              <a:t>, and </a:t>
            </a:r>
            <a:r>
              <a:rPr lang="en-US" dirty="0" err="1">
                <a:solidFill>
                  <a:srgbClr val="A2424F"/>
                </a:solidFill>
              </a:rPr>
              <a:t>sec_id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Clearly, section entities are related to course entities. </a:t>
            </a:r>
          </a:p>
          <a:p>
            <a:pPr lvl="1"/>
            <a:r>
              <a:rPr lang="en-US" dirty="0"/>
              <a:t>We need </a:t>
            </a:r>
            <a:r>
              <a:rPr lang="en-US" altLang="zh-CN" dirty="0" err="1">
                <a:solidFill>
                  <a:srgbClr val="A2424F"/>
                </a:solidFill>
              </a:rPr>
              <a:t>sec_course</a:t>
            </a:r>
            <a:r>
              <a:rPr lang="en-US" altLang="zh-CN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 indicate the relationship between a section and a course</a:t>
            </a:r>
            <a:r>
              <a:rPr lang="en-US" altLang="zh-CN" dirty="0">
                <a:solidFill>
                  <a:srgbClr val="A2424F"/>
                </a:solidFill>
              </a:rPr>
              <a:t>. </a:t>
            </a:r>
            <a:r>
              <a:rPr lang="en-US" dirty="0"/>
              <a:t>However, the information in </a:t>
            </a:r>
            <a:r>
              <a:rPr lang="en-US" dirty="0">
                <a:solidFill>
                  <a:schemeClr val="tx1"/>
                </a:solidFill>
              </a:rPr>
              <a:t>relationship </a:t>
            </a:r>
            <a:r>
              <a:rPr lang="en-US" dirty="0" err="1">
                <a:solidFill>
                  <a:schemeClr val="tx1"/>
                </a:solidFill>
              </a:rPr>
              <a:t>sec_course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A2424F"/>
                </a:solidFill>
              </a:rPr>
              <a:t>redundant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One option to deal with this redundancy is to get rid of the relationship </a:t>
            </a:r>
            <a:r>
              <a:rPr lang="en-US" dirty="0" err="1"/>
              <a:t>sec_course</a:t>
            </a:r>
            <a:r>
              <a:rPr lang="en-US" dirty="0"/>
              <a:t>;  however, by doing so the relationship between section and course becomes implicit in an attribute, which is not desirable.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4DAF99-AFA6-1B4A-BDD8-74D538A1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6111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76CFE-50DA-2B40-B178-73513CD8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alternative way to deal with this redundancy is </a:t>
            </a:r>
            <a:r>
              <a:rPr lang="en-US" altLang="zh-CN" sz="2400" dirty="0">
                <a:solidFill>
                  <a:srgbClr val="A2424F"/>
                </a:solidFill>
              </a:rPr>
              <a:t>NOT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store the attribute </a:t>
            </a:r>
            <a:r>
              <a:rPr lang="en-US" sz="2400" dirty="0" err="1">
                <a:solidFill>
                  <a:srgbClr val="A2424F"/>
                </a:solidFill>
              </a:rPr>
              <a:t>course_id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/>
              <a:t>in the section entity and to only store the remaining attributes </a:t>
            </a:r>
            <a:r>
              <a:rPr lang="en-US" sz="2400" dirty="0" err="1">
                <a:solidFill>
                  <a:srgbClr val="A2424F"/>
                </a:solidFill>
              </a:rPr>
              <a:t>section_id</a:t>
            </a:r>
            <a:r>
              <a:rPr lang="en-US" sz="2400" dirty="0"/>
              <a:t>,  </a:t>
            </a:r>
            <a:r>
              <a:rPr lang="en-US" sz="2400" dirty="0">
                <a:solidFill>
                  <a:srgbClr val="A2424F"/>
                </a:solidFill>
              </a:rPr>
              <a:t>year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A2424F"/>
                </a:solidFill>
              </a:rPr>
              <a:t>semester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However, the entity set section then does not have enough attributes to identify a particular section entity uniquely</a:t>
            </a:r>
          </a:p>
          <a:p>
            <a:r>
              <a:rPr lang="en-US" sz="2400" dirty="0"/>
              <a:t>To deal with this problem, we treat the relationship </a:t>
            </a:r>
            <a:r>
              <a:rPr lang="en-US" sz="2400" dirty="0" err="1"/>
              <a:t>sec_course</a:t>
            </a:r>
            <a:r>
              <a:rPr lang="en-US" sz="2400" dirty="0"/>
              <a:t>  as a special relationship that provides extra information </a:t>
            </a:r>
            <a:r>
              <a:rPr lang="en-US" altLang="zh-CN" sz="2400" dirty="0"/>
              <a:t>— </a:t>
            </a:r>
            <a:r>
              <a:rPr lang="en-US" sz="2400" dirty="0"/>
              <a:t>the </a:t>
            </a:r>
            <a:r>
              <a:rPr lang="en-US" sz="2400" dirty="0" err="1">
                <a:solidFill>
                  <a:srgbClr val="A2424F"/>
                </a:solidFill>
              </a:rPr>
              <a:t>course_id</a:t>
            </a:r>
            <a:r>
              <a:rPr lang="en-US" sz="2400" dirty="0">
                <a:solidFill>
                  <a:srgbClr val="A2424F"/>
                </a:solidFill>
              </a:rPr>
              <a:t> </a:t>
            </a:r>
            <a:r>
              <a:rPr lang="en-US" altLang="zh-CN" sz="2400" dirty="0"/>
              <a:t>—</a:t>
            </a:r>
            <a:r>
              <a:rPr lang="en-US" sz="2400" dirty="0"/>
              <a:t> required to identify section  entities uniquely.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A2424F"/>
                </a:solidFill>
              </a:rPr>
              <a:t>weak entity set</a:t>
            </a:r>
            <a:r>
              <a:rPr lang="en-US" sz="2400" dirty="0"/>
              <a:t> is one whose existence is dependent on another entity, called its </a:t>
            </a:r>
            <a:r>
              <a:rPr lang="en-US" sz="2400" u="sng" dirty="0"/>
              <a:t>identifying entity</a:t>
            </a:r>
          </a:p>
          <a:p>
            <a:r>
              <a:rPr lang="en-US" sz="2400" dirty="0"/>
              <a:t>Instead of associating a primary key with a weak entity, we use the identifying entity, along with extra attributes called </a:t>
            </a:r>
            <a:r>
              <a:rPr lang="en-US" sz="2400" dirty="0">
                <a:solidFill>
                  <a:srgbClr val="A2424F"/>
                </a:solidFill>
              </a:rPr>
              <a:t>discriminator</a:t>
            </a:r>
            <a:r>
              <a:rPr lang="en-US" sz="2400" dirty="0"/>
              <a:t> to uniquely identify a weak entity.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F1FFEA-CB75-3640-8CCE-C7ED878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213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BFAE9-0617-204C-94D6-BA93093C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entity set that is </a:t>
            </a:r>
            <a:r>
              <a:rPr lang="en-US" sz="2800" u="sng" dirty="0"/>
              <a:t>not a weak entity set</a:t>
            </a:r>
            <a:r>
              <a:rPr lang="en-US" sz="2800" dirty="0"/>
              <a:t> is termed a </a:t>
            </a:r>
            <a:r>
              <a:rPr lang="en-US" sz="2800" dirty="0">
                <a:solidFill>
                  <a:srgbClr val="A2424F"/>
                </a:solidFill>
              </a:rPr>
              <a:t>strong entity set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Every weak entity must be associated with an identifying entity; that is, the weak entity set is said to be existence dependent on the identifying entity set. </a:t>
            </a:r>
          </a:p>
          <a:p>
            <a:pPr lvl="1"/>
            <a:r>
              <a:rPr lang="en-US" sz="2400" dirty="0"/>
              <a:t>The identifying entity set is said to </a:t>
            </a:r>
            <a:r>
              <a:rPr lang="en-US" sz="2400" u="sng" dirty="0">
                <a:solidFill>
                  <a:srgbClr val="A2424F"/>
                </a:solidFill>
              </a:rPr>
              <a:t>own</a:t>
            </a:r>
            <a:r>
              <a:rPr lang="en-US" sz="2400" u="sng" dirty="0"/>
              <a:t> the weak entity set</a:t>
            </a:r>
            <a:r>
              <a:rPr lang="en-US" sz="2400" dirty="0"/>
              <a:t> that it identifies. </a:t>
            </a:r>
          </a:p>
          <a:p>
            <a:pPr lvl="1"/>
            <a:r>
              <a:rPr lang="en-US" sz="2400" dirty="0"/>
              <a:t>The relationship associating the weak entity set with the identifying entity set is called the </a:t>
            </a:r>
            <a:r>
              <a:rPr lang="en-US" sz="2400" dirty="0">
                <a:solidFill>
                  <a:srgbClr val="A2424F"/>
                </a:solidFill>
              </a:rPr>
              <a:t>identifying relationship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Note that </a:t>
            </a:r>
            <a:r>
              <a:rPr lang="en-US" sz="2800" dirty="0">
                <a:solidFill>
                  <a:srgbClr val="A2424F"/>
                </a:solidFill>
              </a:rPr>
              <a:t>the relational schema we eventually create from the entity set section does have the attribute </a:t>
            </a:r>
            <a:r>
              <a:rPr lang="en-US" sz="2800" dirty="0" err="1">
                <a:solidFill>
                  <a:srgbClr val="A2424F"/>
                </a:solidFill>
              </a:rPr>
              <a:t>course_id</a:t>
            </a:r>
            <a:r>
              <a:rPr lang="en-US" sz="2800" dirty="0"/>
              <a:t>, for reasons that will become clear later, even though we have dropped the attribute </a:t>
            </a:r>
            <a:r>
              <a:rPr lang="en-US" sz="2800" dirty="0" err="1"/>
              <a:t>course_id</a:t>
            </a:r>
            <a:r>
              <a:rPr lang="en-US" sz="2800" dirty="0"/>
              <a:t>  from the entity set section.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41491-CD49-7849-89AB-4EC1E292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Weak Entity Sets</a:t>
            </a:r>
          </a:p>
        </p:txBody>
      </p:sp>
    </p:spTree>
    <p:extLst>
      <p:ext uri="{BB962C8B-B14F-4D97-AF65-F5344CB8AC3E}">
        <p14:creationId xmlns:p14="http://schemas.microsoft.com/office/powerpoint/2010/main" val="3614088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F7055-3561-3C49-AD92-E1C17FE5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E-R diagrams, a weak entity set is depicted via a double rectangle.</a:t>
            </a:r>
          </a:p>
          <a:p>
            <a:pPr lvl="1"/>
            <a:r>
              <a:rPr lang="en-US" dirty="0"/>
              <a:t>We underline the discriminator of a weak entity set  with a dashed line.</a:t>
            </a:r>
          </a:p>
          <a:p>
            <a:pPr lvl="1"/>
            <a:r>
              <a:rPr lang="en-US" dirty="0"/>
              <a:t>The relationship set connecting the  weak entity set to the identifying strong entity set is depicted by a double diamond. </a:t>
            </a:r>
          </a:p>
          <a:p>
            <a:r>
              <a:rPr lang="en-US" dirty="0"/>
              <a:t>Primary key for section – (</a:t>
            </a:r>
            <a:r>
              <a:rPr lang="en-US" dirty="0" err="1"/>
              <a:t>course_id</a:t>
            </a:r>
            <a:r>
              <a:rPr lang="en-US" dirty="0"/>
              <a:t>, </a:t>
            </a:r>
            <a:r>
              <a:rPr lang="en-US" dirty="0" err="1"/>
              <a:t>sec_id</a:t>
            </a:r>
            <a:r>
              <a:rPr lang="en-US" dirty="0"/>
              <a:t>, semester, year)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AB7AE-85FD-D14B-91DB-48472E53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Weak Entity Sets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7D88C-B94A-834B-A6C3-DA18D51C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70" y="4953000"/>
            <a:ext cx="8821860" cy="18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9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B44635-8C5D-054E-B75F-5586FAD1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entity sets:</a:t>
            </a:r>
          </a:p>
          <a:p>
            <a:pPr lvl="1"/>
            <a:r>
              <a:rPr lang="en-US" sz="2000" dirty="0"/>
              <a:t>student, with attributes: ID, name, </a:t>
            </a:r>
            <a:r>
              <a:rPr lang="en-US" sz="2000" dirty="0" err="1"/>
              <a:t>tot_cred</a:t>
            </a:r>
            <a:r>
              <a:rPr lang="en-US" sz="2000" dirty="0"/>
              <a:t>, </a:t>
            </a:r>
            <a:r>
              <a:rPr lang="en-US" sz="2000" dirty="0" err="1"/>
              <a:t>dept_name</a:t>
            </a:r>
            <a:endParaRPr lang="en-US" sz="2000" dirty="0"/>
          </a:p>
          <a:p>
            <a:pPr lvl="1"/>
            <a:r>
              <a:rPr lang="en-US" sz="2000" dirty="0"/>
              <a:t>department, with attributes: </a:t>
            </a:r>
            <a:r>
              <a:rPr lang="en-US" sz="2000" dirty="0" err="1"/>
              <a:t>dept_name</a:t>
            </a:r>
            <a:r>
              <a:rPr lang="en-US" sz="2000" dirty="0"/>
              <a:t>, building, budget</a:t>
            </a:r>
          </a:p>
          <a:p>
            <a:r>
              <a:rPr lang="en-US" sz="2400" dirty="0"/>
              <a:t>We model the fact that each student has an associated department using a relationship set </a:t>
            </a:r>
            <a:r>
              <a:rPr lang="en-US" sz="2400" dirty="0" err="1"/>
              <a:t>stud_dept</a:t>
            </a:r>
            <a:endParaRPr lang="en-US" sz="2400" dirty="0"/>
          </a:p>
          <a:p>
            <a:r>
              <a:rPr lang="en-US" sz="2400" dirty="0"/>
              <a:t>The attribute </a:t>
            </a:r>
            <a:r>
              <a:rPr lang="en-US" sz="2400" dirty="0" err="1"/>
              <a:t>dept_name</a:t>
            </a:r>
            <a:r>
              <a:rPr lang="en-US" sz="2400" dirty="0"/>
              <a:t> in student below replicates information present in the relationship and is therefore  redundant</a:t>
            </a:r>
          </a:p>
          <a:p>
            <a:pPr lvl="1"/>
            <a:r>
              <a:rPr lang="en-US" sz="2000" dirty="0"/>
              <a:t>and needs to be removed.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BUT: when converting back to tables, in some cases the attribute gets reintroduced.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BCE43B-A961-7F44-AFDD-2C140E5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Attributes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DF63-1DF8-EA49-BB8A-8959A594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800600"/>
            <a:ext cx="5560258" cy="20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7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1F4A82-7A72-6D41-835A-EBF67D5D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 indent="-323850"/>
            <a:r>
              <a:rPr lang="en-US" dirty="0"/>
              <a:t>A strong entity set reduces to a schema with the same attributes</a:t>
            </a:r>
          </a:p>
          <a:p>
            <a:pPr marL="0" indent="0" algn="ctr">
              <a:buNone/>
            </a:pPr>
            <a:r>
              <a:rPr lang="en-US" i="1" dirty="0"/>
              <a:t>student(</a:t>
            </a:r>
            <a:r>
              <a:rPr lang="en-US" i="1" u="sng" dirty="0"/>
              <a:t>ID</a:t>
            </a:r>
            <a:r>
              <a:rPr lang="en-US" i="1" dirty="0"/>
              <a:t>, name, </a:t>
            </a:r>
            <a:r>
              <a:rPr lang="en-US" i="1" dirty="0" err="1"/>
              <a:t>tot_cred</a:t>
            </a:r>
            <a:r>
              <a:rPr lang="en-US" i="1" dirty="0"/>
              <a:t>)</a:t>
            </a:r>
          </a:p>
          <a:p>
            <a:endParaRPr lang="en-US" dirty="0"/>
          </a:p>
          <a:p>
            <a:r>
              <a:rPr lang="en-US" dirty="0"/>
              <a:t>A weak entity set becomes a table that includes a column for the primary key of the identifying strong entity set </a:t>
            </a:r>
          </a:p>
          <a:p>
            <a:pPr marL="0" indent="0" algn="ctr">
              <a:buNone/>
            </a:pPr>
            <a:r>
              <a:rPr lang="en-US" i="1" dirty="0"/>
              <a:t>section (</a:t>
            </a:r>
            <a:r>
              <a:rPr lang="en-US" i="1" u="sng" dirty="0" err="1"/>
              <a:t>course_id</a:t>
            </a:r>
            <a:r>
              <a:rPr lang="en-US" i="1" u="sng" dirty="0"/>
              <a:t>, </a:t>
            </a:r>
            <a:r>
              <a:rPr lang="en-US" i="1" u="sng" dirty="0" err="1"/>
              <a:t>sec_id</a:t>
            </a:r>
            <a:r>
              <a:rPr lang="en-US" i="1" u="sng" dirty="0"/>
              <a:t>, </a:t>
            </a:r>
            <a:r>
              <a:rPr lang="en-US" i="1" u="sng" dirty="0" err="1"/>
              <a:t>sem</a:t>
            </a:r>
            <a:r>
              <a:rPr lang="en-US" i="1" u="sng" dirty="0"/>
              <a:t>, year</a:t>
            </a:r>
            <a:r>
              <a:rPr lang="en-US" i="1" dirty="0"/>
              <a:t>)</a:t>
            </a:r>
          </a:p>
          <a:p>
            <a:r>
              <a:rPr lang="en-US" dirty="0"/>
              <a:t>Example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94EA8E-44F6-1D4D-836D-E8D3D3BD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Entity Sets</a:t>
            </a:r>
            <a:endParaRPr lang="en-CN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8629ED7-1023-ECA8-40AF-79D948DC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5715000"/>
            <a:ext cx="8821860" cy="18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5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095AD-ED53-CB42-8545-FC11F4F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9601200" cy="5334000"/>
          </a:xfrm>
        </p:spPr>
        <p:txBody>
          <a:bodyPr/>
          <a:lstStyle/>
          <a:p>
            <a:r>
              <a:rPr lang="en-US" sz="2800" dirty="0"/>
              <a:t>Composite attributes are </a:t>
            </a:r>
            <a:r>
              <a:rPr lang="en-US" sz="2800" dirty="0">
                <a:solidFill>
                  <a:srgbClr val="A2424F"/>
                </a:solidFill>
              </a:rPr>
              <a:t>flattened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A2424F"/>
                </a:solidFill>
              </a:rPr>
              <a:t>out</a:t>
            </a:r>
            <a:r>
              <a:rPr lang="en-US" sz="2800" dirty="0"/>
              <a:t> by creating a separate attribute for each component attribute</a:t>
            </a:r>
          </a:p>
          <a:p>
            <a:pPr lvl="1"/>
            <a:r>
              <a:rPr lang="en-US" sz="2400" dirty="0"/>
              <a:t>Example: given entity set instructor with composite attribute name with component attributes </a:t>
            </a:r>
            <a:r>
              <a:rPr lang="en-US" sz="2400" dirty="0" err="1"/>
              <a:t>first_name</a:t>
            </a:r>
            <a:r>
              <a:rPr lang="en-US" sz="2400" dirty="0"/>
              <a:t> and </a:t>
            </a:r>
            <a:r>
              <a:rPr lang="en-US" sz="2400" dirty="0" err="1"/>
              <a:t>last_name</a:t>
            </a:r>
            <a:r>
              <a:rPr lang="en-US" sz="2400" dirty="0"/>
              <a:t> the schema corresponding to the entity set has two attributes </a:t>
            </a:r>
            <a:r>
              <a:rPr lang="en-US" sz="2400" dirty="0" err="1"/>
              <a:t>name_first_name</a:t>
            </a:r>
            <a:r>
              <a:rPr lang="en-US" sz="2400" dirty="0"/>
              <a:t>  and </a:t>
            </a:r>
            <a:r>
              <a:rPr lang="en-US" sz="2400" dirty="0" err="1"/>
              <a:t>name_last_name</a:t>
            </a:r>
            <a:endParaRPr lang="en-US" sz="2400" dirty="0"/>
          </a:p>
          <a:p>
            <a:pPr lvl="2"/>
            <a:r>
              <a:rPr lang="en-US" sz="2000" dirty="0"/>
              <a:t>Prefix omitted if there is no ambiguity </a:t>
            </a:r>
            <a:r>
              <a:rPr lang="en-US" sz="2000" dirty="0">
                <a:solidFill>
                  <a:srgbClr val="A2424F"/>
                </a:solidFill>
              </a:rPr>
              <a:t>(</a:t>
            </a:r>
            <a:r>
              <a:rPr lang="en-US" sz="2000" dirty="0" err="1">
                <a:solidFill>
                  <a:srgbClr val="A2424F"/>
                </a:solidFill>
              </a:rPr>
              <a:t>name_first_nam</a:t>
            </a:r>
            <a:r>
              <a:rPr lang="en-US" sz="2000" dirty="0" err="1"/>
              <a:t>e</a:t>
            </a:r>
            <a:r>
              <a:rPr lang="en-US" sz="2000" dirty="0"/>
              <a:t> could be </a:t>
            </a:r>
            <a:r>
              <a:rPr lang="en-US" sz="2000" dirty="0" err="1"/>
              <a:t>first_name</a:t>
            </a:r>
            <a:r>
              <a:rPr lang="en-US" sz="2000" dirty="0"/>
              <a:t>)</a:t>
            </a:r>
          </a:p>
          <a:p>
            <a:r>
              <a:rPr lang="en-US" sz="2800" dirty="0"/>
              <a:t>Ignoring multivalued attributes, extended instructor schema is</a:t>
            </a:r>
          </a:p>
          <a:p>
            <a:pPr lvl="1"/>
            <a:r>
              <a:rPr lang="en-US" sz="2400" dirty="0"/>
              <a:t>instructor(ID,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middle_initial</a:t>
            </a:r>
            <a:r>
              <a:rPr lang="en-US" sz="2400" dirty="0"/>
              <a:t>,  </a:t>
            </a:r>
            <a:r>
              <a:rPr lang="en-US" sz="2400" dirty="0" err="1"/>
              <a:t>last_name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street_number</a:t>
            </a:r>
            <a:r>
              <a:rPr lang="en-US" sz="2400" dirty="0"/>
              <a:t>, </a:t>
            </a:r>
            <a:r>
              <a:rPr lang="en-US" sz="2400" dirty="0" err="1"/>
              <a:t>street_name</a:t>
            </a:r>
            <a:r>
              <a:rPr lang="en-US" sz="2400" dirty="0"/>
              <a:t>,  </a:t>
            </a:r>
            <a:br>
              <a:rPr lang="en-US" sz="2400" dirty="0"/>
            </a:br>
            <a:r>
              <a:rPr lang="en-US" sz="2400" dirty="0"/>
              <a:t>           </a:t>
            </a:r>
            <a:r>
              <a:rPr lang="en-US" sz="2400" dirty="0" err="1"/>
              <a:t>apt_number</a:t>
            </a:r>
            <a:r>
              <a:rPr lang="en-US" sz="2400" dirty="0"/>
              <a:t>, city, state, </a:t>
            </a:r>
            <a:r>
              <a:rPr lang="en-US" sz="2400" dirty="0" err="1"/>
              <a:t>zip_code</a:t>
            </a:r>
            <a:r>
              <a:rPr lang="en-US" sz="2400" dirty="0"/>
              <a:t>, 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date_of_birth</a:t>
            </a:r>
            <a:r>
              <a:rPr lang="en-US" sz="24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0BA027-ECB1-4340-BD5B-BC8A645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Entity Sets with Composite Attributes</a:t>
            </a:r>
            <a:endParaRPr lang="en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768BF77-AFD1-184D-B197-9BDE3063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995985"/>
            <a:ext cx="2590800" cy="549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1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9EEA80-DC77-8F46-97F2-2A89F32C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Web browsers have become the de-facto standard user interface to databases</a:t>
            </a:r>
          </a:p>
          <a:p>
            <a:pPr lvl="1"/>
            <a:r>
              <a:rPr lang="en-US" dirty="0"/>
              <a:t>Enable large numbers of users to access databases from anywhere</a:t>
            </a:r>
          </a:p>
          <a:p>
            <a:pPr lvl="1"/>
            <a:r>
              <a:rPr lang="en-US" dirty="0"/>
              <a:t>Avoid the need for downloading/installing specialized code, while providing a good graphical user interface</a:t>
            </a:r>
          </a:p>
          <a:p>
            <a:pPr lvl="2"/>
            <a:r>
              <a:rPr lang="en-US" dirty="0" err="1"/>
              <a:t>Javascript</a:t>
            </a:r>
            <a:r>
              <a:rPr lang="en-US" dirty="0"/>
              <a:t>, Flash and other scripting languages run in browser, but are downloaded transparently</a:t>
            </a:r>
          </a:p>
          <a:p>
            <a:pPr lvl="1"/>
            <a:r>
              <a:rPr lang="en-US" dirty="0"/>
              <a:t>Examples: banks, airline and rental car reservations, university course registration and grading, and so on.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C384F-0848-1D4A-BC55-A10DAA03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Interface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77789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E3380-D4DB-AC4E-9DB1-ADFDFE1E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multivalued attribute M of an entity E is represented by a separate schema EM</a:t>
            </a:r>
          </a:p>
          <a:p>
            <a:pPr lvl="1"/>
            <a:r>
              <a:rPr lang="en-US" dirty="0"/>
              <a:t>Schema EM has attributes corresponding to the primary key of E and an attribute corresponding to multivalued attribute M</a:t>
            </a:r>
          </a:p>
          <a:p>
            <a:pPr lvl="1"/>
            <a:r>
              <a:rPr lang="en-US" dirty="0"/>
              <a:t>Example:  Multivalued attribute </a:t>
            </a:r>
            <a:r>
              <a:rPr lang="en-US" dirty="0" err="1"/>
              <a:t>phone_number</a:t>
            </a:r>
            <a:r>
              <a:rPr lang="en-US" dirty="0"/>
              <a:t> of instructor is represented by a schema:</a:t>
            </a:r>
          </a:p>
          <a:p>
            <a:pPr marL="335280" lvl="1" indent="0" algn="ctr">
              <a:buNone/>
            </a:pPr>
            <a:r>
              <a:rPr lang="en-US" i="1" dirty="0" err="1"/>
              <a:t>inst_phone</a:t>
            </a:r>
            <a:r>
              <a:rPr lang="en-US" i="1" dirty="0"/>
              <a:t>= ( </a:t>
            </a:r>
            <a:r>
              <a:rPr lang="en-US" i="1" u="sng" dirty="0"/>
              <a:t>ID</a:t>
            </a:r>
            <a:r>
              <a:rPr lang="en-US" i="1" dirty="0"/>
              <a:t>, </a:t>
            </a:r>
            <a:r>
              <a:rPr lang="en-US" i="1" u="sng" dirty="0" err="1"/>
              <a:t>phone_number</a:t>
            </a:r>
            <a:r>
              <a:rPr lang="en-US" i="1" dirty="0"/>
              <a:t>) </a:t>
            </a:r>
          </a:p>
          <a:p>
            <a:pPr lvl="1"/>
            <a:r>
              <a:rPr lang="en-US" dirty="0"/>
              <a:t>Each value of the multivalued attribute maps to a separate tuple of the relation on schema EM</a:t>
            </a:r>
          </a:p>
          <a:p>
            <a:pPr lvl="1"/>
            <a:r>
              <a:rPr lang="en-US" dirty="0"/>
              <a:t>For example, an instructor entity with primary key  22222 and phone numbers 456-7890 and 123-4567 maps to two tuples:</a:t>
            </a:r>
          </a:p>
          <a:p>
            <a:pPr marL="335280" lvl="1" indent="0" algn="ctr">
              <a:buNone/>
            </a:pPr>
            <a:r>
              <a:rPr lang="en-US" i="1" dirty="0"/>
              <a:t>(22222, 456-7890)</a:t>
            </a:r>
            <a:r>
              <a:rPr lang="en-US" dirty="0"/>
              <a:t> and </a:t>
            </a:r>
            <a:r>
              <a:rPr lang="en-US" i="1" dirty="0"/>
              <a:t>(22222, 123-4567) 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724FA-6B41-344B-861C-048A6CC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Entity Sets with Multivalued Attributes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25295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0D1A84-DAF4-0D4E-9FE1-22B02A7B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pPr lvl="1"/>
            <a:r>
              <a:rPr lang="en-US" dirty="0"/>
              <a:t>Example: schema for relationship set advisor</a:t>
            </a:r>
          </a:p>
          <a:p>
            <a:pPr marL="0" indent="0" algn="ctr">
              <a:buNone/>
            </a:pPr>
            <a:r>
              <a:rPr lang="en-US" i="1" dirty="0"/>
              <a:t>advisor = (</a:t>
            </a:r>
            <a:r>
              <a:rPr lang="en-US" i="1" u="sng" dirty="0" err="1"/>
              <a:t>s_id</a:t>
            </a:r>
            <a:r>
              <a:rPr lang="en-US" i="1" dirty="0"/>
              <a:t>, </a:t>
            </a:r>
            <a:r>
              <a:rPr lang="en-US" i="1" u="sng" dirty="0" err="1"/>
              <a:t>i_id</a:t>
            </a:r>
            <a:r>
              <a:rPr lang="en-US" i="1" dirty="0"/>
              <a:t>)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798E0C-2799-C844-A98F-D896250C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</a:t>
            </a:r>
            <a:r>
              <a:rPr lang="en-US" dirty="0"/>
              <a:t>Relationship Sets</a:t>
            </a:r>
            <a:endParaRPr lang="en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244D3C2-405C-214E-AE3C-6053DC5C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52" y="5105400"/>
            <a:ext cx="819189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365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9B203-26C2-6748-9F21-C01CCDD6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lvl="1"/>
            <a:r>
              <a:rPr lang="en-US" dirty="0"/>
              <a:t>Example: Instead of creating a schema for relationship set </a:t>
            </a:r>
            <a:r>
              <a:rPr lang="en-US" i="1" dirty="0" err="1"/>
              <a:t>inst_dept</a:t>
            </a:r>
            <a:r>
              <a:rPr lang="en-US" dirty="0"/>
              <a:t>, add an attribute </a:t>
            </a:r>
            <a:r>
              <a:rPr lang="en-US" i="1" dirty="0" err="1"/>
              <a:t>dept_name</a:t>
            </a:r>
            <a:r>
              <a:rPr lang="en-US" dirty="0"/>
              <a:t> to the schema arising from entity set </a:t>
            </a:r>
            <a:r>
              <a:rPr lang="en-US" i="1" dirty="0"/>
              <a:t>instructor</a:t>
            </a:r>
          </a:p>
          <a:p>
            <a:pPr lvl="1"/>
            <a:r>
              <a:rPr lang="en-US" dirty="0"/>
              <a:t>Example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232B2-C435-FF4D-BC71-51D1563D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of Schemas</a:t>
            </a:r>
            <a:endParaRPr lang="en-CN" dirty="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805B62E1-DCCE-4B4A-92B4-D20CE0DCD42E}"/>
              </a:ext>
            </a:extLst>
          </p:cNvPr>
          <p:cNvGrpSpPr>
            <a:grpSpLocks/>
          </p:cNvGrpSpPr>
          <p:nvPr/>
        </p:nvGrpSpPr>
        <p:grpSpPr bwMode="auto">
          <a:xfrm>
            <a:off x="3462922" y="4572000"/>
            <a:ext cx="7704555" cy="3144672"/>
            <a:chOff x="0" y="1413"/>
            <a:chExt cx="5483" cy="2545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FED7110D-F2C6-BB48-BCE7-AAAE123A0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361C0F2-275A-374E-B7CC-0052449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58EF8BF8-549B-3445-BA14-04031C37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17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5EF41-19AF-CC42-8DA9-DFFDB24C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one-to-one relationship sets, either side can be chosen to act as the “many” side</a:t>
            </a:r>
          </a:p>
          <a:p>
            <a:pPr lvl="1"/>
            <a:r>
              <a:rPr lang="en-US" dirty="0"/>
              <a:t>That is, an extra attribute can be added to either of the tables corresponding to the two entity sets </a:t>
            </a:r>
          </a:p>
          <a:p>
            <a:endParaRPr lang="en-US" dirty="0"/>
          </a:p>
          <a:p>
            <a:r>
              <a:rPr lang="zh-CN" altLang="en-US" dirty="0"/>
              <a:t>* </a:t>
            </a:r>
            <a:r>
              <a:rPr lang="en-US" dirty="0"/>
              <a:t>If participation is </a:t>
            </a:r>
            <a:r>
              <a:rPr lang="en-US" dirty="0">
                <a:solidFill>
                  <a:srgbClr val="A2424F"/>
                </a:solidFill>
              </a:rPr>
              <a:t>partial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on the “many” side</a:t>
            </a:r>
            <a:r>
              <a:rPr lang="en-US" dirty="0"/>
              <a:t>, replacing a schema by an extra attribute in the schema corresponding to the </a:t>
            </a:r>
            <a:r>
              <a:rPr lang="en-US" dirty="0">
                <a:solidFill>
                  <a:srgbClr val="A2424F"/>
                </a:solidFill>
              </a:rPr>
              <a:t>“many” side could result in null values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BF8E6F-F3FC-B740-B303-7456BAF3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of Schemas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2837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35101C-306E-3041-9F9D-3A09B878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schema corresponding to </a:t>
            </a:r>
            <a:r>
              <a:rPr lang="en-US" u="sng" dirty="0"/>
              <a:t>a relationship set linking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 weak entity set</a:t>
            </a:r>
            <a:r>
              <a:rPr lang="en-US" dirty="0"/>
              <a:t> to its </a:t>
            </a:r>
            <a:r>
              <a:rPr lang="en-US" dirty="0">
                <a:solidFill>
                  <a:srgbClr val="A2424F"/>
                </a:solidFill>
              </a:rPr>
              <a:t>identifying strong entity</a:t>
            </a:r>
            <a:r>
              <a:rPr lang="en-US" dirty="0"/>
              <a:t> set is </a:t>
            </a:r>
            <a:r>
              <a:rPr lang="en-US" b="1" dirty="0">
                <a:solidFill>
                  <a:srgbClr val="A2424F"/>
                </a:solidFill>
              </a:rPr>
              <a:t>redundant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The </a:t>
            </a:r>
            <a:r>
              <a:rPr lang="en-US" i="1" dirty="0"/>
              <a:t>section</a:t>
            </a:r>
            <a:r>
              <a:rPr lang="en-US" dirty="0"/>
              <a:t> schema already contains the attributes that would appear in the </a:t>
            </a:r>
            <a:r>
              <a:rPr lang="en-US" i="1" dirty="0" err="1"/>
              <a:t>sec_course</a:t>
            </a:r>
            <a:r>
              <a:rPr lang="en-US" dirty="0"/>
              <a:t> schema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A903A-FA75-D94B-87B5-17EFC473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of Schemas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388CA-2F1A-3A4B-A5F4-53E20FCA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92" y="4648200"/>
            <a:ext cx="6591616" cy="13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9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665938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F0B21B-96C6-844E-AC79-FAB04BC6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Normalization</a:t>
            </a:r>
          </a:p>
        </p:txBody>
      </p:sp>
      <p:grpSp>
        <p:nvGrpSpPr>
          <p:cNvPr id="5" name="Groupe 9">
            <a:extLst>
              <a:ext uri="{FF2B5EF4-FFF2-40B4-BE49-F238E27FC236}">
                <a16:creationId xmlns:a16="http://schemas.microsoft.com/office/drawing/2014/main" id="{FB0AC512-7A8C-B344-AEDC-BED21BC50E2F}"/>
              </a:ext>
            </a:extLst>
          </p:cNvPr>
          <p:cNvGrpSpPr/>
          <p:nvPr/>
        </p:nvGrpSpPr>
        <p:grpSpPr>
          <a:xfrm>
            <a:off x="6454762" y="4773459"/>
            <a:ext cx="7337438" cy="2897399"/>
            <a:chOff x="1043608" y="3645024"/>
            <a:chExt cx="8125217" cy="3208476"/>
          </a:xfrm>
        </p:grpSpPr>
        <p:sp>
          <p:nvSpPr>
            <p:cNvPr id="6" name="ZoneTexte 38">
              <a:extLst>
                <a:ext uri="{FF2B5EF4-FFF2-40B4-BE49-F238E27FC236}">
                  <a16:creationId xmlns:a16="http://schemas.microsoft.com/office/drawing/2014/main" id="{360DC3CD-FF65-0B45-9667-BC6034344E6C}"/>
                </a:ext>
              </a:extLst>
            </p:cNvPr>
            <p:cNvSpPr txBox="1"/>
            <p:nvPr/>
          </p:nvSpPr>
          <p:spPr>
            <a:xfrm>
              <a:off x="1043608" y="4293096"/>
              <a:ext cx="6768752" cy="64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0070C0"/>
                  </a:solidFill>
                  <a:latin typeface="Franklin Gothic Medium" pitchFamily="34" charset="0"/>
                </a:rPr>
                <a:t>William Kent (1936 – 2005)  </a:t>
              </a:r>
            </a:p>
          </p:txBody>
        </p:sp>
        <p:pic>
          <p:nvPicPr>
            <p:cNvPr id="7" name="Image 5" descr="bill_kent.gif">
              <a:extLst>
                <a:ext uri="{FF2B5EF4-FFF2-40B4-BE49-F238E27FC236}">
                  <a16:creationId xmlns:a16="http://schemas.microsoft.com/office/drawing/2014/main" id="{BD0687D9-9A96-7347-8698-FA8C0A13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9620" y="3645024"/>
              <a:ext cx="3989205" cy="3208476"/>
            </a:xfrm>
            <a:prstGeom prst="rect">
              <a:avLst/>
            </a:prstGeom>
          </p:spPr>
        </p:pic>
      </p:grpSp>
      <p:sp>
        <p:nvSpPr>
          <p:cNvPr id="8" name="矩形 2">
            <a:extLst>
              <a:ext uri="{FF2B5EF4-FFF2-40B4-BE49-F238E27FC236}">
                <a16:creationId xmlns:a16="http://schemas.microsoft.com/office/drawing/2014/main" id="{11F24973-D9E6-AC42-AED1-F956A3210586}"/>
              </a:ext>
            </a:extLst>
          </p:cNvPr>
          <p:cNvSpPr/>
          <p:nvPr/>
        </p:nvSpPr>
        <p:spPr>
          <a:xfrm>
            <a:off x="381000" y="6778727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ato" panose="020F0502020204030203" pitchFamily="34" charset="77"/>
              </a:rPr>
              <a:t>William Kent. "A Simple Guide to Five Normal Forms in Relational Database Theory", Communications of the ACM 26 (2), Feb. 1983, pp. 120–125.</a:t>
            </a:r>
            <a:endParaRPr lang="zh-CN" altLang="en-US" sz="2000" dirty="0">
              <a:latin typeface="Lato" panose="020F0502020204030203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18838D-6D60-0043-966F-11D6351BC775}"/>
              </a:ext>
            </a:extLst>
          </p:cNvPr>
          <p:cNvGrpSpPr/>
          <p:nvPr/>
        </p:nvGrpSpPr>
        <p:grpSpPr>
          <a:xfrm>
            <a:off x="3886200" y="2177033"/>
            <a:ext cx="7632848" cy="2543885"/>
            <a:chOff x="4114800" y="1973025"/>
            <a:chExt cx="7632848" cy="2543885"/>
          </a:xfrm>
        </p:grpSpPr>
        <p:sp>
          <p:nvSpPr>
            <p:cNvPr id="9" name="ZoneTexte 35">
              <a:extLst>
                <a:ext uri="{FF2B5EF4-FFF2-40B4-BE49-F238E27FC236}">
                  <a16:creationId xmlns:a16="http://schemas.microsoft.com/office/drawing/2014/main" id="{F5B5E1BB-5055-2C47-B7B6-F834E2424B9D}"/>
                </a:ext>
              </a:extLst>
            </p:cNvPr>
            <p:cNvSpPr txBox="1"/>
            <p:nvPr/>
          </p:nvSpPr>
          <p:spPr>
            <a:xfrm>
              <a:off x="4114800" y="1973025"/>
              <a:ext cx="76328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Every non key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attribute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 must provide a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fact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 about the </a:t>
              </a:r>
              <a:r>
                <a:rPr lang="fr-FR" sz="40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key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, </a:t>
              </a:r>
              <a:endParaRPr lang="fr-FR" sz="4000" b="1" dirty="0">
                <a:solidFill>
                  <a:srgbClr val="969696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0" name="ZoneTexte 6">
              <a:extLst>
                <a:ext uri="{FF2B5EF4-FFF2-40B4-BE49-F238E27FC236}">
                  <a16:creationId xmlns:a16="http://schemas.microsoft.com/office/drawing/2014/main" id="{E4B2BD76-14D1-4D40-83F3-4FDFDED87EA6}"/>
                </a:ext>
              </a:extLst>
            </p:cNvPr>
            <p:cNvSpPr txBox="1"/>
            <p:nvPr/>
          </p:nvSpPr>
          <p:spPr>
            <a:xfrm>
              <a:off x="4115264" y="3197024"/>
              <a:ext cx="4104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the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whole key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, </a:t>
              </a:r>
            </a:p>
          </p:txBody>
        </p:sp>
        <p:sp>
          <p:nvSpPr>
            <p:cNvPr id="11" name="ZoneTexte 7">
              <a:extLst>
                <a:ext uri="{FF2B5EF4-FFF2-40B4-BE49-F238E27FC236}">
                  <a16:creationId xmlns:a16="http://schemas.microsoft.com/office/drawing/2014/main" id="{BBCDBAE9-12B2-124D-9F5B-FA49D82C1383}"/>
                </a:ext>
              </a:extLst>
            </p:cNvPr>
            <p:cNvSpPr txBox="1"/>
            <p:nvPr/>
          </p:nvSpPr>
          <p:spPr>
            <a:xfrm>
              <a:off x="4114800" y="3809024"/>
              <a:ext cx="7632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and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nothing but the key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3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55D4A-DEB9-1149-82A0-2F0B775B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a database schema, we must ensure that </a:t>
            </a:r>
            <a:r>
              <a:rPr lang="en-US" dirty="0">
                <a:solidFill>
                  <a:srgbClr val="A2424F"/>
                </a:solidFill>
              </a:rPr>
              <a:t>we avoid two major pitfalls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Redundancy</a:t>
            </a:r>
            <a:r>
              <a:rPr lang="en-US" dirty="0"/>
              <a:t>:  a bad design may result in </a:t>
            </a:r>
            <a:r>
              <a:rPr lang="en-US" u="sng" dirty="0"/>
              <a:t>repeat information</a:t>
            </a:r>
            <a:endParaRPr lang="en-US" dirty="0"/>
          </a:p>
          <a:p>
            <a:pPr lvl="2"/>
            <a:r>
              <a:rPr lang="en-US" dirty="0"/>
              <a:t>Redundant representation of information may </a:t>
            </a:r>
            <a:r>
              <a:rPr lang="en-US" dirty="0">
                <a:solidFill>
                  <a:srgbClr val="A2424F"/>
                </a:solidFill>
              </a:rPr>
              <a:t>lead to data inconsistency among the various copies of information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Incompleteness</a:t>
            </a:r>
            <a:r>
              <a:rPr lang="en-US" dirty="0"/>
              <a:t>: a bad design may </a:t>
            </a:r>
            <a:r>
              <a:rPr lang="en-US" u="sng" dirty="0"/>
              <a:t>make certain aspects</a:t>
            </a:r>
            <a:r>
              <a:rPr lang="en-US" dirty="0"/>
              <a:t> of the enterprise </a:t>
            </a:r>
            <a:r>
              <a:rPr lang="en-US" u="sng" dirty="0"/>
              <a:t>difficult or impossible to model</a:t>
            </a:r>
          </a:p>
          <a:p>
            <a:r>
              <a:rPr lang="en-US" dirty="0"/>
              <a:t>Avoiding bad designs is not enough</a:t>
            </a:r>
          </a:p>
          <a:p>
            <a:pPr lvl="1"/>
            <a:r>
              <a:rPr lang="en-US" dirty="0"/>
              <a:t>There may be a large number of good designs from which we must choose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FCBDAE-C566-2441-9843-8D96826B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Design Alternatives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8244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55D4A-DEB9-1149-82A0-2F0B775B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designing a database schema, we must ensure that we avoid two major pitfalls: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Redundancy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 a bad design may result in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repeat information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Redundant representation of information may lead to data inconsistency among the various copies of information 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Incompleteness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a bad design may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make certain aspects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the enterprise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difficult or impossible to model</a:t>
            </a:r>
          </a:p>
          <a:p>
            <a:r>
              <a:rPr lang="en-US" dirty="0"/>
              <a:t>Avoiding bad designs is not enough</a:t>
            </a:r>
          </a:p>
          <a:p>
            <a:pPr lvl="1"/>
            <a:r>
              <a:rPr lang="en-US" dirty="0"/>
              <a:t>There may be a large number of good designs from which we must choose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Do we have any guidelines on how to get a good design?</a:t>
            </a:r>
          </a:p>
          <a:p>
            <a:pPr lvl="1"/>
            <a:r>
              <a:rPr lang="en-US" dirty="0"/>
              <a:t>Normal Forms!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FCBDAE-C566-2441-9843-8D96826B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Design Alternatives</a:t>
            </a:r>
            <a:endParaRPr lang="en-CN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6123B54-0C9B-034C-B82E-D1125DADE937}"/>
              </a:ext>
            </a:extLst>
          </p:cNvPr>
          <p:cNvSpPr/>
          <p:nvPr/>
        </p:nvSpPr>
        <p:spPr bwMode="auto">
          <a:xfrm>
            <a:off x="762000" y="6172200"/>
            <a:ext cx="6096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86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5A93A5-FF4D-964A-AE92-0485F926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A relational schema R is in </a:t>
            </a:r>
            <a:r>
              <a:rPr lang="en-US" b="1" u="sng" dirty="0">
                <a:solidFill>
                  <a:srgbClr val="A2424F"/>
                </a:solidFill>
              </a:rPr>
              <a:t>first normal form</a:t>
            </a:r>
            <a:r>
              <a:rPr lang="en-US" dirty="0">
                <a:solidFill>
                  <a:srgbClr val="A2424F"/>
                </a:solidFill>
              </a:rPr>
              <a:t> if the domains of all attributes of R are atomic</a:t>
            </a:r>
          </a:p>
          <a:p>
            <a:pPr lvl="1"/>
            <a:r>
              <a:rPr lang="en-US" dirty="0"/>
              <a:t>Domain is atomic if its elements are considered to be indivisible units</a:t>
            </a:r>
          </a:p>
          <a:p>
            <a:pPr lvl="2"/>
            <a:r>
              <a:rPr lang="en-US" dirty="0"/>
              <a:t>Examples of non-atomic domains:</a:t>
            </a:r>
          </a:p>
          <a:p>
            <a:pPr lvl="3"/>
            <a:r>
              <a:rPr lang="en-US" dirty="0"/>
              <a:t>Set of names, composite attributes</a:t>
            </a:r>
          </a:p>
          <a:p>
            <a:pPr lvl="3"/>
            <a:r>
              <a:rPr lang="en-US" dirty="0"/>
              <a:t>Identification numbers like CS101 that can be broken up into parts</a:t>
            </a:r>
          </a:p>
          <a:p>
            <a:pPr lvl="4"/>
            <a:r>
              <a:rPr lang="en-US" dirty="0"/>
              <a:t>However, in practice, we can also consider it atomic</a:t>
            </a:r>
          </a:p>
          <a:p>
            <a:pPr lvl="1"/>
            <a:r>
              <a:rPr lang="en-US" dirty="0"/>
              <a:t>Non-atomic values complicate storage and encourage redundant (repeated) storage of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441D6B-9EC1-4D41-8CBA-BA72CE4B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3799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44175-BB89-1942-82A2-CF60923D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is a distributed information system based on hypertext.</a:t>
            </a:r>
          </a:p>
          <a:p>
            <a:r>
              <a:rPr lang="en-US" dirty="0"/>
              <a:t>Most Web documents are hypertext documents formatted via the </a:t>
            </a:r>
            <a:r>
              <a:rPr lang="en-US" dirty="0" err="1"/>
              <a:t>HyperText</a:t>
            </a:r>
            <a:r>
              <a:rPr lang="en-US" dirty="0"/>
              <a:t> Markup Language (HTML)</a:t>
            </a:r>
          </a:p>
          <a:p>
            <a:r>
              <a:rPr lang="en-US" dirty="0"/>
              <a:t>HTML documents contain</a:t>
            </a:r>
          </a:p>
          <a:p>
            <a:pPr lvl="1"/>
            <a:r>
              <a:rPr lang="en-US" dirty="0"/>
              <a:t>text along with font specifications, and other formatting instructions</a:t>
            </a:r>
          </a:p>
          <a:p>
            <a:pPr lvl="1"/>
            <a:r>
              <a:rPr lang="en-US" dirty="0"/>
              <a:t>hypertext links to other documents, which can be associated with regions of the text.</a:t>
            </a:r>
          </a:p>
          <a:p>
            <a:pPr lvl="1"/>
            <a:r>
              <a:rPr lang="en-US" dirty="0"/>
              <a:t>forms, enabling users to enter data which can then be sent back to the Web server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3B48CC-2A35-0D46-983F-2BA1E6B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88503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AAB19-5AB0-134C-9305-37D00AD9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Non-atomic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7B9D2-1E80-B747-944F-49301959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EF07B-75E8-6C40-80F3-FEFDCF8C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895600"/>
            <a:ext cx="13296900" cy="4025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898AD1-2FA5-294F-9CB0-04E508A04F1F}"/>
              </a:ext>
            </a:extLst>
          </p:cNvPr>
          <p:cNvSpPr/>
          <p:nvPr/>
        </p:nvSpPr>
        <p:spPr bwMode="auto">
          <a:xfrm>
            <a:off x="3352800" y="2895600"/>
            <a:ext cx="6096000" cy="4191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779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E4A62A-F400-394D-B915-3173E3E8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Another example: Starring</a:t>
            </a:r>
          </a:p>
          <a:p>
            <a:pPr lvl="1"/>
            <a:r>
              <a:rPr lang="en-CN" dirty="0"/>
              <a:t>Problems: 1) Redundant names; 2) difficulties in updating/deleting a specific person; 3) extra cost in splitting names; 4) difficulties in making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940AB-DC66-2C4E-972B-BE62F360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CN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76C70F4-BBA4-674A-87D9-08ECCF30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8663"/>
              </p:ext>
            </p:extLst>
          </p:nvPr>
        </p:nvGraphicFramePr>
        <p:xfrm>
          <a:off x="1194840" y="3934281"/>
          <a:ext cx="12495734" cy="385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43">
                  <a:extLst>
                    <a:ext uri="{9D8B030D-6E8A-4147-A177-3AD203B41FA5}">
                      <a16:colId xmlns:a16="http://schemas.microsoft.com/office/drawing/2014/main" val="1850732327"/>
                    </a:ext>
                  </a:extLst>
                </a:gridCol>
                <a:gridCol w="36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3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 ID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 </a:t>
                      </a: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Title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Country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Year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Director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Starring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0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Citizen Kane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1941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welles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, o.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Orson Welles, Joseph </a:t>
                      </a: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Cotten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La règle du jeu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FR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1939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Renoir, J.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Roland Toutain, Nora Grégor, Marcel Dalio, Jean Renoir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North By Northwest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1959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HITCHCOCK, A.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Cary Grant, Eva Marie Saint, James Mason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Singin' in the Rain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1952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Donen/Kelly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Gene Kelly, Debbie Reynolds, Donald O'Connor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Rear Window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1954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aseline="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Alfred Hitchcock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James Stewart,</a:t>
                      </a:r>
                      <a:r>
                        <a:rPr lang="fr-FR" sz="1900" baseline="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 Grace Kelly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6D84C8-D4AB-2447-8302-8FA9ED917F0C}"/>
              </a:ext>
            </a:extLst>
          </p:cNvPr>
          <p:cNvSpPr/>
          <p:nvPr/>
        </p:nvSpPr>
        <p:spPr bwMode="auto">
          <a:xfrm>
            <a:off x="10287000" y="3529240"/>
            <a:ext cx="3733800" cy="4191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269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CB6EB5-CE1F-F648-918A-6DF337B8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Fix it by splitting the names into two columns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C3619F-FD1A-4443-8066-DBD8EC8E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A26EC-0F6C-5C4C-A1D9-F3C7D920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743200"/>
            <a:ext cx="13347700" cy="406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E152BD-9F8B-0D42-9D5C-8E62DA4B5969}"/>
              </a:ext>
            </a:extLst>
          </p:cNvPr>
          <p:cNvSpPr/>
          <p:nvPr/>
        </p:nvSpPr>
        <p:spPr bwMode="auto">
          <a:xfrm>
            <a:off x="3124200" y="2679700"/>
            <a:ext cx="6400800" cy="4191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0573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2CE71E-F8AA-A042-BE96-0C3262BB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Fix it by treating the column as a multi-valued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9D3005-054E-DA41-8DAB-D0F5C42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CN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FA668DB-E2EE-8A4B-A5BD-19300AF8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69895"/>
              </p:ext>
            </p:extLst>
          </p:nvPr>
        </p:nvGraphicFramePr>
        <p:xfrm>
          <a:off x="9144000" y="3048000"/>
          <a:ext cx="5255794" cy="164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12">
                  <a:extLst>
                    <a:ext uri="{9D8B030D-6E8A-4147-A177-3AD203B41FA5}">
                      <a16:colId xmlns:a16="http://schemas.microsoft.com/office/drawing/2014/main" val="3913954852"/>
                    </a:ext>
                  </a:extLst>
                </a:gridCol>
                <a:gridCol w="107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266">
                  <a:extLst>
                    <a:ext uri="{9D8B030D-6E8A-4147-A177-3AD203B41FA5}">
                      <a16:colId xmlns:a16="http://schemas.microsoft.com/office/drawing/2014/main" val="732388475"/>
                    </a:ext>
                  </a:extLst>
                </a:gridCol>
                <a:gridCol w="741997">
                  <a:extLst>
                    <a:ext uri="{9D8B030D-6E8A-4147-A177-3AD203B41FA5}">
                      <a16:colId xmlns:a16="http://schemas.microsoft.com/office/drawing/2014/main" val="2881478592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Star ID</a:t>
                      </a: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Firstname</a:t>
                      </a: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Lastname</a:t>
                      </a: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Born</a:t>
                      </a: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Died</a:t>
                      </a: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1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9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9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5004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31EE6A7-1146-6447-9054-DCAAA4F2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65679"/>
              </p:ext>
            </p:extLst>
          </p:nvPr>
        </p:nvGraphicFramePr>
        <p:xfrm>
          <a:off x="356640" y="3048000"/>
          <a:ext cx="7872960" cy="33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43">
                  <a:extLst>
                    <a:ext uri="{9D8B030D-6E8A-4147-A177-3AD203B41FA5}">
                      <a16:colId xmlns:a16="http://schemas.microsoft.com/office/drawing/2014/main" val="1850732327"/>
                    </a:ext>
                  </a:extLst>
                </a:gridCol>
                <a:gridCol w="2544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 ID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 </a:t>
                      </a: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Title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Country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Year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Director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0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Citizen Kane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1941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welles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, o.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La règle du jeu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FR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1939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Renoir, J.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North By Northwest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1959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HITCHCOCK, A.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Singin' in the Rain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1952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Donen/Kelly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Rear Window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1954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aseline="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Alfred Hitchcock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iamond 5">
            <a:extLst>
              <a:ext uri="{FF2B5EF4-FFF2-40B4-BE49-F238E27FC236}">
                <a16:creationId xmlns:a16="http://schemas.microsoft.com/office/drawing/2014/main" id="{970117C5-D353-D049-9820-D2A8FCD26BEE}"/>
              </a:ext>
            </a:extLst>
          </p:cNvPr>
          <p:cNvSpPr/>
          <p:nvPr/>
        </p:nvSpPr>
        <p:spPr bwMode="auto">
          <a:xfrm>
            <a:off x="9154236" y="5302941"/>
            <a:ext cx="3429000" cy="13716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movie_starring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CF6C0-9E88-CC48-97D8-4A504EFC523C}"/>
              </a:ext>
            </a:extLst>
          </p:cNvPr>
          <p:cNvCxnSpPr>
            <a:stCxn id="6" idx="0"/>
          </p:cNvCxnSpPr>
          <p:nvPr/>
        </p:nvCxnSpPr>
        <p:spPr bwMode="auto">
          <a:xfrm flipV="1">
            <a:off x="10868736" y="4693341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B12737-BA30-1547-90AC-E3356A7FB2E2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229600" y="5988741"/>
            <a:ext cx="9246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7044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06E89-6199-7F41-A19B-01FE299D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satisfying 2NF must: </a:t>
            </a:r>
          </a:p>
          <a:p>
            <a:pPr lvl="1"/>
            <a:r>
              <a:rPr lang="en-US" dirty="0"/>
              <a:t>be in 1NF</a:t>
            </a:r>
          </a:p>
          <a:p>
            <a:pPr lvl="1"/>
            <a:r>
              <a:rPr lang="en-US" dirty="0"/>
              <a:t>not have any non-prime attribute that is dependent on any proper subset of any candidate key of the relation</a:t>
            </a:r>
          </a:p>
          <a:p>
            <a:pPr lvl="2"/>
            <a:r>
              <a:rPr lang="en-US" dirty="0"/>
              <a:t>A non-prime attribute of a relation is an attribute that is not a part of any candidate key of the relation. 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EFCD9-8A29-3147-BB35-7FD61897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Second Normal Form (2NF)</a:t>
            </a:r>
          </a:p>
        </p:txBody>
      </p:sp>
    </p:spTree>
    <p:extLst>
      <p:ext uri="{BB962C8B-B14F-4D97-AF65-F5344CB8AC3E}">
        <p14:creationId xmlns:p14="http://schemas.microsoft.com/office/powerpoint/2010/main" val="140790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10B31-E34D-8A43-925F-0E74D697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296900" cy="5334000"/>
          </a:xfrm>
        </p:spPr>
        <p:txBody>
          <a:bodyPr/>
          <a:lstStyle/>
          <a:p>
            <a:r>
              <a:rPr lang="en-CN" dirty="0"/>
              <a:t>Example: Consider this table with the </a:t>
            </a:r>
            <a:r>
              <a:rPr lang="en-CN" u="sng" dirty="0"/>
              <a:t>composite primary key</a:t>
            </a:r>
            <a:r>
              <a:rPr lang="en-CN" dirty="0"/>
              <a:t> </a:t>
            </a:r>
            <a:r>
              <a:rPr lang="en-CN" dirty="0">
                <a:solidFill>
                  <a:srgbClr val="A2424F"/>
                </a:solidFill>
              </a:rPr>
              <a:t>(</a:t>
            </a:r>
            <a:r>
              <a:rPr lang="en-CN" i="1" dirty="0">
                <a:solidFill>
                  <a:srgbClr val="A2424F"/>
                </a:solidFill>
              </a:rPr>
              <a:t>station_id</a:t>
            </a:r>
            <a:r>
              <a:rPr lang="en-CN" dirty="0">
                <a:solidFill>
                  <a:srgbClr val="A2424F"/>
                </a:solidFill>
              </a:rPr>
              <a:t>, </a:t>
            </a:r>
            <a:r>
              <a:rPr lang="en-CN" i="1" dirty="0">
                <a:solidFill>
                  <a:srgbClr val="A2424F"/>
                </a:solidFill>
              </a:rPr>
              <a:t>line_id</a:t>
            </a:r>
            <a:r>
              <a:rPr lang="en-CN" dirty="0">
                <a:solidFill>
                  <a:srgbClr val="A2424F"/>
                </a:solidFill>
              </a:rPr>
              <a:t>)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endParaRPr lang="en-CN" dirty="0"/>
          </a:p>
          <a:p>
            <a:pPr lvl="1"/>
            <a:r>
              <a:rPr lang="en-US" dirty="0"/>
              <a:t>The columns </a:t>
            </a:r>
            <a:r>
              <a:rPr lang="en-US" i="1" dirty="0" err="1"/>
              <a:t>line_color</a:t>
            </a:r>
            <a:r>
              <a:rPr lang="en-US" dirty="0"/>
              <a:t> and </a:t>
            </a:r>
            <a:r>
              <a:rPr lang="en-US" i="1" dirty="0"/>
              <a:t>operator</a:t>
            </a:r>
            <a:r>
              <a:rPr lang="en-US" dirty="0"/>
              <a:t> are not related to </a:t>
            </a:r>
            <a:r>
              <a:rPr lang="en-US" dirty="0" err="1"/>
              <a:t>station_id</a:t>
            </a:r>
            <a:endParaRPr lang="en-US" dirty="0"/>
          </a:p>
          <a:p>
            <a:pPr lvl="2"/>
            <a:r>
              <a:rPr lang="en-US" dirty="0"/>
              <a:t>They are only related to </a:t>
            </a:r>
            <a:r>
              <a:rPr lang="en-US" i="1" dirty="0" err="1"/>
              <a:t>line_id</a:t>
            </a:r>
            <a:r>
              <a:rPr lang="en-US" dirty="0"/>
              <a:t>, which is only </a:t>
            </a:r>
            <a:r>
              <a:rPr lang="en-US" dirty="0">
                <a:solidFill>
                  <a:srgbClr val="A2424F"/>
                </a:solidFill>
              </a:rPr>
              <a:t>part of (a subset of) the primary key </a:t>
            </a:r>
          </a:p>
          <a:p>
            <a:pPr lvl="1"/>
            <a:r>
              <a:rPr lang="en-CN" dirty="0"/>
              <a:t>Similarly, </a:t>
            </a:r>
            <a:r>
              <a:rPr lang="en-US" i="1" dirty="0" err="1"/>
              <a:t>english_name</a:t>
            </a:r>
            <a:r>
              <a:rPr lang="en-US" dirty="0"/>
              <a:t>, </a:t>
            </a:r>
            <a:r>
              <a:rPr lang="en-US" i="1" dirty="0" err="1"/>
              <a:t>chinese_name</a:t>
            </a:r>
            <a:r>
              <a:rPr lang="en-US" i="1" dirty="0"/>
              <a:t>,</a:t>
            </a:r>
            <a:r>
              <a:rPr lang="en-US" dirty="0"/>
              <a:t> and </a:t>
            </a:r>
            <a:r>
              <a:rPr lang="en-US" i="1" dirty="0"/>
              <a:t>district</a:t>
            </a:r>
            <a:r>
              <a:rPr lang="en-US" dirty="0"/>
              <a:t> are not related to </a:t>
            </a:r>
            <a:r>
              <a:rPr lang="en-US" i="1" dirty="0" err="1"/>
              <a:t>line_id</a:t>
            </a:r>
            <a:endParaRPr lang="en-US" i="1" dirty="0"/>
          </a:p>
          <a:p>
            <a:pPr lvl="2"/>
            <a:r>
              <a:rPr lang="en-US" dirty="0"/>
              <a:t>They are only related to </a:t>
            </a:r>
            <a:r>
              <a:rPr lang="en-US" i="1" dirty="0" err="1"/>
              <a:t>station_id</a:t>
            </a:r>
            <a:r>
              <a:rPr lang="en-US" dirty="0"/>
              <a:t>, which is only </a:t>
            </a:r>
            <a:r>
              <a:rPr lang="en-US" dirty="0">
                <a:solidFill>
                  <a:srgbClr val="A2424F"/>
                </a:solidFill>
              </a:rPr>
              <a:t>part of (a subset of) the primary key </a:t>
            </a:r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134CD6-8934-514B-AD54-9AA5FC48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Second Normal Form (2NF)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A2DDE-8CB5-4143-B537-1FBE7AE4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124200"/>
            <a:ext cx="13296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15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10B31-E34D-8A43-925F-0E74D697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296900" cy="5334000"/>
          </a:xfrm>
        </p:spPr>
        <p:txBody>
          <a:bodyPr/>
          <a:lstStyle/>
          <a:p>
            <a:r>
              <a:rPr lang="en-CN" dirty="0"/>
              <a:t>Example: Consider this table with the </a:t>
            </a:r>
            <a:r>
              <a:rPr lang="en-CN" u="sng" dirty="0"/>
              <a:t>composite primary key</a:t>
            </a:r>
            <a:r>
              <a:rPr lang="en-CN" dirty="0"/>
              <a:t> </a:t>
            </a:r>
            <a:r>
              <a:rPr lang="en-CN" dirty="0">
                <a:solidFill>
                  <a:srgbClr val="A2424F"/>
                </a:solidFill>
              </a:rPr>
              <a:t>(</a:t>
            </a:r>
            <a:r>
              <a:rPr lang="en-CN" i="1" dirty="0">
                <a:solidFill>
                  <a:srgbClr val="A2424F"/>
                </a:solidFill>
              </a:rPr>
              <a:t>station_id</a:t>
            </a:r>
            <a:r>
              <a:rPr lang="en-CN" dirty="0">
                <a:solidFill>
                  <a:srgbClr val="A2424F"/>
                </a:solidFill>
              </a:rPr>
              <a:t>, </a:t>
            </a:r>
            <a:r>
              <a:rPr lang="en-CN" i="1" dirty="0">
                <a:solidFill>
                  <a:srgbClr val="A2424F"/>
                </a:solidFill>
              </a:rPr>
              <a:t>line_id</a:t>
            </a:r>
            <a:r>
              <a:rPr lang="en-CN" dirty="0">
                <a:solidFill>
                  <a:srgbClr val="A2424F"/>
                </a:solidFill>
              </a:rPr>
              <a:t>)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endParaRPr lang="en-CN" dirty="0"/>
          </a:p>
          <a:p>
            <a:pPr lvl="1"/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2NF: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Insertion &amp; deletion</a:t>
            </a:r>
            <a:r>
              <a:rPr lang="zh-CN" altLang="en-US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rgbClr val="A2424F"/>
                </a:solidFill>
              </a:rPr>
              <a:t>anomaly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(unless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NULLs)</a:t>
            </a:r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stations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deleted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134CD6-8934-514B-AD54-9AA5FC48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Second Normal Form (2NF)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A2DDE-8CB5-4143-B537-1FBE7AE4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124200"/>
            <a:ext cx="13296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07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1D70A-3228-B042-A5CA-18BAEC52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019800" cy="5334000"/>
          </a:xfrm>
        </p:spPr>
        <p:txBody>
          <a:bodyPr/>
          <a:lstStyle/>
          <a:p>
            <a:r>
              <a:rPr lang="en-CN" dirty="0"/>
              <a:t>Fix it by</a:t>
            </a:r>
          </a:p>
          <a:p>
            <a:pPr lvl="1"/>
            <a:r>
              <a:rPr lang="en-CN" dirty="0"/>
              <a:t>Splitting the two unrelated parts into two different tables of entities</a:t>
            </a:r>
          </a:p>
          <a:p>
            <a:pPr lvl="1"/>
            <a:r>
              <a:rPr lang="en-CN" dirty="0"/>
              <a:t>And create a relationship set (if it is the many-to-many relationship between the two entities)</a:t>
            </a:r>
          </a:p>
          <a:p>
            <a:pPr lvl="1"/>
            <a:endParaRPr lang="en-CN" dirty="0"/>
          </a:p>
          <a:p>
            <a:r>
              <a:rPr lang="en-CN" dirty="0"/>
              <a:t>By the way…</a:t>
            </a:r>
          </a:p>
          <a:p>
            <a:pPr lvl="1"/>
            <a:r>
              <a:rPr lang="en-US" dirty="0"/>
              <a:t>A relation with a single-attribute primary key is automatically in 2NF once it meets 1NF.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000AB-A5A7-E942-88C1-53ECAEF1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Second Normal Form (2NF)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E4F9-E652-224E-803B-25FC55AA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31" y="1972101"/>
            <a:ext cx="6363269" cy="565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77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CEC3C1-CB99-FA4E-8F65-41A94498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satisfying </a:t>
            </a:r>
            <a:r>
              <a:rPr lang="en-US" dirty="0">
                <a:solidFill>
                  <a:srgbClr val="A2424F"/>
                </a:solidFill>
              </a:rPr>
              <a:t>3NF</a:t>
            </a:r>
            <a:r>
              <a:rPr lang="en-US" dirty="0"/>
              <a:t> must: </a:t>
            </a:r>
          </a:p>
          <a:p>
            <a:pPr lvl="1"/>
            <a:r>
              <a:rPr lang="en-US" dirty="0"/>
              <a:t>be in 2NF</a:t>
            </a:r>
          </a:p>
          <a:p>
            <a:pPr lvl="1"/>
            <a:r>
              <a:rPr lang="en-US" dirty="0"/>
              <a:t>all the attributes in a table are determined only by the candidate keys of that relation and not by any non-prime attributes</a:t>
            </a:r>
          </a:p>
          <a:p>
            <a:pPr marL="3352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A1E3A-891E-D44A-A97C-AE935BC3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Third Normal Form (3NF)</a:t>
            </a:r>
          </a:p>
        </p:txBody>
      </p:sp>
    </p:spTree>
    <p:extLst>
      <p:ext uri="{BB962C8B-B14F-4D97-AF65-F5344CB8AC3E}">
        <p14:creationId xmlns:p14="http://schemas.microsoft.com/office/powerpoint/2010/main" val="34261360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42193-07C6-7642-8C1D-A7A4EF46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Consider this table which describes the bus lines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stops</a:t>
            </a:r>
            <a:endParaRPr lang="en-CN" dirty="0"/>
          </a:p>
          <a:p>
            <a:pPr lvl="1"/>
            <a:r>
              <a:rPr lang="en-CN" dirty="0"/>
              <a:t>Primary key </a:t>
            </a:r>
            <a:r>
              <a:rPr lang="en-US" altLang="zh-CN" dirty="0"/>
              <a:t>(</a:t>
            </a:r>
            <a:r>
              <a:rPr lang="en-CN" i="1" dirty="0"/>
              <a:t>bus_line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i="1" dirty="0" err="1"/>
              <a:t>station_id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bus_line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i="1" dirty="0" err="1"/>
              <a:t>chinese_name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 err="1"/>
              <a:t>english_name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district</a:t>
            </a:r>
            <a:r>
              <a:rPr lang="zh-CN" altLang="en-US" dirty="0"/>
              <a:t> </a:t>
            </a:r>
            <a:r>
              <a:rPr lang="en-US" altLang="zh-CN" dirty="0"/>
              <a:t>depend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station_id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lvl="3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“indirect/transitive”</a:t>
            </a:r>
            <a:r>
              <a:rPr lang="zh-CN" altLang="en-US" dirty="0"/>
              <a:t> </a:t>
            </a:r>
            <a:r>
              <a:rPr lang="en-US" altLang="zh-CN" dirty="0"/>
              <a:t>dependence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lvl="2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Data</a:t>
            </a:r>
            <a:r>
              <a:rPr lang="zh-CN" altLang="en-US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rgbClr val="A2424F"/>
                </a:solidFill>
              </a:rPr>
              <a:t>redundancy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A784A2-9B11-7B42-AB2E-B67D07A6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Third Normal Form (3NF)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A5060-80FF-6642-B3B5-7B9A2A83844E}"/>
              </a:ext>
            </a:extLst>
          </p:cNvPr>
          <p:cNvGrpSpPr/>
          <p:nvPr/>
        </p:nvGrpSpPr>
        <p:grpSpPr>
          <a:xfrm>
            <a:off x="2593975" y="3276600"/>
            <a:ext cx="9442450" cy="2204702"/>
            <a:chOff x="2895600" y="3276598"/>
            <a:chExt cx="9442450" cy="22047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64BED0-73BB-E744-B24F-44C8D7AE8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006" b="19330"/>
            <a:stretch/>
          </p:blipFill>
          <p:spPr>
            <a:xfrm>
              <a:off x="4572000" y="3276600"/>
              <a:ext cx="7766050" cy="2204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DD9116-A217-CB45-A71E-5BB1DFC16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60" b="19330"/>
            <a:stretch/>
          </p:blipFill>
          <p:spPr>
            <a:xfrm>
              <a:off x="2895600" y="3276598"/>
              <a:ext cx="1816100" cy="220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1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3EFB6-4BB4-3D4F-8A8C-DEB4132E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Three-Layer Web Architecture</a:t>
            </a:r>
            <a:endParaRPr lang="en-CN" dirty="0"/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9CBD38A6-3CC3-7345-8A4E-7869F3D3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438400"/>
            <a:ext cx="7010400" cy="376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148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42193-07C6-7642-8C1D-A7A4EF46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Consider this table which describes the bus lines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stops</a:t>
            </a:r>
            <a:endParaRPr lang="en-CN" dirty="0"/>
          </a:p>
          <a:p>
            <a:pPr lvl="1"/>
            <a:r>
              <a:rPr lang="en-CN" dirty="0"/>
              <a:t>Primary key </a:t>
            </a:r>
            <a:r>
              <a:rPr lang="en-US" altLang="zh-CN" dirty="0"/>
              <a:t>(</a:t>
            </a:r>
            <a:r>
              <a:rPr lang="en-CN" i="1" dirty="0"/>
              <a:t>bus_line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3NF:</a:t>
            </a:r>
          </a:p>
          <a:p>
            <a:pPr lvl="3"/>
            <a:r>
              <a:rPr lang="en-US" altLang="zh-CN" dirty="0">
                <a:solidFill>
                  <a:srgbClr val="A2424F"/>
                </a:solidFill>
              </a:rPr>
              <a:t>Data</a:t>
            </a:r>
            <a:r>
              <a:rPr lang="zh-CN" altLang="en-US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rgbClr val="A2424F"/>
                </a:solidFill>
              </a:rPr>
              <a:t>redundancy</a:t>
            </a:r>
            <a:r>
              <a:rPr lang="en-US" altLang="zh-CN" dirty="0"/>
              <a:t>: 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</a:p>
          <a:p>
            <a:pPr lvl="3"/>
            <a:r>
              <a:rPr lang="en-US" dirty="0">
                <a:solidFill>
                  <a:srgbClr val="A2424F"/>
                </a:solidFill>
              </a:rPr>
              <a:t>Insertion &amp; deletion anomaly</a:t>
            </a:r>
            <a:r>
              <a:rPr lang="en-US" dirty="0"/>
              <a:t>: inserting a new bus line with no station becomes impossible without NULLs; deleting a station/bus line may also delete corresponding bus lines/stations.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A784A2-9B11-7B42-AB2E-B67D07A6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Third Normal Form (3NF)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A5060-80FF-6642-B3B5-7B9A2A83844E}"/>
              </a:ext>
            </a:extLst>
          </p:cNvPr>
          <p:cNvGrpSpPr/>
          <p:nvPr/>
        </p:nvGrpSpPr>
        <p:grpSpPr>
          <a:xfrm>
            <a:off x="2593975" y="3276600"/>
            <a:ext cx="9442450" cy="2204702"/>
            <a:chOff x="2895600" y="3276598"/>
            <a:chExt cx="9442450" cy="22047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64BED0-73BB-E744-B24F-44C8D7AE8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006" b="19330"/>
            <a:stretch/>
          </p:blipFill>
          <p:spPr>
            <a:xfrm>
              <a:off x="4572000" y="3276600"/>
              <a:ext cx="7766050" cy="2204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DD9116-A217-CB45-A71E-5BB1DFC16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60" b="19330"/>
            <a:stretch/>
          </p:blipFill>
          <p:spPr>
            <a:xfrm>
              <a:off x="2895600" y="3276598"/>
              <a:ext cx="1816100" cy="220470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3BC8978-E7FD-0E4B-845F-244E22BE4C2F}"/>
              </a:ext>
            </a:extLst>
          </p:cNvPr>
          <p:cNvSpPr/>
          <p:nvPr/>
        </p:nvSpPr>
        <p:spPr bwMode="auto">
          <a:xfrm>
            <a:off x="5486400" y="3581400"/>
            <a:ext cx="6400800" cy="8382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80B9D-1FA4-5249-921E-5CEAA241E5CC}"/>
              </a:ext>
            </a:extLst>
          </p:cNvPr>
          <p:cNvSpPr/>
          <p:nvPr/>
        </p:nvSpPr>
        <p:spPr bwMode="auto">
          <a:xfrm>
            <a:off x="5486400" y="4697102"/>
            <a:ext cx="6400800" cy="484498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BF88B-8208-7945-933E-0FA15E34B610}"/>
              </a:ext>
            </a:extLst>
          </p:cNvPr>
          <p:cNvCxnSpPr>
            <a:cxnSpLocks/>
          </p:cNvCxnSpPr>
          <p:nvPr/>
        </p:nvCxnSpPr>
        <p:spPr bwMode="auto">
          <a:xfrm flipV="1">
            <a:off x="11049000" y="5257800"/>
            <a:ext cx="304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823A5-4CB2-F242-A073-FA4F54D3064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887200" y="4419600"/>
            <a:ext cx="569912" cy="1828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002384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F07DC-B9C0-6F42-8C79-30269774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5334000"/>
          </a:xfrm>
        </p:spPr>
        <p:txBody>
          <a:bodyPr/>
          <a:lstStyle/>
          <a:p>
            <a:r>
              <a:rPr lang="en-CN" dirty="0"/>
              <a:t>Fix it by:</a:t>
            </a:r>
          </a:p>
          <a:p>
            <a:pPr lvl="1"/>
            <a:r>
              <a:rPr lang="en-CN" u="sng" dirty="0"/>
              <a:t>Create a new table</a:t>
            </a:r>
            <a:r>
              <a:rPr lang="en-CN" dirty="0"/>
              <a:t> with </a:t>
            </a:r>
            <a:r>
              <a:rPr lang="en-CN" i="1" dirty="0"/>
              <a:t>station_id</a:t>
            </a:r>
            <a:r>
              <a:rPr lang="en-CN" dirty="0"/>
              <a:t> as the </a:t>
            </a:r>
            <a:r>
              <a:rPr lang="en-CN" dirty="0">
                <a:solidFill>
                  <a:srgbClr val="A2424F"/>
                </a:solidFill>
              </a:rPr>
              <a:t>primary key</a:t>
            </a:r>
          </a:p>
          <a:p>
            <a:pPr lvl="2"/>
            <a:r>
              <a:rPr lang="en-CN" dirty="0"/>
              <a:t>i.e., the column which </a:t>
            </a:r>
            <a:r>
              <a:rPr lang="en-CN" i="1" dirty="0"/>
              <a:t>chinese_name</a:t>
            </a:r>
            <a:r>
              <a:rPr lang="en-CN" dirty="0"/>
              <a:t>, </a:t>
            </a:r>
            <a:r>
              <a:rPr lang="en-CN" i="1" dirty="0"/>
              <a:t>english_name</a:t>
            </a:r>
            <a:r>
              <a:rPr lang="en-CN" dirty="0"/>
              <a:t>, and </a:t>
            </a:r>
            <a:r>
              <a:rPr lang="en-CN" i="1" dirty="0"/>
              <a:t>district</a:t>
            </a:r>
            <a:r>
              <a:rPr lang="en-CN" dirty="0"/>
              <a:t> depend on</a:t>
            </a:r>
          </a:p>
          <a:p>
            <a:pPr lvl="1"/>
            <a:r>
              <a:rPr lang="en-CN" dirty="0"/>
              <a:t>Move all columns which depend on the new primary key into the new table</a:t>
            </a:r>
          </a:p>
          <a:p>
            <a:pPr lvl="2"/>
            <a:r>
              <a:rPr lang="en-CN" dirty="0"/>
              <a:t>And, only leave the primary key of the new table (</a:t>
            </a:r>
            <a:r>
              <a:rPr lang="en-CN" i="1" dirty="0"/>
              <a:t>station_id</a:t>
            </a:r>
            <a:r>
              <a:rPr lang="en-CN" dirty="0"/>
              <a:t>) in the original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(*In practice, if necessary) </a:t>
            </a:r>
            <a:r>
              <a:rPr lang="en-CN" dirty="0"/>
              <a:t>Add a foreign-key constraint</a:t>
            </a:r>
          </a:p>
          <a:p>
            <a:pPr lvl="2"/>
            <a:r>
              <a:rPr lang="en-CN" dirty="0"/>
              <a:t>Not related to relational database modeling, only in implementations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77B52-4F13-AA47-8FEC-D770F7CF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Third Normal Form (3NF)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F82FC-9D00-0B4C-9096-9E26393C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209800"/>
            <a:ext cx="5597209" cy="42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79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11652-785D-FE4E-9A0C-34C2E2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2" y="2982794"/>
            <a:ext cx="14467936" cy="43692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C6F6FD-EB41-B84F-8447-39B0EEAA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Normalization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E27EA-23C9-E643-BAC9-621E066F21B2}"/>
              </a:ext>
            </a:extLst>
          </p:cNvPr>
          <p:cNvSpPr/>
          <p:nvPr/>
        </p:nvSpPr>
        <p:spPr>
          <a:xfrm>
            <a:off x="8529368" y="7454666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en.wikipedia.org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/wiki/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Database_normalization</a:t>
            </a:r>
            <a:endParaRPr lang="en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DA261EA-803E-7141-B595-97232330BFE3}"/>
              </a:ext>
            </a:extLst>
          </p:cNvPr>
          <p:cNvSpPr txBox="1">
            <a:spLocks/>
          </p:cNvSpPr>
          <p:nvPr/>
        </p:nvSpPr>
        <p:spPr bwMode="auto">
          <a:xfrm>
            <a:off x="838200" y="1981200"/>
            <a:ext cx="1165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r>
              <a:rPr lang="en-CN" kern="0" dirty="0"/>
              <a:t>In practice, we usually just satisfy 1NF, 2NF and 3NF</a:t>
            </a:r>
          </a:p>
        </p:txBody>
      </p:sp>
    </p:spTree>
    <p:extLst>
      <p:ext uri="{BB962C8B-B14F-4D97-AF65-F5344CB8AC3E}">
        <p14:creationId xmlns:p14="http://schemas.microsoft.com/office/powerpoint/2010/main" val="28594866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FDB66-82D0-774B-9512-BED4405A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 formal definition of NFs</a:t>
            </a:r>
          </a:p>
          <a:p>
            <a:pPr lvl="1"/>
            <a:r>
              <a:rPr lang="en-CN" dirty="0"/>
              <a:t>Chapter 7, Relational Database Design, “Database System Concepts”</a:t>
            </a:r>
          </a:p>
          <a:p>
            <a:endParaRPr lang="en-CN" dirty="0"/>
          </a:p>
          <a:p>
            <a:r>
              <a:rPr lang="en-CN" dirty="0"/>
              <a:t>The original research papers on normal forms</a:t>
            </a:r>
          </a:p>
          <a:p>
            <a:pPr lvl="1"/>
            <a:r>
              <a:rPr lang="en-US" sz="1800" dirty="0"/>
              <a:t>E. F. Codd. 1970. A relational model of data for large shared data banks. </a:t>
            </a:r>
            <a:r>
              <a:rPr lang="en-US" sz="1800" dirty="0" err="1"/>
              <a:t>Commun</a:t>
            </a:r>
            <a:r>
              <a:rPr lang="en-US" sz="1800" dirty="0"/>
              <a:t>. ACM 13, 6 (June 1970), 377–387. </a:t>
            </a:r>
            <a:r>
              <a:rPr lang="en-US" sz="1800" dirty="0" err="1"/>
              <a:t>DOI:https</a:t>
            </a:r>
            <a:r>
              <a:rPr lang="en-US" sz="1800" dirty="0"/>
              <a:t>://</a:t>
            </a:r>
            <a:r>
              <a:rPr lang="en-US" sz="1800" dirty="0" err="1"/>
              <a:t>doi.org</a:t>
            </a:r>
            <a:r>
              <a:rPr lang="en-US" sz="1800" dirty="0"/>
              <a:t>/10.1145/362384.362685</a:t>
            </a:r>
          </a:p>
          <a:p>
            <a:pPr lvl="1"/>
            <a:r>
              <a:rPr lang="en-US" sz="1800" dirty="0"/>
              <a:t>Codd, E. F.. “Further Normalization of the Data Base Relational Model.” Research Report / RJ / IBM / San Jose, California RJ909 (1971).</a:t>
            </a:r>
          </a:p>
          <a:p>
            <a:pPr lvl="1"/>
            <a:r>
              <a:rPr lang="en-US" sz="1800" dirty="0"/>
              <a:t>Armstrong, William Ward. “Dependency Structures of Data Base Relationships.” IFIP Congress (1974).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007CAD-341B-FD40-A987-8C88E8F5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More to Read</a:t>
            </a:r>
          </a:p>
        </p:txBody>
      </p:sp>
    </p:spTree>
    <p:extLst>
      <p:ext uri="{BB962C8B-B14F-4D97-AF65-F5344CB8AC3E}">
        <p14:creationId xmlns:p14="http://schemas.microsoft.com/office/powerpoint/2010/main" val="23656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5A0283-4BE5-CA42-9E60-CD1816D0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provides formatting, hypertext link, and image display features</a:t>
            </a:r>
          </a:p>
          <a:p>
            <a:pPr lvl="1"/>
            <a:r>
              <a:rPr lang="en-US" dirty="0"/>
              <a:t>including tables, stylesheets (to alter default formatting), etc.</a:t>
            </a:r>
          </a:p>
          <a:p>
            <a:r>
              <a:rPr lang="en-US" dirty="0"/>
              <a:t>HTML also provides input features</a:t>
            </a:r>
          </a:p>
          <a:p>
            <a:pPr lvl="1"/>
            <a:r>
              <a:rPr lang="en-US" dirty="0"/>
              <a:t>Select from a set of options</a:t>
            </a:r>
          </a:p>
          <a:p>
            <a:pPr lvl="2"/>
            <a:r>
              <a:rPr lang="en-US" dirty="0"/>
              <a:t>Pop-up menus, radio buttons, check lists</a:t>
            </a:r>
          </a:p>
          <a:p>
            <a:pPr lvl="1"/>
            <a:r>
              <a:rPr lang="en-US" dirty="0"/>
              <a:t>Enter values</a:t>
            </a:r>
          </a:p>
          <a:p>
            <a:pPr lvl="2"/>
            <a:r>
              <a:rPr lang="en-US" dirty="0"/>
              <a:t>Text boxes</a:t>
            </a:r>
          </a:p>
          <a:p>
            <a:pPr lvl="1"/>
            <a:r>
              <a:rPr lang="en-US" dirty="0"/>
              <a:t>Filled in input sent back to the server, to be acted upon by an executable at the server</a:t>
            </a:r>
          </a:p>
          <a:p>
            <a:r>
              <a:rPr lang="en-US" dirty="0" err="1"/>
              <a:t>HyperText</a:t>
            </a:r>
            <a:r>
              <a:rPr lang="en-US" dirty="0"/>
              <a:t> Transfer Protocol (HTTP) used for communication with the Web server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C93D46-9310-D944-BE5A-D7C82091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HTTP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66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99509-88DC-3C47-85FC-686262DF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very widely used</a:t>
            </a:r>
          </a:p>
          <a:p>
            <a:pPr lvl="1"/>
            <a:r>
              <a:rPr lang="en-US" dirty="0"/>
              <a:t>Forms basis of new generation of Web applications (called Web 2.0 applications) offering rich user interfaces</a:t>
            </a:r>
          </a:p>
          <a:p>
            <a:r>
              <a:rPr lang="en-US" dirty="0" err="1"/>
              <a:t>Javascript</a:t>
            </a:r>
            <a:r>
              <a:rPr lang="en-US" dirty="0"/>
              <a:t> functions can</a:t>
            </a:r>
          </a:p>
          <a:p>
            <a:pPr lvl="1"/>
            <a:r>
              <a:rPr lang="en-US" dirty="0"/>
              <a:t>Check input for validity</a:t>
            </a:r>
          </a:p>
          <a:p>
            <a:pPr lvl="1"/>
            <a:r>
              <a:rPr lang="en-US" dirty="0"/>
              <a:t>Modify the displayed Web page, by altering the underling document object model (DOM) tree representation of the displayed HTML text</a:t>
            </a:r>
          </a:p>
          <a:p>
            <a:pPr lvl="2"/>
            <a:r>
              <a:rPr lang="en-US" dirty="0"/>
              <a:t>Communicate with a Web server to fetch data and modify the current page using fetched data, without needing to reload/refresh the page</a:t>
            </a:r>
          </a:p>
          <a:p>
            <a:pPr lvl="2"/>
            <a:r>
              <a:rPr lang="en-US" dirty="0"/>
              <a:t>Forms basis of AJAX technology used widely in Web 2.0 applications</a:t>
            </a:r>
          </a:p>
          <a:p>
            <a:pPr lvl="2"/>
            <a:r>
              <a:rPr lang="en-US" dirty="0"/>
              <a:t>E.g. on selecting a country in a drop-down menu, the list of states in that country is automatically populated in a linked drop-down menu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4C0C2-C757-BD47-B4A4-A859A5D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JavaScript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587808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4730</Words>
  <Application>Microsoft Office PowerPoint</Application>
  <PresentationFormat>自定义</PresentationFormat>
  <Paragraphs>536</Paragraphs>
  <Slides>73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5" baseType="lpstr">
      <vt:lpstr>等线</vt:lpstr>
      <vt:lpstr>Microsoft YaHei</vt:lpstr>
      <vt:lpstr>Arial</vt:lpstr>
      <vt:lpstr>Consolas</vt:lpstr>
      <vt:lpstr>Franklin Gothic Medium</vt:lpstr>
      <vt:lpstr>Helvetica</vt:lpstr>
      <vt:lpstr>Lato</vt:lpstr>
      <vt:lpstr>Lato Black</vt:lpstr>
      <vt:lpstr>Montserrat</vt:lpstr>
      <vt:lpstr>Tahoma</vt:lpstr>
      <vt:lpstr>Times</vt:lpstr>
      <vt:lpstr>Blank Presentation</vt:lpstr>
      <vt:lpstr> Principles of Database Systems (CS307) Lecture 6: Database Design Using the E-R Model</vt:lpstr>
      <vt:lpstr>Application Development</vt:lpstr>
      <vt:lpstr>Application Programs and User Interfaces</vt:lpstr>
      <vt:lpstr>Application Architecture Evolution</vt:lpstr>
      <vt:lpstr>Web Interface</vt:lpstr>
      <vt:lpstr>The World Wide Web</vt:lpstr>
      <vt:lpstr>Three-Layer Web Architecture</vt:lpstr>
      <vt:lpstr>HTML and HTTP</vt:lpstr>
      <vt:lpstr>JavaScript</vt:lpstr>
      <vt:lpstr>How to design a database then?</vt:lpstr>
      <vt:lpstr>The New Running Example</vt:lpstr>
      <vt:lpstr>Design Phases</vt:lpstr>
      <vt:lpstr>Design Phases</vt:lpstr>
      <vt:lpstr>Design Alternatives</vt:lpstr>
      <vt:lpstr>Entity-Relationship Model (E-R Model) Entity-Relationship Diagram (E-R Diagram)</vt:lpstr>
      <vt:lpstr>Design Approaches</vt:lpstr>
      <vt:lpstr>Entity Sets</vt:lpstr>
      <vt:lpstr>Representing Entity sets in ER Diagram</vt:lpstr>
      <vt:lpstr>Relationship Sets</vt:lpstr>
      <vt:lpstr>Relationship Sets</vt:lpstr>
      <vt:lpstr>Representing Relationship Sets via E-R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Mapping Cardinality Constraints</vt:lpstr>
      <vt:lpstr>Mapping Cardinalities</vt:lpstr>
      <vt:lpstr>Mapping Cardinalities</vt:lpstr>
      <vt:lpstr>Representing Cardinality Constraints in ER Diagram</vt:lpstr>
      <vt:lpstr>Representing Cardinality Constraints in ER Diagram</vt:lpstr>
      <vt:lpstr>Representing Cardinality Constraints in ER Diagram</vt:lpstr>
      <vt:lpstr>Representing Cardinality Constraints in ER Diagram</vt:lpstr>
      <vt:lpstr>Total and Partial Participation</vt:lpstr>
      <vt:lpstr>Notation for Expressing More Complex Constraints</vt:lpstr>
      <vt:lpstr>Primary Key</vt:lpstr>
      <vt:lpstr>Primary Key for Entity Sets</vt:lpstr>
      <vt:lpstr>Primary Key for Relationship Sets</vt:lpstr>
      <vt:lpstr>Choice of Primary key for Binary Relationship</vt:lpstr>
      <vt:lpstr>Choice of Primary key for Binary Relationship</vt:lpstr>
      <vt:lpstr>Weak Entity Sets</vt:lpstr>
      <vt:lpstr>Weak Entity Sets</vt:lpstr>
      <vt:lpstr>Weak Entity Sets</vt:lpstr>
      <vt:lpstr>Expressing Weak Entity Sets</vt:lpstr>
      <vt:lpstr>Redundant Attributes</vt:lpstr>
      <vt:lpstr>Representation of Entity Sets</vt:lpstr>
      <vt:lpstr>Representation of Entity Sets with Composite Attributes</vt:lpstr>
      <vt:lpstr>Representation of Entity Sets with Multivalued Attributes</vt:lpstr>
      <vt:lpstr>Representation of Relationship Sets</vt:lpstr>
      <vt:lpstr>Redundancy of Schemas</vt:lpstr>
      <vt:lpstr>Redundancy of Schemas</vt:lpstr>
      <vt:lpstr>Redundancy of Schemas</vt:lpstr>
      <vt:lpstr>Normalization</vt:lpstr>
      <vt:lpstr>Normalization</vt:lpstr>
      <vt:lpstr>Recall: Design Alternatives</vt:lpstr>
      <vt:lpstr>Recall: Design Alternatives</vt:lpstr>
      <vt:lpstr>First Normal Form (1NF)</vt:lpstr>
      <vt:lpstr>First Normal Form (1NF)</vt:lpstr>
      <vt:lpstr>First Normal Form (1NF)</vt:lpstr>
      <vt:lpstr>First Normal Form (1NF)</vt:lpstr>
      <vt:lpstr>First Normal Form (1NF)</vt:lpstr>
      <vt:lpstr>Second Normal Form (2NF)</vt:lpstr>
      <vt:lpstr>Second Normal Form (2NF)</vt:lpstr>
      <vt:lpstr>Second Normal Form (2NF)</vt:lpstr>
      <vt:lpstr>Second Normal Form (2NF)</vt:lpstr>
      <vt:lpstr>Third Normal Form (3NF)</vt:lpstr>
      <vt:lpstr>Third Normal Form (3NF)</vt:lpstr>
      <vt:lpstr>Third Normal Form (3NF)</vt:lpstr>
      <vt:lpstr>Third Normal Form (3NF)</vt:lpstr>
      <vt:lpstr>Normalization</vt:lpstr>
      <vt:lpstr>More to Read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3348</cp:revision>
  <dcterms:created xsi:type="dcterms:W3CDTF">2008-06-27T17:43:00Z</dcterms:created>
  <dcterms:modified xsi:type="dcterms:W3CDTF">2022-10-24T01:42:47Z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