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478" r:id="rId2"/>
    <p:sldId id="888" r:id="rId3"/>
    <p:sldId id="925" r:id="rId4"/>
    <p:sldId id="920" r:id="rId5"/>
    <p:sldId id="921" r:id="rId6"/>
    <p:sldId id="930" r:id="rId7"/>
    <p:sldId id="926" r:id="rId8"/>
    <p:sldId id="928" r:id="rId9"/>
    <p:sldId id="927" r:id="rId10"/>
    <p:sldId id="922" r:id="rId11"/>
    <p:sldId id="923" r:id="rId12"/>
    <p:sldId id="931" r:id="rId13"/>
    <p:sldId id="935" r:id="rId14"/>
    <p:sldId id="936" r:id="rId15"/>
    <p:sldId id="939" r:id="rId16"/>
    <p:sldId id="940" r:id="rId17"/>
    <p:sldId id="937" r:id="rId18"/>
    <p:sldId id="938" r:id="rId19"/>
    <p:sldId id="941" r:id="rId20"/>
    <p:sldId id="932" r:id="rId21"/>
    <p:sldId id="942" r:id="rId22"/>
    <p:sldId id="943" r:id="rId23"/>
    <p:sldId id="946" r:id="rId24"/>
    <p:sldId id="944" r:id="rId25"/>
    <p:sldId id="947" r:id="rId26"/>
    <p:sldId id="953" r:id="rId27"/>
    <p:sldId id="933" r:id="rId28"/>
    <p:sldId id="948" r:id="rId29"/>
    <p:sldId id="950" r:id="rId30"/>
    <p:sldId id="951" r:id="rId31"/>
    <p:sldId id="949" r:id="rId32"/>
    <p:sldId id="952" r:id="rId33"/>
    <p:sldId id="800" r:id="rId34"/>
    <p:sldId id="954" r:id="rId35"/>
    <p:sldId id="955" r:id="rId36"/>
    <p:sldId id="956" r:id="rId37"/>
    <p:sldId id="957" r:id="rId38"/>
    <p:sldId id="958" r:id="rId39"/>
    <p:sldId id="959" r:id="rId40"/>
    <p:sldId id="960" r:id="rId41"/>
    <p:sldId id="961" r:id="rId42"/>
    <p:sldId id="962" r:id="rId43"/>
    <p:sldId id="964" r:id="rId44"/>
    <p:sldId id="965" r:id="rId45"/>
    <p:sldId id="963" r:id="rId46"/>
    <p:sldId id="971" r:id="rId47"/>
    <p:sldId id="966" r:id="rId48"/>
    <p:sldId id="924" r:id="rId49"/>
  </p:sldIdLst>
  <p:sldSz cx="14630400" cy="8229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652780" indent="-19558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611755" indent="-78295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18">
          <p15:clr>
            <a:srgbClr val="A4A3A4"/>
          </p15:clr>
        </p15:guide>
        <p15:guide id="2" pos="528">
          <p15:clr>
            <a:srgbClr val="A4A3A4"/>
          </p15:clr>
        </p15:guide>
        <p15:guide id="3" pos="86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424F"/>
    <a:srgbClr val="C5E7F1"/>
    <a:srgbClr val="1086B9"/>
    <a:srgbClr val="DAFDD3"/>
    <a:srgbClr val="AADEBA"/>
    <a:srgbClr val="F3A999"/>
    <a:srgbClr val="98CFA8"/>
    <a:srgbClr val="F2F2F2"/>
    <a:srgbClr val="FCF9EC"/>
    <a:srgbClr val="2BA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1296E0-2130-4050-9410-849DDBB88F85}" v="5" dt="2022-11-05T06:58:09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2" autoAdjust="0"/>
    <p:restoredTop sz="92653" autoAdjust="0"/>
  </p:normalViewPr>
  <p:slideViewPr>
    <p:cSldViewPr>
      <p:cViewPr varScale="1">
        <p:scale>
          <a:sx n="76" d="100"/>
          <a:sy n="76" d="100"/>
        </p:scale>
        <p:origin x="389" y="62"/>
      </p:cViewPr>
      <p:guideLst>
        <p:guide orient="horz" pos="2418"/>
        <p:guide pos="528"/>
        <p:guide pos="8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Ran" userId="dbeed8448c6bb12c" providerId="LiveId" clId="{FD1296E0-2130-4050-9410-849DDBB88F85}"/>
    <pc:docChg chg="undo custSel addSld delSld modSld">
      <pc:chgData name="Cheng Ran" userId="dbeed8448c6bb12c" providerId="LiveId" clId="{FD1296E0-2130-4050-9410-849DDBB88F85}" dt="2022-11-05T08:29:58.704" v="123" actId="478"/>
      <pc:docMkLst>
        <pc:docMk/>
      </pc:docMkLst>
      <pc:sldChg chg="modSp mod">
        <pc:chgData name="Cheng Ran" userId="dbeed8448c6bb12c" providerId="LiveId" clId="{FD1296E0-2130-4050-9410-849DDBB88F85}" dt="2022-11-05T06:04:41.851" v="65" actId="20577"/>
        <pc:sldMkLst>
          <pc:docMk/>
          <pc:sldMk cId="0" sldId="478"/>
        </pc:sldMkLst>
        <pc:spChg chg="mod">
          <ac:chgData name="Cheng Ran" userId="dbeed8448c6bb12c" providerId="LiveId" clId="{FD1296E0-2130-4050-9410-849DDBB88F85}" dt="2022-11-05T06:04:41.851" v="65" actId="20577"/>
          <ac:spMkLst>
            <pc:docMk/>
            <pc:sldMk cId="0" sldId="478"/>
            <ac:spMk id="2" creationId="{00000000-0000-0000-0000-000000000000}"/>
          </ac:spMkLst>
        </pc:spChg>
        <pc:spChg chg="mod">
          <ac:chgData name="Cheng Ran" userId="dbeed8448c6bb12c" providerId="LiveId" clId="{FD1296E0-2130-4050-9410-849DDBB88F85}" dt="2022-11-05T06:04:17.107" v="50" actId="20577"/>
          <ac:spMkLst>
            <pc:docMk/>
            <pc:sldMk cId="0" sldId="478"/>
            <ac:spMk id="8193" creationId="{00000000-0000-0000-0000-000000000000}"/>
          </ac:spMkLst>
        </pc:spChg>
        <pc:spChg chg="mod">
          <ac:chgData name="Cheng Ran" userId="dbeed8448c6bb12c" providerId="LiveId" clId="{FD1296E0-2130-4050-9410-849DDBB88F85}" dt="2022-11-05T06:03:57.510" v="9" actId="20577"/>
          <ac:spMkLst>
            <pc:docMk/>
            <pc:sldMk cId="0" sldId="478"/>
            <ac:spMk id="8194" creationId="{00000000-0000-0000-0000-000000000000}"/>
          </ac:spMkLst>
        </pc:spChg>
      </pc:sldChg>
      <pc:sldChg chg="add del">
        <pc:chgData name="Cheng Ran" userId="dbeed8448c6bb12c" providerId="LiveId" clId="{FD1296E0-2130-4050-9410-849DDBB88F85}" dt="2022-11-05T06:12:21.907" v="68"/>
        <pc:sldMkLst>
          <pc:docMk/>
          <pc:sldMk cId="235222329" sldId="800"/>
        </pc:sldMkLst>
      </pc:sldChg>
      <pc:sldChg chg="del">
        <pc:chgData name="Cheng Ran" userId="dbeed8448c6bb12c" providerId="LiveId" clId="{FD1296E0-2130-4050-9410-849DDBB88F85}" dt="2022-11-05T06:06:38.010" v="66" actId="47"/>
        <pc:sldMkLst>
          <pc:docMk/>
          <pc:sldMk cId="3376081932" sldId="868"/>
        </pc:sldMkLst>
      </pc:sldChg>
      <pc:sldChg chg="del">
        <pc:chgData name="Cheng Ran" userId="dbeed8448c6bb12c" providerId="LiveId" clId="{FD1296E0-2130-4050-9410-849DDBB88F85}" dt="2022-11-05T06:06:38.010" v="66" actId="47"/>
        <pc:sldMkLst>
          <pc:docMk/>
          <pc:sldMk cId="1213741265" sldId="869"/>
        </pc:sldMkLst>
      </pc:sldChg>
      <pc:sldChg chg="del">
        <pc:chgData name="Cheng Ran" userId="dbeed8448c6bb12c" providerId="LiveId" clId="{FD1296E0-2130-4050-9410-849DDBB88F85}" dt="2022-11-05T06:06:38.010" v="66" actId="47"/>
        <pc:sldMkLst>
          <pc:docMk/>
          <pc:sldMk cId="4040255281" sldId="870"/>
        </pc:sldMkLst>
      </pc:sldChg>
      <pc:sldChg chg="del">
        <pc:chgData name="Cheng Ran" userId="dbeed8448c6bb12c" providerId="LiveId" clId="{FD1296E0-2130-4050-9410-849DDBB88F85}" dt="2022-11-05T06:06:38.010" v="66" actId="47"/>
        <pc:sldMkLst>
          <pc:docMk/>
          <pc:sldMk cId="813930206" sldId="872"/>
        </pc:sldMkLst>
      </pc:sldChg>
      <pc:sldChg chg="del">
        <pc:chgData name="Cheng Ran" userId="dbeed8448c6bb12c" providerId="LiveId" clId="{FD1296E0-2130-4050-9410-849DDBB88F85}" dt="2022-11-05T06:06:38.010" v="66" actId="47"/>
        <pc:sldMkLst>
          <pc:docMk/>
          <pc:sldMk cId="657231320" sldId="873"/>
        </pc:sldMkLst>
      </pc:sldChg>
      <pc:sldChg chg="del">
        <pc:chgData name="Cheng Ran" userId="dbeed8448c6bb12c" providerId="LiveId" clId="{FD1296E0-2130-4050-9410-849DDBB88F85}" dt="2022-11-05T06:06:38.010" v="66" actId="47"/>
        <pc:sldMkLst>
          <pc:docMk/>
          <pc:sldMk cId="1729840088" sldId="874"/>
        </pc:sldMkLst>
      </pc:sldChg>
      <pc:sldChg chg="del">
        <pc:chgData name="Cheng Ran" userId="dbeed8448c6bb12c" providerId="LiveId" clId="{FD1296E0-2130-4050-9410-849DDBB88F85}" dt="2022-11-05T06:06:38.010" v="66" actId="47"/>
        <pc:sldMkLst>
          <pc:docMk/>
          <pc:sldMk cId="1063375785" sldId="875"/>
        </pc:sldMkLst>
      </pc:sldChg>
      <pc:sldChg chg="del">
        <pc:chgData name="Cheng Ran" userId="dbeed8448c6bb12c" providerId="LiveId" clId="{FD1296E0-2130-4050-9410-849DDBB88F85}" dt="2022-11-05T06:06:38.010" v="66" actId="47"/>
        <pc:sldMkLst>
          <pc:docMk/>
          <pc:sldMk cId="3662160107" sldId="876"/>
        </pc:sldMkLst>
      </pc:sldChg>
      <pc:sldChg chg="del">
        <pc:chgData name="Cheng Ran" userId="dbeed8448c6bb12c" providerId="LiveId" clId="{FD1296E0-2130-4050-9410-849DDBB88F85}" dt="2022-11-05T06:06:38.010" v="66" actId="47"/>
        <pc:sldMkLst>
          <pc:docMk/>
          <pc:sldMk cId="104780535" sldId="877"/>
        </pc:sldMkLst>
      </pc:sldChg>
      <pc:sldChg chg="del">
        <pc:chgData name="Cheng Ran" userId="dbeed8448c6bb12c" providerId="LiveId" clId="{FD1296E0-2130-4050-9410-849DDBB88F85}" dt="2022-11-05T06:06:38.010" v="66" actId="47"/>
        <pc:sldMkLst>
          <pc:docMk/>
          <pc:sldMk cId="1554940402" sldId="878"/>
        </pc:sldMkLst>
      </pc:sldChg>
      <pc:sldChg chg="del">
        <pc:chgData name="Cheng Ran" userId="dbeed8448c6bb12c" providerId="LiveId" clId="{FD1296E0-2130-4050-9410-849DDBB88F85}" dt="2022-11-05T06:06:38.010" v="66" actId="47"/>
        <pc:sldMkLst>
          <pc:docMk/>
          <pc:sldMk cId="198964452" sldId="879"/>
        </pc:sldMkLst>
      </pc:sldChg>
      <pc:sldChg chg="del">
        <pc:chgData name="Cheng Ran" userId="dbeed8448c6bb12c" providerId="LiveId" clId="{FD1296E0-2130-4050-9410-849DDBB88F85}" dt="2022-11-05T06:06:38.010" v="66" actId="47"/>
        <pc:sldMkLst>
          <pc:docMk/>
          <pc:sldMk cId="2974472957" sldId="880"/>
        </pc:sldMkLst>
      </pc:sldChg>
      <pc:sldChg chg="del">
        <pc:chgData name="Cheng Ran" userId="dbeed8448c6bb12c" providerId="LiveId" clId="{FD1296E0-2130-4050-9410-849DDBB88F85}" dt="2022-11-05T06:06:38.010" v="66" actId="47"/>
        <pc:sldMkLst>
          <pc:docMk/>
          <pc:sldMk cId="3533595442" sldId="881"/>
        </pc:sldMkLst>
      </pc:sldChg>
      <pc:sldChg chg="del">
        <pc:chgData name="Cheng Ran" userId="dbeed8448c6bb12c" providerId="LiveId" clId="{FD1296E0-2130-4050-9410-849DDBB88F85}" dt="2022-11-05T06:06:38.010" v="66" actId="47"/>
        <pc:sldMkLst>
          <pc:docMk/>
          <pc:sldMk cId="1324528469" sldId="882"/>
        </pc:sldMkLst>
      </pc:sldChg>
      <pc:sldChg chg="del">
        <pc:chgData name="Cheng Ran" userId="dbeed8448c6bb12c" providerId="LiveId" clId="{FD1296E0-2130-4050-9410-849DDBB88F85}" dt="2022-11-05T06:06:38.010" v="66" actId="47"/>
        <pc:sldMkLst>
          <pc:docMk/>
          <pc:sldMk cId="2683967578" sldId="887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405671672" sldId="888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3304199759" sldId="920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2377059935" sldId="921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2621056749" sldId="922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630874739" sldId="923"/>
        </pc:sldMkLst>
      </pc:sldChg>
      <pc:sldChg chg="add">
        <pc:chgData name="Cheng Ran" userId="dbeed8448c6bb12c" providerId="LiveId" clId="{FD1296E0-2130-4050-9410-849DDBB88F85}" dt="2022-11-05T06:18:37.855" v="70"/>
        <pc:sldMkLst>
          <pc:docMk/>
          <pc:sldMk cId="2538022757" sldId="924"/>
        </pc:sldMkLst>
      </pc:sldChg>
      <pc:sldChg chg="add del">
        <pc:chgData name="Cheng Ran" userId="dbeed8448c6bb12c" providerId="LiveId" clId="{FD1296E0-2130-4050-9410-849DDBB88F85}" dt="2022-11-05T06:18:34.761" v="69" actId="2696"/>
        <pc:sldMkLst>
          <pc:docMk/>
          <pc:sldMk cId="3153478930" sldId="924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4202836971" sldId="925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1639815524" sldId="926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1206779732" sldId="927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2066302763" sldId="928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1832546631" sldId="930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4070847864" sldId="931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2705111354" sldId="932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1881840711" sldId="933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3328838393" sldId="935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4291796372" sldId="936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683549896" sldId="937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2814879078" sldId="938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3571777149" sldId="939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2787528988" sldId="940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3736604607" sldId="941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3405978706" sldId="942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518402334" sldId="943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1629359550" sldId="944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2644817511" sldId="946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510463000" sldId="947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741309857" sldId="948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4054334989" sldId="949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1646945912" sldId="950"/>
        </pc:sldMkLst>
      </pc:sldChg>
      <pc:sldChg chg="addSp delSp modSp add mod">
        <pc:chgData name="Cheng Ran" userId="dbeed8448c6bb12c" providerId="LiveId" clId="{FD1296E0-2130-4050-9410-849DDBB88F85}" dt="2022-11-05T06:47:56.448" v="104" actId="478"/>
        <pc:sldMkLst>
          <pc:docMk/>
          <pc:sldMk cId="202663262" sldId="951"/>
        </pc:sldMkLst>
        <pc:spChg chg="add del mod">
          <ac:chgData name="Cheng Ran" userId="dbeed8448c6bb12c" providerId="LiveId" clId="{FD1296E0-2130-4050-9410-849DDBB88F85}" dt="2022-11-05T06:47:56.448" v="104" actId="478"/>
          <ac:spMkLst>
            <pc:docMk/>
            <pc:sldMk cId="202663262" sldId="951"/>
            <ac:spMk id="4" creationId="{5CED6A4B-C00F-AF0A-0B7A-E193F58D64AC}"/>
          </ac:spMkLst>
        </pc:spChg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583392740" sldId="952"/>
        </pc:sldMkLst>
      </pc:sldChg>
      <pc:sldChg chg="add">
        <pc:chgData name="Cheng Ran" userId="dbeed8448c6bb12c" providerId="LiveId" clId="{FD1296E0-2130-4050-9410-849DDBB88F85}" dt="2022-11-05T06:06:39.271" v="67"/>
        <pc:sldMkLst>
          <pc:docMk/>
          <pc:sldMk cId="1772690781" sldId="953"/>
        </pc:sldMkLst>
      </pc:sldChg>
      <pc:sldChg chg="add">
        <pc:chgData name="Cheng Ran" userId="dbeed8448c6bb12c" providerId="LiveId" clId="{FD1296E0-2130-4050-9410-849DDBB88F85}" dt="2022-11-05T06:12:21.907" v="68"/>
        <pc:sldMkLst>
          <pc:docMk/>
          <pc:sldMk cId="3278214868" sldId="954"/>
        </pc:sldMkLst>
      </pc:sldChg>
      <pc:sldChg chg="add">
        <pc:chgData name="Cheng Ran" userId="dbeed8448c6bb12c" providerId="LiveId" clId="{FD1296E0-2130-4050-9410-849DDBB88F85}" dt="2022-11-05T06:12:21.907" v="68"/>
        <pc:sldMkLst>
          <pc:docMk/>
          <pc:sldMk cId="3730063411" sldId="955"/>
        </pc:sldMkLst>
      </pc:sldChg>
      <pc:sldChg chg="modSp add mod">
        <pc:chgData name="Cheng Ran" userId="dbeed8448c6bb12c" providerId="LiveId" clId="{FD1296E0-2130-4050-9410-849DDBB88F85}" dt="2022-11-05T06:55:23.166" v="106" actId="20577"/>
        <pc:sldMkLst>
          <pc:docMk/>
          <pc:sldMk cId="1958669428" sldId="956"/>
        </pc:sldMkLst>
        <pc:spChg chg="mod">
          <ac:chgData name="Cheng Ran" userId="dbeed8448c6bb12c" providerId="LiveId" clId="{FD1296E0-2130-4050-9410-849DDBB88F85}" dt="2022-11-05T06:55:23.166" v="106" actId="20577"/>
          <ac:spMkLst>
            <pc:docMk/>
            <pc:sldMk cId="1958669428" sldId="956"/>
            <ac:spMk id="2" creationId="{38692CE4-2881-C1E6-F52E-7F7FDDFE005C}"/>
          </ac:spMkLst>
        </pc:spChg>
      </pc:sldChg>
      <pc:sldChg chg="modSp add mod">
        <pc:chgData name="Cheng Ran" userId="dbeed8448c6bb12c" providerId="LiveId" clId="{FD1296E0-2130-4050-9410-849DDBB88F85}" dt="2022-11-05T06:58:09.918" v="108"/>
        <pc:sldMkLst>
          <pc:docMk/>
          <pc:sldMk cId="3735868059" sldId="957"/>
        </pc:sldMkLst>
        <pc:spChg chg="mod">
          <ac:chgData name="Cheng Ran" userId="dbeed8448c6bb12c" providerId="LiveId" clId="{FD1296E0-2130-4050-9410-849DDBB88F85}" dt="2022-11-05T06:58:09.918" v="108"/>
          <ac:spMkLst>
            <pc:docMk/>
            <pc:sldMk cId="3735868059" sldId="957"/>
            <ac:spMk id="2" creationId="{A38381A5-FF7A-2537-3D65-657982575163}"/>
          </ac:spMkLst>
        </pc:spChg>
      </pc:sldChg>
      <pc:sldChg chg="add">
        <pc:chgData name="Cheng Ran" userId="dbeed8448c6bb12c" providerId="LiveId" clId="{FD1296E0-2130-4050-9410-849DDBB88F85}" dt="2022-11-05T06:12:21.907" v="68"/>
        <pc:sldMkLst>
          <pc:docMk/>
          <pc:sldMk cId="2196748999" sldId="958"/>
        </pc:sldMkLst>
      </pc:sldChg>
      <pc:sldChg chg="addSp delSp modSp add mod">
        <pc:chgData name="Cheng Ran" userId="dbeed8448c6bb12c" providerId="LiveId" clId="{FD1296E0-2130-4050-9410-849DDBB88F85}" dt="2022-11-05T08:29:58.704" v="123" actId="478"/>
        <pc:sldMkLst>
          <pc:docMk/>
          <pc:sldMk cId="2641956645" sldId="959"/>
        </pc:sldMkLst>
        <pc:spChg chg="add del mod">
          <ac:chgData name="Cheng Ran" userId="dbeed8448c6bb12c" providerId="LiveId" clId="{FD1296E0-2130-4050-9410-849DDBB88F85}" dt="2022-11-05T08:29:58.704" v="123" actId="478"/>
          <ac:spMkLst>
            <pc:docMk/>
            <pc:sldMk cId="2641956645" sldId="959"/>
            <ac:spMk id="6" creationId="{2394A768-5E70-36F2-C8C4-EE38F8998AFB}"/>
          </ac:spMkLst>
        </pc:spChg>
        <pc:picChg chg="mod">
          <ac:chgData name="Cheng Ran" userId="dbeed8448c6bb12c" providerId="LiveId" clId="{FD1296E0-2130-4050-9410-849DDBB88F85}" dt="2022-11-05T07:02:36.402" v="120" actId="1076"/>
          <ac:picMkLst>
            <pc:docMk/>
            <pc:sldMk cId="2641956645" sldId="959"/>
            <ac:picMk id="5" creationId="{701156F5-CF14-5030-C7A4-A50523D00F01}"/>
          </ac:picMkLst>
        </pc:picChg>
      </pc:sldChg>
      <pc:sldChg chg="add">
        <pc:chgData name="Cheng Ran" userId="dbeed8448c6bb12c" providerId="LiveId" clId="{FD1296E0-2130-4050-9410-849DDBB88F85}" dt="2022-11-05T06:12:21.907" v="68"/>
        <pc:sldMkLst>
          <pc:docMk/>
          <pc:sldMk cId="1283980487" sldId="960"/>
        </pc:sldMkLst>
      </pc:sldChg>
      <pc:sldChg chg="add">
        <pc:chgData name="Cheng Ran" userId="dbeed8448c6bb12c" providerId="LiveId" clId="{FD1296E0-2130-4050-9410-849DDBB88F85}" dt="2022-11-05T06:12:21.907" v="68"/>
        <pc:sldMkLst>
          <pc:docMk/>
          <pc:sldMk cId="3210073691" sldId="961"/>
        </pc:sldMkLst>
      </pc:sldChg>
      <pc:sldChg chg="add">
        <pc:chgData name="Cheng Ran" userId="dbeed8448c6bb12c" providerId="LiveId" clId="{FD1296E0-2130-4050-9410-849DDBB88F85}" dt="2022-11-05T06:12:21.907" v="68"/>
        <pc:sldMkLst>
          <pc:docMk/>
          <pc:sldMk cId="3061718746" sldId="962"/>
        </pc:sldMkLst>
      </pc:sldChg>
      <pc:sldChg chg="add">
        <pc:chgData name="Cheng Ran" userId="dbeed8448c6bb12c" providerId="LiveId" clId="{FD1296E0-2130-4050-9410-849DDBB88F85}" dt="2022-11-05T06:12:21.907" v="68"/>
        <pc:sldMkLst>
          <pc:docMk/>
          <pc:sldMk cId="2069173033" sldId="963"/>
        </pc:sldMkLst>
      </pc:sldChg>
      <pc:sldChg chg="add">
        <pc:chgData name="Cheng Ran" userId="dbeed8448c6bb12c" providerId="LiveId" clId="{FD1296E0-2130-4050-9410-849DDBB88F85}" dt="2022-11-05T06:12:21.907" v="68"/>
        <pc:sldMkLst>
          <pc:docMk/>
          <pc:sldMk cId="4075488094" sldId="964"/>
        </pc:sldMkLst>
      </pc:sldChg>
      <pc:sldChg chg="add">
        <pc:chgData name="Cheng Ran" userId="dbeed8448c6bb12c" providerId="LiveId" clId="{FD1296E0-2130-4050-9410-849DDBB88F85}" dt="2022-11-05T06:12:21.907" v="68"/>
        <pc:sldMkLst>
          <pc:docMk/>
          <pc:sldMk cId="3199811974" sldId="965"/>
        </pc:sldMkLst>
      </pc:sldChg>
      <pc:sldChg chg="add">
        <pc:chgData name="Cheng Ran" userId="dbeed8448c6bb12c" providerId="LiveId" clId="{FD1296E0-2130-4050-9410-849DDBB88F85}" dt="2022-11-05T06:12:21.907" v="68"/>
        <pc:sldMkLst>
          <pc:docMk/>
          <pc:sldMk cId="498568220" sldId="966"/>
        </pc:sldMkLst>
      </pc:sldChg>
      <pc:sldChg chg="add">
        <pc:chgData name="Cheng Ran" userId="dbeed8448c6bb12c" providerId="LiveId" clId="{FD1296E0-2130-4050-9410-849DDBB88F85}" dt="2022-11-05T06:12:21.907" v="68"/>
        <pc:sldMkLst>
          <pc:docMk/>
          <pc:sldMk cId="2863478945" sldId="9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967086C5-CEC5-47F0-83F0-856B364B431D}" type="datetimeFigureOut">
              <a:rPr lang="en-US" altLang="en-US"/>
              <a:t>11/5/2022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20E07255-940D-4BDF-BD2F-B73D8A194996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34487-1A6A-4FE7-847E-D06598E2322B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2D99C-A557-43A7-946E-F176689ED4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5900" indent="-215900">
              <a:lnSpc>
                <a:spcPct val="100000"/>
              </a:lnSpc>
            </a:pPr>
            <a:r>
              <a:rPr lang="en-US" altLang="zh-CN" dirty="0">
                <a:sym typeface="+mn-ea"/>
              </a:rPr>
              <a:t>In this chapter, I will introduce how to retrieve data from one table. Just from one table. I will introduce how to retrieve data from multiple table in next chapter.</a:t>
            </a:r>
            <a:endParaRPr lang="en-US" altLang="zh-CN" dirty="0"/>
          </a:p>
          <a:p>
            <a:pPr marL="215900" indent="-215900">
              <a:lnSpc>
                <a:spcPct val="100000"/>
              </a:lnSpc>
            </a:pPr>
            <a:endParaRPr lang="zh-CN" altLang="en-US" dirty="0"/>
          </a:p>
          <a:p>
            <a:pPr marL="215900" indent="-215900">
              <a:lnSpc>
                <a:spcPct val="100000"/>
              </a:lnSpc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0" y="2819400"/>
            <a:ext cx="11506200" cy="2806787"/>
          </a:xfrm>
          <a:prstGeom prst="rect">
            <a:avLst/>
          </a:prstGeom>
        </p:spPr>
        <p:txBody>
          <a:bodyPr/>
          <a:lstStyle>
            <a:lvl1pPr algn="l">
              <a:defRPr sz="4600">
                <a:solidFill>
                  <a:srgbClr val="A2424F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715000"/>
            <a:ext cx="115062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3000">
                <a:latin typeface="Montserrat" panose="02000505000000020004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1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Clr>
                <a:srgbClr val="A2424F"/>
              </a:buClr>
              <a:defRPr>
                <a:latin typeface="Lato" panose="020F0502020204030203" pitchFamily="34" charset="0"/>
              </a:defRPr>
            </a:lvl1pPr>
            <a:lvl2pPr>
              <a:buClr>
                <a:schemeClr val="bg1">
                  <a:lumMod val="65000"/>
                </a:schemeClr>
              </a:buClr>
              <a:defRPr>
                <a:latin typeface="Lato" panose="020F0502020204030203" pitchFamily="34" charset="0"/>
              </a:defRPr>
            </a:lvl2pPr>
            <a:lvl3pPr>
              <a:buClr>
                <a:srgbClr val="F3A999"/>
              </a:buCl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="1">
                <a:solidFill>
                  <a:srgbClr val="A2424F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A2424F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 bwMode="auto">
          <a:xfrm flipV="1">
            <a:off x="2895600" y="1214438"/>
            <a:ext cx="0" cy="5867400"/>
          </a:xfrm>
          <a:prstGeom prst="line">
            <a:avLst/>
          </a:prstGeom>
          <a:noFill/>
          <a:ln w="19050" algn="ctr">
            <a:solidFill>
              <a:schemeClr val="accent3">
                <a:alpha val="43921"/>
              </a:schemeClr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0" y="2590800"/>
            <a:ext cx="10058400" cy="3048000"/>
          </a:xfrm>
        </p:spPr>
        <p:txBody>
          <a:bodyPr anchor="ctr"/>
          <a:lstStyle>
            <a:lvl1pPr marL="0" indent="0">
              <a:buNone/>
              <a:defRPr sz="4600">
                <a:solidFill>
                  <a:srgbClr val="A2424F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16736" y="7751742"/>
            <a:ext cx="2966725" cy="438150"/>
          </a:xfrm>
          <a:prstGeom prst="rect">
            <a:avLst/>
          </a:prstGeom>
        </p:spPr>
        <p:txBody>
          <a:bodyPr/>
          <a:lstStyle/>
          <a:p>
            <a:fld id="{71870A07-625F-4141-A252-1CF739E29EFB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3422" y="7885676"/>
            <a:ext cx="5787365" cy="30421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55970" y="7864752"/>
            <a:ext cx="1574430" cy="304216"/>
          </a:xfrm>
        </p:spPr>
        <p:txBody>
          <a:bodyPr/>
          <a:lstStyle/>
          <a:p>
            <a:fld id="{BFD3BF4F-535B-4E63-8066-DB812B206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1295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7" name="Title Placeholder 3"/>
          <p:cNvSpPr>
            <a:spLocks noGrp="1"/>
          </p:cNvSpPr>
          <p:nvPr>
            <p:ph type="title"/>
          </p:nvPr>
        </p:nvSpPr>
        <p:spPr bwMode="auto"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2424F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5pPr>
      <a:lvl6pPr marL="653415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1306195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95961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261239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35280" indent="-335280" algn="l" rtl="0" eaLnBrk="0" fontAlgn="base" hangingPunct="0">
        <a:spcBef>
          <a:spcPts val="400"/>
        </a:spcBef>
        <a:spcAft>
          <a:spcPts val="200"/>
        </a:spcAft>
        <a:buClr>
          <a:schemeClr val="bg2"/>
        </a:buClr>
        <a:buSzPct val="80000"/>
        <a:buChar char="•"/>
        <a:defRPr sz="3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7705" indent="-352425" algn="l" rtl="0" eaLnBrk="0" fontAlgn="base" hangingPunct="0">
        <a:spcBef>
          <a:spcPts val="400"/>
        </a:spcBef>
        <a:spcAft>
          <a:spcPts val="200"/>
        </a:spcAft>
        <a:buClr>
          <a:srgbClr val="ADD3F7"/>
        </a:buClr>
        <a:buSzPct val="90000"/>
        <a:buFont typeface="Times" panose="02020603050405020304" pitchFamily="18" charset="0"/>
        <a:buChar char="•"/>
        <a:defRPr sz="26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631950" indent="-325755" algn="l" rtl="0" eaLnBrk="0" fontAlgn="base" hangingPunct="0">
        <a:spcBef>
          <a:spcPts val="400"/>
        </a:spcBef>
        <a:spcAft>
          <a:spcPts val="200"/>
        </a:spcAft>
        <a:buClr>
          <a:schemeClr val="tx2"/>
        </a:buClr>
        <a:buSzPct val="90000"/>
        <a:buChar char="•"/>
        <a:defRPr sz="24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2284730" indent="-325755" algn="l" rtl="0" eaLnBrk="0" fontAlgn="base" hangingPunct="0">
        <a:spcBef>
          <a:spcPts val="400"/>
        </a:spcBef>
        <a:spcAft>
          <a:spcPts val="200"/>
        </a:spcAft>
        <a:buChar char="–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938780" indent="-325755" algn="l" rtl="0" eaLnBrk="0" fontAlgn="base" hangingPunct="0">
        <a:spcBef>
          <a:spcPts val="400"/>
        </a:spcBef>
        <a:spcAft>
          <a:spcPts val="200"/>
        </a:spcAft>
        <a:buChar char="»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592195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6pPr>
      <a:lvl7pPr marL="4244975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7pPr>
      <a:lvl8pPr marL="4898390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8pPr>
      <a:lvl9pPr marL="5551170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41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9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61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9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80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58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78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ctrTitle"/>
          </p:nvPr>
        </p:nvSpPr>
        <p:spPr>
          <a:xfrm>
            <a:off x="914400" y="2144056"/>
            <a:ext cx="12801600" cy="1739900"/>
          </a:xfrm>
        </p:spPr>
        <p:txBody>
          <a:bodyPr/>
          <a:lstStyle/>
          <a:p>
            <a:pPr algn="ctr"/>
            <a:br>
              <a:rPr lang="en-US" altLang="en-US" sz="4000" b="1" dirty="0">
                <a:latin typeface="Lato" panose="020F0502020204030203" pitchFamily="34" charset="0"/>
              </a:rPr>
            </a:br>
            <a:r>
              <a:rPr lang="en-US" altLang="en-US" sz="4000" b="1" dirty="0">
                <a:latin typeface="Lato" panose="020F0502020204030203" pitchFamily="34" charset="0"/>
              </a:rPr>
              <a:t>Principles of Database Systems (</a:t>
            </a:r>
            <a:r>
              <a:rPr lang="en-US" altLang="en-US" sz="4000" b="1" dirty="0">
                <a:solidFill>
                  <a:srgbClr val="A2424F"/>
                </a:solidFill>
                <a:latin typeface="Lato" panose="020F0502020204030203" pitchFamily="34" charset="0"/>
              </a:rPr>
              <a:t>CS307)</a:t>
            </a:r>
            <a:br>
              <a:rPr lang="en-US" altLang="en-US" sz="4000" b="1" dirty="0">
                <a:solidFill>
                  <a:srgbClr val="A2424F"/>
                </a:solidFill>
                <a:latin typeface="Lato" panose="020F0502020204030203" pitchFamily="34" charset="0"/>
              </a:rPr>
            </a:br>
            <a:r>
              <a:rPr lang="en-US" altLang="en-US" sz="3200" dirty="0">
                <a:latin typeface="Lato" panose="020F0502020204030203" pitchFamily="34" charset="0"/>
              </a:rPr>
              <a:t>Lecture 8:</a:t>
            </a:r>
            <a:r>
              <a:rPr lang="zh-CN" altLang="en-US" sz="3200" dirty="0">
                <a:latin typeface="Lato" panose="020F0502020204030203" pitchFamily="34" charset="0"/>
              </a:rPr>
              <a:t> </a:t>
            </a:r>
            <a:r>
              <a:rPr lang="en-US" altLang="zh-CN" sz="3200" dirty="0">
                <a:latin typeface="Lato" panose="020F0502020204030203" pitchFamily="34" charset="0"/>
              </a:rPr>
              <a:t>Function &amp; Procedure</a:t>
            </a:r>
            <a:endParaRPr lang="en-US" altLang="en-US" sz="4000" b="1" dirty="0">
              <a:solidFill>
                <a:srgbClr val="A2424F"/>
              </a:solidFill>
              <a:latin typeface="Lato" panose="020F0502020204030203" pitchFamily="34" charset="0"/>
            </a:endParaRPr>
          </a:p>
        </p:txBody>
      </p:sp>
      <p:sp>
        <p:nvSpPr>
          <p:cNvPr id="8194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62100" y="4233206"/>
            <a:ext cx="11506200" cy="1981200"/>
          </a:xfrm>
        </p:spPr>
        <p:txBody>
          <a:bodyPr/>
          <a:lstStyle/>
          <a:p>
            <a:pPr algn="ctr">
              <a:lnSpc>
                <a:spcPct val="100000"/>
              </a:lnSpc>
              <a:spcAft>
                <a:spcPts val="200"/>
              </a:spcAft>
            </a:pPr>
            <a:r>
              <a:rPr lang="de-DE" altLang="zh-CN" sz="3200" b="1" spc="-1" dirty="0">
                <a:latin typeface="Lato" panose="020F0502020204030203"/>
                <a:ea typeface="MS PGothic" panose="020B0600070205080204" pitchFamily="34" charset="-128"/>
              </a:rPr>
              <a:t>Ran Cheng</a:t>
            </a:r>
            <a:endParaRPr lang="de-DE" altLang="zh-CN" sz="1000" b="1" spc="-1" dirty="0">
              <a:latin typeface="Lato" panose="020F0502020204030203"/>
              <a:ea typeface="MS PGothic" panose="020B0600070205080204" pitchFamily="34" charset="-128"/>
            </a:endParaRPr>
          </a:p>
          <a:p>
            <a:pPr algn="ctr">
              <a:lnSpc>
                <a:spcPct val="100000"/>
              </a:lnSpc>
              <a:spcAft>
                <a:spcPts val="200"/>
              </a:spcAft>
            </a:pPr>
            <a:endParaRPr lang="de-DE" altLang="zh-CN" sz="2000" spc="-1" dirty="0">
              <a:latin typeface="Lato" panose="020F0502020204030203"/>
              <a:ea typeface="MS PGothic" panose="020B0600070205080204" pitchFamily="34" charset="-128"/>
            </a:endParaRPr>
          </a:p>
          <a:p>
            <a:pPr algn="ctr">
              <a:spcAft>
                <a:spcPts val="200"/>
              </a:spcAft>
            </a:pP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Department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of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Computer Science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and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Engineering</a:t>
            </a:r>
          </a:p>
          <a:p>
            <a:pPr algn="ctr">
              <a:spcAft>
                <a:spcPts val="200"/>
              </a:spcAft>
            </a:pP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Southern University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of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Science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and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Technology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7086600"/>
            <a:ext cx="1070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Most contents are from slides made by Dr.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Yuxin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Ma, Stéphane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Faroult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and the authors of Database System Concepts (7</a:t>
            </a:r>
            <a:r>
              <a:rPr lang="en-US" sz="16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th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Edition).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Their original slides have been modified to adapt to the schedule of CS307 at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SUSTech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DC1987-44BE-2945-AC17-CA0733F3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Benefits in declarative languages</a:t>
            </a:r>
          </a:p>
          <a:p>
            <a:pPr lvl="1"/>
            <a:r>
              <a:rPr lang="en-CN" dirty="0"/>
              <a:t>No need to understand the details</a:t>
            </a:r>
          </a:p>
          <a:p>
            <a:pPr lvl="2"/>
            <a:r>
              <a:rPr lang="en-CN" dirty="0"/>
              <a:t>The systems take in charge of all the details</a:t>
            </a:r>
          </a:p>
          <a:p>
            <a:pPr lvl="1"/>
            <a:r>
              <a:rPr lang="en-CN" dirty="0"/>
              <a:t>Easier to use than imperative programming</a:t>
            </a:r>
          </a:p>
          <a:p>
            <a:pPr lvl="2"/>
            <a:r>
              <a:rPr lang="en-CN" dirty="0"/>
              <a:t>More user-friendly</a:t>
            </a:r>
          </a:p>
          <a:p>
            <a:pPr lvl="1"/>
            <a:endParaRPr lang="en-CN" dirty="0"/>
          </a:p>
          <a:p>
            <a:r>
              <a:rPr lang="en-CN" dirty="0"/>
              <a:t>Problem in declarative languages</a:t>
            </a:r>
          </a:p>
          <a:p>
            <a:pPr lvl="1"/>
            <a:r>
              <a:rPr lang="en-CN" dirty="0"/>
              <a:t>Cannot specify the control flow of a program</a:t>
            </a:r>
          </a:p>
          <a:p>
            <a:pPr lvl="2"/>
            <a:r>
              <a:rPr lang="en-CN" dirty="0"/>
              <a:t>“If there is no such command as &lt;a cup of tea/&gt;, you need to create it by yourself”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73B24E-044C-5543-8498-13543769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Procedural vs. Declarative</a:t>
            </a:r>
          </a:p>
        </p:txBody>
      </p:sp>
    </p:spTree>
    <p:extLst>
      <p:ext uri="{BB962C8B-B14F-4D97-AF65-F5344CB8AC3E}">
        <p14:creationId xmlns:p14="http://schemas.microsoft.com/office/powerpoint/2010/main" val="262105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38D429-47F0-CF4D-A55F-5C9C4C65B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Many DBMS products provide a </a:t>
            </a:r>
            <a:r>
              <a:rPr lang="en-CN" dirty="0">
                <a:solidFill>
                  <a:srgbClr val="1086B9"/>
                </a:solidFill>
              </a:rPr>
              <a:t>proprietary</a:t>
            </a:r>
            <a:r>
              <a:rPr lang="en-CN" dirty="0"/>
              <a:t> </a:t>
            </a:r>
            <a:r>
              <a:rPr lang="en-CN" dirty="0">
                <a:solidFill>
                  <a:srgbClr val="A2424F"/>
                </a:solidFill>
              </a:rPr>
              <a:t>procedural extension</a:t>
            </a:r>
            <a:r>
              <a:rPr lang="en-CN" dirty="0"/>
              <a:t> to the standard SQL</a:t>
            </a:r>
          </a:p>
          <a:p>
            <a:pPr lvl="1"/>
            <a:r>
              <a:rPr lang="en-CN" dirty="0"/>
              <a:t>Transact-SQL (T-SQL)</a:t>
            </a:r>
          </a:p>
          <a:p>
            <a:pPr lvl="1"/>
            <a:endParaRPr lang="en-CN" dirty="0"/>
          </a:p>
          <a:p>
            <a:pPr lvl="1"/>
            <a:r>
              <a:rPr lang="en-CN" dirty="0"/>
              <a:t>PL/SQL</a:t>
            </a:r>
          </a:p>
          <a:p>
            <a:pPr lvl="1"/>
            <a:endParaRPr lang="en-CN" dirty="0"/>
          </a:p>
          <a:p>
            <a:pPr lvl="1"/>
            <a:r>
              <a:rPr lang="en-CN" dirty="0"/>
              <a:t>PL/PGSQL</a:t>
            </a:r>
          </a:p>
          <a:p>
            <a:pPr lvl="1"/>
            <a:endParaRPr lang="en-CN" dirty="0"/>
          </a:p>
          <a:p>
            <a:pPr lvl="1"/>
            <a:r>
              <a:rPr lang="en-CN" dirty="0"/>
              <a:t>(No specific name)</a:t>
            </a:r>
          </a:p>
          <a:p>
            <a:pPr lvl="1"/>
            <a:endParaRPr lang="en-CN" dirty="0"/>
          </a:p>
          <a:p>
            <a:pPr lvl="1"/>
            <a:r>
              <a:rPr lang="en-CN" dirty="0">
                <a:solidFill>
                  <a:srgbClr val="A2424F"/>
                </a:solidFill>
              </a:rPr>
              <a:t>(Not supported)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805AB1-2508-E649-BFD1-C2117A26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Procedural Extension to SQL</a:t>
            </a:r>
          </a:p>
        </p:txBody>
      </p:sp>
      <p:pic>
        <p:nvPicPr>
          <p:cNvPr id="4" name="Image 6" descr="sql-server-logo.png">
            <a:extLst>
              <a:ext uri="{FF2B5EF4-FFF2-40B4-BE49-F238E27FC236}">
                <a16:creationId xmlns:a16="http://schemas.microsoft.com/office/drawing/2014/main" id="{2B9E0713-926D-4A48-90E8-A41EA358521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3048000"/>
            <a:ext cx="1572316" cy="397682"/>
          </a:xfrm>
          <a:prstGeom prst="rect">
            <a:avLst/>
          </a:prstGeom>
        </p:spPr>
      </p:pic>
      <p:pic>
        <p:nvPicPr>
          <p:cNvPr id="5" name="Image 5" descr="489px-MySQL.png">
            <a:extLst>
              <a:ext uri="{FF2B5EF4-FFF2-40B4-BE49-F238E27FC236}">
                <a16:creationId xmlns:a16="http://schemas.microsoft.com/office/drawing/2014/main" id="{73753D8A-0164-934B-936D-30ECCEA7532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8419" y="5791200"/>
            <a:ext cx="1053962" cy="556840"/>
          </a:xfrm>
          <a:prstGeom prst="rect">
            <a:avLst/>
          </a:prstGeom>
        </p:spPr>
      </p:pic>
      <p:pic>
        <p:nvPicPr>
          <p:cNvPr id="6" name="Image 11" descr="oracle_logo.png">
            <a:extLst>
              <a:ext uri="{FF2B5EF4-FFF2-40B4-BE49-F238E27FC236}">
                <a16:creationId xmlns:a16="http://schemas.microsoft.com/office/drawing/2014/main" id="{25E4DDF8-7DD2-1246-BE4C-B8B191875B2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0" y="4114800"/>
            <a:ext cx="1261200" cy="159600"/>
          </a:xfrm>
          <a:prstGeom prst="rect">
            <a:avLst/>
          </a:prstGeom>
        </p:spPr>
      </p:pic>
      <p:pic>
        <p:nvPicPr>
          <p:cNvPr id="7" name="Image 8" descr="logo_postgres.png">
            <a:extLst>
              <a:ext uri="{FF2B5EF4-FFF2-40B4-BE49-F238E27FC236}">
                <a16:creationId xmlns:a16="http://schemas.microsoft.com/office/drawing/2014/main" id="{F7A05621-B12F-1848-A4AE-7E3851064CC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29000" y="4800600"/>
            <a:ext cx="1008112" cy="798425"/>
          </a:xfrm>
          <a:prstGeom prst="rect">
            <a:avLst/>
          </a:prstGeom>
        </p:spPr>
      </p:pic>
      <p:pic>
        <p:nvPicPr>
          <p:cNvPr id="8" name="Image 4" descr="sqlite_logo.gif">
            <a:extLst>
              <a:ext uri="{FF2B5EF4-FFF2-40B4-BE49-F238E27FC236}">
                <a16:creationId xmlns:a16="http://schemas.microsoft.com/office/drawing/2014/main" id="{10A07258-AF6F-5540-9D12-3042E9BB634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91000" y="6738055"/>
            <a:ext cx="1296144" cy="5780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55B36E-5F3C-9440-AB82-358D3974F95B}"/>
              </a:ext>
            </a:extLst>
          </p:cNvPr>
          <p:cNvSpPr txBox="1"/>
          <p:nvPr/>
        </p:nvSpPr>
        <p:spPr>
          <a:xfrm>
            <a:off x="4159624" y="7410454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… well, sometimes SQLite is even not considered a DBMS</a:t>
            </a:r>
          </a:p>
        </p:txBody>
      </p:sp>
    </p:spTree>
    <p:extLst>
      <p:ext uri="{BB962C8B-B14F-4D97-AF65-F5344CB8AC3E}">
        <p14:creationId xmlns:p14="http://schemas.microsoft.com/office/powerpoint/2010/main" val="63087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FF5ABF-6336-C446-9701-BFDA77C9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Example: Display the full name for people with “von”</a:t>
            </a:r>
          </a:p>
          <a:p>
            <a:pPr lvl="1"/>
            <a:r>
              <a:rPr lang="en-CN" dirty="0"/>
              <a:t>When introducing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CN" dirty="0"/>
              <a:t>, we have modified the  names starting with “von” into “… (von)” for ordering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26CB82-DD47-634B-A91F-9E9A9ACC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Function in (Postgre)SQL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ECFDC-9191-224A-A277-F452FF3E3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3774021"/>
            <a:ext cx="9740900" cy="35411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0847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9307F3-B2A6-504C-9C2F-6794FF90C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If we simply concatenate the first name and the last name, it looks like this:</a:t>
            </a:r>
          </a:p>
          <a:p>
            <a:pPr lvl="1"/>
            <a:r>
              <a:rPr lang="en-CN" dirty="0"/>
              <a:t>A little bit weird format (a trailing “von”)</a:t>
            </a:r>
          </a:p>
          <a:p>
            <a:pPr lvl="1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9B7D1A-854D-8B44-B867-1D9E9F08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Function in (Postgre)SQL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2A148-D15C-E24D-9000-B09D8CD54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3083098"/>
            <a:ext cx="4279900" cy="4241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8B3FD8-C2D3-4F4D-9A1E-7A6B9B2B5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0" y="3083098"/>
            <a:ext cx="5778500" cy="29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38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D3D1FB-FCD8-064B-92C8-19C3305B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Question: How can we restore the format into “first_name von surname”?</a:t>
            </a:r>
          </a:p>
          <a:p>
            <a:pPr lvl="1"/>
            <a:r>
              <a:rPr lang="en-CN" dirty="0"/>
              <a:t>String operations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16EB61-FB5A-5944-924F-F442D710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Function in (Postgre)SQL</a:t>
            </a:r>
          </a:p>
        </p:txBody>
      </p:sp>
    </p:spTree>
    <p:extLst>
      <p:ext uri="{BB962C8B-B14F-4D97-AF65-F5344CB8AC3E}">
        <p14:creationId xmlns:p14="http://schemas.microsoft.com/office/powerpoint/2010/main" val="429179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D3D1FB-FCD8-064B-92C8-19C3305B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Question: How can we restore the format into “first_name von surname”?</a:t>
            </a:r>
          </a:p>
          <a:p>
            <a:pPr lvl="1"/>
            <a:r>
              <a:rPr lang="en-CN" dirty="0"/>
              <a:t>String operations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16EB61-FB5A-5944-924F-F442D710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Function in (Postgre)SQL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30FEA-5E58-C344-B743-BC1FD90F5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065" y="2819400"/>
            <a:ext cx="9376270" cy="48531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825DC7-5B95-D777-EC32-E003773D6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388" y="6629400"/>
            <a:ext cx="4061812" cy="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7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D3D1FB-FCD8-064B-92C8-19C3305B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Question: How can we restore the format into “first_name von surname”?</a:t>
            </a:r>
          </a:p>
          <a:p>
            <a:pPr lvl="1"/>
            <a:r>
              <a:rPr lang="en-CN" dirty="0"/>
              <a:t>String operations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16EB61-FB5A-5944-924F-F442D710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Function in (Postgre)SQL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30FEA-5E58-C344-B743-BC1FD90F5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065" y="2819400"/>
            <a:ext cx="9376270" cy="48531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3529C4-32FD-9A4B-ABD4-EF8941A14948}"/>
              </a:ext>
            </a:extLst>
          </p:cNvPr>
          <p:cNvSpPr/>
          <p:nvPr/>
        </p:nvSpPr>
        <p:spPr bwMode="auto">
          <a:xfrm>
            <a:off x="3200400" y="4006735"/>
            <a:ext cx="8229600" cy="2327563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E877B5-2AB5-CD49-B8E8-9A2492FCF244}"/>
              </a:ext>
            </a:extLst>
          </p:cNvPr>
          <p:cNvSpPr/>
          <p:nvPr/>
        </p:nvSpPr>
        <p:spPr bwMode="auto">
          <a:xfrm>
            <a:off x="3200400" y="4006735"/>
            <a:ext cx="838200" cy="336665"/>
          </a:xfrm>
          <a:prstGeom prst="rect">
            <a:avLst/>
          </a:prstGeom>
          <a:solidFill>
            <a:srgbClr val="A242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824DE-EC20-AC48-AF0E-A8E0D145631F}"/>
              </a:ext>
            </a:extLst>
          </p:cNvPr>
          <p:cNvSpPr/>
          <p:nvPr/>
        </p:nvSpPr>
        <p:spPr>
          <a:xfrm>
            <a:off x="8077200" y="3184549"/>
            <a:ext cx="3668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Then, how can we store this part to reuse it in the future?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8DFAE34-D3EC-B62F-C775-34C60105A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6629400"/>
            <a:ext cx="4061812" cy="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28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6F799F-1AEA-7C48-A142-AC8A54A3E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“Copy and paste” is not a good habit</a:t>
            </a:r>
          </a:p>
          <a:p>
            <a:pPr lvl="1"/>
            <a:r>
              <a:rPr lang="en-US" dirty="0"/>
              <a:t>Whenever you have painfully written something as complicated, which is pretty generic, you'd rather not copy and paste the code every time you need it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7D7003-A574-284C-BB6B-2A25A4AC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Function in (Postgre)SQL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5F97F-1476-A546-B659-2F8ACC67F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654918"/>
            <a:ext cx="7924800" cy="3660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FEDA12-8CBE-334A-BE6D-606AAE19B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331" y="3758727"/>
            <a:ext cx="2667000" cy="17789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&quot;No&quot; Symbol 7">
            <a:extLst>
              <a:ext uri="{FF2B5EF4-FFF2-40B4-BE49-F238E27FC236}">
                <a16:creationId xmlns:a16="http://schemas.microsoft.com/office/drawing/2014/main" id="{15CD4F09-0978-244D-9CBB-A3EDF3568C13}"/>
              </a:ext>
            </a:extLst>
          </p:cNvPr>
          <p:cNvSpPr/>
          <p:nvPr/>
        </p:nvSpPr>
        <p:spPr bwMode="auto">
          <a:xfrm>
            <a:off x="10424160" y="4868497"/>
            <a:ext cx="914400" cy="914400"/>
          </a:xfrm>
          <a:prstGeom prst="noSmoking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3549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453209-AAC7-764D-A9A5-E042A299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Store for Reuse</a:t>
            </a:r>
          </a:p>
          <a:p>
            <a:pPr lvl="1"/>
            <a:r>
              <a:rPr lang="en-CN" dirty="0"/>
              <a:t>In PostgreSQL, we can store the expression and reuse it in another context</a:t>
            </a:r>
          </a:p>
          <a:p>
            <a:r>
              <a:rPr lang="en-CN" dirty="0"/>
              <a:t>Self-defined Function</a:t>
            </a:r>
          </a:p>
          <a:p>
            <a:pPr lvl="1"/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function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A04B79-B593-F446-A2BB-F00CFCF0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Function in (Postgre)SQL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70A9F-0280-4643-90D6-0169B706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3558276"/>
            <a:ext cx="7067550" cy="39855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8368A3-1555-E64C-8B1A-61BBFE07D302}"/>
              </a:ext>
            </a:extLst>
          </p:cNvPr>
          <p:cNvSpPr/>
          <p:nvPr/>
        </p:nvSpPr>
        <p:spPr>
          <a:xfrm>
            <a:off x="7038975" y="7612611"/>
            <a:ext cx="73152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www.postgresql.org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/docs/current/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sql-createfunction.html</a:t>
            </a:r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EA5551-0FAF-724F-9063-240B21A5F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36" y="4076700"/>
            <a:ext cx="5661614" cy="3352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D39F60-650F-524E-A19F-DBA3D38910B4}"/>
              </a:ext>
            </a:extLst>
          </p:cNvPr>
          <p:cNvSpPr/>
          <p:nvPr/>
        </p:nvSpPr>
        <p:spPr>
          <a:xfrm>
            <a:off x="2150768" y="7350806"/>
            <a:ext cx="3486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panose="020F0502020204030203" pitchFamily="34" charset="77"/>
                <a:cs typeface="Consolas" panose="020B0609020204030204" pitchFamily="49" charset="0"/>
              </a:rPr>
              <a:t>…or, a simpler version</a:t>
            </a:r>
            <a:endParaRPr lang="en-CN" sz="2000" dirty="0">
              <a:latin typeface="Lato" panose="020F0502020204030203" pitchFamily="34" charset="77"/>
              <a:cs typeface="Consolas" panose="020B0609020204030204" pitchFamily="49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D77811F-8326-7B4A-8306-FFB7F9D8A77A}"/>
              </a:ext>
            </a:extLst>
          </p:cNvPr>
          <p:cNvSpPr/>
          <p:nvPr/>
        </p:nvSpPr>
        <p:spPr bwMode="auto">
          <a:xfrm rot="10800000">
            <a:off x="6581775" y="5208138"/>
            <a:ext cx="457200" cy="685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879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2EDA58-2327-A049-8557-01E973AC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How do we rewrite the name conversion expression into a function?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BD9EAF-E8CA-DF4A-847D-3EB3BB9B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Function in (Postgre)SQL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67550-DBA7-55B1-12BE-252FBCAA32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5302" y="2412404"/>
            <a:ext cx="9339796" cy="557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0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4DFCF-986F-084A-A4CA-1827BEF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0"/>
            <a:ext cx="12954000" cy="1422400"/>
          </a:xfrm>
        </p:spPr>
        <p:txBody>
          <a:bodyPr>
            <a:normAutofit/>
          </a:bodyPr>
          <a:lstStyle/>
          <a:p>
            <a:r>
              <a:rPr lang="en-CN" sz="5400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405671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96AE08-1AEF-72FD-944E-57D1758BDB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5302" y="2412404"/>
            <a:ext cx="9339796" cy="557775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2EDA58-2327-A049-8557-01E973AC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How do we rewrite the name conversion expression into a function?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BD9EAF-E8CA-DF4A-847D-3EB3BB9B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Function in (Postgre)SQL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596A29-7EFD-894A-992A-9B08F8210884}"/>
              </a:ext>
            </a:extLst>
          </p:cNvPr>
          <p:cNvSpPr/>
          <p:nvPr/>
        </p:nvSpPr>
        <p:spPr bwMode="auto">
          <a:xfrm>
            <a:off x="3200400" y="3505201"/>
            <a:ext cx="6629400" cy="335279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CF7F3-5BB8-BD4D-941F-1D12C37AE561}"/>
              </a:ext>
            </a:extLst>
          </p:cNvPr>
          <p:cNvSpPr/>
          <p:nvPr/>
        </p:nvSpPr>
        <p:spPr>
          <a:xfrm>
            <a:off x="7848600" y="2744570"/>
            <a:ext cx="563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Function name and the parameter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Format for variables and parameters: [name] [type]</a:t>
            </a:r>
          </a:p>
        </p:txBody>
      </p:sp>
    </p:spTree>
    <p:extLst>
      <p:ext uri="{BB962C8B-B14F-4D97-AF65-F5344CB8AC3E}">
        <p14:creationId xmlns:p14="http://schemas.microsoft.com/office/powerpoint/2010/main" val="2705111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E5EEFD-B41F-59D2-F802-ED2927D207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5302" y="2412404"/>
            <a:ext cx="9339796" cy="557775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2EDA58-2327-A049-8557-01E973AC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How do we rewrite the name conversion expression into a function?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BD9EAF-E8CA-DF4A-847D-3EB3BB9B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Function in (Postgre)SQL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596A29-7EFD-894A-992A-9B08F8210884}"/>
              </a:ext>
            </a:extLst>
          </p:cNvPr>
          <p:cNvSpPr/>
          <p:nvPr/>
        </p:nvSpPr>
        <p:spPr bwMode="auto">
          <a:xfrm>
            <a:off x="3200400" y="3779522"/>
            <a:ext cx="1828800" cy="276112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CF7F3-5BB8-BD4D-941F-1D12C37AE561}"/>
              </a:ext>
            </a:extLst>
          </p:cNvPr>
          <p:cNvSpPr/>
          <p:nvPr/>
        </p:nvSpPr>
        <p:spPr>
          <a:xfrm>
            <a:off x="5029200" y="3791634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Return type</a:t>
            </a:r>
          </a:p>
        </p:txBody>
      </p:sp>
    </p:spTree>
    <p:extLst>
      <p:ext uri="{BB962C8B-B14F-4D97-AF65-F5344CB8AC3E}">
        <p14:creationId xmlns:p14="http://schemas.microsoft.com/office/powerpoint/2010/main" val="3405978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E1870AB-6144-A3A7-4015-0EFDDAF8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5302" y="2412404"/>
            <a:ext cx="9339796" cy="557775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2EDA58-2327-A049-8557-01E973AC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How do we rewrite the name conversion expression into a function?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BD9EAF-E8CA-DF4A-847D-3EB3BB9B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Function in (Postgre)SQL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596A29-7EFD-894A-992A-9B08F8210884}"/>
              </a:ext>
            </a:extLst>
          </p:cNvPr>
          <p:cNvSpPr/>
          <p:nvPr/>
        </p:nvSpPr>
        <p:spPr bwMode="auto">
          <a:xfrm>
            <a:off x="3505200" y="4022910"/>
            <a:ext cx="381000" cy="276112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CF7F3-5BB8-BD4D-941F-1D12C37AE561}"/>
              </a:ext>
            </a:extLst>
          </p:cNvPr>
          <p:cNvSpPr/>
          <p:nvPr/>
        </p:nvSpPr>
        <p:spPr>
          <a:xfrm>
            <a:off x="1752599" y="5410200"/>
            <a:ext cx="923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Body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D3C4C6-4D78-9543-955E-9DBB607076D3}"/>
              </a:ext>
            </a:extLst>
          </p:cNvPr>
          <p:cNvSpPr/>
          <p:nvPr/>
        </p:nvSpPr>
        <p:spPr bwMode="auto">
          <a:xfrm>
            <a:off x="3173506" y="6961540"/>
            <a:ext cx="381000" cy="276112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A776F72-12AD-884B-AB1B-2C1EA37772C2}"/>
              </a:ext>
            </a:extLst>
          </p:cNvPr>
          <p:cNvSpPr/>
          <p:nvPr/>
        </p:nvSpPr>
        <p:spPr bwMode="auto">
          <a:xfrm>
            <a:off x="2476500" y="4022910"/>
            <a:ext cx="250298" cy="3214742"/>
          </a:xfrm>
          <a:prstGeom prst="leftBrace">
            <a:avLst>
              <a:gd name="adj1" fmla="val 53621"/>
              <a:gd name="adj2" fmla="val 50000"/>
            </a:avLst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8402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ACFC7C-62BD-09C5-E046-AA39DDD07E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5302" y="2412404"/>
            <a:ext cx="9339796" cy="557775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2EDA58-2327-A049-8557-01E973AC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How do we rewrite the name conversion expression into a function?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BD9EAF-E8CA-DF4A-847D-3EB3BB9B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Function in (Postgre)SQL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596A29-7EFD-894A-992A-9B08F8210884}"/>
              </a:ext>
            </a:extLst>
          </p:cNvPr>
          <p:cNvSpPr/>
          <p:nvPr/>
        </p:nvSpPr>
        <p:spPr bwMode="auto">
          <a:xfrm>
            <a:off x="3554506" y="4550964"/>
            <a:ext cx="7875494" cy="2154635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CF7F3-5BB8-BD4D-941F-1D12C37AE561}"/>
              </a:ext>
            </a:extLst>
          </p:cNvPr>
          <p:cNvSpPr/>
          <p:nvPr/>
        </p:nvSpPr>
        <p:spPr>
          <a:xfrm>
            <a:off x="6096000" y="4127500"/>
            <a:ext cx="5534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A very simple body: return the value of an expression</a:t>
            </a:r>
          </a:p>
        </p:txBody>
      </p:sp>
    </p:spTree>
    <p:extLst>
      <p:ext uri="{BB962C8B-B14F-4D97-AF65-F5344CB8AC3E}">
        <p14:creationId xmlns:p14="http://schemas.microsoft.com/office/powerpoint/2010/main" val="2644817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D1AA90-1363-9AA1-6EE7-EFCBD2AD5C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5302" y="2412404"/>
            <a:ext cx="9339796" cy="557775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2EDA58-2327-A049-8557-01E973AC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How do we rewrite the name conversion expression into a function?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BD9EAF-E8CA-DF4A-847D-3EB3BB9B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Function in (Postgre)SQL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596A29-7EFD-894A-992A-9B08F8210884}"/>
              </a:ext>
            </a:extLst>
          </p:cNvPr>
          <p:cNvSpPr/>
          <p:nvPr/>
        </p:nvSpPr>
        <p:spPr bwMode="auto">
          <a:xfrm>
            <a:off x="3554506" y="4550964"/>
            <a:ext cx="7875494" cy="2154635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CF7F3-5BB8-BD4D-941F-1D12C37AE561}"/>
              </a:ext>
            </a:extLst>
          </p:cNvPr>
          <p:cNvSpPr/>
          <p:nvPr/>
        </p:nvSpPr>
        <p:spPr>
          <a:xfrm>
            <a:off x="6096000" y="4127500"/>
            <a:ext cx="5534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A very simple body: return the value of an expression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993FD4-F71E-CA4C-BF1D-BA9D0FDF6285}"/>
              </a:ext>
            </a:extLst>
          </p:cNvPr>
          <p:cNvSpPr/>
          <p:nvPr/>
        </p:nvSpPr>
        <p:spPr>
          <a:xfrm>
            <a:off x="8863263" y="4681478"/>
            <a:ext cx="460339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Procedural extensions provide all the bells and whistles in a true (procedural) programming languages, such 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Error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29359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A79876-F6DC-E636-0C71-B2061F9F69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5302" y="2412404"/>
            <a:ext cx="9339796" cy="557775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2EDA58-2327-A049-8557-01E973AC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How do we rewrite the name conversion expression into a function?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BD9EAF-E8CA-DF4A-847D-3EB3BB9B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Function in (Postgre)SQL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596A29-7EFD-894A-992A-9B08F8210884}"/>
              </a:ext>
            </a:extLst>
          </p:cNvPr>
          <p:cNvSpPr/>
          <p:nvPr/>
        </p:nvSpPr>
        <p:spPr bwMode="auto">
          <a:xfrm>
            <a:off x="3581400" y="6934200"/>
            <a:ext cx="1828800" cy="393699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CF7F3-5BB8-BD4D-941F-1D12C37AE561}"/>
              </a:ext>
            </a:extLst>
          </p:cNvPr>
          <p:cNvSpPr/>
          <p:nvPr/>
        </p:nvSpPr>
        <p:spPr>
          <a:xfrm>
            <a:off x="5498071" y="6572071"/>
            <a:ext cx="8294129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Language Type</a:t>
            </a:r>
          </a:p>
          <a:p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PostgreSQL supports 4 procedural languages:</a:t>
            </a:r>
          </a:p>
          <a:p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PL/</a:t>
            </a:r>
            <a:r>
              <a:rPr lang="en-US" altLang="zh-CN" sz="1800" dirty="0" err="1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pgSQL</a:t>
            </a:r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, PL/</a:t>
            </a:r>
            <a:r>
              <a:rPr lang="en-US" altLang="zh-CN" sz="1800" dirty="0" err="1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Tcl</a:t>
            </a:r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, PL/Perl, and PL/Python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Tcl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, Perl, and Python are famous scripting languages in case you don’t know</a:t>
            </a:r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0463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B01AC8A-84A8-AED8-90FC-B869A409EC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645302" y="2412404"/>
            <a:ext cx="9339796" cy="557775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2EDA58-2327-A049-8557-01E973AC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How do we rewrite the name conversion expression into a function?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BD9EAF-E8CA-DF4A-847D-3EB3BB9B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Function in (Postgre)SQL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596A29-7EFD-894A-992A-9B08F8210884}"/>
              </a:ext>
            </a:extLst>
          </p:cNvPr>
          <p:cNvSpPr/>
          <p:nvPr/>
        </p:nvSpPr>
        <p:spPr bwMode="auto">
          <a:xfrm>
            <a:off x="3581400" y="6934200"/>
            <a:ext cx="1828800" cy="393699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3E3771-4133-8649-B5D8-169ECC206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744" y="2425700"/>
            <a:ext cx="5048571" cy="3238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7A16BF-617D-0848-A3DF-8828F660483A}"/>
              </a:ext>
            </a:extLst>
          </p:cNvPr>
          <p:cNvSpPr/>
          <p:nvPr/>
        </p:nvSpPr>
        <p:spPr>
          <a:xfrm>
            <a:off x="5747765" y="5428645"/>
            <a:ext cx="5534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Yes, we can even use Python to write functions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2001966-5290-764F-BD1D-3BC13ABF2EF3}"/>
              </a:ext>
            </a:extLst>
          </p:cNvPr>
          <p:cNvSpPr/>
          <p:nvPr/>
        </p:nvSpPr>
        <p:spPr bwMode="auto">
          <a:xfrm rot="10800000">
            <a:off x="6741334" y="5815906"/>
            <a:ext cx="573866" cy="65444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7860A1-68C4-EF4A-BDDA-1D2D90D87803}"/>
              </a:ext>
            </a:extLst>
          </p:cNvPr>
          <p:cNvSpPr/>
          <p:nvPr/>
        </p:nvSpPr>
        <p:spPr>
          <a:xfrm>
            <a:off x="5498071" y="6572071"/>
            <a:ext cx="8294129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Language Type</a:t>
            </a:r>
          </a:p>
          <a:p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PostgreSQL supports 4 procedural languages:</a:t>
            </a:r>
          </a:p>
          <a:p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PL/</a:t>
            </a:r>
            <a:r>
              <a:rPr lang="en-US" altLang="zh-CN" sz="1800" dirty="0" err="1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pgSQL</a:t>
            </a:r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, PL/</a:t>
            </a:r>
            <a:r>
              <a:rPr lang="en-US" altLang="zh-CN" sz="1800" dirty="0" err="1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Tcl</a:t>
            </a:r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, PL/Perl, and PL/Python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Tcl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, Perl, and Python are famous scripting languages in case you don’t know</a:t>
            </a:r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2690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687AFD-9245-CA4C-B3C1-B189782A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your function is created, you can use it as if it were any built-in function.</a:t>
            </a:r>
          </a:p>
          <a:p>
            <a:pPr marL="0" indent="0">
              <a:buNone/>
            </a:pP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80091E-EE32-3B44-A283-9D0F22B0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Function in (Postgre)SQL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921A5-C722-1841-9E3C-308A22AF2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3305699"/>
            <a:ext cx="5994400" cy="29681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619E3D-E259-4A4D-9A94-BFC2F813561D}"/>
              </a:ext>
            </a:extLst>
          </p:cNvPr>
          <p:cNvSpPr/>
          <p:nvPr/>
        </p:nvSpPr>
        <p:spPr bwMode="auto">
          <a:xfrm>
            <a:off x="5791200" y="4521200"/>
            <a:ext cx="3810000" cy="371998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1840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760277-262F-8D42-BC86-B8F1B6FC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We can run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CN" dirty="0"/>
              <a:t> queries in functions</a:t>
            </a:r>
          </a:p>
          <a:p>
            <a:pPr lvl="1"/>
            <a:r>
              <a:rPr lang="en-CN" dirty="0"/>
              <a:t>Example: design a function “get_country_name” to transform the country codes into country names based on the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CN" dirty="0"/>
              <a:t> table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24B77B-800C-4140-B4A2-8583C011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Function in (Postgre)SQL</a:t>
            </a:r>
          </a:p>
        </p:txBody>
      </p:sp>
    </p:spTree>
    <p:extLst>
      <p:ext uri="{BB962C8B-B14F-4D97-AF65-F5344CB8AC3E}">
        <p14:creationId xmlns:p14="http://schemas.microsoft.com/office/powerpoint/2010/main" val="741309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760277-262F-8D42-BC86-B8F1B6FC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We can run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CN" dirty="0"/>
              <a:t> queries in functions</a:t>
            </a:r>
          </a:p>
          <a:p>
            <a:pPr lvl="1"/>
            <a:r>
              <a:rPr lang="en-CN" dirty="0"/>
              <a:t>Example: design a function “get_country_name” to transform the country codes into country names based on the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CN" dirty="0"/>
              <a:t> table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24B77B-800C-4140-B4A2-8583C011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Function in (Postgre)SQL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DDA8C-8DDA-8143-A35E-0704272B0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76600"/>
            <a:ext cx="6248400" cy="48254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6F30C-18F1-A04F-9AA2-D07CECC38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3429000"/>
            <a:ext cx="5854700" cy="20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4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AA344A-39D5-3149-BC19-277B6127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DBMS provides a series of built-in functions</a:t>
            </a:r>
          </a:p>
          <a:p>
            <a:pPr lvl="1"/>
            <a:r>
              <a:rPr lang="en-US" dirty="0"/>
              <a:t>E.g., </a:t>
            </a:r>
            <a:r>
              <a:rPr lang="en-CN" dirty="0"/>
              <a:t>Scalar function, aggregation function, window function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A0FB6E-1FC5-3249-BCB0-14A8BEDC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7D920-7319-EA46-AEAC-44F80B0F6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1158"/>
            <a:ext cx="4542320" cy="2106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B686AD-95E5-2A4D-B547-932AC0740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881" y="4428306"/>
            <a:ext cx="4542320" cy="2334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DD1ABA-BA06-BF4F-BC91-224412C9A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3718961"/>
            <a:ext cx="6134100" cy="32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A609F1-C86B-F946-ADF4-F697B9536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5068957"/>
            <a:ext cx="7327900" cy="14298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2836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760277-262F-8D42-BC86-B8F1B6FC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We can run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CN" dirty="0"/>
              <a:t> queries in functions</a:t>
            </a:r>
          </a:p>
          <a:p>
            <a:pPr lvl="1"/>
            <a:r>
              <a:rPr lang="en-CN" dirty="0"/>
              <a:t>Example: design a function “get_country_name” to transform the country codes into country names based on the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CN" dirty="0"/>
              <a:t> table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24B77B-800C-4140-B4A2-8583C011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Function in (Postgre)SQL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DDA8C-8DDA-8143-A35E-0704272B0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76600"/>
            <a:ext cx="6248400" cy="48254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6F30C-18F1-A04F-9AA2-D07CECC38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3429000"/>
            <a:ext cx="5854700" cy="204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EE1F3-80F3-BD4B-87BD-285C84D2B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5584500"/>
            <a:ext cx="4483100" cy="2590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F3B9EB-354A-D341-A2DF-F084415E04F9}"/>
              </a:ext>
            </a:extLst>
          </p:cNvPr>
          <p:cNvSpPr/>
          <p:nvPr/>
        </p:nvSpPr>
        <p:spPr>
          <a:xfrm>
            <a:off x="7646068" y="5597200"/>
            <a:ext cx="6043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… seems to be an easy way to get rid of </a:t>
            </a:r>
            <a:r>
              <a:rPr lang="en-US" altLang="zh-CN" sz="18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 operations?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38F537-4429-5D4A-9F91-56A662F14935}"/>
              </a:ext>
            </a:extLst>
          </p:cNvPr>
          <p:cNvSpPr/>
          <p:nvPr/>
        </p:nvSpPr>
        <p:spPr bwMode="auto">
          <a:xfrm>
            <a:off x="7543800" y="5501950"/>
            <a:ext cx="6248400" cy="2590800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63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4460FC-D6A5-794F-82D6-E985162A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“Cultural Mismatch”</a:t>
            </a:r>
          </a:p>
          <a:p>
            <a:pPr lvl="1"/>
            <a:r>
              <a:rPr lang="en-US" dirty="0"/>
              <a:t>Here we have a problem, because there is a </a:t>
            </a:r>
            <a:r>
              <a:rPr lang="en-US" dirty="0">
                <a:solidFill>
                  <a:srgbClr val="A2424F"/>
                </a:solidFill>
              </a:rPr>
              <a:t>big cultural gap</a:t>
            </a:r>
            <a:r>
              <a:rPr lang="en-US" dirty="0"/>
              <a:t> between the </a:t>
            </a:r>
            <a:r>
              <a:rPr lang="en-US" dirty="0">
                <a:solidFill>
                  <a:srgbClr val="1086B9"/>
                </a:solidFill>
              </a:rPr>
              <a:t>relational mindset</a:t>
            </a:r>
            <a:r>
              <a:rPr lang="en-US" dirty="0"/>
              <a:t> and </a:t>
            </a:r>
            <a:r>
              <a:rPr lang="en-US" dirty="0">
                <a:solidFill>
                  <a:srgbClr val="1086B9"/>
                </a:solidFill>
              </a:rPr>
              <a:t>procedural processing</a:t>
            </a:r>
            <a:r>
              <a:rPr lang="en-US" dirty="0"/>
              <a:t>.</a:t>
            </a:r>
          </a:p>
          <a:p>
            <a:pPr lvl="1"/>
            <a:endParaRPr lang="en-CN" dirty="0"/>
          </a:p>
          <a:p>
            <a:pPr lvl="1"/>
            <a:r>
              <a:rPr lang="en-US" dirty="0"/>
              <a:t>A “look-up function” forces a “one row at a time” join which in most cases will be dreadful</a:t>
            </a:r>
            <a:endParaRPr lang="en-CN" dirty="0"/>
          </a:p>
          <a:p>
            <a:pPr lvl="1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094B91-9921-E04A-ABE9-EF641CBF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Function in (Postgre)SQL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B2D15-A2E5-9148-9799-27E0CF88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105400"/>
            <a:ext cx="5854700" cy="2041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88CE50-3F4F-624A-B6B8-BF9AFA18B37C}"/>
              </a:ext>
            </a:extLst>
          </p:cNvPr>
          <p:cNvSpPr/>
          <p:nvPr/>
        </p:nvSpPr>
        <p:spPr>
          <a:xfrm>
            <a:off x="7048500" y="5925234"/>
            <a:ext cx="6043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For each row in movies, the </a:t>
            </a:r>
            <a:r>
              <a:rPr lang="en-US" altLang="zh-CN" sz="18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 query in </a:t>
            </a:r>
            <a:r>
              <a:rPr lang="en-US" altLang="zh-CN" sz="1800" dirty="0" err="1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get_country_name</a:t>
            </a:r>
            <a:r>
              <a:rPr lang="en-US" altLang="zh-CN" sz="18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 is executed once</a:t>
            </a:r>
          </a:p>
        </p:txBody>
      </p:sp>
    </p:spTree>
    <p:extLst>
      <p:ext uri="{BB962C8B-B14F-4D97-AF65-F5344CB8AC3E}">
        <p14:creationId xmlns:p14="http://schemas.microsoft.com/office/powerpoint/2010/main" val="4054334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BE0E37-B8A8-4146-930D-9802C1F48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9810750" cy="5334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Tom </a:t>
            </a:r>
            <a:r>
              <a:rPr lang="en-US" b="1" dirty="0" err="1">
                <a:solidFill>
                  <a:srgbClr val="0070C0"/>
                </a:solidFill>
              </a:rPr>
              <a:t>Kyte</a:t>
            </a:r>
            <a:r>
              <a:rPr lang="en-US" dirty="0"/>
              <a:t>, who is a Senior Technology Architect at Oracle, says that his mantra is:</a:t>
            </a:r>
          </a:p>
          <a:p>
            <a:pPr lvl="1"/>
            <a:r>
              <a:rPr lang="en-US" dirty="0"/>
              <a:t>You should do it in a single SQL statement if at all possible.</a:t>
            </a:r>
          </a:p>
          <a:p>
            <a:pPr lvl="1"/>
            <a:r>
              <a:rPr lang="en-US" dirty="0"/>
              <a:t>If you cannot do it in a single SQL statement, then do it in PL/SQL (as little PL/SQL as possible!)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000" dirty="0"/>
              <a:t>And some other suggestions (from your lecturer):</a:t>
            </a:r>
          </a:p>
          <a:p>
            <a:pPr lvl="2"/>
            <a:r>
              <a:rPr lang="en-US" sz="1800" dirty="0"/>
              <a:t>You should ask for help from someone more experienced than you</a:t>
            </a:r>
          </a:p>
          <a:p>
            <a:pPr lvl="3"/>
            <a:r>
              <a:rPr lang="en-US" sz="1400" dirty="0" err="1"/>
              <a:t>Stackoverflow</a:t>
            </a:r>
            <a:r>
              <a:rPr lang="en-US" sz="1400" dirty="0"/>
              <a:t>, forums, Google, etc.</a:t>
            </a:r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70307E-5F01-454E-A880-8E12EDD5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 on Procedural SQL (PL/SQL)</a:t>
            </a:r>
            <a:endParaRPr lang="en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DAE027-72D3-4645-B60F-C13B19078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1937828"/>
            <a:ext cx="2190750" cy="2176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362EDB-BB81-CF43-AF6A-54CE59AA8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50" y="4510494"/>
            <a:ext cx="3448050" cy="3020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3392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4DFCF-986F-084A-A4CA-1827BEF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0"/>
            <a:ext cx="12954000" cy="1422400"/>
          </a:xfrm>
        </p:spPr>
        <p:txBody>
          <a:bodyPr>
            <a:normAutofit/>
          </a:bodyPr>
          <a:lstStyle/>
          <a:p>
            <a:r>
              <a:rPr lang="en-CN" sz="5400" dirty="0"/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235222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017B25-A07D-3895-CF17-44AD12C8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sz="2800" dirty="0"/>
              <a:t>Generally,</a:t>
            </a:r>
          </a:p>
          <a:p>
            <a:pPr lvl="1"/>
            <a:r>
              <a:rPr lang="en-CN" sz="2400" dirty="0"/>
              <a:t>“Function” comes from mathematics</a:t>
            </a:r>
          </a:p>
          <a:p>
            <a:pPr lvl="2"/>
            <a:r>
              <a:rPr lang="en-CN" sz="2000" dirty="0"/>
              <a:t>… which calculates a value with a given input (or to say, map a value to another)</a:t>
            </a:r>
          </a:p>
          <a:p>
            <a:pPr lvl="2"/>
            <a:r>
              <a:rPr lang="en-CN" sz="2000" dirty="0"/>
              <a:t>Thus, functions always have a return value</a:t>
            </a:r>
          </a:p>
          <a:p>
            <a:pPr lvl="1"/>
            <a:r>
              <a:rPr lang="en-CN" sz="2400" dirty="0"/>
              <a:t>”Procedure” comes from programming</a:t>
            </a:r>
          </a:p>
          <a:p>
            <a:pPr lvl="2"/>
            <a:r>
              <a:rPr lang="en-CN" sz="2000" dirty="0"/>
              <a:t>… which is used to describe a set of instructions that will be executed in order</a:t>
            </a:r>
          </a:p>
          <a:p>
            <a:pPr lvl="2"/>
            <a:r>
              <a:rPr lang="en-CN" sz="2000" dirty="0"/>
              <a:t>… and does NOT (necessarily) have a return value</a:t>
            </a:r>
          </a:p>
          <a:p>
            <a:r>
              <a:rPr lang="en-CN" sz="2800" dirty="0"/>
              <a:t>However,</a:t>
            </a:r>
          </a:p>
          <a:p>
            <a:pPr lvl="1"/>
            <a:r>
              <a:rPr lang="en-CN" sz="2400" dirty="0"/>
              <a:t>Sometimes, the two terms are used for representing the same thing</a:t>
            </a:r>
          </a:p>
          <a:p>
            <a:pPr lvl="2"/>
            <a:r>
              <a:rPr lang="en-CN" sz="2000" dirty="0"/>
              <a:t>e.g., procedures are called functions as well</a:t>
            </a:r>
          </a:p>
          <a:p>
            <a:pPr lvl="1"/>
            <a:r>
              <a:rPr lang="en-CN" sz="2400" dirty="0"/>
              <a:t>You need to be careful when meeting both terms</a:t>
            </a:r>
          </a:p>
          <a:p>
            <a:pPr lvl="2"/>
            <a:r>
              <a:rPr lang="en-CN" sz="2000" dirty="0"/>
              <a:t>Always identify the exact meaning of each term and see whether they have different or the same meaning(s)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308BBF-2CCF-85A3-D96D-9703DA09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Functions vs. Procedures</a:t>
            </a:r>
          </a:p>
        </p:txBody>
      </p:sp>
    </p:spTree>
    <p:extLst>
      <p:ext uri="{BB962C8B-B14F-4D97-AF65-F5344CB8AC3E}">
        <p14:creationId xmlns:p14="http://schemas.microsoft.com/office/powerpoint/2010/main" val="3278214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79E9E2-5E24-E579-90E3-0F98EA549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It follows the general definition of functions and procedures</a:t>
            </a:r>
          </a:p>
          <a:p>
            <a:pPr lvl="1"/>
            <a:r>
              <a:rPr lang="en-CN" dirty="0">
                <a:solidFill>
                  <a:srgbClr val="A2424F"/>
                </a:solidFill>
              </a:rPr>
              <a:t>Function</a:t>
            </a:r>
            <a:r>
              <a:rPr lang="en-CN" dirty="0"/>
              <a:t>: return a value</a:t>
            </a:r>
          </a:p>
          <a:p>
            <a:pPr lvl="1"/>
            <a:r>
              <a:rPr lang="en-CN" dirty="0">
                <a:solidFill>
                  <a:srgbClr val="A2424F"/>
                </a:solidFill>
              </a:rPr>
              <a:t>Procedure</a:t>
            </a:r>
            <a:r>
              <a:rPr lang="en-CN" dirty="0"/>
              <a:t>: return </a:t>
            </a:r>
            <a:r>
              <a:rPr lang="en-CN" dirty="0">
                <a:solidFill>
                  <a:srgbClr val="A2424F"/>
                </a:solidFill>
              </a:rPr>
              <a:t>NO</a:t>
            </a:r>
            <a:r>
              <a:rPr lang="en-CN" dirty="0"/>
              <a:t> value</a:t>
            </a:r>
          </a:p>
          <a:p>
            <a:pPr lvl="1"/>
            <a:endParaRPr lang="en-CN" dirty="0"/>
          </a:p>
          <a:p>
            <a:r>
              <a:rPr lang="en-CN" dirty="0"/>
              <a:t>However,</a:t>
            </a:r>
          </a:p>
          <a:p>
            <a:pPr lvl="1"/>
            <a:r>
              <a:rPr lang="en-CN" dirty="0"/>
              <a:t>For some historical reasons, PostgreSQL actually has no implementation specifically for procedures</a:t>
            </a:r>
          </a:p>
          <a:p>
            <a:pPr lvl="2"/>
            <a:r>
              <a:rPr lang="en-CN" dirty="0"/>
              <a:t>It shares the same mechanism with functions and treats the procedures as “void functions”</a:t>
            </a:r>
          </a:p>
          <a:p>
            <a:pPr lvl="1"/>
            <a:r>
              <a:rPr lang="en-CN" dirty="0"/>
              <a:t>* But for some other database systems, there are separate implementations for functions and procedures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BF0329-6A47-A2A2-8D78-7064A734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Functions and Procedures in (Postgre)SQL</a:t>
            </a:r>
          </a:p>
        </p:txBody>
      </p:sp>
    </p:spTree>
    <p:extLst>
      <p:ext uri="{BB962C8B-B14F-4D97-AF65-F5344CB8AC3E}">
        <p14:creationId xmlns:p14="http://schemas.microsoft.com/office/powerpoint/2010/main" val="3730063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692CE4-2881-C1E6-F52E-7F7FDDFE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For business logics</a:t>
            </a:r>
          </a:p>
          <a:p>
            <a:pPr lvl="1"/>
            <a:r>
              <a:rPr lang="en-CN" dirty="0"/>
              <a:t>One requirement may need a series of SQL querys and statements</a:t>
            </a:r>
          </a:p>
          <a:p>
            <a:pPr lvl="1"/>
            <a:endParaRPr lang="en-US" dirty="0"/>
          </a:p>
          <a:p>
            <a:pPr lvl="1"/>
            <a:endParaRPr lang="en-CN" dirty="0"/>
          </a:p>
          <a:p>
            <a:pPr lvl="1"/>
            <a:r>
              <a:rPr lang="en-CN" dirty="0"/>
              <a:t>Example: Insert a new movie into the databases</a:t>
            </a:r>
          </a:p>
          <a:p>
            <a:pPr lvl="2"/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movies</a:t>
            </a:r>
            <a:r>
              <a:rPr lang="en-CN" dirty="0"/>
              <a:t> table: basic information for the movie</a:t>
            </a:r>
          </a:p>
          <a:p>
            <a:pPr lvl="2"/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CN" dirty="0"/>
              <a:t> table: transformation between country names and codes</a:t>
            </a:r>
          </a:p>
          <a:p>
            <a:pPr lvl="2"/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r>
              <a:rPr lang="en-CN" dirty="0"/>
              <a:t> table: new actors / directors</a:t>
            </a:r>
          </a:p>
          <a:p>
            <a:pPr lvl="2"/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credits</a:t>
            </a:r>
            <a:r>
              <a:rPr lang="en-CN" dirty="0"/>
              <a:t> table: new credit information</a:t>
            </a:r>
          </a:p>
          <a:p>
            <a:pPr lvl="2"/>
            <a:endParaRPr lang="en-CN" dirty="0"/>
          </a:p>
          <a:p>
            <a:pPr lvl="2"/>
            <a:r>
              <a:rPr lang="en-CN" dirty="0">
                <a:solidFill>
                  <a:srgbClr val="A2424F"/>
                </a:solidFill>
              </a:rPr>
              <a:t>Problem</a:t>
            </a:r>
            <a:r>
              <a:rPr lang="en-CN" dirty="0"/>
              <a:t>: Update all the tables? Input validation? Code reuse? Security?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362776-2CD2-69B1-D259-5143016B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When to Use Procedures</a:t>
            </a:r>
          </a:p>
        </p:txBody>
      </p:sp>
    </p:spTree>
    <p:extLst>
      <p:ext uri="{BB962C8B-B14F-4D97-AF65-F5344CB8AC3E}">
        <p14:creationId xmlns:p14="http://schemas.microsoft.com/office/powerpoint/2010/main" val="1958669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8381A5-FF7A-2537-3D65-65798257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For the requirement of adding a movie:</a:t>
            </a:r>
          </a:p>
          <a:p>
            <a:pPr lvl="1"/>
            <a:r>
              <a:rPr lang="en-CN" dirty="0"/>
              <a:t>We may have a series queries to execute when inserting only one movie</a:t>
            </a:r>
          </a:p>
          <a:p>
            <a:pPr lvl="1"/>
            <a:endParaRPr lang="en-CN" dirty="0"/>
          </a:p>
          <a:p>
            <a:pPr lvl="1"/>
            <a:r>
              <a:rPr lang="en-CN" dirty="0"/>
              <a:t>How about one call for all the processes?</a:t>
            </a:r>
          </a:p>
          <a:p>
            <a:pPr lvl="2"/>
            <a:r>
              <a:rPr lang="en-CN" dirty="0"/>
              <a:t>Benefit 1: Network overhead</a:t>
            </a:r>
          </a:p>
          <a:p>
            <a:pPr lvl="3"/>
            <a:r>
              <a:rPr lang="en-CN" dirty="0"/>
              <a:t>When running multiple queries, </a:t>
            </a:r>
            <a:r>
              <a:rPr lang="en-US" dirty="0"/>
              <a:t>you are going to waste time chatting over the network with the remote serve</a:t>
            </a:r>
            <a:r>
              <a:rPr lang="en-US" altLang="zh-CN" dirty="0"/>
              <a:t>r</a:t>
            </a:r>
            <a:endParaRPr lang="en-US" dirty="0"/>
          </a:p>
          <a:p>
            <a:pPr lvl="2"/>
            <a:r>
              <a:rPr lang="en-US" dirty="0"/>
              <a:t>Benefit 2: Security</a:t>
            </a:r>
          </a:p>
          <a:p>
            <a:pPr lvl="3"/>
            <a:r>
              <a:rPr lang="en-US" dirty="0"/>
              <a:t>You can prevent users from modifying data otherwise than by calling carefully written and well tested procedures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EA68E4-D62D-5479-D592-A96B58F0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When to Use Procedures</a:t>
            </a:r>
          </a:p>
        </p:txBody>
      </p:sp>
    </p:spTree>
    <p:extLst>
      <p:ext uri="{BB962C8B-B14F-4D97-AF65-F5344CB8AC3E}">
        <p14:creationId xmlns:p14="http://schemas.microsoft.com/office/powerpoint/2010/main" val="3735868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0457F9-411B-D6E8-5D22-176A23B9E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The information provided for a new movie:</a:t>
            </a:r>
          </a:p>
          <a:p>
            <a:pPr lvl="1"/>
            <a:r>
              <a:rPr lang="en-CN" dirty="0"/>
              <a:t>Title</a:t>
            </a:r>
          </a:p>
          <a:p>
            <a:pPr lvl="1"/>
            <a:r>
              <a:rPr lang="en-CN" dirty="0"/>
              <a:t>Year</a:t>
            </a:r>
          </a:p>
          <a:p>
            <a:pPr lvl="1"/>
            <a:r>
              <a:rPr lang="en-CN" dirty="0"/>
              <a:t>Country Name</a:t>
            </a:r>
          </a:p>
          <a:p>
            <a:pPr lvl="2"/>
            <a:r>
              <a:rPr lang="en-CN" dirty="0"/>
              <a:t>Note: Name, not code. Country codes are not user-friendly</a:t>
            </a:r>
          </a:p>
          <a:p>
            <a:pPr lvl="3"/>
            <a:r>
              <a:rPr lang="en-CN" dirty="0"/>
              <a:t>E.g. Which country does “at” represent? ”al”? “ma”? “li”?</a:t>
            </a:r>
          </a:p>
          <a:p>
            <a:pPr lvl="1"/>
            <a:r>
              <a:rPr lang="en-CN" dirty="0"/>
              <a:t>Director</a:t>
            </a:r>
          </a:p>
          <a:p>
            <a:pPr lvl="1"/>
            <a:r>
              <a:rPr lang="en-CN" dirty="0"/>
              <a:t>Actor 1</a:t>
            </a:r>
          </a:p>
          <a:p>
            <a:pPr lvl="1"/>
            <a:r>
              <a:rPr lang="en-CN" dirty="0"/>
              <a:t>Actor 2</a:t>
            </a:r>
          </a:p>
          <a:p>
            <a:pPr lvl="2"/>
            <a:r>
              <a:rPr lang="en-CN" dirty="0"/>
              <a:t>Let’s only consider a situation where only one director and at most two actors are allowed</a:t>
            </a:r>
          </a:p>
          <a:p>
            <a:pPr lvl="2"/>
            <a:r>
              <a:rPr lang="en-CN" dirty="0"/>
              <a:t>It will be more difficult when the number of people are flexible</a:t>
            </a:r>
          </a:p>
          <a:p>
            <a:pPr lvl="1"/>
            <a:endParaRPr lang="en-CN" dirty="0"/>
          </a:p>
          <a:p>
            <a:pPr lvl="1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6CF05A-1F63-500D-8A67-E61B22AD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Example: Adding a New Movie</a:t>
            </a:r>
          </a:p>
        </p:txBody>
      </p:sp>
    </p:spTree>
    <p:extLst>
      <p:ext uri="{BB962C8B-B14F-4D97-AF65-F5344CB8AC3E}">
        <p14:creationId xmlns:p14="http://schemas.microsoft.com/office/powerpoint/2010/main" val="2196748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CA35CF-0295-3D1D-462D-3D029EA7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6248401" cy="5334000"/>
          </a:xfrm>
        </p:spPr>
        <p:txBody>
          <a:bodyPr/>
          <a:lstStyle/>
          <a:p>
            <a:r>
              <a:rPr lang="en-CN" dirty="0"/>
              <a:t>Insert and check the values, constraints, existence, duplicates, etc</a:t>
            </a:r>
          </a:p>
          <a:p>
            <a:endParaRPr lang="en-CN" dirty="0"/>
          </a:p>
          <a:p>
            <a:r>
              <a:rPr lang="en-CN" dirty="0"/>
              <a:t>A series of inter-related statements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6D4257-9DAD-ACD8-E18B-0EAE691E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 Typical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156F5-CF14-5030-C7A4-A50523D0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26894"/>
            <a:ext cx="6776388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5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DBCA8E-0FC2-0C4D-AB0C-B4E87290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Sometimes the built-in functions cannot fulfill our requirements</a:t>
            </a:r>
          </a:p>
          <a:p>
            <a:pPr lvl="1"/>
            <a:r>
              <a:rPr lang="en-CN" dirty="0"/>
              <a:t>And the power of declarative language (SQL) is not enough</a:t>
            </a:r>
          </a:p>
          <a:p>
            <a:pPr lvl="1"/>
            <a:endParaRPr lang="en-CN" dirty="0"/>
          </a:p>
          <a:p>
            <a:r>
              <a:rPr lang="en-US" dirty="0"/>
              <a:t>Most DBMS implement a built-in, SQL-based programming language</a:t>
            </a:r>
          </a:p>
          <a:p>
            <a:pPr lvl="1"/>
            <a:r>
              <a:rPr lang="en-US" dirty="0"/>
              <a:t>A procedural extension to SQL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3A6F81-C250-C547-91F8-90228F2C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Self-defined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3304199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1CADC3-045E-B5C8-5483-90BB79526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6705600" cy="5334000"/>
          </a:xfrm>
        </p:spPr>
        <p:txBody>
          <a:bodyPr/>
          <a:lstStyle/>
          <a:p>
            <a:r>
              <a:rPr lang="en-CN" dirty="0"/>
              <a:t>How can we pack them into a single execution unit?</a:t>
            </a:r>
          </a:p>
          <a:p>
            <a:pPr lvl="1"/>
            <a:r>
              <a:rPr lang="en-CN" dirty="0"/>
              <a:t>Minimize the communication between the client program we are using and the database server</a:t>
            </a:r>
          </a:p>
          <a:p>
            <a:pPr lvl="2"/>
            <a:r>
              <a:rPr lang="en-CN" dirty="0"/>
              <a:t>Client program = DataGrip, 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psql</a:t>
            </a:r>
            <a:r>
              <a:rPr lang="en-CN" dirty="0"/>
              <a:t>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CAF757-F8CB-CD01-5FA6-B495DBBD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 Typical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96E5A-7AF9-2643-1C81-C8C8B24FB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26894"/>
            <a:ext cx="6776388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80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BFC490-638B-B131-0A30-D63308E4E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One thing to optimize: 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insert into … select</a:t>
            </a:r>
          </a:p>
          <a:p>
            <a:pPr lvl="1"/>
            <a:endParaRPr lang="en-CN" dirty="0"/>
          </a:p>
          <a:p>
            <a:endParaRPr lang="en-CN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423FD9-1EA4-9191-B7EA-40694BBD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insert into select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A95F3-C36D-BF08-C409-087DFEBB9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163" y="2235787"/>
            <a:ext cx="9044073" cy="56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73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CF26CF-2268-A0B2-0F2A-CFD5714A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5676900" cy="5334000"/>
          </a:xfrm>
        </p:spPr>
        <p:txBody>
          <a:bodyPr/>
          <a:lstStyle/>
          <a:p>
            <a:r>
              <a:rPr lang="en-CN" dirty="0"/>
              <a:t>Use 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insert into select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B61C89-AF8E-0E44-7DF2-032B6337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0"/>
            <a:ext cx="4800600" cy="1422400"/>
          </a:xfrm>
        </p:spPr>
        <p:txBody>
          <a:bodyPr>
            <a:normAutofit/>
          </a:bodyPr>
          <a:lstStyle/>
          <a:p>
            <a:r>
              <a:rPr lang="en-CN" sz="4000" dirty="0"/>
              <a:t>Optimize the Insertion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17E5C-8FE1-CE13-09A8-EC0B93344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26187"/>
            <a:ext cx="4800600" cy="777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18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CF26CF-2268-A0B2-0F2A-CFD5714A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5676900" cy="5334000"/>
          </a:xfrm>
        </p:spPr>
        <p:txBody>
          <a:bodyPr/>
          <a:lstStyle/>
          <a:p>
            <a:r>
              <a:rPr lang="en-CN" dirty="0"/>
              <a:t>Use 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insert into select</a:t>
            </a:r>
          </a:p>
          <a:p>
            <a:endParaRPr lang="en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N" dirty="0">
                <a:latin typeface="Lato" panose="020F0502020204030203" pitchFamily="34" charset="77"/>
                <a:cs typeface="Consolas" panose="020B0609020204030204" pitchFamily="49" charset="0"/>
              </a:rPr>
              <a:t>Combine the queries of 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B61C89-AF8E-0E44-7DF2-032B6337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0"/>
            <a:ext cx="5676900" cy="1651000"/>
          </a:xfrm>
        </p:spPr>
        <p:txBody>
          <a:bodyPr>
            <a:normAutofit/>
          </a:bodyPr>
          <a:lstStyle/>
          <a:p>
            <a:r>
              <a:rPr lang="en-CN" sz="4000" dirty="0"/>
              <a:t>Further Optimize the Insertion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6D4ED-0BEB-58B2-791E-4ED73014A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26187"/>
            <a:ext cx="4800600" cy="777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1BCFFD-91BF-90E5-2F47-0DCB48B3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142" y="226187"/>
            <a:ext cx="4785223" cy="57681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2601F8-EB0A-40F6-179F-BA7242915D8C}"/>
              </a:ext>
            </a:extLst>
          </p:cNvPr>
          <p:cNvSpPr/>
          <p:nvPr/>
        </p:nvSpPr>
        <p:spPr bwMode="auto">
          <a:xfrm>
            <a:off x="6019800" y="2468418"/>
            <a:ext cx="3865718" cy="4846782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92B722C-4590-FFBD-FB96-44BD3ABCF181}"/>
              </a:ext>
            </a:extLst>
          </p:cNvPr>
          <p:cNvSpPr/>
          <p:nvPr/>
        </p:nvSpPr>
        <p:spPr bwMode="auto">
          <a:xfrm>
            <a:off x="9899930" y="3455892"/>
            <a:ext cx="413964" cy="65890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9F046E-C2F1-D656-18B4-27C6A5066D1B}"/>
              </a:ext>
            </a:extLst>
          </p:cNvPr>
          <p:cNvSpPr/>
          <p:nvPr/>
        </p:nvSpPr>
        <p:spPr bwMode="auto">
          <a:xfrm>
            <a:off x="10313894" y="2468418"/>
            <a:ext cx="3865718" cy="2865582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5488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CF26CF-2268-A0B2-0F2A-CFD5714A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5676900" cy="5334000"/>
          </a:xfrm>
        </p:spPr>
        <p:txBody>
          <a:bodyPr/>
          <a:lstStyle/>
          <a:p>
            <a:r>
              <a:rPr lang="en-CN" dirty="0"/>
              <a:t>Use 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insert into select</a:t>
            </a:r>
          </a:p>
          <a:p>
            <a:endParaRPr lang="en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N" dirty="0">
                <a:latin typeface="Lato" panose="020F0502020204030203" pitchFamily="34" charset="77"/>
                <a:cs typeface="Consolas" panose="020B0609020204030204" pitchFamily="49" charset="0"/>
              </a:rPr>
              <a:t>Combine the queries of 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B61C89-AF8E-0E44-7DF2-032B6337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0"/>
            <a:ext cx="5676900" cy="1651000"/>
          </a:xfrm>
        </p:spPr>
        <p:txBody>
          <a:bodyPr>
            <a:normAutofit/>
          </a:bodyPr>
          <a:lstStyle/>
          <a:p>
            <a:r>
              <a:rPr lang="en-CN" sz="4000" dirty="0"/>
              <a:t>Further Optimize the Insertion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6D4ED-0BEB-58B2-791E-4ED73014AF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562600" y="226187"/>
            <a:ext cx="4800600" cy="777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1BCFFD-91BF-90E5-2F47-0DCB48B3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142" y="226187"/>
            <a:ext cx="4785223" cy="57681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2601F8-EB0A-40F6-179F-BA7242915D8C}"/>
              </a:ext>
            </a:extLst>
          </p:cNvPr>
          <p:cNvSpPr/>
          <p:nvPr/>
        </p:nvSpPr>
        <p:spPr bwMode="auto">
          <a:xfrm>
            <a:off x="6019800" y="2468418"/>
            <a:ext cx="3865718" cy="4846782"/>
          </a:xfrm>
          <a:prstGeom prst="rect">
            <a:avLst/>
          </a:prstGeom>
          <a:noFill/>
          <a:ln w="28575" cap="flat" cmpd="sng" algn="ctr">
            <a:solidFill>
              <a:srgbClr val="A2424F">
                <a:alpha val="1921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92B722C-4590-FFBD-FB96-44BD3ABCF181}"/>
              </a:ext>
            </a:extLst>
          </p:cNvPr>
          <p:cNvSpPr/>
          <p:nvPr/>
        </p:nvSpPr>
        <p:spPr bwMode="auto">
          <a:xfrm>
            <a:off x="9899930" y="3455892"/>
            <a:ext cx="413964" cy="65890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9F046E-C2F1-D656-18B4-27C6A5066D1B}"/>
              </a:ext>
            </a:extLst>
          </p:cNvPr>
          <p:cNvSpPr/>
          <p:nvPr/>
        </p:nvSpPr>
        <p:spPr bwMode="auto">
          <a:xfrm>
            <a:off x="10313894" y="2468418"/>
            <a:ext cx="3865718" cy="2865582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AADB2-2FEB-9B72-535B-F7C54B9A9B8A}"/>
              </a:ext>
            </a:extLst>
          </p:cNvPr>
          <p:cNvSpPr/>
          <p:nvPr/>
        </p:nvSpPr>
        <p:spPr>
          <a:xfrm>
            <a:off x="6781800" y="1656597"/>
            <a:ext cx="34670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Check whether a row in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is correctly inserted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65F3C6-D259-4CB3-F3C0-9026303F2A2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899930" y="1981200"/>
            <a:ext cx="463270" cy="152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718DFB-0935-5835-AB22-36782F171C15}"/>
              </a:ext>
            </a:extLst>
          </p:cNvPr>
          <p:cNvCxnSpPr/>
          <p:nvPr/>
        </p:nvCxnSpPr>
        <p:spPr bwMode="auto">
          <a:xfrm>
            <a:off x="10363200" y="2133600"/>
            <a:ext cx="2667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F87B22-0813-9C7D-7FAC-A46A300CC6A7}"/>
              </a:ext>
            </a:extLst>
          </p:cNvPr>
          <p:cNvCxnSpPr/>
          <p:nvPr/>
        </p:nvCxnSpPr>
        <p:spPr bwMode="auto">
          <a:xfrm>
            <a:off x="10363200" y="5755341"/>
            <a:ext cx="2667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B53B116-F083-0036-866D-F6111F50567C}"/>
              </a:ext>
            </a:extLst>
          </p:cNvPr>
          <p:cNvSpPr/>
          <p:nvPr/>
        </p:nvSpPr>
        <p:spPr>
          <a:xfrm>
            <a:off x="6777318" y="5587618"/>
            <a:ext cx="37382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Check whether rows in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credits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are correctly inserted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CF6179-D3EE-4C4F-7BE2-6FDA75312DEF}"/>
              </a:ext>
            </a:extLst>
          </p:cNvPr>
          <p:cNvCxnSpPr>
            <a:cxnSpLocks/>
            <a:endCxn id="16" idx="3"/>
          </p:cNvCxnSpPr>
          <p:nvPr/>
        </p:nvCxnSpPr>
        <p:spPr bwMode="auto">
          <a:xfrm flipH="1">
            <a:off x="10515600" y="5798631"/>
            <a:ext cx="723900" cy="1429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0C31FA6-3491-29F9-F2B7-6A5A6EE6966C}"/>
              </a:ext>
            </a:extLst>
          </p:cNvPr>
          <p:cNvSpPr/>
          <p:nvPr/>
        </p:nvSpPr>
        <p:spPr>
          <a:xfrm>
            <a:off x="7048560" y="1197136"/>
            <a:ext cx="3467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A2424F"/>
                </a:solidFill>
                <a:latin typeface="Lato" panose="020F0502020204030203" pitchFamily="34" charset="77"/>
              </a:rPr>
              <a:t>More improvements:</a:t>
            </a:r>
          </a:p>
        </p:txBody>
      </p:sp>
    </p:spTree>
    <p:extLst>
      <p:ext uri="{BB962C8B-B14F-4D97-AF65-F5344CB8AC3E}">
        <p14:creationId xmlns:p14="http://schemas.microsoft.com/office/powerpoint/2010/main" val="3199811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C792CB-583B-5DF1-C394-911DA88B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The Procedure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A90295-BE14-85AB-500D-F3F8C15F3FE1}"/>
              </a:ext>
            </a:extLst>
          </p:cNvPr>
          <p:cNvGrpSpPr/>
          <p:nvPr/>
        </p:nvGrpSpPr>
        <p:grpSpPr>
          <a:xfrm>
            <a:off x="838200" y="1493183"/>
            <a:ext cx="12954000" cy="6736417"/>
            <a:chOff x="5165910" y="330200"/>
            <a:chExt cx="8645337" cy="4495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8C61436-72B5-6BCB-E8C8-41C9A6E997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4630"/>
            <a:stretch/>
          </p:blipFill>
          <p:spPr>
            <a:xfrm>
              <a:off x="5165910" y="330200"/>
              <a:ext cx="4298580" cy="3733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BE4FE6-93FE-47F6-B6D0-7A9C8C50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5370"/>
            <a:stretch/>
          </p:blipFill>
          <p:spPr>
            <a:xfrm>
              <a:off x="9512667" y="330200"/>
              <a:ext cx="4298580" cy="449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173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C792CB-583B-5DF1-C394-911DA88B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The Procedure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61436-72B5-6BCB-E8C8-41C9A6E99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30"/>
          <a:stretch/>
        </p:blipFill>
        <p:spPr>
          <a:xfrm>
            <a:off x="838200" y="1493183"/>
            <a:ext cx="6440906" cy="5594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BE4FE6-93FE-47F6-B6D0-7A9C8C506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70"/>
          <a:stretch/>
        </p:blipFill>
        <p:spPr>
          <a:xfrm>
            <a:off x="7351294" y="1035983"/>
            <a:ext cx="6440906" cy="67364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01042E-B41F-0771-797C-B19CCE070BF0}"/>
              </a:ext>
            </a:extLst>
          </p:cNvPr>
          <p:cNvSpPr/>
          <p:nvPr/>
        </p:nvSpPr>
        <p:spPr bwMode="auto">
          <a:xfrm>
            <a:off x="1503176" y="6248400"/>
            <a:ext cx="4821424" cy="907690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55B3FD-8C76-AAFD-4510-C63BFB753701}"/>
              </a:ext>
            </a:extLst>
          </p:cNvPr>
          <p:cNvSpPr/>
          <p:nvPr/>
        </p:nvSpPr>
        <p:spPr>
          <a:xfrm>
            <a:off x="2325133" y="7222890"/>
            <a:ext cx="34670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Check whether a row in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is correctly inserted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421F77-508A-BBA4-F67D-275DD9540851}"/>
              </a:ext>
            </a:extLst>
          </p:cNvPr>
          <p:cNvSpPr/>
          <p:nvPr/>
        </p:nvSpPr>
        <p:spPr bwMode="auto">
          <a:xfrm>
            <a:off x="7944082" y="5943600"/>
            <a:ext cx="4463071" cy="950258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03C7EC-B503-532C-EE17-1FA99A0608D3}"/>
              </a:ext>
            </a:extLst>
          </p:cNvPr>
          <p:cNvSpPr/>
          <p:nvPr/>
        </p:nvSpPr>
        <p:spPr>
          <a:xfrm>
            <a:off x="10075212" y="6802147"/>
            <a:ext cx="3716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Check whether rows in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credits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are correctly inserted</a:t>
            </a:r>
          </a:p>
        </p:txBody>
      </p:sp>
    </p:spTree>
    <p:extLst>
      <p:ext uri="{BB962C8B-B14F-4D97-AF65-F5344CB8AC3E}">
        <p14:creationId xmlns:p14="http://schemas.microsoft.com/office/powerpoint/2010/main" val="28634789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412D0D-D602-58A3-9B4D-CE6B3272B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5943600" cy="5334000"/>
          </a:xfrm>
        </p:spPr>
        <p:txBody>
          <a:bodyPr/>
          <a:lstStyle/>
          <a:p>
            <a:r>
              <a:rPr lang="en-CN" sz="2800" dirty="0"/>
              <a:t>(In PostgreSQL) </a:t>
            </a:r>
            <a:r>
              <a:rPr lang="en-US" sz="2800" dirty="0"/>
              <a:t>We can call the procedure interactively by calling it from a SELECT statement (that will return nothing)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 can also call a procedure from another procedure</a:t>
            </a:r>
          </a:p>
          <a:p>
            <a:endParaRPr lang="en-US" sz="2800" dirty="0"/>
          </a:p>
          <a:p>
            <a:pPr lvl="1"/>
            <a:endParaRPr lang="en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DCEA76-DDFF-B675-A193-75CBFF8D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Calling Procedures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2EAB43-BAAD-063F-83FA-4DA24DD47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925" y="1516497"/>
            <a:ext cx="7467600" cy="3055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FE70D9-4E2A-41B0-6A18-B0BF200B3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871" y="4793096"/>
            <a:ext cx="7581707" cy="305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68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B23E8D-AD1F-704C-AFEB-F943487E7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sz="2800" dirty="0"/>
              <a:t>We may not cover all the details in functions in the theoretical session, so here are some more materials on procedural programming in PostgreSQL:</a:t>
            </a:r>
          </a:p>
          <a:p>
            <a:pPr lvl="1"/>
            <a:r>
              <a:rPr lang="en-CN" sz="2400" dirty="0"/>
              <a:t>Lab tutorial on Functions</a:t>
            </a:r>
          </a:p>
          <a:p>
            <a:pPr lvl="2"/>
            <a:r>
              <a:rPr lang="en-US" sz="2000" dirty="0"/>
              <a:t>Please read it before your next lab sessions</a:t>
            </a:r>
          </a:p>
          <a:p>
            <a:pPr lvl="1"/>
            <a:r>
              <a:rPr lang="en-US" sz="2400" dirty="0"/>
              <a:t>Chapter 5.2 “Functions and Procedures,” Database System Concepts (7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  <a:endParaRPr lang="en-CN" sz="2400" dirty="0"/>
          </a:p>
          <a:p>
            <a:pPr lvl="1"/>
            <a:r>
              <a:rPr lang="en-CN" sz="2400" dirty="0"/>
              <a:t>Chapter 43 “PL/pgSQL,” PostgreSQL Documentation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www.postgresql.org</a:t>
            </a:r>
            <a:r>
              <a:rPr lang="en-US" sz="2000" dirty="0"/>
              <a:t>/docs/current/</a:t>
            </a:r>
            <a:r>
              <a:rPr lang="en-US" sz="2000" dirty="0" err="1"/>
              <a:t>plpgsql.html</a:t>
            </a:r>
            <a:endParaRPr lang="en-US" sz="20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516DE0-4BE7-CA47-8A33-B87181F1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More to Read</a:t>
            </a:r>
          </a:p>
        </p:txBody>
      </p:sp>
    </p:spTree>
    <p:extLst>
      <p:ext uri="{BB962C8B-B14F-4D97-AF65-F5344CB8AC3E}">
        <p14:creationId xmlns:p14="http://schemas.microsoft.com/office/powerpoint/2010/main" val="253802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944AA6-2CF0-EC49-ADBE-CF855A9D6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programming paradigms</a:t>
            </a:r>
          </a:p>
          <a:p>
            <a:pPr lvl="1"/>
            <a:r>
              <a:rPr lang="en-US" dirty="0">
                <a:solidFill>
                  <a:srgbClr val="A2424F"/>
                </a:solidFill>
              </a:rPr>
              <a:t>Imperative</a:t>
            </a:r>
            <a:r>
              <a:rPr lang="en-US" dirty="0"/>
              <a:t>: Describe the algorithms step-by-step (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命令式编程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solidFill>
                  <a:srgbClr val="A2424F"/>
                </a:solidFill>
              </a:rPr>
              <a:t>Procedural</a:t>
            </a:r>
            <a:r>
              <a:rPr lang="en-US" dirty="0"/>
              <a:t>: C (and many other legacy languages)</a:t>
            </a:r>
          </a:p>
          <a:p>
            <a:pPr lvl="2"/>
            <a:r>
              <a:rPr lang="en-US" dirty="0"/>
              <a:t>Object-oriented: Java</a:t>
            </a:r>
          </a:p>
          <a:p>
            <a:pPr lvl="1"/>
            <a:r>
              <a:rPr lang="en-US" dirty="0">
                <a:solidFill>
                  <a:srgbClr val="A2424F"/>
                </a:solidFill>
              </a:rPr>
              <a:t>Declarative</a:t>
            </a:r>
            <a:r>
              <a:rPr lang="en-US" dirty="0"/>
              <a:t>: Describe the result without specifying the detailed steps (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声明式编程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solidFill>
                  <a:srgbClr val="A2424F"/>
                </a:solidFill>
              </a:rPr>
              <a:t>(Pure) declarative</a:t>
            </a:r>
            <a:r>
              <a:rPr lang="en-US" dirty="0"/>
              <a:t>: SQL, Regular Expressions, Markup (HTML, XML), CSS</a:t>
            </a:r>
          </a:p>
          <a:p>
            <a:pPr lvl="2"/>
            <a:r>
              <a:rPr lang="en-US" dirty="0"/>
              <a:t>Functional: Scheme, Haskell, Scala, Erlang</a:t>
            </a:r>
          </a:p>
          <a:p>
            <a:pPr lvl="2"/>
            <a:r>
              <a:rPr lang="en-US" dirty="0"/>
              <a:t>Logic programming: Prolog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B26CAF-F07A-FD4C-B4C0-B5C4B9B2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Procedural vs. Declarative</a:t>
            </a:r>
          </a:p>
        </p:txBody>
      </p:sp>
    </p:spTree>
    <p:extLst>
      <p:ext uri="{BB962C8B-B14F-4D97-AF65-F5344CB8AC3E}">
        <p14:creationId xmlns:p14="http://schemas.microsoft.com/office/powerpoint/2010/main" val="237705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B796AF-3497-5248-9DFE-04A47B03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E.g., How can we get a cup of tea?</a:t>
            </a:r>
          </a:p>
          <a:p>
            <a:pPr lvl="1"/>
            <a:r>
              <a:rPr lang="en-CN" dirty="0"/>
              <a:t>In a procedural way:</a:t>
            </a:r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r>
              <a:rPr lang="en-CN" dirty="0"/>
              <a:t>In a declarative way: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6DB2AC-A337-C34C-A385-0134BA84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Procedural vs. Declarative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7C53B5-23DA-9F4F-A1DC-5EC5215BC019}"/>
              </a:ext>
            </a:extLst>
          </p:cNvPr>
          <p:cNvCxnSpPr/>
          <p:nvPr/>
        </p:nvCxnSpPr>
        <p:spPr bwMode="auto">
          <a:xfrm>
            <a:off x="838200" y="4953000"/>
            <a:ext cx="13106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3254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B796AF-3497-5248-9DFE-04A47B03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E.g., How can we get a cup of tea?</a:t>
            </a:r>
          </a:p>
          <a:p>
            <a:pPr lvl="1"/>
            <a:r>
              <a:rPr lang="en-CN" dirty="0"/>
              <a:t>In a procedural way:</a:t>
            </a:r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r>
              <a:rPr lang="en-CN" dirty="0"/>
              <a:t>In a declarative way:</a:t>
            </a:r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6DB2AC-A337-C34C-A385-0134BA84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Procedural vs. Declarative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8BDDE45-8645-1641-8E00-70C6B293DDCD}"/>
              </a:ext>
            </a:extLst>
          </p:cNvPr>
          <p:cNvSpPr/>
          <p:nvPr/>
        </p:nvSpPr>
        <p:spPr bwMode="auto">
          <a:xfrm>
            <a:off x="5029200" y="2599765"/>
            <a:ext cx="3657600" cy="2057400"/>
          </a:xfrm>
          <a:prstGeom prst="roundRect">
            <a:avLst>
              <a:gd name="adj" fmla="val 9973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77"/>
                <a:cs typeface="MS PGothic" panose="020B0600070205080204" pitchFamily="34" charset="-128"/>
              </a:rPr>
              <a:t>1. Get a cup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N" sz="2000" dirty="0">
                <a:latin typeface="Lato" panose="020F0502020204030203" pitchFamily="34" charset="77"/>
                <a:cs typeface="MS PGothic" panose="020B0600070205080204" pitchFamily="34" charset="-128"/>
              </a:rPr>
              <a:t>2. Get some tea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77"/>
                <a:cs typeface="MS PGothic" panose="020B0600070205080204" pitchFamily="34" charset="-128"/>
              </a:rPr>
              <a:t>3. Get some hot water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N" sz="2000" dirty="0">
                <a:latin typeface="Lato" panose="020F0502020204030203" pitchFamily="34" charset="77"/>
                <a:cs typeface="MS PGothic" panose="020B0600070205080204" pitchFamily="34" charset="-128"/>
              </a:rPr>
              <a:t>4. Put tea into the cup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77"/>
                <a:cs typeface="MS PGothic" panose="020B0600070205080204" pitchFamily="34" charset="-128"/>
              </a:rPr>
              <a:t>5. Pour hot water into the cup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N" sz="2000" dirty="0">
                <a:latin typeface="Lato" panose="020F0502020204030203" pitchFamily="34" charset="77"/>
                <a:cs typeface="MS PGothic" panose="020B0600070205080204" pitchFamily="34" charset="-128"/>
              </a:rPr>
              <a:t>6. </a:t>
            </a:r>
            <a:r>
              <a:rPr lang="en-CN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tea</a:t>
            </a:r>
            <a:r>
              <a:rPr lang="en-CN" sz="2000" dirty="0">
                <a:latin typeface="Lato" panose="020F0502020204030203" pitchFamily="34" charset="77"/>
                <a:cs typeface="MS PGothic" panose="020B0600070205080204" pitchFamily="34" charset="-128"/>
              </a:rPr>
              <a:t>;</a:t>
            </a:r>
            <a:endParaRPr kumimoji="0" lang="en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77"/>
              <a:cs typeface="MS PGothic" panose="020B060007020508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7C53B5-23DA-9F4F-A1DC-5EC5215BC019}"/>
              </a:ext>
            </a:extLst>
          </p:cNvPr>
          <p:cNvCxnSpPr/>
          <p:nvPr/>
        </p:nvCxnSpPr>
        <p:spPr bwMode="auto">
          <a:xfrm>
            <a:off x="838200" y="4953000"/>
            <a:ext cx="13106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0EF3740-AE63-4C4A-A4FD-BBC7C1965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0" y="2613212"/>
            <a:ext cx="2755900" cy="1835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981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B796AF-3497-5248-9DFE-04A47B03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E.g., How can we get a cup of tea?</a:t>
            </a:r>
          </a:p>
          <a:p>
            <a:pPr lvl="1"/>
            <a:r>
              <a:rPr lang="en-CN" dirty="0"/>
              <a:t>In a procedural way:</a:t>
            </a:r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r>
              <a:rPr lang="en-CN" dirty="0"/>
              <a:t>In a declarative way:</a:t>
            </a:r>
          </a:p>
          <a:p>
            <a:pPr lvl="2"/>
            <a:r>
              <a:rPr lang="en-CN" dirty="0"/>
              <a:t>You don’t really need to know how to make a cup of tea</a:t>
            </a:r>
          </a:p>
          <a:p>
            <a:pPr lvl="2"/>
            <a:r>
              <a:rPr lang="en-CN" dirty="0"/>
              <a:t>The system can do it in a black-box manner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6DB2AC-A337-C34C-A385-0134BA84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Procedural vs. Declarative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8BDDE45-8645-1641-8E00-70C6B293DDCD}"/>
              </a:ext>
            </a:extLst>
          </p:cNvPr>
          <p:cNvSpPr/>
          <p:nvPr/>
        </p:nvSpPr>
        <p:spPr bwMode="auto">
          <a:xfrm>
            <a:off x="5029200" y="2599765"/>
            <a:ext cx="3657600" cy="2057400"/>
          </a:xfrm>
          <a:prstGeom prst="roundRect">
            <a:avLst>
              <a:gd name="adj" fmla="val 9973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77"/>
                <a:cs typeface="MS PGothic" panose="020B0600070205080204" pitchFamily="34" charset="-128"/>
              </a:rPr>
              <a:t>1. Get a cup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N" sz="2000" dirty="0">
                <a:latin typeface="Lato" panose="020F0502020204030203" pitchFamily="34" charset="77"/>
                <a:cs typeface="MS PGothic" panose="020B0600070205080204" pitchFamily="34" charset="-128"/>
              </a:rPr>
              <a:t>2. Get some tea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77"/>
                <a:cs typeface="MS PGothic" panose="020B0600070205080204" pitchFamily="34" charset="-128"/>
              </a:rPr>
              <a:t>3. Get some hot water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N" sz="2000" dirty="0">
                <a:latin typeface="Lato" panose="020F0502020204030203" pitchFamily="34" charset="77"/>
                <a:cs typeface="MS PGothic" panose="020B0600070205080204" pitchFamily="34" charset="-128"/>
              </a:rPr>
              <a:t>4. Put tea into the cup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77"/>
                <a:cs typeface="MS PGothic" panose="020B0600070205080204" pitchFamily="34" charset="-128"/>
              </a:rPr>
              <a:t>5. Pour hot water into the cup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N" sz="2000" dirty="0">
                <a:latin typeface="Lato" panose="020F0502020204030203" pitchFamily="34" charset="77"/>
                <a:cs typeface="MS PGothic" panose="020B0600070205080204" pitchFamily="34" charset="-128"/>
              </a:rPr>
              <a:t>6. </a:t>
            </a:r>
            <a:r>
              <a:rPr lang="en-CN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tea</a:t>
            </a:r>
            <a:r>
              <a:rPr lang="en-CN" sz="2000" dirty="0">
                <a:latin typeface="Lato" panose="020F0502020204030203" pitchFamily="34" charset="77"/>
                <a:cs typeface="MS PGothic" panose="020B0600070205080204" pitchFamily="34" charset="-128"/>
              </a:rPr>
              <a:t>;</a:t>
            </a:r>
            <a:endParaRPr kumimoji="0" lang="en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77"/>
              <a:cs typeface="MS PGothic" panose="020B0600070205080204" pitchFamily="34" charset="-128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BC54BB-1384-8E4F-ABE9-52D1113F6DD7}"/>
              </a:ext>
            </a:extLst>
          </p:cNvPr>
          <p:cNvSpPr/>
          <p:nvPr/>
        </p:nvSpPr>
        <p:spPr bwMode="auto">
          <a:xfrm>
            <a:off x="5029200" y="5410200"/>
            <a:ext cx="3657600" cy="470647"/>
          </a:xfrm>
          <a:prstGeom prst="roundRect">
            <a:avLst>
              <a:gd name="adj" fmla="val 29973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N" sz="2000" dirty="0">
                <a:latin typeface="Lato" panose="020F0502020204030203" pitchFamily="34" charset="77"/>
                <a:cs typeface="MS PGothic" panose="020B0600070205080204" pitchFamily="34" charset="-128"/>
              </a:rPr>
              <a:t>&lt;a cup of </a:t>
            </a:r>
            <a:r>
              <a:rPr kumimoji="0" lang="en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77"/>
                <a:cs typeface="MS PGothic" panose="020B0600070205080204" pitchFamily="34" charset="-128"/>
              </a:rPr>
              <a:t>tea/&gt;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77"/>
              <a:cs typeface="MS PGothic" panose="020B0600070205080204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73157-4E8D-0848-B1D7-32ADC1F90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/>
          <a:stretch/>
        </p:blipFill>
        <p:spPr>
          <a:xfrm>
            <a:off x="10668000" y="5081077"/>
            <a:ext cx="1673683" cy="1853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8881D3-35D9-494B-9440-C627B70FB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250" y="2613212"/>
            <a:ext cx="2755900" cy="1835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7C53B5-23DA-9F4F-A1DC-5EC5215BC019}"/>
              </a:ext>
            </a:extLst>
          </p:cNvPr>
          <p:cNvCxnSpPr/>
          <p:nvPr/>
        </p:nvCxnSpPr>
        <p:spPr bwMode="auto">
          <a:xfrm>
            <a:off x="838200" y="4953000"/>
            <a:ext cx="13106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6630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B796AF-3497-5248-9DFE-04A47B03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E.g., Find all Chinese movies before 1990 in the 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movies</a:t>
            </a:r>
            <a:r>
              <a:rPr lang="en-CN" dirty="0"/>
              <a:t> table?</a:t>
            </a:r>
          </a:p>
          <a:p>
            <a:pPr lvl="1"/>
            <a:r>
              <a:rPr lang="en-CN" dirty="0"/>
              <a:t>In a procedural way:</a:t>
            </a:r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r>
              <a:rPr lang="en-CN" dirty="0"/>
              <a:t>In a declarative way:</a:t>
            </a:r>
          </a:p>
          <a:p>
            <a:pPr lvl="2"/>
            <a:r>
              <a:rPr lang="en-CN" dirty="0"/>
              <a:t>You don’t really need to know how to filter the table</a:t>
            </a:r>
          </a:p>
          <a:p>
            <a:pPr lvl="2"/>
            <a:r>
              <a:rPr lang="en-CN" dirty="0"/>
              <a:t>The DBMS system can do it in a black-box manner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6DB2AC-A337-C34C-A385-0134BA84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Procedural vs. Declarative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8BDDE45-8645-1641-8E00-70C6B293DDCD}"/>
              </a:ext>
            </a:extLst>
          </p:cNvPr>
          <p:cNvSpPr/>
          <p:nvPr/>
        </p:nvSpPr>
        <p:spPr bwMode="auto">
          <a:xfrm>
            <a:off x="4724400" y="2599765"/>
            <a:ext cx="5181600" cy="1819835"/>
          </a:xfrm>
          <a:prstGeom prst="roundRect">
            <a:avLst>
              <a:gd name="adj" fmla="val 9973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77"/>
                <a:cs typeface="MS PGothic" panose="020B0600070205080204" pitchFamily="34" charset="-128"/>
              </a:rPr>
              <a:t>1. Read the </a:t>
            </a:r>
            <a:r>
              <a:rPr kumimoji="0" lang="en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movies</a:t>
            </a:r>
            <a:r>
              <a:rPr kumimoji="0" lang="en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77"/>
                <a:cs typeface="MS PGothic" panose="020B0600070205080204" pitchFamily="34" charset="-128"/>
              </a:rPr>
              <a:t> table into the memory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N" sz="2000" dirty="0">
                <a:latin typeface="Lato" panose="020F0502020204030203" pitchFamily="34" charset="77"/>
                <a:cs typeface="MS PGothic" panose="020B0600070205080204" pitchFamily="34" charset="-128"/>
              </a:rPr>
              <a:t>2. For each row </a:t>
            </a:r>
            <a:r>
              <a:rPr lang="en-US" sz="20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N" sz="2000" dirty="0">
                <a:latin typeface="Lato" panose="020F0502020204030203" pitchFamily="34" charset="77"/>
                <a:cs typeface="MS PGothic" panose="020B0600070205080204" pitchFamily="34" charset="-128"/>
              </a:rPr>
              <a:t> in the table, repeat: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N" sz="2000" dirty="0">
                <a:latin typeface="Lato" panose="020F0502020204030203" pitchFamily="34" charset="77"/>
                <a:cs typeface="MS PGothic" panose="020B0600070205080204" pitchFamily="34" charset="-128"/>
              </a:rPr>
              <a:t>2.1 In row </a:t>
            </a:r>
            <a:r>
              <a:rPr lang="en-US" sz="2000" dirty="0" err="1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Lato" panose="020F0502020204030203" pitchFamily="34" charset="77"/>
                <a:cs typeface="MS PGothic" panose="020B0600070205080204" pitchFamily="34" charset="-128"/>
              </a:rPr>
              <a:t>, read the value of the column “country”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dirty="0">
                <a:latin typeface="Lato" panose="020F0502020204030203" pitchFamily="34" charset="77"/>
                <a:cs typeface="MS PGothic" panose="020B0600070205080204" pitchFamily="34" charset="-128"/>
              </a:rPr>
              <a:t>2.2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77"/>
                <a:cs typeface="MS PGothic" panose="020B0600070205080204" pitchFamily="34" charset="-128"/>
              </a:rPr>
              <a:t> if …</a:t>
            </a:r>
            <a:endParaRPr kumimoji="0" lang="en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77"/>
              <a:cs typeface="MS PGothic" panose="020B0600070205080204" pitchFamily="34" charset="-128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BC54BB-1384-8E4F-ABE9-52D1113F6DD7}"/>
              </a:ext>
            </a:extLst>
          </p:cNvPr>
          <p:cNvSpPr/>
          <p:nvPr/>
        </p:nvSpPr>
        <p:spPr bwMode="auto">
          <a:xfrm>
            <a:off x="4724400" y="5396752"/>
            <a:ext cx="8610600" cy="470647"/>
          </a:xfrm>
          <a:prstGeom prst="roundRect">
            <a:avLst>
              <a:gd name="adj" fmla="val 29973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CN" sz="1800" b="0" i="0" u="none" strike="noStrike" cap="none" normalizeH="0" baseline="0" dirty="0">
                <a:ln>
                  <a:noFill/>
                </a:ln>
                <a:solidFill>
                  <a:srgbClr val="A242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kumimoji="0" lang="en-CN" sz="1800" b="0" i="0" u="none" strike="noStrike" cap="none" normalizeH="0" baseline="0" dirty="0">
                <a:ln>
                  <a:noFill/>
                </a:ln>
                <a:solidFill>
                  <a:srgbClr val="A242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movies </a:t>
            </a:r>
            <a:r>
              <a:rPr kumimoji="0" lang="en-CN" sz="1800" b="0" i="0" u="none" strike="noStrike" cap="none" normalizeH="0" baseline="0" dirty="0">
                <a:ln>
                  <a:noFill/>
                </a:ln>
                <a:solidFill>
                  <a:srgbClr val="A242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country = ‘cn’ and year_released &lt; 1990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461B50-8041-E144-935C-124135D79771}"/>
              </a:ext>
            </a:extLst>
          </p:cNvPr>
          <p:cNvCxnSpPr/>
          <p:nvPr/>
        </p:nvCxnSpPr>
        <p:spPr bwMode="auto">
          <a:xfrm>
            <a:off x="838200" y="4953000"/>
            <a:ext cx="13106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B855B91-286A-514B-974E-D22527E8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00" y="2712719"/>
            <a:ext cx="1828800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7973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3195</TotalTime>
  <Words>2202</Words>
  <Application>Microsoft Office PowerPoint</Application>
  <PresentationFormat>自定义</PresentationFormat>
  <Paragraphs>299</Paragraphs>
  <Slides>48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PingFang SC</vt:lpstr>
      <vt:lpstr>等线</vt:lpstr>
      <vt:lpstr>Arial</vt:lpstr>
      <vt:lpstr>Consolas</vt:lpstr>
      <vt:lpstr>Lato</vt:lpstr>
      <vt:lpstr>Lato Black</vt:lpstr>
      <vt:lpstr>Montserrat</vt:lpstr>
      <vt:lpstr>Tahoma</vt:lpstr>
      <vt:lpstr>Times</vt:lpstr>
      <vt:lpstr>Blank Presentation</vt:lpstr>
      <vt:lpstr> Principles of Database Systems (CS307) Lecture 8: Function &amp; Procedure</vt:lpstr>
      <vt:lpstr>Function</vt:lpstr>
      <vt:lpstr>Built-in Functions</vt:lpstr>
      <vt:lpstr>Self-defined Function</vt:lpstr>
      <vt:lpstr>Procedural vs. Declarative</vt:lpstr>
      <vt:lpstr>Procedural vs. Declarative</vt:lpstr>
      <vt:lpstr>Procedural vs. Declarative</vt:lpstr>
      <vt:lpstr>Procedural vs. Declarative</vt:lpstr>
      <vt:lpstr>Procedural vs. Declarative</vt:lpstr>
      <vt:lpstr>Procedural vs. Declarative</vt:lpstr>
      <vt:lpstr>Procedural Extension to SQL</vt:lpstr>
      <vt:lpstr>Function in (Postgre)SQL</vt:lpstr>
      <vt:lpstr>Function in (Postgre)SQL</vt:lpstr>
      <vt:lpstr>Function in (Postgre)SQL</vt:lpstr>
      <vt:lpstr>Function in (Postgre)SQL</vt:lpstr>
      <vt:lpstr>Function in (Postgre)SQL</vt:lpstr>
      <vt:lpstr>Function in (Postgre)SQL</vt:lpstr>
      <vt:lpstr>Function in (Postgre)SQL</vt:lpstr>
      <vt:lpstr>Function in (Postgre)SQL</vt:lpstr>
      <vt:lpstr>Function in (Postgre)SQL</vt:lpstr>
      <vt:lpstr>Function in (Postgre)SQL</vt:lpstr>
      <vt:lpstr>Function in (Postgre)SQL</vt:lpstr>
      <vt:lpstr>Function in (Postgre)SQL</vt:lpstr>
      <vt:lpstr>Function in (Postgre)SQL</vt:lpstr>
      <vt:lpstr>Function in (Postgre)SQL</vt:lpstr>
      <vt:lpstr>Function in (Postgre)SQL</vt:lpstr>
      <vt:lpstr>Function in (Postgre)SQL</vt:lpstr>
      <vt:lpstr>Function in (Postgre)SQL</vt:lpstr>
      <vt:lpstr>Function in (Postgre)SQL</vt:lpstr>
      <vt:lpstr>Function in (Postgre)SQL</vt:lpstr>
      <vt:lpstr>Function in (Postgre)SQL</vt:lpstr>
      <vt:lpstr>Comment on Procedural SQL (PL/SQL)</vt:lpstr>
      <vt:lpstr>Procedure</vt:lpstr>
      <vt:lpstr>Functions vs. Procedures</vt:lpstr>
      <vt:lpstr>Functions and Procedures in (Postgre)SQL</vt:lpstr>
      <vt:lpstr>When to Use Procedures</vt:lpstr>
      <vt:lpstr>When to Use Procedures</vt:lpstr>
      <vt:lpstr>Example: Adding a New Movie</vt:lpstr>
      <vt:lpstr>A Typical Process</vt:lpstr>
      <vt:lpstr>A Typical Process</vt:lpstr>
      <vt:lpstr>insert into select</vt:lpstr>
      <vt:lpstr>Optimize the Insertion</vt:lpstr>
      <vt:lpstr>Further Optimize the Insertion</vt:lpstr>
      <vt:lpstr>Further Optimize the Insertion</vt:lpstr>
      <vt:lpstr>The Procedure</vt:lpstr>
      <vt:lpstr>The Procedure</vt:lpstr>
      <vt:lpstr>Calling Procedures</vt:lpstr>
      <vt:lpstr>More to Read</vt:lpstr>
    </vt:vector>
  </TitlesOfParts>
  <Company>Melissa Kingman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Kingman</dc:creator>
  <cp:lastModifiedBy>Cheng Ran</cp:lastModifiedBy>
  <cp:revision>3511</cp:revision>
  <dcterms:created xsi:type="dcterms:W3CDTF">2008-06-27T17:43:00Z</dcterms:created>
  <dcterms:modified xsi:type="dcterms:W3CDTF">2022-11-05T08:30:07Z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