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82" r:id="rId6"/>
    <p:sldId id="260" r:id="rId7"/>
    <p:sldId id="283" r:id="rId8"/>
    <p:sldId id="264" r:id="rId9"/>
    <p:sldId id="270" r:id="rId10"/>
    <p:sldId id="284" r:id="rId11"/>
    <p:sldId id="285" r:id="rId12"/>
    <p:sldId id="265" r:id="rId13"/>
    <p:sldId id="266" r:id="rId14"/>
    <p:sldId id="286" r:id="rId15"/>
    <p:sldId id="267" r:id="rId16"/>
    <p:sldId id="263" r:id="rId17"/>
    <p:sldId id="287" r:id="rId18"/>
    <p:sldId id="268" r:id="rId19"/>
    <p:sldId id="262" r:id="rId20"/>
    <p:sldId id="271" r:id="rId21"/>
    <p:sldId id="274" r:id="rId22"/>
    <p:sldId id="288" r:id="rId23"/>
    <p:sldId id="275" r:id="rId24"/>
    <p:sldId id="291" r:id="rId25"/>
    <p:sldId id="292" r:id="rId26"/>
    <p:sldId id="293" r:id="rId27"/>
    <p:sldId id="289" r:id="rId28"/>
    <p:sldId id="294" r:id="rId29"/>
    <p:sldId id="295" r:id="rId30"/>
    <p:sldId id="273" r:id="rId31"/>
    <p:sldId id="276"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uri chougule std 7th A" initials="Mcs7A" lastIdx="1" clrIdx="0">
    <p:extLst>
      <p:ext uri="{19B8F6BF-5375-455C-9EA6-DF929625EA0E}">
        <p15:presenceInfo xmlns:p15="http://schemas.microsoft.com/office/powerpoint/2012/main" userId="6be9de5487f3ff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F865D-A2F3-4AB8-ADB7-8CE2CCF39258}" type="datetimeFigureOut">
              <a:rPr lang="en-US" smtClean="0"/>
              <a:t>07-Feb-23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305A-8B14-4EF3-9186-4AED17690EC5}" type="slidenum">
              <a:rPr lang="en-US" smtClean="0"/>
              <a:t>‹#›</a:t>
            </a:fld>
            <a:endParaRPr lang="en-US"/>
          </a:p>
        </p:txBody>
      </p:sp>
    </p:spTree>
    <p:extLst>
      <p:ext uri="{BB962C8B-B14F-4D97-AF65-F5344CB8AC3E}">
        <p14:creationId xmlns:p14="http://schemas.microsoft.com/office/powerpoint/2010/main" val="1717239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9625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591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058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08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989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115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26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376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94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558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026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6753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347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719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7195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4142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8085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9761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8953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9420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408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0790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1980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6572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2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63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692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81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802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775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3" name="Google Shape;13;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2892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030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20930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3484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5" name="Google Shape;35;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1889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9" name="Google Shape;39;p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1" name="Google Shape;41;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18879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8370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415600" y="1474833"/>
            <a:ext cx="11360800" cy="261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202967"/>
            <a:ext cx="11360800" cy="17340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8" name="Google Shape;48;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495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0978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9" name="Google Shape;9;p1"/>
          <p:cNvPicPr preferRelativeResize="0"/>
          <p:nvPr/>
        </p:nvPicPr>
        <p:blipFill rotWithShape="1">
          <a:blip r:embed="rId11">
            <a:alphaModFix/>
          </a:blip>
          <a:srcRect/>
          <a:stretch/>
        </p:blipFill>
        <p:spPr>
          <a:xfrm>
            <a:off x="11470634" y="88700"/>
            <a:ext cx="464825" cy="477275"/>
          </a:xfrm>
          <a:prstGeom prst="rect">
            <a:avLst/>
          </a:prstGeom>
          <a:noFill/>
          <a:ln>
            <a:noFill/>
          </a:ln>
        </p:spPr>
      </p:pic>
    </p:spTree>
    <p:extLst>
      <p:ext uri="{BB962C8B-B14F-4D97-AF65-F5344CB8AC3E}">
        <p14:creationId xmlns:p14="http://schemas.microsoft.com/office/powerpoint/2010/main" val="831202661"/>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memoriasnaeducacaodesurdos.blogspot.com/2012/09/eventos-importantes-nos-proximos-dias.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pixabay.com/en/question-mark-consider-think-2318030/" TargetMode="Externa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87625" y="676275"/>
            <a:ext cx="11350000" cy="1914525"/>
          </a:xfrm>
          <a:prstGeom prst="rect">
            <a:avLst/>
          </a:prstGeom>
          <a:noFill/>
          <a:ln>
            <a:noFill/>
          </a:ln>
        </p:spPr>
        <p:txBody>
          <a:bodyPr spcFirstLastPara="1" wrap="square" lIns="121900" tIns="121900" rIns="121900" bIns="121900" anchor="b" anchorCtr="0">
            <a:noAutofit/>
          </a:bodyPr>
          <a:lstStyle/>
          <a:p>
            <a:r>
              <a:rPr lang="en-GB" sz="6000" b="1" dirty="0">
                <a:solidFill>
                  <a:srgbClr val="CC0000"/>
                </a:solidFill>
                <a:latin typeface="Montserrat"/>
                <a:ea typeface="Montserrat"/>
                <a:cs typeface="Montserrat"/>
                <a:sym typeface="Montserrat"/>
              </a:rPr>
              <a:t>Capstone Project - </a:t>
            </a:r>
            <a:r>
              <a:rPr lang="en-US" sz="6000" b="1" dirty="0">
                <a:solidFill>
                  <a:srgbClr val="CC0000"/>
                </a:solidFill>
                <a:latin typeface="Montserrat"/>
                <a:ea typeface="Montserrat"/>
                <a:cs typeface="Montserrat"/>
                <a:sym typeface="Montserrat"/>
              </a:rPr>
              <a:t>II</a:t>
            </a:r>
            <a:endParaRPr sz="6000" b="1" dirty="0">
              <a:solidFill>
                <a:srgbClr val="CC0000"/>
              </a:solidFill>
              <a:latin typeface="Montserrat"/>
              <a:ea typeface="Montserrat"/>
              <a:cs typeface="Montserrat"/>
              <a:sym typeface="Montserrat"/>
            </a:endParaRPr>
          </a:p>
          <a:p>
            <a:r>
              <a:rPr lang="en-US" sz="2800" b="1" dirty="0">
                <a:solidFill>
                  <a:schemeClr val="lt1"/>
                </a:solidFill>
                <a:latin typeface="Montserrat"/>
                <a:ea typeface="Montserrat"/>
                <a:cs typeface="Montserrat"/>
                <a:sym typeface="Montserrat"/>
              </a:rPr>
              <a:t>SUPERVISED LEARNING - CLASSIFICATION</a:t>
            </a:r>
            <a:endParaRPr sz="2800" b="1" dirty="0">
              <a:solidFill>
                <a:schemeClr val="lt1"/>
              </a:solidFill>
              <a:latin typeface="Montserrat"/>
              <a:ea typeface="Montserrat"/>
              <a:cs typeface="Montserrat"/>
              <a:sym typeface="Montserrat"/>
            </a:endParaRPr>
          </a:p>
        </p:txBody>
      </p:sp>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3200" b="1" kern="0" dirty="0">
              <a:solidFill>
                <a:srgbClr val="CC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6C8225F8-52E0-F1CF-53DD-655797D49441}"/>
              </a:ext>
            </a:extLst>
          </p:cNvPr>
          <p:cNvSpPr txBox="1"/>
          <p:nvPr/>
        </p:nvSpPr>
        <p:spPr>
          <a:xfrm>
            <a:off x="2447734" y="2657475"/>
            <a:ext cx="7296531" cy="2062103"/>
          </a:xfrm>
          <a:prstGeom prst="rect">
            <a:avLst/>
          </a:prstGeom>
          <a:noFill/>
        </p:spPr>
        <p:txBody>
          <a:bodyPr wrap="square" rtlCol="0">
            <a:spAutoFit/>
          </a:bodyPr>
          <a:lstStyle/>
          <a:p>
            <a:pPr algn="ctr"/>
            <a:r>
              <a:rPr lang="en-US" sz="3600" b="1" dirty="0">
                <a:solidFill>
                  <a:schemeClr val="bg1"/>
                </a:solidFill>
                <a:latin typeface="Cambria" panose="02040503050406030204" pitchFamily="18" charset="0"/>
                <a:ea typeface="Cambria" panose="02040503050406030204" pitchFamily="18" charset="0"/>
              </a:rPr>
              <a:t>Cardiovascular Risk Prediction</a:t>
            </a:r>
          </a:p>
          <a:p>
            <a:pPr algn="ctr"/>
            <a:endParaRPr lang="en-US" sz="3600" dirty="0">
              <a:solidFill>
                <a:schemeClr val="bg1"/>
              </a:solidFill>
              <a:latin typeface="Cambria" panose="02040503050406030204" pitchFamily="18" charset="0"/>
              <a:ea typeface="Cambria" panose="02040503050406030204" pitchFamily="18" charset="0"/>
            </a:endParaRPr>
          </a:p>
          <a:p>
            <a:pPr algn="ctr"/>
            <a:r>
              <a:rPr lang="en-US" sz="2800" dirty="0">
                <a:solidFill>
                  <a:schemeClr val="bg1"/>
                </a:solidFill>
                <a:latin typeface="Cambria" panose="02040503050406030204" pitchFamily="18" charset="0"/>
                <a:ea typeface="Cambria" panose="02040503050406030204" pitchFamily="18" charset="0"/>
              </a:rPr>
              <a:t>Submitted By :</a:t>
            </a:r>
          </a:p>
          <a:p>
            <a:pPr algn="ctr"/>
            <a:r>
              <a:rPr lang="en-US" sz="2800" dirty="0">
                <a:solidFill>
                  <a:schemeClr val="bg1"/>
                </a:solidFill>
                <a:latin typeface="Cambria" panose="02040503050406030204" pitchFamily="18" charset="0"/>
                <a:ea typeface="Cambria" panose="02040503050406030204" pitchFamily="18" charset="0"/>
              </a:rPr>
              <a:t>Mayur Chougule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547153"/>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189616" y="547153"/>
            <a:ext cx="5350594" cy="461665"/>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Does Diabetes increase risk of CHD </a:t>
            </a:r>
            <a:r>
              <a:rPr lang="en-US" sz="2400" b="1" dirty="0">
                <a:solidFill>
                  <a:schemeClr val="tx2">
                    <a:lumMod val="25000"/>
                  </a:schemeClr>
                </a:solidFill>
                <a:latin typeface="Cambria" panose="02040503050406030204" pitchFamily="18" charset="0"/>
                <a:ea typeface="Cambria" panose="02040503050406030204" pitchFamily="18" charset="0"/>
              </a:rPr>
              <a:t>?</a:t>
            </a:r>
            <a:endParaRPr lang="en-US" b="1" dirty="0">
              <a:solidFill>
                <a:schemeClr val="tx2">
                  <a:lumMod val="25000"/>
                </a:schemeClr>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6B7ED365-FE9C-A6E3-26F1-85560184414E}"/>
              </a:ext>
            </a:extLst>
          </p:cNvPr>
          <p:cNvSpPr txBox="1"/>
          <p:nvPr/>
        </p:nvSpPr>
        <p:spPr>
          <a:xfrm>
            <a:off x="165295" y="5313865"/>
            <a:ext cx="5198932"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lumMod val="75000"/>
                  </a:schemeClr>
                </a:solidFill>
                <a:effectLst/>
                <a:latin typeface="Cambria" panose="02040503050406030204" pitchFamily="18" charset="0"/>
                <a:ea typeface="Cambria" panose="02040503050406030204" pitchFamily="18" charset="0"/>
              </a:rPr>
              <a:t>Very less no. of population have diabetes &amp; it can be seen that non-diabetic patient , don’t possess a risk of CHD</a:t>
            </a:r>
          </a:p>
          <a:p>
            <a:pPr marL="285750" indent="-285750">
              <a:buFont typeface="Arial" panose="020B0604020202020204" pitchFamily="34" charset="0"/>
              <a:buChar char="•"/>
            </a:pPr>
            <a:r>
              <a:rPr lang="en-US" sz="1600" dirty="0">
                <a:solidFill>
                  <a:schemeClr val="bg1">
                    <a:lumMod val="75000"/>
                  </a:schemeClr>
                </a:solidFill>
                <a:latin typeface="Cambria" panose="02040503050406030204" pitchFamily="18" charset="0"/>
                <a:ea typeface="Cambria" panose="02040503050406030204" pitchFamily="18" charset="0"/>
              </a:rPr>
              <a:t>Elder_people possess risk of CHD</a:t>
            </a:r>
          </a:p>
          <a:p>
            <a:pPr marL="285750" indent="-285750">
              <a:buFont typeface="Arial" panose="020B0604020202020204" pitchFamily="34" charset="0"/>
              <a:buChar char="•"/>
            </a:pPr>
            <a:endParaRPr lang="en-US" sz="1600" b="0" dirty="0">
              <a:solidFill>
                <a:schemeClr val="bg1">
                  <a:lumMod val="75000"/>
                </a:schemeClr>
              </a:solidFill>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B3B859E-2BF7-CE3D-C3F7-12DA56D29A5A}"/>
              </a:ext>
            </a:extLst>
          </p:cNvPr>
          <p:cNvPicPr>
            <a:picLocks noChangeAspect="1"/>
          </p:cNvPicPr>
          <p:nvPr/>
        </p:nvPicPr>
        <p:blipFill>
          <a:blip r:embed="rId3"/>
          <a:stretch>
            <a:fillRect/>
          </a:stretch>
        </p:blipFill>
        <p:spPr>
          <a:xfrm>
            <a:off x="5945376" y="523271"/>
            <a:ext cx="5113873" cy="3215839"/>
          </a:xfrm>
          <a:prstGeom prst="rect">
            <a:avLst/>
          </a:prstGeom>
        </p:spPr>
      </p:pic>
      <p:pic>
        <p:nvPicPr>
          <p:cNvPr id="7" name="Picture 6">
            <a:extLst>
              <a:ext uri="{FF2B5EF4-FFF2-40B4-BE49-F238E27FC236}">
                <a16:creationId xmlns:a16="http://schemas.microsoft.com/office/drawing/2014/main" id="{F2684298-E6A7-B79D-7624-5595B1018556}"/>
              </a:ext>
            </a:extLst>
          </p:cNvPr>
          <p:cNvPicPr>
            <a:picLocks noChangeAspect="1"/>
          </p:cNvPicPr>
          <p:nvPr/>
        </p:nvPicPr>
        <p:blipFill>
          <a:blip r:embed="rId4"/>
          <a:stretch>
            <a:fillRect/>
          </a:stretch>
        </p:blipFill>
        <p:spPr>
          <a:xfrm>
            <a:off x="0" y="1067996"/>
            <a:ext cx="5524106" cy="4072606"/>
          </a:xfrm>
          <a:prstGeom prst="rect">
            <a:avLst/>
          </a:prstGeom>
        </p:spPr>
      </p:pic>
      <p:cxnSp>
        <p:nvCxnSpPr>
          <p:cNvPr id="12" name="Straight Connector 11">
            <a:extLst>
              <a:ext uri="{FF2B5EF4-FFF2-40B4-BE49-F238E27FC236}">
                <a16:creationId xmlns:a16="http://schemas.microsoft.com/office/drawing/2014/main" id="{F4C9D273-D682-9F27-3F00-20CA7EC50942}"/>
              </a:ext>
            </a:extLst>
          </p:cNvPr>
          <p:cNvCxnSpPr>
            <a:cxnSpLocks/>
          </p:cNvCxnSpPr>
          <p:nvPr/>
        </p:nvCxnSpPr>
        <p:spPr>
          <a:xfrm>
            <a:off x="5548217" y="913672"/>
            <a:ext cx="0" cy="5723632"/>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BDE5F200-70FF-1477-32D6-AAE9C46DC989}"/>
              </a:ext>
            </a:extLst>
          </p:cNvPr>
          <p:cNvPicPr>
            <a:picLocks noChangeAspect="1"/>
          </p:cNvPicPr>
          <p:nvPr/>
        </p:nvPicPr>
        <p:blipFill>
          <a:blip r:embed="rId5"/>
          <a:stretch>
            <a:fillRect/>
          </a:stretch>
        </p:blipFill>
        <p:spPr>
          <a:xfrm>
            <a:off x="5708096" y="3739110"/>
            <a:ext cx="6302286" cy="3149509"/>
          </a:xfrm>
          <a:prstGeom prst="rect">
            <a:avLst/>
          </a:prstGeom>
        </p:spPr>
      </p:pic>
    </p:spTree>
    <p:extLst>
      <p:ext uri="{BB962C8B-B14F-4D97-AF65-F5344CB8AC3E}">
        <p14:creationId xmlns:p14="http://schemas.microsoft.com/office/powerpoint/2010/main" val="173706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84060" y="593649"/>
            <a:ext cx="5350594" cy="461665"/>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Is Smoking linked with CHD </a:t>
            </a:r>
            <a:r>
              <a:rPr lang="en-US" sz="2400" b="1" dirty="0">
                <a:solidFill>
                  <a:schemeClr val="tx2">
                    <a:lumMod val="25000"/>
                  </a:schemeClr>
                </a:solidFill>
                <a:latin typeface="Cambria" panose="02040503050406030204" pitchFamily="18" charset="0"/>
                <a:ea typeface="Cambria" panose="02040503050406030204" pitchFamily="18" charset="0"/>
              </a:rPr>
              <a:t>?</a:t>
            </a:r>
            <a:endParaRPr lang="en-US" b="1" dirty="0">
              <a:solidFill>
                <a:schemeClr val="tx2">
                  <a:lumMod val="25000"/>
                </a:schemeClr>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6B7ED365-FE9C-A6E3-26F1-85560184414E}"/>
              </a:ext>
            </a:extLst>
          </p:cNvPr>
          <p:cNvSpPr txBox="1"/>
          <p:nvPr/>
        </p:nvSpPr>
        <p:spPr>
          <a:xfrm>
            <a:off x="84060" y="5443153"/>
            <a:ext cx="10492814"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lumMod val="75000"/>
                  </a:schemeClr>
                </a:solidFill>
                <a:effectLst/>
                <a:latin typeface="Cambria" panose="02040503050406030204" pitchFamily="18" charset="0"/>
                <a:ea typeface="Cambria" panose="02040503050406030204" pitchFamily="18" charset="0"/>
              </a:rPr>
              <a:t>No correlation between smoking and CHD risk</a:t>
            </a:r>
          </a:p>
          <a:p>
            <a:pPr marL="285750" indent="-285750">
              <a:buFont typeface="Arial" panose="020B0604020202020204" pitchFamily="34" charset="0"/>
              <a:buChar char="•"/>
            </a:pPr>
            <a:r>
              <a:rPr lang="en-US" sz="1600" dirty="0">
                <a:solidFill>
                  <a:schemeClr val="bg1">
                    <a:lumMod val="75000"/>
                  </a:schemeClr>
                </a:solidFill>
                <a:latin typeface="Cambria" panose="02040503050406030204" pitchFamily="18" charset="0"/>
                <a:ea typeface="Cambria" panose="02040503050406030204" pitchFamily="18" charset="0"/>
              </a:rPr>
              <a:t>While people who are smoking , definitely possess the risk of CHD, a considerable amount of  non-smokers also possess risk of  CHD.</a:t>
            </a:r>
          </a:p>
          <a:p>
            <a:pPr marL="285750" indent="-285750">
              <a:buFont typeface="Arial" panose="020B0604020202020204" pitchFamily="34" charset="0"/>
              <a:buChar char="•"/>
            </a:pPr>
            <a:r>
              <a:rPr lang="en-US" sz="1600" dirty="0">
                <a:solidFill>
                  <a:schemeClr val="bg1">
                    <a:lumMod val="75000"/>
                  </a:schemeClr>
                </a:solidFill>
                <a:latin typeface="Cambria" panose="02040503050406030204" pitchFamily="18" charset="0"/>
                <a:ea typeface="Cambria" panose="02040503050406030204" pitchFamily="18" charset="0"/>
              </a:rPr>
              <a:t>Hence, smoking should not be associated with CHD directly, other factors should also be considered before final conclusion.</a:t>
            </a:r>
          </a:p>
        </p:txBody>
      </p:sp>
      <p:cxnSp>
        <p:nvCxnSpPr>
          <p:cNvPr id="12" name="Straight Connector 11">
            <a:extLst>
              <a:ext uri="{FF2B5EF4-FFF2-40B4-BE49-F238E27FC236}">
                <a16:creationId xmlns:a16="http://schemas.microsoft.com/office/drawing/2014/main" id="{F4C9D273-D682-9F27-3F00-20CA7EC50942}"/>
              </a:ext>
            </a:extLst>
          </p:cNvPr>
          <p:cNvCxnSpPr>
            <a:cxnSpLocks/>
          </p:cNvCxnSpPr>
          <p:nvPr/>
        </p:nvCxnSpPr>
        <p:spPr>
          <a:xfrm>
            <a:off x="5548217" y="913672"/>
            <a:ext cx="0" cy="4529481"/>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E5067B4-61B1-1BEF-1C07-E680680B1716}"/>
              </a:ext>
            </a:extLst>
          </p:cNvPr>
          <p:cNvPicPr>
            <a:picLocks noChangeAspect="1"/>
          </p:cNvPicPr>
          <p:nvPr/>
        </p:nvPicPr>
        <p:blipFill>
          <a:blip r:embed="rId3"/>
          <a:stretch>
            <a:fillRect/>
          </a:stretch>
        </p:blipFill>
        <p:spPr>
          <a:xfrm>
            <a:off x="214502" y="1097971"/>
            <a:ext cx="5220152" cy="4160881"/>
          </a:xfrm>
          <a:prstGeom prst="rect">
            <a:avLst/>
          </a:prstGeom>
        </p:spPr>
      </p:pic>
      <p:pic>
        <p:nvPicPr>
          <p:cNvPr id="9" name="Picture 8">
            <a:extLst>
              <a:ext uri="{FF2B5EF4-FFF2-40B4-BE49-F238E27FC236}">
                <a16:creationId xmlns:a16="http://schemas.microsoft.com/office/drawing/2014/main" id="{75598F04-FA48-26D3-3EB9-907697047139}"/>
              </a:ext>
            </a:extLst>
          </p:cNvPr>
          <p:cNvPicPr>
            <a:picLocks noChangeAspect="1"/>
          </p:cNvPicPr>
          <p:nvPr/>
        </p:nvPicPr>
        <p:blipFill>
          <a:blip r:embed="rId4"/>
          <a:stretch>
            <a:fillRect/>
          </a:stretch>
        </p:blipFill>
        <p:spPr>
          <a:xfrm>
            <a:off x="5661781" y="1004643"/>
            <a:ext cx="5189670" cy="4168501"/>
          </a:xfrm>
          <a:prstGeom prst="rect">
            <a:avLst/>
          </a:prstGeom>
        </p:spPr>
      </p:pic>
    </p:spTree>
    <p:extLst>
      <p:ext uri="{BB962C8B-B14F-4D97-AF65-F5344CB8AC3E}">
        <p14:creationId xmlns:p14="http://schemas.microsoft.com/office/powerpoint/2010/main" val="205231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B7B7640-A8E1-75AC-167A-62AB759CABC5}"/>
              </a:ext>
            </a:extLst>
          </p:cNvPr>
          <p:cNvSpPr txBox="1"/>
          <p:nvPr/>
        </p:nvSpPr>
        <p:spPr>
          <a:xfrm>
            <a:off x="111633" y="717165"/>
            <a:ext cx="4064441"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 Blood Pressure relation with CHD </a:t>
            </a:r>
            <a:endParaRPr lang="en-US" b="1" dirty="0">
              <a:solidFill>
                <a:schemeClr val="tx2">
                  <a:lumMod val="25000"/>
                </a:schemeClr>
              </a:solidFill>
              <a:latin typeface="Cambria" panose="02040503050406030204" pitchFamily="18" charset="0"/>
              <a:ea typeface="Cambria" panose="02040503050406030204" pitchFamily="18" charset="0"/>
            </a:endParaRPr>
          </a:p>
        </p:txBody>
      </p:sp>
      <p:pic>
        <p:nvPicPr>
          <p:cNvPr id="20" name="Picture 19">
            <a:extLst>
              <a:ext uri="{FF2B5EF4-FFF2-40B4-BE49-F238E27FC236}">
                <a16:creationId xmlns:a16="http://schemas.microsoft.com/office/drawing/2014/main" id="{61B5E977-C592-F196-20CF-8884CCB75B68}"/>
              </a:ext>
            </a:extLst>
          </p:cNvPr>
          <p:cNvPicPr>
            <a:picLocks noChangeAspect="1"/>
          </p:cNvPicPr>
          <p:nvPr/>
        </p:nvPicPr>
        <p:blipFill>
          <a:blip r:embed="rId3"/>
          <a:stretch>
            <a:fillRect/>
          </a:stretch>
        </p:blipFill>
        <p:spPr>
          <a:xfrm>
            <a:off x="428228" y="1219200"/>
            <a:ext cx="5303980" cy="5227773"/>
          </a:xfrm>
          <a:prstGeom prst="rect">
            <a:avLst/>
          </a:prstGeom>
        </p:spPr>
      </p:pic>
      <p:sp>
        <p:nvSpPr>
          <p:cNvPr id="21" name="TextBox 20">
            <a:extLst>
              <a:ext uri="{FF2B5EF4-FFF2-40B4-BE49-F238E27FC236}">
                <a16:creationId xmlns:a16="http://schemas.microsoft.com/office/drawing/2014/main" id="{1D0212F3-181C-CAB1-8662-9F0EEB511640}"/>
              </a:ext>
            </a:extLst>
          </p:cNvPr>
          <p:cNvSpPr txBox="1"/>
          <p:nvPr/>
        </p:nvSpPr>
        <p:spPr>
          <a:xfrm>
            <a:off x="5798196" y="2755868"/>
            <a:ext cx="6031564" cy="2062103"/>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1">
                    <a:lumMod val="75000"/>
                  </a:schemeClr>
                </a:solidFill>
                <a:effectLst/>
                <a:latin typeface="Cambria" panose="02040503050406030204" pitchFamily="18" charset="0"/>
                <a:ea typeface="Cambria" panose="02040503050406030204" pitchFamily="18" charset="0"/>
              </a:rPr>
              <a:t>While patients who don’t take BP medicines , surely have no risk of CHD</a:t>
            </a:r>
          </a:p>
          <a:p>
            <a:pPr marL="285750" indent="-285750">
              <a:buFont typeface="Arial" panose="020B0604020202020204" pitchFamily="34" charset="0"/>
              <a:buChar char="•"/>
            </a:pPr>
            <a:r>
              <a:rPr lang="en-US" sz="1600" dirty="0">
                <a:solidFill>
                  <a:schemeClr val="bg1">
                    <a:lumMod val="75000"/>
                  </a:schemeClr>
                </a:solidFill>
                <a:latin typeface="Cambria" panose="02040503050406030204" pitchFamily="18" charset="0"/>
                <a:ea typeface="Cambria" panose="02040503050406030204" pitchFamily="18" charset="0"/>
              </a:rPr>
              <a:t>Patients taking BP meds should not be concerned with CHD immediately.</a:t>
            </a:r>
            <a:endParaRPr lang="en-US" sz="1600" b="0" dirty="0">
              <a:solidFill>
                <a:schemeClr val="bg1">
                  <a:lumMod val="75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solidFill>
                  <a:schemeClr val="bg1">
                    <a:lumMod val="75000"/>
                  </a:schemeClr>
                </a:solidFill>
                <a:latin typeface="Cambria" panose="02040503050406030204" pitchFamily="18" charset="0"/>
                <a:ea typeface="Cambria" panose="02040503050406030204" pitchFamily="18" charset="0"/>
              </a:rPr>
              <a:t>For patients who consume BP medicines other factors like systolic and diastolic BP is checked</a:t>
            </a:r>
            <a:endParaRPr lang="en-US" sz="1600" b="0" dirty="0">
              <a:solidFill>
                <a:schemeClr val="bg1">
                  <a:lumMod val="75000"/>
                </a:schemeClr>
              </a:solidFill>
              <a:effectLst/>
              <a:latin typeface="Cambria" panose="02040503050406030204" pitchFamily="18" charset="0"/>
              <a:ea typeface="Cambria" panose="02040503050406030204" pitchFamily="18" charset="0"/>
            </a:endParaRPr>
          </a:p>
          <a:p>
            <a:endParaRPr lang="en-US" sz="1600" b="0" dirty="0">
              <a:solidFill>
                <a:schemeClr val="bg1">
                  <a:lumMod val="75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solidFill>
                <a:schemeClr val="bg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586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0" y="0"/>
            <a:ext cx="11464415" cy="508194"/>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	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41ED511-7F26-16A4-3FA9-C3A38D630DD4}"/>
              </a:ext>
            </a:extLst>
          </p:cNvPr>
          <p:cNvSpPr txBox="1"/>
          <p:nvPr/>
        </p:nvSpPr>
        <p:spPr>
          <a:xfrm>
            <a:off x="6096000" y="5193445"/>
            <a:ext cx="4667103"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lumMod val="75000"/>
                  </a:schemeClr>
                </a:solidFill>
                <a:latin typeface="Cambria" panose="02040503050406030204" pitchFamily="18" charset="0"/>
                <a:ea typeface="Cambria" panose="02040503050406030204" pitchFamily="18" charset="0"/>
              </a:rPr>
              <a:t>Patients with Systolic BP &gt; 140 mm Hg and Diastolic BP &gt; 90 mmHg possess a high risk of CHD </a:t>
            </a:r>
          </a:p>
        </p:txBody>
      </p:sp>
      <p:pic>
        <p:nvPicPr>
          <p:cNvPr id="17" name="Picture 16">
            <a:extLst>
              <a:ext uri="{FF2B5EF4-FFF2-40B4-BE49-F238E27FC236}">
                <a16:creationId xmlns:a16="http://schemas.microsoft.com/office/drawing/2014/main" id="{3DA5EEAB-4493-836E-0841-5844602D1958}"/>
              </a:ext>
            </a:extLst>
          </p:cNvPr>
          <p:cNvPicPr>
            <a:picLocks noChangeAspect="1"/>
          </p:cNvPicPr>
          <p:nvPr/>
        </p:nvPicPr>
        <p:blipFill>
          <a:blip r:embed="rId3"/>
          <a:stretch>
            <a:fillRect/>
          </a:stretch>
        </p:blipFill>
        <p:spPr>
          <a:xfrm>
            <a:off x="5919197" y="618521"/>
            <a:ext cx="5429129" cy="4566003"/>
          </a:xfrm>
          <a:prstGeom prst="rect">
            <a:avLst/>
          </a:prstGeom>
        </p:spPr>
      </p:pic>
      <p:pic>
        <p:nvPicPr>
          <p:cNvPr id="8" name="Picture 7">
            <a:extLst>
              <a:ext uri="{FF2B5EF4-FFF2-40B4-BE49-F238E27FC236}">
                <a16:creationId xmlns:a16="http://schemas.microsoft.com/office/drawing/2014/main" id="{D106A5DB-79AE-B0FD-8D62-2BA1F3BF8D3A}"/>
              </a:ext>
            </a:extLst>
          </p:cNvPr>
          <p:cNvPicPr>
            <a:picLocks noChangeAspect="1"/>
          </p:cNvPicPr>
          <p:nvPr/>
        </p:nvPicPr>
        <p:blipFill>
          <a:blip r:embed="rId4"/>
          <a:stretch>
            <a:fillRect/>
          </a:stretch>
        </p:blipFill>
        <p:spPr>
          <a:xfrm>
            <a:off x="0" y="508194"/>
            <a:ext cx="5429130" cy="3235818"/>
          </a:xfrm>
          <a:prstGeom prst="rect">
            <a:avLst/>
          </a:prstGeom>
        </p:spPr>
      </p:pic>
      <p:pic>
        <p:nvPicPr>
          <p:cNvPr id="10" name="Picture 9">
            <a:extLst>
              <a:ext uri="{FF2B5EF4-FFF2-40B4-BE49-F238E27FC236}">
                <a16:creationId xmlns:a16="http://schemas.microsoft.com/office/drawing/2014/main" id="{837372AC-A247-1DCB-D03C-4D2E5147E635}"/>
              </a:ext>
            </a:extLst>
          </p:cNvPr>
          <p:cNvPicPr>
            <a:picLocks noChangeAspect="1"/>
          </p:cNvPicPr>
          <p:nvPr/>
        </p:nvPicPr>
        <p:blipFill>
          <a:blip r:embed="rId5"/>
          <a:stretch>
            <a:fillRect/>
          </a:stretch>
        </p:blipFill>
        <p:spPr>
          <a:xfrm>
            <a:off x="76207" y="3744012"/>
            <a:ext cx="5352923" cy="3113987"/>
          </a:xfrm>
          <a:prstGeom prst="rect">
            <a:avLst/>
          </a:prstGeom>
        </p:spPr>
      </p:pic>
      <p:cxnSp>
        <p:nvCxnSpPr>
          <p:cNvPr id="18" name="Straight Connector 17">
            <a:extLst>
              <a:ext uri="{FF2B5EF4-FFF2-40B4-BE49-F238E27FC236}">
                <a16:creationId xmlns:a16="http://schemas.microsoft.com/office/drawing/2014/main" id="{DBCCA48B-B321-AF2C-AF50-B909109C5E6A}"/>
              </a:ext>
            </a:extLst>
          </p:cNvPr>
          <p:cNvCxnSpPr>
            <a:cxnSpLocks/>
          </p:cNvCxnSpPr>
          <p:nvPr/>
        </p:nvCxnSpPr>
        <p:spPr>
          <a:xfrm>
            <a:off x="5548217" y="697584"/>
            <a:ext cx="0" cy="57692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2156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41ED511-7F26-16A4-3FA9-C3A38D630DD4}"/>
              </a:ext>
            </a:extLst>
          </p:cNvPr>
          <p:cNvSpPr txBox="1"/>
          <p:nvPr/>
        </p:nvSpPr>
        <p:spPr>
          <a:xfrm>
            <a:off x="5732208" y="2765602"/>
            <a:ext cx="5850192" cy="830997"/>
          </a:xfrm>
          <a:prstGeom prst="rect">
            <a:avLst/>
          </a:prstGeom>
          <a:noFill/>
        </p:spPr>
        <p:txBody>
          <a:bodyPr wrap="square" rtlCol="0">
            <a:spAutoFit/>
          </a:bodyPr>
          <a:lstStyle/>
          <a:p>
            <a:endParaRPr lang="en-US" sz="1600" b="0" dirty="0">
              <a:solidFill>
                <a:schemeClr val="bg1">
                  <a:lumMod val="75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0" dirty="0">
                <a:solidFill>
                  <a:schemeClr val="bg1">
                    <a:lumMod val="75000"/>
                  </a:schemeClr>
                </a:solidFill>
                <a:effectLst/>
                <a:latin typeface="Cambria" panose="02040503050406030204" pitchFamily="18" charset="0"/>
                <a:ea typeface="Cambria" panose="02040503050406030204" pitchFamily="18" charset="0"/>
              </a:rPr>
              <a:t>Dataset contains significant amount of patients needing immediate medical attention.</a:t>
            </a:r>
          </a:p>
        </p:txBody>
      </p:sp>
      <p:pic>
        <p:nvPicPr>
          <p:cNvPr id="15" name="Picture 14">
            <a:extLst>
              <a:ext uri="{FF2B5EF4-FFF2-40B4-BE49-F238E27FC236}">
                <a16:creationId xmlns:a16="http://schemas.microsoft.com/office/drawing/2014/main" id="{57A4E8D5-D987-3B2C-4DDD-A7A9162CDFF0}"/>
              </a:ext>
            </a:extLst>
          </p:cNvPr>
          <p:cNvPicPr>
            <a:picLocks noChangeAspect="1"/>
          </p:cNvPicPr>
          <p:nvPr/>
        </p:nvPicPr>
        <p:blipFill>
          <a:blip r:embed="rId3"/>
          <a:stretch>
            <a:fillRect/>
          </a:stretch>
        </p:blipFill>
        <p:spPr>
          <a:xfrm>
            <a:off x="6192040" y="868458"/>
            <a:ext cx="3706048" cy="1897144"/>
          </a:xfrm>
          <a:prstGeom prst="rect">
            <a:avLst/>
          </a:prstGeom>
        </p:spPr>
      </p:pic>
      <p:pic>
        <p:nvPicPr>
          <p:cNvPr id="3" name="Picture 2">
            <a:extLst>
              <a:ext uri="{FF2B5EF4-FFF2-40B4-BE49-F238E27FC236}">
                <a16:creationId xmlns:a16="http://schemas.microsoft.com/office/drawing/2014/main" id="{BE182E3A-8D8E-C1EF-A2E4-A68A53D5D181}"/>
              </a:ext>
            </a:extLst>
          </p:cNvPr>
          <p:cNvPicPr>
            <a:picLocks noChangeAspect="1"/>
          </p:cNvPicPr>
          <p:nvPr/>
        </p:nvPicPr>
        <p:blipFill>
          <a:blip r:embed="rId4"/>
          <a:stretch>
            <a:fillRect/>
          </a:stretch>
        </p:blipFill>
        <p:spPr>
          <a:xfrm>
            <a:off x="339178" y="943872"/>
            <a:ext cx="5235394" cy="5121084"/>
          </a:xfrm>
          <a:prstGeom prst="rect">
            <a:avLst/>
          </a:prstGeom>
        </p:spPr>
      </p:pic>
    </p:spTree>
    <p:extLst>
      <p:ext uri="{BB962C8B-B14F-4D97-AF65-F5344CB8AC3E}">
        <p14:creationId xmlns:p14="http://schemas.microsoft.com/office/powerpoint/2010/main" val="193155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E676025-54B6-E7E3-EE59-C221C985031B}"/>
              </a:ext>
            </a:extLst>
          </p:cNvPr>
          <p:cNvSpPr txBox="1"/>
          <p:nvPr/>
        </p:nvSpPr>
        <p:spPr>
          <a:xfrm>
            <a:off x="0" y="557232"/>
            <a:ext cx="901236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75000"/>
                  </a:schemeClr>
                </a:solidFill>
                <a:latin typeface="Cambria" panose="02040503050406030204" pitchFamily="18" charset="0"/>
                <a:ea typeface="Cambria" panose="02040503050406030204" pitchFamily="18" charset="0"/>
              </a:rPr>
              <a:t>Should patient be worried about their Cholestrol level </a:t>
            </a:r>
            <a:r>
              <a:rPr lang="en-US" sz="2000" b="1" dirty="0">
                <a:solidFill>
                  <a:schemeClr val="tx2">
                    <a:lumMod val="25000"/>
                  </a:schemeClr>
                </a:solidFill>
                <a:latin typeface="Cambria" panose="02040503050406030204" pitchFamily="18" charset="0"/>
                <a:ea typeface="Cambria" panose="02040503050406030204" pitchFamily="18" charset="0"/>
              </a:rPr>
              <a:t>?  </a:t>
            </a:r>
            <a:endParaRPr lang="en-US" sz="2000" b="1" dirty="0">
              <a:solidFill>
                <a:schemeClr val="bg1"/>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9326CD6-9293-343E-A3FB-66B4CF72AA43}"/>
              </a:ext>
            </a:extLst>
          </p:cNvPr>
          <p:cNvPicPr>
            <a:picLocks noChangeAspect="1"/>
          </p:cNvPicPr>
          <p:nvPr/>
        </p:nvPicPr>
        <p:blipFill>
          <a:blip r:embed="rId3"/>
          <a:stretch>
            <a:fillRect/>
          </a:stretch>
        </p:blipFill>
        <p:spPr>
          <a:xfrm>
            <a:off x="124834" y="923160"/>
            <a:ext cx="4538790" cy="2505840"/>
          </a:xfrm>
          <a:prstGeom prst="rect">
            <a:avLst/>
          </a:prstGeom>
        </p:spPr>
      </p:pic>
      <p:pic>
        <p:nvPicPr>
          <p:cNvPr id="8" name="Picture 7">
            <a:extLst>
              <a:ext uri="{FF2B5EF4-FFF2-40B4-BE49-F238E27FC236}">
                <a16:creationId xmlns:a16="http://schemas.microsoft.com/office/drawing/2014/main" id="{F6DD2908-AA4F-46E9-BD81-48E8E5E240DC}"/>
              </a:ext>
            </a:extLst>
          </p:cNvPr>
          <p:cNvPicPr>
            <a:picLocks noChangeAspect="1"/>
          </p:cNvPicPr>
          <p:nvPr/>
        </p:nvPicPr>
        <p:blipFill>
          <a:blip r:embed="rId4"/>
          <a:stretch>
            <a:fillRect/>
          </a:stretch>
        </p:blipFill>
        <p:spPr>
          <a:xfrm>
            <a:off x="32005" y="3410813"/>
            <a:ext cx="4631618" cy="3447187"/>
          </a:xfrm>
          <a:prstGeom prst="rect">
            <a:avLst/>
          </a:prstGeom>
        </p:spPr>
      </p:pic>
      <p:pic>
        <p:nvPicPr>
          <p:cNvPr id="10" name="Picture 9">
            <a:extLst>
              <a:ext uri="{FF2B5EF4-FFF2-40B4-BE49-F238E27FC236}">
                <a16:creationId xmlns:a16="http://schemas.microsoft.com/office/drawing/2014/main" id="{AACCDF60-2A1D-9AE1-38AF-F21C3C3E2856}"/>
              </a:ext>
            </a:extLst>
          </p:cNvPr>
          <p:cNvPicPr>
            <a:picLocks noChangeAspect="1"/>
          </p:cNvPicPr>
          <p:nvPr/>
        </p:nvPicPr>
        <p:blipFill>
          <a:blip r:embed="rId5"/>
          <a:stretch>
            <a:fillRect/>
          </a:stretch>
        </p:blipFill>
        <p:spPr>
          <a:xfrm>
            <a:off x="5732207" y="904973"/>
            <a:ext cx="5454845" cy="4393168"/>
          </a:xfrm>
          <a:prstGeom prst="rect">
            <a:avLst/>
          </a:prstGeom>
        </p:spPr>
      </p:pic>
      <p:pic>
        <p:nvPicPr>
          <p:cNvPr id="12" name="Picture 11">
            <a:extLst>
              <a:ext uri="{FF2B5EF4-FFF2-40B4-BE49-F238E27FC236}">
                <a16:creationId xmlns:a16="http://schemas.microsoft.com/office/drawing/2014/main" id="{5778ADE6-BABF-B8EB-232E-76BDD2E3DFC0}"/>
              </a:ext>
            </a:extLst>
          </p:cNvPr>
          <p:cNvPicPr>
            <a:picLocks noChangeAspect="1"/>
          </p:cNvPicPr>
          <p:nvPr/>
        </p:nvPicPr>
        <p:blipFill>
          <a:blip r:embed="rId6"/>
          <a:stretch>
            <a:fillRect/>
          </a:stretch>
        </p:blipFill>
        <p:spPr>
          <a:xfrm>
            <a:off x="5958294" y="5375312"/>
            <a:ext cx="3654701" cy="1357460"/>
          </a:xfrm>
          <a:prstGeom prst="rect">
            <a:avLst/>
          </a:prstGeom>
        </p:spPr>
      </p:pic>
      <p:cxnSp>
        <p:nvCxnSpPr>
          <p:cNvPr id="3" name="Straight Connector 2">
            <a:extLst>
              <a:ext uri="{FF2B5EF4-FFF2-40B4-BE49-F238E27FC236}">
                <a16:creationId xmlns:a16="http://schemas.microsoft.com/office/drawing/2014/main" id="{0BA26104-F31E-7477-1E65-8A3C7ADC41BD}"/>
              </a:ext>
            </a:extLst>
          </p:cNvPr>
          <p:cNvCxnSpPr/>
          <p:nvPr/>
        </p:nvCxnSpPr>
        <p:spPr>
          <a:xfrm>
            <a:off x="5371780" y="1090392"/>
            <a:ext cx="0" cy="55796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347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 Summary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9B4780-736D-C769-0318-D64DF2FCD5F6}"/>
              </a:ext>
            </a:extLst>
          </p:cNvPr>
          <p:cNvSpPr txBox="1"/>
          <p:nvPr/>
        </p:nvSpPr>
        <p:spPr>
          <a:xfrm>
            <a:off x="214228" y="1146834"/>
            <a:ext cx="11609294" cy="4247317"/>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bg2">
                    <a:lumMod val="10000"/>
                  </a:schemeClr>
                </a:solidFill>
                <a:effectLst/>
                <a:latin typeface="Cambria" panose="02040503050406030204" pitchFamily="18" charset="0"/>
                <a:ea typeface="Cambria" panose="02040503050406030204" pitchFamily="18" charset="0"/>
              </a:rPr>
              <a:t>Elder patients above the 55 years should be advised to focus on mantaining a healthy life-style</a:t>
            </a:r>
          </a:p>
          <a:p>
            <a:pPr marL="342900" indent="-34290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Patients should be advised to avoid </a:t>
            </a:r>
            <a:r>
              <a:rPr lang="en-US" sz="2000" b="0" dirty="0">
                <a:solidFill>
                  <a:schemeClr val="bg2">
                    <a:lumMod val="10000"/>
                  </a:schemeClr>
                </a:solidFill>
                <a:effectLst/>
                <a:latin typeface="Cambria" panose="02040503050406030204" pitchFamily="18" charset="0"/>
                <a:ea typeface="Cambria" panose="02040503050406030204" pitchFamily="18" charset="0"/>
              </a:rPr>
              <a:t>Cigerettes consumption, even though the EDA proves differrent.</a:t>
            </a:r>
          </a:p>
          <a:p>
            <a:pPr marL="342900" indent="-34290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bg2">
                    <a:lumMod val="10000"/>
                  </a:schemeClr>
                </a:solidFill>
                <a:effectLst/>
                <a:latin typeface="Cambria" panose="02040503050406030204" pitchFamily="18" charset="0"/>
                <a:ea typeface="Cambria" panose="02040503050406030204" pitchFamily="18" charset="0"/>
              </a:rPr>
              <a:t>Patients taking BP medicines should be treated thoroughly.</a:t>
            </a:r>
          </a:p>
          <a:p>
            <a:pPr marL="342900" indent="-34290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bg2">
                    <a:lumMod val="10000"/>
                  </a:schemeClr>
                </a:solidFill>
                <a:effectLst/>
                <a:latin typeface="Cambria" panose="02040503050406030204" pitchFamily="18" charset="0"/>
                <a:ea typeface="Cambria" panose="02040503050406030204" pitchFamily="18" charset="0"/>
              </a:rPr>
              <a:t>Heart rate, Blood Pressure are the important factors for determining whether a patient is at a risk of CHD or not </a:t>
            </a:r>
          </a:p>
          <a:p>
            <a:pPr marL="342900" indent="-34290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b="0" dirty="0">
                <a:solidFill>
                  <a:schemeClr val="bg2">
                    <a:lumMod val="10000"/>
                  </a:schemeClr>
                </a:solidFill>
                <a:effectLst/>
                <a:latin typeface="Cambria" panose="02040503050406030204" pitchFamily="18" charset="0"/>
                <a:ea typeface="Cambria" panose="02040503050406030204" pitchFamily="18" charset="0"/>
              </a:rPr>
              <a:t>Patients with high Cholestrol level should be advised to bring a change in their daily lifestyle .</a:t>
            </a:r>
          </a:p>
          <a:p>
            <a:pPr marL="342900" indent="-34290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solidFill>
                <a:schemeClr val="bg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solidFill>
                <a:schemeClr val="bg1"/>
              </a:solidFill>
              <a:latin typeface="Cambria" panose="02040503050406030204" pitchFamily="18" charset="0"/>
              <a:ea typeface="Cambria" panose="02040503050406030204" pitchFamily="18" charset="0"/>
            </a:endParaRPr>
          </a:p>
          <a:p>
            <a:endParaRPr lang="en-US" sz="1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886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Outliers Treatment</a:t>
            </a:r>
          </a:p>
        </p:txBody>
      </p:sp>
      <p:sp>
        <p:nvSpPr>
          <p:cNvPr id="6" name="TextBox 5">
            <a:extLst>
              <a:ext uri="{FF2B5EF4-FFF2-40B4-BE49-F238E27FC236}">
                <a16:creationId xmlns:a16="http://schemas.microsoft.com/office/drawing/2014/main" id="{749A1774-1563-1BE5-6054-E737A0D13FFE}"/>
              </a:ext>
            </a:extLst>
          </p:cNvPr>
          <p:cNvSpPr txBox="1"/>
          <p:nvPr/>
        </p:nvSpPr>
        <p:spPr>
          <a:xfrm>
            <a:off x="358219" y="1046375"/>
            <a:ext cx="8802278" cy="2585323"/>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IQR method</a:t>
            </a:r>
            <a:r>
              <a:rPr lang="en-US" b="0" i="0" dirty="0">
                <a:solidFill>
                  <a:schemeClr val="bg1">
                    <a:lumMod val="50000"/>
                  </a:schemeClr>
                </a:solidFill>
                <a:effectLst/>
                <a:latin typeface="Cambria" panose="02040503050406030204" pitchFamily="18" charset="0"/>
                <a:ea typeface="Cambria" panose="02040503050406030204" pitchFamily="18" charset="0"/>
              </a:rPr>
              <a:t> of identifying outliers is used to set up a “fence” outside of Q1 and Q3. Any values that fall outside of this fence are considered outliers. </a:t>
            </a:r>
          </a:p>
          <a:p>
            <a:endParaRPr lang="en-US" b="0" i="0" dirty="0">
              <a:solidFill>
                <a:schemeClr val="bg1">
                  <a:lumMod val="50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i="0" dirty="0">
                <a:solidFill>
                  <a:schemeClr val="bg1">
                    <a:lumMod val="50000"/>
                  </a:schemeClr>
                </a:solidFill>
                <a:effectLst/>
                <a:latin typeface="Cambria" panose="02040503050406030204" pitchFamily="18" charset="0"/>
                <a:ea typeface="Cambria" panose="02040503050406030204" pitchFamily="18" charset="0"/>
              </a:rPr>
              <a:t>To build this fence we take 1.5 times the IQR and then subtract this value from Q1 and add this value to Q3. This gives us the minimum and maximum fence posts that we compare each observation to. </a:t>
            </a:r>
          </a:p>
          <a:p>
            <a:endParaRPr lang="en-US" b="0" i="0" dirty="0">
              <a:solidFill>
                <a:schemeClr val="bg1">
                  <a:lumMod val="50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i="0" dirty="0">
                <a:solidFill>
                  <a:schemeClr val="bg1">
                    <a:lumMod val="50000"/>
                  </a:schemeClr>
                </a:solidFill>
                <a:effectLst/>
                <a:latin typeface="Cambria" panose="02040503050406030204" pitchFamily="18" charset="0"/>
                <a:ea typeface="Cambria" panose="02040503050406030204" pitchFamily="18" charset="0"/>
              </a:rPr>
              <a:t>Any observations that are more than 1.5 IQR below Q1 or more than 1.5 IQR above Q3 are considered outliers.</a:t>
            </a:r>
            <a:endParaRPr lang="en-US" dirty="0">
              <a:solidFill>
                <a:schemeClr val="bg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422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Outliers Treatment</a:t>
            </a:r>
          </a:p>
        </p:txBody>
      </p:sp>
      <p:pic>
        <p:nvPicPr>
          <p:cNvPr id="3" name="Picture 2">
            <a:extLst>
              <a:ext uri="{FF2B5EF4-FFF2-40B4-BE49-F238E27FC236}">
                <a16:creationId xmlns:a16="http://schemas.microsoft.com/office/drawing/2014/main" id="{15077764-C942-2DD8-4E5A-F7964F612936}"/>
              </a:ext>
            </a:extLst>
          </p:cNvPr>
          <p:cNvPicPr>
            <a:picLocks noChangeAspect="1"/>
          </p:cNvPicPr>
          <p:nvPr/>
        </p:nvPicPr>
        <p:blipFill>
          <a:blip r:embed="rId3"/>
          <a:stretch>
            <a:fillRect/>
          </a:stretch>
        </p:blipFill>
        <p:spPr>
          <a:xfrm>
            <a:off x="1433966" y="813762"/>
            <a:ext cx="9944962" cy="2918713"/>
          </a:xfrm>
          <a:prstGeom prst="rect">
            <a:avLst/>
          </a:prstGeom>
        </p:spPr>
      </p:pic>
      <p:pic>
        <p:nvPicPr>
          <p:cNvPr id="14" name="Picture 13">
            <a:extLst>
              <a:ext uri="{FF2B5EF4-FFF2-40B4-BE49-F238E27FC236}">
                <a16:creationId xmlns:a16="http://schemas.microsoft.com/office/drawing/2014/main" id="{786D9AB8-01CD-96A4-4686-F35383DB5307}"/>
              </a:ext>
            </a:extLst>
          </p:cNvPr>
          <p:cNvPicPr>
            <a:picLocks noChangeAspect="1"/>
          </p:cNvPicPr>
          <p:nvPr/>
        </p:nvPicPr>
        <p:blipFill>
          <a:blip r:embed="rId4"/>
          <a:stretch>
            <a:fillRect/>
          </a:stretch>
        </p:blipFill>
        <p:spPr>
          <a:xfrm>
            <a:off x="1433966" y="3936637"/>
            <a:ext cx="9838273" cy="2789162"/>
          </a:xfrm>
          <a:prstGeom prst="rect">
            <a:avLst/>
          </a:prstGeom>
        </p:spPr>
      </p:pic>
      <p:sp>
        <p:nvSpPr>
          <p:cNvPr id="18" name="TextBox 17">
            <a:extLst>
              <a:ext uri="{FF2B5EF4-FFF2-40B4-BE49-F238E27FC236}">
                <a16:creationId xmlns:a16="http://schemas.microsoft.com/office/drawing/2014/main" id="{3A0AE30A-8884-7659-395E-510540CC5AB8}"/>
              </a:ext>
            </a:extLst>
          </p:cNvPr>
          <p:cNvSpPr txBox="1"/>
          <p:nvPr/>
        </p:nvSpPr>
        <p:spPr>
          <a:xfrm rot="16200000">
            <a:off x="117422" y="2011508"/>
            <a:ext cx="1391299" cy="523220"/>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Before</a:t>
            </a:r>
          </a:p>
        </p:txBody>
      </p:sp>
      <p:sp>
        <p:nvSpPr>
          <p:cNvPr id="20" name="TextBox 19">
            <a:extLst>
              <a:ext uri="{FF2B5EF4-FFF2-40B4-BE49-F238E27FC236}">
                <a16:creationId xmlns:a16="http://schemas.microsoft.com/office/drawing/2014/main" id="{099FD0FF-92C5-867E-9BAA-CAC677FB53CC}"/>
              </a:ext>
            </a:extLst>
          </p:cNvPr>
          <p:cNvSpPr txBox="1"/>
          <p:nvPr/>
        </p:nvSpPr>
        <p:spPr>
          <a:xfrm rot="16200000">
            <a:off x="117421" y="4888257"/>
            <a:ext cx="1391299" cy="523220"/>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After</a:t>
            </a:r>
          </a:p>
        </p:txBody>
      </p:sp>
      <p:cxnSp>
        <p:nvCxnSpPr>
          <p:cNvPr id="5" name="Straight Connector 4">
            <a:extLst>
              <a:ext uri="{FF2B5EF4-FFF2-40B4-BE49-F238E27FC236}">
                <a16:creationId xmlns:a16="http://schemas.microsoft.com/office/drawing/2014/main" id="{C939E40E-7670-56B5-860F-1ACC524999F0}"/>
              </a:ext>
            </a:extLst>
          </p:cNvPr>
          <p:cNvCxnSpPr/>
          <p:nvPr/>
        </p:nvCxnSpPr>
        <p:spPr>
          <a:xfrm>
            <a:off x="367645" y="3732475"/>
            <a:ext cx="1139700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557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0"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97E7E21-754D-3335-8261-5F639FDD1C7A}"/>
              </a:ext>
            </a:extLst>
          </p:cNvPr>
          <p:cNvPicPr>
            <a:picLocks noChangeAspect="1"/>
          </p:cNvPicPr>
          <p:nvPr/>
        </p:nvPicPr>
        <p:blipFill>
          <a:blip r:embed="rId3"/>
          <a:stretch>
            <a:fillRect/>
          </a:stretch>
        </p:blipFill>
        <p:spPr>
          <a:xfrm>
            <a:off x="113122" y="835004"/>
            <a:ext cx="6849494" cy="5936616"/>
          </a:xfrm>
          <a:prstGeom prst="rect">
            <a:avLst/>
          </a:prstGeom>
        </p:spPr>
      </p:pic>
      <p:sp>
        <p:nvSpPr>
          <p:cNvPr id="18" name="TextBox 17">
            <a:extLst>
              <a:ext uri="{FF2B5EF4-FFF2-40B4-BE49-F238E27FC236}">
                <a16:creationId xmlns:a16="http://schemas.microsoft.com/office/drawing/2014/main" id="{505FFD3D-24CC-1621-F298-A16E6228D7C6}"/>
              </a:ext>
            </a:extLst>
          </p:cNvPr>
          <p:cNvSpPr txBox="1"/>
          <p:nvPr/>
        </p:nvSpPr>
        <p:spPr>
          <a:xfrm>
            <a:off x="2613582" y="86380"/>
            <a:ext cx="6094428" cy="523220"/>
          </a:xfrm>
          <a:prstGeom prst="rect">
            <a:avLst/>
          </a:prstGeom>
          <a:noFill/>
        </p:spPr>
        <p:txBody>
          <a:bodyPr wrap="square">
            <a:spAutoFit/>
          </a:bodyPr>
          <a:lstStyle/>
          <a:p>
            <a:pPr algn="ctr"/>
            <a:r>
              <a:rPr lang="en-IN" sz="2800" b="1" dirty="0">
                <a:solidFill>
                  <a:schemeClr val="tx1"/>
                </a:solidFill>
                <a:latin typeface="Montserrat" panose="00000500000000000000" pitchFamily="2" charset="0"/>
                <a:cs typeface="Times New Roman" panose="02020603050405020304" pitchFamily="18" charset="0"/>
              </a:rPr>
              <a:t>Checking Multicollinearity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F9B572-3C41-A805-877B-30C4B12AF322}"/>
              </a:ext>
            </a:extLst>
          </p:cNvPr>
          <p:cNvSpPr txBox="1"/>
          <p:nvPr/>
        </p:nvSpPr>
        <p:spPr>
          <a:xfrm>
            <a:off x="6872140" y="2460396"/>
            <a:ext cx="520673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Some features like sysBP ,diaBP &amp; prevalentHyp are highly correlated, mainly due to same measures or usage and their link with CHD.</a:t>
            </a:r>
          </a:p>
        </p:txBody>
      </p:sp>
    </p:spTree>
    <p:extLst>
      <p:ext uri="{BB962C8B-B14F-4D97-AF65-F5344CB8AC3E}">
        <p14:creationId xmlns:p14="http://schemas.microsoft.com/office/powerpoint/2010/main" val="84571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CC0000"/>
                </a:solidFill>
                <a:latin typeface="Montserrat"/>
                <a:cs typeface="Times New Roman" panose="02020603050405020304" pitchFamily="18" charset="0"/>
                <a:sym typeface="Montserrat"/>
              </a:rPr>
              <a:t>Contents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D4643D-9BB3-E6D1-50D1-D80F39131DB2}"/>
              </a:ext>
            </a:extLst>
          </p:cNvPr>
          <p:cNvSpPr txBox="1"/>
          <p:nvPr/>
        </p:nvSpPr>
        <p:spPr>
          <a:xfrm>
            <a:off x="289628" y="961616"/>
            <a:ext cx="8413912" cy="54476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Overview </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Description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Understanding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Cleaning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Data Wrangling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Exploratory Data Analysis (EDA)</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Feature Engineering &amp; Data Pre-processing</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Implementation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Validation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Model Comparison</a:t>
            </a:r>
          </a:p>
          <a:p>
            <a:pPr marL="285750" indent="-285750">
              <a:lnSpc>
                <a:spcPct val="150000"/>
              </a:lnSpc>
              <a:buFont typeface="Arial" panose="020B0604020202020204" pitchFamily="34" charset="0"/>
              <a:buChar char="•"/>
            </a:pPr>
            <a:r>
              <a:rPr lang="en-US"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Summary &amp; Conclusions</a:t>
            </a:r>
          </a:p>
          <a:p>
            <a:endParaRPr lang="en-US" dirty="0"/>
          </a:p>
        </p:txBody>
      </p:sp>
      <p:pic>
        <p:nvPicPr>
          <p:cNvPr id="3" name="Picture 2">
            <a:extLst>
              <a:ext uri="{FF2B5EF4-FFF2-40B4-BE49-F238E27FC236}">
                <a16:creationId xmlns:a16="http://schemas.microsoft.com/office/drawing/2014/main" id="{FBF771B0-57D5-5005-A899-AF7B541B0E7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82336" y="1107752"/>
            <a:ext cx="4087506" cy="4392706"/>
          </a:xfrm>
          <a:prstGeom prst="rect">
            <a:avLst/>
          </a:prstGeom>
        </p:spPr>
      </p:pic>
    </p:spTree>
    <p:extLst>
      <p:ext uri="{BB962C8B-B14F-4D97-AF65-F5344CB8AC3E}">
        <p14:creationId xmlns:p14="http://schemas.microsoft.com/office/powerpoint/2010/main" val="343968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Handling Multicollinearity</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F5EDE6A-FBAC-F8C2-1D44-569F932D0363}"/>
              </a:ext>
            </a:extLst>
          </p:cNvPr>
          <p:cNvPicPr>
            <a:picLocks noChangeAspect="1"/>
          </p:cNvPicPr>
          <p:nvPr/>
        </p:nvPicPr>
        <p:blipFill>
          <a:blip r:embed="rId3"/>
          <a:stretch>
            <a:fillRect/>
          </a:stretch>
        </p:blipFill>
        <p:spPr>
          <a:xfrm>
            <a:off x="0" y="769102"/>
            <a:ext cx="2201897" cy="5137543"/>
          </a:xfrm>
          <a:prstGeom prst="rect">
            <a:avLst/>
          </a:prstGeom>
        </p:spPr>
      </p:pic>
      <p:pic>
        <p:nvPicPr>
          <p:cNvPr id="8" name="Picture 7">
            <a:extLst>
              <a:ext uri="{FF2B5EF4-FFF2-40B4-BE49-F238E27FC236}">
                <a16:creationId xmlns:a16="http://schemas.microsoft.com/office/drawing/2014/main" id="{E732E1E1-99EF-3506-6869-F43DC58A382B}"/>
              </a:ext>
            </a:extLst>
          </p:cNvPr>
          <p:cNvPicPr>
            <a:picLocks noChangeAspect="1"/>
          </p:cNvPicPr>
          <p:nvPr/>
        </p:nvPicPr>
        <p:blipFill>
          <a:blip r:embed="rId4"/>
          <a:stretch>
            <a:fillRect/>
          </a:stretch>
        </p:blipFill>
        <p:spPr>
          <a:xfrm>
            <a:off x="8909541" y="769101"/>
            <a:ext cx="2316653" cy="3260881"/>
          </a:xfrm>
          <a:prstGeom prst="rect">
            <a:avLst/>
          </a:prstGeom>
        </p:spPr>
      </p:pic>
      <p:pic>
        <p:nvPicPr>
          <p:cNvPr id="10" name="Picture 9">
            <a:extLst>
              <a:ext uri="{FF2B5EF4-FFF2-40B4-BE49-F238E27FC236}">
                <a16:creationId xmlns:a16="http://schemas.microsoft.com/office/drawing/2014/main" id="{A22E1939-5A15-EA41-7A7E-70FC317AB661}"/>
              </a:ext>
            </a:extLst>
          </p:cNvPr>
          <p:cNvPicPr>
            <a:picLocks noChangeAspect="1"/>
          </p:cNvPicPr>
          <p:nvPr/>
        </p:nvPicPr>
        <p:blipFill>
          <a:blip r:embed="rId5"/>
          <a:stretch>
            <a:fillRect/>
          </a:stretch>
        </p:blipFill>
        <p:spPr>
          <a:xfrm>
            <a:off x="2573197" y="769100"/>
            <a:ext cx="5894142" cy="5137542"/>
          </a:xfrm>
          <a:prstGeom prst="rect">
            <a:avLst/>
          </a:prstGeom>
        </p:spPr>
      </p:pic>
      <p:sp>
        <p:nvSpPr>
          <p:cNvPr id="2" name="TextBox 1">
            <a:extLst>
              <a:ext uri="{FF2B5EF4-FFF2-40B4-BE49-F238E27FC236}">
                <a16:creationId xmlns:a16="http://schemas.microsoft.com/office/drawing/2014/main" id="{00CACCB4-F546-D2B7-EF1E-05F110A8D960}"/>
              </a:ext>
            </a:extLst>
          </p:cNvPr>
          <p:cNvSpPr txBox="1"/>
          <p:nvPr/>
        </p:nvSpPr>
        <p:spPr>
          <a:xfrm>
            <a:off x="1805824" y="6021814"/>
            <a:ext cx="8163086" cy="646331"/>
          </a:xfrm>
          <a:prstGeom prst="rect">
            <a:avLst/>
          </a:prstGeom>
          <a:noFill/>
        </p:spPr>
        <p:txBody>
          <a:bodyPr wrap="square" rtlCol="0">
            <a:spAutoFit/>
          </a:bodyPr>
          <a:lstStyle/>
          <a:p>
            <a:r>
              <a:rPr lang="en-US" dirty="0">
                <a:solidFill>
                  <a:schemeClr val="bg1">
                    <a:lumMod val="50000"/>
                  </a:schemeClr>
                </a:solidFill>
                <a:latin typeface="Cambria" panose="02040503050406030204" pitchFamily="18" charset="0"/>
                <a:ea typeface="Cambria" panose="02040503050406030204" pitchFamily="18" charset="0"/>
              </a:rPr>
              <a:t>To handle multicollinearity , VIF score of all independent variables is calculated , which explains how well a variable is explained by other independent variables.</a:t>
            </a:r>
          </a:p>
        </p:txBody>
      </p:sp>
      <p:cxnSp>
        <p:nvCxnSpPr>
          <p:cNvPr id="6" name="Straight Connector 5">
            <a:extLst>
              <a:ext uri="{FF2B5EF4-FFF2-40B4-BE49-F238E27FC236}">
                <a16:creationId xmlns:a16="http://schemas.microsoft.com/office/drawing/2014/main" id="{8DAA9CA1-A4B0-576C-16AE-D7F3CDC8713F}"/>
              </a:ext>
            </a:extLst>
          </p:cNvPr>
          <p:cNvCxnSpPr/>
          <p:nvPr/>
        </p:nvCxnSpPr>
        <p:spPr>
          <a:xfrm>
            <a:off x="2420470" y="689350"/>
            <a:ext cx="0" cy="529704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E9CECCE-9969-1D71-83FD-B8B2761C2AEB}"/>
              </a:ext>
            </a:extLst>
          </p:cNvPr>
          <p:cNvCxnSpPr/>
          <p:nvPr/>
        </p:nvCxnSpPr>
        <p:spPr>
          <a:xfrm>
            <a:off x="8677836" y="628192"/>
            <a:ext cx="0" cy="529704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22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Handling Imbalanced Dataset</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1990A6C-DBF5-48B6-EE0E-D14DB0B95580}"/>
              </a:ext>
            </a:extLst>
          </p:cNvPr>
          <p:cNvPicPr>
            <a:picLocks noChangeAspect="1"/>
          </p:cNvPicPr>
          <p:nvPr/>
        </p:nvPicPr>
        <p:blipFill>
          <a:blip r:embed="rId3"/>
          <a:stretch>
            <a:fillRect/>
          </a:stretch>
        </p:blipFill>
        <p:spPr>
          <a:xfrm>
            <a:off x="256960" y="649467"/>
            <a:ext cx="3787563" cy="1126808"/>
          </a:xfrm>
          <a:prstGeom prst="rect">
            <a:avLst/>
          </a:prstGeom>
        </p:spPr>
      </p:pic>
      <p:pic>
        <p:nvPicPr>
          <p:cNvPr id="7" name="Picture 6">
            <a:extLst>
              <a:ext uri="{FF2B5EF4-FFF2-40B4-BE49-F238E27FC236}">
                <a16:creationId xmlns:a16="http://schemas.microsoft.com/office/drawing/2014/main" id="{C02F27B1-6F22-C9B5-5823-2A8B25A0C289}"/>
              </a:ext>
            </a:extLst>
          </p:cNvPr>
          <p:cNvPicPr>
            <a:picLocks noChangeAspect="1"/>
          </p:cNvPicPr>
          <p:nvPr/>
        </p:nvPicPr>
        <p:blipFill>
          <a:blip r:embed="rId4"/>
          <a:stretch>
            <a:fillRect/>
          </a:stretch>
        </p:blipFill>
        <p:spPr>
          <a:xfrm>
            <a:off x="18239" y="1816142"/>
            <a:ext cx="4957010" cy="2513811"/>
          </a:xfrm>
          <a:prstGeom prst="rect">
            <a:avLst/>
          </a:prstGeom>
        </p:spPr>
      </p:pic>
      <p:sp>
        <p:nvSpPr>
          <p:cNvPr id="6" name="TextBox 5">
            <a:extLst>
              <a:ext uri="{FF2B5EF4-FFF2-40B4-BE49-F238E27FC236}">
                <a16:creationId xmlns:a16="http://schemas.microsoft.com/office/drawing/2014/main" id="{215EF93A-7D07-7F2B-916E-CC3D5E5B7F3B}"/>
              </a:ext>
            </a:extLst>
          </p:cNvPr>
          <p:cNvSpPr txBox="1"/>
          <p:nvPr/>
        </p:nvSpPr>
        <p:spPr>
          <a:xfrm>
            <a:off x="5271247" y="609600"/>
            <a:ext cx="368449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lumMod val="50000"/>
                  </a:schemeClr>
                </a:solidFill>
                <a:latin typeface="Cambria" panose="02040503050406030204" pitchFamily="18" charset="0"/>
                <a:ea typeface="Cambria" panose="02040503050406030204" pitchFamily="18" charset="0"/>
              </a:rPr>
              <a:t>SMOTE Analysis :</a:t>
            </a:r>
          </a:p>
        </p:txBody>
      </p:sp>
      <p:sp>
        <p:nvSpPr>
          <p:cNvPr id="8" name="TextBox 7">
            <a:extLst>
              <a:ext uri="{FF2B5EF4-FFF2-40B4-BE49-F238E27FC236}">
                <a16:creationId xmlns:a16="http://schemas.microsoft.com/office/drawing/2014/main" id="{A3AFDB76-4B15-1B07-C2C2-1267DD541964}"/>
              </a:ext>
            </a:extLst>
          </p:cNvPr>
          <p:cNvSpPr txBox="1"/>
          <p:nvPr/>
        </p:nvSpPr>
        <p:spPr>
          <a:xfrm>
            <a:off x="18239" y="4368294"/>
            <a:ext cx="7781054"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Dataset is highly imbalanced, Synthetic Minority Oversampling Technique (SMOTE) analysis is used for handling imbalance.</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SMOTE is an oversampling technique that generates synthetic samples from minority class.</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It works by randomly picking a point from the minority class and computing the k-Nearest neighbors for this point.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The synthetic points are added between the chosen point and its neighbors.</a:t>
            </a:r>
          </a:p>
        </p:txBody>
      </p:sp>
      <p:pic>
        <p:nvPicPr>
          <p:cNvPr id="12" name="Picture 11">
            <a:extLst>
              <a:ext uri="{FF2B5EF4-FFF2-40B4-BE49-F238E27FC236}">
                <a16:creationId xmlns:a16="http://schemas.microsoft.com/office/drawing/2014/main" id="{5AF5905E-4195-0B84-3E0F-2B30A1AB461C}"/>
              </a:ext>
            </a:extLst>
          </p:cNvPr>
          <p:cNvPicPr>
            <a:picLocks noChangeAspect="1"/>
          </p:cNvPicPr>
          <p:nvPr/>
        </p:nvPicPr>
        <p:blipFill rotWithShape="1">
          <a:blip r:embed="rId5"/>
          <a:srcRect t="2431"/>
          <a:stretch/>
        </p:blipFill>
        <p:spPr>
          <a:xfrm>
            <a:off x="5334165" y="901395"/>
            <a:ext cx="5378819" cy="2460884"/>
          </a:xfrm>
          <a:prstGeom prst="rect">
            <a:avLst/>
          </a:prstGeom>
        </p:spPr>
      </p:pic>
      <p:pic>
        <p:nvPicPr>
          <p:cNvPr id="5" name="Picture 4">
            <a:extLst>
              <a:ext uri="{FF2B5EF4-FFF2-40B4-BE49-F238E27FC236}">
                <a16:creationId xmlns:a16="http://schemas.microsoft.com/office/drawing/2014/main" id="{FD890E4D-34AB-1FB0-917E-AA84F8DBADED}"/>
              </a:ext>
            </a:extLst>
          </p:cNvPr>
          <p:cNvPicPr>
            <a:picLocks noChangeAspect="1"/>
          </p:cNvPicPr>
          <p:nvPr/>
        </p:nvPicPr>
        <p:blipFill>
          <a:blip r:embed="rId6"/>
          <a:stretch>
            <a:fillRect/>
          </a:stretch>
        </p:blipFill>
        <p:spPr>
          <a:xfrm>
            <a:off x="7736541" y="3264286"/>
            <a:ext cx="4455459" cy="3568477"/>
          </a:xfrm>
          <a:prstGeom prst="rect">
            <a:avLst/>
          </a:prstGeom>
        </p:spPr>
      </p:pic>
      <p:cxnSp>
        <p:nvCxnSpPr>
          <p:cNvPr id="14" name="Straight Connector 13">
            <a:extLst>
              <a:ext uri="{FF2B5EF4-FFF2-40B4-BE49-F238E27FC236}">
                <a16:creationId xmlns:a16="http://schemas.microsoft.com/office/drawing/2014/main" id="{65F250DA-FA8E-455B-A513-BF69A44DD231}"/>
              </a:ext>
            </a:extLst>
          </p:cNvPr>
          <p:cNvCxnSpPr>
            <a:cxnSpLocks/>
          </p:cNvCxnSpPr>
          <p:nvPr/>
        </p:nvCxnSpPr>
        <p:spPr>
          <a:xfrm>
            <a:off x="5262282" y="649467"/>
            <a:ext cx="0" cy="3550024"/>
          </a:xfrm>
          <a:prstGeom prst="line">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E3C6D532-E723-3F27-873A-A08C9E658182}"/>
              </a:ext>
            </a:extLst>
          </p:cNvPr>
          <p:cNvSpPr/>
          <p:nvPr/>
        </p:nvSpPr>
        <p:spPr>
          <a:xfrm>
            <a:off x="9484659" y="6508376"/>
            <a:ext cx="1846729" cy="32438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748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Model Pre-requisite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5EF93A-7D07-7F2B-916E-CC3D5E5B7F3B}"/>
              </a:ext>
            </a:extLst>
          </p:cNvPr>
          <p:cNvSpPr txBox="1"/>
          <p:nvPr/>
        </p:nvSpPr>
        <p:spPr>
          <a:xfrm>
            <a:off x="232620" y="2516776"/>
            <a:ext cx="10461811"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Feature Scaling is done to normalize the range of independent variables in a fixed range.</a:t>
            </a:r>
          </a:p>
          <a:p>
            <a:pPr marL="285750" indent="-285750">
              <a:buFont typeface="Arial" panose="020B0604020202020204" pitchFamily="34" charset="0"/>
              <a:buChar char="•"/>
            </a:pPr>
            <a:endParaRPr lang="en-US" dirty="0">
              <a:solidFill>
                <a:schemeClr val="bg1">
                  <a:lumMod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Standard Scaler method is used since our data is mostly normally distributed.</a:t>
            </a:r>
          </a:p>
          <a:p>
            <a:pPr marL="285750" indent="-285750">
              <a:buFont typeface="Arial" panose="020B0604020202020204" pitchFamily="34" charset="0"/>
              <a:buChar char="•"/>
            </a:pPr>
            <a:endParaRPr lang="en-US" dirty="0">
              <a:solidFill>
                <a:schemeClr val="bg1">
                  <a:lumMod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Standardization mantains useful information about outliers and makes algorithm less sensitive to them</a:t>
            </a:r>
          </a:p>
          <a:p>
            <a:pPr marL="285750" indent="-285750">
              <a:buFont typeface="Arial" panose="020B0604020202020204" pitchFamily="34" charset="0"/>
              <a:buChar char="•"/>
            </a:pPr>
            <a:endParaRPr lang="en-US" dirty="0">
              <a:solidFill>
                <a:schemeClr val="bg1">
                  <a:lumMod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Define X and y variables , splitting the data in 70-30 ratio as train and test sets.</a:t>
            </a:r>
          </a:p>
          <a:p>
            <a:pPr marL="285750" indent="-285750">
              <a:buFont typeface="Arial" panose="020B0604020202020204" pitchFamily="34" charset="0"/>
              <a:buChar char="•"/>
            </a:pPr>
            <a:endParaRPr lang="en-US" dirty="0">
              <a:solidFill>
                <a:schemeClr val="bg1">
                  <a:lumMod val="5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The reason for chosing the specific ratio is , since the dataset deals with medical conditions . Hence proper training is required for the models before evaluting them on a new data.</a:t>
            </a:r>
          </a:p>
          <a:p>
            <a:pPr marL="285750" indent="-285750">
              <a:buFont typeface="Arial" panose="020B0604020202020204" pitchFamily="34" charset="0"/>
              <a:buChar char="•"/>
            </a:pPr>
            <a:endParaRPr lang="en-US" dirty="0">
              <a:solidFill>
                <a:schemeClr val="bg1">
                  <a:lumMod val="50000"/>
                </a:schemeClr>
              </a:solidFill>
              <a:latin typeface="Cambria" panose="02040503050406030204" pitchFamily="18" charset="0"/>
              <a:ea typeface="Cambria" panose="02040503050406030204" pitchFamily="18" charset="0"/>
            </a:endParaRPr>
          </a:p>
          <a:p>
            <a:pPr lvl="1"/>
            <a:endParaRPr lang="en-US" dirty="0">
              <a:solidFill>
                <a:schemeClr val="bg1">
                  <a:lumMod val="50000"/>
                </a:schemeClr>
              </a:solidFill>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502AEAC4-4DBB-8365-9AD3-FCB394217B4D}"/>
              </a:ext>
            </a:extLst>
          </p:cNvPr>
          <p:cNvPicPr>
            <a:picLocks noChangeAspect="1"/>
          </p:cNvPicPr>
          <p:nvPr/>
        </p:nvPicPr>
        <p:blipFill>
          <a:blip r:embed="rId3"/>
          <a:stretch>
            <a:fillRect/>
          </a:stretch>
        </p:blipFill>
        <p:spPr>
          <a:xfrm>
            <a:off x="376517" y="978986"/>
            <a:ext cx="4814048" cy="1261697"/>
          </a:xfrm>
          <a:prstGeom prst="rect">
            <a:avLst/>
          </a:prstGeom>
        </p:spPr>
      </p:pic>
    </p:spTree>
    <p:extLst>
      <p:ext uri="{BB962C8B-B14F-4D97-AF65-F5344CB8AC3E}">
        <p14:creationId xmlns:p14="http://schemas.microsoft.com/office/powerpoint/2010/main" val="371792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Implementation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394890" y="114889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Classification Models </a:t>
            </a:r>
          </a:p>
        </p:txBody>
      </p:sp>
      <p:sp>
        <p:nvSpPr>
          <p:cNvPr id="2" name="TextBox 1">
            <a:extLst>
              <a:ext uri="{FF2B5EF4-FFF2-40B4-BE49-F238E27FC236}">
                <a16:creationId xmlns:a16="http://schemas.microsoft.com/office/drawing/2014/main" id="{20D5928B-B2D0-3C90-2DC6-4DA3FAB460E6}"/>
              </a:ext>
            </a:extLst>
          </p:cNvPr>
          <p:cNvSpPr txBox="1"/>
          <p:nvPr/>
        </p:nvSpPr>
        <p:spPr>
          <a:xfrm>
            <a:off x="408243" y="5062777"/>
            <a:ext cx="8659905" cy="1477328"/>
          </a:xfrm>
          <a:prstGeom prst="rect">
            <a:avLst/>
          </a:prstGeom>
          <a:noFill/>
        </p:spPr>
        <p:txBody>
          <a:bodyPr wrap="square">
            <a:spAutoFit/>
          </a:bodyPr>
          <a:lstStyle/>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Models were evaluated on the basis of Confusion Matrix, Precision , Recall ,F1-score, AUC-ROC curve and test accuracy.</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Random-Forest provided the best result pn the basis of F1-score and Test accuracy of 89 %</a:t>
            </a: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A8D47506-8B0D-BA6C-5906-6F6A7C0ECF35}"/>
              </a:ext>
            </a:extLst>
          </p:cNvPr>
          <p:cNvPicPr>
            <a:picLocks noChangeAspect="1"/>
          </p:cNvPicPr>
          <p:nvPr/>
        </p:nvPicPr>
        <p:blipFill>
          <a:blip r:embed="rId3"/>
          <a:stretch>
            <a:fillRect/>
          </a:stretch>
        </p:blipFill>
        <p:spPr>
          <a:xfrm>
            <a:off x="801019" y="1653821"/>
            <a:ext cx="7532276" cy="3103788"/>
          </a:xfrm>
          <a:prstGeom prst="rect">
            <a:avLst/>
          </a:prstGeom>
        </p:spPr>
      </p:pic>
      <p:sp>
        <p:nvSpPr>
          <p:cNvPr id="3" name="Rectangle 2">
            <a:extLst>
              <a:ext uri="{FF2B5EF4-FFF2-40B4-BE49-F238E27FC236}">
                <a16:creationId xmlns:a16="http://schemas.microsoft.com/office/drawing/2014/main" id="{5D3AC7ED-F5DE-0593-CF88-EB9523702452}"/>
              </a:ext>
            </a:extLst>
          </p:cNvPr>
          <p:cNvSpPr/>
          <p:nvPr/>
        </p:nvSpPr>
        <p:spPr>
          <a:xfrm>
            <a:off x="801019" y="3429000"/>
            <a:ext cx="7532276" cy="425824"/>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60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178073" y="71774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Logistic Regression</a:t>
            </a:r>
          </a:p>
        </p:txBody>
      </p:sp>
      <p:sp>
        <p:nvSpPr>
          <p:cNvPr id="2" name="TextBox 1">
            <a:extLst>
              <a:ext uri="{FF2B5EF4-FFF2-40B4-BE49-F238E27FC236}">
                <a16:creationId xmlns:a16="http://schemas.microsoft.com/office/drawing/2014/main" id="{20D5928B-B2D0-3C90-2DC6-4DA3FAB460E6}"/>
              </a:ext>
            </a:extLst>
          </p:cNvPr>
          <p:cNvSpPr txBox="1"/>
          <p:nvPr/>
        </p:nvSpPr>
        <p:spPr>
          <a:xfrm>
            <a:off x="178073" y="5081630"/>
            <a:ext cx="5804021" cy="1754326"/>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For class 1 </a:t>
            </a:r>
            <a:r>
              <a:rPr lang="en-US" dirty="0">
                <a:solidFill>
                  <a:schemeClr val="bg1">
                    <a:lumMod val="50000"/>
                  </a:schemeClr>
                </a:solidFill>
                <a:latin typeface="Cambria" panose="02040503050406030204" pitchFamily="18" charset="0"/>
                <a:ea typeface="Cambria" panose="02040503050406030204" pitchFamily="18" charset="0"/>
              </a:rPr>
              <a:t>[ patients at a risk of CHD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Recall = 0.76</a:t>
            </a:r>
          </a:p>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Precision = 0.94</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F1_score = 0.84</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Test Accuracy = 0.86</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401139DE-F33F-2D6F-BCE7-151FE04EDAC4}"/>
              </a:ext>
            </a:extLst>
          </p:cNvPr>
          <p:cNvPicPr>
            <a:picLocks noChangeAspect="1"/>
          </p:cNvPicPr>
          <p:nvPr/>
        </p:nvPicPr>
        <p:blipFill rotWithShape="1">
          <a:blip r:embed="rId3"/>
          <a:srcRect t="5701"/>
          <a:stretch/>
        </p:blipFill>
        <p:spPr>
          <a:xfrm>
            <a:off x="7047659" y="4920564"/>
            <a:ext cx="5144341" cy="1871125"/>
          </a:xfrm>
          <a:prstGeom prst="rect">
            <a:avLst/>
          </a:prstGeom>
        </p:spPr>
      </p:pic>
      <p:pic>
        <p:nvPicPr>
          <p:cNvPr id="9" name="Picture 8">
            <a:extLst>
              <a:ext uri="{FF2B5EF4-FFF2-40B4-BE49-F238E27FC236}">
                <a16:creationId xmlns:a16="http://schemas.microsoft.com/office/drawing/2014/main" id="{4F769785-DB05-E6EE-5B50-D7237207F258}"/>
              </a:ext>
            </a:extLst>
          </p:cNvPr>
          <p:cNvPicPr>
            <a:picLocks noChangeAspect="1"/>
          </p:cNvPicPr>
          <p:nvPr/>
        </p:nvPicPr>
        <p:blipFill>
          <a:blip r:embed="rId4"/>
          <a:stretch>
            <a:fillRect/>
          </a:stretch>
        </p:blipFill>
        <p:spPr>
          <a:xfrm>
            <a:off x="4340853" y="1532404"/>
            <a:ext cx="3284283" cy="2973608"/>
          </a:xfrm>
          <a:prstGeom prst="rect">
            <a:avLst/>
          </a:prstGeom>
        </p:spPr>
      </p:pic>
      <p:pic>
        <p:nvPicPr>
          <p:cNvPr id="11" name="Picture 10">
            <a:extLst>
              <a:ext uri="{FF2B5EF4-FFF2-40B4-BE49-F238E27FC236}">
                <a16:creationId xmlns:a16="http://schemas.microsoft.com/office/drawing/2014/main" id="{5D33766E-2389-AF20-7CF7-20494875C8C8}"/>
              </a:ext>
            </a:extLst>
          </p:cNvPr>
          <p:cNvPicPr>
            <a:picLocks noChangeAspect="1"/>
          </p:cNvPicPr>
          <p:nvPr/>
        </p:nvPicPr>
        <p:blipFill>
          <a:blip r:embed="rId5"/>
          <a:stretch>
            <a:fillRect/>
          </a:stretch>
        </p:blipFill>
        <p:spPr>
          <a:xfrm>
            <a:off x="7987881" y="1480866"/>
            <a:ext cx="3900874" cy="2857390"/>
          </a:xfrm>
          <a:prstGeom prst="rect">
            <a:avLst/>
          </a:prstGeom>
        </p:spPr>
      </p:pic>
      <p:pic>
        <p:nvPicPr>
          <p:cNvPr id="13" name="Picture 12">
            <a:extLst>
              <a:ext uri="{FF2B5EF4-FFF2-40B4-BE49-F238E27FC236}">
                <a16:creationId xmlns:a16="http://schemas.microsoft.com/office/drawing/2014/main" id="{12526C34-7AF8-F385-796E-A5EDB1AC3AC5}"/>
              </a:ext>
            </a:extLst>
          </p:cNvPr>
          <p:cNvPicPr>
            <a:picLocks noChangeAspect="1"/>
          </p:cNvPicPr>
          <p:nvPr/>
        </p:nvPicPr>
        <p:blipFill>
          <a:blip r:embed="rId6"/>
          <a:stretch>
            <a:fillRect/>
          </a:stretch>
        </p:blipFill>
        <p:spPr>
          <a:xfrm>
            <a:off x="303245" y="1500394"/>
            <a:ext cx="3637905" cy="3229472"/>
          </a:xfrm>
          <a:prstGeom prst="rect">
            <a:avLst/>
          </a:prstGeom>
        </p:spPr>
      </p:pic>
      <p:sp>
        <p:nvSpPr>
          <p:cNvPr id="14" name="TextBox 13">
            <a:extLst>
              <a:ext uri="{FF2B5EF4-FFF2-40B4-BE49-F238E27FC236}">
                <a16:creationId xmlns:a16="http://schemas.microsoft.com/office/drawing/2014/main" id="{06839093-89B7-E6EA-679C-B17AA9381AF7}"/>
              </a:ext>
            </a:extLst>
          </p:cNvPr>
          <p:cNvSpPr txBox="1"/>
          <p:nvPr/>
        </p:nvSpPr>
        <p:spPr>
          <a:xfrm>
            <a:off x="614235"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Training data</a:t>
            </a:r>
          </a:p>
        </p:txBody>
      </p:sp>
      <p:sp>
        <p:nvSpPr>
          <p:cNvPr id="15" name="TextBox 14">
            <a:extLst>
              <a:ext uri="{FF2B5EF4-FFF2-40B4-BE49-F238E27FC236}">
                <a16:creationId xmlns:a16="http://schemas.microsoft.com/office/drawing/2014/main" id="{2792261F-E859-ECA8-C20F-464427035202}"/>
              </a:ext>
            </a:extLst>
          </p:cNvPr>
          <p:cNvSpPr txBox="1"/>
          <p:nvPr/>
        </p:nvSpPr>
        <p:spPr>
          <a:xfrm>
            <a:off x="5167163" y="109694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Testing data</a:t>
            </a:r>
          </a:p>
        </p:txBody>
      </p:sp>
      <p:sp>
        <p:nvSpPr>
          <p:cNvPr id="16" name="TextBox 15">
            <a:extLst>
              <a:ext uri="{FF2B5EF4-FFF2-40B4-BE49-F238E27FC236}">
                <a16:creationId xmlns:a16="http://schemas.microsoft.com/office/drawing/2014/main" id="{95AE56F7-2BFC-031C-D242-563002692DFE}"/>
              </a:ext>
            </a:extLst>
          </p:cNvPr>
          <p:cNvSpPr txBox="1"/>
          <p:nvPr/>
        </p:nvSpPr>
        <p:spPr>
          <a:xfrm>
            <a:off x="8665969" y="1067677"/>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AUC-ROC curve</a:t>
            </a:r>
          </a:p>
        </p:txBody>
      </p:sp>
      <p:cxnSp>
        <p:nvCxnSpPr>
          <p:cNvPr id="17" name="Straight Connector 16">
            <a:extLst>
              <a:ext uri="{FF2B5EF4-FFF2-40B4-BE49-F238E27FC236}">
                <a16:creationId xmlns:a16="http://schemas.microsoft.com/office/drawing/2014/main" id="{C50887A3-FA51-F9F3-A317-1FFFBC33E392}"/>
              </a:ext>
            </a:extLst>
          </p:cNvPr>
          <p:cNvCxnSpPr/>
          <p:nvPr/>
        </p:nvCxnSpPr>
        <p:spPr>
          <a:xfrm>
            <a:off x="4128108" y="1227682"/>
            <a:ext cx="0" cy="377910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5795545-E9E7-2B66-A3CE-7E7E699747F3}"/>
              </a:ext>
            </a:extLst>
          </p:cNvPr>
          <p:cNvCxnSpPr>
            <a:cxnSpLocks/>
          </p:cNvCxnSpPr>
          <p:nvPr/>
        </p:nvCxnSpPr>
        <p:spPr>
          <a:xfrm>
            <a:off x="7851147" y="1227682"/>
            <a:ext cx="0" cy="3649116"/>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2775F82-A5BB-783A-DCAD-E351FA9702EF}"/>
              </a:ext>
            </a:extLst>
          </p:cNvPr>
          <p:cNvSpPr txBox="1"/>
          <p:nvPr/>
        </p:nvSpPr>
        <p:spPr>
          <a:xfrm>
            <a:off x="8665968" y="4452789"/>
            <a:ext cx="3099243"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Confusion Matrix</a:t>
            </a:r>
          </a:p>
        </p:txBody>
      </p:sp>
      <p:cxnSp>
        <p:nvCxnSpPr>
          <p:cNvPr id="20" name="Straight Arrow Connector 19">
            <a:extLst>
              <a:ext uri="{FF2B5EF4-FFF2-40B4-BE49-F238E27FC236}">
                <a16:creationId xmlns:a16="http://schemas.microsoft.com/office/drawing/2014/main" id="{F7505E4D-708E-B39C-8C5B-879F2DE67512}"/>
              </a:ext>
            </a:extLst>
          </p:cNvPr>
          <p:cNvCxnSpPr/>
          <p:nvPr/>
        </p:nvCxnSpPr>
        <p:spPr>
          <a:xfrm>
            <a:off x="2978870" y="944843"/>
            <a:ext cx="3016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2" name="Picture 21">
            <a:extLst>
              <a:ext uri="{FF2B5EF4-FFF2-40B4-BE49-F238E27FC236}">
                <a16:creationId xmlns:a16="http://schemas.microsoft.com/office/drawing/2014/main" id="{AA2C0FD4-9527-9CA8-A1EB-E2D46E71844A}"/>
              </a:ext>
            </a:extLst>
          </p:cNvPr>
          <p:cNvPicPr>
            <a:picLocks noChangeAspect="1"/>
          </p:cNvPicPr>
          <p:nvPr/>
        </p:nvPicPr>
        <p:blipFill rotWithShape="1">
          <a:blip r:embed="rId7"/>
          <a:srcRect t="5749"/>
          <a:stretch/>
        </p:blipFill>
        <p:spPr>
          <a:xfrm>
            <a:off x="3374950" y="684444"/>
            <a:ext cx="2192593" cy="574556"/>
          </a:xfrm>
          <a:prstGeom prst="rect">
            <a:avLst/>
          </a:prstGeom>
        </p:spPr>
      </p:pic>
    </p:spTree>
    <p:extLst>
      <p:ext uri="{BB962C8B-B14F-4D97-AF65-F5344CB8AC3E}">
        <p14:creationId xmlns:p14="http://schemas.microsoft.com/office/powerpoint/2010/main" val="1887336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178073" y="71774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Naïve Bayes</a:t>
            </a:r>
          </a:p>
        </p:txBody>
      </p:sp>
      <p:sp>
        <p:nvSpPr>
          <p:cNvPr id="2" name="TextBox 1">
            <a:extLst>
              <a:ext uri="{FF2B5EF4-FFF2-40B4-BE49-F238E27FC236}">
                <a16:creationId xmlns:a16="http://schemas.microsoft.com/office/drawing/2014/main" id="{20D5928B-B2D0-3C90-2DC6-4DA3FAB460E6}"/>
              </a:ext>
            </a:extLst>
          </p:cNvPr>
          <p:cNvSpPr txBox="1"/>
          <p:nvPr/>
        </p:nvSpPr>
        <p:spPr>
          <a:xfrm>
            <a:off x="178073" y="5081630"/>
            <a:ext cx="5804021" cy="1754326"/>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For class 1 </a:t>
            </a:r>
            <a:r>
              <a:rPr lang="en-US" dirty="0">
                <a:solidFill>
                  <a:schemeClr val="bg1">
                    <a:lumMod val="50000"/>
                  </a:schemeClr>
                </a:solidFill>
                <a:latin typeface="Cambria" panose="02040503050406030204" pitchFamily="18" charset="0"/>
                <a:ea typeface="Cambria" panose="02040503050406030204" pitchFamily="18" charset="0"/>
              </a:rPr>
              <a:t>[ patients at a risk of CHD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Recall = 0.80</a:t>
            </a:r>
          </a:p>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Precision = 0.74</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F1_score = 0.77</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Test Accuracy = 0.76</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06839093-89B7-E6EA-679C-B17AA9381AF7}"/>
              </a:ext>
            </a:extLst>
          </p:cNvPr>
          <p:cNvSpPr txBox="1"/>
          <p:nvPr/>
        </p:nvSpPr>
        <p:spPr>
          <a:xfrm>
            <a:off x="614235"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Training data</a:t>
            </a:r>
          </a:p>
        </p:txBody>
      </p:sp>
      <p:sp>
        <p:nvSpPr>
          <p:cNvPr id="15" name="TextBox 14">
            <a:extLst>
              <a:ext uri="{FF2B5EF4-FFF2-40B4-BE49-F238E27FC236}">
                <a16:creationId xmlns:a16="http://schemas.microsoft.com/office/drawing/2014/main" id="{2792261F-E859-ECA8-C20F-464427035202}"/>
              </a:ext>
            </a:extLst>
          </p:cNvPr>
          <p:cNvSpPr txBox="1"/>
          <p:nvPr/>
        </p:nvSpPr>
        <p:spPr>
          <a:xfrm>
            <a:off x="4942931"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Testing data</a:t>
            </a:r>
          </a:p>
        </p:txBody>
      </p:sp>
      <p:sp>
        <p:nvSpPr>
          <p:cNvPr id="16" name="TextBox 15">
            <a:extLst>
              <a:ext uri="{FF2B5EF4-FFF2-40B4-BE49-F238E27FC236}">
                <a16:creationId xmlns:a16="http://schemas.microsoft.com/office/drawing/2014/main" id="{95AE56F7-2BFC-031C-D242-563002692DFE}"/>
              </a:ext>
            </a:extLst>
          </p:cNvPr>
          <p:cNvSpPr txBox="1"/>
          <p:nvPr/>
        </p:nvSpPr>
        <p:spPr>
          <a:xfrm>
            <a:off x="8665969" y="1067677"/>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AUC-ROC curve</a:t>
            </a:r>
          </a:p>
        </p:txBody>
      </p:sp>
      <p:cxnSp>
        <p:nvCxnSpPr>
          <p:cNvPr id="17" name="Straight Connector 16">
            <a:extLst>
              <a:ext uri="{FF2B5EF4-FFF2-40B4-BE49-F238E27FC236}">
                <a16:creationId xmlns:a16="http://schemas.microsoft.com/office/drawing/2014/main" id="{C50887A3-FA51-F9F3-A317-1FFFBC33E392}"/>
              </a:ext>
            </a:extLst>
          </p:cNvPr>
          <p:cNvCxnSpPr/>
          <p:nvPr/>
        </p:nvCxnSpPr>
        <p:spPr>
          <a:xfrm>
            <a:off x="4128108" y="1227682"/>
            <a:ext cx="0" cy="377910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5795545-E9E7-2B66-A3CE-7E7E699747F3}"/>
              </a:ext>
            </a:extLst>
          </p:cNvPr>
          <p:cNvCxnSpPr>
            <a:cxnSpLocks/>
          </p:cNvCxnSpPr>
          <p:nvPr/>
        </p:nvCxnSpPr>
        <p:spPr>
          <a:xfrm>
            <a:off x="7851147" y="1227682"/>
            <a:ext cx="0" cy="3649116"/>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2775F82-A5BB-783A-DCAD-E351FA9702EF}"/>
              </a:ext>
            </a:extLst>
          </p:cNvPr>
          <p:cNvSpPr txBox="1"/>
          <p:nvPr/>
        </p:nvSpPr>
        <p:spPr>
          <a:xfrm>
            <a:off x="8665968" y="4452789"/>
            <a:ext cx="3099243"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Confusion Matrix</a:t>
            </a:r>
          </a:p>
        </p:txBody>
      </p:sp>
      <p:pic>
        <p:nvPicPr>
          <p:cNvPr id="6" name="Picture 5">
            <a:extLst>
              <a:ext uri="{FF2B5EF4-FFF2-40B4-BE49-F238E27FC236}">
                <a16:creationId xmlns:a16="http://schemas.microsoft.com/office/drawing/2014/main" id="{47F22185-6FAB-C455-22A1-DF27899A6A4B}"/>
              </a:ext>
            </a:extLst>
          </p:cNvPr>
          <p:cNvPicPr>
            <a:picLocks noChangeAspect="1"/>
          </p:cNvPicPr>
          <p:nvPr/>
        </p:nvPicPr>
        <p:blipFill>
          <a:blip r:embed="rId3"/>
          <a:stretch>
            <a:fillRect/>
          </a:stretch>
        </p:blipFill>
        <p:spPr>
          <a:xfrm>
            <a:off x="4383328" y="1568059"/>
            <a:ext cx="3197532" cy="2884730"/>
          </a:xfrm>
          <a:prstGeom prst="rect">
            <a:avLst/>
          </a:prstGeom>
        </p:spPr>
      </p:pic>
      <p:pic>
        <p:nvPicPr>
          <p:cNvPr id="10" name="Picture 9">
            <a:extLst>
              <a:ext uri="{FF2B5EF4-FFF2-40B4-BE49-F238E27FC236}">
                <a16:creationId xmlns:a16="http://schemas.microsoft.com/office/drawing/2014/main" id="{44600ADA-9C93-F698-EA53-7038FBAF107B}"/>
              </a:ext>
            </a:extLst>
          </p:cNvPr>
          <p:cNvPicPr>
            <a:picLocks noChangeAspect="1"/>
          </p:cNvPicPr>
          <p:nvPr/>
        </p:nvPicPr>
        <p:blipFill>
          <a:blip r:embed="rId4"/>
          <a:stretch>
            <a:fillRect/>
          </a:stretch>
        </p:blipFill>
        <p:spPr>
          <a:xfrm>
            <a:off x="7264151" y="4975242"/>
            <a:ext cx="4749776" cy="1713952"/>
          </a:xfrm>
          <a:prstGeom prst="rect">
            <a:avLst/>
          </a:prstGeom>
        </p:spPr>
      </p:pic>
      <p:pic>
        <p:nvPicPr>
          <p:cNvPr id="20" name="Picture 19">
            <a:extLst>
              <a:ext uri="{FF2B5EF4-FFF2-40B4-BE49-F238E27FC236}">
                <a16:creationId xmlns:a16="http://schemas.microsoft.com/office/drawing/2014/main" id="{E510F321-3799-A448-FDD1-DFCBCEC72FB4}"/>
              </a:ext>
            </a:extLst>
          </p:cNvPr>
          <p:cNvPicPr>
            <a:picLocks noChangeAspect="1"/>
          </p:cNvPicPr>
          <p:nvPr/>
        </p:nvPicPr>
        <p:blipFill>
          <a:blip r:embed="rId5"/>
          <a:stretch>
            <a:fillRect/>
          </a:stretch>
        </p:blipFill>
        <p:spPr>
          <a:xfrm>
            <a:off x="8121434" y="1496723"/>
            <a:ext cx="3643763" cy="2795726"/>
          </a:xfrm>
          <a:prstGeom prst="rect">
            <a:avLst/>
          </a:prstGeom>
        </p:spPr>
      </p:pic>
      <p:cxnSp>
        <p:nvCxnSpPr>
          <p:cNvPr id="21" name="Straight Arrow Connector 20">
            <a:extLst>
              <a:ext uri="{FF2B5EF4-FFF2-40B4-BE49-F238E27FC236}">
                <a16:creationId xmlns:a16="http://schemas.microsoft.com/office/drawing/2014/main" id="{A3C7DD6F-3A4B-32BC-2F68-FDEEB8854758}"/>
              </a:ext>
            </a:extLst>
          </p:cNvPr>
          <p:cNvCxnSpPr/>
          <p:nvPr/>
        </p:nvCxnSpPr>
        <p:spPr>
          <a:xfrm>
            <a:off x="3601039" y="935416"/>
            <a:ext cx="3016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3" name="Picture 22">
            <a:extLst>
              <a:ext uri="{FF2B5EF4-FFF2-40B4-BE49-F238E27FC236}">
                <a16:creationId xmlns:a16="http://schemas.microsoft.com/office/drawing/2014/main" id="{161A4B90-3B5E-5FA5-86B0-6CFEC936812B}"/>
              </a:ext>
            </a:extLst>
          </p:cNvPr>
          <p:cNvPicPr>
            <a:picLocks noChangeAspect="1"/>
          </p:cNvPicPr>
          <p:nvPr/>
        </p:nvPicPr>
        <p:blipFill>
          <a:blip r:embed="rId6"/>
          <a:stretch>
            <a:fillRect/>
          </a:stretch>
        </p:blipFill>
        <p:spPr>
          <a:xfrm>
            <a:off x="476277" y="1642995"/>
            <a:ext cx="3237875" cy="2904436"/>
          </a:xfrm>
          <a:prstGeom prst="rect">
            <a:avLst/>
          </a:prstGeom>
        </p:spPr>
      </p:pic>
      <p:pic>
        <p:nvPicPr>
          <p:cNvPr id="25" name="Picture 24">
            <a:extLst>
              <a:ext uri="{FF2B5EF4-FFF2-40B4-BE49-F238E27FC236}">
                <a16:creationId xmlns:a16="http://schemas.microsoft.com/office/drawing/2014/main" id="{E61584A7-77DE-E1E3-9C52-586FDA172D5C}"/>
              </a:ext>
            </a:extLst>
          </p:cNvPr>
          <p:cNvPicPr>
            <a:picLocks noChangeAspect="1"/>
          </p:cNvPicPr>
          <p:nvPr/>
        </p:nvPicPr>
        <p:blipFill>
          <a:blip r:embed="rId7"/>
          <a:stretch>
            <a:fillRect/>
          </a:stretch>
        </p:blipFill>
        <p:spPr>
          <a:xfrm>
            <a:off x="4020401" y="678733"/>
            <a:ext cx="2230810" cy="513961"/>
          </a:xfrm>
          <a:prstGeom prst="rect">
            <a:avLst/>
          </a:prstGeom>
        </p:spPr>
      </p:pic>
    </p:spTree>
    <p:extLst>
      <p:ext uri="{BB962C8B-B14F-4D97-AF65-F5344CB8AC3E}">
        <p14:creationId xmlns:p14="http://schemas.microsoft.com/office/powerpoint/2010/main" val="3416517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178073" y="717742"/>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Support Vector Machines </a:t>
            </a:r>
          </a:p>
        </p:txBody>
      </p:sp>
      <p:sp>
        <p:nvSpPr>
          <p:cNvPr id="2" name="TextBox 1">
            <a:extLst>
              <a:ext uri="{FF2B5EF4-FFF2-40B4-BE49-F238E27FC236}">
                <a16:creationId xmlns:a16="http://schemas.microsoft.com/office/drawing/2014/main" id="{20D5928B-B2D0-3C90-2DC6-4DA3FAB460E6}"/>
              </a:ext>
            </a:extLst>
          </p:cNvPr>
          <p:cNvSpPr txBox="1"/>
          <p:nvPr/>
        </p:nvSpPr>
        <p:spPr>
          <a:xfrm>
            <a:off x="209638" y="5103674"/>
            <a:ext cx="5804021" cy="1754326"/>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For class 1 </a:t>
            </a:r>
            <a:r>
              <a:rPr lang="en-US" dirty="0">
                <a:solidFill>
                  <a:schemeClr val="bg1">
                    <a:lumMod val="50000"/>
                  </a:schemeClr>
                </a:solidFill>
                <a:latin typeface="Cambria" panose="02040503050406030204" pitchFamily="18" charset="0"/>
                <a:ea typeface="Cambria" panose="02040503050406030204" pitchFamily="18" charset="0"/>
              </a:rPr>
              <a:t>[ patients at a risk of CHD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Recall = 0.77</a:t>
            </a:r>
          </a:p>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Precision = 0.95</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F1_score = 0.85</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Test Accuracy = 0.86</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4F769785-DB05-E6EE-5B50-D7237207F258}"/>
              </a:ext>
            </a:extLst>
          </p:cNvPr>
          <p:cNvPicPr>
            <a:picLocks noChangeAspect="1"/>
          </p:cNvPicPr>
          <p:nvPr/>
        </p:nvPicPr>
        <p:blipFill>
          <a:blip r:embed="rId3"/>
          <a:stretch>
            <a:fillRect/>
          </a:stretch>
        </p:blipFill>
        <p:spPr>
          <a:xfrm>
            <a:off x="4340853" y="1532404"/>
            <a:ext cx="3284283" cy="2973608"/>
          </a:xfrm>
          <a:prstGeom prst="rect">
            <a:avLst/>
          </a:prstGeom>
        </p:spPr>
      </p:pic>
      <p:sp>
        <p:nvSpPr>
          <p:cNvPr id="14" name="TextBox 13">
            <a:extLst>
              <a:ext uri="{FF2B5EF4-FFF2-40B4-BE49-F238E27FC236}">
                <a16:creationId xmlns:a16="http://schemas.microsoft.com/office/drawing/2014/main" id="{06839093-89B7-E6EA-679C-B17AA9381AF7}"/>
              </a:ext>
            </a:extLst>
          </p:cNvPr>
          <p:cNvSpPr txBox="1"/>
          <p:nvPr/>
        </p:nvSpPr>
        <p:spPr>
          <a:xfrm>
            <a:off x="614235"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Training data</a:t>
            </a:r>
          </a:p>
        </p:txBody>
      </p:sp>
      <p:sp>
        <p:nvSpPr>
          <p:cNvPr id="15" name="TextBox 14">
            <a:extLst>
              <a:ext uri="{FF2B5EF4-FFF2-40B4-BE49-F238E27FC236}">
                <a16:creationId xmlns:a16="http://schemas.microsoft.com/office/drawing/2014/main" id="{2792261F-E859-ECA8-C20F-464427035202}"/>
              </a:ext>
            </a:extLst>
          </p:cNvPr>
          <p:cNvSpPr txBox="1"/>
          <p:nvPr/>
        </p:nvSpPr>
        <p:spPr>
          <a:xfrm>
            <a:off x="4942931"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Testing data</a:t>
            </a:r>
          </a:p>
        </p:txBody>
      </p:sp>
      <p:sp>
        <p:nvSpPr>
          <p:cNvPr id="16" name="TextBox 15">
            <a:extLst>
              <a:ext uri="{FF2B5EF4-FFF2-40B4-BE49-F238E27FC236}">
                <a16:creationId xmlns:a16="http://schemas.microsoft.com/office/drawing/2014/main" id="{95AE56F7-2BFC-031C-D242-563002692DFE}"/>
              </a:ext>
            </a:extLst>
          </p:cNvPr>
          <p:cNvSpPr txBox="1"/>
          <p:nvPr/>
        </p:nvSpPr>
        <p:spPr>
          <a:xfrm>
            <a:off x="8665969" y="1067677"/>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AUC-ROC curve</a:t>
            </a:r>
          </a:p>
        </p:txBody>
      </p:sp>
      <p:cxnSp>
        <p:nvCxnSpPr>
          <p:cNvPr id="17" name="Straight Connector 16">
            <a:extLst>
              <a:ext uri="{FF2B5EF4-FFF2-40B4-BE49-F238E27FC236}">
                <a16:creationId xmlns:a16="http://schemas.microsoft.com/office/drawing/2014/main" id="{C50887A3-FA51-F9F3-A317-1FFFBC33E392}"/>
              </a:ext>
            </a:extLst>
          </p:cNvPr>
          <p:cNvCxnSpPr/>
          <p:nvPr/>
        </p:nvCxnSpPr>
        <p:spPr>
          <a:xfrm>
            <a:off x="4128108" y="1227682"/>
            <a:ext cx="0" cy="377910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5795545-E9E7-2B66-A3CE-7E7E699747F3}"/>
              </a:ext>
            </a:extLst>
          </p:cNvPr>
          <p:cNvCxnSpPr>
            <a:cxnSpLocks/>
          </p:cNvCxnSpPr>
          <p:nvPr/>
        </p:nvCxnSpPr>
        <p:spPr>
          <a:xfrm>
            <a:off x="7851147" y="1227682"/>
            <a:ext cx="0" cy="3649116"/>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2775F82-A5BB-783A-DCAD-E351FA9702EF}"/>
              </a:ext>
            </a:extLst>
          </p:cNvPr>
          <p:cNvSpPr txBox="1"/>
          <p:nvPr/>
        </p:nvSpPr>
        <p:spPr>
          <a:xfrm>
            <a:off x="8665968" y="4452789"/>
            <a:ext cx="3099243"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Confusion Matrix</a:t>
            </a:r>
          </a:p>
        </p:txBody>
      </p:sp>
      <p:pic>
        <p:nvPicPr>
          <p:cNvPr id="6" name="Picture 5">
            <a:extLst>
              <a:ext uri="{FF2B5EF4-FFF2-40B4-BE49-F238E27FC236}">
                <a16:creationId xmlns:a16="http://schemas.microsoft.com/office/drawing/2014/main" id="{BDF02DDE-DC9E-7D0A-4C06-67637F27F221}"/>
              </a:ext>
            </a:extLst>
          </p:cNvPr>
          <p:cNvPicPr>
            <a:picLocks noChangeAspect="1"/>
          </p:cNvPicPr>
          <p:nvPr/>
        </p:nvPicPr>
        <p:blipFill rotWithShape="1">
          <a:blip r:embed="rId4"/>
          <a:srcRect t="5183"/>
          <a:stretch/>
        </p:blipFill>
        <p:spPr>
          <a:xfrm>
            <a:off x="6860265" y="4871821"/>
            <a:ext cx="5265064" cy="1964136"/>
          </a:xfrm>
          <a:prstGeom prst="rect">
            <a:avLst/>
          </a:prstGeom>
        </p:spPr>
      </p:pic>
      <p:pic>
        <p:nvPicPr>
          <p:cNvPr id="10" name="Picture 9">
            <a:extLst>
              <a:ext uri="{FF2B5EF4-FFF2-40B4-BE49-F238E27FC236}">
                <a16:creationId xmlns:a16="http://schemas.microsoft.com/office/drawing/2014/main" id="{98EDAF67-0BFD-4B7C-C6E9-6018AFC55966}"/>
              </a:ext>
            </a:extLst>
          </p:cNvPr>
          <p:cNvPicPr>
            <a:picLocks noChangeAspect="1"/>
          </p:cNvPicPr>
          <p:nvPr/>
        </p:nvPicPr>
        <p:blipFill>
          <a:blip r:embed="rId5"/>
          <a:stretch>
            <a:fillRect/>
          </a:stretch>
        </p:blipFill>
        <p:spPr>
          <a:xfrm>
            <a:off x="8077158" y="1632376"/>
            <a:ext cx="3688045" cy="2770714"/>
          </a:xfrm>
          <a:prstGeom prst="rect">
            <a:avLst/>
          </a:prstGeom>
        </p:spPr>
      </p:pic>
      <p:cxnSp>
        <p:nvCxnSpPr>
          <p:cNvPr id="12" name="Straight Arrow Connector 11">
            <a:extLst>
              <a:ext uri="{FF2B5EF4-FFF2-40B4-BE49-F238E27FC236}">
                <a16:creationId xmlns:a16="http://schemas.microsoft.com/office/drawing/2014/main" id="{FD323AFF-7B2D-DE0F-0C0E-312F3DEC46D3}"/>
              </a:ext>
            </a:extLst>
          </p:cNvPr>
          <p:cNvCxnSpPr/>
          <p:nvPr/>
        </p:nvCxnSpPr>
        <p:spPr>
          <a:xfrm>
            <a:off x="3601039" y="935416"/>
            <a:ext cx="3016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1" name="Picture 20">
            <a:extLst>
              <a:ext uri="{FF2B5EF4-FFF2-40B4-BE49-F238E27FC236}">
                <a16:creationId xmlns:a16="http://schemas.microsoft.com/office/drawing/2014/main" id="{A537250B-A557-027F-CE0A-DA3564A2639A}"/>
              </a:ext>
            </a:extLst>
          </p:cNvPr>
          <p:cNvPicPr>
            <a:picLocks noChangeAspect="1"/>
          </p:cNvPicPr>
          <p:nvPr/>
        </p:nvPicPr>
        <p:blipFill>
          <a:blip r:embed="rId6"/>
          <a:stretch>
            <a:fillRect/>
          </a:stretch>
        </p:blipFill>
        <p:spPr>
          <a:xfrm>
            <a:off x="426797" y="1693470"/>
            <a:ext cx="3226886" cy="2879908"/>
          </a:xfrm>
          <a:prstGeom prst="rect">
            <a:avLst/>
          </a:prstGeom>
        </p:spPr>
      </p:pic>
      <p:pic>
        <p:nvPicPr>
          <p:cNvPr id="23" name="Picture 22">
            <a:extLst>
              <a:ext uri="{FF2B5EF4-FFF2-40B4-BE49-F238E27FC236}">
                <a16:creationId xmlns:a16="http://schemas.microsoft.com/office/drawing/2014/main" id="{A1EB4706-64FE-ABFF-0F9D-7001EFB94CA1}"/>
              </a:ext>
            </a:extLst>
          </p:cNvPr>
          <p:cNvPicPr>
            <a:picLocks noChangeAspect="1"/>
          </p:cNvPicPr>
          <p:nvPr/>
        </p:nvPicPr>
        <p:blipFill>
          <a:blip r:embed="rId7"/>
          <a:stretch>
            <a:fillRect/>
          </a:stretch>
        </p:blipFill>
        <p:spPr>
          <a:xfrm>
            <a:off x="3982841" y="676049"/>
            <a:ext cx="2196639" cy="561473"/>
          </a:xfrm>
          <a:prstGeom prst="rect">
            <a:avLst/>
          </a:prstGeom>
        </p:spPr>
      </p:pic>
    </p:spTree>
    <p:extLst>
      <p:ext uri="{BB962C8B-B14F-4D97-AF65-F5344CB8AC3E}">
        <p14:creationId xmlns:p14="http://schemas.microsoft.com/office/powerpoint/2010/main" val="126963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178999" y="721609"/>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Random Forest</a:t>
            </a:r>
          </a:p>
        </p:txBody>
      </p:sp>
      <p:pic>
        <p:nvPicPr>
          <p:cNvPr id="6" name="Picture 5">
            <a:extLst>
              <a:ext uri="{FF2B5EF4-FFF2-40B4-BE49-F238E27FC236}">
                <a16:creationId xmlns:a16="http://schemas.microsoft.com/office/drawing/2014/main" id="{C1D0A8F0-4045-A2E3-EEEC-6578E8DCCE4B}"/>
              </a:ext>
            </a:extLst>
          </p:cNvPr>
          <p:cNvPicPr>
            <a:picLocks noChangeAspect="1"/>
          </p:cNvPicPr>
          <p:nvPr/>
        </p:nvPicPr>
        <p:blipFill rotWithShape="1">
          <a:blip r:embed="rId3"/>
          <a:srcRect t="2701"/>
          <a:stretch/>
        </p:blipFill>
        <p:spPr>
          <a:xfrm>
            <a:off x="257222" y="1412348"/>
            <a:ext cx="3455290" cy="3147865"/>
          </a:xfrm>
          <a:prstGeom prst="rect">
            <a:avLst/>
          </a:prstGeom>
        </p:spPr>
      </p:pic>
      <p:pic>
        <p:nvPicPr>
          <p:cNvPr id="8" name="Picture 7">
            <a:extLst>
              <a:ext uri="{FF2B5EF4-FFF2-40B4-BE49-F238E27FC236}">
                <a16:creationId xmlns:a16="http://schemas.microsoft.com/office/drawing/2014/main" id="{52902BBA-ED8D-0225-2926-53D2BBEA1AA1}"/>
              </a:ext>
            </a:extLst>
          </p:cNvPr>
          <p:cNvPicPr>
            <a:picLocks noChangeAspect="1"/>
          </p:cNvPicPr>
          <p:nvPr/>
        </p:nvPicPr>
        <p:blipFill>
          <a:blip r:embed="rId4"/>
          <a:stretch>
            <a:fillRect/>
          </a:stretch>
        </p:blipFill>
        <p:spPr>
          <a:xfrm>
            <a:off x="4296593" y="1284950"/>
            <a:ext cx="3554554" cy="3292195"/>
          </a:xfrm>
          <a:prstGeom prst="rect">
            <a:avLst/>
          </a:prstGeom>
        </p:spPr>
      </p:pic>
      <p:pic>
        <p:nvPicPr>
          <p:cNvPr id="10" name="Picture 9">
            <a:extLst>
              <a:ext uri="{FF2B5EF4-FFF2-40B4-BE49-F238E27FC236}">
                <a16:creationId xmlns:a16="http://schemas.microsoft.com/office/drawing/2014/main" id="{D15682F0-355A-B788-881A-540DEE1E8228}"/>
              </a:ext>
            </a:extLst>
          </p:cNvPr>
          <p:cNvPicPr>
            <a:picLocks noChangeAspect="1"/>
          </p:cNvPicPr>
          <p:nvPr/>
        </p:nvPicPr>
        <p:blipFill>
          <a:blip r:embed="rId5"/>
          <a:stretch>
            <a:fillRect/>
          </a:stretch>
        </p:blipFill>
        <p:spPr>
          <a:xfrm>
            <a:off x="7966104" y="1410786"/>
            <a:ext cx="3799107" cy="2880919"/>
          </a:xfrm>
          <a:prstGeom prst="rect">
            <a:avLst/>
          </a:prstGeom>
        </p:spPr>
      </p:pic>
      <p:sp>
        <p:nvSpPr>
          <p:cNvPr id="11" name="TextBox 10">
            <a:extLst>
              <a:ext uri="{FF2B5EF4-FFF2-40B4-BE49-F238E27FC236}">
                <a16:creationId xmlns:a16="http://schemas.microsoft.com/office/drawing/2014/main" id="{B05BCD22-BBD8-269B-176B-79258F1BC769}"/>
              </a:ext>
            </a:extLst>
          </p:cNvPr>
          <p:cNvSpPr txBox="1"/>
          <p:nvPr/>
        </p:nvSpPr>
        <p:spPr>
          <a:xfrm>
            <a:off x="614235"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Training data</a:t>
            </a:r>
          </a:p>
        </p:txBody>
      </p:sp>
      <p:sp>
        <p:nvSpPr>
          <p:cNvPr id="12" name="TextBox 11">
            <a:extLst>
              <a:ext uri="{FF2B5EF4-FFF2-40B4-BE49-F238E27FC236}">
                <a16:creationId xmlns:a16="http://schemas.microsoft.com/office/drawing/2014/main" id="{D3B9BBB5-4603-2639-D017-C4A11677D888}"/>
              </a:ext>
            </a:extLst>
          </p:cNvPr>
          <p:cNvSpPr txBox="1"/>
          <p:nvPr/>
        </p:nvSpPr>
        <p:spPr>
          <a:xfrm>
            <a:off x="4942931" y="11002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Testing data</a:t>
            </a:r>
          </a:p>
        </p:txBody>
      </p:sp>
      <p:sp>
        <p:nvSpPr>
          <p:cNvPr id="13" name="TextBox 12">
            <a:extLst>
              <a:ext uri="{FF2B5EF4-FFF2-40B4-BE49-F238E27FC236}">
                <a16:creationId xmlns:a16="http://schemas.microsoft.com/office/drawing/2014/main" id="{1710846E-B0BE-B3CF-CE07-024CCAAD272C}"/>
              </a:ext>
            </a:extLst>
          </p:cNvPr>
          <p:cNvSpPr txBox="1"/>
          <p:nvPr/>
        </p:nvSpPr>
        <p:spPr>
          <a:xfrm>
            <a:off x="8665969" y="1067677"/>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AUC-ROC curve</a:t>
            </a:r>
          </a:p>
        </p:txBody>
      </p:sp>
      <p:cxnSp>
        <p:nvCxnSpPr>
          <p:cNvPr id="15" name="Straight Connector 14">
            <a:extLst>
              <a:ext uri="{FF2B5EF4-FFF2-40B4-BE49-F238E27FC236}">
                <a16:creationId xmlns:a16="http://schemas.microsoft.com/office/drawing/2014/main" id="{7D1140AB-DCE3-1879-2220-0DA86C0A84C6}"/>
              </a:ext>
            </a:extLst>
          </p:cNvPr>
          <p:cNvCxnSpPr/>
          <p:nvPr/>
        </p:nvCxnSpPr>
        <p:spPr>
          <a:xfrm>
            <a:off x="4128108" y="1227682"/>
            <a:ext cx="0" cy="377910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1E8C082-18C9-4AF8-B413-0F5FFC197303}"/>
              </a:ext>
            </a:extLst>
          </p:cNvPr>
          <p:cNvCxnSpPr>
            <a:cxnSpLocks/>
          </p:cNvCxnSpPr>
          <p:nvPr/>
        </p:nvCxnSpPr>
        <p:spPr>
          <a:xfrm>
            <a:off x="7851147" y="1227682"/>
            <a:ext cx="0" cy="3649116"/>
          </a:xfrm>
          <a:prstGeom prst="line">
            <a:avLst/>
          </a:prstGeom>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261EE90A-D5E7-9C1C-69C0-995DFF756D5F}"/>
              </a:ext>
            </a:extLst>
          </p:cNvPr>
          <p:cNvPicPr>
            <a:picLocks noChangeAspect="1"/>
          </p:cNvPicPr>
          <p:nvPr/>
        </p:nvPicPr>
        <p:blipFill rotWithShape="1">
          <a:blip r:embed="rId6"/>
          <a:srcRect t="5173"/>
          <a:stretch/>
        </p:blipFill>
        <p:spPr>
          <a:xfrm>
            <a:off x="6428837" y="4876798"/>
            <a:ext cx="5215045" cy="1981202"/>
          </a:xfrm>
          <a:prstGeom prst="rect">
            <a:avLst/>
          </a:prstGeom>
        </p:spPr>
      </p:pic>
      <p:sp>
        <p:nvSpPr>
          <p:cNvPr id="20" name="TextBox 19">
            <a:extLst>
              <a:ext uri="{FF2B5EF4-FFF2-40B4-BE49-F238E27FC236}">
                <a16:creationId xmlns:a16="http://schemas.microsoft.com/office/drawing/2014/main" id="{CB3AD21F-3151-3799-FA7E-18FBA58CE761}"/>
              </a:ext>
            </a:extLst>
          </p:cNvPr>
          <p:cNvSpPr txBox="1"/>
          <p:nvPr/>
        </p:nvSpPr>
        <p:spPr>
          <a:xfrm>
            <a:off x="8665968" y="4452789"/>
            <a:ext cx="3099243"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Confusion Matrix</a:t>
            </a:r>
          </a:p>
        </p:txBody>
      </p:sp>
      <p:pic>
        <p:nvPicPr>
          <p:cNvPr id="9" name="Picture 8">
            <a:extLst>
              <a:ext uri="{FF2B5EF4-FFF2-40B4-BE49-F238E27FC236}">
                <a16:creationId xmlns:a16="http://schemas.microsoft.com/office/drawing/2014/main" id="{B392158B-BCF1-8F1C-3B77-9D5A41BC7372}"/>
              </a:ext>
            </a:extLst>
          </p:cNvPr>
          <p:cNvPicPr>
            <a:picLocks noChangeAspect="1"/>
          </p:cNvPicPr>
          <p:nvPr/>
        </p:nvPicPr>
        <p:blipFill rotWithShape="1">
          <a:blip r:embed="rId7"/>
          <a:srcRect b="15198"/>
          <a:stretch/>
        </p:blipFill>
        <p:spPr>
          <a:xfrm>
            <a:off x="3427736" y="650053"/>
            <a:ext cx="2297723" cy="516953"/>
          </a:xfrm>
          <a:prstGeom prst="rect">
            <a:avLst/>
          </a:prstGeom>
        </p:spPr>
      </p:pic>
      <p:cxnSp>
        <p:nvCxnSpPr>
          <p:cNvPr id="14" name="Straight Arrow Connector 13">
            <a:extLst>
              <a:ext uri="{FF2B5EF4-FFF2-40B4-BE49-F238E27FC236}">
                <a16:creationId xmlns:a16="http://schemas.microsoft.com/office/drawing/2014/main" id="{0DBFB60B-CF0B-69BA-4DAC-869D52CED8F7}"/>
              </a:ext>
            </a:extLst>
          </p:cNvPr>
          <p:cNvCxnSpPr/>
          <p:nvPr/>
        </p:nvCxnSpPr>
        <p:spPr>
          <a:xfrm>
            <a:off x="2883863" y="966551"/>
            <a:ext cx="3016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8B53D21-881F-7E06-A856-4297589A0BB5}"/>
              </a:ext>
            </a:extLst>
          </p:cNvPr>
          <p:cNvSpPr txBox="1"/>
          <p:nvPr/>
        </p:nvSpPr>
        <p:spPr>
          <a:xfrm>
            <a:off x="209638" y="5103674"/>
            <a:ext cx="5804021" cy="1754326"/>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For class 1 </a:t>
            </a:r>
            <a:r>
              <a:rPr lang="en-US" dirty="0">
                <a:solidFill>
                  <a:schemeClr val="bg1">
                    <a:lumMod val="50000"/>
                  </a:schemeClr>
                </a:solidFill>
                <a:latin typeface="Cambria" panose="02040503050406030204" pitchFamily="18" charset="0"/>
                <a:ea typeface="Cambria" panose="02040503050406030204" pitchFamily="18" charset="0"/>
              </a:rPr>
              <a:t>[ patients at a risk of CHD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Recall = 0.85</a:t>
            </a:r>
          </a:p>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Precision = 0.93</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F1_score = 0.88</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Test Accuracy = 0.89</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9705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108019" y="718586"/>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Extreme Gradient Boosting [ XG-Boost]</a:t>
            </a:r>
          </a:p>
        </p:txBody>
      </p:sp>
      <p:sp>
        <p:nvSpPr>
          <p:cNvPr id="11" name="TextBox 10">
            <a:extLst>
              <a:ext uri="{FF2B5EF4-FFF2-40B4-BE49-F238E27FC236}">
                <a16:creationId xmlns:a16="http://schemas.microsoft.com/office/drawing/2014/main" id="{B05BCD22-BBD8-269B-176B-79258F1BC769}"/>
              </a:ext>
            </a:extLst>
          </p:cNvPr>
          <p:cNvSpPr txBox="1"/>
          <p:nvPr/>
        </p:nvSpPr>
        <p:spPr>
          <a:xfrm>
            <a:off x="634994" y="1175258"/>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Training data</a:t>
            </a:r>
          </a:p>
        </p:txBody>
      </p:sp>
      <p:sp>
        <p:nvSpPr>
          <p:cNvPr id="12" name="TextBox 11">
            <a:extLst>
              <a:ext uri="{FF2B5EF4-FFF2-40B4-BE49-F238E27FC236}">
                <a16:creationId xmlns:a16="http://schemas.microsoft.com/office/drawing/2014/main" id="{D3B9BBB5-4603-2639-D017-C4A11677D888}"/>
              </a:ext>
            </a:extLst>
          </p:cNvPr>
          <p:cNvSpPr txBox="1"/>
          <p:nvPr/>
        </p:nvSpPr>
        <p:spPr>
          <a:xfrm>
            <a:off x="4939746" y="12056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Testing data</a:t>
            </a:r>
          </a:p>
        </p:txBody>
      </p:sp>
      <p:sp>
        <p:nvSpPr>
          <p:cNvPr id="13" name="TextBox 12">
            <a:extLst>
              <a:ext uri="{FF2B5EF4-FFF2-40B4-BE49-F238E27FC236}">
                <a16:creationId xmlns:a16="http://schemas.microsoft.com/office/drawing/2014/main" id="{1710846E-B0BE-B3CF-CE07-024CCAAD272C}"/>
              </a:ext>
            </a:extLst>
          </p:cNvPr>
          <p:cNvSpPr txBox="1"/>
          <p:nvPr/>
        </p:nvSpPr>
        <p:spPr>
          <a:xfrm>
            <a:off x="8665969" y="1067677"/>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AUC-ROC curve</a:t>
            </a:r>
          </a:p>
        </p:txBody>
      </p:sp>
      <p:cxnSp>
        <p:nvCxnSpPr>
          <p:cNvPr id="15" name="Straight Connector 14">
            <a:extLst>
              <a:ext uri="{FF2B5EF4-FFF2-40B4-BE49-F238E27FC236}">
                <a16:creationId xmlns:a16="http://schemas.microsoft.com/office/drawing/2014/main" id="{7D1140AB-DCE3-1879-2220-0DA86C0A84C6}"/>
              </a:ext>
            </a:extLst>
          </p:cNvPr>
          <p:cNvCxnSpPr/>
          <p:nvPr/>
        </p:nvCxnSpPr>
        <p:spPr>
          <a:xfrm>
            <a:off x="4128108" y="1227682"/>
            <a:ext cx="0" cy="377910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1E8C082-18C9-4AF8-B413-0F5FFC197303}"/>
              </a:ext>
            </a:extLst>
          </p:cNvPr>
          <p:cNvCxnSpPr>
            <a:cxnSpLocks/>
          </p:cNvCxnSpPr>
          <p:nvPr/>
        </p:nvCxnSpPr>
        <p:spPr>
          <a:xfrm>
            <a:off x="7851147" y="1227682"/>
            <a:ext cx="0" cy="364911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B3AD21F-3151-3799-FA7E-18FBA58CE761}"/>
              </a:ext>
            </a:extLst>
          </p:cNvPr>
          <p:cNvSpPr txBox="1"/>
          <p:nvPr/>
        </p:nvSpPr>
        <p:spPr>
          <a:xfrm>
            <a:off x="8665968" y="4452789"/>
            <a:ext cx="3099243"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Confusion Matrix</a:t>
            </a:r>
          </a:p>
        </p:txBody>
      </p:sp>
      <p:cxnSp>
        <p:nvCxnSpPr>
          <p:cNvPr id="14" name="Straight Arrow Connector 13">
            <a:extLst>
              <a:ext uri="{FF2B5EF4-FFF2-40B4-BE49-F238E27FC236}">
                <a16:creationId xmlns:a16="http://schemas.microsoft.com/office/drawing/2014/main" id="{0DBFB60B-CF0B-69BA-4DAC-869D52CED8F7}"/>
              </a:ext>
            </a:extLst>
          </p:cNvPr>
          <p:cNvCxnSpPr/>
          <p:nvPr/>
        </p:nvCxnSpPr>
        <p:spPr>
          <a:xfrm>
            <a:off x="5292369" y="932309"/>
            <a:ext cx="3016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D6E326F7-9C1C-883D-224C-AB3DFD940138}"/>
              </a:ext>
            </a:extLst>
          </p:cNvPr>
          <p:cNvPicPr>
            <a:picLocks noChangeAspect="1"/>
          </p:cNvPicPr>
          <p:nvPr/>
        </p:nvPicPr>
        <p:blipFill>
          <a:blip r:embed="rId3"/>
          <a:stretch>
            <a:fillRect/>
          </a:stretch>
        </p:blipFill>
        <p:spPr>
          <a:xfrm>
            <a:off x="5700602" y="631598"/>
            <a:ext cx="2236512" cy="512098"/>
          </a:xfrm>
          <a:prstGeom prst="rect">
            <a:avLst/>
          </a:prstGeom>
        </p:spPr>
      </p:pic>
      <p:pic>
        <p:nvPicPr>
          <p:cNvPr id="18" name="Picture 17">
            <a:extLst>
              <a:ext uri="{FF2B5EF4-FFF2-40B4-BE49-F238E27FC236}">
                <a16:creationId xmlns:a16="http://schemas.microsoft.com/office/drawing/2014/main" id="{1DA16659-6076-2F99-9A5B-6A52FE11022B}"/>
              </a:ext>
            </a:extLst>
          </p:cNvPr>
          <p:cNvPicPr>
            <a:picLocks noChangeAspect="1"/>
          </p:cNvPicPr>
          <p:nvPr/>
        </p:nvPicPr>
        <p:blipFill>
          <a:blip r:embed="rId4"/>
          <a:stretch>
            <a:fillRect/>
          </a:stretch>
        </p:blipFill>
        <p:spPr>
          <a:xfrm>
            <a:off x="7141468" y="4983205"/>
            <a:ext cx="4853691" cy="1770169"/>
          </a:xfrm>
          <a:prstGeom prst="rect">
            <a:avLst/>
          </a:prstGeom>
        </p:spPr>
      </p:pic>
      <p:pic>
        <p:nvPicPr>
          <p:cNvPr id="22" name="Picture 21">
            <a:extLst>
              <a:ext uri="{FF2B5EF4-FFF2-40B4-BE49-F238E27FC236}">
                <a16:creationId xmlns:a16="http://schemas.microsoft.com/office/drawing/2014/main" id="{10A3B2D8-8BEB-EACE-95A2-9B54579626FF}"/>
              </a:ext>
            </a:extLst>
          </p:cNvPr>
          <p:cNvPicPr>
            <a:picLocks noChangeAspect="1"/>
          </p:cNvPicPr>
          <p:nvPr/>
        </p:nvPicPr>
        <p:blipFill>
          <a:blip r:embed="rId5"/>
          <a:stretch>
            <a:fillRect/>
          </a:stretch>
        </p:blipFill>
        <p:spPr>
          <a:xfrm>
            <a:off x="480164" y="1723164"/>
            <a:ext cx="3231206" cy="2886543"/>
          </a:xfrm>
          <a:prstGeom prst="rect">
            <a:avLst/>
          </a:prstGeom>
        </p:spPr>
      </p:pic>
      <p:pic>
        <p:nvPicPr>
          <p:cNvPr id="24" name="Picture 23">
            <a:extLst>
              <a:ext uri="{FF2B5EF4-FFF2-40B4-BE49-F238E27FC236}">
                <a16:creationId xmlns:a16="http://schemas.microsoft.com/office/drawing/2014/main" id="{0466B08A-58C5-4B57-57F1-F8F262915E87}"/>
              </a:ext>
            </a:extLst>
          </p:cNvPr>
          <p:cNvPicPr>
            <a:picLocks noChangeAspect="1"/>
          </p:cNvPicPr>
          <p:nvPr/>
        </p:nvPicPr>
        <p:blipFill>
          <a:blip r:embed="rId6"/>
          <a:stretch>
            <a:fillRect/>
          </a:stretch>
        </p:blipFill>
        <p:spPr>
          <a:xfrm>
            <a:off x="4326143" y="1597696"/>
            <a:ext cx="3178425" cy="2912843"/>
          </a:xfrm>
          <a:prstGeom prst="rect">
            <a:avLst/>
          </a:prstGeom>
        </p:spPr>
      </p:pic>
      <p:pic>
        <p:nvPicPr>
          <p:cNvPr id="26" name="Picture 25">
            <a:extLst>
              <a:ext uri="{FF2B5EF4-FFF2-40B4-BE49-F238E27FC236}">
                <a16:creationId xmlns:a16="http://schemas.microsoft.com/office/drawing/2014/main" id="{5D6B6F83-0E3E-3CB2-065A-C94B2F3D0699}"/>
              </a:ext>
            </a:extLst>
          </p:cNvPr>
          <p:cNvPicPr>
            <a:picLocks noChangeAspect="1"/>
          </p:cNvPicPr>
          <p:nvPr/>
        </p:nvPicPr>
        <p:blipFill>
          <a:blip r:embed="rId7"/>
          <a:stretch>
            <a:fillRect/>
          </a:stretch>
        </p:blipFill>
        <p:spPr>
          <a:xfrm>
            <a:off x="8051801" y="1525160"/>
            <a:ext cx="3713408" cy="2827041"/>
          </a:xfrm>
          <a:prstGeom prst="rect">
            <a:avLst/>
          </a:prstGeom>
        </p:spPr>
      </p:pic>
      <p:sp>
        <p:nvSpPr>
          <p:cNvPr id="27" name="TextBox 26">
            <a:extLst>
              <a:ext uri="{FF2B5EF4-FFF2-40B4-BE49-F238E27FC236}">
                <a16:creationId xmlns:a16="http://schemas.microsoft.com/office/drawing/2014/main" id="{20661ECD-59F1-33A5-A119-BBF881498FA9}"/>
              </a:ext>
            </a:extLst>
          </p:cNvPr>
          <p:cNvSpPr txBox="1"/>
          <p:nvPr/>
        </p:nvSpPr>
        <p:spPr>
          <a:xfrm>
            <a:off x="209638" y="5103674"/>
            <a:ext cx="5804021" cy="1754326"/>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For class 1 </a:t>
            </a:r>
            <a:r>
              <a:rPr lang="en-US" dirty="0">
                <a:solidFill>
                  <a:schemeClr val="bg1">
                    <a:lumMod val="50000"/>
                  </a:schemeClr>
                </a:solidFill>
                <a:latin typeface="Cambria" panose="02040503050406030204" pitchFamily="18" charset="0"/>
                <a:ea typeface="Cambria" panose="02040503050406030204" pitchFamily="18" charset="0"/>
              </a:rPr>
              <a:t>[ patients at a risk of CHD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Recall = 0.81</a:t>
            </a:r>
          </a:p>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Precision = 0.94</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F1_score = 0.87</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Test Accuracy = 0.86</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1130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Validation</a:t>
            </a:r>
          </a:p>
        </p:txBody>
      </p:sp>
      <p:sp>
        <p:nvSpPr>
          <p:cNvPr id="5" name="TextBox 4">
            <a:extLst>
              <a:ext uri="{FF2B5EF4-FFF2-40B4-BE49-F238E27FC236}">
                <a16:creationId xmlns:a16="http://schemas.microsoft.com/office/drawing/2014/main" id="{9408B4C6-3101-9121-882B-46E35A9301ED}"/>
              </a:ext>
            </a:extLst>
          </p:cNvPr>
          <p:cNvSpPr txBox="1"/>
          <p:nvPr/>
        </p:nvSpPr>
        <p:spPr>
          <a:xfrm>
            <a:off x="108019" y="718586"/>
            <a:ext cx="669406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K-Nearest Neighbors</a:t>
            </a:r>
          </a:p>
        </p:txBody>
      </p:sp>
      <p:sp>
        <p:nvSpPr>
          <p:cNvPr id="11" name="TextBox 10">
            <a:extLst>
              <a:ext uri="{FF2B5EF4-FFF2-40B4-BE49-F238E27FC236}">
                <a16:creationId xmlns:a16="http://schemas.microsoft.com/office/drawing/2014/main" id="{B05BCD22-BBD8-269B-176B-79258F1BC769}"/>
              </a:ext>
            </a:extLst>
          </p:cNvPr>
          <p:cNvSpPr txBox="1"/>
          <p:nvPr/>
        </p:nvSpPr>
        <p:spPr>
          <a:xfrm>
            <a:off x="634994" y="1175258"/>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Training data</a:t>
            </a:r>
          </a:p>
        </p:txBody>
      </p:sp>
      <p:sp>
        <p:nvSpPr>
          <p:cNvPr id="12" name="TextBox 11">
            <a:extLst>
              <a:ext uri="{FF2B5EF4-FFF2-40B4-BE49-F238E27FC236}">
                <a16:creationId xmlns:a16="http://schemas.microsoft.com/office/drawing/2014/main" id="{D3B9BBB5-4603-2639-D017-C4A11677D888}"/>
              </a:ext>
            </a:extLst>
          </p:cNvPr>
          <p:cNvSpPr txBox="1"/>
          <p:nvPr/>
        </p:nvSpPr>
        <p:spPr>
          <a:xfrm>
            <a:off x="4939746" y="1205684"/>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Testing data</a:t>
            </a:r>
          </a:p>
        </p:txBody>
      </p:sp>
      <p:sp>
        <p:nvSpPr>
          <p:cNvPr id="13" name="TextBox 12">
            <a:extLst>
              <a:ext uri="{FF2B5EF4-FFF2-40B4-BE49-F238E27FC236}">
                <a16:creationId xmlns:a16="http://schemas.microsoft.com/office/drawing/2014/main" id="{1710846E-B0BE-B3CF-CE07-024CCAAD272C}"/>
              </a:ext>
            </a:extLst>
          </p:cNvPr>
          <p:cNvSpPr txBox="1"/>
          <p:nvPr/>
        </p:nvSpPr>
        <p:spPr>
          <a:xfrm>
            <a:off x="8665969" y="1067677"/>
            <a:ext cx="2169459"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AUC-ROC curve</a:t>
            </a:r>
          </a:p>
        </p:txBody>
      </p:sp>
      <p:cxnSp>
        <p:nvCxnSpPr>
          <p:cNvPr id="15" name="Straight Connector 14">
            <a:extLst>
              <a:ext uri="{FF2B5EF4-FFF2-40B4-BE49-F238E27FC236}">
                <a16:creationId xmlns:a16="http://schemas.microsoft.com/office/drawing/2014/main" id="{7D1140AB-DCE3-1879-2220-0DA86C0A84C6}"/>
              </a:ext>
            </a:extLst>
          </p:cNvPr>
          <p:cNvCxnSpPr/>
          <p:nvPr/>
        </p:nvCxnSpPr>
        <p:spPr>
          <a:xfrm>
            <a:off x="4128108" y="1227682"/>
            <a:ext cx="0" cy="377910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1E8C082-18C9-4AF8-B413-0F5FFC197303}"/>
              </a:ext>
            </a:extLst>
          </p:cNvPr>
          <p:cNvCxnSpPr>
            <a:cxnSpLocks/>
          </p:cNvCxnSpPr>
          <p:nvPr/>
        </p:nvCxnSpPr>
        <p:spPr>
          <a:xfrm>
            <a:off x="7851147" y="1227682"/>
            <a:ext cx="0" cy="364911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B3AD21F-3151-3799-FA7E-18FBA58CE761}"/>
              </a:ext>
            </a:extLst>
          </p:cNvPr>
          <p:cNvSpPr txBox="1"/>
          <p:nvPr/>
        </p:nvSpPr>
        <p:spPr>
          <a:xfrm>
            <a:off x="8665968" y="4452789"/>
            <a:ext cx="3099243" cy="369332"/>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bg1">
                    <a:lumMod val="50000"/>
                  </a:schemeClr>
                </a:solidFill>
                <a:latin typeface="Cambria" panose="02040503050406030204" pitchFamily="18" charset="0"/>
                <a:ea typeface="Cambria" panose="02040503050406030204" pitchFamily="18" charset="0"/>
              </a:rPr>
              <a:t>Confusion Matrix</a:t>
            </a:r>
          </a:p>
        </p:txBody>
      </p:sp>
      <p:cxnSp>
        <p:nvCxnSpPr>
          <p:cNvPr id="14" name="Straight Arrow Connector 13">
            <a:extLst>
              <a:ext uri="{FF2B5EF4-FFF2-40B4-BE49-F238E27FC236}">
                <a16:creationId xmlns:a16="http://schemas.microsoft.com/office/drawing/2014/main" id="{0DBFB60B-CF0B-69BA-4DAC-869D52CED8F7}"/>
              </a:ext>
            </a:extLst>
          </p:cNvPr>
          <p:cNvCxnSpPr/>
          <p:nvPr/>
        </p:nvCxnSpPr>
        <p:spPr>
          <a:xfrm>
            <a:off x="3275033" y="932309"/>
            <a:ext cx="3016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8" name="Picture 27">
            <a:extLst>
              <a:ext uri="{FF2B5EF4-FFF2-40B4-BE49-F238E27FC236}">
                <a16:creationId xmlns:a16="http://schemas.microsoft.com/office/drawing/2014/main" id="{A5F7C502-52D4-5656-FFAF-4F85B088F2EF}"/>
              </a:ext>
            </a:extLst>
          </p:cNvPr>
          <p:cNvPicPr>
            <a:picLocks noChangeAspect="1"/>
          </p:cNvPicPr>
          <p:nvPr/>
        </p:nvPicPr>
        <p:blipFill rotWithShape="1">
          <a:blip r:embed="rId3"/>
          <a:srcRect t="3874"/>
          <a:stretch/>
        </p:blipFill>
        <p:spPr>
          <a:xfrm>
            <a:off x="3781523" y="4617174"/>
            <a:ext cx="3131484" cy="2240825"/>
          </a:xfrm>
          <a:prstGeom prst="rect">
            <a:avLst/>
          </a:prstGeom>
        </p:spPr>
      </p:pic>
      <p:cxnSp>
        <p:nvCxnSpPr>
          <p:cNvPr id="30" name="Straight Connector 29">
            <a:extLst>
              <a:ext uri="{FF2B5EF4-FFF2-40B4-BE49-F238E27FC236}">
                <a16:creationId xmlns:a16="http://schemas.microsoft.com/office/drawing/2014/main" id="{07999AD4-FC4B-0ED4-8652-3136B939D911}"/>
              </a:ext>
            </a:extLst>
          </p:cNvPr>
          <p:cNvCxnSpPr/>
          <p:nvPr/>
        </p:nvCxnSpPr>
        <p:spPr>
          <a:xfrm>
            <a:off x="7068443" y="4703975"/>
            <a:ext cx="0" cy="2055044"/>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9B089D3-01CD-9A90-B7E1-042951BC29FC}"/>
              </a:ext>
            </a:extLst>
          </p:cNvPr>
          <p:cNvSpPr txBox="1"/>
          <p:nvPr/>
        </p:nvSpPr>
        <p:spPr>
          <a:xfrm>
            <a:off x="0" y="4986506"/>
            <a:ext cx="4315228" cy="1754326"/>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For class 1 </a:t>
            </a:r>
            <a:r>
              <a:rPr lang="en-US" dirty="0">
                <a:solidFill>
                  <a:schemeClr val="bg1">
                    <a:lumMod val="50000"/>
                  </a:schemeClr>
                </a:solidFill>
                <a:latin typeface="Cambria" panose="02040503050406030204" pitchFamily="18" charset="0"/>
                <a:ea typeface="Cambria" panose="02040503050406030204" pitchFamily="18" charset="0"/>
              </a:rPr>
              <a:t>[ patients at a risk of CHD ]</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Recall = 0.91</a:t>
            </a:r>
          </a:p>
          <a:p>
            <a:pPr marL="285750" indent="-285750">
              <a:buFont typeface="Arial" panose="020B0604020202020204" pitchFamily="34" charset="0"/>
              <a:buChar char="•"/>
            </a:pPr>
            <a:r>
              <a:rPr lang="en-US" b="0" dirty="0">
                <a:solidFill>
                  <a:schemeClr val="bg1">
                    <a:lumMod val="50000"/>
                  </a:schemeClr>
                </a:solidFill>
                <a:effectLst/>
                <a:latin typeface="Cambria" panose="02040503050406030204" pitchFamily="18" charset="0"/>
                <a:ea typeface="Cambria" panose="02040503050406030204" pitchFamily="18" charset="0"/>
              </a:rPr>
              <a:t>Precision = 0.84</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F1_score = 0.87</a:t>
            </a:r>
          </a:p>
          <a:p>
            <a:pPr marL="285750" indent="-285750">
              <a:buFont typeface="Arial" panose="020B0604020202020204" pitchFamily="34" charset="0"/>
              <a:buChar char="•"/>
            </a:pPr>
            <a:r>
              <a:rPr lang="en-US" dirty="0">
                <a:solidFill>
                  <a:schemeClr val="bg1">
                    <a:lumMod val="50000"/>
                  </a:schemeClr>
                </a:solidFill>
                <a:latin typeface="Cambria" panose="02040503050406030204" pitchFamily="18" charset="0"/>
                <a:ea typeface="Cambria" panose="02040503050406030204" pitchFamily="18" charset="0"/>
              </a:rPr>
              <a:t>Test Accuracy = 0.83</a:t>
            </a:r>
          </a:p>
          <a:p>
            <a:pPr marL="285750" indent="-285750">
              <a:buFont typeface="Arial" panose="020B0604020202020204" pitchFamily="34" charset="0"/>
              <a:buChar char="•"/>
            </a:pPr>
            <a:endParaRPr lang="en-US" b="0" dirty="0">
              <a:solidFill>
                <a:schemeClr val="bg1">
                  <a:lumMod val="50000"/>
                </a:schemeClr>
              </a:solidFill>
              <a:effectLst/>
              <a:latin typeface="Cambria" panose="02040503050406030204" pitchFamily="18" charset="0"/>
              <a:ea typeface="Cambria" panose="02040503050406030204" pitchFamily="18" charset="0"/>
            </a:endParaRPr>
          </a:p>
        </p:txBody>
      </p:sp>
      <p:pic>
        <p:nvPicPr>
          <p:cNvPr id="33" name="Picture 32">
            <a:extLst>
              <a:ext uri="{FF2B5EF4-FFF2-40B4-BE49-F238E27FC236}">
                <a16:creationId xmlns:a16="http://schemas.microsoft.com/office/drawing/2014/main" id="{6BC612B4-622A-3C05-610E-2294AFA6C831}"/>
              </a:ext>
            </a:extLst>
          </p:cNvPr>
          <p:cNvPicPr>
            <a:picLocks noChangeAspect="1"/>
          </p:cNvPicPr>
          <p:nvPr/>
        </p:nvPicPr>
        <p:blipFill rotWithShape="1">
          <a:blip r:embed="rId4"/>
          <a:srcRect t="8779"/>
          <a:stretch/>
        </p:blipFill>
        <p:spPr>
          <a:xfrm>
            <a:off x="3587156" y="645077"/>
            <a:ext cx="2598968" cy="686566"/>
          </a:xfrm>
          <a:prstGeom prst="rect">
            <a:avLst/>
          </a:prstGeom>
        </p:spPr>
      </p:pic>
      <p:pic>
        <p:nvPicPr>
          <p:cNvPr id="35" name="Picture 34">
            <a:extLst>
              <a:ext uri="{FF2B5EF4-FFF2-40B4-BE49-F238E27FC236}">
                <a16:creationId xmlns:a16="http://schemas.microsoft.com/office/drawing/2014/main" id="{F50275AF-3BB2-424F-ADDF-A246630A270D}"/>
              </a:ext>
            </a:extLst>
          </p:cNvPr>
          <p:cNvPicPr>
            <a:picLocks noChangeAspect="1"/>
          </p:cNvPicPr>
          <p:nvPr/>
        </p:nvPicPr>
        <p:blipFill>
          <a:blip r:embed="rId5"/>
          <a:stretch>
            <a:fillRect/>
          </a:stretch>
        </p:blipFill>
        <p:spPr>
          <a:xfrm>
            <a:off x="7109205" y="4984511"/>
            <a:ext cx="4959364" cy="1873488"/>
          </a:xfrm>
          <a:prstGeom prst="rect">
            <a:avLst/>
          </a:prstGeom>
        </p:spPr>
      </p:pic>
      <p:pic>
        <p:nvPicPr>
          <p:cNvPr id="37" name="Picture 36">
            <a:extLst>
              <a:ext uri="{FF2B5EF4-FFF2-40B4-BE49-F238E27FC236}">
                <a16:creationId xmlns:a16="http://schemas.microsoft.com/office/drawing/2014/main" id="{6B4F099C-3A6D-4B9B-21C6-F6714203FF5C}"/>
              </a:ext>
            </a:extLst>
          </p:cNvPr>
          <p:cNvPicPr>
            <a:picLocks noChangeAspect="1"/>
          </p:cNvPicPr>
          <p:nvPr/>
        </p:nvPicPr>
        <p:blipFill>
          <a:blip r:embed="rId6"/>
          <a:stretch>
            <a:fillRect/>
          </a:stretch>
        </p:blipFill>
        <p:spPr>
          <a:xfrm>
            <a:off x="270169" y="1601152"/>
            <a:ext cx="3295160" cy="2959460"/>
          </a:xfrm>
          <a:prstGeom prst="rect">
            <a:avLst/>
          </a:prstGeom>
        </p:spPr>
      </p:pic>
      <p:pic>
        <p:nvPicPr>
          <p:cNvPr id="39" name="Picture 38">
            <a:extLst>
              <a:ext uri="{FF2B5EF4-FFF2-40B4-BE49-F238E27FC236}">
                <a16:creationId xmlns:a16="http://schemas.microsoft.com/office/drawing/2014/main" id="{3913B296-AA3E-01D3-EBAF-D208FA071960}"/>
              </a:ext>
            </a:extLst>
          </p:cNvPr>
          <p:cNvPicPr>
            <a:picLocks noChangeAspect="1"/>
          </p:cNvPicPr>
          <p:nvPr/>
        </p:nvPicPr>
        <p:blipFill>
          <a:blip r:embed="rId7"/>
          <a:stretch>
            <a:fillRect/>
          </a:stretch>
        </p:blipFill>
        <p:spPr>
          <a:xfrm>
            <a:off x="4334541" y="1612179"/>
            <a:ext cx="3215423" cy="2902572"/>
          </a:xfrm>
          <a:prstGeom prst="rect">
            <a:avLst/>
          </a:prstGeom>
        </p:spPr>
      </p:pic>
      <p:pic>
        <p:nvPicPr>
          <p:cNvPr id="41" name="Picture 40">
            <a:extLst>
              <a:ext uri="{FF2B5EF4-FFF2-40B4-BE49-F238E27FC236}">
                <a16:creationId xmlns:a16="http://schemas.microsoft.com/office/drawing/2014/main" id="{0FCEDDFA-AE9B-0E3F-F7AA-5CC85264DE73}"/>
              </a:ext>
            </a:extLst>
          </p:cNvPr>
          <p:cNvPicPr>
            <a:picLocks noChangeAspect="1"/>
          </p:cNvPicPr>
          <p:nvPr/>
        </p:nvPicPr>
        <p:blipFill>
          <a:blip r:embed="rId8"/>
          <a:stretch>
            <a:fillRect/>
          </a:stretch>
        </p:blipFill>
        <p:spPr>
          <a:xfrm>
            <a:off x="7954671" y="1495585"/>
            <a:ext cx="3967157" cy="2888802"/>
          </a:xfrm>
          <a:prstGeom prst="rect">
            <a:avLst/>
          </a:prstGeom>
        </p:spPr>
      </p:pic>
    </p:spTree>
    <p:extLst>
      <p:ext uri="{BB962C8B-B14F-4D97-AF65-F5344CB8AC3E}">
        <p14:creationId xmlns:p14="http://schemas.microsoft.com/office/powerpoint/2010/main" val="302049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Overview</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D1955F-C755-8798-56A2-1FF7D6C5F1C6}"/>
              </a:ext>
            </a:extLst>
          </p:cNvPr>
          <p:cNvSpPr txBox="1"/>
          <p:nvPr/>
        </p:nvSpPr>
        <p:spPr>
          <a:xfrm>
            <a:off x="199683" y="1304630"/>
            <a:ext cx="7143798"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lumMod val="75000"/>
                  </a:schemeClr>
                </a:solidFill>
                <a:latin typeface="Cambria" panose="02040503050406030204" pitchFamily="18" charset="0"/>
                <a:ea typeface="Cambria" panose="02040503050406030204" pitchFamily="18" charset="0"/>
              </a:rPr>
              <a:t>The dataset is from an ongoing caradiovascular study on residents of town of Framingham, Massacheutts. </a:t>
            </a:r>
          </a:p>
          <a:p>
            <a:pPr marL="285750" indent="-285750" algn="just">
              <a:buFont typeface="Arial" panose="020B0604020202020204" pitchFamily="34" charset="0"/>
              <a:buChar char="•"/>
            </a:pPr>
            <a:endParaRPr lang="en-US" sz="2000" dirty="0">
              <a:solidFill>
                <a:schemeClr val="bg1">
                  <a:lumMod val="75000"/>
                </a:schemeClr>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solidFill>
                  <a:schemeClr val="bg1">
                    <a:lumMod val="75000"/>
                  </a:schemeClr>
                </a:solidFill>
                <a:latin typeface="Cambria" panose="02040503050406030204" pitchFamily="18" charset="0"/>
                <a:ea typeface="Cambria" panose="02040503050406030204" pitchFamily="18" charset="0"/>
              </a:rPr>
              <a:t>The classification goal is to predict whether the patient has a 10 year risk of future Coronary Heart Disease (CHD) .</a:t>
            </a:r>
          </a:p>
          <a:p>
            <a:pPr marL="285750" indent="-285750" algn="just">
              <a:buFont typeface="Arial" panose="020B0604020202020204" pitchFamily="34" charset="0"/>
              <a:buChar char="•"/>
            </a:pPr>
            <a:endParaRPr lang="en-US" sz="2000" dirty="0">
              <a:solidFill>
                <a:schemeClr val="bg1">
                  <a:lumMod val="75000"/>
                </a:schemeClr>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solidFill>
                  <a:schemeClr val="bg1">
                    <a:lumMod val="75000"/>
                  </a:schemeClr>
                </a:solidFill>
                <a:latin typeface="Cambria" panose="02040503050406030204" pitchFamily="18" charset="0"/>
                <a:ea typeface="Cambria" panose="02040503050406030204" pitchFamily="18" charset="0"/>
              </a:rPr>
              <a:t>The dataset provides the patients information. It includes over 4000 records and has 17 attributes. Each attribute is a potential risk factor .</a:t>
            </a:r>
          </a:p>
          <a:p>
            <a:pPr marL="285750" indent="-285750" algn="just">
              <a:buFont typeface="Arial" panose="020B0604020202020204" pitchFamily="34" charset="0"/>
              <a:buChar char="•"/>
            </a:pPr>
            <a:endParaRPr lang="en-US" sz="2000" dirty="0">
              <a:solidFill>
                <a:schemeClr val="bg1">
                  <a:lumMod val="75000"/>
                </a:schemeClr>
              </a:solidFill>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solidFill>
                  <a:schemeClr val="bg1">
                    <a:lumMod val="75000"/>
                  </a:schemeClr>
                </a:solidFill>
                <a:latin typeface="Cambria" panose="02040503050406030204" pitchFamily="18" charset="0"/>
                <a:ea typeface="Cambria" panose="02040503050406030204" pitchFamily="18" charset="0"/>
              </a:rPr>
              <a:t>There are both demographic, behavioral and medical risk factors.</a:t>
            </a:r>
          </a:p>
        </p:txBody>
      </p:sp>
      <p:pic>
        <p:nvPicPr>
          <p:cNvPr id="1026" name="Picture 2">
            <a:extLst>
              <a:ext uri="{FF2B5EF4-FFF2-40B4-BE49-F238E27FC236}">
                <a16:creationId xmlns:a16="http://schemas.microsoft.com/office/drawing/2014/main" id="{F59BE3D4-7FB6-4AB3-9D95-87FC132BBA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471477" y="1747690"/>
            <a:ext cx="4520840" cy="262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Feature Importance</a:t>
            </a:r>
          </a:p>
        </p:txBody>
      </p:sp>
      <p:sp>
        <p:nvSpPr>
          <p:cNvPr id="10" name="TextBox 9">
            <a:extLst>
              <a:ext uri="{FF2B5EF4-FFF2-40B4-BE49-F238E27FC236}">
                <a16:creationId xmlns:a16="http://schemas.microsoft.com/office/drawing/2014/main" id="{CDAE9BB7-8B47-1A21-8D19-2DC07046AD44}"/>
              </a:ext>
            </a:extLst>
          </p:cNvPr>
          <p:cNvSpPr txBox="1"/>
          <p:nvPr/>
        </p:nvSpPr>
        <p:spPr>
          <a:xfrm>
            <a:off x="202010" y="899775"/>
            <a:ext cx="9695025"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50000"/>
                  </a:schemeClr>
                </a:solidFill>
                <a:latin typeface="Cambria" panose="02040503050406030204" pitchFamily="18" charset="0"/>
                <a:ea typeface="Cambria" panose="02040503050406030204" pitchFamily="18" charset="0"/>
              </a:rPr>
              <a:t>Important features to be considered when diagonising a new patient  </a:t>
            </a:r>
          </a:p>
        </p:txBody>
      </p:sp>
      <p:sp>
        <p:nvSpPr>
          <p:cNvPr id="6" name="TextBox 5">
            <a:extLst>
              <a:ext uri="{FF2B5EF4-FFF2-40B4-BE49-F238E27FC236}">
                <a16:creationId xmlns:a16="http://schemas.microsoft.com/office/drawing/2014/main" id="{4B8682BE-C6B2-80C3-2C50-34496BFA614F}"/>
              </a:ext>
            </a:extLst>
          </p:cNvPr>
          <p:cNvSpPr txBox="1"/>
          <p:nvPr/>
        </p:nvSpPr>
        <p:spPr>
          <a:xfrm>
            <a:off x="1107274" y="5885720"/>
            <a:ext cx="8659905" cy="646331"/>
          </a:xfrm>
          <a:prstGeom prst="rect">
            <a:avLst/>
          </a:prstGeom>
          <a:noFill/>
        </p:spPr>
        <p:txBody>
          <a:bodyPr wrap="square">
            <a:spAutoFit/>
          </a:bodyPr>
          <a:lstStyle/>
          <a:p>
            <a:r>
              <a:rPr lang="en-US" b="0" dirty="0">
                <a:solidFill>
                  <a:schemeClr val="bg1">
                    <a:lumMod val="50000"/>
                  </a:schemeClr>
                </a:solidFill>
                <a:effectLst/>
                <a:latin typeface="Cambria" panose="02040503050406030204" pitchFamily="18" charset="0"/>
                <a:ea typeface="Cambria" panose="02040503050406030204" pitchFamily="18" charset="0"/>
              </a:rPr>
              <a:t>Age is the most important factor , when diagonising a patient related to CHD , followed by heart Rate &amp; Blood Pressure. Hence, more focus be given on these factors</a:t>
            </a:r>
          </a:p>
        </p:txBody>
      </p:sp>
      <p:pic>
        <p:nvPicPr>
          <p:cNvPr id="8" name="Picture 7">
            <a:extLst>
              <a:ext uri="{FF2B5EF4-FFF2-40B4-BE49-F238E27FC236}">
                <a16:creationId xmlns:a16="http://schemas.microsoft.com/office/drawing/2014/main" id="{8E6FE5F9-C942-6574-0A80-FC300BC00911}"/>
              </a:ext>
            </a:extLst>
          </p:cNvPr>
          <p:cNvPicPr>
            <a:picLocks noChangeAspect="1"/>
          </p:cNvPicPr>
          <p:nvPr/>
        </p:nvPicPr>
        <p:blipFill>
          <a:blip r:embed="rId3"/>
          <a:stretch>
            <a:fillRect/>
          </a:stretch>
        </p:blipFill>
        <p:spPr>
          <a:xfrm>
            <a:off x="1107274" y="1607661"/>
            <a:ext cx="8600919" cy="4336751"/>
          </a:xfrm>
          <a:prstGeom prst="rect">
            <a:avLst/>
          </a:prstGeom>
        </p:spPr>
      </p:pic>
    </p:spTree>
    <p:extLst>
      <p:ext uri="{BB962C8B-B14F-4D97-AF65-F5344CB8AC3E}">
        <p14:creationId xmlns:p14="http://schemas.microsoft.com/office/powerpoint/2010/main" val="3439003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Comparison Summary</a:t>
            </a:r>
          </a:p>
        </p:txBody>
      </p:sp>
      <p:sp>
        <p:nvSpPr>
          <p:cNvPr id="3" name="TextBox 2">
            <a:extLst>
              <a:ext uri="{FF2B5EF4-FFF2-40B4-BE49-F238E27FC236}">
                <a16:creationId xmlns:a16="http://schemas.microsoft.com/office/drawing/2014/main" id="{77104E1A-94D9-65AE-447A-D01295501312}"/>
              </a:ext>
            </a:extLst>
          </p:cNvPr>
          <p:cNvSpPr txBox="1"/>
          <p:nvPr/>
        </p:nvSpPr>
        <p:spPr>
          <a:xfrm>
            <a:off x="203708" y="713098"/>
            <a:ext cx="11146163" cy="572913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Logistic regression did produce a considerable result , but sufferred from the problem of underfitting. </a:t>
            </a: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Naïve-Bayes performed poorly initially , but the performance improved after cross-validation and hyperparameter tuning with var_smoothing value of 0.0001.</a:t>
            </a: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Same was the case with Support Vector Machines (SVM) , but after cross-validation and hyperparameter tuning , it’s performance increased significantly by using parameter value of C=1000,  gamma =0.001 and ‘rbf’ kernel.</a:t>
            </a: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KNN performed significantly with following parameters:</a:t>
            </a: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XG-Boost gave good predictions without the need for tuning .</a:t>
            </a:r>
          </a:p>
          <a:p>
            <a:pPr marL="285750" indent="-285750">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solidFill>
                  <a:schemeClr val="bg2">
                    <a:lumMod val="10000"/>
                  </a:schemeClr>
                </a:solidFill>
                <a:latin typeface="Cambria" panose="02040503050406030204" pitchFamily="18" charset="0"/>
                <a:ea typeface="Cambria" panose="02040503050406030204" pitchFamily="18" charset="0"/>
              </a:rPr>
              <a:t>Random-forest produced the best result of all and classified the data precisely.</a:t>
            </a:r>
          </a:p>
          <a:p>
            <a:pPr marL="285750" indent="-285750">
              <a:lnSpc>
                <a:spcPct val="150000"/>
              </a:lnSpc>
              <a:buFont typeface="Arial" panose="020B0604020202020204" pitchFamily="34" charset="0"/>
              <a:buChar char="•"/>
            </a:pPr>
            <a:endParaRPr lang="en-US" sz="2000" dirty="0">
              <a:solidFill>
                <a:schemeClr val="bg2">
                  <a:lumMod val="10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216B992-9E1B-3734-8B3D-2292A123F565}"/>
              </a:ext>
            </a:extLst>
          </p:cNvPr>
          <p:cNvPicPr>
            <a:picLocks noChangeAspect="1"/>
          </p:cNvPicPr>
          <p:nvPr/>
        </p:nvPicPr>
        <p:blipFill rotWithShape="1">
          <a:blip r:embed="rId3"/>
          <a:srcRect t="5170"/>
          <a:stretch/>
        </p:blipFill>
        <p:spPr>
          <a:xfrm>
            <a:off x="491321" y="4138366"/>
            <a:ext cx="5966039" cy="675363"/>
          </a:xfrm>
          <a:prstGeom prst="rect">
            <a:avLst/>
          </a:prstGeom>
        </p:spPr>
      </p:pic>
    </p:spTree>
    <p:extLst>
      <p:ext uri="{BB962C8B-B14F-4D97-AF65-F5344CB8AC3E}">
        <p14:creationId xmlns:p14="http://schemas.microsoft.com/office/powerpoint/2010/main" val="1901877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Conclusion</a:t>
            </a:r>
          </a:p>
        </p:txBody>
      </p:sp>
      <p:sp>
        <p:nvSpPr>
          <p:cNvPr id="10" name="TextBox 9">
            <a:extLst>
              <a:ext uri="{FF2B5EF4-FFF2-40B4-BE49-F238E27FC236}">
                <a16:creationId xmlns:a16="http://schemas.microsoft.com/office/drawing/2014/main" id="{32F7C880-5ABD-3AB4-BCF7-94DEB38DF621}"/>
              </a:ext>
            </a:extLst>
          </p:cNvPr>
          <p:cNvSpPr txBox="1"/>
          <p:nvPr/>
        </p:nvSpPr>
        <p:spPr>
          <a:xfrm>
            <a:off x="375352" y="834391"/>
            <a:ext cx="10654009" cy="58579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To provide immediate treatment to the patients at a risk of CHD . Type II error should be low ,</a:t>
            </a:r>
          </a:p>
          <a:p>
            <a:pPr>
              <a:lnSpc>
                <a:spcPct val="150000"/>
              </a:lnSpc>
            </a:pPr>
            <a:r>
              <a:rPr lang="en-US" dirty="0">
                <a:solidFill>
                  <a:schemeClr val="bg2">
                    <a:lumMod val="10000"/>
                  </a:schemeClr>
                </a:solidFill>
                <a:latin typeface="Cambria" panose="02040503050406030204" pitchFamily="18" charset="0"/>
                <a:ea typeface="Cambria" panose="02040503050406030204" pitchFamily="18" charset="0"/>
              </a:rPr>
              <a:t>       i.e High Recall value </a:t>
            </a:r>
          </a:p>
          <a:p>
            <a:pPr marL="342900" indent="-342900">
              <a:lnSpc>
                <a:spcPct val="150000"/>
              </a:lnSpc>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To avoid time consumption on treating patients , with CHD diagnosis when actually they don’t have any. Type I error should be low, i.e High Precision is desired.</a:t>
            </a:r>
          </a:p>
          <a:p>
            <a:pPr marL="342900" indent="-342900">
              <a:lnSpc>
                <a:spcPct val="150000"/>
              </a:lnSpc>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To treat patients  with actual risk of CHD , there should be a balance between precision &amp; recall. </a:t>
            </a:r>
          </a:p>
          <a:p>
            <a:pPr>
              <a:lnSpc>
                <a:spcPct val="150000"/>
              </a:lnSpc>
            </a:pPr>
            <a:r>
              <a:rPr lang="en-US" dirty="0">
                <a:solidFill>
                  <a:schemeClr val="bg2">
                    <a:lumMod val="10000"/>
                  </a:schemeClr>
                </a:solidFill>
                <a:latin typeface="Cambria" panose="02040503050406030204" pitchFamily="18" charset="0"/>
                <a:ea typeface="Cambria" panose="02040503050406030204" pitchFamily="18" charset="0"/>
              </a:rPr>
              <a:t>       i.e High F1-score is desirable ,since it punishes the extreme values more.</a:t>
            </a:r>
          </a:p>
          <a:p>
            <a:pPr marL="342900" indent="-342900">
              <a:lnSpc>
                <a:spcPct val="150000"/>
              </a:lnSpc>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The models which provide the above desired results are as follows:</a:t>
            </a:r>
          </a:p>
          <a:p>
            <a:pPr marL="457200" indent="-457200">
              <a:lnSpc>
                <a:spcPct val="150000"/>
              </a:lnSpc>
              <a:buAutoNum type="arabicPeriod"/>
            </a:pPr>
            <a:r>
              <a:rPr lang="en-US" b="1" dirty="0">
                <a:solidFill>
                  <a:schemeClr val="bg2">
                    <a:lumMod val="10000"/>
                  </a:schemeClr>
                </a:solidFill>
                <a:latin typeface="Cambria" panose="02040503050406030204" pitchFamily="18" charset="0"/>
                <a:ea typeface="Cambria" panose="02040503050406030204" pitchFamily="18" charset="0"/>
              </a:rPr>
              <a:t>Recall</a:t>
            </a:r>
            <a:r>
              <a:rPr lang="en-US" dirty="0">
                <a:solidFill>
                  <a:schemeClr val="bg2">
                    <a:lumMod val="10000"/>
                  </a:schemeClr>
                </a:solidFill>
                <a:latin typeface="Cambria" panose="02040503050406030204" pitchFamily="18" charset="0"/>
                <a:ea typeface="Cambria" panose="02040503050406030204" pitchFamily="18" charset="0"/>
              </a:rPr>
              <a:t> – knn</a:t>
            </a:r>
          </a:p>
          <a:p>
            <a:pPr marL="457200" indent="-457200">
              <a:lnSpc>
                <a:spcPct val="150000"/>
              </a:lnSpc>
              <a:buAutoNum type="arabicPeriod"/>
            </a:pPr>
            <a:r>
              <a:rPr lang="en-US" b="1" dirty="0">
                <a:solidFill>
                  <a:schemeClr val="bg2">
                    <a:lumMod val="10000"/>
                  </a:schemeClr>
                </a:solidFill>
                <a:latin typeface="Cambria" panose="02040503050406030204" pitchFamily="18" charset="0"/>
                <a:ea typeface="Cambria" panose="02040503050406030204" pitchFamily="18" charset="0"/>
              </a:rPr>
              <a:t>Precision</a:t>
            </a:r>
            <a:r>
              <a:rPr lang="en-US" dirty="0">
                <a:solidFill>
                  <a:schemeClr val="bg2">
                    <a:lumMod val="10000"/>
                  </a:schemeClr>
                </a:solidFill>
                <a:latin typeface="Cambria" panose="02040503050406030204" pitchFamily="18" charset="0"/>
                <a:ea typeface="Cambria" panose="02040503050406030204" pitchFamily="18" charset="0"/>
              </a:rPr>
              <a:t> – SVM </a:t>
            </a:r>
          </a:p>
          <a:p>
            <a:pPr marL="457200" indent="-457200">
              <a:lnSpc>
                <a:spcPct val="150000"/>
              </a:lnSpc>
              <a:buAutoNum type="arabicPeriod"/>
            </a:pPr>
            <a:r>
              <a:rPr lang="en-US" b="1" dirty="0">
                <a:solidFill>
                  <a:schemeClr val="bg2">
                    <a:lumMod val="10000"/>
                  </a:schemeClr>
                </a:solidFill>
                <a:latin typeface="Cambria" panose="02040503050406030204" pitchFamily="18" charset="0"/>
                <a:ea typeface="Cambria" panose="02040503050406030204" pitchFamily="18" charset="0"/>
              </a:rPr>
              <a:t>F1-score</a:t>
            </a:r>
            <a:r>
              <a:rPr lang="en-US" dirty="0">
                <a:solidFill>
                  <a:schemeClr val="bg2">
                    <a:lumMod val="10000"/>
                  </a:schemeClr>
                </a:solidFill>
                <a:latin typeface="Cambria" panose="02040503050406030204" pitchFamily="18" charset="0"/>
                <a:ea typeface="Cambria" panose="02040503050406030204" pitchFamily="18" charset="0"/>
              </a:rPr>
              <a:t> – Random Forest</a:t>
            </a:r>
          </a:p>
          <a:p>
            <a:pPr marL="457200" indent="-457200">
              <a:lnSpc>
                <a:spcPct val="150000"/>
              </a:lnSpc>
              <a:buAutoNum type="arabicPeriod"/>
            </a:pPr>
            <a:r>
              <a:rPr lang="en-US" b="1" dirty="0">
                <a:solidFill>
                  <a:schemeClr val="bg2">
                    <a:lumMod val="10000"/>
                  </a:schemeClr>
                </a:solidFill>
                <a:latin typeface="Cambria" panose="02040503050406030204" pitchFamily="18" charset="0"/>
                <a:ea typeface="Cambria" panose="02040503050406030204" pitchFamily="18" charset="0"/>
              </a:rPr>
              <a:t>Test_accuracy </a:t>
            </a:r>
            <a:r>
              <a:rPr lang="en-US" dirty="0">
                <a:solidFill>
                  <a:schemeClr val="bg2">
                    <a:lumMod val="10000"/>
                  </a:schemeClr>
                </a:solidFill>
                <a:latin typeface="Cambria" panose="02040503050406030204" pitchFamily="18" charset="0"/>
                <a:ea typeface="Cambria" panose="02040503050406030204" pitchFamily="18" charset="0"/>
              </a:rPr>
              <a:t>– Random Forest</a:t>
            </a:r>
          </a:p>
          <a:p>
            <a:pPr marL="285750" indent="-285750">
              <a:lnSpc>
                <a:spcPct val="150000"/>
              </a:lnSpc>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Age ,heart rate &amp; Blood Pressure are the 3 most imortant features , </a:t>
            </a:r>
            <a:r>
              <a:rPr lang="en-US">
                <a:solidFill>
                  <a:schemeClr val="bg2">
                    <a:lumMod val="10000"/>
                  </a:schemeClr>
                </a:solidFill>
                <a:latin typeface="Cambria" panose="02040503050406030204" pitchFamily="18" charset="0"/>
                <a:ea typeface="Cambria" panose="02040503050406030204" pitchFamily="18" charset="0"/>
              </a:rPr>
              <a:t>for classifying the patients with a potential risk of CHD or not.</a:t>
            </a:r>
            <a:endParaRPr lang="en-US" dirty="0">
              <a:solidFill>
                <a:schemeClr val="bg2">
                  <a:lumMod val="10000"/>
                </a:schemeClr>
              </a:solidFill>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dirty="0">
                <a:solidFill>
                  <a:schemeClr val="bg2">
                    <a:lumMod val="10000"/>
                  </a:schemeClr>
                </a:solidFill>
                <a:latin typeface="Cambria" panose="02040503050406030204" pitchFamily="18" charset="0"/>
                <a:ea typeface="Cambria" panose="02040503050406030204" pitchFamily="18" charset="0"/>
              </a:rPr>
              <a:t>More focus should be given to the above features for the patients attending for treatment. </a:t>
            </a:r>
          </a:p>
        </p:txBody>
      </p:sp>
    </p:spTree>
    <p:extLst>
      <p:ext uri="{BB962C8B-B14F-4D97-AF65-F5344CB8AC3E}">
        <p14:creationId xmlns:p14="http://schemas.microsoft.com/office/powerpoint/2010/main" val="315727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Description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72B0F8-A1D0-11B0-DD73-5F6F9D2573A5}"/>
              </a:ext>
            </a:extLst>
          </p:cNvPr>
          <p:cNvSpPr txBox="1"/>
          <p:nvPr/>
        </p:nvSpPr>
        <p:spPr>
          <a:xfrm>
            <a:off x="192020" y="892182"/>
            <a:ext cx="6119133" cy="5628016"/>
          </a:xfrm>
          <a:prstGeom prst="rect">
            <a:avLst/>
          </a:prstGeom>
          <a:noFill/>
        </p:spPr>
        <p:txBody>
          <a:bodyPr wrap="square" rtlCol="0">
            <a:spAutoFit/>
          </a:bodyPr>
          <a:lstStyle/>
          <a:p>
            <a:pPr marL="342900" indent="-342900">
              <a:buFont typeface="Cambria" panose="02040503050406030204" pitchFamily="18" charset="0"/>
              <a:buChar char="⨳"/>
            </a:pPr>
            <a:r>
              <a:rPr lang="en-US" sz="2000" b="1" dirty="0">
                <a:solidFill>
                  <a:schemeClr val="bg1">
                    <a:lumMod val="75000"/>
                  </a:schemeClr>
                </a:solidFill>
                <a:effectLst/>
                <a:latin typeface="Cambria" panose="02040503050406030204" pitchFamily="18" charset="0"/>
                <a:ea typeface="Cambria" panose="02040503050406030204" pitchFamily="18" charset="0"/>
              </a:rPr>
              <a:t>Features mentioned in the dataset :</a:t>
            </a:r>
          </a:p>
          <a:p>
            <a:r>
              <a:rPr lang="en-US" dirty="0">
                <a:solidFill>
                  <a:schemeClr val="bg1">
                    <a:lumMod val="75000"/>
                  </a:schemeClr>
                </a:solidFill>
                <a:latin typeface="Cambria" panose="02040503050406030204" pitchFamily="18" charset="0"/>
                <a:ea typeface="Cambria" panose="02040503050406030204" pitchFamily="18" charset="0"/>
              </a:rPr>
              <a:t>	</a:t>
            </a:r>
          </a:p>
          <a:p>
            <a:pPr marL="285750" indent="-285750" algn="just">
              <a:buFont typeface="Arial" panose="020B0604020202020204" pitchFamily="34" charset="0"/>
              <a:buChar char="•"/>
            </a:pPr>
            <a:endParaRPr lang="en-US" sz="1600" b="1" dirty="0">
              <a:solidFill>
                <a:schemeClr val="bg1">
                  <a:lumMod val="75000"/>
                </a:schemeClr>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sz="1600" b="1" dirty="0">
              <a:solidFill>
                <a:schemeClr val="bg1">
                  <a:lumMod val="75000"/>
                </a:schemeClr>
              </a:solidFill>
              <a:effectLst/>
              <a:latin typeface="Cambria" panose="02040503050406030204" pitchFamily="18" charset="0"/>
              <a:ea typeface="Cambria" panose="02040503050406030204" pitchFamily="18" charset="0"/>
            </a:endParaRP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Sex :</a:t>
            </a:r>
            <a:r>
              <a:rPr lang="en-US" sz="1500" b="0" dirty="0">
                <a:solidFill>
                  <a:schemeClr val="bg1">
                    <a:lumMod val="75000"/>
                  </a:schemeClr>
                </a:solidFill>
                <a:effectLst/>
                <a:latin typeface="Cambria" panose="02040503050406030204" pitchFamily="18" charset="0"/>
                <a:ea typeface="Cambria" panose="02040503050406030204" pitchFamily="18" charset="0"/>
              </a:rPr>
              <a:t>  Gender</a:t>
            </a:r>
          </a:p>
          <a:p>
            <a:pPr marL="285750" indent="-285750" algn="just">
              <a:lnSpc>
                <a:spcPct val="150000"/>
              </a:lnSpc>
              <a:buFont typeface="Arial" panose="020B0604020202020204" pitchFamily="34" charset="0"/>
              <a:buChar char="•"/>
            </a:pPr>
            <a:r>
              <a:rPr lang="en-US" sz="1500" b="1" dirty="0">
                <a:solidFill>
                  <a:schemeClr val="bg1">
                    <a:lumMod val="75000"/>
                  </a:schemeClr>
                </a:solidFill>
                <a:latin typeface="Cambria" panose="02040503050406030204" pitchFamily="18" charset="0"/>
                <a:ea typeface="Cambria" panose="02040503050406030204" pitchFamily="18" charset="0"/>
              </a:rPr>
              <a:t>Age</a:t>
            </a:r>
            <a:r>
              <a:rPr lang="en-US" sz="1500" b="1" dirty="0">
                <a:solidFill>
                  <a:schemeClr val="bg1">
                    <a:lumMod val="75000"/>
                  </a:schemeClr>
                </a:solidFill>
                <a:effectLst/>
                <a:latin typeface="Cambria" panose="02040503050406030204" pitchFamily="18" charset="0"/>
                <a:ea typeface="Cambria" panose="02040503050406030204" pitchFamily="18" charset="0"/>
              </a:rPr>
              <a:t> :</a:t>
            </a:r>
            <a:r>
              <a:rPr lang="en-US" sz="1500" b="0" dirty="0">
                <a:solidFill>
                  <a:schemeClr val="bg1">
                    <a:lumMod val="75000"/>
                  </a:schemeClr>
                </a:solidFill>
                <a:effectLst/>
                <a:latin typeface="Cambria" panose="02040503050406030204" pitchFamily="18" charset="0"/>
                <a:ea typeface="Cambria" panose="02040503050406030204" pitchFamily="18" charset="0"/>
              </a:rPr>
              <a:t>   age</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Is_smoking :</a:t>
            </a:r>
            <a:r>
              <a:rPr lang="en-US" sz="1500" b="0" dirty="0">
                <a:solidFill>
                  <a:schemeClr val="bg1">
                    <a:lumMod val="75000"/>
                  </a:schemeClr>
                </a:solidFill>
                <a:effectLst/>
                <a:latin typeface="Cambria" panose="02040503050406030204" pitchFamily="18" charset="0"/>
                <a:ea typeface="Cambria" panose="02040503050406030204" pitchFamily="18" charset="0"/>
              </a:rPr>
              <a:t>  Whether smoking currently or not</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Cigs_Per_Day : </a:t>
            </a:r>
            <a:r>
              <a:rPr lang="en-US" sz="1500" b="0" dirty="0">
                <a:solidFill>
                  <a:schemeClr val="bg1">
                    <a:lumMod val="75000"/>
                  </a:schemeClr>
                </a:solidFill>
                <a:effectLst/>
                <a:latin typeface="Cambria" panose="02040503050406030204" pitchFamily="18" charset="0"/>
                <a:ea typeface="Cambria" panose="02040503050406030204" pitchFamily="18" charset="0"/>
              </a:rPr>
              <a:t>  Cigarettes smoked per day</a:t>
            </a:r>
          </a:p>
          <a:p>
            <a:pPr marL="285750" indent="-285750" algn="just">
              <a:lnSpc>
                <a:spcPct val="150000"/>
              </a:lnSpc>
              <a:buFont typeface="Arial" panose="020B0604020202020204" pitchFamily="34" charset="0"/>
              <a:buChar char="•"/>
            </a:pPr>
            <a:r>
              <a:rPr lang="en-US" sz="1500" b="1" dirty="0">
                <a:solidFill>
                  <a:schemeClr val="bg1">
                    <a:lumMod val="75000"/>
                  </a:schemeClr>
                </a:solidFill>
                <a:latin typeface="Cambria" panose="02040503050406030204" pitchFamily="18" charset="0"/>
                <a:ea typeface="Cambria" panose="02040503050406030204" pitchFamily="18" charset="0"/>
              </a:rPr>
              <a:t>BP_Meds</a:t>
            </a:r>
            <a:r>
              <a:rPr lang="en-US" sz="1500" b="1" dirty="0">
                <a:solidFill>
                  <a:schemeClr val="bg1">
                    <a:lumMod val="75000"/>
                  </a:schemeClr>
                </a:solidFill>
                <a:effectLst/>
                <a:latin typeface="Cambria" panose="02040503050406030204" pitchFamily="18" charset="0"/>
                <a:ea typeface="Cambria" panose="02040503050406030204" pitchFamily="18" charset="0"/>
              </a:rPr>
              <a:t> :</a:t>
            </a:r>
            <a:r>
              <a:rPr lang="en-US" sz="1500" b="0" dirty="0">
                <a:solidFill>
                  <a:schemeClr val="bg1">
                    <a:lumMod val="75000"/>
                  </a:schemeClr>
                </a:solidFill>
                <a:effectLst/>
                <a:latin typeface="Cambria" panose="02040503050406030204" pitchFamily="18" charset="0"/>
                <a:ea typeface="Cambria" panose="02040503050406030204" pitchFamily="18" charset="0"/>
              </a:rPr>
              <a:t>  Whether taking BP meds or not</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Prevalent Stroke :</a:t>
            </a:r>
            <a:r>
              <a:rPr lang="en-US" sz="1500" b="0" dirty="0">
                <a:solidFill>
                  <a:schemeClr val="bg1">
                    <a:lumMod val="75000"/>
                  </a:schemeClr>
                </a:solidFill>
                <a:effectLst/>
                <a:latin typeface="Cambria" panose="02040503050406030204" pitchFamily="18" charset="0"/>
                <a:ea typeface="Cambria" panose="02040503050406030204" pitchFamily="18" charset="0"/>
              </a:rPr>
              <a:t> If the patient has a history of stroke</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Prevalent hyp :</a:t>
            </a:r>
            <a:r>
              <a:rPr lang="en-US" sz="1500" b="0" dirty="0">
                <a:solidFill>
                  <a:schemeClr val="bg1">
                    <a:lumMod val="75000"/>
                  </a:schemeClr>
                </a:solidFill>
                <a:effectLst/>
                <a:latin typeface="Cambria" panose="02040503050406030204" pitchFamily="18" charset="0"/>
                <a:ea typeface="Cambria" panose="02040503050406030204" pitchFamily="18" charset="0"/>
              </a:rPr>
              <a:t>  If the patient has a history of hypertension</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Diabetes :</a:t>
            </a:r>
            <a:r>
              <a:rPr lang="en-US" sz="1500" b="0" dirty="0">
                <a:solidFill>
                  <a:schemeClr val="bg1">
                    <a:lumMod val="75000"/>
                  </a:schemeClr>
                </a:solidFill>
                <a:effectLst/>
                <a:latin typeface="Cambria" panose="02040503050406030204" pitchFamily="18" charset="0"/>
                <a:ea typeface="Cambria" panose="02040503050406030204" pitchFamily="18" charset="0"/>
              </a:rPr>
              <a:t>  Patient has diabetes or not</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Tot Chol  :</a:t>
            </a:r>
            <a:r>
              <a:rPr lang="en-US" sz="1500" b="0" dirty="0">
                <a:solidFill>
                  <a:schemeClr val="bg1">
                    <a:lumMod val="75000"/>
                  </a:schemeClr>
                </a:solidFill>
                <a:effectLst/>
                <a:latin typeface="Cambria" panose="02040503050406030204" pitchFamily="18" charset="0"/>
                <a:ea typeface="Cambria" panose="02040503050406030204" pitchFamily="18" charset="0"/>
              </a:rPr>
              <a:t>  Cholestrol measure</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Sys BP :</a:t>
            </a:r>
            <a:r>
              <a:rPr lang="en-US" sz="1500" b="0" dirty="0">
                <a:solidFill>
                  <a:schemeClr val="bg1">
                    <a:lumMod val="75000"/>
                  </a:schemeClr>
                </a:solidFill>
                <a:effectLst/>
                <a:latin typeface="Cambria" panose="02040503050406030204" pitchFamily="18" charset="0"/>
                <a:ea typeface="Cambria" panose="02040503050406030204" pitchFamily="18" charset="0"/>
              </a:rPr>
              <a:t>   Systolic BP measure</a:t>
            </a:r>
          </a:p>
          <a:p>
            <a:pPr marL="285750" indent="-285750" algn="just">
              <a:lnSpc>
                <a:spcPct val="150000"/>
              </a:lnSpc>
              <a:buFont typeface="Arial" panose="020B0604020202020204" pitchFamily="34" charset="0"/>
              <a:buChar char="•"/>
            </a:pPr>
            <a:r>
              <a:rPr lang="en-US" sz="1500" b="1" dirty="0">
                <a:solidFill>
                  <a:schemeClr val="bg1">
                    <a:lumMod val="75000"/>
                  </a:schemeClr>
                </a:solidFill>
                <a:effectLst/>
                <a:latin typeface="Cambria" panose="02040503050406030204" pitchFamily="18" charset="0"/>
                <a:ea typeface="Cambria" panose="02040503050406030204" pitchFamily="18" charset="0"/>
              </a:rPr>
              <a:t>Dia BP :</a:t>
            </a:r>
            <a:r>
              <a:rPr lang="en-US" sz="1500" b="0" dirty="0">
                <a:solidFill>
                  <a:schemeClr val="bg1">
                    <a:lumMod val="75000"/>
                  </a:schemeClr>
                </a:solidFill>
                <a:effectLst/>
                <a:latin typeface="Cambria" panose="02040503050406030204" pitchFamily="18" charset="0"/>
                <a:ea typeface="Cambria" panose="02040503050406030204" pitchFamily="18" charset="0"/>
              </a:rPr>
              <a:t> Diastolic BP measure</a:t>
            </a:r>
          </a:p>
          <a:p>
            <a:pPr marL="285750" indent="-285750" algn="just">
              <a:lnSpc>
                <a:spcPct val="150000"/>
              </a:lnSpc>
              <a:buFont typeface="Arial" panose="020B0604020202020204" pitchFamily="34" charset="0"/>
              <a:buChar char="•"/>
            </a:pPr>
            <a:r>
              <a:rPr lang="en-US" sz="1500" b="1" dirty="0">
                <a:solidFill>
                  <a:schemeClr val="bg1">
                    <a:lumMod val="75000"/>
                  </a:schemeClr>
                </a:solidFill>
                <a:latin typeface="Cambria" panose="02040503050406030204" pitchFamily="18" charset="0"/>
                <a:ea typeface="Cambria" panose="02040503050406030204" pitchFamily="18" charset="0"/>
              </a:rPr>
              <a:t>BMI </a:t>
            </a:r>
            <a:r>
              <a:rPr lang="en-US" sz="1500" b="1" dirty="0">
                <a:solidFill>
                  <a:schemeClr val="bg1">
                    <a:lumMod val="75000"/>
                  </a:schemeClr>
                </a:solidFill>
                <a:effectLst/>
                <a:latin typeface="Cambria" panose="02040503050406030204" pitchFamily="18" charset="0"/>
                <a:ea typeface="Cambria" panose="02040503050406030204" pitchFamily="18" charset="0"/>
              </a:rPr>
              <a:t> :</a:t>
            </a:r>
            <a:r>
              <a:rPr lang="en-US" sz="1500" b="0" dirty="0">
                <a:solidFill>
                  <a:schemeClr val="bg1">
                    <a:lumMod val="75000"/>
                  </a:schemeClr>
                </a:solidFill>
                <a:effectLst/>
                <a:latin typeface="Cambria" panose="02040503050406030204" pitchFamily="18" charset="0"/>
                <a:ea typeface="Cambria" panose="02040503050406030204" pitchFamily="18" charset="0"/>
              </a:rPr>
              <a:t>   Body Mass Index </a:t>
            </a:r>
          </a:p>
          <a:p>
            <a:pPr marL="285750" indent="-285750" algn="just">
              <a:lnSpc>
                <a:spcPct val="150000"/>
              </a:lnSpc>
              <a:buFont typeface="Arial" panose="020B0604020202020204" pitchFamily="34" charset="0"/>
              <a:buChar char="•"/>
            </a:pPr>
            <a:r>
              <a:rPr lang="en-US" sz="1500" b="1" dirty="0">
                <a:solidFill>
                  <a:schemeClr val="bg1">
                    <a:lumMod val="75000"/>
                  </a:schemeClr>
                </a:solidFill>
                <a:latin typeface="Cambria" panose="02040503050406030204" pitchFamily="18" charset="0"/>
                <a:ea typeface="Cambria" panose="02040503050406030204" pitchFamily="18" charset="0"/>
              </a:rPr>
              <a:t>Hear Rate</a:t>
            </a:r>
            <a:r>
              <a:rPr lang="en-US" sz="1500" b="1" dirty="0">
                <a:solidFill>
                  <a:schemeClr val="bg1">
                    <a:lumMod val="75000"/>
                  </a:schemeClr>
                </a:solidFill>
                <a:effectLst/>
                <a:latin typeface="Cambria" panose="02040503050406030204" pitchFamily="18" charset="0"/>
                <a:ea typeface="Cambria" panose="02040503050406030204" pitchFamily="18" charset="0"/>
              </a:rPr>
              <a:t> :  </a:t>
            </a:r>
            <a:r>
              <a:rPr lang="en-US" sz="1500" b="0" dirty="0">
                <a:solidFill>
                  <a:schemeClr val="bg1">
                    <a:lumMod val="75000"/>
                  </a:schemeClr>
                </a:solidFill>
                <a:effectLst/>
                <a:latin typeface="Cambria" panose="02040503050406030204" pitchFamily="18" charset="0"/>
                <a:ea typeface="Cambria" panose="02040503050406030204" pitchFamily="18" charset="0"/>
              </a:rPr>
              <a:t>Heart rate measure</a:t>
            </a:r>
          </a:p>
        </p:txBody>
      </p:sp>
      <p:pic>
        <p:nvPicPr>
          <p:cNvPr id="8" name="Picture 7">
            <a:extLst>
              <a:ext uri="{FF2B5EF4-FFF2-40B4-BE49-F238E27FC236}">
                <a16:creationId xmlns:a16="http://schemas.microsoft.com/office/drawing/2014/main" id="{CEA3108A-153C-E5EB-E692-84D8551CAE3C}"/>
              </a:ext>
            </a:extLst>
          </p:cNvPr>
          <p:cNvPicPr>
            <a:picLocks noChangeAspect="1"/>
          </p:cNvPicPr>
          <p:nvPr/>
        </p:nvPicPr>
        <p:blipFill>
          <a:blip r:embed="rId3"/>
          <a:stretch>
            <a:fillRect/>
          </a:stretch>
        </p:blipFill>
        <p:spPr>
          <a:xfrm>
            <a:off x="10216980" y="4849906"/>
            <a:ext cx="1975020" cy="2008094"/>
          </a:xfrm>
          <a:prstGeom prst="rect">
            <a:avLst/>
          </a:prstGeom>
        </p:spPr>
      </p:pic>
      <p:sp>
        <p:nvSpPr>
          <p:cNvPr id="9" name="TextBox 8">
            <a:extLst>
              <a:ext uri="{FF2B5EF4-FFF2-40B4-BE49-F238E27FC236}">
                <a16:creationId xmlns:a16="http://schemas.microsoft.com/office/drawing/2014/main" id="{42CF83FD-463F-1796-0786-F74996925D69}"/>
              </a:ext>
            </a:extLst>
          </p:cNvPr>
          <p:cNvSpPr txBox="1"/>
          <p:nvPr/>
        </p:nvSpPr>
        <p:spPr>
          <a:xfrm>
            <a:off x="823310" y="1210235"/>
            <a:ext cx="10641106" cy="923330"/>
          </a:xfrm>
          <a:prstGeom prst="rect">
            <a:avLst/>
          </a:prstGeom>
          <a:noFill/>
        </p:spPr>
        <p:txBody>
          <a:bodyPr wrap="square" rtlCol="0">
            <a:spAutoFit/>
          </a:bodyPr>
          <a:lstStyle/>
          <a:p>
            <a:r>
              <a:rPr lang="en-US" dirty="0">
                <a:solidFill>
                  <a:schemeClr val="bg1">
                    <a:lumMod val="75000"/>
                  </a:schemeClr>
                </a:solidFill>
                <a:latin typeface="Cambria" panose="02040503050406030204" pitchFamily="18" charset="0"/>
                <a:ea typeface="Cambria" panose="02040503050406030204" pitchFamily="18" charset="0"/>
              </a:rPr>
              <a:t>The dataset contains following informations of patients medical history which will help in further processing of data </a:t>
            </a:r>
            <a:endParaRPr lang="en-US" b="0" dirty="0">
              <a:solidFill>
                <a:schemeClr val="bg1">
                  <a:lumMod val="75000"/>
                </a:schemeClr>
              </a:solidFill>
              <a:effectLst/>
              <a:latin typeface="Cambria" panose="02040503050406030204" pitchFamily="18" charset="0"/>
              <a:ea typeface="Cambria" panose="02040503050406030204" pitchFamily="18" charset="0"/>
            </a:endParaRPr>
          </a:p>
          <a:p>
            <a:endParaRPr lang="en-US" dirty="0"/>
          </a:p>
        </p:txBody>
      </p:sp>
      <p:cxnSp>
        <p:nvCxnSpPr>
          <p:cNvPr id="13" name="Straight Connector 12">
            <a:extLst>
              <a:ext uri="{FF2B5EF4-FFF2-40B4-BE49-F238E27FC236}">
                <a16:creationId xmlns:a16="http://schemas.microsoft.com/office/drawing/2014/main" id="{EB7CACD8-0FC0-DEAB-4FA3-64A8268195A4}"/>
              </a:ext>
            </a:extLst>
          </p:cNvPr>
          <p:cNvCxnSpPr>
            <a:cxnSpLocks/>
          </p:cNvCxnSpPr>
          <p:nvPr/>
        </p:nvCxnSpPr>
        <p:spPr>
          <a:xfrm>
            <a:off x="6311153" y="1792941"/>
            <a:ext cx="0" cy="4727257"/>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943BA1B-E543-5E9D-A2F9-79452A2AD927}"/>
              </a:ext>
            </a:extLst>
          </p:cNvPr>
          <p:cNvPicPr>
            <a:picLocks noChangeAspect="1"/>
          </p:cNvPicPr>
          <p:nvPr/>
        </p:nvPicPr>
        <p:blipFill>
          <a:blip r:embed="rId4"/>
          <a:stretch>
            <a:fillRect/>
          </a:stretch>
        </p:blipFill>
        <p:spPr>
          <a:xfrm>
            <a:off x="6521149" y="1706252"/>
            <a:ext cx="3772921" cy="4666267"/>
          </a:xfrm>
          <a:prstGeom prst="rect">
            <a:avLst/>
          </a:prstGeom>
        </p:spPr>
      </p:pic>
    </p:spTree>
    <p:extLst>
      <p:ext uri="{BB962C8B-B14F-4D97-AF65-F5344CB8AC3E}">
        <p14:creationId xmlns:p14="http://schemas.microsoft.com/office/powerpoint/2010/main" val="332364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Understanding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2CF83FD-463F-1796-0786-F74996925D69}"/>
              </a:ext>
            </a:extLst>
          </p:cNvPr>
          <p:cNvSpPr txBox="1"/>
          <p:nvPr/>
        </p:nvSpPr>
        <p:spPr>
          <a:xfrm>
            <a:off x="257037" y="870062"/>
            <a:ext cx="6879054" cy="861774"/>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lumMod val="75000"/>
                  </a:schemeClr>
                </a:solidFill>
                <a:effectLst/>
                <a:latin typeface="Cambria" panose="02040503050406030204" pitchFamily="18" charset="0"/>
                <a:ea typeface="Cambria" panose="02040503050406030204" pitchFamily="18" charset="0"/>
              </a:rPr>
              <a:t>How data can be used for further processing</a:t>
            </a:r>
            <a:r>
              <a:rPr lang="en-US" sz="3200" b="1" dirty="0">
                <a:solidFill>
                  <a:schemeClr val="bg1">
                    <a:lumMod val="75000"/>
                  </a:schemeClr>
                </a:solidFill>
                <a:effectLst/>
                <a:latin typeface="Cambria" panose="02040503050406030204" pitchFamily="18" charset="0"/>
                <a:ea typeface="Cambria" panose="02040503050406030204" pitchFamily="18" charset="0"/>
              </a:rPr>
              <a:t> </a:t>
            </a:r>
            <a:r>
              <a:rPr lang="en-US" sz="2800" b="1" dirty="0">
                <a:solidFill>
                  <a:schemeClr val="tx2">
                    <a:lumMod val="25000"/>
                  </a:schemeClr>
                </a:solidFill>
                <a:effectLst/>
                <a:latin typeface="Cambria" panose="02040503050406030204" pitchFamily="18" charset="0"/>
                <a:ea typeface="Cambria" panose="02040503050406030204" pitchFamily="18" charset="0"/>
              </a:rPr>
              <a:t>?</a:t>
            </a:r>
          </a:p>
          <a:p>
            <a:endParaRPr lang="en-US" dirty="0"/>
          </a:p>
        </p:txBody>
      </p:sp>
      <p:pic>
        <p:nvPicPr>
          <p:cNvPr id="3" name="Picture 2">
            <a:extLst>
              <a:ext uri="{FF2B5EF4-FFF2-40B4-BE49-F238E27FC236}">
                <a16:creationId xmlns:a16="http://schemas.microsoft.com/office/drawing/2014/main" id="{A9D1C682-F88B-F84F-5C90-3EE293A0502D}"/>
              </a:ext>
            </a:extLst>
          </p:cNvPr>
          <p:cNvPicPr>
            <a:picLocks noChangeAspect="1"/>
          </p:cNvPicPr>
          <p:nvPr/>
        </p:nvPicPr>
        <p:blipFill>
          <a:blip r:embed="rId3"/>
          <a:stretch>
            <a:fillRect/>
          </a:stretch>
        </p:blipFill>
        <p:spPr>
          <a:xfrm>
            <a:off x="130819" y="1440274"/>
            <a:ext cx="11930361" cy="2452995"/>
          </a:xfrm>
          <a:prstGeom prst="rect">
            <a:avLst/>
          </a:prstGeom>
        </p:spPr>
      </p:pic>
      <p:pic>
        <p:nvPicPr>
          <p:cNvPr id="10" name="Picture 9">
            <a:extLst>
              <a:ext uri="{FF2B5EF4-FFF2-40B4-BE49-F238E27FC236}">
                <a16:creationId xmlns:a16="http://schemas.microsoft.com/office/drawing/2014/main" id="{F90170DD-A74B-CC86-5B79-57252DB2AF2F}"/>
              </a:ext>
            </a:extLst>
          </p:cNvPr>
          <p:cNvPicPr>
            <a:picLocks noChangeAspect="1"/>
          </p:cNvPicPr>
          <p:nvPr/>
        </p:nvPicPr>
        <p:blipFill>
          <a:blip r:embed="rId4">
            <a:extLst>
              <a:ext uri="{BEBA8EAE-BF5A-486C-A8C5-ECC9F3942E4B}">
                <a14:imgProps xmlns:a14="http://schemas.microsoft.com/office/drawing/2010/main">
                  <a14:imgLayer r:embed="rId5">
                    <a14:imgEffect>
                      <a14:saturation sat="98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40403" y="4471604"/>
            <a:ext cx="2194560" cy="2194560"/>
          </a:xfrm>
          <a:prstGeom prst="rect">
            <a:avLst/>
          </a:prstGeom>
        </p:spPr>
      </p:pic>
      <p:sp>
        <p:nvSpPr>
          <p:cNvPr id="11" name="TextBox 10">
            <a:extLst>
              <a:ext uri="{FF2B5EF4-FFF2-40B4-BE49-F238E27FC236}">
                <a16:creationId xmlns:a16="http://schemas.microsoft.com/office/drawing/2014/main" id="{D3BFBF9F-2267-CA63-C336-1B99B2CF4D8F}"/>
              </a:ext>
            </a:extLst>
          </p:cNvPr>
          <p:cNvSpPr txBox="1"/>
          <p:nvPr/>
        </p:nvSpPr>
        <p:spPr>
          <a:xfrm>
            <a:off x="130819" y="3893269"/>
            <a:ext cx="8736135"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75000"/>
                  </a:schemeClr>
                </a:solidFill>
                <a:latin typeface="Cambria" panose="02040503050406030204" pitchFamily="18" charset="0"/>
                <a:ea typeface="Cambria" panose="02040503050406030204" pitchFamily="18" charset="0"/>
              </a:rPr>
              <a:t>Most of the data is of float data-type , also some features are already encoded into categories </a:t>
            </a:r>
          </a:p>
          <a:p>
            <a:pPr marL="285750" indent="-285750">
              <a:buFont typeface="Arial" panose="020B0604020202020204" pitchFamily="34" charset="0"/>
              <a:buChar char="•"/>
            </a:pPr>
            <a:endParaRPr lang="en-US" dirty="0">
              <a:solidFill>
                <a:schemeClr val="bg1">
                  <a:lumMod val="75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solidFill>
                  <a:schemeClr val="bg1">
                    <a:lumMod val="75000"/>
                  </a:schemeClr>
                </a:solidFill>
                <a:latin typeface="Cambria" panose="02040503050406030204" pitchFamily="18" charset="0"/>
                <a:ea typeface="Cambria" panose="02040503050406030204" pitchFamily="18" charset="0"/>
              </a:rPr>
              <a:t>Some features are linked to each other and their relationship can be used for better understanding of patient’s medical condition</a:t>
            </a:r>
          </a:p>
          <a:p>
            <a:pPr marL="285750" indent="-285750">
              <a:buFont typeface="Arial" panose="020B0604020202020204" pitchFamily="34" charset="0"/>
              <a:buChar char="•"/>
            </a:pPr>
            <a:endParaRPr lang="en-US" dirty="0">
              <a:solidFill>
                <a:schemeClr val="bg1">
                  <a:lumMod val="75000"/>
                </a:schemeClr>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b="0" dirty="0">
                <a:solidFill>
                  <a:schemeClr val="bg1">
                    <a:lumMod val="75000"/>
                  </a:schemeClr>
                </a:solidFill>
                <a:effectLst/>
                <a:latin typeface="Cambria" panose="02040503050406030204" pitchFamily="18" charset="0"/>
                <a:ea typeface="Cambria" panose="02040503050406030204" pitchFamily="18" charset="0"/>
              </a:rPr>
              <a:t>From the variables description , it was seen that the dataset contains information of people aged greater than 32 and mostly is focued on older people in the age group of 45 and above and it is mostly female centric</a:t>
            </a:r>
          </a:p>
          <a:p>
            <a:pPr marL="285750" indent="-285750">
              <a:buFont typeface="Arial" panose="020B0604020202020204" pitchFamily="34" charset="0"/>
              <a:buChar char="•"/>
            </a:pPr>
            <a:endParaRPr lang="en-US" dirty="0">
              <a:solidFill>
                <a:schemeClr val="bg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1793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Cleaning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Handling Missing Values</a:t>
            </a:r>
          </a:p>
        </p:txBody>
      </p:sp>
      <p:pic>
        <p:nvPicPr>
          <p:cNvPr id="3" name="Picture 2">
            <a:extLst>
              <a:ext uri="{FF2B5EF4-FFF2-40B4-BE49-F238E27FC236}">
                <a16:creationId xmlns:a16="http://schemas.microsoft.com/office/drawing/2014/main" id="{3CF15029-73A7-DF95-00B7-B0391DAD108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6000"/>
                    </a14:imgEffect>
                  </a14:imgLayer>
                </a14:imgProps>
              </a:ext>
            </a:extLst>
          </a:blip>
          <a:stretch>
            <a:fillRect/>
          </a:stretch>
        </p:blipFill>
        <p:spPr>
          <a:xfrm>
            <a:off x="254021" y="1180602"/>
            <a:ext cx="5791702" cy="5677398"/>
          </a:xfrm>
          <a:prstGeom prst="rect">
            <a:avLst/>
          </a:prstGeom>
        </p:spPr>
      </p:pic>
      <p:pic>
        <p:nvPicPr>
          <p:cNvPr id="6" name="Picture 5">
            <a:extLst>
              <a:ext uri="{FF2B5EF4-FFF2-40B4-BE49-F238E27FC236}">
                <a16:creationId xmlns:a16="http://schemas.microsoft.com/office/drawing/2014/main" id="{0F7A8B49-28A0-0489-E23B-140A950E2E41}"/>
              </a:ext>
            </a:extLst>
          </p:cNvPr>
          <p:cNvPicPr>
            <a:picLocks noChangeAspect="1"/>
          </p:cNvPicPr>
          <p:nvPr/>
        </p:nvPicPr>
        <p:blipFill>
          <a:blip r:embed="rId5"/>
          <a:stretch>
            <a:fillRect/>
          </a:stretch>
        </p:blipFill>
        <p:spPr>
          <a:xfrm>
            <a:off x="6146278" y="955837"/>
            <a:ext cx="4000758" cy="856431"/>
          </a:xfrm>
          <a:prstGeom prst="rect">
            <a:avLst/>
          </a:prstGeom>
        </p:spPr>
      </p:pic>
      <p:pic>
        <p:nvPicPr>
          <p:cNvPr id="8" name="Picture 7">
            <a:extLst>
              <a:ext uri="{FF2B5EF4-FFF2-40B4-BE49-F238E27FC236}">
                <a16:creationId xmlns:a16="http://schemas.microsoft.com/office/drawing/2014/main" id="{90B19E9B-35ED-750A-38CD-81526CE9E080}"/>
              </a:ext>
            </a:extLst>
          </p:cNvPr>
          <p:cNvPicPr>
            <a:picLocks noChangeAspect="1"/>
          </p:cNvPicPr>
          <p:nvPr/>
        </p:nvPicPr>
        <p:blipFill>
          <a:blip r:embed="rId6"/>
          <a:stretch>
            <a:fillRect/>
          </a:stretch>
        </p:blipFill>
        <p:spPr>
          <a:xfrm>
            <a:off x="6045724" y="2158505"/>
            <a:ext cx="6020322" cy="4197401"/>
          </a:xfrm>
          <a:prstGeom prst="rect">
            <a:avLst/>
          </a:prstGeom>
        </p:spPr>
      </p:pic>
      <p:cxnSp>
        <p:nvCxnSpPr>
          <p:cNvPr id="10" name="Straight Arrow Connector 9">
            <a:extLst>
              <a:ext uri="{FF2B5EF4-FFF2-40B4-BE49-F238E27FC236}">
                <a16:creationId xmlns:a16="http://schemas.microsoft.com/office/drawing/2014/main" id="{12F6B24D-DFA4-D4FA-5526-EDCECF7F1724}"/>
              </a:ext>
            </a:extLst>
          </p:cNvPr>
          <p:cNvCxnSpPr/>
          <p:nvPr/>
        </p:nvCxnSpPr>
        <p:spPr>
          <a:xfrm>
            <a:off x="7852528" y="1812268"/>
            <a:ext cx="0" cy="3462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00911FE-D265-4C5A-0B41-FB739CA2846C}"/>
              </a:ext>
            </a:extLst>
          </p:cNvPr>
          <p:cNvCxnSpPr>
            <a:cxnSpLocks/>
          </p:cNvCxnSpPr>
          <p:nvPr/>
        </p:nvCxnSpPr>
        <p:spPr>
          <a:xfrm>
            <a:off x="6045722" y="609600"/>
            <a:ext cx="1" cy="60236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197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Data Wrangling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58354" y="712289"/>
            <a:ext cx="3272118"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Age Group Classification</a:t>
            </a:r>
          </a:p>
        </p:txBody>
      </p:sp>
      <p:pic>
        <p:nvPicPr>
          <p:cNvPr id="5" name="Picture 4">
            <a:extLst>
              <a:ext uri="{FF2B5EF4-FFF2-40B4-BE49-F238E27FC236}">
                <a16:creationId xmlns:a16="http://schemas.microsoft.com/office/drawing/2014/main" id="{C6844E97-C2BF-41CE-B0FD-5D3BC820BB5D}"/>
              </a:ext>
            </a:extLst>
          </p:cNvPr>
          <p:cNvPicPr>
            <a:picLocks noChangeAspect="1"/>
          </p:cNvPicPr>
          <p:nvPr/>
        </p:nvPicPr>
        <p:blipFill>
          <a:blip r:embed="rId3"/>
          <a:stretch>
            <a:fillRect/>
          </a:stretch>
        </p:blipFill>
        <p:spPr>
          <a:xfrm>
            <a:off x="258354" y="1213597"/>
            <a:ext cx="3559502" cy="2791779"/>
          </a:xfrm>
          <a:prstGeom prst="rect">
            <a:avLst/>
          </a:prstGeom>
        </p:spPr>
      </p:pic>
      <p:pic>
        <p:nvPicPr>
          <p:cNvPr id="9" name="Picture 8">
            <a:extLst>
              <a:ext uri="{FF2B5EF4-FFF2-40B4-BE49-F238E27FC236}">
                <a16:creationId xmlns:a16="http://schemas.microsoft.com/office/drawing/2014/main" id="{F1EB19B8-53DA-7715-C321-49BBD24FC450}"/>
              </a:ext>
            </a:extLst>
          </p:cNvPr>
          <p:cNvPicPr>
            <a:picLocks noChangeAspect="1"/>
          </p:cNvPicPr>
          <p:nvPr/>
        </p:nvPicPr>
        <p:blipFill>
          <a:blip r:embed="rId4"/>
          <a:stretch>
            <a:fillRect/>
          </a:stretch>
        </p:blipFill>
        <p:spPr>
          <a:xfrm>
            <a:off x="3958548" y="1213596"/>
            <a:ext cx="4274903" cy="4240148"/>
          </a:xfrm>
          <a:prstGeom prst="rect">
            <a:avLst/>
          </a:prstGeom>
        </p:spPr>
      </p:pic>
      <p:pic>
        <p:nvPicPr>
          <p:cNvPr id="14" name="Picture 13">
            <a:extLst>
              <a:ext uri="{FF2B5EF4-FFF2-40B4-BE49-F238E27FC236}">
                <a16:creationId xmlns:a16="http://schemas.microsoft.com/office/drawing/2014/main" id="{CD57510B-21D5-A6DF-8DFE-65CC17DB3EAE}"/>
              </a:ext>
            </a:extLst>
          </p:cNvPr>
          <p:cNvPicPr>
            <a:picLocks noChangeAspect="1"/>
          </p:cNvPicPr>
          <p:nvPr/>
        </p:nvPicPr>
        <p:blipFill>
          <a:blip r:embed="rId5"/>
          <a:stretch>
            <a:fillRect/>
          </a:stretch>
        </p:blipFill>
        <p:spPr>
          <a:xfrm>
            <a:off x="8465269" y="1213596"/>
            <a:ext cx="3521852" cy="2215404"/>
          </a:xfrm>
          <a:prstGeom prst="rect">
            <a:avLst/>
          </a:prstGeom>
        </p:spPr>
      </p:pic>
      <p:sp>
        <p:nvSpPr>
          <p:cNvPr id="15" name="TextBox 14">
            <a:extLst>
              <a:ext uri="{FF2B5EF4-FFF2-40B4-BE49-F238E27FC236}">
                <a16:creationId xmlns:a16="http://schemas.microsoft.com/office/drawing/2014/main" id="{6D307584-9C99-B0F1-C06B-CC88BCF5ABE1}"/>
              </a:ext>
            </a:extLst>
          </p:cNvPr>
          <p:cNvSpPr txBox="1"/>
          <p:nvPr/>
        </p:nvSpPr>
        <p:spPr>
          <a:xfrm>
            <a:off x="4096148" y="726932"/>
            <a:ext cx="3649355"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Blood Pressure Classification</a:t>
            </a:r>
          </a:p>
        </p:txBody>
      </p:sp>
      <p:sp>
        <p:nvSpPr>
          <p:cNvPr id="16" name="TextBox 15">
            <a:extLst>
              <a:ext uri="{FF2B5EF4-FFF2-40B4-BE49-F238E27FC236}">
                <a16:creationId xmlns:a16="http://schemas.microsoft.com/office/drawing/2014/main" id="{DF15B292-20C2-7721-0E87-7DBD2D33438C}"/>
              </a:ext>
            </a:extLst>
          </p:cNvPr>
          <p:cNvSpPr txBox="1"/>
          <p:nvPr/>
        </p:nvSpPr>
        <p:spPr>
          <a:xfrm>
            <a:off x="8465269" y="712289"/>
            <a:ext cx="3717399" cy="369332"/>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Cholestrol Level Classification</a:t>
            </a:r>
          </a:p>
        </p:txBody>
      </p:sp>
      <p:cxnSp>
        <p:nvCxnSpPr>
          <p:cNvPr id="18" name="Straight Connector 17">
            <a:extLst>
              <a:ext uri="{FF2B5EF4-FFF2-40B4-BE49-F238E27FC236}">
                <a16:creationId xmlns:a16="http://schemas.microsoft.com/office/drawing/2014/main" id="{0A40FE53-3A36-6965-D7FD-DB4F3608C2C2}"/>
              </a:ext>
            </a:extLst>
          </p:cNvPr>
          <p:cNvCxnSpPr/>
          <p:nvPr/>
        </p:nvCxnSpPr>
        <p:spPr>
          <a:xfrm>
            <a:off x="3957838" y="726932"/>
            <a:ext cx="0" cy="544762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EF23CA9-D8D6-8621-5844-DB69265ABF81}"/>
              </a:ext>
            </a:extLst>
          </p:cNvPr>
          <p:cNvCxnSpPr/>
          <p:nvPr/>
        </p:nvCxnSpPr>
        <p:spPr>
          <a:xfrm>
            <a:off x="8353010" y="726932"/>
            <a:ext cx="0" cy="5447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464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AE08BE2-0E8F-EAA7-2096-2D3B9092661B}"/>
              </a:ext>
            </a:extLst>
          </p:cNvPr>
          <p:cNvSpPr txBox="1"/>
          <p:nvPr/>
        </p:nvSpPr>
        <p:spPr>
          <a:xfrm>
            <a:off x="275352" y="842741"/>
            <a:ext cx="1091981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lumMod val="75000"/>
                  </a:schemeClr>
                </a:solidFill>
                <a:latin typeface="Cambria" panose="02040503050406030204" pitchFamily="18" charset="0"/>
                <a:ea typeface="Cambria" panose="02040503050406030204" pitchFamily="18" charset="0"/>
              </a:rPr>
              <a:t>Skewness of data</a:t>
            </a:r>
          </a:p>
        </p:txBody>
      </p:sp>
      <p:pic>
        <p:nvPicPr>
          <p:cNvPr id="7" name="Picture 6">
            <a:extLst>
              <a:ext uri="{FF2B5EF4-FFF2-40B4-BE49-F238E27FC236}">
                <a16:creationId xmlns:a16="http://schemas.microsoft.com/office/drawing/2014/main" id="{C7BEA8C6-003C-D7B4-4FE3-331A2295708D}"/>
              </a:ext>
            </a:extLst>
          </p:cNvPr>
          <p:cNvPicPr>
            <a:picLocks noChangeAspect="1"/>
          </p:cNvPicPr>
          <p:nvPr/>
        </p:nvPicPr>
        <p:blipFill>
          <a:blip r:embed="rId3"/>
          <a:stretch>
            <a:fillRect/>
          </a:stretch>
        </p:blipFill>
        <p:spPr>
          <a:xfrm>
            <a:off x="1034071" y="1318266"/>
            <a:ext cx="9396274" cy="4884843"/>
          </a:xfrm>
          <a:prstGeom prst="rect">
            <a:avLst/>
          </a:prstGeom>
        </p:spPr>
      </p:pic>
    </p:spTree>
    <p:extLst>
      <p:ext uri="{BB962C8B-B14F-4D97-AF65-F5344CB8AC3E}">
        <p14:creationId xmlns:p14="http://schemas.microsoft.com/office/powerpoint/2010/main" val="117903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Rectangle 3">
            <a:extLst>
              <a:ext uri="{FF2B5EF4-FFF2-40B4-BE49-F238E27FC236}">
                <a16:creationId xmlns:a16="http://schemas.microsoft.com/office/drawing/2014/main" id="{D9A4D660-FD65-077E-8C01-F8ADD565CC59}"/>
              </a:ext>
            </a:extLst>
          </p:cNvPr>
          <p:cNvSpPr/>
          <p:nvPr/>
        </p:nvSpPr>
        <p:spPr>
          <a:xfrm>
            <a:off x="1" y="0"/>
            <a:ext cx="11464415" cy="609600"/>
          </a:xfrm>
          <a:prstGeom prst="rect">
            <a:avLst/>
          </a:prstGeom>
          <a:gradFill flip="none" rotWithShape="1">
            <a:gsLst>
              <a:gs pos="0">
                <a:srgbClr val="FF6565">
                  <a:tint val="66000"/>
                  <a:satMod val="160000"/>
                  <a:alpha val="32000"/>
                </a:srgbClr>
              </a:gs>
              <a:gs pos="26000">
                <a:srgbClr val="FF6565">
                  <a:tint val="44500"/>
                  <a:satMod val="160000"/>
                </a:srgbClr>
              </a:gs>
              <a:gs pos="85000">
                <a:srgbClr val="FF6565">
                  <a:tint val="23500"/>
                  <a:satMod val="160000"/>
                  <a:alpha val="25000"/>
                </a:srgbClr>
              </a:gs>
              <a:gs pos="56000">
                <a:srgbClr val="FF6565">
                  <a:tint val="23500"/>
                  <a:satMod val="160000"/>
                </a:srgbClr>
              </a:gs>
              <a:gs pos="57000">
                <a:srgbClr val="FF6565">
                  <a:tint val="23500"/>
                  <a:satMod val="160000"/>
                </a:srgbClr>
              </a:gs>
              <a:gs pos="55000">
                <a:srgbClr val="FF6565">
                  <a:tint val="23500"/>
                  <a:satMod val="160000"/>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Montserrat" panose="00000500000000000000" pitchFamily="2" charset="0"/>
                <a:cs typeface="Times New Roman" panose="02020603050405020304" pitchFamily="18" charset="0"/>
              </a:rPr>
              <a:t>EDA</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2D79D-727B-F99D-97E0-8210D0BC260A}"/>
              </a:ext>
            </a:extLst>
          </p:cNvPr>
          <p:cNvSpPr txBox="1"/>
          <p:nvPr/>
        </p:nvSpPr>
        <p:spPr>
          <a:xfrm>
            <a:off x="230073" y="822449"/>
            <a:ext cx="5350594" cy="461665"/>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bg1"/>
                </a:solidFill>
                <a:latin typeface="Cambria" panose="02040503050406030204" pitchFamily="18" charset="0"/>
                <a:ea typeface="Cambria" panose="02040503050406030204" pitchFamily="18" charset="0"/>
              </a:rPr>
              <a:t>Which age group should be concerned </a:t>
            </a:r>
            <a:r>
              <a:rPr lang="en-US" sz="2400" b="1" dirty="0">
                <a:solidFill>
                  <a:schemeClr val="tx2">
                    <a:lumMod val="25000"/>
                  </a:schemeClr>
                </a:solidFill>
                <a:latin typeface="Cambria" panose="02040503050406030204" pitchFamily="18" charset="0"/>
                <a:ea typeface="Cambria" panose="02040503050406030204" pitchFamily="18" charset="0"/>
              </a:rPr>
              <a:t>?</a:t>
            </a:r>
            <a:endParaRPr lang="en-US" b="1" dirty="0">
              <a:solidFill>
                <a:schemeClr val="tx2">
                  <a:lumMod val="25000"/>
                </a:schemeClr>
              </a:solidFill>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6B7ED365-FE9C-A6E3-26F1-85560184414E}"/>
              </a:ext>
            </a:extLst>
          </p:cNvPr>
          <p:cNvSpPr txBox="1"/>
          <p:nvPr/>
        </p:nvSpPr>
        <p:spPr>
          <a:xfrm>
            <a:off x="7560297" y="3090289"/>
            <a:ext cx="4488268" cy="830997"/>
          </a:xfrm>
          <a:prstGeom prst="rect">
            <a:avLst/>
          </a:prstGeom>
          <a:noFill/>
        </p:spPr>
        <p:txBody>
          <a:bodyPr wrap="square" rtlCol="0">
            <a:spAutoFit/>
          </a:bodyPr>
          <a:lstStyle/>
          <a:p>
            <a:r>
              <a:rPr lang="en-US" sz="1600" b="0" dirty="0">
                <a:solidFill>
                  <a:schemeClr val="bg1">
                    <a:lumMod val="75000"/>
                  </a:schemeClr>
                </a:solidFill>
                <a:effectLst/>
                <a:latin typeface="Cambria" panose="02040503050406030204" pitchFamily="18" charset="0"/>
                <a:ea typeface="Cambria" panose="02040503050406030204" pitchFamily="18" charset="0"/>
              </a:rPr>
              <a:t>The Elder_Age group has the highest risk of heart disease than the others out of it </a:t>
            </a:r>
            <a:r>
              <a:rPr lang="en-US" sz="1600" dirty="0">
                <a:solidFill>
                  <a:schemeClr val="bg1">
                    <a:lumMod val="75000"/>
                  </a:schemeClr>
                </a:solidFill>
                <a:latin typeface="Cambria" panose="02040503050406030204" pitchFamily="18" charset="0"/>
                <a:ea typeface="Cambria" panose="02040503050406030204" pitchFamily="18" charset="0"/>
              </a:rPr>
              <a:t>males</a:t>
            </a:r>
            <a:r>
              <a:rPr lang="en-US" sz="1600" b="0" dirty="0">
                <a:solidFill>
                  <a:schemeClr val="bg1">
                    <a:lumMod val="75000"/>
                  </a:schemeClr>
                </a:solidFill>
                <a:effectLst/>
                <a:latin typeface="Cambria" panose="02040503050406030204" pitchFamily="18" charset="0"/>
                <a:ea typeface="Cambria" panose="02040503050406030204" pitchFamily="18" charset="0"/>
              </a:rPr>
              <a:t> are at a </a:t>
            </a:r>
          </a:p>
          <a:p>
            <a:r>
              <a:rPr lang="en-US" sz="1600" b="0" dirty="0">
                <a:solidFill>
                  <a:schemeClr val="bg1">
                    <a:lumMod val="75000"/>
                  </a:schemeClr>
                </a:solidFill>
                <a:effectLst/>
                <a:latin typeface="Cambria" panose="02040503050406030204" pitchFamily="18" charset="0"/>
                <a:ea typeface="Cambria" panose="02040503050406030204" pitchFamily="18" charset="0"/>
              </a:rPr>
              <a:t>greater risk than females</a:t>
            </a:r>
          </a:p>
        </p:txBody>
      </p:sp>
      <p:pic>
        <p:nvPicPr>
          <p:cNvPr id="9" name="Picture 8">
            <a:extLst>
              <a:ext uri="{FF2B5EF4-FFF2-40B4-BE49-F238E27FC236}">
                <a16:creationId xmlns:a16="http://schemas.microsoft.com/office/drawing/2014/main" id="{0907D38A-BE85-C015-9A4F-1AE1FFDF1DA7}"/>
              </a:ext>
            </a:extLst>
          </p:cNvPr>
          <p:cNvPicPr>
            <a:picLocks noChangeAspect="1"/>
          </p:cNvPicPr>
          <p:nvPr/>
        </p:nvPicPr>
        <p:blipFill rotWithShape="1">
          <a:blip r:embed="rId3"/>
          <a:srcRect r="2582"/>
          <a:stretch/>
        </p:blipFill>
        <p:spPr>
          <a:xfrm>
            <a:off x="333604" y="1404630"/>
            <a:ext cx="7226693" cy="5033312"/>
          </a:xfrm>
          <a:prstGeom prst="rect">
            <a:avLst/>
          </a:prstGeom>
        </p:spPr>
      </p:pic>
    </p:spTree>
    <p:extLst>
      <p:ext uri="{BB962C8B-B14F-4D97-AF65-F5344CB8AC3E}">
        <p14:creationId xmlns:p14="http://schemas.microsoft.com/office/powerpoint/2010/main" val="161036661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3324</TotalTime>
  <Words>1573</Words>
  <Application>Microsoft Office PowerPoint</Application>
  <PresentationFormat>Widescreen</PresentationFormat>
  <Paragraphs>227</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vt:lpstr>
      <vt:lpstr>Montserrat</vt:lpstr>
      <vt:lpstr>Times New Roman</vt:lpstr>
      <vt:lpstr>Wingdings</vt:lpstr>
      <vt:lpstr>Simple Light</vt:lpstr>
      <vt:lpstr>Capstone Project - II SUPERVISED LEARNING -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Regression Airbnb Bookings Analysis</dc:title>
  <dc:creator>Mayuri chougule std 7th A</dc:creator>
  <cp:lastModifiedBy>Mayuri chougule std 7th A</cp:lastModifiedBy>
  <cp:revision>59</cp:revision>
  <dcterms:created xsi:type="dcterms:W3CDTF">2022-11-26T14:00:29Z</dcterms:created>
  <dcterms:modified xsi:type="dcterms:W3CDTF">2023-02-07T09:54:53Z</dcterms:modified>
</cp:coreProperties>
</file>