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4" r:id="rId7"/>
    <p:sldId id="270" r:id="rId8"/>
    <p:sldId id="265" r:id="rId9"/>
    <p:sldId id="266" r:id="rId10"/>
    <p:sldId id="261" r:id="rId11"/>
    <p:sldId id="267" r:id="rId12"/>
    <p:sldId id="262" r:id="rId13"/>
    <p:sldId id="268" r:id="rId14"/>
    <p:sldId id="271" r:id="rId15"/>
    <p:sldId id="263" r:id="rId16"/>
    <p:sldId id="274" r:id="rId17"/>
    <p:sldId id="269" r:id="rId18"/>
    <p:sldId id="275" r:id="rId19"/>
    <p:sldId id="273" r:id="rId20"/>
    <p:sldId id="276" r:id="rId21"/>
    <p:sldId id="278" r:id="rId22"/>
    <p:sldId id="27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F865D-A2F3-4AB8-ADB7-8CE2CCF39258}" type="datetimeFigureOut">
              <a:rPr lang="en-US" smtClean="0"/>
              <a:t>21-Jan-23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305A-8B14-4EF3-9186-4AED17690EC5}" type="slidenum">
              <a:rPr lang="en-US" smtClean="0"/>
              <a:t>‹#›</a:t>
            </a:fld>
            <a:endParaRPr lang="en-US"/>
          </a:p>
        </p:txBody>
      </p:sp>
    </p:spTree>
    <p:extLst>
      <p:ext uri="{BB962C8B-B14F-4D97-AF65-F5344CB8AC3E}">
        <p14:creationId xmlns:p14="http://schemas.microsoft.com/office/powerpoint/2010/main" val="171723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53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115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558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9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675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26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34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960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719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198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2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5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48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866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3922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24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079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63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802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75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58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0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3" name="Google Shape;13;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2892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030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0930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3484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5" name="Google Shape;35;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1889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9" name="Google Shape;39;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18879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8370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8" name="Google Shape;48;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495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0978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9" name="Google Shape;9;p1"/>
          <p:cNvPicPr preferRelativeResize="0"/>
          <p:nvPr/>
        </p:nvPicPr>
        <p:blipFill rotWithShape="1">
          <a:blip r:embed="rId11">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83120266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memoriasnaeducacaodesurdos.blogspot.com/2012/09/eventos-importantes-nos-proximos-dias.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87625" y="676275"/>
            <a:ext cx="11350000" cy="1914525"/>
          </a:xfrm>
          <a:prstGeom prst="rect">
            <a:avLst/>
          </a:prstGeom>
          <a:noFill/>
          <a:ln>
            <a:noFill/>
          </a:ln>
        </p:spPr>
        <p:txBody>
          <a:bodyPr spcFirstLastPara="1" wrap="square" lIns="121900" tIns="121900" rIns="121900" bIns="121900" anchor="b" anchorCtr="0">
            <a:noAutofit/>
          </a:bodyPr>
          <a:lstStyle/>
          <a:p>
            <a:r>
              <a:rPr lang="en-GB" sz="6000" b="1" dirty="0">
                <a:solidFill>
                  <a:srgbClr val="CC0000"/>
                </a:solidFill>
                <a:latin typeface="Montserrat"/>
                <a:ea typeface="Montserrat"/>
                <a:cs typeface="Montserrat"/>
                <a:sym typeface="Montserrat"/>
              </a:rPr>
              <a:t>Capstone Project - </a:t>
            </a:r>
            <a:r>
              <a:rPr lang="en-US" sz="6000" b="1" dirty="0">
                <a:solidFill>
                  <a:srgbClr val="CC0000"/>
                </a:solidFill>
                <a:latin typeface="Montserrat"/>
                <a:ea typeface="Montserrat"/>
                <a:cs typeface="Montserrat"/>
                <a:sym typeface="Montserrat"/>
              </a:rPr>
              <a:t>II</a:t>
            </a:r>
            <a:endParaRPr sz="6000" b="1" dirty="0">
              <a:solidFill>
                <a:srgbClr val="CC0000"/>
              </a:solidFill>
              <a:latin typeface="Montserrat"/>
              <a:ea typeface="Montserrat"/>
              <a:cs typeface="Montserrat"/>
              <a:sym typeface="Montserrat"/>
            </a:endParaRPr>
          </a:p>
          <a:p>
            <a:r>
              <a:rPr lang="en-US" sz="2800" b="1" dirty="0">
                <a:solidFill>
                  <a:schemeClr val="lt1"/>
                </a:solidFill>
                <a:latin typeface="Montserrat"/>
                <a:ea typeface="Montserrat"/>
                <a:cs typeface="Montserrat"/>
                <a:sym typeface="Montserrat"/>
              </a:rPr>
              <a:t>SUPERVISED LEARNING - REGRESSION </a:t>
            </a:r>
            <a:endParaRPr sz="2800" b="1" dirty="0">
              <a:solidFill>
                <a:schemeClr val="lt1"/>
              </a:solidFill>
              <a:latin typeface="Montserrat"/>
              <a:ea typeface="Montserrat"/>
              <a:cs typeface="Montserrat"/>
              <a:sym typeface="Montserrat"/>
            </a:endParaRPr>
          </a:p>
        </p:txBody>
      </p:sp>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3200" b="1" kern="0" dirty="0">
              <a:solidFill>
                <a:srgbClr val="CC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6C8225F8-52E0-F1CF-53DD-655797D49441}"/>
              </a:ext>
            </a:extLst>
          </p:cNvPr>
          <p:cNvSpPr txBox="1"/>
          <p:nvPr/>
        </p:nvSpPr>
        <p:spPr>
          <a:xfrm>
            <a:off x="2563906" y="2657475"/>
            <a:ext cx="7064188" cy="2062103"/>
          </a:xfrm>
          <a:prstGeom prst="rect">
            <a:avLst/>
          </a:prstGeom>
          <a:noFill/>
        </p:spPr>
        <p:txBody>
          <a:bodyPr wrap="square" rtlCol="0">
            <a:spAutoFit/>
          </a:bodyPr>
          <a:lstStyle/>
          <a:p>
            <a:pPr algn="ctr"/>
            <a:r>
              <a:rPr lang="en-US" sz="3600" b="1" dirty="0">
                <a:solidFill>
                  <a:schemeClr val="bg1"/>
                </a:solidFill>
                <a:latin typeface="Cambria" panose="02040503050406030204" pitchFamily="18" charset="0"/>
                <a:ea typeface="Cambria" panose="02040503050406030204" pitchFamily="18" charset="0"/>
              </a:rPr>
              <a:t>TED-TALKS Views Predictions</a:t>
            </a:r>
          </a:p>
          <a:p>
            <a:pPr algn="ctr"/>
            <a:endParaRPr lang="en-US" sz="3600" dirty="0">
              <a:solidFill>
                <a:schemeClr val="bg1"/>
              </a:solidFill>
              <a:latin typeface="Cambria" panose="02040503050406030204" pitchFamily="18" charset="0"/>
              <a:ea typeface="Cambria" panose="02040503050406030204" pitchFamily="18" charset="0"/>
            </a:endParaRPr>
          </a:p>
          <a:p>
            <a:pPr algn="ctr"/>
            <a:r>
              <a:rPr lang="en-US" sz="2800" dirty="0">
                <a:solidFill>
                  <a:schemeClr val="bg1"/>
                </a:solidFill>
                <a:latin typeface="Cambria" panose="02040503050406030204" pitchFamily="18" charset="0"/>
                <a:ea typeface="Cambria" panose="02040503050406030204" pitchFamily="18" charset="0"/>
              </a:rPr>
              <a:t>Submitted By :</a:t>
            </a:r>
          </a:p>
          <a:p>
            <a:pPr algn="ctr"/>
            <a:r>
              <a:rPr lang="en-US" sz="2800">
                <a:solidFill>
                  <a:schemeClr val="bg1"/>
                </a:solidFill>
                <a:latin typeface="Cambria" panose="02040503050406030204" pitchFamily="18" charset="0"/>
                <a:ea typeface="Cambria" panose="02040503050406030204" pitchFamily="18" charset="0"/>
              </a:rPr>
              <a:t>Mayur </a:t>
            </a:r>
            <a:r>
              <a:rPr lang="en-US" sz="2800" dirty="0">
                <a:solidFill>
                  <a:schemeClr val="bg1"/>
                </a:solidFill>
                <a:latin typeface="Cambria" panose="02040503050406030204" pitchFamily="18" charset="0"/>
                <a:ea typeface="Cambria" panose="02040503050406030204" pitchFamily="18" charset="0"/>
              </a:rPr>
              <a:t>Chougule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11239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Grouping Events Together</a:t>
            </a:r>
          </a:p>
        </p:txBody>
      </p:sp>
      <p:sp>
        <p:nvSpPr>
          <p:cNvPr id="3" name="TextBox 2">
            <a:extLst>
              <a:ext uri="{FF2B5EF4-FFF2-40B4-BE49-F238E27FC236}">
                <a16:creationId xmlns:a16="http://schemas.microsoft.com/office/drawing/2014/main" id="{03F226D2-9235-459F-A075-D7BACE254641}"/>
              </a:ext>
            </a:extLst>
          </p:cNvPr>
          <p:cNvSpPr txBox="1"/>
          <p:nvPr/>
        </p:nvSpPr>
        <p:spPr>
          <a:xfrm>
            <a:off x="295836" y="1055447"/>
            <a:ext cx="6947647" cy="338554"/>
          </a:xfrm>
          <a:prstGeom prst="rect">
            <a:avLst/>
          </a:prstGeom>
          <a:noFill/>
        </p:spPr>
        <p:txBody>
          <a:bodyPr wrap="square" rtlCol="0">
            <a:spAutoFit/>
          </a:bodyPr>
          <a:lstStyle/>
          <a:p>
            <a:r>
              <a:rPr lang="en-US" sz="1400" dirty="0">
                <a:solidFill>
                  <a:schemeClr val="bg1"/>
                </a:solidFill>
                <a:latin typeface="Cambria" panose="02040503050406030204" pitchFamily="18" charset="0"/>
                <a:ea typeface="Cambria" panose="02040503050406030204" pitchFamily="18" charset="0"/>
              </a:rPr>
              <a:t>Grouping events based on decades &amp; unique suffixes to reduce complexity</a:t>
            </a:r>
            <a:r>
              <a:rPr lang="en-US" sz="1600" dirty="0">
                <a:solidFill>
                  <a:schemeClr val="bg1"/>
                </a:solidFill>
                <a:latin typeface="Cambria" panose="02040503050406030204" pitchFamily="18" charset="0"/>
                <a:ea typeface="Cambria" panose="02040503050406030204" pitchFamily="18" charset="0"/>
              </a:rPr>
              <a:t>.</a:t>
            </a:r>
          </a:p>
        </p:txBody>
      </p:sp>
      <p:pic>
        <p:nvPicPr>
          <p:cNvPr id="6" name="Picture 5">
            <a:extLst>
              <a:ext uri="{FF2B5EF4-FFF2-40B4-BE49-F238E27FC236}">
                <a16:creationId xmlns:a16="http://schemas.microsoft.com/office/drawing/2014/main" id="{6419D9A1-E598-8DBA-13FE-EEE1C66EE8BF}"/>
              </a:ext>
            </a:extLst>
          </p:cNvPr>
          <p:cNvPicPr>
            <a:picLocks noChangeAspect="1"/>
          </p:cNvPicPr>
          <p:nvPr/>
        </p:nvPicPr>
        <p:blipFill>
          <a:blip r:embed="rId3"/>
          <a:stretch>
            <a:fillRect/>
          </a:stretch>
        </p:blipFill>
        <p:spPr>
          <a:xfrm>
            <a:off x="3758453" y="1675530"/>
            <a:ext cx="2563905" cy="3425338"/>
          </a:xfrm>
          <a:prstGeom prst="rect">
            <a:avLst/>
          </a:prstGeom>
        </p:spPr>
      </p:pic>
      <p:pic>
        <p:nvPicPr>
          <p:cNvPr id="8" name="Picture 7">
            <a:extLst>
              <a:ext uri="{FF2B5EF4-FFF2-40B4-BE49-F238E27FC236}">
                <a16:creationId xmlns:a16="http://schemas.microsoft.com/office/drawing/2014/main" id="{E98A9D50-1490-C44C-F77C-BD084AE07C2D}"/>
              </a:ext>
            </a:extLst>
          </p:cNvPr>
          <p:cNvPicPr>
            <a:picLocks noChangeAspect="1"/>
          </p:cNvPicPr>
          <p:nvPr/>
        </p:nvPicPr>
        <p:blipFill>
          <a:blip r:embed="rId4"/>
          <a:stretch>
            <a:fillRect/>
          </a:stretch>
        </p:blipFill>
        <p:spPr>
          <a:xfrm>
            <a:off x="295836" y="1675530"/>
            <a:ext cx="3316941" cy="3425338"/>
          </a:xfrm>
          <a:prstGeom prst="rect">
            <a:avLst/>
          </a:prstGeom>
        </p:spPr>
      </p:pic>
      <p:sp>
        <p:nvSpPr>
          <p:cNvPr id="9" name="TextBox 8">
            <a:extLst>
              <a:ext uri="{FF2B5EF4-FFF2-40B4-BE49-F238E27FC236}">
                <a16:creationId xmlns:a16="http://schemas.microsoft.com/office/drawing/2014/main" id="{DE2294F4-8BCB-E68E-A515-1E19B123F604}"/>
              </a:ext>
            </a:extLst>
          </p:cNvPr>
          <p:cNvSpPr txBox="1"/>
          <p:nvPr/>
        </p:nvSpPr>
        <p:spPr>
          <a:xfrm>
            <a:off x="295836" y="5487324"/>
            <a:ext cx="11168580"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t>
            </a:r>
            <a:r>
              <a:rPr lang="en-US" sz="1600" b="0" i="1" dirty="0">
                <a:solidFill>
                  <a:schemeClr val="bg1"/>
                </a:solidFill>
                <a:effectLst/>
                <a:latin typeface="Cambria" panose="02040503050406030204" pitchFamily="18" charset="0"/>
                <a:ea typeface="Cambria" panose="02040503050406030204" pitchFamily="18" charset="0"/>
              </a:rPr>
              <a:t>ajority of events uploaded by TED are in 2000s followed by TED_Other which contains various small events organised by TED</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When grouped together it can be seen that , TED events happened in 2000s are the most viewed followed by TED_Other  which contains various small events by TED</a:t>
            </a:r>
            <a:endParaRPr lang="en-US" sz="1600" b="0" i="1" dirty="0">
              <a:solidFill>
                <a:schemeClr val="bg1"/>
              </a:solidFill>
              <a:effectLst/>
              <a:latin typeface="Cambria" panose="02040503050406030204" pitchFamily="18" charset="0"/>
              <a:ea typeface="Cambria" panose="02040503050406030204" pitchFamily="18" charset="0"/>
            </a:endParaRPr>
          </a:p>
        </p:txBody>
      </p:sp>
      <p:pic>
        <p:nvPicPr>
          <p:cNvPr id="24" name="Picture 23">
            <a:extLst>
              <a:ext uri="{FF2B5EF4-FFF2-40B4-BE49-F238E27FC236}">
                <a16:creationId xmlns:a16="http://schemas.microsoft.com/office/drawing/2014/main" id="{22B83A98-62AF-A8A2-227D-50CCB058B3DA}"/>
              </a:ext>
            </a:extLst>
          </p:cNvPr>
          <p:cNvPicPr>
            <a:picLocks noChangeAspect="1"/>
          </p:cNvPicPr>
          <p:nvPr/>
        </p:nvPicPr>
        <p:blipFill>
          <a:blip r:embed="rId5"/>
          <a:stretch>
            <a:fillRect/>
          </a:stretch>
        </p:blipFill>
        <p:spPr>
          <a:xfrm>
            <a:off x="6468035" y="1517298"/>
            <a:ext cx="5508812" cy="3846729"/>
          </a:xfrm>
          <a:prstGeom prst="rect">
            <a:avLst/>
          </a:prstGeom>
        </p:spPr>
      </p:pic>
      <p:cxnSp>
        <p:nvCxnSpPr>
          <p:cNvPr id="7" name="Straight Connector 6">
            <a:extLst>
              <a:ext uri="{FF2B5EF4-FFF2-40B4-BE49-F238E27FC236}">
                <a16:creationId xmlns:a16="http://schemas.microsoft.com/office/drawing/2014/main" id="{7F1907AB-FE6E-F06C-116E-491FCFB012C7}"/>
              </a:ext>
            </a:extLst>
          </p:cNvPr>
          <p:cNvCxnSpPr>
            <a:cxnSpLocks/>
          </p:cNvCxnSpPr>
          <p:nvPr/>
        </p:nvCxnSpPr>
        <p:spPr>
          <a:xfrm>
            <a:off x="3648635" y="1497106"/>
            <a:ext cx="0" cy="38279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BEE3C19-2882-4BB8-58DE-B586BD232E85}"/>
              </a:ext>
            </a:extLst>
          </p:cNvPr>
          <p:cNvCxnSpPr/>
          <p:nvPr/>
        </p:nvCxnSpPr>
        <p:spPr>
          <a:xfrm>
            <a:off x="6468035" y="1394001"/>
            <a:ext cx="0" cy="39700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872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13A1A4E-4674-0B6A-5772-91E29F233845}"/>
              </a:ext>
            </a:extLst>
          </p:cNvPr>
          <p:cNvPicPr>
            <a:picLocks noChangeAspect="1"/>
          </p:cNvPicPr>
          <p:nvPr/>
        </p:nvPicPr>
        <p:blipFill rotWithShape="1">
          <a:blip r:embed="rId3"/>
          <a:srcRect r="2047"/>
          <a:stretch/>
        </p:blipFill>
        <p:spPr>
          <a:xfrm>
            <a:off x="340660" y="1836894"/>
            <a:ext cx="5755339" cy="2457200"/>
          </a:xfrm>
          <a:prstGeom prst="rect">
            <a:avLst/>
          </a:prstGeom>
        </p:spPr>
      </p:pic>
      <p:sp>
        <p:nvSpPr>
          <p:cNvPr id="14" name="TextBox 13">
            <a:extLst>
              <a:ext uri="{FF2B5EF4-FFF2-40B4-BE49-F238E27FC236}">
                <a16:creationId xmlns:a16="http://schemas.microsoft.com/office/drawing/2014/main" id="{5E676025-54B6-E7E3-EE59-C221C985031B}"/>
              </a:ext>
            </a:extLst>
          </p:cNvPr>
          <p:cNvSpPr txBox="1"/>
          <p:nvPr/>
        </p:nvSpPr>
        <p:spPr>
          <a:xfrm>
            <a:off x="0" y="677908"/>
            <a:ext cx="40158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Creating Datetime features</a:t>
            </a:r>
          </a:p>
        </p:txBody>
      </p:sp>
      <p:sp>
        <p:nvSpPr>
          <p:cNvPr id="15" name="TextBox 14">
            <a:extLst>
              <a:ext uri="{FF2B5EF4-FFF2-40B4-BE49-F238E27FC236}">
                <a16:creationId xmlns:a16="http://schemas.microsoft.com/office/drawing/2014/main" id="{B6E90AFB-A0FA-92AA-FA5B-6584BFB262C7}"/>
              </a:ext>
            </a:extLst>
          </p:cNvPr>
          <p:cNvSpPr txBox="1"/>
          <p:nvPr/>
        </p:nvSpPr>
        <p:spPr>
          <a:xfrm>
            <a:off x="340660" y="1139615"/>
            <a:ext cx="10121152" cy="338554"/>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Creating datetime features like Date ,Month ,Year ,Day and corresponding features from the given datetime dataset</a:t>
            </a:r>
          </a:p>
        </p:txBody>
      </p:sp>
      <p:pic>
        <p:nvPicPr>
          <p:cNvPr id="18" name="Picture 17">
            <a:extLst>
              <a:ext uri="{FF2B5EF4-FFF2-40B4-BE49-F238E27FC236}">
                <a16:creationId xmlns:a16="http://schemas.microsoft.com/office/drawing/2014/main" id="{D3F15A9B-4984-AD3D-2A7A-58D02876E419}"/>
              </a:ext>
            </a:extLst>
          </p:cNvPr>
          <p:cNvPicPr>
            <a:picLocks noChangeAspect="1"/>
          </p:cNvPicPr>
          <p:nvPr/>
        </p:nvPicPr>
        <p:blipFill rotWithShape="1">
          <a:blip r:embed="rId4"/>
          <a:srcRect r="2080" b="3324"/>
          <a:stretch/>
        </p:blipFill>
        <p:spPr>
          <a:xfrm>
            <a:off x="6302188" y="1661398"/>
            <a:ext cx="5162227" cy="3421590"/>
          </a:xfrm>
          <a:prstGeom prst="rect">
            <a:avLst/>
          </a:prstGeom>
        </p:spPr>
      </p:pic>
      <p:sp>
        <p:nvSpPr>
          <p:cNvPr id="23" name="TextBox 22">
            <a:extLst>
              <a:ext uri="{FF2B5EF4-FFF2-40B4-BE49-F238E27FC236}">
                <a16:creationId xmlns:a16="http://schemas.microsoft.com/office/drawing/2014/main" id="{484EFC44-39CE-9A50-695E-A60A1FE5F84A}"/>
              </a:ext>
            </a:extLst>
          </p:cNvPr>
          <p:cNvSpPr txBox="1"/>
          <p:nvPr/>
        </p:nvSpPr>
        <p:spPr>
          <a:xfrm>
            <a:off x="340660" y="5296994"/>
            <a:ext cx="7534836" cy="338554"/>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March  is the most popular month whereas , August the least w.r.t  views generated</a:t>
            </a:r>
          </a:p>
        </p:txBody>
      </p:sp>
    </p:spTree>
    <p:extLst>
      <p:ext uri="{BB962C8B-B14F-4D97-AF65-F5344CB8AC3E}">
        <p14:creationId xmlns:p14="http://schemas.microsoft.com/office/powerpoint/2010/main" val="205347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Feature Engineering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CA2CF7-0726-6943-61A5-CC003D624F25}"/>
              </a:ext>
            </a:extLst>
          </p:cNvPr>
          <p:cNvSpPr txBox="1"/>
          <p:nvPr/>
        </p:nvSpPr>
        <p:spPr>
          <a:xfrm>
            <a:off x="44823" y="694982"/>
            <a:ext cx="466857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Finding Number of unique topics</a:t>
            </a:r>
          </a:p>
        </p:txBody>
      </p:sp>
      <p:sp>
        <p:nvSpPr>
          <p:cNvPr id="9" name="TextBox 8">
            <a:extLst>
              <a:ext uri="{FF2B5EF4-FFF2-40B4-BE49-F238E27FC236}">
                <a16:creationId xmlns:a16="http://schemas.microsoft.com/office/drawing/2014/main" id="{DE2294F4-8BCB-E68E-A515-1E19B123F604}"/>
              </a:ext>
            </a:extLst>
          </p:cNvPr>
          <p:cNvSpPr txBox="1"/>
          <p:nvPr/>
        </p:nvSpPr>
        <p:spPr>
          <a:xfrm>
            <a:off x="161669" y="5108510"/>
            <a:ext cx="5674355" cy="1077218"/>
          </a:xfrm>
          <a:prstGeom prst="rect">
            <a:avLst/>
          </a:prstGeom>
          <a:noFill/>
        </p:spPr>
        <p:txBody>
          <a:bodyPr wrap="square" rtlCol="0">
            <a:spAutoFit/>
          </a:bodyPr>
          <a:lstStyle/>
          <a:p>
            <a:pPr algn="just"/>
            <a:r>
              <a:rPr lang="en-US" sz="1600" i="1" dirty="0">
                <a:solidFill>
                  <a:schemeClr val="bg1"/>
                </a:solidFill>
                <a:latin typeface="Cambria" panose="02040503050406030204" pitchFamily="18" charset="0"/>
                <a:ea typeface="Cambria" panose="02040503050406030204" pitchFamily="18" charset="0"/>
              </a:rPr>
              <a:t>M</a:t>
            </a:r>
            <a:r>
              <a:rPr lang="en-US" sz="1600" b="0" i="1" dirty="0">
                <a:solidFill>
                  <a:schemeClr val="bg1"/>
                </a:solidFill>
                <a:effectLst/>
                <a:latin typeface="Cambria" panose="02040503050406030204" pitchFamily="18" charset="0"/>
                <a:ea typeface="Cambria" panose="02040503050406030204" pitchFamily="18" charset="0"/>
              </a:rPr>
              <a:t>aximum views are generated when Num_of_topics lie in the range of  4-7 whereas , views go on decreasing as Num_of _Topics increases , which can be associated with increase in time duration for the event .</a:t>
            </a:r>
            <a:endParaRPr lang="en-US" sz="1600" b="0" dirty="0">
              <a:solidFill>
                <a:schemeClr val="bg1"/>
              </a:solidFill>
              <a:effectLst/>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5E676025-54B6-E7E3-EE59-C221C985031B}"/>
              </a:ext>
            </a:extLst>
          </p:cNvPr>
          <p:cNvSpPr txBox="1"/>
          <p:nvPr/>
        </p:nvSpPr>
        <p:spPr>
          <a:xfrm>
            <a:off x="6064624" y="694982"/>
            <a:ext cx="510539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Count of avalable_languages for events</a:t>
            </a:r>
          </a:p>
        </p:txBody>
      </p:sp>
      <p:pic>
        <p:nvPicPr>
          <p:cNvPr id="7" name="Picture 6">
            <a:extLst>
              <a:ext uri="{FF2B5EF4-FFF2-40B4-BE49-F238E27FC236}">
                <a16:creationId xmlns:a16="http://schemas.microsoft.com/office/drawing/2014/main" id="{61886665-8664-C495-02D5-A3A6F31B86F4}"/>
              </a:ext>
            </a:extLst>
          </p:cNvPr>
          <p:cNvPicPr>
            <a:picLocks noChangeAspect="1"/>
          </p:cNvPicPr>
          <p:nvPr/>
        </p:nvPicPr>
        <p:blipFill>
          <a:blip r:embed="rId3"/>
          <a:stretch>
            <a:fillRect/>
          </a:stretch>
        </p:blipFill>
        <p:spPr>
          <a:xfrm>
            <a:off x="161669" y="1095092"/>
            <a:ext cx="5309267" cy="3735024"/>
          </a:xfrm>
          <a:prstGeom prst="rect">
            <a:avLst/>
          </a:prstGeom>
        </p:spPr>
      </p:pic>
      <p:pic>
        <p:nvPicPr>
          <p:cNvPr id="11" name="Picture 10">
            <a:extLst>
              <a:ext uri="{FF2B5EF4-FFF2-40B4-BE49-F238E27FC236}">
                <a16:creationId xmlns:a16="http://schemas.microsoft.com/office/drawing/2014/main" id="{98053DE2-1501-8F3F-1FCE-C46BF01FEE76}"/>
              </a:ext>
            </a:extLst>
          </p:cNvPr>
          <p:cNvPicPr>
            <a:picLocks noChangeAspect="1"/>
          </p:cNvPicPr>
          <p:nvPr/>
        </p:nvPicPr>
        <p:blipFill rotWithShape="1">
          <a:blip r:embed="rId4"/>
          <a:srcRect t="2686"/>
          <a:stretch/>
        </p:blipFill>
        <p:spPr>
          <a:xfrm>
            <a:off x="5986157" y="1348033"/>
            <a:ext cx="5784198" cy="3487918"/>
          </a:xfrm>
          <a:prstGeom prst="rect">
            <a:avLst/>
          </a:prstGeom>
        </p:spPr>
      </p:pic>
      <p:sp>
        <p:nvSpPr>
          <p:cNvPr id="16" name="TextBox 15">
            <a:extLst>
              <a:ext uri="{FF2B5EF4-FFF2-40B4-BE49-F238E27FC236}">
                <a16:creationId xmlns:a16="http://schemas.microsoft.com/office/drawing/2014/main" id="{947BB8AA-B777-711F-3F3F-92DE52DA400E}"/>
              </a:ext>
            </a:extLst>
          </p:cNvPr>
          <p:cNvSpPr txBox="1"/>
          <p:nvPr/>
        </p:nvSpPr>
        <p:spPr>
          <a:xfrm>
            <a:off x="6096000" y="5033885"/>
            <a:ext cx="5674355" cy="830997"/>
          </a:xfrm>
          <a:prstGeom prst="rect">
            <a:avLst/>
          </a:prstGeom>
          <a:noFill/>
        </p:spPr>
        <p:txBody>
          <a:bodyPr wrap="square" rtlCol="0">
            <a:spAutoFit/>
          </a:bodyPr>
          <a:lstStyle/>
          <a:p>
            <a:pPr algn="just"/>
            <a:r>
              <a:rPr lang="en-US" sz="1600" i="1" dirty="0">
                <a:solidFill>
                  <a:schemeClr val="bg1"/>
                </a:solidFill>
                <a:latin typeface="Cambria" panose="02040503050406030204" pitchFamily="18" charset="0"/>
                <a:ea typeface="Cambria" panose="02040503050406030204" pitchFamily="18" charset="0"/>
              </a:rPr>
              <a:t>Average Count of number of languages individual TED events are available lies in range of 10-35, which explains its wide reach &amp; popularity.</a:t>
            </a:r>
            <a:endParaRPr lang="en-US" sz="1600" b="0" i="1" dirty="0">
              <a:solidFill>
                <a:schemeClr val="bg1"/>
              </a:solidFill>
              <a:effectLst/>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6A77974C-6C87-7F06-CE90-45358A52BBE6}"/>
              </a:ext>
            </a:extLst>
          </p:cNvPr>
          <p:cNvCxnSpPr>
            <a:cxnSpLocks/>
          </p:cNvCxnSpPr>
          <p:nvPr/>
        </p:nvCxnSpPr>
        <p:spPr>
          <a:xfrm>
            <a:off x="5934636" y="815789"/>
            <a:ext cx="0" cy="58270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571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Outliers Treatment</a:t>
            </a:r>
          </a:p>
        </p:txBody>
      </p:sp>
      <p:sp>
        <p:nvSpPr>
          <p:cNvPr id="6" name="TextBox 5">
            <a:extLst>
              <a:ext uri="{FF2B5EF4-FFF2-40B4-BE49-F238E27FC236}">
                <a16:creationId xmlns:a16="http://schemas.microsoft.com/office/drawing/2014/main" id="{A29B4780-736D-C769-0318-D64DF2FCD5F6}"/>
              </a:ext>
            </a:extLst>
          </p:cNvPr>
          <p:cNvSpPr txBox="1"/>
          <p:nvPr/>
        </p:nvSpPr>
        <p:spPr>
          <a:xfrm>
            <a:off x="179295" y="753662"/>
            <a:ext cx="9680440" cy="584775"/>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As we have seen that duration, comments and Available_lang are heavily influeneced by outliiers. </a:t>
            </a:r>
          </a:p>
          <a:p>
            <a:r>
              <a:rPr lang="en-US" sz="1600" dirty="0">
                <a:solidFill>
                  <a:schemeClr val="bg1"/>
                </a:solidFill>
                <a:latin typeface="Cambria" panose="02040503050406030204" pitchFamily="18" charset="0"/>
                <a:ea typeface="Cambria" panose="02040503050406030204" pitchFamily="18" charset="0"/>
              </a:rPr>
              <a:t>Hence , for better model ouliers are treated using Inter-quartile Range (IQR) method</a:t>
            </a:r>
          </a:p>
        </p:txBody>
      </p:sp>
      <p:pic>
        <p:nvPicPr>
          <p:cNvPr id="5" name="Picture 4">
            <a:extLst>
              <a:ext uri="{FF2B5EF4-FFF2-40B4-BE49-F238E27FC236}">
                <a16:creationId xmlns:a16="http://schemas.microsoft.com/office/drawing/2014/main" id="{7A50E39E-CE54-0E51-12CC-FB6D64AD90EF}"/>
              </a:ext>
            </a:extLst>
          </p:cNvPr>
          <p:cNvPicPr>
            <a:picLocks noChangeAspect="1"/>
          </p:cNvPicPr>
          <p:nvPr/>
        </p:nvPicPr>
        <p:blipFill>
          <a:blip r:embed="rId3"/>
          <a:stretch>
            <a:fillRect/>
          </a:stretch>
        </p:blipFill>
        <p:spPr>
          <a:xfrm>
            <a:off x="122214" y="1735722"/>
            <a:ext cx="3118071" cy="1858737"/>
          </a:xfrm>
          <a:prstGeom prst="rect">
            <a:avLst/>
          </a:prstGeom>
        </p:spPr>
      </p:pic>
      <p:sp>
        <p:nvSpPr>
          <p:cNvPr id="7" name="TextBox 6">
            <a:extLst>
              <a:ext uri="{FF2B5EF4-FFF2-40B4-BE49-F238E27FC236}">
                <a16:creationId xmlns:a16="http://schemas.microsoft.com/office/drawing/2014/main" id="{571BD1D4-8130-0F7E-8928-7512E45AABF9}"/>
              </a:ext>
            </a:extLst>
          </p:cNvPr>
          <p:cNvSpPr txBox="1"/>
          <p:nvPr/>
        </p:nvSpPr>
        <p:spPr>
          <a:xfrm>
            <a:off x="179295" y="1374576"/>
            <a:ext cx="248322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Duration</a:t>
            </a:r>
          </a:p>
        </p:txBody>
      </p:sp>
      <p:pic>
        <p:nvPicPr>
          <p:cNvPr id="9" name="Picture 8">
            <a:extLst>
              <a:ext uri="{FF2B5EF4-FFF2-40B4-BE49-F238E27FC236}">
                <a16:creationId xmlns:a16="http://schemas.microsoft.com/office/drawing/2014/main" id="{A53925B3-18E8-0449-A0C4-8A72CB5FF613}"/>
              </a:ext>
            </a:extLst>
          </p:cNvPr>
          <p:cNvPicPr>
            <a:picLocks noChangeAspect="1"/>
          </p:cNvPicPr>
          <p:nvPr/>
        </p:nvPicPr>
        <p:blipFill>
          <a:blip r:embed="rId4"/>
          <a:stretch>
            <a:fillRect/>
          </a:stretch>
        </p:blipFill>
        <p:spPr>
          <a:xfrm>
            <a:off x="122214" y="3556489"/>
            <a:ext cx="2874732" cy="970542"/>
          </a:xfrm>
          <a:prstGeom prst="rect">
            <a:avLst/>
          </a:prstGeom>
        </p:spPr>
      </p:pic>
      <p:pic>
        <p:nvPicPr>
          <p:cNvPr id="11" name="Picture 10">
            <a:extLst>
              <a:ext uri="{FF2B5EF4-FFF2-40B4-BE49-F238E27FC236}">
                <a16:creationId xmlns:a16="http://schemas.microsoft.com/office/drawing/2014/main" id="{DA369716-3026-7EC4-103C-2ED737A1534F}"/>
              </a:ext>
            </a:extLst>
          </p:cNvPr>
          <p:cNvPicPr>
            <a:picLocks noChangeAspect="1"/>
          </p:cNvPicPr>
          <p:nvPr/>
        </p:nvPicPr>
        <p:blipFill>
          <a:blip r:embed="rId5"/>
          <a:stretch>
            <a:fillRect/>
          </a:stretch>
        </p:blipFill>
        <p:spPr>
          <a:xfrm>
            <a:off x="43223" y="4527031"/>
            <a:ext cx="3175152" cy="2071732"/>
          </a:xfrm>
          <a:prstGeom prst="rect">
            <a:avLst/>
          </a:prstGeom>
        </p:spPr>
      </p:pic>
      <p:pic>
        <p:nvPicPr>
          <p:cNvPr id="13" name="Picture 12">
            <a:extLst>
              <a:ext uri="{FF2B5EF4-FFF2-40B4-BE49-F238E27FC236}">
                <a16:creationId xmlns:a16="http://schemas.microsoft.com/office/drawing/2014/main" id="{69715869-0934-9D83-3D11-499DB0A58FF7}"/>
              </a:ext>
            </a:extLst>
          </p:cNvPr>
          <p:cNvPicPr>
            <a:picLocks noChangeAspect="1"/>
          </p:cNvPicPr>
          <p:nvPr/>
        </p:nvPicPr>
        <p:blipFill>
          <a:blip r:embed="rId6"/>
          <a:stretch>
            <a:fillRect/>
          </a:stretch>
        </p:blipFill>
        <p:spPr>
          <a:xfrm>
            <a:off x="3424971" y="1699560"/>
            <a:ext cx="5134566" cy="1024077"/>
          </a:xfrm>
          <a:prstGeom prst="rect">
            <a:avLst/>
          </a:prstGeom>
        </p:spPr>
      </p:pic>
      <p:pic>
        <p:nvPicPr>
          <p:cNvPr id="15" name="Picture 14">
            <a:extLst>
              <a:ext uri="{FF2B5EF4-FFF2-40B4-BE49-F238E27FC236}">
                <a16:creationId xmlns:a16="http://schemas.microsoft.com/office/drawing/2014/main" id="{4E921398-CEBD-E15F-C0F6-01035A2B066B}"/>
              </a:ext>
            </a:extLst>
          </p:cNvPr>
          <p:cNvPicPr>
            <a:picLocks noChangeAspect="1"/>
          </p:cNvPicPr>
          <p:nvPr/>
        </p:nvPicPr>
        <p:blipFill>
          <a:blip r:embed="rId7"/>
          <a:stretch>
            <a:fillRect/>
          </a:stretch>
        </p:blipFill>
        <p:spPr>
          <a:xfrm>
            <a:off x="3484591" y="2723637"/>
            <a:ext cx="3061401" cy="2065179"/>
          </a:xfrm>
          <a:prstGeom prst="rect">
            <a:avLst/>
          </a:prstGeom>
        </p:spPr>
      </p:pic>
      <p:sp>
        <p:nvSpPr>
          <p:cNvPr id="16" name="TextBox 15">
            <a:extLst>
              <a:ext uri="{FF2B5EF4-FFF2-40B4-BE49-F238E27FC236}">
                <a16:creationId xmlns:a16="http://schemas.microsoft.com/office/drawing/2014/main" id="{1A1411E5-96B6-1357-E1BF-966F816B2F98}"/>
              </a:ext>
            </a:extLst>
          </p:cNvPr>
          <p:cNvSpPr txBox="1"/>
          <p:nvPr/>
        </p:nvSpPr>
        <p:spPr>
          <a:xfrm>
            <a:off x="3424971" y="1342781"/>
            <a:ext cx="248322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Comments</a:t>
            </a:r>
          </a:p>
        </p:txBody>
      </p:sp>
      <p:sp>
        <p:nvSpPr>
          <p:cNvPr id="17" name="TextBox 16">
            <a:extLst>
              <a:ext uri="{FF2B5EF4-FFF2-40B4-BE49-F238E27FC236}">
                <a16:creationId xmlns:a16="http://schemas.microsoft.com/office/drawing/2014/main" id="{4800A865-4705-DBC0-8A83-CE2A3D106269}"/>
              </a:ext>
            </a:extLst>
          </p:cNvPr>
          <p:cNvSpPr txBox="1"/>
          <p:nvPr/>
        </p:nvSpPr>
        <p:spPr>
          <a:xfrm>
            <a:off x="6704676" y="2565962"/>
            <a:ext cx="3095974"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Available Languages</a:t>
            </a:r>
          </a:p>
        </p:txBody>
      </p:sp>
      <p:pic>
        <p:nvPicPr>
          <p:cNvPr id="19" name="Picture 18">
            <a:extLst>
              <a:ext uri="{FF2B5EF4-FFF2-40B4-BE49-F238E27FC236}">
                <a16:creationId xmlns:a16="http://schemas.microsoft.com/office/drawing/2014/main" id="{79A983F9-969E-F3DE-462D-AD4730A27FB1}"/>
              </a:ext>
            </a:extLst>
          </p:cNvPr>
          <p:cNvPicPr>
            <a:picLocks noChangeAspect="1"/>
          </p:cNvPicPr>
          <p:nvPr/>
        </p:nvPicPr>
        <p:blipFill>
          <a:blip r:embed="rId8"/>
          <a:stretch>
            <a:fillRect/>
          </a:stretch>
        </p:blipFill>
        <p:spPr>
          <a:xfrm>
            <a:off x="6736147" y="2999083"/>
            <a:ext cx="5337111" cy="807319"/>
          </a:xfrm>
          <a:prstGeom prst="rect">
            <a:avLst/>
          </a:prstGeom>
        </p:spPr>
      </p:pic>
      <p:pic>
        <p:nvPicPr>
          <p:cNvPr id="21" name="Picture 20">
            <a:extLst>
              <a:ext uri="{FF2B5EF4-FFF2-40B4-BE49-F238E27FC236}">
                <a16:creationId xmlns:a16="http://schemas.microsoft.com/office/drawing/2014/main" id="{26EBC58A-3F99-8509-145C-0D71DB6B9230}"/>
              </a:ext>
            </a:extLst>
          </p:cNvPr>
          <p:cNvPicPr>
            <a:picLocks noChangeAspect="1"/>
          </p:cNvPicPr>
          <p:nvPr/>
        </p:nvPicPr>
        <p:blipFill>
          <a:blip r:embed="rId9"/>
          <a:stretch>
            <a:fillRect/>
          </a:stretch>
        </p:blipFill>
        <p:spPr>
          <a:xfrm>
            <a:off x="7466840" y="3811488"/>
            <a:ext cx="3106077" cy="2292850"/>
          </a:xfrm>
          <a:prstGeom prst="rect">
            <a:avLst/>
          </a:prstGeom>
        </p:spPr>
      </p:pic>
      <p:cxnSp>
        <p:nvCxnSpPr>
          <p:cNvPr id="23" name="Straight Connector 22">
            <a:extLst>
              <a:ext uri="{FF2B5EF4-FFF2-40B4-BE49-F238E27FC236}">
                <a16:creationId xmlns:a16="http://schemas.microsoft.com/office/drawing/2014/main" id="{10EEE99D-C2DE-FE98-02AB-BC42A852C272}"/>
              </a:ext>
            </a:extLst>
          </p:cNvPr>
          <p:cNvCxnSpPr/>
          <p:nvPr/>
        </p:nvCxnSpPr>
        <p:spPr>
          <a:xfrm>
            <a:off x="3325906" y="1443318"/>
            <a:ext cx="0" cy="499649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C17F0C4-E4B1-8176-231F-EA0223827B02}"/>
              </a:ext>
            </a:extLst>
          </p:cNvPr>
          <p:cNvCxnSpPr>
            <a:cxnSpLocks/>
          </p:cNvCxnSpPr>
          <p:nvPr/>
        </p:nvCxnSpPr>
        <p:spPr>
          <a:xfrm>
            <a:off x="6628615" y="2603928"/>
            <a:ext cx="0" cy="38462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5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Checking Multicollinearity</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6255508" y="2644170"/>
            <a:ext cx="520890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Except Speaker_avg_views and views </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There is No collinearity between any of the variables</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solidFill>
                <a:latin typeface="Cambria" panose="02040503050406030204" pitchFamily="18" charset="0"/>
                <a:ea typeface="Cambria" panose="02040503050406030204" pitchFamily="18" charset="0"/>
              </a:rPr>
              <a:t>This satisfies the conditions for implementation of Regression models</a:t>
            </a:r>
          </a:p>
        </p:txBody>
      </p:sp>
      <p:pic>
        <p:nvPicPr>
          <p:cNvPr id="5" name="Picture 4">
            <a:extLst>
              <a:ext uri="{FF2B5EF4-FFF2-40B4-BE49-F238E27FC236}">
                <a16:creationId xmlns:a16="http://schemas.microsoft.com/office/drawing/2014/main" id="{77527699-DFC3-E622-7440-0B1C2B7F491E}"/>
              </a:ext>
            </a:extLst>
          </p:cNvPr>
          <p:cNvPicPr>
            <a:picLocks noChangeAspect="1"/>
          </p:cNvPicPr>
          <p:nvPr/>
        </p:nvPicPr>
        <p:blipFill rotWithShape="1">
          <a:blip r:embed="rId3"/>
          <a:srcRect l="1905"/>
          <a:stretch/>
        </p:blipFill>
        <p:spPr>
          <a:xfrm>
            <a:off x="113122" y="1134634"/>
            <a:ext cx="6142386" cy="5418290"/>
          </a:xfrm>
          <a:prstGeom prst="rect">
            <a:avLst/>
          </a:prstGeom>
        </p:spPr>
      </p:pic>
    </p:spTree>
    <p:extLst>
      <p:ext uri="{BB962C8B-B14F-4D97-AF65-F5344CB8AC3E}">
        <p14:creationId xmlns:p14="http://schemas.microsoft.com/office/powerpoint/2010/main" val="20542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 Summary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233082" y="977152"/>
            <a:ext cx="11609294"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Average of features / Mean is the measure of centrality for maximum views generated w.r.t some of the important  features [ e.g. Duration, Number of unique topics ] </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Hence, focus should be given on mainting the duration and number of topics to a speculated avg limit.</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Number of languages a event is made available in should be maximum, as it reaches a wide-spread of audiences.</a:t>
            </a:r>
          </a:p>
          <a:p>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New added features [Event-Category , Day , Month , Daily views , Speaker Avg views ,  time_since_published etc. ] improves the interpretability of dataset.</a:t>
            </a:r>
          </a:p>
          <a:p>
            <a:pPr marL="285750" indent="-28575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Topics that involves the theme of self-imporvement , education , personality generates maximum views </a:t>
            </a:r>
          </a:p>
          <a:p>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No Multicollinearity present</a:t>
            </a: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endParaRPr lang="en-US" sz="1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886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One Hot Encoding</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963968-191F-33E8-3C0E-D73C9E82E9F9}"/>
              </a:ext>
            </a:extLst>
          </p:cNvPr>
          <p:cNvPicPr>
            <a:picLocks noChangeAspect="1"/>
          </p:cNvPicPr>
          <p:nvPr/>
        </p:nvPicPr>
        <p:blipFill>
          <a:blip r:embed="rId3"/>
          <a:stretch>
            <a:fillRect/>
          </a:stretch>
        </p:blipFill>
        <p:spPr>
          <a:xfrm>
            <a:off x="443470" y="1413264"/>
            <a:ext cx="5288738" cy="2956816"/>
          </a:xfrm>
          <a:prstGeom prst="rect">
            <a:avLst/>
          </a:prstGeom>
        </p:spPr>
      </p:pic>
      <p:sp>
        <p:nvSpPr>
          <p:cNvPr id="7" name="TextBox 6">
            <a:extLst>
              <a:ext uri="{FF2B5EF4-FFF2-40B4-BE49-F238E27FC236}">
                <a16:creationId xmlns:a16="http://schemas.microsoft.com/office/drawing/2014/main" id="{2BAF1185-E16C-F6AE-0C63-02F1702052B4}"/>
              </a:ext>
            </a:extLst>
          </p:cNvPr>
          <p:cNvSpPr txBox="1"/>
          <p:nvPr/>
        </p:nvSpPr>
        <p:spPr>
          <a:xfrm>
            <a:off x="341584" y="925698"/>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Categorical &amp; Numerical Features</a:t>
            </a:r>
          </a:p>
        </p:txBody>
      </p:sp>
      <p:pic>
        <p:nvPicPr>
          <p:cNvPr id="9" name="Picture 8">
            <a:extLst>
              <a:ext uri="{FF2B5EF4-FFF2-40B4-BE49-F238E27FC236}">
                <a16:creationId xmlns:a16="http://schemas.microsoft.com/office/drawing/2014/main" id="{0098D27D-392C-D4D4-B317-060D1273BF1E}"/>
              </a:ext>
            </a:extLst>
          </p:cNvPr>
          <p:cNvPicPr>
            <a:picLocks noChangeAspect="1"/>
          </p:cNvPicPr>
          <p:nvPr/>
        </p:nvPicPr>
        <p:blipFill>
          <a:blip r:embed="rId4"/>
          <a:stretch>
            <a:fillRect/>
          </a:stretch>
        </p:blipFill>
        <p:spPr>
          <a:xfrm>
            <a:off x="341584" y="5444736"/>
            <a:ext cx="9937341" cy="1051651"/>
          </a:xfrm>
          <a:prstGeom prst="rect">
            <a:avLst/>
          </a:prstGeom>
        </p:spPr>
      </p:pic>
      <p:sp>
        <p:nvSpPr>
          <p:cNvPr id="10" name="TextBox 9">
            <a:extLst>
              <a:ext uri="{FF2B5EF4-FFF2-40B4-BE49-F238E27FC236}">
                <a16:creationId xmlns:a16="http://schemas.microsoft.com/office/drawing/2014/main" id="{EAE6826B-766F-0835-3793-0E931A650196}"/>
              </a:ext>
            </a:extLst>
          </p:cNvPr>
          <p:cNvSpPr txBox="1"/>
          <p:nvPr/>
        </p:nvSpPr>
        <p:spPr>
          <a:xfrm>
            <a:off x="341584" y="4773634"/>
            <a:ext cx="490914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One Hot Encoding </a:t>
            </a:r>
          </a:p>
        </p:txBody>
      </p:sp>
      <p:sp>
        <p:nvSpPr>
          <p:cNvPr id="11" name="TextBox 10">
            <a:extLst>
              <a:ext uri="{FF2B5EF4-FFF2-40B4-BE49-F238E27FC236}">
                <a16:creationId xmlns:a16="http://schemas.microsoft.com/office/drawing/2014/main" id="{7140E6C9-C9CE-7A6E-EE2C-44252D5438ED}"/>
              </a:ext>
            </a:extLst>
          </p:cNvPr>
          <p:cNvSpPr txBox="1"/>
          <p:nvPr/>
        </p:nvSpPr>
        <p:spPr>
          <a:xfrm>
            <a:off x="6325386" y="3763933"/>
            <a:ext cx="5288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Dummy variables of the object and date type variables is created.</a:t>
            </a:r>
          </a:p>
          <a:p>
            <a:pPr marL="285750" indent="-285750">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Event_Category, Date, Month , Year , day_num can help in better prediction for the model</a:t>
            </a:r>
          </a:p>
        </p:txBody>
      </p:sp>
    </p:spTree>
    <p:extLst>
      <p:ext uri="{BB962C8B-B14F-4D97-AF65-F5344CB8AC3E}">
        <p14:creationId xmlns:p14="http://schemas.microsoft.com/office/powerpoint/2010/main" val="131674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	Model Implementation</a:t>
            </a:r>
          </a:p>
        </p:txBody>
      </p:sp>
      <p:sp>
        <p:nvSpPr>
          <p:cNvPr id="7" name="TextBox 6">
            <a:extLst>
              <a:ext uri="{FF2B5EF4-FFF2-40B4-BE49-F238E27FC236}">
                <a16:creationId xmlns:a16="http://schemas.microsoft.com/office/drawing/2014/main" id="{571BD1D4-8130-0F7E-8928-7512E45AABF9}"/>
              </a:ext>
            </a:extLst>
          </p:cNvPr>
          <p:cNvSpPr txBox="1"/>
          <p:nvPr/>
        </p:nvSpPr>
        <p:spPr>
          <a:xfrm>
            <a:off x="358588" y="809798"/>
            <a:ext cx="3421560" cy="4651915"/>
          </a:xfrm>
          <a:prstGeom prst="rect">
            <a:avLst/>
          </a:prstGeom>
          <a:noFill/>
        </p:spPr>
        <p:txBody>
          <a:bodyPr wrap="square" rtlCol="0">
            <a:spAutoFit/>
          </a:bodyPr>
          <a:lstStyle/>
          <a:p>
            <a:pPr>
              <a:lnSpc>
                <a:spcPct val="150000"/>
              </a:lnSpc>
            </a:pPr>
            <a:r>
              <a:rPr lang="en-US" sz="2000" dirty="0">
                <a:solidFill>
                  <a:schemeClr val="bg1"/>
                </a:solidFill>
                <a:latin typeface="Cambria" panose="02040503050406030204" pitchFamily="18" charset="0"/>
                <a:ea typeface="Cambria" panose="02040503050406030204" pitchFamily="18" charset="0"/>
              </a:rPr>
              <a:t>1. Linear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1.1. Lasso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1.2. Ridge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1.3. Elastic-Net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3. Decision Trees</a:t>
            </a:r>
          </a:p>
          <a:p>
            <a:pPr>
              <a:lnSpc>
                <a:spcPct val="150000"/>
              </a:lnSpc>
            </a:pPr>
            <a:r>
              <a:rPr lang="en-US" sz="2000" dirty="0">
                <a:solidFill>
                  <a:schemeClr val="bg1"/>
                </a:solidFill>
                <a:latin typeface="Cambria" panose="02040503050406030204" pitchFamily="18" charset="0"/>
                <a:ea typeface="Cambria" panose="02040503050406030204" pitchFamily="18" charset="0"/>
              </a:rPr>
              <a:t>    3.1. Bagging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    3.2. Random Forest</a:t>
            </a:r>
          </a:p>
          <a:p>
            <a:pPr>
              <a:lnSpc>
                <a:spcPct val="150000"/>
              </a:lnSpc>
            </a:pPr>
            <a:r>
              <a:rPr lang="en-US" sz="2000" dirty="0">
                <a:solidFill>
                  <a:schemeClr val="bg1"/>
                </a:solidFill>
                <a:latin typeface="Cambria" panose="02040503050406030204" pitchFamily="18" charset="0"/>
                <a:ea typeface="Cambria" panose="02040503050406030204" pitchFamily="18" charset="0"/>
              </a:rPr>
              <a:t>    3.3. Gradient-Boosting </a:t>
            </a:r>
          </a:p>
          <a:p>
            <a:pPr>
              <a:lnSpc>
                <a:spcPct val="150000"/>
              </a:lnSpc>
            </a:pPr>
            <a:r>
              <a:rPr lang="en-US" sz="2000" dirty="0">
                <a:solidFill>
                  <a:schemeClr val="bg1"/>
                </a:solidFill>
                <a:latin typeface="Cambria" panose="02040503050406030204" pitchFamily="18" charset="0"/>
                <a:ea typeface="Cambria" panose="02040503050406030204" pitchFamily="18" charset="0"/>
              </a:rPr>
              <a:t>4. XG-Boost Regression</a:t>
            </a:r>
          </a:p>
          <a:p>
            <a:pPr>
              <a:lnSpc>
                <a:spcPct val="150000"/>
              </a:lnSpc>
            </a:pPr>
            <a:r>
              <a:rPr lang="en-US" sz="2000" dirty="0">
                <a:solidFill>
                  <a:schemeClr val="bg1"/>
                </a:solidFill>
                <a:latin typeface="Cambria" panose="02040503050406030204" pitchFamily="18" charset="0"/>
                <a:ea typeface="Cambria" panose="02040503050406030204" pitchFamily="18" charset="0"/>
              </a:rPr>
              <a:t>5. KNN Regression</a:t>
            </a:r>
          </a:p>
        </p:txBody>
      </p:sp>
    </p:spTree>
    <p:extLst>
      <p:ext uri="{BB962C8B-B14F-4D97-AF65-F5344CB8AC3E}">
        <p14:creationId xmlns:p14="http://schemas.microsoft.com/office/powerpoint/2010/main" val="36306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a:t>
            </a:r>
          </a:p>
        </p:txBody>
      </p:sp>
      <p:sp>
        <p:nvSpPr>
          <p:cNvPr id="5" name="TextBox 4">
            <a:extLst>
              <a:ext uri="{FF2B5EF4-FFF2-40B4-BE49-F238E27FC236}">
                <a16:creationId xmlns:a16="http://schemas.microsoft.com/office/drawing/2014/main" id="{9408B4C6-3101-9121-882B-46E35A9301ED}"/>
              </a:ext>
            </a:extLst>
          </p:cNvPr>
          <p:cNvSpPr txBox="1"/>
          <p:nvPr/>
        </p:nvSpPr>
        <p:spPr>
          <a:xfrm>
            <a:off x="394890" y="114889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Regression Evaluation Metrics for all the models</a:t>
            </a:r>
          </a:p>
        </p:txBody>
      </p:sp>
      <p:pic>
        <p:nvPicPr>
          <p:cNvPr id="7" name="Picture 6">
            <a:extLst>
              <a:ext uri="{FF2B5EF4-FFF2-40B4-BE49-F238E27FC236}">
                <a16:creationId xmlns:a16="http://schemas.microsoft.com/office/drawing/2014/main" id="{90CF9FBF-AC80-66A5-C3E5-E1044490E430}"/>
              </a:ext>
            </a:extLst>
          </p:cNvPr>
          <p:cNvPicPr>
            <a:picLocks noChangeAspect="1"/>
          </p:cNvPicPr>
          <p:nvPr/>
        </p:nvPicPr>
        <p:blipFill>
          <a:blip r:embed="rId3"/>
          <a:stretch>
            <a:fillRect/>
          </a:stretch>
        </p:blipFill>
        <p:spPr>
          <a:xfrm>
            <a:off x="575035" y="1680491"/>
            <a:ext cx="10312924" cy="3545631"/>
          </a:xfrm>
          <a:prstGeom prst="rect">
            <a:avLst/>
          </a:prstGeom>
        </p:spPr>
      </p:pic>
    </p:spTree>
    <p:extLst>
      <p:ext uri="{BB962C8B-B14F-4D97-AF65-F5344CB8AC3E}">
        <p14:creationId xmlns:p14="http://schemas.microsoft.com/office/powerpoint/2010/main" val="13806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300622" y="891295"/>
            <a:ext cx="3747503"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R2 Score of models</a:t>
            </a:r>
          </a:p>
        </p:txBody>
      </p:sp>
      <p:sp>
        <p:nvSpPr>
          <p:cNvPr id="11" name="TextBox 10">
            <a:extLst>
              <a:ext uri="{FF2B5EF4-FFF2-40B4-BE49-F238E27FC236}">
                <a16:creationId xmlns:a16="http://schemas.microsoft.com/office/drawing/2014/main" id="{84AB1BEE-FD2F-392A-4AF7-6A3DCA990C08}"/>
              </a:ext>
            </a:extLst>
          </p:cNvPr>
          <p:cNvSpPr txBox="1"/>
          <p:nvPr/>
        </p:nvSpPr>
        <p:spPr>
          <a:xfrm>
            <a:off x="6091909" y="927455"/>
            <a:ext cx="565711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Mean Absolute Error for Models</a:t>
            </a:r>
          </a:p>
        </p:txBody>
      </p:sp>
      <p:pic>
        <p:nvPicPr>
          <p:cNvPr id="27" name="Picture 26">
            <a:extLst>
              <a:ext uri="{FF2B5EF4-FFF2-40B4-BE49-F238E27FC236}">
                <a16:creationId xmlns:a16="http://schemas.microsoft.com/office/drawing/2014/main" id="{D04E086B-CD5B-9355-26B7-5CD077D3FCF8}"/>
              </a:ext>
            </a:extLst>
          </p:cNvPr>
          <p:cNvPicPr>
            <a:picLocks noChangeAspect="1"/>
          </p:cNvPicPr>
          <p:nvPr/>
        </p:nvPicPr>
        <p:blipFill>
          <a:blip r:embed="rId3"/>
          <a:stretch>
            <a:fillRect/>
          </a:stretch>
        </p:blipFill>
        <p:spPr>
          <a:xfrm>
            <a:off x="-13449" y="1327565"/>
            <a:ext cx="6105358" cy="4572396"/>
          </a:xfrm>
          <a:prstGeom prst="rect">
            <a:avLst/>
          </a:prstGeom>
        </p:spPr>
      </p:pic>
      <p:pic>
        <p:nvPicPr>
          <p:cNvPr id="29" name="Picture 28">
            <a:extLst>
              <a:ext uri="{FF2B5EF4-FFF2-40B4-BE49-F238E27FC236}">
                <a16:creationId xmlns:a16="http://schemas.microsoft.com/office/drawing/2014/main" id="{DF83C3FD-BC84-1B91-5F2A-5A2BED9A71CA}"/>
              </a:ext>
            </a:extLst>
          </p:cNvPr>
          <p:cNvPicPr>
            <a:picLocks noChangeAspect="1"/>
          </p:cNvPicPr>
          <p:nvPr/>
        </p:nvPicPr>
        <p:blipFill>
          <a:blip r:embed="rId4"/>
          <a:stretch>
            <a:fillRect/>
          </a:stretch>
        </p:blipFill>
        <p:spPr>
          <a:xfrm>
            <a:off x="6086643" y="1291405"/>
            <a:ext cx="6105357" cy="4572396"/>
          </a:xfrm>
          <a:prstGeom prst="rect">
            <a:avLst/>
          </a:prstGeom>
        </p:spPr>
      </p:pic>
    </p:spTree>
    <p:extLst>
      <p:ext uri="{BB962C8B-B14F-4D97-AF65-F5344CB8AC3E}">
        <p14:creationId xmlns:p14="http://schemas.microsoft.com/office/powerpoint/2010/main" val="3439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CC0000"/>
                </a:solidFill>
                <a:latin typeface="Montserrat"/>
                <a:cs typeface="Times New Roman" panose="02020603050405020304" pitchFamily="18" charset="0"/>
                <a:sym typeface="Montserrat"/>
              </a:rPr>
              <a:t>Contents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D4643D-9BB3-E6D1-50D1-D80F39131DB2}"/>
              </a:ext>
            </a:extLst>
          </p:cNvPr>
          <p:cNvSpPr txBox="1"/>
          <p:nvPr/>
        </p:nvSpPr>
        <p:spPr>
          <a:xfrm>
            <a:off x="206548" y="609600"/>
            <a:ext cx="8413912" cy="6370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Overview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Description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Cleaning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Exploratory Data Analysis (EDA)</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Feature Engineering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Outliers Treatment</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Checking Multicollinearity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One Hot Encoding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Implementation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Comparison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Validation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Explainability</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Summary &amp; Conclusions</a:t>
            </a:r>
          </a:p>
          <a:p>
            <a:endParaRPr lang="en-US" dirty="0"/>
          </a:p>
        </p:txBody>
      </p:sp>
      <p:pic>
        <p:nvPicPr>
          <p:cNvPr id="3" name="Picture 2">
            <a:extLst>
              <a:ext uri="{FF2B5EF4-FFF2-40B4-BE49-F238E27FC236}">
                <a16:creationId xmlns:a16="http://schemas.microsoft.com/office/drawing/2014/main" id="{FBF771B0-57D5-5005-A899-AF7B541B0E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82336" y="1107752"/>
            <a:ext cx="4087506" cy="4392706"/>
          </a:xfrm>
          <a:prstGeom prst="rect">
            <a:avLst/>
          </a:prstGeom>
        </p:spPr>
      </p:pic>
    </p:spTree>
    <p:extLst>
      <p:ext uri="{BB962C8B-B14F-4D97-AF65-F5344CB8AC3E}">
        <p14:creationId xmlns:p14="http://schemas.microsoft.com/office/powerpoint/2010/main" val="343968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 Summary</a:t>
            </a:r>
          </a:p>
        </p:txBody>
      </p:sp>
      <p:sp>
        <p:nvSpPr>
          <p:cNvPr id="3" name="TextBox 2">
            <a:extLst>
              <a:ext uri="{FF2B5EF4-FFF2-40B4-BE49-F238E27FC236}">
                <a16:creationId xmlns:a16="http://schemas.microsoft.com/office/drawing/2014/main" id="{77104E1A-94D9-65AE-447A-D01295501312}"/>
              </a:ext>
            </a:extLst>
          </p:cNvPr>
          <p:cNvSpPr txBox="1"/>
          <p:nvPr/>
        </p:nvSpPr>
        <p:spPr>
          <a:xfrm>
            <a:off x="203709" y="713098"/>
            <a:ext cx="10736832" cy="60369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Linear Regression with Lasso &amp; Ridge regularizations have a considerable R2 score but , also generate more error.</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Decision Tree algorithm underwent the problem of overfitting.</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Hence, ensemble techniques Bagging, Random-Forest , Gradient-Boosting &amp; XG-boost were implemented.</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All the ensemble techniques have a considerable R2 score, but what separates them is their error rate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Bagging, Gradient-Boosting and XG-Boost have less and almost similar error-rate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Random Forest has the maximum R2 score as well the least MAE score and performs the best of all models.</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KNN regressor has the worst performance of all models , which can be due to the fact that KNN generally works best with low dimensional data (less input variables ) </a:t>
            </a:r>
          </a:p>
          <a:p>
            <a:pPr marL="285750" indent="-285750">
              <a:lnSpc>
                <a:spcPct val="150000"/>
              </a:lnSpc>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0187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10" name="TextBox 9">
            <a:extLst>
              <a:ext uri="{FF2B5EF4-FFF2-40B4-BE49-F238E27FC236}">
                <a16:creationId xmlns:a16="http://schemas.microsoft.com/office/drawing/2014/main" id="{CDAE9BB7-8B47-1A21-8D19-2DC07046AD44}"/>
              </a:ext>
            </a:extLst>
          </p:cNvPr>
          <p:cNvSpPr txBox="1"/>
          <p:nvPr/>
        </p:nvSpPr>
        <p:spPr>
          <a:xfrm>
            <a:off x="2748967" y="809686"/>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Actual &amp; Predicted behaviour of Random Forest</a:t>
            </a:r>
          </a:p>
        </p:txBody>
      </p:sp>
      <p:pic>
        <p:nvPicPr>
          <p:cNvPr id="3" name="Picture 2">
            <a:extLst>
              <a:ext uri="{FF2B5EF4-FFF2-40B4-BE49-F238E27FC236}">
                <a16:creationId xmlns:a16="http://schemas.microsoft.com/office/drawing/2014/main" id="{2D412DBD-9FB0-142E-7987-A5E166A64DD4}"/>
              </a:ext>
            </a:extLst>
          </p:cNvPr>
          <p:cNvPicPr>
            <a:picLocks noChangeAspect="1"/>
          </p:cNvPicPr>
          <p:nvPr/>
        </p:nvPicPr>
        <p:blipFill>
          <a:blip r:embed="rId3"/>
          <a:stretch>
            <a:fillRect/>
          </a:stretch>
        </p:blipFill>
        <p:spPr>
          <a:xfrm>
            <a:off x="1066800" y="1209796"/>
            <a:ext cx="8972549" cy="5025549"/>
          </a:xfrm>
          <a:prstGeom prst="rect">
            <a:avLst/>
          </a:prstGeom>
        </p:spPr>
      </p:pic>
    </p:spTree>
    <p:extLst>
      <p:ext uri="{BB962C8B-B14F-4D97-AF65-F5344CB8AC3E}">
        <p14:creationId xmlns:p14="http://schemas.microsoft.com/office/powerpoint/2010/main" val="301686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5" y="750447"/>
            <a:ext cx="6443078"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We use SHAPLEY method for Model Explainability </a:t>
            </a:r>
          </a:p>
        </p:txBody>
      </p:sp>
      <p:sp>
        <p:nvSpPr>
          <p:cNvPr id="8" name="TextBox 7">
            <a:extLst>
              <a:ext uri="{FF2B5EF4-FFF2-40B4-BE49-F238E27FC236}">
                <a16:creationId xmlns:a16="http://schemas.microsoft.com/office/drawing/2014/main" id="{B044B440-C202-E36D-AC08-DF2477159A64}"/>
              </a:ext>
            </a:extLst>
          </p:cNvPr>
          <p:cNvSpPr txBox="1"/>
          <p:nvPr/>
        </p:nvSpPr>
        <p:spPr>
          <a:xfrm>
            <a:off x="223254" y="3242834"/>
            <a:ext cx="7130046"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bg2">
                    <a:lumMod val="10000"/>
                  </a:schemeClr>
                </a:solidFill>
                <a:effectLst/>
                <a:latin typeface="Cambria" panose="02040503050406030204" pitchFamily="18" charset="0"/>
                <a:ea typeface="Cambria" panose="02040503050406030204" pitchFamily="18" charset="0"/>
              </a:rPr>
              <a:t>From the plots we can see:</a:t>
            </a:r>
          </a:p>
          <a:p>
            <a:pPr marL="285750" indent="-285750" algn="just">
              <a:buFont typeface="Arial" panose="020B0604020202020204" pitchFamily="34" charset="0"/>
              <a:buChar char="•"/>
            </a:pPr>
            <a:r>
              <a:rPr lang="en-US" b="0" i="0" dirty="0">
                <a:solidFill>
                  <a:schemeClr val="bg2">
                    <a:lumMod val="10000"/>
                  </a:schemeClr>
                </a:solidFill>
                <a:effectLst/>
                <a:latin typeface="Cambria" panose="02040503050406030204" pitchFamily="18" charset="0"/>
                <a:ea typeface="Cambria" panose="02040503050406030204" pitchFamily="18" charset="0"/>
              </a:rPr>
              <a:t>The model output value: 9.9 x 10^5</a:t>
            </a:r>
          </a:p>
          <a:p>
            <a:pPr marL="285750" indent="-285750" algn="just">
              <a:buFont typeface="Arial" panose="020B0604020202020204" pitchFamily="34" charset="0"/>
              <a:buChar char="•"/>
            </a:pPr>
            <a:r>
              <a:rPr lang="en-US" b="0" i="0" dirty="0">
                <a:solidFill>
                  <a:schemeClr val="bg2">
                    <a:lumMod val="10000"/>
                  </a:schemeClr>
                </a:solidFill>
                <a:effectLst/>
                <a:latin typeface="Cambria" panose="02040503050406030204" pitchFamily="18" charset="0"/>
                <a:ea typeface="Cambria" panose="02040503050406030204" pitchFamily="18" charset="0"/>
              </a:rPr>
              <a:t>The base value: 2.14 x 10^6 </a:t>
            </a:r>
          </a:p>
          <a:p>
            <a:pPr marL="285750" indent="-285750" algn="just">
              <a:buFont typeface="Arial" panose="020B0604020202020204" pitchFamily="34" charset="0"/>
              <a:buChar char="•"/>
            </a:pPr>
            <a:r>
              <a:rPr lang="en-US" i="1" dirty="0">
                <a:solidFill>
                  <a:schemeClr val="bg2">
                    <a:lumMod val="10000"/>
                  </a:schemeClr>
                </a:solidFill>
                <a:latin typeface="Cambria" panose="02040503050406030204" pitchFamily="18" charset="0"/>
                <a:ea typeface="Cambria" panose="02040503050406030204" pitchFamily="18" charset="0"/>
              </a:rPr>
              <a:t>Daily_views</a:t>
            </a:r>
            <a:r>
              <a:rPr lang="en-US" dirty="0">
                <a:solidFill>
                  <a:schemeClr val="bg2">
                    <a:lumMod val="10000"/>
                  </a:schemeClr>
                </a:solidFill>
                <a:latin typeface="Cambria" panose="02040503050406030204" pitchFamily="18" charset="0"/>
                <a:ea typeface="Cambria" panose="02040503050406030204" pitchFamily="18" charset="0"/>
              </a:rPr>
              <a:t> &amp; </a:t>
            </a:r>
            <a:r>
              <a:rPr lang="en-US" i="1" dirty="0">
                <a:solidFill>
                  <a:schemeClr val="bg2">
                    <a:lumMod val="10000"/>
                  </a:schemeClr>
                </a:solidFill>
                <a:latin typeface="Cambria" panose="02040503050406030204" pitchFamily="18" charset="0"/>
                <a:ea typeface="Cambria" panose="02040503050406030204" pitchFamily="18" charset="0"/>
              </a:rPr>
              <a:t>Speaker_avg_views</a:t>
            </a:r>
            <a:r>
              <a:rPr lang="en-US" dirty="0">
                <a:solidFill>
                  <a:schemeClr val="bg2">
                    <a:lumMod val="10000"/>
                  </a:schemeClr>
                </a:solidFill>
                <a:latin typeface="Cambria" panose="02040503050406030204" pitchFamily="18" charset="0"/>
                <a:ea typeface="Cambria" panose="02040503050406030204" pitchFamily="18" charset="0"/>
              </a:rPr>
              <a:t> pushes the prediction lower , while </a:t>
            </a:r>
            <a:r>
              <a:rPr lang="en-US" i="1" dirty="0">
                <a:solidFill>
                  <a:schemeClr val="bg2">
                    <a:lumMod val="10000"/>
                  </a:schemeClr>
                </a:solidFill>
                <a:latin typeface="Cambria" panose="02040503050406030204" pitchFamily="18" charset="0"/>
                <a:ea typeface="Cambria" panose="02040503050406030204" pitchFamily="18" charset="0"/>
              </a:rPr>
              <a:t>time_since_published &amp; year</a:t>
            </a:r>
            <a:r>
              <a:rPr lang="en-US" dirty="0">
                <a:solidFill>
                  <a:schemeClr val="bg2">
                    <a:lumMod val="10000"/>
                  </a:schemeClr>
                </a:solidFill>
                <a:latin typeface="Cambria" panose="02040503050406030204" pitchFamily="18" charset="0"/>
                <a:ea typeface="Cambria" panose="02040503050406030204" pitchFamily="18" charset="0"/>
              </a:rPr>
              <a:t> pushes the prediction on higher side.</a:t>
            </a:r>
          </a:p>
          <a:p>
            <a:pPr marL="285750" indent="-285750" algn="just">
              <a:buFont typeface="Arial" panose="020B0604020202020204" pitchFamily="34" charset="0"/>
              <a:buChar char="•"/>
            </a:pPr>
            <a:endParaRPr lang="en-US" b="0" i="0" dirty="0">
              <a:solidFill>
                <a:schemeClr val="bg2">
                  <a:lumMod val="10000"/>
                </a:schemeClr>
              </a:solidFill>
              <a:effectLst/>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24A577E5-61E1-6141-455D-B6C75D86114A}"/>
              </a:ext>
            </a:extLst>
          </p:cNvPr>
          <p:cNvPicPr>
            <a:picLocks noChangeAspect="1"/>
          </p:cNvPicPr>
          <p:nvPr/>
        </p:nvPicPr>
        <p:blipFill>
          <a:blip r:embed="rId3"/>
          <a:stretch>
            <a:fillRect/>
          </a:stretch>
        </p:blipFill>
        <p:spPr>
          <a:xfrm>
            <a:off x="80378" y="1253276"/>
            <a:ext cx="10654297" cy="1484728"/>
          </a:xfrm>
          <a:prstGeom prst="rect">
            <a:avLst/>
          </a:prstGeom>
        </p:spPr>
      </p:pic>
    </p:spTree>
    <p:extLst>
      <p:ext uri="{BB962C8B-B14F-4D97-AF65-F5344CB8AC3E}">
        <p14:creationId xmlns:p14="http://schemas.microsoft.com/office/powerpoint/2010/main" val="58609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Explainability</a:t>
            </a:r>
          </a:p>
        </p:txBody>
      </p:sp>
      <p:sp>
        <p:nvSpPr>
          <p:cNvPr id="6" name="TextBox 5">
            <a:extLst>
              <a:ext uri="{FF2B5EF4-FFF2-40B4-BE49-F238E27FC236}">
                <a16:creationId xmlns:a16="http://schemas.microsoft.com/office/drawing/2014/main" id="{A035423D-6EF7-D669-4BB0-3FB12304E228}"/>
              </a:ext>
            </a:extLst>
          </p:cNvPr>
          <p:cNvSpPr txBox="1"/>
          <p:nvPr/>
        </p:nvSpPr>
        <p:spPr>
          <a:xfrm>
            <a:off x="114824" y="750447"/>
            <a:ext cx="7333725"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Top features and their importance in model prediction </a:t>
            </a:r>
          </a:p>
        </p:txBody>
      </p:sp>
      <p:pic>
        <p:nvPicPr>
          <p:cNvPr id="3" name="Picture 2">
            <a:extLst>
              <a:ext uri="{FF2B5EF4-FFF2-40B4-BE49-F238E27FC236}">
                <a16:creationId xmlns:a16="http://schemas.microsoft.com/office/drawing/2014/main" id="{48B03B53-AF7B-C33C-B70B-F27D280D15BA}"/>
              </a:ext>
            </a:extLst>
          </p:cNvPr>
          <p:cNvPicPr>
            <a:picLocks noChangeAspect="1"/>
          </p:cNvPicPr>
          <p:nvPr/>
        </p:nvPicPr>
        <p:blipFill>
          <a:blip r:embed="rId3"/>
          <a:stretch>
            <a:fillRect/>
          </a:stretch>
        </p:blipFill>
        <p:spPr>
          <a:xfrm>
            <a:off x="6096000" y="1262828"/>
            <a:ext cx="5235394" cy="5555043"/>
          </a:xfrm>
          <a:prstGeom prst="rect">
            <a:avLst/>
          </a:prstGeom>
        </p:spPr>
      </p:pic>
      <p:pic>
        <p:nvPicPr>
          <p:cNvPr id="7" name="Picture 6">
            <a:extLst>
              <a:ext uri="{FF2B5EF4-FFF2-40B4-BE49-F238E27FC236}">
                <a16:creationId xmlns:a16="http://schemas.microsoft.com/office/drawing/2014/main" id="{AE42F2F5-93B4-949A-7768-57EDC16998D8}"/>
              </a:ext>
            </a:extLst>
          </p:cNvPr>
          <p:cNvPicPr>
            <a:picLocks noChangeAspect="1"/>
          </p:cNvPicPr>
          <p:nvPr/>
        </p:nvPicPr>
        <p:blipFill>
          <a:blip r:embed="rId4"/>
          <a:stretch>
            <a:fillRect/>
          </a:stretch>
        </p:blipFill>
        <p:spPr>
          <a:xfrm>
            <a:off x="237081" y="1262828"/>
            <a:ext cx="5679622" cy="4231069"/>
          </a:xfrm>
          <a:prstGeom prst="rect">
            <a:avLst/>
          </a:prstGeom>
        </p:spPr>
      </p:pic>
      <p:sp>
        <p:nvSpPr>
          <p:cNvPr id="9" name="TextBox 8">
            <a:extLst>
              <a:ext uri="{FF2B5EF4-FFF2-40B4-BE49-F238E27FC236}">
                <a16:creationId xmlns:a16="http://schemas.microsoft.com/office/drawing/2014/main" id="{8FF3CBF1-914C-5571-CACF-654C8D0B14B8}"/>
              </a:ext>
            </a:extLst>
          </p:cNvPr>
          <p:cNvSpPr txBox="1"/>
          <p:nvPr/>
        </p:nvSpPr>
        <p:spPr>
          <a:xfrm>
            <a:off x="114824" y="5784387"/>
            <a:ext cx="6067425"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bg2">
                    <a:lumMod val="10000"/>
                  </a:schemeClr>
                </a:solidFill>
                <a:latin typeface="Cambria" panose="02040503050406030204" pitchFamily="18" charset="0"/>
                <a:ea typeface="Cambria" panose="02040503050406030204" pitchFamily="18" charset="0"/>
              </a:rPr>
              <a:t>Speaker_avg_views </a:t>
            </a:r>
            <a:r>
              <a:rPr lang="en-US" dirty="0">
                <a:solidFill>
                  <a:schemeClr val="bg2">
                    <a:lumMod val="10000"/>
                  </a:schemeClr>
                </a:solidFill>
                <a:latin typeface="Cambria" panose="02040503050406030204" pitchFamily="18" charset="0"/>
                <a:ea typeface="Cambria" panose="02040503050406030204" pitchFamily="18" charset="0"/>
              </a:rPr>
              <a:t>, </a:t>
            </a:r>
            <a:r>
              <a:rPr lang="en-US" i="1" dirty="0">
                <a:solidFill>
                  <a:schemeClr val="bg2">
                    <a:lumMod val="10000"/>
                  </a:schemeClr>
                </a:solidFill>
                <a:latin typeface="Cambria" panose="02040503050406030204" pitchFamily="18" charset="0"/>
                <a:ea typeface="Cambria" panose="02040503050406030204" pitchFamily="18" charset="0"/>
              </a:rPr>
              <a:t>daily_views  </a:t>
            </a:r>
            <a:r>
              <a:rPr lang="en-US" dirty="0">
                <a:solidFill>
                  <a:schemeClr val="bg2">
                    <a:lumMod val="10000"/>
                  </a:schemeClr>
                </a:solidFill>
                <a:latin typeface="Cambria" panose="02040503050406030204" pitchFamily="18" charset="0"/>
                <a:ea typeface="Cambria" panose="02040503050406030204" pitchFamily="18" charset="0"/>
              </a:rPr>
              <a:t>&amp;  </a:t>
            </a:r>
            <a:r>
              <a:rPr lang="en-US" i="1" dirty="0">
                <a:solidFill>
                  <a:schemeClr val="bg2">
                    <a:lumMod val="10000"/>
                  </a:schemeClr>
                </a:solidFill>
                <a:latin typeface="Cambria" panose="02040503050406030204" pitchFamily="18" charset="0"/>
                <a:ea typeface="Cambria" panose="02040503050406030204" pitchFamily="18" charset="0"/>
              </a:rPr>
              <a:t>time_since_published </a:t>
            </a:r>
            <a:r>
              <a:rPr lang="en-US" dirty="0">
                <a:solidFill>
                  <a:schemeClr val="bg2">
                    <a:lumMod val="10000"/>
                  </a:schemeClr>
                </a:solidFill>
                <a:latin typeface="Cambria" panose="02040503050406030204" pitchFamily="18" charset="0"/>
                <a:ea typeface="Cambria" panose="02040503050406030204" pitchFamily="18" charset="0"/>
              </a:rPr>
              <a:t>are the top features that impact the model performance</a:t>
            </a:r>
          </a:p>
        </p:txBody>
      </p:sp>
    </p:spTree>
    <p:extLst>
      <p:ext uri="{BB962C8B-B14F-4D97-AF65-F5344CB8AC3E}">
        <p14:creationId xmlns:p14="http://schemas.microsoft.com/office/powerpoint/2010/main" val="2117557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Summary &amp; Conclusion</a:t>
            </a:r>
          </a:p>
        </p:txBody>
      </p:sp>
      <p:sp>
        <p:nvSpPr>
          <p:cNvPr id="8" name="TextBox 7">
            <a:extLst>
              <a:ext uri="{FF2B5EF4-FFF2-40B4-BE49-F238E27FC236}">
                <a16:creationId xmlns:a16="http://schemas.microsoft.com/office/drawing/2014/main" id="{4E6753CD-4A98-8EF1-C393-FAA58F3CF1A1}"/>
              </a:ext>
            </a:extLst>
          </p:cNvPr>
          <p:cNvSpPr txBox="1"/>
          <p:nvPr/>
        </p:nvSpPr>
        <p:spPr>
          <a:xfrm>
            <a:off x="301879" y="660201"/>
            <a:ext cx="11464414" cy="270843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2">
                    <a:lumMod val="10000"/>
                  </a:schemeClr>
                </a:solidFill>
                <a:latin typeface="Cambria" panose="02040503050406030204" pitchFamily="18" charset="0"/>
                <a:ea typeface="Cambria" panose="02040503050406030204" pitchFamily="18" charset="0"/>
              </a:rPr>
              <a:t>Summary :</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We </a:t>
            </a:r>
            <a:r>
              <a:rPr lang="en-US" sz="2000">
                <a:solidFill>
                  <a:schemeClr val="bg2">
                    <a:lumMod val="10000"/>
                  </a:schemeClr>
                </a:solidFill>
                <a:latin typeface="Cambria" panose="02040503050406030204" pitchFamily="18" charset="0"/>
                <a:ea typeface="Cambria" panose="02040503050406030204" pitchFamily="18" charset="0"/>
              </a:rPr>
              <a:t>trained 8 </a:t>
            </a:r>
            <a:r>
              <a:rPr lang="en-US" sz="2000" dirty="0">
                <a:solidFill>
                  <a:schemeClr val="bg2">
                    <a:lumMod val="10000"/>
                  </a:schemeClr>
                </a:solidFill>
                <a:latin typeface="Cambria" panose="02040503050406030204" pitchFamily="18" charset="0"/>
                <a:ea typeface="Cambria" panose="02040503050406030204" pitchFamily="18" charset="0"/>
              </a:rPr>
              <a:t>Machine Learning models on training dataset by considering the best parameters for each model.</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The performance of each model was evaluated using comparison graph between Predicted and Actual values and some Regression evaluation metrics.</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We started with Linear regression, and further implemented regularizations to the same.</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To further evaluate our dataset on more complex and restricted parameters , we used Decision Trees and its ensemble techniques.</a:t>
            </a:r>
          </a:p>
        </p:txBody>
      </p:sp>
      <p:sp>
        <p:nvSpPr>
          <p:cNvPr id="10" name="TextBox 9">
            <a:extLst>
              <a:ext uri="{FF2B5EF4-FFF2-40B4-BE49-F238E27FC236}">
                <a16:creationId xmlns:a16="http://schemas.microsoft.com/office/drawing/2014/main" id="{32F7C880-5ABD-3AB4-BCF7-94DEB38DF621}"/>
              </a:ext>
            </a:extLst>
          </p:cNvPr>
          <p:cNvSpPr txBox="1"/>
          <p:nvPr/>
        </p:nvSpPr>
        <p:spPr>
          <a:xfrm>
            <a:off x="290512" y="3489366"/>
            <a:ext cx="11610975" cy="255454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1" dirty="0">
                <a:solidFill>
                  <a:schemeClr val="bg2">
                    <a:lumMod val="10000"/>
                  </a:schemeClr>
                </a:solidFill>
                <a:latin typeface="Cambria" panose="02040503050406030204" pitchFamily="18" charset="0"/>
                <a:ea typeface="Cambria" panose="02040503050406030204" pitchFamily="18" charset="0"/>
              </a:rPr>
              <a:t>Conclusion : </a:t>
            </a:r>
          </a:p>
          <a:p>
            <a:pPr marL="285750" indent="-285750">
              <a:lnSpc>
                <a:spcPct val="150000"/>
              </a:lnSpc>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Features created from feature engineering play an important role in improving model performance .</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Bagging, Gradient-Boosting and XG-Boost have almost similar scores.</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Considering the Test_score XG-Boost gives better predictions with slightly low error than Gradient-Boosting.</a:t>
            </a: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But, considering the overall optimal values from errors and R2 score, Random-Forest has least errors and optimal R2 score for training and test dataset.</a:t>
            </a:r>
          </a:p>
        </p:txBody>
      </p:sp>
    </p:spTree>
    <p:extLst>
      <p:ext uri="{BB962C8B-B14F-4D97-AF65-F5344CB8AC3E}">
        <p14:creationId xmlns:p14="http://schemas.microsoft.com/office/powerpoint/2010/main" val="315727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Overview</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DB2392-7F9C-C5C6-D8F3-5E430E9DFAFF}"/>
              </a:ext>
            </a:extLst>
          </p:cNvPr>
          <p:cNvSpPr txBox="1"/>
          <p:nvPr/>
        </p:nvSpPr>
        <p:spPr>
          <a:xfrm>
            <a:off x="435634" y="712310"/>
            <a:ext cx="1137984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TED is devoted to spreading powerful ideas on just about any topic. These datasets contain over 4,000 TED talks over a span of three decades ,including transcripts in many languages.</a:t>
            </a:r>
          </a:p>
          <a:p>
            <a:pPr algn="just"/>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Founded in 1984 by Richard Salman as a nonprofit organization that aimed at bringing experts from the fields of Technology, Entertainment, and Design,etc..TED Conferences have gone on to become the Mecca of ideas from virtually all walks of life. </a:t>
            </a:r>
          </a:p>
          <a:p>
            <a:pPr algn="just"/>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As of 2015, TED and its sister TEDx chapters have published more than 2000talks for free consumption by the masses and its speaker list boasts of the likes of Al Gore, Jimmy Wales, Shahrukh Khan, and Bill Gates.</a:t>
            </a:r>
          </a:p>
          <a:p>
            <a:pPr marL="285750" indent="-285750" algn="just">
              <a:buFont typeface="Arial" panose="020B0604020202020204" pitchFamily="34" charset="0"/>
              <a:buChar char="•"/>
            </a:pPr>
            <a:endPar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main objective is to </a:t>
            </a:r>
            <a:r>
              <a:rPr lang="en-US" i="1" u="sng"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build a predictive model</a:t>
            </a:r>
            <a:r>
              <a:rPr lang="en-US"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which could help in </a:t>
            </a:r>
            <a:r>
              <a:rPr lang="en-US" i="1" u="sng"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predicting the views of the videos uploaded on the TEDx website.</a:t>
            </a:r>
          </a:p>
        </p:txBody>
      </p:sp>
      <p:pic>
        <p:nvPicPr>
          <p:cNvPr id="3" name="Picture 2">
            <a:extLst>
              <a:ext uri="{FF2B5EF4-FFF2-40B4-BE49-F238E27FC236}">
                <a16:creationId xmlns:a16="http://schemas.microsoft.com/office/drawing/2014/main" id="{1CD45259-F226-20CA-62D8-9DB42FE4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25245"/>
            <a:ext cx="8086725" cy="283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Description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2B0F8-A1D0-11B0-DD73-5F6F9D2573A5}"/>
              </a:ext>
            </a:extLst>
          </p:cNvPr>
          <p:cNvSpPr txBox="1"/>
          <p:nvPr/>
        </p:nvSpPr>
        <p:spPr>
          <a:xfrm>
            <a:off x="559572" y="887506"/>
            <a:ext cx="6119133" cy="5078313"/>
          </a:xfrm>
          <a:prstGeom prst="rect">
            <a:avLst/>
          </a:prstGeom>
          <a:noFill/>
        </p:spPr>
        <p:txBody>
          <a:bodyPr wrap="square" rtlCol="0">
            <a:spAutoFit/>
          </a:bodyPr>
          <a:lstStyle/>
          <a:p>
            <a:pPr marL="342900" indent="-342900">
              <a:buFont typeface="Cambria" panose="02040503050406030204" pitchFamily="18" charset="0"/>
              <a:buChar char="⨳"/>
            </a:pPr>
            <a:r>
              <a:rPr lang="en-US" sz="2000" b="1" dirty="0">
                <a:solidFill>
                  <a:schemeClr val="bg1"/>
                </a:solidFill>
                <a:effectLst/>
                <a:latin typeface="Cambria" panose="02040503050406030204" pitchFamily="18" charset="0"/>
                <a:ea typeface="Cambria" panose="02040503050406030204" pitchFamily="18" charset="0"/>
              </a:rPr>
              <a:t>Features mentioned in the dataset :</a:t>
            </a:r>
          </a:p>
          <a:p>
            <a:r>
              <a:rPr lang="en-US" dirty="0">
                <a:solidFill>
                  <a:schemeClr val="bg1"/>
                </a:solidFill>
                <a:latin typeface="Cambria" panose="02040503050406030204" pitchFamily="18" charset="0"/>
                <a:ea typeface="Cambria" panose="02040503050406030204" pitchFamily="18" charset="0"/>
              </a:rPr>
              <a:t>	</a:t>
            </a:r>
            <a:endParaRPr lang="en-US" b="0" dirty="0">
              <a:solidFill>
                <a:schemeClr val="bg1"/>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sz="1600" b="1" dirty="0">
              <a:solidFill>
                <a:schemeClr val="bg1"/>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talk_id :</a:t>
            </a:r>
            <a:r>
              <a:rPr lang="en-US" sz="1500" b="0" dirty="0">
                <a:solidFill>
                  <a:schemeClr val="bg1"/>
                </a:solidFill>
                <a:effectLst/>
                <a:latin typeface="Cambria" panose="02040503050406030204" pitchFamily="18" charset="0"/>
                <a:ea typeface="Cambria" panose="02040503050406030204" pitchFamily="18" charset="0"/>
              </a:rPr>
              <a:t>  Talk identification number provided by TED</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itle :</a:t>
            </a:r>
            <a:r>
              <a:rPr lang="en-US" sz="1500" b="0" dirty="0">
                <a:solidFill>
                  <a:schemeClr val="bg1"/>
                </a:solidFill>
                <a:effectLst/>
                <a:latin typeface="Cambria" panose="02040503050406030204" pitchFamily="18" charset="0"/>
                <a:ea typeface="Cambria" panose="02040503050406030204" pitchFamily="18" charset="0"/>
              </a:rPr>
              <a:t>   Title of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speaker_1 :</a:t>
            </a:r>
            <a:r>
              <a:rPr lang="en-US" sz="1500" b="0" dirty="0">
                <a:solidFill>
                  <a:schemeClr val="bg1"/>
                </a:solidFill>
                <a:effectLst/>
                <a:latin typeface="Cambria" panose="02040503050406030204" pitchFamily="18" charset="0"/>
                <a:ea typeface="Cambria" panose="02040503050406030204" pitchFamily="18" charset="0"/>
              </a:rPr>
              <a:t>  First speaker in TED's speaker list</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all_speakers : </a:t>
            </a:r>
            <a:r>
              <a:rPr lang="en-US" sz="1500" b="0" dirty="0">
                <a:solidFill>
                  <a:schemeClr val="bg1"/>
                </a:solidFill>
                <a:effectLst/>
                <a:latin typeface="Cambria" panose="02040503050406030204" pitchFamily="18" charset="0"/>
                <a:ea typeface="Cambria" panose="02040503050406030204" pitchFamily="18" charset="0"/>
              </a:rPr>
              <a:t>  Speakers in the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o</a:t>
            </a:r>
            <a:r>
              <a:rPr lang="en-US" sz="1500" b="1" dirty="0">
                <a:solidFill>
                  <a:schemeClr val="bg1"/>
                </a:solidFill>
                <a:effectLst/>
                <a:latin typeface="Cambria" panose="02040503050406030204" pitchFamily="18" charset="0"/>
                <a:ea typeface="Cambria" panose="02040503050406030204" pitchFamily="18" charset="0"/>
              </a:rPr>
              <a:t>ccupations :</a:t>
            </a:r>
            <a:r>
              <a:rPr lang="en-US" sz="1500" b="0" dirty="0">
                <a:solidFill>
                  <a:schemeClr val="bg1"/>
                </a:solidFill>
                <a:effectLst/>
                <a:latin typeface="Cambria" panose="02040503050406030204" pitchFamily="18" charset="0"/>
                <a:ea typeface="Cambria" panose="02040503050406030204" pitchFamily="18" charset="0"/>
              </a:rPr>
              <a:t>  Occupations of the speakers</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about_speakers :</a:t>
            </a:r>
            <a:r>
              <a:rPr lang="en-US" sz="1500" b="0" dirty="0">
                <a:solidFill>
                  <a:schemeClr val="bg1"/>
                </a:solidFill>
                <a:effectLst/>
                <a:latin typeface="Cambria" panose="02040503050406030204" pitchFamily="18" charset="0"/>
                <a:ea typeface="Cambria" panose="02040503050406030204" pitchFamily="18" charset="0"/>
              </a:rPr>
              <a:t> Blurb about each speaker</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recorded_date :</a:t>
            </a:r>
            <a:r>
              <a:rPr lang="en-US" sz="1500" b="0" dirty="0">
                <a:solidFill>
                  <a:schemeClr val="bg1"/>
                </a:solidFill>
                <a:effectLst/>
                <a:latin typeface="Cambria" panose="02040503050406030204" pitchFamily="18" charset="0"/>
                <a:ea typeface="Cambria" panose="02040503050406030204" pitchFamily="18" charset="0"/>
              </a:rPr>
              <a:t>  Date the talk was recorded</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published_date :</a:t>
            </a:r>
            <a:r>
              <a:rPr lang="en-US" sz="1500" b="0" dirty="0">
                <a:solidFill>
                  <a:schemeClr val="bg1"/>
                </a:solidFill>
                <a:effectLst/>
                <a:latin typeface="Cambria" panose="02040503050406030204" pitchFamily="18" charset="0"/>
                <a:ea typeface="Cambria" panose="02040503050406030204" pitchFamily="18" charset="0"/>
              </a:rPr>
              <a:t>  Date the talk was published to TED.com</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Event :</a:t>
            </a:r>
            <a:r>
              <a:rPr lang="en-US" sz="1500" b="0" dirty="0">
                <a:solidFill>
                  <a:schemeClr val="bg1"/>
                </a:solidFill>
                <a:effectLst/>
                <a:latin typeface="Cambria" panose="02040503050406030204" pitchFamily="18" charset="0"/>
                <a:ea typeface="Cambria" panose="02040503050406030204" pitchFamily="18" charset="0"/>
              </a:rPr>
              <a:t>  Event or medium in which the talk was given</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native_lang :</a:t>
            </a:r>
            <a:r>
              <a:rPr lang="en-US" sz="1500" b="0" dirty="0">
                <a:solidFill>
                  <a:schemeClr val="bg1"/>
                </a:solidFill>
                <a:effectLst/>
                <a:latin typeface="Cambria" panose="02040503050406030204" pitchFamily="18" charset="0"/>
                <a:ea typeface="Cambria" panose="02040503050406030204" pitchFamily="18" charset="0"/>
              </a:rPr>
              <a:t>   Language the talk was given in</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available_lang :</a:t>
            </a:r>
            <a:r>
              <a:rPr lang="en-US" sz="1500" b="0" dirty="0">
                <a:solidFill>
                  <a:schemeClr val="bg1"/>
                </a:solidFill>
                <a:effectLst/>
                <a:latin typeface="Cambria" panose="02040503050406030204" pitchFamily="18" charset="0"/>
                <a:ea typeface="Cambria" panose="02040503050406030204" pitchFamily="18" charset="0"/>
              </a:rPr>
              <a:t>   All available languages (lang_code) for a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c</a:t>
            </a:r>
            <a:r>
              <a:rPr lang="en-US" sz="1500" b="1" dirty="0">
                <a:solidFill>
                  <a:schemeClr val="bg1"/>
                </a:solidFill>
                <a:effectLst/>
                <a:latin typeface="Cambria" panose="02040503050406030204" pitchFamily="18" charset="0"/>
                <a:ea typeface="Cambria" panose="02040503050406030204" pitchFamily="18" charset="0"/>
              </a:rPr>
              <a:t>omments :</a:t>
            </a:r>
            <a:r>
              <a:rPr lang="en-US" sz="1500" b="0" dirty="0">
                <a:solidFill>
                  <a:schemeClr val="bg1"/>
                </a:solidFill>
                <a:effectLst/>
                <a:latin typeface="Cambria" panose="02040503050406030204" pitchFamily="18" charset="0"/>
                <a:ea typeface="Cambria" panose="02040503050406030204" pitchFamily="18" charset="0"/>
              </a:rPr>
              <a:t>   Count of comments</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d</a:t>
            </a:r>
            <a:r>
              <a:rPr lang="en-US" sz="1500" b="1" dirty="0">
                <a:solidFill>
                  <a:schemeClr val="bg1"/>
                </a:solidFill>
                <a:effectLst/>
                <a:latin typeface="Cambria" panose="02040503050406030204" pitchFamily="18" charset="0"/>
                <a:ea typeface="Cambria" panose="02040503050406030204" pitchFamily="18" charset="0"/>
              </a:rPr>
              <a:t>uration :  </a:t>
            </a:r>
            <a:r>
              <a:rPr lang="en-US" sz="1500" b="0" dirty="0">
                <a:solidFill>
                  <a:schemeClr val="bg1"/>
                </a:solidFill>
                <a:effectLst/>
                <a:latin typeface="Cambria" panose="02040503050406030204" pitchFamily="18" charset="0"/>
                <a:ea typeface="Cambria" panose="02040503050406030204" pitchFamily="18" charset="0"/>
              </a:rPr>
              <a:t>Duration in seconds</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opics :</a:t>
            </a:r>
            <a:r>
              <a:rPr lang="en-US" sz="1500" b="0" dirty="0">
                <a:solidFill>
                  <a:schemeClr val="bg1"/>
                </a:solidFill>
                <a:effectLst/>
                <a:latin typeface="Cambria" panose="02040503050406030204" pitchFamily="18" charset="0"/>
                <a:ea typeface="Cambria" panose="02040503050406030204" pitchFamily="18" charset="0"/>
              </a:rPr>
              <a:t>  Related tags or topics for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related_talks :</a:t>
            </a:r>
            <a:r>
              <a:rPr lang="en-US" sz="1500" b="0" dirty="0">
                <a:solidFill>
                  <a:schemeClr val="bg1"/>
                </a:solidFill>
                <a:effectLst/>
                <a:latin typeface="Cambria" panose="02040503050406030204" pitchFamily="18" charset="0"/>
                <a:ea typeface="Cambria" panose="02040503050406030204" pitchFamily="18" charset="0"/>
              </a:rPr>
              <a:t>   Related talks (key='talk_id',value='title')</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url :</a:t>
            </a:r>
            <a:r>
              <a:rPr lang="en-US" sz="1500" b="0" dirty="0">
                <a:solidFill>
                  <a:schemeClr val="bg1"/>
                </a:solidFill>
                <a:effectLst/>
                <a:latin typeface="Cambria" panose="02040503050406030204" pitchFamily="18" charset="0"/>
                <a:ea typeface="Cambria" panose="02040503050406030204" pitchFamily="18" charset="0"/>
              </a:rPr>
              <a:t>   URL of the talk</a:t>
            </a:r>
          </a:p>
          <a:p>
            <a:pPr marL="285750" indent="-285750" algn="just">
              <a:buFont typeface="Arial" panose="020B0604020202020204" pitchFamily="34" charset="0"/>
              <a:buChar char="•"/>
            </a:pPr>
            <a:r>
              <a:rPr lang="en-US" sz="1500" b="1" dirty="0">
                <a:solidFill>
                  <a:schemeClr val="bg1"/>
                </a:solidFill>
                <a:effectLst/>
                <a:latin typeface="Cambria" panose="02040503050406030204" pitchFamily="18" charset="0"/>
                <a:ea typeface="Cambria" panose="02040503050406030204" pitchFamily="18" charset="0"/>
              </a:rPr>
              <a:t>description :</a:t>
            </a:r>
            <a:r>
              <a:rPr lang="en-US" sz="1500" b="0" dirty="0">
                <a:solidFill>
                  <a:schemeClr val="bg1"/>
                </a:solidFill>
                <a:effectLst/>
                <a:latin typeface="Cambria" panose="02040503050406030204" pitchFamily="18" charset="0"/>
                <a:ea typeface="Cambria" panose="02040503050406030204" pitchFamily="18" charset="0"/>
              </a:rPr>
              <a:t>   Description of the talk</a:t>
            </a:r>
          </a:p>
          <a:p>
            <a:pPr marL="285750" indent="-285750" algn="just">
              <a:buFont typeface="Arial" panose="020B0604020202020204" pitchFamily="34" charset="0"/>
              <a:buChar char="•"/>
            </a:pPr>
            <a:r>
              <a:rPr lang="en-US" sz="1500" b="1" dirty="0">
                <a:solidFill>
                  <a:schemeClr val="bg1"/>
                </a:solidFill>
                <a:latin typeface="Cambria" panose="02040503050406030204" pitchFamily="18" charset="0"/>
                <a:ea typeface="Cambria" panose="02040503050406030204" pitchFamily="18" charset="0"/>
              </a:rPr>
              <a:t>t</a:t>
            </a:r>
            <a:r>
              <a:rPr lang="en-US" sz="1500" b="1" dirty="0">
                <a:solidFill>
                  <a:schemeClr val="bg1"/>
                </a:solidFill>
                <a:effectLst/>
                <a:latin typeface="Cambria" panose="02040503050406030204" pitchFamily="18" charset="0"/>
                <a:ea typeface="Cambria" panose="02040503050406030204" pitchFamily="18" charset="0"/>
              </a:rPr>
              <a:t>ranscript :</a:t>
            </a:r>
            <a:r>
              <a:rPr lang="en-US" sz="1500" b="0" dirty="0">
                <a:solidFill>
                  <a:schemeClr val="bg1"/>
                </a:solidFill>
                <a:effectLst/>
                <a:latin typeface="Cambria" panose="02040503050406030204" pitchFamily="18" charset="0"/>
                <a:ea typeface="Cambria" panose="02040503050406030204" pitchFamily="18" charset="0"/>
              </a:rPr>
              <a:t>   Full transcript of the talk</a:t>
            </a:r>
          </a:p>
        </p:txBody>
      </p:sp>
      <p:pic>
        <p:nvPicPr>
          <p:cNvPr id="8" name="Picture 7">
            <a:extLst>
              <a:ext uri="{FF2B5EF4-FFF2-40B4-BE49-F238E27FC236}">
                <a16:creationId xmlns:a16="http://schemas.microsoft.com/office/drawing/2014/main" id="{CEA3108A-153C-E5EB-E692-84D8551CAE3C}"/>
              </a:ext>
            </a:extLst>
          </p:cNvPr>
          <p:cNvPicPr>
            <a:picLocks noChangeAspect="1"/>
          </p:cNvPicPr>
          <p:nvPr/>
        </p:nvPicPr>
        <p:blipFill>
          <a:blip r:embed="rId3"/>
          <a:stretch>
            <a:fillRect/>
          </a:stretch>
        </p:blipFill>
        <p:spPr>
          <a:xfrm>
            <a:off x="10216980" y="4849906"/>
            <a:ext cx="1975020" cy="2008094"/>
          </a:xfrm>
          <a:prstGeom prst="rect">
            <a:avLst/>
          </a:prstGeom>
        </p:spPr>
      </p:pic>
      <p:sp>
        <p:nvSpPr>
          <p:cNvPr id="9" name="TextBox 8">
            <a:extLst>
              <a:ext uri="{FF2B5EF4-FFF2-40B4-BE49-F238E27FC236}">
                <a16:creationId xmlns:a16="http://schemas.microsoft.com/office/drawing/2014/main" id="{42CF83FD-463F-1796-0786-F74996925D69}"/>
              </a:ext>
            </a:extLst>
          </p:cNvPr>
          <p:cNvSpPr txBox="1"/>
          <p:nvPr/>
        </p:nvSpPr>
        <p:spPr>
          <a:xfrm>
            <a:off x="823310" y="1210235"/>
            <a:ext cx="10641106" cy="646331"/>
          </a:xfrm>
          <a:prstGeom prst="rect">
            <a:avLst/>
          </a:prstGeom>
          <a:noFill/>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The dataset contains following informations w.r.t TED events which will help in further processing of data </a:t>
            </a:r>
            <a:endParaRPr lang="en-US" b="0" dirty="0">
              <a:solidFill>
                <a:schemeClr val="bg1"/>
              </a:solidFill>
              <a:effectLst/>
              <a:latin typeface="Cambria" panose="02040503050406030204" pitchFamily="18" charset="0"/>
              <a:ea typeface="Cambria" panose="02040503050406030204" pitchFamily="18" charset="0"/>
            </a:endParaRPr>
          </a:p>
          <a:p>
            <a:endParaRPr lang="en-US" dirty="0"/>
          </a:p>
        </p:txBody>
      </p:sp>
      <p:pic>
        <p:nvPicPr>
          <p:cNvPr id="11" name="Picture 10">
            <a:extLst>
              <a:ext uri="{FF2B5EF4-FFF2-40B4-BE49-F238E27FC236}">
                <a16:creationId xmlns:a16="http://schemas.microsoft.com/office/drawing/2014/main" id="{965C4F7A-64AE-DBFA-71F2-ACE9B3F12189}"/>
              </a:ext>
            </a:extLst>
          </p:cNvPr>
          <p:cNvPicPr>
            <a:picLocks noChangeAspect="1"/>
          </p:cNvPicPr>
          <p:nvPr/>
        </p:nvPicPr>
        <p:blipFill rotWithShape="1">
          <a:blip r:embed="rId4"/>
          <a:srcRect b="7028"/>
          <a:stretch/>
        </p:blipFill>
        <p:spPr>
          <a:xfrm>
            <a:off x="6678705" y="1730187"/>
            <a:ext cx="3576919" cy="4235631"/>
          </a:xfrm>
          <a:prstGeom prst="rect">
            <a:avLst/>
          </a:prstGeom>
        </p:spPr>
      </p:pic>
      <p:cxnSp>
        <p:nvCxnSpPr>
          <p:cNvPr id="13" name="Straight Connector 12">
            <a:extLst>
              <a:ext uri="{FF2B5EF4-FFF2-40B4-BE49-F238E27FC236}">
                <a16:creationId xmlns:a16="http://schemas.microsoft.com/office/drawing/2014/main" id="{EB7CACD8-0FC0-DEAB-4FA3-64A8268195A4}"/>
              </a:ext>
            </a:extLst>
          </p:cNvPr>
          <p:cNvCxnSpPr/>
          <p:nvPr/>
        </p:nvCxnSpPr>
        <p:spPr>
          <a:xfrm>
            <a:off x="6311153" y="1792941"/>
            <a:ext cx="0" cy="41728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364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Cleaning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Handling Null Values</a:t>
            </a:r>
          </a:p>
        </p:txBody>
      </p:sp>
      <p:pic>
        <p:nvPicPr>
          <p:cNvPr id="14" name="Picture 13">
            <a:extLst>
              <a:ext uri="{FF2B5EF4-FFF2-40B4-BE49-F238E27FC236}">
                <a16:creationId xmlns:a16="http://schemas.microsoft.com/office/drawing/2014/main" id="{D5824A30-9D54-8277-4AED-6344D9455371}"/>
              </a:ext>
            </a:extLst>
          </p:cNvPr>
          <p:cNvPicPr>
            <a:picLocks noChangeAspect="1"/>
          </p:cNvPicPr>
          <p:nvPr/>
        </p:nvPicPr>
        <p:blipFill>
          <a:blip r:embed="rId3"/>
          <a:stretch>
            <a:fillRect/>
          </a:stretch>
        </p:blipFill>
        <p:spPr>
          <a:xfrm>
            <a:off x="305114" y="1184310"/>
            <a:ext cx="4069661" cy="1403337"/>
          </a:xfrm>
          <a:prstGeom prst="rect">
            <a:avLst/>
          </a:prstGeom>
        </p:spPr>
      </p:pic>
      <p:pic>
        <p:nvPicPr>
          <p:cNvPr id="16" name="Picture 15">
            <a:extLst>
              <a:ext uri="{FF2B5EF4-FFF2-40B4-BE49-F238E27FC236}">
                <a16:creationId xmlns:a16="http://schemas.microsoft.com/office/drawing/2014/main" id="{AE7191DB-9F34-456A-F8CA-49083C1C2C55}"/>
              </a:ext>
            </a:extLst>
          </p:cNvPr>
          <p:cNvPicPr>
            <a:picLocks noChangeAspect="1"/>
          </p:cNvPicPr>
          <p:nvPr/>
        </p:nvPicPr>
        <p:blipFill>
          <a:blip r:embed="rId4"/>
          <a:stretch>
            <a:fillRect/>
          </a:stretch>
        </p:blipFill>
        <p:spPr>
          <a:xfrm>
            <a:off x="258354" y="3533892"/>
            <a:ext cx="2531836" cy="967218"/>
          </a:xfrm>
          <a:prstGeom prst="rect">
            <a:avLst/>
          </a:prstGeom>
        </p:spPr>
      </p:pic>
      <p:sp>
        <p:nvSpPr>
          <p:cNvPr id="17" name="TextBox 16">
            <a:extLst>
              <a:ext uri="{FF2B5EF4-FFF2-40B4-BE49-F238E27FC236}">
                <a16:creationId xmlns:a16="http://schemas.microsoft.com/office/drawing/2014/main" id="{0F6A3D20-C05C-08CA-A1A5-DE2B8C99047E}"/>
              </a:ext>
            </a:extLst>
          </p:cNvPr>
          <p:cNvSpPr txBox="1"/>
          <p:nvPr/>
        </p:nvSpPr>
        <p:spPr>
          <a:xfrm>
            <a:off x="94612" y="3059668"/>
            <a:ext cx="2501153"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Duplicate</a:t>
            </a:r>
            <a:r>
              <a:rPr lang="en-US" b="1" dirty="0">
                <a:solidFill>
                  <a:schemeClr val="bg1"/>
                </a:solidFill>
                <a:latin typeface="Cambria" panose="02040503050406030204" pitchFamily="18" charset="0"/>
                <a:ea typeface="Cambria" panose="02040503050406030204" pitchFamily="18" charset="0"/>
              </a:rPr>
              <a:t> Entries</a:t>
            </a:r>
          </a:p>
        </p:txBody>
      </p:sp>
      <p:pic>
        <p:nvPicPr>
          <p:cNvPr id="19" name="Picture 18">
            <a:extLst>
              <a:ext uri="{FF2B5EF4-FFF2-40B4-BE49-F238E27FC236}">
                <a16:creationId xmlns:a16="http://schemas.microsoft.com/office/drawing/2014/main" id="{2CA417E4-E494-EF07-39B5-8B221B082F8F}"/>
              </a:ext>
            </a:extLst>
          </p:cNvPr>
          <p:cNvPicPr>
            <a:picLocks noChangeAspect="1"/>
          </p:cNvPicPr>
          <p:nvPr/>
        </p:nvPicPr>
        <p:blipFill>
          <a:blip r:embed="rId5"/>
          <a:stretch>
            <a:fillRect/>
          </a:stretch>
        </p:blipFill>
        <p:spPr>
          <a:xfrm>
            <a:off x="4979293" y="1081621"/>
            <a:ext cx="2233414" cy="4089363"/>
          </a:xfrm>
          <a:prstGeom prst="rect">
            <a:avLst/>
          </a:prstGeom>
        </p:spPr>
      </p:pic>
      <p:pic>
        <p:nvPicPr>
          <p:cNvPr id="22" name="Picture 21">
            <a:extLst>
              <a:ext uri="{FF2B5EF4-FFF2-40B4-BE49-F238E27FC236}">
                <a16:creationId xmlns:a16="http://schemas.microsoft.com/office/drawing/2014/main" id="{E58F1BD1-D7F8-3150-F60F-9896C7372AC2}"/>
              </a:ext>
            </a:extLst>
          </p:cNvPr>
          <p:cNvPicPr>
            <a:picLocks noChangeAspect="1"/>
          </p:cNvPicPr>
          <p:nvPr/>
        </p:nvPicPr>
        <p:blipFill>
          <a:blip r:embed="rId6"/>
          <a:stretch>
            <a:fillRect/>
          </a:stretch>
        </p:blipFill>
        <p:spPr>
          <a:xfrm>
            <a:off x="7566212" y="1266388"/>
            <a:ext cx="4625788" cy="609600"/>
          </a:xfrm>
          <a:prstGeom prst="rect">
            <a:avLst/>
          </a:prstGeom>
        </p:spPr>
      </p:pic>
      <p:sp>
        <p:nvSpPr>
          <p:cNvPr id="23" name="TextBox 22">
            <a:extLst>
              <a:ext uri="{FF2B5EF4-FFF2-40B4-BE49-F238E27FC236}">
                <a16:creationId xmlns:a16="http://schemas.microsoft.com/office/drawing/2014/main" id="{B955E884-6D11-BC9D-6B4F-1A0EA5FC3EC4}"/>
              </a:ext>
            </a:extLst>
          </p:cNvPr>
          <p:cNvSpPr txBox="1"/>
          <p:nvPr/>
        </p:nvSpPr>
        <p:spPr>
          <a:xfrm>
            <a:off x="7410444" y="814978"/>
            <a:ext cx="3191435"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Removing </a:t>
            </a:r>
            <a:r>
              <a:rPr lang="en-US" sz="2000" b="1" dirty="0">
                <a:solidFill>
                  <a:schemeClr val="bg1"/>
                </a:solidFill>
                <a:latin typeface="Cambria" panose="02040503050406030204" pitchFamily="18" charset="0"/>
                <a:ea typeface="Cambria" panose="02040503050406030204" pitchFamily="18" charset="0"/>
              </a:rPr>
              <a:t>Infinite</a:t>
            </a:r>
            <a:r>
              <a:rPr lang="en-US" b="1" dirty="0">
                <a:solidFill>
                  <a:schemeClr val="bg1"/>
                </a:solidFill>
                <a:latin typeface="Cambria" panose="02040503050406030204" pitchFamily="18" charset="0"/>
                <a:ea typeface="Cambria" panose="02040503050406030204" pitchFamily="18" charset="0"/>
              </a:rPr>
              <a:t> values</a:t>
            </a:r>
          </a:p>
        </p:txBody>
      </p:sp>
      <p:cxnSp>
        <p:nvCxnSpPr>
          <p:cNvPr id="25" name="Straight Arrow Connector 24">
            <a:extLst>
              <a:ext uri="{FF2B5EF4-FFF2-40B4-BE49-F238E27FC236}">
                <a16:creationId xmlns:a16="http://schemas.microsoft.com/office/drawing/2014/main" id="{021CF636-BA2D-A69B-929B-3F97ADC38CE0}"/>
              </a:ext>
            </a:extLst>
          </p:cNvPr>
          <p:cNvCxnSpPr>
            <a:cxnSpLocks/>
          </p:cNvCxnSpPr>
          <p:nvPr/>
        </p:nvCxnSpPr>
        <p:spPr>
          <a:xfrm>
            <a:off x="4455458" y="1885978"/>
            <a:ext cx="4123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8BD0CA3-5382-E5E6-AB58-56A665DD5BC7}"/>
              </a:ext>
            </a:extLst>
          </p:cNvPr>
          <p:cNvSpPr txBox="1"/>
          <p:nvPr/>
        </p:nvSpPr>
        <p:spPr>
          <a:xfrm>
            <a:off x="7476082" y="1927288"/>
            <a:ext cx="4240306" cy="584775"/>
          </a:xfrm>
          <a:prstGeom prst="rect">
            <a:avLst/>
          </a:prstGeom>
          <a:noFill/>
        </p:spPr>
        <p:txBody>
          <a:bodyPr wrap="square" rtlCol="0">
            <a:spAutoFit/>
          </a:bodyPr>
          <a:lstStyle/>
          <a:p>
            <a:r>
              <a:rPr lang="en-US" sz="1600" dirty="0">
                <a:solidFill>
                  <a:schemeClr val="bg1"/>
                </a:solidFill>
                <a:latin typeface="Cambria" panose="02040503050406030204" pitchFamily="18" charset="0"/>
                <a:ea typeface="Cambria" panose="02040503050406030204" pitchFamily="18" charset="0"/>
              </a:rPr>
              <a:t>Due to infinite values regression models fail to fit the dataset to models .</a:t>
            </a:r>
          </a:p>
        </p:txBody>
      </p:sp>
    </p:spTree>
    <p:extLst>
      <p:ext uri="{BB962C8B-B14F-4D97-AF65-F5344CB8AC3E}">
        <p14:creationId xmlns:p14="http://schemas.microsoft.com/office/powerpoint/2010/main" val="376197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1568192" y="1556753"/>
            <a:ext cx="2494743" cy="338554"/>
          </a:xfrm>
          <a:prstGeom prst="rect">
            <a:avLst/>
          </a:prstGeom>
          <a:noFill/>
        </p:spPr>
        <p:txBody>
          <a:bodyPr wrap="square" rtlCol="0">
            <a:spAutoFit/>
          </a:bodyPr>
          <a:lstStyle/>
          <a:p>
            <a:r>
              <a:rPr lang="en-US" sz="1600" b="1" dirty="0">
                <a:solidFill>
                  <a:schemeClr val="bg1"/>
                </a:solidFill>
                <a:latin typeface="Cambria" panose="02040503050406030204" pitchFamily="18" charset="0"/>
                <a:ea typeface="Cambria" panose="02040503050406030204" pitchFamily="18" charset="0"/>
              </a:rPr>
              <a:t>Before transformation</a:t>
            </a:r>
          </a:p>
        </p:txBody>
      </p:sp>
      <p:sp>
        <p:nvSpPr>
          <p:cNvPr id="17" name="TextBox 16">
            <a:extLst>
              <a:ext uri="{FF2B5EF4-FFF2-40B4-BE49-F238E27FC236}">
                <a16:creationId xmlns:a16="http://schemas.microsoft.com/office/drawing/2014/main" id="{0F6A3D20-C05C-08CA-A1A5-DE2B8C99047E}"/>
              </a:ext>
            </a:extLst>
          </p:cNvPr>
          <p:cNvSpPr txBox="1"/>
          <p:nvPr/>
        </p:nvSpPr>
        <p:spPr>
          <a:xfrm>
            <a:off x="7019367" y="1627419"/>
            <a:ext cx="3834338" cy="338554"/>
          </a:xfrm>
          <a:prstGeom prst="rect">
            <a:avLst/>
          </a:prstGeom>
          <a:noFill/>
        </p:spPr>
        <p:txBody>
          <a:bodyPr wrap="square" rtlCol="0">
            <a:spAutoFit/>
          </a:bodyPr>
          <a:lstStyle/>
          <a:p>
            <a:r>
              <a:rPr lang="en-US" sz="1600" b="1" dirty="0">
                <a:solidFill>
                  <a:schemeClr val="bg1"/>
                </a:solidFill>
                <a:latin typeface="Cambria" panose="02040503050406030204" pitchFamily="18" charset="0"/>
                <a:ea typeface="Cambria" panose="02040503050406030204" pitchFamily="18" charset="0"/>
              </a:rPr>
              <a:t>After using sqrt transformation</a:t>
            </a:r>
          </a:p>
        </p:txBody>
      </p:sp>
      <p:pic>
        <p:nvPicPr>
          <p:cNvPr id="3" name="Picture 2">
            <a:extLst>
              <a:ext uri="{FF2B5EF4-FFF2-40B4-BE49-F238E27FC236}">
                <a16:creationId xmlns:a16="http://schemas.microsoft.com/office/drawing/2014/main" id="{331EA898-C8C7-1677-166B-49D63F312F0E}"/>
              </a:ext>
            </a:extLst>
          </p:cNvPr>
          <p:cNvPicPr>
            <a:picLocks noChangeAspect="1"/>
          </p:cNvPicPr>
          <p:nvPr/>
        </p:nvPicPr>
        <p:blipFill>
          <a:blip r:embed="rId3"/>
          <a:stretch>
            <a:fillRect/>
          </a:stretch>
        </p:blipFill>
        <p:spPr>
          <a:xfrm>
            <a:off x="275352" y="2049590"/>
            <a:ext cx="5080424" cy="4064339"/>
          </a:xfrm>
          <a:prstGeom prst="rect">
            <a:avLst/>
          </a:prstGeom>
        </p:spPr>
      </p:pic>
      <p:pic>
        <p:nvPicPr>
          <p:cNvPr id="15" name="Picture 14">
            <a:extLst>
              <a:ext uri="{FF2B5EF4-FFF2-40B4-BE49-F238E27FC236}">
                <a16:creationId xmlns:a16="http://schemas.microsoft.com/office/drawing/2014/main" id="{C65CEDFA-558D-E0F3-2705-9409CE5C5624}"/>
              </a:ext>
            </a:extLst>
          </p:cNvPr>
          <p:cNvPicPr>
            <a:picLocks noChangeAspect="1"/>
          </p:cNvPicPr>
          <p:nvPr/>
        </p:nvPicPr>
        <p:blipFill>
          <a:blip r:embed="rId4"/>
          <a:stretch>
            <a:fillRect/>
          </a:stretch>
        </p:blipFill>
        <p:spPr>
          <a:xfrm>
            <a:off x="5838585" y="2263913"/>
            <a:ext cx="5266930" cy="3939664"/>
          </a:xfrm>
          <a:prstGeom prst="rect">
            <a:avLst/>
          </a:prstGeom>
        </p:spPr>
      </p:pic>
      <p:sp>
        <p:nvSpPr>
          <p:cNvPr id="20" name="TextBox 19">
            <a:extLst>
              <a:ext uri="{FF2B5EF4-FFF2-40B4-BE49-F238E27FC236}">
                <a16:creationId xmlns:a16="http://schemas.microsoft.com/office/drawing/2014/main" id="{3AE08BE2-0E8F-EAA7-2096-2D3B9092661B}"/>
              </a:ext>
            </a:extLst>
          </p:cNvPr>
          <p:cNvSpPr txBox="1"/>
          <p:nvPr/>
        </p:nvSpPr>
        <p:spPr>
          <a:xfrm>
            <a:off x="275352" y="842741"/>
            <a:ext cx="1091981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The dependent variable ‘Views’ is right / positively skewed </a:t>
            </a:r>
          </a:p>
        </p:txBody>
      </p:sp>
    </p:spTree>
    <p:extLst>
      <p:ext uri="{BB962C8B-B14F-4D97-AF65-F5344CB8AC3E}">
        <p14:creationId xmlns:p14="http://schemas.microsoft.com/office/powerpoint/2010/main" val="11790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Top </a:t>
            </a:r>
            <a:r>
              <a:rPr lang="en-US" sz="2000" b="1" dirty="0">
                <a:solidFill>
                  <a:schemeClr val="bg1"/>
                </a:solidFill>
                <a:latin typeface="Cambria" panose="02040503050406030204" pitchFamily="18" charset="0"/>
                <a:ea typeface="Cambria" panose="02040503050406030204" pitchFamily="18" charset="0"/>
              </a:rPr>
              <a:t>Speakers</a:t>
            </a:r>
            <a:endParaRPr lang="en-US" b="1" dirty="0">
              <a:solidFill>
                <a:schemeClr val="bg1"/>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0F6A3D20-C05C-08CA-A1A5-DE2B8C99047E}"/>
              </a:ext>
            </a:extLst>
          </p:cNvPr>
          <p:cNvSpPr txBox="1"/>
          <p:nvPr/>
        </p:nvSpPr>
        <p:spPr>
          <a:xfrm>
            <a:off x="5862919" y="712773"/>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Speakers </a:t>
            </a:r>
            <a:r>
              <a:rPr lang="en-US" sz="2000" b="1" dirty="0">
                <a:solidFill>
                  <a:schemeClr val="bg1"/>
                </a:solidFill>
                <a:latin typeface="Cambria" panose="02040503050406030204" pitchFamily="18" charset="0"/>
                <a:ea typeface="Cambria" panose="02040503050406030204" pitchFamily="18" charset="0"/>
              </a:rPr>
              <a:t>with</a:t>
            </a:r>
            <a:r>
              <a:rPr lang="en-US" b="1" dirty="0">
                <a:solidFill>
                  <a:schemeClr val="bg1"/>
                </a:solidFill>
                <a:latin typeface="Cambria" panose="02040503050406030204" pitchFamily="18" charset="0"/>
                <a:ea typeface="Cambria" panose="02040503050406030204" pitchFamily="18" charset="0"/>
              </a:rPr>
              <a:t> most talks delivered</a:t>
            </a:r>
          </a:p>
        </p:txBody>
      </p:sp>
      <p:pic>
        <p:nvPicPr>
          <p:cNvPr id="3" name="Picture 2">
            <a:extLst>
              <a:ext uri="{FF2B5EF4-FFF2-40B4-BE49-F238E27FC236}">
                <a16:creationId xmlns:a16="http://schemas.microsoft.com/office/drawing/2014/main" id="{058E8A05-EADA-DBFB-6988-7E4EC2ABFE8A}"/>
              </a:ext>
            </a:extLst>
          </p:cNvPr>
          <p:cNvPicPr>
            <a:picLocks noChangeAspect="1"/>
          </p:cNvPicPr>
          <p:nvPr/>
        </p:nvPicPr>
        <p:blipFill>
          <a:blip r:embed="rId3"/>
          <a:stretch>
            <a:fillRect/>
          </a:stretch>
        </p:blipFill>
        <p:spPr>
          <a:xfrm>
            <a:off x="161947" y="1081621"/>
            <a:ext cx="4921042" cy="3822073"/>
          </a:xfrm>
          <a:prstGeom prst="rect">
            <a:avLst/>
          </a:prstGeom>
        </p:spPr>
      </p:pic>
      <p:pic>
        <p:nvPicPr>
          <p:cNvPr id="6" name="Picture 5">
            <a:extLst>
              <a:ext uri="{FF2B5EF4-FFF2-40B4-BE49-F238E27FC236}">
                <a16:creationId xmlns:a16="http://schemas.microsoft.com/office/drawing/2014/main" id="{DD664297-CD16-D6A7-6C2C-574E959237F8}"/>
              </a:ext>
            </a:extLst>
          </p:cNvPr>
          <p:cNvPicPr>
            <a:picLocks noChangeAspect="1"/>
          </p:cNvPicPr>
          <p:nvPr/>
        </p:nvPicPr>
        <p:blipFill>
          <a:blip r:embed="rId4"/>
          <a:stretch>
            <a:fillRect/>
          </a:stretch>
        </p:blipFill>
        <p:spPr>
          <a:xfrm>
            <a:off x="5642561" y="1184310"/>
            <a:ext cx="5533099" cy="3423549"/>
          </a:xfrm>
          <a:prstGeom prst="rect">
            <a:avLst/>
          </a:prstGeom>
        </p:spPr>
      </p:pic>
      <p:sp>
        <p:nvSpPr>
          <p:cNvPr id="2" name="TextBox 1">
            <a:extLst>
              <a:ext uri="{FF2B5EF4-FFF2-40B4-BE49-F238E27FC236}">
                <a16:creationId xmlns:a16="http://schemas.microsoft.com/office/drawing/2014/main" id="{6B7ED365-FE9C-A6E3-26F1-85560184414E}"/>
              </a:ext>
            </a:extLst>
          </p:cNvPr>
          <p:cNvSpPr txBox="1"/>
          <p:nvPr/>
        </p:nvSpPr>
        <p:spPr>
          <a:xfrm>
            <a:off x="430306" y="4966447"/>
            <a:ext cx="3863788" cy="1354217"/>
          </a:xfrm>
          <a:prstGeom prst="rect">
            <a:avLst/>
          </a:prstGeom>
          <a:noFill/>
        </p:spPr>
        <p:txBody>
          <a:bodyPr wrap="square" rtlCol="0">
            <a:spAutoFit/>
          </a:bodyPr>
          <a:lstStyle/>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Sir Ken Robinson</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James Veitch</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Simon Sinek</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Brene Brown</a:t>
            </a:r>
          </a:p>
        </p:txBody>
      </p:sp>
      <p:sp>
        <p:nvSpPr>
          <p:cNvPr id="5" name="TextBox 4">
            <a:extLst>
              <a:ext uri="{FF2B5EF4-FFF2-40B4-BE49-F238E27FC236}">
                <a16:creationId xmlns:a16="http://schemas.microsoft.com/office/drawing/2014/main" id="{2F47696B-989B-3728-063E-B57FADBD3778}"/>
              </a:ext>
            </a:extLst>
          </p:cNvPr>
          <p:cNvSpPr txBox="1"/>
          <p:nvPr/>
        </p:nvSpPr>
        <p:spPr>
          <a:xfrm>
            <a:off x="5862919" y="4903694"/>
            <a:ext cx="3863788" cy="1354217"/>
          </a:xfrm>
          <a:prstGeom prst="rect">
            <a:avLst/>
          </a:prstGeom>
          <a:noFill/>
        </p:spPr>
        <p:txBody>
          <a:bodyPr wrap="square" rtlCol="0">
            <a:spAutoFit/>
          </a:bodyPr>
          <a:lstStyle/>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Gendler</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Iseult Gillespie</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Emma Bryce </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Daniel Finkel</a:t>
            </a:r>
          </a:p>
          <a:p>
            <a:pPr marL="342900" indent="-342900">
              <a:buAutoNum type="arabicPeriod"/>
            </a:pPr>
            <a:r>
              <a:rPr lang="en-US" sz="1600" dirty="0">
                <a:solidFill>
                  <a:schemeClr val="bg1"/>
                </a:solidFill>
                <a:latin typeface="Cambria" panose="02040503050406030204" pitchFamily="18" charset="0"/>
                <a:ea typeface="Cambria" panose="02040503050406030204" pitchFamily="18" charset="0"/>
              </a:rPr>
              <a:t>Alex Rosenthal</a:t>
            </a:r>
          </a:p>
        </p:txBody>
      </p:sp>
      <p:cxnSp>
        <p:nvCxnSpPr>
          <p:cNvPr id="8" name="Straight Connector 7">
            <a:extLst>
              <a:ext uri="{FF2B5EF4-FFF2-40B4-BE49-F238E27FC236}">
                <a16:creationId xmlns:a16="http://schemas.microsoft.com/office/drawing/2014/main" id="{835C355A-3F25-D2F9-A59F-F0A79799621A}"/>
              </a:ext>
            </a:extLst>
          </p:cNvPr>
          <p:cNvCxnSpPr/>
          <p:nvPr/>
        </p:nvCxnSpPr>
        <p:spPr>
          <a:xfrm>
            <a:off x="5504330" y="775042"/>
            <a:ext cx="0" cy="58140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036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Top</a:t>
            </a:r>
            <a:r>
              <a:rPr lang="en-US" b="1" dirty="0">
                <a:solidFill>
                  <a:schemeClr val="bg1"/>
                </a:solidFill>
                <a:latin typeface="Cambria" panose="02040503050406030204" pitchFamily="18" charset="0"/>
                <a:ea typeface="Cambria" panose="02040503050406030204" pitchFamily="18" charset="0"/>
              </a:rPr>
              <a:t> Titles</a:t>
            </a:r>
          </a:p>
        </p:txBody>
      </p:sp>
      <p:sp>
        <p:nvSpPr>
          <p:cNvPr id="17" name="TextBox 16">
            <a:extLst>
              <a:ext uri="{FF2B5EF4-FFF2-40B4-BE49-F238E27FC236}">
                <a16:creationId xmlns:a16="http://schemas.microsoft.com/office/drawing/2014/main" id="{0F6A3D20-C05C-08CA-A1A5-DE2B8C99047E}"/>
              </a:ext>
            </a:extLst>
          </p:cNvPr>
          <p:cNvSpPr txBox="1"/>
          <p:nvPr/>
        </p:nvSpPr>
        <p:spPr>
          <a:xfrm>
            <a:off x="5732208" y="712289"/>
            <a:ext cx="496244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Duration</a:t>
            </a:r>
            <a:r>
              <a:rPr lang="en-US" b="1" dirty="0">
                <a:solidFill>
                  <a:schemeClr val="bg1"/>
                </a:solidFill>
                <a:latin typeface="Cambria" panose="02040503050406030204" pitchFamily="18" charset="0"/>
                <a:ea typeface="Cambria" panose="02040503050406030204" pitchFamily="18" charset="0"/>
              </a:rPr>
              <a:t>  V/s  Views</a:t>
            </a:r>
          </a:p>
        </p:txBody>
      </p:sp>
      <p:pic>
        <p:nvPicPr>
          <p:cNvPr id="5" name="Picture 4">
            <a:extLst>
              <a:ext uri="{FF2B5EF4-FFF2-40B4-BE49-F238E27FC236}">
                <a16:creationId xmlns:a16="http://schemas.microsoft.com/office/drawing/2014/main" id="{368D87E8-573E-94F6-9B00-030B22734AC1}"/>
              </a:ext>
            </a:extLst>
          </p:cNvPr>
          <p:cNvPicPr>
            <a:picLocks noChangeAspect="1"/>
          </p:cNvPicPr>
          <p:nvPr/>
        </p:nvPicPr>
        <p:blipFill>
          <a:blip r:embed="rId3"/>
          <a:stretch>
            <a:fillRect/>
          </a:stretch>
        </p:blipFill>
        <p:spPr>
          <a:xfrm>
            <a:off x="88024" y="1013980"/>
            <a:ext cx="5269606" cy="5844019"/>
          </a:xfrm>
          <a:prstGeom prst="rect">
            <a:avLst/>
          </a:prstGeom>
        </p:spPr>
      </p:pic>
      <p:pic>
        <p:nvPicPr>
          <p:cNvPr id="10" name="Picture 9">
            <a:extLst>
              <a:ext uri="{FF2B5EF4-FFF2-40B4-BE49-F238E27FC236}">
                <a16:creationId xmlns:a16="http://schemas.microsoft.com/office/drawing/2014/main" id="{2E5452D2-9BDD-E72E-D425-DFEA4964F9AC}"/>
              </a:ext>
            </a:extLst>
          </p:cNvPr>
          <p:cNvPicPr>
            <a:picLocks noChangeAspect="1"/>
          </p:cNvPicPr>
          <p:nvPr/>
        </p:nvPicPr>
        <p:blipFill rotWithShape="1">
          <a:blip r:embed="rId4"/>
          <a:srcRect t="5767"/>
          <a:stretch/>
        </p:blipFill>
        <p:spPr>
          <a:xfrm>
            <a:off x="5534930" y="1131489"/>
            <a:ext cx="4424571" cy="2980171"/>
          </a:xfrm>
          <a:prstGeom prst="rect">
            <a:avLst/>
          </a:prstGeom>
        </p:spPr>
      </p:pic>
      <p:sp>
        <p:nvSpPr>
          <p:cNvPr id="12" name="TextBox 11">
            <a:extLst>
              <a:ext uri="{FF2B5EF4-FFF2-40B4-BE49-F238E27FC236}">
                <a16:creationId xmlns:a16="http://schemas.microsoft.com/office/drawing/2014/main" id="{05DB7399-1E03-812F-F4D1-B6F64C32C8DE}"/>
              </a:ext>
            </a:extLst>
          </p:cNvPr>
          <p:cNvSpPr txBox="1"/>
          <p:nvPr/>
        </p:nvSpPr>
        <p:spPr>
          <a:xfrm>
            <a:off x="5767571" y="4282207"/>
            <a:ext cx="6065345"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Duration plot is heavily influenced by outliers , &amp; relationship between duration &amp; views is not linear</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 average duration for TED events is around 724 seconds which is 12 minutes </a:t>
            </a:r>
          </a:p>
          <a:p>
            <a:pPr marL="285750" indent="-285750">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Majority of TED events have time-duration of around 970 seconds which approximates to around 16 minutes , which is a very good time duration</a:t>
            </a:r>
          </a:p>
        </p:txBody>
      </p:sp>
      <p:pic>
        <p:nvPicPr>
          <p:cNvPr id="14" name="Picture 13">
            <a:extLst>
              <a:ext uri="{FF2B5EF4-FFF2-40B4-BE49-F238E27FC236}">
                <a16:creationId xmlns:a16="http://schemas.microsoft.com/office/drawing/2014/main" id="{E162CD1F-D28D-9810-68E8-5E279E0E42D4}"/>
              </a:ext>
            </a:extLst>
          </p:cNvPr>
          <p:cNvPicPr>
            <a:picLocks noChangeAspect="1"/>
          </p:cNvPicPr>
          <p:nvPr/>
        </p:nvPicPr>
        <p:blipFill>
          <a:blip r:embed="rId5"/>
          <a:stretch>
            <a:fillRect/>
          </a:stretch>
        </p:blipFill>
        <p:spPr>
          <a:xfrm>
            <a:off x="9846664" y="1272214"/>
            <a:ext cx="2086982" cy="2347379"/>
          </a:xfrm>
          <a:prstGeom prst="rect">
            <a:avLst/>
          </a:prstGeom>
        </p:spPr>
      </p:pic>
      <p:cxnSp>
        <p:nvCxnSpPr>
          <p:cNvPr id="16" name="Straight Connector 15">
            <a:extLst>
              <a:ext uri="{FF2B5EF4-FFF2-40B4-BE49-F238E27FC236}">
                <a16:creationId xmlns:a16="http://schemas.microsoft.com/office/drawing/2014/main" id="{A0D97CF2-4452-AEED-9031-19AA28C7F05C}"/>
              </a:ext>
            </a:extLst>
          </p:cNvPr>
          <p:cNvCxnSpPr>
            <a:cxnSpLocks/>
          </p:cNvCxnSpPr>
          <p:nvPr/>
        </p:nvCxnSpPr>
        <p:spPr>
          <a:xfrm>
            <a:off x="5647765" y="712289"/>
            <a:ext cx="0" cy="589469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58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latin typeface="Cambria" panose="02040503050406030204" pitchFamily="18" charset="0"/>
                <a:ea typeface="Cambria" panose="02040503050406030204" pitchFamily="18" charset="0"/>
              </a:rPr>
              <a:t>Comments</a:t>
            </a:r>
            <a:r>
              <a:rPr lang="en-US" b="1" dirty="0">
                <a:solidFill>
                  <a:schemeClr val="bg1"/>
                </a:solidFill>
                <a:latin typeface="Cambria" panose="02040503050406030204" pitchFamily="18" charset="0"/>
                <a:ea typeface="Cambria" panose="02040503050406030204" pitchFamily="18" charset="0"/>
              </a:rPr>
              <a:t>  V/s  Views</a:t>
            </a:r>
          </a:p>
        </p:txBody>
      </p:sp>
      <p:sp>
        <p:nvSpPr>
          <p:cNvPr id="12" name="TextBox 11">
            <a:extLst>
              <a:ext uri="{FF2B5EF4-FFF2-40B4-BE49-F238E27FC236}">
                <a16:creationId xmlns:a16="http://schemas.microsoft.com/office/drawing/2014/main" id="{05DB7399-1E03-812F-F4D1-B6F64C32C8DE}"/>
              </a:ext>
            </a:extLst>
          </p:cNvPr>
          <p:cNvSpPr txBox="1"/>
          <p:nvPr/>
        </p:nvSpPr>
        <p:spPr>
          <a:xfrm>
            <a:off x="258354" y="4202092"/>
            <a:ext cx="1135990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There is slight correlation but it is heavily influenced by outliers </a:t>
            </a:r>
          </a:p>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TED events receive an average of 90 , which is very less considering the popularity of TED events .</a:t>
            </a:r>
          </a:p>
          <a:p>
            <a:pPr marL="285750" indent="-285750">
              <a:lnSpc>
                <a:spcPct val="150000"/>
              </a:lnSpc>
              <a:buFont typeface="Arial" panose="020B0604020202020204" pitchFamily="34" charset="0"/>
              <a:buChar char="•"/>
            </a:pPr>
            <a:r>
              <a:rPr lang="en-US" sz="1600" i="1" dirty="0">
                <a:solidFill>
                  <a:schemeClr val="bg1"/>
                </a:solidFill>
                <a:latin typeface="Cambria" panose="02040503050406030204" pitchFamily="18" charset="0"/>
                <a:ea typeface="Cambria" panose="02040503050406030204" pitchFamily="18" charset="0"/>
              </a:rPr>
              <a:t>The maximum count of comments received are greater than 188 . </a:t>
            </a:r>
          </a:p>
        </p:txBody>
      </p:sp>
      <p:pic>
        <p:nvPicPr>
          <p:cNvPr id="3" name="Picture 2">
            <a:extLst>
              <a:ext uri="{FF2B5EF4-FFF2-40B4-BE49-F238E27FC236}">
                <a16:creationId xmlns:a16="http://schemas.microsoft.com/office/drawing/2014/main" id="{5F0B41E6-E849-DC06-6D3D-BC4561232FAF}"/>
              </a:ext>
            </a:extLst>
          </p:cNvPr>
          <p:cNvPicPr>
            <a:picLocks noChangeAspect="1"/>
          </p:cNvPicPr>
          <p:nvPr/>
        </p:nvPicPr>
        <p:blipFill>
          <a:blip r:embed="rId3"/>
          <a:stretch>
            <a:fillRect/>
          </a:stretch>
        </p:blipFill>
        <p:spPr>
          <a:xfrm>
            <a:off x="117229" y="1184310"/>
            <a:ext cx="4785775" cy="3017782"/>
          </a:xfrm>
          <a:prstGeom prst="rect">
            <a:avLst/>
          </a:prstGeom>
        </p:spPr>
      </p:pic>
      <p:pic>
        <p:nvPicPr>
          <p:cNvPr id="7" name="Picture 6">
            <a:extLst>
              <a:ext uri="{FF2B5EF4-FFF2-40B4-BE49-F238E27FC236}">
                <a16:creationId xmlns:a16="http://schemas.microsoft.com/office/drawing/2014/main" id="{047182C0-A43E-C28B-00C1-73A037E2C5E1}"/>
              </a:ext>
            </a:extLst>
          </p:cNvPr>
          <p:cNvPicPr>
            <a:picLocks noChangeAspect="1"/>
          </p:cNvPicPr>
          <p:nvPr/>
        </p:nvPicPr>
        <p:blipFill>
          <a:blip r:embed="rId4"/>
          <a:stretch>
            <a:fillRect/>
          </a:stretch>
        </p:blipFill>
        <p:spPr>
          <a:xfrm>
            <a:off x="5209980" y="1304964"/>
            <a:ext cx="2086981" cy="2478142"/>
          </a:xfrm>
          <a:prstGeom prst="rect">
            <a:avLst/>
          </a:prstGeom>
        </p:spPr>
      </p:pic>
    </p:spTree>
    <p:extLst>
      <p:ext uri="{BB962C8B-B14F-4D97-AF65-F5344CB8AC3E}">
        <p14:creationId xmlns:p14="http://schemas.microsoft.com/office/powerpoint/2010/main" val="71215600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1444</Words>
  <Application>Microsoft Office PowerPoint</Application>
  <PresentationFormat>Widescreen</PresentationFormat>
  <Paragraphs>173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Montserrat</vt:lpstr>
      <vt:lpstr>Times New Roman</vt:lpstr>
      <vt:lpstr>Wingdings</vt:lpstr>
      <vt:lpstr>Simple Light</vt:lpstr>
      <vt:lpstr>Capstone Project - II SUPERVISED LEARNING -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Regression Airbnb Bookings Analysis </dc:title>
  <dc:creator>Mayuri chougule std 7th A</dc:creator>
  <cp:lastModifiedBy>Mayuri chougule std 7th A</cp:lastModifiedBy>
  <cp:revision>22</cp:revision>
  <dcterms:created xsi:type="dcterms:W3CDTF">2022-11-26T14:00:29Z</dcterms:created>
  <dcterms:modified xsi:type="dcterms:W3CDTF">2023-01-21T05:46:28Z</dcterms:modified>
</cp:coreProperties>
</file>