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20"/>
  </p:notesMasterIdLst>
  <p:sldIdLst>
    <p:sldId id="256" r:id="rId2"/>
    <p:sldId id="257" r:id="rId3"/>
    <p:sldId id="258" r:id="rId4"/>
    <p:sldId id="259" r:id="rId5"/>
    <p:sldId id="260" r:id="rId6"/>
    <p:sldId id="261" r:id="rId7"/>
    <p:sldId id="275" r:id="rId8"/>
    <p:sldId id="274" r:id="rId9"/>
    <p:sldId id="262" r:id="rId10"/>
    <p:sldId id="263" r:id="rId11"/>
    <p:sldId id="264" r:id="rId12"/>
    <p:sldId id="265" r:id="rId13"/>
    <p:sldId id="269" r:id="rId14"/>
    <p:sldId id="270" r:id="rId15"/>
    <p:sldId id="271" r:id="rId16"/>
    <p:sldId id="272" r:id="rId17"/>
    <p:sldId id="266"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4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Click to move the slide</a:t>
            </a:r>
          </a:p>
        </p:txBody>
      </p:sp>
      <p:sp>
        <p:nvSpPr>
          <p:cNvPr id="83"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84"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 </a:t>
            </a:r>
          </a:p>
        </p:txBody>
      </p:sp>
      <p:sp>
        <p:nvSpPr>
          <p:cNvPr id="85"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 </a:t>
            </a:r>
          </a:p>
        </p:txBody>
      </p:sp>
      <p:sp>
        <p:nvSpPr>
          <p:cNvPr id="86"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 </a:t>
            </a:r>
          </a:p>
        </p:txBody>
      </p:sp>
      <p:sp>
        <p:nvSpPr>
          <p:cNvPr id="87" name="PlaceHolder 6"/>
          <p:cNvSpPr>
            <a:spLocks noGrp="1"/>
          </p:cNvSpPr>
          <p:nvPr>
            <p:ph type="sldNum"/>
          </p:nvPr>
        </p:nvSpPr>
        <p:spPr>
          <a:xfrm>
            <a:off x="4278960" y="10157400"/>
            <a:ext cx="3280680" cy="534240"/>
          </a:xfrm>
          <a:prstGeom prst="rect">
            <a:avLst/>
          </a:prstGeom>
        </p:spPr>
        <p:txBody>
          <a:bodyPr lIns="0" tIns="0" rIns="0" bIns="0" anchor="b"/>
          <a:lstStyle/>
          <a:p>
            <a:pPr algn="r"/>
            <a:fld id="{C233F6A6-20D1-4432-A9F4-6A6C46C1C74E}"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noRot="1" noChangeAspect="1"/>
          </p:cNvSpPr>
          <p:nvPr>
            <p:ph type="sldImg"/>
          </p:nvPr>
        </p:nvSpPr>
        <p:spPr>
          <a:xfrm>
            <a:off x="1143000" y="685800"/>
            <a:ext cx="4572000" cy="3429000"/>
          </a:xfrm>
          <a:prstGeom prst="rect">
            <a:avLst/>
          </a:prstGeom>
        </p:spPr>
      </p:sp>
      <p:sp>
        <p:nvSpPr>
          <p:cNvPr id="109" name="PlaceHolder 2"/>
          <p:cNvSpPr>
            <a:spLocks noGrp="1"/>
          </p:cNvSpPr>
          <p:nvPr>
            <p:ph type="body"/>
          </p:nvPr>
        </p:nvSpPr>
        <p:spPr>
          <a:xfrm>
            <a:off x="685800" y="4343400"/>
            <a:ext cx="5485680" cy="4114080"/>
          </a:xfrm>
          <a:prstGeom prst="rect">
            <a:avLst/>
          </a:prstGeom>
        </p:spPr>
        <p:txBody>
          <a:bodyPr lIns="0" tIns="0" rIns="0" bIns="0"/>
          <a:lstStyle/>
          <a:p>
            <a:pPr marL="216000" indent="-216000">
              <a:lnSpc>
                <a:spcPct val="100000"/>
              </a:lnSpc>
            </a:pPr>
            <a:r>
              <a:rPr lang="en-US" sz="2000" b="0" strike="noStrike" spc="-1">
                <a:latin typeface="Arial"/>
              </a:rPr>
              <a:t>This template can be used as a starter file to give updates for project milestones.</a:t>
            </a:r>
          </a:p>
          <a:p>
            <a:pPr marL="216000" indent="-216000">
              <a:lnSpc>
                <a:spcPct val="100000"/>
              </a:lnSpc>
            </a:pPr>
            <a:endParaRPr lang="en-US" sz="2000" b="0" strike="noStrike" spc="-1">
              <a:latin typeface="Arial"/>
            </a:endParaRPr>
          </a:p>
          <a:p>
            <a:pPr marL="216000" indent="-216000">
              <a:lnSpc>
                <a:spcPct val="100000"/>
              </a:lnSpc>
            </a:pPr>
            <a:r>
              <a:rPr lang="en-US" sz="1000" b="1" strike="noStrike" spc="-1">
                <a:latin typeface="Arial"/>
              </a:rPr>
              <a:t>Sections</a:t>
            </a:r>
            <a:endParaRPr lang="en-US" sz="1000" b="0" strike="noStrike" spc="-1">
              <a:latin typeface="Arial"/>
            </a:endParaRPr>
          </a:p>
          <a:p>
            <a:pPr marL="216000" indent="-216000">
              <a:lnSpc>
                <a:spcPct val="100000"/>
              </a:lnSpc>
            </a:pPr>
            <a:r>
              <a:rPr lang="en-US" sz="1000" b="0" strike="noStrike" spc="-1">
                <a:latin typeface="Arial"/>
              </a:rPr>
              <a:t>Right-click on a slide to add sections. Sections can help to organize your slides or facilitate collaboration between multiple authors.</a:t>
            </a:r>
          </a:p>
          <a:p>
            <a:pPr marL="216000" indent="-216000">
              <a:lnSpc>
                <a:spcPct val="100000"/>
              </a:lnSpc>
            </a:pPr>
            <a:endParaRPr lang="en-US" sz="1000" b="0" strike="noStrike" spc="-1">
              <a:latin typeface="Arial"/>
            </a:endParaRPr>
          </a:p>
          <a:p>
            <a:pPr marL="216000" indent="-216000">
              <a:lnSpc>
                <a:spcPct val="100000"/>
              </a:lnSpc>
            </a:pPr>
            <a:r>
              <a:rPr lang="en-US" sz="1000" b="1" strike="noStrike" spc="-1">
                <a:latin typeface="Arial"/>
              </a:rPr>
              <a:t>Notes</a:t>
            </a:r>
            <a:endParaRPr lang="en-US" sz="1000" b="0" strike="noStrike" spc="-1">
              <a:latin typeface="Arial"/>
            </a:endParaRPr>
          </a:p>
          <a:p>
            <a:pPr marL="216000" indent="-216000">
              <a:lnSpc>
                <a:spcPct val="100000"/>
              </a:lnSpc>
            </a:pPr>
            <a:r>
              <a:rPr lang="en-US" sz="1000" b="0" strike="noStrike" spc="-1">
                <a:latin typeface="Arial"/>
              </a:rPr>
              <a:t>Use the Notes section for delivery notes or to provide additional details for the audience. View these notes in Presentation View during your presentation. </a:t>
            </a:r>
          </a:p>
          <a:p>
            <a:pPr marL="216000" indent="-216000">
              <a:lnSpc>
                <a:spcPct val="100000"/>
              </a:lnSpc>
            </a:pPr>
            <a:r>
              <a:rPr lang="en-US" sz="1000" b="0" strike="noStrike" spc="-1">
                <a:latin typeface="Arial"/>
              </a:rPr>
              <a:t>Keep in mind the font size (important for accessibility, visibility, videotaping, and online production)</a:t>
            </a:r>
          </a:p>
          <a:p>
            <a:pPr marL="216000" indent="-216000">
              <a:lnSpc>
                <a:spcPct val="100000"/>
              </a:lnSpc>
            </a:pPr>
            <a:endParaRPr lang="en-US" sz="1000" b="0" strike="noStrike" spc="-1">
              <a:latin typeface="Arial"/>
            </a:endParaRPr>
          </a:p>
          <a:p>
            <a:pPr marL="216000" indent="-216000">
              <a:lnSpc>
                <a:spcPct val="100000"/>
              </a:lnSpc>
            </a:pPr>
            <a:r>
              <a:rPr lang="en-US" sz="1000" b="1" strike="noStrike" spc="-1">
                <a:latin typeface="Arial"/>
              </a:rPr>
              <a:t>Coordinated colors </a:t>
            </a:r>
            <a:endParaRPr lang="en-US" sz="1000" b="0" strike="noStrike" spc="-1">
              <a:latin typeface="Arial"/>
            </a:endParaRPr>
          </a:p>
          <a:p>
            <a:pPr marL="216000" indent="-216000">
              <a:lnSpc>
                <a:spcPct val="100000"/>
              </a:lnSpc>
            </a:pPr>
            <a:r>
              <a:rPr lang="en-US" sz="1000" b="0" strike="noStrike" spc="-1">
                <a:latin typeface="Arial"/>
              </a:rPr>
              <a:t>Pay particular attention to the graphs, charts, and text boxes. </a:t>
            </a:r>
          </a:p>
          <a:p>
            <a:pPr marL="216000" indent="-216000">
              <a:lnSpc>
                <a:spcPct val="100000"/>
              </a:lnSpc>
            </a:pPr>
            <a:r>
              <a:rPr lang="en-US" sz="1000" b="0" strike="noStrike" spc="-1">
                <a:latin typeface="Arial"/>
              </a:rPr>
              <a:t>Consider that attendees will print in black and white or grayscale. Run a test print to make sure your colors work when printed in pure black and white and grayscale.</a:t>
            </a:r>
          </a:p>
          <a:p>
            <a:pPr marL="216000" indent="-216000">
              <a:lnSpc>
                <a:spcPct val="100000"/>
              </a:lnSpc>
            </a:pPr>
            <a:endParaRPr lang="en-US" sz="1000" b="0" strike="noStrike" spc="-1">
              <a:latin typeface="Arial"/>
            </a:endParaRPr>
          </a:p>
          <a:p>
            <a:pPr marL="216000" indent="-216000">
              <a:lnSpc>
                <a:spcPct val="100000"/>
              </a:lnSpc>
            </a:pPr>
            <a:r>
              <a:rPr lang="en-US" sz="1000" b="1" strike="noStrike" spc="-1">
                <a:latin typeface="Arial"/>
              </a:rPr>
              <a:t>Graphics, tables, and graphs</a:t>
            </a:r>
            <a:endParaRPr lang="en-US" sz="1000" b="0" strike="noStrike" spc="-1">
              <a:latin typeface="Arial"/>
            </a:endParaRPr>
          </a:p>
          <a:p>
            <a:pPr marL="216000" indent="-216000">
              <a:lnSpc>
                <a:spcPct val="100000"/>
              </a:lnSpc>
            </a:pPr>
            <a:r>
              <a:rPr lang="en-US" sz="1000" b="0" strike="noStrike" spc="-1">
                <a:latin typeface="Arial"/>
              </a:rPr>
              <a:t>Keep it simple: If possible, use consistent, non-distracting styles and colors.</a:t>
            </a:r>
          </a:p>
          <a:p>
            <a:pPr marL="216000" indent="-216000">
              <a:lnSpc>
                <a:spcPct val="100000"/>
              </a:lnSpc>
            </a:pPr>
            <a:r>
              <a:rPr lang="en-US" sz="1000" b="0" strike="noStrike" spc="-1">
                <a:latin typeface="Arial"/>
              </a:rPr>
              <a:t>Label all graphs and tables.</a:t>
            </a:r>
          </a:p>
          <a:p>
            <a:pPr marL="216000" indent="-216000">
              <a:lnSpc>
                <a:spcPct val="100000"/>
              </a:lnSpc>
            </a:pPr>
            <a:endParaRPr lang="en-US" sz="1000" b="0" strike="noStrike" spc="-1">
              <a:latin typeface="Arial"/>
            </a:endParaRPr>
          </a:p>
          <a:p>
            <a:pPr marL="216000" indent="-216000">
              <a:lnSpc>
                <a:spcPct val="100000"/>
              </a:lnSpc>
            </a:pPr>
            <a:endParaRPr lang="en-US" sz="1000" b="0" strike="noStrike" spc="-1">
              <a:latin typeface="Arial"/>
            </a:endParaRPr>
          </a:p>
        </p:txBody>
      </p:sp>
      <p:sp>
        <p:nvSpPr>
          <p:cNvPr id="110"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70484F6-BAC2-432D-A213-3019806CE872}" type="slidenum">
              <a:rPr lang="en-US" sz="1200" b="0" strike="noStrike" spc="-1">
                <a:solidFill>
                  <a:srgbClr val="000000"/>
                </a:solidFill>
                <a:latin typeface="+mn-lt"/>
                <a:ea typeface="+mn-ea"/>
              </a:rPr>
              <a:t>1</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1143000" y="685800"/>
            <a:ext cx="4572000" cy="3429000"/>
          </a:xfrm>
          <a:prstGeom prst="rect">
            <a:avLst/>
          </a:prstGeom>
        </p:spPr>
      </p:sp>
      <p:sp>
        <p:nvSpPr>
          <p:cNvPr id="112" name="PlaceHolder 2"/>
          <p:cNvSpPr>
            <a:spLocks noGrp="1"/>
          </p:cNvSpPr>
          <p:nvPr>
            <p:ph type="body"/>
          </p:nvPr>
        </p:nvSpPr>
        <p:spPr>
          <a:xfrm>
            <a:off x="685800" y="4343400"/>
            <a:ext cx="5485680" cy="4114080"/>
          </a:xfrm>
          <a:prstGeom prst="rect">
            <a:avLst/>
          </a:prstGeom>
        </p:spPr>
        <p:txBody>
          <a:bodyPr lIns="0" tIns="0" rIns="0" bIns="0">
            <a:normAutofit/>
          </a:bodyPr>
          <a:lstStyle/>
          <a:p>
            <a:pPr marL="216000" indent="-215640">
              <a:lnSpc>
                <a:spcPct val="100000"/>
              </a:lnSpc>
            </a:pPr>
            <a:r>
              <a:rPr lang="en-US" sz="2000" b="0" strike="noStrike" spc="-1">
                <a:latin typeface="Arial"/>
              </a:rPr>
              <a:t>What is the project about?</a:t>
            </a:r>
          </a:p>
          <a:p>
            <a:pPr marL="216000" indent="-215640">
              <a:lnSpc>
                <a:spcPct val="100000"/>
              </a:lnSpc>
            </a:pPr>
            <a:r>
              <a:rPr lang="en-US" sz="2000" b="0" strike="noStrike" spc="-1">
                <a:latin typeface="Arial"/>
              </a:rPr>
              <a:t>Define the goal of this project</a:t>
            </a:r>
          </a:p>
          <a:p>
            <a:pPr marL="216000" indent="-215640">
              <a:lnSpc>
                <a:spcPct val="100000"/>
              </a:lnSpc>
            </a:pPr>
            <a:r>
              <a:rPr lang="en-US" sz="2000" b="0" strike="noStrike" spc="-1">
                <a:latin typeface="Arial"/>
              </a:rPr>
              <a:t>Is it similar to projects in the past or is it a new effort?</a:t>
            </a:r>
          </a:p>
          <a:p>
            <a:pPr marL="216000" indent="-215640">
              <a:lnSpc>
                <a:spcPct val="100000"/>
              </a:lnSpc>
            </a:pPr>
            <a:r>
              <a:rPr lang="en-US" sz="2000" b="0" strike="noStrike" spc="-1">
                <a:latin typeface="Arial"/>
              </a:rPr>
              <a:t>Define the scope of this project</a:t>
            </a:r>
          </a:p>
          <a:p>
            <a:pPr marL="216000" indent="-215640">
              <a:lnSpc>
                <a:spcPct val="100000"/>
              </a:lnSpc>
            </a:pPr>
            <a:r>
              <a:rPr lang="en-US" sz="2000" b="0" strike="noStrike" spc="-1">
                <a:latin typeface="Arial"/>
              </a:rPr>
              <a:t>Is it an independent project or is it related to other projects?</a:t>
            </a:r>
          </a:p>
          <a:p>
            <a:pPr marL="216000" indent="-215640">
              <a:lnSpc>
                <a:spcPct val="100000"/>
              </a:lnSpc>
            </a:pPr>
            <a:endParaRPr lang="en-US" sz="2000" b="0" strike="noStrike" spc="-1">
              <a:latin typeface="Arial"/>
            </a:endParaRPr>
          </a:p>
          <a:p>
            <a:pPr marL="216000" indent="-215640">
              <a:lnSpc>
                <a:spcPct val="100000"/>
              </a:lnSpc>
            </a:pPr>
            <a:r>
              <a:rPr lang="en-US" sz="2000" b="0" strike="noStrike" spc="-1">
                <a:latin typeface="Arial"/>
              </a:rPr>
              <a:t>* Note that this slide is not necessary for weekly status meetings</a:t>
            </a:r>
          </a:p>
          <a:p>
            <a:pPr marL="216000" indent="-215640">
              <a:lnSpc>
                <a:spcPct val="100000"/>
              </a:lnSpc>
            </a:pPr>
            <a:endParaRPr lang="en-US" sz="2000" b="0" strike="noStrike" spc="-1">
              <a:latin typeface="Arial"/>
            </a:endParaRPr>
          </a:p>
        </p:txBody>
      </p:sp>
      <p:sp>
        <p:nvSpPr>
          <p:cNvPr id="113"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C6C5159-3F40-4A13-B18E-11E1BDAEEAE3}" type="slidenum">
              <a:rPr lang="en-US" sz="1200" b="0" strike="noStrike" spc="-1">
                <a:solidFill>
                  <a:srgbClr val="000000"/>
                </a:solidFill>
                <a:latin typeface="+mn-lt"/>
                <a:ea typeface="+mn-ea"/>
              </a:rPr>
              <a:t>4</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1143000" y="685800"/>
            <a:ext cx="4572000" cy="3429000"/>
          </a:xfrm>
          <a:prstGeom prst="rect">
            <a:avLst/>
          </a:prstGeom>
        </p:spPr>
      </p:sp>
      <p:sp>
        <p:nvSpPr>
          <p:cNvPr id="115" name="PlaceHolder 2"/>
          <p:cNvSpPr>
            <a:spLocks noGrp="1"/>
          </p:cNvSpPr>
          <p:nvPr>
            <p:ph type="body"/>
          </p:nvPr>
        </p:nvSpPr>
        <p:spPr>
          <a:xfrm>
            <a:off x="685800" y="4343400"/>
            <a:ext cx="5485680" cy="4114080"/>
          </a:xfrm>
          <a:prstGeom prst="rect">
            <a:avLst/>
          </a:prstGeom>
        </p:spPr>
        <p:txBody>
          <a:bodyPr lIns="0" tIns="0" rIns="0" bIns="0">
            <a:normAutofit/>
          </a:bodyPr>
          <a:lstStyle/>
          <a:p>
            <a:pPr marL="216000" indent="-215640">
              <a:lnSpc>
                <a:spcPct val="100000"/>
              </a:lnSpc>
            </a:pPr>
            <a:r>
              <a:rPr lang="en-US" sz="2000" b="0" strike="noStrike" spc="-1">
                <a:latin typeface="Arial"/>
              </a:rPr>
              <a:t>* If any of these issues caused a schedule delay or need to be discussed further, include details in next slide.</a:t>
            </a:r>
          </a:p>
          <a:p>
            <a:pPr marL="216000" indent="-215640">
              <a:lnSpc>
                <a:spcPct val="100000"/>
              </a:lnSpc>
            </a:pPr>
            <a:endParaRPr lang="en-US" sz="2000" b="0" strike="noStrike" spc="-1">
              <a:latin typeface="Arial"/>
            </a:endParaRPr>
          </a:p>
        </p:txBody>
      </p:sp>
      <p:sp>
        <p:nvSpPr>
          <p:cNvPr id="116"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748D074-B70E-494F-87CC-3EC7966D58E6}" type="slidenum">
              <a:rPr lang="en-US" sz="1200" b="0" strike="noStrike" spc="-1">
                <a:solidFill>
                  <a:srgbClr val="000000"/>
                </a:solidFill>
                <a:latin typeface="+mn-lt"/>
                <a:ea typeface="+mn-ea"/>
              </a:rPr>
              <a:t>5</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noRot="1" noChangeAspect="1"/>
          </p:cNvSpPr>
          <p:nvPr>
            <p:ph type="sldImg"/>
          </p:nvPr>
        </p:nvSpPr>
        <p:spPr>
          <a:xfrm>
            <a:off x="1143000" y="685800"/>
            <a:ext cx="4572000" cy="3429000"/>
          </a:xfrm>
          <a:prstGeom prst="rect">
            <a:avLst/>
          </a:prstGeom>
        </p:spPr>
      </p:sp>
      <p:sp>
        <p:nvSpPr>
          <p:cNvPr id="118" name="PlaceHolder 2"/>
          <p:cNvSpPr>
            <a:spLocks noGrp="1"/>
          </p:cNvSpPr>
          <p:nvPr>
            <p:ph type="body"/>
          </p:nvPr>
        </p:nvSpPr>
        <p:spPr>
          <a:xfrm>
            <a:off x="685800" y="4343400"/>
            <a:ext cx="5485680" cy="4114080"/>
          </a:xfrm>
          <a:prstGeom prst="rect">
            <a:avLst/>
          </a:prstGeom>
        </p:spPr>
        <p:txBody>
          <a:bodyPr lIns="0" tIns="0" rIns="0" bIns="0">
            <a:normAutofit/>
          </a:bodyPr>
          <a:lstStyle/>
          <a:p>
            <a:pPr marL="216000" indent="-215640">
              <a:lnSpc>
                <a:spcPct val="100000"/>
              </a:lnSpc>
            </a:pPr>
            <a:r>
              <a:rPr lang="en-US" sz="2000" b="0" strike="noStrike" spc="-1">
                <a:latin typeface="Arial"/>
              </a:rPr>
              <a:t>Duplicate this slide as necessary if there is more than one issue.</a:t>
            </a:r>
          </a:p>
          <a:p>
            <a:pPr marL="216000" indent="-215640">
              <a:lnSpc>
                <a:spcPct val="100000"/>
              </a:lnSpc>
            </a:pPr>
            <a:r>
              <a:rPr lang="en-US" sz="2000" b="0" strike="noStrike" spc="-1">
                <a:latin typeface="Arial"/>
              </a:rPr>
              <a:t>This and related slides can be moved to the appendix or hidden if necessary.</a:t>
            </a:r>
          </a:p>
        </p:txBody>
      </p:sp>
      <p:sp>
        <p:nvSpPr>
          <p:cNvPr id="119"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B40C5D3-B2C4-4D1B-BBC2-ADAA77FA406D}" type="slidenum">
              <a:rPr lang="en-US" sz="1200" b="0" strike="noStrike" spc="-1">
                <a:solidFill>
                  <a:srgbClr val="000000"/>
                </a:solidFill>
                <a:latin typeface="+mn-lt"/>
                <a:ea typeface="+mn-ea"/>
              </a:rPr>
              <a:t>6</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noRot="1" noChangeAspect="1"/>
          </p:cNvSpPr>
          <p:nvPr>
            <p:ph type="sldImg"/>
          </p:nvPr>
        </p:nvSpPr>
        <p:spPr>
          <a:xfrm>
            <a:off x="1143000" y="685800"/>
            <a:ext cx="4572000" cy="3429000"/>
          </a:xfrm>
          <a:prstGeom prst="rect">
            <a:avLst/>
          </a:prstGeom>
        </p:spPr>
      </p:sp>
      <p:sp>
        <p:nvSpPr>
          <p:cNvPr id="118" name="PlaceHolder 2"/>
          <p:cNvSpPr>
            <a:spLocks noGrp="1"/>
          </p:cNvSpPr>
          <p:nvPr>
            <p:ph type="body"/>
          </p:nvPr>
        </p:nvSpPr>
        <p:spPr>
          <a:xfrm>
            <a:off x="685800" y="4343400"/>
            <a:ext cx="5485680" cy="4114080"/>
          </a:xfrm>
          <a:prstGeom prst="rect">
            <a:avLst/>
          </a:prstGeom>
        </p:spPr>
        <p:txBody>
          <a:bodyPr lIns="0" tIns="0" rIns="0" bIns="0">
            <a:normAutofit/>
          </a:bodyPr>
          <a:lstStyle/>
          <a:p>
            <a:pPr marL="216000" indent="-215640">
              <a:lnSpc>
                <a:spcPct val="100000"/>
              </a:lnSpc>
            </a:pPr>
            <a:r>
              <a:rPr lang="en-US" sz="2000" b="0" strike="noStrike" spc="-1">
                <a:latin typeface="Arial"/>
              </a:rPr>
              <a:t>Duplicate this slide as necessary if there is more than one issue.</a:t>
            </a:r>
          </a:p>
          <a:p>
            <a:pPr marL="216000" indent="-215640">
              <a:lnSpc>
                <a:spcPct val="100000"/>
              </a:lnSpc>
            </a:pPr>
            <a:r>
              <a:rPr lang="en-US" sz="2000" b="0" strike="noStrike" spc="-1">
                <a:latin typeface="Arial"/>
              </a:rPr>
              <a:t>This and related slides can be moved to the appendix or hidden if necessary.</a:t>
            </a:r>
          </a:p>
        </p:txBody>
      </p:sp>
      <p:sp>
        <p:nvSpPr>
          <p:cNvPr id="119"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B40C5D3-B2C4-4D1B-BBC2-ADAA77FA406D}" type="slidenum">
              <a:rPr lang="en-US" sz="1200" b="0" strike="noStrike" spc="-1">
                <a:solidFill>
                  <a:srgbClr val="000000"/>
                </a:solidFill>
                <a:latin typeface="+mn-lt"/>
                <a:ea typeface="+mn-ea"/>
              </a:rPr>
              <a:t>7</a:t>
            </a:fld>
            <a:endParaRPr lang="en-US" sz="1200" b="0" strike="noStrike" spc="-1">
              <a:latin typeface="Arial"/>
            </a:endParaRPr>
          </a:p>
        </p:txBody>
      </p:sp>
    </p:spTree>
    <p:extLst>
      <p:ext uri="{BB962C8B-B14F-4D97-AF65-F5344CB8AC3E}">
        <p14:creationId xmlns:p14="http://schemas.microsoft.com/office/powerpoint/2010/main" val="1193555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noRot="1" noChangeAspect="1"/>
          </p:cNvSpPr>
          <p:nvPr>
            <p:ph type="sldImg"/>
          </p:nvPr>
        </p:nvSpPr>
        <p:spPr>
          <a:xfrm>
            <a:off x="1143000" y="685800"/>
            <a:ext cx="4572000" cy="3429000"/>
          </a:xfrm>
          <a:prstGeom prst="rect">
            <a:avLst/>
          </a:prstGeom>
        </p:spPr>
      </p:sp>
      <p:sp>
        <p:nvSpPr>
          <p:cNvPr id="121" name="PlaceHolder 2"/>
          <p:cNvSpPr>
            <a:spLocks noGrp="1"/>
          </p:cNvSpPr>
          <p:nvPr>
            <p:ph type="body"/>
          </p:nvPr>
        </p:nvSpPr>
        <p:spPr>
          <a:xfrm>
            <a:off x="685800" y="4343400"/>
            <a:ext cx="5485680" cy="4114080"/>
          </a:xfrm>
          <a:prstGeom prst="rect">
            <a:avLst/>
          </a:prstGeom>
        </p:spPr>
        <p:txBody>
          <a:bodyPr lIns="0" tIns="0" rIns="0" bIns="0">
            <a:normAutofit/>
          </a:bodyPr>
          <a:lstStyle/>
          <a:p>
            <a:pPr marL="216000" indent="-215640">
              <a:lnSpc>
                <a:spcPct val="100000"/>
              </a:lnSpc>
            </a:pPr>
            <a:r>
              <a:rPr lang="en-US" sz="2000" b="0" strike="noStrike" spc="-1">
                <a:latin typeface="Arial"/>
              </a:rPr>
              <a:t>* If any of these issues caused a schedule delay or need to be discussed further, include details in next slide.</a:t>
            </a:r>
          </a:p>
          <a:p>
            <a:pPr marL="216000" indent="-215640">
              <a:lnSpc>
                <a:spcPct val="100000"/>
              </a:lnSpc>
            </a:pPr>
            <a:endParaRPr lang="en-US" sz="2000" b="0" strike="noStrike" spc="-1">
              <a:latin typeface="Arial"/>
            </a:endParaRPr>
          </a:p>
        </p:txBody>
      </p:sp>
      <p:sp>
        <p:nvSpPr>
          <p:cNvPr id="122"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AAB3F1C-913C-4837-A06F-655741146AAE}" type="slidenum">
              <a:rPr lang="en-US" sz="1200" b="0" strike="noStrike" spc="-1">
                <a:solidFill>
                  <a:srgbClr val="000000"/>
                </a:solidFill>
                <a:latin typeface="+mn-lt"/>
                <a:ea typeface="+mn-ea"/>
              </a:rPr>
              <a:t>10</a:t>
            </a:fld>
            <a:endParaRPr lang="en-US"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1143000" y="685800"/>
            <a:ext cx="4572000" cy="3429000"/>
          </a:xfrm>
          <a:prstGeom prst="rect">
            <a:avLst/>
          </a:prstGeom>
        </p:spPr>
      </p:sp>
      <p:sp>
        <p:nvSpPr>
          <p:cNvPr id="124" name="PlaceHolder 2"/>
          <p:cNvSpPr>
            <a:spLocks noGrp="1"/>
          </p:cNvSpPr>
          <p:nvPr>
            <p:ph type="body"/>
          </p:nvPr>
        </p:nvSpPr>
        <p:spPr>
          <a:xfrm>
            <a:off x="685800" y="4343400"/>
            <a:ext cx="5485680" cy="4114080"/>
          </a:xfrm>
          <a:prstGeom prst="rect">
            <a:avLst/>
          </a:prstGeom>
        </p:spPr>
        <p:txBody>
          <a:bodyPr lIns="0" tIns="0" rIns="0" bIns="0">
            <a:normAutofit/>
          </a:bodyPr>
          <a:lstStyle/>
          <a:p>
            <a:pPr marL="216000" indent="-215640">
              <a:lnSpc>
                <a:spcPct val="100000"/>
              </a:lnSpc>
            </a:pPr>
            <a:r>
              <a:rPr lang="en-US" sz="2000" b="0" strike="noStrike" spc="-1">
                <a:latin typeface="Arial"/>
              </a:rPr>
              <a:t>* If any of these issues caused a schedule delay or need to be discussed further, include details in next slide.</a:t>
            </a:r>
          </a:p>
          <a:p>
            <a:pPr marL="216000" indent="-215640">
              <a:lnSpc>
                <a:spcPct val="100000"/>
              </a:lnSpc>
            </a:pPr>
            <a:endParaRPr lang="en-US" sz="2000" b="0" strike="noStrike" spc="-1">
              <a:latin typeface="Arial"/>
            </a:endParaRPr>
          </a:p>
        </p:txBody>
      </p:sp>
      <p:sp>
        <p:nvSpPr>
          <p:cNvPr id="125"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126DD2F-9C49-461C-85F2-75A806575AA9}" type="slidenum">
              <a:rPr lang="en-US" sz="1200" b="0" strike="noStrike" spc="-1">
                <a:solidFill>
                  <a:srgbClr val="000000"/>
                </a:solidFill>
                <a:latin typeface="+mn-lt"/>
                <a:ea typeface="+mn-ea"/>
              </a:rPr>
              <a:t>11</a:t>
            </a:fld>
            <a:endParaRPr lang="en-U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noRot="1" noChangeAspect="1"/>
          </p:cNvSpPr>
          <p:nvPr>
            <p:ph type="sldImg"/>
          </p:nvPr>
        </p:nvSpPr>
        <p:spPr>
          <a:xfrm>
            <a:off x="1143000" y="685800"/>
            <a:ext cx="4572000" cy="3429000"/>
          </a:xfrm>
          <a:prstGeom prst="rect">
            <a:avLst/>
          </a:prstGeom>
        </p:spPr>
      </p:sp>
      <p:sp>
        <p:nvSpPr>
          <p:cNvPr id="127" name="PlaceHolder 2"/>
          <p:cNvSpPr>
            <a:spLocks noGrp="1"/>
          </p:cNvSpPr>
          <p:nvPr>
            <p:ph type="body"/>
          </p:nvPr>
        </p:nvSpPr>
        <p:spPr>
          <a:xfrm>
            <a:off x="685800" y="4343400"/>
            <a:ext cx="5485680" cy="4114080"/>
          </a:xfrm>
          <a:prstGeom prst="rect">
            <a:avLst/>
          </a:prstGeom>
        </p:spPr>
        <p:txBody>
          <a:bodyPr lIns="0" tIns="0" rIns="0" bIns="0">
            <a:normAutofit/>
          </a:bodyPr>
          <a:lstStyle/>
          <a:p>
            <a:endParaRPr lang="en-US" sz="2000" b="0" strike="noStrike" spc="-1">
              <a:latin typeface="Arial"/>
            </a:endParaRPr>
          </a:p>
        </p:txBody>
      </p:sp>
      <p:sp>
        <p:nvSpPr>
          <p:cNvPr id="128"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FF2CB61-F4E1-43B9-8669-B0C16397E325}" type="slidenum">
              <a:rPr lang="en-US" sz="1200" b="0" strike="noStrike" spc="-1">
                <a:solidFill>
                  <a:srgbClr val="000000"/>
                </a:solidFill>
                <a:latin typeface="+mn-lt"/>
                <a:ea typeface="+mn-ea"/>
              </a:rPr>
              <a:t>17</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7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8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3" name="Picture 6"/>
          <p:cNvPicPr/>
          <p:nvPr/>
        </p:nvPicPr>
        <p:blipFill>
          <a:blip r:embed="rId14"/>
          <a:srcRect l="-142"/>
          <a:stretch/>
        </p:blipFill>
        <p:spPr>
          <a:xfrm>
            <a:off x="-13320" y="0"/>
            <a:ext cx="9156600" cy="659880"/>
          </a:xfrm>
          <a:prstGeom prst="rect">
            <a:avLst/>
          </a:prstGeom>
          <a:ln>
            <a:noFill/>
          </a:ln>
        </p:spPr>
      </p:pic>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45"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Orphanage.jpg"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Adoption(1).jp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Donor(1).jp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Use%20Case%20Diagram.jp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FinalER.jp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391766" y="870736"/>
            <a:ext cx="8001120" cy="17091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b="0" strike="noStrike" spc="-1" dirty="0">
                <a:solidFill>
                  <a:srgbClr val="000000"/>
                </a:solidFill>
                <a:latin typeface="Georgia"/>
              </a:rPr>
              <a:t>Orphanage Management System</a:t>
            </a:r>
            <a:endParaRPr lang="en-US" sz="4000" b="0" strike="noStrike" spc="-1" dirty="0">
              <a:latin typeface="Arial"/>
            </a:endParaRPr>
          </a:p>
        </p:txBody>
      </p:sp>
      <p:sp>
        <p:nvSpPr>
          <p:cNvPr id="89" name="CustomShape 2"/>
          <p:cNvSpPr/>
          <p:nvPr/>
        </p:nvSpPr>
        <p:spPr>
          <a:xfrm>
            <a:off x="4278086" y="4680857"/>
            <a:ext cx="3494314" cy="11713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320"/>
              </a:spcBef>
            </a:pPr>
            <a:r>
              <a:rPr lang="en-US" sz="2000" b="0" strike="noStrike" spc="-1" dirty="0">
                <a:solidFill>
                  <a:srgbClr val="000000"/>
                </a:solidFill>
                <a:latin typeface="Georgia"/>
              </a:rPr>
              <a:t>Presented by Group 5</a:t>
            </a:r>
          </a:p>
          <a:p>
            <a:pPr>
              <a:lnSpc>
                <a:spcPct val="100000"/>
              </a:lnSpc>
              <a:spcBef>
                <a:spcPts val="320"/>
              </a:spcBef>
            </a:pPr>
            <a:r>
              <a:rPr lang="en-US" sz="2000" spc="-1" dirty="0">
                <a:solidFill>
                  <a:srgbClr val="000000"/>
                </a:solidFill>
                <a:latin typeface="Times New Roman" panose="02020603050405020304" pitchFamily="18" charset="0"/>
                <a:cs typeface="Times New Roman" panose="02020603050405020304" pitchFamily="18" charset="0"/>
              </a:rPr>
              <a:t>28.11.2019</a:t>
            </a:r>
            <a:endParaRPr lang="en-US" sz="2000" b="0" strike="noStrike" spc="-1" dirty="0">
              <a:latin typeface="Times New Roman" panose="02020603050405020304" pitchFamily="18" charset="0"/>
              <a:cs typeface="Times New Roman" panose="02020603050405020304" pitchFamily="18" charset="0"/>
            </a:endParaRPr>
          </a:p>
        </p:txBody>
      </p:sp>
    </p:spTree>
  </p:cSld>
  <p:clrMapOvr>
    <a:masterClrMapping/>
  </p:clrMapOvr>
  <p:transition spd="slow">
    <p:blinds dir="vert"/>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457200" y="914400"/>
            <a:ext cx="8228880" cy="91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1" dirty="0">
                <a:solidFill>
                  <a:srgbClr val="000000"/>
                </a:solidFill>
                <a:latin typeface="Georgia"/>
              </a:rPr>
              <a:t>System Requirement</a:t>
            </a:r>
            <a:endParaRPr lang="en-US" sz="2800" b="0" strike="noStrike" spc="-1" dirty="0">
              <a:latin typeface="Arial"/>
            </a:endParaRPr>
          </a:p>
        </p:txBody>
      </p:sp>
      <p:sp>
        <p:nvSpPr>
          <p:cNvPr id="103" name="CustomShape 2"/>
          <p:cNvSpPr/>
          <p:nvPr/>
        </p:nvSpPr>
        <p:spPr>
          <a:xfrm>
            <a:off x="457200" y="1828800"/>
            <a:ext cx="8228880" cy="42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b="0" i="1" strike="noStrike" spc="-1" dirty="0">
                <a:solidFill>
                  <a:srgbClr val="000000"/>
                </a:solidFill>
                <a:latin typeface="Times New Roman"/>
              </a:rPr>
              <a:t>Hardware requirement</a:t>
            </a:r>
            <a:endParaRPr lang="en-US" sz="2000" b="0" i="1" strike="noStrike" spc="-1" dirty="0">
              <a:latin typeface="Arial"/>
            </a:endParaRPr>
          </a:p>
          <a:p>
            <a:pPr marL="854075" indent="-342900">
              <a:buFont typeface="Arial" panose="020B0604020202020204" pitchFamily="34" charset="0"/>
              <a:buChar char="•"/>
            </a:pPr>
            <a:r>
              <a:rPr lang="en-US" sz="2000" b="0" strike="noStrike" spc="-1" dirty="0">
                <a:solidFill>
                  <a:srgbClr val="000000"/>
                </a:solidFill>
                <a:latin typeface="Times New Roman"/>
              </a:rPr>
              <a:t>A person computer (Pentium 4, 500Mhz or higher recommendation)</a:t>
            </a:r>
            <a:endParaRPr lang="en-US" sz="2000" b="0" strike="noStrike" spc="-1" dirty="0">
              <a:latin typeface="Arial"/>
            </a:endParaRPr>
          </a:p>
          <a:p>
            <a:pPr marL="854075" indent="-342900">
              <a:buFont typeface="Arial" panose="020B0604020202020204" pitchFamily="34" charset="0"/>
              <a:buChar char="•"/>
            </a:pPr>
            <a:r>
              <a:rPr lang="en-US" sz="2000" b="0" strike="noStrike" spc="-1" dirty="0">
                <a:solidFill>
                  <a:srgbClr val="000000"/>
                </a:solidFill>
                <a:latin typeface="Times New Roman"/>
              </a:rPr>
              <a:t>Minimum RAM of 500Mb</a:t>
            </a:r>
            <a:endParaRPr lang="en-US" sz="2000" b="0" strike="noStrike" spc="-1" dirty="0">
              <a:latin typeface="Arial"/>
            </a:endParaRPr>
          </a:p>
          <a:p>
            <a:pPr marL="854075" indent="-342900">
              <a:buFont typeface="Arial" panose="020B0604020202020204" pitchFamily="34" charset="0"/>
              <a:buChar char="•"/>
            </a:pPr>
            <a:r>
              <a:rPr lang="en-US" sz="2000" b="0" strike="noStrike" spc="-1" dirty="0">
                <a:solidFill>
                  <a:srgbClr val="000000"/>
                </a:solidFill>
                <a:latin typeface="Times New Roman"/>
              </a:rPr>
              <a:t>Un-interrupted Power Supply</a:t>
            </a:r>
            <a:endParaRPr lang="en-US" sz="2000" b="0" strike="noStrike" spc="-1" dirty="0">
              <a:latin typeface="Arial"/>
            </a:endParaRPr>
          </a:p>
          <a:p>
            <a:endParaRPr lang="en-US" sz="2000" spc="-1" dirty="0">
              <a:solidFill>
                <a:srgbClr val="000000"/>
              </a:solidFill>
              <a:latin typeface="Times New Roman"/>
            </a:endParaRPr>
          </a:p>
          <a:p>
            <a:endParaRPr lang="en-US" sz="2000" b="0" strike="noStrike" spc="-1" dirty="0">
              <a:latin typeface="Arial"/>
            </a:endParaRPr>
          </a:p>
          <a:p>
            <a:r>
              <a:rPr lang="en-US" sz="2000" b="0" i="1" strike="noStrike" spc="-1" dirty="0">
                <a:solidFill>
                  <a:srgbClr val="000000"/>
                </a:solidFill>
                <a:latin typeface="Times New Roman"/>
              </a:rPr>
              <a:t>Software requirement</a:t>
            </a:r>
            <a:endParaRPr lang="en-US" sz="2000" b="0" i="1" strike="noStrike" spc="-1" dirty="0">
              <a:latin typeface="Arial"/>
            </a:endParaRPr>
          </a:p>
          <a:p>
            <a:pPr marL="914400" indent="-342900">
              <a:buFont typeface="Arial" panose="020B0604020202020204" pitchFamily="34" charset="0"/>
              <a:buChar char="•"/>
            </a:pPr>
            <a:r>
              <a:rPr lang="en-US" sz="2000" b="0" strike="noStrike" spc="-1" dirty="0">
                <a:solidFill>
                  <a:srgbClr val="000000"/>
                </a:solidFill>
                <a:latin typeface="Times New Roman"/>
              </a:rPr>
              <a:t>Minimum of window XP</a:t>
            </a:r>
            <a:endParaRPr lang="en-US" sz="2000" b="0" strike="noStrike" spc="-1" dirty="0">
              <a:latin typeface="Arial"/>
            </a:endParaRPr>
          </a:p>
          <a:p>
            <a:pPr marL="914400" indent="-342900">
              <a:buFont typeface="Arial" panose="020B0604020202020204" pitchFamily="34" charset="0"/>
              <a:buChar char="•"/>
            </a:pPr>
            <a:r>
              <a:rPr lang="en-US" sz="2000" b="0" strike="noStrike" spc="-1" dirty="0">
                <a:solidFill>
                  <a:srgbClr val="000000"/>
                </a:solidFill>
                <a:latin typeface="Times New Roman"/>
              </a:rPr>
              <a:t>MySQL or SQL</a:t>
            </a:r>
            <a:endParaRPr lang="en-US" sz="2000" b="0" strike="noStrike" spc="-1" dirty="0">
              <a:latin typeface="Arial"/>
            </a:endParaRPr>
          </a:p>
          <a:p>
            <a:pPr marL="914400" indent="-342900">
              <a:buFont typeface="Arial" panose="020B0604020202020204" pitchFamily="34" charset="0"/>
              <a:buChar char="•"/>
            </a:pPr>
            <a:r>
              <a:rPr lang="en-US" sz="2000" b="0" strike="noStrike" spc="-1" dirty="0">
                <a:solidFill>
                  <a:srgbClr val="000000"/>
                </a:solidFill>
                <a:latin typeface="Times New Roman"/>
              </a:rPr>
              <a:t>Internet Services</a:t>
            </a:r>
            <a:endParaRPr lang="en-US" sz="2000" b="0" strike="noStrike" spc="-1" dirty="0">
              <a:latin typeface="Arial"/>
            </a:endParaRPr>
          </a:p>
          <a:p>
            <a:pPr marL="343080">
              <a:lnSpc>
                <a:spcPct val="150000"/>
              </a:lnSpc>
            </a:pPr>
            <a:endParaRPr lang="en-US" sz="2000" b="0" strike="noStrike" spc="-1" dirty="0">
              <a:latin typeface="Arial"/>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457200" y="914400"/>
            <a:ext cx="8228880" cy="913680"/>
          </a:xfrm>
          <a:prstGeom prst="rect">
            <a:avLst/>
          </a:prstGeom>
          <a:noFill/>
          <a:ln>
            <a:noFill/>
          </a:ln>
        </p:spPr>
        <p:style>
          <a:lnRef idx="0">
            <a:scrgbClr r="0" g="0" b="0"/>
          </a:lnRef>
          <a:fillRef idx="0">
            <a:scrgbClr r="0" g="0" b="0"/>
          </a:fillRef>
          <a:effectRef idx="0">
            <a:scrgbClr r="0" g="0" b="0"/>
          </a:effectRef>
          <a:fontRef idx="minor"/>
        </p:style>
      </p:sp>
      <p:sp>
        <p:nvSpPr>
          <p:cNvPr id="105" name="CustomShape 2"/>
          <p:cNvSpPr/>
          <p:nvPr/>
        </p:nvSpPr>
        <p:spPr>
          <a:xfrm>
            <a:off x="457200" y="914400"/>
            <a:ext cx="8228880" cy="5211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000" b="0" i="1" strike="noStrike" spc="-1" dirty="0">
                <a:solidFill>
                  <a:srgbClr val="000000"/>
                </a:solidFill>
                <a:latin typeface="Times New Roman" panose="02020603050405020304" pitchFamily="18" charset="0"/>
                <a:cs typeface="Times New Roman" panose="02020603050405020304" pitchFamily="18" charset="0"/>
              </a:rPr>
              <a:t>Functional Requirement</a:t>
            </a:r>
            <a:endParaRPr lang="en-US" sz="2000" b="0" i="1" strike="noStrike" spc="-1" dirty="0">
              <a:latin typeface="Times New Roman" panose="02020603050405020304" pitchFamily="18" charset="0"/>
              <a:cs typeface="Times New Roman" panose="02020603050405020304" pitchFamily="18" charset="0"/>
            </a:endParaRPr>
          </a:p>
          <a:p>
            <a:pPr marL="793750" indent="-342900">
              <a:buFont typeface="Arial" panose="020B0604020202020204" pitchFamily="34" charset="0"/>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Display the information of Orphanage</a:t>
            </a:r>
            <a:endParaRPr lang="en-US" sz="2000" b="0" strike="noStrike" spc="-1" dirty="0">
              <a:latin typeface="Times New Roman" panose="02020603050405020304" pitchFamily="18" charset="0"/>
              <a:cs typeface="Times New Roman" panose="02020603050405020304" pitchFamily="18" charset="0"/>
            </a:endParaRPr>
          </a:p>
          <a:p>
            <a:pPr marL="793750" indent="-342900">
              <a:buFont typeface="Arial" panose="020B0604020202020204" pitchFamily="34" charset="0"/>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Add the Orphan’s information</a:t>
            </a:r>
            <a:endParaRPr lang="en-US" sz="2000" b="0" strike="noStrike" spc="-1" dirty="0">
              <a:latin typeface="Times New Roman" panose="02020603050405020304" pitchFamily="18" charset="0"/>
              <a:cs typeface="Times New Roman" panose="02020603050405020304" pitchFamily="18" charset="0"/>
            </a:endParaRPr>
          </a:p>
          <a:p>
            <a:pPr marL="793750" indent="-342900">
              <a:buFont typeface="Arial" panose="020B0604020202020204" pitchFamily="34" charset="0"/>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Check the donor  and adoptive parent’s information</a:t>
            </a:r>
            <a:endParaRPr lang="en-US" sz="2000" b="0" strike="noStrike" spc="-1" dirty="0">
              <a:latin typeface="Times New Roman" panose="02020603050405020304" pitchFamily="18" charset="0"/>
              <a:cs typeface="Times New Roman" panose="02020603050405020304" pitchFamily="18" charset="0"/>
            </a:endParaRPr>
          </a:p>
          <a:p>
            <a:pPr marL="793750" indent="-342900">
              <a:buFont typeface="Arial" panose="020B0604020202020204" pitchFamily="34" charset="0"/>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 Define the rules for adoptive parent </a:t>
            </a:r>
          </a:p>
          <a:p>
            <a:pPr marL="793750" indent="-342900">
              <a:buFont typeface="Arial" panose="020B0604020202020204" pitchFamily="34" charset="0"/>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Fill the adoptive parent’s information must be corrected and completed</a:t>
            </a:r>
            <a:endParaRPr lang="en-US" sz="2000" b="0" strike="noStrike" spc="-1" dirty="0">
              <a:latin typeface="Times New Roman" panose="02020603050405020304" pitchFamily="18" charset="0"/>
              <a:cs typeface="Times New Roman" panose="02020603050405020304" pitchFamily="18" charset="0"/>
            </a:endParaRPr>
          </a:p>
          <a:p>
            <a:endParaRPr lang="en-US" sz="2000" b="0" strike="noStrike" spc="-1" dirty="0">
              <a:latin typeface="Times New Roman" panose="02020603050405020304" pitchFamily="18" charset="0"/>
              <a:cs typeface="Times New Roman" panose="02020603050405020304" pitchFamily="18" charset="0"/>
            </a:endParaRPr>
          </a:p>
          <a:p>
            <a:pPr>
              <a:lnSpc>
                <a:spcPct val="115000"/>
              </a:lnSpc>
              <a:spcAft>
                <a:spcPts val="1001"/>
              </a:spcAft>
            </a:pPr>
            <a:r>
              <a:rPr lang="en-US" sz="2000" b="0" i="1" strike="noStrike" spc="-1" dirty="0">
                <a:solidFill>
                  <a:srgbClr val="000000"/>
                </a:solidFill>
                <a:latin typeface="Times New Roman" panose="02020603050405020304" pitchFamily="18" charset="0"/>
                <a:cs typeface="Times New Roman" panose="02020603050405020304" pitchFamily="18" charset="0"/>
              </a:rPr>
              <a:t>Non-Functional Requirement</a:t>
            </a:r>
            <a:endParaRPr lang="en-US" sz="2000" b="0" i="1" strike="noStrike" spc="-1" dirty="0">
              <a:latin typeface="Times New Roman" panose="02020603050405020304" pitchFamily="18" charset="0"/>
              <a:ea typeface="Calibri"/>
              <a:cs typeface="Times New Roman" panose="02020603050405020304" pitchFamily="18" charset="0"/>
            </a:endParaRPr>
          </a:p>
          <a:p>
            <a:pPr marL="749300" indent="-342900">
              <a:buFont typeface="Arial" panose="020B0604020202020204" pitchFamily="34" charset="0"/>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Security: Secure all the data of users and orphan and orphanage</a:t>
            </a:r>
          </a:p>
          <a:p>
            <a:pPr marL="749300" indent="-342900">
              <a:buFont typeface="Arial" panose="020B0604020202020204" pitchFamily="34" charset="0"/>
              <a:buChar char="•"/>
            </a:pPr>
            <a:r>
              <a:rPr lang="en-US" sz="2000" spc="-1" dirty="0">
                <a:solidFill>
                  <a:srgbClr val="000000"/>
                </a:solidFill>
                <a:latin typeface="Times New Roman" panose="02020603050405020304" pitchFamily="18" charset="0"/>
                <a:cs typeface="Times New Roman" panose="02020603050405020304" pitchFamily="18" charset="0"/>
              </a:rPr>
              <a:t>Reliability: Orphanage, donor and adoptive parent can be reliable on  OMS system because this system support the information detail for them.  Orphanage can be reliable on adoptive parent about their detail information. Donor can be reliable on orphanage about donation’s balance. </a:t>
            </a:r>
          </a:p>
          <a:p>
            <a:pPr marL="749300" indent="-342900">
              <a:buFont typeface="Arial" panose="020B0604020202020204" pitchFamily="34" charset="0"/>
              <a:buChar char="•"/>
            </a:pPr>
            <a:endParaRPr lang="en-US" sz="2000" b="0" strike="noStrike" spc="-1" dirty="0">
              <a:solidFill>
                <a:srgbClr val="000000"/>
              </a:solidFill>
              <a:latin typeface="Times New Roman" panose="02020603050405020304" pitchFamily="18" charset="0"/>
              <a:cs typeface="Times New Roman" panose="02020603050405020304" pitchFamily="18" charset="0"/>
            </a:endParaRPr>
          </a:p>
          <a:p>
            <a:pPr marL="749300" indent="-342900">
              <a:buFont typeface="Arial" panose="020B0604020202020204" pitchFamily="34" charset="0"/>
              <a:buChar char="•"/>
            </a:pPr>
            <a:endParaRPr lang="en-US" sz="2000" b="0" strike="noStrike" spc="-1" dirty="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D7E977-4497-48C9-AABD-4BE43F6E3F69}"/>
              </a:ext>
            </a:extLst>
          </p:cNvPr>
          <p:cNvSpPr txBox="1"/>
          <p:nvPr/>
        </p:nvSpPr>
        <p:spPr>
          <a:xfrm>
            <a:off x="242163" y="436211"/>
            <a:ext cx="779256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System Flow Diagram</a:t>
            </a:r>
          </a:p>
        </p:txBody>
      </p:sp>
      <p:sp>
        <p:nvSpPr>
          <p:cNvPr id="3" name="TextBox 2">
            <a:extLst>
              <a:ext uri="{FF2B5EF4-FFF2-40B4-BE49-F238E27FC236}">
                <a16:creationId xmlns:a16="http://schemas.microsoft.com/office/drawing/2014/main" id="{41495A56-0EE6-4F28-9BC4-9AF1B8CF7EBB}"/>
              </a:ext>
            </a:extLst>
          </p:cNvPr>
          <p:cNvSpPr txBox="1"/>
          <p:nvPr/>
        </p:nvSpPr>
        <p:spPr>
          <a:xfrm>
            <a:off x="8417691" y="6037467"/>
            <a:ext cx="1861457" cy="369332"/>
          </a:xfrm>
          <a:prstGeom prst="rect">
            <a:avLst/>
          </a:prstGeom>
          <a:noFill/>
        </p:spPr>
        <p:txBody>
          <a:bodyPr wrap="square" rtlCol="0">
            <a:spAutoFit/>
          </a:bodyPr>
          <a:lstStyle/>
          <a:p>
            <a:r>
              <a:rPr lang="en-US" dirty="0">
                <a:hlinkClick r:id="rId2" action="ppaction://hlinkfile"/>
              </a:rPr>
              <a:t>Detail</a:t>
            </a:r>
            <a:endParaRPr lang="en-US" dirty="0"/>
          </a:p>
        </p:txBody>
      </p:sp>
      <p:pic>
        <p:nvPicPr>
          <p:cNvPr id="6" name="Picture 5">
            <a:extLst>
              <a:ext uri="{FF2B5EF4-FFF2-40B4-BE49-F238E27FC236}">
                <a16:creationId xmlns:a16="http://schemas.microsoft.com/office/drawing/2014/main" id="{C2394B6E-B84C-4C93-A08B-BD3C0D1FA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94" y="897876"/>
            <a:ext cx="7792565" cy="6432314"/>
          </a:xfrm>
          <a:prstGeom prst="rect">
            <a:avLst/>
          </a:prstGeom>
        </p:spPr>
      </p:pic>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23808D-E42F-4F2E-8986-C3E7953EFA23}"/>
              </a:ext>
            </a:extLst>
          </p:cNvPr>
          <p:cNvSpPr txBox="1"/>
          <p:nvPr/>
        </p:nvSpPr>
        <p:spPr>
          <a:xfrm>
            <a:off x="6672943" y="6161314"/>
            <a:ext cx="1208314" cy="369332"/>
          </a:xfrm>
          <a:prstGeom prst="rect">
            <a:avLst/>
          </a:prstGeom>
          <a:noFill/>
        </p:spPr>
        <p:txBody>
          <a:bodyPr wrap="square" rtlCol="0">
            <a:spAutoFit/>
          </a:bodyPr>
          <a:lstStyle/>
          <a:p>
            <a:r>
              <a:rPr lang="en-US" dirty="0">
                <a:hlinkClick r:id="rId2" action="ppaction://hlinkfile"/>
              </a:rPr>
              <a:t>Detail</a:t>
            </a:r>
            <a:endParaRPr lang="en-US" dirty="0"/>
          </a:p>
        </p:txBody>
      </p:sp>
      <p:pic>
        <p:nvPicPr>
          <p:cNvPr id="4" name="Picture 3">
            <a:extLst>
              <a:ext uri="{FF2B5EF4-FFF2-40B4-BE49-F238E27FC236}">
                <a16:creationId xmlns:a16="http://schemas.microsoft.com/office/drawing/2014/main" id="{5492F1DA-BAFF-4912-9796-DE3C6319E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3398" y="659566"/>
            <a:ext cx="4229546" cy="5501748"/>
          </a:xfrm>
          <a:prstGeom prst="rect">
            <a:avLst/>
          </a:prstGeom>
        </p:spPr>
      </p:pic>
    </p:spTree>
    <p:extLst>
      <p:ext uri="{BB962C8B-B14F-4D97-AF65-F5344CB8AC3E}">
        <p14:creationId xmlns:p14="http://schemas.microsoft.com/office/powerpoint/2010/main" val="2777130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6228DC-9467-48CC-A06B-36B5CB4CD927}"/>
              </a:ext>
            </a:extLst>
          </p:cNvPr>
          <p:cNvSpPr txBox="1"/>
          <p:nvPr/>
        </p:nvSpPr>
        <p:spPr>
          <a:xfrm>
            <a:off x="6270172" y="5986787"/>
            <a:ext cx="1023257" cy="369332"/>
          </a:xfrm>
          <a:prstGeom prst="rect">
            <a:avLst/>
          </a:prstGeom>
          <a:noFill/>
        </p:spPr>
        <p:txBody>
          <a:bodyPr wrap="square" rtlCol="0">
            <a:spAutoFit/>
          </a:bodyPr>
          <a:lstStyle/>
          <a:p>
            <a:r>
              <a:rPr lang="en-US" dirty="0">
                <a:hlinkClick r:id="rId2" action="ppaction://hlinkfile"/>
              </a:rPr>
              <a:t>Detail</a:t>
            </a:r>
            <a:endParaRPr lang="en-US" dirty="0"/>
          </a:p>
        </p:txBody>
      </p:sp>
      <p:pic>
        <p:nvPicPr>
          <p:cNvPr id="4" name="Picture 3">
            <a:extLst>
              <a:ext uri="{FF2B5EF4-FFF2-40B4-BE49-F238E27FC236}">
                <a16:creationId xmlns:a16="http://schemas.microsoft.com/office/drawing/2014/main" id="{A2C4869A-65E2-42E3-9342-7D729802AC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7087" y="779489"/>
            <a:ext cx="5429825" cy="5207298"/>
          </a:xfrm>
          <a:prstGeom prst="rect">
            <a:avLst/>
          </a:prstGeom>
        </p:spPr>
      </p:pic>
    </p:spTree>
    <p:extLst>
      <p:ext uri="{BB962C8B-B14F-4D97-AF65-F5344CB8AC3E}">
        <p14:creationId xmlns:p14="http://schemas.microsoft.com/office/powerpoint/2010/main" val="4190070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AB7E-CA65-4713-8132-2146AC762A5F}"/>
              </a:ext>
            </a:extLst>
          </p:cNvPr>
          <p:cNvSpPr>
            <a:spLocks noGrp="1"/>
          </p:cNvSpPr>
          <p:nvPr>
            <p:ph type="title"/>
          </p:nvPr>
        </p:nvSpPr>
        <p:spPr>
          <a:xfrm>
            <a:off x="250371" y="175628"/>
            <a:ext cx="2634343" cy="172714"/>
          </a:xfrm>
        </p:spPr>
        <p:txBody>
          <a:bodyPr/>
          <a:lstStyle/>
          <a:p>
            <a:r>
              <a:rPr lang="en-US" sz="2400" dirty="0">
                <a:latin typeface="Times New Roman" panose="02020603050405020304" pitchFamily="18" charset="0"/>
                <a:cs typeface="Times New Roman" panose="02020603050405020304" pitchFamily="18" charset="0"/>
              </a:rPr>
              <a:t>Use case Diagram</a:t>
            </a:r>
          </a:p>
        </p:txBody>
      </p:sp>
      <p:sp>
        <p:nvSpPr>
          <p:cNvPr id="3" name="TextBox 2">
            <a:extLst>
              <a:ext uri="{FF2B5EF4-FFF2-40B4-BE49-F238E27FC236}">
                <a16:creationId xmlns:a16="http://schemas.microsoft.com/office/drawing/2014/main" id="{91063B34-3975-4D5A-88E7-40CBFCA497C6}"/>
              </a:ext>
            </a:extLst>
          </p:cNvPr>
          <p:cNvSpPr txBox="1"/>
          <p:nvPr/>
        </p:nvSpPr>
        <p:spPr>
          <a:xfrm>
            <a:off x="7184571" y="5954486"/>
            <a:ext cx="903515" cy="370114"/>
          </a:xfrm>
          <a:prstGeom prst="rect">
            <a:avLst/>
          </a:prstGeom>
          <a:noFill/>
        </p:spPr>
        <p:txBody>
          <a:bodyPr wrap="square" rtlCol="0">
            <a:spAutoFit/>
          </a:bodyPr>
          <a:lstStyle/>
          <a:p>
            <a:r>
              <a:rPr lang="en-US" dirty="0">
                <a:hlinkClick r:id="rId2" action="ppaction://hlinkfile"/>
              </a:rPr>
              <a:t>Detail</a:t>
            </a:r>
            <a:endParaRPr lang="en-US" dirty="0"/>
          </a:p>
        </p:txBody>
      </p:sp>
      <p:pic>
        <p:nvPicPr>
          <p:cNvPr id="6" name="Picture 5">
            <a:extLst>
              <a:ext uri="{FF2B5EF4-FFF2-40B4-BE49-F238E27FC236}">
                <a16:creationId xmlns:a16="http://schemas.microsoft.com/office/drawing/2014/main" id="{9823B0DB-1010-4C2A-9A2B-1576CB186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135" y="659566"/>
            <a:ext cx="5270262" cy="5531372"/>
          </a:xfrm>
          <a:prstGeom prst="rect">
            <a:avLst/>
          </a:prstGeom>
        </p:spPr>
      </p:pic>
    </p:spTree>
    <p:extLst>
      <p:ext uri="{BB962C8B-B14F-4D97-AF65-F5344CB8AC3E}">
        <p14:creationId xmlns:p14="http://schemas.microsoft.com/office/powerpoint/2010/main" val="1593333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E2370-CADA-4E7D-B723-8038F2C35C9C}"/>
              </a:ext>
            </a:extLst>
          </p:cNvPr>
          <p:cNvSpPr>
            <a:spLocks noGrp="1"/>
          </p:cNvSpPr>
          <p:nvPr>
            <p:ph type="title"/>
          </p:nvPr>
        </p:nvSpPr>
        <p:spPr>
          <a:xfrm>
            <a:off x="457200" y="489856"/>
            <a:ext cx="8229240" cy="928543"/>
          </a:xfrm>
        </p:spPr>
        <p:txBody>
          <a:bodyPr/>
          <a:lstStyle/>
          <a:p>
            <a:r>
              <a:rPr lang="en-US" sz="2400" dirty="0">
                <a:latin typeface="Times New Roman" panose="02020603050405020304" pitchFamily="18" charset="0"/>
                <a:cs typeface="Times New Roman" panose="02020603050405020304" pitchFamily="18" charset="0"/>
              </a:rPr>
              <a:t>ER Diagram</a:t>
            </a:r>
          </a:p>
        </p:txBody>
      </p:sp>
      <p:sp>
        <p:nvSpPr>
          <p:cNvPr id="4" name="TextBox 3">
            <a:extLst>
              <a:ext uri="{FF2B5EF4-FFF2-40B4-BE49-F238E27FC236}">
                <a16:creationId xmlns:a16="http://schemas.microsoft.com/office/drawing/2014/main" id="{CE96F79C-5DB8-439D-9951-F247FCAFB8D5}"/>
              </a:ext>
            </a:extLst>
          </p:cNvPr>
          <p:cNvSpPr txBox="1"/>
          <p:nvPr/>
        </p:nvSpPr>
        <p:spPr>
          <a:xfrm>
            <a:off x="6999514" y="5889171"/>
            <a:ext cx="1458686" cy="369332"/>
          </a:xfrm>
          <a:prstGeom prst="rect">
            <a:avLst/>
          </a:prstGeom>
          <a:noFill/>
        </p:spPr>
        <p:txBody>
          <a:bodyPr wrap="square" rtlCol="0">
            <a:spAutoFit/>
          </a:bodyPr>
          <a:lstStyle/>
          <a:p>
            <a:r>
              <a:rPr lang="en-US" dirty="0">
                <a:hlinkClick r:id="rId2" action="ppaction://hlinkfile"/>
              </a:rPr>
              <a:t>Detail</a:t>
            </a:r>
            <a:endParaRPr lang="en-US" dirty="0"/>
          </a:p>
        </p:txBody>
      </p:sp>
      <p:pic>
        <p:nvPicPr>
          <p:cNvPr id="5" name="Picture 4">
            <a:extLst>
              <a:ext uri="{FF2B5EF4-FFF2-40B4-BE49-F238E27FC236}">
                <a16:creationId xmlns:a16="http://schemas.microsoft.com/office/drawing/2014/main" id="{E411FEB2-32AA-4D64-9894-6D57C149B7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6112"/>
            <a:ext cx="9144000" cy="4385776"/>
          </a:xfrm>
          <a:prstGeom prst="rect">
            <a:avLst/>
          </a:prstGeom>
        </p:spPr>
      </p:pic>
    </p:spTree>
    <p:extLst>
      <p:ext uri="{BB962C8B-B14F-4D97-AF65-F5344CB8AC3E}">
        <p14:creationId xmlns:p14="http://schemas.microsoft.com/office/powerpoint/2010/main" val="4013763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457200" y="914400"/>
            <a:ext cx="8228880" cy="91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a:lnSpc>
                <a:spcPct val="100000"/>
              </a:lnSpc>
            </a:pPr>
            <a:r>
              <a:rPr lang="en-US" sz="3100" b="0" strike="noStrike" spc="-1">
                <a:solidFill>
                  <a:srgbClr val="000000"/>
                </a:solidFill>
                <a:latin typeface="Georgia"/>
              </a:rPr>
              <a:t>Conclusion</a:t>
            </a:r>
            <a:br/>
            <a:endParaRPr lang="en-US" sz="3100" b="0" strike="noStrike" spc="-1">
              <a:latin typeface="Arial"/>
            </a:endParaRPr>
          </a:p>
        </p:txBody>
      </p:sp>
      <p:sp>
        <p:nvSpPr>
          <p:cNvPr id="107" name="CustomShape 2"/>
          <p:cNvSpPr/>
          <p:nvPr/>
        </p:nvSpPr>
        <p:spPr>
          <a:xfrm>
            <a:off x="457200" y="1828800"/>
            <a:ext cx="8228880" cy="42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buClr>
                <a:srgbClr val="000000"/>
              </a:buClr>
              <a:buSzPct val="130000"/>
              <a:buFont typeface="Arial"/>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The system can help an orphanage to get more donators and adopters as this is designed user-friendly and simply. </a:t>
            </a:r>
          </a:p>
          <a:p>
            <a:pPr marL="343080" indent="-342360">
              <a:lnSpc>
                <a:spcPct val="150000"/>
              </a:lnSpc>
              <a:buClr>
                <a:srgbClr val="000000"/>
              </a:buClr>
              <a:buSzPct val="130000"/>
              <a:buFont typeface="Arial"/>
              <a:buChar char="•"/>
            </a:pPr>
            <a:r>
              <a:rPr lang="en-US" sz="2000" dirty="0">
                <a:solidFill>
                  <a:prstClr val="black"/>
                </a:solidFill>
                <a:latin typeface="Times New Roman" panose="02020603050405020304" pitchFamily="18" charset="0"/>
                <a:cs typeface="Times New Roman" pitchFamily="18" charset="0"/>
              </a:rPr>
              <a:t>The system shows disciplines for adoptive parents to adopt a child.</a:t>
            </a:r>
            <a:endParaRPr lang="en-US" sz="2000" b="0" strike="noStrike" spc="-1" dirty="0">
              <a:solidFill>
                <a:srgbClr val="000000"/>
              </a:solidFill>
              <a:latin typeface="Times New Roman" panose="02020603050405020304" pitchFamily="18" charset="0"/>
              <a:cs typeface="Times New Roman" panose="02020603050405020304" pitchFamily="18" charset="0"/>
            </a:endParaRPr>
          </a:p>
          <a:p>
            <a:pPr marL="343080" indent="-342360">
              <a:lnSpc>
                <a:spcPct val="150000"/>
              </a:lnSpc>
              <a:buClr>
                <a:srgbClr val="000000"/>
              </a:buClr>
              <a:buSzPct val="130000"/>
              <a:buFont typeface="Arial"/>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Orphanage can reduce time and work load in their processes by using OMS.</a:t>
            </a:r>
          </a:p>
          <a:p>
            <a:pPr>
              <a:lnSpc>
                <a:spcPct val="150000"/>
              </a:lnSpc>
            </a:pPr>
            <a:endParaRPr lang="en-US" sz="2000" b="0" strike="noStrike" spc="-1" dirty="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A5D1FF-C14E-4CAA-A293-1EAAEA96A21A}"/>
              </a:ext>
            </a:extLst>
          </p:cNvPr>
          <p:cNvSpPr>
            <a:spLocks noGrp="1"/>
          </p:cNvSpPr>
          <p:nvPr>
            <p:ph type="subTitle"/>
          </p:nvPr>
        </p:nvSpPr>
        <p:spPr/>
        <p:txBody>
          <a:bodyPr/>
          <a:lstStyle/>
          <a:p>
            <a:endParaRPr lang="en-US" dirty="0"/>
          </a:p>
        </p:txBody>
      </p:sp>
      <p:sp>
        <p:nvSpPr>
          <p:cNvPr id="4" name="Rectangle 3">
            <a:extLst>
              <a:ext uri="{FF2B5EF4-FFF2-40B4-BE49-F238E27FC236}">
                <a16:creationId xmlns:a16="http://schemas.microsoft.com/office/drawing/2014/main" id="{6982D414-81E9-461F-8AA1-451137FCE88B}"/>
              </a:ext>
            </a:extLst>
          </p:cNvPr>
          <p:cNvSpPr/>
          <p:nvPr/>
        </p:nvSpPr>
        <p:spPr>
          <a:xfrm>
            <a:off x="2556069" y="2967335"/>
            <a:ext cx="4031873"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  </a:t>
            </a:r>
          </a:p>
        </p:txBody>
      </p:sp>
    </p:spTree>
    <p:extLst>
      <p:ext uri="{BB962C8B-B14F-4D97-AF65-F5344CB8AC3E}">
        <p14:creationId xmlns:p14="http://schemas.microsoft.com/office/powerpoint/2010/main" val="831256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819360"/>
            <a:ext cx="8228880" cy="913680"/>
          </a:xfrm>
          <a:prstGeom prst="rect">
            <a:avLst/>
          </a:prstGeom>
          <a:noFill/>
          <a:ln>
            <a:noFill/>
          </a:ln>
        </p:spPr>
        <p:txBody>
          <a:bodyPr lIns="0" tIns="0" rIns="0" bIns="0" anchor="ctr"/>
          <a:lstStyle/>
          <a:p>
            <a:pPr algn="ctr"/>
            <a:r>
              <a:rPr lang="en-US" sz="4400" b="0" strike="noStrike" spc="-1" dirty="0">
                <a:latin typeface="Times New Roman" panose="02020603050405020304" pitchFamily="18" charset="0"/>
                <a:cs typeface="Times New Roman" panose="02020603050405020304" pitchFamily="18" charset="0"/>
              </a:rPr>
              <a:t>Team Members </a:t>
            </a:r>
          </a:p>
        </p:txBody>
      </p:sp>
      <p:sp>
        <p:nvSpPr>
          <p:cNvPr id="91" name="TextShape 2"/>
          <p:cNvSpPr txBox="1"/>
          <p:nvPr/>
        </p:nvSpPr>
        <p:spPr>
          <a:xfrm>
            <a:off x="457200" y="1952862"/>
            <a:ext cx="8229240" cy="3977280"/>
          </a:xfrm>
          <a:prstGeom prst="rect">
            <a:avLst/>
          </a:prstGeom>
          <a:noFill/>
          <a:ln>
            <a:noFill/>
          </a:ln>
        </p:spPr>
        <p:txBody>
          <a:bodyPr lIns="0" tIns="0" rIns="0" bIns="0">
            <a:normAutofit/>
          </a:bodyPr>
          <a:lstStyle/>
          <a:p>
            <a:pPr algn="just"/>
            <a:r>
              <a:rPr lang="en-US" sz="3200" spc="-1" dirty="0">
                <a:latin typeface="Times New Roman" panose="02020603050405020304" pitchFamily="18" charset="0"/>
                <a:cs typeface="Times New Roman" panose="02020603050405020304" pitchFamily="18" charset="0"/>
              </a:rPr>
              <a:t>1119112048       Pan Ei San</a:t>
            </a:r>
          </a:p>
          <a:p>
            <a:pPr algn="just"/>
            <a:r>
              <a:rPr lang="en-US" sz="3200" b="0" strike="noStrike" spc="-1" dirty="0">
                <a:latin typeface="Times New Roman" panose="02020603050405020304" pitchFamily="18" charset="0"/>
                <a:cs typeface="Times New Roman" panose="02020603050405020304" pitchFamily="18" charset="0"/>
              </a:rPr>
              <a:t>1119112039 	May </a:t>
            </a:r>
            <a:r>
              <a:rPr lang="en-US" sz="3200" b="0" strike="noStrike" spc="-1" dirty="0" err="1">
                <a:latin typeface="Times New Roman" panose="02020603050405020304" pitchFamily="18" charset="0"/>
                <a:cs typeface="Times New Roman" panose="02020603050405020304" pitchFamily="18" charset="0"/>
              </a:rPr>
              <a:t>Su</a:t>
            </a:r>
            <a:r>
              <a:rPr lang="en-US" sz="3200" b="0" strike="noStrike" spc="-1" dirty="0">
                <a:latin typeface="Times New Roman" panose="02020603050405020304" pitchFamily="18" charset="0"/>
                <a:cs typeface="Times New Roman" panose="02020603050405020304" pitchFamily="18" charset="0"/>
              </a:rPr>
              <a:t> Kyi Naing</a:t>
            </a:r>
          </a:p>
          <a:p>
            <a:pPr algn="just"/>
            <a:r>
              <a:rPr lang="en-US" sz="3200" spc="-1" dirty="0">
                <a:latin typeface="Times New Roman" panose="02020603050405020304" pitchFamily="18" charset="0"/>
                <a:cs typeface="Times New Roman" panose="02020603050405020304" pitchFamily="18" charset="0"/>
              </a:rPr>
              <a:t>1119112034	</a:t>
            </a:r>
            <a:r>
              <a:rPr lang="en-US" sz="3200" spc="-1" dirty="0" err="1">
                <a:latin typeface="Times New Roman" panose="02020603050405020304" pitchFamily="18" charset="0"/>
                <a:cs typeface="Times New Roman" panose="02020603050405020304" pitchFamily="18" charset="0"/>
              </a:rPr>
              <a:t>Nwe</a:t>
            </a:r>
            <a:r>
              <a:rPr lang="en-US" sz="3200" spc="-1" dirty="0">
                <a:latin typeface="Times New Roman" panose="02020603050405020304" pitchFamily="18" charset="0"/>
                <a:cs typeface="Times New Roman" panose="02020603050405020304" pitchFamily="18" charset="0"/>
              </a:rPr>
              <a:t> </a:t>
            </a:r>
            <a:r>
              <a:rPr lang="en-US" sz="3200" spc="-1" dirty="0" err="1">
                <a:latin typeface="Times New Roman" panose="02020603050405020304" pitchFamily="18" charset="0"/>
                <a:cs typeface="Times New Roman" panose="02020603050405020304" pitchFamily="18" charset="0"/>
              </a:rPr>
              <a:t>Nwe</a:t>
            </a:r>
            <a:r>
              <a:rPr lang="en-US" sz="3200" spc="-1" dirty="0">
                <a:latin typeface="Times New Roman" panose="02020603050405020304" pitchFamily="18" charset="0"/>
                <a:cs typeface="Times New Roman" panose="02020603050405020304" pitchFamily="18" charset="0"/>
              </a:rPr>
              <a:t> </a:t>
            </a:r>
            <a:r>
              <a:rPr lang="en-US" sz="3200" spc="-1" dirty="0" err="1">
                <a:latin typeface="Times New Roman" panose="02020603050405020304" pitchFamily="18" charset="0"/>
                <a:cs typeface="Times New Roman" panose="02020603050405020304" pitchFamily="18" charset="0"/>
              </a:rPr>
              <a:t>Htun</a:t>
            </a:r>
            <a:endParaRPr lang="en-US" sz="3200" spc="-1" dirty="0">
              <a:latin typeface="Times New Roman" panose="02020603050405020304" pitchFamily="18" charset="0"/>
              <a:cs typeface="Times New Roman" panose="02020603050405020304" pitchFamily="18" charset="0"/>
            </a:endParaRPr>
          </a:p>
          <a:p>
            <a:pPr algn="just"/>
            <a:r>
              <a:rPr lang="en-US" sz="3200" spc="-1" dirty="0">
                <a:latin typeface="Times New Roman" panose="02020603050405020304" pitchFamily="18" charset="0"/>
                <a:cs typeface="Times New Roman" panose="02020603050405020304" pitchFamily="18" charset="0"/>
              </a:rPr>
              <a:t>1119112045	Wai </a:t>
            </a:r>
            <a:r>
              <a:rPr lang="en-US" sz="3200" spc="-1" dirty="0" err="1">
                <a:latin typeface="Times New Roman" panose="02020603050405020304" pitchFamily="18" charset="0"/>
                <a:cs typeface="Times New Roman" panose="02020603050405020304" pitchFamily="18" charset="0"/>
              </a:rPr>
              <a:t>Phyo</a:t>
            </a:r>
            <a:r>
              <a:rPr lang="en-US" sz="3200" spc="-1" dirty="0">
                <a:latin typeface="Times New Roman" panose="02020603050405020304" pitchFamily="18" charset="0"/>
                <a:cs typeface="Times New Roman" panose="02020603050405020304" pitchFamily="18" charset="0"/>
              </a:rPr>
              <a:t> Hlaing</a:t>
            </a:r>
          </a:p>
          <a:p>
            <a:pPr algn="just"/>
            <a:r>
              <a:rPr lang="en-US" sz="3200" b="0" strike="noStrike" spc="-1" dirty="0">
                <a:latin typeface="Times New Roman" panose="02020603050405020304" pitchFamily="18" charset="0"/>
                <a:cs typeface="Times New Roman" panose="02020603050405020304" pitchFamily="18" charset="0"/>
              </a:rPr>
              <a:t>1119112047 	</a:t>
            </a:r>
            <a:r>
              <a:rPr lang="en-US" sz="3200" b="0" strike="noStrike" spc="-1" dirty="0" err="1">
                <a:latin typeface="Times New Roman" panose="02020603050405020304" pitchFamily="18" charset="0"/>
                <a:cs typeface="Times New Roman" panose="02020603050405020304" pitchFamily="18" charset="0"/>
              </a:rPr>
              <a:t>Swe</a:t>
            </a:r>
            <a:r>
              <a:rPr lang="en-US" sz="3200" b="0" strike="noStrike" spc="-1" dirty="0">
                <a:latin typeface="Times New Roman" panose="02020603050405020304" pitchFamily="18" charset="0"/>
                <a:cs typeface="Times New Roman" panose="02020603050405020304" pitchFamily="18" charset="0"/>
              </a:rPr>
              <a:t> Zin Aung</a:t>
            </a:r>
          </a:p>
          <a:p>
            <a:pPr algn="just"/>
            <a:r>
              <a:rPr lang="en-US" sz="3200" spc="-1" dirty="0">
                <a:latin typeface="Times New Roman" panose="02020603050405020304" pitchFamily="18" charset="0"/>
                <a:cs typeface="Times New Roman" panose="02020603050405020304" pitchFamily="18" charset="0"/>
              </a:rPr>
              <a:t>1119113001       Thaw Tar Win </a:t>
            </a:r>
            <a:r>
              <a:rPr lang="en-US" sz="3200" spc="-1" dirty="0" err="1">
                <a:latin typeface="Times New Roman" panose="02020603050405020304" pitchFamily="18" charset="0"/>
                <a:cs typeface="Times New Roman" panose="02020603050405020304" pitchFamily="18" charset="0"/>
              </a:rPr>
              <a:t>Pyae</a:t>
            </a:r>
            <a:endParaRPr lang="en-US" sz="3200" spc="-1" dirty="0">
              <a:latin typeface="Times New Roman" panose="02020603050405020304" pitchFamily="18" charset="0"/>
              <a:cs typeface="Times New Roman" panose="02020603050405020304" pitchFamily="18" charset="0"/>
            </a:endParaRPr>
          </a:p>
          <a:p>
            <a:pPr algn="just"/>
            <a:r>
              <a:rPr lang="en-US" sz="3200" b="0" strike="noStrike" spc="-1" dirty="0">
                <a:latin typeface="Times New Roman" panose="02020603050405020304" pitchFamily="18" charset="0"/>
                <a:cs typeface="Times New Roman" panose="02020603050405020304" pitchFamily="18" charset="0"/>
              </a:rPr>
              <a:t>1119113003	</a:t>
            </a:r>
            <a:r>
              <a:rPr lang="en-US" sz="3200" b="0" strike="noStrike" spc="-1" dirty="0" err="1">
                <a:latin typeface="Times New Roman" panose="02020603050405020304" pitchFamily="18" charset="0"/>
                <a:cs typeface="Times New Roman" panose="02020603050405020304" pitchFamily="18" charset="0"/>
              </a:rPr>
              <a:t>Swe</a:t>
            </a:r>
            <a:r>
              <a:rPr lang="en-US" sz="3200" b="0" strike="noStrike" spc="-1" dirty="0">
                <a:latin typeface="Times New Roman" panose="02020603050405020304" pitchFamily="18" charset="0"/>
                <a:cs typeface="Times New Roman" panose="02020603050405020304" pitchFamily="18" charset="0"/>
              </a:rPr>
              <a:t> Zin Lynn Lett</a:t>
            </a:r>
          </a:p>
        </p:txBody>
      </p:sp>
    </p:spTree>
  </p:cSld>
  <p:clrMapOvr>
    <a:masterClrMapping/>
  </p:clrMapOvr>
  <p:transition spd="slow">
    <p:blinds dir="vert"/>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457200" y="914400"/>
            <a:ext cx="8228880" cy="913680"/>
          </a:xfrm>
          <a:prstGeom prst="rect">
            <a:avLst/>
          </a:prstGeom>
          <a:noFill/>
          <a:ln>
            <a:noFill/>
          </a:ln>
        </p:spPr>
        <p:txBody>
          <a:bodyPr lIns="0" tIns="0" rIns="0" bIns="0" anchor="ctr"/>
          <a:lstStyle/>
          <a:p>
            <a:pPr algn="ctr"/>
            <a:r>
              <a:rPr lang="en-US" sz="4400" b="0" strike="noStrike" spc="-1" dirty="0">
                <a:latin typeface="Arial"/>
              </a:rPr>
              <a:t>Outline</a:t>
            </a:r>
          </a:p>
        </p:txBody>
      </p:sp>
      <p:sp>
        <p:nvSpPr>
          <p:cNvPr id="93" name="TextShape 2"/>
          <p:cNvSpPr txBox="1"/>
          <p:nvPr/>
        </p:nvSpPr>
        <p:spPr>
          <a:xfrm>
            <a:off x="457200" y="1604520"/>
            <a:ext cx="8229240" cy="3977280"/>
          </a:xfrm>
          <a:prstGeom prst="rect">
            <a:avLst/>
          </a:prstGeom>
          <a:noFill/>
          <a:ln>
            <a:noFill/>
          </a:ln>
        </p:spPr>
        <p:txBody>
          <a:bodyPr lIns="0" tIns="0" rIns="0" bIns="0">
            <a:normAutofit fontScale="47500" lnSpcReduction="20000"/>
          </a:bodyPr>
          <a:lstStyle/>
          <a:p>
            <a:pPr marL="432000" indent="-324000">
              <a:spcBef>
                <a:spcPts val="1417"/>
              </a:spcBef>
              <a:buClr>
                <a:srgbClr val="000000"/>
              </a:buClr>
              <a:buSzPct val="45000"/>
              <a:buFont typeface="Wingdings" charset="2"/>
              <a:buChar char=""/>
            </a:pPr>
            <a:r>
              <a:rPr lang="en-US" sz="3200" b="0" strike="noStrike" spc="-1" dirty="0">
                <a:latin typeface="Arial"/>
              </a:rPr>
              <a:t>Abstract</a:t>
            </a:r>
          </a:p>
          <a:p>
            <a:pPr marL="432000" indent="-324000">
              <a:spcBef>
                <a:spcPts val="1417"/>
              </a:spcBef>
              <a:buClr>
                <a:srgbClr val="000000"/>
              </a:buClr>
              <a:buSzPct val="45000"/>
              <a:buFont typeface="Wingdings" charset="2"/>
              <a:buChar char=""/>
            </a:pPr>
            <a:r>
              <a:rPr lang="en-US" sz="3200" b="0" strike="noStrike" spc="-1" dirty="0">
                <a:latin typeface="Arial"/>
              </a:rPr>
              <a:t>Introduction</a:t>
            </a:r>
          </a:p>
          <a:p>
            <a:pPr marL="432000" indent="-324000">
              <a:spcBef>
                <a:spcPts val="1417"/>
              </a:spcBef>
              <a:buClr>
                <a:srgbClr val="000000"/>
              </a:buClr>
              <a:buSzPct val="45000"/>
              <a:buFont typeface="Wingdings" charset="2"/>
              <a:buChar char=""/>
            </a:pPr>
            <a:r>
              <a:rPr lang="en-US" sz="3200" b="0" strike="noStrike" spc="-1" dirty="0">
                <a:latin typeface="Arial"/>
              </a:rPr>
              <a:t>Objectives</a:t>
            </a:r>
          </a:p>
          <a:p>
            <a:pPr marL="432000" indent="-324000">
              <a:spcBef>
                <a:spcPts val="1417"/>
              </a:spcBef>
              <a:buClr>
                <a:srgbClr val="000000"/>
              </a:buClr>
              <a:buSzPct val="45000"/>
              <a:buFont typeface="Wingdings" charset="2"/>
              <a:buChar char=""/>
            </a:pPr>
            <a:r>
              <a:rPr lang="en-US" sz="3200" b="0" strike="noStrike" spc="-1" dirty="0">
                <a:latin typeface="Arial"/>
              </a:rPr>
              <a:t>Project Scope</a:t>
            </a:r>
          </a:p>
          <a:p>
            <a:pPr marL="432000" indent="-324000">
              <a:spcBef>
                <a:spcPts val="1417"/>
              </a:spcBef>
              <a:buClr>
                <a:srgbClr val="000000"/>
              </a:buClr>
              <a:buSzPct val="45000"/>
              <a:buFont typeface="Wingdings" charset="2"/>
              <a:buChar char=""/>
            </a:pPr>
            <a:r>
              <a:rPr lang="en-US" sz="3200" spc="-1" dirty="0">
                <a:latin typeface="Arial"/>
              </a:rPr>
              <a:t>Drawback for existing system</a:t>
            </a:r>
            <a:endParaRPr lang="en-US" sz="3200" b="0" strike="noStrike" spc="-1" dirty="0">
              <a:latin typeface="Arial"/>
            </a:endParaRPr>
          </a:p>
          <a:p>
            <a:pPr marL="432000" indent="-324000">
              <a:spcBef>
                <a:spcPts val="1417"/>
              </a:spcBef>
              <a:buClr>
                <a:srgbClr val="000000"/>
              </a:buClr>
              <a:buSzPct val="45000"/>
              <a:buFont typeface="Wingdings" charset="2"/>
              <a:buChar char=""/>
            </a:pPr>
            <a:r>
              <a:rPr lang="en-US" sz="3200" b="0" strike="noStrike" spc="-1" dirty="0">
                <a:latin typeface="Arial"/>
              </a:rPr>
              <a:t>Advantages </a:t>
            </a:r>
          </a:p>
          <a:p>
            <a:pPr marL="432000" indent="-324000">
              <a:spcBef>
                <a:spcPts val="1417"/>
              </a:spcBef>
              <a:buClr>
                <a:srgbClr val="000000"/>
              </a:buClr>
              <a:buSzPct val="45000"/>
              <a:buFont typeface="Wingdings" charset="2"/>
              <a:buChar char=""/>
            </a:pPr>
            <a:r>
              <a:rPr lang="en-US" sz="3200" b="0" strike="noStrike" spc="-1" dirty="0">
                <a:latin typeface="Arial"/>
              </a:rPr>
              <a:t>System Requirements</a:t>
            </a:r>
          </a:p>
          <a:p>
            <a:pPr marL="432000" indent="-324000">
              <a:spcBef>
                <a:spcPts val="1417"/>
              </a:spcBef>
              <a:buClr>
                <a:srgbClr val="000000"/>
              </a:buClr>
              <a:buSzPct val="45000"/>
              <a:buFont typeface="Wingdings" charset="2"/>
              <a:buChar char=""/>
            </a:pPr>
            <a:r>
              <a:rPr lang="en-US" sz="3200" b="0" strike="noStrike" spc="-1" dirty="0">
                <a:latin typeface="Arial"/>
              </a:rPr>
              <a:t>System Flow Diagram</a:t>
            </a:r>
          </a:p>
          <a:p>
            <a:pPr marL="432000" indent="-324000">
              <a:spcBef>
                <a:spcPts val="1417"/>
              </a:spcBef>
              <a:buClr>
                <a:srgbClr val="000000"/>
              </a:buClr>
              <a:buSzPct val="45000"/>
              <a:buFont typeface="Wingdings" charset="2"/>
              <a:buChar char=""/>
            </a:pPr>
            <a:r>
              <a:rPr lang="en-US" sz="3200" b="0" strike="noStrike" spc="-1" dirty="0">
                <a:latin typeface="Arial"/>
              </a:rPr>
              <a:t>Use case Diagram</a:t>
            </a:r>
          </a:p>
          <a:p>
            <a:pPr marL="432000" indent="-324000">
              <a:spcBef>
                <a:spcPts val="1417"/>
              </a:spcBef>
              <a:buClr>
                <a:srgbClr val="000000"/>
              </a:buClr>
              <a:buSzPct val="45000"/>
              <a:buFont typeface="Wingdings" charset="2"/>
              <a:buChar char=""/>
            </a:pPr>
            <a:r>
              <a:rPr lang="en-US" sz="3200" b="0" strike="noStrike" spc="-1" dirty="0">
                <a:latin typeface="Arial"/>
              </a:rPr>
              <a:t>ER Diagram</a:t>
            </a:r>
          </a:p>
          <a:p>
            <a:pPr marL="432000" indent="-324000">
              <a:spcBef>
                <a:spcPts val="1417"/>
              </a:spcBef>
              <a:buClr>
                <a:srgbClr val="000000"/>
              </a:buClr>
              <a:buSzPct val="45000"/>
              <a:buFont typeface="Wingdings" charset="2"/>
              <a:buChar char=""/>
            </a:pPr>
            <a:r>
              <a:rPr lang="en-US" sz="3200" b="0" strike="noStrike" spc="-1" dirty="0">
                <a:latin typeface="Arial"/>
              </a:rPr>
              <a:t>Conclusion</a:t>
            </a:r>
          </a:p>
        </p:txBody>
      </p:sp>
    </p:spTree>
  </p:cSld>
  <p:clrMapOvr>
    <a:masterClrMapping/>
  </p:clrMapOvr>
  <p:transition spd="slow">
    <p:blinds dir="vert"/>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457200" y="914400"/>
            <a:ext cx="4647600" cy="91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1" dirty="0">
                <a:solidFill>
                  <a:srgbClr val="000000"/>
                </a:solidFill>
                <a:latin typeface="Georgia"/>
              </a:rPr>
              <a:t>Abstract</a:t>
            </a:r>
            <a:endParaRPr lang="en-US" sz="2800" b="0" strike="noStrike" spc="-1" dirty="0">
              <a:latin typeface="Arial"/>
            </a:endParaRPr>
          </a:p>
        </p:txBody>
      </p:sp>
      <p:sp>
        <p:nvSpPr>
          <p:cNvPr id="95" name="CustomShape 2"/>
          <p:cNvSpPr/>
          <p:nvPr/>
        </p:nvSpPr>
        <p:spPr>
          <a:xfrm>
            <a:off x="457200" y="1828800"/>
            <a:ext cx="8305200" cy="42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nSpc>
                <a:spcPct val="150000"/>
              </a:lnSpc>
              <a:buClr>
                <a:srgbClr val="000000"/>
              </a:buClr>
              <a:buSzPct val="130000"/>
              <a:buFont typeface="Arial"/>
              <a:buChar char="•"/>
            </a:pPr>
            <a:r>
              <a:rPr lang="en-US" sz="2000" b="0" strike="noStrike" spc="-1" dirty="0">
                <a:solidFill>
                  <a:srgbClr val="000000"/>
                </a:solidFill>
                <a:latin typeface="Times New Roman"/>
              </a:rPr>
              <a:t>Orphanage Management System (OMS) is designed as simple as possible which emphasizes on two processes : adoption and donation.</a:t>
            </a:r>
            <a:endParaRPr lang="en-US" sz="2000" b="0" strike="noStrike" spc="-1" dirty="0">
              <a:latin typeface="Arial"/>
            </a:endParaRPr>
          </a:p>
          <a:p>
            <a:pPr marL="343080" indent="-342360">
              <a:lnSpc>
                <a:spcPct val="150000"/>
              </a:lnSpc>
              <a:buClr>
                <a:srgbClr val="000000"/>
              </a:buClr>
              <a:buSzPct val="130000"/>
              <a:buFont typeface="Arial"/>
              <a:buChar char="•"/>
            </a:pPr>
            <a:r>
              <a:rPr lang="en-US" sz="2000" b="0" strike="noStrike" spc="-1" dirty="0">
                <a:solidFill>
                  <a:srgbClr val="000000"/>
                </a:solidFill>
                <a:latin typeface="Times New Roman"/>
              </a:rPr>
              <a:t>Adopter can submit the adoption form 24/7 on this web-based system.</a:t>
            </a:r>
            <a:endParaRPr lang="en-US" sz="2000" b="0" strike="noStrike" spc="-1" dirty="0">
              <a:latin typeface="Arial"/>
            </a:endParaRPr>
          </a:p>
          <a:p>
            <a:pPr marL="343080" indent="-342360">
              <a:lnSpc>
                <a:spcPct val="150000"/>
              </a:lnSpc>
              <a:buClr>
                <a:srgbClr val="000000"/>
              </a:buClr>
              <a:buSzPct val="130000"/>
              <a:buFont typeface="Arial"/>
              <a:buChar char="•"/>
            </a:pPr>
            <a:r>
              <a:rPr lang="en-US" sz="2000" b="0" strike="noStrike" spc="-1" dirty="0">
                <a:solidFill>
                  <a:srgbClr val="000000"/>
                </a:solidFill>
                <a:latin typeface="Times New Roman"/>
              </a:rPr>
              <a:t>User can make a donation easily without any difficulties, provided donation plans.</a:t>
            </a:r>
            <a:endParaRPr lang="en-US" sz="2000" b="0" strike="noStrike" spc="-1" dirty="0">
              <a:latin typeface="Arial"/>
            </a:endParaRPr>
          </a:p>
          <a:p>
            <a:pPr marL="343080" indent="-342360">
              <a:lnSpc>
                <a:spcPct val="150000"/>
              </a:lnSpc>
              <a:buClr>
                <a:srgbClr val="000000"/>
              </a:buClr>
              <a:buSzPct val="130000"/>
              <a:buFont typeface="Arial"/>
              <a:buChar char="•"/>
            </a:pPr>
            <a:r>
              <a:rPr lang="en-US" sz="2000" b="0" strike="noStrike" spc="-1" dirty="0">
                <a:solidFill>
                  <a:srgbClr val="000000"/>
                </a:solidFill>
                <a:latin typeface="Times New Roman"/>
              </a:rPr>
              <a:t>OMS will change the conventional manual management to  a computerized management.</a:t>
            </a:r>
            <a:endParaRPr lang="en-US" sz="2000" b="0" strike="noStrike" spc="-1" dirty="0">
              <a:latin typeface="Arial"/>
            </a:endParaRPr>
          </a:p>
          <a:p>
            <a:pPr>
              <a:lnSpc>
                <a:spcPct val="150000"/>
              </a:lnSpc>
            </a:pPr>
            <a:endParaRPr lang="en-US" sz="2000" b="0" strike="noStrike" spc="-1" dirty="0">
              <a:latin typeface="Arial"/>
            </a:endParaRPr>
          </a:p>
          <a:p>
            <a:pPr>
              <a:lnSpc>
                <a:spcPct val="150000"/>
              </a:lnSpc>
            </a:pPr>
            <a:endParaRPr lang="en-US" sz="2000" b="0" strike="noStrike" spc="-1" dirty="0">
              <a:latin typeface="Arial"/>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457200" y="914400"/>
            <a:ext cx="8228880" cy="91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1" dirty="0">
                <a:solidFill>
                  <a:srgbClr val="000000"/>
                </a:solidFill>
                <a:latin typeface="Georgia"/>
              </a:rPr>
              <a:t>Introduction</a:t>
            </a:r>
            <a:endParaRPr lang="en-US" sz="2800" b="0" strike="noStrike" spc="-1" dirty="0">
              <a:latin typeface="Arial"/>
            </a:endParaRPr>
          </a:p>
        </p:txBody>
      </p:sp>
      <p:sp>
        <p:nvSpPr>
          <p:cNvPr id="97" name="CustomShape 2"/>
          <p:cNvSpPr/>
          <p:nvPr/>
        </p:nvSpPr>
        <p:spPr>
          <a:xfrm>
            <a:off x="457200" y="1828800"/>
            <a:ext cx="8228880" cy="42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just">
              <a:lnSpc>
                <a:spcPct val="150000"/>
              </a:lnSpc>
              <a:buFont typeface="Arial" panose="020B0604020202020204" pitchFamily="34" charset="0"/>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Orphanage is a residential institution, or group home, devoted to the care of orphans and other children who were separated from their biological  families.</a:t>
            </a:r>
            <a:endParaRPr lang="en-US" sz="2000" b="0" strike="noStrike" spc="-1"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OMS system deals between orphanage, adoptive parents and donors.</a:t>
            </a:r>
            <a:endParaRPr lang="en-US" sz="2000" b="0" strike="noStrike" spc="-1"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This system is specially developed for providing the parents who want to adopt their desired orphans without losing time and energy. </a:t>
            </a:r>
            <a:endParaRPr lang="en-US" sz="2000" b="0" strike="noStrike" spc="-1" dirty="0">
              <a:latin typeface="Times New Roman" panose="02020603050405020304" pitchFamily="18" charset="0"/>
              <a:cs typeface="Times New Roman" panose="02020603050405020304" pitchFamily="18" charset="0"/>
            </a:endParaRPr>
          </a:p>
          <a:p>
            <a:pPr marL="343080" indent="-342360" algn="just">
              <a:lnSpc>
                <a:spcPct val="150000"/>
              </a:lnSpc>
              <a:buClr>
                <a:srgbClr val="000000"/>
              </a:buClr>
              <a:buSzPct val="130000"/>
              <a:buFont typeface="Arial"/>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OMS can help to submit, receive and process ‘Adoption Request’ form.</a:t>
            </a:r>
            <a:endParaRPr lang="en-US" sz="2000" b="0" strike="noStrike" spc="-1" dirty="0">
              <a:latin typeface="Times New Roman" panose="02020603050405020304" pitchFamily="18" charset="0"/>
              <a:cs typeface="Times New Roman" panose="02020603050405020304" pitchFamily="18" charset="0"/>
            </a:endParaRPr>
          </a:p>
          <a:p>
            <a:pPr marL="343080" indent="-342360" algn="just">
              <a:lnSpc>
                <a:spcPct val="150000"/>
              </a:lnSpc>
              <a:buClr>
                <a:srgbClr val="000000"/>
              </a:buClr>
              <a:buSzPct val="130000"/>
              <a:buFont typeface="Arial"/>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The user can donate by choosing their prefer donation plans in OMS.</a:t>
            </a:r>
            <a:endParaRPr lang="en-US" sz="2000" b="0" strike="noStrike" spc="-1" dirty="0">
              <a:latin typeface="Times New Roman" panose="02020603050405020304" pitchFamily="18" charset="0"/>
              <a:cs typeface="Times New Roman" panose="02020603050405020304" pitchFamily="18" charset="0"/>
            </a:endParaRPr>
          </a:p>
          <a:p>
            <a:pPr marL="343080" indent="-342360" algn="just">
              <a:lnSpc>
                <a:spcPct val="150000"/>
              </a:lnSpc>
              <a:buClr>
                <a:srgbClr val="000000"/>
              </a:buClr>
              <a:buSzPct val="130000"/>
              <a:buFont typeface="Arial"/>
              <a:buChar char="•"/>
            </a:pPr>
            <a:endParaRPr lang="en-US" sz="2000" b="0" strike="noStrike" spc="-1" dirty="0">
              <a:latin typeface="Times New Roman" panose="02020603050405020304" pitchFamily="18" charset="0"/>
              <a:cs typeface="Times New Roman" panose="02020603050405020304" pitchFamily="18" charset="0"/>
            </a:endParaRPr>
          </a:p>
          <a:p>
            <a:pPr marL="685980" indent="-342900" algn="just">
              <a:lnSpc>
                <a:spcPct val="150000"/>
              </a:lnSpc>
              <a:buFont typeface="Arial" panose="020B0604020202020204" pitchFamily="34" charset="0"/>
              <a:buChar char="•"/>
            </a:pPr>
            <a:endParaRPr lang="en-US" sz="2000" b="0" strike="noStrike" spc="-1" dirty="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57200" y="914400"/>
            <a:ext cx="8228880" cy="91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1" dirty="0">
                <a:solidFill>
                  <a:srgbClr val="000000"/>
                </a:solidFill>
                <a:latin typeface="Georgia"/>
              </a:rPr>
              <a:t>Objectives</a:t>
            </a:r>
            <a:endParaRPr lang="en-US" sz="2800" b="0" strike="noStrike" spc="-1" dirty="0">
              <a:latin typeface="Arial"/>
            </a:endParaRPr>
          </a:p>
        </p:txBody>
      </p:sp>
      <p:sp>
        <p:nvSpPr>
          <p:cNvPr id="99" name="CustomShape 2"/>
          <p:cNvSpPr/>
          <p:nvPr/>
        </p:nvSpPr>
        <p:spPr>
          <a:xfrm>
            <a:off x="457200" y="1828800"/>
            <a:ext cx="8228880" cy="42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50000"/>
              </a:lnSpc>
              <a:buFont typeface="Arial" panose="020B0604020202020204" pitchFamily="34" charset="0"/>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To provide an alternative to foster care or adoption by giving orphans a community-based setting in which they live and learn</a:t>
            </a:r>
            <a:endParaRPr lang="en-US" sz="2000" b="0" strike="noStrike" spc="-1"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To provide detailed information concerned with the orphans for adoptive parents</a:t>
            </a:r>
            <a:endParaRPr lang="en-US" sz="2000" b="0" strike="noStrike" spc="-1"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To provide for users who want to donate the orphans easily</a:t>
            </a:r>
            <a:endParaRPr lang="en-US" sz="2000" b="0" strike="noStrike" spc="-1"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To provide easy communication between orphanage and adoptive parents</a:t>
            </a:r>
            <a:endParaRPr lang="en-US" sz="2000" b="0" strike="noStrike" spc="-1"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To provide for users that saves time and energy</a:t>
            </a:r>
            <a:endParaRPr lang="en-US" sz="2000" b="0" strike="noStrike" spc="-1" dirty="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57200" y="914400"/>
            <a:ext cx="8228880" cy="91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1" dirty="0">
                <a:solidFill>
                  <a:srgbClr val="000000"/>
                </a:solidFill>
                <a:latin typeface="Georgia"/>
              </a:rPr>
              <a:t>Project Scope</a:t>
            </a:r>
            <a:endParaRPr lang="en-US" sz="2800" b="0" strike="noStrike" spc="-1" dirty="0">
              <a:latin typeface="Arial"/>
            </a:endParaRPr>
          </a:p>
        </p:txBody>
      </p:sp>
      <p:sp>
        <p:nvSpPr>
          <p:cNvPr id="99" name="CustomShape 2"/>
          <p:cNvSpPr/>
          <p:nvPr/>
        </p:nvSpPr>
        <p:spPr>
          <a:xfrm>
            <a:off x="457200" y="1828800"/>
            <a:ext cx="8228880" cy="42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50000"/>
              </a:lnSpc>
              <a:buFont typeface="Arial" panose="020B0604020202020204" pitchFamily="34" charset="0"/>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This system includes thre</a:t>
            </a:r>
            <a:r>
              <a:rPr lang="en-US" sz="2000" spc="-1" dirty="0">
                <a:solidFill>
                  <a:srgbClr val="000000"/>
                </a:solidFill>
                <a:latin typeface="Times New Roman" panose="02020603050405020304" pitchFamily="18" charset="0"/>
                <a:cs typeface="Times New Roman" panose="02020603050405020304" pitchFamily="18" charset="0"/>
              </a:rPr>
              <a:t>e main persons: orphanage, adoption parent and donor.</a:t>
            </a:r>
          </a:p>
          <a:p>
            <a:pPr marL="342900" indent="-342900">
              <a:lnSpc>
                <a:spcPct val="150000"/>
              </a:lnSpc>
              <a:buFont typeface="Arial" panose="020B0604020202020204" pitchFamily="34" charset="0"/>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The orphanage can</a:t>
            </a:r>
            <a:r>
              <a:rPr lang="en-US" sz="2000" spc="-1" dirty="0">
                <a:solidFill>
                  <a:srgbClr val="000000"/>
                </a:solidFill>
                <a:latin typeface="Times New Roman" panose="02020603050405020304" pitchFamily="18" charset="0"/>
                <a:cs typeface="Times New Roman" panose="02020603050405020304" pitchFamily="18" charset="0"/>
              </a:rPr>
              <a:t> be updated orphan’s information, check the donation list and receive the adoption letter from the adoption parent.</a:t>
            </a:r>
          </a:p>
          <a:p>
            <a:pPr marL="342900" indent="-342900">
              <a:lnSpc>
                <a:spcPct val="150000"/>
              </a:lnSpc>
              <a:buFont typeface="Arial" panose="020B0604020202020204" pitchFamily="34" charset="0"/>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The adoption pare</a:t>
            </a:r>
            <a:r>
              <a:rPr lang="en-US" sz="2000" spc="-1" dirty="0">
                <a:solidFill>
                  <a:srgbClr val="000000"/>
                </a:solidFill>
                <a:latin typeface="Times New Roman" panose="02020603050405020304" pitchFamily="18" charset="0"/>
                <a:cs typeface="Times New Roman" panose="02020603050405020304" pitchFamily="18" charset="0"/>
              </a:rPr>
              <a:t>nt can be searched the orphan who want to adopt their desire and can be viewed orphan’s detail information.</a:t>
            </a:r>
          </a:p>
          <a:p>
            <a:pPr marL="342900" indent="-342900">
              <a:lnSpc>
                <a:spcPct val="150000"/>
              </a:lnSpc>
              <a:buFont typeface="Arial" panose="020B0604020202020204" pitchFamily="34" charset="0"/>
              <a:buChar char="•"/>
            </a:pPr>
            <a:r>
              <a:rPr lang="en-US" sz="2000" spc="-1" dirty="0">
                <a:solidFill>
                  <a:srgbClr val="000000"/>
                </a:solidFill>
                <a:latin typeface="Times New Roman" panose="02020603050405020304" pitchFamily="18" charset="0"/>
                <a:cs typeface="Times New Roman" panose="02020603050405020304" pitchFamily="18" charset="0"/>
              </a:rPr>
              <a:t>The donor can be selected the donation plan which is suitable their balance</a:t>
            </a:r>
          </a:p>
          <a:p>
            <a:pPr>
              <a:lnSpc>
                <a:spcPct val="150000"/>
              </a:lnSpc>
            </a:pPr>
            <a:endParaRPr lang="en-US" sz="2000" spc="-1"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sz="2000" spc="-1" dirty="0">
                <a:solidFill>
                  <a:srgbClr val="000000"/>
                </a:solidFill>
                <a:latin typeface="Times New Roman" panose="02020603050405020304" pitchFamily="18" charset="0"/>
                <a:cs typeface="Times New Roman" panose="02020603050405020304" pitchFamily="18" charset="0"/>
              </a:rPr>
              <a:t>. </a:t>
            </a:r>
            <a:endParaRPr lang="en-US" sz="20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5074290"/>
      </p:ext>
    </p:extLst>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457200" y="914400"/>
            <a:ext cx="5409360" cy="91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800" dirty="0">
                <a:latin typeface="Georgia" panose="02040502050405020303" pitchFamily="18" charset="0"/>
                <a:cs typeface="Times New Roman" panose="02020603050405020304" pitchFamily="18" charset="0"/>
              </a:rPr>
              <a:t>Drawbacks for Existing System</a:t>
            </a:r>
            <a:br>
              <a:rPr sz="2800" dirty="0"/>
            </a:br>
            <a:endParaRPr lang="en-US" sz="2800" b="0" strike="noStrike" spc="-1" dirty="0">
              <a:latin typeface="Arial"/>
            </a:endParaRPr>
          </a:p>
        </p:txBody>
      </p:sp>
      <p:sp>
        <p:nvSpPr>
          <p:cNvPr id="101" name="CustomShape 2"/>
          <p:cNvSpPr/>
          <p:nvPr/>
        </p:nvSpPr>
        <p:spPr>
          <a:xfrm>
            <a:off x="457199" y="1828800"/>
            <a:ext cx="8349175" cy="42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lvl="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is no sharing is possible if the data is in the form of paper or Disk drives.</a:t>
            </a:r>
          </a:p>
          <a:p>
            <a:pPr marL="342900" lvl="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manual system gives us very less security for saving data; some data may be lost due to mismanagement.</a:t>
            </a:r>
          </a:p>
          <a:p>
            <a:pPr marL="342900" lvl="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It’s a limited system and fewer users friendly.</a:t>
            </a:r>
          </a:p>
          <a:p>
            <a:pPr marL="342900" lvl="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Searching of particular information is very critical it takes lot of time.</a:t>
            </a:r>
          </a:p>
          <a:p>
            <a:pPr lvl="0" algn="just"/>
            <a:endParaRPr lang="en-US" sz="2000"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a tedious job to maintain different customers are asking different service details, normally solve these queries are not possible.  Automated system is needed.</a:t>
            </a:r>
          </a:p>
        </p:txBody>
      </p:sp>
    </p:spTree>
    <p:extLst>
      <p:ext uri="{BB962C8B-B14F-4D97-AF65-F5344CB8AC3E}">
        <p14:creationId xmlns:p14="http://schemas.microsoft.com/office/powerpoint/2010/main" val="4037349990"/>
      </p:ext>
    </p:extLst>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457200" y="914400"/>
            <a:ext cx="5409360" cy="91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800" b="0" strike="noStrike" spc="-1" dirty="0">
                <a:solidFill>
                  <a:srgbClr val="000000"/>
                </a:solidFill>
                <a:latin typeface="Georgia"/>
              </a:rPr>
              <a:t>Advantages</a:t>
            </a:r>
            <a:br>
              <a:rPr sz="2800" dirty="0"/>
            </a:br>
            <a:endParaRPr lang="en-US" sz="2800" b="0" strike="noStrike" spc="-1" dirty="0">
              <a:latin typeface="Arial"/>
            </a:endParaRPr>
          </a:p>
        </p:txBody>
      </p:sp>
      <p:sp>
        <p:nvSpPr>
          <p:cNvPr id="101" name="CustomShape 2"/>
          <p:cNvSpPr/>
          <p:nvPr/>
        </p:nvSpPr>
        <p:spPr>
          <a:xfrm>
            <a:off x="457199" y="1828800"/>
            <a:ext cx="8349175" cy="429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50000"/>
              </a:lnSpc>
              <a:buFont typeface="Arial" panose="020B0604020202020204" pitchFamily="34" charset="0"/>
              <a:buChar char="•"/>
            </a:pPr>
            <a:r>
              <a:rPr lang="en-US" sz="2000" b="0" strike="noStrike" spc="-1" dirty="0">
                <a:solidFill>
                  <a:srgbClr val="000000"/>
                </a:solidFill>
                <a:latin typeface="Times New Roman"/>
              </a:rPr>
              <a:t>It is a very efficient way of adopting the orphans online.</a:t>
            </a:r>
            <a:endParaRPr lang="en-US" sz="2000" b="0" strike="noStrike" spc="-1" dirty="0">
              <a:latin typeface="Arial"/>
            </a:endParaRPr>
          </a:p>
          <a:p>
            <a:pPr marL="342900" indent="-342900">
              <a:lnSpc>
                <a:spcPct val="150000"/>
              </a:lnSpc>
              <a:buFont typeface="Arial" panose="020B0604020202020204" pitchFamily="34" charset="0"/>
              <a:buChar char="•"/>
            </a:pPr>
            <a:r>
              <a:rPr lang="en-US" sz="2000" b="0" strike="noStrike" spc="-1" dirty="0">
                <a:solidFill>
                  <a:srgbClr val="000000"/>
                </a:solidFill>
                <a:latin typeface="Times New Roman"/>
              </a:rPr>
              <a:t>Due to its convenience, the users can be available this system from anywhere and at any time.</a:t>
            </a:r>
            <a:endParaRPr lang="en-US" sz="2000" b="0" strike="noStrike" spc="-1" dirty="0">
              <a:latin typeface="Arial"/>
            </a:endParaRPr>
          </a:p>
          <a:p>
            <a:pPr marL="342900" indent="-342900">
              <a:lnSpc>
                <a:spcPct val="150000"/>
              </a:lnSpc>
              <a:buFont typeface="Arial" panose="020B0604020202020204" pitchFamily="34" charset="0"/>
              <a:buChar char="•"/>
            </a:pPr>
            <a:r>
              <a:rPr lang="en-US" sz="2000" b="0" strike="noStrike" spc="-1" dirty="0">
                <a:solidFill>
                  <a:srgbClr val="000000"/>
                </a:solidFill>
                <a:latin typeface="Times New Roman"/>
              </a:rPr>
              <a:t>Can save time and energy.</a:t>
            </a:r>
            <a:endParaRPr lang="en-US" sz="2000" b="0" strike="noStrike" spc="-1" dirty="0">
              <a:latin typeface="Arial"/>
            </a:endParaRPr>
          </a:p>
          <a:p>
            <a:pPr marL="342900" indent="-342900">
              <a:lnSpc>
                <a:spcPct val="150000"/>
              </a:lnSpc>
              <a:buFont typeface="Arial" panose="020B0604020202020204" pitchFamily="34" charset="0"/>
              <a:buChar char="•"/>
            </a:pPr>
            <a:r>
              <a:rPr lang="en-US" sz="2000" b="0" strike="noStrike" spc="-1" dirty="0">
                <a:solidFill>
                  <a:srgbClr val="000000"/>
                </a:solidFill>
                <a:latin typeface="Times New Roman"/>
              </a:rPr>
              <a:t>Can  access detailed information of the orphans at one place.</a:t>
            </a:r>
            <a:endParaRPr lang="en-US" sz="2000" b="0" strike="noStrike" spc="-1" dirty="0">
              <a:latin typeface="Arial"/>
            </a:endParaRPr>
          </a:p>
          <a:p>
            <a:pPr marL="342900" indent="-342900">
              <a:lnSpc>
                <a:spcPct val="150000"/>
              </a:lnSpc>
              <a:buFont typeface="Arial" panose="020B0604020202020204" pitchFamily="34" charset="0"/>
              <a:buChar char="•"/>
            </a:pPr>
            <a:r>
              <a:rPr lang="en-US" sz="2000" b="0" strike="noStrike" spc="-1" dirty="0">
                <a:solidFill>
                  <a:srgbClr val="000000"/>
                </a:solidFill>
                <a:latin typeface="Times New Roman"/>
              </a:rPr>
              <a:t>Can be reliable than donating from third-party.</a:t>
            </a:r>
            <a:br>
              <a:rPr sz="2000" dirty="0"/>
            </a:br>
            <a:r>
              <a:rPr lang="en-US" sz="2000" b="0" strike="noStrike" spc="-1" dirty="0">
                <a:solidFill>
                  <a:srgbClr val="000000"/>
                </a:solidFill>
                <a:latin typeface="Times New Roman"/>
              </a:rPr>
              <a:t> </a:t>
            </a:r>
            <a:endParaRPr lang="en-US" sz="2000" b="0" strike="noStrike" spc="-1" dirty="0">
              <a:latin typeface="Arial"/>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374</TotalTime>
  <Words>1051</Words>
  <Application>Microsoft Office PowerPoint</Application>
  <PresentationFormat>On-screen Show (4:3)</PresentationFormat>
  <Paragraphs>135</Paragraphs>
  <Slides>18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Georgia</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 Diagram</vt:lpstr>
      <vt:lpstr>ER Diagram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acer</cp:lastModifiedBy>
  <cp:revision>77</cp:revision>
  <dcterms:created xsi:type="dcterms:W3CDTF">2019-11-25T13:05:00Z</dcterms:created>
  <dcterms:modified xsi:type="dcterms:W3CDTF">2019-11-28T21:46:26Z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5</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