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951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68C64-0898-405B-B3FE-6185BE93A8CA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01DB2-49C9-4295-BE8D-F9BC0100F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87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01DB2-49C9-4295-BE8D-F9BC0100FB5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0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F458D-5BC7-4838-9455-7AED0BD3D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5B627A-28A0-4214-9DA3-95DC8A03B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0E1F0-F4B3-4FAD-9144-F5A8D8F6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6C71A-0853-4457-BE7B-A6196B22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A16ED-ABA8-4523-89F5-F060C9EE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1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74D4F-1B1F-463A-90F7-2AD65413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26860-1293-4DF1-BB64-CFD5815FC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E3896-FDFA-4909-8A3E-1D3A7DE9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D54F7-E816-4C48-8F95-43261F3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E7817-5994-4183-94DE-B7D8CAAD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6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8E5B2C-92FD-4EB6-B9A2-FE2207DD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E3E935-3186-4E8B-9E76-FFCA251F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6C8F4-CF24-4670-9744-C44C4D48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35C57D-7E74-4422-8430-0A72C6A7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9F25A-CFCD-4C56-97C8-25891887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2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0D338-F498-45B7-B100-B4881DF6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A5AF4F-BB65-44FC-AD62-411A9F0E2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1AA7B-E91F-4420-8292-E8C3ADC0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B0A15-982E-467E-AA3A-3791F1FB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B4715-E6E8-4C1D-A650-9E5BC98F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70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F2BE7-0166-48BB-B8C3-6F306C6A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E61F5-AD55-43E1-9E35-1F7A65F90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D8B4F-D2FA-4EDA-91C3-EE597D83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7332F-7044-4DC5-BC28-850D26A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DFC1F-001D-4F56-8CB9-3002473E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6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65E1-609E-4315-A720-8100AF08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E48C2-D396-4ACC-A876-984C806F1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AA607-89D7-4EF5-B3E3-A4CA3437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08C1E-BD08-4DDA-96CD-98AFA810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DD3FB-52E7-4F40-9B3D-E9F00D53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7EAF0-6EB7-4799-825D-3CAE6F0D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ED57-261A-4DE8-B571-796269F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64AC1-B1C2-41CA-8458-F0B736B9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4DBE2-F7C8-47B5-8819-2118C9FD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A15DAC-18DA-409C-AA8F-236B53B17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76917D-DB9F-4A76-8B60-F11E1DE97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77B2E0-C681-4D6E-B0E2-21BCED45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ED6E7-E990-467F-964A-0D277F40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505539-D47D-46FF-99DC-DAF0B2CC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0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0A4D-F8B9-47A9-A826-B3CD3212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BE97B8-1E0F-4151-88DA-7911EAD4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152965-238A-4F80-ABB2-0824445B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F8CEF1-233A-476D-9B56-4254508C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3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CF2EB0-3429-4266-8793-2CF566E9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68B445-C379-4AA1-991D-C03A0FED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39D059-937A-4EF4-944B-F5964CB5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4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5503A-1148-4F34-87F9-AAD8C230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8E8F7-B86C-4D49-B000-DCE6BE09E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0F9755-EC0D-4728-8221-396FCEDFC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F6DC8B-AC9C-41D3-BE36-0D1918C4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59F7F-9654-4736-8DFF-57B93164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17DD18-7C9A-42E2-845A-9D9EF8F3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1D3B1-7885-43E5-8EFD-82E1D687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3F7A1-3FBD-498D-887F-725FE2B5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B0F7E-A96A-471C-87B3-B88F5DB0F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AA389-6678-4D38-BDDB-DD0D5AF4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0818D8-35D7-450C-8747-ADE17D50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A21610-CBAE-440E-A06E-65EF42B4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0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72A6-FCE3-4028-BB8F-31EB86EF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31C64-5012-46C3-9741-D46FC825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91E95-5C4B-4986-8B48-BB2DC2872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9F02-15F1-4130-8685-FF85DC4B985F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38F29-7C56-4D83-87F0-071EED053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CACD6-58A6-4454-AC90-B2EB5ED5E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29669-6E01-4281-88E3-04504C2EE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8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BFE1AC-93DA-45F4-8CE4-E47EAB9E07A1}"/>
              </a:ext>
            </a:extLst>
          </p:cNvPr>
          <p:cNvSpPr txBox="1"/>
          <p:nvPr/>
        </p:nvSpPr>
        <p:spPr>
          <a:xfrm>
            <a:off x="833869" y="585365"/>
            <a:ext cx="74580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+-----------------------------------+</a:t>
            </a:r>
          </a:p>
          <a:p>
            <a:r>
              <a:rPr lang="en-US" altLang="zh-CN" dirty="0"/>
              <a:t>                    |            </a:t>
            </a:r>
            <a:r>
              <a:rPr lang="zh-CN" altLang="en-US" dirty="0"/>
              <a:t>任务层（顶层控制）           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                    | (</a:t>
            </a:r>
            <a:r>
              <a:rPr lang="zh-CN" altLang="en-US" dirty="0"/>
              <a:t>目标规划、任务分配、路径规划</a:t>
            </a:r>
            <a:r>
              <a:rPr lang="en-US" altLang="zh-CN" dirty="0"/>
              <a:t>)        |</a:t>
            </a:r>
          </a:p>
          <a:p>
            <a:r>
              <a:rPr lang="en-US" altLang="zh-CN" dirty="0"/>
              <a:t>                    +-----------------------------------+</a:t>
            </a:r>
          </a:p>
          <a:p>
            <a:r>
              <a:rPr lang="en-US" altLang="zh-CN" dirty="0"/>
              <a:t>                               /             |             \</a:t>
            </a:r>
          </a:p>
          <a:p>
            <a:r>
              <a:rPr lang="en-US" altLang="zh-CN" dirty="0"/>
              <a:t>                       </a:t>
            </a:r>
            <a:r>
              <a:rPr lang="zh-CN" altLang="en-US" dirty="0"/>
              <a:t>任务分配指令    协调与反馈    数据共享与优化</a:t>
            </a:r>
          </a:p>
          <a:p>
            <a:r>
              <a:rPr lang="zh-CN" altLang="en-US" dirty="0"/>
              <a:t>                             </a:t>
            </a:r>
            <a:r>
              <a:rPr lang="en-US" altLang="zh-CN" dirty="0"/>
              <a:t>/                  |                </a:t>
            </a:r>
          </a:p>
          <a:p>
            <a:r>
              <a:rPr lang="en-US" altLang="zh-CN" dirty="0"/>
              <a:t>                    +-------------------+  +-------------------+</a:t>
            </a:r>
          </a:p>
          <a:p>
            <a:r>
              <a:rPr lang="en-US" altLang="zh-CN" dirty="0"/>
              <a:t>                    |     </a:t>
            </a:r>
            <a:r>
              <a:rPr lang="zh-CN" altLang="en-US" dirty="0"/>
              <a:t>协调层          </a:t>
            </a:r>
            <a:r>
              <a:rPr lang="en-US" altLang="zh-CN" dirty="0"/>
              <a:t>|  |    </a:t>
            </a:r>
            <a:r>
              <a:rPr lang="zh-CN" altLang="en-US" dirty="0"/>
              <a:t>感知与反馈层   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                    | (</a:t>
            </a:r>
            <a:r>
              <a:rPr lang="zh-CN" altLang="en-US" dirty="0"/>
              <a:t>机器人协作、任务分配</a:t>
            </a:r>
            <a:r>
              <a:rPr lang="en-US" altLang="zh-CN" dirty="0"/>
              <a:t>) |  | (</a:t>
            </a:r>
            <a:r>
              <a:rPr lang="zh-CN" altLang="en-US" dirty="0"/>
              <a:t>环境感知、数据反馈</a:t>
            </a:r>
            <a:r>
              <a:rPr lang="en-US" altLang="zh-CN" dirty="0"/>
              <a:t>)|</a:t>
            </a:r>
          </a:p>
          <a:p>
            <a:r>
              <a:rPr lang="en-US" altLang="zh-CN" dirty="0"/>
              <a:t>                    +-------------------+  +-------------------+</a:t>
            </a:r>
          </a:p>
          <a:p>
            <a:r>
              <a:rPr lang="en-US" altLang="zh-CN" dirty="0"/>
              <a:t>                             /                |</a:t>
            </a:r>
          </a:p>
          <a:p>
            <a:r>
              <a:rPr lang="en-US" altLang="zh-CN" dirty="0"/>
              <a:t>                    </a:t>
            </a:r>
            <a:r>
              <a:rPr lang="zh-CN" altLang="en-US" dirty="0"/>
              <a:t>控制指令与反馈        感知信息</a:t>
            </a:r>
          </a:p>
          <a:p>
            <a:r>
              <a:rPr lang="zh-CN" altLang="en-US" dirty="0"/>
              <a:t>                             </a:t>
            </a:r>
            <a:r>
              <a:rPr lang="en-US" altLang="zh-CN" dirty="0"/>
              <a:t>/                </a:t>
            </a:r>
          </a:p>
          <a:p>
            <a:r>
              <a:rPr lang="en-US" altLang="zh-CN" dirty="0"/>
              <a:t>            +-------------------+     +-------------------+</a:t>
            </a:r>
          </a:p>
          <a:p>
            <a:r>
              <a:rPr lang="en-US" altLang="zh-CN" dirty="0"/>
              <a:t>            |     </a:t>
            </a:r>
            <a:r>
              <a:rPr lang="zh-CN" altLang="en-US" dirty="0"/>
              <a:t>执行层          </a:t>
            </a:r>
            <a:r>
              <a:rPr lang="en-US" altLang="zh-CN" dirty="0"/>
              <a:t>|     |  </a:t>
            </a:r>
            <a:r>
              <a:rPr lang="zh-CN" altLang="en-US" dirty="0"/>
              <a:t>机器人控制与执行  </a:t>
            </a:r>
            <a:r>
              <a:rPr lang="en-US" altLang="zh-CN" dirty="0"/>
              <a:t>|</a:t>
            </a:r>
          </a:p>
          <a:p>
            <a:r>
              <a:rPr lang="en-US" altLang="zh-CN" dirty="0"/>
              <a:t>            | (</a:t>
            </a:r>
            <a:r>
              <a:rPr lang="zh-CN" altLang="en-US" dirty="0"/>
              <a:t>具体动作执行、路径跟踪</a:t>
            </a:r>
            <a:r>
              <a:rPr lang="en-US" altLang="zh-CN" dirty="0"/>
              <a:t>)|     | (</a:t>
            </a:r>
            <a:r>
              <a:rPr lang="zh-CN" altLang="en-US" dirty="0"/>
              <a:t>动作控制、抓取、装配等</a:t>
            </a:r>
            <a:r>
              <a:rPr lang="en-US" altLang="zh-CN" dirty="0"/>
              <a:t>)|</a:t>
            </a:r>
          </a:p>
          <a:p>
            <a:r>
              <a:rPr lang="en-US" altLang="zh-CN" dirty="0"/>
              <a:t>            +-------------------+     +-------------------+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31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1DD94F-09E4-45D7-A575-3864C3E55099}"/>
              </a:ext>
            </a:extLst>
          </p:cNvPr>
          <p:cNvSpPr txBox="1"/>
          <p:nvPr/>
        </p:nvSpPr>
        <p:spPr>
          <a:xfrm>
            <a:off x="3866782" y="2678658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任务分配指令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B011A4-A37B-45C4-9B87-862430D3A307}"/>
              </a:ext>
            </a:extLst>
          </p:cNvPr>
          <p:cNvSpPr txBox="1"/>
          <p:nvPr/>
        </p:nvSpPr>
        <p:spPr>
          <a:xfrm>
            <a:off x="578058" y="67701"/>
            <a:ext cx="10638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组织级                                       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（顶层控制）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目标规划、任务分配）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298282-0136-4AE2-8346-8EE1BB0373B2}"/>
              </a:ext>
            </a:extLst>
          </p:cNvPr>
          <p:cNvSpPr txBox="1"/>
          <p:nvPr/>
        </p:nvSpPr>
        <p:spPr>
          <a:xfrm>
            <a:off x="10447271" y="5518450"/>
            <a:ext cx="1599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全局的外部三维点云相机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652D57-5D13-4D90-87C5-0F29CCD6CA5B}"/>
              </a:ext>
            </a:extLst>
          </p:cNvPr>
          <p:cNvSpPr txBox="1"/>
          <p:nvPr/>
        </p:nvSpPr>
        <p:spPr>
          <a:xfrm>
            <a:off x="578057" y="1951525"/>
            <a:ext cx="1381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协调级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710CF0-390C-4C75-BDA5-1CF5EEC521A0}"/>
              </a:ext>
            </a:extLst>
          </p:cNvPr>
          <p:cNvSpPr txBox="1"/>
          <p:nvPr/>
        </p:nvSpPr>
        <p:spPr>
          <a:xfrm>
            <a:off x="593239" y="3967418"/>
            <a:ext cx="1615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执行级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EC67F8-612E-4DAD-A4EF-B45BD78A91D1}"/>
              </a:ext>
            </a:extLst>
          </p:cNvPr>
          <p:cNvSpPr txBox="1"/>
          <p:nvPr/>
        </p:nvSpPr>
        <p:spPr>
          <a:xfrm>
            <a:off x="1691640" y="676763"/>
            <a:ext cx="2636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中央独立计算机（</a:t>
            </a:r>
            <a:r>
              <a:rPr lang="en-US" altLang="zh-CN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TAC</a:t>
            </a:r>
            <a:r>
              <a:rPr lang="zh-CN" altLang="en-US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b="0" i="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组织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and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FAF27E4-BED8-4A6F-AE9B-8B65EF7D9730}"/>
              </a:ext>
            </a:extLst>
          </p:cNvPr>
          <p:cNvSpPr txBox="1"/>
          <p:nvPr/>
        </p:nvSpPr>
        <p:spPr>
          <a:xfrm>
            <a:off x="2598420" y="1936239"/>
            <a:ext cx="16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SMR1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6C1187-A38D-41EC-802F-65A1C3FE0281}"/>
              </a:ext>
            </a:extLst>
          </p:cNvPr>
          <p:cNvSpPr txBox="1"/>
          <p:nvPr/>
        </p:nvSpPr>
        <p:spPr>
          <a:xfrm>
            <a:off x="5007959" y="1958148"/>
            <a:ext cx="1691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SMR2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694C59C-9CC5-42FD-81D9-6F0F8EB175C9}"/>
              </a:ext>
            </a:extLst>
          </p:cNvPr>
          <p:cNvSpPr txBox="1"/>
          <p:nvPr/>
        </p:nvSpPr>
        <p:spPr>
          <a:xfrm>
            <a:off x="7830346" y="1943388"/>
            <a:ext cx="147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GMR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82203842-8306-480F-A922-F99713DA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41" y="647041"/>
            <a:ext cx="1276348" cy="759447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830239AF-E8F3-4D56-9729-F8A606CEB2F0}"/>
              </a:ext>
            </a:extLst>
          </p:cNvPr>
          <p:cNvSpPr txBox="1"/>
          <p:nvPr/>
        </p:nvSpPr>
        <p:spPr>
          <a:xfrm>
            <a:off x="4627068" y="1505313"/>
            <a:ext cx="16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无线通信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CD449DC-D032-4E60-BAFF-FFEA1F34DF73}"/>
              </a:ext>
            </a:extLst>
          </p:cNvPr>
          <p:cNvSpPr txBox="1"/>
          <p:nvPr/>
        </p:nvSpPr>
        <p:spPr>
          <a:xfrm>
            <a:off x="6897126" y="2698513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任务分配指令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C9E5C69-2199-4B19-82DC-BBE8619CC096}"/>
              </a:ext>
            </a:extLst>
          </p:cNvPr>
          <p:cNvSpPr/>
          <p:nvPr/>
        </p:nvSpPr>
        <p:spPr>
          <a:xfrm>
            <a:off x="2499360" y="1866014"/>
            <a:ext cx="7030270" cy="504530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57CA947-4FCD-4483-A3C7-6A5F819279A2}"/>
              </a:ext>
            </a:extLst>
          </p:cNvPr>
          <p:cNvCxnSpPr>
            <a:cxnSpLocks/>
          </p:cNvCxnSpPr>
          <p:nvPr/>
        </p:nvCxnSpPr>
        <p:spPr>
          <a:xfrm>
            <a:off x="3409950" y="2419654"/>
            <a:ext cx="0" cy="110484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3AD7C97-AA0E-4D6E-AE00-95269E6F6D72}"/>
              </a:ext>
            </a:extLst>
          </p:cNvPr>
          <p:cNvCxnSpPr>
            <a:cxnSpLocks/>
          </p:cNvCxnSpPr>
          <p:nvPr/>
        </p:nvCxnSpPr>
        <p:spPr>
          <a:xfrm>
            <a:off x="6126557" y="2419654"/>
            <a:ext cx="0" cy="110484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3435FCB-91BE-407B-BAAB-D544C50D3D93}"/>
              </a:ext>
            </a:extLst>
          </p:cNvPr>
          <p:cNvCxnSpPr>
            <a:cxnSpLocks/>
          </p:cNvCxnSpPr>
          <p:nvPr/>
        </p:nvCxnSpPr>
        <p:spPr>
          <a:xfrm>
            <a:off x="8689973" y="2379751"/>
            <a:ext cx="0" cy="1104844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71535C9-F794-4F3E-AADF-FE830315255E}"/>
              </a:ext>
            </a:extLst>
          </p:cNvPr>
          <p:cNvCxnSpPr>
            <a:cxnSpLocks/>
          </p:cNvCxnSpPr>
          <p:nvPr/>
        </p:nvCxnSpPr>
        <p:spPr>
          <a:xfrm flipV="1">
            <a:off x="3621344" y="2370545"/>
            <a:ext cx="0" cy="115395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CDFC126-9FAE-472C-947A-CB7335D82A37}"/>
              </a:ext>
            </a:extLst>
          </p:cNvPr>
          <p:cNvCxnSpPr>
            <a:cxnSpLocks/>
          </p:cNvCxnSpPr>
          <p:nvPr/>
        </p:nvCxnSpPr>
        <p:spPr>
          <a:xfrm flipV="1">
            <a:off x="8834310" y="2341528"/>
            <a:ext cx="0" cy="115395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720FB413-7B3E-412F-B56F-097932D9EDC7}"/>
              </a:ext>
            </a:extLst>
          </p:cNvPr>
          <p:cNvSpPr txBox="1"/>
          <p:nvPr/>
        </p:nvSpPr>
        <p:spPr>
          <a:xfrm>
            <a:off x="1691640" y="2137392"/>
            <a:ext cx="138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协调器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1D6CE22-B711-4CC5-B5F5-E2598EA1CC2A}"/>
              </a:ext>
            </a:extLst>
          </p:cNvPr>
          <p:cNvCxnSpPr>
            <a:cxnSpLocks/>
          </p:cNvCxnSpPr>
          <p:nvPr/>
        </p:nvCxnSpPr>
        <p:spPr>
          <a:xfrm>
            <a:off x="5481759" y="1253540"/>
            <a:ext cx="2274129" cy="739665"/>
          </a:xfrm>
          <a:prstGeom prst="straightConnector1">
            <a:avLst/>
          </a:prstGeom>
          <a:ln w="571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DB0741-E628-430E-A9BA-9A74ADB5A784}"/>
              </a:ext>
            </a:extLst>
          </p:cNvPr>
          <p:cNvCxnSpPr>
            <a:cxnSpLocks/>
          </p:cNvCxnSpPr>
          <p:nvPr/>
        </p:nvCxnSpPr>
        <p:spPr>
          <a:xfrm>
            <a:off x="5083123" y="1222703"/>
            <a:ext cx="528639" cy="686335"/>
          </a:xfrm>
          <a:prstGeom prst="straightConnector1">
            <a:avLst/>
          </a:prstGeom>
          <a:ln w="571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F4A7A26-FC8B-49EF-8075-74409CE2115F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09950" y="1253540"/>
            <a:ext cx="1377900" cy="682699"/>
          </a:xfrm>
          <a:prstGeom prst="straightConnector1">
            <a:avLst/>
          </a:prstGeom>
          <a:ln w="571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6087F7DD-A461-4C03-B2C1-5933E2CB8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244" y="3560506"/>
            <a:ext cx="498370" cy="1056693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02485762-C84E-479E-BD9E-58DD6E543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660" y="3513610"/>
            <a:ext cx="498371" cy="100879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1050CAEA-9B3C-46E1-A0B8-8D4B34E0C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8869" y="3495481"/>
            <a:ext cx="498370" cy="1042743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2CC0A676-7B88-4B3B-8CA7-46DB1E800F6C}"/>
              </a:ext>
            </a:extLst>
          </p:cNvPr>
          <p:cNvSpPr txBox="1"/>
          <p:nvPr/>
        </p:nvSpPr>
        <p:spPr>
          <a:xfrm>
            <a:off x="2188278" y="6108051"/>
            <a:ext cx="734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七关节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3482D5-C9A2-455F-A797-C88902000CBD}"/>
              </a:ext>
            </a:extLst>
          </p:cNvPr>
          <p:cNvSpPr txBox="1"/>
          <p:nvPr/>
        </p:nvSpPr>
        <p:spPr>
          <a:xfrm>
            <a:off x="2965271" y="6107862"/>
            <a:ext cx="949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移动支架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52BC799-6487-486A-8195-72D059A5838D}"/>
              </a:ext>
            </a:extLst>
          </p:cNvPr>
          <p:cNvCxnSpPr>
            <a:cxnSpLocks/>
          </p:cNvCxnSpPr>
          <p:nvPr/>
        </p:nvCxnSpPr>
        <p:spPr>
          <a:xfrm flipH="1">
            <a:off x="3314179" y="4462157"/>
            <a:ext cx="5530" cy="8486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37D684C-927E-417E-8B40-9AC91FAB3FAA}"/>
              </a:ext>
            </a:extLst>
          </p:cNvPr>
          <p:cNvCxnSpPr>
            <a:cxnSpLocks/>
          </p:cNvCxnSpPr>
          <p:nvPr/>
        </p:nvCxnSpPr>
        <p:spPr>
          <a:xfrm flipV="1">
            <a:off x="3442323" y="4415769"/>
            <a:ext cx="16560" cy="82849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F41621D3-B49E-4DDC-A9BC-9AC3844ACEDC}"/>
              </a:ext>
            </a:extLst>
          </p:cNvPr>
          <p:cNvCxnSpPr>
            <a:cxnSpLocks/>
          </p:cNvCxnSpPr>
          <p:nvPr/>
        </p:nvCxnSpPr>
        <p:spPr>
          <a:xfrm flipH="1">
            <a:off x="6225429" y="4600638"/>
            <a:ext cx="5530" cy="8486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054041B-1C88-49F1-A02D-51DF89F337B2}"/>
              </a:ext>
            </a:extLst>
          </p:cNvPr>
          <p:cNvCxnSpPr>
            <a:cxnSpLocks/>
          </p:cNvCxnSpPr>
          <p:nvPr/>
        </p:nvCxnSpPr>
        <p:spPr>
          <a:xfrm flipV="1">
            <a:off x="6407778" y="4565657"/>
            <a:ext cx="4736" cy="824085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02360AE-3423-4FEA-A535-5B4D97465630}"/>
              </a:ext>
            </a:extLst>
          </p:cNvPr>
          <p:cNvCxnSpPr>
            <a:cxnSpLocks/>
          </p:cNvCxnSpPr>
          <p:nvPr/>
        </p:nvCxnSpPr>
        <p:spPr>
          <a:xfrm flipH="1">
            <a:off x="8742546" y="4534501"/>
            <a:ext cx="5530" cy="8486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FF6CC40-8928-48E9-B670-E7F3944854E9}"/>
              </a:ext>
            </a:extLst>
          </p:cNvPr>
          <p:cNvCxnSpPr>
            <a:cxnSpLocks/>
          </p:cNvCxnSpPr>
          <p:nvPr/>
        </p:nvCxnSpPr>
        <p:spPr>
          <a:xfrm flipH="1" flipV="1">
            <a:off x="8929631" y="4500279"/>
            <a:ext cx="10720" cy="83287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0C3452B-A038-4175-9901-CBEED34D247E}"/>
              </a:ext>
            </a:extLst>
          </p:cNvPr>
          <p:cNvCxnSpPr>
            <a:cxnSpLocks/>
          </p:cNvCxnSpPr>
          <p:nvPr/>
        </p:nvCxnSpPr>
        <p:spPr>
          <a:xfrm flipH="1">
            <a:off x="5611762" y="1143343"/>
            <a:ext cx="5324278" cy="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0B8024A4-B730-45FC-A2E4-887C5DDA9FE9}"/>
              </a:ext>
            </a:extLst>
          </p:cNvPr>
          <p:cNvSpPr/>
          <p:nvPr/>
        </p:nvSpPr>
        <p:spPr>
          <a:xfrm>
            <a:off x="2499360" y="3400116"/>
            <a:ext cx="9220925" cy="119410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F735A4B-E1A2-437B-8CF4-DEC6C2064E8A}"/>
              </a:ext>
            </a:extLst>
          </p:cNvPr>
          <p:cNvSpPr txBox="1"/>
          <p:nvPr/>
        </p:nvSpPr>
        <p:spPr>
          <a:xfrm>
            <a:off x="2135067" y="5410768"/>
            <a:ext cx="56712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关节控制器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E9321C9-A1DF-4BEE-82DB-B26F57346372}"/>
              </a:ext>
            </a:extLst>
          </p:cNvPr>
          <p:cNvSpPr txBox="1"/>
          <p:nvPr/>
        </p:nvSpPr>
        <p:spPr>
          <a:xfrm>
            <a:off x="2731738" y="5425085"/>
            <a:ext cx="58708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移动控制器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A7FFB44-4764-4E6A-BB3D-9729135C320A}"/>
              </a:ext>
            </a:extLst>
          </p:cNvPr>
          <p:cNvCxnSpPr>
            <a:cxnSpLocks/>
          </p:cNvCxnSpPr>
          <p:nvPr/>
        </p:nvCxnSpPr>
        <p:spPr>
          <a:xfrm>
            <a:off x="2598647" y="5755363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5530B626-74E8-4290-9127-112CCFAC46A2}"/>
              </a:ext>
            </a:extLst>
          </p:cNvPr>
          <p:cNvCxnSpPr>
            <a:cxnSpLocks/>
          </p:cNvCxnSpPr>
          <p:nvPr/>
        </p:nvCxnSpPr>
        <p:spPr>
          <a:xfrm>
            <a:off x="3180291" y="5755363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C9CD1BC1-FFFE-495E-AF66-B4696B729A8E}"/>
              </a:ext>
            </a:extLst>
          </p:cNvPr>
          <p:cNvCxnSpPr>
            <a:cxnSpLocks/>
          </p:cNvCxnSpPr>
          <p:nvPr/>
        </p:nvCxnSpPr>
        <p:spPr>
          <a:xfrm>
            <a:off x="10936040" y="1253540"/>
            <a:ext cx="0" cy="4237306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700AFFC-4B5E-4A00-91DC-5D7DCACF2D99}"/>
              </a:ext>
            </a:extLst>
          </p:cNvPr>
          <p:cNvSpPr txBox="1"/>
          <p:nvPr/>
        </p:nvSpPr>
        <p:spPr>
          <a:xfrm>
            <a:off x="3522522" y="4732614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总线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26E50F7-E7F7-44B0-9E62-6E041E80B11C}"/>
              </a:ext>
            </a:extLst>
          </p:cNvPr>
          <p:cNvSpPr txBox="1"/>
          <p:nvPr/>
        </p:nvSpPr>
        <p:spPr>
          <a:xfrm>
            <a:off x="5414549" y="4769910"/>
            <a:ext cx="62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总线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5C8300E-DB3E-4A3A-B944-0360F582B438}"/>
              </a:ext>
            </a:extLst>
          </p:cNvPr>
          <p:cNvSpPr txBox="1"/>
          <p:nvPr/>
        </p:nvSpPr>
        <p:spPr>
          <a:xfrm>
            <a:off x="7961820" y="4641509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总线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8F57E05-490C-4D91-8EB1-232A03D3FE93}"/>
              </a:ext>
            </a:extLst>
          </p:cNvPr>
          <p:cNvSpPr txBox="1"/>
          <p:nvPr/>
        </p:nvSpPr>
        <p:spPr>
          <a:xfrm>
            <a:off x="1548314" y="2451939"/>
            <a:ext cx="138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（路径规划）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CD206693-591E-4355-A0E7-3EAFAA7DAC4F}"/>
              </a:ext>
            </a:extLst>
          </p:cNvPr>
          <p:cNvCxnSpPr>
            <a:cxnSpLocks/>
          </p:cNvCxnSpPr>
          <p:nvPr/>
        </p:nvCxnSpPr>
        <p:spPr>
          <a:xfrm>
            <a:off x="5247097" y="426298"/>
            <a:ext cx="0" cy="29593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D4E6A0E-F14C-4857-825C-D68150F1BEAB}"/>
              </a:ext>
            </a:extLst>
          </p:cNvPr>
          <p:cNvSpPr txBox="1"/>
          <p:nvPr/>
        </p:nvSpPr>
        <p:spPr>
          <a:xfrm>
            <a:off x="804903" y="6045359"/>
            <a:ext cx="7258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手抓中心摄像头</a:t>
            </a:r>
            <a:endParaRPr lang="zh-CN" altLang="en-US" sz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99C685-104C-4A20-B4AE-6664B0502541}"/>
              </a:ext>
            </a:extLst>
          </p:cNvPr>
          <p:cNvSpPr txBox="1"/>
          <p:nvPr/>
        </p:nvSpPr>
        <p:spPr>
          <a:xfrm>
            <a:off x="3327305" y="5700545"/>
            <a:ext cx="5671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力矩传感器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1FAD30E-57DF-40C5-B254-4BA376987B50}"/>
              </a:ext>
            </a:extLst>
          </p:cNvPr>
          <p:cNvSpPr txBox="1"/>
          <p:nvPr/>
        </p:nvSpPr>
        <p:spPr>
          <a:xfrm>
            <a:off x="5421827" y="5517197"/>
            <a:ext cx="56712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关节控制器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1E43F90-3220-4D46-AACE-BE8353CC99F0}"/>
              </a:ext>
            </a:extLst>
          </p:cNvPr>
          <p:cNvSpPr txBox="1"/>
          <p:nvPr/>
        </p:nvSpPr>
        <p:spPr>
          <a:xfrm>
            <a:off x="6018498" y="5531514"/>
            <a:ext cx="58708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移动控制器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A7BF5A4-DCDA-4E28-B266-5A1A16CC3D3A}"/>
              </a:ext>
            </a:extLst>
          </p:cNvPr>
          <p:cNvCxnSpPr>
            <a:cxnSpLocks/>
          </p:cNvCxnSpPr>
          <p:nvPr/>
        </p:nvCxnSpPr>
        <p:spPr>
          <a:xfrm>
            <a:off x="5077954" y="5784703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EAD2A582-60BA-4E75-BF1F-05F288B30D8D}"/>
              </a:ext>
            </a:extLst>
          </p:cNvPr>
          <p:cNvCxnSpPr>
            <a:cxnSpLocks/>
          </p:cNvCxnSpPr>
          <p:nvPr/>
        </p:nvCxnSpPr>
        <p:spPr>
          <a:xfrm>
            <a:off x="5686574" y="5778201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62DAE1B-66B5-4081-A51B-9D0B95BAF300}"/>
              </a:ext>
            </a:extLst>
          </p:cNvPr>
          <p:cNvSpPr txBox="1"/>
          <p:nvPr/>
        </p:nvSpPr>
        <p:spPr>
          <a:xfrm>
            <a:off x="6677906" y="5711816"/>
            <a:ext cx="5671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力矩传感器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039A687-3067-43D8-A82B-B2628CFBC457}"/>
              </a:ext>
            </a:extLst>
          </p:cNvPr>
          <p:cNvSpPr txBox="1"/>
          <p:nvPr/>
        </p:nvSpPr>
        <p:spPr>
          <a:xfrm>
            <a:off x="8633042" y="6173287"/>
            <a:ext cx="7258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六</a:t>
            </a:r>
            <a:r>
              <a:rPr lang="zh-CN" altLang="en-US" sz="14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关节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A03A6EC-D269-4AF0-B2EB-3E6F1F78F0EE}"/>
              </a:ext>
            </a:extLst>
          </p:cNvPr>
          <p:cNvSpPr txBox="1"/>
          <p:nvPr/>
        </p:nvSpPr>
        <p:spPr>
          <a:xfrm>
            <a:off x="9407810" y="6226527"/>
            <a:ext cx="949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移动底盘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23B814B-E2CE-460C-A135-87991B1BAF1F}"/>
              </a:ext>
            </a:extLst>
          </p:cNvPr>
          <p:cNvSpPr txBox="1"/>
          <p:nvPr/>
        </p:nvSpPr>
        <p:spPr>
          <a:xfrm>
            <a:off x="8574561" y="5551219"/>
            <a:ext cx="56712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关节控制器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D4CBE58-19AF-46C6-885B-933060D32D92}"/>
              </a:ext>
            </a:extLst>
          </p:cNvPr>
          <p:cNvSpPr txBox="1"/>
          <p:nvPr/>
        </p:nvSpPr>
        <p:spPr>
          <a:xfrm>
            <a:off x="9171232" y="5565536"/>
            <a:ext cx="58708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移动控制器</a:t>
            </a: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AAC05DC-50AA-4CDF-8CC4-F75F8611D6AB}"/>
              </a:ext>
            </a:extLst>
          </p:cNvPr>
          <p:cNvCxnSpPr>
            <a:cxnSpLocks/>
          </p:cNvCxnSpPr>
          <p:nvPr/>
        </p:nvCxnSpPr>
        <p:spPr>
          <a:xfrm>
            <a:off x="8923614" y="5895814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659F9FB-171B-4FE4-9FA3-2E001B59DB3E}"/>
              </a:ext>
            </a:extLst>
          </p:cNvPr>
          <p:cNvCxnSpPr>
            <a:cxnSpLocks/>
          </p:cNvCxnSpPr>
          <p:nvPr/>
        </p:nvCxnSpPr>
        <p:spPr>
          <a:xfrm>
            <a:off x="9608062" y="5895814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6E27EC9-9532-45AE-BBF7-FD673EF281CF}"/>
              </a:ext>
            </a:extLst>
          </p:cNvPr>
          <p:cNvSpPr txBox="1"/>
          <p:nvPr/>
        </p:nvSpPr>
        <p:spPr>
          <a:xfrm>
            <a:off x="9786399" y="5773177"/>
            <a:ext cx="5671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力矩传感器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D5AC47E-B0D7-4DE1-AE7C-07DDC49E7E6D}"/>
              </a:ext>
            </a:extLst>
          </p:cNvPr>
          <p:cNvSpPr txBox="1"/>
          <p:nvPr/>
        </p:nvSpPr>
        <p:spPr>
          <a:xfrm>
            <a:off x="1544439" y="6053053"/>
            <a:ext cx="5742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腕部</a:t>
            </a:r>
            <a:r>
              <a:rPr lang="zh-CN" altLang="en-US" sz="10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摄像头</a:t>
            </a:r>
            <a:endParaRPr lang="zh-CN" altLang="en-US" sz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C4350925-D0FC-4C28-A7E8-BF8FB71DFA33}"/>
              </a:ext>
            </a:extLst>
          </p:cNvPr>
          <p:cNvSpPr/>
          <p:nvPr/>
        </p:nvSpPr>
        <p:spPr>
          <a:xfrm rot="16200000">
            <a:off x="2545751" y="4302573"/>
            <a:ext cx="159151" cy="1960559"/>
          </a:xfrm>
          <a:prstGeom prst="rightBrace">
            <a:avLst>
              <a:gd name="adj1" fmla="val 8333"/>
              <a:gd name="adj2" fmla="val 9084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右大括号 121">
            <a:extLst>
              <a:ext uri="{FF2B5EF4-FFF2-40B4-BE49-F238E27FC236}">
                <a16:creationId xmlns:a16="http://schemas.microsoft.com/office/drawing/2014/main" id="{1AB7BBC7-60FC-47E7-917B-CDD20B40DAFD}"/>
              </a:ext>
            </a:extLst>
          </p:cNvPr>
          <p:cNvSpPr/>
          <p:nvPr/>
        </p:nvSpPr>
        <p:spPr>
          <a:xfrm rot="16200000">
            <a:off x="8938344" y="4487256"/>
            <a:ext cx="159151" cy="1960559"/>
          </a:xfrm>
          <a:prstGeom prst="rightBrace">
            <a:avLst>
              <a:gd name="adj1" fmla="val 8333"/>
              <a:gd name="adj2" fmla="val 4601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E857072-9AEF-4779-A193-014F9E300872}"/>
              </a:ext>
            </a:extLst>
          </p:cNvPr>
          <p:cNvSpPr txBox="1"/>
          <p:nvPr/>
        </p:nvSpPr>
        <p:spPr>
          <a:xfrm>
            <a:off x="7092379" y="833037"/>
            <a:ext cx="1691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无线通信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14C2EE1-7B63-47B8-8F78-39D3B410EF8D}"/>
              </a:ext>
            </a:extLst>
          </p:cNvPr>
          <p:cNvSpPr txBox="1"/>
          <p:nvPr/>
        </p:nvSpPr>
        <p:spPr>
          <a:xfrm>
            <a:off x="10280883" y="3877660"/>
            <a:ext cx="106952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控制器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DD7098C-2BDC-46B7-A63F-901341E716BE}"/>
              </a:ext>
            </a:extLst>
          </p:cNvPr>
          <p:cNvSpPr txBox="1"/>
          <p:nvPr/>
        </p:nvSpPr>
        <p:spPr>
          <a:xfrm>
            <a:off x="2669753" y="6488668"/>
            <a:ext cx="138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（控制对象）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CA8B0D07-B795-44D8-A5DD-9DC5B43FA768}"/>
              </a:ext>
            </a:extLst>
          </p:cNvPr>
          <p:cNvSpPr txBox="1"/>
          <p:nvPr/>
        </p:nvSpPr>
        <p:spPr>
          <a:xfrm>
            <a:off x="5349564" y="6194242"/>
            <a:ext cx="73418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七关节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7E0A229-F73A-4E06-AF8A-83C8E3CEDFE6}"/>
              </a:ext>
            </a:extLst>
          </p:cNvPr>
          <p:cNvSpPr txBox="1"/>
          <p:nvPr/>
        </p:nvSpPr>
        <p:spPr>
          <a:xfrm>
            <a:off x="6126557" y="6194053"/>
            <a:ext cx="949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移动支架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926D1CD-7CA9-40F7-830F-8ABEF2585BE2}"/>
              </a:ext>
            </a:extLst>
          </p:cNvPr>
          <p:cNvSpPr txBox="1"/>
          <p:nvPr/>
        </p:nvSpPr>
        <p:spPr>
          <a:xfrm>
            <a:off x="901298" y="5465595"/>
            <a:ext cx="6431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控制器</a:t>
            </a: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A4C46FF-F5B5-49D3-98F1-0BADC452402B}"/>
              </a:ext>
            </a:extLst>
          </p:cNvPr>
          <p:cNvCxnSpPr>
            <a:cxnSpLocks/>
          </p:cNvCxnSpPr>
          <p:nvPr/>
        </p:nvCxnSpPr>
        <p:spPr>
          <a:xfrm>
            <a:off x="1178523" y="5630974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EE119618-6764-47DF-8AFA-693BBE381CE5}"/>
              </a:ext>
            </a:extLst>
          </p:cNvPr>
          <p:cNvCxnSpPr>
            <a:cxnSpLocks/>
          </p:cNvCxnSpPr>
          <p:nvPr/>
        </p:nvCxnSpPr>
        <p:spPr>
          <a:xfrm>
            <a:off x="1835352" y="5653426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F0EFB9A2-E157-47C1-BF4F-A910D39F5D65}"/>
              </a:ext>
            </a:extLst>
          </p:cNvPr>
          <p:cNvSpPr txBox="1"/>
          <p:nvPr/>
        </p:nvSpPr>
        <p:spPr>
          <a:xfrm>
            <a:off x="1565311" y="5465596"/>
            <a:ext cx="5671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控制器</a:t>
            </a: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450B24C0-EB8F-46A4-9340-780E875D9828}"/>
              </a:ext>
            </a:extLst>
          </p:cNvPr>
          <p:cNvCxnSpPr>
            <a:cxnSpLocks/>
          </p:cNvCxnSpPr>
          <p:nvPr/>
        </p:nvCxnSpPr>
        <p:spPr>
          <a:xfrm>
            <a:off x="1842535" y="5630974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D32658E-DDE4-4EBA-9A23-C149CE1AB8C0}"/>
              </a:ext>
            </a:extLst>
          </p:cNvPr>
          <p:cNvSpPr txBox="1"/>
          <p:nvPr/>
        </p:nvSpPr>
        <p:spPr>
          <a:xfrm>
            <a:off x="4033954" y="6099265"/>
            <a:ext cx="7258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手抓中心摄像头</a:t>
            </a:r>
            <a:endParaRPr lang="zh-CN" altLang="en-US" sz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ABE19EE-E324-4351-8AB1-B7C69881C6C0}"/>
              </a:ext>
            </a:extLst>
          </p:cNvPr>
          <p:cNvSpPr txBox="1"/>
          <p:nvPr/>
        </p:nvSpPr>
        <p:spPr>
          <a:xfrm>
            <a:off x="4773490" y="6106959"/>
            <a:ext cx="5742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腕部</a:t>
            </a:r>
            <a:r>
              <a:rPr lang="zh-CN" altLang="en-US" sz="10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摄像头</a:t>
            </a:r>
            <a:endParaRPr lang="zh-CN" altLang="en-US" sz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918B868-0B2F-49D5-AA42-391C52E97785}"/>
              </a:ext>
            </a:extLst>
          </p:cNvPr>
          <p:cNvSpPr txBox="1"/>
          <p:nvPr/>
        </p:nvSpPr>
        <p:spPr>
          <a:xfrm>
            <a:off x="4130349" y="5519501"/>
            <a:ext cx="6431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控制器</a:t>
            </a: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E5E48AC1-967B-417D-9AE0-11DE3AAC1496}"/>
              </a:ext>
            </a:extLst>
          </p:cNvPr>
          <p:cNvCxnSpPr>
            <a:cxnSpLocks/>
          </p:cNvCxnSpPr>
          <p:nvPr/>
        </p:nvCxnSpPr>
        <p:spPr>
          <a:xfrm>
            <a:off x="4407574" y="5684880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7BB309DE-7587-44ED-9E2D-9EE214E28250}"/>
              </a:ext>
            </a:extLst>
          </p:cNvPr>
          <p:cNvSpPr txBox="1"/>
          <p:nvPr/>
        </p:nvSpPr>
        <p:spPr>
          <a:xfrm>
            <a:off x="4794362" y="5519502"/>
            <a:ext cx="5671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控制器</a:t>
            </a: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5B45333-F751-445C-A5CA-A83A578A06FD}"/>
              </a:ext>
            </a:extLst>
          </p:cNvPr>
          <p:cNvCxnSpPr>
            <a:cxnSpLocks/>
          </p:cNvCxnSpPr>
          <p:nvPr/>
        </p:nvCxnSpPr>
        <p:spPr>
          <a:xfrm>
            <a:off x="6391316" y="5879829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右大括号 146">
            <a:extLst>
              <a:ext uri="{FF2B5EF4-FFF2-40B4-BE49-F238E27FC236}">
                <a16:creationId xmlns:a16="http://schemas.microsoft.com/office/drawing/2014/main" id="{6CDD32FE-89A3-4AC1-894D-8EA299364CB1}"/>
              </a:ext>
            </a:extLst>
          </p:cNvPr>
          <p:cNvSpPr/>
          <p:nvPr/>
        </p:nvSpPr>
        <p:spPr>
          <a:xfrm rot="16200000">
            <a:off x="5718508" y="4366195"/>
            <a:ext cx="143017" cy="2095690"/>
          </a:xfrm>
          <a:prstGeom prst="rightBrace">
            <a:avLst>
              <a:gd name="adj1" fmla="val 8333"/>
              <a:gd name="adj2" fmla="val 7909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2F1AEAAD-BADB-4FB7-9340-307DEB3D4809}"/>
              </a:ext>
            </a:extLst>
          </p:cNvPr>
          <p:cNvCxnSpPr>
            <a:cxnSpLocks/>
          </p:cNvCxnSpPr>
          <p:nvPr/>
        </p:nvCxnSpPr>
        <p:spPr>
          <a:xfrm flipV="1">
            <a:off x="6268461" y="2376594"/>
            <a:ext cx="0" cy="1153953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DCFB628-045B-4FCD-B78A-41713CEED460}"/>
              </a:ext>
            </a:extLst>
          </p:cNvPr>
          <p:cNvSpPr txBox="1"/>
          <p:nvPr/>
        </p:nvSpPr>
        <p:spPr>
          <a:xfrm>
            <a:off x="7235999" y="6180361"/>
            <a:ext cx="72582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手抓中心摄像头</a:t>
            </a:r>
            <a:endParaRPr lang="zh-CN" altLang="en-US" sz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8603ADD-42E9-44CC-81A0-413E74BD4802}"/>
              </a:ext>
            </a:extLst>
          </p:cNvPr>
          <p:cNvSpPr txBox="1"/>
          <p:nvPr/>
        </p:nvSpPr>
        <p:spPr>
          <a:xfrm>
            <a:off x="8038363" y="6180361"/>
            <a:ext cx="5742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腕部</a:t>
            </a:r>
            <a:r>
              <a:rPr lang="zh-CN" altLang="en-US" sz="1000" b="0" i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摄像头</a:t>
            </a:r>
            <a:endParaRPr lang="zh-CN" altLang="en-US" sz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1B2674B9-D79E-42DE-AEBF-D05DD20FD049}"/>
              </a:ext>
            </a:extLst>
          </p:cNvPr>
          <p:cNvSpPr txBox="1"/>
          <p:nvPr/>
        </p:nvSpPr>
        <p:spPr>
          <a:xfrm>
            <a:off x="7356977" y="5592244"/>
            <a:ext cx="6431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控制器</a:t>
            </a: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3B17DFEE-C0C9-4A8E-9ED1-8DCDBD118B49}"/>
              </a:ext>
            </a:extLst>
          </p:cNvPr>
          <p:cNvCxnSpPr>
            <a:cxnSpLocks/>
          </p:cNvCxnSpPr>
          <p:nvPr/>
        </p:nvCxnSpPr>
        <p:spPr>
          <a:xfrm>
            <a:off x="7678547" y="5798687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D9945A2B-D596-465C-8AEA-4C1DCF8A46EA}"/>
              </a:ext>
            </a:extLst>
          </p:cNvPr>
          <p:cNvSpPr txBox="1"/>
          <p:nvPr/>
        </p:nvSpPr>
        <p:spPr>
          <a:xfrm>
            <a:off x="8012447" y="5592244"/>
            <a:ext cx="5671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控制器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74AB6AD4-665C-4A67-8814-3B8A5E8B2FAE}"/>
              </a:ext>
            </a:extLst>
          </p:cNvPr>
          <p:cNvCxnSpPr>
            <a:cxnSpLocks/>
          </p:cNvCxnSpPr>
          <p:nvPr/>
        </p:nvCxnSpPr>
        <p:spPr>
          <a:xfrm>
            <a:off x="8296012" y="5798687"/>
            <a:ext cx="0" cy="35559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3AA8CF-27D4-4433-A868-F46FBB7DE570}"/>
              </a:ext>
            </a:extLst>
          </p:cNvPr>
          <p:cNvSpPr/>
          <p:nvPr/>
        </p:nvSpPr>
        <p:spPr>
          <a:xfrm>
            <a:off x="4794362" y="83205"/>
            <a:ext cx="874102" cy="3931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顶层组织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7117E08-53BD-4BB3-ADE4-F372288D2C89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>
            <a:off x="3605606" y="5362428"/>
            <a:ext cx="5264" cy="338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72EC21C-F1F3-40DB-9F44-CC09EF249365}"/>
              </a:ext>
            </a:extLst>
          </p:cNvPr>
          <p:cNvCxnSpPr>
            <a:cxnSpLocks/>
          </p:cNvCxnSpPr>
          <p:nvPr/>
        </p:nvCxnSpPr>
        <p:spPr>
          <a:xfrm>
            <a:off x="6832598" y="5443050"/>
            <a:ext cx="5264" cy="338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F2FB3340-F783-48CA-9F3E-87F0F16CEDBE}"/>
              </a:ext>
            </a:extLst>
          </p:cNvPr>
          <p:cNvCxnSpPr>
            <a:cxnSpLocks/>
          </p:cNvCxnSpPr>
          <p:nvPr/>
        </p:nvCxnSpPr>
        <p:spPr>
          <a:xfrm>
            <a:off x="10000504" y="5465595"/>
            <a:ext cx="5264" cy="338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3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237</Words>
  <Application>Microsoft Office PowerPoint</Application>
  <PresentationFormat>宽屏</PresentationFormat>
  <Paragraphs>67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1900709924@qq.com</dc:creator>
  <cp:lastModifiedBy>1900709924@qq.com</cp:lastModifiedBy>
  <cp:revision>22</cp:revision>
  <dcterms:created xsi:type="dcterms:W3CDTF">2024-11-15T12:05:54Z</dcterms:created>
  <dcterms:modified xsi:type="dcterms:W3CDTF">2024-11-20T15:25:37Z</dcterms:modified>
</cp:coreProperties>
</file>