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1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-510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A771F-2F0D-4E61-90F4-FEF0FF8BE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B716DE-15DD-4C90-977E-09D576DE5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0971E7-4E06-4B72-91B3-84E40D93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C6BF-4B76-45EF-B8ED-AF544191E4D0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9DAEA-5E88-410F-A2BF-2E8ACF34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5E01C0-6932-4F5C-B140-CA323949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3451-051C-4C63-8660-35001D31B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0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448B5-3ED5-4EA4-9A42-1BF955D7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7259E9-3D82-48C2-A069-C71CBB23D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D561AC-853C-4A2C-858E-87639BC2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C6BF-4B76-45EF-B8ED-AF544191E4D0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9B7491-7792-4661-96B5-6DF9557F8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3098F-056C-48E9-8532-1858A3F6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3451-051C-4C63-8660-35001D31B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95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AD4C9C-1E5D-4B5A-9652-A9B78605D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CE2658-3549-4E68-A06F-1483307C0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65FD1-7100-46AB-9C38-26DE4A64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C6BF-4B76-45EF-B8ED-AF544191E4D0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DE9095-0A35-4735-92CA-F0C17CCC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9182E-4872-4A8B-BC8B-02A200CE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3451-051C-4C63-8660-35001D31B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9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C0C4B-2171-4F29-8C68-39EC82F7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B7859-1BC1-411B-84B5-F0ED674E4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E08F1F-0230-4623-A8FA-BF313428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C6BF-4B76-45EF-B8ED-AF544191E4D0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2EFA9-89AF-4C25-A22F-E8E65DD9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D967D6-CC29-44CC-8144-F06483E8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3451-051C-4C63-8660-35001D31B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38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C114E-9225-475B-8956-35E81BF5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0C787-36A5-4E87-8368-4F70A7DDE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5194FF-99F3-47DD-A70E-26AA9163E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C6BF-4B76-45EF-B8ED-AF544191E4D0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03EDC2-4A7E-4C31-BFDE-312675179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40AA2-A5FB-464F-93B1-46F7543B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3451-051C-4C63-8660-35001D31B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11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B2C4B-0E0C-44BC-9713-9D6F83A7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2ADE40-B764-4B6B-8391-D3151804D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229856-5AB7-4347-9991-586C47892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9C612C-EBB7-4E12-BDDD-6A501BAA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C6BF-4B76-45EF-B8ED-AF544191E4D0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5BE2BA-9530-4813-921D-950D8664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231599-BEE9-4310-B62D-DF42674C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3451-051C-4C63-8660-35001D31B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50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959D1-ED54-4EF0-A93C-FA91A512F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936116-EE1A-4892-A559-56E355C99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8A1045-F675-4261-8409-0252C439B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85BCFE-8E10-4E55-B354-83FBB2F36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042CE9-5583-4F70-AD77-178A85BD2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718D7B-FA08-4EE3-B5C6-7EF91E923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C6BF-4B76-45EF-B8ED-AF544191E4D0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C3A68A-E222-425A-BA54-A80FADFE3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2ECA87-7EB5-4A75-B0A8-1684DC43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3451-051C-4C63-8660-35001D31B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09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DC2EF-4B95-4FE5-A10C-A8C2C6E6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43037E-50AF-4B91-97E6-A836D886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C6BF-4B76-45EF-B8ED-AF544191E4D0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3DA470-00B1-4F54-9A3E-547E3FF4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BCD7E4-6C06-42F8-A0C0-05F10F00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3451-051C-4C63-8660-35001D31B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02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09DCAA-8E09-42E5-A04B-64A4E066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C6BF-4B76-45EF-B8ED-AF544191E4D0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923862-DD52-422E-96F5-477FF014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12F8E2-7B18-4020-A325-065EF1C6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3451-051C-4C63-8660-35001D31B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05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7B58D-0648-482B-ACE3-1C690CFA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AB54F-D2CD-4AEC-B5CD-267401C6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1EBF57-4E15-4D3B-880C-18644B8D5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74C381-D346-4B22-A194-F3F6F2AB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C6BF-4B76-45EF-B8ED-AF544191E4D0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7E7173-A6D8-42E0-9624-14E5059F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2019A4-20CB-4C5A-A7F5-03BAD245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3451-051C-4C63-8660-35001D31B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46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85EC8-A8F1-4B53-AB0F-50C03147E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BF9C12-71E0-40BC-8BC8-00190ED97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252007-082C-4E47-92D6-CFFCB4164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D6B34E-54B6-438F-BBB4-0ED4DBDF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C6BF-4B76-45EF-B8ED-AF544191E4D0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9AA479-548C-4F1D-94EE-FC388C4D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7B06FC-A6CD-4AE8-B1CB-F6514B4D0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3451-051C-4C63-8660-35001D31B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39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BB813E-D3E7-4BC5-BA66-4DDB64F3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1730BB-7488-4345-97BF-666E86EA6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485016-C44C-40DA-B42A-6BD0A5D1B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CC6BF-4B76-45EF-B8ED-AF544191E4D0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18715A-CD17-4426-B66F-AE76AC495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BA150-50A0-4480-890D-4AAEC5D7A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E3451-051C-4C63-8660-35001D31B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05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6D815BC-AA2F-42BC-B027-EDC42EB80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77" y="884848"/>
            <a:ext cx="11611829" cy="474521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F8F9BD7-E5EC-4099-995D-AE7B08167469}"/>
              </a:ext>
            </a:extLst>
          </p:cNvPr>
          <p:cNvSpPr/>
          <p:nvPr/>
        </p:nvSpPr>
        <p:spPr>
          <a:xfrm>
            <a:off x="1330610" y="2485697"/>
            <a:ext cx="454046" cy="460353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6CB670-B57F-410F-8334-3A2713582C81}"/>
              </a:ext>
            </a:extLst>
          </p:cNvPr>
          <p:cNvSpPr/>
          <p:nvPr/>
        </p:nvSpPr>
        <p:spPr>
          <a:xfrm>
            <a:off x="2850406" y="2485697"/>
            <a:ext cx="454046" cy="460353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B0B92B-87A4-4CD3-9BFE-B58B89D6F6CE}"/>
              </a:ext>
            </a:extLst>
          </p:cNvPr>
          <p:cNvSpPr/>
          <p:nvPr/>
        </p:nvSpPr>
        <p:spPr>
          <a:xfrm>
            <a:off x="2850406" y="3198823"/>
            <a:ext cx="454046" cy="46035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60C860-A07A-42CD-B8F0-DEA55C8D9B6E}"/>
              </a:ext>
            </a:extLst>
          </p:cNvPr>
          <p:cNvSpPr txBox="1"/>
          <p:nvPr/>
        </p:nvSpPr>
        <p:spPr>
          <a:xfrm>
            <a:off x="2768425" y="3746829"/>
            <a:ext cx="199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差分转向控制器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A13-E453-498E-856A-CED8BA44A916}"/>
              </a:ext>
            </a:extLst>
          </p:cNvPr>
          <p:cNvSpPr txBox="1"/>
          <p:nvPr/>
        </p:nvSpPr>
        <p:spPr>
          <a:xfrm>
            <a:off x="816833" y="1380372"/>
            <a:ext cx="2200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串级控制结构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4006B02-8736-4DF5-BBD6-BAC9C9118E26}"/>
              </a:ext>
            </a:extLst>
          </p:cNvPr>
          <p:cNvSpPr txBox="1"/>
          <p:nvPr/>
        </p:nvSpPr>
        <p:spPr>
          <a:xfrm>
            <a:off x="1008584" y="1885939"/>
            <a:ext cx="148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主回路控制器（控制位移）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376DD1-C58D-4BC1-9642-A5C38A76193F}"/>
              </a:ext>
            </a:extLst>
          </p:cNvPr>
          <p:cNvSpPr txBox="1"/>
          <p:nvPr/>
        </p:nvSpPr>
        <p:spPr>
          <a:xfrm>
            <a:off x="2670678" y="1828164"/>
            <a:ext cx="148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5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副回路控制器</a:t>
            </a:r>
            <a:endParaRPr lang="en-US" altLang="zh-CN" sz="1600" b="1" dirty="0">
              <a:solidFill>
                <a:schemeClr val="accent5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r>
              <a:rPr lang="zh-CN" altLang="en-US" sz="1600" b="1" dirty="0">
                <a:solidFill>
                  <a:schemeClr val="accent5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（控制角度）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D1BDB77-5FFB-427F-B901-7346829475ED}"/>
              </a:ext>
            </a:extLst>
          </p:cNvPr>
          <p:cNvCxnSpPr>
            <a:cxnSpLocks/>
          </p:cNvCxnSpPr>
          <p:nvPr/>
        </p:nvCxnSpPr>
        <p:spPr>
          <a:xfrm>
            <a:off x="5748077" y="2796123"/>
            <a:ext cx="647985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7215990-1969-473E-B9BC-6A227F921F0D}"/>
              </a:ext>
            </a:extLst>
          </p:cNvPr>
          <p:cNvGrpSpPr/>
          <p:nvPr/>
        </p:nvGrpSpPr>
        <p:grpSpPr>
          <a:xfrm>
            <a:off x="5748077" y="3109609"/>
            <a:ext cx="836045" cy="1720808"/>
            <a:chOff x="5748077" y="3109609"/>
            <a:chExt cx="836045" cy="1720808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9948B82B-9C5D-4395-A57E-497230E5FC5C}"/>
                </a:ext>
              </a:extLst>
            </p:cNvPr>
            <p:cNvCxnSpPr>
              <a:cxnSpLocks/>
            </p:cNvCxnSpPr>
            <p:nvPr/>
          </p:nvCxnSpPr>
          <p:spPr>
            <a:xfrm>
              <a:off x="5748077" y="3109609"/>
              <a:ext cx="169465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6B0E7B5-DDEE-4539-8CE0-6FD7F105DD4A}"/>
                </a:ext>
              </a:extLst>
            </p:cNvPr>
            <p:cNvCxnSpPr>
              <a:cxnSpLocks/>
            </p:cNvCxnSpPr>
            <p:nvPr/>
          </p:nvCxnSpPr>
          <p:spPr>
            <a:xfrm>
              <a:off x="5891038" y="3109609"/>
              <a:ext cx="0" cy="1720808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761161DE-2A96-4AEE-AE27-63D06ABCA519}"/>
                </a:ext>
              </a:extLst>
            </p:cNvPr>
            <p:cNvCxnSpPr>
              <a:cxnSpLocks/>
            </p:cNvCxnSpPr>
            <p:nvPr/>
          </p:nvCxnSpPr>
          <p:spPr>
            <a:xfrm>
              <a:off x="5861825" y="4812747"/>
              <a:ext cx="722297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E555DF2D-B741-4B1A-9071-D5AAED566E47}"/>
              </a:ext>
            </a:extLst>
          </p:cNvPr>
          <p:cNvGrpSpPr/>
          <p:nvPr/>
        </p:nvGrpSpPr>
        <p:grpSpPr>
          <a:xfrm>
            <a:off x="2670678" y="3644398"/>
            <a:ext cx="7754222" cy="1593655"/>
            <a:chOff x="2670678" y="3644398"/>
            <a:chExt cx="7754222" cy="1593655"/>
          </a:xfrm>
        </p:grpSpPr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0B041466-70F4-4FBB-8D50-A571520BA56D}"/>
                </a:ext>
              </a:extLst>
            </p:cNvPr>
            <p:cNvCxnSpPr>
              <a:cxnSpLocks/>
            </p:cNvCxnSpPr>
            <p:nvPr/>
          </p:nvCxnSpPr>
          <p:spPr>
            <a:xfrm>
              <a:off x="2677743" y="3877728"/>
              <a:ext cx="0" cy="136032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3D0AE02B-D6D0-4CB8-BF72-C5A61DB1223D}"/>
                </a:ext>
              </a:extLst>
            </p:cNvPr>
            <p:cNvCxnSpPr>
              <a:cxnSpLocks/>
            </p:cNvCxnSpPr>
            <p:nvPr/>
          </p:nvCxnSpPr>
          <p:spPr>
            <a:xfrm>
              <a:off x="2670678" y="5201394"/>
              <a:ext cx="7754222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BE17B86F-194F-4675-93B4-157981013FA7}"/>
                </a:ext>
              </a:extLst>
            </p:cNvPr>
            <p:cNvCxnSpPr/>
            <p:nvPr/>
          </p:nvCxnSpPr>
          <p:spPr>
            <a:xfrm flipV="1">
              <a:off x="2677743" y="3644398"/>
              <a:ext cx="0" cy="23333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6B86515B-C41C-49BA-A78B-BEC14064D6F1}"/>
                </a:ext>
              </a:extLst>
            </p:cNvPr>
            <p:cNvCxnSpPr>
              <a:cxnSpLocks/>
            </p:cNvCxnSpPr>
            <p:nvPr/>
          </p:nvCxnSpPr>
          <p:spPr>
            <a:xfrm>
              <a:off x="10397116" y="4776089"/>
              <a:ext cx="0" cy="42530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555C5D53-3281-412C-96AC-E47F831E4345}"/>
              </a:ext>
            </a:extLst>
          </p:cNvPr>
          <p:cNvSpPr txBox="1"/>
          <p:nvPr/>
        </p:nvSpPr>
        <p:spPr>
          <a:xfrm>
            <a:off x="5824786" y="2957500"/>
            <a:ext cx="301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2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差</a:t>
            </a:r>
            <a:endParaRPr lang="en-US" altLang="zh-CN" sz="1400" dirty="0">
              <a:solidFill>
                <a:schemeClr val="accent2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r>
              <a:rPr lang="zh-CN" altLang="en-US" sz="1400" dirty="0">
                <a:solidFill>
                  <a:schemeClr val="accent2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模</a:t>
            </a:r>
            <a:endParaRPr lang="en-US" altLang="zh-CN" sz="1400" dirty="0">
              <a:solidFill>
                <a:schemeClr val="accent2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r>
              <a:rPr lang="zh-CN" altLang="en-US" sz="1400" dirty="0">
                <a:solidFill>
                  <a:schemeClr val="accent2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信</a:t>
            </a:r>
            <a:endParaRPr lang="en-US" altLang="zh-CN" sz="1400" dirty="0">
              <a:solidFill>
                <a:schemeClr val="accent2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r>
              <a:rPr lang="zh-CN" altLang="en-US" sz="1400" dirty="0">
                <a:solidFill>
                  <a:schemeClr val="accent2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号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5465D6D-537C-4E1A-8B7C-7D17129A3D9B}"/>
              </a:ext>
            </a:extLst>
          </p:cNvPr>
          <p:cNvSpPr txBox="1"/>
          <p:nvPr/>
        </p:nvSpPr>
        <p:spPr>
          <a:xfrm>
            <a:off x="5499832" y="2464234"/>
            <a:ext cx="951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共模信号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A22897DE-3192-4D46-AF7B-43653C2493A5}"/>
              </a:ext>
            </a:extLst>
          </p:cNvPr>
          <p:cNvGrpSpPr/>
          <p:nvPr/>
        </p:nvGrpSpPr>
        <p:grpSpPr>
          <a:xfrm flipV="1">
            <a:off x="2677743" y="948473"/>
            <a:ext cx="8680127" cy="2190000"/>
            <a:chOff x="2670678" y="3207258"/>
            <a:chExt cx="7754222" cy="2030795"/>
          </a:xfrm>
        </p:grpSpPr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256C5103-E4E8-48E2-9E8E-8BBC5663CDAE}"/>
                </a:ext>
              </a:extLst>
            </p:cNvPr>
            <p:cNvCxnSpPr>
              <a:cxnSpLocks/>
            </p:cNvCxnSpPr>
            <p:nvPr/>
          </p:nvCxnSpPr>
          <p:spPr>
            <a:xfrm>
              <a:off x="2677743" y="3877728"/>
              <a:ext cx="0" cy="1360325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CF402BD0-349B-4C82-B412-EE6B0E3B0631}"/>
                </a:ext>
              </a:extLst>
            </p:cNvPr>
            <p:cNvCxnSpPr>
              <a:cxnSpLocks/>
            </p:cNvCxnSpPr>
            <p:nvPr/>
          </p:nvCxnSpPr>
          <p:spPr>
            <a:xfrm>
              <a:off x="2670678" y="5201394"/>
              <a:ext cx="7754222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D0DD2E90-D8FB-4536-A79B-14868A01E323}"/>
                </a:ext>
              </a:extLst>
            </p:cNvPr>
            <p:cNvCxnSpPr/>
            <p:nvPr/>
          </p:nvCxnSpPr>
          <p:spPr>
            <a:xfrm flipV="1">
              <a:off x="2677743" y="3644398"/>
              <a:ext cx="0" cy="233330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D08AC49D-F473-43BC-81E7-7BC64BFB8EBF}"/>
                </a:ext>
              </a:extLst>
            </p:cNvPr>
            <p:cNvCxnSpPr>
              <a:cxnSpLocks/>
            </p:cNvCxnSpPr>
            <p:nvPr/>
          </p:nvCxnSpPr>
          <p:spPr>
            <a:xfrm>
              <a:off x="10397116" y="3207258"/>
              <a:ext cx="0" cy="1994135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CE60815E-27EB-44CF-AD9E-A377ED8B6CAD}"/>
              </a:ext>
            </a:extLst>
          </p:cNvPr>
          <p:cNvGrpSpPr/>
          <p:nvPr/>
        </p:nvGrpSpPr>
        <p:grpSpPr>
          <a:xfrm>
            <a:off x="1065875" y="2848800"/>
            <a:ext cx="10606678" cy="2852108"/>
            <a:chOff x="2670678" y="3644398"/>
            <a:chExt cx="7778063" cy="1579737"/>
          </a:xfrm>
        </p:grpSpPr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71EF0597-1514-48FA-9DAC-BBB61ABDBDB2}"/>
                </a:ext>
              </a:extLst>
            </p:cNvPr>
            <p:cNvCxnSpPr>
              <a:cxnSpLocks/>
            </p:cNvCxnSpPr>
            <p:nvPr/>
          </p:nvCxnSpPr>
          <p:spPr>
            <a:xfrm>
              <a:off x="2677743" y="3877728"/>
              <a:ext cx="0" cy="1323666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3EAC84D2-52A7-4033-AB50-F1532C8470BD}"/>
                </a:ext>
              </a:extLst>
            </p:cNvPr>
            <p:cNvCxnSpPr>
              <a:cxnSpLocks/>
            </p:cNvCxnSpPr>
            <p:nvPr/>
          </p:nvCxnSpPr>
          <p:spPr>
            <a:xfrm>
              <a:off x="2670678" y="5201394"/>
              <a:ext cx="7778063" cy="0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88273C3C-6F76-4FFF-AC6B-11083F70C2B5}"/>
                </a:ext>
              </a:extLst>
            </p:cNvPr>
            <p:cNvCxnSpPr/>
            <p:nvPr/>
          </p:nvCxnSpPr>
          <p:spPr>
            <a:xfrm flipV="1">
              <a:off x="2677743" y="3644398"/>
              <a:ext cx="0" cy="233330"/>
            </a:xfrm>
            <a:prstGeom prst="straightConnector1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8B46F85B-88BC-4D70-A963-329FBB25F773}"/>
                </a:ext>
              </a:extLst>
            </p:cNvPr>
            <p:cNvCxnSpPr>
              <a:cxnSpLocks/>
            </p:cNvCxnSpPr>
            <p:nvPr/>
          </p:nvCxnSpPr>
          <p:spPr>
            <a:xfrm>
              <a:off x="10448741" y="4141802"/>
              <a:ext cx="0" cy="1082333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160CC4C1-1CEB-4143-B135-B1EC8DDE12A7}"/>
                  </a:ext>
                </a:extLst>
              </p:cNvPr>
              <p:cNvSpPr txBox="1"/>
              <p:nvPr/>
            </p:nvSpPr>
            <p:spPr>
              <a:xfrm>
                <a:off x="4495799" y="359180"/>
                <a:ext cx="530773" cy="628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CN" sz="3200" b="1" i="1" dirty="0" err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160CC4C1-1CEB-4143-B135-B1EC8DDE1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799" y="359180"/>
                <a:ext cx="530773" cy="628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86E13B09-A5EB-4E1E-9BA8-152B7BB5CA17}"/>
                  </a:ext>
                </a:extLst>
              </p:cNvPr>
              <p:cNvSpPr txBox="1"/>
              <p:nvPr/>
            </p:nvSpPr>
            <p:spPr>
              <a:xfrm>
                <a:off x="1330610" y="5093720"/>
                <a:ext cx="5445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86E13B09-A5EB-4E1E-9BA8-152B7BB5C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610" y="5093720"/>
                <a:ext cx="54456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DBB0D093-DC5A-4D80-BEBB-B0DA735F2699}"/>
                  </a:ext>
                </a:extLst>
              </p:cNvPr>
              <p:cNvSpPr txBox="1"/>
              <p:nvPr/>
            </p:nvSpPr>
            <p:spPr>
              <a:xfrm>
                <a:off x="1876287" y="2502610"/>
                <a:ext cx="882487" cy="276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1100" b="1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11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sz="1100" b="1" i="0" dirty="0">
                    <a:solidFill>
                      <a:srgbClr val="FF0000"/>
                    </a:solidFill>
                    <a:latin typeface="方正宋刻本秀楷简体" panose="02000000000000000000" pitchFamily="2" charset="-122"/>
                    <a:ea typeface="方正宋刻本秀楷简体" panose="02000000000000000000" pitchFamily="2" charset="-122"/>
                  </a:rPr>
                  <a:t>设定值</a:t>
                </a:r>
                <a:endParaRPr lang="zh-CN" altLang="en-US" b="1" dirty="0">
                  <a:latin typeface="方正宋刻本秀楷简体" panose="02000000000000000000" pitchFamily="2" charset="-122"/>
                  <a:ea typeface="方正宋刻本秀楷简体" panose="02000000000000000000" pitchFamily="2" charset="-122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DBB0D093-DC5A-4D80-BEBB-B0DA735F2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287" y="2502610"/>
                <a:ext cx="882487" cy="276807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C40330E9-0657-4BB9-BA75-08089BA723A1}"/>
                  </a:ext>
                </a:extLst>
              </p:cNvPr>
              <p:cNvSpPr txBox="1"/>
              <p:nvPr/>
            </p:nvSpPr>
            <p:spPr>
              <a:xfrm>
                <a:off x="361717" y="2376560"/>
                <a:ext cx="8824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1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方正宋刻本秀楷简体" panose="02000000000000000000" pitchFamily="2" charset="-122"/>
                      </a:rPr>
                      <m:t>𝒙</m:t>
                    </m:r>
                  </m:oMath>
                </a14:m>
                <a:r>
                  <a:rPr lang="zh-CN" altLang="en-US" sz="1100" b="1" i="0" dirty="0">
                    <a:solidFill>
                      <a:srgbClr val="FF0000"/>
                    </a:solidFill>
                    <a:latin typeface="方正宋刻本秀楷简体" panose="02000000000000000000" pitchFamily="2" charset="-122"/>
                    <a:ea typeface="方正宋刻本秀楷简体" panose="02000000000000000000" pitchFamily="2" charset="-122"/>
                  </a:rPr>
                  <a:t>设定值</a:t>
                </a:r>
                <a:endParaRPr lang="zh-CN" altLang="en-US" b="1" dirty="0">
                  <a:latin typeface="方正宋刻本秀楷简体" panose="02000000000000000000" pitchFamily="2" charset="-122"/>
                  <a:ea typeface="方正宋刻本秀楷简体" panose="02000000000000000000" pitchFamily="2" charset="-122"/>
                </a:endParaRPr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C40330E9-0657-4BB9-BA75-08089BA72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17" y="2376560"/>
                <a:ext cx="882487" cy="261610"/>
              </a:xfrm>
              <a:prstGeom prst="rect">
                <a:avLst/>
              </a:prstGeom>
              <a:blipFill>
                <a:blip r:embed="rId6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574199C-18D8-4DA9-914B-8C0022A39865}"/>
                  </a:ext>
                </a:extLst>
              </p:cNvPr>
              <p:cNvSpPr txBox="1"/>
              <p:nvPr/>
            </p:nvSpPr>
            <p:spPr>
              <a:xfrm>
                <a:off x="1875179" y="3127384"/>
                <a:ext cx="8824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1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方正宋刻本秀楷简体" panose="02000000000000000000" pitchFamily="2" charset="-122"/>
                      </a:rPr>
                      <m:t>𝜹</m:t>
                    </m:r>
                  </m:oMath>
                </a14:m>
                <a:r>
                  <a:rPr lang="zh-CN" altLang="en-US" sz="1100" b="1" i="0" dirty="0">
                    <a:solidFill>
                      <a:srgbClr val="FF0000"/>
                    </a:solidFill>
                    <a:latin typeface="方正宋刻本秀楷简体" panose="02000000000000000000" pitchFamily="2" charset="-122"/>
                    <a:ea typeface="方正宋刻本秀楷简体" panose="02000000000000000000" pitchFamily="2" charset="-122"/>
                  </a:rPr>
                  <a:t>设定值</a:t>
                </a:r>
                <a:endParaRPr lang="zh-CN" altLang="en-US" b="1" dirty="0">
                  <a:latin typeface="方正宋刻本秀楷简体" panose="02000000000000000000" pitchFamily="2" charset="-122"/>
                  <a:ea typeface="方正宋刻本秀楷简体" panose="02000000000000000000" pitchFamily="2" charset="-122"/>
                </a:endParaRPr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574199C-18D8-4DA9-914B-8C0022A39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179" y="3127384"/>
                <a:ext cx="882487" cy="261610"/>
              </a:xfrm>
              <a:prstGeom prst="rect">
                <a:avLst/>
              </a:prstGeom>
              <a:blipFill>
                <a:blip r:embed="rId7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0A726892-9A9D-4253-AC5C-300F3C49178E}"/>
                  </a:ext>
                </a:extLst>
              </p:cNvPr>
              <p:cNvSpPr txBox="1"/>
              <p:nvPr/>
            </p:nvSpPr>
            <p:spPr>
              <a:xfrm>
                <a:off x="3583648" y="4610669"/>
                <a:ext cx="54456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zh-CN" altLang="en-US" sz="32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0A726892-9A9D-4253-AC5C-300F3C491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648" y="4610669"/>
                <a:ext cx="54456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74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C0F171-8C2C-48A7-9E7F-D931E1990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99" y="936633"/>
            <a:ext cx="11379201" cy="55294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8A63B49-4B31-41C1-9762-24083D69C575}"/>
                  </a:ext>
                </a:extLst>
              </p:cNvPr>
              <p:cNvSpPr txBox="1"/>
              <p:nvPr/>
            </p:nvSpPr>
            <p:spPr>
              <a:xfrm>
                <a:off x="0" y="3546952"/>
                <a:ext cx="1139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方正宋刻本秀楷简体" panose="02000000000000000000" pitchFamily="2" charset="-122"/>
                    <a:ea typeface="方正宋刻本秀楷简体" panose="02000000000000000000" pitchFamily="2" charset="-122"/>
                  </a:rPr>
                  <a:t>输入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方正宋刻本秀楷简体" panose="02000000000000000000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方正宋刻本秀楷简体" panose="02000000000000000000" pitchFamily="2" charset="-122"/>
                          </a:rPr>
                          <m:t>a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方正宋刻本秀楷简体" panose="02000000000000000000" pitchFamily="2" charset="-122"/>
                          </a:rPr>
                          <m:t>𝑅</m:t>
                        </m:r>
                      </m:sub>
                    </m:sSub>
                  </m:oMath>
                </a14:m>
                <a:endParaRPr lang="zh-CN" altLang="en-US" dirty="0">
                  <a:latin typeface="方正宋刻本秀楷简体" panose="02000000000000000000" pitchFamily="2" charset="-122"/>
                  <a:ea typeface="方正宋刻本秀楷简体" panose="02000000000000000000" pitchFamily="2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8A63B49-4B31-41C1-9762-24083D69C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46952"/>
                <a:ext cx="1139371" cy="369332"/>
              </a:xfrm>
              <a:prstGeom prst="rect">
                <a:avLst/>
              </a:prstGeom>
              <a:blipFill>
                <a:blip r:embed="rId3"/>
                <a:stretch>
                  <a:fillRect l="-4278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9E25914F-3585-43AD-8286-AF8BCC228E91}"/>
              </a:ext>
            </a:extLst>
          </p:cNvPr>
          <p:cNvSpPr/>
          <p:nvPr/>
        </p:nvSpPr>
        <p:spPr>
          <a:xfrm>
            <a:off x="1306285" y="861740"/>
            <a:ext cx="9768113" cy="5529481"/>
          </a:xfrm>
          <a:prstGeom prst="rect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46B2A94-BACD-43CF-B69B-CEC3EB9F5D1F}"/>
                  </a:ext>
                </a:extLst>
              </p:cNvPr>
              <p:cNvSpPr txBox="1"/>
              <p:nvPr/>
            </p:nvSpPr>
            <p:spPr>
              <a:xfrm>
                <a:off x="-18141" y="2832860"/>
                <a:ext cx="1139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方正宋刻本秀楷简体" panose="02000000000000000000" pitchFamily="2" charset="-122"/>
                    <a:ea typeface="方正宋刻本秀楷简体" panose="02000000000000000000" pitchFamily="2" charset="-122"/>
                  </a:rPr>
                  <a:t>输入</a:t>
                </a:r>
                <a:r>
                  <a:rPr lang="zh-CN" altLang="en-US" dirty="0">
                    <a:solidFill>
                      <a:srgbClr val="FF0000"/>
                    </a:solidFill>
                    <a:latin typeface="方正宋刻本秀楷简体" panose="02000000000000000000" pitchFamily="2" charset="-122"/>
                    <a:ea typeface="方正宋刻本秀楷简体" panose="02000000000000000000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方正宋刻本秀楷简体" panose="02000000000000000000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方正宋刻本秀楷简体" panose="02000000000000000000" pitchFamily="2" charset="-122"/>
                          </a:rPr>
                          <m:t>a</m:t>
                        </m:r>
                      </m:e>
                      <m:sub>
                        <m:r>
                          <a:rPr lang="en-US" altLang="zh-CN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方正宋刻本秀楷简体" panose="02000000000000000000" pitchFamily="2" charset="-122"/>
                          </a:rPr>
                          <m:t>𝐿</m:t>
                        </m:r>
                      </m:sub>
                    </m:sSub>
                  </m:oMath>
                </a14:m>
                <a:endParaRPr lang="zh-CN" altLang="en-US" dirty="0">
                  <a:latin typeface="方正宋刻本秀楷简体" panose="02000000000000000000" pitchFamily="2" charset="-122"/>
                  <a:ea typeface="方正宋刻本秀楷简体" panose="02000000000000000000" pitchFamily="2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46B2A94-BACD-43CF-B69B-CEC3EB9F5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141" y="2832860"/>
                <a:ext cx="1139370" cy="369332"/>
              </a:xfrm>
              <a:prstGeom prst="rect">
                <a:avLst/>
              </a:prstGeom>
              <a:blipFill>
                <a:blip r:embed="rId4"/>
                <a:stretch>
                  <a:fillRect l="-4278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90974D3E-83AA-44D6-AD3A-69C9D623D027}"/>
              </a:ext>
            </a:extLst>
          </p:cNvPr>
          <p:cNvSpPr txBox="1"/>
          <p:nvPr/>
        </p:nvSpPr>
        <p:spPr>
          <a:xfrm>
            <a:off x="5020128" y="363083"/>
            <a:ext cx="234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动力学系统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A2BE6A-4C37-4B6B-A74A-F839EFEC8261}"/>
              </a:ext>
            </a:extLst>
          </p:cNvPr>
          <p:cNvSpPr txBox="1"/>
          <p:nvPr/>
        </p:nvSpPr>
        <p:spPr>
          <a:xfrm>
            <a:off x="11017598" y="3240036"/>
            <a:ext cx="110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倾角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69D57F8-A4D0-4984-BEC7-A849AC54C289}"/>
              </a:ext>
            </a:extLst>
          </p:cNvPr>
          <p:cNvSpPr txBox="1"/>
          <p:nvPr/>
        </p:nvSpPr>
        <p:spPr>
          <a:xfrm>
            <a:off x="11017598" y="4156482"/>
            <a:ext cx="110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位移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D25DEB-4DFE-458C-B19B-661EE27F405C}"/>
              </a:ext>
            </a:extLst>
          </p:cNvPr>
          <p:cNvSpPr txBox="1"/>
          <p:nvPr/>
        </p:nvSpPr>
        <p:spPr>
          <a:xfrm>
            <a:off x="11017598" y="5534595"/>
            <a:ext cx="12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偏航角</a:t>
            </a:r>
          </a:p>
        </p:txBody>
      </p:sp>
    </p:spTree>
    <p:extLst>
      <p:ext uri="{BB962C8B-B14F-4D97-AF65-F5344CB8AC3E}">
        <p14:creationId xmlns:p14="http://schemas.microsoft.com/office/powerpoint/2010/main" val="141383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5AFFBEA-00EE-4694-A353-CE620670C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8160"/>
            <a:ext cx="12192000" cy="391042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041F5A4-6F28-49B9-B187-57CD506C7E7A}"/>
              </a:ext>
            </a:extLst>
          </p:cNvPr>
          <p:cNvSpPr/>
          <p:nvPr/>
        </p:nvSpPr>
        <p:spPr>
          <a:xfrm>
            <a:off x="845032" y="2724281"/>
            <a:ext cx="1652226" cy="65584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CFDDB4-95D5-447F-8519-E7DBBCB37BD3}"/>
              </a:ext>
            </a:extLst>
          </p:cNvPr>
          <p:cNvSpPr/>
          <p:nvPr/>
        </p:nvSpPr>
        <p:spPr>
          <a:xfrm>
            <a:off x="2806262" y="3323372"/>
            <a:ext cx="1355835" cy="65584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131F5F-0607-4214-AE4D-1B3E17ED9964}"/>
              </a:ext>
            </a:extLst>
          </p:cNvPr>
          <p:cNvSpPr txBox="1"/>
          <p:nvPr/>
        </p:nvSpPr>
        <p:spPr>
          <a:xfrm>
            <a:off x="2869324" y="3979217"/>
            <a:ext cx="199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差分转向控制器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0A24F6-9991-4EDE-AA26-7D58B311EE7F}"/>
              </a:ext>
            </a:extLst>
          </p:cNvPr>
          <p:cNvSpPr txBox="1"/>
          <p:nvPr/>
        </p:nvSpPr>
        <p:spPr>
          <a:xfrm>
            <a:off x="1008994" y="2321067"/>
            <a:ext cx="17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主回路控制器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99C492-02AF-4848-A2DA-B5105665AE78}"/>
              </a:ext>
            </a:extLst>
          </p:cNvPr>
          <p:cNvSpPr txBox="1"/>
          <p:nvPr/>
        </p:nvSpPr>
        <p:spPr>
          <a:xfrm>
            <a:off x="551794" y="1560936"/>
            <a:ext cx="2932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模糊控制器引入</a:t>
            </a:r>
          </a:p>
        </p:txBody>
      </p:sp>
    </p:spTree>
    <p:extLst>
      <p:ext uri="{BB962C8B-B14F-4D97-AF65-F5344CB8AC3E}">
        <p14:creationId xmlns:p14="http://schemas.microsoft.com/office/powerpoint/2010/main" val="401438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F94832F-E3DA-4755-A450-B22500D1A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9462"/>
            <a:ext cx="12192000" cy="429907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B1745B2-0C6A-4BDA-B1A9-20387746B1C8}"/>
              </a:ext>
            </a:extLst>
          </p:cNvPr>
          <p:cNvSpPr txBox="1"/>
          <p:nvPr/>
        </p:nvSpPr>
        <p:spPr>
          <a:xfrm>
            <a:off x="362607" y="1554892"/>
            <a:ext cx="1620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神经网络</a:t>
            </a:r>
            <a:r>
              <a:rPr lang="en-US" altLang="zh-CN" sz="2800" dirty="0">
                <a:solidFill>
                  <a:srgbClr val="7030A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PID </a:t>
            </a:r>
            <a:r>
              <a:rPr lang="zh-CN" altLang="en-US" sz="2800" dirty="0">
                <a:solidFill>
                  <a:srgbClr val="7030A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引入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9B645A-8D8C-4F61-9545-B1558892016A}"/>
              </a:ext>
            </a:extLst>
          </p:cNvPr>
          <p:cNvSpPr/>
          <p:nvPr/>
        </p:nvSpPr>
        <p:spPr>
          <a:xfrm>
            <a:off x="2345909" y="1734207"/>
            <a:ext cx="2081048" cy="182249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7247BE-8E5F-44A4-A5A4-D15C8FA71F45}"/>
              </a:ext>
            </a:extLst>
          </p:cNvPr>
          <p:cNvSpPr/>
          <p:nvPr/>
        </p:nvSpPr>
        <p:spPr>
          <a:xfrm>
            <a:off x="952238" y="2877281"/>
            <a:ext cx="441434" cy="42862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C24D55-5FCB-4788-85E3-FDA3C9641924}"/>
              </a:ext>
            </a:extLst>
          </p:cNvPr>
          <p:cNvSpPr/>
          <p:nvPr/>
        </p:nvSpPr>
        <p:spPr>
          <a:xfrm>
            <a:off x="2806262" y="3607150"/>
            <a:ext cx="384679" cy="37206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9B71E9-D704-4D6F-BD07-A334909EC260}"/>
              </a:ext>
            </a:extLst>
          </p:cNvPr>
          <p:cNvSpPr txBox="1"/>
          <p:nvPr/>
        </p:nvSpPr>
        <p:spPr>
          <a:xfrm>
            <a:off x="2869324" y="3979217"/>
            <a:ext cx="1992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差分转向控制器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A69C659-F0E3-4D2E-AFD8-F265E6C5E2ED}"/>
              </a:ext>
            </a:extLst>
          </p:cNvPr>
          <p:cNvSpPr txBox="1"/>
          <p:nvPr/>
        </p:nvSpPr>
        <p:spPr>
          <a:xfrm>
            <a:off x="636927" y="3283791"/>
            <a:ext cx="1797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主回路控制器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AA34044-3C7D-405A-AC0C-7570C7C531A6}"/>
              </a:ext>
            </a:extLst>
          </p:cNvPr>
          <p:cNvSpPr txBox="1"/>
          <p:nvPr/>
        </p:nvSpPr>
        <p:spPr>
          <a:xfrm>
            <a:off x="2345909" y="957748"/>
            <a:ext cx="22134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5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副回路控制器</a:t>
            </a:r>
            <a:endParaRPr lang="en-US" altLang="zh-CN" sz="2000" b="1" dirty="0">
              <a:solidFill>
                <a:schemeClr val="accent5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r>
              <a:rPr lang="zh-CN" altLang="en-US" sz="2000" b="1" dirty="0">
                <a:solidFill>
                  <a:schemeClr val="accent5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（神经网络 </a:t>
            </a:r>
            <a:r>
              <a:rPr lang="en-US" altLang="zh-CN" sz="2000" b="1" dirty="0">
                <a:solidFill>
                  <a:schemeClr val="accent5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+ PID</a:t>
            </a:r>
            <a:r>
              <a:rPr lang="zh-CN" altLang="en-US" sz="2000" b="1" dirty="0">
                <a:solidFill>
                  <a:schemeClr val="accent5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35195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EAAFD4-6D4E-46AB-AB8A-2C6F8BC93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2" y="1388649"/>
            <a:ext cx="12115088" cy="408070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3DD1CA0-B2C2-47D3-8A14-A4B175C1CFCD}"/>
              </a:ext>
            </a:extLst>
          </p:cNvPr>
          <p:cNvSpPr/>
          <p:nvPr/>
        </p:nvSpPr>
        <p:spPr>
          <a:xfrm>
            <a:off x="2584371" y="1729735"/>
            <a:ext cx="2081048" cy="170740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01408F-5B68-492F-A4ED-90541D419CEF}"/>
              </a:ext>
            </a:extLst>
          </p:cNvPr>
          <p:cNvSpPr/>
          <p:nvPr/>
        </p:nvSpPr>
        <p:spPr>
          <a:xfrm>
            <a:off x="3034912" y="3519157"/>
            <a:ext cx="1461414" cy="48557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BF14DA-6E8E-44A2-B8E5-6DC4C03D7083}"/>
              </a:ext>
            </a:extLst>
          </p:cNvPr>
          <p:cNvSpPr/>
          <p:nvPr/>
        </p:nvSpPr>
        <p:spPr>
          <a:xfrm>
            <a:off x="1020649" y="2686405"/>
            <a:ext cx="1152940" cy="74259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6239A1-F3BC-4723-9B0B-FC6A09A4A772}"/>
              </a:ext>
            </a:extLst>
          </p:cNvPr>
          <p:cNvSpPr txBox="1"/>
          <p:nvPr/>
        </p:nvSpPr>
        <p:spPr>
          <a:xfrm>
            <a:off x="311962" y="2215258"/>
            <a:ext cx="2204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主回路 模糊控制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A96D91-D90F-439D-B5A2-7C7121C2300E}"/>
              </a:ext>
            </a:extLst>
          </p:cNvPr>
          <p:cNvSpPr txBox="1"/>
          <p:nvPr/>
        </p:nvSpPr>
        <p:spPr>
          <a:xfrm>
            <a:off x="2449961" y="548466"/>
            <a:ext cx="22134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5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副回路控制</a:t>
            </a:r>
            <a:endParaRPr lang="en-US" altLang="zh-CN" sz="2000" b="1" dirty="0">
              <a:solidFill>
                <a:schemeClr val="accent5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r>
              <a:rPr lang="zh-CN" altLang="en-US" sz="2000" b="1" dirty="0">
                <a:solidFill>
                  <a:schemeClr val="accent5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神经网络 </a:t>
            </a:r>
            <a:r>
              <a:rPr lang="en-US" altLang="zh-CN" sz="2000" b="1" dirty="0">
                <a:solidFill>
                  <a:schemeClr val="accent5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+ PID</a:t>
            </a:r>
            <a:endParaRPr lang="zh-CN" altLang="en-US" sz="2000" b="1" dirty="0">
              <a:solidFill>
                <a:schemeClr val="accent5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D411D4-3856-43F5-8426-989F6CF35652}"/>
              </a:ext>
            </a:extLst>
          </p:cNvPr>
          <p:cNvSpPr txBox="1"/>
          <p:nvPr/>
        </p:nvSpPr>
        <p:spPr>
          <a:xfrm>
            <a:off x="2910099" y="4107078"/>
            <a:ext cx="2953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差分转向 模糊控制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FF51243-4E90-461E-9C3C-63998AB12945}"/>
              </a:ext>
            </a:extLst>
          </p:cNvPr>
          <p:cNvSpPr txBox="1"/>
          <p:nvPr/>
        </p:nvSpPr>
        <p:spPr>
          <a:xfrm>
            <a:off x="4597225" y="635399"/>
            <a:ext cx="6793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991EB2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模糊</a:t>
            </a:r>
            <a:r>
              <a:rPr lang="en-US" altLang="zh-CN" sz="2800" dirty="0">
                <a:solidFill>
                  <a:srgbClr val="991EB2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+</a:t>
            </a:r>
            <a:r>
              <a:rPr lang="zh-CN" altLang="en-US" sz="2800" dirty="0">
                <a:solidFill>
                  <a:srgbClr val="991EB2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神经网络控制 代替所有</a:t>
            </a:r>
            <a:r>
              <a:rPr lang="en-US" altLang="zh-CN" sz="2800" dirty="0">
                <a:solidFill>
                  <a:srgbClr val="991EB2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PID</a:t>
            </a:r>
            <a:r>
              <a:rPr lang="zh-CN" altLang="en-US" sz="2800" dirty="0">
                <a:solidFill>
                  <a:srgbClr val="991EB2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控制器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7E98238-8A40-4C56-82E3-727A1F024540}"/>
              </a:ext>
            </a:extLst>
          </p:cNvPr>
          <p:cNvGrpSpPr/>
          <p:nvPr/>
        </p:nvGrpSpPr>
        <p:grpSpPr>
          <a:xfrm flipV="1">
            <a:off x="2449961" y="1466164"/>
            <a:ext cx="9123580" cy="1962837"/>
            <a:chOff x="2670678" y="3207258"/>
            <a:chExt cx="7726438" cy="1994136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563CD71-1076-4F85-B51A-53D3C83A84FB}"/>
                </a:ext>
              </a:extLst>
            </p:cNvPr>
            <p:cNvCxnSpPr>
              <a:cxnSpLocks/>
            </p:cNvCxnSpPr>
            <p:nvPr/>
          </p:nvCxnSpPr>
          <p:spPr>
            <a:xfrm>
              <a:off x="2677743" y="3877728"/>
              <a:ext cx="0" cy="1323665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2841943-888A-4C89-AF53-CC82ED67D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0678" y="5201394"/>
              <a:ext cx="7726438" cy="0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46F48D31-2950-4EBE-B2C4-C5012C60154A}"/>
                </a:ext>
              </a:extLst>
            </p:cNvPr>
            <p:cNvCxnSpPr/>
            <p:nvPr/>
          </p:nvCxnSpPr>
          <p:spPr>
            <a:xfrm flipV="1">
              <a:off x="2677743" y="3644398"/>
              <a:ext cx="0" cy="23333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92E8638D-21EA-40D4-BFE9-5F52AB307E09}"/>
                </a:ext>
              </a:extLst>
            </p:cNvPr>
            <p:cNvCxnSpPr>
              <a:cxnSpLocks/>
            </p:cNvCxnSpPr>
            <p:nvPr/>
          </p:nvCxnSpPr>
          <p:spPr>
            <a:xfrm>
              <a:off x="10397116" y="3207258"/>
              <a:ext cx="0" cy="1994135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36532BB-179A-4BC8-8CE6-D6166E708768}"/>
              </a:ext>
            </a:extLst>
          </p:cNvPr>
          <p:cNvGrpSpPr/>
          <p:nvPr/>
        </p:nvGrpSpPr>
        <p:grpSpPr>
          <a:xfrm>
            <a:off x="928053" y="3428999"/>
            <a:ext cx="10877166" cy="1103488"/>
            <a:chOff x="2670678" y="3070037"/>
            <a:chExt cx="7778063" cy="2154098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63FB37A-274E-4240-BF21-5BFD0AAED8F4}"/>
                </a:ext>
              </a:extLst>
            </p:cNvPr>
            <p:cNvCxnSpPr>
              <a:cxnSpLocks/>
            </p:cNvCxnSpPr>
            <p:nvPr/>
          </p:nvCxnSpPr>
          <p:spPr>
            <a:xfrm>
              <a:off x="2677743" y="3877728"/>
              <a:ext cx="0" cy="1323666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2E7CCF3-4AEE-4067-894A-001BCB938E36}"/>
                </a:ext>
              </a:extLst>
            </p:cNvPr>
            <p:cNvCxnSpPr>
              <a:cxnSpLocks/>
            </p:cNvCxnSpPr>
            <p:nvPr/>
          </p:nvCxnSpPr>
          <p:spPr>
            <a:xfrm>
              <a:off x="2670678" y="5201394"/>
              <a:ext cx="7778063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C45EBBE6-54E1-4AC7-9AA0-C70C966440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7743" y="3070037"/>
              <a:ext cx="0" cy="807693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FEE1984-F257-49B5-ABD0-79392D0C2EF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8741" y="4141802"/>
              <a:ext cx="0" cy="1082333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769629B-98C4-472B-B70F-47C10AB0AE59}"/>
              </a:ext>
            </a:extLst>
          </p:cNvPr>
          <p:cNvGrpSpPr/>
          <p:nvPr/>
        </p:nvGrpSpPr>
        <p:grpSpPr>
          <a:xfrm>
            <a:off x="2938693" y="4094892"/>
            <a:ext cx="7221306" cy="1410130"/>
            <a:chOff x="2670678" y="3644398"/>
            <a:chExt cx="7754222" cy="1593655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17E66BF9-0567-4CC8-9CFA-A3E77ECB81CE}"/>
                </a:ext>
              </a:extLst>
            </p:cNvPr>
            <p:cNvCxnSpPr>
              <a:cxnSpLocks/>
            </p:cNvCxnSpPr>
            <p:nvPr/>
          </p:nvCxnSpPr>
          <p:spPr>
            <a:xfrm>
              <a:off x="2677743" y="3877728"/>
              <a:ext cx="0" cy="136032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2020497-9D7E-4B63-B95A-9BC5B96D742E}"/>
                </a:ext>
              </a:extLst>
            </p:cNvPr>
            <p:cNvCxnSpPr>
              <a:cxnSpLocks/>
            </p:cNvCxnSpPr>
            <p:nvPr/>
          </p:nvCxnSpPr>
          <p:spPr>
            <a:xfrm>
              <a:off x="2670678" y="5201394"/>
              <a:ext cx="7754222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5F678EA0-D94B-4884-A6FA-AE0BC40CB0B5}"/>
                </a:ext>
              </a:extLst>
            </p:cNvPr>
            <p:cNvCxnSpPr/>
            <p:nvPr/>
          </p:nvCxnSpPr>
          <p:spPr>
            <a:xfrm flipV="1">
              <a:off x="2677743" y="3644398"/>
              <a:ext cx="0" cy="23333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15BBD282-D429-4A03-8A24-3D7AF068654B}"/>
                </a:ext>
              </a:extLst>
            </p:cNvPr>
            <p:cNvCxnSpPr>
              <a:cxnSpLocks/>
            </p:cNvCxnSpPr>
            <p:nvPr/>
          </p:nvCxnSpPr>
          <p:spPr>
            <a:xfrm>
              <a:off x="10397116" y="4557891"/>
              <a:ext cx="0" cy="64350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9455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3349</TotalTime>
  <Words>82</Words>
  <Application>Microsoft Office PowerPoint</Application>
  <PresentationFormat>宽屏</PresentationFormat>
  <Paragraphs>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方正宋刻本秀楷简体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1900709924@qq.com</dc:creator>
  <cp:lastModifiedBy>1900709924@qq.com</cp:lastModifiedBy>
  <cp:revision>18</cp:revision>
  <dcterms:created xsi:type="dcterms:W3CDTF">2024-12-30T10:53:05Z</dcterms:created>
  <dcterms:modified xsi:type="dcterms:W3CDTF">2025-01-12T09:45:26Z</dcterms:modified>
</cp:coreProperties>
</file>