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6" r:id="rId1"/>
  </p:sldMasterIdLst>
  <p:notesMasterIdLst>
    <p:notesMasterId r:id="rId20"/>
  </p:notesMasterIdLst>
  <p:sldIdLst>
    <p:sldId id="369" r:id="rId2"/>
    <p:sldId id="372" r:id="rId3"/>
    <p:sldId id="375" r:id="rId4"/>
    <p:sldId id="376" r:id="rId5"/>
    <p:sldId id="371" r:id="rId6"/>
    <p:sldId id="347" r:id="rId7"/>
    <p:sldId id="370" r:id="rId8"/>
    <p:sldId id="377" r:id="rId9"/>
    <p:sldId id="378" r:id="rId10"/>
    <p:sldId id="380" r:id="rId11"/>
    <p:sldId id="381" r:id="rId12"/>
    <p:sldId id="383" r:id="rId13"/>
    <p:sldId id="384" r:id="rId14"/>
    <p:sldId id="382" r:id="rId15"/>
    <p:sldId id="385" r:id="rId16"/>
    <p:sldId id="386" r:id="rId17"/>
    <p:sldId id="387" r:id="rId18"/>
    <p:sldId id="379" r:id="rId19"/>
  </p:sldIdLst>
  <p:sldSz cx="12192000" cy="6858000"/>
  <p:notesSz cx="9866313" cy="67357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C011A38-09F5-4C14-9FD0-3A192A1997F6}">
          <p14:sldIdLst>
            <p14:sldId id="369"/>
            <p14:sldId id="372"/>
            <p14:sldId id="375"/>
            <p14:sldId id="376"/>
            <p14:sldId id="371"/>
            <p14:sldId id="347"/>
            <p14:sldId id="370"/>
            <p14:sldId id="377"/>
            <p14:sldId id="378"/>
            <p14:sldId id="380"/>
            <p14:sldId id="381"/>
            <p14:sldId id="383"/>
            <p14:sldId id="384"/>
            <p14:sldId id="382"/>
            <p14:sldId id="385"/>
            <p14:sldId id="386"/>
            <p14:sldId id="387"/>
            <p14:sldId id="3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122" userDrawn="1">
          <p15:clr>
            <a:srgbClr val="A4A3A4"/>
          </p15:clr>
        </p15:guide>
        <p15:guide id="2" pos="31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E8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6210" autoAdjust="0"/>
  </p:normalViewPr>
  <p:slideViewPr>
    <p:cSldViewPr snapToGrid="0">
      <p:cViewPr varScale="1">
        <p:scale>
          <a:sx n="106" d="100"/>
          <a:sy n="106" d="100"/>
        </p:scale>
        <p:origin x="102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6"/>
    </p:cViewPr>
  </p:sorter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>
        <p:guide orient="horz" pos="2122"/>
        <p:guide pos="31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5402" cy="337958"/>
          </a:xfrm>
          <a:prstGeom prst="rect">
            <a:avLst/>
          </a:prstGeom>
        </p:spPr>
        <p:txBody>
          <a:bodyPr vert="horz" lIns="94864" tIns="47433" rIns="94864" bIns="4743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88629" y="0"/>
            <a:ext cx="4275402" cy="337958"/>
          </a:xfrm>
          <a:prstGeom prst="rect">
            <a:avLst/>
          </a:prstGeom>
        </p:spPr>
        <p:txBody>
          <a:bodyPr vert="horz" lIns="94864" tIns="47433" rIns="94864" bIns="47433" rtlCol="0"/>
          <a:lstStyle>
            <a:lvl1pPr algn="r">
              <a:defRPr sz="1200"/>
            </a:lvl1pPr>
          </a:lstStyle>
          <a:p>
            <a:fld id="{D68085D6-1328-4B2B-819C-F88929AD972D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911475" y="841375"/>
            <a:ext cx="4043363" cy="2274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64" tIns="47433" rIns="94864" bIns="4743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4864" tIns="47433" rIns="94864" bIns="4743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6397806"/>
            <a:ext cx="4275402" cy="337957"/>
          </a:xfrm>
          <a:prstGeom prst="rect">
            <a:avLst/>
          </a:prstGeom>
        </p:spPr>
        <p:txBody>
          <a:bodyPr vert="horz" lIns="94864" tIns="47433" rIns="94864" bIns="4743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88629" y="6397806"/>
            <a:ext cx="4275402" cy="337957"/>
          </a:xfrm>
          <a:prstGeom prst="rect">
            <a:avLst/>
          </a:prstGeom>
        </p:spPr>
        <p:txBody>
          <a:bodyPr vert="horz" lIns="94864" tIns="47433" rIns="94864" bIns="47433" rtlCol="0" anchor="b"/>
          <a:lstStyle>
            <a:lvl1pPr algn="r">
              <a:defRPr sz="1200"/>
            </a:lvl1pPr>
          </a:lstStyle>
          <a:p>
            <a:fld id="{0B311EE7-BE1C-474C-B503-D3110B776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274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題目説明</a:t>
            </a:r>
            <a:r>
              <a:rPr kumimoji="1" lang="en-US" altLang="ja-JP" dirty="0"/>
              <a:t>(0:30)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567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背景と問題設定を説明したのち，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つの実験を基に考察を進める</a:t>
            </a:r>
            <a:r>
              <a:rPr kumimoji="1" lang="en-US" altLang="ja-JP" dirty="0"/>
              <a:t>(01:00)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018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背景と問題設定を説明したのち，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つの実験を基に考察を進める</a:t>
            </a:r>
            <a:r>
              <a:rPr kumimoji="1" lang="en-US" altLang="ja-JP" dirty="0"/>
              <a:t>(01:00)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511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背景と問題設定を説明したのち，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つの実験を基に考察を進める</a:t>
            </a:r>
            <a:r>
              <a:rPr kumimoji="1" lang="en-US" altLang="ja-JP" dirty="0"/>
              <a:t>(01:00)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211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背景と問題設定を説明したのち，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つの実験を基に考察を進める</a:t>
            </a:r>
            <a:r>
              <a:rPr kumimoji="1" lang="en-US" altLang="ja-JP" dirty="0"/>
              <a:t>(01:00)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069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背景と問題設定を説明したのち，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つの実験を基に考察を進める</a:t>
            </a:r>
            <a:r>
              <a:rPr kumimoji="1" lang="en-US" altLang="ja-JP" dirty="0"/>
              <a:t>(01:00)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720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背景と問題設定を説明したのち，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つの実験を基に考察を進める</a:t>
            </a:r>
            <a:r>
              <a:rPr kumimoji="1" lang="en-US" altLang="ja-JP" dirty="0"/>
              <a:t>(01:00)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379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背景と問題設定を説明したのち，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つの実験を基に考察を進める</a:t>
            </a:r>
            <a:r>
              <a:rPr kumimoji="1" lang="en-US" altLang="ja-JP" dirty="0"/>
              <a:t>(01:00)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785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背景と問題設定を説明したのち，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つの実験を基に考察を進める</a:t>
            </a:r>
            <a:r>
              <a:rPr kumimoji="1" lang="en-US" altLang="ja-JP" dirty="0"/>
              <a:t>(01:00)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087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背景と問題設定を説明したのち，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つの実験を基に考察を進める</a:t>
            </a:r>
            <a:r>
              <a:rPr kumimoji="1" lang="en-US" altLang="ja-JP" dirty="0"/>
              <a:t>(01:00)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841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流体の対象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05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背景と問題設定を説明したのち，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つの実験を基に考察を進める</a:t>
            </a:r>
            <a:r>
              <a:rPr kumimoji="1" lang="en-US" altLang="ja-JP" dirty="0"/>
              <a:t>(01:00)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219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背景と問題設定を説明したのち，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つの実験を基に考察を進める</a:t>
            </a:r>
            <a:r>
              <a:rPr kumimoji="1" lang="en-US" altLang="ja-JP" dirty="0"/>
              <a:t>(01:00)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9586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背景と問題設定を説明したのち，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つの実験を基に考察を進める</a:t>
            </a:r>
            <a:r>
              <a:rPr kumimoji="1" lang="en-US" altLang="ja-JP" dirty="0"/>
              <a:t>(01:00)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518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背景と問題設定を説明したのち，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つの実験を基に考察を進める</a:t>
            </a:r>
            <a:r>
              <a:rPr kumimoji="1" lang="en-US" altLang="ja-JP" dirty="0"/>
              <a:t>(01:00)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053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背景と問題設定を説明したのち，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つの実験を基に考察を進める</a:t>
            </a:r>
            <a:r>
              <a:rPr kumimoji="1" lang="en-US" altLang="ja-JP" dirty="0"/>
              <a:t>(01:00)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64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背景と問題設定を説明したのち，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つの実験を基に考察を進める</a:t>
            </a:r>
            <a:r>
              <a:rPr kumimoji="1" lang="en-US" altLang="ja-JP" dirty="0"/>
              <a:t>(01:00)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762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背景と問題設定を説明したのち，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つの実験を基に考察を進める</a:t>
            </a:r>
            <a:r>
              <a:rPr kumimoji="1" lang="en-US" altLang="ja-JP" dirty="0"/>
              <a:t>(01:00)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253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9077-7E2A-4EEF-86B3-E4009BB8CF7C}" type="datetime1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①背景／②アイデア／ ③物体形状表現／ ④データセット／ ⑤結論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0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73E-E95C-481F-8E59-3D6E4A401B9F}" type="datetime1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①背景／②アイデア／ ③物体形状表現／ ④データセット／ ⑤結論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74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8468-5ED2-482A-9F18-1EA5E6EA7654}" type="datetime1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①背景／②アイデア／ ③物体形状表現／ ④データセット／ ⑤結論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62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CBFF5-40B7-4C5F-B142-6C0FA3AFD3E3}" type="datetime1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43130" y="6546122"/>
            <a:ext cx="8153400" cy="365125"/>
          </a:xfrm>
        </p:spPr>
        <p:txBody>
          <a:bodyPr/>
          <a:lstStyle>
            <a:lvl1pPr algn="l">
              <a:defRPr sz="1400"/>
            </a:lvl1pPr>
          </a:lstStyle>
          <a:p>
            <a:r>
              <a:rPr kumimoji="1" lang="ja-JP" altLang="en-US" dirty="0"/>
              <a:t>①背景／②問題設定／ ③実証実験／ ④データセット／ ⑤結論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4254-FC82-45A8-B251-15B4351D92C8}" type="datetime1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①背景／②アイデア／ ③物体形状表現／ ④データセット／ ⑤結論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46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6A04-7187-4F6D-82BB-780EC7214D9F}" type="datetime1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①背景／②アイデア／ ③物体形状表現／ ④データセット／ ⑤結論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17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102B-93FB-4E32-9D14-EF0510E2F3FC}" type="datetime1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①背景／②アイデア／ ③物体形状表現／ ④データセット／ ⑤結論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556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8B80-2514-43AE-98F5-1A51C5AD6E86}" type="datetime1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①背景／②アイデア／ ③物体形状表現／ ④データセット／ ⑤結論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10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1761-D134-44DD-8BFE-D3CFF1EEF109}" type="datetime1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①背景／②アイデア／ ③物体形状表現／ ④データセット／ ⑤結論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10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ACCE-A3BF-4BFE-863B-973E1948B531}" type="datetime1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①背景／②アイデア／ ③物体形状表現／ ④データセット／ ⑤結論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15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92FA-62C9-4A85-89B8-0AEB21D8340C}" type="datetime1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①背景／②アイデア／ ③物体形状表現／ ④データセット／ ⑤結論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99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B9C56-53C9-4005-8B76-D69FCD443085}" type="datetime1">
              <a:rPr kumimoji="1" lang="ja-JP" altLang="en-US" smtClean="0"/>
              <a:t>2020/2/17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①背景／②アイデア／ ③物体形状表現／ ④データセット／ ⑤結論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78BB1-6FD2-4067-B326-8DA54485A40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901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4F869C-83AC-4887-A0F7-FED94BC8A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70416"/>
            <a:ext cx="12192000" cy="2387600"/>
          </a:xfrm>
        </p:spPr>
        <p:txBody>
          <a:bodyPr>
            <a:noAutofit/>
          </a:bodyPr>
          <a:lstStyle/>
          <a:p>
            <a:r>
              <a:rPr kumimoji="1" lang="en-US" altLang="ja-JP" dirty="0">
                <a:latin typeface="+mn-ea"/>
                <a:ea typeface="+mn-ea"/>
              </a:rPr>
              <a:t>CFD</a:t>
            </a:r>
            <a:r>
              <a:rPr kumimoji="1" lang="ja-JP" altLang="en-US" dirty="0">
                <a:latin typeface="+mn-ea"/>
                <a:ea typeface="+mn-ea"/>
              </a:rPr>
              <a:t>勉強会</a:t>
            </a:r>
            <a:br>
              <a:rPr lang="en-US" altLang="ja-JP" dirty="0">
                <a:latin typeface="+mn-ea"/>
                <a:ea typeface="+mn-ea"/>
              </a:rPr>
            </a:br>
            <a:endParaRPr kumimoji="1" lang="ja-JP" altLang="en-US" sz="4000" dirty="0">
              <a:latin typeface="+mn-ea"/>
              <a:ea typeface="+mn-ea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142457D-DB20-4A8D-A360-B9ACFCDC7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0684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東北大学大学院 情報科学研究科 応用情報科学専攻</a:t>
            </a:r>
            <a:endParaRPr kumimoji="1" lang="en-US" altLang="ja-JP" sz="2000" dirty="0">
              <a:latin typeface="游明朝 Light" panose="02020300000000000000" pitchFamily="18" charset="-128"/>
              <a:ea typeface="游明朝 Light" panose="02020300000000000000" pitchFamily="18" charset="-128"/>
            </a:endParaRPr>
          </a:p>
          <a:p>
            <a:r>
              <a:rPr lang="ja-JP" altLang="en-US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服部・廣田研究室</a:t>
            </a:r>
            <a:endParaRPr lang="en-US" altLang="ja-JP" sz="2000" dirty="0">
              <a:latin typeface="游明朝 Light" panose="02020300000000000000" pitchFamily="18" charset="-128"/>
              <a:ea typeface="游明朝 Light" panose="02020300000000000000" pitchFamily="18" charset="-128"/>
            </a:endParaRPr>
          </a:p>
          <a:p>
            <a:endParaRPr lang="en-US" altLang="ja-JP" sz="2000" dirty="0">
              <a:latin typeface="游明朝 Light" panose="02020300000000000000" pitchFamily="18" charset="-128"/>
              <a:ea typeface="游明朝 Light" panose="02020300000000000000" pitchFamily="18" charset="-128"/>
            </a:endParaRPr>
          </a:p>
          <a:p>
            <a:r>
              <a:rPr lang="en-US" altLang="ja-JP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B8IM4031</a:t>
            </a:r>
            <a:r>
              <a:rPr lang="ja-JP" altLang="en-US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　豊田 耀山</a:t>
            </a:r>
            <a:endParaRPr lang="en-US" altLang="ja-JP" sz="2000" dirty="0">
              <a:latin typeface="游明朝 Light" panose="02020300000000000000" pitchFamily="18" charset="-128"/>
              <a:ea typeface="游明朝 Light" panose="02020300000000000000" pitchFamily="18" charset="-128"/>
            </a:endParaRPr>
          </a:p>
          <a:p>
            <a:r>
              <a:rPr lang="ja-JP" altLang="en-US" sz="2000">
                <a:latin typeface="+mn-ea"/>
              </a:rPr>
              <a:t>資料＆サンプルほか　</a:t>
            </a:r>
            <a:r>
              <a:rPr lang="en-US" altLang="ja-JP" sz="2000">
                <a:latin typeface="+mn-ea"/>
              </a:rPr>
              <a:t>https://bit.ly/2Hvy1UZ</a:t>
            </a:r>
            <a:endParaRPr lang="ja-JP" altLang="en-US" sz="2000" dirty="0">
              <a:latin typeface="游明朝 Light" panose="02020300000000000000" pitchFamily="18" charset="-128"/>
              <a:ea typeface="游明朝 Light" panose="02020300000000000000" pitchFamily="18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A2BA19-5FE8-4CD1-9B78-FD503F89ECF7}"/>
              </a:ext>
            </a:extLst>
          </p:cNvPr>
          <p:cNvSpPr txBox="1"/>
          <p:nvPr/>
        </p:nvSpPr>
        <p:spPr>
          <a:xfrm>
            <a:off x="10036772" y="66862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2020.02.17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2502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1.2	</a:t>
            </a:r>
            <a:r>
              <a:rPr lang="ja-JP" altLang="en-US" dirty="0"/>
              <a:t>高次精度化（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ja-JP" altLang="en-US" sz="2000" b="0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  <a:t>・高次精度化　→　不要な項を上手に打ち消す</a:t>
                </a:r>
                <a:endParaRPr lang="en-US" altLang="ja-JP" sz="2000" b="0" dirty="0">
                  <a:latin typeface="Cambria Math" panose="02040503050406030204" pitchFamily="18" charset="0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± 1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≔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±∆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=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±</m:t>
                          </m:r>
                          <m:sSubSup>
                            <m:sSub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  <m:sup/>
                          </m:sSub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𝑥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2!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  <m:sup/>
                          </m:sSub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±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3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!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  <m:sup/>
                          </m:sSub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𝑜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(∆</m:t>
                          </m:r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)</m:t>
                          </m:r>
                        </m:e>
                      </m:eqArr>
                    </m:oMath>
                  </m:oMathPara>
                </a14:m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±2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≔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±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=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±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  <m:sup/>
                          </m:sSubSup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2!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  <m:sup/>
                          </m:sSubSup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∆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±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3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!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  <m:sup/>
                          </m:sSubSup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∆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𝑜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(∆</m:t>
                          </m:r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)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 </m:t>
                          </m:r>
                        </m:e>
                      </m:eqArr>
                    </m:oMath>
                  </m:oMathPara>
                </a14:m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000" dirty="0">
                    <a:ea typeface="游明朝" panose="02020400000000000000" pitchFamily="18" charset="-128"/>
                  </a:rPr>
                  <a:t>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𝜕</m:t>
                                </m:r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𝜕</m:t>
                                </m:r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</m:sub>
                      <m:sup/>
                    </m:sSubSup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𝑎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𝑓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+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𝑏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𝑓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+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𝑐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𝑓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−1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+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𝑑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𝑓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+2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+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𝑒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𝑓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ja-JP" altLang="en-US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という形を仮定</a:t>
                </a: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②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ja-JP" sz="200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eqArr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𝑎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+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𝑏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+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𝑐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+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𝑑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+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𝑒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=0</m:t>
                            </m:r>
                          </m:e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𝑏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−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𝑐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+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𝑑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−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𝑒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=1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2!</m:t>
                                </m:r>
                              </m:den>
                            </m:f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𝑏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2!</m:t>
                                </m:r>
                              </m:den>
                            </m:f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𝑐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2!</m:t>
                                </m:r>
                              </m:den>
                            </m:f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𝑑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2!</m:t>
                                </m:r>
                              </m:den>
                            </m:f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𝑒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=0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3!</m:t>
                                </m:r>
                              </m:den>
                            </m:f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𝑏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3!</m:t>
                                </m:r>
                              </m:den>
                            </m:f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𝑐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3!</m:t>
                                </m:r>
                              </m:den>
                            </m:f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𝑑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3!</m:t>
                                </m:r>
                              </m:den>
                            </m:f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𝑒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=0</m:t>
                            </m:r>
                          </m:e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…</m:t>
                            </m:r>
                          </m:e>
                        </m:eqArr>
                      </m:e>
                    </m:d>
                  </m:oMath>
                </a14:m>
                <a:r>
                  <a:rPr lang="ja-JP" altLang="en-US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　のような係数に関する連立方程式を解いてパラメータ決定</a:t>
                </a: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638" t="-19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38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1.3</a:t>
            </a:r>
            <a:r>
              <a:rPr lang="en-US" altLang="ja-JP" dirty="0"/>
              <a:t>	</a:t>
            </a:r>
            <a:r>
              <a:rPr lang="ja-JP" altLang="en-US" dirty="0"/>
              <a:t>境界条件（</a:t>
            </a:r>
            <a:r>
              <a:rPr lang="en-US" altLang="ja-JP" dirty="0"/>
              <a:t>B.C.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(1)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値指定（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Dirichlet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境界）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	</a:t>
                </a:r>
                <a:r>
                  <a:rPr lang="ja-JP" altLang="en-US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連続：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𝜙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0,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𝐶</m:t>
                    </m:r>
                  </m:oMath>
                </a14:m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	</a:t>
                </a:r>
                <a:r>
                  <a:rPr lang="ja-JP" altLang="en-US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離散：</a:t>
                </a:r>
                <a:r>
                  <a:rPr lang="en-US" altLang="ja-JP" sz="2000" dirty="0">
                    <a:ea typeface="游明朝" panose="02020400000000000000" pitchFamily="18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0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𝐶</m:t>
                    </m:r>
                  </m:oMath>
                </a14:m>
                <a:endParaRPr lang="en-US" altLang="ja-JP" sz="200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br>
                  <a:rPr lang="en-US" altLang="ja-JP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</a:br>
                <a:r>
                  <a:rPr lang="en-US" altLang="ja-JP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(2)</a:t>
                </a:r>
                <a:r>
                  <a:rPr lang="ja-JP" altLang="en-US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勾配指定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（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Neumann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境界）</a:t>
                </a:r>
                <a:endParaRPr lang="en-US" altLang="ja-JP" sz="2000" i="1" dirty="0">
                  <a:latin typeface="Cambria Math" panose="02040503050406030204" pitchFamily="18" charset="0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	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連続：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𝜕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𝜕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0,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𝐶</m:t>
                    </m:r>
                  </m:oMath>
                </a14:m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	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離散：</a:t>
                </a:r>
                <a:r>
                  <a:rPr lang="en-US" altLang="ja-JP" sz="2000" dirty="0">
                    <a:ea typeface="游明朝" panose="02020400000000000000" pitchFamily="18" charset="-128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−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∆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𝑥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𝐶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→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0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1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−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𝐶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∆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𝑥</m:t>
                    </m:r>
                  </m:oMath>
                </a14:m>
                <a:r>
                  <a:rPr lang="en-US" altLang="ja-JP" sz="2000" dirty="0">
                    <a:ea typeface="游明朝" panose="02020400000000000000" pitchFamily="18" charset="-128"/>
                  </a:rPr>
                  <a:t>	</a:t>
                </a:r>
                <a:r>
                  <a:rPr lang="ja-JP" altLang="en-US" sz="2000" dirty="0">
                    <a:ea typeface="游明朝" panose="02020400000000000000" pitchFamily="18" charset="-128"/>
                  </a:rPr>
                  <a:t>（</a:t>
                </a:r>
                <a:r>
                  <a:rPr lang="en-US" altLang="ja-JP" sz="2000" dirty="0">
                    <a:ea typeface="游明朝" panose="02020400000000000000" pitchFamily="18" charset="-128"/>
                  </a:rPr>
                  <a:t>1</a:t>
                </a:r>
                <a:r>
                  <a:rPr lang="ja-JP" altLang="en-US" sz="2000" dirty="0">
                    <a:ea typeface="游明朝" panose="02020400000000000000" pitchFamily="18" charset="-128"/>
                  </a:rPr>
                  <a:t>次精度）</a:t>
                </a:r>
                <a:endParaRPr lang="en-US" altLang="ja-JP" sz="200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ea typeface="游明朝" panose="02020400000000000000" pitchFamily="18" charset="-128"/>
                  </a:rPr>
                  <a:t>	※</a:t>
                </a:r>
                <a:r>
                  <a:rPr lang="ja-JP" altLang="en-US" sz="2000" dirty="0">
                    <a:ea typeface="游明朝" panose="02020400000000000000" pitchFamily="18" charset="-128"/>
                  </a:rPr>
                  <a:t>微分項を高次精度で離散化すれば精度を上げることが可能</a:t>
                </a:r>
                <a:endParaRPr lang="en-US" altLang="ja-JP" sz="200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(3)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周期境界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i="1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	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連続：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𝜙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0,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𝜙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(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𝐿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,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𝑡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)</m:t>
                    </m:r>
                  </m:oMath>
                </a14:m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	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離散：</a:t>
                </a:r>
                <a:r>
                  <a:rPr lang="en-US" altLang="ja-JP" sz="2000" dirty="0">
                    <a:ea typeface="游明朝" panose="02020400000000000000" pitchFamily="18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0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𝑁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ja-JP" sz="2000" dirty="0">
                    <a:ea typeface="游明朝" panose="02020400000000000000" pitchFamily="18" charset="-128"/>
                  </a:rPr>
                  <a:t>	</a:t>
                </a:r>
                <a:endParaRPr lang="en-US" altLang="ja-JP" sz="2000" i="1" dirty="0">
                  <a:latin typeface="Cambria Math" panose="02040503050406030204" pitchFamily="18" charset="0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	※</a:t>
                </a:r>
                <a:r>
                  <a:rPr lang="en-US" altLang="ja-JP" sz="2000" dirty="0">
                    <a:ea typeface="游明朝" panose="02020400000000000000" pitchFamily="18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𝜙</m:t>
                    </m:r>
                  </m:oMath>
                </a14:m>
                <a:r>
                  <a:rPr lang="ja-JP" altLang="en-US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の定義域を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[0,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𝐿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]</m:t>
                    </m:r>
                  </m:oMath>
                </a14:m>
                <a:r>
                  <a:rPr lang="ja-JP" altLang="en-US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，格子点が</a:t>
                </a:r>
                <a:r>
                  <a:rPr lang="en-US" altLang="ja-JP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0</a:t>
                </a:r>
                <a:r>
                  <a:rPr lang="ja-JP" altLang="en-US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番から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𝑁</m:t>
                    </m:r>
                  </m:oMath>
                </a14:m>
                <a:r>
                  <a:rPr lang="ja-JP" altLang="en-US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番までと仮定</a:t>
                </a: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  <a:blipFill>
                <a:blip r:embed="rId3"/>
                <a:stretch>
                  <a:fillRect l="-638" t="-1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813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1.4</a:t>
            </a:r>
            <a:r>
              <a:rPr lang="en-US" altLang="ja-JP" dirty="0"/>
              <a:t>	</a:t>
            </a:r>
            <a:r>
              <a:rPr lang="ja-JP" altLang="en-US" dirty="0"/>
              <a:t>陽解法と陰解法（</a:t>
            </a:r>
            <a:r>
              <a:rPr lang="en-US" altLang="ja-JP" dirty="0"/>
              <a:t>1/2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000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  <a:t>・</a:t>
                </a:r>
                <a:r>
                  <a:rPr lang="en-US" altLang="ja-JP" sz="2000" dirty="0">
                    <a:ea typeface="游明朝" panose="02020400000000000000" pitchFamily="18" charset="-128"/>
                  </a:rPr>
                  <a:t> </a:t>
                </a:r>
                <a:r>
                  <a:rPr lang="en-US" altLang="ja-JP" sz="2000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  <a:t>1.1</a:t>
                </a:r>
                <a:r>
                  <a:rPr lang="ja-JP" altLang="en-US" sz="2000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  <a:t>で導出した離散式</a:t>
                </a:r>
                <a:endParaRPr lang="en-US" altLang="ja-JP" sz="2000" dirty="0">
                  <a:latin typeface="Cambria Math" panose="02040503050406030204" pitchFamily="18" charset="0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ea typeface="游明朝" panose="02020400000000000000" pitchFamily="18" charset="-128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p>
                    </m:sSub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</m:sup>
                    </m:sSub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+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𝛼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b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𝑖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b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2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b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𝑖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ja-JP" altLang="en-US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　</a:t>
                </a:r>
                <a:r>
                  <a:rPr lang="en-US" altLang="ja-JP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	※</a:t>
                </a:r>
                <a:r>
                  <a:rPr lang="en-US" altLang="ja-JP" sz="2000" dirty="0">
                    <a:ea typeface="游明朝" panose="02020400000000000000" pitchFamily="18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𝛼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𝑘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∆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∆</m:t>
                        </m:r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ja-JP" altLang="en-US" sz="2000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  <a:t>とおいた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ea typeface="游明朝" panose="02020400000000000000" pitchFamily="18" charset="-128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altLang="ja-JP" sz="2000" dirty="0">
                    <a:ea typeface="游明朝" panose="02020400000000000000" pitchFamily="18" charset="-128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/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/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から陽的に計算可能　→　陽解法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000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  <a:t>・</a:t>
                </a:r>
                <a:r>
                  <a:rPr lang="en-US" altLang="ja-JP" sz="2000" dirty="0">
                    <a:ea typeface="游明朝" panose="02020400000000000000" pitchFamily="18" charset="-128"/>
                  </a:rPr>
                  <a:t> </a:t>
                </a:r>
                <a:r>
                  <a:rPr lang="en-US" altLang="ja-JP" sz="2000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  <a:t>1.1</a:t>
                </a:r>
                <a:r>
                  <a:rPr lang="ja-JP" altLang="en-US" sz="2000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  <a:t>に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て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𝜙</m:t>
                                </m:r>
                              </m:num>
                              <m:den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ja-JP" altLang="en-US" sz="2000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  <a:t>として時刻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𝑛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+1</m:t>
                    </m:r>
                  </m:oMath>
                </a14:m>
                <a:r>
                  <a:rPr lang="ja-JP" altLang="en-US" sz="2000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  <a:t>の情報で拡散項を計算した式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ea typeface="游明朝" panose="02020400000000000000" pitchFamily="18" charset="-128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p>
                    </m:sSub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</m:sup>
                    </m:sSub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+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𝛼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b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𝑖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𝑛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+1</m:t>
                            </m:r>
                          </m:sup>
                        </m:sSub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b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2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𝑛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+1</m:t>
                            </m:r>
                          </m:sup>
                        </m:sSub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b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𝑖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𝑛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+1</m:t>
                            </m:r>
                          </m:sup>
                        </m:sSubSup>
                      </m:e>
                    </m:d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　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ea typeface="游明朝" panose="02020400000000000000" pitchFamily="18" charset="-128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−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𝛼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p>
                    </m:sSub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+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2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𝛼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−1</m:t>
                            </m:r>
                          </m:e>
                        </m:d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p>
                    </m:sSub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−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𝛼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−1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p>
                    </m:sSub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 =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　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ea typeface="游明朝" panose="02020400000000000000" pitchFamily="18" charset="-128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/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/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から陽的に計算不可能　→　陰解法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  <a:blipFill>
                <a:blip r:embed="rId3"/>
                <a:stretch>
                  <a:fillRect l="-638" t="-14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316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1.4</a:t>
            </a:r>
            <a:r>
              <a:rPr lang="en-US" altLang="ja-JP" dirty="0"/>
              <a:t>	</a:t>
            </a:r>
            <a:r>
              <a:rPr lang="ja-JP" altLang="en-US" dirty="0"/>
              <a:t>陽解法と陰解法（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000" dirty="0">
                    <a:ea typeface="游明朝" panose="02020400000000000000" pitchFamily="18" charset="-128"/>
                  </a:rPr>
                  <a:t>・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−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𝛼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p>
                    </m:sSub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+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2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𝛼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−1</m:t>
                            </m:r>
                          </m:e>
                        </m:d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p>
                    </m:sSub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−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𝛼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−1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p>
                    </m:sSub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 =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</m:sup>
                    </m:sSubSup>
                    <m:r>
                      <a:rPr lang="ja-JP" altLang="en-US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の</m:t>
                    </m:r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解き方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(Dirichlet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境界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)</a:t>
                </a: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1</m:t>
                                      </m:r>
                                    </m:e>
                                    <m:e/>
                                    <m:e/>
                                  </m:mr>
                                  <m:m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𝛼</m:t>
                                      </m:r>
                                    </m:e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𝛽</m:t>
                                      </m:r>
                                    </m:e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𝛼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𝛼</m:t>
                                      </m:r>
                                    </m:e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𝛽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𝛼</m:t>
                                      </m:r>
                                    </m:e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𝛼</m:t>
                                      </m:r>
                                    </m:e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𝛽</m:t>
                                      </m:r>
                                    </m:e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𝛼</m:t>
                                      </m:r>
                                    </m:e>
                                    <m:e/>
                                  </m:mr>
                                  <m:m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𝛼</m:t>
                                      </m:r>
                                    </m:e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𝛽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𝛼</m:t>
                                      </m:r>
                                    </m:e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𝛽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𝛼</m:t>
                                      </m:r>
                                    </m:e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𝛽</m:t>
                                      </m:r>
                                    </m:e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𝛼</m:t>
                                      </m:r>
                                    </m:e>
                                    <m:e/>
                                  </m:mr>
                                  <m:m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𝛼</m:t>
                                      </m:r>
                                    </m:e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𝛽</m:t>
                                      </m:r>
                                    </m:e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𝛼</m:t>
                                      </m:r>
                                    </m:e>
                                  </m:mr>
                                  <m:mr>
                                    <m:e/>
                                    <m:e/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∙</m:t>
                      </m:r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2000" i="1"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2000" i="1"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2000" i="1"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6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7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𝑛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+1</m:t>
                          </m:r>
                        </m:sup>
                      </m:s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2000" i="1"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2000" i="1"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2000" i="1"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6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7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SupPr>
                        <m:e>
                          <m:r>
                            <a:rPr lang="en-US" altLang="ja-JP" sz="2000" b="1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𝑨</m:t>
                          </m:r>
                          <m:acc>
                            <m:accPr>
                              <m:chr m:val="⃗"/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acc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</m:acc>
                        </m:e>
                        <m:sub/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𝑛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acc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</m:acc>
                        </m:e>
                        <m:sub/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𝑛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     →     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acc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</m:acc>
                        </m:e>
                        <m:sub/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𝑛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sz="2000" b="1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−1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acc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</m:acc>
                        </m:e>
                        <m:sub/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※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計算量と安定性の関係で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pPr>
                      <m:e>
                        <m:r>
                          <a:rPr lang="en-US" altLang="ja-JP" sz="2000" b="1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𝑨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を計算することはほぼない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000" dirty="0">
                    <a:ea typeface="游明朝" panose="02020400000000000000" pitchFamily="18" charset="-128"/>
                  </a:rPr>
                  <a:t>計算量：ガウスの消去法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𝑂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(</m:t>
                    </m:r>
                    <m:sSup>
                      <m:sSup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p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𝑁</m:t>
                        </m:r>
                      </m:e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3</m:t>
                        </m:r>
                      </m:sup>
                    </m:sSup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)</m:t>
                    </m:r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，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LU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分解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𝑂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(</m:t>
                    </m:r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𝑁</m:t>
                        </m:r>
                      </m:e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2</m:t>
                        </m:r>
                      </m:sup>
                    </m:s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)</m:t>
                    </m:r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，（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3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重対角行列のみ最良</a:t>
                </a:r>
                <a:r>
                  <a:rPr lang="en-US" altLang="ja-JP" sz="2000" dirty="0">
                    <a:ea typeface="游明朝" panose="02020400000000000000" pitchFamily="18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𝑂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(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𝑁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)</m:t>
                    </m:r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）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  <a:blipFill>
                <a:blip r:embed="rId3"/>
                <a:stretch>
                  <a:fillRect l="-638" t="-9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76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lang="en-US" altLang="ja-JP" dirty="0"/>
              <a:t>5	</a:t>
            </a:r>
            <a:r>
              <a:rPr lang="ja-JP" altLang="en-US" dirty="0"/>
              <a:t>高次元化（</a:t>
            </a:r>
            <a:r>
              <a:rPr lang="en-US" altLang="ja-JP" dirty="0"/>
              <a:t>1/2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・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2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次元熱方程式：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𝜕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𝜕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𝑘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𝜙</m:t>
                            </m:r>
                          </m:num>
                          <m:den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ja-JP" sz="2000" b="0" i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𝜙</m:t>
                            </m:r>
                          </m:num>
                          <m:den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(1)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時間微分項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(1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次精度前進差分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eqArrPr>
                        <m:e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≅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(2)</a:t>
                </a:r>
                <a:r>
                  <a:rPr lang="ja-JP" altLang="en-US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空間</a:t>
                </a:r>
                <a14:m>
                  <m:oMath xmlns:m="http://schemas.openxmlformats.org/officeDocument/2006/math">
                    <m:r>
                      <a:rPr lang="ja-JP" altLang="en-US" sz="200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微分項</m:t>
                    </m:r>
                  </m:oMath>
                </a14:m>
                <a:r>
                  <a:rPr lang="en-US" altLang="ja-JP" sz="2000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  <a:t>(2</a:t>
                </a:r>
                <a:r>
                  <a:rPr lang="ja-JP" altLang="en-US" sz="2000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  <a:t>次精度中心差分</a:t>
                </a:r>
                <a:r>
                  <a:rPr lang="en-US" altLang="ja-JP" sz="2000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𝑖𝑗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𝑛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≅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+1,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,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−1,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,  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𝑖𝑗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𝑛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≅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,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𝑗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,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,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𝑗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br>
                  <a:rPr lang="en-US" altLang="ja-JP" sz="2000" i="1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∆</m:t>
                      </m:r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2</m:t>
                          </m:r>
                        </m:sup>
                      </m:s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=∆</m:t>
                      </m:r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𝑦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2</m:t>
                          </m:r>
                        </m:sup>
                      </m:s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,  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𝛼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𝑘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𝑡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n-US" altLang="ja-JP" sz="2000" b="0" i="1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</a:br>
                <a:br>
                  <a:rPr lang="en-US" altLang="ja-JP" sz="2000" b="0" i="1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     →    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𝜙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𝑖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𝑛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𝜙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𝑖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𝑛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+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𝛼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+1,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,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−1,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,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𝑗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,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,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𝑗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620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1.5</a:t>
            </a:r>
            <a:r>
              <a:rPr lang="en-US" altLang="ja-JP" dirty="0"/>
              <a:t>	</a:t>
            </a:r>
            <a:r>
              <a:rPr lang="ja-JP" altLang="en-US" dirty="0"/>
              <a:t>高次元化（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00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(4</m:t>
                    </m:r>
                    <m:r>
                      <a:rPr lang="en-US" altLang="ja-JP" sz="200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𝛼</m:t>
                    </m:r>
                    <m:r>
                      <a:rPr lang="en-US" altLang="ja-JP" sz="200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−1)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,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𝑗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p>
                    </m:sSubSup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−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𝛼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+1,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𝑗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p>
                    </m:sSubSup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−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𝛼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−1,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𝑗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p>
                    </m:sSubSup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−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𝛼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,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𝑗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p>
                    </m:sSubSup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−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𝛼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,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𝑗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−1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p>
                    </m:sSub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,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𝑗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外部はすべて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Dirichlet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境界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1</m:t>
                                      </m:r>
                                    </m:e>
                                    <m:e/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1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/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𝛼</m:t>
                                      </m:r>
                                    </m:e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1</m:t>
                                      </m:r>
                                    </m:e>
                                    <m:e/>
                                    <m:e/>
                                  </m:mr>
                                  <m:m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𝛼</m:t>
                                      </m:r>
                                    </m:e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4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𝛼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𝛼</m:t>
                                      </m:r>
                                    </m:e>
                                  </m:mr>
                                  <m:mr>
                                    <m:e/>
                                    <m:e/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𝛼</m:t>
                                      </m:r>
                                    </m:e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1</m:t>
                                      </m:r>
                                    </m:e>
                                    <m:e/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1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/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∙</m:t>
                      </m:r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2000" i="1"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0,0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1,0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2,0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2000" i="1"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0,1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1,1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2,1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2000" i="1"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2,0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2,1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2,2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𝑛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+1</m:t>
                          </m:r>
                        </m:sup>
                      </m:s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2000" i="1"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0,0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1,0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2,0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2000" i="1"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0,1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1,1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2,1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2000" i="1"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2,0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2,1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2,2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SupPr>
                        <m:e>
                          <m:r>
                            <a:rPr lang="en-US" altLang="ja-JP" sz="2000" b="1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𝑨</m:t>
                          </m:r>
                          <m:acc>
                            <m:accPr>
                              <m:chr m:val="⃗"/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acc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</m:acc>
                        </m:e>
                        <m:sub/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𝑛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acc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</m:acc>
                        </m:e>
                        <m:sub/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𝑛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     →     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acc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</m:acc>
                        </m:e>
                        <m:sub/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𝑛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sz="2000" b="1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−1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acc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</m:acc>
                        </m:e>
                        <m:sub/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※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計算量と安定性の関係で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pPr>
                      <m:e>
                        <m:r>
                          <a:rPr lang="en-US" altLang="ja-JP" sz="2000" b="1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𝑨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を計算することはほぼない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000" dirty="0">
                    <a:ea typeface="游明朝" panose="02020400000000000000" pitchFamily="18" charset="-128"/>
                  </a:rPr>
                  <a:t>計算量：ガウスの消去法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𝑂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(</m:t>
                    </m:r>
                    <m:sSup>
                      <m:sSup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p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𝑁</m:t>
                        </m:r>
                      </m:e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3</m:t>
                        </m:r>
                      </m:sup>
                    </m:sSup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)</m:t>
                    </m:r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，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LU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分解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𝑂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(</m:t>
                    </m:r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𝑁</m:t>
                        </m:r>
                      </m:e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2</m:t>
                        </m:r>
                      </m:sup>
                    </m:s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)</m:t>
                    </m:r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，（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3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重対角行列のみ最良</a:t>
                </a:r>
                <a:r>
                  <a:rPr lang="en-US" altLang="ja-JP" sz="2000" dirty="0">
                    <a:ea typeface="游明朝" panose="02020400000000000000" pitchFamily="18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𝑂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(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𝑁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)</m:t>
                    </m:r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）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  <a:blipFill>
                <a:blip r:embed="rId3"/>
                <a:stretch>
                  <a:fillRect l="-638" t="-1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2918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1.6</a:t>
            </a:r>
            <a:r>
              <a:rPr lang="en-US" altLang="ja-JP" dirty="0"/>
              <a:t>	</a:t>
            </a:r>
            <a:r>
              <a:rPr lang="ja-JP" altLang="en-US" dirty="0"/>
              <a:t>熱方程式ソルバーの流れ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5032376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最終時刻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，時間刻み幅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∆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𝑡</m:t>
                    </m:r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，格子数</a:t>
                </a:r>
                <a14:m>
                  <m:oMath xmlns:m="http://schemas.openxmlformats.org/officeDocument/2006/math">
                    <m:r>
                      <a:rPr lang="en-US" altLang="ja-JP" sz="200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𝑁</m:t>
                    </m:r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を決定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各格子点における値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</m:sub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を格納するための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2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次元配列を確保</a:t>
                </a:r>
                <a:b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</a:b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サイズ</a:t>
                </a:r>
                <a14:m>
                  <m:oMath xmlns:m="http://schemas.openxmlformats.org/officeDocument/2006/math">
                    <m:r>
                      <a:rPr lang="ja-JP" altLang="en-US" sz="2000" b="0" i="1" dirty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は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𝑁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,</m:t>
                        </m:r>
                        <m:f>
                          <m:f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𝑒𝑛𝑑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∆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ja-JP" altLang="en-US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推奨</m:t>
                    </m:r>
                  </m:oMath>
                </a14:m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初期条件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/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を入力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境界条件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0</m:t>
                        </m:r>
                      </m:sub>
                      <m:sup/>
                    </m:sSubSup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,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𝑁</m:t>
                        </m:r>
                      </m:sub>
                      <m:sup/>
                    </m:sSubSup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を入力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各格子点で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/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p>
                    </m:sSub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𝑓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(</m:t>
                    </m:r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</m:sup>
                    </m:s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,</m:t>
                    </m:r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p>
                    </m:s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)</m:t>
                    </m:r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を解いて配列に格納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sz="2000" b="0" dirty="0">
                    <a:ea typeface="游明朝" panose="02020400000000000000" pitchFamily="18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まで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4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と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5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を繰り返す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計算結果の出力・可視化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5032376"/>
              </a:xfrm>
              <a:blipFill>
                <a:blip r:embed="rId3"/>
                <a:stretch>
                  <a:fillRect l="-1508" t="-16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pic>
        <p:nvPicPr>
          <p:cNvPr id="6" name="図 5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18AB7D8F-14FE-438C-9ADA-0FCA4B3EF3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175" y="1584356"/>
            <a:ext cx="6368143" cy="463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82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1.7</a:t>
            </a:r>
            <a:r>
              <a:rPr lang="en-US" altLang="ja-JP" dirty="0"/>
              <a:t>	</a:t>
            </a:r>
            <a:r>
              <a:rPr lang="ja-JP" altLang="en-US" dirty="0"/>
              <a:t>課題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200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0,1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∈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𝑅</m:t>
                    </m:r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で定義された熱方程式：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𝜕𝜙</m:t>
                        </m:r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𝜕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𝑘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が以下の条件を満たすとする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・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𝜙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𝑥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,0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𝑥</m:t>
                    </m:r>
                  </m:oMath>
                </a14:m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・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𝜙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r>
                          <a:rPr lang="en-US" altLang="ja-JP" sz="200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0,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e>
                    </m:d>
                    <m:r>
                      <a:rPr lang="en-US" altLang="ja-JP" sz="200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=1,  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𝜙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r>
                          <a:rPr lang="en-US" altLang="ja-JP" sz="200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1,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e>
                    </m:d>
                    <m:r>
                      <a:rPr lang="en-US" altLang="ja-JP" sz="200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=0</m:t>
                    </m:r>
                  </m:oMath>
                </a14:m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熱方程式を陽解法・陰解法それぞれで離散化せよ（精度・離散化手法は自由）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1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で求めた差分方程式をプログラムで実装せよ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パラメータ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𝛼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𝑘</m:t>
                    </m:r>
                    <m:f>
                      <m:f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∆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∆</m:t>
                        </m:r>
                        <m:sSup>
                          <m:sSup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p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について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𝛼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={0.25,0.5,1.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0,2.0}</m:t>
                    </m:r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の場合の結果を比較せよ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2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次元熱方程式：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𝜕𝜙</m:t>
                        </m:r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𝜕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𝑘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𝜙</m:t>
                            </m:r>
                          </m:num>
                          <m:den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𝜙</m:t>
                            </m:r>
                          </m:num>
                          <m:den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ja-JP" sz="2000" b="0" i="0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, </m:t>
                    </m:r>
                  </m:oMath>
                </a14:m>
                <a:br>
                  <a:rPr lang="en-US" altLang="ja-JP" sz="2000" b="0" i="0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</a:b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𝜙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𝑥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,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𝑦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,0</m:t>
                        </m:r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func>
                      <m:func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sin</m:t>
                        </m:r>
                      </m:fName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(2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𝜋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𝑥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)</m:t>
                        </m:r>
                      </m:e>
                    </m:func>
                    <m:func>
                      <m:func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cos</m:t>
                        </m:r>
                      </m:fName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(2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𝜋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𝑦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)</m:t>
                        </m:r>
                      </m:e>
                    </m:func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 </m:t>
                    </m:r>
                  </m:oMath>
                </a14:m>
                <a:br>
                  <a:rPr lang="en-US" altLang="ja-JP" sz="2000" b="0" i="1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</a:b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𝜙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0, 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𝑦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, 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=1,  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𝜙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1</m:t>
                        </m:r>
                        <m:r>
                          <a:rPr lang="en-US" altLang="ja-JP" sz="200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,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 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𝑦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, 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0</m:t>
                    </m:r>
                  </m:oMath>
                </a14:m>
                <a:br>
                  <a:rPr lang="en-US" altLang="ja-JP" sz="2000" b="0" i="1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</a:b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𝜙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𝑥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, 0, 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𝜙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𝑥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, 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1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 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e>
                    </m:d>
                  </m:oMath>
                </a14:m>
                <a:endParaRPr lang="en-US" altLang="ja-JP" sz="2000" i="1" dirty="0">
                  <a:latin typeface="Cambria Math" panose="02040503050406030204" pitchFamily="18" charset="0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𝛼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0.25,0.5</m:t>
                        </m:r>
                      </m:e>
                    </m:d>
                  </m:oMath>
                </a14:m>
                <a:r>
                  <a:rPr lang="ja-JP" altLang="en-US" sz="2000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  <a:t>の場合の上記の解を比較せよ</a:t>
                </a:r>
                <a:endParaRPr lang="en-US" altLang="ja-JP" sz="2000" dirty="0">
                  <a:latin typeface="Cambria Math" panose="02040503050406030204" pitchFamily="18" charset="0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  <a:blipFill>
                <a:blip r:embed="rId3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7184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</a:t>
            </a:r>
            <a:r>
              <a:rPr lang="en-US" altLang="ja-JP" dirty="0"/>
              <a:t>	</a:t>
            </a:r>
            <a:r>
              <a:rPr lang="ja-JP" altLang="en-US" dirty="0"/>
              <a:t>有限差分法・有限体積法（</a:t>
            </a:r>
            <a:r>
              <a:rPr lang="en-US" altLang="ja-JP" dirty="0"/>
              <a:t>2/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・熱方程式：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𝜕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𝜕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𝑘</m:t>
                    </m:r>
                    <m:f>
                      <m:f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p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p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の離散化（有限体積法）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𝜕𝜙</m:t>
                              </m:r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𝑑𝑉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nary>
                        <m:nary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𝑘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ja-JP" sz="20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𝑑𝑉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nary>
                        <m:nary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naryPr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𝑘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𝜕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∙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𝑛𝑑𝑆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𝑗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∈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𝜕𝜙</m:t>
                                      </m:r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(1)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時間微分項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eqArrPr>
                        <m:e>
                          <m:nary>
                            <m:nary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𝑉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𝜕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nary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𝑑𝑉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𝑡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𝑉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𝑑𝑉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≅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15"/>
                                    </m:r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m:rPr>
                                      <m:brk m:alnAt="15"/>
                                    </m:r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brk m:alnAt="15"/>
                                    </m:r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  <m:nary>
                                <m:nary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𝑑𝑉</m:t>
                                  </m:r>
                                </m:e>
                              </m:nary>
                            </m:e>
                          </m:d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15"/>
                                    </m:r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m:rPr>
                                      <m:brk m:alnAt="15"/>
                                    </m:r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brk m:alnAt="15"/>
                                    </m:r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∆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𝑉</m:t>
                              </m:r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𝜕𝜙</m:t>
                                      </m:r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𝑉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≅</m:t>
                          </m:r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𝑛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∆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𝑉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br>
                  <a:rPr lang="en-US" altLang="ja-JP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</a:br>
                <a:r>
                  <a:rPr lang="en-US" altLang="ja-JP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(2)</a:t>
                </a:r>
                <a:r>
                  <a:rPr lang="ja-JP" altLang="en-US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空間</a:t>
                </a:r>
                <a14:m>
                  <m:oMath xmlns:m="http://schemas.openxmlformats.org/officeDocument/2006/math">
                    <m:r>
                      <a:rPr lang="ja-JP" altLang="en-US" sz="200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微分項</m:t>
                    </m:r>
                  </m:oMath>
                </a14:m>
                <a:endParaRPr lang="en-US" altLang="ja-JP" sz="2000" i="1" dirty="0">
                  <a:latin typeface="Cambria Math" panose="02040503050406030204" pitchFamily="18" charset="0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eqArrPr>
                        <m:e>
                          <m:nary>
                            <m:naryPr>
                              <m:chr m:val="∑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𝑗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∈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𝑆</m:t>
                              </m:r>
                            </m:sub>
                            <m:sup/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𝜕𝜙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𝜕</m:t>
                                          </m:r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=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𝜕𝜙</m:t>
                                      </m:r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(+1)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𝜕𝜙</m:t>
                                      </m:r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(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−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1)∆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≅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𝑘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𝑖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∆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𝑖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∆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=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𝑘</m:t>
                          </m:r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𝑖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2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𝑖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∆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𝑉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𝑘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∆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𝑖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→    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𝜙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𝑛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𝜙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𝑛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+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𝑘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𝑡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  <a:blipFill>
                <a:blip r:embed="rId3"/>
                <a:stretch>
                  <a:fillRect l="-348" t="-6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18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C9D619B-62A4-498C-AD0F-98D83E04273C}"/>
                  </a:ext>
                </a:extLst>
              </p:cNvPr>
              <p:cNvSpPr txBox="1"/>
              <p:nvPr/>
            </p:nvSpPr>
            <p:spPr>
              <a:xfrm>
                <a:off x="7387073" y="1547952"/>
                <a:ext cx="3966727" cy="5553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仮定</a:t>
                </a:r>
                <a14:m>
                  <m:oMath xmlns:m="http://schemas.openxmlformats.org/officeDocument/2006/math">
                    <m:r>
                      <a:rPr kumimoji="1" lang="ja-JP" altLang="en-US" b="0" i="1" smtClean="0">
                        <a:latin typeface="Cambria Math" panose="02040503050406030204" pitchFamily="18" charset="0"/>
                      </a:rPr>
                      <m:t>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kumimoji="1" lang="en-US" altLang="ja-JP" dirty="0"/>
                  <a:t>= 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=∆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C9D619B-62A4-498C-AD0F-98D83E042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073" y="1547952"/>
                <a:ext cx="3966727" cy="555345"/>
              </a:xfrm>
              <a:prstGeom prst="rect">
                <a:avLst/>
              </a:prstGeom>
              <a:blipFill>
                <a:blip r:embed="rId4"/>
                <a:stretch>
                  <a:fillRect l="-13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34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0.1	</a:t>
            </a:r>
            <a:r>
              <a:rPr kumimoji="1" lang="ja-JP" altLang="en-US" dirty="0"/>
              <a:t>そもそも流体力学とは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8381EC-519A-4A56-A509-7063CC47E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今井（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1973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）による定義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流体：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	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静止状態においては接線応力が現れず，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	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かつ法線応力が圧力であるような連続体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	※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現在は連続体以外も流体に含むことが多い（希薄流体など）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流体力学における議論の対象：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	(1)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流体の運動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	(2)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流体中にある物体が流体の運動によって受ける力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	(3)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流体中を運動する物体と流体の相互作用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13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0.2	</a:t>
            </a:r>
            <a:r>
              <a:rPr lang="ja-JP" altLang="en-US" dirty="0"/>
              <a:t>流体の運動方程式の選択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3538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𝐾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≥</m:t>
                    </m:r>
                    <m:f>
                      <m:f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1</m:t>
                        </m:r>
                      </m:num>
                      <m:den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5</m:t>
                        </m:r>
                      </m:den>
                    </m:f>
                  </m:oMath>
                </a14:m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のとき連続体近似不可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	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→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	Boltzmann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方程式（大気上層）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連続体が仮定できるとき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b="0" dirty="0">
                    <a:ea typeface="游明朝" panose="02020400000000000000" pitchFamily="18" charset="-128"/>
                  </a:rPr>
                  <a:t>・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𝑀𝑎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&lt;0.3</m:t>
                    </m:r>
                  </m:oMath>
                </a14:m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のとき体膨張率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5%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未満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	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→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	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非圧縮性（船舶の解析）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dirty="0"/>
                  <a:t>・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≳</m:t>
                    </m:r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かつ粘性が重要でないとき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	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→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	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非粘性　（航空機の全機解析）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・</a:t>
                </a:r>
                <a:r>
                  <a:rPr lang="en-US" altLang="ja-JP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den>
                    </m:f>
                  </m:oMath>
                </a14:m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が成立しない流体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		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→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	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非ニュートン流体（プラスチック成型）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例外あり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※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音波や熱対流では密度変化が重要なため低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𝑀𝑎</m:t>
                    </m:r>
                  </m:oMath>
                </a14:m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でも圧縮性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	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→　解析対象の理解が重要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353800" cy="5032375"/>
              </a:xfrm>
              <a:blipFill>
                <a:blip r:embed="rId3"/>
                <a:stretch>
                  <a:fillRect l="-859" t="-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44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0.3	</a:t>
            </a:r>
            <a:r>
              <a:rPr lang="en-US" altLang="ja-JP" dirty="0" err="1"/>
              <a:t>Navier</a:t>
            </a:r>
            <a:r>
              <a:rPr lang="en-US" altLang="ja-JP" dirty="0"/>
              <a:t>-Stokes</a:t>
            </a:r>
            <a:r>
              <a:rPr lang="ja-JP" altLang="en-US" dirty="0"/>
              <a:t>方程式（保存形表示）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ja-JP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𝑅𝑒</m:t>
                          </m:r>
                        </m:den>
                      </m:f>
                      <m:d>
                        <m:dPr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ja-JP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ja-JP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　移流項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非粘性流束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)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　拡散項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粘性流束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)</a:t>
                </a:r>
              </a:p>
              <a:p>
                <a:pPr marL="0" indent="0" algn="ctr">
                  <a:buNone/>
                </a:pP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ja-JP" altLang="ja-JP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ja-JP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type m:val="noBar"/>
                                  <m:ctrlPr>
                                    <a:rPr lang="ja-JP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type m:val="noBar"/>
                                  <m:ctrlPr>
                                    <a:rPr lang="ja-JP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ja-JP" altLang="ja-JP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ja-JP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type m:val="noBar"/>
                                  <m:ctrlPr>
                                    <a:rPr lang="ja-JP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sSup>
                                    <m:sSupPr>
                                      <m:ctrlPr>
                                        <a:rPr lang="ja-JP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type m:val="noBar"/>
                                  <m:ctrlPr>
                                    <a:rPr lang="ja-JP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𝑢𝑣</m:t>
                                  </m:r>
                                </m:num>
                                <m:den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ja-JP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ja-JP" altLang="ja-JP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ja-JP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type m:val="noBar"/>
                                  <m:ctrlPr>
                                    <a:rPr lang="ja-JP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𝑢𝑣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type m:val="noBar"/>
                                  <m:ctrlPr>
                                    <a:rPr lang="ja-JP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sSup>
                                    <m:sSupPr>
                                      <m:ctrlPr>
                                        <a:rPr lang="ja-JP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ja-JP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ja-JP" altLang="ja-JP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ja-JP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type m:val="noBar"/>
                                  <m:ctrlPr>
                                    <a:rPr lang="ja-JP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ja-JP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</m:den>
                              </m:f>
                            </m:num>
                            <m:den>
                              <m:f>
                                <m:fPr>
                                  <m:type m:val="noBar"/>
                                  <m:ctrlPr>
                                    <a:rPr lang="ja-JP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ja-JP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ja-JP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ja-JP" altLang="ja-JP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ja-JP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type m:val="noBar"/>
                                  <m:ctrlPr>
                                    <a:rPr lang="ja-JP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ja-JP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sub>
                                  </m:sSub>
                                </m:den>
                              </m:f>
                            </m:num>
                            <m:den>
                              <m:f>
                                <m:fPr>
                                  <m:type m:val="noBar"/>
                                  <m:ctrlPr>
                                    <a:rPr lang="ja-JP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ja-JP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𝑦𝑦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ja-JP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r>
                  <a:rPr lang="en-US" altLang="ja-JP" sz="2400" dirty="0"/>
                  <a:t>	※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は単位体積あたりの全エネルギー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{"/>
                          <m:endChr m:val="}"/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ja-JP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ja-JP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ja-JP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2400" dirty="0">
                  <a:latin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	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→　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NS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方程式は移流方程式と拡散方程式の重ね合わせ！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b="-21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4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03A7C18-2D88-4D0B-AE9A-0302A256640A}"/>
              </a:ext>
            </a:extLst>
          </p:cNvPr>
          <p:cNvCxnSpPr/>
          <p:nvPr/>
        </p:nvCxnSpPr>
        <p:spPr>
          <a:xfrm>
            <a:off x="6898743" y="2697933"/>
            <a:ext cx="12946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0FE9B90-D209-42BF-95BE-CD998B2D2EA8}"/>
              </a:ext>
            </a:extLst>
          </p:cNvPr>
          <p:cNvCxnSpPr/>
          <p:nvPr/>
        </p:nvCxnSpPr>
        <p:spPr>
          <a:xfrm>
            <a:off x="4489010" y="2697933"/>
            <a:ext cx="12946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1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授業の内容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8381EC-519A-4A56-A509-7063CC47E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数値計算法の基礎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lvl="1" indent="0">
              <a:buNone/>
            </a:pP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・方程式をプログラムに落とし込む手法について</a:t>
            </a: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lvl="1" indent="0">
              <a:buNone/>
            </a:pP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偏微分方程式の数値解法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lvl="1" indent="0">
              <a:buNone/>
            </a:pP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・移流・拡散などの方程式を分類　→　それぞれの解法</a:t>
            </a: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lvl="1" indent="0">
              <a:buNone/>
            </a:pP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圧縮性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Euler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方程式の数値解法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lvl="1" indent="0">
              <a:buNone/>
            </a:pP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・粘性項を落とした流体方程式を実装　→　服部先生の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VP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法</a:t>
            </a: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lvl="1" indent="0">
              <a:buNone/>
            </a:pP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その他の話題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lvl="1" indent="0">
              <a:buNone/>
            </a:pP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・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CFD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やっていくうえで知っておいて欲しい小ネタ類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071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8381EC-519A-4A56-A509-7063CC47E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数値計算法の基礎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有限差分法・有限体積法</a:t>
            </a: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高次精度化</a:t>
            </a: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境界条件</a:t>
            </a: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陽解法と陰解法</a:t>
            </a: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高次元化</a:t>
            </a: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CFAECCA-7398-4D29-9402-1E5B45265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618" y="1154654"/>
            <a:ext cx="6608580" cy="49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3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</a:t>
            </a:r>
            <a:r>
              <a:rPr lang="en-US" altLang="ja-JP" dirty="0"/>
              <a:t>	</a:t>
            </a:r>
            <a:r>
              <a:rPr lang="ja-JP" altLang="en-US" dirty="0"/>
              <a:t>有限差分法（</a:t>
            </a:r>
            <a:r>
              <a:rPr lang="en-US" altLang="ja-JP" dirty="0"/>
              <a:t>FDM</a:t>
            </a:r>
            <a:r>
              <a:rPr lang="ja-JP" altLang="en-US" dirty="0"/>
              <a:t>）（</a:t>
            </a:r>
            <a:r>
              <a:rPr lang="en-US" altLang="ja-JP" dirty="0"/>
              <a:t>1/2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000" b="0" dirty="0">
                    <a:ea typeface="游明朝" panose="02020400000000000000" pitchFamily="18" charset="-128"/>
                  </a:rPr>
                  <a:t>お約束：</a:t>
                </a:r>
                <a:endParaRPr lang="en-US" altLang="ja-JP" sz="2000" b="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ea typeface="游明朝" panose="02020400000000000000" pitchFamily="18" charset="-128"/>
                  </a:rPr>
                  <a:t>	</a:t>
                </a:r>
                <a:r>
                  <a:rPr lang="ja-JP" altLang="en-US" sz="2000" dirty="0">
                    <a:ea typeface="游明朝" panose="02020400000000000000" pitchFamily="18" charset="-128"/>
                  </a:rPr>
                  <a:t>１．数値計算では離散点の情報しか保持できない</a:t>
                </a:r>
                <a:endParaRPr lang="en-US" altLang="ja-JP" sz="200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b="0" dirty="0">
                    <a:ea typeface="游明朝" panose="02020400000000000000" pitchFamily="18" charset="-128"/>
                  </a:rPr>
                  <a:t>		</a:t>
                </a:r>
                <a:r>
                  <a:rPr lang="ja-JP" altLang="en-US" sz="2000" dirty="0">
                    <a:ea typeface="游明朝" panose="02020400000000000000" pitchFamily="18" charset="-128"/>
                  </a:rPr>
                  <a:t>計算結果は</a:t>
                </a:r>
                <a14:m>
                  <m:oMath xmlns:m="http://schemas.openxmlformats.org/officeDocument/2006/math">
                    <m:r>
                      <a:rPr lang="en-US" altLang="ja-JP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0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sz="2000" dirty="0"/>
                  <a:t>平面上の</a:t>
                </a:r>
                <a:r>
                  <a:rPr lang="ja-JP" altLang="en-US" sz="2000" dirty="0">
                    <a:ea typeface="游明朝" panose="02020400000000000000" pitchFamily="18" charset="-128"/>
                  </a:rPr>
                  <a:t>データ点</a:t>
                </a:r>
                <a:endParaRPr lang="en-US" altLang="ja-JP" sz="200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ea typeface="游明朝" panose="02020400000000000000" pitchFamily="18" charset="-128"/>
                  </a:rPr>
                  <a:t>	</a:t>
                </a:r>
                <a:r>
                  <a:rPr lang="ja-JP" altLang="en-US" sz="2000" dirty="0">
                    <a:ea typeface="游明朝" panose="02020400000000000000" pitchFamily="18" charset="-128"/>
                  </a:rPr>
                  <a:t>２．離散変数は添え字で表記する</a:t>
                </a:r>
                <a:endParaRPr lang="en-US" altLang="ja-JP" sz="200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b="0" dirty="0">
                    <a:ea typeface="游明朝" panose="02020400000000000000" pitchFamily="18" charset="-128"/>
                  </a:rPr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𝑓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</m:sup>
                    </m:sSubSup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𝑓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sSubSup>
                      <m:sSubSup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𝑓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𝑝𝑜𝑠𝑖𝑡𝑖𝑜𝑛</m:t>
                        </m:r>
                      </m:sub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𝑡𝑖𝑚𝑒</m:t>
                        </m:r>
                      </m:sup>
                    </m:sSubSup>
                  </m:oMath>
                </a14:m>
                <a:endParaRPr lang="en-US" altLang="ja-JP" sz="2000" b="0" i="1" dirty="0">
                  <a:latin typeface="Cambria Math" panose="02040503050406030204" pitchFamily="18" charset="0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i="1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𝑑𝑓</m:t>
                                </m:r>
                              </m:num>
                              <m:den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𝑑𝑥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𝑑</m:t>
                        </m:r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	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３．式中すべてで時刻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or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位置が一緒なら添え字を省く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𝑓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−1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</m:sup>
                    </m:sSub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−2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𝑓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</m:sup>
                    </m:sSub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+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𝑓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</m:sup>
                    </m:sSubSup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→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𝑓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−1</m:t>
                        </m:r>
                      </m:sub>
                      <m:sup/>
                    </m:sSub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−2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𝑓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</m:sub>
                      <m:sup/>
                    </m:sSub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+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𝑓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b>
                      <m:sup/>
                    </m:sSubSup>
                  </m:oMath>
                </a14:m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638" t="-1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7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A1A9EB8-28A2-41AF-86A2-62588FA37959}"/>
              </a:ext>
            </a:extLst>
          </p:cNvPr>
          <p:cNvCxnSpPr/>
          <p:nvPr/>
        </p:nvCxnSpPr>
        <p:spPr>
          <a:xfrm>
            <a:off x="8709433" y="5245485"/>
            <a:ext cx="2880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B89DF58-8DA2-41A0-9A9F-BABB295BDA69}"/>
              </a:ext>
            </a:extLst>
          </p:cNvPr>
          <p:cNvCxnSpPr/>
          <p:nvPr/>
        </p:nvCxnSpPr>
        <p:spPr>
          <a:xfrm>
            <a:off x="8709433" y="4510645"/>
            <a:ext cx="2880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ABEAFA7-65D9-4BC2-B438-E65028900D67}"/>
              </a:ext>
            </a:extLst>
          </p:cNvPr>
          <p:cNvCxnSpPr/>
          <p:nvPr/>
        </p:nvCxnSpPr>
        <p:spPr>
          <a:xfrm>
            <a:off x="8709433" y="3803721"/>
            <a:ext cx="2880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2BB8F8F-A037-412A-B697-CBA2070A72DD}"/>
              </a:ext>
            </a:extLst>
          </p:cNvPr>
          <p:cNvCxnSpPr/>
          <p:nvPr/>
        </p:nvCxnSpPr>
        <p:spPr>
          <a:xfrm>
            <a:off x="8709433" y="3080198"/>
            <a:ext cx="2880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0EE079C-045E-45BC-AAC9-B8238B342382}"/>
              </a:ext>
            </a:extLst>
          </p:cNvPr>
          <p:cNvCxnSpPr/>
          <p:nvPr/>
        </p:nvCxnSpPr>
        <p:spPr>
          <a:xfrm>
            <a:off x="8709433" y="2365485"/>
            <a:ext cx="0" cy="2880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B1ABDB2-6805-4FD5-873F-272522429FD4}"/>
              </a:ext>
            </a:extLst>
          </p:cNvPr>
          <p:cNvCxnSpPr/>
          <p:nvPr/>
        </p:nvCxnSpPr>
        <p:spPr>
          <a:xfrm>
            <a:off x="9414094" y="2365485"/>
            <a:ext cx="0" cy="2880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A848B1B-FC96-415F-90E6-56D516BFD10F}"/>
              </a:ext>
            </a:extLst>
          </p:cNvPr>
          <p:cNvCxnSpPr/>
          <p:nvPr/>
        </p:nvCxnSpPr>
        <p:spPr>
          <a:xfrm>
            <a:off x="10154970" y="2365485"/>
            <a:ext cx="0" cy="2880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E39D7BD-6065-4509-AD02-99D17683ECBF}"/>
              </a:ext>
            </a:extLst>
          </p:cNvPr>
          <p:cNvCxnSpPr/>
          <p:nvPr/>
        </p:nvCxnSpPr>
        <p:spPr>
          <a:xfrm>
            <a:off x="10870193" y="2363721"/>
            <a:ext cx="0" cy="2880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08E0B4F-38B2-44B8-988F-DD02F4DF3433}"/>
                  </a:ext>
                </a:extLst>
              </p:cNvPr>
              <p:cNvSpPr txBox="1"/>
              <p:nvPr/>
            </p:nvSpPr>
            <p:spPr>
              <a:xfrm>
                <a:off x="11395077" y="5324143"/>
                <a:ext cx="649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>
                          <a:latin typeface="Cambria Math" panose="02040503050406030204" pitchFamily="18" charset="0"/>
                        </a:rPr>
                        <m:t>位置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08E0B4F-38B2-44B8-988F-DD02F4DF3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077" y="5324143"/>
                <a:ext cx="649793" cy="276999"/>
              </a:xfrm>
              <a:prstGeom prst="rect">
                <a:avLst/>
              </a:prstGeom>
              <a:blipFill>
                <a:blip r:embed="rId4"/>
                <a:stretch>
                  <a:fillRect l="-12150" t="-10870" r="-3738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754139D-63AE-4747-8705-DBB3F3595E37}"/>
                  </a:ext>
                </a:extLst>
              </p:cNvPr>
              <p:cNvSpPr txBox="1"/>
              <p:nvPr/>
            </p:nvSpPr>
            <p:spPr>
              <a:xfrm>
                <a:off x="8150754" y="2091928"/>
                <a:ext cx="5586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b="0" dirty="0"/>
                  <a:t>時刻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754139D-63AE-4747-8705-DBB3F3595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754" y="2091928"/>
                <a:ext cx="558679" cy="276999"/>
              </a:xfrm>
              <a:prstGeom prst="rect">
                <a:avLst/>
              </a:prstGeom>
              <a:blipFill>
                <a:blip r:embed="rId5"/>
                <a:stretch>
                  <a:fillRect l="-25000" t="-28261" r="-13043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2F145B0-0590-47C8-8E21-7794CE664329}"/>
                  </a:ext>
                </a:extLst>
              </p:cNvPr>
              <p:cNvSpPr txBox="1"/>
              <p:nvPr/>
            </p:nvSpPr>
            <p:spPr>
              <a:xfrm>
                <a:off x="8561291" y="5280352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2F145B0-0590-47C8-8E21-7794CE664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291" y="5280352"/>
                <a:ext cx="286232" cy="276999"/>
              </a:xfrm>
              <a:prstGeom prst="rect">
                <a:avLst/>
              </a:prstGeom>
              <a:blipFill>
                <a:blip r:embed="rId6"/>
                <a:stretch>
                  <a:fillRect l="-10638" r="-8511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0130C0C-F733-46BD-B754-69A419F46F68}"/>
                  </a:ext>
                </a:extLst>
              </p:cNvPr>
              <p:cNvSpPr txBox="1"/>
              <p:nvPr/>
            </p:nvSpPr>
            <p:spPr>
              <a:xfrm>
                <a:off x="9307731" y="5285048"/>
                <a:ext cx="280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0130C0C-F733-46BD-B754-69A419F46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731" y="5285048"/>
                <a:ext cx="280910" cy="276999"/>
              </a:xfrm>
              <a:prstGeom prst="rect">
                <a:avLst/>
              </a:prstGeom>
              <a:blipFill>
                <a:blip r:embed="rId7"/>
                <a:stretch>
                  <a:fillRect l="-10870" r="-6522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40C2033-0DD6-4A6B-B68A-61DF29E44D57}"/>
                  </a:ext>
                </a:extLst>
              </p:cNvPr>
              <p:cNvSpPr txBox="1"/>
              <p:nvPr/>
            </p:nvSpPr>
            <p:spPr>
              <a:xfrm>
                <a:off x="10006317" y="5280352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40C2033-0DD6-4A6B-B68A-61DF29E44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317" y="5280352"/>
                <a:ext cx="286232" cy="276999"/>
              </a:xfrm>
              <a:prstGeom prst="rect">
                <a:avLst/>
              </a:prstGeom>
              <a:blipFill>
                <a:blip r:embed="rId8"/>
                <a:stretch>
                  <a:fillRect l="-10638" r="-8511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66BF276-FF14-49D6-AC1A-8FF0E75BFCCF}"/>
                  </a:ext>
                </a:extLst>
              </p:cNvPr>
              <p:cNvSpPr txBox="1"/>
              <p:nvPr/>
            </p:nvSpPr>
            <p:spPr>
              <a:xfrm>
                <a:off x="10762013" y="5280352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66BF276-FF14-49D6-AC1A-8FF0E75BF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013" y="5280352"/>
                <a:ext cx="286232" cy="276999"/>
              </a:xfrm>
              <a:prstGeom prst="rect">
                <a:avLst/>
              </a:prstGeom>
              <a:blipFill>
                <a:blip r:embed="rId9"/>
                <a:stretch>
                  <a:fillRect l="-10638" r="-8511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8CAEB32-6712-444D-91F2-95B9A497AE99}"/>
                  </a:ext>
                </a:extLst>
              </p:cNvPr>
              <p:cNvSpPr txBox="1"/>
              <p:nvPr/>
            </p:nvSpPr>
            <p:spPr>
              <a:xfrm>
                <a:off x="8371157" y="5074384"/>
                <a:ext cx="2530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8CAEB32-6712-444D-91F2-95B9A497A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157" y="5074384"/>
                <a:ext cx="253018" cy="276999"/>
              </a:xfrm>
              <a:prstGeom prst="rect">
                <a:avLst/>
              </a:prstGeom>
              <a:blipFill>
                <a:blip r:embed="rId10"/>
                <a:stretch>
                  <a:fillRect l="-16667" r="-7143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D07DC2E-2024-4864-A599-426689B3ECF0}"/>
                  </a:ext>
                </a:extLst>
              </p:cNvPr>
              <p:cNvSpPr txBox="1"/>
              <p:nvPr/>
            </p:nvSpPr>
            <p:spPr>
              <a:xfrm>
                <a:off x="8371157" y="4367538"/>
                <a:ext cx="2530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D07DC2E-2024-4864-A599-426689B3E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157" y="4367538"/>
                <a:ext cx="253018" cy="276999"/>
              </a:xfrm>
              <a:prstGeom prst="rect">
                <a:avLst/>
              </a:prstGeom>
              <a:blipFill>
                <a:blip r:embed="rId11"/>
                <a:stretch>
                  <a:fillRect l="-16667" r="-4762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588A3551-EC1C-4232-9EFE-0CB61D1028ED}"/>
                  </a:ext>
                </a:extLst>
              </p:cNvPr>
              <p:cNvSpPr txBox="1"/>
              <p:nvPr/>
            </p:nvSpPr>
            <p:spPr>
              <a:xfrm>
                <a:off x="8371157" y="3634132"/>
                <a:ext cx="2530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588A3551-EC1C-4232-9EFE-0CB61D102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157" y="3634132"/>
                <a:ext cx="253018" cy="276999"/>
              </a:xfrm>
              <a:prstGeom prst="rect">
                <a:avLst/>
              </a:prstGeom>
              <a:blipFill>
                <a:blip r:embed="rId12"/>
                <a:stretch>
                  <a:fillRect l="-16667" r="-7143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E9E9D41-27D3-4C14-9146-ABA56FBDCDFD}"/>
                  </a:ext>
                </a:extLst>
              </p:cNvPr>
              <p:cNvSpPr txBox="1"/>
              <p:nvPr/>
            </p:nvSpPr>
            <p:spPr>
              <a:xfrm>
                <a:off x="8374443" y="2900726"/>
                <a:ext cx="2530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E9E9D41-27D3-4C14-9146-ABA56FBDC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443" y="2900726"/>
                <a:ext cx="253018" cy="276999"/>
              </a:xfrm>
              <a:prstGeom prst="rect">
                <a:avLst/>
              </a:prstGeom>
              <a:blipFill>
                <a:blip r:embed="rId13"/>
                <a:stretch>
                  <a:fillRect l="-19512" r="-7317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A71E4EF-ABA8-4452-BADC-05DDA128ED5D}"/>
                  </a:ext>
                </a:extLst>
              </p:cNvPr>
              <p:cNvSpPr txBox="1"/>
              <p:nvPr/>
            </p:nvSpPr>
            <p:spPr>
              <a:xfrm>
                <a:off x="9574692" y="5703007"/>
                <a:ext cx="1149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/>
                  <a:t>平面</a:t>
                </a: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A71E4EF-ABA8-4452-BADC-05DDA128E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692" y="5703007"/>
                <a:ext cx="1149482" cy="369332"/>
              </a:xfrm>
              <a:prstGeom prst="rect">
                <a:avLst/>
              </a:prstGeom>
              <a:blipFill>
                <a:blip r:embed="rId14"/>
                <a:stretch>
                  <a:fillRect t="-10000" r="-4255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29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</a:t>
            </a:r>
            <a:r>
              <a:rPr lang="en-US" altLang="ja-JP" dirty="0"/>
              <a:t>	</a:t>
            </a:r>
            <a:r>
              <a:rPr lang="ja-JP" altLang="en-US" dirty="0"/>
              <a:t>有限差分法（</a:t>
            </a:r>
            <a:r>
              <a:rPr lang="en-US" altLang="ja-JP" dirty="0"/>
              <a:t>FDM</a:t>
            </a:r>
            <a:r>
              <a:rPr lang="ja-JP" altLang="en-US" dirty="0"/>
              <a:t>）（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・熱方程式：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𝜕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𝜕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𝑘</m:t>
                    </m:r>
                    <m:f>
                      <m:f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p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p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の離散化の例（有限差分法）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(1)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時間微分項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eqArrPr>
                        <m:e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≔</m:t>
                          </m:r>
                          <m:func>
                            <m:funcPr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∆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𝑡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+∆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𝑡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)−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∆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𝑡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→0</m:t>
                              </m:r>
                            </m:lim>
                          </m:limLow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≅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br>
                  <a:rPr lang="en-US" altLang="ja-JP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</a:br>
                <a:r>
                  <a:rPr lang="en-US" altLang="ja-JP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(2)</a:t>
                </a:r>
                <a:r>
                  <a:rPr lang="ja-JP" altLang="en-US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空間</a:t>
                </a:r>
                <a14:m>
                  <m:oMath xmlns:m="http://schemas.openxmlformats.org/officeDocument/2006/math">
                    <m:r>
                      <a:rPr lang="ja-JP" altLang="en-US" sz="200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微分項</m:t>
                    </m:r>
                  </m:oMath>
                </a14:m>
                <a:endParaRPr lang="en-US" altLang="ja-JP" sz="2000" i="1" dirty="0">
                  <a:latin typeface="Cambria Math" panose="02040503050406030204" pitchFamily="18" charset="0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eqArrPr>
                        <m:e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𝜕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𝜕</m:t>
                                          </m:r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𝜙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游明朝" panose="02020400000000000000" pitchFamily="18" charset="-128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≅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𝜕𝜙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𝜕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𝜕𝜙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𝜕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∆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≅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+1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∆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∆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𝑡</m:t>
                          </m:r>
                        </m:den>
                      </m:f>
                      <m:r>
                        <a:rPr lang="en-US" altLang="ja-JP" sz="20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     →    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𝜙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𝑛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𝜙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𝑛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+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𝑘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𝑡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  <a:blipFill>
                <a:blip r:embed="rId3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684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1.2</a:t>
            </a:r>
            <a:r>
              <a:rPr lang="en-US" altLang="ja-JP" dirty="0"/>
              <a:t>	</a:t>
            </a:r>
            <a:r>
              <a:rPr lang="ja-JP" altLang="en-US" dirty="0"/>
              <a:t>高次精度化（</a:t>
            </a:r>
            <a:r>
              <a:rPr lang="en-US" altLang="ja-JP" dirty="0"/>
              <a:t>1/2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・差分式の作り方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(1)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１次精度前進差分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≔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+∆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=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  <m:sup/>
                          </m:sSub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𝑥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2!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  <m:sup/>
                          </m:sSub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𝑜</m:t>
                          </m:r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∆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#</m:t>
                          </m:r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∗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eqArrPr>
                        <m:e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  <m:sup/>
                          </m:sSub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∆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𝑜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∆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#</m:t>
                          </m:r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br>
                  <a:rPr lang="en-US" altLang="ja-JP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</a:br>
                <a:r>
                  <a:rPr lang="en-US" altLang="ja-JP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(2)2</a:t>
                </a:r>
                <a:r>
                  <a:rPr lang="ja-JP" altLang="en-US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次精度中心差分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eqArrPr>
                        <m:e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−1</m:t>
                              </m:r>
                            </m:sub>
                            <m:sup/>
                          </m:sSub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≔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∆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=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  <m:sup/>
                          </m:sSub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𝑥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2!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  <m:sup/>
                          </m:sSub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𝑜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∆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#</m:t>
                          </m:r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∗∗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eqArrPr>
                        <m:e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  <m:sup/>
                          </m:sSub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+1</m:t>
                                  </m:r>
                                </m:sub>
                                <m:sup/>
                              </m:sSub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−1</m:t>
                                  </m:r>
                                </m:sub>
                                <m:sup/>
                              </m:sSubSup>
                            </m:num>
                            <m:den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∆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𝑜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#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9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728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ユーザー定義 1">
      <a:majorFont>
        <a:latin typeface="Calibri Light"/>
        <a:ea typeface="游ゴシック"/>
        <a:cs typeface=""/>
      </a:majorFont>
      <a:minorFont>
        <a:latin typeface="Times New Roman"/>
        <a:ea typeface="游明朝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19967</TotalTime>
  <Words>1789</Words>
  <Application>Microsoft Office PowerPoint</Application>
  <PresentationFormat>ワイド画面</PresentationFormat>
  <Paragraphs>271</Paragraphs>
  <Slides>18</Slides>
  <Notes>18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6" baseType="lpstr">
      <vt:lpstr>游ゴシック</vt:lpstr>
      <vt:lpstr>游明朝</vt:lpstr>
      <vt:lpstr>游明朝 Light</vt:lpstr>
      <vt:lpstr>Arial</vt:lpstr>
      <vt:lpstr>Calibri Light</vt:lpstr>
      <vt:lpstr>Cambria Math</vt:lpstr>
      <vt:lpstr>Times New Roman</vt:lpstr>
      <vt:lpstr>Office Theme</vt:lpstr>
      <vt:lpstr>CFD勉強会 </vt:lpstr>
      <vt:lpstr>0.1 そもそも流体力学とは</vt:lpstr>
      <vt:lpstr>0.2 流体の運動方程式の選択</vt:lpstr>
      <vt:lpstr>0.3 Navier-Stokes方程式（保存形表示）</vt:lpstr>
      <vt:lpstr>授業の内容</vt:lpstr>
      <vt:lpstr>目次</vt:lpstr>
      <vt:lpstr>1.1 有限差分法（FDM）（1/2）</vt:lpstr>
      <vt:lpstr>1.1 有限差分法（FDM）（2/2）</vt:lpstr>
      <vt:lpstr>1.2 高次精度化（1/2）</vt:lpstr>
      <vt:lpstr>1.2 高次精度化（2/2）</vt:lpstr>
      <vt:lpstr>1.3 境界条件（B.C.）</vt:lpstr>
      <vt:lpstr>1.4 陽解法と陰解法（1/2）</vt:lpstr>
      <vt:lpstr>1.4 陽解法と陰解法（2/2）</vt:lpstr>
      <vt:lpstr>1.5 高次元化（1/2）</vt:lpstr>
      <vt:lpstr>1.5 高次元化（2/2）</vt:lpstr>
      <vt:lpstr>1.6 熱方程式ソルバーの流れ</vt:lpstr>
      <vt:lpstr>1.7 課題</vt:lpstr>
      <vt:lpstr>1.1 有限差分法・有限体積法（2/）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Takoyaki Akira</dc:creator>
  <cp:lastModifiedBy>Takoyaki Akira</cp:lastModifiedBy>
  <cp:revision>591</cp:revision>
  <dcterms:created xsi:type="dcterms:W3CDTF">2019-05-13T18:43:53Z</dcterms:created>
  <dcterms:modified xsi:type="dcterms:W3CDTF">2020-02-16T19:23:16Z</dcterms:modified>
</cp:coreProperties>
</file>