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25"/>
  </p:notesMasterIdLst>
  <p:sldIdLst>
    <p:sldId id="369" r:id="rId2"/>
    <p:sldId id="371" r:id="rId3"/>
    <p:sldId id="347" r:id="rId4"/>
    <p:sldId id="388" r:id="rId5"/>
    <p:sldId id="397" r:id="rId6"/>
    <p:sldId id="396" r:id="rId7"/>
    <p:sldId id="398" r:id="rId8"/>
    <p:sldId id="400" r:id="rId9"/>
    <p:sldId id="407" r:id="rId10"/>
    <p:sldId id="392" r:id="rId11"/>
    <p:sldId id="399" r:id="rId12"/>
    <p:sldId id="402" r:id="rId13"/>
    <p:sldId id="401" r:id="rId14"/>
    <p:sldId id="403" r:id="rId15"/>
    <p:sldId id="390" r:id="rId16"/>
    <p:sldId id="389" r:id="rId17"/>
    <p:sldId id="404" r:id="rId18"/>
    <p:sldId id="405" r:id="rId19"/>
    <p:sldId id="406" r:id="rId20"/>
    <p:sldId id="394" r:id="rId21"/>
    <p:sldId id="386" r:id="rId22"/>
    <p:sldId id="387" r:id="rId23"/>
    <p:sldId id="379" r:id="rId24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C011A38-09F5-4C14-9FD0-3A192A1997F6}">
          <p14:sldIdLst>
            <p14:sldId id="369"/>
            <p14:sldId id="371"/>
            <p14:sldId id="347"/>
            <p14:sldId id="388"/>
            <p14:sldId id="397"/>
            <p14:sldId id="396"/>
            <p14:sldId id="398"/>
            <p14:sldId id="400"/>
            <p14:sldId id="407"/>
            <p14:sldId id="392"/>
            <p14:sldId id="399"/>
            <p14:sldId id="402"/>
            <p14:sldId id="401"/>
            <p14:sldId id="403"/>
            <p14:sldId id="390"/>
            <p14:sldId id="389"/>
            <p14:sldId id="404"/>
            <p14:sldId id="405"/>
            <p14:sldId id="406"/>
            <p14:sldId id="394"/>
            <p14:sldId id="386"/>
            <p14:sldId id="387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E8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210" autoAdjust="0"/>
  </p:normalViewPr>
  <p:slideViewPr>
    <p:cSldViewPr snapToGrid="0">
      <p:cViewPr varScale="1">
        <p:scale>
          <a:sx n="62" d="100"/>
          <a:sy n="62" d="100"/>
        </p:scale>
        <p:origin x="96" y="10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2" cy="337958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2" cy="337958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r">
              <a:defRPr sz="1200"/>
            </a:lvl1pPr>
          </a:lstStyle>
          <a:p>
            <a:fld id="{D68085D6-1328-4B2B-819C-F88929AD972D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1475" y="841375"/>
            <a:ext cx="4043363" cy="2274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4" tIns="47433" rIns="94864" bIns="474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4864" tIns="47433" rIns="94864" bIns="4743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397806"/>
            <a:ext cx="4275402" cy="337957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r">
              <a:defRPr sz="1200"/>
            </a:lvl1pPr>
          </a:lstStyle>
          <a:p>
            <a:fld id="{0B311EE7-BE1C-474C-B503-D3110B776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2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題目説明</a:t>
            </a:r>
            <a:r>
              <a:rPr kumimoji="1" lang="en-US" altLang="ja-JP" dirty="0"/>
              <a:t>(0:30)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56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5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52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8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164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03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08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111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961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04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51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512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85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87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4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5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87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90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53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0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43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3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9077-7E2A-4EEF-86B3-E4009BB8CF7C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73E-E95C-481F-8E59-3D6E4A401B9F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7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8468-5ED2-482A-9F18-1EA5E6EA7654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2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BFF5-40B7-4C5F-B142-6C0FA3AFD3E3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3130" y="6546122"/>
            <a:ext cx="8153400" cy="365125"/>
          </a:xfrm>
        </p:spPr>
        <p:txBody>
          <a:bodyPr/>
          <a:lstStyle>
            <a:lvl1pPr algn="l">
              <a:defRPr sz="1400"/>
            </a:lvl1pPr>
          </a:lstStyle>
          <a:p>
            <a:r>
              <a:rPr kumimoji="1" lang="ja-JP" altLang="en-US" dirty="0"/>
              <a:t>①背景／②問題設定／ ③実証実験／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254-FC82-45A8-B251-15B4351D92C8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A04-7187-4F6D-82BB-780EC7214D9F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102B-93FB-4E32-9D14-EF0510E2F3FC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B80-2514-43AE-98F5-1A51C5AD6E86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1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761-D134-44DD-8BFE-D3CFF1EEF109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ACCE-A3BF-4BFE-863B-973E1948B531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15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2FA-62C9-4A85-89B8-0AEB21D8340C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9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9C56-53C9-4005-8B76-D69FCD443085}" type="datetime1">
              <a:rPr kumimoji="1" lang="ja-JP" altLang="en-US" smtClean="0"/>
              <a:t>2020/3/2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①背景／②アイデア／ ③物体形状表現／ ④データセット／ ⑤結論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8BB1-6FD2-4067-B326-8DA54485A40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0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869C-83AC-4887-A0F7-FED94BC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0416"/>
            <a:ext cx="12192000" cy="2387600"/>
          </a:xfrm>
        </p:spPr>
        <p:txBody>
          <a:bodyPr>
            <a:noAutofit/>
          </a:bodyPr>
          <a:lstStyle/>
          <a:p>
            <a:r>
              <a:rPr kumimoji="1" lang="en-US" altLang="ja-JP" dirty="0">
                <a:latin typeface="+mn-ea"/>
                <a:ea typeface="+mn-ea"/>
              </a:rPr>
              <a:t>CFD</a:t>
            </a:r>
            <a:r>
              <a:rPr kumimoji="1" lang="ja-JP" altLang="en-US" dirty="0">
                <a:latin typeface="+mn-ea"/>
                <a:ea typeface="+mn-ea"/>
              </a:rPr>
              <a:t>勉強会</a:t>
            </a:r>
            <a:endParaRPr kumimoji="1" lang="ja-JP" altLang="en-US" sz="40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42457D-DB20-4A8D-A360-B9ACFCDC7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0684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東北大学大学院 情報科学研究科 応用情報科学専攻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服部・廣田研究室</a:t>
            </a:r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B8IM4031</a:t>
            </a: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　豊田 耀山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2BA19-5FE8-4CD1-9B78-FD503F89ECF7}"/>
              </a:ext>
            </a:extLst>
          </p:cNvPr>
          <p:cNvSpPr txBox="1"/>
          <p:nvPr/>
        </p:nvSpPr>
        <p:spPr>
          <a:xfrm>
            <a:off x="10036772" y="66862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2020.03.02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250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.2	Riemann</a:t>
            </a:r>
            <a:r>
              <a:rPr kumimoji="1" lang="ja-JP" altLang="en-US" dirty="0"/>
              <a:t>解法</a:t>
            </a:r>
            <a:r>
              <a:rPr lang="ja-JP" altLang="en-US" dirty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Riemann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問題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→次の初期条件から出発する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PDE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のこと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𝜙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,0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ea typeface="游明朝" panose="02020400000000000000" pitchFamily="18" charset="-128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0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における不連続から生じる非定常変化を解く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:r>
                  <a:rPr lang="en-US" altLang="ja-JP" sz="2400" dirty="0" err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Godonov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法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数値計算の各ステップを隣接格子点間で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Riemann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問題とみなす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Riemann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問題の解から格子点間中心での正確な物理量を与えて計算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→上の条件の下で圧縮性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Euler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方程式の厳密解を求めて計算する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 b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84E8B95-CDED-48D6-B4F3-A46E66EC7B0A}"/>
              </a:ext>
            </a:extLst>
          </p:cNvPr>
          <p:cNvGrpSpPr/>
          <p:nvPr/>
        </p:nvGrpSpPr>
        <p:grpSpPr>
          <a:xfrm>
            <a:off x="6603966" y="932644"/>
            <a:ext cx="3103928" cy="1518407"/>
            <a:chOff x="3221372" y="3036815"/>
            <a:chExt cx="3103928" cy="1518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C7CC317-BCA0-4981-8B11-C97906FC454C}"/>
                    </a:ext>
                  </a:extLst>
                </p:cNvPr>
                <p:cNvSpPr/>
                <p:nvPr/>
              </p:nvSpPr>
              <p:spPr>
                <a:xfrm>
                  <a:off x="3221372" y="3036815"/>
                  <a:ext cx="1551964" cy="15184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8FEC7609-0B4F-40C2-9287-7ED751998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372" y="3036815"/>
                  <a:ext cx="1551964" cy="15184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DA204A3-60A3-42D0-B512-C7D2AF76F275}"/>
                    </a:ext>
                  </a:extLst>
                </p:cNvPr>
                <p:cNvSpPr/>
                <p:nvPr/>
              </p:nvSpPr>
              <p:spPr>
                <a:xfrm>
                  <a:off x="4773336" y="3036815"/>
                  <a:ext cx="1551964" cy="15184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24C4E8C3-DD90-4185-B3CF-CF471A94D8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36" y="3036815"/>
                  <a:ext cx="1551964" cy="15184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0D8FD6B-E472-4DEA-9217-3690147B98F3}"/>
                  </a:ext>
                </a:extLst>
              </p:cNvPr>
              <p:cNvSpPr txBox="1"/>
              <p:nvPr/>
            </p:nvSpPr>
            <p:spPr>
              <a:xfrm>
                <a:off x="10085398" y="755576"/>
                <a:ext cx="210660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0D8FD6B-E472-4DEA-9217-3690147B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398" y="755576"/>
                <a:ext cx="2106602" cy="972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左 16">
            <a:extLst>
              <a:ext uri="{FF2B5EF4-FFF2-40B4-BE49-F238E27FC236}">
                <a16:creationId xmlns:a16="http://schemas.microsoft.com/office/drawing/2014/main" id="{E6F6474D-1045-4A6B-BAC0-D76CF8376BF7}"/>
              </a:ext>
            </a:extLst>
          </p:cNvPr>
          <p:cNvSpPr/>
          <p:nvPr/>
        </p:nvSpPr>
        <p:spPr>
          <a:xfrm>
            <a:off x="8155930" y="1050089"/>
            <a:ext cx="1929468" cy="274739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4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.2	Riemann</a:t>
            </a:r>
            <a:r>
              <a:rPr kumimoji="1" lang="ja-JP" altLang="en-US" dirty="0"/>
              <a:t>解法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Godonov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→厳密解が必要なため計算量が多すぎる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　＆そもそも離散近似してる時点で誤差発生→厳密解は高級すぎ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→近似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Riemann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解法の需要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Flux Vector Splitting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系統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Steger Warming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FVS/Liu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AUSM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族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/Kitamura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SLAU2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など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Flux Difference Splitting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系統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Roe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FDS</a:t>
            </a: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主な違い：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実装の容易さ・数値粘性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衝撃波捕獲性能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・極端な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Mach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数への耐性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14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.2.5	</a:t>
            </a:r>
            <a:r>
              <a:rPr kumimoji="1" lang="ja-JP" altLang="en-US" dirty="0"/>
              <a:t>近似</a:t>
            </a:r>
            <a:r>
              <a:rPr kumimoji="1" lang="en-US" altLang="ja-JP" dirty="0"/>
              <a:t>Riemann</a:t>
            </a:r>
            <a:r>
              <a:rPr kumimoji="1" lang="ja-JP" altLang="en-US" dirty="0"/>
              <a:t>ソルバーの一例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Roe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法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格子中間点にて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Roe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平均量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隣接格子点の密度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𝜌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𝜌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の平方根の加重平均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ja-JP" sz="2400" b="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例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：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𝑅𝑜𝑒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𝑅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𝑅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𝐿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𝑅</m:t>
                                </m:r>
                              </m:sub>
                            </m:sSub>
                          </m:e>
                        </m:ra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𝐿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のように密度，速度，エンタルピーを求める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ea typeface="游明朝" panose="02020400000000000000" pitchFamily="18" charset="-128"/>
                  </a:rPr>
                  <a:t>１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.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</m:t>
                        </m:r>
                        <m:r>
                          <a:rPr lang="en-US" altLang="ja-JP" sz="24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</m:t>
                        </m:r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  <m:sup/>
                    </m:sSubSup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𝑟𝑜𝑒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を求める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𝐹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𝑄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𝑄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※1.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𝛬</m:t>
                        </m:r>
                      </m:e>
                    </m:d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は行列式でなく各成分の絶対値の行列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※2.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ja-JP" altLang="en-US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下付き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  <m:sup/>
                    </m:sSubSup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Roe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平均量で構成された行列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↑の式変形により，適切な風上方向が自動的に選択される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詳細は割愛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928" t="-2239" r="-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51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.3	MUSCL</a:t>
            </a:r>
            <a:r>
              <a:rPr kumimoji="1" lang="ja-JP" altLang="en-US" dirty="0"/>
              <a:t>と</a:t>
            </a:r>
            <a:r>
              <a:rPr lang="en-US" altLang="ja-JP" dirty="0"/>
              <a:t>TVD</a:t>
            </a:r>
            <a:r>
              <a:rPr lang="ja-JP" altLang="en-US" dirty="0"/>
              <a:t>条件（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Monotone Upwind Scheme for Conversation Laws</a:t>
            </a: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保存則のための単調風上スキーム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高次精度化のために離散点から滑らかな値を補間する手法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Total Variation Diminishing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・全変動量減少条件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・上記の補完を行う際に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Over/Under shoot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を回避するための条件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Flux Limiter Function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（流束制限関数）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・補間関数への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TVD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条件の付与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・衝撃波波面の補間を防ぐ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88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.3	MUSCL</a:t>
            </a:r>
            <a:r>
              <a:rPr kumimoji="1" lang="ja-JP" altLang="en-US" dirty="0"/>
              <a:t>と</a:t>
            </a:r>
            <a:r>
              <a:rPr lang="en-US" altLang="ja-JP" dirty="0"/>
              <a:t>TVD</a:t>
            </a:r>
            <a:r>
              <a:rPr lang="ja-JP" altLang="en-US" dirty="0"/>
              <a:t>条件（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格子点中間近傍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L/R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における物理量再構築の例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𝜙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(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∇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∙∆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𝒓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𝑅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𝜙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∇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※1.</a:t>
                </a:r>
                <a:r>
                  <a:rPr lang="ja-JP" altLang="en-US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↑における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∇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∙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𝑄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の離散化手法によって精度変化</a:t>
                </a:r>
                <a:endParaRPr lang="en-US" altLang="ja-JP" sz="240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※2.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∆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𝒓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は格子点から格子点間中心へ向けた距離ベクトル</a:t>
                </a:r>
                <a:endParaRPr lang="en-US" altLang="ja-JP" sz="240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が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流束制限関数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en-US" altLang="ja-JP" sz="2400" dirty="0" err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Venkatakrishnan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/</a:t>
                </a:r>
                <a:r>
                  <a:rPr lang="en-US" altLang="ja-JP" sz="2400" dirty="0" err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MinMod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/</a:t>
                </a:r>
                <a:r>
                  <a:rPr lang="en-US" altLang="ja-JP" sz="2400" dirty="0" err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SuperBee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など種類あり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・格子の種類・衝撃波の強さ・収束性などを考慮して選択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928" t="-1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13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3.3.5	</a:t>
            </a:r>
            <a:r>
              <a:rPr kumimoji="1" lang="en-US" altLang="ja-JP" dirty="0" err="1"/>
              <a:t>Shocktube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圧縮性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Euler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方程式の厳密解が分かっている特殊ケース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7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	</a:t>
            </a:r>
            <a:r>
              <a:rPr kumimoji="1" lang="ja-JP" altLang="en-US" dirty="0"/>
              <a:t>修正</a:t>
            </a:r>
            <a:r>
              <a:rPr kumimoji="1" lang="en-US" altLang="ja-JP" dirty="0"/>
              <a:t>VP</a:t>
            </a:r>
            <a:r>
              <a:rPr kumimoji="1" lang="ja-JP" altLang="en-US" dirty="0"/>
              <a:t>法</a:t>
            </a:r>
            <a:r>
              <a:rPr lang="ja-JP" altLang="en-US" dirty="0"/>
              <a:t>（</a:t>
            </a:r>
            <a:r>
              <a:rPr lang="en-US" altLang="ja-JP" dirty="0"/>
              <a:t>1/4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0" dirty="0">
                <a:ea typeface="游明朝" panose="02020400000000000000" pitchFamily="18" charset="-128"/>
              </a:rPr>
              <a:t>物体表面は一般に境界条件で表現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・速度指定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・等温</a:t>
            </a:r>
            <a:r>
              <a:rPr lang="en-US" altLang="ja-JP" sz="2400" dirty="0">
                <a:ea typeface="游明朝" panose="02020400000000000000" pitchFamily="18" charset="-128"/>
              </a:rPr>
              <a:t>or</a:t>
            </a:r>
            <a:r>
              <a:rPr lang="ja-JP" altLang="en-US" sz="2400" dirty="0">
                <a:ea typeface="游明朝" panose="02020400000000000000" pitchFamily="18" charset="-128"/>
              </a:rPr>
              <a:t>断熱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みたいな境界条件を与える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物体形状が複雑なときは？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・非構造格子法（任意多角形・多面体形状の格子で形状適合）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・八分木格子法（局所的な格子細分化で形状適合）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・物体表面が格子境界と一致しないケース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b="0" dirty="0">
                <a:ea typeface="游明朝" panose="02020400000000000000" pitchFamily="18" charset="-128"/>
              </a:rPr>
              <a:t>	</a:t>
            </a:r>
            <a:r>
              <a:rPr lang="ja-JP" altLang="en-US" sz="2400" b="0" dirty="0">
                <a:ea typeface="游明朝" panose="02020400000000000000" pitchFamily="18" charset="-128"/>
              </a:rPr>
              <a:t>埋込境界法（直交格子の中に物体情報を埋込）</a:t>
            </a:r>
            <a:r>
              <a:rPr lang="en-US" altLang="ja-JP" sz="2400" dirty="0">
                <a:ea typeface="游明朝" panose="02020400000000000000" pitchFamily="18" charset="-128"/>
              </a:rPr>
              <a:t> ※VP</a:t>
            </a:r>
            <a:r>
              <a:rPr lang="ja-JP" altLang="en-US" sz="2400" dirty="0">
                <a:ea typeface="游明朝" panose="02020400000000000000" pitchFamily="18" charset="-128"/>
              </a:rPr>
              <a:t>法はこれの一種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37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	</a:t>
            </a:r>
            <a:r>
              <a:rPr kumimoji="1" lang="ja-JP" altLang="en-US" dirty="0"/>
              <a:t>修正</a:t>
            </a:r>
            <a:r>
              <a:rPr kumimoji="1" lang="en-US" altLang="ja-JP" dirty="0"/>
              <a:t>VP</a:t>
            </a:r>
            <a:r>
              <a:rPr kumimoji="1" lang="ja-JP" altLang="en-US" dirty="0"/>
              <a:t>法</a:t>
            </a:r>
            <a:r>
              <a:rPr lang="ja-JP" altLang="en-US" dirty="0"/>
              <a:t>（</a:t>
            </a:r>
            <a:r>
              <a:rPr lang="en-US" altLang="ja-JP" dirty="0"/>
              <a:t>2/4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dirty="0">
                <a:ea typeface="游明朝" panose="02020400000000000000" pitchFamily="18" charset="-128"/>
              </a:rPr>
              <a:t>(Corrected) Volume Penalization Method</a:t>
            </a:r>
          </a:p>
          <a:p>
            <a:pPr marL="0" indent="0">
              <a:buNone/>
            </a:pPr>
            <a:r>
              <a:rPr lang="ja-JP" altLang="en-US" sz="2400" b="0" dirty="0">
                <a:ea typeface="游明朝" panose="02020400000000000000" pitchFamily="18" charset="-128"/>
              </a:rPr>
              <a:t>・土質力学系分野で誕生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b="0" dirty="0">
                <a:ea typeface="游明朝" panose="02020400000000000000" pitchFamily="18" charset="-128"/>
              </a:rPr>
              <a:t>・物体 </a:t>
            </a:r>
            <a:r>
              <a:rPr lang="en-US" altLang="ja-JP" sz="2400" b="0" dirty="0">
                <a:ea typeface="游明朝" panose="02020400000000000000" pitchFamily="18" charset="-128"/>
              </a:rPr>
              <a:t>= </a:t>
            </a:r>
            <a:r>
              <a:rPr lang="ja-JP" altLang="en-US" sz="2400" b="0" dirty="0">
                <a:ea typeface="游明朝" panose="02020400000000000000" pitchFamily="18" charset="-128"/>
              </a:rPr>
              <a:t>流体が透過しづらい領域と考える手法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物体形状が複雑なときは？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・非構造格子法（任意多角形・多面体形状の格子で形状適合）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・八分木格子法（局所的な格子細分化で形状適合）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・物体表面が格子境界と一致しないケース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b="0" dirty="0">
                <a:ea typeface="游明朝" panose="02020400000000000000" pitchFamily="18" charset="-128"/>
              </a:rPr>
              <a:t>	</a:t>
            </a:r>
            <a:r>
              <a:rPr lang="ja-JP" altLang="en-US" sz="2400" b="0" dirty="0">
                <a:ea typeface="游明朝" panose="02020400000000000000" pitchFamily="18" charset="-128"/>
              </a:rPr>
              <a:t>埋込境界法（直交格子の中に物体情報を埋込）</a:t>
            </a:r>
            <a:r>
              <a:rPr lang="en-US" altLang="ja-JP" sz="2400" dirty="0">
                <a:ea typeface="游明朝" panose="02020400000000000000" pitchFamily="18" charset="-128"/>
              </a:rPr>
              <a:t> ※VP</a:t>
            </a:r>
            <a:r>
              <a:rPr lang="ja-JP" altLang="en-US" sz="2400" dirty="0">
                <a:ea typeface="游明朝" panose="02020400000000000000" pitchFamily="18" charset="-128"/>
              </a:rPr>
              <a:t>法はこれの一種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01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	</a:t>
            </a:r>
            <a:r>
              <a:rPr kumimoji="1" lang="ja-JP" altLang="en-US" dirty="0"/>
              <a:t>修正</a:t>
            </a:r>
            <a:r>
              <a:rPr kumimoji="1" lang="en-US" altLang="ja-JP" dirty="0"/>
              <a:t>VP</a:t>
            </a:r>
            <a:r>
              <a:rPr kumimoji="1" lang="ja-JP" altLang="en-US" dirty="0"/>
              <a:t>法</a:t>
            </a:r>
            <a:r>
              <a:rPr lang="ja-JP" altLang="en-US" dirty="0"/>
              <a:t>（</a:t>
            </a:r>
            <a:r>
              <a:rPr lang="en-US" altLang="ja-JP" dirty="0"/>
              <a:t>3/4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ja-JP" sz="2400" b="0" dirty="0">
                    <a:ea typeface="游明朝" panose="02020400000000000000" pitchFamily="18" charset="-128"/>
                  </a:rPr>
                  <a:t>(Corrected) Volume Penalization Method</a:t>
                </a: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・土質力学系分野で誕生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・物体 </a:t>
                </a:r>
                <a:r>
                  <a:rPr lang="en-US" altLang="ja-JP" sz="2400" b="0" dirty="0">
                    <a:ea typeface="游明朝" panose="02020400000000000000" pitchFamily="18" charset="-128"/>
                  </a:rPr>
                  <a:t>= 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流体が透過しづらい多孔質領域と考える手法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・元の</a:t>
                </a:r>
                <a:r>
                  <a:rPr lang="en-US" altLang="ja-JP" sz="2400" b="0" dirty="0">
                    <a:ea typeface="游明朝" panose="02020400000000000000" pitchFamily="18" charset="-128"/>
                  </a:rPr>
                  <a:t>VP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法から座標変換に対する式の不変性を修正</a:t>
                </a:r>
                <a:br>
                  <a:rPr lang="en-US" altLang="ja-JP" sz="2400" b="0" dirty="0">
                    <a:ea typeface="游明朝" panose="02020400000000000000" pitchFamily="18" charset="-128"/>
                  </a:rPr>
                </a:b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/>
                          </m:ctrlPr>
                        </m:fPr>
                        <m:num>
                          <m:r>
                            <a:rPr lang="en-US" altLang="ja-JP" i="1"/>
                            <m:t>𝜕</m:t>
                          </m:r>
                        </m:num>
                        <m:den>
                          <m:r>
                            <a:rPr lang="en-US" altLang="ja-JP" i="1"/>
                            <m:t>𝜕</m:t>
                          </m:r>
                          <m:r>
                            <a:rPr lang="en-US" altLang="ja-JP" i="1"/>
                            <m:t>𝑡</m:t>
                          </m:r>
                        </m:den>
                      </m:f>
                      <m:d>
                        <m:d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eqArr>
                        </m:e>
                      </m:d>
                      <m:r>
                        <a:rPr lang="en-US" altLang="ja-JP" i="1"/>
                        <m:t>+</m:t>
                      </m:r>
                      <m:r>
                        <m:rPr>
                          <m:sty m:val="p"/>
                        </m:rPr>
                        <a:rPr lang="en-US" altLang="ja-JP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ja-JP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ja-JP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ja-JP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ja-JP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ja-JP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d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ja-JP" altLang="en-US" sz="2400" dirty="0">
                    <a:ea typeface="游明朝" panose="02020400000000000000" pitchFamily="18" charset="-128"/>
                  </a:rPr>
                  <a:t>：浸透率，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ja-JP" altLang="en-US" sz="2400" dirty="0">
                    <a:ea typeface="游明朝" panose="02020400000000000000" pitchFamily="18" charset="-128"/>
                  </a:rPr>
                  <a:t>：マスク関数，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sz="2400" dirty="0">
                    <a:ea typeface="游明朝" panose="02020400000000000000" pitchFamily="18" charset="-128"/>
                  </a:rPr>
                  <a:t>：孔隙率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い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ずれも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altLang="ja-JP" sz="2400" dirty="0"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b="0" dirty="0"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638" t="-1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443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	</a:t>
            </a:r>
            <a:r>
              <a:rPr kumimoji="1" lang="ja-JP" altLang="en-US" dirty="0"/>
              <a:t>修正</a:t>
            </a:r>
            <a:r>
              <a:rPr kumimoji="1" lang="en-US" altLang="ja-JP" dirty="0"/>
              <a:t>VP</a:t>
            </a:r>
            <a:r>
              <a:rPr kumimoji="1" lang="ja-JP" altLang="en-US" dirty="0"/>
              <a:t>法</a:t>
            </a:r>
            <a:r>
              <a:rPr lang="ja-JP" altLang="en-US" dirty="0"/>
              <a:t>（</a:t>
            </a:r>
            <a:r>
              <a:rPr lang="en-US" altLang="ja-JP" dirty="0"/>
              <a:t>4/4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圧縮性</a:t>
                </a:r>
                <a:r>
                  <a:rPr lang="en-US" altLang="ja-JP" sz="2400" b="0" dirty="0" err="1">
                    <a:ea typeface="游明朝" panose="02020400000000000000" pitchFamily="18" charset="-128"/>
                  </a:rPr>
                  <a:t>EulerEQ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のクーラン数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dirty="0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CFL</m:t>
                      </m:r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≅</m:t>
                      </m:r>
                      <m:f>
                        <m:f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2400" b="0" i="1" dirty="0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 dirty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 dirty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 dirty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i="1" dirty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400" b="1" i="1" dirty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 dirty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i="1" dirty="0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𝑐</m:t>
                          </m:r>
                        </m:den>
                      </m:f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≤1</m:t>
                      </m:r>
                    </m:oMath>
                  </m:oMathPara>
                </a14:m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・あえて過大評価している点に注意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離散化の注意点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ea typeface="游明朝" panose="02020400000000000000" pitchFamily="18" charset="-128"/>
                  </a:rPr>
                  <a:t>・物質領域も解く</a:t>
                </a:r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b="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→　主流速度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𝑢</m:t>
                    </m:r>
                  </m:oMath>
                </a14:m>
                <a:r>
                  <a:rPr lang="ja-JP" altLang="en-US" sz="2400" b="0" dirty="0">
                    <a:ea typeface="游明朝" panose="02020400000000000000" pitchFamily="18" charset="-128"/>
                  </a:rPr>
                  <a:t>と特性速度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𝑐</m:t>
                    </m:r>
                  </m:oMath>
                </a14:m>
                <a:r>
                  <a:rPr lang="ja-JP" altLang="en-US" sz="2400" b="0" dirty="0">
                    <a:ea typeface="游明朝" panose="02020400000000000000" pitchFamily="18" charset="-128"/>
                  </a:rPr>
                  <a:t>の乖離が激しくなる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→　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CFL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条件が局所的に厳しくなる</a:t>
                </a:r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ea typeface="游明朝" panose="02020400000000000000" pitchFamily="18" charset="-128"/>
                  </a:rPr>
                  <a:t>基本的に物質領域は陰解法で解くべき</a:t>
                </a:r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強引に陽解法で解くなら前処理法？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or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物体内部のみ内部反復？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or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影響域分離法？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)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754" t="-2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61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授業の内容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数値計算法の基礎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・方程式をプログラムに落とし込む手法について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偏微分方程式の数値解法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・移流・拡散などの方程式を分類　→　それぞれの解法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圧縮性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Euler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・粘性項を落とした流体方程式を実装　→　服部先生の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VP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その他の話題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CFD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やっていくうえで知っておいて欲しい小ネタ類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07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3.5	</a:t>
            </a:r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・双曲型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PDE-system</a:t>
            </a: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Riemann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解法で風上方向の取得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※Lagrange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的描像・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Baltzman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描像なら回避可能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	</a:t>
            </a: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・プログラムは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shock tube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問題を使えば検証可能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VP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法は物体表現法の一種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VP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項は陰的な取扱いが必須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※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非線形方程式を陰的に取り扱う際，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局所線形化した係数項は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段階のものを使用する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5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3.6</a:t>
            </a:r>
            <a:r>
              <a:rPr lang="en-US" altLang="ja-JP" dirty="0"/>
              <a:t>	</a:t>
            </a:r>
            <a:r>
              <a:rPr lang="ja-JP" altLang="en-US" dirty="0"/>
              <a:t>圧縮性</a:t>
            </a:r>
            <a:r>
              <a:rPr lang="en-US" altLang="ja-JP" dirty="0"/>
              <a:t>Euler EQ</a:t>
            </a:r>
            <a:r>
              <a:rPr lang="ja-JP" altLang="en-US" dirty="0"/>
              <a:t>ソルバーの流れ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5032376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最終時刻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，時間刻み幅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，格子数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を決定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各格子点における値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を格納するための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次元配列を確保</a:t>
                </a:r>
                <a:b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サイズ</a:t>
                </a:r>
                <a14:m>
                  <m:oMath xmlns:m="http://schemas.openxmlformats.org/officeDocument/2006/math">
                    <m:r>
                      <a:rPr lang="ja-JP" altLang="en-US" sz="2000" b="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は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𝑒𝑛𝑑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∆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推奨</m:t>
                    </m:r>
                  </m:oMath>
                </a14:m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初期条件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を入力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境界条件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  <m:sup/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sub>
                      <m:sup/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を入力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各格子点で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𝑓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を解いて配列に格納</a:t>
                </a:r>
                <a:b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この過程で流束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Jacobian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𝐴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を計算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b="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まで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4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5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を繰り返す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計算結果の出力・可視化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5032376"/>
              </a:xfrm>
              <a:blipFill>
                <a:blip r:embed="rId3"/>
                <a:stretch>
                  <a:fillRect l="-1508" t="-2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168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3.7</a:t>
            </a:r>
            <a:r>
              <a:rPr lang="en-US" altLang="ja-JP" dirty="0"/>
              <a:t>	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−0.5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0.5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∈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𝑅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で定義された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𝑄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𝐹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が以下の条件を満たすとする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𝐿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&lt;0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=0.1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=0.2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における物理量分布を図示せよ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次元圧縮性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Euler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+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修正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VP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項を実装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円柱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まわりの流れ場を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解析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せよ</m:t>
                    </m:r>
                  </m:oMath>
                </a14:m>
                <a:r>
                  <a:rPr lang="ja-JP" altLang="en-US" sz="200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（条件は好きに指定してよい）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7184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lang="en-US" altLang="ja-JP" dirty="0"/>
              <a:t>	</a:t>
            </a:r>
            <a:r>
              <a:rPr lang="ja-JP" altLang="en-US" dirty="0"/>
              <a:t>有限差分法・有限体積法（</a:t>
            </a:r>
            <a:r>
              <a:rPr lang="en-US" altLang="ja-JP" dirty="0"/>
              <a:t>2/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の離散化（有限体積法）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𝑑𝑉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𝑑𝑉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𝑛𝑑𝑆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∈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時間微分項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nary>
                            <m:nary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𝑑𝑉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𝑑𝑉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nary>
                                <m:nary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𝑑𝑉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5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空間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微分項</m:t>
                    </m:r>
                  </m:oMath>
                </a14:m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∈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(+1)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1)∆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𝑉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→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348" t="-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C9D619B-62A4-498C-AD0F-98D83E04273C}"/>
                  </a:ext>
                </a:extLst>
              </p:cNvPr>
              <p:cNvSpPr txBox="1"/>
              <p:nvPr/>
            </p:nvSpPr>
            <p:spPr>
              <a:xfrm>
                <a:off x="7387073" y="1547952"/>
                <a:ext cx="3966727" cy="555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仮定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=∆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C9D619B-62A4-498C-AD0F-98D83E04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73" y="1547952"/>
                <a:ext cx="3966727" cy="555345"/>
              </a:xfrm>
              <a:prstGeom prst="rect">
                <a:avLst/>
              </a:prstGeom>
              <a:blipFill>
                <a:blip r:embed="rId4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4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圧縮性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Euler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圧縮性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Euler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方程式の数理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Riemann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解法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MUSCL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TVD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修正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VP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法による物体表現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559FF5-AC3D-48AA-B289-62BA99E9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0555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方程式の数理（</a:t>
            </a:r>
            <a:r>
              <a:rPr kumimoji="1" lang="en-US" altLang="ja-JP" dirty="0"/>
              <a:t>1/4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(</a:t>
                </a:r>
                <a:r>
                  <a:rPr lang="ja-JP" altLang="en-US" sz="2400" dirty="0"/>
                  <a:t>保存系式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圧縮性</a:t>
                </a:r>
                <a:r>
                  <a:rPr lang="en-US" altLang="ja-JP" sz="2400" dirty="0"/>
                  <a:t>Euler EQ</a:t>
                </a: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ja-JP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ja-JP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b="0" dirty="0">
                    <a:latin typeface="游明朝" panose="02020400000000000000" pitchFamily="18" charset="-128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ここで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𝜦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𝑨𝑹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𝜦</m:t>
                      </m:r>
                      <m:f>
                        <m:fPr>
                          <m:ctrlPr>
                            <a:rPr lang="ja-JP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ただし保存系式のまま計算すると超めんどい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928" t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2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方程式の数理（</a:t>
            </a:r>
            <a:r>
              <a:rPr lang="en-US" altLang="ja-JP" dirty="0"/>
              <a:t>2</a:t>
            </a:r>
            <a:r>
              <a:rPr kumimoji="1" lang="en-US" altLang="ja-JP" dirty="0"/>
              <a:t>/4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(</a:t>
                </a:r>
                <a:r>
                  <a:rPr lang="ja-JP" altLang="en-US" sz="2400" dirty="0"/>
                  <a:t>保存変数</a:t>
                </a:r>
                <a:r>
                  <a:rPr lang="en-US" altLang="ja-JP" sz="2400" dirty="0"/>
                  <a:t>)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基礎変数</a:t>
                </a:r>
                <a:r>
                  <a:rPr lang="en-US" altLang="ja-JP" sz="2400" dirty="0"/>
                  <a:t>)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𝑵𝑵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ここで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𝜦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𝑨𝑵𝑹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𝑨𝑵𝑹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𝜦</m:t>
                      </m:r>
                      <m:f>
                        <m:fPr>
                          <m:ctrlPr>
                            <a:rPr lang="ja-JP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結局同じ結論に帰着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928" t="-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96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方程式の数理（</a:t>
            </a:r>
            <a:r>
              <a:rPr kumimoji="1" lang="en-US" altLang="ja-JP" dirty="0"/>
              <a:t>3/4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𝑙𝑗</m:t>
                          </m:r>
                        </m:sub>
                      </m:sSub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3−</m:t>
                                        </m:r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3−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i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ja-JP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2400" i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本の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次元波動方程式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t="-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8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方程式の数理（</a:t>
            </a:r>
            <a:r>
              <a:rPr kumimoji="1" lang="en-US" altLang="ja-JP" dirty="0"/>
              <a:t>4/4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ja-JP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2400" i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本の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次元波動方程式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sz="2400" b="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主流速度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&gt;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𝑐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の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とき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つの波の速度がすべて同じ方向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→風上方向が同一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主流速度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≤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𝑐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の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とき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つの波の速度が１つ異なる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→風上方向が異なるため単純な差分を取ると発散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発散させずに計算するための風上差分を構築する必要がある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Riemann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ソルバー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74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3.1.5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方程式の離散化</a:t>
            </a:r>
            <a:r>
              <a:rPr kumimoji="1" lang="en-US" altLang="ja-JP" dirty="0"/>
              <a:t>:FDM?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</m:t>
                      </m:r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altLang="ja-JP" sz="2400" i="1" dirty="0">
                    <a:latin typeface="游明朝" panose="02020400000000000000" pitchFamily="18" charset="-128"/>
                  </a:rPr>
                </a:br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or</a:t>
                </a:r>
                <a:endParaRPr lang="en-US" altLang="ja-JP" sz="20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/>
                          </m:ctrlPr>
                        </m:fPr>
                        <m:num>
                          <m:r>
                            <a:rPr lang="en-US" altLang="ja-JP" i="1"/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i="1"/>
                            <m:t>𝜕</m:t>
                          </m:r>
                          <m:r>
                            <a:rPr lang="en-US" altLang="ja-JP" i="1"/>
                            <m:t>𝑡</m:t>
                          </m:r>
                        </m:den>
                      </m:f>
                      <m:r>
                        <a:rPr lang="en-US" altLang="ja-JP" i="1"/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ja-JP" i="1"/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ja-JP" i="1" dirty="0">
                    <a:latin typeface="游明朝" panose="02020400000000000000" pitchFamily="18" charset="-128"/>
                  </a:rPr>
                </a:br>
                <a:endParaRPr lang="en-US" altLang="ja-JP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i="1" dirty="0">
                  <a:latin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9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3.1.5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方程式の離散化</a:t>
            </a:r>
            <a:r>
              <a:rPr lang="en-US" altLang="ja-JP" dirty="0"/>
              <a:t>:FVM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ja-JP" altLang="ja-JP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𝐹𝑑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0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/>
                          </m:ctrlPr>
                        </m:fPr>
                        <m:num>
                          <m:r>
                            <a:rPr lang="en-US" altLang="ja-JP" i="1"/>
                            <m:t>𝜕</m:t>
                          </m:r>
                        </m:num>
                        <m:den>
                          <m:r>
                            <a:rPr lang="en-US" altLang="ja-JP" i="1"/>
                            <m:t>𝜕</m:t>
                          </m:r>
                          <m:r>
                            <a:rPr lang="en-US" altLang="ja-JP" i="1"/>
                            <m:t>𝑡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ja-JP" altLang="ja-JP" i="1"/>
                          </m:ctrlPr>
                        </m:naryPr>
                        <m:sub>
                          <m:r>
                            <a:rPr lang="en-US" altLang="ja-JP" i="1"/>
                            <m:t>𝛿</m:t>
                          </m:r>
                          <m:r>
                            <a:rPr lang="en-US" altLang="ja-JP" i="1"/>
                            <m:t>𝑉</m:t>
                          </m:r>
                        </m:sub>
                        <m:sup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i="1"/>
                            <m:t>𝑑𝑉</m:t>
                          </m:r>
                        </m:e>
                      </m:nary>
                      <m:r>
                        <a:rPr lang="en-US" altLang="ja-JP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ja-JP" altLang="ja-JP" i="1"/>
                          </m:ctrlPr>
                        </m:naryPr>
                        <m:sub>
                          <m:r>
                            <a:rPr lang="en-US" altLang="ja-JP" i="1"/>
                            <m:t>𝑗</m:t>
                          </m:r>
                          <m:r>
                            <a:rPr lang="en-US" altLang="ja-JP" i="1"/>
                            <m:t>∈</m:t>
                          </m:r>
                          <m:r>
                            <a:rPr lang="en-US" altLang="ja-JP" i="1"/>
                            <m:t>𝛿</m:t>
                          </m:r>
                          <m:r>
                            <a:rPr lang="en-US" altLang="ja-JP" i="1"/>
                            <m:t>𝑆</m:t>
                          </m:r>
                        </m:sub>
                        <m:sup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i="1"/>
                            <m:t>∙</m:t>
                          </m:r>
                          <m:sSub>
                            <m:sSubPr>
                              <m:ctrlPr>
                                <a:rPr lang="ja-JP" altLang="ja-JP" i="1"/>
                              </m:ctrlPr>
                            </m:sSubPr>
                            <m:e>
                              <m:r>
                                <a:rPr lang="en-US" altLang="ja-JP" b="1" i="1"/>
                                <m:t>𝒏</m:t>
                              </m:r>
                            </m:e>
                            <m:sub>
                              <m:r>
                                <a:rPr lang="en-US" altLang="ja-JP" i="1"/>
                                <m:t>𝑗</m:t>
                              </m:r>
                            </m:sub>
                          </m:sSub>
                          <m:r>
                            <a:rPr lang="en-US" altLang="ja-JP" i="1"/>
                            <m:t>∆</m:t>
                          </m:r>
                          <m:sSub>
                            <m:sSubPr>
                              <m:ctrlPr>
                                <a:rPr lang="ja-JP" altLang="ja-JP" i="1"/>
                              </m:ctrlPr>
                            </m:sSubPr>
                            <m:e>
                              <m:r>
                                <a:rPr lang="en-US" altLang="ja-JP" i="1"/>
                                <m:t>𝑆</m:t>
                              </m:r>
                            </m:e>
                            <m:sub>
                              <m:r>
                                <a:rPr lang="en-US" altLang="ja-JP" i="1"/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ja-JP" i="1"/>
                        <m:t>=0</m:t>
                      </m:r>
                    </m:oMath>
                  </m:oMathPara>
                </a14:m>
                <a:endParaRPr lang="en-US" altLang="ja-JP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0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ja-JP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ja-JP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20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i="1"/>
                          </m:ctrlPr>
                        </m:sSubSupPr>
                        <m:e>
                          <m:r>
                            <a:rPr lang="en-US" altLang="ja-JP" b="1" i="1"/>
                            <m:t>𝑸</m:t>
                          </m:r>
                        </m:e>
                        <m:sub>
                          <m:r>
                            <a:rPr lang="en-US" altLang="ja-JP" i="1"/>
                            <m:t>1,</m:t>
                          </m:r>
                          <m:r>
                            <a:rPr lang="en-US" altLang="ja-JP" i="1"/>
                            <m:t>𝑖</m:t>
                          </m:r>
                        </m:sub>
                        <m:sup>
                          <m:r>
                            <a:rPr lang="en-US" altLang="ja-JP" i="1"/>
                            <m:t>𝑛</m:t>
                          </m:r>
                          <m:r>
                            <a:rPr lang="en-US" altLang="ja-JP" i="1"/>
                            <m:t>+1</m:t>
                          </m:r>
                        </m:sup>
                      </m:sSubSup>
                      <m:r>
                        <a:rPr lang="en-US" altLang="ja-JP" i="1"/>
                        <m:t>=</m:t>
                      </m:r>
                      <m:sSubSup>
                        <m:sSubSupPr>
                          <m:ctrlPr>
                            <a:rPr lang="ja-JP" altLang="ja-JP" i="1"/>
                          </m:ctrlPr>
                        </m:sSubSupPr>
                        <m:e>
                          <m:r>
                            <a:rPr lang="en-US" altLang="ja-JP" b="1" i="1"/>
                            <m:t>𝑸</m:t>
                          </m:r>
                        </m:e>
                        <m:sub>
                          <m:r>
                            <a:rPr lang="en-US" altLang="ja-JP" i="1"/>
                            <m:t>1,</m:t>
                          </m:r>
                          <m:r>
                            <a:rPr lang="en-US" altLang="ja-JP" i="1"/>
                            <m:t>𝑖</m:t>
                          </m:r>
                        </m:sub>
                        <m:sup>
                          <m:r>
                            <a:rPr lang="en-US" altLang="ja-JP" i="1"/>
                            <m:t>𝑛</m:t>
                          </m:r>
                        </m:sup>
                      </m:sSubSup>
                      <m:r>
                        <a:rPr lang="en-US" altLang="ja-JP" i="1"/>
                        <m:t>−</m:t>
                      </m:r>
                      <m:f>
                        <m:fPr>
                          <m:ctrlPr>
                            <a:rPr lang="ja-JP" altLang="ja-JP" i="1"/>
                          </m:ctrlPr>
                        </m:fPr>
                        <m:num>
                          <m:r>
                            <a:rPr lang="en-US" altLang="ja-JP" i="1"/>
                            <m:t>∆</m:t>
                          </m:r>
                          <m:r>
                            <a:rPr lang="en-US" altLang="ja-JP" i="1"/>
                            <m:t>𝑡</m:t>
                          </m:r>
                        </m:num>
                        <m:den>
                          <m:r>
                            <a:rPr lang="en-US" altLang="ja-JP" i="1"/>
                            <m:t>∆</m:t>
                          </m:r>
                          <m:r>
                            <a:rPr lang="en-US" altLang="ja-JP" i="1"/>
                            <m:t>𝑥</m:t>
                          </m:r>
                        </m:den>
                      </m:f>
                      <m:d>
                        <m:dPr>
                          <m:ctrlPr>
                            <a:rPr lang="ja-JP" altLang="ja-JP" i="1"/>
                          </m:ctrlPr>
                        </m:dPr>
                        <m:e>
                          <m:sSubSup>
                            <m:sSubSupPr>
                              <m:ctrlPr>
                                <a:rPr lang="ja-JP" altLang="ja-JP" i="1"/>
                              </m:ctrlPr>
                            </m:sSubSupPr>
                            <m:e>
                              <m:r>
                                <a:rPr lang="en-US" altLang="ja-JP" b="1" i="1"/>
                                <m:t>𝑭</m:t>
                              </m:r>
                            </m:e>
                            <m:sub>
                              <m:r>
                                <a:rPr lang="en-US" altLang="ja-JP" i="1"/>
                                <m:t>1,</m:t>
                              </m:r>
                              <m:r>
                                <a:rPr lang="en-US" altLang="ja-JP" i="1"/>
                                <m:t>𝑖</m:t>
                              </m:r>
                              <m:r>
                                <a:rPr lang="en-US" altLang="ja-JP" i="1"/>
                                <m:t>+</m:t>
                              </m:r>
                              <m:f>
                                <m:fPr>
                                  <m:ctrlPr>
                                    <a:rPr lang="ja-JP" altLang="ja-JP" i="1"/>
                                  </m:ctrlPr>
                                </m:fPr>
                                <m:num>
                                  <m:r>
                                    <a:rPr lang="en-US" altLang="ja-JP" i="1"/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/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i="1"/>
                                <m:t>𝑛</m:t>
                              </m:r>
                            </m:sup>
                          </m:sSubSup>
                          <m:r>
                            <a:rPr lang="en-US" altLang="ja-JP" i="1"/>
                            <m:t>−</m:t>
                          </m:r>
                          <m:sSubSup>
                            <m:sSubSupPr>
                              <m:ctrlPr>
                                <a:rPr lang="ja-JP" altLang="ja-JP" i="1"/>
                              </m:ctrlPr>
                            </m:sSubSupPr>
                            <m:e>
                              <m:r>
                                <a:rPr lang="en-US" altLang="ja-JP" b="1" i="1"/>
                                <m:t>𝑭</m:t>
                              </m:r>
                            </m:e>
                            <m:sub>
                              <m:r>
                                <a:rPr lang="en-US" altLang="ja-JP" i="1"/>
                                <m:t>1,</m:t>
                              </m:r>
                              <m:r>
                                <a:rPr lang="en-US" altLang="ja-JP" i="1"/>
                                <m:t>𝑖</m:t>
                              </m:r>
                              <m:r>
                                <a:rPr lang="en-US" altLang="ja-JP" i="1"/>
                                <m:t>−</m:t>
                              </m:r>
                              <m:f>
                                <m:fPr>
                                  <m:ctrlPr>
                                    <a:rPr lang="ja-JP" altLang="ja-JP" i="1"/>
                                  </m:ctrlPr>
                                </m:fPr>
                                <m:num>
                                  <m:r>
                                    <a:rPr lang="en-US" altLang="ja-JP" i="1"/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/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sz="20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22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ユーザー定義 1">
      <a:majorFont>
        <a:latin typeface="Calibri Light"/>
        <a:ea typeface="游ゴシック"/>
        <a:cs typeface=""/>
      </a:majorFont>
      <a:minorFont>
        <a:latin typeface="Times New Roman"/>
        <a:ea typeface="游明朝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20438</TotalTime>
  <Words>1974</Words>
  <Application>Microsoft Office PowerPoint</Application>
  <PresentationFormat>ワイド画面</PresentationFormat>
  <Paragraphs>307</Paragraphs>
  <Slides>23</Slides>
  <Notes>23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游ゴシック</vt:lpstr>
      <vt:lpstr>游明朝</vt:lpstr>
      <vt:lpstr>游明朝 Light</vt:lpstr>
      <vt:lpstr>Arial</vt:lpstr>
      <vt:lpstr>Calibri Light</vt:lpstr>
      <vt:lpstr>Cambria Math</vt:lpstr>
      <vt:lpstr>Times New Roman</vt:lpstr>
      <vt:lpstr>Office Theme</vt:lpstr>
      <vt:lpstr>CFD勉強会</vt:lpstr>
      <vt:lpstr>授業の内容</vt:lpstr>
      <vt:lpstr>目次</vt:lpstr>
      <vt:lpstr>3.1 圧縮性Euler方程式の数理（1/4）</vt:lpstr>
      <vt:lpstr>3.1 圧縮性Euler方程式の数理（2/4）</vt:lpstr>
      <vt:lpstr>3.1 圧縮性Euler方程式の数理（3/4）</vt:lpstr>
      <vt:lpstr>3.1 圧縮性Euler方程式の数理（4/4）</vt:lpstr>
      <vt:lpstr>3.1.5 圧縮性Euler方程式の離散化:FDM?</vt:lpstr>
      <vt:lpstr>3.1.5 圧縮性Euler方程式の離散化:FVM</vt:lpstr>
      <vt:lpstr>3.2 Riemann解法（1/2）</vt:lpstr>
      <vt:lpstr>3.2 Riemann解法（2/2）</vt:lpstr>
      <vt:lpstr>3.2.5 近似Riemannソルバーの一例</vt:lpstr>
      <vt:lpstr>3.3 MUSCLとTVD条件（1/2）</vt:lpstr>
      <vt:lpstr>3.3 MUSCLとTVD条件（2/2）</vt:lpstr>
      <vt:lpstr>3.3.5 Shocktube</vt:lpstr>
      <vt:lpstr>3.4 修正VP法（1/4）</vt:lpstr>
      <vt:lpstr>3.4 修正VP法（2/4）</vt:lpstr>
      <vt:lpstr>3.4 修正VP法（3/4）</vt:lpstr>
      <vt:lpstr>3.4 修正VP法（4/4）</vt:lpstr>
      <vt:lpstr>3.5 まとめ</vt:lpstr>
      <vt:lpstr>3.6 圧縮性Euler EQソルバーの流れ</vt:lpstr>
      <vt:lpstr>3.7 課題</vt:lpstr>
      <vt:lpstr>1.1 有限差分法・有限体積法（2/）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Takoyaki Akira</dc:creator>
  <cp:lastModifiedBy>Takoyaki Akira</cp:lastModifiedBy>
  <cp:revision>674</cp:revision>
  <dcterms:created xsi:type="dcterms:W3CDTF">2019-05-13T18:43:53Z</dcterms:created>
  <dcterms:modified xsi:type="dcterms:W3CDTF">2020-03-02T05:51:07Z</dcterms:modified>
</cp:coreProperties>
</file>