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0"/>
  </p:notesMasterIdLst>
  <p:sldIdLst>
    <p:sldId id="369" r:id="rId2"/>
    <p:sldId id="372" r:id="rId3"/>
    <p:sldId id="375" r:id="rId4"/>
    <p:sldId id="376" r:id="rId5"/>
    <p:sldId id="371" r:id="rId6"/>
    <p:sldId id="347" r:id="rId7"/>
    <p:sldId id="370" r:id="rId8"/>
    <p:sldId id="377" r:id="rId9"/>
    <p:sldId id="378" r:id="rId10"/>
    <p:sldId id="380" r:id="rId11"/>
    <p:sldId id="381" r:id="rId12"/>
    <p:sldId id="383" r:id="rId13"/>
    <p:sldId id="384" r:id="rId14"/>
    <p:sldId id="382" r:id="rId15"/>
    <p:sldId id="385" r:id="rId16"/>
    <p:sldId id="386" r:id="rId17"/>
    <p:sldId id="387" r:id="rId18"/>
    <p:sldId id="379" r:id="rId19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C011A38-09F5-4C14-9FD0-3A192A1997F6}">
          <p14:sldIdLst>
            <p14:sldId id="369"/>
            <p14:sldId id="372"/>
            <p14:sldId id="375"/>
            <p14:sldId id="376"/>
            <p14:sldId id="371"/>
            <p14:sldId id="347"/>
            <p14:sldId id="370"/>
            <p14:sldId id="377"/>
            <p14:sldId id="378"/>
            <p14:sldId id="380"/>
            <p14:sldId id="381"/>
            <p14:sldId id="383"/>
            <p14:sldId id="384"/>
            <p14:sldId id="382"/>
            <p14:sldId id="385"/>
            <p14:sldId id="386"/>
            <p14:sldId id="387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210" autoAdjust="0"/>
  </p:normalViewPr>
  <p:slideViewPr>
    <p:cSldViewPr snapToGrid="0">
      <p:cViewPr varScale="1">
        <p:scale>
          <a:sx n="106" d="100"/>
          <a:sy n="106" d="100"/>
        </p:scale>
        <p:origin x="2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D68085D6-1328-4B2B-819C-F88929AD972D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1475" y="841375"/>
            <a:ext cx="4043363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0B311EE7-BE1C-474C-B503-D3110B776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題目説明</a:t>
            </a:r>
            <a:r>
              <a:rPr kumimoji="1" lang="en-US" altLang="ja-JP" dirty="0"/>
              <a:t>(0:30)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5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01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1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21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6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2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37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85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8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5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5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7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25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9077-7E2A-4EEF-86B3-E4009BB8CF7C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73E-E95C-481F-8E59-3D6E4A401B9F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8468-5ED2-482A-9F18-1EA5E6EA7654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2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BFF5-40B7-4C5F-B142-6C0FA3AFD3E3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3130" y="6546122"/>
            <a:ext cx="8153400" cy="365125"/>
          </a:xfrm>
        </p:spPr>
        <p:txBody>
          <a:bodyPr/>
          <a:lstStyle>
            <a:lvl1pPr algn="l">
              <a:defRPr sz="1400"/>
            </a:lvl1pPr>
          </a:lstStyle>
          <a:p>
            <a:r>
              <a:rPr kumimoji="1" lang="ja-JP" altLang="en-US" dirty="0"/>
              <a:t>①背景／②問題設定／ ③実証実験／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254-FC82-45A8-B251-15B4351D92C8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A04-7187-4F6D-82BB-780EC7214D9F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102B-93FB-4E32-9D14-EF0510E2F3FC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B80-2514-43AE-98F5-1A51C5AD6E86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1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761-D134-44DD-8BFE-D3CFF1EEF109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ACCE-A3BF-4BFE-863B-973E1948B531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2FA-62C9-4A85-89B8-0AEB21D8340C}" type="datetime1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9C56-53C9-4005-8B76-D69FCD443085}" type="datetime1">
              <a:rPr kumimoji="1" lang="ja-JP" altLang="en-US" smtClean="0"/>
              <a:t>2020/2/15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①背景／②アイデア／ ③物体形状表現／ ④データセット／ ⑤結論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8BB1-6FD2-4067-B326-8DA54485A4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0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869C-83AC-4887-A0F7-FED94BC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0416"/>
            <a:ext cx="12192000" cy="2387600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+mn-ea"/>
                <a:ea typeface="+mn-ea"/>
              </a:rPr>
              <a:t>CFD</a:t>
            </a:r>
            <a:r>
              <a:rPr kumimoji="1" lang="ja-JP" altLang="en-US" dirty="0">
                <a:latin typeface="+mn-ea"/>
                <a:ea typeface="+mn-ea"/>
              </a:rPr>
              <a:t>勉強会</a:t>
            </a:r>
            <a:endParaRPr kumimoji="1" lang="ja-JP" altLang="en-US" sz="4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42457D-DB20-4A8D-A360-B9ACFCDC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84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東北大学大学院 情報科学研究科 応用情報科学専攻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服部・廣田研究室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B8IM4031</a:t>
            </a: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豊田 耀山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2BA19-5FE8-4CD1-9B78-FD503F89ECF7}"/>
              </a:ext>
            </a:extLst>
          </p:cNvPr>
          <p:cNvSpPr txBox="1"/>
          <p:nvPr/>
        </p:nvSpPr>
        <p:spPr>
          <a:xfrm>
            <a:off x="10036772" y="6686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2020.02.17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	</a:t>
            </a:r>
            <a:r>
              <a:rPr lang="ja-JP" altLang="en-US" dirty="0"/>
              <a:t>高次精度化（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000" b="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・高次精度化　→　不要な項を上手に打ち消す</a:t>
                </a:r>
                <a:endParaRPr lang="en-US" altLang="ja-JP" sz="2000" b="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 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±2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)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𝑎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𝑏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𝑑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𝑒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という形を仮定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②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eqArr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𝑎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…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のような係数に関する連立方程式を解いてパラメータ決定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lang="en-US" altLang="ja-JP" dirty="0"/>
              <a:t>	</a:t>
            </a:r>
            <a:r>
              <a:rPr lang="ja-JP" altLang="en-US" dirty="0"/>
              <a:t>境界条件（</a:t>
            </a:r>
            <a:r>
              <a:rPr lang="en-US" altLang="ja-JP" dirty="0"/>
              <a:t>B.C.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値指定（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勾配指定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Neumann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境界）</a:t>
                </a:r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</m:oMath>
                </a14:m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（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次精度）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※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微分項を高次精度で離散化すれば精度を上げることが可能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(3)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周期境界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の定義域を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[0,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]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，格子点が</a:t>
                </a: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0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番から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番までと仮定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1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</a:t>
            </a:r>
            <a:r>
              <a:rPr lang="en-US" altLang="ja-JP" dirty="0"/>
              <a:t>	</a:t>
            </a:r>
            <a:r>
              <a:rPr lang="ja-JP" altLang="en-US" dirty="0"/>
              <a:t>陽解法と陰解法（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1.1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で導出した離散式</a:t>
                </a:r>
                <a:endParaRPr lang="en-US" altLang="ja-JP" sz="20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とおいた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から陽的に計算可能　→　陽解法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1.1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に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て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として時刻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𝑛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+1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の情報で拡散項を計算した式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𝛼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から陽的に計算不可能　→　陰解法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</a:t>
            </a:r>
            <a:r>
              <a:rPr lang="en-US" altLang="ja-JP" dirty="0"/>
              <a:t>	</a:t>
            </a:r>
            <a:r>
              <a:rPr lang="ja-JP" altLang="en-US" dirty="0"/>
              <a:t>陽解法と陰解法（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𝛼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解き方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𝑨</m:t>
                          </m:r>
                          <m:acc>
                            <m:accPr>
                              <m:chr m:val="⃗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計算量と安定性の関係で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を計算することはほぼない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計算量：ガウスの消去法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3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LU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重対角行列のみ最良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5	</a:t>
            </a:r>
            <a:r>
              <a:rPr lang="ja-JP" altLang="en-US" dirty="0"/>
              <a:t>高次元化（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次精度前進差分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(2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次精度中心差分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=∆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, 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𝛼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2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1.5</a:t>
            </a:r>
            <a:r>
              <a:rPr lang="en-US" altLang="ja-JP" dirty="0"/>
              <a:t>	</a:t>
            </a:r>
            <a:r>
              <a:rPr lang="ja-JP" altLang="en-US" dirty="0"/>
              <a:t>高次元化（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−1)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外部はすべて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4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𝑨</m:t>
                          </m:r>
                          <m:acc>
                            <m:accPr>
                              <m:chr m:val="⃗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計算量と安定性の関係で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を計算することはほぼない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計算量：ガウスの消去法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3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LU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重対角行列のみ最良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91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1.6</a:t>
            </a:r>
            <a:r>
              <a:rPr lang="en-US" altLang="ja-JP" dirty="0"/>
              <a:t>	</a:t>
            </a:r>
            <a:r>
              <a:rPr lang="ja-JP" altLang="en-US" dirty="0"/>
              <a:t>熱方程式ソルバーの流れ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最終時刻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，時間刻み幅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，格子数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を決定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各格子点における値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を格納するための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次元配列を確保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サイズ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は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𝑒𝑛𝑑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∆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推奨</m:t>
                    </m:r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初期条件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を解いて配列に格納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まで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を繰り返す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計算結果の出力・可視化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  <a:blipFill>
                <a:blip r:embed="rId3"/>
                <a:stretch>
                  <a:fillRect l="-1508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8AB7D8F-14FE-438C-9ADA-0FCA4B3EF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5" y="1584356"/>
            <a:ext cx="6368143" cy="4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1.7</a:t>
            </a:r>
            <a:r>
              <a:rPr lang="en-US" altLang="ja-JP" dirty="0"/>
              <a:t>	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∈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𝑅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で定義された熱方程式：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が以下の条件を満たすとする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,0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=1, 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熱方程式を陽解法・陰解法それぞれで離散化せよ（精度・離散化手法は自由）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で求めた差分方程式をプログラムで実装せよ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パラメータ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について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={0.2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5,0.5,1.0,2.0}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の場合の結果を比較せよ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 </m:t>
                    </m:r>
                  </m:oMath>
                </a14:m>
                <a:br>
                  <a:rPr lang="en-US" altLang="ja-JP" sz="2000" b="0" i="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,0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sin</m:t>
                        </m:r>
                      </m:fNam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(2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(2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)</m:t>
                        </m:r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</m:oMath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=1, 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0.25,0.5</m:t>
                        </m:r>
                      </m:e>
                    </m:d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の場合の上記の解を比較せよ</a:t>
                </a:r>
                <a:endParaRPr lang="en-US" altLang="ja-JP" sz="20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18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有限差分法・有限体積法（</a:t>
            </a:r>
            <a:r>
              <a:rPr lang="en-US" altLang="ja-JP" dirty="0"/>
              <a:t>2/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の離散化（有限体積法）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𝑛𝑑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∈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nary>
                                <m:nary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𝑑𝑉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∈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(+1)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1)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348" t="-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/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仮定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=∆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blipFill>
                <a:blip r:embed="rId4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0.1	</a:t>
            </a:r>
            <a:r>
              <a:rPr kumimoji="1" lang="ja-JP" altLang="en-US" dirty="0"/>
              <a:t>そもそも流体力学とは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今井（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1973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）による定義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静止状態においては接線応力が現れず，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かつ法線応力が圧力であるような連続体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現在は連続体以外も流体に含むことが多い（希薄流体など）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流体力学における議論の対象：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流体の運動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流体中にある物体が流体の運動によって受ける力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(3)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流体中を運動する物体と流体の相互作用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3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0.2	</a:t>
            </a:r>
            <a:r>
              <a:rPr lang="ja-JP" altLang="en-US" dirty="0"/>
              <a:t>流体の運動方程式の選択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≥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のとき連続体近似不可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Boltzmann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方程式（宇宙流体）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連続体が仮定できるとき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𝑀𝑎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&lt;0.3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のとき体膨張率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5%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未満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非圧縮性（船舶の解析）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かつ粘性が重要でないとき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非粘性　（航空機の全機解析）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が成立しない流体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非ニュートン流体（プラスチック成型）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例外あり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音波や熱対流では密度変化が重要なため低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𝑀𝑎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でも圧縮性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　解析対象の理解が重要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3"/>
                <a:stretch>
                  <a:fillRect l="-859" t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4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0.3	</a:t>
            </a:r>
            <a:r>
              <a:rPr lang="en-US" altLang="ja-JP" dirty="0" err="1"/>
              <a:t>Navier</a:t>
            </a:r>
            <a:r>
              <a:rPr lang="en-US" altLang="ja-JP" dirty="0"/>
              <a:t>-Stokes</a:t>
            </a:r>
            <a:r>
              <a:rPr lang="ja-JP" altLang="en-US" dirty="0"/>
              <a:t>方程式（保存形表示）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 smtClean="0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  <m:r>
                            <a:rPr lang="en-US" altLang="ja-JP" b="1" i="1"/>
                            <m:t>𝑸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𝑡</m:t>
                          </m:r>
                        </m:den>
                      </m:f>
                      <m:r>
                        <a:rPr lang="en-US" altLang="ja-JP" i="1"/>
                        <m:t>+</m:t>
                      </m:r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  <m:r>
                            <a:rPr lang="en-US" altLang="ja-JP" b="1" i="1"/>
                            <m:t>𝑬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𝑥</m:t>
                          </m:r>
                        </m:den>
                      </m:f>
                      <m:r>
                        <a:rPr lang="en-US" altLang="ja-JP" i="1"/>
                        <m:t>+</m:t>
                      </m:r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  <m:r>
                            <a:rPr lang="en-US" altLang="ja-JP" b="1" i="1"/>
                            <m:t>𝑭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𝑦</m:t>
                          </m:r>
                        </m:den>
                      </m:f>
                      <m:r>
                        <a:rPr lang="en-US" altLang="ja-JP" i="1"/>
                        <m:t>=</m:t>
                      </m:r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1</m:t>
                          </m:r>
                        </m:num>
                        <m:den>
                          <m:r>
                            <a:rPr lang="en-US" altLang="ja-JP" i="1"/>
                            <m:t>𝑅𝑒</m:t>
                          </m:r>
                        </m:den>
                      </m:f>
                      <m:d>
                        <m:dPr>
                          <m:ctrlPr>
                            <a:rPr lang="ja-JP" altLang="ja-JP" i="1"/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/>
                              </m:ctrlPr>
                            </m:fPr>
                            <m:num>
                              <m:r>
                                <a:rPr lang="en-US" altLang="ja-JP" i="1"/>
                                <m:t>𝜕</m:t>
                              </m:r>
                              <m:sSub>
                                <m:sSubPr>
                                  <m:ctrlPr>
                                    <a:rPr lang="ja-JP" altLang="ja-JP" i="1"/>
                                  </m:ctrlPr>
                                </m:sSubPr>
                                <m:e>
                                  <m:r>
                                    <a:rPr lang="en-US" altLang="ja-JP" b="1" i="1"/>
                                    <m:t>𝑬</m:t>
                                  </m:r>
                                </m:e>
                                <m:sub>
                                  <m:r>
                                    <a:rPr lang="en-US" altLang="ja-JP" i="1"/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/>
                                <m:t>𝜕</m:t>
                              </m:r>
                              <m:r>
                                <a:rPr lang="en-US" altLang="ja-JP" i="1"/>
                                <m:t>𝑥</m:t>
                              </m:r>
                            </m:den>
                          </m:f>
                          <m:r>
                            <a:rPr lang="en-US" altLang="ja-JP" i="1"/>
                            <m:t>+</m:t>
                          </m:r>
                          <m:f>
                            <m:fPr>
                              <m:ctrlPr>
                                <a:rPr lang="ja-JP" altLang="ja-JP" i="1"/>
                              </m:ctrlPr>
                            </m:fPr>
                            <m:num>
                              <m:r>
                                <a:rPr lang="en-US" altLang="ja-JP" i="1"/>
                                <m:t>𝜕</m:t>
                              </m:r>
                              <m:sSub>
                                <m:sSubPr>
                                  <m:ctrlPr>
                                    <a:rPr lang="ja-JP" altLang="ja-JP" i="1"/>
                                  </m:ctrlPr>
                                </m:sSubPr>
                                <m:e>
                                  <m:r>
                                    <a:rPr lang="en-US" altLang="ja-JP" b="1" i="1"/>
                                    <m:t>𝑭</m:t>
                                  </m:r>
                                </m:e>
                                <m:sub>
                                  <m:r>
                                    <a:rPr lang="en-US" altLang="ja-JP" i="1"/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/>
                                <m:t>𝜕</m:t>
                              </m:r>
                              <m:r>
                                <a:rPr lang="en-US" altLang="ja-JP" i="1"/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移流項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非粘性流束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拡散項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粘性流束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 algn="ctr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/>
                        <m:t>𝑸</m:t>
                      </m:r>
                      <m:r>
                        <a:rPr lang="en-US" altLang="ja-JP" sz="2400" b="1" i="1"/>
                        <m:t>=</m:t>
                      </m:r>
                      <m:d>
                        <m:dPr>
                          <m:ctrlPr>
                            <a:rPr lang="ja-JP" altLang="ja-JP" sz="2400" b="1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/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𝑢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𝑒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/>
                        <m:t>,  </m:t>
                      </m:r>
                      <m:r>
                        <a:rPr lang="en-US" altLang="ja-JP" sz="2400" b="1" i="1"/>
                        <m:t>𝑬</m:t>
                      </m:r>
                      <m:r>
                        <a:rPr lang="en-US" altLang="ja-JP" sz="2400" b="1" i="1"/>
                        <m:t>=</m:t>
                      </m:r>
                      <m:d>
                        <m:dPr>
                          <m:ctrlPr>
                            <a:rPr lang="ja-JP" altLang="ja-JP" sz="2400" b="1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/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ja-JP" altLang="ja-JP" sz="2400" i="1"/>
                                      </m:ctrlPr>
                                    </m:sSupPr>
                                    <m:e>
                                      <m:r>
                                        <a:rPr lang="en-US" altLang="ja-JP" sz="2400" i="1"/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2400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/>
                                    <m:t>+</m:t>
                                  </m:r>
                                  <m:r>
                                    <a:rPr lang="en-US" altLang="ja-JP" sz="2400" i="1"/>
                                    <m:t>𝑝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𝑢𝑣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ja-JP" altLang="ja-JP" sz="2400" i="1"/>
                                      </m:ctrlPr>
                                    </m:dPr>
                                    <m:e>
                                      <m:r>
                                        <a:rPr lang="en-US" altLang="ja-JP" sz="2400" i="1"/>
                                        <m:t>𝑒</m:t>
                                      </m:r>
                                      <m:r>
                                        <a:rPr lang="en-US" altLang="ja-JP" sz="2400" i="1"/>
                                        <m:t>+</m:t>
                                      </m:r>
                                      <m:r>
                                        <a:rPr lang="en-US" altLang="ja-JP" sz="2400" i="1"/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/>
                        <m:t>,  </m:t>
                      </m:r>
                      <m:r>
                        <a:rPr lang="en-US" altLang="ja-JP" sz="2400" b="1" i="1"/>
                        <m:t>𝑭</m:t>
                      </m:r>
                      <m:r>
                        <a:rPr lang="en-US" altLang="ja-JP" sz="2400" b="1" i="1"/>
                        <m:t>=</m:t>
                      </m:r>
                      <m:d>
                        <m:dPr>
                          <m:ctrlPr>
                            <a:rPr lang="ja-JP" altLang="ja-JP" sz="2400" b="1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/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𝜌</m:t>
                                  </m:r>
                                  <m:r>
                                    <a:rPr lang="en-US" altLang="ja-JP" sz="2400" i="1"/>
                                    <m:t>𝑢𝑣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ja-JP" altLang="ja-JP" sz="2400" i="1"/>
                                      </m:ctrlPr>
                                    </m:sSupPr>
                                    <m:e>
                                      <m:r>
                                        <a:rPr lang="en-US" altLang="ja-JP" sz="2400" i="1"/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sz="2400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/>
                                    <m:t>+</m:t>
                                  </m:r>
                                  <m:r>
                                    <a:rPr lang="en-US" altLang="ja-JP" sz="2400" i="1"/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ja-JP" sz="2400" i="1"/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ja-JP" altLang="ja-JP" sz="2400" i="1"/>
                                      </m:ctrlPr>
                                    </m:dPr>
                                    <m:e>
                                      <m:r>
                                        <a:rPr lang="en-US" altLang="ja-JP" sz="2400" i="1"/>
                                        <m:t>𝑒</m:t>
                                      </m:r>
                                      <m:r>
                                        <a:rPr lang="en-US" altLang="ja-JP" sz="2400" i="1"/>
                                        <m:t>+</m:t>
                                      </m:r>
                                      <m:r>
                                        <a:rPr lang="en-US" altLang="ja-JP" sz="2400" i="1"/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/>
                        <m:t>,  </m:t>
                      </m:r>
                      <m:sSub>
                        <m:sSubPr>
                          <m:ctrlPr>
                            <a:rPr lang="ja-JP" altLang="ja-JP" sz="2400" i="1"/>
                          </m:ctrlPr>
                        </m:sSubPr>
                        <m:e>
                          <m:r>
                            <a:rPr lang="en-US" altLang="ja-JP" sz="2400" b="1" i="1"/>
                            <m:t>𝑬</m:t>
                          </m:r>
                        </m:e>
                        <m:sub>
                          <m:r>
                            <a:rPr lang="en-US" altLang="ja-JP" sz="2400" i="1"/>
                            <m:t>𝑣</m:t>
                          </m:r>
                        </m:sub>
                      </m:sSub>
                      <m:r>
                        <a:rPr lang="en-US" altLang="ja-JP" sz="2400" b="1" i="1"/>
                        <m:t>=</m:t>
                      </m:r>
                      <m:d>
                        <m:dPr>
                          <m:ctrlPr>
                            <a:rPr lang="ja-JP" altLang="ja-JP" sz="2400" b="1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/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𝑥𝑥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𝑥𝑦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/>
                        <m:t>,  </m:t>
                      </m:r>
                      <m:sSub>
                        <m:sSubPr>
                          <m:ctrlPr>
                            <a:rPr lang="ja-JP" altLang="ja-JP" sz="2400" i="1"/>
                          </m:ctrlPr>
                        </m:sSubPr>
                        <m:e>
                          <m:r>
                            <a:rPr lang="en-US" altLang="ja-JP" sz="2400" b="1" i="1"/>
                            <m:t>𝑭</m:t>
                          </m:r>
                        </m:e>
                        <m:sub>
                          <m:r>
                            <a:rPr lang="en-US" altLang="ja-JP" sz="2400" i="1"/>
                            <m:t>𝑣</m:t>
                          </m:r>
                        </m:sub>
                      </m:sSub>
                      <m:r>
                        <a:rPr lang="en-US" altLang="ja-JP" sz="2400" b="1" i="1"/>
                        <m:t>=</m:t>
                      </m:r>
                      <m:d>
                        <m:dPr>
                          <m:ctrlPr>
                            <a:rPr lang="ja-JP" altLang="ja-JP" sz="2400" b="1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/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r>
                                    <a:rPr lang="en-US" altLang="ja-JP" sz="2400" i="1"/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𝑥𝑦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𝑦𝑦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/>
                                      </m:ctrlPr>
                                    </m:sSubPr>
                                    <m:e>
                                      <m:r>
                                        <a:rPr lang="en-US" altLang="ja-JP" sz="2400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2400" i="1"/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は単位体積あたりの全エネルギー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/>
                        <m:t>𝑝</m:t>
                      </m:r>
                      <m:r>
                        <a:rPr lang="en-US" altLang="ja-JP" sz="2400" i="1"/>
                        <m:t>=</m:t>
                      </m:r>
                      <m:d>
                        <m:dPr>
                          <m:ctrlPr>
                            <a:rPr lang="ja-JP" altLang="ja-JP" sz="2400" i="1"/>
                          </m:ctrlPr>
                        </m:dPr>
                        <m:e>
                          <m:r>
                            <a:rPr lang="en-US" altLang="ja-JP" sz="2400" i="1"/>
                            <m:t>𝛾</m:t>
                          </m:r>
                          <m:r>
                            <a:rPr lang="en-US" altLang="ja-JP" sz="2400" i="1"/>
                            <m:t>−1</m:t>
                          </m:r>
                        </m:e>
                      </m:d>
                      <m:r>
                        <a:rPr lang="en-US" altLang="ja-JP" sz="2400" i="1"/>
                        <m:t>∙</m:t>
                      </m:r>
                      <m:d>
                        <m:dPr>
                          <m:begChr m:val="{"/>
                          <m:endChr m:val="}"/>
                          <m:ctrlPr>
                            <a:rPr lang="ja-JP" altLang="ja-JP" sz="2400" i="1"/>
                          </m:ctrlPr>
                        </m:dPr>
                        <m:e>
                          <m:r>
                            <a:rPr lang="en-US" altLang="ja-JP" sz="2400" i="1"/>
                            <m:t>𝑒</m:t>
                          </m:r>
                          <m:r>
                            <a:rPr lang="en-US" altLang="ja-JP" sz="2400" i="1"/>
                            <m:t>−</m:t>
                          </m:r>
                          <m:f>
                            <m:fPr>
                              <m:ctrlPr>
                                <a:rPr lang="ja-JP" altLang="ja-JP" sz="2400" i="1"/>
                              </m:ctrlPr>
                            </m:fPr>
                            <m:num>
                              <m:r>
                                <a:rPr lang="en-US" altLang="ja-JP" sz="2400" i="1"/>
                                <m:t>1</m:t>
                              </m:r>
                            </m:num>
                            <m:den>
                              <m:r>
                                <a:rPr lang="en-US" altLang="ja-JP" sz="2400" i="1"/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ja-JP" altLang="ja-JP" sz="2400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ja-JP" sz="2400" b="1" i="1"/>
                                  </m:ctrlPr>
                                </m:dPr>
                                <m:e>
                                  <m:r>
                                    <a:rPr lang="en-US" altLang="ja-JP" sz="2400" b="1" i="1"/>
                                    <m:t>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/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NS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方程式は移流方程式と拡散方程式の重ね合わせ！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b="-2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3A7C18-2D88-4D0B-AE9A-0302A256640A}"/>
              </a:ext>
            </a:extLst>
          </p:cNvPr>
          <p:cNvCxnSpPr/>
          <p:nvPr/>
        </p:nvCxnSpPr>
        <p:spPr>
          <a:xfrm>
            <a:off x="6898743" y="2697933"/>
            <a:ext cx="12946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E9B90-D209-42BF-95BE-CD998B2D2EA8}"/>
              </a:ext>
            </a:extLst>
          </p:cNvPr>
          <p:cNvCxnSpPr/>
          <p:nvPr/>
        </p:nvCxnSpPr>
        <p:spPr>
          <a:xfrm>
            <a:off x="4489010" y="2697933"/>
            <a:ext cx="1294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授業の内容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・方程式をプログラムに落とし込む手法について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偏微分方程式の数値解法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・移流・拡散などの方程式を分類　→　それぞれの解法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・粘性項を落とした流体方程式を実装　→　服部先生の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その他の話題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CFD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やっていくうえで知っておいて欲しい小ネタ類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7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有限差分法・有限体積法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高次精度化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境界条件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陽解法と陰解法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高次元化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FAECCA-7398-4D29-9402-1E5B45265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18" y="1154654"/>
            <a:ext cx="6608580" cy="4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有限差分法（</a:t>
            </a:r>
            <a:r>
              <a:rPr lang="en-US" altLang="ja-JP" dirty="0"/>
              <a:t>FDM</a:t>
            </a:r>
            <a:r>
              <a:rPr lang="ja-JP" altLang="en-US" dirty="0"/>
              <a:t>）（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お約束：</a:t>
                </a:r>
                <a:endParaRPr lang="en-US" altLang="ja-JP" sz="20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１．数値計算では離散点の情報しか保持できない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ea typeface="游明朝" panose="02020400000000000000" pitchFamily="18" charset="-128"/>
                  </a:rPr>
                  <a:t>	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計算結果は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平面上の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データ点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２．離散変数は添え字で表記する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𝑝𝑜𝑠𝑖𝑡𝑖𝑜𝑛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𝑡𝑖𝑚𝑒</m:t>
                        </m:r>
                      </m:sup>
                    </m:sSubSup>
                  </m:oMath>
                </a14:m>
                <a:endParaRPr lang="en-US" altLang="ja-JP" sz="2000" b="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𝑑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３．式中すべてで時刻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or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位置が一緒なら添え字を省く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−2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→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−2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/>
                    </m:sSubSup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A1A9EB8-28A2-41AF-86A2-62588FA37959}"/>
              </a:ext>
            </a:extLst>
          </p:cNvPr>
          <p:cNvCxnSpPr/>
          <p:nvPr/>
        </p:nvCxnSpPr>
        <p:spPr>
          <a:xfrm>
            <a:off x="8709433" y="5245485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89DF58-8DA2-41A0-9A9F-BABB295BDA69}"/>
              </a:ext>
            </a:extLst>
          </p:cNvPr>
          <p:cNvCxnSpPr/>
          <p:nvPr/>
        </p:nvCxnSpPr>
        <p:spPr>
          <a:xfrm>
            <a:off x="8709433" y="4510645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ABEAFA7-65D9-4BC2-B438-E65028900D67}"/>
              </a:ext>
            </a:extLst>
          </p:cNvPr>
          <p:cNvCxnSpPr/>
          <p:nvPr/>
        </p:nvCxnSpPr>
        <p:spPr>
          <a:xfrm>
            <a:off x="8709433" y="3803721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2BB8F8F-A037-412A-B697-CBA2070A72DD}"/>
              </a:ext>
            </a:extLst>
          </p:cNvPr>
          <p:cNvCxnSpPr/>
          <p:nvPr/>
        </p:nvCxnSpPr>
        <p:spPr>
          <a:xfrm>
            <a:off x="8709433" y="3080198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0EE079C-045E-45BC-AAC9-B8238B342382}"/>
              </a:ext>
            </a:extLst>
          </p:cNvPr>
          <p:cNvCxnSpPr/>
          <p:nvPr/>
        </p:nvCxnSpPr>
        <p:spPr>
          <a:xfrm>
            <a:off x="8709433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1ABDB2-6805-4FD5-873F-272522429FD4}"/>
              </a:ext>
            </a:extLst>
          </p:cNvPr>
          <p:cNvCxnSpPr/>
          <p:nvPr/>
        </p:nvCxnSpPr>
        <p:spPr>
          <a:xfrm>
            <a:off x="9414094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A848B1B-FC96-415F-90E6-56D516BFD10F}"/>
              </a:ext>
            </a:extLst>
          </p:cNvPr>
          <p:cNvCxnSpPr/>
          <p:nvPr/>
        </p:nvCxnSpPr>
        <p:spPr>
          <a:xfrm>
            <a:off x="10154970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39D7BD-6065-4509-AD02-99D17683ECBF}"/>
              </a:ext>
            </a:extLst>
          </p:cNvPr>
          <p:cNvCxnSpPr/>
          <p:nvPr/>
        </p:nvCxnSpPr>
        <p:spPr>
          <a:xfrm>
            <a:off x="10870193" y="2363721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8E0B4F-38B2-44B8-988F-DD02F4DF3433}"/>
                  </a:ext>
                </a:extLst>
              </p:cNvPr>
              <p:cNvSpPr txBox="1"/>
              <p:nvPr/>
            </p:nvSpPr>
            <p:spPr>
              <a:xfrm>
                <a:off x="11395077" y="5324143"/>
                <a:ext cx="649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位置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8E0B4F-38B2-44B8-988F-DD02F4DF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077" y="5324143"/>
                <a:ext cx="649793" cy="276999"/>
              </a:xfrm>
              <a:prstGeom prst="rect">
                <a:avLst/>
              </a:prstGeom>
              <a:blipFill>
                <a:blip r:embed="rId4"/>
                <a:stretch>
                  <a:fillRect l="-12150" t="-10870" r="-3738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4139D-63AE-4747-8705-DBB3F3595E37}"/>
                  </a:ext>
                </a:extLst>
              </p:cNvPr>
              <p:cNvSpPr txBox="1"/>
              <p:nvPr/>
            </p:nvSpPr>
            <p:spPr>
              <a:xfrm>
                <a:off x="8150754" y="2091928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4139D-63AE-4747-8705-DBB3F359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54" y="2091928"/>
                <a:ext cx="558679" cy="276999"/>
              </a:xfrm>
              <a:prstGeom prst="rect">
                <a:avLst/>
              </a:prstGeom>
              <a:blipFill>
                <a:blip r:embed="rId5"/>
                <a:stretch>
                  <a:fillRect l="-25000" t="-28261" r="-1304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F145B0-0590-47C8-8E21-7794CE664329}"/>
                  </a:ext>
                </a:extLst>
              </p:cNvPr>
              <p:cNvSpPr txBox="1"/>
              <p:nvPr/>
            </p:nvSpPr>
            <p:spPr>
              <a:xfrm>
                <a:off x="8561291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F145B0-0590-47C8-8E21-7794CE66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291" y="528035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130C0C-F733-46BD-B754-69A419F46F68}"/>
                  </a:ext>
                </a:extLst>
              </p:cNvPr>
              <p:cNvSpPr txBox="1"/>
              <p:nvPr/>
            </p:nvSpPr>
            <p:spPr>
              <a:xfrm>
                <a:off x="9307731" y="5285048"/>
                <a:ext cx="280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130C0C-F733-46BD-B754-69A419F4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31" y="5285048"/>
                <a:ext cx="280910" cy="276999"/>
              </a:xfrm>
              <a:prstGeom prst="rect">
                <a:avLst/>
              </a:prstGeom>
              <a:blipFill>
                <a:blip r:embed="rId7"/>
                <a:stretch>
                  <a:fillRect l="-10870" r="-65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0C2033-0DD6-4A6B-B68A-61DF29E44D57}"/>
                  </a:ext>
                </a:extLst>
              </p:cNvPr>
              <p:cNvSpPr txBox="1"/>
              <p:nvPr/>
            </p:nvSpPr>
            <p:spPr>
              <a:xfrm>
                <a:off x="10006317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0C2033-0DD6-4A6B-B68A-61DF29E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17" y="5280352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66BF276-FF14-49D6-AC1A-8FF0E75BFCCF}"/>
                  </a:ext>
                </a:extLst>
              </p:cNvPr>
              <p:cNvSpPr txBox="1"/>
              <p:nvPr/>
            </p:nvSpPr>
            <p:spPr>
              <a:xfrm>
                <a:off x="10762013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66BF276-FF14-49D6-AC1A-8FF0E75B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013" y="5280352"/>
                <a:ext cx="286232" cy="276999"/>
              </a:xfrm>
              <a:prstGeom prst="rect">
                <a:avLst/>
              </a:prstGeom>
              <a:blipFill>
                <a:blip r:embed="rId9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8CAEB32-6712-444D-91F2-95B9A497AE99}"/>
                  </a:ext>
                </a:extLst>
              </p:cNvPr>
              <p:cNvSpPr txBox="1"/>
              <p:nvPr/>
            </p:nvSpPr>
            <p:spPr>
              <a:xfrm>
                <a:off x="8371157" y="5074384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8CAEB32-6712-444D-91F2-95B9A497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5074384"/>
                <a:ext cx="253018" cy="276999"/>
              </a:xfrm>
              <a:prstGeom prst="rect">
                <a:avLst/>
              </a:prstGeom>
              <a:blipFill>
                <a:blip r:embed="rId10"/>
                <a:stretch>
                  <a:fillRect l="-16667" r="-714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D07DC2E-2024-4864-A599-426689B3ECF0}"/>
                  </a:ext>
                </a:extLst>
              </p:cNvPr>
              <p:cNvSpPr txBox="1"/>
              <p:nvPr/>
            </p:nvSpPr>
            <p:spPr>
              <a:xfrm>
                <a:off x="8371157" y="4367538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D07DC2E-2024-4864-A599-426689B3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4367538"/>
                <a:ext cx="253018" cy="276999"/>
              </a:xfrm>
              <a:prstGeom prst="rect">
                <a:avLst/>
              </a:prstGeom>
              <a:blipFill>
                <a:blip r:embed="rId11"/>
                <a:stretch>
                  <a:fillRect l="-16667" r="-4762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88A3551-EC1C-4232-9EFE-0CB61D1028ED}"/>
                  </a:ext>
                </a:extLst>
              </p:cNvPr>
              <p:cNvSpPr txBox="1"/>
              <p:nvPr/>
            </p:nvSpPr>
            <p:spPr>
              <a:xfrm>
                <a:off x="8371157" y="3634132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88A3551-EC1C-4232-9EFE-0CB61D10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3634132"/>
                <a:ext cx="253018" cy="276999"/>
              </a:xfrm>
              <a:prstGeom prst="rect">
                <a:avLst/>
              </a:prstGeom>
              <a:blipFill>
                <a:blip r:embed="rId12"/>
                <a:stretch>
                  <a:fillRect l="-16667" r="-714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9E9D41-27D3-4C14-9146-ABA56FBDCDFD}"/>
                  </a:ext>
                </a:extLst>
              </p:cNvPr>
              <p:cNvSpPr txBox="1"/>
              <p:nvPr/>
            </p:nvSpPr>
            <p:spPr>
              <a:xfrm>
                <a:off x="8374443" y="2900726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9E9D41-27D3-4C14-9146-ABA56FB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43" y="2900726"/>
                <a:ext cx="253018" cy="276999"/>
              </a:xfrm>
              <a:prstGeom prst="rect">
                <a:avLst/>
              </a:prstGeom>
              <a:blipFill>
                <a:blip r:embed="rId13"/>
                <a:stretch>
                  <a:fillRect l="-19512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A71E4EF-ABA8-4452-BADC-05DDA128ED5D}"/>
                  </a:ext>
                </a:extLst>
              </p:cNvPr>
              <p:cNvSpPr txBox="1"/>
              <p:nvPr/>
            </p:nvSpPr>
            <p:spPr>
              <a:xfrm>
                <a:off x="9574692" y="5703007"/>
                <a:ext cx="1149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平面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A71E4EF-ABA8-4452-BADC-05DDA128E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92" y="5703007"/>
                <a:ext cx="1149482" cy="369332"/>
              </a:xfrm>
              <a:prstGeom prst="rect">
                <a:avLst/>
              </a:prstGeom>
              <a:blipFill>
                <a:blip r:embed="rId14"/>
                <a:stretch>
                  <a:fillRect t="-10000" r="-425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9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有限差分法（</a:t>
            </a:r>
            <a:r>
              <a:rPr lang="en-US" altLang="ja-JP" dirty="0"/>
              <a:t>FDM</a:t>
            </a:r>
            <a:r>
              <a:rPr lang="ja-JP" altLang="en-US" dirty="0"/>
              <a:t>）（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の離散化の例（有限差分法）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func>
                            <m:func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)−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68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lang="en-US" altLang="ja-JP" dirty="0"/>
              <a:t>	</a:t>
            </a:r>
            <a:r>
              <a:rPr lang="ja-JP" altLang="en-US" dirty="0"/>
              <a:t>高次精度化（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・差分式の作り方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１次精度前進差分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∗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(2)2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次精度中心差分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∗∗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游明朝" panose="02020400000000000000" pitchFamily="18" charset="-128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2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 Light"/>
        <a:ea typeface="游ゴシック"/>
        <a:cs typeface=""/>
      </a:majorFont>
      <a:minorFont>
        <a:latin typeface="Times New Roman"/>
        <a:ea typeface="游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19957</TotalTime>
  <Words>1777</Words>
  <Application>Microsoft Office PowerPoint</Application>
  <PresentationFormat>ワイド画面</PresentationFormat>
  <Paragraphs>270</Paragraphs>
  <Slides>18</Slides>
  <Notes>18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游ゴシック</vt:lpstr>
      <vt:lpstr>游明朝</vt:lpstr>
      <vt:lpstr>游明朝 Light</vt:lpstr>
      <vt:lpstr>Arial</vt:lpstr>
      <vt:lpstr>Calibri Light</vt:lpstr>
      <vt:lpstr>Cambria Math</vt:lpstr>
      <vt:lpstr>Times New Roman</vt:lpstr>
      <vt:lpstr>Office Theme</vt:lpstr>
      <vt:lpstr>CFD勉強会</vt:lpstr>
      <vt:lpstr>0.1 そもそも流体力学とは</vt:lpstr>
      <vt:lpstr>0.2 流体の運動方程式の選択</vt:lpstr>
      <vt:lpstr>0.3 Navier-Stokes方程式（保存形表示）</vt:lpstr>
      <vt:lpstr>授業の内容</vt:lpstr>
      <vt:lpstr>目次</vt:lpstr>
      <vt:lpstr>1.1 有限差分法（FDM）（1/2）</vt:lpstr>
      <vt:lpstr>1.1 有限差分法（FDM）（2/2）</vt:lpstr>
      <vt:lpstr>1.2 高次精度化（1/2）</vt:lpstr>
      <vt:lpstr>1.2 高次精度化（2/2）</vt:lpstr>
      <vt:lpstr>1.3 境界条件（B.C.）</vt:lpstr>
      <vt:lpstr>1.4 陽解法と陰解法（1/2）</vt:lpstr>
      <vt:lpstr>1.4 陽解法と陰解法（2/2）</vt:lpstr>
      <vt:lpstr>1.5 高次元化（1/2）</vt:lpstr>
      <vt:lpstr>1.5 高次元化（2/2）</vt:lpstr>
      <vt:lpstr>1.6 熱方程式ソルバーの流れ</vt:lpstr>
      <vt:lpstr>1.7 課題</vt:lpstr>
      <vt:lpstr>1.1 有限差分法・有限体積法（2/）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Takoyaki Akira</dc:creator>
  <cp:lastModifiedBy>Takoyaki Akira</cp:lastModifiedBy>
  <cp:revision>588</cp:revision>
  <dcterms:created xsi:type="dcterms:W3CDTF">2019-05-13T18:43:53Z</dcterms:created>
  <dcterms:modified xsi:type="dcterms:W3CDTF">2020-02-14T23:16:34Z</dcterms:modified>
</cp:coreProperties>
</file>