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5C1B7-4FEF-2640-99E9-00E4DC43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E09807-8FB5-DD43-B3AE-9E6CBD8C2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9FAEE-0EC3-EC49-941B-1D24490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ED5C8-2E8A-CF49-972D-2F7F10D0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62973-FCE9-144A-AC60-E4503678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5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78FC2-508A-764D-A98C-1FD571FF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82B3C-C333-A340-A529-01963C025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F5A82-1984-A24E-BDB8-0706FDC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CC8FB-09B1-FD43-A9DB-8F9E4E37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9B75D-7A7F-4F41-90AD-1481C6CD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013BC0-198A-634D-A760-F37A03F3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3F996-FBB6-C345-B2F0-9A16A4AE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F3D56-E183-0B4E-902C-5B3D1798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A482A-CF0A-9142-94C4-F7D17C72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0D649-FF6C-B94C-B369-68B9997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D9853-9760-7F42-BCAE-EEE6D98E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07B5-644A-2F4D-A75B-246EF044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B3EBC-2945-FB40-BE49-757E8DAE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F584B-CC4A-8841-9CA5-BA5BD66F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1A8EF-4264-114F-9AFC-D23C41BE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8263F-0E16-E645-B4AF-B15FA352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83CB89-A444-5F4E-8550-9B84F7D7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6F942-1410-AC4A-BB9C-0D7E57B3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48731-58F8-5340-94A2-9F9C473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83B1B-14B1-EA40-B190-341A6F0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2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5EEED-B7C1-0142-B101-90574817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1A64E-6EB8-F240-BC62-F2C6F37D6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C99F5-619F-0540-A817-7C4547AF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96349-9BF6-5A44-BCDE-1D3B91D9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8C68B-9813-8E4E-B55D-45EED79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C26C8-356B-D24D-9CF9-EA4118B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1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51027-8686-DD40-8F54-887D2BB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35D82-EC0B-7E4D-A7C5-DB807942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0DBA52-1ED7-CA49-A10F-4C340095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67C61A-D7B6-2A44-88CA-BB92ED4BF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AE7D6A-5D3C-8D49-B27F-F4E2F16EE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F2B5A1-9FA6-B44C-B232-133AB248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F61EEF-8A6D-EF46-AD0A-52EA7FA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D9B2DC-6431-9945-9314-445D91B2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71E3A-FFCA-1B4E-AFCF-34ECF06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F2D823-4926-7744-9A59-DC5CEB4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8A5104-7236-9B45-9FDF-78111053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9FE3BD-B858-164A-BFF1-D2F270E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0DD96A-2160-0C41-A805-CA4D3806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1D8708-0186-AB41-B710-573BF060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EEC22-8F45-2342-8056-B475D7B5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14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41794-6DEB-634C-929B-5029EE8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D4795-11F0-4745-8248-4E526382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C1BBA9-A1F4-1B47-868A-94F3E808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06F23-238C-8E4B-96EA-25117FA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648B9-81AD-0C48-8707-03D2C18A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5C9B2-80B0-9646-9AFC-4C2D2925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9F016-9149-6440-B507-AF4E16DF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53F8BB-785C-934A-9720-04EAF661B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6A5EF-6413-6C48-915F-F6AE23FE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69B428-2213-EF49-B6C2-AD41CA3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99B9AD-EF49-CA41-8486-4E52729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A63F00-081F-9142-AC3F-C8CB213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A7141-63AE-4743-B094-D0BE855A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64E92-FBD5-7D48-BF85-85C6A607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4CFEF-71E1-9848-BF44-65544D3B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99A3-021A-7D46-87E1-B3690043F7F3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5039F-E3A6-A742-958B-BBE5D72F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2FBE8-9AC5-9D46-A2AE-7B9AF4BB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D348-ADFA-1649-A4D1-A38444171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B9166-81A1-7947-A5B4-76F51875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655763"/>
          </a:xfrm>
        </p:spPr>
        <p:txBody>
          <a:bodyPr>
            <a:normAutofit/>
          </a:bodyPr>
          <a:lstStyle/>
          <a:p>
            <a:r>
              <a:rPr lang="ja-JP" altLang="en-US" sz="4400"/>
              <a:t>評価者特性の時間変動を考慮した</a:t>
            </a:r>
            <a:br>
              <a:rPr lang="en-US" altLang="ja-JP" sz="4400" dirty="0"/>
            </a:br>
            <a:r>
              <a:rPr lang="ja-JP" altLang="en-US" sz="4400"/>
              <a:t>項目反応モデル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809911-CB0B-D045-A811-C9DFFA90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263"/>
            <a:ext cx="9144000" cy="1655762"/>
          </a:xfrm>
        </p:spPr>
        <p:txBody>
          <a:bodyPr/>
          <a:lstStyle/>
          <a:p>
            <a:r>
              <a:rPr kumimoji="1" lang="ja-JP" altLang="en-US"/>
              <a:t>電気通信大学</a:t>
            </a:r>
            <a:r>
              <a:rPr kumimoji="1" lang="en-US" altLang="ja-JP" dirty="0"/>
              <a:t> </a:t>
            </a:r>
            <a:r>
              <a:rPr kumimoji="1" lang="ja-JP" altLang="en-US"/>
              <a:t>情報理工学域</a:t>
            </a:r>
            <a:endParaRPr kumimoji="1" lang="en-US" altLang="ja-JP" dirty="0"/>
          </a:p>
          <a:p>
            <a:r>
              <a:rPr lang="ja-JP" altLang="en-US"/>
              <a:t>コンピュータサイエンス</a:t>
            </a:r>
            <a:endParaRPr kumimoji="1" lang="en-US" altLang="ja-JP" dirty="0"/>
          </a:p>
          <a:p>
            <a:r>
              <a:rPr kumimoji="1" lang="en-US" altLang="ja-JP" dirty="0"/>
              <a:t>1810519 </a:t>
            </a:r>
            <a:r>
              <a:rPr kumimoji="1" lang="ja-JP" altLang="en-US"/>
              <a:t>林真由</a:t>
            </a:r>
          </a:p>
        </p:txBody>
      </p:sp>
    </p:spTree>
    <p:extLst>
      <p:ext uri="{BB962C8B-B14F-4D97-AF65-F5344CB8AC3E}">
        <p14:creationId xmlns:p14="http://schemas.microsoft.com/office/powerpoint/2010/main" val="32054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CD1BA-84A7-BE49-B534-73C1473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15AD4-C8F3-F644-80C9-586FD643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近年，大学入試や資格試験，教育評価などの場において，パフォーマンス評価は重要な役割を果たしている．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パフォーマンス評価の採点に偏りが生じる原因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評価者の一貫性の違い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評価者の厳しさ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評価者の各得点の使用傾向の差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この問題を解決するために</a:t>
            </a:r>
            <a:r>
              <a:rPr lang="ja-JP" altLang="en-US" b="1">
                <a:solidFill>
                  <a:srgbClr val="FF0000"/>
                </a:solidFill>
              </a:rPr>
              <a:t>項目反応理論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n" altLang="ja-JP" b="1" dirty="0">
                <a:solidFill>
                  <a:srgbClr val="FF0000"/>
                </a:solidFill>
              </a:rPr>
              <a:t>Item response </a:t>
            </a:r>
            <a:r>
              <a:rPr lang="en" altLang="ja-JP" b="1" dirty="0" err="1">
                <a:solidFill>
                  <a:srgbClr val="FF0000"/>
                </a:solidFill>
              </a:rPr>
              <a:t>theory:IRT</a:t>
            </a:r>
            <a:r>
              <a:rPr lang="en" altLang="ja-JP" b="1" dirty="0">
                <a:solidFill>
                  <a:srgbClr val="FF0000"/>
                </a:solidFill>
              </a:rPr>
              <a:t>)</a:t>
            </a:r>
            <a:r>
              <a:rPr lang="ja-JP" altLang="en-US"/>
              <a:t>と呼ばれる数理モデルの利用が近年注目されている．</a:t>
            </a:r>
          </a:p>
          <a:p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4F5F815-D10C-E541-996C-C2198BD3F906}"/>
              </a:ext>
            </a:extLst>
          </p:cNvPr>
          <p:cNvSpPr/>
          <p:nvPr/>
        </p:nvSpPr>
        <p:spPr>
          <a:xfrm>
            <a:off x="6256962" y="4003143"/>
            <a:ext cx="729465" cy="31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435CE3-830C-8243-8243-4BBDB688FA9C}"/>
              </a:ext>
            </a:extLst>
          </p:cNvPr>
          <p:cNvSpPr txBox="1"/>
          <p:nvPr/>
        </p:nvSpPr>
        <p:spPr>
          <a:xfrm>
            <a:off x="7233008" y="3906143"/>
            <a:ext cx="391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受検者の能力を正確に測る</a:t>
            </a:r>
            <a:endParaRPr lang="en-US" altLang="ja-JP" sz="2400" dirty="0"/>
          </a:p>
          <a:p>
            <a:r>
              <a:rPr lang="ja-JP" altLang="en-US" sz="2400"/>
              <a:t>ことができない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2849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55A06-C3E7-4E45-A4D8-40374734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項目反応理論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F8BC3-3D61-C34F-9DC9-13DF01D5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>
                    <a:latin typeface="Cambria Math" panose="02040503050406030204" pitchFamily="18" charset="0"/>
                  </a:rPr>
                  <a:t>一般化多相ラッシュモデル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CF8BC3-3D61-C34F-9DC9-13DF01D5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B9539-0BEB-2646-8C67-AAADA7E8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項目反応理論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38E151A-72D2-4248-9014-7F619D389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>
                    <a:latin typeface="Cambria Math" panose="02040503050406030204" pitchFamily="18" charset="0"/>
                  </a:rPr>
                  <a:t>時間による特性変化を考慮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38E151A-72D2-4248-9014-7F619D389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74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B86CA-CBB4-5B4B-B859-D5F8D220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項目反応理論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724FD9-0B05-6F49-BB42-AE4C88C29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>
                    <a:latin typeface="Cambria Math" panose="02040503050406030204" pitchFamily="18" charset="0"/>
                  </a:rPr>
                  <a:t>評価者ドリフトを考慮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724FD9-0B05-6F49-BB42-AE4C88C29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1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628BF-97DC-C44F-A414-377DD326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F6E2D-22B0-A240-AA5F-102868CB9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𝑗𝑟𝑡𝑘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𝑟𝑡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F6E2D-22B0-A240-AA5F-102868CB9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9C2B8-18BC-8845-91F0-D6B0B68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シミュレーション実験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CE9B5-DDBC-BD41-85C3-B4E77867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手順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パラメータの真値を，モデルの分布に従って生成する．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手順</a:t>
            </a:r>
            <a:r>
              <a:rPr lang="en-US" altLang="ja-JP" dirty="0"/>
              <a:t>1</a:t>
            </a:r>
            <a:r>
              <a:rPr lang="ja-JP" altLang="en-US"/>
              <a:t>で生成したパラメータを用いて，データを生成する．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手順</a:t>
            </a:r>
            <a:r>
              <a:rPr lang="en-US" altLang="ja-JP" dirty="0"/>
              <a:t>2</a:t>
            </a:r>
            <a:r>
              <a:rPr lang="ja-JP" altLang="en-US"/>
              <a:t>で生成したデータからパラメータ推定を行う．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手順</a:t>
            </a:r>
            <a:r>
              <a:rPr lang="en-US" altLang="ja-JP" dirty="0"/>
              <a:t>3</a:t>
            </a:r>
            <a:r>
              <a:rPr lang="ja-JP" altLang="en-US"/>
              <a:t>で得られたパラメータ推定値と手順</a:t>
            </a:r>
            <a:r>
              <a:rPr lang="en-US" altLang="ja-JP" dirty="0"/>
              <a:t>1</a:t>
            </a:r>
            <a:r>
              <a:rPr lang="ja-JP" altLang="en-US"/>
              <a:t>で生成したパラメータ真値において，平均平方二乗誤差</a:t>
            </a:r>
            <a:r>
              <a:rPr lang="en-US" altLang="ja-JP" dirty="0"/>
              <a:t>(</a:t>
            </a:r>
            <a:r>
              <a:rPr lang="en" altLang="ja-JP" dirty="0"/>
              <a:t>RMSE)</a:t>
            </a:r>
            <a:r>
              <a:rPr lang="ja-JP" altLang="en-US"/>
              <a:t>とバイアスを求める．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以上を</a:t>
            </a:r>
            <a:r>
              <a:rPr lang="en-US" altLang="ja-JP" dirty="0"/>
              <a:t>5</a:t>
            </a:r>
            <a:r>
              <a:rPr lang="ja-JP" altLang="en-US"/>
              <a:t>回繰り返し実行し，</a:t>
            </a:r>
            <a:r>
              <a:rPr lang="en" altLang="ja-JP" dirty="0"/>
              <a:t>RMSE</a:t>
            </a:r>
            <a:r>
              <a:rPr lang="ja-JP" altLang="en-US"/>
              <a:t>とバイアスの平均値を求める．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402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0B6F5-02D2-4D47-847E-E3161AE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実データ実験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86F95-CBE5-3942-9C52-57B6A123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本研究では，</a:t>
            </a:r>
            <a:r>
              <a:rPr lang="en-US" altLang="ja-JP" dirty="0"/>
              <a:t>34</a:t>
            </a:r>
            <a:r>
              <a:rPr lang="ja-JP" altLang="en-US"/>
              <a:t>名の被験者にエッセイ課題を与え，そのエッセイを</a:t>
            </a:r>
            <a:r>
              <a:rPr lang="en-US" altLang="ja-JP" dirty="0"/>
              <a:t>34</a:t>
            </a:r>
            <a:r>
              <a:rPr lang="ja-JP" altLang="en-US"/>
              <a:t>名の評価者が</a:t>
            </a:r>
            <a:r>
              <a:rPr lang="en-US" altLang="ja-JP" dirty="0"/>
              <a:t>5</a:t>
            </a:r>
            <a:r>
              <a:rPr lang="ja-JP" altLang="en-US"/>
              <a:t>段階得点で採点したデータを使用する．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A92BE-0BCA-794F-A404-D694D0A1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88719-E8DE-204A-ADF6-300352A4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さらに多くの評価者データを集めて推定を行う．</a:t>
            </a:r>
          </a:p>
          <a:p>
            <a:r>
              <a:rPr lang="ja-JP" altLang="en-US"/>
              <a:t>課題特性も考慮して推定を行う．</a:t>
            </a:r>
          </a:p>
          <a:p>
            <a:r>
              <a:rPr lang="ja-JP" altLang="en-US"/>
              <a:t>既存モデルとの比較をさらに細かく行う．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305</Words>
  <Application>Microsoft Macintosh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評価者特性の時間変動を考慮した 項目反応モデル</vt:lpstr>
      <vt:lpstr>はじめに</vt:lpstr>
      <vt:lpstr>項目反応理論</vt:lpstr>
      <vt:lpstr>項目反応理論</vt:lpstr>
      <vt:lpstr>項目反応理論</vt:lpstr>
      <vt:lpstr>提案モデル</vt:lpstr>
      <vt:lpstr>シミュレーション実験</vt:lpstr>
      <vt:lpstr>実データ実験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評価者特性の時間変動を考慮した 項目反応モデル</dc:title>
  <dc:creator>林 真由</dc:creator>
  <cp:lastModifiedBy>林 真由</cp:lastModifiedBy>
  <cp:revision>6</cp:revision>
  <dcterms:created xsi:type="dcterms:W3CDTF">2021-09-27T06:18:09Z</dcterms:created>
  <dcterms:modified xsi:type="dcterms:W3CDTF">2021-09-28T04:22:56Z</dcterms:modified>
</cp:coreProperties>
</file>