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9"/>
  </p:notesMasterIdLst>
  <p:sldIdLst>
    <p:sldId id="256" r:id="rId2"/>
    <p:sldId id="257" r:id="rId3"/>
    <p:sldId id="268" r:id="rId4"/>
    <p:sldId id="258" r:id="rId5"/>
    <p:sldId id="278" r:id="rId6"/>
    <p:sldId id="273" r:id="rId7"/>
    <p:sldId id="264" r:id="rId8"/>
    <p:sldId id="269" r:id="rId9"/>
    <p:sldId id="259" r:id="rId10"/>
    <p:sldId id="284" r:id="rId11"/>
    <p:sldId id="260" r:id="rId12"/>
    <p:sldId id="272" r:id="rId13"/>
    <p:sldId id="265" r:id="rId14"/>
    <p:sldId id="285" r:id="rId15"/>
    <p:sldId id="261" r:id="rId16"/>
    <p:sldId id="267" r:id="rId17"/>
    <p:sldId id="271" r:id="rId18"/>
    <p:sldId id="283" r:id="rId19"/>
    <p:sldId id="262" r:id="rId20"/>
    <p:sldId id="280" r:id="rId21"/>
    <p:sldId id="279" r:id="rId22"/>
    <p:sldId id="281" r:id="rId23"/>
    <p:sldId id="282" r:id="rId24"/>
    <p:sldId id="270" r:id="rId25"/>
    <p:sldId id="274" r:id="rId26"/>
    <p:sldId id="27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2"/>
    <p:restoredTop sz="73169"/>
  </p:normalViewPr>
  <p:slideViewPr>
    <p:cSldViewPr snapToGrid="0" snapToObjects="1">
      <p:cViewPr varScale="1">
        <p:scale>
          <a:sx n="88" d="100"/>
          <a:sy n="88" d="100"/>
        </p:scale>
        <p:origin x="20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電気通信大学の林真由です．これから，評価者特定の時間変動を考慮した項目反応モデルについて発表を行います．</a:t>
            </a:r>
            <a:endParaRPr kumimoji="1" lang="en-US" altLang="ja-JP" dirty="0"/>
          </a:p>
          <a:p>
            <a:r>
              <a:rPr kumimoji="1" lang="ja-JP" altLang="en-US"/>
              <a:t>よろしくお願いいたします．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ここからは，シミュレーション実験について説明します．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31520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本研究では，パラメータ推定に，</a:t>
            </a:r>
            <a:r>
              <a:rPr kumimoji="1" lang="en-US" altLang="ja-JP" sz="1200" b="0" i="0" u="none" strike="noStrike" kern="1200" dirty="0">
                <a:solidFill>
                  <a:schemeClr val="tx1"/>
                </a:solidFill>
                <a:effectLst/>
                <a:latin typeface="+mn-lt"/>
                <a:ea typeface="+mn-ea"/>
                <a:cs typeface="+mn-cs"/>
              </a:rPr>
              <a:t>MCMC</a:t>
            </a:r>
            <a:r>
              <a:rPr kumimoji="1" lang="ja-JP" altLang="en-US" sz="1200" b="0" i="0" u="none" strike="noStrike" kern="1200">
                <a:solidFill>
                  <a:schemeClr val="tx1"/>
                </a:solidFill>
                <a:effectLst/>
                <a:latin typeface="+mn-lt"/>
                <a:ea typeface="+mn-ea"/>
                <a:cs typeface="+mn-cs"/>
              </a:rPr>
              <a:t>と呼ばれるマルコフ連鎖モンテカルロ法を利用しますが，これによって適切にパラメータを推定できるかをシミュレーションで評価しました．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r>
              <a:rPr lang="ja-JP" altLang="en-US"/>
              <a:t>実験手順は，まず，パラメータの真値をモデルの分布に従って生成します．次に，生成したパラメータを用いて，データを生成します．次に，生成したデータからパラメータ推定を行い，そのパラメータ推定値と初めに生成したパラメータ真値を比較します．</a:t>
            </a:r>
            <a:endParaRPr lang="en-US" altLang="ja-JP" dirty="0"/>
          </a:p>
          <a:p>
            <a:r>
              <a:rPr lang="ja-JP" altLang="en-US"/>
              <a:t>誤差指標には，</a:t>
            </a:r>
            <a:r>
              <a:rPr lang="en-US" altLang="ja-JP" dirty="0"/>
              <a:t>RMSE</a:t>
            </a:r>
            <a:r>
              <a:rPr lang="ja-JP" altLang="en-US"/>
              <a:t>と</a:t>
            </a:r>
            <a:r>
              <a:rPr lang="en-US" altLang="ja-JP" dirty="0"/>
              <a:t>BIAS</a:t>
            </a:r>
            <a:r>
              <a:rPr lang="ja-JP" altLang="en-US"/>
              <a:t>を使用しました．</a:t>
            </a:r>
            <a:endParaRPr lang="en-US" altLang="ja-JP" dirty="0"/>
          </a:p>
          <a:p>
            <a:r>
              <a:rPr kumimoji="1" lang="ja-JP" altLang="en-US" sz="1200" b="0" kern="1200">
                <a:solidFill>
                  <a:schemeClr val="tx1"/>
                </a:solidFill>
                <a:effectLst/>
                <a:latin typeface="+mn-lt"/>
                <a:ea typeface="+mn-ea"/>
                <a:cs typeface="+mn-cs"/>
              </a:rPr>
              <a:t>以上の実験を，学習者数が</a:t>
            </a:r>
            <a:r>
              <a:rPr kumimoji="1" lang="en" altLang="ja-JP" sz="1200" b="1" kern="1200" dirty="0">
                <a:solidFill>
                  <a:schemeClr val="tx1"/>
                </a:solidFill>
                <a:effectLst/>
                <a:latin typeface="+mn-lt"/>
                <a:ea typeface="+mn-ea"/>
                <a:cs typeface="+mn-cs"/>
              </a:rPr>
              <a:t>60</a:t>
            </a:r>
            <a:r>
              <a:rPr kumimoji="1" lang="ja-JP" altLang="en-US"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90, 120</a:t>
            </a:r>
            <a:r>
              <a:rPr kumimoji="1" lang="ja-JP" altLang="en-US" sz="1200" b="0" kern="1200">
                <a:solidFill>
                  <a:schemeClr val="tx1"/>
                </a:solidFill>
                <a:effectLst/>
                <a:latin typeface="+mn-lt"/>
                <a:ea typeface="+mn-ea"/>
                <a:cs typeface="+mn-cs"/>
              </a:rPr>
              <a:t>評価者数が</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時間区分数が</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a:t>
            </a:r>
            <a:r>
              <a:rPr kumimoji="1" lang="en-US"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a:t>
            </a:r>
            <a:r>
              <a:rPr kumimoji="1" lang="en-US"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共に全体的に小さな値となっており，適切に推定ができていることが確認できました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endParaRPr kumimoji="1" lang="en-US" altLang="ja-JP" dirty="0"/>
          </a:p>
          <a:p>
            <a:pPr marL="0" indent="0">
              <a:buNone/>
            </a:pPr>
            <a:endParaRPr kumimoji="1" lang="ja-JP" altLang="en-US"/>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ここからは実データ実験について説明します．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79585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a:t>
            </a:r>
            <a:r>
              <a:rPr kumimoji="1" lang="en-US" altLang="ja-JP" sz="1200" b="0" kern="1200" dirty="0">
                <a:solidFill>
                  <a:schemeClr val="tx1"/>
                </a:solidFill>
                <a:effectLst/>
                <a:latin typeface="+mn-lt"/>
                <a:ea typeface="+mn-ea"/>
                <a:cs typeface="+mn-cs"/>
              </a:rPr>
              <a:t>134</a:t>
            </a:r>
            <a:r>
              <a:rPr kumimoji="1" lang="ja-JP" altLang="en-US" sz="1200" b="0" kern="1200">
                <a:solidFill>
                  <a:schemeClr val="tx1"/>
                </a:solidFill>
                <a:effectLst/>
                <a:latin typeface="+mn-lt"/>
                <a:ea typeface="+mn-ea"/>
                <a:cs typeface="+mn-cs"/>
              </a:rPr>
              <a:t>名分のエッセイ課題を，</a:t>
            </a:r>
            <a:r>
              <a:rPr kumimoji="1" lang="en-US" altLang="ja-JP" sz="1200" b="0" kern="1200" dirty="0">
                <a:solidFill>
                  <a:schemeClr val="tx1"/>
                </a:solidFill>
                <a:effectLst/>
                <a:latin typeface="+mn-lt"/>
                <a:ea typeface="+mn-ea"/>
                <a:cs typeface="+mn-cs"/>
              </a:rPr>
              <a:t>16</a:t>
            </a:r>
            <a:r>
              <a:rPr kumimoji="1" lang="ja-JP" altLang="en-US" sz="1200" b="0" kern="1200">
                <a:solidFill>
                  <a:schemeClr val="tx1"/>
                </a:solidFill>
                <a:effectLst/>
                <a:latin typeface="+mn-lt"/>
                <a:ea typeface="+mn-ea"/>
                <a:cs typeface="+mn-cs"/>
              </a:rPr>
              <a:t>名の評価者が</a:t>
            </a:r>
            <a:r>
              <a:rPr kumimoji="1" lang="en-US" altLang="ja-JP" sz="1200" b="0"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段階得点で採点したデータを使用します．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採点は</a:t>
            </a:r>
            <a:r>
              <a:rPr kumimoji="1" lang="en-US" altLang="ja-JP" sz="1200" b="0" kern="1200" dirty="0">
                <a:solidFill>
                  <a:schemeClr val="tx1"/>
                </a:solidFill>
                <a:effectLst/>
                <a:latin typeface="+mn-lt"/>
                <a:ea typeface="+mn-ea"/>
                <a:cs typeface="+mn-cs"/>
              </a:rPr>
              <a:t>4</a:t>
            </a:r>
            <a:r>
              <a:rPr kumimoji="1" lang="ja-JP" altLang="en-US" sz="1200" b="0" kern="1200">
                <a:solidFill>
                  <a:schemeClr val="tx1"/>
                </a:solidFill>
                <a:effectLst/>
                <a:latin typeface="+mn-lt"/>
                <a:ea typeface="+mn-ea"/>
                <a:cs typeface="+mn-cs"/>
              </a:rPr>
              <a:t>日に分けて行い，日ごとに全体の</a:t>
            </a:r>
            <a:r>
              <a:rPr kumimoji="1" lang="en-US" altLang="ja-JP" sz="1200" b="0" kern="1200" dirty="0">
                <a:solidFill>
                  <a:schemeClr val="tx1"/>
                </a:solidFill>
                <a:effectLst/>
                <a:latin typeface="+mn-lt"/>
                <a:ea typeface="+mn-ea"/>
                <a:cs typeface="+mn-cs"/>
              </a:rPr>
              <a:t>1/4</a:t>
            </a:r>
            <a:r>
              <a:rPr kumimoji="1" lang="ja-JP" altLang="en-US" sz="1200" b="0" kern="1200">
                <a:solidFill>
                  <a:schemeClr val="tx1"/>
                </a:solidFill>
                <a:effectLst/>
                <a:latin typeface="+mn-lt"/>
                <a:ea typeface="+mn-ea"/>
                <a:cs typeface="+mn-cs"/>
              </a:rPr>
              <a:t>ずつ採点するように指示しました．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以降では，日ごとに</a:t>
            </a:r>
            <a:r>
              <a:rPr kumimoji="1" lang="en-US" altLang="ja-JP" sz="1200" b="0" kern="1200" dirty="0">
                <a:solidFill>
                  <a:schemeClr val="tx1"/>
                </a:solidFill>
                <a:effectLst/>
                <a:latin typeface="+mn-lt"/>
                <a:ea typeface="+mn-ea"/>
                <a:cs typeface="+mn-cs"/>
              </a:rPr>
              <a:t>TimeID1,2,3,4</a:t>
            </a:r>
            <a:r>
              <a:rPr kumimoji="1" lang="ja-JP" altLang="en-US" sz="1200" b="0" kern="1200">
                <a:solidFill>
                  <a:schemeClr val="tx1"/>
                </a:solidFill>
                <a:effectLst/>
                <a:latin typeface="+mn-lt"/>
                <a:ea typeface="+mn-ea"/>
                <a:cs typeface="+mn-cs"/>
              </a:rPr>
              <a:t>として扱います．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また，全</a:t>
            </a:r>
            <a:r>
              <a:rPr kumimoji="1" lang="en-US" altLang="ja-JP" sz="1200" b="0" kern="1200" dirty="0">
                <a:solidFill>
                  <a:schemeClr val="tx1"/>
                </a:solidFill>
                <a:effectLst/>
                <a:latin typeface="+mn-lt"/>
                <a:ea typeface="+mn-ea"/>
                <a:cs typeface="+mn-cs"/>
              </a:rPr>
              <a:t>16</a:t>
            </a:r>
            <a:r>
              <a:rPr kumimoji="1" lang="ja-JP" altLang="en-US" sz="1200" b="0" kern="1200">
                <a:solidFill>
                  <a:schemeClr val="tx1"/>
                </a:solidFill>
                <a:effectLst/>
                <a:latin typeface="+mn-lt"/>
                <a:ea typeface="+mn-ea"/>
                <a:cs typeface="+mn-cs"/>
              </a:rPr>
              <a:t>名の評価者のうち，</a:t>
            </a:r>
            <a:r>
              <a:rPr kumimoji="1" lang="en-US" altLang="ja-JP" sz="1200" b="0" kern="1200" dirty="0">
                <a:solidFill>
                  <a:schemeClr val="tx1"/>
                </a:solidFill>
                <a:effectLst/>
                <a:latin typeface="+mn-lt"/>
                <a:ea typeface="+mn-ea"/>
                <a:cs typeface="+mn-cs"/>
              </a:rPr>
              <a:t>6</a:t>
            </a:r>
            <a:r>
              <a:rPr kumimoji="1" lang="ja-JP" altLang="en-US" sz="1200" b="0" kern="1200">
                <a:solidFill>
                  <a:schemeClr val="tx1"/>
                </a:solidFill>
                <a:effectLst/>
                <a:latin typeface="+mn-lt"/>
                <a:ea typeface="+mn-ea"/>
                <a:cs typeface="+mn-cs"/>
              </a:rPr>
              <a:t>人に個別に指示を与え，人為的に評価者バイアスのあるデータを作成しました．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また，指示を与えた評価者の結果には色をつけています．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図から，評価者によって変化の傾きや度合いが違うことがわかります．また，指示を与えた評価者はその指示通りのバイアスを推定できていることがわかります．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例えば，黒色の線で表されている評価者には，日ごとに厳しさをあげて採点するという指示を与えましたが，グラフより，厳しさパラメータの値が徐々に上昇していることがわかります．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このことから，この評価者が想定通りに採点をしており，提案モデルによって，その変化が捉えられていることがわかりました．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また，指示を与えていない評価者の結果を見ても，人によって厳しさの変化度合いが異なることがわかります．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を用いました．どちらの場合も，値が小さい方が適したモデルであるということを示します．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今回は，既存モデルとの比較に加え，既存モデルから提案モデルへのいくつかの変更点の中でどの変更が効果を持っていたかを確認するために，記載の</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つのモデルとの比較を行います．</a:t>
            </a:r>
          </a:p>
          <a:p>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つ目の比較モデルは，提案モデルの得点別の厳しさパラメータ</a:t>
            </a:r>
            <a:r>
              <a:rPr kumimoji="1" lang="en-US" altLang="ja-JP" sz="1200" b="0" kern="1200" dirty="0" err="1">
                <a:solidFill>
                  <a:schemeClr val="tx1"/>
                </a:solidFill>
                <a:effectLst/>
                <a:latin typeface="+mn-lt"/>
                <a:ea typeface="+mn-ea"/>
                <a:cs typeface="+mn-cs"/>
              </a:rPr>
              <a:t>d_rk</a:t>
            </a:r>
            <a:r>
              <a:rPr kumimoji="1" lang="ja-JP" altLang="en-US" sz="1200" b="0" kern="1200">
                <a:solidFill>
                  <a:schemeClr val="tx1"/>
                </a:solidFill>
                <a:effectLst/>
                <a:latin typeface="+mn-lt"/>
                <a:ea typeface="+mn-ea"/>
                <a:cs typeface="+mn-cs"/>
              </a:rPr>
              <a:t>を評価者特性を考慮しないものに入れ替えたモデルです．</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つめの比較モデルは，提案モデルの評価者の厳しさパラメータ</a:t>
            </a:r>
            <a:r>
              <a:rPr kumimoji="1" lang="en-US" altLang="ja-JP" sz="1200" b="0" kern="1200" dirty="0" err="1">
                <a:solidFill>
                  <a:schemeClr val="tx1"/>
                </a:solidFill>
                <a:effectLst/>
                <a:latin typeface="+mn-lt"/>
                <a:ea typeface="+mn-ea"/>
                <a:cs typeface="+mn-cs"/>
              </a:rPr>
              <a:t>beta_rt</a:t>
            </a:r>
            <a:r>
              <a:rPr kumimoji="1" lang="ja-JP" altLang="en-US" sz="1200" b="0" kern="1200">
                <a:solidFill>
                  <a:schemeClr val="tx1"/>
                </a:solidFill>
                <a:effectLst/>
                <a:latin typeface="+mn-lt"/>
                <a:ea typeface="+mn-ea"/>
                <a:cs typeface="+mn-cs"/>
              </a:rPr>
              <a:t>を，既存モデルのものに入れ替えたモデルです．</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つ目の比較モデルは，提案モデルの評価者の一貫性パラメータ</a:t>
            </a:r>
            <a:r>
              <a:rPr kumimoji="1" lang="en-US" altLang="ja-JP" sz="1200" b="0" kern="1200" dirty="0" err="1">
                <a:solidFill>
                  <a:schemeClr val="tx1"/>
                </a:solidFill>
                <a:effectLst/>
                <a:latin typeface="+mn-lt"/>
                <a:ea typeface="+mn-ea"/>
                <a:cs typeface="+mn-cs"/>
              </a:rPr>
              <a:t>alpha_r</a:t>
            </a:r>
            <a:r>
              <a:rPr kumimoji="1" lang="ja-JP" altLang="en-US" sz="1200" b="0" kern="1200">
                <a:solidFill>
                  <a:schemeClr val="tx1"/>
                </a:solidFill>
                <a:effectLst/>
                <a:latin typeface="+mn-lt"/>
                <a:ea typeface="+mn-ea"/>
                <a:cs typeface="+mn-cs"/>
              </a:rPr>
              <a:t>を削除したモデルです．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また，今回は，全ての評価者のデータを使用した場合と，指示を与えた評価者を除外したデータを使用した場合，</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それぞれについて情報量基準を求めました．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17</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それぞれの最小値を赤色で示しています．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表から，</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の値を比較すると，提案モデルが最適モデルとして選択されたことが確認できます．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これにより，提案モデルでは既存モデルよりも時間区分における評価者特性の依存関係に加え，</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評価者の一貫性や得点別の厳しさを表現できるようになり，データへの当てはまりが良くなっていることがわかります．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次に，</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の値を比較すると，提案モデルから評価者の一貫性パラメータ</a:t>
            </a:r>
            <a:r>
              <a:rPr kumimoji="1" lang="en-US" altLang="ja-JP" sz="1200" b="0" kern="1200" dirty="0" err="1">
                <a:solidFill>
                  <a:schemeClr val="tx1"/>
                </a:solidFill>
                <a:effectLst/>
                <a:latin typeface="+mn-lt"/>
                <a:ea typeface="+mn-ea"/>
                <a:cs typeface="+mn-cs"/>
              </a:rPr>
              <a:t>alpha_r</a:t>
            </a:r>
            <a:r>
              <a:rPr kumimoji="1" lang="ja-JP" altLang="en-US" sz="1200" b="0" kern="1200">
                <a:solidFill>
                  <a:schemeClr val="tx1"/>
                </a:solidFill>
                <a:effectLst/>
                <a:latin typeface="+mn-lt"/>
                <a:ea typeface="+mn-ea"/>
                <a:cs typeface="+mn-cs"/>
              </a:rPr>
              <a:t>を抜いたモデルと，提案モデルの得点別の厳しさパラメータ</a:t>
            </a:r>
            <a:r>
              <a:rPr kumimoji="1" lang="en-US" altLang="ja-JP" sz="1200" b="0" kern="1200" dirty="0" err="1">
                <a:solidFill>
                  <a:schemeClr val="tx1"/>
                </a:solidFill>
                <a:effectLst/>
                <a:latin typeface="+mn-lt"/>
                <a:ea typeface="+mn-ea"/>
                <a:cs typeface="+mn-cs"/>
              </a:rPr>
              <a:t>d_rk</a:t>
            </a:r>
            <a:r>
              <a:rPr kumimoji="1" lang="ja-JP" altLang="en-US" sz="1200" b="0" kern="1200">
                <a:solidFill>
                  <a:schemeClr val="tx1"/>
                </a:solidFill>
                <a:effectLst/>
                <a:latin typeface="+mn-lt"/>
                <a:ea typeface="+mn-ea"/>
                <a:cs typeface="+mn-cs"/>
              </a:rPr>
              <a:t>を，評価者特性を考慮しないものに変更したモデルが最も高い性能を示しており，</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提案モデルより単純なモデルが最適なモデルとして選択されていることがわかります．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一方で，評価者の厳しさパラメータを既存モデルのものに差し替えたモデルよりも提案モデルの性能が高いことから，</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提案モデルの最大の特徴である，評価者の時間区分ごとの厳しさパラメータ</a:t>
            </a:r>
            <a:r>
              <a:rPr kumimoji="1" lang="en-US" altLang="ja-JP" sz="1200" b="0" kern="1200" dirty="0" err="1">
                <a:solidFill>
                  <a:schemeClr val="tx1"/>
                </a:solidFill>
                <a:effectLst/>
                <a:latin typeface="+mn-lt"/>
                <a:ea typeface="+mn-ea"/>
                <a:cs typeface="+mn-cs"/>
              </a:rPr>
              <a:t>beta_rt</a:t>
            </a:r>
            <a:r>
              <a:rPr kumimoji="1" lang="ja-JP" altLang="en-US" sz="1200" b="0" kern="1200">
                <a:solidFill>
                  <a:schemeClr val="tx1"/>
                </a:solidFill>
                <a:effectLst/>
                <a:latin typeface="+mn-lt"/>
                <a:ea typeface="+mn-ea"/>
                <a:cs typeface="+mn-cs"/>
              </a:rPr>
              <a:t>を導入したことの有効性は確認できます．</a:t>
            </a:r>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169275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本研究では，時間区分ごとの評価者の厳しさを推定できる新しい</a:t>
            </a:r>
            <a:r>
              <a:rPr kumimoji="1" lang="en" altLang="ja-JP" sz="1200" b="0" kern="1200" dirty="0">
                <a:solidFill>
                  <a:schemeClr val="tx1"/>
                </a:solidFill>
                <a:effectLst/>
                <a:latin typeface="+mn-lt"/>
                <a:ea typeface="+mn-ea"/>
                <a:cs typeface="+mn-cs"/>
              </a:rPr>
              <a:t>IRT</a:t>
            </a:r>
            <a:r>
              <a:rPr kumimoji="1" lang="ja-JP" altLang="en-US" sz="1200" b="0" kern="1200">
                <a:solidFill>
                  <a:schemeClr val="tx1"/>
                </a:solidFill>
                <a:effectLst/>
                <a:latin typeface="+mn-lt"/>
                <a:ea typeface="+mn-ea"/>
                <a:cs typeface="+mn-cs"/>
              </a:rPr>
              <a:t>モデルを提案しました．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また，シミュレーション実験と実データを用いた実験では，提案モデルが評価者の時間区分ごとの厳しさを考慮した高精度な能力推定が実現できることを従来のモデルとの比較により示しました．</a:t>
            </a: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なお，今回提案したモデルは課題数</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の問題を想定しており，課題ごとの特性を考慮することが出来ていません．</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そのため，今後の課題としては，課題パラメータを追加して課題ごとの特性を考慮したモデルを作ることが挙げられます．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発表は以上です．ありがとうございました．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パフォーマンス評価では，評価者の一貫性や厳しさの違い，各得点の使用傾向の差などにより，採点に偏りが出てしまうことがあり，このことが評価の信頼性低下の要因となります．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このような問題は，大学入試や資格試験，教育現場におけるレポート課題など，さまざまなパフォーマンス評価場面で起こり得ます．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この問題を解決するために，項目反応理論と呼ばれる数理モデルの使用が注目されています．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さらに近年，このような項目反応モデルを，評価者の特性を考慮できるように拡張した手法が提案されています．</a:t>
            </a:r>
            <a:endParaRPr kumimoji="1" lang="en-US" altLang="ja-JP" sz="1200" b="0" kern="1200" dirty="0">
              <a:solidFill>
                <a:schemeClr val="tx1"/>
              </a:solidFill>
              <a:effectLst/>
              <a:latin typeface="+mn-lt"/>
              <a:ea typeface="+mn-ea"/>
              <a:cs typeface="+mn-cs"/>
            </a:endParaRPr>
          </a:p>
          <a:p>
            <a:endParaRPr kumimoji="1" lang="ja-JP" altLang="en-US" sz="1200" b="0" kern="1200">
              <a:solidFill>
                <a:srgbClr val="FF0000"/>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また 提案モデルでは</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が直前の時間区分での厳しさ</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r,t−1 </a:t>
            </a:r>
            <a:r>
              <a:rPr kumimoji="1" lang="ja-JP" altLang="en-US" sz="1200" kern="1200">
                <a:solidFill>
                  <a:schemeClr val="tx1"/>
                </a:solidFill>
                <a:effectLst/>
                <a:latin typeface="+mn-lt"/>
                <a:ea typeface="+mn-ea"/>
                <a:cs typeface="+mn-cs"/>
              </a:rPr>
              <a:t>に依存して決まるように分布を設定</a:t>
            </a:r>
          </a:p>
          <a:p>
            <a:r>
              <a:rPr kumimoji="1" lang="ja-JP" altLang="en-US" sz="1200" kern="1200">
                <a:solidFill>
                  <a:schemeClr val="tx1"/>
                </a:solidFill>
                <a:effectLst/>
                <a:latin typeface="+mn-lt"/>
                <a:ea typeface="+mn-ea"/>
                <a:cs typeface="+mn-cs"/>
              </a:rPr>
              <a:t>している ただし 一般に評価者の厳しさは直前の時間区分から大きくは変動しないと えられるため </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a:t>
            </a:r>
          </a:p>
          <a:p>
            <a:r>
              <a:rPr kumimoji="1" lang="ja-JP" altLang="en-US" sz="1200" kern="1200">
                <a:solidFill>
                  <a:schemeClr val="tx1"/>
                </a:solidFill>
                <a:effectLst/>
                <a:latin typeface="+mn-lt"/>
                <a:ea typeface="+mn-ea"/>
                <a:cs typeface="+mn-cs"/>
              </a:rPr>
              <a:t>分布の標準偏差</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に対しては その推定値が小さくなるような事前分布を採用している</a:t>
            </a: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21</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24</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27</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れらのモデルは，受験者の能力と課題の困難度の他に，評価者の厳しさや一貫性の違い，各得点の使用傾向の差などをパラメータとして加えたモデルであり，これを利用することで評価者の特性差の影響を考慮した受験者の能力推定が可能となり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今回は，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err="1">
                <a:solidFill>
                  <a:schemeClr val="tx1"/>
                </a:solidFill>
                <a:effectLst/>
                <a:latin typeface="+mn-lt"/>
                <a:ea typeface="+mn-ea"/>
                <a:cs typeface="+mn-cs"/>
              </a:rPr>
              <a:t>alpha_r</a:t>
            </a:r>
            <a:r>
              <a:rPr kumimoji="1" lang="ja-JP" altLang="en-US" sz="1200" kern="1200">
                <a:solidFill>
                  <a:schemeClr val="tx1"/>
                </a:solidFill>
                <a:effectLst/>
                <a:latin typeface="+mn-lt"/>
                <a:ea typeface="+mn-ea"/>
                <a:cs typeface="+mn-cs"/>
              </a:rPr>
              <a:t>が評価者の一貫性，</a:t>
            </a:r>
            <a:r>
              <a:rPr kumimoji="1" lang="en-US" altLang="ja-JP" sz="1200" kern="1200" dirty="0" err="1">
                <a:solidFill>
                  <a:schemeClr val="tx1"/>
                </a:solidFill>
                <a:effectLst/>
                <a:latin typeface="+mn-lt"/>
                <a:ea typeface="+mn-ea"/>
                <a:cs typeface="+mn-cs"/>
              </a:rPr>
              <a:t>beta_r</a:t>
            </a:r>
            <a:r>
              <a:rPr kumimoji="1" lang="ja-JP" altLang="en-US" sz="1200" kern="1200">
                <a:solidFill>
                  <a:schemeClr val="tx1"/>
                </a:solidFill>
                <a:effectLst/>
                <a:latin typeface="+mn-lt"/>
                <a:ea typeface="+mn-ea"/>
                <a:cs typeface="+mn-cs"/>
              </a:rPr>
              <a:t>が評価者の厳しさ，</a:t>
            </a:r>
            <a:r>
              <a:rPr kumimoji="1" lang="en-US" altLang="ja-JP" sz="1200" kern="1200" dirty="0" err="1">
                <a:solidFill>
                  <a:schemeClr val="tx1"/>
                </a:solidFill>
                <a:effectLst/>
                <a:latin typeface="+mn-lt"/>
                <a:ea typeface="+mn-ea"/>
                <a:cs typeface="+mn-cs"/>
              </a:rPr>
              <a:t>d_rm</a:t>
            </a:r>
            <a:r>
              <a:rPr kumimoji="1" lang="ja-JP" altLang="en-US" sz="1200" kern="1200">
                <a:solidFill>
                  <a:schemeClr val="tx1"/>
                </a:solidFill>
                <a:effectLst/>
                <a:latin typeface="+mn-lt"/>
                <a:ea typeface="+mn-ea"/>
                <a:cs typeface="+mn-cs"/>
              </a:rPr>
              <a:t>評価者の得点別の厳しさを表す評価者パラメータであり，</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が受検者の能力を表す受検者パラメータです．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どうやって推定するの</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得点をデータとして，その得点が得られるためのパラメータとして最も確率が高いものを選択する的な</a:t>
            </a:r>
            <a:r>
              <a:rPr kumimoji="1" lang="en-US" altLang="ja-JP"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分布はその制約？考えられるパラメータの幅を狭くすることで収束できるようにしてる的な？</a:t>
            </a:r>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一方で，このモデルは評価者の特性が評価中に変化しないことを仮定していますが，多数の受検者を長時間かけて採点するような場合，評価者の特性が採点の過程で変化する評価者ドリフト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US" sz="1200" b="0" kern="1200">
                <a:solidFill>
                  <a:schemeClr val="tx1"/>
                </a:solidFill>
                <a:effectLst/>
                <a:latin typeface="+mn-lt"/>
                <a:ea typeface="+mn-ea"/>
                <a:cs typeface="+mn-cs"/>
              </a:rPr>
              <a:t>と呼ばれる現象がしばしば生じます．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例えば，採点を数日間に分けて行ったとして，</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日目より</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日目の方が厳しく採点してしまったり，日によって厳しさがばらけてしまう，という問題が発生することがあります．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このモデルでは，一連の採点データを一定の時間区分で分割したデータを用いています．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具体的には，図のように，評価者が採点した順にデータを並べ，データ全体をいくつかの時間区分数に分割し，時間区分を表すインデックスを付与しています</a:t>
            </a:r>
          </a:p>
          <a:p>
            <a:r>
              <a:rPr kumimoji="1" lang="ja-JP" altLang="en-US"/>
              <a:t>以降では，このインデックスのことを</a:t>
            </a:r>
            <a:r>
              <a:rPr kumimoji="1" lang="en-US" altLang="ja-JP" dirty="0" err="1"/>
              <a:t>TimeID</a:t>
            </a:r>
            <a:r>
              <a:rPr kumimoji="1" lang="ja-JP" altLang="en-US"/>
              <a:t>と呼びます．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このモデルは，評価者の厳しさを，初期の厳しさを表す</a:t>
            </a:r>
            <a:r>
              <a:rPr kumimoji="1" lang="en-US" altLang="ja-JP" dirty="0" err="1"/>
              <a:t>beta_r</a:t>
            </a:r>
            <a:r>
              <a:rPr kumimoji="1" lang="ja-JP" altLang="en-US"/>
              <a:t>と厳しさの変化の傾きを表す</a:t>
            </a:r>
            <a:r>
              <a:rPr kumimoji="1" lang="en-US" altLang="ja-JP" dirty="0" err="1"/>
              <a:t>pai_r</a:t>
            </a:r>
            <a:r>
              <a:rPr kumimoji="1" lang="ja-JP" altLang="en-US"/>
              <a:t>の</a:t>
            </a:r>
            <a:r>
              <a:rPr kumimoji="1" lang="en-US" altLang="ja-JP" dirty="0"/>
              <a:t>2</a:t>
            </a:r>
            <a:r>
              <a:rPr kumimoji="1" lang="ja-JP" altLang="en-US"/>
              <a:t>つのパラメータを用いて表しています．</a:t>
            </a:r>
            <a:endParaRPr kumimoji="1" lang="en-US" altLang="ja-JP" dirty="0"/>
          </a:p>
          <a:p>
            <a:r>
              <a:rPr kumimoji="1" lang="ja-JP" altLang="en-US"/>
              <a:t>重要なのは厳しさの変化の傾きを表す</a:t>
            </a:r>
            <a:r>
              <a:rPr kumimoji="1" lang="en-US" altLang="ja-JP" dirty="0" err="1"/>
              <a:t>pai_r</a:t>
            </a:r>
            <a:r>
              <a:rPr kumimoji="1" lang="ja-JP" altLang="en-US"/>
              <a:t>で，このパラメータにより，評価者の厳しさの変化の度合いがわかります．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一方で，このモデルの課題は，評価者特性の変化を直線的にしか捉えることができないという点にあります．</a:t>
            </a:r>
            <a:endParaRPr kumimoji="1" lang="en-US" altLang="ja-JP" dirty="0"/>
          </a:p>
          <a:p>
            <a:r>
              <a:rPr kumimoji="1" lang="ja-JP" altLang="en-US"/>
              <a:t>既存モデルの式の中の，厳しさの部分に注目すると，初期値＋傾き</a:t>
            </a:r>
            <a:r>
              <a:rPr kumimoji="1" lang="en-US" altLang="ja-JP" dirty="0"/>
              <a:t>×</a:t>
            </a:r>
            <a:r>
              <a:rPr kumimoji="1" lang="en-US" altLang="ja-JP" dirty="0" err="1"/>
              <a:t>TimeID</a:t>
            </a:r>
            <a:r>
              <a:rPr kumimoji="1" lang="ja-JP" altLang="en-US"/>
              <a:t>という形になっており，一次関数のような，線形変化を表す式になっていることがわかります．</a:t>
            </a:r>
            <a:endParaRPr kumimoji="1" lang="en-US" altLang="ja-JP" dirty="0"/>
          </a:p>
          <a:p>
            <a:r>
              <a:rPr kumimoji="1" lang="ja-JP" altLang="en-US"/>
              <a:t>この課題を解決するため，本研究では時間区分ごとの評価者の厳しさを推定できる新しい項目反応モデルを提案します．</a:t>
            </a:r>
            <a:endParaRPr kumimoji="1" lang="en-US" altLang="ja-JP" dirty="0"/>
          </a:p>
          <a:p>
            <a:r>
              <a:rPr kumimoji="1" lang="ja-JP" altLang="en-US"/>
              <a:t>具体的には，各時間区分における評価者の厳しさパラメータを導入し，このパラメータにマルコフ性を仮定して推定するモデルを提案します．</a:t>
            </a:r>
            <a:endParaRPr kumimoji="1" lang="en-US" altLang="ja-JP" dirty="0"/>
          </a:p>
          <a:p>
            <a:r>
              <a:rPr kumimoji="1" lang="ja-JP" altLang="en-US"/>
              <a:t>これにより，時間区分ごとの評価者特性の変化をより柔軟に推定することができるため，</a:t>
            </a:r>
            <a:endParaRPr kumimoji="1" lang="en-US" altLang="ja-JP" dirty="0"/>
          </a:p>
          <a:p>
            <a:r>
              <a:rPr kumimoji="1" lang="ja-JP" altLang="en-US"/>
              <a:t>データへのモデル適合度が向上し，モデルの性能が改選すると考えられます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という，時間区分ごとの評価者の厳しさを表すパラメータを導入している点です．</a:t>
            </a:r>
            <a:endParaRPr kumimoji="1" lang="en-US" altLang="ja-JP" sz="120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これにより，時間区分ごとの評価者特性の変化を捉えることができ，モデルの性能が改善すると考えられます．</a:t>
            </a:r>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2022/2/21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8D603-8B16-4447-B542-3165CD43DB9F}"/>
              </a:ext>
            </a:extLst>
          </p:cNvPr>
          <p:cNvSpPr>
            <a:spLocks noGrp="1"/>
          </p:cNvSpPr>
          <p:nvPr>
            <p:ph type="title"/>
          </p:nvPr>
        </p:nvSpPr>
        <p:spPr/>
        <p:txBody>
          <a:bodyPr/>
          <a:lstStyle/>
          <a:p>
            <a:r>
              <a:rPr kumimoji="1" lang="ja-JP" altLang="en-US"/>
              <a:t>シミュレーション実験</a:t>
            </a:r>
          </a:p>
        </p:txBody>
      </p:sp>
      <p:sp>
        <p:nvSpPr>
          <p:cNvPr id="3" name="テキスト プレースホルダー 2">
            <a:extLst>
              <a:ext uri="{FF2B5EF4-FFF2-40B4-BE49-F238E27FC236}">
                <a16:creationId xmlns:a16="http://schemas.microsoft.com/office/drawing/2014/main" id="{4D52831E-84C2-854B-B524-7EA4E96A521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5067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normAutofit/>
          </a:bodyPr>
          <a:lstStyle/>
          <a:p>
            <a:pPr lvl="0">
              <a:lnSpc>
                <a:spcPct val="100000"/>
              </a:lnSpc>
              <a:spcBef>
                <a:spcPts val="0"/>
              </a:spcBef>
              <a:defRPr/>
            </a:pPr>
            <a:r>
              <a:rPr lang="en-US" altLang="ja-JP" dirty="0"/>
              <a:t>MCMC</a:t>
            </a:r>
            <a:r>
              <a:rPr lang="ja-JP" altLang="en-US"/>
              <a:t>によるパラメータ推定精度評価</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fontScale="92500"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endParaRPr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1676407190"/>
                  </p:ext>
                </p:extLst>
              </p:nvPr>
            </p:nvGraphicFramePr>
            <p:xfrm>
              <a:off x="1806874"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1676407190"/>
                  </p:ext>
                </p:extLst>
              </p:nvPr>
            </p:nvGraphicFramePr>
            <p:xfrm>
              <a:off x="1806874"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4348"/>
                          </a:stretch>
                        </a:blipFill>
                      </a:tcPr>
                    </a:tc>
                    <a:tc>
                      <a:txBody>
                        <a:bodyPr/>
                        <a:lstStyle/>
                        <a:p>
                          <a:endParaRPr lang="ja-JP"/>
                        </a:p>
                      </a:txBody>
                      <a:tcPr marL="9525" marR="9525" marT="9525" marB="0" anchor="ctr">
                        <a:blipFill>
                          <a:blip r:embed="rId3"/>
                          <a:stretch>
                            <a:fillRect l="-404918" t="-104348" r="-608197" b="-1004348"/>
                          </a:stretch>
                        </a:blipFill>
                      </a:tcPr>
                    </a:tc>
                    <a:tc>
                      <a:txBody>
                        <a:bodyPr/>
                        <a:lstStyle/>
                        <a:p>
                          <a:endParaRPr lang="ja-JP"/>
                        </a:p>
                      </a:txBody>
                      <a:tcPr marL="9525" marR="9525" marT="9525" marB="0" anchor="ctr">
                        <a:blipFill>
                          <a:blip r:embed="rId3"/>
                          <a:stretch>
                            <a:fillRect l="-496774" t="-104348" r="-498387" b="-1004348"/>
                          </a:stretch>
                        </a:blipFill>
                      </a:tcPr>
                    </a:tc>
                    <a:tc>
                      <a:txBody>
                        <a:bodyPr/>
                        <a:lstStyle/>
                        <a:p>
                          <a:endParaRPr lang="ja-JP"/>
                        </a:p>
                      </a:txBody>
                      <a:tcPr marL="9525" marR="9525" marT="9525" marB="0" anchor="ctr">
                        <a:blipFill>
                          <a:blip r:embed="rId3"/>
                          <a:stretch>
                            <a:fillRect l="-606557" t="-104348" r="-406557" b="-1004348"/>
                          </a:stretch>
                        </a:blipFill>
                      </a:tcPr>
                    </a:tc>
                    <a:tc>
                      <a:txBody>
                        <a:bodyPr/>
                        <a:lstStyle/>
                        <a:p>
                          <a:endParaRPr lang="ja-JP"/>
                        </a:p>
                      </a:txBody>
                      <a:tcPr marL="9525" marR="9525" marT="9525" marB="0" anchor="ctr">
                        <a:blipFill>
                          <a:blip r:embed="rId3"/>
                          <a:stretch>
                            <a:fillRect l="-695161" t="-104348" r="-300000" b="-1004348"/>
                          </a:stretch>
                        </a:blipFill>
                      </a:tcPr>
                    </a:tc>
                    <a:tc>
                      <a:txBody>
                        <a:bodyPr/>
                        <a:lstStyle/>
                        <a:p>
                          <a:endParaRPr lang="ja-JP"/>
                        </a:p>
                      </a:txBody>
                      <a:tcPr marL="9525" marR="9525" marT="9525" marB="0" anchor="ctr">
                        <a:blipFill>
                          <a:blip r:embed="rId3"/>
                          <a:stretch>
                            <a:fillRect l="-808197" t="-104348" r="-204918" b="-1004348"/>
                          </a:stretch>
                        </a:blipFill>
                      </a:tcPr>
                    </a:tc>
                    <a:tc>
                      <a:txBody>
                        <a:bodyPr/>
                        <a:lstStyle/>
                        <a:p>
                          <a:endParaRPr lang="ja-JP"/>
                        </a:p>
                      </a:txBody>
                      <a:tcPr marL="9525" marR="9525" marT="9525" marB="0" anchor="ctr">
                        <a:blipFill>
                          <a:blip r:embed="rId3"/>
                          <a:stretch>
                            <a:fillRect l="-893548" t="-104348" r="-101613" b="-1004348"/>
                          </a:stretch>
                        </a:blipFill>
                      </a:tcPr>
                    </a:tc>
                    <a:tc>
                      <a:txBody>
                        <a:bodyPr/>
                        <a:lstStyle/>
                        <a:p>
                          <a:endParaRPr lang="ja-JP"/>
                        </a:p>
                      </a:txBody>
                      <a:tcPr marL="9525" marR="9525" marT="9525" marB="0" anchor="ctr">
                        <a:blipFill>
                          <a:blip r:embed="rId3"/>
                          <a:stretch>
                            <a:fillRect l="-1009836" t="-104348" r="-3279" b="-1004348"/>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xmlns="">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pic>
        <p:nvPicPr>
          <p:cNvPr id="11" name="図 10">
            <a:extLst>
              <a:ext uri="{FF2B5EF4-FFF2-40B4-BE49-F238E27FC236}">
                <a16:creationId xmlns:a16="http://schemas.microsoft.com/office/drawing/2014/main" id="{4E5520C5-A6DE-B94D-B920-E37EA874783C}"/>
              </a:ext>
            </a:extLst>
          </p:cNvPr>
          <p:cNvPicPr>
            <a:picLocks noChangeAspect="1"/>
          </p:cNvPicPr>
          <p:nvPr/>
        </p:nvPicPr>
        <p:blipFill>
          <a:blip r:embed="rId5"/>
          <a:stretch>
            <a:fillRect/>
          </a:stretch>
        </p:blipFill>
        <p:spPr>
          <a:xfrm>
            <a:off x="5717633" y="681037"/>
            <a:ext cx="5177109" cy="4495152"/>
          </a:xfrm>
          <a:prstGeom prst="rect">
            <a:avLst/>
          </a:prstGeom>
        </p:spPr>
      </p:pic>
    </p:spTree>
    <p:extLst>
      <p:ext uri="{BB962C8B-B14F-4D97-AF65-F5344CB8AC3E}">
        <p14:creationId xmlns:p14="http://schemas.microsoft.com/office/powerpoint/2010/main" val="406977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19162-1715-174F-A2B2-E9E95944422B}"/>
              </a:ext>
            </a:extLst>
          </p:cNvPr>
          <p:cNvSpPr>
            <a:spLocks noGrp="1"/>
          </p:cNvSpPr>
          <p:nvPr>
            <p:ph type="title"/>
          </p:nvPr>
        </p:nvSpPr>
        <p:spPr/>
        <p:txBody>
          <a:bodyPr/>
          <a:lstStyle/>
          <a:p>
            <a:r>
              <a:rPr kumimoji="1" lang="ja-JP" altLang="en-US"/>
              <a:t>実データ実験</a:t>
            </a:r>
          </a:p>
        </p:txBody>
      </p:sp>
      <p:sp>
        <p:nvSpPr>
          <p:cNvPr id="3" name="テキスト プレースホルダー 2">
            <a:extLst>
              <a:ext uri="{FF2B5EF4-FFF2-40B4-BE49-F238E27FC236}">
                <a16:creationId xmlns:a16="http://schemas.microsoft.com/office/drawing/2014/main" id="{12CFFC7C-7EF9-1146-AF07-81D9FEA084B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9185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使用したデータ</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en-US" altLang="ja-JP" dirty="0"/>
              <a:t>4</a:t>
            </a:r>
            <a:r>
              <a:rPr lang="ja-JP" altLang="en-US"/>
              <a:t>日間に分けて採点したデータを使用する．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kumimoji="1" lang="ja-JP" altLang="en-US"/>
          </a:p>
        </p:txBody>
      </p:sp>
    </p:spTree>
    <p:extLst>
      <p:ext uri="{BB962C8B-B14F-4D97-AF65-F5344CB8AC3E}">
        <p14:creationId xmlns:p14="http://schemas.microsoft.com/office/powerpoint/2010/main" val="412109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xmlns="">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
        <p:nvSpPr>
          <p:cNvPr id="4" name="正方形/長方形 3">
            <a:extLst>
              <a:ext uri="{FF2B5EF4-FFF2-40B4-BE49-F238E27FC236}">
                <a16:creationId xmlns:a16="http://schemas.microsoft.com/office/drawing/2014/main" id="{B11008EA-89E6-AA4A-9137-990D69B29E75}"/>
              </a:ext>
            </a:extLst>
          </p:cNvPr>
          <p:cNvSpPr/>
          <p:nvPr/>
        </p:nvSpPr>
        <p:spPr>
          <a:xfrm>
            <a:off x="824940" y="2620537"/>
            <a:ext cx="390543" cy="138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02AEE9-1B5E-814F-AFD7-83A63ED9DD27}"/>
                  </a:ext>
                </a:extLst>
              </p:cNvPr>
              <p:cNvSpPr txBox="1"/>
              <p:nvPr/>
            </p:nvSpPr>
            <p:spPr>
              <a:xfrm>
                <a:off x="415257" y="3136612"/>
                <a:ext cx="120990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ea typeface="Cambria Math" panose="02040503050406030204" pitchFamily="18" charset="0"/>
                            </a:rPr>
                          </m:ctrlPr>
                        </m:sSubPr>
                        <m:e>
                          <m:r>
                            <a:rPr lang="en-US" altLang="ja-JP" sz="3200" i="1">
                              <a:solidFill>
                                <a:schemeClr val="tx1"/>
                              </a:solidFill>
                              <a:latin typeface="Cambria Math" panose="02040503050406030204" pitchFamily="18" charset="0"/>
                              <a:ea typeface="Cambria Math" panose="02040503050406030204" pitchFamily="18" charset="0"/>
                            </a:rPr>
                            <m:t>𝛽</m:t>
                          </m:r>
                        </m:e>
                        <m:sub>
                          <m:r>
                            <a:rPr lang="en-US" altLang="ja-JP" sz="3200" i="1">
                              <a:solidFill>
                                <a:schemeClr val="tx1"/>
                              </a:solidFill>
                              <a:latin typeface="Cambria Math" panose="02040503050406030204" pitchFamily="18" charset="0"/>
                              <a:ea typeface="Cambria Math" panose="02040503050406030204" pitchFamily="18" charset="0"/>
                            </a:rPr>
                            <m:t>𝑟𝑡</m:t>
                          </m:r>
                        </m:sub>
                      </m:sSub>
                    </m:oMath>
                  </m:oMathPara>
                </a14:m>
                <a:endParaRPr lang="ja-JP" altLang="en-US" sz="3200">
                  <a:solidFill>
                    <a:schemeClr val="tx1"/>
                  </a:solidFill>
                </a:endParaRPr>
              </a:p>
            </p:txBody>
          </p:sp>
        </mc:Choice>
        <mc:Fallback xmlns="">
          <p:sp>
            <p:nvSpPr>
              <p:cNvPr id="9" name="テキスト ボックス 8">
                <a:extLst>
                  <a:ext uri="{FF2B5EF4-FFF2-40B4-BE49-F238E27FC236}">
                    <a16:creationId xmlns:a16="http://schemas.microsoft.com/office/drawing/2014/main" id="{AA02AEE9-1B5E-814F-AFD7-83A63ED9DD27}"/>
                  </a:ext>
                </a:extLst>
              </p:cNvPr>
              <p:cNvSpPr txBox="1">
                <a:spLocks noRot="1" noChangeAspect="1" noMove="1" noResize="1" noEditPoints="1" noAdjustHandles="1" noChangeArrowheads="1" noChangeShapeType="1" noTextEdit="1"/>
              </p:cNvSpPr>
              <p:nvPr/>
            </p:nvSpPr>
            <p:spPr>
              <a:xfrm>
                <a:off x="415257" y="3136612"/>
                <a:ext cx="1209908" cy="584775"/>
              </a:xfrm>
              <a:prstGeom prst="rect">
                <a:avLst/>
              </a:prstGeom>
              <a:blipFill>
                <a:blip r:embed="rId5"/>
                <a:stretch>
                  <a:fillRect b="-217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099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538910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r>
                  <a:rPr kumimoji="1" lang="en-US" altLang="ja-JP" sz="2400" dirty="0"/>
                  <a:t>	</a:t>
                </a:r>
                <a:r>
                  <a:rPr kumimoji="1" lang="ja-JP" altLang="en-US" sz="2400"/>
                  <a:t>どちらも，値が小さい方が適したモデルであることを示す</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b="1"/>
                  <a:t>比較モデル</a:t>
                </a:r>
                <a:endParaRPr kumimoji="1" lang="en-US" altLang="ja-JP" sz="2400" b="1" dirty="0"/>
              </a:p>
              <a:p>
                <a:pPr marL="742950" lvl="1" indent="-285750">
                  <a:buFont typeface="Arial" panose="020B0604020202020204" pitchFamily="34" charset="0"/>
                  <a:buChar char="•"/>
                </a:pPr>
                <a:r>
                  <a:rPr kumimoji="1" lang="ja-JP" altLang="en-US" sz="2400"/>
                  <a:t>比較モデル</a:t>
                </a:r>
                <a:r>
                  <a:rPr kumimoji="1" lang="en-US" altLang="ja-JP" sz="2400" dirty="0"/>
                  <a:t>1</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𝑟𝑘</m:t>
                        </m:r>
                      </m:sub>
                    </m:sSub>
                  </m:oMath>
                </a14:m>
                <a:r>
                  <a:rPr kumimoji="1" lang="ja-JP" altLang="en-US" sz="240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𝑘</m:t>
                        </m:r>
                      </m:sub>
                    </m:sSub>
                  </m:oMath>
                </a14:m>
                <a:r>
                  <a:rPr kumimoji="1" lang="ja-JP" altLang="en-US" sz="240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2</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𝑟𝑡</m:t>
                        </m:r>
                      </m:sub>
                    </m:sSub>
                  </m:oMath>
                </a14:m>
                <a:r>
                  <a:rPr kumimoji="1" lang="ja-JP" altLang="en-US" sz="2400" dirty="0"/>
                  <a:t>を</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ja-JP" altLang="en-US" sz="2400" i="1" dirty="0" smtClean="0">
                            <a:latin typeface="Cambria Math" panose="02040503050406030204" pitchFamily="18" charset="0"/>
                          </a:rPr>
                          <m:t>𝛽</m:t>
                        </m:r>
                      </m:e>
                      <m:sub>
                        <m:r>
                          <a:rPr kumimoji="1" lang="en-US" altLang="ja-JP" sz="2400" b="0" i="1" dirty="0" smtClean="0">
                            <a:latin typeface="Cambria Math" panose="02040503050406030204" pitchFamily="18" charset="0"/>
                          </a:rPr>
                          <m:t>𝑟</m:t>
                        </m:r>
                      </m:sub>
                    </m:sSub>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𝜋</m:t>
                        </m:r>
                      </m:e>
                      <m:sub>
                        <m:r>
                          <a:rPr kumimoji="1" lang="en-US" altLang="ja-JP" sz="2400" b="0" i="1" dirty="0" smtClean="0">
                            <a:latin typeface="Cambria Math" panose="02040503050406030204" pitchFamily="18" charset="0"/>
                            <a:ea typeface="Cambria Math" panose="02040503050406030204" pitchFamily="18" charset="0"/>
                          </a:rPr>
                          <m:t>𝑟</m:t>
                        </m:r>
                      </m:sub>
                    </m:sSub>
                    <m:r>
                      <a:rPr kumimoji="1" lang="en-US" altLang="ja-JP" sz="2400" b="0" i="1" dirty="0" smtClean="0">
                        <a:latin typeface="Cambria Math" panose="02040503050406030204" pitchFamily="18" charset="0"/>
                        <a:ea typeface="Cambria Math" panose="02040503050406030204" pitchFamily="18" charset="0"/>
                      </a:rPr>
                      <m:t>𝑡</m:t>
                    </m:r>
                  </m:oMath>
                </a14:m>
                <a:r>
                  <a:rPr kumimoji="1" lang="en-US" altLang="ja-JP" sz="2400" dirty="0"/>
                  <a:t>(</a:t>
                </a:r>
                <a:r>
                  <a:rPr kumimoji="1" lang="ja-JP" altLang="en-US" sz="2400"/>
                  <a:t>既存モデルのもの</a:t>
                </a:r>
                <a:r>
                  <a:rPr kumimoji="1" lang="en-US" altLang="ja-JP" sz="2400" dirty="0"/>
                  <a:t>)</a:t>
                </a:r>
                <a:r>
                  <a:rPr kumimoji="1" lang="ja-JP" altLang="en-US" sz="2400" dirty="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3</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𝛼</m:t>
                        </m:r>
                      </m:e>
                      <m:sub>
                        <m:r>
                          <a:rPr kumimoji="1" lang="en-US" altLang="ja-JP" sz="2400" b="0" i="1" smtClean="0">
                            <a:latin typeface="Cambria Math" panose="02040503050406030204" pitchFamily="18" charset="0"/>
                          </a:rPr>
                          <m:t>𝑟</m:t>
                        </m:r>
                      </m:sub>
                    </m:sSub>
                  </m:oMath>
                </a14:m>
                <a:r>
                  <a:rPr kumimoji="1" lang="ja-JP" altLang="en-US" sz="2400" dirty="0"/>
                  <a:t>削除</a:t>
                </a:r>
                <a:endParaRPr kumimoji="1" lang="en-US" altLang="ja-JP" sz="2400" dirty="0"/>
              </a:p>
              <a:p>
                <a:pPr lvl="1"/>
                <a:endParaRPr kumimoji="1" lang="en-US" altLang="ja-JP" sz="2400" dirty="0"/>
              </a:p>
            </p:txBody>
          </p:sp>
        </mc:Choice>
        <mc:Fallback xmlns="">
          <p:sp>
            <p:nvSpPr>
              <p:cNvPr id="6" name="テキスト ボックス 5">
                <a:extLst>
                  <a:ext uri="{FF2B5EF4-FFF2-40B4-BE49-F238E27FC236}">
                    <a16:creationId xmlns:a16="http://schemas.microsoft.com/office/drawing/2014/main" id="{9DA14928-6C79-054A-AEA0-D5DC64935A7D}"/>
                  </a:ext>
                </a:extLst>
              </p:cNvPr>
              <p:cNvSpPr txBox="1">
                <a:spLocks noRot="1" noChangeAspect="1" noMove="1" noResize="1" noEditPoints="1" noAdjustHandles="1" noChangeArrowheads="1" noChangeShapeType="1" noTextEdit="1"/>
              </p:cNvSpPr>
              <p:nvPr/>
            </p:nvSpPr>
            <p:spPr>
              <a:xfrm>
                <a:off x="1147156" y="1612669"/>
                <a:ext cx="9468197" cy="5389104"/>
              </a:xfrm>
              <a:prstGeom prst="rect">
                <a:avLst/>
              </a:prstGeom>
              <a:blipFill>
                <a:blip r:embed="rId3"/>
                <a:stretch>
                  <a:fillRect l="-804" t="-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779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xmlns:a14="http://schemas.microsoft.com/office/drawing/2010/main">
        <mc:Choice Requires="a14">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Choice>
        <mc:Fallback xmlns="">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3"/>
                          <a:stretch>
                            <a:fillRect l="-94872" t="-3922" r="-250769" b="-131373"/>
                          </a:stretch>
                        </a:blipFill>
                      </a:tcPr>
                    </a:tc>
                    <a:tc>
                      <a:txBody>
                        <a:bodyPr/>
                        <a:lstStyle/>
                        <a:p>
                          <a:endParaRPr lang="ja-JP"/>
                        </a:p>
                      </a:txBody>
                      <a:tcPr>
                        <a:blipFill>
                          <a:blip r:embed="rId3"/>
                          <a:stretch>
                            <a:fillRect l="-178404" t="-3922" r="-129577" b="-131373"/>
                          </a:stretch>
                        </a:blipFill>
                      </a:tcPr>
                    </a:tc>
                    <a:tc>
                      <a:txBody>
                        <a:bodyPr/>
                        <a:lstStyle/>
                        <a:p>
                          <a:endParaRPr lang="ja-JP"/>
                        </a:p>
                      </a:txBody>
                      <a:tcPr>
                        <a:blipFill>
                          <a:blip r:embed="rId3"/>
                          <a:stretch>
                            <a:fillRect l="-372956" t="-3922" r="-73585" b="-131373"/>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304562">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258119">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04562">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Choice>
        <mc:Fallback xmlns="">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4"/>
                          <a:stretch>
                            <a:fillRect l="-96891" t="-3922" r="-253368" b="-129412"/>
                          </a:stretch>
                        </a:blipFill>
                      </a:tcPr>
                    </a:tc>
                    <a:tc>
                      <a:txBody>
                        <a:bodyPr/>
                        <a:lstStyle/>
                        <a:p>
                          <a:endParaRPr lang="ja-JP"/>
                        </a:p>
                      </a:txBody>
                      <a:tcPr>
                        <a:blipFill>
                          <a:blip r:embed="rId4"/>
                          <a:stretch>
                            <a:fillRect l="-181818" t="-3922" r="-133971" b="-129412"/>
                          </a:stretch>
                        </a:blipFill>
                      </a:tcPr>
                    </a:tc>
                    <a:tc>
                      <a:txBody>
                        <a:bodyPr/>
                        <a:lstStyle/>
                        <a:p>
                          <a:endParaRPr lang="ja-JP"/>
                        </a:p>
                      </a:txBody>
                      <a:tcPr>
                        <a:blipFill>
                          <a:blip r:embed="rId4"/>
                          <a:stretch>
                            <a:fillRect l="-370440" t="-3922" r="-76101" b="-129412"/>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365760">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65760">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Fallback>
      </mc:AlternateContent>
      <p:sp>
        <p:nvSpPr>
          <p:cNvPr id="9" name="テキスト ボックス 8">
            <a:extLst>
              <a:ext uri="{FF2B5EF4-FFF2-40B4-BE49-F238E27FC236}">
                <a16:creationId xmlns:a16="http://schemas.microsoft.com/office/drawing/2014/main" id="{0F75E8B7-5D67-0F48-89BB-B7B67CE7031C}"/>
              </a:ext>
            </a:extLst>
          </p:cNvPr>
          <p:cNvSpPr txBox="1"/>
          <p:nvPr/>
        </p:nvSpPr>
        <p:spPr>
          <a:xfrm>
            <a:off x="5086814" y="1690688"/>
            <a:ext cx="2018371" cy="369332"/>
          </a:xfrm>
          <a:prstGeom prst="rect">
            <a:avLst/>
          </a:prstGeom>
          <a:noFill/>
        </p:spPr>
        <p:txBody>
          <a:bodyPr wrap="square" rtlCol="0">
            <a:spAutoFit/>
          </a:bodyPr>
          <a:lstStyle/>
          <a:p>
            <a:r>
              <a:rPr kumimoji="1" lang="ja-JP" altLang="en-US"/>
              <a:t>全評価者のデータ</a:t>
            </a:r>
          </a:p>
        </p:txBody>
      </p:sp>
      <p:sp>
        <p:nvSpPr>
          <p:cNvPr id="10" name="テキスト ボックス 9">
            <a:extLst>
              <a:ext uri="{FF2B5EF4-FFF2-40B4-BE49-F238E27FC236}">
                <a16:creationId xmlns:a16="http://schemas.microsoft.com/office/drawing/2014/main" id="{3ACF93FE-0228-534C-BA85-4876351BDBF7}"/>
              </a:ext>
            </a:extLst>
          </p:cNvPr>
          <p:cNvSpPr txBox="1"/>
          <p:nvPr/>
        </p:nvSpPr>
        <p:spPr>
          <a:xfrm>
            <a:off x="4162191" y="3948088"/>
            <a:ext cx="3867616" cy="369332"/>
          </a:xfrm>
          <a:prstGeom prst="rect">
            <a:avLst/>
          </a:prstGeom>
          <a:noFill/>
        </p:spPr>
        <p:txBody>
          <a:bodyPr wrap="square" rtlCol="0">
            <a:spAutoFit/>
          </a:bodyPr>
          <a:lstStyle/>
          <a:p>
            <a:r>
              <a:rPr kumimoji="1" lang="ja-JP" altLang="en-US"/>
              <a:t>指示を与えた評価者を除いたデータ</a:t>
            </a:r>
          </a:p>
        </p:txBody>
      </p:sp>
    </p:spTree>
    <p:extLst>
      <p:ext uri="{BB962C8B-B14F-4D97-AF65-F5344CB8AC3E}">
        <p14:creationId xmlns:p14="http://schemas.microsoft.com/office/powerpoint/2010/main" val="66156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本研究では，時間区分ごとの評価者の厳しさを推定できる新しい</a:t>
            </a:r>
            <a:r>
              <a:rPr lang="en" altLang="ja-JP" dirty="0"/>
              <a:t>IRT</a:t>
            </a:r>
            <a:r>
              <a:rPr lang="ja-JP" altLang="en-US"/>
              <a:t>モデルを提案した．</a:t>
            </a:r>
          </a:p>
          <a:p>
            <a:r>
              <a:rPr lang="ja-JP" altLang="en-US"/>
              <a:t>実験により，提案モデルが評価者の時間区分ごとの厳しさを考慮した高精度な能力推定が実現できることを示した．</a:t>
            </a:r>
          </a:p>
          <a:p>
            <a:endParaRPr lang="en-US" altLang="ja-JP" dirty="0"/>
          </a:p>
          <a:p>
            <a:r>
              <a:rPr lang="ja-JP" altLang="en-US"/>
              <a:t>今後は，課題の特性も考慮できるように拡張を行う．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と呼ばれる数理モデルを評価者の特性を考慮できるように拡張した手法が提案されている．</a:t>
            </a:r>
            <a:endParaRPr lang="en-US" altLang="ja-JP" dirty="0"/>
          </a:p>
          <a:p>
            <a:pPr marL="0" indent="0">
              <a:lnSpc>
                <a:spcPct val="120000"/>
              </a:lnSpc>
              <a:buNone/>
            </a:pPr>
            <a:endParaRPr lang="ja-JP" altLang="en-US"/>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xmlns="">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465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a:off x="8362605" y="3273627"/>
            <a:ext cx="0" cy="55853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しかし，多数の受検者を長時間かけて採点するような場合，採点の進行に伴い，評価者の特性が変化してしまう問題が発生する．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en-US" altLang="ja-JP" dirty="0" err="1"/>
                <a:t>TimeID</a:t>
              </a:r>
              <a:r>
                <a:rPr kumimoji="1" lang="en-US" altLang="ja-JP" dirty="0"/>
                <a:t>=1                             </a:t>
              </a:r>
              <a:r>
                <a:rPr kumimoji="1" lang="en-US" altLang="ja-JP" dirty="0" err="1"/>
                <a:t>TimeID</a:t>
              </a:r>
              <a:r>
                <a:rPr kumimoji="1" lang="en-US" altLang="ja-JP" dirty="0"/>
                <a:t>=2                               </a:t>
              </a:r>
              <a:r>
                <a:rPr kumimoji="1" lang="en-US" altLang="ja-JP" dirty="0" err="1"/>
                <a:t>TimeID</a:t>
              </a:r>
              <a:r>
                <a:rPr kumimoji="1" lang="en-US" altLang="ja-JP" dirty="0"/>
                <a:t>=3</a:t>
              </a:r>
              <a:endParaRPr kumimoji="1" lang="ja-JP" altLang="en-US"/>
            </a:p>
          </p:txBody>
        </p:sp>
      </p:grpSp>
    </p:spTree>
    <p:extLst>
      <p:ext uri="{BB962C8B-B14F-4D97-AF65-F5344CB8AC3E}">
        <p14:creationId xmlns:p14="http://schemas.microsoft.com/office/powerpoint/2010/main" val="271205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342325" y="5333891"/>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342325" y="5333891"/>
                <a:ext cx="2414835" cy="471899"/>
              </a:xfrm>
              <a:prstGeom prst="rect">
                <a:avLst/>
              </a:prstGeom>
              <a:blipFill>
                <a:blip r:embed="rId5"/>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468688" y="5098600"/>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a:t>時間区分ごとの評価者の厳しさをより柔軟に推定できる新しい項目反応モデルを提案する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4001294"/>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5FF0EAF-C18E-9A4E-A649-A6F65197C16B}"/>
                  </a:ext>
                </a:extLst>
              </p:cNvPr>
              <p:cNvSpPr txBox="1"/>
              <p:nvPr/>
            </p:nvSpPr>
            <p:spPr>
              <a:xfrm>
                <a:off x="3044455" y="2544537"/>
                <a:ext cx="6103088"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𝜃</m:t>
                          </m:r>
                        </m:e>
                        <m:sub>
                          <m:r>
                            <a:rPr lang="en-US" altLang="ja-JP" sz="3200" i="1">
                              <a:latin typeface="Cambria Math" panose="02040503050406030204" pitchFamily="18" charset="0"/>
                              <a:ea typeface="Cambria Math" panose="02040503050406030204" pitchFamily="18" charset="0"/>
                            </a:rPr>
                            <m:t>𝑗</m:t>
                          </m:r>
                        </m:sub>
                      </m:sSub>
                      <m:r>
                        <a:rPr lang="en-US" altLang="ja-JP" sz="3200" i="1">
                          <a:latin typeface="Cambria Math" panose="02040503050406030204" pitchFamily="18" charset="0"/>
                          <a:ea typeface="Cambria Math" panose="02040503050406030204" pitchFamily="18" charset="0"/>
                        </a:rPr>
                        <m:t>−</m:t>
                      </m:r>
                      <m:sSub>
                        <m:sSubPr>
                          <m:ctrlPr>
                            <a:rPr lang="en-US" altLang="ja-JP" sz="3200" i="1" smtClean="0">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𝛽</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i="1">
                          <a:solidFill>
                            <a:srgbClr val="FF0000"/>
                          </a:solidFill>
                          <a:latin typeface="Cambria Math" panose="02040503050406030204" pitchFamily="18" charset="0"/>
                          <a:ea typeface="Cambria Math" panose="02040503050406030204" pitchFamily="18" charset="0"/>
                        </a:rPr>
                        <m:t>−</m:t>
                      </m:r>
                      <m:sSub>
                        <m:sSubPr>
                          <m:ctrlPr>
                            <a:rPr lang="en-US" altLang="ja-JP" sz="3200" i="1">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𝜋</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b="0" i="1" smtClean="0">
                          <a:solidFill>
                            <a:srgbClr val="FF0000"/>
                          </a:solidFill>
                          <a:latin typeface="Cambria Math" panose="02040503050406030204" pitchFamily="18" charset="0"/>
                          <a:ea typeface="Cambria Math" panose="02040503050406030204" pitchFamily="18" charset="0"/>
                        </a:rPr>
                        <m:t>𝑡</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𝑑</m:t>
                          </m:r>
                        </m:e>
                        <m:sub>
                          <m:r>
                            <a:rPr lang="en-US" altLang="ja-JP" sz="3200" b="0" i="1" smtClean="0">
                              <a:latin typeface="Cambria Math" panose="02040503050406030204" pitchFamily="18" charset="0"/>
                              <a:ea typeface="Cambria Math" panose="02040503050406030204" pitchFamily="18" charset="0"/>
                            </a:rPr>
                            <m:t>𝑚</m:t>
                          </m:r>
                        </m:sub>
                      </m:sSub>
                    </m:oMath>
                  </m:oMathPara>
                </a14:m>
                <a:endParaRPr lang="ja-JP" altLang="en-US" sz="3200"/>
              </a:p>
            </p:txBody>
          </p:sp>
        </mc:Choice>
        <mc:Fallback xmlns="">
          <p:sp>
            <p:nvSpPr>
              <p:cNvPr id="6" name="テキスト ボックス 5">
                <a:extLst>
                  <a:ext uri="{FF2B5EF4-FFF2-40B4-BE49-F238E27FC236}">
                    <a16:creationId xmlns:a16="http://schemas.microsoft.com/office/drawing/2014/main" id="{65FF0EAF-C18E-9A4E-A649-A6F65197C16B}"/>
                  </a:ext>
                </a:extLst>
              </p:cNvPr>
              <p:cNvSpPr txBox="1">
                <a:spLocks noRot="1" noChangeAspect="1" noMove="1" noResize="1" noEditPoints="1" noAdjustHandles="1" noChangeArrowheads="1" noChangeShapeType="1" noTextEdit="1"/>
              </p:cNvSpPr>
              <p:nvPr/>
            </p:nvSpPr>
            <p:spPr>
              <a:xfrm>
                <a:off x="3044455" y="2544537"/>
                <a:ext cx="6103088" cy="624338"/>
              </a:xfrm>
              <a:prstGeom prst="rect">
                <a:avLst/>
              </a:prstGeom>
              <a:blipFill>
                <a:blip r:embed="rId3"/>
                <a:stretch>
                  <a:fillRect b="-1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角丸四角形吹き出し 6">
                <a:extLst>
                  <a:ext uri="{FF2B5EF4-FFF2-40B4-BE49-F238E27FC236}">
                    <a16:creationId xmlns:a16="http://schemas.microsoft.com/office/drawing/2014/main" id="{1757C5F6-6F5A-6440-B99E-6E7EFC44AAA7}"/>
                  </a:ext>
                </a:extLst>
              </p:cNvPr>
              <p:cNvSpPr/>
              <p:nvPr/>
            </p:nvSpPr>
            <p:spPr>
              <a:xfrm>
                <a:off x="4281375" y="3315493"/>
                <a:ext cx="3629247" cy="572294"/>
              </a:xfrm>
              <a:prstGeom prst="wedgeRoundRectCallout">
                <a:avLst>
                  <a:gd name="adj1" fmla="val -14436"/>
                  <a:gd name="adj2" fmla="val -684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厳しさが線形変化</a:t>
                </a:r>
                <a:endParaRPr kumimoji="1" lang="en-US" altLang="ja-JP" dirty="0"/>
              </a:p>
              <a:p>
                <a:pPr algn="ctr"/>
                <a:r>
                  <a:rPr kumimoji="1" lang="en-US" altLang="ja-JP" dirty="0"/>
                  <a:t>(</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のような形式</a:t>
                </a:r>
                <a:r>
                  <a:rPr kumimoji="1" lang="en-US" altLang="ja-JP" dirty="0"/>
                  <a:t>)</a:t>
                </a:r>
                <a:endParaRPr kumimoji="1" lang="ja-JP" altLang="en-US"/>
              </a:p>
            </p:txBody>
          </p:sp>
        </mc:Choice>
        <mc:Fallback xmlns="">
          <p:sp>
            <p:nvSpPr>
              <p:cNvPr id="7" name="角丸四角形吹き出し 6">
                <a:extLst>
                  <a:ext uri="{FF2B5EF4-FFF2-40B4-BE49-F238E27FC236}">
                    <a16:creationId xmlns:a16="http://schemas.microsoft.com/office/drawing/2014/main" id="{1757C5F6-6F5A-6440-B99E-6E7EFC44AAA7}"/>
                  </a:ext>
                </a:extLst>
              </p:cNvPr>
              <p:cNvSpPr>
                <a:spLocks noRot="1" noChangeAspect="1" noMove="1" noResize="1" noEditPoints="1" noAdjustHandles="1" noChangeArrowheads="1" noChangeShapeType="1" noTextEdit="1"/>
              </p:cNvSpPr>
              <p:nvPr/>
            </p:nvSpPr>
            <p:spPr>
              <a:xfrm>
                <a:off x="4281375" y="3315493"/>
                <a:ext cx="3629247" cy="572294"/>
              </a:xfrm>
              <a:prstGeom prst="wedgeRoundRectCallout">
                <a:avLst>
                  <a:gd name="adj1" fmla="val -14436"/>
                  <a:gd name="adj2" fmla="val -68425"/>
                  <a:gd name="adj3" fmla="val 16667"/>
                </a:avLst>
              </a:prstGeom>
              <a:blipFill>
                <a:blip r:embed="rId4"/>
                <a:stretch>
                  <a:fillRect b="-181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8512234" y="3704557"/>
            <a:ext cx="3477228" cy="881820"/>
          </a:xfrm>
          <a:prstGeom prst="wedgeRoundRectCallout">
            <a:avLst>
              <a:gd name="adj1" fmla="val -59425"/>
              <a:gd name="adj2" fmla="val -4998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時間区分ごとの評価者の厳しさを推定できる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39066</TotalTime>
  <Words>4172</Words>
  <Application>Microsoft Macintosh PowerPoint</Application>
  <PresentationFormat>ワイド画面</PresentationFormat>
  <Paragraphs>511</Paragraphs>
  <Slides>27</Slides>
  <Notes>23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27</vt:i4>
      </vt:variant>
    </vt:vector>
  </HeadingPairs>
  <TitlesOfParts>
    <vt:vector size="37"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時間区分データの考え方</vt:lpstr>
      <vt:lpstr>評価者ドリフトを考慮したモデル</vt:lpstr>
      <vt:lpstr> 既存モデルの課題</vt:lpstr>
      <vt:lpstr>提案モデル</vt:lpstr>
      <vt:lpstr>シミュレーション実験</vt:lpstr>
      <vt:lpstr>手順</vt:lpstr>
      <vt:lpstr>MCMCによるパラメータ推定精度評価</vt:lpstr>
      <vt:lpstr>β_rtの推定結果例</vt:lpstr>
      <vt:lpstr>実データ実験</vt:lpstr>
      <vt:lpstr>使用したデータ</vt:lpstr>
      <vt:lpstr>β_rtの推定結果</vt:lpstr>
      <vt:lpstr>情報量規準によるモデル比較の結果</vt:lpstr>
      <vt:lpstr>情報量規準によるモデル比較の結果</vt:lpstr>
      <vt:lpstr>まとめ</vt:lpstr>
      <vt:lpstr>補助スライド</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48</cp:revision>
  <dcterms:created xsi:type="dcterms:W3CDTF">2021-09-27T06:18:09Z</dcterms:created>
  <dcterms:modified xsi:type="dcterms:W3CDTF">2022-02-21T10:18:12Z</dcterms:modified>
</cp:coreProperties>
</file>