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6"/>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62" r:id="rId16"/>
    <p:sldId id="277" r:id="rId17"/>
    <p:sldId id="280" r:id="rId18"/>
    <p:sldId id="260" r:id="rId19"/>
    <p:sldId id="279" r:id="rId20"/>
    <p:sldId id="281" r:id="rId21"/>
    <p:sldId id="270"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p:restoredTop sz="87422"/>
  </p:normalViewPr>
  <p:slideViewPr>
    <p:cSldViewPr snapToGrid="0" snapToObjects="1">
      <p:cViewPr varScale="1">
        <p:scale>
          <a:sx n="147" d="100"/>
          <a:sy n="147"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ーーー以下詳しく聞かれたらーーーーーーーーーーーーーーーーーーーーーーーーーーーーーーーーーーーーーーーーーーーーーーーーーーーーーーーーーーーーーーーーーーーーーーーーーーーーーー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図から，評価者によって変化の仕方や度合いが違うことがわかります．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US"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r>
              <a:rPr kumimoji="1" lang="ja-JP" altLang="en-US"/>
              <a:t>タイトル　情報量規準によるモデル比較の結果</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本研究では，時間区分ごとの評価者の厳しさにマルコフ性を仮定した新しい項目反応モデルを提案しました．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今後の課題としては，</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まずはより大規模なデータを収集して，提案モデルの性能を評価すること．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加えて，既存モデルと比べて，提案モデルで追加した一貫性や得点別の厳しさのパラメータの影響について分析を行うこと．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さらに，課題ごとの特性も考慮できるようにモデルの拡張を行いたいと思っています．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21</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24</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このモデルは評価者の特性が評価中に変化しないことを仮定していますが，実際には採点の進行に伴い，評価者の特性が変化してしまう「評価者ドリフト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と呼ばれる問題が知られています．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このモデルは，評価者の厳しさを，初期の厳しさ・厳しさの傾き・ある時間区分における厳しさ，の</a:t>
            </a:r>
            <a:r>
              <a:rPr kumimoji="1" lang="en-US" altLang="ja-JP" dirty="0"/>
              <a:t>3</a:t>
            </a:r>
            <a:r>
              <a:rPr kumimoji="1" lang="ja-JP" altLang="en-US"/>
              <a:t>つのパラメータを用いて表しています．</a:t>
            </a:r>
            <a:endParaRPr kumimoji="1" lang="en-US" altLang="ja-JP" dirty="0"/>
          </a:p>
          <a:p>
            <a:r>
              <a:rPr kumimoji="1" lang="ja-JP" altLang="en-US"/>
              <a:t>特に，時間区分ごとの厳しさパラメータである</a:t>
            </a:r>
            <a:r>
              <a:rPr kumimoji="1" lang="en-US" altLang="ja-JP" dirty="0" err="1"/>
              <a:t>beta_rt</a:t>
            </a:r>
            <a:r>
              <a:rPr kumimoji="1" lang="ja-JP" altLang="en-US"/>
              <a:t>を導入している点が特徴です．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図のように，データ全体をいくつかの時間区分数に分割し，各評価者の厳しさパラメータを時間区分ごとに推定しています．</a:t>
            </a:r>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このモデルの課題は，各時間区分ごとのパラメータが独立しているため，データからパラメータの推定をすることが難しい点にあります．</a:t>
            </a:r>
            <a:endParaRPr kumimoji="1" lang="en-US" altLang="ja-JP" dirty="0"/>
          </a:p>
          <a:p>
            <a:r>
              <a:rPr kumimoji="1" lang="ja-JP" altLang="en-US"/>
              <a:t>そのため，本研究では時間区分ごとの評価者の厳しさにマルコフ性を仮定した新しい項目反応モデルを提案します．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それにより，直前の時間区分の特性値を次の時間区分の特性値の推定に利用できるため，より安定したパラメータ推定が可能となる点にあります．</a:t>
            </a:r>
            <a:endParaRPr kumimoji="1" lang="en-US" altLang="ja-JP" sz="1200" kern="1200" dirty="0">
              <a:solidFill>
                <a:schemeClr val="tx1"/>
              </a:solidFill>
              <a:effectLst/>
              <a:latin typeface="+mn-lt"/>
              <a:ea typeface="+mn-ea"/>
              <a:cs typeface="+mn-cs"/>
            </a:endParaRPr>
          </a:p>
          <a:p>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4D448C84-4509-4948-ADF4-654B60220E30}"/>
              </a:ext>
            </a:extLst>
          </p:cNvPr>
          <p:cNvGrpSpPr/>
          <p:nvPr/>
        </p:nvGrpSpPr>
        <p:grpSpPr>
          <a:xfrm>
            <a:off x="5752407" y="1446414"/>
            <a:ext cx="4497186" cy="3699163"/>
            <a:chOff x="6283716" y="1825625"/>
            <a:chExt cx="3577205" cy="3440700"/>
          </a:xfrm>
        </p:grpSpPr>
        <p:pic>
          <p:nvPicPr>
            <p:cNvPr id="5" name="図 4">
              <a:extLst>
                <a:ext uri="{FF2B5EF4-FFF2-40B4-BE49-F238E27FC236}">
                  <a16:creationId xmlns:a16="http://schemas.microsoft.com/office/drawing/2014/main" id="{BCBCC297-1971-794A-BCC3-E27633BF68B7}"/>
                </a:ext>
              </a:extLst>
            </p:cNvPr>
            <p:cNvPicPr>
              <a:picLocks noChangeAspect="1"/>
            </p:cNvPicPr>
            <p:nvPr/>
          </p:nvPicPr>
          <p:blipFill>
            <a:blip r:embed="rId5"/>
            <a:stretch>
              <a:fillRect/>
            </a:stretch>
          </p:blipFill>
          <p:spPr>
            <a:xfrm>
              <a:off x="6283716" y="1825625"/>
              <a:ext cx="3577205" cy="3440700"/>
            </a:xfrm>
            <a:prstGeom prst="rect">
              <a:avLst/>
            </a:prstGeom>
          </p:spPr>
        </p:pic>
        <p:grpSp>
          <p:nvGrpSpPr>
            <p:cNvPr id="14" name="グループ化 13">
              <a:extLst>
                <a:ext uri="{FF2B5EF4-FFF2-40B4-BE49-F238E27FC236}">
                  <a16:creationId xmlns:a16="http://schemas.microsoft.com/office/drawing/2014/main" id="{0F9A57B1-C202-7C4F-8F9A-E0B6B11773AB}"/>
                </a:ext>
              </a:extLst>
            </p:cNvPr>
            <p:cNvGrpSpPr/>
            <p:nvPr/>
          </p:nvGrpSpPr>
          <p:grpSpPr>
            <a:xfrm>
              <a:off x="8445731" y="2385753"/>
              <a:ext cx="1113906" cy="980902"/>
              <a:chOff x="9991898" y="2402378"/>
              <a:chExt cx="1361902" cy="955964"/>
            </a:xfrm>
          </p:grpSpPr>
          <p:sp>
            <p:nvSpPr>
              <p:cNvPr id="10" name="正方形/長方形 9">
                <a:extLst>
                  <a:ext uri="{FF2B5EF4-FFF2-40B4-BE49-F238E27FC236}">
                    <a16:creationId xmlns:a16="http://schemas.microsoft.com/office/drawing/2014/main" id="{1FFDD8FA-B0AD-994B-B5AC-833D8A19B9B3}"/>
                  </a:ext>
                </a:extLst>
              </p:cNvPr>
              <p:cNvSpPr/>
              <p:nvPr/>
            </p:nvSpPr>
            <p:spPr>
              <a:xfrm>
                <a:off x="9991898" y="2402378"/>
                <a:ext cx="1361902" cy="955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kumimoji="1" lang="ja-JP" altLang="en-US" sz="1400"/>
                  <a:t>真値　</a:t>
                </a:r>
                <a:endParaRPr kumimoji="1" lang="en-US" altLang="ja-JP" sz="1400" dirty="0"/>
              </a:p>
              <a:p>
                <a:pPr algn="r"/>
                <a:r>
                  <a:rPr kumimoji="1" lang="ja-JP" altLang="en-US" sz="1400"/>
                  <a:t>推定値</a:t>
                </a:r>
              </a:p>
            </p:txBody>
          </p:sp>
          <p:cxnSp>
            <p:nvCxnSpPr>
              <p:cNvPr id="12" name="直線コネクタ 11">
                <a:extLst>
                  <a:ext uri="{FF2B5EF4-FFF2-40B4-BE49-F238E27FC236}">
                    <a16:creationId xmlns:a16="http://schemas.microsoft.com/office/drawing/2014/main" id="{B6D5A4E0-9A8B-EA46-88E5-8E706C91E872}"/>
                  </a:ext>
                </a:extLst>
              </p:cNvPr>
              <p:cNvCxnSpPr/>
              <p:nvPr/>
            </p:nvCxnSpPr>
            <p:spPr>
              <a:xfrm>
                <a:off x="10083338" y="2734887"/>
                <a:ext cx="448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52935EA-290C-714C-803D-D08BE8A83BA5}"/>
                  </a:ext>
                </a:extLst>
              </p:cNvPr>
              <p:cNvCxnSpPr/>
              <p:nvPr/>
            </p:nvCxnSpPr>
            <p:spPr>
              <a:xfrm>
                <a:off x="10083338" y="2995353"/>
                <a:ext cx="44888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34</a:t>
            </a:r>
            <a:r>
              <a:rPr lang="ja-JP" altLang="en-US"/>
              <a:t>名の被験者にエッセイ課題を与え，</a:t>
            </a:r>
            <a:endParaRPr lang="en-US" altLang="ja-JP" dirty="0"/>
          </a:p>
          <a:p>
            <a:pPr marL="0" indent="0">
              <a:buNone/>
            </a:pPr>
            <a:r>
              <a:rPr lang="en-US" altLang="ja-JP" dirty="0"/>
              <a:t>  </a:t>
            </a:r>
            <a:r>
              <a:rPr lang="ja-JP" altLang="en-US"/>
              <a:t>そのエッセイを</a:t>
            </a:r>
            <a:r>
              <a:rPr lang="en-US" altLang="ja-JP" dirty="0"/>
              <a:t>34</a:t>
            </a:r>
            <a:r>
              <a:rPr lang="ja-JP" altLang="en-US"/>
              <a:t>名の評価者が</a:t>
            </a:r>
            <a:r>
              <a:rPr lang="en-US" altLang="ja-JP" dirty="0"/>
              <a:t>5</a:t>
            </a:r>
            <a:r>
              <a:rPr lang="ja-JP" altLang="en-US"/>
              <a:t>段階得点で</a:t>
            </a:r>
            <a:endParaRPr lang="en-US" altLang="ja-JP" dirty="0"/>
          </a:p>
          <a:p>
            <a:pPr marL="0" indent="0">
              <a:buNone/>
            </a:pPr>
            <a:r>
              <a:rPr lang="en-US" altLang="ja-JP" dirty="0"/>
              <a:t>  </a:t>
            </a:r>
            <a:r>
              <a:rPr lang="ja-JP" altLang="en-US"/>
              <a:t>採点したデータを使用する．</a:t>
            </a:r>
            <a:endParaRPr lang="en-US" altLang="ja-JP" dirty="0"/>
          </a:p>
          <a:p>
            <a:endParaRPr lang="en-US" altLang="ja-JP" dirty="0"/>
          </a:p>
          <a:p>
            <a:r>
              <a:rPr lang="ja-JP" altLang="en-US"/>
              <a:t>パラメータの推定</a:t>
            </a:r>
            <a:endParaRPr lang="en-US" altLang="ja-JP" dirty="0"/>
          </a:p>
          <a:p>
            <a:r>
              <a:rPr lang="ja-JP" altLang="en-US"/>
              <a:t>情報量規準によるモデル性能の比較</a:t>
            </a:r>
            <a:endParaRPr lang="en-US" altLang="ja-JP" dirty="0"/>
          </a:p>
          <a:p>
            <a:pPr marL="457200" lvl="1" indent="0">
              <a:buNone/>
            </a:pPr>
            <a:endParaRPr lang="en-US" altLang="ja-JP" dirty="0"/>
          </a:p>
          <a:p>
            <a:pPr marL="457200" lvl="1" indent="0">
              <a:buNone/>
            </a:pPr>
            <a:r>
              <a:rPr lang="ja-JP" altLang="en-US"/>
              <a:t>を行う</a:t>
            </a:r>
            <a:endParaRPr lang="en-US" altLang="ja-JP" dirty="0"/>
          </a:p>
          <a:p>
            <a:endParaRPr lang="ja-JP" altLang="en-US"/>
          </a:p>
          <a:p>
            <a:endParaRPr kumimoji="1" lang="ja-JP" altLang="en-US"/>
          </a:p>
        </p:txBody>
      </p:sp>
      <p:graphicFrame>
        <p:nvGraphicFramePr>
          <p:cNvPr id="4" name="表 3">
            <a:extLst>
              <a:ext uri="{FF2B5EF4-FFF2-40B4-BE49-F238E27FC236}">
                <a16:creationId xmlns:a16="http://schemas.microsoft.com/office/drawing/2014/main" id="{FA8F6E2D-89F4-A44D-8CEF-69A0F090FAA2}"/>
              </a:ext>
            </a:extLst>
          </p:cNvPr>
          <p:cNvGraphicFramePr>
            <a:graphicFrameLocks noGrp="1"/>
          </p:cNvGraphicFramePr>
          <p:nvPr>
            <p:extLst>
              <p:ext uri="{D42A27DB-BD31-4B8C-83A1-F6EECF244321}">
                <p14:modId xmlns:p14="http://schemas.microsoft.com/office/powerpoint/2010/main" val="606812209"/>
              </p:ext>
            </p:extLst>
          </p:nvPr>
        </p:nvGraphicFramePr>
        <p:xfrm>
          <a:off x="8398978" y="1690688"/>
          <a:ext cx="2788568" cy="3902512"/>
        </p:xfrm>
        <a:graphic>
          <a:graphicData uri="http://schemas.openxmlformats.org/drawingml/2006/table">
            <a:tbl>
              <a:tblPr firstRow="1" bandRow="1">
                <a:tableStyleId>{5C22544A-7EE6-4342-B048-85BDC9FD1C3A}</a:tableStyleId>
              </a:tblPr>
              <a:tblGrid>
                <a:gridCol w="718699">
                  <a:extLst>
                    <a:ext uri="{9D8B030D-6E8A-4147-A177-3AD203B41FA5}">
                      <a16:colId xmlns:a16="http://schemas.microsoft.com/office/drawing/2014/main" val="1349271612"/>
                    </a:ext>
                  </a:extLst>
                </a:gridCol>
                <a:gridCol w="723207">
                  <a:extLst>
                    <a:ext uri="{9D8B030D-6E8A-4147-A177-3AD203B41FA5}">
                      <a16:colId xmlns:a16="http://schemas.microsoft.com/office/drawing/2014/main" val="2462453400"/>
                    </a:ext>
                  </a:extLst>
                </a:gridCol>
                <a:gridCol w="482138">
                  <a:extLst>
                    <a:ext uri="{9D8B030D-6E8A-4147-A177-3AD203B41FA5}">
                      <a16:colId xmlns:a16="http://schemas.microsoft.com/office/drawing/2014/main" val="2717142376"/>
                    </a:ext>
                  </a:extLst>
                </a:gridCol>
                <a:gridCol w="864524">
                  <a:extLst>
                    <a:ext uri="{9D8B030D-6E8A-4147-A177-3AD203B41FA5}">
                      <a16:colId xmlns:a16="http://schemas.microsoft.com/office/drawing/2014/main" val="690473303"/>
                    </a:ext>
                  </a:extLst>
                </a:gridCol>
              </a:tblGrid>
              <a:tr h="237510">
                <a:tc>
                  <a:txBody>
                    <a:bodyPr/>
                    <a:lstStyle/>
                    <a:p>
                      <a:pPr algn="ctr"/>
                      <a:r>
                        <a:rPr lang="ja-JP" altLang="en-US" sz="1400" b="1">
                          <a:solidFill>
                            <a:schemeClr val="bg1"/>
                          </a:solidFill>
                          <a:effectLst/>
                        </a:rPr>
                        <a:t>受検者</a:t>
                      </a:r>
                      <a:endParaRPr lang="ja-JP" altLang="en-US" sz="1400">
                        <a:solidFill>
                          <a:schemeClr val="bg1"/>
                        </a:solidFill>
                        <a:effectLst/>
                      </a:endParaRPr>
                    </a:p>
                  </a:txBody>
                  <a:tcPr marL="29561" marR="29561" marT="29561" marB="29561"/>
                </a:tc>
                <a:tc>
                  <a:txBody>
                    <a:bodyPr/>
                    <a:lstStyle/>
                    <a:p>
                      <a:pPr algn="ctr"/>
                      <a:r>
                        <a:rPr lang="ja-JP" altLang="en-US" sz="1400">
                          <a:solidFill>
                            <a:schemeClr val="bg1"/>
                          </a:solidFill>
                          <a:effectLst/>
                        </a:rPr>
                        <a:t>評価者</a:t>
                      </a:r>
                    </a:p>
                  </a:txBody>
                  <a:tcPr marL="29561" marR="29561" marT="29561" marB="29561"/>
                </a:tc>
                <a:tc>
                  <a:txBody>
                    <a:bodyPr/>
                    <a:lstStyle/>
                    <a:p>
                      <a:pPr algn="ctr"/>
                      <a:r>
                        <a:rPr lang="ja-JP" altLang="en-US" sz="1400">
                          <a:solidFill>
                            <a:schemeClr val="bg1"/>
                          </a:solidFill>
                          <a:effectLst/>
                        </a:rPr>
                        <a:t>得点</a:t>
                      </a:r>
                    </a:p>
                  </a:txBody>
                  <a:tcPr marL="29561" marR="29561" marT="29561" marB="29561"/>
                </a:tc>
                <a:tc>
                  <a:txBody>
                    <a:bodyPr/>
                    <a:lstStyle/>
                    <a:p>
                      <a:pPr algn="ctr"/>
                      <a:r>
                        <a:rPr lang="ja-JP" altLang="en-US" sz="1400">
                          <a:solidFill>
                            <a:schemeClr val="bg1"/>
                          </a:solidFill>
                          <a:effectLst/>
                        </a:rPr>
                        <a:t>時間区分</a:t>
                      </a:r>
                    </a:p>
                  </a:txBody>
                  <a:tcPr marL="29561" marR="29561" marT="29561" marB="29561"/>
                </a:tc>
                <a:extLst>
                  <a:ext uri="{0D108BD9-81ED-4DB2-BD59-A6C34878D82A}">
                    <a16:rowId xmlns:a16="http://schemas.microsoft.com/office/drawing/2014/main" val="732582996"/>
                  </a:ext>
                </a:extLst>
              </a:tr>
              <a:tr h="237510">
                <a:tc>
                  <a:txBody>
                    <a:bodyPr/>
                    <a:lstStyle/>
                    <a:p>
                      <a:pPr algn="ctr"/>
                      <a:r>
                        <a:rPr lang="en-US" altLang="ja-JP" sz="1200" b="0" dirty="0">
                          <a:solidFill>
                            <a:srgbClr val="000000"/>
                          </a:solidFill>
                          <a:effectLst/>
                        </a:rPr>
                        <a:t>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58156896"/>
                  </a:ext>
                </a:extLst>
              </a:tr>
              <a:tr h="237510">
                <a:tc>
                  <a:txBody>
                    <a:bodyPr/>
                    <a:lstStyle/>
                    <a:p>
                      <a:pPr algn="ctr"/>
                      <a:r>
                        <a:rPr lang="en-US" altLang="ja-JP" sz="1200" b="0">
                          <a:solidFill>
                            <a:srgbClr val="000000"/>
                          </a:solidFill>
                          <a:effectLst/>
                        </a:rPr>
                        <a:t>17</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59418449"/>
                  </a:ext>
                </a:extLst>
              </a:tr>
              <a:tr h="237510">
                <a:tc>
                  <a:txBody>
                    <a:bodyPr/>
                    <a:lstStyle/>
                    <a:p>
                      <a:pPr algn="ctr"/>
                      <a:r>
                        <a:rPr lang="en-US" altLang="ja-JP" sz="1200" b="0">
                          <a:solidFill>
                            <a:srgbClr val="000000"/>
                          </a:solidFill>
                          <a:effectLst/>
                        </a:rPr>
                        <a:t>11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77744507"/>
                  </a:ext>
                </a:extLst>
              </a:tr>
              <a:tr h="237510">
                <a:tc>
                  <a:txBody>
                    <a:bodyPr/>
                    <a:lstStyle/>
                    <a:p>
                      <a:pPr algn="ctr"/>
                      <a:r>
                        <a:rPr lang="en-US" altLang="ja-JP" sz="1200" b="0">
                          <a:solidFill>
                            <a:srgbClr val="000000"/>
                          </a:solidFill>
                          <a:effectLst/>
                        </a:rPr>
                        <a:t>27</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915554269"/>
                  </a:ext>
                </a:extLst>
              </a:tr>
              <a:tr h="237510">
                <a:tc>
                  <a:txBody>
                    <a:bodyPr/>
                    <a:lstStyle/>
                    <a:p>
                      <a:pPr algn="ctr"/>
                      <a:r>
                        <a:rPr lang="en-US" altLang="ja-JP" sz="1200" b="0">
                          <a:solidFill>
                            <a:srgbClr val="000000"/>
                          </a:solidFill>
                          <a:effectLst/>
                        </a:rPr>
                        <a:t>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004190315"/>
                  </a:ext>
                </a:extLst>
              </a:tr>
              <a:tr h="237510">
                <a:tc>
                  <a:txBody>
                    <a:bodyPr/>
                    <a:lstStyle/>
                    <a:p>
                      <a:pPr algn="ctr"/>
                      <a:r>
                        <a:rPr lang="en-US" altLang="ja-JP" sz="1200" b="0">
                          <a:solidFill>
                            <a:srgbClr val="000000"/>
                          </a:solidFill>
                          <a:effectLst/>
                        </a:rPr>
                        <a:t>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880874249"/>
                  </a:ext>
                </a:extLst>
              </a:tr>
              <a:tr h="237510">
                <a:tc>
                  <a:txBody>
                    <a:bodyPr/>
                    <a:lstStyle/>
                    <a:p>
                      <a:pPr algn="ctr"/>
                      <a:r>
                        <a:rPr lang="en-US" altLang="ja-JP" sz="1200" b="0">
                          <a:solidFill>
                            <a:srgbClr val="000000"/>
                          </a:solidFill>
                          <a:effectLst/>
                        </a:rPr>
                        <a:t>25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918554740"/>
                  </a:ext>
                </a:extLst>
              </a:tr>
              <a:tr h="237510">
                <a:tc>
                  <a:txBody>
                    <a:bodyPr/>
                    <a:lstStyle/>
                    <a:p>
                      <a:pPr algn="ctr"/>
                      <a:r>
                        <a:rPr lang="en-US" altLang="ja-JP" sz="1200" b="0">
                          <a:solidFill>
                            <a:srgbClr val="000000"/>
                          </a:solidFill>
                          <a:effectLst/>
                        </a:rPr>
                        <a:t>32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483023700"/>
                  </a:ext>
                </a:extLst>
              </a:tr>
              <a:tr h="237510">
                <a:tc>
                  <a:txBody>
                    <a:bodyPr/>
                    <a:lstStyle/>
                    <a:p>
                      <a:pPr algn="ctr"/>
                      <a:r>
                        <a:rPr lang="en-US" altLang="ja-JP" sz="1200" b="0">
                          <a:solidFill>
                            <a:srgbClr val="000000"/>
                          </a:solidFill>
                          <a:effectLst/>
                        </a:rPr>
                        <a:t>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564737045"/>
                  </a:ext>
                </a:extLst>
              </a:tr>
              <a:tr h="237510">
                <a:tc>
                  <a:txBody>
                    <a:bodyPr/>
                    <a:lstStyle/>
                    <a:p>
                      <a:pPr algn="ctr"/>
                      <a:r>
                        <a:rPr lang="en-US" altLang="ja-JP" sz="1200" b="0">
                          <a:solidFill>
                            <a:srgbClr val="000000"/>
                          </a:solidFill>
                          <a:effectLst/>
                        </a:rPr>
                        <a:t>24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44435978"/>
                  </a:ext>
                </a:extLst>
              </a:tr>
              <a:tr h="237510">
                <a:tc>
                  <a:txBody>
                    <a:bodyPr/>
                    <a:lstStyle/>
                    <a:p>
                      <a:pPr algn="ctr"/>
                      <a:r>
                        <a:rPr lang="en-US" altLang="ja-JP" sz="1200" b="0">
                          <a:solidFill>
                            <a:srgbClr val="000000"/>
                          </a:solidFill>
                          <a:effectLst/>
                        </a:rPr>
                        <a:t>33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45025650"/>
                  </a:ext>
                </a:extLst>
              </a:tr>
              <a:tr h="237510">
                <a:tc>
                  <a:txBody>
                    <a:bodyPr/>
                    <a:lstStyle/>
                    <a:p>
                      <a:pPr algn="ctr"/>
                      <a:r>
                        <a:rPr lang="en-US" altLang="ja-JP" sz="1200" b="0">
                          <a:solidFill>
                            <a:srgbClr val="000000"/>
                          </a:solidFill>
                          <a:effectLst/>
                        </a:rPr>
                        <a:t>12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688752736"/>
                  </a:ext>
                </a:extLst>
              </a:tr>
              <a:tr h="237510">
                <a:tc>
                  <a:txBody>
                    <a:bodyPr/>
                    <a:lstStyle/>
                    <a:p>
                      <a:pPr algn="ctr"/>
                      <a:r>
                        <a:rPr lang="en-US" altLang="ja-JP" sz="1200" b="0">
                          <a:solidFill>
                            <a:srgbClr val="000000"/>
                          </a:solidFill>
                          <a:effectLst/>
                        </a:rPr>
                        <a:t>13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629008759"/>
                  </a:ext>
                </a:extLst>
              </a:tr>
              <a:tr h="237510">
                <a:tc>
                  <a:txBody>
                    <a:bodyPr/>
                    <a:lstStyle/>
                    <a:p>
                      <a:pPr algn="ctr"/>
                      <a:r>
                        <a:rPr lang="en-US" altLang="ja-JP" sz="1200" b="0">
                          <a:solidFill>
                            <a:srgbClr val="000000"/>
                          </a:solidFill>
                          <a:effectLst/>
                        </a:rPr>
                        <a:t>20</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537418953"/>
                  </a:ext>
                </a:extLst>
              </a:tr>
              <a:tr h="237510">
                <a:tc>
                  <a:txBody>
                    <a:bodyPr/>
                    <a:lstStyle/>
                    <a:p>
                      <a:pPr algn="ctr"/>
                      <a:r>
                        <a:rPr lang="en-US" altLang="ja-JP" sz="1200" b="0" dirty="0">
                          <a:solidFill>
                            <a:srgbClr val="000000"/>
                          </a:solidFill>
                          <a:effectLst/>
                        </a:rPr>
                        <a:t>26</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503244858"/>
                  </a:ext>
                </a:extLst>
              </a:tr>
            </a:tbl>
          </a:graphicData>
        </a:graphic>
      </p:graphicFrame>
      <p:sp>
        <p:nvSpPr>
          <p:cNvPr id="5" name="テキスト ボックス 4">
            <a:extLst>
              <a:ext uri="{FF2B5EF4-FFF2-40B4-BE49-F238E27FC236}">
                <a16:creationId xmlns:a16="http://schemas.microsoft.com/office/drawing/2014/main" id="{4FA1D5AE-5B1A-7D4F-A89D-7E97345968B2}"/>
              </a:ext>
            </a:extLst>
          </p:cNvPr>
          <p:cNvSpPr txBox="1"/>
          <p:nvPr/>
        </p:nvSpPr>
        <p:spPr>
          <a:xfrm>
            <a:off x="8503920" y="5591715"/>
            <a:ext cx="2492433" cy="369332"/>
          </a:xfrm>
          <a:prstGeom prst="rect">
            <a:avLst/>
          </a:prstGeom>
          <a:noFill/>
        </p:spPr>
        <p:txBody>
          <a:bodyPr wrap="square" rtlCol="0">
            <a:spAutoFit/>
          </a:bodyPr>
          <a:lstStyle/>
          <a:p>
            <a:r>
              <a:rPr kumimoji="1" lang="ja-JP" altLang="en-US"/>
              <a:t>使用したデータの一部</a:t>
            </a:r>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𝑇</m:t>
                    </m:r>
                    <m:r>
                      <a:rPr lang="en-US" altLang="ja-JP" i="1">
                        <a:latin typeface="Cambria Math" panose="02040503050406030204" pitchFamily="18" charset="0"/>
                      </a:rPr>
                      <m:t>=3</m:t>
                    </m:r>
                  </m:oMath>
                </a14:m>
                <a:r>
                  <a:rPr lang="ja-JP" altLang="en-US"/>
                  <a:t>における</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965"/>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2228101-1629-C948-8444-EABA6CC83384}"/>
              </a:ext>
            </a:extLst>
          </p:cNvPr>
          <p:cNvPicPr>
            <a:picLocks noChangeAspect="1"/>
          </p:cNvPicPr>
          <p:nvPr/>
        </p:nvPicPr>
        <p:blipFill rotWithShape="1">
          <a:blip r:embed="rId4"/>
          <a:srcRect l="-1170" t="10387" r="1170" b="808"/>
          <a:stretch/>
        </p:blipFill>
        <p:spPr>
          <a:xfrm>
            <a:off x="1055882" y="1849597"/>
            <a:ext cx="4533954" cy="3496016"/>
          </a:xfrm>
          <a:prstGeom prst="rect">
            <a:avLst/>
          </a:prstGeom>
        </p:spPr>
      </p:pic>
      <p:sp>
        <p:nvSpPr>
          <p:cNvPr id="6" name="テキスト ボックス 5">
            <a:extLst>
              <a:ext uri="{FF2B5EF4-FFF2-40B4-BE49-F238E27FC236}">
                <a16:creationId xmlns:a16="http://schemas.microsoft.com/office/drawing/2014/main" id="{4A4FD9A5-1015-244A-A170-03ABE92B609A}"/>
              </a:ext>
            </a:extLst>
          </p:cNvPr>
          <p:cNvSpPr txBox="1"/>
          <p:nvPr/>
        </p:nvSpPr>
        <p:spPr>
          <a:xfrm>
            <a:off x="6281359" y="3057042"/>
            <a:ext cx="4482942" cy="923330"/>
          </a:xfrm>
          <a:prstGeom prst="rect">
            <a:avLst/>
          </a:prstGeom>
          <a:noFill/>
        </p:spPr>
        <p:txBody>
          <a:bodyPr wrap="square" rtlCol="0">
            <a:spAutoFit/>
          </a:bodyPr>
          <a:lstStyle/>
          <a:p>
            <a:r>
              <a:rPr kumimoji="1" lang="ja-JP" altLang="en-US">
                <a:solidFill>
                  <a:srgbClr val="FF0000"/>
                </a:solidFill>
              </a:rPr>
              <a:t>赤→厳しさが減少</a:t>
            </a:r>
            <a:endParaRPr kumimoji="1" lang="en-US" altLang="ja-JP" dirty="0">
              <a:solidFill>
                <a:srgbClr val="FF0000"/>
              </a:solidFill>
            </a:endParaRPr>
          </a:p>
          <a:p>
            <a:r>
              <a:rPr lang="ja-JP" altLang="en-US">
                <a:solidFill>
                  <a:srgbClr val="00B050"/>
                </a:solidFill>
              </a:rPr>
              <a:t>緑→厳しさが増加</a:t>
            </a:r>
            <a:endParaRPr lang="en-US" altLang="ja-JP" dirty="0">
              <a:solidFill>
                <a:srgbClr val="00B050"/>
              </a:solidFill>
            </a:endParaRPr>
          </a:p>
          <a:p>
            <a:r>
              <a:rPr kumimoji="1" lang="ja-JP" altLang="en-US">
                <a:solidFill>
                  <a:srgbClr val="0070C0"/>
                </a:solidFill>
              </a:rPr>
              <a:t>青→厳しさは変わらない</a:t>
            </a:r>
            <a:endParaRPr kumimoji="1" lang="en-US" altLang="ja-JP" dirty="0">
              <a:solidFill>
                <a:srgbClr val="0070C0"/>
              </a:solidFill>
            </a:endParaRPr>
          </a:p>
        </p:txBody>
      </p:sp>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sp>
        <p:nvSpPr>
          <p:cNvPr id="4" name="正方形/長方形 3">
            <a:extLst>
              <a:ext uri="{FF2B5EF4-FFF2-40B4-BE49-F238E27FC236}">
                <a16:creationId xmlns:a16="http://schemas.microsoft.com/office/drawing/2014/main" id="{4AB2E08B-D31C-5445-9828-2620545EA3C3}"/>
              </a:ext>
            </a:extLst>
          </p:cNvPr>
          <p:cNvSpPr/>
          <p:nvPr/>
        </p:nvSpPr>
        <p:spPr>
          <a:xfrm>
            <a:off x="2459579" y="5004565"/>
            <a:ext cx="2034043" cy="341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2035997707"/>
              </p:ext>
            </p:extLst>
          </p:nvPr>
        </p:nvGraphicFramePr>
        <p:xfrm>
          <a:off x="972589" y="3429000"/>
          <a:ext cx="6392487" cy="2592709"/>
        </p:xfrm>
        <a:graphic>
          <a:graphicData uri="http://schemas.openxmlformats.org/drawingml/2006/table">
            <a:tbl>
              <a:tblPr firstRow="1" bandRow="1">
                <a:tableStyleId>{5C22544A-7EE6-4342-B048-85BDC9FD1C3A}</a:tableStyleId>
              </a:tblPr>
              <a:tblGrid>
                <a:gridCol w="1039091">
                  <a:extLst>
                    <a:ext uri="{9D8B030D-6E8A-4147-A177-3AD203B41FA5}">
                      <a16:colId xmlns:a16="http://schemas.microsoft.com/office/drawing/2014/main" val="1577797759"/>
                    </a:ext>
                  </a:extLst>
                </a:gridCol>
                <a:gridCol w="1330036">
                  <a:extLst>
                    <a:ext uri="{9D8B030D-6E8A-4147-A177-3AD203B41FA5}">
                      <a16:colId xmlns:a16="http://schemas.microsoft.com/office/drawing/2014/main" val="4112219578"/>
                    </a:ext>
                  </a:extLst>
                </a:gridCol>
                <a:gridCol w="1853739">
                  <a:extLst>
                    <a:ext uri="{9D8B030D-6E8A-4147-A177-3AD203B41FA5}">
                      <a16:colId xmlns:a16="http://schemas.microsoft.com/office/drawing/2014/main" val="3362389499"/>
                    </a:ext>
                  </a:extLst>
                </a:gridCol>
                <a:gridCol w="2169621">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時間区分数</a:t>
                      </a:r>
                    </a:p>
                  </a:txBody>
                  <a:tcPr/>
                </a:tc>
                <a:tc>
                  <a:txBody>
                    <a:bodyPr/>
                    <a:lstStyle/>
                    <a:p>
                      <a:pPr algn="ctr"/>
                      <a:r>
                        <a:rPr kumimoji="1" lang="ja-JP" altLang="en-US"/>
                        <a:t>既存モデル</a:t>
                      </a:r>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algn="ctr"/>
                      <a:r>
                        <a:rPr kumimoji="1" lang="en-US" altLang="ja-JP" dirty="0"/>
                        <a:t>WAIC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3106.633</a:t>
                      </a:r>
                      <a:endParaRPr kumimoji="1" lang="ja-JP" altLang="en-US"/>
                    </a:p>
                  </a:txBody>
                  <a:tcPr/>
                </a:tc>
                <a:tc>
                  <a:txBody>
                    <a:bodyPr/>
                    <a:lstStyle/>
                    <a:p>
                      <a:pPr algn="ctr"/>
                      <a:r>
                        <a:rPr kumimoji="1" lang="en-US" altLang="ja-JP" dirty="0">
                          <a:solidFill>
                            <a:schemeClr val="accent1">
                              <a:lumMod val="75000"/>
                            </a:schemeClr>
                          </a:solidFill>
                        </a:rPr>
                        <a:t>2956.466</a:t>
                      </a:r>
                      <a:endParaRPr kumimoji="1" lang="ja-JP" altLang="en-US">
                        <a:solidFill>
                          <a:schemeClr val="accent1">
                            <a:lumMod val="75000"/>
                          </a:schemeClr>
                        </a:solidFill>
                      </a:endParaRPr>
                    </a:p>
                  </a:txBody>
                  <a:tcPr/>
                </a:tc>
                <a:extLst>
                  <a:ext uri="{0D108BD9-81ED-4DB2-BD59-A6C34878D82A}">
                    <a16:rowId xmlns:a16="http://schemas.microsoft.com/office/drawing/2014/main" val="1818431258"/>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3171.920</a:t>
                      </a:r>
                      <a:endParaRPr kumimoji="1" lang="ja-JP" altLang="en-US"/>
                    </a:p>
                  </a:txBody>
                  <a:tcPr/>
                </a:tc>
                <a:tc>
                  <a:txBody>
                    <a:bodyPr/>
                    <a:lstStyle/>
                    <a:p>
                      <a:pPr algn="ctr"/>
                      <a:r>
                        <a:rPr kumimoji="1" lang="en-US" altLang="ja-JP" dirty="0">
                          <a:solidFill>
                            <a:schemeClr val="accent1">
                              <a:lumMod val="75000"/>
                            </a:schemeClr>
                          </a:solidFill>
                        </a:rPr>
                        <a:t>2962.159</a:t>
                      </a:r>
                      <a:endParaRPr kumimoji="1" lang="ja-JP" altLang="en-US">
                        <a:solidFill>
                          <a:schemeClr val="accent1">
                            <a:lumMod val="75000"/>
                          </a:schemeClr>
                        </a:solidFill>
                      </a:endParaRPr>
                    </a:p>
                  </a:txBody>
                  <a:tcPr/>
                </a:tc>
                <a:extLst>
                  <a:ext uri="{0D108BD9-81ED-4DB2-BD59-A6C34878D82A}">
                    <a16:rowId xmlns:a16="http://schemas.microsoft.com/office/drawing/2014/main" val="2031614858"/>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3296.762</a:t>
                      </a:r>
                      <a:endParaRPr kumimoji="1" lang="ja-JP" altLang="en-US"/>
                    </a:p>
                  </a:txBody>
                  <a:tcPr/>
                </a:tc>
                <a:tc>
                  <a:txBody>
                    <a:bodyPr/>
                    <a:lstStyle/>
                    <a:p>
                      <a:pPr algn="ctr"/>
                      <a:r>
                        <a:rPr kumimoji="1" lang="en-US" altLang="ja-JP" dirty="0">
                          <a:solidFill>
                            <a:schemeClr val="accent1">
                              <a:lumMod val="75000"/>
                            </a:schemeClr>
                          </a:solidFill>
                        </a:rPr>
                        <a:t>2961.461</a:t>
                      </a:r>
                      <a:endParaRPr kumimoji="1" lang="ja-JP" altLang="en-US">
                        <a:solidFill>
                          <a:schemeClr val="accent1">
                            <a:lumMod val="75000"/>
                          </a:schemeClr>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1825.648</a:t>
                      </a:r>
                      <a:endParaRPr kumimoji="1" lang="ja-JP" altLang="en-US"/>
                    </a:p>
                  </a:txBody>
                  <a:tcPr/>
                </a:tc>
                <a:tc>
                  <a:txBody>
                    <a:bodyPr/>
                    <a:lstStyle/>
                    <a:p>
                      <a:pPr algn="ctr"/>
                      <a:r>
                        <a:rPr kumimoji="1" lang="en-US" altLang="ja-JP" dirty="0">
                          <a:solidFill>
                            <a:schemeClr val="accent1">
                              <a:lumMod val="75000"/>
                            </a:schemeClr>
                          </a:solidFill>
                        </a:rPr>
                        <a:t>1808.674</a:t>
                      </a:r>
                      <a:endParaRPr kumimoji="1" lang="ja-JP" altLang="en-US">
                        <a:solidFill>
                          <a:schemeClr val="accent1">
                            <a:lumMod val="75000"/>
                          </a:schemeClr>
                        </a:solidFill>
                      </a:endParaRPr>
                    </a:p>
                  </a:txBody>
                  <a:tcPr/>
                </a:tc>
                <a:extLst>
                  <a:ext uri="{0D108BD9-81ED-4DB2-BD59-A6C34878D82A}">
                    <a16:rowId xmlns:a16="http://schemas.microsoft.com/office/drawing/2014/main" val="2242093626"/>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1916.035</a:t>
                      </a:r>
                      <a:endParaRPr kumimoji="1" lang="ja-JP" altLang="en-US"/>
                    </a:p>
                  </a:txBody>
                  <a:tcPr/>
                </a:tc>
                <a:tc>
                  <a:txBody>
                    <a:bodyPr/>
                    <a:lstStyle/>
                    <a:p>
                      <a:pPr algn="ctr"/>
                      <a:r>
                        <a:rPr kumimoji="1" lang="en-US" altLang="ja-JP" dirty="0">
                          <a:solidFill>
                            <a:schemeClr val="accent1">
                              <a:lumMod val="75000"/>
                            </a:schemeClr>
                          </a:solidFill>
                        </a:rPr>
                        <a:t>1807.423</a:t>
                      </a:r>
                      <a:endParaRPr kumimoji="1" lang="ja-JP" altLang="en-US">
                        <a:solidFill>
                          <a:schemeClr val="accent1">
                            <a:lumMod val="75000"/>
                          </a:schemeClr>
                        </a:solidFill>
                      </a:endParaRPr>
                    </a:p>
                  </a:txBody>
                  <a:tcPr/>
                </a:tc>
                <a:extLst>
                  <a:ext uri="{0D108BD9-81ED-4DB2-BD59-A6C34878D82A}">
                    <a16:rowId xmlns:a16="http://schemas.microsoft.com/office/drawing/2014/main" val="56376039"/>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2016.664</a:t>
                      </a:r>
                      <a:endParaRPr kumimoji="1" lang="ja-JP" altLang="en-US"/>
                    </a:p>
                  </a:txBody>
                  <a:tcPr/>
                </a:tc>
                <a:tc>
                  <a:txBody>
                    <a:bodyPr/>
                    <a:lstStyle/>
                    <a:p>
                      <a:pPr algn="ctr"/>
                      <a:r>
                        <a:rPr kumimoji="1" lang="en-US" altLang="ja-JP" dirty="0">
                          <a:solidFill>
                            <a:schemeClr val="accent1">
                              <a:lumMod val="75000"/>
                            </a:schemeClr>
                          </a:solidFill>
                        </a:rPr>
                        <a:t>1806.655</a:t>
                      </a:r>
                      <a:endParaRPr kumimoji="1" lang="ja-JP" altLang="en-US">
                        <a:solidFill>
                          <a:schemeClr val="accent1">
                            <a:lumMod val="75000"/>
                          </a:schemeClr>
                        </a:solidFill>
                      </a:endParaRPr>
                    </a:p>
                  </a:txBody>
                  <a:tcPr/>
                </a:tc>
                <a:extLst>
                  <a:ext uri="{0D108BD9-81ED-4DB2-BD59-A6C34878D82A}">
                    <a16:rowId xmlns:a16="http://schemas.microsoft.com/office/drawing/2014/main" val="1494997708"/>
                  </a:ext>
                </a:extLst>
              </a:tr>
            </a:tbl>
          </a:graphicData>
        </a:graphic>
      </p:graphicFrame>
      <p:sp>
        <p:nvSpPr>
          <p:cNvPr id="5" name="テキスト ボックス 4">
            <a:extLst>
              <a:ext uri="{FF2B5EF4-FFF2-40B4-BE49-F238E27FC236}">
                <a16:creationId xmlns:a16="http://schemas.microsoft.com/office/drawing/2014/main" id="{3AEFEFB1-A634-4F47-AAC2-C9FFEECFFFF9}"/>
              </a:ext>
            </a:extLst>
          </p:cNvPr>
          <p:cNvSpPr txBox="1"/>
          <p:nvPr/>
        </p:nvSpPr>
        <p:spPr>
          <a:xfrm>
            <a:off x="7606146" y="3675672"/>
            <a:ext cx="3857105" cy="1631216"/>
          </a:xfrm>
          <a:prstGeom prst="rect">
            <a:avLst/>
          </a:prstGeom>
          <a:noFill/>
        </p:spPr>
        <p:txBody>
          <a:bodyPr wrap="square" rtlCol="0">
            <a:spAutoFit/>
          </a:bodyPr>
          <a:lstStyle/>
          <a:p>
            <a:r>
              <a:rPr lang="ja-JP" altLang="en-US" sz="2000"/>
              <a:t>各時間区分数における</a:t>
            </a:r>
            <a:r>
              <a:rPr lang="en" altLang="ja-JP" sz="2000" dirty="0"/>
              <a:t>WAIC </a:t>
            </a:r>
            <a:r>
              <a:rPr lang="ja-JP" altLang="en-US" sz="2000"/>
              <a:t>と</a:t>
            </a:r>
            <a:r>
              <a:rPr lang="en" altLang="ja-JP" sz="2000" dirty="0"/>
              <a:t>WBIC</a:t>
            </a:r>
            <a:r>
              <a:rPr lang="ja-JP" altLang="en-US" sz="2000"/>
              <a:t>の最小値を比較</a:t>
            </a:r>
            <a:endParaRPr lang="en-US" altLang="ja-JP" sz="2000" dirty="0"/>
          </a:p>
          <a:p>
            <a:endParaRPr lang="en-US" altLang="ja-JP" sz="2000" dirty="0"/>
          </a:p>
          <a:p>
            <a:r>
              <a:rPr lang="ja-JP" altLang="en-US" sz="2000"/>
              <a:t>提案モデルが最適モデルとして選択されていることがわかる</a:t>
            </a:r>
            <a:endParaRPr kumimoji="1" lang="ja-JP" altLang="en-US" sz="2000"/>
          </a:p>
        </p:txBody>
      </p:sp>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285750" indent="-285750">
              <a:buFont typeface="Arial" panose="020B0604020202020204" pitchFamily="34" charset="0"/>
              <a:buChar char="•"/>
            </a:pPr>
            <a:r>
              <a:rPr kumimoji="1" lang="ja-JP" altLang="en-US" sz="2400"/>
              <a:t>どちらも，値が小さい方が適したモデルであることを示す</a:t>
            </a:r>
            <a:endParaRPr kumimoji="1" lang="en-US" altLang="ja-JP" sz="2400" dirty="0"/>
          </a:p>
        </p:txBody>
      </p:sp>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r>
                  <a:rPr lang="ja-JP" altLang="en-US"/>
                  <a:t>より大規模なデータを収集して，提案モデルの性能を評価する．</a:t>
                </a:r>
              </a:p>
              <a:p>
                <a:endParaRPr lang="en-US" altLang="ja-JP" dirty="0"/>
              </a:p>
              <a:p>
                <a:r>
                  <a:rPr lang="ja-JP" altLang="en-US"/>
                  <a:t>既存モデルと比べて提案モデルで採用した</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𝑟</m:t>
                        </m:r>
                      </m:sub>
                    </m:sSub>
                  </m:oMath>
                </a14:m>
                <a:r>
                  <a:rPr lang="ja-JP" altLang="en-US"/>
                  <a:t>や</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𝑟𝑘</m:t>
                        </m:r>
                      </m:sub>
                    </m:sSub>
                  </m:oMath>
                </a14:m>
                <a:r>
                  <a:rPr lang="ja-JP" altLang="en-US"/>
                  <a:t>の影響について分析を行う．</a:t>
                </a:r>
              </a:p>
              <a:p>
                <a:endParaRPr lang="en-US" altLang="ja-JP" dirty="0"/>
              </a:p>
              <a:p>
                <a:r>
                  <a:rPr lang="ja-JP" altLang="en-US"/>
                  <a:t>課題の特性も考慮できるように拡張を行う．</a:t>
                </a:r>
              </a:p>
              <a:p>
                <a:endParaRPr lang="ja-JP" altLang="en-US"/>
              </a:p>
            </p:txBody>
          </p:sp>
        </mc:Choice>
        <mc:Fallback xmlns="">
          <p:sp>
            <p:nvSpPr>
              <p:cNvPr id="3" name="コンテンツ プレースホルダー 2">
                <a:extLst>
                  <a:ext uri="{FF2B5EF4-FFF2-40B4-BE49-F238E27FC236}">
                    <a16:creationId xmlns:a16="http://schemas.microsoft.com/office/drawing/2014/main" id="{26B88719-E8DE-204A-ADF6-300352A4D861}"/>
                  </a:ext>
                </a:extLst>
              </p:cNvPr>
              <p:cNvSpPr>
                <a:spLocks noGrp="1" noRot="1" noChangeAspect="1" noMove="1" noResize="1" noEditPoints="1" noAdjustHandles="1" noChangeArrowheads="1" noChangeShapeType="1" noTextEdit="1"/>
              </p:cNvSpPr>
              <p:nvPr>
                <p:ph idx="1"/>
              </p:nvPr>
            </p:nvSpPr>
            <p:spPr>
              <a:blipFill>
                <a:blip r:embed="rId3"/>
                <a:stretch>
                  <a:fillRect l="-1086" t="-2326" r="-3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4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mj-ea"/>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mj-ea"/>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3923607" y="2677244"/>
            <a:ext cx="690787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29681A1-9553-4748-B3F4-E092EB4E99F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t>時間区分</a:t>
                  </a:r>
                  <a14:m>
                    <m:oMath xmlns:m="http://schemas.openxmlformats.org/officeDocument/2006/math">
                      <m:r>
                        <a:rPr kumimoji="1" lang="en-US" altLang="ja-JP" b="0" i="1" u="sng" smtClean="0">
                          <a:latin typeface="Cambria Math" panose="02040503050406030204" pitchFamily="18" charset="0"/>
                        </a:rPr>
                        <m:t>𝑡</m:t>
                      </m:r>
                    </m:oMath>
                  </a14:m>
                  <a:r>
                    <a:rPr kumimoji="1" lang="ja-JP" altLang="en-US" u="sng"/>
                    <a:t>の時</a:t>
                  </a:r>
                  <a:r>
                    <a:rPr kumimoji="1" lang="ja-JP" altLang="en-US"/>
                    <a:t>の厳しさ</a:t>
                  </a:r>
                </a:p>
              </p:txBody>
            </p:sp>
          </mc:Choice>
          <mc:Fallback xmlns="">
            <p:sp>
              <p:nvSpPr>
                <p:cNvPr id="12" name="正方形/長方形 11">
                  <a:extLst>
                    <a:ext uri="{FF2B5EF4-FFF2-40B4-BE49-F238E27FC236}">
                      <a16:creationId xmlns:a16="http://schemas.microsoft.com/office/drawing/2014/main" id="{A29681A1-9553-4748-B3F4-E092EB4E99F7}"/>
                    </a:ext>
                  </a:extLst>
                </p:cNvPr>
                <p:cNvSpPr>
                  <a:spLocks noRot="1" noChangeAspect="1" noMove="1" noResize="1" noEditPoints="1" noAdjustHandles="1" noChangeArrowheads="1" noChangeShapeType="1" noTextEdit="1"/>
                </p:cNvSpPr>
                <p:nvPr/>
              </p:nvSpPr>
              <p:spPr>
                <a:xfrm>
                  <a:off x="7381703" y="2916180"/>
                  <a:ext cx="1961803" cy="357447"/>
                </a:xfrm>
                <a:prstGeom prst="rect">
                  <a:avLst/>
                </a:prstGeom>
                <a:blipFill>
                  <a:blip r:embed="rId5"/>
                  <a:stretch>
                    <a:fillRect t="-6667" b="-26667"/>
                  </a:stretch>
                </a:blipFill>
              </p:spPr>
              <p:txBody>
                <a:bodyPr/>
                <a:lstStyle/>
                <a:p>
                  <a:r>
                    <a:rPr lang="ja-JP" altLang="en-US">
                      <a:noFill/>
                    </a:rPr>
                    <a:t> </a:t>
                  </a:r>
                </a:p>
              </p:txBody>
            </p:sp>
          </mc:Fallback>
        </mc:AlternateContent>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4952694" y="3586203"/>
            <a:ext cx="1601981" cy="440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a:off x="6821606" y="3593230"/>
            <a:ext cx="500713" cy="4330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09ACA11-8EA1-D445-946D-B2CC5AC9EE32}"/>
              </a:ext>
            </a:extLst>
          </p:cNvPr>
          <p:cNvCxnSpPr>
            <a:cxnSpLocks/>
          </p:cNvCxnSpPr>
          <p:nvPr/>
        </p:nvCxnSpPr>
        <p:spPr>
          <a:xfrm flipH="1">
            <a:off x="8003177" y="3593230"/>
            <a:ext cx="1182388" cy="43305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3A9E498-48A4-2740-9170-61777CDBF3B8}"/>
                  </a:ext>
                </a:extLst>
              </p:cNvPr>
              <p:cNvSpPr txBox="1"/>
              <p:nvPr/>
            </p:nvSpPr>
            <p:spPr>
              <a:xfrm>
                <a:off x="975361" y="4985149"/>
                <a:ext cx="9990097" cy="369332"/>
              </a:xfrm>
              <a:prstGeom prst="rect">
                <a:avLst/>
              </a:prstGeom>
              <a:noFill/>
            </p:spPr>
            <p:txBody>
              <a:bodyPr wrap="square" rtlCol="0">
                <a:spAutoFit/>
              </a:bodyPr>
              <a:lstStyle/>
              <a:p>
                <a:r>
                  <a:rPr kumimoji="1" lang="ja-JP" altLang="en-US"/>
                  <a:t>厳しさパラメータ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r>
                  <a:rPr kumimoji="1" lang="en-US" altLang="ja-JP" dirty="0"/>
                  <a:t>    </a:t>
                </a:r>
                <a:r>
                  <a:rPr kumimoji="1" lang="ja-JP" altLang="en-US"/>
                  <a:t>　　　　　　　</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2</m:t>
                        </m:r>
                      </m:sub>
                    </m:sSub>
                  </m:oMath>
                </a14:m>
                <a:r>
                  <a:rPr kumimoji="1" lang="ja-JP" altLang="en-US" b="0"/>
                  <a:t>　　　　　　　</a:t>
                </a:r>
                <a:r>
                  <a:rPr kumimoji="1" lang="en-US" altLang="ja-JP" b="0" dirty="0"/>
                  <a:t>    </a:t>
                </a:r>
                <a:r>
                  <a:rPr kumimoji="1" lang="ja-JP" altLang="en-US" b="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3</m:t>
                        </m:r>
                      </m:sub>
                    </m:sSub>
                  </m:oMath>
                </a14:m>
                <a:endParaRPr kumimoji="1" lang="en-US" altLang="ja-JP" b="0" dirty="0"/>
              </a:p>
            </p:txBody>
          </p:sp>
        </mc:Choice>
        <mc:Fallback>
          <p:sp>
            <p:nvSpPr>
              <p:cNvPr id="4" name="テキスト ボックス 3">
                <a:extLst>
                  <a:ext uri="{FF2B5EF4-FFF2-40B4-BE49-F238E27FC236}">
                    <a16:creationId xmlns:a16="http://schemas.microsoft.com/office/drawing/2014/main" id="{53A9E498-48A4-2740-9170-61777CDBF3B8}"/>
                  </a:ext>
                </a:extLst>
              </p:cNvPr>
              <p:cNvSpPr txBox="1">
                <a:spLocks noRot="1" noChangeAspect="1" noMove="1" noResize="1" noEditPoints="1" noAdjustHandles="1" noChangeArrowheads="1" noChangeShapeType="1" noTextEdit="1"/>
              </p:cNvSpPr>
              <p:nvPr/>
            </p:nvSpPr>
            <p:spPr>
              <a:xfrm>
                <a:off x="975361" y="4985149"/>
                <a:ext cx="9990097" cy="369332"/>
              </a:xfrm>
              <a:prstGeom prst="rect">
                <a:avLst/>
              </a:prstGeom>
              <a:blipFill>
                <a:blip r:embed="rId3"/>
                <a:stretch>
                  <a:fillRect l="-508" t="-6667" b="-26667"/>
                </a:stretch>
              </a:blipFill>
            </p:spPr>
            <p:txBody>
              <a:bodyPr/>
              <a:lstStyle/>
              <a:p>
                <a:r>
                  <a:rPr lang="ja-JP" altLang="en-US">
                    <a:noFill/>
                  </a:rPr>
                  <a:t> </a:t>
                </a:r>
              </a:p>
            </p:txBody>
          </p:sp>
        </mc:Fallback>
      </mc:AlternateContent>
      <p:sp>
        <p:nvSpPr>
          <p:cNvPr id="18" name="下矢印 17">
            <a:extLst>
              <a:ext uri="{FF2B5EF4-FFF2-40B4-BE49-F238E27FC236}">
                <a16:creationId xmlns:a16="http://schemas.microsoft.com/office/drawing/2014/main" id="{2D073834-3699-194F-BC89-E25856A6F33D}"/>
              </a:ext>
            </a:extLst>
          </p:cNvPr>
          <p:cNvSpPr/>
          <p:nvPr/>
        </p:nvSpPr>
        <p:spPr>
          <a:xfrm>
            <a:off x="3944983"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B386F14-549B-2D4C-9383-428075B42583}"/>
              </a:ext>
            </a:extLst>
          </p:cNvPr>
          <p:cNvSpPr/>
          <p:nvPr/>
        </p:nvSpPr>
        <p:spPr>
          <a:xfrm>
            <a:off x="6370584"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048EB1CA-BCB1-D548-895C-81CC6B635EA1}"/>
              </a:ext>
            </a:extLst>
          </p:cNvPr>
          <p:cNvSpPr/>
          <p:nvPr/>
        </p:nvSpPr>
        <p:spPr>
          <a:xfrm>
            <a:off x="8957959"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各時間区分ごとのパラメータが独立しているため，パラメータの推定が難しい．</a:t>
            </a:r>
            <a:endParaRPr lang="en-US" altLang="ja-JP" dirty="0"/>
          </a:p>
          <a:p>
            <a:endParaRPr lang="en-US" altLang="ja-JP" dirty="0"/>
          </a:p>
          <a:p>
            <a:endParaRPr lang="en-US" altLang="ja-JP" dirty="0"/>
          </a:p>
          <a:p>
            <a:endParaRPr lang="en-US" altLang="ja-JP" dirty="0"/>
          </a:p>
          <a:p>
            <a:r>
              <a:rPr lang="ja-JP" altLang="en-US"/>
              <a:t>時間区分ごとの評価者の厳しさパラメータに</a:t>
            </a:r>
            <a:r>
              <a:rPr lang="ja-JP" altLang="en-US" u="sng"/>
              <a:t>マルコフ性</a:t>
            </a:r>
            <a:r>
              <a:rPr lang="ja-JP" altLang="en-US"/>
              <a:t>を仮定した新しい項目反応モデルを提案する．</a:t>
            </a:r>
          </a:p>
          <a:p>
            <a:endParaRPr lang="ja-JP" altLang="en-US"/>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3029989"/>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DAB29F6-9D8A-1146-8E33-31B21B8019B5}"/>
              </a:ext>
            </a:extLst>
          </p:cNvPr>
          <p:cNvSpPr/>
          <p:nvPr/>
        </p:nvSpPr>
        <p:spPr>
          <a:xfrm>
            <a:off x="7894622" y="5024673"/>
            <a:ext cx="2915216" cy="7423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現在の値によって</a:t>
            </a:r>
            <a:endParaRPr kumimoji="1" lang="en-US" altLang="ja-JP" dirty="0"/>
          </a:p>
          <a:p>
            <a:pPr algn="ctr"/>
            <a:r>
              <a:rPr kumimoji="1" lang="ja-JP" altLang="en-US"/>
              <a:t>次の値が決まる性質</a:t>
            </a:r>
          </a:p>
        </p:txBody>
      </p:sp>
      <p:cxnSp>
        <p:nvCxnSpPr>
          <p:cNvPr id="7" name="直線コネクタ 6">
            <a:extLst>
              <a:ext uri="{FF2B5EF4-FFF2-40B4-BE49-F238E27FC236}">
                <a16:creationId xmlns:a16="http://schemas.microsoft.com/office/drawing/2014/main" id="{F73377C7-AAA7-6241-92C0-F9E6BD80C60D}"/>
              </a:ext>
            </a:extLst>
          </p:cNvPr>
          <p:cNvCxnSpPr>
            <a:cxnSpLocks/>
            <a:endCxn id="5" idx="0"/>
          </p:cNvCxnSpPr>
          <p:nvPr/>
        </p:nvCxnSpPr>
        <p:spPr>
          <a:xfrm>
            <a:off x="9098733" y="4626321"/>
            <a:ext cx="253497" cy="39835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11424</TotalTime>
  <Words>3411</Words>
  <Application>Microsoft Macintosh PowerPoint</Application>
  <PresentationFormat>ワイド画面</PresentationFormat>
  <Paragraphs>533</Paragraphs>
  <Slides>24</Slides>
  <Notes>20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Hiragino Kaku Gothic ProN</vt:lpstr>
      <vt:lpstr>游ゴシック</vt:lpstr>
      <vt:lpstr>游ゴシック Light</vt:lpstr>
      <vt:lpstr>Arial</vt:lpstr>
      <vt:lpstr>Calibri</vt:lpstr>
      <vt:lpstr>Calibri Light</vt:lpstr>
      <vt:lpstr>Cambria Math</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vt:lpstr>
      <vt:lpstr>実データ実験</vt:lpstr>
      <vt:lpstr>T=3におけるβ_rtの推定結果</vt:lpstr>
      <vt:lpstr>情報量規準によるモデル比較の結果</vt:lpstr>
      <vt:lpstr>今後の課題</vt:lpstr>
      <vt:lpstr>御静聴ありがとうございました</vt:lpstr>
      <vt:lpstr>補助スライド</vt:lpstr>
      <vt:lpstr>シミュレーション実験：手順</vt:lpstr>
      <vt:lpstr>β_rtの事前分布</vt:lpstr>
      <vt:lpstr>パラメータ数</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29</cp:revision>
  <dcterms:created xsi:type="dcterms:W3CDTF">2021-09-27T06:18:09Z</dcterms:created>
  <dcterms:modified xsi:type="dcterms:W3CDTF">2021-10-05T07:31:34Z</dcterms:modified>
</cp:coreProperties>
</file>