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0"/>
    <p:restoredTop sz="85686"/>
  </p:normalViewPr>
  <p:slideViewPr>
    <p:cSldViewPr snapToGrid="0" snapToObjects="1">
      <p:cViewPr>
        <p:scale>
          <a:sx n="142" d="100"/>
          <a:sy n="142" d="100"/>
        </p:scale>
        <p:origin x="2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18:51:07.237"/>
    </inkml:context>
    <inkml:brush xml:id="br0">
      <inkml:brushProperty name="width" value="0.05" units="cm"/>
      <inkml:brushProperty name="height" value="0.05" units="cm"/>
      <inkml:brushProperty name="color" value="#E71224"/>
    </inkml:brush>
  </inkml:definitions>
  <inkml:trace contextRef="#ctx0" brushRef="#br0">1912 3697 24575,'-7'4'0,"-55"21"0,-40 16 0,16-7 0,11-2 0,7-4 0,-19 8 0,3 0 0,26-8 0,24-6 0,-29 15 0,41-21 0,0-4 0,7 2 0,0-2 0,-5 0 0,4 3 0,-8-2 0,3 3 0,-4 1 0,0-1 0,-1-2 0,1 1 0,0-5 0,-7 9 0,5-9 0,0 9 0,3-10 0,7 2 0,-2-3 0,-1 0 0,7-1 0,-10-2 0,11 1 0,-8-2 0,0 1 0,4 1 0,-4-1 0,1 3 0,2-1 0,-7-2 0,8 2 0,-4-3 0,9 3 0,-4-3 0,4 3 0,-1-6 0,-2 2 0,-1-3 0,-1 0 0,1 0 0,1 0 0,6 0 0,-2 0 0,-1 0 0,3 0 0,-6 0 0,6 0 0,-6 0 0,6 0 0,-7 0 0,8 0 0,-4 0 0,4 0 0,0 0 0,-3 0 0,2-3 0,-3 2 0,4-5 0,0 5 0,0-5 0,0 6 0,-6-7 0,4 3 0,-5 0 0,8 1 0,-1 0 0,0 2 0,0-5 0,0 2 0,-4 0 0,4-2 0,-4 2 0,0-6 0,3 2 0,-6-3 0,6 0 0,-3-1 0,4 1 0,-4-4 0,6 4 0,-5-4 0,6 3 0,-4-2 0,4 6 0,-3-7 0,7 4 0,-4-4 0,4-1 0,0-3 0,0-2 0,0-4 0,0-5 0,8-2 0,-2-4 0,12-1 0,-8 1 0,6 4 0,-2-3 0,0 3 0,3-4 0,-3 4 0,8 1 0,-4 6 0,8-2 0,-8 1 0,8-1 0,-4 6 0,0-5 0,2 9 0,-1-8 0,3 2 0,7-5 0,-4 0 0,9-1 0,-9-4 0,10 2 0,-4-8 0,4 9 0,5-4 0,-3 0 0,3 3 0,0-3 0,-5 9 0,4-3 0,7-4 0,-8 1 0,2-1 0,-7 9 0,-14 3 0,6 1 0,-8-1 0,1-1 0,2 3 0,-2-7 0,5 3 0,0-6 0,0 1 0,2-6 0,-1-1 0,1 0 0,14-22 0,-12 18 0,12-19 0,-13 17 0,-1 1 0,5-1 0,-4 6 0,4-4 0,-1 8 0,-3-3 0,2 5 0,1 0 0,-4 0 0,4 0 0,-1-5 0,2 3 0,19-26 0,-10 17 0,5-18 0,-9 17 0,-9 1 0,3 5 0,-3-5 0,-3 11 0,3-10 0,-3 9 0,1-4 0,5 1 0,1 2 0,0-3 0,9 4 0,-8-4 0,13 2 0,13-12 0,-19 18 0,21-12 0,-23 7 0,5-1 0,1-4 0,-7 1 0,1 3 0,-6-2 0,16-8 0,-23 15 0,16-13 0,-21 17 0,1-4 0,3-1 0,-8 1 0,8-1 0,2-5 0,6-2 0,1 0 0,7 0 0,-7 1 0,9 3 0,0-4 0,-4 4 0,-1 2 0,-1-1 0,-10 1 0,11-1 0,-11 1 0,5 0 0,0-1 0,-4 2 0,14-9 0,-7 6 0,3-1 0,-2 8 0,-6 5 0,5 0 0,1 0 0,-6 0 0,5 0 0,-10 1 0,9-1 0,-8 1 0,3 0 0,-5 4 0,-4-2 0,3 6 0,-8-3 0,4 4 0,-5 1 0,0-1 0,5 0 0,-4 0 0,4 1 0,0 2 0,7-5 0,5 4 0,1-2 0,3 0 0,-5 7 0,1-7 0,3 7 0,-9-3 0,4 4 0,-5 0 0,-4 0 0,-1 0 0,-9 0 0,0 0 0,-4 0 0,-3 3 0,-1 5 0,-3 3 0,0 4 0,0 0 0,0 5 0,0 1 0,0 4 0,0 5 0,0 7 0,0-4 0,-9 14 0,3-8 0,-13 10 0,8 0 0,-8 1 0,4-1 0,0 0 0,-4 1 0,4-7 0,-4 5 0,0-4 0,-6 5 0,5 0 0,-9 1 0,4-1 0,-5 1 0,5-1 0,-3-4 0,7-3 0,-2-4 0,5-6 0,1-2 0,-4-4 0,3-1 0,-10 8 0,6-5 0,-7 4 0,2-4 0,-1-1 0,-4 2 0,4-7 0,-5 6 0,7-6 0,-13 13 0,10-10 0,-9 8 0,-2 3 0,9 0 0,-10 6 0,7-4 0,5-4 0,-10 6 0,9-1 0,-9 0 0,10-4 0,1-4 0,2-8 0,9 1 0,-9-2 0,5 0 0,-6 4 0,0-3 0,-4 0 0,2 4 0,-1-9 0,3 8 0,1-8 0,-7 11 0,11-12 0,-4 6 0,10-7 0,1-1 0,0 0 0,-1 0 0,1 1 0,0-1 0,-1 5 0,0-4 0,0 8 0,0-3 0,-5 0 0,4 3 0,-5 3 0,5-1 0,0 5 0,-4-5 0,3-1 0,-17 18 0,11-12 0,-12 12 0,14-20 0,-4 3 0,5-9 0,-1 4 0,-2-5 0,7 4 0,-7-2 0,3 2 0,-6 2 0,1 0 0,-7 7 0,-1-1 0,0 1 0,-3-5 0,9 3 0,1-5 0,2 0 0,8-2 0,-3 0 0,4-3 0,0 2 0,-3 12 0,2-12 0,-3 17 0,4-16 0,-1 5 0,1 1 0,-1-1 0,1-4 0,-6 4 0,5-4 0,-4 0 0,5-1 0,1-5 0,3 5 0,-3-4 0,3 4 0,0-5 0,-2 0 0,6-3 0,-3 2 0,0-5 0,3 1 0,-3-3 0,4 0 0,4 0 0,-4 0 0,4 0 0,-4-3 0,3 2 0,-2-2 0,2 0 0,-3 2 0,1-5 0,-1 2 0,1-3 0,2-3 0,-2-1 0,5-7 0,-2 4 0,3-4 0,0 0 0,0 7 0,0-3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18:51:21.290"/>
    </inkml:context>
    <inkml:brush xml:id="br0">
      <inkml:brushProperty name="width" value="0.05" units="cm"/>
      <inkml:brushProperty name="height" value="0.05" units="cm"/>
      <inkml:brushProperty name="color" value="#33CCFF"/>
    </inkml:brush>
  </inkml:definitions>
  <inkml:trace contextRef="#ctx0" brushRef="#br0">4207 69 24575,'0'10'0,"0"6"0,0 5 0,0 4 0,0 11 0,0-9 0,0 14 0,0-9 0,0-1 0,0 4 0,0-8 0,0 3 0,-3-5 0,2 0 0,-7-4 0,4 3 0,-4-4 0,0 1 0,-8 14 0,6-11 0,-9 12 0,9-11 0,-6 1 0,3 4 0,-4-4 0,-1 4 0,1 1 0,0-5 0,0 4 0,-1 0 0,2-8 0,-1 8 0,1-10 0,-1 5 0,0 1 0,0-1 0,-3-4 0,2 3 0,-6-6 0,6 6 0,-15 10 0,14-6 0,-15 10 0,16-12 0,-3 0 0,-1 0 0,4-1 0,-4 7 0,5-6 0,-5 5 0,4-5 0,-8 1 0,8-2 0,-4 1 0,1 0 0,-1-4 0,-5 4 0,2-8 0,-2 8 0,1-8 0,-6 10 0,5-10 0,-9 5 0,8-2 0,-3 3 0,4-2 0,-16 13 0,14-15 0,-14 14 0,17-16 0,4 7 0,-3-7 0,3 7 0,-4-2 0,-2 4 0,-4 6 0,3-5 0,-9 11 0,4-10 0,-2 10 0,-2-9 0,3 4 0,-4-4 0,-1 0 0,1 4 0,-1-4 0,6 3 0,-4-3 0,-13 11 0,13-14 0,-12 14 0,18-18 0,5 0 0,-6 4 0,12-10 0,-5 10 0,5-10 0,-1 4 0,-3 0 0,4-4 0,-1 8 0,-2-7 0,-4 8 0,1-8 0,-9 6 0,9-7 0,-9 6 0,4-5 0,-7 11 0,7-10 0,-22 17 0,23-16 0,-17 15 0,22-17 0,0 4 0,0-1 0,1-3 0,-2 4 0,2-6 0,-1 6 0,5-5 0,-4 5 0,4-6 0,-4 0 0,5 0 0,-4 1 0,3-1 0,0 0 0,-3-3 0,3 2 0,1-2 0,-4-1 0,3 0 0,-9 1 0,-8 4 0,0-2 0,-5 5 0,7-10 0,-1 7 0,1-7 0,4 7 0,-3-7 0,9 6 0,0-7 0,2 7 0,8-7 0,-4 2 0,5-3 0,-1-1 0,4 4 0,2-2 0,3 1 0,0-3 0,-4 0 0,3 0 0,-2 1 0,3-2 0,-4 2 0,0-1 0,-4 0 0,4 0 0,-3 1 0,2-1 0,1 0 0,-4 1 0,4-1 0,-5-2 0,5 1 0,-3-5 0,2 5 0,-3-5 0,-1 6 0,1-6 0,0 2 0,0-3 0,-1 0 0,-3 0 0,2 0 0,-2 0 0,3 0 0,1 0 0,0 0 0,-1 0 0,1 0 0,-3 0 0,6 0 0,-2 0 0,7 0 0,-4 0 0,3 0 0,-2 0 0,3 0 0,-4-3 0,3-5 0,-3-4 0,0 0 0,3-2 0,-3 2 0,0-3 0,2 3 0,-2-7 0,4 7 0,-1-8 0,0 5 0,1-1 0,2 1 0,-2 0 0,7-5 0,-7-3 0,6-3 0,-2-1 0,3-3 0,0-2 0,0 1 0,0-4 0,0 8 0,0-3 0,0 5 0,0 4 0,0 1 0,0 5 0,0-5 0,0 4 0,0-4 0,0 1 0,0-2 0,3-4 0,2-5 0,4 3 0,4-8 0,0 9 0,1-10 0,3 5 0,-3-5 0,4-1 0,0 1 0,0 4 0,5-4 0,-5 9 0,5-5 0,-7 12 0,0-5 0,5 4 0,1-1 0,5-4 0,5 2 0,2-4 0,0-1 0,3 5 0,-9-3 0,3 4 0,-4 0 0,-5-2 0,2 8 0,-6-3 0,1 4 0,-4 4 0,1-3 0,-1 4 0,0-5 0,1 4 0,0-6 0,-1 5 0,1-7 0,-4 5 0,8-6 0,-7 5 0,8-9 0,-1 7 0,14-19 0,-4 11 0,10-18 0,-7 9 0,-3 1 0,3 2 0,-5-1 0,0 4 0,1-9 0,-1 9 0,0-3 0,-5 5 0,3 0 0,-3 1 0,9-7 0,-3 4 0,5-9 0,-1 9 0,-4-4 0,4 4 0,-6 2 0,1 0 0,-2 4 0,0 2 0,6-3 0,-10 10 0,9-9 0,-14 14 0,7-6 0,-4 6 0,1-6 0,3 5 0,-3-5 0,4 6 0,0-7 0,5 6 0,-3-6 0,3 3 0,-5-4 0,1-4 0,6-3 0,-3-3 0,7 3 0,-2-8 0,-1 7 0,5-9 0,-9 7 0,7 3 0,8-6 0,-10 10 0,8-4 0,-17 11 0,5-4 0,-4 8 0,5-8 0,-6 8 0,-5-3 0,0 4 0,-5-3 0,1 6 0,-1-5 0,0 5 0,0-2 0,1-1 0,3-4 0,-2 4 0,7-4 0,-3 0 0,4-1 0,0 0 0,-4 1 0,-2 1 0,0-1 0,-7 1 0,2 1 0,-8 3 0,5-1 0,-3 1 0,11-4 0,-7 2 0,8-6 0,0 3 0,0-4 0,6-1 0,-1 0 0,-4 1 0,3-1 0,-8 2 0,4 2 0,-5-1 0,5 5 0,-8-2 0,11 3 0,-10 1 0,3-1 0,-2 1 0,-2-1 0,-1 1 0,0 0 0,-4 3 0,0-2 0,0 2 0,0 0 0,-1-2 0,1 5 0,0-5 0,0 2 0,4-3 0,0 0 0,5-1 0,-5 1 0,4-4 0,0 2 0,-2-1 0,6 2 0,-8 0 0,1 1 0,2 0 0,-6 0 0,6-1 0,-2 1 0,10-4 0,-5 2 0,5-2 0,-2 3 0,-7-3 0,6 2 0,-8-2 0,1 7 0,-1-3 0,-4 4 0,-1-1 0,1 1 0,0 0 0,0 2 0,0-5 0,4 5 0,-3-2 0,2 0 0,1 2 0,-3-2 0,6 3 0,-6 0 0,6-3 0,-2 2 0,10-3 0,-5 1 0,5 2 0,-7-2 0,0 3 0,1 0 0,-1 0 0,0 0 0,0 0 0,-3 0 0,-1 0 0,-4 0 0,-1 0 0,1 0 0,0 0 0,0 0 0,0 0 0,0 0 0,0 0 0,0 0 0,0 0 0,0 0 0,-1 0 0,1 0 0,0 0 0,0 0 0,0 0 0,0 0 0,3 0 0,-2 0 0,6 0 0,-2 0 0,-1 0 0,0 0 0,-4 0 0,0 0 0,0 0 0,0 0 0,0 0 0,0 0 0,-1 0 0,1 0 0,0 3 0,8 1 0,-10 0 0,7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18:51:38.714"/>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18:51:39.286"/>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0T18:51:40.429"/>
    </inkml:context>
    <inkml:brush xml:id="br0">
      <inkml:brushProperty name="width" value="0.05" units="cm"/>
      <inkml:brushProperty name="height" value="0.05" units="cm"/>
      <inkml:brushProperty name="color" value="#E71224"/>
    </inkml:brush>
  </inkml:definitions>
  <inkml:trace contextRef="#ctx0" brushRef="#br0">14 0 24575,'-8'0'0,"2"0"0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21BA1-E245-F34B-A21F-999F2D38C30D}" type="datetimeFigureOut">
              <a:rPr kumimoji="1" lang="ja-JP" altLang="en-US" smtClean="0"/>
              <a:t>2021/5/7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8654B-83BA-7645-A23B-1E0E8DCB76AB}" type="slidenum">
              <a:rPr kumimoji="1" lang="ja-JP" altLang="en-US" smtClean="0"/>
              <a:t>‹#›</a:t>
            </a:fld>
            <a:endParaRPr kumimoji="1" lang="ja-JP" altLang="en-US"/>
          </a:p>
        </p:txBody>
      </p:sp>
    </p:spTree>
    <p:extLst>
      <p:ext uri="{BB962C8B-B14F-4D97-AF65-F5344CB8AC3E}">
        <p14:creationId xmlns:p14="http://schemas.microsoft.com/office/powerpoint/2010/main" val="22530754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DIF</a:t>
            </a:r>
            <a:r>
              <a:rPr kumimoji="1" lang="ja-JP" altLang="en-US"/>
              <a:t>評価の研究には長い歴史がある。</a:t>
            </a:r>
            <a:endParaRPr kumimoji="1" lang="en-US" altLang="ja-JP" dirty="0"/>
          </a:p>
          <a:p>
            <a:r>
              <a:rPr kumimoji="1" lang="ja-JP" altLang="en-US"/>
              <a:t>多くの</a:t>
            </a:r>
            <a:r>
              <a:rPr kumimoji="1" lang="en-US" altLang="ja-JP" dirty="0"/>
              <a:t>DIF</a:t>
            </a:r>
            <a:r>
              <a:rPr kumimoji="1" lang="ja-JP" altLang="en-US"/>
              <a:t>評価方に共通するのは受験者の属する集団がわかっていることである。</a:t>
            </a:r>
            <a:endParaRPr kumimoji="1" lang="en-US" altLang="ja-JP" dirty="0"/>
          </a:p>
          <a:p>
            <a:r>
              <a:rPr kumimoji="1" lang="ja-JP" altLang="en-US"/>
              <a:t>混合</a:t>
            </a:r>
            <a:r>
              <a:rPr kumimoji="1" lang="en-US" altLang="ja-JP" dirty="0"/>
              <a:t>DIF</a:t>
            </a:r>
            <a:r>
              <a:rPr kumimoji="1" lang="ja-JP" altLang="en-US"/>
              <a:t>評価の研究は、</a:t>
            </a:r>
            <a:r>
              <a:rPr kumimoji="1" lang="en-US" altLang="ja-JP" dirty="0"/>
              <a:t>DRF</a:t>
            </a:r>
            <a:r>
              <a:rPr kumimoji="1" lang="ja-JP" altLang="en-US"/>
              <a:t>評価における性能は不明であり、</a:t>
            </a:r>
            <a:r>
              <a:rPr kumimoji="1" lang="en-US" altLang="ja-JP" dirty="0"/>
              <a:t>DRF</a:t>
            </a:r>
            <a:r>
              <a:rPr kumimoji="1" lang="ja-JP" altLang="en-US"/>
              <a:t>評価は不完全なままである。</a:t>
            </a:r>
          </a:p>
        </p:txBody>
      </p:sp>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5</a:t>
            </a:fld>
            <a:endParaRPr kumimoji="1" lang="ja-JP" altLang="en-US"/>
          </a:p>
        </p:txBody>
      </p:sp>
    </p:spTree>
    <p:extLst>
      <p:ext uri="{BB962C8B-B14F-4D97-AF65-F5344CB8AC3E}">
        <p14:creationId xmlns:p14="http://schemas.microsoft.com/office/powerpoint/2010/main" val="48254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ここで、</a:t>
                </a:r>
                <a:r>
                  <a:rPr kumimoji="1" lang="en" altLang="ja-JP" sz="1200" i="1" kern="1200" dirty="0" err="1">
                    <a:solidFill>
                      <a:schemeClr val="tx1"/>
                    </a:solidFill>
                    <a:effectLst/>
                    <a:latin typeface="+mn-lt"/>
                    <a:ea typeface="+mn-ea"/>
                    <a:cs typeface="+mn-cs"/>
                  </a:rPr>
                  <a:t>Pnij</a:t>
                </a:r>
                <a:r>
                  <a:rPr kumimoji="1" lang="en" altLang="ja-JP" sz="1200" i="1" kern="1200" dirty="0">
                    <a:solidFill>
                      <a:schemeClr val="tx1"/>
                    </a:solidFill>
                    <a:effectLst/>
                    <a:latin typeface="+mn-lt"/>
                    <a:ea typeface="+mn-ea"/>
                    <a:cs typeface="+mn-cs"/>
                  </a:rPr>
                  <a:t> </a:t>
                </a:r>
                <a:r>
                  <a:rPr kumimoji="1" lang="ja-JP" altLang="en-US" sz="1200" kern="1200">
                    <a:solidFill>
                      <a:schemeClr val="tx1"/>
                    </a:solidFill>
                    <a:effectLst/>
                    <a:latin typeface="+mn-lt"/>
                    <a:ea typeface="+mn-ea"/>
                    <a:cs typeface="+mn-cs"/>
                  </a:rPr>
                  <a:t>と</a:t>
                </a:r>
                <a:r>
                  <a:rPr kumimoji="1" lang="en" altLang="ja-JP" sz="1200" i="1" kern="1200" dirty="0" err="1">
                    <a:solidFill>
                      <a:schemeClr val="tx1"/>
                    </a:solidFill>
                    <a:effectLst/>
                    <a:latin typeface="+mn-lt"/>
                    <a:ea typeface="+mn-ea"/>
                    <a:cs typeface="+mn-cs"/>
                  </a:rPr>
                  <a:t>Pni</a:t>
                </a:r>
                <a:r>
                  <a:rPr kumimoji="1" lang="en" altLang="ja-JP" sz="1200" kern="1200" dirty="0">
                    <a:solidFill>
                      <a:schemeClr val="tx1"/>
                    </a:solidFill>
                    <a:effectLst/>
                    <a:latin typeface="+mn-lt"/>
                    <a:ea typeface="+mn-ea"/>
                    <a:cs typeface="+mn-cs"/>
                  </a:rPr>
                  <a:t>(</a:t>
                </a:r>
                <a:r>
                  <a:rPr kumimoji="1" lang="en" altLang="ja-JP" sz="1200" i="1" kern="1200" dirty="0">
                    <a:solidFill>
                      <a:schemeClr val="tx1"/>
                    </a:solidFill>
                    <a:effectLst/>
                    <a:latin typeface="+mn-lt"/>
                    <a:ea typeface="+mn-ea"/>
                    <a:cs typeface="+mn-cs"/>
                  </a:rPr>
                  <a:t>j</a:t>
                </a:r>
                <a:r>
                  <a:rPr kumimoji="1" lang="en" altLang="ja-JP" sz="1200" kern="1200" dirty="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は、人物</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の項目</a:t>
                </a:r>
                <a:r>
                  <a:rPr kumimoji="1" lang="en" altLang="ja-JP" sz="1200" i="1" kern="1200" dirty="0">
                    <a:solidFill>
                      <a:schemeClr val="tx1"/>
                    </a:solidFill>
                    <a:effectLst/>
                    <a:latin typeface="+mn-lt"/>
                    <a:ea typeface="+mn-ea"/>
                    <a:cs typeface="+mn-cs"/>
                  </a:rPr>
                  <a:t>I </a:t>
                </a:r>
                <a:r>
                  <a:rPr kumimoji="1" lang="ja-JP" altLang="en-US" sz="1200" kern="1200">
                    <a:solidFill>
                      <a:schemeClr val="tx1"/>
                    </a:solidFill>
                    <a:effectLst/>
                    <a:latin typeface="+mn-lt"/>
                    <a:ea typeface="+mn-ea"/>
                    <a:cs typeface="+mn-cs"/>
                  </a:rPr>
                  <a:t>で</a:t>
                </a:r>
                <a:r>
                  <a:rPr kumimoji="1" lang="en-US" altLang="ja-JP" sz="1200" kern="1200" dirty="0">
                    <a:solidFill>
                      <a:schemeClr val="tx1"/>
                    </a:solidFill>
                    <a:effectLst/>
                    <a:latin typeface="+mn-lt"/>
                    <a:ea typeface="+mn-ea"/>
                    <a:cs typeface="+mn-cs"/>
                  </a:rPr>
                  <a:t> </a:t>
                </a:r>
                <a:r>
                  <a:rPr kumimoji="1" lang="en" altLang="ja-JP" sz="1200" i="1" kern="1200" dirty="0">
                    <a:solidFill>
                      <a:schemeClr val="tx1"/>
                    </a:solidFill>
                    <a:effectLst/>
                    <a:latin typeface="+mn-lt"/>
                    <a:ea typeface="+mn-ea"/>
                    <a:cs typeface="+mn-cs"/>
                  </a:rPr>
                  <a:t>j </a:t>
                </a:r>
                <a:r>
                  <a:rPr kumimoji="1" lang="ja-JP" altLang="en-US" sz="1200" kern="120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 </a:t>
                </a:r>
                <a:r>
                  <a:rPr kumimoji="1" lang="en" altLang="ja-JP" sz="1200" i="1" kern="1200" dirty="0">
                    <a:solidFill>
                      <a:schemeClr val="tx1"/>
                    </a:solidFill>
                    <a:effectLst/>
                    <a:latin typeface="+mn-lt"/>
                    <a:ea typeface="+mn-ea"/>
                    <a:cs typeface="+mn-cs"/>
                  </a:rPr>
                  <a:t>j -</a:t>
                </a:r>
                <a:r>
                  <a:rPr kumimoji="1" lang="en" altLang="ja-JP" sz="1200" kern="1200" dirty="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を獲得する確率であり、</a:t>
                </a:r>
                <a:r>
                  <a:rPr kumimoji="1" lang="el-GR" altLang="ja-JP" sz="1200" kern="1200" dirty="0">
                    <a:solidFill>
                      <a:schemeClr val="tx1"/>
                    </a:solidFill>
                    <a:effectLst/>
                    <a:latin typeface="+mn-lt"/>
                    <a:ea typeface="+mn-ea"/>
                    <a:cs typeface="+mn-cs"/>
                  </a:rPr>
                  <a:t>θ</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は人物</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の潜在的な特 性であり、多くの場合、正規分布に従うと仮定さ れる。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𝛿</m:t>
                        </m:r>
                      </m:e>
                      <m:sub>
                        <m:r>
                          <a:rPr kumimoji="1" lang="en-US" altLang="ja-JP" b="0" i="1" smtClean="0">
                            <a:latin typeface="Cambria Math" panose="02040503050406030204" pitchFamily="18" charset="0"/>
                            <a:ea typeface="Cambria Math" panose="02040503050406030204" pitchFamily="18" charset="0"/>
                          </a:rPr>
                          <m:t>𝑖</m:t>
                        </m:r>
                      </m:sub>
                    </m:sSub>
                  </m:oMath>
                </a14:m>
                <a:r>
                  <a:rPr lang="ja-JP" altLang="en-US"/>
                  <a:t>は項目</a:t>
                </a:r>
                <a:r>
                  <a:rPr lang="en-US" altLang="ja-JP" dirty="0" err="1"/>
                  <a:t>i</a:t>
                </a:r>
                <a:r>
                  <a:rPr lang="ja-JP" altLang="en-US"/>
                  <a:t>の平均難易度、</a:t>
                </a:r>
                <a14:m>
                  <m:oMath xmlns:m="http://schemas.openxmlformats.org/officeDocument/2006/math">
                    <m:sSub>
                      <m:sSubPr>
                        <m:ctrlPr>
                          <a:rPr lang="en-US" altLang="ja-JP" sz="1200" b="0" i="1" smtClean="0">
                            <a:highlight>
                              <a:srgbClr val="FFFF00"/>
                            </a:highlight>
                            <a:latin typeface="Cambria Math" panose="02040503050406030204" pitchFamily="18" charset="0"/>
                            <a:ea typeface="Cambria Math" panose="02040503050406030204" pitchFamily="18" charset="0"/>
                          </a:rPr>
                        </m:ctrlPr>
                      </m:sSubPr>
                      <m:e>
                        <m:r>
                          <a:rPr lang="en-US" altLang="ja-JP" sz="1200" b="0" i="1" smtClean="0">
                            <a:highlight>
                              <a:srgbClr val="FFFF00"/>
                            </a:highlight>
                            <a:latin typeface="Cambria Math" panose="02040503050406030204" pitchFamily="18" charset="0"/>
                            <a:ea typeface="Cambria Math" panose="02040503050406030204" pitchFamily="18" charset="0"/>
                          </a:rPr>
                          <m:t>𝜏</m:t>
                        </m:r>
                      </m:e>
                      <m:sub>
                        <m:r>
                          <a:rPr lang="en-US" altLang="ja-JP" sz="1200" b="0" i="1" smtClean="0">
                            <a:highlight>
                              <a:srgbClr val="FFFF00"/>
                            </a:highlight>
                            <a:latin typeface="Cambria Math" panose="02040503050406030204" pitchFamily="18" charset="0"/>
                            <a:ea typeface="Cambria Math" panose="02040503050406030204" pitchFamily="18" charset="0"/>
                          </a:rPr>
                          <m:t>𝑖𝑗</m:t>
                        </m:r>
                      </m:sub>
                    </m:sSub>
                    <m:r>
                      <a:rPr lang="ja-JP" altLang="en-US" sz="1200" b="0" i="1" smtClean="0">
                        <a:highlight>
                          <a:srgbClr val="FFFF00"/>
                        </a:highlight>
                        <a:latin typeface="Cambria Math" panose="02040503050406030204" pitchFamily="18" charset="0"/>
                        <a:ea typeface="Cambria Math" panose="02040503050406030204" pitchFamily="18" charset="0"/>
                      </a:rPr>
                      <m:t>は</m:t>
                    </m:r>
                    <m:r>
                      <a:rPr lang="ja-JP" altLang="en-US" sz="1200" b="0" i="1" smtClean="0">
                        <a:highlight>
                          <a:srgbClr val="FFFF00"/>
                        </a:highlight>
                        <a:latin typeface="Cambria Math" panose="02040503050406030204" pitchFamily="18" charset="0"/>
                        <a:ea typeface="Cambria Math" panose="02040503050406030204" pitchFamily="18" charset="0"/>
                      </a:rPr>
                      <m:t>項目</m:t>
                    </m:r>
                    <m:r>
                      <a:rPr lang="en-US" altLang="ja-JP" sz="1200" b="0" i="1" smtClean="0">
                        <a:highlight>
                          <a:srgbClr val="FFFF00"/>
                        </a:highlight>
                        <a:latin typeface="Cambria Math" panose="02040503050406030204" pitchFamily="18" charset="0"/>
                        <a:ea typeface="Cambria Math" panose="02040503050406030204" pitchFamily="18" charset="0"/>
                      </a:rPr>
                      <m:t>𝑖</m:t>
                    </m:r>
                    <m:r>
                      <a:rPr lang="ja-JP" altLang="en-US" sz="1200" b="0" i="1" smtClean="0">
                        <a:highlight>
                          <a:srgbClr val="FFFF00"/>
                        </a:highlight>
                        <a:latin typeface="Cambria Math" panose="02040503050406030204" pitchFamily="18" charset="0"/>
                        <a:ea typeface="Cambria Math" panose="02040503050406030204" pitchFamily="18" charset="0"/>
                      </a:rPr>
                      <m:t>の</m:t>
                    </m:r>
                    <m:r>
                      <a:rPr lang="en-US" altLang="ja-JP" sz="1200" b="0" i="1" smtClean="0">
                        <a:highlight>
                          <a:srgbClr val="FFFF00"/>
                        </a:highlight>
                        <a:latin typeface="Cambria Math" panose="02040503050406030204" pitchFamily="18" charset="0"/>
                        <a:ea typeface="Cambria Math" panose="02040503050406030204" pitchFamily="18" charset="0"/>
                      </a:rPr>
                      <m:t>𝑗</m:t>
                    </m:r>
                    <m:r>
                      <a:rPr lang="ja-JP" altLang="en-US" sz="1200" b="0" i="1" smtClean="0">
                        <a:highlight>
                          <a:srgbClr val="FFFF00"/>
                        </a:highlight>
                        <a:latin typeface="Cambria Math" panose="02040503050406030204" pitchFamily="18" charset="0"/>
                        <a:ea typeface="Cambria Math" panose="02040503050406030204" pitchFamily="18" charset="0"/>
                      </a:rPr>
                      <m:t>番目</m:t>
                    </m:r>
                    <m:r>
                      <a:rPr lang="ja-JP" altLang="en-US" sz="1200" b="0" i="1" smtClean="0">
                        <a:highlight>
                          <a:srgbClr val="FFFF00"/>
                        </a:highlight>
                        <a:latin typeface="Cambria Math" panose="02040503050406030204" pitchFamily="18" charset="0"/>
                        <a:ea typeface="Cambria Math" panose="02040503050406030204" pitchFamily="18" charset="0"/>
                      </a:rPr>
                      <m:t>の</m:t>
                    </m:r>
                  </m:oMath>
                </a14:m>
                <a:r>
                  <a:rPr kumimoji="1" lang="ja-JP" altLang="en-US" sz="1200">
                    <a:highlight>
                      <a:srgbClr val="FFFF00"/>
                    </a:highlight>
                  </a:rPr>
                  <a:t>閾値難易度</a:t>
                </a:r>
                <a:endParaRPr kumimoji="1" lang="en-US" altLang="ja-JP" sz="1200"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highlight>
                      <a:srgbClr val="FFFF00"/>
                    </a:highlight>
                  </a:rPr>
                  <a:t>閾値＝ギリギリの値って意味</a:t>
                </a:r>
                <a:endParaRPr kumimoji="1" lang="en-US" altLang="ja-JP" sz="1200"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a:p>
              <a:p>
                <a:endParaRPr kumimoji="1" lang="ja-JP" altLang="en-US"/>
              </a:p>
            </p:txBody>
          </p:sp>
        </mc:Choice>
        <mc:Fallback>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ここで、</a:t>
                </a:r>
                <a:r>
                  <a:rPr kumimoji="1" lang="en" altLang="ja-JP" sz="1200" i="1" kern="1200" dirty="0" err="1">
                    <a:solidFill>
                      <a:schemeClr val="tx1"/>
                    </a:solidFill>
                    <a:effectLst/>
                    <a:latin typeface="+mn-lt"/>
                    <a:ea typeface="+mn-ea"/>
                    <a:cs typeface="+mn-cs"/>
                  </a:rPr>
                  <a:t>Pnij</a:t>
                </a:r>
                <a:r>
                  <a:rPr kumimoji="1" lang="en" altLang="ja-JP" sz="1200" i="1" kern="1200" dirty="0">
                    <a:solidFill>
                      <a:schemeClr val="tx1"/>
                    </a:solidFill>
                    <a:effectLst/>
                    <a:latin typeface="+mn-lt"/>
                    <a:ea typeface="+mn-ea"/>
                    <a:cs typeface="+mn-cs"/>
                  </a:rPr>
                  <a:t> </a:t>
                </a:r>
                <a:r>
                  <a:rPr kumimoji="1" lang="ja-JP" altLang="en-US" sz="1200" kern="1200">
                    <a:solidFill>
                      <a:schemeClr val="tx1"/>
                    </a:solidFill>
                    <a:effectLst/>
                    <a:latin typeface="+mn-lt"/>
                    <a:ea typeface="+mn-ea"/>
                    <a:cs typeface="+mn-cs"/>
                  </a:rPr>
                  <a:t>と</a:t>
                </a:r>
                <a:r>
                  <a:rPr kumimoji="1" lang="en" altLang="ja-JP" sz="1200" i="1" kern="1200" dirty="0" err="1">
                    <a:solidFill>
                      <a:schemeClr val="tx1"/>
                    </a:solidFill>
                    <a:effectLst/>
                    <a:latin typeface="+mn-lt"/>
                    <a:ea typeface="+mn-ea"/>
                    <a:cs typeface="+mn-cs"/>
                  </a:rPr>
                  <a:t>Pni</a:t>
                </a:r>
                <a:r>
                  <a:rPr kumimoji="1" lang="en" altLang="ja-JP" sz="1200" kern="1200" dirty="0">
                    <a:solidFill>
                      <a:schemeClr val="tx1"/>
                    </a:solidFill>
                    <a:effectLst/>
                    <a:latin typeface="+mn-lt"/>
                    <a:ea typeface="+mn-ea"/>
                    <a:cs typeface="+mn-cs"/>
                  </a:rPr>
                  <a:t>(</a:t>
                </a:r>
                <a:r>
                  <a:rPr kumimoji="1" lang="en" altLang="ja-JP" sz="1200" i="1" kern="1200" dirty="0">
                    <a:solidFill>
                      <a:schemeClr val="tx1"/>
                    </a:solidFill>
                    <a:effectLst/>
                    <a:latin typeface="+mn-lt"/>
                    <a:ea typeface="+mn-ea"/>
                    <a:cs typeface="+mn-cs"/>
                  </a:rPr>
                  <a:t>j</a:t>
                </a:r>
                <a:r>
                  <a:rPr kumimoji="1" lang="en" altLang="ja-JP" sz="1200" kern="1200" dirty="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は、人物</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の項目</a:t>
                </a:r>
                <a:r>
                  <a:rPr kumimoji="1" lang="en" altLang="ja-JP" sz="1200" i="1" kern="1200" dirty="0">
                    <a:solidFill>
                      <a:schemeClr val="tx1"/>
                    </a:solidFill>
                    <a:effectLst/>
                    <a:latin typeface="+mn-lt"/>
                    <a:ea typeface="+mn-ea"/>
                    <a:cs typeface="+mn-cs"/>
                  </a:rPr>
                  <a:t>I </a:t>
                </a:r>
                <a:r>
                  <a:rPr kumimoji="1" lang="ja-JP" altLang="en-US" sz="1200" kern="1200">
                    <a:solidFill>
                      <a:schemeClr val="tx1"/>
                    </a:solidFill>
                    <a:effectLst/>
                    <a:latin typeface="+mn-lt"/>
                    <a:ea typeface="+mn-ea"/>
                    <a:cs typeface="+mn-cs"/>
                  </a:rPr>
                  <a:t>で</a:t>
                </a:r>
                <a:r>
                  <a:rPr kumimoji="1" lang="en-US" altLang="ja-JP" sz="1200" kern="1200" dirty="0">
                    <a:solidFill>
                      <a:schemeClr val="tx1"/>
                    </a:solidFill>
                    <a:effectLst/>
                    <a:latin typeface="+mn-lt"/>
                    <a:ea typeface="+mn-ea"/>
                    <a:cs typeface="+mn-cs"/>
                  </a:rPr>
                  <a:t> </a:t>
                </a:r>
                <a:r>
                  <a:rPr kumimoji="1" lang="en" altLang="ja-JP" sz="1200" i="1" kern="1200" dirty="0">
                    <a:solidFill>
                      <a:schemeClr val="tx1"/>
                    </a:solidFill>
                    <a:effectLst/>
                    <a:latin typeface="+mn-lt"/>
                    <a:ea typeface="+mn-ea"/>
                    <a:cs typeface="+mn-cs"/>
                  </a:rPr>
                  <a:t>j </a:t>
                </a:r>
                <a:r>
                  <a:rPr kumimoji="1" lang="ja-JP" altLang="en-US" sz="1200" kern="120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 </a:t>
                </a:r>
                <a:r>
                  <a:rPr kumimoji="1" lang="en" altLang="ja-JP" sz="1200" i="1" kern="1200" dirty="0">
                    <a:solidFill>
                      <a:schemeClr val="tx1"/>
                    </a:solidFill>
                    <a:effectLst/>
                    <a:latin typeface="+mn-lt"/>
                    <a:ea typeface="+mn-ea"/>
                    <a:cs typeface="+mn-cs"/>
                  </a:rPr>
                  <a:t>j -</a:t>
                </a:r>
                <a:r>
                  <a:rPr kumimoji="1" lang="en" altLang="ja-JP" sz="1200" kern="1200" dirty="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を獲得する確率であり、</a:t>
                </a:r>
                <a:r>
                  <a:rPr kumimoji="1" lang="el-GR" altLang="ja-JP" sz="1200" kern="1200" dirty="0">
                    <a:solidFill>
                      <a:schemeClr val="tx1"/>
                    </a:solidFill>
                    <a:effectLst/>
                    <a:latin typeface="+mn-lt"/>
                    <a:ea typeface="+mn-ea"/>
                    <a:cs typeface="+mn-cs"/>
                  </a:rPr>
                  <a:t>θ</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は人物</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の潜在的な特 性であり、多くの場合、正規分布に従うと仮定さ れる。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i="0">
                    <a:latin typeface="Cambria Math" panose="02040503050406030204" pitchFamily="18" charset="0"/>
                    <a:ea typeface="Cambria Math" panose="02040503050406030204" pitchFamily="18" charset="0"/>
                  </a:rPr>
                  <a:t>𝛿_𝑖</a:t>
                </a:r>
                <a:r>
                  <a:rPr lang="ja-JP" altLang="en-US"/>
                  <a:t>は項目</a:t>
                </a:r>
                <a:r>
                  <a:rPr lang="en-US" altLang="ja-JP" dirty="0" err="1"/>
                  <a:t>i</a:t>
                </a:r>
                <a:r>
                  <a:rPr lang="ja-JP" altLang="en-US"/>
                  <a:t>の平均難易度、</a:t>
                </a:r>
                <a:r>
                  <a:rPr lang="en-US" altLang="ja-JP" sz="1200" b="0" i="0">
                    <a:highlight>
                      <a:srgbClr val="FFFF00"/>
                    </a:highlight>
                    <a:latin typeface="Cambria Math" panose="02040503050406030204" pitchFamily="18" charset="0"/>
                    <a:ea typeface="Cambria Math" panose="02040503050406030204" pitchFamily="18" charset="0"/>
                  </a:rPr>
                  <a:t>𝜏_𝑖𝑗</a:t>
                </a:r>
                <a:r>
                  <a:rPr lang="ja-JP" altLang="en-US" sz="1200" b="0" i="0">
                    <a:highlight>
                      <a:srgbClr val="FFFF00"/>
                    </a:highlight>
                    <a:latin typeface="Cambria Math" panose="02040503050406030204" pitchFamily="18" charset="0"/>
                    <a:ea typeface="Cambria Math" panose="02040503050406030204" pitchFamily="18" charset="0"/>
                  </a:rPr>
                  <a:t> は項目</a:t>
                </a:r>
                <a:r>
                  <a:rPr lang="en-US" altLang="ja-JP" sz="1200" b="0" i="0">
                    <a:highlight>
                      <a:srgbClr val="FFFF00"/>
                    </a:highlight>
                    <a:latin typeface="Cambria Math" panose="02040503050406030204" pitchFamily="18" charset="0"/>
                    <a:ea typeface="Cambria Math" panose="02040503050406030204" pitchFamily="18" charset="0"/>
                  </a:rPr>
                  <a:t>𝑖</a:t>
                </a:r>
                <a:r>
                  <a:rPr lang="ja-JP" altLang="en-US" sz="1200" b="0" i="0">
                    <a:highlight>
                      <a:srgbClr val="FFFF00"/>
                    </a:highlight>
                    <a:latin typeface="Cambria Math" panose="02040503050406030204" pitchFamily="18" charset="0"/>
                    <a:ea typeface="Cambria Math" panose="02040503050406030204" pitchFamily="18" charset="0"/>
                  </a:rPr>
                  <a:t>の</a:t>
                </a:r>
                <a:r>
                  <a:rPr lang="en-US" altLang="ja-JP" sz="1200" b="0" i="0">
                    <a:highlight>
                      <a:srgbClr val="FFFF00"/>
                    </a:highlight>
                    <a:latin typeface="Cambria Math" panose="02040503050406030204" pitchFamily="18" charset="0"/>
                    <a:ea typeface="Cambria Math" panose="02040503050406030204" pitchFamily="18" charset="0"/>
                  </a:rPr>
                  <a:t>𝑗</a:t>
                </a:r>
                <a:r>
                  <a:rPr lang="ja-JP" altLang="en-US" sz="1200" b="0" i="0">
                    <a:highlight>
                      <a:srgbClr val="FFFF00"/>
                    </a:highlight>
                    <a:latin typeface="Cambria Math" panose="02040503050406030204" pitchFamily="18" charset="0"/>
                    <a:ea typeface="Cambria Math" panose="02040503050406030204" pitchFamily="18" charset="0"/>
                  </a:rPr>
                  <a:t>番目の</a:t>
                </a:r>
                <a:r>
                  <a:rPr kumimoji="1" lang="ja-JP" altLang="en-US" sz="1200">
                    <a:highlight>
                      <a:srgbClr val="FFFF00"/>
                    </a:highlight>
                  </a:rPr>
                  <a:t>閾値難易度</a:t>
                </a:r>
                <a:endParaRPr kumimoji="1" lang="en-US" altLang="ja-JP" sz="1200"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highlight>
                      <a:srgbClr val="FFFF00"/>
                    </a:highlight>
                  </a:rPr>
                  <a:t>閾値＝ギリギリの値って意味</a:t>
                </a:r>
                <a:endParaRPr kumimoji="1" lang="en-US" altLang="ja-JP" sz="1200"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a:p>
              <a:p>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6</a:t>
            </a:fld>
            <a:endParaRPr kumimoji="1" lang="ja-JP" altLang="en-US"/>
          </a:p>
        </p:txBody>
      </p:sp>
    </p:spTree>
    <p:extLst>
      <p:ext uri="{BB962C8B-B14F-4D97-AF65-F5344CB8AC3E}">
        <p14:creationId xmlns:p14="http://schemas.microsoft.com/office/powerpoint/2010/main" val="199471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ここで、</a:t>
            </a:r>
            <a:r>
              <a:rPr kumimoji="1" lang="en" altLang="ja-JP" sz="1200" i="1" kern="1200" dirty="0" err="1">
                <a:solidFill>
                  <a:schemeClr val="tx1"/>
                </a:solidFill>
                <a:effectLst/>
                <a:latin typeface="+mn-lt"/>
                <a:ea typeface="+mn-ea"/>
                <a:cs typeface="+mn-cs"/>
              </a:rPr>
              <a:t>Pnijk</a:t>
            </a:r>
            <a:r>
              <a:rPr kumimoji="1" lang="ja-JP" altLang="en-US" sz="1200" kern="1200">
                <a:solidFill>
                  <a:schemeClr val="tx1"/>
                </a:solidFill>
                <a:effectLst/>
                <a:latin typeface="+mn-lt"/>
                <a:ea typeface="+mn-ea"/>
                <a:cs typeface="+mn-cs"/>
              </a:rPr>
              <a:t>と</a:t>
            </a:r>
            <a:r>
              <a:rPr kumimoji="1" lang="en" altLang="ja-JP" sz="1200" i="1" kern="1200" dirty="0" err="1">
                <a:solidFill>
                  <a:schemeClr val="tx1"/>
                </a:solidFill>
                <a:effectLst/>
                <a:latin typeface="+mn-lt"/>
                <a:ea typeface="+mn-ea"/>
                <a:cs typeface="+mn-cs"/>
              </a:rPr>
              <a:t>Pni</a:t>
            </a:r>
            <a:r>
              <a:rPr kumimoji="1" lang="en" altLang="ja-JP" sz="1200" kern="1200" dirty="0">
                <a:solidFill>
                  <a:schemeClr val="tx1"/>
                </a:solidFill>
                <a:effectLst/>
                <a:latin typeface="+mn-lt"/>
                <a:ea typeface="+mn-ea"/>
                <a:cs typeface="+mn-cs"/>
              </a:rPr>
              <a:t>(</a:t>
            </a:r>
            <a:r>
              <a:rPr kumimoji="1" lang="en" altLang="ja-JP" sz="1200" i="1" kern="1200" dirty="0">
                <a:solidFill>
                  <a:schemeClr val="tx1"/>
                </a:solidFill>
                <a:effectLst/>
                <a:latin typeface="+mn-lt"/>
                <a:ea typeface="+mn-ea"/>
                <a:cs typeface="+mn-cs"/>
              </a:rPr>
              <a:t>j</a:t>
            </a:r>
            <a:r>
              <a:rPr kumimoji="1" lang="en" altLang="ja-JP" sz="1200" kern="1200" dirty="0">
                <a:solidFill>
                  <a:schemeClr val="tx1"/>
                </a:solidFill>
                <a:effectLst/>
                <a:latin typeface="+mn-lt"/>
                <a:ea typeface="+mn-ea"/>
                <a:cs typeface="+mn-cs"/>
              </a:rPr>
              <a:t>- 1)</a:t>
            </a:r>
            <a:r>
              <a:rPr kumimoji="1" lang="en" altLang="ja-JP" sz="1200" i="1"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は、人</a:t>
            </a:r>
            <a:r>
              <a:rPr kumimoji="1" lang="en-US" altLang="ja-JP" sz="1200" kern="1200" dirty="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被評価者</a:t>
            </a:r>
            <a:r>
              <a:rPr kumimoji="1" lang="en-US" altLang="ja-JP" sz="1200" kern="1200" dirty="0">
                <a:solidFill>
                  <a:schemeClr val="tx1"/>
                </a:solidFill>
                <a:effectLst/>
                <a:latin typeface="+mn-lt"/>
                <a:ea typeface="+mn-ea"/>
                <a:cs typeface="+mn-cs"/>
              </a:rPr>
              <a:t>)</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が評価者</a:t>
            </a:r>
            <a:r>
              <a:rPr kumimoji="1" lang="en" altLang="ja-JP" sz="1200" i="1"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から項目</a:t>
            </a:r>
            <a:r>
              <a:rPr kumimoji="1" lang="en" altLang="ja-JP" sz="1200" i="1" kern="1200" dirty="0" err="1">
                <a:solidFill>
                  <a:schemeClr val="tx1"/>
                </a:solidFill>
                <a:effectLst/>
                <a:latin typeface="+mn-lt"/>
                <a:ea typeface="+mn-ea"/>
                <a:cs typeface="+mn-cs"/>
              </a:rPr>
              <a:t>i</a:t>
            </a:r>
            <a:r>
              <a:rPr kumimoji="1" lang="ja-JP" altLang="en-US" sz="1200" kern="1200">
                <a:solidFill>
                  <a:schemeClr val="tx1"/>
                </a:solidFill>
                <a:effectLst/>
                <a:latin typeface="+mn-lt"/>
                <a:ea typeface="+mn-ea"/>
                <a:cs typeface="+mn-cs"/>
              </a:rPr>
              <a:t>について</a:t>
            </a:r>
            <a:r>
              <a:rPr kumimoji="1" lang="en" altLang="ja-JP" sz="1200" i="1" kern="1200" dirty="0">
                <a:solidFill>
                  <a:schemeClr val="tx1"/>
                </a:solidFill>
                <a:effectLst/>
                <a:latin typeface="+mn-lt"/>
                <a:ea typeface="+mn-ea"/>
                <a:cs typeface="+mn-cs"/>
              </a:rPr>
              <a:t>j </a:t>
            </a:r>
            <a:r>
              <a:rPr kumimoji="1" lang="ja-JP" altLang="en-US" sz="1200" kern="1200">
                <a:solidFill>
                  <a:schemeClr val="tx1"/>
                </a:solidFill>
                <a:effectLst/>
                <a:latin typeface="+mn-lt"/>
                <a:ea typeface="+mn-ea"/>
                <a:cs typeface="+mn-cs"/>
              </a:rPr>
              <a:t>と</a:t>
            </a:r>
            <a:r>
              <a:rPr kumimoji="1" lang="en" altLang="ja-JP" sz="1200" i="1" kern="1200" dirty="0">
                <a:solidFill>
                  <a:schemeClr val="tx1"/>
                </a:solidFill>
                <a:effectLst/>
                <a:latin typeface="+mn-lt"/>
                <a:ea typeface="+mn-ea"/>
                <a:cs typeface="+mn-cs"/>
              </a:rPr>
              <a:t>j </a:t>
            </a:r>
            <a:r>
              <a:rPr kumimoji="1" lang="en" altLang="ja-JP" sz="1200" kern="1200" dirty="0">
                <a:solidFill>
                  <a:schemeClr val="tx1"/>
                </a:solidFill>
                <a:effectLst/>
                <a:latin typeface="+mn-lt"/>
                <a:ea typeface="+mn-ea"/>
                <a:cs typeface="+mn-cs"/>
              </a:rPr>
              <a:t>- 1</a:t>
            </a:r>
            <a:r>
              <a:rPr kumimoji="1" lang="ja-JP" altLang="en-US" sz="1200" kern="1200">
                <a:solidFill>
                  <a:schemeClr val="tx1"/>
                </a:solidFill>
                <a:effectLst/>
                <a:latin typeface="+mn-lt"/>
                <a:ea typeface="+mn-ea"/>
                <a:cs typeface="+mn-cs"/>
              </a:rPr>
              <a:t>のスコアを受け取る確率、</a:t>
            </a:r>
            <a:r>
              <a:rPr kumimoji="1" lang="el-GR" altLang="ja-JP" sz="1200" kern="1200" dirty="0">
                <a:solidFill>
                  <a:schemeClr val="tx1"/>
                </a:solidFill>
                <a:effectLst/>
                <a:latin typeface="+mn-lt"/>
                <a:ea typeface="+mn-ea"/>
                <a:cs typeface="+mn-cs"/>
              </a:rPr>
              <a:t>γ</a:t>
            </a:r>
            <a:r>
              <a:rPr kumimoji="1" lang="en" altLang="ja-JP" sz="1200" i="1"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は評価者</a:t>
            </a:r>
            <a:r>
              <a:rPr kumimoji="1" lang="en" altLang="ja-JP" sz="1200" i="1"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の厳しさ、 </a:t>
            </a:r>
            <a:endParaRPr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7</a:t>
            </a:fld>
            <a:endParaRPr kumimoji="1" lang="ja-JP" altLang="en-US"/>
          </a:p>
        </p:txBody>
      </p:sp>
    </p:spTree>
    <p:extLst>
      <p:ext uri="{BB962C8B-B14F-4D97-AF65-F5344CB8AC3E}">
        <p14:creationId xmlns:p14="http://schemas.microsoft.com/office/powerpoint/2010/main" val="1202853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DIF</a:t>
            </a:r>
            <a:r>
              <a:rPr kumimoji="1" lang="ja-JP" altLang="en-US" sz="1200" kern="1200">
                <a:solidFill>
                  <a:schemeClr val="tx1"/>
                </a:solidFill>
                <a:effectLst/>
                <a:latin typeface="+mn-lt"/>
                <a:ea typeface="+mn-ea"/>
                <a:cs typeface="+mn-cs"/>
              </a:rPr>
              <a:t>と は、ある項目のパラメータが受験者のグループご とに異なる場合によく言われるもの</a:t>
            </a:r>
            <a:endParaRPr kumimoji="1" lang="en-US" altLang="ja-JP" sz="1200" kern="1200" dirty="0">
              <a:solidFill>
                <a:schemeClr val="tx1"/>
              </a:solidFill>
              <a:effectLst/>
              <a:latin typeface="+mn-lt"/>
              <a:ea typeface="+mn-ea"/>
              <a:cs typeface="+mn-cs"/>
            </a:endParaRPr>
          </a:p>
          <a:p>
            <a:r>
              <a:rPr kumimoji="1" lang="el-GR" altLang="ja-JP" sz="1200" kern="1200" dirty="0">
                <a:solidFill>
                  <a:schemeClr val="tx1"/>
                </a:solidFill>
                <a:effectLst/>
                <a:latin typeface="+mn-lt"/>
                <a:ea typeface="+mn-ea"/>
                <a:cs typeface="+mn-cs"/>
              </a:rPr>
              <a:t>θ</a:t>
            </a:r>
            <a:r>
              <a:rPr kumimoji="1" lang="en" altLang="ja-JP" sz="1200" i="1" kern="1200" dirty="0">
                <a:solidFill>
                  <a:schemeClr val="tx1"/>
                </a:solidFill>
                <a:effectLst/>
                <a:latin typeface="+mn-lt"/>
                <a:ea typeface="+mn-ea"/>
                <a:cs typeface="+mn-cs"/>
              </a:rPr>
              <a:t>ng</a:t>
            </a:r>
            <a:r>
              <a:rPr kumimoji="1" lang="ja-JP" altLang="en-US" sz="1200" kern="1200">
                <a:solidFill>
                  <a:schemeClr val="tx1"/>
                </a:solidFill>
                <a:effectLst/>
                <a:latin typeface="+mn-lt"/>
                <a:ea typeface="+mn-ea"/>
                <a:cs typeface="+mn-cs"/>
              </a:rPr>
              <a:t>は グループ</a:t>
            </a:r>
            <a:r>
              <a:rPr kumimoji="1" lang="en" altLang="ja-JP" sz="1200" i="1" kern="1200" dirty="0">
                <a:solidFill>
                  <a:schemeClr val="tx1"/>
                </a:solidFill>
                <a:effectLst/>
                <a:latin typeface="+mn-lt"/>
                <a:ea typeface="+mn-ea"/>
                <a:cs typeface="+mn-cs"/>
              </a:rPr>
              <a:t>g</a:t>
            </a:r>
            <a:r>
              <a:rPr kumimoji="1" lang="ja-JP" altLang="en-US" sz="1200" kern="1200">
                <a:solidFill>
                  <a:schemeClr val="tx1"/>
                </a:solidFill>
                <a:effectLst/>
                <a:latin typeface="+mn-lt"/>
                <a:ea typeface="+mn-ea"/>
                <a:cs typeface="+mn-cs"/>
              </a:rPr>
              <a:t>に属する人</a:t>
            </a:r>
            <a:r>
              <a:rPr kumimoji="1" lang="en" altLang="ja-JP" sz="1200" i="1" kern="1200" dirty="0">
                <a:solidFill>
                  <a:schemeClr val="tx1"/>
                </a:solidFill>
                <a:effectLst/>
                <a:latin typeface="+mn-lt"/>
                <a:ea typeface="+mn-ea"/>
                <a:cs typeface="+mn-cs"/>
              </a:rPr>
              <a:t>n</a:t>
            </a:r>
            <a:r>
              <a:rPr kumimoji="1" lang="ja-JP" altLang="en-US" sz="1200" kern="1200">
                <a:solidFill>
                  <a:schemeClr val="tx1"/>
                </a:solidFill>
                <a:effectLst/>
                <a:latin typeface="+mn-lt"/>
                <a:ea typeface="+mn-ea"/>
                <a:cs typeface="+mn-cs"/>
              </a:rPr>
              <a:t>の潜在的特性であり </a:t>
            </a:r>
            <a:r>
              <a:rPr kumimoji="1" lang="el-GR" altLang="ja-JP" sz="1200" kern="1200" dirty="0">
                <a:solidFill>
                  <a:schemeClr val="tx1"/>
                </a:solidFill>
                <a:effectLst/>
                <a:latin typeface="+mn-lt"/>
                <a:ea typeface="+mn-ea"/>
                <a:cs typeface="+mn-cs"/>
              </a:rPr>
              <a:t>δ</a:t>
            </a:r>
            <a:r>
              <a:rPr kumimoji="1" lang="en" altLang="ja-JP" sz="1200" i="1" kern="1200" dirty="0" err="1">
                <a:solidFill>
                  <a:schemeClr val="tx1"/>
                </a:solidFill>
                <a:effectLst/>
                <a:latin typeface="+mn-lt"/>
                <a:ea typeface="+mn-ea"/>
                <a:cs typeface="+mn-cs"/>
              </a:rPr>
              <a:t>ig</a:t>
            </a:r>
            <a:r>
              <a:rPr kumimoji="1" lang="ja-JP" altLang="en-US" sz="1200" kern="1200">
                <a:solidFill>
                  <a:schemeClr val="tx1"/>
                </a:solidFill>
                <a:effectLst/>
                <a:latin typeface="+mn-lt"/>
                <a:ea typeface="+mn-ea"/>
                <a:cs typeface="+mn-cs"/>
              </a:rPr>
              <a:t>はグループ</a:t>
            </a:r>
            <a:r>
              <a:rPr kumimoji="1" lang="en" altLang="ja-JP" sz="1200" i="1" kern="1200" dirty="0">
                <a:solidFill>
                  <a:schemeClr val="tx1"/>
                </a:solidFill>
                <a:effectLst/>
                <a:latin typeface="+mn-lt"/>
                <a:ea typeface="+mn-ea"/>
                <a:cs typeface="+mn-cs"/>
              </a:rPr>
              <a:t>g</a:t>
            </a:r>
            <a:r>
              <a:rPr kumimoji="1" lang="ja-JP" altLang="en-US" sz="1200" kern="1200">
                <a:solidFill>
                  <a:schemeClr val="tx1"/>
                </a:solidFill>
                <a:effectLst/>
                <a:latin typeface="+mn-lt"/>
                <a:ea typeface="+mn-ea"/>
                <a:cs typeface="+mn-cs"/>
              </a:rPr>
              <a:t>の項目</a:t>
            </a:r>
            <a:r>
              <a:rPr kumimoji="1" lang="en" altLang="ja-JP" sz="1200" i="1" kern="1200" dirty="0" err="1">
                <a:solidFill>
                  <a:schemeClr val="tx1"/>
                </a:solidFill>
                <a:effectLst/>
                <a:latin typeface="+mn-lt"/>
                <a:ea typeface="+mn-ea"/>
                <a:cs typeface="+mn-cs"/>
              </a:rPr>
              <a:t>i</a:t>
            </a:r>
            <a:r>
              <a:rPr kumimoji="1" lang="ja-JP" altLang="en-US" sz="1200" kern="1200">
                <a:solidFill>
                  <a:schemeClr val="tx1"/>
                </a:solidFill>
                <a:effectLst/>
                <a:latin typeface="+mn-lt"/>
                <a:ea typeface="+mn-ea"/>
                <a:cs typeface="+mn-cs"/>
              </a:rPr>
              <a:t>の総合難易度、</a:t>
            </a:r>
            <a:r>
              <a:rPr kumimoji="1" lang="el-GR" altLang="ja-JP" sz="1200" kern="1200" dirty="0">
                <a:solidFill>
                  <a:schemeClr val="tx1"/>
                </a:solidFill>
                <a:effectLst/>
                <a:latin typeface="+mn-lt"/>
                <a:ea typeface="+mn-ea"/>
                <a:cs typeface="+mn-cs"/>
              </a:rPr>
              <a:t>τ</a:t>
            </a:r>
            <a:r>
              <a:rPr kumimoji="1" lang="en" altLang="ja-JP" sz="1200" i="1" kern="1200" dirty="0" err="1">
                <a:solidFill>
                  <a:schemeClr val="tx1"/>
                </a:solidFill>
                <a:effectLst/>
                <a:latin typeface="+mn-lt"/>
                <a:ea typeface="+mn-ea"/>
                <a:cs typeface="+mn-cs"/>
              </a:rPr>
              <a:t>ijg</a:t>
            </a:r>
            <a:r>
              <a:rPr kumimoji="1" lang="ja-JP" altLang="en-US" sz="1200" kern="1200">
                <a:solidFill>
                  <a:schemeClr val="tx1"/>
                </a:solidFill>
                <a:effectLst/>
                <a:latin typeface="+mn-lt"/>
                <a:ea typeface="+mn-ea"/>
                <a:cs typeface="+mn-cs"/>
              </a:rPr>
              <a:t>はグ ループ</a:t>
            </a:r>
            <a:r>
              <a:rPr kumimoji="1" lang="en" altLang="ja-JP" sz="1200" i="1" kern="1200" dirty="0">
                <a:solidFill>
                  <a:schemeClr val="tx1"/>
                </a:solidFill>
                <a:effectLst/>
                <a:latin typeface="+mn-lt"/>
                <a:ea typeface="+mn-ea"/>
                <a:cs typeface="+mn-cs"/>
              </a:rPr>
              <a:t>g</a:t>
            </a:r>
            <a:r>
              <a:rPr kumimoji="1" lang="ja-JP" altLang="en-US" sz="1200" kern="1200">
                <a:solidFill>
                  <a:schemeClr val="tx1"/>
                </a:solidFill>
                <a:effectLst/>
                <a:latin typeface="+mn-lt"/>
                <a:ea typeface="+mn-ea"/>
                <a:cs typeface="+mn-cs"/>
              </a:rPr>
              <a:t>の項目</a:t>
            </a:r>
            <a:r>
              <a:rPr kumimoji="1" lang="en" altLang="ja-JP" sz="1200" i="1" kern="1200" dirty="0" err="1">
                <a:solidFill>
                  <a:schemeClr val="tx1"/>
                </a:solidFill>
                <a:effectLst/>
                <a:latin typeface="+mn-lt"/>
                <a:ea typeface="+mn-ea"/>
                <a:cs typeface="+mn-cs"/>
              </a:rPr>
              <a:t>i</a:t>
            </a:r>
            <a:r>
              <a:rPr kumimoji="1" lang="ja-JP" altLang="en-US" sz="1200" kern="1200">
                <a:solidFill>
                  <a:schemeClr val="tx1"/>
                </a:solidFill>
                <a:effectLst/>
                <a:latin typeface="+mn-lt"/>
                <a:ea typeface="+mn-ea"/>
                <a:cs typeface="+mn-cs"/>
              </a:rPr>
              <a:t>の</a:t>
            </a:r>
            <a:r>
              <a:rPr kumimoji="1" lang="en" altLang="ja-JP" sz="1200" i="1"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番目の閾値難易度</a:t>
            </a:r>
            <a:endParaRPr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8</a:t>
            </a:fld>
            <a:endParaRPr kumimoji="1" lang="ja-JP" altLang="en-US"/>
          </a:p>
        </p:txBody>
      </p:sp>
    </p:spTree>
    <p:extLst>
      <p:ext uri="{BB962C8B-B14F-4D97-AF65-F5344CB8AC3E}">
        <p14:creationId xmlns:p14="http://schemas.microsoft.com/office/powerpoint/2010/main" val="3323023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l-GR" altLang="ja-JP" sz="1200" kern="1200" dirty="0">
                <a:solidFill>
                  <a:schemeClr val="tx1"/>
                </a:solidFill>
                <a:effectLst/>
                <a:latin typeface="+mn-lt"/>
                <a:ea typeface="+mn-ea"/>
                <a:cs typeface="+mn-cs"/>
              </a:rPr>
              <a:t>γ</a:t>
            </a:r>
            <a:r>
              <a:rPr kumimoji="1" lang="en" altLang="ja-JP" sz="1200" i="1" kern="1200" dirty="0">
                <a:solidFill>
                  <a:schemeClr val="tx1"/>
                </a:solidFill>
                <a:effectLst/>
                <a:latin typeface="+mn-lt"/>
                <a:ea typeface="+mn-ea"/>
                <a:cs typeface="+mn-cs"/>
              </a:rPr>
              <a:t>kg</a:t>
            </a:r>
            <a:r>
              <a:rPr kumimoji="1" lang="ja-JP" altLang="en-US" sz="1200" kern="1200">
                <a:solidFill>
                  <a:schemeClr val="tx1"/>
                </a:solidFill>
                <a:effectLst/>
                <a:latin typeface="+mn-lt"/>
                <a:ea typeface="+mn-ea"/>
                <a:cs typeface="+mn-cs"/>
              </a:rPr>
              <a:t>はグループ</a:t>
            </a:r>
            <a:r>
              <a:rPr kumimoji="1" lang="en" altLang="ja-JP" sz="1200" i="1" kern="1200" dirty="0">
                <a:solidFill>
                  <a:schemeClr val="tx1"/>
                </a:solidFill>
                <a:effectLst/>
                <a:latin typeface="+mn-lt"/>
                <a:ea typeface="+mn-ea"/>
                <a:cs typeface="+mn-cs"/>
              </a:rPr>
              <a:t>g</a:t>
            </a:r>
            <a:r>
              <a:rPr kumimoji="1" lang="ja-JP" altLang="en-US" sz="1200" kern="1200">
                <a:solidFill>
                  <a:schemeClr val="tx1"/>
                </a:solidFill>
                <a:effectLst/>
                <a:latin typeface="+mn-lt"/>
                <a:ea typeface="+mn-ea"/>
                <a:cs typeface="+mn-cs"/>
              </a:rPr>
              <a:t>の被評価者に対する評価者</a:t>
            </a:r>
            <a:r>
              <a:rPr kumimoji="1" lang="en" altLang="ja-JP" sz="1200" i="1" kern="1200" dirty="0">
                <a:solidFill>
                  <a:schemeClr val="tx1"/>
                </a:solidFill>
                <a:effectLst/>
                <a:latin typeface="+mn-lt"/>
                <a:ea typeface="+mn-ea"/>
                <a:cs typeface="+mn-cs"/>
              </a:rPr>
              <a:t>k </a:t>
            </a:r>
            <a:r>
              <a:rPr kumimoji="1" lang="ja-JP" altLang="en-US" sz="1200" kern="1200">
                <a:solidFill>
                  <a:schemeClr val="tx1"/>
                </a:solidFill>
                <a:effectLst/>
                <a:latin typeface="+mn-lt"/>
                <a:ea typeface="+mn-ea"/>
                <a:cs typeface="+mn-cs"/>
              </a:rPr>
              <a:t>の厳しさ</a:t>
            </a:r>
            <a:endParaRPr kumimoji="1" lang="ja-JP" altLang="en-US"/>
          </a:p>
        </p:txBody>
      </p:sp>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9</a:t>
            </a:fld>
            <a:endParaRPr kumimoji="1" lang="ja-JP" altLang="en-US"/>
          </a:p>
        </p:txBody>
      </p:sp>
    </p:spTree>
    <p:extLst>
      <p:ext uri="{BB962C8B-B14F-4D97-AF65-F5344CB8AC3E}">
        <p14:creationId xmlns:p14="http://schemas.microsoft.com/office/powerpoint/2010/main" val="2883491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a:t>
            </a:r>
            <a:r>
              <a:rPr kumimoji="1" lang="en-US" altLang="ja-JP" dirty="0"/>
              <a:t>P(x)</a:t>
            </a:r>
            <a:r>
              <a:rPr kumimoji="1" lang="ja-JP" altLang="en-US"/>
              <a:t>は何なのか？</a:t>
            </a:r>
          </a:p>
        </p:txBody>
      </p:sp>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10</a:t>
            </a:fld>
            <a:endParaRPr kumimoji="1" lang="ja-JP" altLang="en-US"/>
          </a:p>
        </p:txBody>
      </p:sp>
    </p:spTree>
    <p:extLst>
      <p:ext uri="{BB962C8B-B14F-4D97-AF65-F5344CB8AC3E}">
        <p14:creationId xmlns:p14="http://schemas.microsoft.com/office/powerpoint/2010/main" val="3365858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過小評価していたのは、項目によるグループ１への好意が、評価者によるグループ２への好意より大きかったためである。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ファセットモデルでは、評価者のグループに対する偏りを考慮されないから？</a:t>
            </a:r>
            <a:endParaRPr kumimoji="1" lang="en-US" altLang="ja-JP" dirty="0"/>
          </a:p>
          <a:p>
            <a:endParaRPr kumimoji="1" lang="en-US" altLang="ja-JP" dirty="0"/>
          </a:p>
          <a:p>
            <a:endParaRPr kumimoji="1" lang="en-US" altLang="ja-JP" dirty="0"/>
          </a:p>
          <a:p>
            <a:r>
              <a:rPr kumimoji="1" lang="en-US" altLang="ja-JP" dirty="0"/>
              <a:t>DIF</a:t>
            </a:r>
            <a:r>
              <a:rPr kumimoji="1" lang="ja-JP" altLang="en-US"/>
              <a:t>：項目が異なる受験者グループに対して異なるパラメータを持っているか</a:t>
            </a:r>
            <a:endParaRPr kumimoji="1" lang="en-US" altLang="ja-JP" dirty="0"/>
          </a:p>
          <a:p>
            <a:r>
              <a:rPr kumimoji="1" lang="en-US" altLang="ja-JP" dirty="0"/>
              <a:t>DRF:</a:t>
            </a:r>
            <a:r>
              <a:rPr kumimoji="1" lang="ja-JP" altLang="en-US"/>
              <a:t>評価者が異なる批評家者グループに対して異なるパラメータを持っているか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12</a:t>
            </a:fld>
            <a:endParaRPr kumimoji="1" lang="ja-JP" altLang="en-US"/>
          </a:p>
        </p:txBody>
      </p:sp>
    </p:spTree>
    <p:extLst>
      <p:ext uri="{BB962C8B-B14F-4D97-AF65-F5344CB8AC3E}">
        <p14:creationId xmlns:p14="http://schemas.microsoft.com/office/powerpoint/2010/main" val="3077259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8F8654B-83BA-7645-A23B-1E0E8DCB76AB}" type="slidenum">
              <a:rPr kumimoji="1" lang="ja-JP" altLang="en-US" smtClean="0"/>
              <a:t>15</a:t>
            </a:fld>
            <a:endParaRPr kumimoji="1" lang="ja-JP" altLang="en-US"/>
          </a:p>
        </p:txBody>
      </p:sp>
    </p:spTree>
    <p:extLst>
      <p:ext uri="{BB962C8B-B14F-4D97-AF65-F5344CB8AC3E}">
        <p14:creationId xmlns:p14="http://schemas.microsoft.com/office/powerpoint/2010/main" val="320223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DCCCA7-9BBE-2541-B15D-C81BAF81AA8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2C36A2-C0B8-1E47-B73F-5F8284805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BE8B9EC-09B4-C24E-9A1A-95B071E5E5EE}"/>
              </a:ext>
            </a:extLst>
          </p:cNvPr>
          <p:cNvSpPr>
            <a:spLocks noGrp="1"/>
          </p:cNvSpPr>
          <p:nvPr>
            <p:ph type="dt" sz="half" idx="10"/>
          </p:nvPr>
        </p:nvSpPr>
        <p:spPr/>
        <p:txBody>
          <a:bodyPr/>
          <a:lstStyle/>
          <a:p>
            <a:fld id="{A2269BCB-40BC-DD4F-9002-09B4B1D0859E}" type="datetimeFigureOut">
              <a:rPr kumimoji="1" lang="ja-JP" altLang="en-US" smtClean="0"/>
              <a:t>2021/5/7</a:t>
            </a:fld>
            <a:endParaRPr kumimoji="1" lang="ja-JP" altLang="en-US"/>
          </a:p>
        </p:txBody>
      </p:sp>
      <p:sp>
        <p:nvSpPr>
          <p:cNvPr id="5" name="フッター プレースホルダー 4">
            <a:extLst>
              <a:ext uri="{FF2B5EF4-FFF2-40B4-BE49-F238E27FC236}">
                <a16:creationId xmlns:a16="http://schemas.microsoft.com/office/drawing/2014/main" id="{B8A558BA-05A0-F448-A6E1-CCF8415F3D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4274BF-067E-C64F-A343-405563E5E246}"/>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68203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5A42B-248F-064A-B4E6-CD2C28DF77A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28B8F0B-C8E7-E740-B907-D0FA23B445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1AD482-E19F-6B40-B841-EED62FE013E0}"/>
              </a:ext>
            </a:extLst>
          </p:cNvPr>
          <p:cNvSpPr>
            <a:spLocks noGrp="1"/>
          </p:cNvSpPr>
          <p:nvPr>
            <p:ph type="dt" sz="half" idx="10"/>
          </p:nvPr>
        </p:nvSpPr>
        <p:spPr/>
        <p:txBody>
          <a:bodyPr/>
          <a:lstStyle/>
          <a:p>
            <a:fld id="{A2269BCB-40BC-DD4F-9002-09B4B1D0859E}" type="datetimeFigureOut">
              <a:rPr kumimoji="1" lang="ja-JP" altLang="en-US" smtClean="0"/>
              <a:t>2021/5/7</a:t>
            </a:fld>
            <a:endParaRPr kumimoji="1" lang="ja-JP" altLang="en-US"/>
          </a:p>
        </p:txBody>
      </p:sp>
      <p:sp>
        <p:nvSpPr>
          <p:cNvPr id="5" name="フッター プレースホルダー 4">
            <a:extLst>
              <a:ext uri="{FF2B5EF4-FFF2-40B4-BE49-F238E27FC236}">
                <a16:creationId xmlns:a16="http://schemas.microsoft.com/office/drawing/2014/main" id="{0D5A2AF6-1196-DE4C-8196-4C896A78DD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97D3DC-790D-8D4A-9CB1-D05DB6F0014A}"/>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345719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F56EDAC-9EB2-E544-A699-11CDAB91AC4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B91BEC1-A3E2-0041-BAD3-0295E8D4DFB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82C8A9-8D4E-374C-826F-61DC8F153C30}"/>
              </a:ext>
            </a:extLst>
          </p:cNvPr>
          <p:cNvSpPr>
            <a:spLocks noGrp="1"/>
          </p:cNvSpPr>
          <p:nvPr>
            <p:ph type="dt" sz="half" idx="10"/>
          </p:nvPr>
        </p:nvSpPr>
        <p:spPr/>
        <p:txBody>
          <a:bodyPr/>
          <a:lstStyle/>
          <a:p>
            <a:fld id="{A2269BCB-40BC-DD4F-9002-09B4B1D0859E}" type="datetimeFigureOut">
              <a:rPr kumimoji="1" lang="ja-JP" altLang="en-US" smtClean="0"/>
              <a:t>2021/5/7</a:t>
            </a:fld>
            <a:endParaRPr kumimoji="1" lang="ja-JP" altLang="en-US"/>
          </a:p>
        </p:txBody>
      </p:sp>
      <p:sp>
        <p:nvSpPr>
          <p:cNvPr id="5" name="フッター プレースホルダー 4">
            <a:extLst>
              <a:ext uri="{FF2B5EF4-FFF2-40B4-BE49-F238E27FC236}">
                <a16:creationId xmlns:a16="http://schemas.microsoft.com/office/drawing/2014/main" id="{17A8E56E-60F1-4347-BFCF-2038AB79A6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E5303D-2166-154B-B2D2-344A3D876E62}"/>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182335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F7C94-ED4B-FF4B-9392-E7C036C143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6D037CC-7A10-7B41-A925-1A8A31AED97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9855F3-1CB9-164D-B547-802E21AC4573}"/>
              </a:ext>
            </a:extLst>
          </p:cNvPr>
          <p:cNvSpPr>
            <a:spLocks noGrp="1"/>
          </p:cNvSpPr>
          <p:nvPr>
            <p:ph type="dt" sz="half" idx="10"/>
          </p:nvPr>
        </p:nvSpPr>
        <p:spPr/>
        <p:txBody>
          <a:bodyPr/>
          <a:lstStyle/>
          <a:p>
            <a:fld id="{A2269BCB-40BC-DD4F-9002-09B4B1D0859E}" type="datetimeFigureOut">
              <a:rPr kumimoji="1" lang="ja-JP" altLang="en-US" smtClean="0"/>
              <a:t>2021/5/7</a:t>
            </a:fld>
            <a:endParaRPr kumimoji="1" lang="ja-JP" altLang="en-US"/>
          </a:p>
        </p:txBody>
      </p:sp>
      <p:sp>
        <p:nvSpPr>
          <p:cNvPr id="5" name="フッター プレースホルダー 4">
            <a:extLst>
              <a:ext uri="{FF2B5EF4-FFF2-40B4-BE49-F238E27FC236}">
                <a16:creationId xmlns:a16="http://schemas.microsoft.com/office/drawing/2014/main" id="{85CF045A-E9C8-5543-9E9B-FB7B8E079C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752491-7288-DE47-AFE2-751C76723085}"/>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382214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D4085-450C-A04D-9451-A5E1509FA2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198B99-DDF0-8949-B21D-87E0C4FB2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ACCECBD-DC4C-9840-A332-BE63FF385D17}"/>
              </a:ext>
            </a:extLst>
          </p:cNvPr>
          <p:cNvSpPr>
            <a:spLocks noGrp="1"/>
          </p:cNvSpPr>
          <p:nvPr>
            <p:ph type="dt" sz="half" idx="10"/>
          </p:nvPr>
        </p:nvSpPr>
        <p:spPr/>
        <p:txBody>
          <a:bodyPr/>
          <a:lstStyle/>
          <a:p>
            <a:fld id="{A2269BCB-40BC-DD4F-9002-09B4B1D0859E}" type="datetimeFigureOut">
              <a:rPr kumimoji="1" lang="ja-JP" altLang="en-US" smtClean="0"/>
              <a:t>2021/5/7</a:t>
            </a:fld>
            <a:endParaRPr kumimoji="1" lang="ja-JP" altLang="en-US"/>
          </a:p>
        </p:txBody>
      </p:sp>
      <p:sp>
        <p:nvSpPr>
          <p:cNvPr id="5" name="フッター プレースホルダー 4">
            <a:extLst>
              <a:ext uri="{FF2B5EF4-FFF2-40B4-BE49-F238E27FC236}">
                <a16:creationId xmlns:a16="http://schemas.microsoft.com/office/drawing/2014/main" id="{C79F70D3-88A0-C84D-824C-2601B2E15E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0A05A6-DBE0-5142-8CC3-392335CAAFDB}"/>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276768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78B08F-6D55-8448-9913-D7EED72E880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590E56-3BA5-D343-B65F-595FE99449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B0BB03F-9BAC-D14E-9051-DCD22935AC4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9A2B832-97DE-9E4D-9C0B-6A2EA3C01242}"/>
              </a:ext>
            </a:extLst>
          </p:cNvPr>
          <p:cNvSpPr>
            <a:spLocks noGrp="1"/>
          </p:cNvSpPr>
          <p:nvPr>
            <p:ph type="dt" sz="half" idx="10"/>
          </p:nvPr>
        </p:nvSpPr>
        <p:spPr/>
        <p:txBody>
          <a:bodyPr/>
          <a:lstStyle/>
          <a:p>
            <a:fld id="{A2269BCB-40BC-DD4F-9002-09B4B1D0859E}" type="datetimeFigureOut">
              <a:rPr kumimoji="1" lang="ja-JP" altLang="en-US" smtClean="0"/>
              <a:t>2021/5/7</a:t>
            </a:fld>
            <a:endParaRPr kumimoji="1" lang="ja-JP" altLang="en-US"/>
          </a:p>
        </p:txBody>
      </p:sp>
      <p:sp>
        <p:nvSpPr>
          <p:cNvPr id="6" name="フッター プレースホルダー 5">
            <a:extLst>
              <a:ext uri="{FF2B5EF4-FFF2-40B4-BE49-F238E27FC236}">
                <a16:creationId xmlns:a16="http://schemas.microsoft.com/office/drawing/2014/main" id="{14AA3616-EF68-3245-8BD5-126FA1475F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D5FA2F-F062-C740-8312-575FA815FD86}"/>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301439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91E214-EA6D-CD43-8A8D-52865621AFA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19398A-FC81-A34D-9B89-CC5CC1C73E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87F9BA-071F-D649-8080-BCBEDE7AFA0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677414D-E40E-CA4D-8099-81767B8EB7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C7B7F03-96AB-9148-B8C1-E4ECBDD33F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BCA61CD-0619-A74C-B028-FE8A895FD12F}"/>
              </a:ext>
            </a:extLst>
          </p:cNvPr>
          <p:cNvSpPr>
            <a:spLocks noGrp="1"/>
          </p:cNvSpPr>
          <p:nvPr>
            <p:ph type="dt" sz="half" idx="10"/>
          </p:nvPr>
        </p:nvSpPr>
        <p:spPr/>
        <p:txBody>
          <a:bodyPr/>
          <a:lstStyle/>
          <a:p>
            <a:fld id="{A2269BCB-40BC-DD4F-9002-09B4B1D0859E}" type="datetimeFigureOut">
              <a:rPr kumimoji="1" lang="ja-JP" altLang="en-US" smtClean="0"/>
              <a:t>2021/5/7</a:t>
            </a:fld>
            <a:endParaRPr kumimoji="1" lang="ja-JP" altLang="en-US"/>
          </a:p>
        </p:txBody>
      </p:sp>
      <p:sp>
        <p:nvSpPr>
          <p:cNvPr id="8" name="フッター プレースホルダー 7">
            <a:extLst>
              <a:ext uri="{FF2B5EF4-FFF2-40B4-BE49-F238E27FC236}">
                <a16:creationId xmlns:a16="http://schemas.microsoft.com/office/drawing/2014/main" id="{D614B8C8-3C55-AE4B-9B60-81751F5BB9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4508E2C-3B79-9D43-995A-36B305EBD133}"/>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255655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D48EB-AD38-3B48-A506-03EA4D22DB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52E0ED3-536C-5748-BA88-8DD391758C2B}"/>
              </a:ext>
            </a:extLst>
          </p:cNvPr>
          <p:cNvSpPr>
            <a:spLocks noGrp="1"/>
          </p:cNvSpPr>
          <p:nvPr>
            <p:ph type="dt" sz="half" idx="10"/>
          </p:nvPr>
        </p:nvSpPr>
        <p:spPr/>
        <p:txBody>
          <a:bodyPr/>
          <a:lstStyle/>
          <a:p>
            <a:fld id="{A2269BCB-40BC-DD4F-9002-09B4B1D0859E}" type="datetimeFigureOut">
              <a:rPr kumimoji="1" lang="ja-JP" altLang="en-US" smtClean="0"/>
              <a:t>2021/5/7</a:t>
            </a:fld>
            <a:endParaRPr kumimoji="1" lang="ja-JP" altLang="en-US"/>
          </a:p>
        </p:txBody>
      </p:sp>
      <p:sp>
        <p:nvSpPr>
          <p:cNvPr id="4" name="フッター プレースホルダー 3">
            <a:extLst>
              <a:ext uri="{FF2B5EF4-FFF2-40B4-BE49-F238E27FC236}">
                <a16:creationId xmlns:a16="http://schemas.microsoft.com/office/drawing/2014/main" id="{2DBCF009-B813-0B48-9E83-25592AD933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3870C09-0379-014E-849D-425577F92450}"/>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153043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0C2A6FA-32A3-0545-B418-DB7019CF7517}"/>
              </a:ext>
            </a:extLst>
          </p:cNvPr>
          <p:cNvSpPr>
            <a:spLocks noGrp="1"/>
          </p:cNvSpPr>
          <p:nvPr>
            <p:ph type="dt" sz="half" idx="10"/>
          </p:nvPr>
        </p:nvSpPr>
        <p:spPr/>
        <p:txBody>
          <a:bodyPr/>
          <a:lstStyle/>
          <a:p>
            <a:fld id="{A2269BCB-40BC-DD4F-9002-09B4B1D0859E}" type="datetimeFigureOut">
              <a:rPr kumimoji="1" lang="ja-JP" altLang="en-US" smtClean="0"/>
              <a:t>2021/5/7</a:t>
            </a:fld>
            <a:endParaRPr kumimoji="1" lang="ja-JP" altLang="en-US"/>
          </a:p>
        </p:txBody>
      </p:sp>
      <p:sp>
        <p:nvSpPr>
          <p:cNvPr id="3" name="フッター プレースホルダー 2">
            <a:extLst>
              <a:ext uri="{FF2B5EF4-FFF2-40B4-BE49-F238E27FC236}">
                <a16:creationId xmlns:a16="http://schemas.microsoft.com/office/drawing/2014/main" id="{3B9AE405-F3A9-F743-A6F5-DBCFFA9CD50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F61961F-F29A-F04F-91B7-82B2E64C50A6}"/>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176865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64E4F9-3B17-0947-B240-E0D9E2DEEBB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921048-5EB7-7840-813F-71C16F685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2557714-E89F-AB4D-9E5A-11C6506A9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7536A95-C0C5-E847-B209-A81265CE8DDB}"/>
              </a:ext>
            </a:extLst>
          </p:cNvPr>
          <p:cNvSpPr>
            <a:spLocks noGrp="1"/>
          </p:cNvSpPr>
          <p:nvPr>
            <p:ph type="dt" sz="half" idx="10"/>
          </p:nvPr>
        </p:nvSpPr>
        <p:spPr/>
        <p:txBody>
          <a:bodyPr/>
          <a:lstStyle/>
          <a:p>
            <a:fld id="{A2269BCB-40BC-DD4F-9002-09B4B1D0859E}" type="datetimeFigureOut">
              <a:rPr kumimoji="1" lang="ja-JP" altLang="en-US" smtClean="0"/>
              <a:t>2021/5/7</a:t>
            </a:fld>
            <a:endParaRPr kumimoji="1" lang="ja-JP" altLang="en-US"/>
          </a:p>
        </p:txBody>
      </p:sp>
      <p:sp>
        <p:nvSpPr>
          <p:cNvPr id="6" name="フッター プレースホルダー 5">
            <a:extLst>
              <a:ext uri="{FF2B5EF4-FFF2-40B4-BE49-F238E27FC236}">
                <a16:creationId xmlns:a16="http://schemas.microsoft.com/office/drawing/2014/main" id="{28BFC3FF-20F1-6F46-8803-F45B9F4183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E6DAFC-9CC9-0B43-BC3A-11CB8947FF14}"/>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298685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968B01-BDC6-9C46-8168-6315C8C468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392637-B83B-1E48-87B8-9E8020E0B2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430891-5E81-874E-AB58-29E7CE9AF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592B93-77FF-954F-B55A-517460D5BBAD}"/>
              </a:ext>
            </a:extLst>
          </p:cNvPr>
          <p:cNvSpPr>
            <a:spLocks noGrp="1"/>
          </p:cNvSpPr>
          <p:nvPr>
            <p:ph type="dt" sz="half" idx="10"/>
          </p:nvPr>
        </p:nvSpPr>
        <p:spPr/>
        <p:txBody>
          <a:bodyPr/>
          <a:lstStyle/>
          <a:p>
            <a:fld id="{A2269BCB-40BC-DD4F-9002-09B4B1D0859E}" type="datetimeFigureOut">
              <a:rPr kumimoji="1" lang="ja-JP" altLang="en-US" smtClean="0"/>
              <a:t>2021/5/7</a:t>
            </a:fld>
            <a:endParaRPr kumimoji="1" lang="ja-JP" altLang="en-US"/>
          </a:p>
        </p:txBody>
      </p:sp>
      <p:sp>
        <p:nvSpPr>
          <p:cNvPr id="6" name="フッター プレースホルダー 5">
            <a:extLst>
              <a:ext uri="{FF2B5EF4-FFF2-40B4-BE49-F238E27FC236}">
                <a16:creationId xmlns:a16="http://schemas.microsoft.com/office/drawing/2014/main" id="{162159BB-D56B-0249-A2D1-7B5FD4B9E6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04D9C6-6D6E-BF41-BFE8-CD8A50282F69}"/>
              </a:ext>
            </a:extLst>
          </p:cNvPr>
          <p:cNvSpPr>
            <a:spLocks noGrp="1"/>
          </p:cNvSpPr>
          <p:nvPr>
            <p:ph type="sldNum" sz="quarter" idx="12"/>
          </p:nvPr>
        </p:nvSpPr>
        <p:spPr/>
        <p:txBody>
          <a:body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2785136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E6C7B8D-A758-B94D-A5E6-58B8C2D49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8B5725-EBF1-4549-B5B9-02F4377B2C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794C5B-BABD-FC42-A287-7D94B6434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69BCB-40BC-DD4F-9002-09B4B1D0859E}" type="datetimeFigureOut">
              <a:rPr kumimoji="1" lang="ja-JP" altLang="en-US" smtClean="0"/>
              <a:t>2021/5/7</a:t>
            </a:fld>
            <a:endParaRPr kumimoji="1" lang="ja-JP" altLang="en-US"/>
          </a:p>
        </p:txBody>
      </p:sp>
      <p:sp>
        <p:nvSpPr>
          <p:cNvPr id="5" name="フッター プレースホルダー 4">
            <a:extLst>
              <a:ext uri="{FF2B5EF4-FFF2-40B4-BE49-F238E27FC236}">
                <a16:creationId xmlns:a16="http://schemas.microsoft.com/office/drawing/2014/main" id="{1EE3C45D-5E71-C94E-88C3-C59773367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658F84E-7DFA-AA4F-80E0-365F2D0241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D799A-BC24-0944-BA0A-6FBE96489201}" type="slidenum">
              <a:rPr kumimoji="1" lang="ja-JP" altLang="en-US" smtClean="0"/>
              <a:t>‹#›</a:t>
            </a:fld>
            <a:endParaRPr kumimoji="1" lang="ja-JP" altLang="en-US"/>
          </a:p>
        </p:txBody>
      </p:sp>
    </p:spTree>
    <p:extLst>
      <p:ext uri="{BB962C8B-B14F-4D97-AF65-F5344CB8AC3E}">
        <p14:creationId xmlns:p14="http://schemas.microsoft.com/office/powerpoint/2010/main" val="2360831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FE1A10-842E-B24F-9785-CFAF4F09A2E5}"/>
              </a:ext>
            </a:extLst>
          </p:cNvPr>
          <p:cNvSpPr>
            <a:spLocks noGrp="1"/>
          </p:cNvSpPr>
          <p:nvPr>
            <p:ph type="ctrTitle"/>
          </p:nvPr>
        </p:nvSpPr>
        <p:spPr/>
        <p:txBody>
          <a:bodyPr/>
          <a:lstStyle/>
          <a:p>
            <a:r>
              <a:rPr kumimoji="1" lang="ja-JP" altLang="en-US"/>
              <a:t>進捗報告</a:t>
            </a:r>
          </a:p>
        </p:txBody>
      </p:sp>
      <p:sp>
        <p:nvSpPr>
          <p:cNvPr id="3" name="字幕 2">
            <a:extLst>
              <a:ext uri="{FF2B5EF4-FFF2-40B4-BE49-F238E27FC236}">
                <a16:creationId xmlns:a16="http://schemas.microsoft.com/office/drawing/2014/main" id="{84EBB641-5A25-D140-9150-00F082610A5F}"/>
              </a:ext>
            </a:extLst>
          </p:cNvPr>
          <p:cNvSpPr>
            <a:spLocks noGrp="1"/>
          </p:cNvSpPr>
          <p:nvPr>
            <p:ph type="subTitle" idx="1"/>
          </p:nvPr>
        </p:nvSpPr>
        <p:spPr/>
        <p:txBody>
          <a:bodyPr/>
          <a:lstStyle/>
          <a:p>
            <a:r>
              <a:rPr kumimoji="1" lang="en-US" altLang="ja-JP" dirty="0"/>
              <a:t>5/11</a:t>
            </a:r>
          </a:p>
          <a:p>
            <a:r>
              <a:rPr lang="ja-JP" altLang="en-US"/>
              <a:t>林真由</a:t>
            </a:r>
            <a:endParaRPr lang="en-US" altLang="ja-JP" dirty="0"/>
          </a:p>
          <a:p>
            <a:endParaRPr kumimoji="1" lang="ja-JP" altLang="en-US"/>
          </a:p>
        </p:txBody>
      </p:sp>
    </p:spTree>
    <p:extLst>
      <p:ext uri="{BB962C8B-B14F-4D97-AF65-F5344CB8AC3E}">
        <p14:creationId xmlns:p14="http://schemas.microsoft.com/office/powerpoint/2010/main" val="756800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B8AC94-0CB9-D040-81D3-4F7E19C7E902}"/>
              </a:ext>
            </a:extLst>
          </p:cNvPr>
          <p:cNvSpPr>
            <a:spLocks noGrp="1"/>
          </p:cNvSpPr>
          <p:nvPr>
            <p:ph type="title"/>
          </p:nvPr>
        </p:nvSpPr>
        <p:spPr/>
        <p:txBody>
          <a:bodyPr/>
          <a:lstStyle/>
          <a:p>
            <a:r>
              <a:rPr kumimoji="1" lang="ja-JP" altLang="en-US"/>
              <a:t>混合ファセットモデル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CEF2BB6-5055-A141-A80B-25D229AD8F6C}"/>
                  </a:ext>
                </a:extLst>
              </p:cNvPr>
              <p:cNvSpPr>
                <a:spLocks noGrp="1"/>
              </p:cNvSpPr>
              <p:nvPr>
                <p:ph idx="1"/>
              </p:nvPr>
            </p:nvSpPr>
            <p:spPr/>
            <p:txBody>
              <a:bodyPr>
                <a:normAutofit fontScale="92500" lnSpcReduction="10000"/>
              </a:bodyPr>
              <a:lstStyle/>
              <a:p>
                <a:r>
                  <a:rPr kumimoji="1" lang="ja-JP" altLang="en-US"/>
                  <a:t>では、グループが未知の時はどうなるか</a:t>
                </a:r>
                <a:endParaRPr kumimoji="1" lang="en-US" altLang="ja-JP" dirty="0"/>
              </a:p>
              <a:p>
                <a:r>
                  <a:rPr lang="ja-JP" altLang="en-US"/>
                  <a:t>グループが未知の場合、データから推定する必要があり、</a:t>
                </a:r>
                <a:r>
                  <a:rPr lang="ja-JP" altLang="en-US">
                    <a:solidFill>
                      <a:srgbClr val="FF0000"/>
                    </a:solidFill>
                  </a:rPr>
                  <a:t>混合モデル</a:t>
                </a:r>
                <a:r>
                  <a:rPr lang="ja-JP" altLang="en-US"/>
                  <a:t>が必要となる。</a:t>
                </a:r>
                <a:endParaRPr lang="en-US" altLang="ja-JP" dirty="0"/>
              </a:p>
              <a:p>
                <a:r>
                  <a:rPr lang="ja-JP" altLang="en-US"/>
                  <a:t>属する可能性のある全てのグループにわたる反応ベクトル</a:t>
                </a:r>
                <a14:m>
                  <m:oMath xmlns:m="http://schemas.openxmlformats.org/officeDocument/2006/math">
                    <m:r>
                      <a:rPr lang="ja-JP" altLang="en-US" i="1" smtClean="0">
                        <a:latin typeface="Cambria Math" panose="02040503050406030204" pitchFamily="18" charset="0"/>
                      </a:rPr>
                      <m:t>𝕩</m:t>
                    </m:r>
                  </m:oMath>
                </a14:m>
                <a:r>
                  <a:rPr lang="ja-JP" altLang="en-US" dirty="0"/>
                  <a:t>の</a:t>
                </a:r>
                <a:r>
                  <a:rPr lang="ja-JP" altLang="en-US"/>
                  <a:t>周辺確率は</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𝑃</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𝕩</m:t>
                          </m:r>
                        </m:e>
                      </m:d>
                      <m:r>
                        <a:rPr lang="en-US" altLang="ja-JP" b="0" i="1" smtClean="0">
                          <a:latin typeface="Cambria Math" panose="02040503050406030204" pitchFamily="18" charset="0"/>
                          <a:ea typeface="Cambria Math" panose="02040503050406030204" pitchFamily="18" charset="0"/>
                        </a:rPr>
                        <m:t>=</m:t>
                      </m:r>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𝐺</m:t>
                          </m:r>
                        </m:sup>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𝜋</m:t>
                              </m:r>
                            </m:e>
                            <m:sub>
                              <m:r>
                                <a:rPr lang="en-US" altLang="ja-JP" b="0" i="1" smtClean="0">
                                  <a:latin typeface="Cambria Math" panose="02040503050406030204" pitchFamily="18" charset="0"/>
                                  <a:ea typeface="Cambria Math" panose="02040503050406030204" pitchFamily="18" charset="0"/>
                                </a:rPr>
                                <m:t>𝑔</m:t>
                              </m:r>
                            </m:sub>
                          </m:sSub>
                          <m:r>
                            <a:rPr lang="en-US" altLang="ja-JP" b="0" i="1" smtClean="0">
                              <a:latin typeface="Cambria Math" panose="02040503050406030204" pitchFamily="18" charset="0"/>
                              <a:ea typeface="Cambria Math" panose="02040503050406030204" pitchFamily="18" charset="0"/>
                            </a:rPr>
                            <m:t>𝑃</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𝕩</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e>
                      </m:nary>
                    </m:oMath>
                  </m:oMathPara>
                </a14:m>
                <a:endParaRPr lang="en-US" altLang="ja-JP" dirty="0"/>
              </a:p>
              <a:p>
                <a:pPr>
                  <a:lnSpc>
                    <a:spcPct val="110000"/>
                  </a:lnSpc>
                </a:pPr>
                <a:r>
                  <a:rPr kumimoji="1" lang="en-US" altLang="ja-JP" dirty="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1</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2</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𝐺</m:t>
                            </m:r>
                          </m:sub>
                        </m:sSub>
                      </m:e>
                    </m:d>
                  </m:oMath>
                </a14:m>
                <a:r>
                  <a:rPr kumimoji="1" lang="ja-JP" altLang="en-US"/>
                  <a:t>は、被評価者が</a:t>
                </a:r>
                <a:r>
                  <a:rPr kumimoji="1" lang="en-US" altLang="ja-JP" dirty="0"/>
                  <a:t>G</a:t>
                </a:r>
                <a:r>
                  <a:rPr kumimoji="1" lang="ja-JP" altLang="en-US"/>
                  <a:t>個のグループの</a:t>
                </a:r>
                <a:r>
                  <a:rPr kumimoji="1" lang="en-US" altLang="ja-JP" dirty="0"/>
                  <a:t>1</a:t>
                </a:r>
                <a:r>
                  <a:rPr kumimoji="1" lang="ja-JP" altLang="en-US"/>
                  <a:t>つに属する確率を示す</a:t>
                </a:r>
                <a:r>
                  <a:rPr kumimoji="1" lang="en-US" altLang="ja-JP" dirty="0"/>
                  <a:t>)</a:t>
                </a:r>
              </a:p>
              <a:p>
                <a:r>
                  <a:rPr kumimoji="1" lang="en-US" altLang="ja-JP" b="0" dirty="0"/>
                  <a:t>(</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𝕩</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は、</a:t>
                </a:r>
                <a14:m>
                  <m:oMath xmlns:m="http://schemas.openxmlformats.org/officeDocument/2006/math">
                    <m:r>
                      <a:rPr kumimoji="1" lang="en-US" altLang="ja-JP" b="0" i="1" smtClean="0">
                        <a:latin typeface="Cambria Math" panose="02040503050406030204" pitchFamily="18" charset="0"/>
                      </a:rPr>
                      <m:t>𝑔</m:t>
                    </m:r>
                  </m:oMath>
                </a14:m>
                <a:r>
                  <a:rPr kumimoji="1" lang="ja-JP" altLang="en-US" b="0"/>
                  <a:t>が与えられた時の</a:t>
                </a:r>
                <a14:m>
                  <m:oMath xmlns:m="http://schemas.openxmlformats.org/officeDocument/2006/math">
                    <m:r>
                      <a:rPr kumimoji="1" lang="ja-JP" altLang="en-US" b="0" i="1" smtClean="0">
                        <a:latin typeface="Cambria Math" panose="02040503050406030204" pitchFamily="18" charset="0"/>
                      </a:rPr>
                      <m:t>𝕩</m:t>
                    </m:r>
                  </m:oMath>
                </a14:m>
                <a:r>
                  <a:rPr kumimoji="1" lang="ja-JP" altLang="en-US" b="0"/>
                  <a:t>の条件付き確率）</a:t>
                </a:r>
                <a:endParaRPr kumimoji="1" lang="en-US" altLang="ja-JP" b="0"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CCEF2BB6-5055-A141-A80B-25D229AD8F6C}"/>
                  </a:ext>
                </a:extLst>
              </p:cNvPr>
              <p:cNvSpPr>
                <a:spLocks noGrp="1" noRot="1" noChangeAspect="1" noMove="1" noResize="1" noEditPoints="1" noAdjustHandles="1" noChangeArrowheads="1" noChangeShapeType="1" noTextEdit="1"/>
              </p:cNvSpPr>
              <p:nvPr>
                <p:ph idx="1"/>
              </p:nvPr>
            </p:nvSpPr>
            <p:spPr>
              <a:blipFill>
                <a:blip r:embed="rId3"/>
                <a:stretch>
                  <a:fillRect l="-965" t="-2616" r="-844" b="-136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4599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507094-26F5-7145-8BD4-4BEEF17A20A0}"/>
              </a:ext>
            </a:extLst>
          </p:cNvPr>
          <p:cNvSpPr>
            <a:spLocks noGrp="1"/>
          </p:cNvSpPr>
          <p:nvPr>
            <p:ph type="title"/>
          </p:nvPr>
        </p:nvSpPr>
        <p:spPr/>
        <p:txBody>
          <a:bodyPr/>
          <a:lstStyle/>
          <a:p>
            <a:r>
              <a:rPr kumimoji="1" lang="ja-JP" altLang="en-US"/>
              <a:t>混合ファセットモデル</a:t>
            </a:r>
          </a:p>
        </p:txBody>
      </p:sp>
      <p:sp>
        <p:nvSpPr>
          <p:cNvPr id="3" name="コンテンツ プレースホルダー 2">
            <a:extLst>
              <a:ext uri="{FF2B5EF4-FFF2-40B4-BE49-F238E27FC236}">
                <a16:creationId xmlns:a16="http://schemas.microsoft.com/office/drawing/2014/main" id="{A88BD433-B5E3-294A-92FE-A792A9959635}"/>
              </a:ext>
            </a:extLst>
          </p:cNvPr>
          <p:cNvSpPr>
            <a:spLocks noGrp="1"/>
          </p:cNvSpPr>
          <p:nvPr>
            <p:ph idx="1"/>
          </p:nvPr>
        </p:nvSpPr>
        <p:spPr/>
        <p:txBody>
          <a:bodyPr/>
          <a:lstStyle/>
          <a:p>
            <a:r>
              <a:rPr kumimoji="1" lang="ja-JP" altLang="en-US"/>
              <a:t>前のページの式と、</a:t>
            </a:r>
            <a:r>
              <a:rPr kumimoji="1" lang="en-US" altLang="ja-JP" dirty="0"/>
              <a:t>DIRF</a:t>
            </a:r>
            <a:r>
              <a:rPr kumimoji="1" lang="ja-JP" altLang="en-US"/>
              <a:t>モデルを組み合わせたもの</a:t>
            </a:r>
            <a:endParaRPr kumimoji="1" lang="en-US" altLang="ja-JP" dirty="0"/>
          </a:p>
          <a:p>
            <a:pPr marL="0" indent="0">
              <a:buNone/>
            </a:pPr>
            <a:r>
              <a:rPr lang="ja-JP" altLang="en-US"/>
              <a:t>　　→</a:t>
            </a:r>
            <a:r>
              <a:rPr lang="ja-JP" altLang="en-US">
                <a:solidFill>
                  <a:srgbClr val="FF0000"/>
                </a:solidFill>
              </a:rPr>
              <a:t>混合</a:t>
            </a:r>
            <a:r>
              <a:rPr lang="en-US" altLang="ja-JP" dirty="0">
                <a:solidFill>
                  <a:srgbClr val="FF0000"/>
                </a:solidFill>
              </a:rPr>
              <a:t>DIRF</a:t>
            </a:r>
            <a:r>
              <a:rPr lang="ja-JP" altLang="en-US">
                <a:solidFill>
                  <a:srgbClr val="FF0000"/>
                </a:solidFill>
              </a:rPr>
              <a:t>モデル</a:t>
            </a:r>
            <a:endParaRPr lang="en-US" altLang="ja-JP" dirty="0">
              <a:solidFill>
                <a:srgbClr val="FF0000"/>
              </a:solidFill>
            </a:endParaRPr>
          </a:p>
          <a:p>
            <a:r>
              <a:rPr kumimoji="1" lang="ja-JP" altLang="en-US"/>
              <a:t>前のページの式と、</a:t>
            </a:r>
            <a:r>
              <a:rPr kumimoji="1" lang="en-US" altLang="ja-JP" dirty="0"/>
              <a:t>DRF</a:t>
            </a:r>
            <a:r>
              <a:rPr kumimoji="1" lang="ja-JP" altLang="en-US"/>
              <a:t>モデルを組み合わせたもの</a:t>
            </a:r>
            <a:endParaRPr kumimoji="1" lang="en-US" altLang="ja-JP" dirty="0"/>
          </a:p>
          <a:p>
            <a:pPr marL="0" indent="0">
              <a:buNone/>
            </a:pPr>
            <a:r>
              <a:rPr lang="ja-JP" altLang="en-US"/>
              <a:t>　　</a:t>
            </a:r>
            <a:r>
              <a:rPr kumimoji="1" lang="ja-JP" altLang="en-US"/>
              <a:t>→</a:t>
            </a:r>
            <a:r>
              <a:rPr kumimoji="1" lang="ja-JP" altLang="en-US">
                <a:solidFill>
                  <a:srgbClr val="FF0000"/>
                </a:solidFill>
              </a:rPr>
              <a:t>混合</a:t>
            </a:r>
            <a:r>
              <a:rPr kumimoji="1" lang="en-US" altLang="ja-JP" dirty="0">
                <a:solidFill>
                  <a:srgbClr val="FF0000"/>
                </a:solidFill>
              </a:rPr>
              <a:t>DRF</a:t>
            </a:r>
            <a:r>
              <a:rPr kumimoji="1" lang="ja-JP" altLang="en-US">
                <a:solidFill>
                  <a:srgbClr val="FF0000"/>
                </a:solidFill>
              </a:rPr>
              <a:t>モデル</a:t>
            </a:r>
            <a:endParaRPr kumimoji="1" lang="en-US" altLang="ja-JP" dirty="0">
              <a:solidFill>
                <a:srgbClr val="FF0000"/>
              </a:solidFill>
            </a:endParaRPr>
          </a:p>
        </p:txBody>
      </p:sp>
    </p:spTree>
    <p:extLst>
      <p:ext uri="{BB962C8B-B14F-4D97-AF65-F5344CB8AC3E}">
        <p14:creationId xmlns:p14="http://schemas.microsoft.com/office/powerpoint/2010/main" val="1861406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527330-79E7-5D44-869E-184D2DF8897F}"/>
              </a:ext>
            </a:extLst>
          </p:cNvPr>
          <p:cNvSpPr>
            <a:spLocks noGrp="1"/>
          </p:cNvSpPr>
          <p:nvPr>
            <p:ph type="title"/>
          </p:nvPr>
        </p:nvSpPr>
        <p:spPr/>
        <p:txBody>
          <a:bodyPr/>
          <a:lstStyle/>
          <a:p>
            <a:r>
              <a:rPr kumimoji="1" lang="ja-JP" altLang="en-US"/>
              <a:t>研究による結果</a:t>
            </a:r>
          </a:p>
        </p:txBody>
      </p:sp>
      <p:sp>
        <p:nvSpPr>
          <p:cNvPr id="3" name="コンテンツ プレースホルダー 2">
            <a:extLst>
              <a:ext uri="{FF2B5EF4-FFF2-40B4-BE49-F238E27FC236}">
                <a16:creationId xmlns:a16="http://schemas.microsoft.com/office/drawing/2014/main" id="{C0FF6D0F-9442-8A48-A739-7BFAA3ECE081}"/>
              </a:ext>
            </a:extLst>
          </p:cNvPr>
          <p:cNvSpPr>
            <a:spLocks noGrp="1"/>
          </p:cNvSpPr>
          <p:nvPr>
            <p:ph idx="1"/>
          </p:nvPr>
        </p:nvSpPr>
        <p:spPr>
          <a:xfrm>
            <a:off x="838200" y="1825625"/>
            <a:ext cx="6871138" cy="4351338"/>
          </a:xfrm>
        </p:spPr>
        <p:txBody>
          <a:bodyPr>
            <a:normAutofit lnSpcReduction="10000"/>
          </a:bodyPr>
          <a:lstStyle/>
          <a:p>
            <a:r>
              <a:rPr kumimoji="1" lang="ja-JP" altLang="en-US"/>
              <a:t>混合</a:t>
            </a:r>
            <a:r>
              <a:rPr kumimoji="1" lang="en-US" altLang="ja-JP" dirty="0"/>
              <a:t>DRF</a:t>
            </a:r>
            <a:r>
              <a:rPr kumimoji="1" lang="ja-JP" altLang="en-US"/>
              <a:t>モデルは、ファセットモデルよりも適切な結果を示した。</a:t>
            </a:r>
            <a:endParaRPr kumimoji="1" lang="en-US" altLang="ja-JP" dirty="0"/>
          </a:p>
          <a:p>
            <a:pPr marL="0" indent="0">
              <a:buNone/>
            </a:pPr>
            <a:endParaRPr kumimoji="1" lang="en-US" altLang="ja-JP" dirty="0"/>
          </a:p>
          <a:p>
            <a:r>
              <a:rPr lang="ja-JP" altLang="en-US">
                <a:solidFill>
                  <a:schemeClr val="tx2"/>
                </a:solidFill>
              </a:rPr>
              <a:t>例：ドイツ語の筆記試験</a:t>
            </a:r>
            <a:endParaRPr lang="en-US" altLang="ja-JP" dirty="0">
              <a:solidFill>
                <a:schemeClr val="tx2"/>
              </a:solidFill>
            </a:endParaRPr>
          </a:p>
          <a:p>
            <a:r>
              <a:rPr kumimoji="1" lang="ja-JP" altLang="en-US"/>
              <a:t>この試験では被受験者が</a:t>
            </a:r>
            <a:r>
              <a:rPr kumimoji="1" lang="en-US" altLang="ja-JP" dirty="0">
                <a:solidFill>
                  <a:srgbClr val="FF0000"/>
                </a:solidFill>
              </a:rPr>
              <a:t>2</a:t>
            </a:r>
            <a:r>
              <a:rPr kumimoji="1" lang="ja-JP" altLang="en-US">
                <a:solidFill>
                  <a:srgbClr val="FF0000"/>
                </a:solidFill>
              </a:rPr>
              <a:t>つのグループ</a:t>
            </a:r>
            <a:r>
              <a:rPr kumimoji="1" lang="ja-JP" altLang="en-US"/>
              <a:t>に分かれると考えられた。</a:t>
            </a:r>
            <a:endParaRPr kumimoji="1" lang="en-US" altLang="ja-JP" dirty="0"/>
          </a:p>
          <a:p>
            <a:r>
              <a:rPr lang="ja-JP" altLang="en-US"/>
              <a:t>項目と評価者はどちらもグループごとに偏りがあった。</a:t>
            </a:r>
            <a:endParaRPr lang="en-US" altLang="ja-JP" dirty="0"/>
          </a:p>
          <a:p>
            <a:r>
              <a:rPr lang="ja-JP" altLang="en-US"/>
              <a:t>ファセットモデルは、</a:t>
            </a:r>
            <a:r>
              <a:rPr lang="en-US" altLang="ja-JP" dirty="0"/>
              <a:t>DIRF</a:t>
            </a:r>
            <a:r>
              <a:rPr lang="ja-JP" altLang="en-US"/>
              <a:t>モデルに比べ</a:t>
            </a:r>
            <a:r>
              <a:rPr lang="en-US" altLang="ja-JP" dirty="0"/>
              <a:t>2</a:t>
            </a:r>
            <a:r>
              <a:rPr lang="ja-JP" altLang="en-US"/>
              <a:t>つ目のグループを過小評価していた。</a:t>
            </a:r>
            <a:endParaRPr kumimoji="1" lang="en-US" altLang="ja-JP" dirty="0"/>
          </a:p>
        </p:txBody>
      </p:sp>
      <p:pic>
        <p:nvPicPr>
          <p:cNvPr id="5" name="図 4">
            <a:extLst>
              <a:ext uri="{FF2B5EF4-FFF2-40B4-BE49-F238E27FC236}">
                <a16:creationId xmlns:a16="http://schemas.microsoft.com/office/drawing/2014/main" id="{7228A228-9B8E-4B45-866B-67238A5F003F}"/>
              </a:ext>
            </a:extLst>
          </p:cNvPr>
          <p:cNvPicPr>
            <a:picLocks noChangeAspect="1"/>
          </p:cNvPicPr>
          <p:nvPr/>
        </p:nvPicPr>
        <p:blipFill>
          <a:blip r:embed="rId3"/>
          <a:stretch>
            <a:fillRect/>
          </a:stretch>
        </p:blipFill>
        <p:spPr>
          <a:xfrm>
            <a:off x="7886481" y="1559691"/>
            <a:ext cx="3797300" cy="3517900"/>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インク 5">
                <a:extLst>
                  <a:ext uri="{FF2B5EF4-FFF2-40B4-BE49-F238E27FC236}">
                    <a16:creationId xmlns:a16="http://schemas.microsoft.com/office/drawing/2014/main" id="{ECC93E54-0F36-C149-8AD9-A53864BF02FE}"/>
                  </a:ext>
                </a:extLst>
              </p14:cNvPr>
              <p14:cNvContentPartPr/>
              <p14:nvPr/>
            </p14:nvContentPartPr>
            <p14:xfrm>
              <a:off x="9607434" y="1886116"/>
              <a:ext cx="1699920" cy="1576080"/>
            </p14:xfrm>
          </p:contentPart>
        </mc:Choice>
        <mc:Fallback>
          <p:pic>
            <p:nvPicPr>
              <p:cNvPr id="6" name="インク 5">
                <a:extLst>
                  <a:ext uri="{FF2B5EF4-FFF2-40B4-BE49-F238E27FC236}">
                    <a16:creationId xmlns:a16="http://schemas.microsoft.com/office/drawing/2014/main" id="{ECC93E54-0F36-C149-8AD9-A53864BF02FE}"/>
                  </a:ext>
                </a:extLst>
              </p:cNvPr>
              <p:cNvPicPr/>
              <p:nvPr/>
            </p:nvPicPr>
            <p:blipFill>
              <a:blip r:embed="rId5"/>
              <a:stretch>
                <a:fillRect/>
              </a:stretch>
            </p:blipFill>
            <p:spPr>
              <a:xfrm>
                <a:off x="9598434" y="1877116"/>
                <a:ext cx="1717560" cy="1593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インク 6">
                <a:extLst>
                  <a:ext uri="{FF2B5EF4-FFF2-40B4-BE49-F238E27FC236}">
                    <a16:creationId xmlns:a16="http://schemas.microsoft.com/office/drawing/2014/main" id="{D571B0A3-38D8-8F45-8A14-73206D58BB39}"/>
                  </a:ext>
                </a:extLst>
              </p14:cNvPr>
              <p14:cNvContentPartPr/>
              <p14:nvPr/>
            </p14:nvContentPartPr>
            <p14:xfrm>
              <a:off x="8625354" y="3103996"/>
              <a:ext cx="1514880" cy="1349280"/>
            </p14:xfrm>
          </p:contentPart>
        </mc:Choice>
        <mc:Fallback>
          <p:pic>
            <p:nvPicPr>
              <p:cNvPr id="7" name="インク 6">
                <a:extLst>
                  <a:ext uri="{FF2B5EF4-FFF2-40B4-BE49-F238E27FC236}">
                    <a16:creationId xmlns:a16="http://schemas.microsoft.com/office/drawing/2014/main" id="{D571B0A3-38D8-8F45-8A14-73206D58BB39}"/>
                  </a:ext>
                </a:extLst>
              </p:cNvPr>
              <p:cNvPicPr/>
              <p:nvPr/>
            </p:nvPicPr>
            <p:blipFill>
              <a:blip r:embed="rId7"/>
              <a:stretch>
                <a:fillRect/>
              </a:stretch>
            </p:blipFill>
            <p:spPr>
              <a:xfrm>
                <a:off x="8616714" y="3095356"/>
                <a:ext cx="1532520" cy="1366920"/>
              </a:xfrm>
              <a:prstGeom prst="rect">
                <a:avLst/>
              </a:prstGeom>
            </p:spPr>
          </p:pic>
        </mc:Fallback>
      </mc:AlternateContent>
      <p:grpSp>
        <p:nvGrpSpPr>
          <p:cNvPr id="12" name="グループ化 11">
            <a:extLst>
              <a:ext uri="{FF2B5EF4-FFF2-40B4-BE49-F238E27FC236}">
                <a16:creationId xmlns:a16="http://schemas.microsoft.com/office/drawing/2014/main" id="{D716D193-A5FF-DF49-849E-337A13ABB762}"/>
              </a:ext>
            </a:extLst>
          </p:cNvPr>
          <p:cNvGrpSpPr/>
          <p:nvPr/>
        </p:nvGrpSpPr>
        <p:grpSpPr>
          <a:xfrm>
            <a:off x="11077674" y="1878556"/>
            <a:ext cx="144360" cy="9000"/>
            <a:chOff x="11077674" y="1878556"/>
            <a:chExt cx="144360" cy="9000"/>
          </a:xfrm>
        </p:grpSpPr>
        <mc:AlternateContent xmlns:mc="http://schemas.openxmlformats.org/markup-compatibility/2006">
          <mc:Choice xmlns:p14="http://schemas.microsoft.com/office/powerpoint/2010/main" Requires="p14">
            <p:contentPart p14:bwMode="auto" r:id="rId8">
              <p14:nvContentPartPr>
                <p14:cNvPr id="9" name="インク 8">
                  <a:extLst>
                    <a:ext uri="{FF2B5EF4-FFF2-40B4-BE49-F238E27FC236}">
                      <a16:creationId xmlns:a16="http://schemas.microsoft.com/office/drawing/2014/main" id="{C765CEE8-D398-2847-8AA1-F97105DA1C5A}"/>
                    </a:ext>
                  </a:extLst>
                </p14:cNvPr>
                <p14:cNvContentPartPr/>
                <p14:nvPr/>
              </p14:nvContentPartPr>
              <p14:xfrm>
                <a:off x="11152194" y="1882876"/>
                <a:ext cx="360" cy="360"/>
              </p14:xfrm>
            </p:contentPart>
          </mc:Choice>
          <mc:Fallback>
            <p:pic>
              <p:nvPicPr>
                <p:cNvPr id="9" name="インク 8">
                  <a:extLst>
                    <a:ext uri="{FF2B5EF4-FFF2-40B4-BE49-F238E27FC236}">
                      <a16:creationId xmlns:a16="http://schemas.microsoft.com/office/drawing/2014/main" id="{C765CEE8-D398-2847-8AA1-F97105DA1C5A}"/>
                    </a:ext>
                  </a:extLst>
                </p:cNvPr>
                <p:cNvPicPr/>
                <p:nvPr/>
              </p:nvPicPr>
              <p:blipFill>
                <a:blip r:embed="rId9"/>
                <a:stretch>
                  <a:fillRect/>
                </a:stretch>
              </p:blipFill>
              <p:spPr>
                <a:xfrm>
                  <a:off x="11143554" y="187387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インク 9">
                  <a:extLst>
                    <a:ext uri="{FF2B5EF4-FFF2-40B4-BE49-F238E27FC236}">
                      <a16:creationId xmlns:a16="http://schemas.microsoft.com/office/drawing/2014/main" id="{2E5FE19C-F866-A84E-BB48-C85E3785A00E}"/>
                    </a:ext>
                  </a:extLst>
                </p14:cNvPr>
                <p14:cNvContentPartPr/>
                <p14:nvPr/>
              </p14:nvContentPartPr>
              <p14:xfrm>
                <a:off x="11077674" y="1887196"/>
                <a:ext cx="360" cy="360"/>
              </p14:xfrm>
            </p:contentPart>
          </mc:Choice>
          <mc:Fallback>
            <p:pic>
              <p:nvPicPr>
                <p:cNvPr id="10" name="インク 9">
                  <a:extLst>
                    <a:ext uri="{FF2B5EF4-FFF2-40B4-BE49-F238E27FC236}">
                      <a16:creationId xmlns:a16="http://schemas.microsoft.com/office/drawing/2014/main" id="{2E5FE19C-F866-A84E-BB48-C85E3785A00E}"/>
                    </a:ext>
                  </a:extLst>
                </p:cNvPr>
                <p:cNvPicPr/>
                <p:nvPr/>
              </p:nvPicPr>
              <p:blipFill>
                <a:blip r:embed="rId9"/>
                <a:stretch>
                  <a:fillRect/>
                </a:stretch>
              </p:blipFill>
              <p:spPr>
                <a:xfrm>
                  <a:off x="11069034" y="187855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インク 10">
                  <a:extLst>
                    <a:ext uri="{FF2B5EF4-FFF2-40B4-BE49-F238E27FC236}">
                      <a16:creationId xmlns:a16="http://schemas.microsoft.com/office/drawing/2014/main" id="{2CC79460-56FF-8243-AAC2-898193C3EC03}"/>
                    </a:ext>
                  </a:extLst>
                </p14:cNvPr>
                <p14:cNvContentPartPr/>
                <p14:nvPr/>
              </p14:nvContentPartPr>
              <p14:xfrm>
                <a:off x="11216634" y="1878556"/>
                <a:ext cx="5400" cy="360"/>
              </p14:xfrm>
            </p:contentPart>
          </mc:Choice>
          <mc:Fallback>
            <p:pic>
              <p:nvPicPr>
                <p:cNvPr id="11" name="インク 10">
                  <a:extLst>
                    <a:ext uri="{FF2B5EF4-FFF2-40B4-BE49-F238E27FC236}">
                      <a16:creationId xmlns:a16="http://schemas.microsoft.com/office/drawing/2014/main" id="{2CC79460-56FF-8243-AAC2-898193C3EC03}"/>
                    </a:ext>
                  </a:extLst>
                </p:cNvPr>
                <p:cNvPicPr/>
                <p:nvPr/>
              </p:nvPicPr>
              <p:blipFill>
                <a:blip r:embed="rId12"/>
                <a:stretch>
                  <a:fillRect/>
                </a:stretch>
              </p:blipFill>
              <p:spPr>
                <a:xfrm>
                  <a:off x="11207634" y="1869556"/>
                  <a:ext cx="23040" cy="18000"/>
                </a:xfrm>
                <a:prstGeom prst="rect">
                  <a:avLst/>
                </a:prstGeom>
              </p:spPr>
            </p:pic>
          </mc:Fallback>
        </mc:AlternateContent>
      </p:grpSp>
    </p:spTree>
    <p:extLst>
      <p:ext uri="{BB962C8B-B14F-4D97-AF65-F5344CB8AC3E}">
        <p14:creationId xmlns:p14="http://schemas.microsoft.com/office/powerpoint/2010/main" val="3980960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BACD7-4DB3-004B-B5A1-842B773CE346}"/>
              </a:ext>
            </a:extLst>
          </p:cNvPr>
          <p:cNvSpPr>
            <a:spLocks noGrp="1"/>
          </p:cNvSpPr>
          <p:nvPr>
            <p:ph type="title"/>
          </p:nvPr>
        </p:nvSpPr>
        <p:spPr/>
        <p:txBody>
          <a:bodyPr/>
          <a:lstStyle/>
          <a:p>
            <a:r>
              <a:rPr kumimoji="1" lang="ja-JP" altLang="en-US"/>
              <a:t>研究による結果</a:t>
            </a:r>
          </a:p>
        </p:txBody>
      </p:sp>
      <p:sp>
        <p:nvSpPr>
          <p:cNvPr id="3" name="コンテンツ プレースホルダー 2">
            <a:extLst>
              <a:ext uri="{FF2B5EF4-FFF2-40B4-BE49-F238E27FC236}">
                <a16:creationId xmlns:a16="http://schemas.microsoft.com/office/drawing/2014/main" id="{14A39D78-9C3A-2049-9CF7-C8EE14A13A3C}"/>
              </a:ext>
            </a:extLst>
          </p:cNvPr>
          <p:cNvSpPr>
            <a:spLocks noGrp="1"/>
          </p:cNvSpPr>
          <p:nvPr>
            <p:ph idx="1"/>
          </p:nvPr>
        </p:nvSpPr>
        <p:spPr/>
        <p:txBody>
          <a:bodyPr/>
          <a:lstStyle/>
          <a:p>
            <a:r>
              <a:rPr kumimoji="1" lang="ja-JP" altLang="en-US"/>
              <a:t>長時間のテストや、 評価者の数が多いこと、</a:t>
            </a:r>
            <a:r>
              <a:rPr kumimoji="1" lang="en-US" altLang="ja-JP" dirty="0"/>
              <a:t>DRF</a:t>
            </a:r>
            <a:r>
              <a:rPr kumimoji="1" lang="ja-JP" altLang="en-US"/>
              <a:t>の大きさが大きいこと</a:t>
            </a:r>
            <a:r>
              <a:rPr kumimoji="1" lang="en-US" altLang="ja-JP" dirty="0"/>
              <a:t>(</a:t>
            </a:r>
            <a:r>
              <a:rPr kumimoji="1" lang="ja-JP" altLang="en-US">
                <a:solidFill>
                  <a:srgbClr val="FF0000"/>
                </a:solidFill>
              </a:rPr>
              <a:t>大量のデータを元にすること</a:t>
            </a:r>
            <a:r>
              <a:rPr kumimoji="1" lang="en-US" altLang="ja-JP" dirty="0"/>
              <a:t>)</a:t>
            </a:r>
            <a:r>
              <a:rPr kumimoji="1" lang="ja-JP" altLang="en-US"/>
              <a:t>は項目パラメータ推定の高精度化に役立つことがわかった。</a:t>
            </a:r>
            <a:endParaRPr lang="en-US" altLang="ja-JP" dirty="0"/>
          </a:p>
          <a:p>
            <a:r>
              <a:rPr kumimoji="1" lang="ja-JP" altLang="en-US"/>
              <a:t>データ量が多い場合には、混合</a:t>
            </a:r>
            <a:r>
              <a:rPr kumimoji="1" lang="en-US" altLang="ja-JP" dirty="0"/>
              <a:t>DRF</a:t>
            </a:r>
            <a:r>
              <a:rPr kumimoji="1" lang="ja-JP" altLang="en-US"/>
              <a:t>モデルは十分な性能を発揮し、データ量が少ない場合には混合</a:t>
            </a:r>
            <a:r>
              <a:rPr kumimoji="1" lang="en-US" altLang="ja-JP" dirty="0"/>
              <a:t>DRF</a:t>
            </a:r>
            <a:r>
              <a:rPr kumimoji="1" lang="ja-JP" altLang="en-US"/>
              <a:t>モデルは収束しないか、収束しても不適切なパラメータ推定値になった。</a:t>
            </a:r>
            <a:endParaRPr kumimoji="1" lang="en-US" altLang="ja-JP" dirty="0"/>
          </a:p>
          <a:p>
            <a:r>
              <a:rPr kumimoji="1" lang="ja-JP" altLang="en-US"/>
              <a:t>混合</a:t>
            </a:r>
            <a:r>
              <a:rPr kumimoji="1" lang="en-US" altLang="ja-JP" dirty="0"/>
              <a:t>DRF</a:t>
            </a:r>
            <a:r>
              <a:rPr kumimoji="1" lang="ja-JP" altLang="en-US"/>
              <a:t>モデルの課題として、このように大量のデータがなければ適切な結果を得ることが難しい</a:t>
            </a:r>
            <a:r>
              <a:rPr lang="ja-JP" altLang="en-US"/>
              <a:t>というものがある。</a:t>
            </a:r>
            <a:endParaRPr kumimoji="1" lang="en-US" altLang="ja-JP" dirty="0"/>
          </a:p>
        </p:txBody>
      </p:sp>
    </p:spTree>
    <p:extLst>
      <p:ext uri="{BB962C8B-B14F-4D97-AF65-F5344CB8AC3E}">
        <p14:creationId xmlns:p14="http://schemas.microsoft.com/office/powerpoint/2010/main" val="154115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B3E443-B32B-0F43-A65C-6519426E2086}"/>
              </a:ext>
            </a:extLst>
          </p:cNvPr>
          <p:cNvSpPr>
            <a:spLocks noGrp="1"/>
          </p:cNvSpPr>
          <p:nvPr>
            <p:ph type="title"/>
          </p:nvPr>
        </p:nvSpPr>
        <p:spPr/>
        <p:txBody>
          <a:bodyPr/>
          <a:lstStyle/>
          <a:p>
            <a:r>
              <a:rPr kumimoji="1" lang="ja-JP" altLang="en-US"/>
              <a:t>考察</a:t>
            </a:r>
          </a:p>
        </p:txBody>
      </p:sp>
      <p:sp>
        <p:nvSpPr>
          <p:cNvPr id="3" name="コンテンツ プレースホルダー 2">
            <a:extLst>
              <a:ext uri="{FF2B5EF4-FFF2-40B4-BE49-F238E27FC236}">
                <a16:creationId xmlns:a16="http://schemas.microsoft.com/office/drawing/2014/main" id="{EEB846E7-8DB5-C24B-9200-681B975C1E29}"/>
              </a:ext>
            </a:extLst>
          </p:cNvPr>
          <p:cNvSpPr>
            <a:spLocks noGrp="1"/>
          </p:cNvSpPr>
          <p:nvPr>
            <p:ph idx="1"/>
          </p:nvPr>
        </p:nvSpPr>
        <p:spPr/>
        <p:txBody>
          <a:bodyPr/>
          <a:lstStyle/>
          <a:p>
            <a:r>
              <a:rPr kumimoji="1" lang="ja-JP" altLang="en-US"/>
              <a:t>既存の</a:t>
            </a:r>
            <a:r>
              <a:rPr kumimoji="1" lang="en-US" altLang="ja-JP" dirty="0"/>
              <a:t>IRT</a:t>
            </a:r>
            <a:r>
              <a:rPr kumimoji="1" lang="ja-JP" altLang="en-US"/>
              <a:t>モデルでは、グループが未知の場合の</a:t>
            </a:r>
            <a:r>
              <a:rPr kumimoji="1" lang="en-US" altLang="ja-JP" dirty="0"/>
              <a:t>DRF(</a:t>
            </a:r>
            <a:r>
              <a:rPr kumimoji="1" lang="ja-JP" altLang="en-US"/>
              <a:t>評価</a:t>
            </a:r>
            <a:r>
              <a:rPr lang="ja-JP" altLang="en-US"/>
              <a:t>者</a:t>
            </a:r>
            <a:r>
              <a:rPr lang="en-US" altLang="ja-JP" dirty="0"/>
              <a:t>-</a:t>
            </a:r>
            <a:r>
              <a:rPr lang="ja-JP" altLang="en-US"/>
              <a:t>被評価者間の相互作用</a:t>
            </a:r>
            <a:r>
              <a:rPr kumimoji="1" lang="en-US" altLang="ja-JP" dirty="0"/>
              <a:t>)</a:t>
            </a:r>
            <a:r>
              <a:rPr kumimoji="1" lang="ja-JP" altLang="en-US"/>
              <a:t>を評価できない。</a:t>
            </a:r>
            <a:endParaRPr kumimoji="1" lang="en-US" altLang="ja-JP" dirty="0"/>
          </a:p>
          <a:p>
            <a:r>
              <a:rPr lang="ja-JP" altLang="en-US"/>
              <a:t>これを解決するために開発された</a:t>
            </a:r>
            <a:r>
              <a:rPr lang="ja-JP" altLang="en-US">
                <a:solidFill>
                  <a:srgbClr val="FF0000"/>
                </a:solidFill>
              </a:rPr>
              <a:t>混合</a:t>
            </a:r>
            <a:r>
              <a:rPr lang="en-US" altLang="ja-JP" dirty="0">
                <a:solidFill>
                  <a:srgbClr val="FF0000"/>
                </a:solidFill>
              </a:rPr>
              <a:t>DRF</a:t>
            </a:r>
            <a:r>
              <a:rPr lang="ja-JP" altLang="en-US">
                <a:solidFill>
                  <a:srgbClr val="FF0000"/>
                </a:solidFill>
              </a:rPr>
              <a:t>モデル</a:t>
            </a:r>
            <a:r>
              <a:rPr lang="ja-JP" altLang="en-US"/>
              <a:t>及び</a:t>
            </a:r>
            <a:r>
              <a:rPr lang="ja-JP" altLang="en-US">
                <a:solidFill>
                  <a:srgbClr val="FF0000"/>
                </a:solidFill>
              </a:rPr>
              <a:t>混合</a:t>
            </a:r>
            <a:r>
              <a:rPr lang="en-US" altLang="ja-JP" dirty="0">
                <a:solidFill>
                  <a:srgbClr val="FF0000"/>
                </a:solidFill>
              </a:rPr>
              <a:t>DIRF</a:t>
            </a:r>
            <a:r>
              <a:rPr lang="ja-JP" altLang="en-US">
                <a:solidFill>
                  <a:srgbClr val="FF0000"/>
                </a:solidFill>
              </a:rPr>
              <a:t>モデル</a:t>
            </a:r>
            <a:r>
              <a:rPr lang="ja-JP" altLang="en-US"/>
              <a:t>では、良好な結果が得られることがわかった</a:t>
            </a:r>
            <a:endParaRPr lang="en-US" altLang="ja-JP" dirty="0"/>
          </a:p>
          <a:p>
            <a:r>
              <a:rPr kumimoji="1" lang="ja-JP" altLang="en-US"/>
              <a:t>また、データ量が多いほど、良好な結果が得られた。</a:t>
            </a:r>
          </a:p>
        </p:txBody>
      </p:sp>
    </p:spTree>
    <p:extLst>
      <p:ext uri="{BB962C8B-B14F-4D97-AF65-F5344CB8AC3E}">
        <p14:creationId xmlns:p14="http://schemas.microsoft.com/office/powerpoint/2010/main" val="352015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62655E-8F08-AE46-B2D7-4C1CB0C02A21}"/>
              </a:ext>
            </a:extLst>
          </p:cNvPr>
          <p:cNvSpPr>
            <a:spLocks noGrp="1"/>
          </p:cNvSpPr>
          <p:nvPr>
            <p:ph type="title"/>
          </p:nvPr>
        </p:nvSpPr>
        <p:spPr/>
        <p:txBody>
          <a:bodyPr/>
          <a:lstStyle/>
          <a:p>
            <a:r>
              <a:rPr kumimoji="1" lang="ja-JP" altLang="en-US"/>
              <a:t>課題</a:t>
            </a:r>
          </a:p>
        </p:txBody>
      </p:sp>
      <p:sp>
        <p:nvSpPr>
          <p:cNvPr id="3" name="コンテンツ プレースホルダー 2">
            <a:extLst>
              <a:ext uri="{FF2B5EF4-FFF2-40B4-BE49-F238E27FC236}">
                <a16:creationId xmlns:a16="http://schemas.microsoft.com/office/drawing/2014/main" id="{132F18B6-82FD-C846-94A7-964ED3FE1C9C}"/>
              </a:ext>
            </a:extLst>
          </p:cNvPr>
          <p:cNvSpPr>
            <a:spLocks noGrp="1"/>
          </p:cNvSpPr>
          <p:nvPr>
            <p:ph idx="1"/>
          </p:nvPr>
        </p:nvSpPr>
        <p:spPr/>
        <p:txBody>
          <a:bodyPr/>
          <a:lstStyle/>
          <a:p>
            <a:r>
              <a:rPr kumimoji="1" lang="ja-JP" altLang="en-US"/>
              <a:t>データ量が少ない場合や、被評価者のグループが</a:t>
            </a:r>
            <a:r>
              <a:rPr kumimoji="1" lang="en-US" altLang="ja-JP" dirty="0"/>
              <a:t>2</a:t>
            </a:r>
            <a:r>
              <a:rPr kumimoji="1" lang="ja-JP" altLang="en-US"/>
              <a:t>を超える場合には適切な結果が得られない可能性がある。</a:t>
            </a:r>
            <a:endParaRPr kumimoji="1" lang="en-US" altLang="ja-JP" dirty="0"/>
          </a:p>
          <a:p>
            <a:r>
              <a:rPr lang="ja-JP" altLang="en-US"/>
              <a:t>グループの意味を解釈することは難しい場合が多い。</a:t>
            </a:r>
            <a:endParaRPr kumimoji="1" lang="ja-JP" altLang="en-US"/>
          </a:p>
        </p:txBody>
      </p:sp>
    </p:spTree>
    <p:extLst>
      <p:ext uri="{BB962C8B-B14F-4D97-AF65-F5344CB8AC3E}">
        <p14:creationId xmlns:p14="http://schemas.microsoft.com/office/powerpoint/2010/main" val="2878762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D96B5C-3AC7-1442-8A32-F67759D390C8}"/>
              </a:ext>
            </a:extLst>
          </p:cNvPr>
          <p:cNvSpPr>
            <a:spLocks noGrp="1"/>
          </p:cNvSpPr>
          <p:nvPr>
            <p:ph type="title"/>
          </p:nvPr>
        </p:nvSpPr>
        <p:spPr/>
        <p:txBody>
          <a:bodyPr/>
          <a:lstStyle/>
          <a:p>
            <a:r>
              <a:rPr kumimoji="1" lang="ja-JP" altLang="en-US"/>
              <a:t>今週やること</a:t>
            </a:r>
          </a:p>
        </p:txBody>
      </p:sp>
      <p:sp>
        <p:nvSpPr>
          <p:cNvPr id="3" name="コンテンツ プレースホルダー 2">
            <a:extLst>
              <a:ext uri="{FF2B5EF4-FFF2-40B4-BE49-F238E27FC236}">
                <a16:creationId xmlns:a16="http://schemas.microsoft.com/office/drawing/2014/main" id="{2BC1BC34-101C-B84E-ACE6-77C56398333E}"/>
              </a:ext>
            </a:extLst>
          </p:cNvPr>
          <p:cNvSpPr>
            <a:spLocks noGrp="1"/>
          </p:cNvSpPr>
          <p:nvPr>
            <p:ph idx="1"/>
          </p:nvPr>
        </p:nvSpPr>
        <p:spPr/>
        <p:txBody>
          <a:bodyPr/>
          <a:lstStyle/>
          <a:p>
            <a:r>
              <a:rPr kumimoji="1" lang="ja-JP" altLang="en-US"/>
              <a:t>読むだけで実装までいけなかったので、それをやる？</a:t>
            </a:r>
          </a:p>
        </p:txBody>
      </p:sp>
    </p:spTree>
    <p:extLst>
      <p:ext uri="{BB962C8B-B14F-4D97-AF65-F5344CB8AC3E}">
        <p14:creationId xmlns:p14="http://schemas.microsoft.com/office/powerpoint/2010/main" val="2401956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7A9358-41A1-3040-8D36-191F826A0F1A}"/>
              </a:ext>
            </a:extLst>
          </p:cNvPr>
          <p:cNvSpPr>
            <a:spLocks noGrp="1"/>
          </p:cNvSpPr>
          <p:nvPr>
            <p:ph type="title"/>
          </p:nvPr>
        </p:nvSpPr>
        <p:spPr/>
        <p:txBody>
          <a:bodyPr/>
          <a:lstStyle/>
          <a:p>
            <a:r>
              <a:rPr kumimoji="1" lang="ja-JP" altLang="en-US"/>
              <a:t>やったこと</a:t>
            </a:r>
          </a:p>
        </p:txBody>
      </p:sp>
      <p:sp>
        <p:nvSpPr>
          <p:cNvPr id="3" name="コンテンツ プレースホルダー 2">
            <a:extLst>
              <a:ext uri="{FF2B5EF4-FFF2-40B4-BE49-F238E27FC236}">
                <a16:creationId xmlns:a16="http://schemas.microsoft.com/office/drawing/2014/main" id="{85488EED-CE4B-7440-8212-EB98FC0966DC}"/>
              </a:ext>
            </a:extLst>
          </p:cNvPr>
          <p:cNvSpPr>
            <a:spLocks noGrp="1"/>
          </p:cNvSpPr>
          <p:nvPr>
            <p:ph idx="1"/>
          </p:nvPr>
        </p:nvSpPr>
        <p:spPr/>
        <p:txBody>
          <a:bodyPr/>
          <a:lstStyle/>
          <a:p>
            <a:r>
              <a:rPr kumimoji="1" lang="ja-JP" altLang="en-US"/>
              <a:t>論文を読んだ</a:t>
            </a:r>
          </a:p>
        </p:txBody>
      </p:sp>
    </p:spTree>
    <p:extLst>
      <p:ext uri="{BB962C8B-B14F-4D97-AF65-F5344CB8AC3E}">
        <p14:creationId xmlns:p14="http://schemas.microsoft.com/office/powerpoint/2010/main" val="112291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61C0C-CD63-4E4F-9207-8CF22B31FED4}"/>
              </a:ext>
            </a:extLst>
          </p:cNvPr>
          <p:cNvSpPr>
            <a:spLocks noGrp="1"/>
          </p:cNvSpPr>
          <p:nvPr>
            <p:ph type="title"/>
          </p:nvPr>
        </p:nvSpPr>
        <p:spPr/>
        <p:txBody>
          <a:bodyPr/>
          <a:lstStyle/>
          <a:p>
            <a:r>
              <a:rPr kumimoji="1" lang="ja-JP" altLang="en-US"/>
              <a:t>読んだ論文</a:t>
            </a:r>
          </a:p>
        </p:txBody>
      </p:sp>
      <p:sp>
        <p:nvSpPr>
          <p:cNvPr id="3" name="コンテンツ プレースホルダー 2">
            <a:extLst>
              <a:ext uri="{FF2B5EF4-FFF2-40B4-BE49-F238E27FC236}">
                <a16:creationId xmlns:a16="http://schemas.microsoft.com/office/drawing/2014/main" id="{E67CDF47-A255-8348-980B-1BDAA0A52686}"/>
              </a:ext>
            </a:extLst>
          </p:cNvPr>
          <p:cNvSpPr>
            <a:spLocks noGrp="1"/>
          </p:cNvSpPr>
          <p:nvPr>
            <p:ph idx="1"/>
          </p:nvPr>
        </p:nvSpPr>
        <p:spPr/>
        <p:txBody>
          <a:bodyPr/>
          <a:lstStyle/>
          <a:p>
            <a:r>
              <a:rPr kumimoji="1" lang="ja-JP" altLang="en-US"/>
              <a:t>「</a:t>
            </a:r>
            <a:r>
              <a:rPr kumimoji="1" lang="en-US" altLang="ja-JP" dirty="0"/>
              <a:t>Assessment</a:t>
            </a:r>
            <a:r>
              <a:rPr kumimoji="1" lang="ja-JP" altLang="en-US"/>
              <a:t> </a:t>
            </a:r>
            <a:r>
              <a:rPr kumimoji="1" lang="en-US" altLang="ja-JP" dirty="0"/>
              <a:t>of Differential Rater Functioning in Latent Classes with New Mixture Facets Models</a:t>
            </a:r>
            <a:r>
              <a:rPr kumimoji="1" lang="ja-JP" altLang="en-US"/>
              <a:t>」</a:t>
            </a:r>
            <a:r>
              <a:rPr kumimoji="1" lang="en-US" altLang="ja-JP" dirty="0"/>
              <a:t> </a:t>
            </a:r>
          </a:p>
          <a:p>
            <a:pPr marL="0" indent="0">
              <a:buNone/>
            </a:pPr>
            <a:r>
              <a:rPr lang="en-US" altLang="ja-JP" dirty="0"/>
              <a:t>     </a:t>
            </a:r>
            <a:r>
              <a:rPr kumimoji="1" lang="en-US" altLang="ja-JP" dirty="0" err="1"/>
              <a:t>Kuan</a:t>
            </a:r>
            <a:r>
              <a:rPr kumimoji="1" lang="en-US" altLang="ja-JP" dirty="0"/>
              <a:t>-Yu </a:t>
            </a:r>
            <a:r>
              <a:rPr kumimoji="1" lang="en-US" altLang="ja-JP" dirty="0" err="1"/>
              <a:t>jin</a:t>
            </a:r>
            <a:r>
              <a:rPr kumimoji="1" lang="en-US" altLang="ja-JP" dirty="0"/>
              <a:t> &amp; Wen-Chung Wang (2017)</a:t>
            </a:r>
          </a:p>
          <a:p>
            <a:pPr marL="0" indent="0">
              <a:buNone/>
            </a:pPr>
            <a:endParaRPr lang="en-US" altLang="ja-JP" dirty="0"/>
          </a:p>
          <a:p>
            <a:r>
              <a:rPr lang="ja-JP" altLang="en-US"/>
              <a:t>「新しい混合ファセットモデルを使用した潜在クラスにおける評価者機能の差異の評価」</a:t>
            </a:r>
            <a:endParaRPr lang="en-US" altLang="ja-JP" dirty="0"/>
          </a:p>
        </p:txBody>
      </p:sp>
    </p:spTree>
    <p:extLst>
      <p:ext uri="{BB962C8B-B14F-4D97-AF65-F5344CB8AC3E}">
        <p14:creationId xmlns:p14="http://schemas.microsoft.com/office/powerpoint/2010/main" val="366932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48066-41D4-B447-8F55-D14B8F4DBB3C}"/>
              </a:ext>
            </a:extLst>
          </p:cNvPr>
          <p:cNvSpPr>
            <a:spLocks noGrp="1"/>
          </p:cNvSpPr>
          <p:nvPr>
            <p:ph type="title"/>
          </p:nvPr>
        </p:nvSpPr>
        <p:spPr/>
        <p:txBody>
          <a:bodyPr/>
          <a:lstStyle/>
          <a:p>
            <a:r>
              <a:rPr lang="ja-JP" altLang="en-US"/>
              <a:t>概要</a:t>
            </a:r>
            <a:endParaRPr kumimoji="1" lang="ja-JP" altLang="en-US"/>
          </a:p>
        </p:txBody>
      </p:sp>
      <p:sp>
        <p:nvSpPr>
          <p:cNvPr id="3" name="コンテンツ プレースホルダー 2">
            <a:extLst>
              <a:ext uri="{FF2B5EF4-FFF2-40B4-BE49-F238E27FC236}">
                <a16:creationId xmlns:a16="http://schemas.microsoft.com/office/drawing/2014/main" id="{2C9705B3-F9AB-1F4F-A07D-204ED42CD5A0}"/>
              </a:ext>
            </a:extLst>
          </p:cNvPr>
          <p:cNvSpPr>
            <a:spLocks noGrp="1"/>
          </p:cNvSpPr>
          <p:nvPr>
            <p:ph idx="1"/>
          </p:nvPr>
        </p:nvSpPr>
        <p:spPr/>
        <p:txBody>
          <a:bodyPr>
            <a:normAutofit/>
          </a:bodyPr>
          <a:lstStyle/>
          <a:p>
            <a:r>
              <a:rPr kumimoji="1" lang="ja-JP" altLang="en-US"/>
              <a:t>項目反応理論では、カテゴリー項目反応は</a:t>
            </a:r>
            <a:r>
              <a:rPr kumimoji="1" lang="ja-JP" altLang="en-US">
                <a:solidFill>
                  <a:srgbClr val="FF0000"/>
                </a:solidFill>
              </a:rPr>
              <a:t>複数の要素</a:t>
            </a:r>
            <a:r>
              <a:rPr kumimoji="1" lang="ja-JP" altLang="en-US"/>
              <a:t>の結果として概念化される→この要素は</a:t>
            </a:r>
            <a:r>
              <a:rPr kumimoji="1" lang="ja-JP" altLang="en-US">
                <a:solidFill>
                  <a:srgbClr val="FF0000"/>
                </a:solidFill>
              </a:rPr>
              <a:t>ファセット</a:t>
            </a:r>
            <a:r>
              <a:rPr kumimoji="1" lang="ja-JP" altLang="en-US"/>
              <a:t>と呼ばれる</a:t>
            </a:r>
            <a:endParaRPr kumimoji="1" lang="en-US" altLang="ja-JP" dirty="0"/>
          </a:p>
          <a:p>
            <a:pPr marL="0" indent="0">
              <a:buNone/>
            </a:pPr>
            <a:endParaRPr kumimoji="1" lang="en-US" altLang="ja-JP" dirty="0"/>
          </a:p>
          <a:p>
            <a:r>
              <a:rPr lang="ja-JP" altLang="en-US"/>
              <a:t>ファセット間の相互作用を</a:t>
            </a:r>
            <a:r>
              <a:rPr lang="en-US" altLang="ja-JP" dirty="0">
                <a:solidFill>
                  <a:srgbClr val="FF0000"/>
                </a:solidFill>
              </a:rPr>
              <a:t>DFF(</a:t>
            </a:r>
            <a:r>
              <a:rPr lang="ja-JP" altLang="en-US">
                <a:solidFill>
                  <a:srgbClr val="FF0000"/>
                </a:solidFill>
              </a:rPr>
              <a:t>ファセット機能の差</a:t>
            </a:r>
            <a:r>
              <a:rPr lang="en-US" altLang="ja-JP" dirty="0">
                <a:solidFill>
                  <a:srgbClr val="FF0000"/>
                </a:solidFill>
              </a:rPr>
              <a:t>)</a:t>
            </a:r>
            <a:r>
              <a:rPr lang="ja-JP" altLang="en-US"/>
              <a:t>という</a:t>
            </a:r>
            <a:endParaRPr lang="en-US" altLang="ja-JP" dirty="0"/>
          </a:p>
          <a:p>
            <a:endParaRPr lang="en-US" altLang="ja-JP" dirty="0"/>
          </a:p>
          <a:p>
            <a:r>
              <a:rPr lang="ja-JP" altLang="en-US"/>
              <a:t>項目</a:t>
            </a:r>
            <a:r>
              <a:rPr lang="en-US" altLang="ja-JP" dirty="0"/>
              <a:t>-</a:t>
            </a:r>
            <a:r>
              <a:rPr lang="ja-JP" altLang="en-US"/>
              <a:t>被評価者間の相互作用→</a:t>
            </a:r>
            <a:r>
              <a:rPr lang="en-US" altLang="ja-JP" dirty="0">
                <a:solidFill>
                  <a:srgbClr val="FF0000"/>
                </a:solidFill>
              </a:rPr>
              <a:t>DIF</a:t>
            </a:r>
            <a:endParaRPr lang="en-US" altLang="ja-JP" dirty="0"/>
          </a:p>
          <a:p>
            <a:r>
              <a:rPr lang="ja-JP" altLang="en-US"/>
              <a:t>評価者</a:t>
            </a:r>
            <a:r>
              <a:rPr lang="en-US" altLang="ja-JP" dirty="0"/>
              <a:t>-</a:t>
            </a:r>
            <a:r>
              <a:rPr lang="ja-JP" altLang="en-US"/>
              <a:t>被評価者間の相互作用→</a:t>
            </a:r>
            <a:r>
              <a:rPr lang="en-US" altLang="ja-JP" dirty="0">
                <a:solidFill>
                  <a:srgbClr val="FF0000"/>
                </a:solidFill>
              </a:rPr>
              <a:t>DRF</a:t>
            </a:r>
          </a:p>
          <a:p>
            <a:pPr marL="0" indent="0">
              <a:buNone/>
            </a:pPr>
            <a:r>
              <a:rPr lang="en-US" altLang="ja-JP" dirty="0">
                <a:solidFill>
                  <a:srgbClr val="FF0000"/>
                </a:solidFill>
              </a:rPr>
              <a:t>  </a:t>
            </a:r>
            <a:r>
              <a:rPr lang="ja-JP" altLang="en-US"/>
              <a:t>と呼ばれることが多い</a:t>
            </a:r>
            <a:endParaRPr lang="en-US" altLang="ja-JP" dirty="0"/>
          </a:p>
        </p:txBody>
      </p:sp>
    </p:spTree>
    <p:extLst>
      <p:ext uri="{BB962C8B-B14F-4D97-AF65-F5344CB8AC3E}">
        <p14:creationId xmlns:p14="http://schemas.microsoft.com/office/powerpoint/2010/main" val="73112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0B032-AA5D-9745-A961-FC18DC9A3EA0}"/>
              </a:ext>
            </a:extLst>
          </p:cNvPr>
          <p:cNvSpPr>
            <a:spLocks noGrp="1"/>
          </p:cNvSpPr>
          <p:nvPr>
            <p:ph type="title"/>
          </p:nvPr>
        </p:nvSpPr>
        <p:spPr/>
        <p:txBody>
          <a:bodyPr/>
          <a:lstStyle/>
          <a:p>
            <a:r>
              <a:rPr kumimoji="1" lang="ja-JP" altLang="en-US"/>
              <a:t>概要</a:t>
            </a:r>
          </a:p>
        </p:txBody>
      </p:sp>
      <p:sp>
        <p:nvSpPr>
          <p:cNvPr id="3" name="コンテンツ プレースホルダー 2">
            <a:extLst>
              <a:ext uri="{FF2B5EF4-FFF2-40B4-BE49-F238E27FC236}">
                <a16:creationId xmlns:a16="http://schemas.microsoft.com/office/drawing/2014/main" id="{6B61C88F-AB2F-A24B-AEBA-463D20507882}"/>
              </a:ext>
            </a:extLst>
          </p:cNvPr>
          <p:cNvSpPr>
            <a:spLocks noGrp="1"/>
          </p:cNvSpPr>
          <p:nvPr>
            <p:ph idx="1"/>
          </p:nvPr>
        </p:nvSpPr>
        <p:spPr/>
        <p:txBody>
          <a:bodyPr/>
          <a:lstStyle/>
          <a:p>
            <a:r>
              <a:rPr kumimoji="1" lang="ja-JP" altLang="en-US"/>
              <a:t>既存の</a:t>
            </a:r>
            <a:r>
              <a:rPr kumimoji="1" lang="en-US" altLang="ja-JP" dirty="0"/>
              <a:t>DRF</a:t>
            </a:r>
            <a:r>
              <a:rPr kumimoji="1" lang="ja-JP" altLang="en-US"/>
              <a:t>評価方法では、被評価者のグループが</a:t>
            </a:r>
            <a:r>
              <a:rPr kumimoji="1" lang="ja-JP" altLang="en-US">
                <a:solidFill>
                  <a:srgbClr val="FF0000"/>
                </a:solidFill>
              </a:rPr>
              <a:t>既知</a:t>
            </a:r>
            <a:r>
              <a:rPr kumimoji="1" lang="ja-JP" altLang="en-US"/>
              <a:t>であることを前提としている </a:t>
            </a:r>
            <a:r>
              <a:rPr kumimoji="1" lang="en-US" altLang="ja-JP" dirty="0"/>
              <a:t>(</a:t>
            </a:r>
            <a:r>
              <a:rPr kumimoji="1" lang="ja-JP" altLang="en-US"/>
              <a:t>国籍、性別など</a:t>
            </a:r>
            <a:r>
              <a:rPr kumimoji="1" lang="en-US" altLang="ja-JP" dirty="0"/>
              <a:t>)</a:t>
            </a:r>
          </a:p>
          <a:p>
            <a:r>
              <a:rPr kumimoji="1" lang="ja-JP" altLang="en-US"/>
              <a:t>しかし、</a:t>
            </a:r>
            <a:r>
              <a:rPr kumimoji="1" lang="en-US" altLang="ja-JP" dirty="0"/>
              <a:t>DRF</a:t>
            </a:r>
            <a:r>
              <a:rPr kumimoji="1" lang="ja-JP" altLang="en-US"/>
              <a:t>はグループが</a:t>
            </a:r>
            <a:r>
              <a:rPr kumimoji="1" lang="ja-JP" altLang="en-US">
                <a:solidFill>
                  <a:srgbClr val="FF0000"/>
                </a:solidFill>
              </a:rPr>
              <a:t>未知</a:t>
            </a:r>
            <a:r>
              <a:rPr kumimoji="1" lang="en-US" altLang="ja-JP" dirty="0">
                <a:solidFill>
                  <a:srgbClr val="FF0000"/>
                </a:solidFill>
              </a:rPr>
              <a:t>(</a:t>
            </a:r>
            <a:r>
              <a:rPr kumimoji="1" lang="ja-JP" altLang="en-US">
                <a:solidFill>
                  <a:srgbClr val="FF0000"/>
                </a:solidFill>
              </a:rPr>
              <a:t>潜在的</a:t>
            </a:r>
            <a:r>
              <a:rPr kumimoji="1" lang="en-US" altLang="ja-JP" dirty="0">
                <a:solidFill>
                  <a:srgbClr val="FF0000"/>
                </a:solidFill>
              </a:rPr>
              <a:t>)</a:t>
            </a:r>
            <a:r>
              <a:rPr kumimoji="1" lang="ja-JP" altLang="en-US"/>
              <a:t>の場合に発生する可能性がある</a:t>
            </a:r>
            <a:r>
              <a:rPr lang="ja-JP" altLang="en-US"/>
              <a:t>→データから推定する必要がある</a:t>
            </a:r>
            <a:endParaRPr kumimoji="1" lang="en-US" altLang="ja-JP" dirty="0"/>
          </a:p>
          <a:p>
            <a:endParaRPr lang="en-US" altLang="ja-JP" dirty="0"/>
          </a:p>
          <a:p>
            <a:r>
              <a:rPr kumimoji="1" lang="ja-JP" altLang="en-US"/>
              <a:t>被評価者グループが未知の場合に</a:t>
            </a:r>
            <a:r>
              <a:rPr kumimoji="1" lang="en-US" altLang="ja-JP" dirty="0"/>
              <a:t>DRF</a:t>
            </a:r>
            <a:r>
              <a:rPr kumimoji="1" lang="ja-JP" altLang="en-US"/>
              <a:t>を評価するための</a:t>
            </a:r>
            <a:r>
              <a:rPr kumimoji="1" lang="ja-JP" altLang="en-US">
                <a:solidFill>
                  <a:srgbClr val="FF0000"/>
                </a:solidFill>
              </a:rPr>
              <a:t>混合</a:t>
            </a:r>
            <a:r>
              <a:rPr kumimoji="1" lang="en-US" altLang="ja-JP" dirty="0">
                <a:solidFill>
                  <a:srgbClr val="FF0000"/>
                </a:solidFill>
              </a:rPr>
              <a:t>DRF</a:t>
            </a:r>
            <a:r>
              <a:rPr kumimoji="1" lang="ja-JP" altLang="en-US">
                <a:solidFill>
                  <a:srgbClr val="FF0000"/>
                </a:solidFill>
              </a:rPr>
              <a:t>モデル</a:t>
            </a:r>
            <a:r>
              <a:rPr kumimoji="1" lang="ja-JP" altLang="en-US"/>
              <a:t>を開発するのがこの論文の目的である。</a:t>
            </a:r>
          </a:p>
        </p:txBody>
      </p:sp>
    </p:spTree>
    <p:extLst>
      <p:ext uri="{BB962C8B-B14F-4D97-AF65-F5344CB8AC3E}">
        <p14:creationId xmlns:p14="http://schemas.microsoft.com/office/powerpoint/2010/main" val="162431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02808-6145-B34C-9633-64732EA69C0B}"/>
              </a:ext>
            </a:extLst>
          </p:cNvPr>
          <p:cNvSpPr>
            <a:spLocks noGrp="1"/>
          </p:cNvSpPr>
          <p:nvPr>
            <p:ph type="title"/>
          </p:nvPr>
        </p:nvSpPr>
        <p:spPr/>
        <p:txBody>
          <a:bodyPr/>
          <a:lstStyle/>
          <a:p>
            <a:r>
              <a:rPr kumimoji="1" lang="ja-JP" altLang="en-US"/>
              <a:t>ファセットモデルとその拡張</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AA3B670-AB97-0E47-BC4F-B29110F3E2CE}"/>
                  </a:ext>
                </a:extLst>
              </p:cNvPr>
              <p:cNvSpPr>
                <a:spLocks noGrp="1"/>
              </p:cNvSpPr>
              <p:nvPr>
                <p:ph idx="1"/>
              </p:nvPr>
            </p:nvSpPr>
            <p:spPr/>
            <p:txBody>
              <a:bodyPr>
                <a:normAutofit fontScale="92500"/>
              </a:bodyPr>
              <a:lstStyle/>
              <a:p>
                <a:r>
                  <a:rPr kumimoji="1" lang="en-US" altLang="ja-JP" dirty="0"/>
                  <a:t>Rasch</a:t>
                </a:r>
                <a:r>
                  <a:rPr kumimoji="1" lang="ja-JP" altLang="en-US"/>
                  <a:t>の二分法モデル</a:t>
                </a:r>
                <a:endParaRPr kumimoji="1" lang="en-US" altLang="ja-JP" dirty="0"/>
              </a:p>
              <a:p>
                <a:pPr marL="0" indent="0">
                  <a:buNone/>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 altLang="ja-JP" i="0" smtClean="0">
                              <a:latin typeface="Cambria Math" panose="02040503050406030204" pitchFamily="18" charset="0"/>
                            </a:rPr>
                            <m:t>log</m:t>
                          </m:r>
                        </m:fName>
                        <m:e>
                          <m:f>
                            <m:fPr>
                              <m:ctrlPr>
                                <a:rPr kumimoji="1" lang="en" altLang="ja-JP"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m:t>
                                  </m:r>
                                  <m:r>
                                    <a:rPr kumimoji="1" lang="en-US" altLang="ja-JP" b="0" i="1" smtClean="0">
                                      <a:latin typeface="Cambria Math" panose="02040503050406030204" pitchFamily="18" charset="0"/>
                                    </a:rPr>
                                    <m:t>1</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m:t>
                                  </m:r>
                                  <m:r>
                                    <a:rPr kumimoji="1" lang="en-US" altLang="ja-JP" b="0" i="1" smtClean="0">
                                      <a:latin typeface="Cambria Math" panose="02040503050406030204" pitchFamily="18" charset="0"/>
                                    </a:rPr>
                                    <m:t>0</m:t>
                                  </m:r>
                                </m:sub>
                              </m:sSub>
                            </m:den>
                          </m:f>
                        </m:e>
                      </m:func>
                      <m: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m:rPr>
                              <m:sty m:val="p"/>
                            </m:rPr>
                            <a:rPr kumimoji="1" lang="el-GR" altLang="ja-JP" b="0" i="1" smtClean="0">
                              <a:latin typeface="Cambria Math" panose="02040503050406030204" pitchFamily="18" charset="0"/>
                              <a:ea typeface="Cambria Math" panose="02040503050406030204" pitchFamily="18" charset="0"/>
                            </a:rPr>
                            <m:t>θ</m:t>
                          </m:r>
                        </m:e>
                        <m:sub>
                          <m:r>
                            <a:rPr kumimoji="1" lang="en-US" altLang="ja-JP" b="0" i="1" smtClean="0">
                              <a:latin typeface="Cambria Math" panose="02040503050406030204" pitchFamily="18" charset="0"/>
                              <a:ea typeface="Cambria Math" panose="02040503050406030204" pitchFamily="18" charset="0"/>
                            </a:rPr>
                            <m:t>𝑛</m:t>
                          </m:r>
                        </m:sub>
                      </m:sSub>
                      <m:r>
                        <a:rPr kumimoji="1" lang="en-US" altLang="ja-JP" b="0" i="1" smtClean="0">
                          <a:latin typeface="Cambria Math" panose="02040503050406030204" pitchFamily="18" charset="0"/>
                          <a:ea typeface="Cambria Math" panose="02040503050406030204" pitchFamily="18" charset="0"/>
                        </a:rPr>
                        <m:t>− </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𝛿</m:t>
                          </m:r>
                        </m:e>
                        <m:sub>
                          <m:r>
                            <a:rPr kumimoji="1" lang="en-US" altLang="ja-JP" b="0" i="1" smtClean="0">
                              <a:latin typeface="Cambria Math" panose="02040503050406030204" pitchFamily="18" charset="0"/>
                              <a:ea typeface="Cambria Math" panose="02040503050406030204" pitchFamily="18" charset="0"/>
                            </a:rPr>
                            <m:t>𝑖</m:t>
                          </m:r>
                        </m:sub>
                      </m:sSub>
                    </m:oMath>
                  </m:oMathPara>
                </a14:m>
                <a:endParaRPr lang="en-US" altLang="ja-JP" dirty="0"/>
              </a:p>
              <a:p>
                <a:pPr marL="0" indent="0">
                  <a:buNone/>
                </a:pPr>
                <a:endParaRPr kumimoji="1" lang="en-US" altLang="ja-JP" sz="7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lang="ja-JP" altLang="en-US" i="1">
                          <a:latin typeface="Cambria Math" panose="02040503050406030204" pitchFamily="18" charset="0"/>
                        </a:rPr>
                        <m:t>人</m:t>
                      </m:r>
                      <m:r>
                        <a:rPr kumimoji="1" lang="en-US" altLang="ja-JP" b="0" i="1" smtClean="0">
                          <a:latin typeface="Cambria Math" panose="02040503050406030204" pitchFamily="18" charset="0"/>
                        </a:rPr>
                        <m:t>𝑛</m:t>
                      </m:r>
                      <m:r>
                        <a:rPr lang="ja-JP" altLang="en-US" i="1">
                          <a:latin typeface="Cambria Math" panose="02040503050406030204" pitchFamily="18" charset="0"/>
                        </a:rPr>
                        <m:t>が</m:t>
                      </m:r>
                      <m:r>
                        <a:rPr lang="ja-JP" altLang="en-US" i="1" smtClean="0">
                          <a:latin typeface="Cambria Math" panose="02040503050406030204" pitchFamily="18" charset="0"/>
                        </a:rPr>
                        <m:t>項目</m:t>
                      </m:r>
                      <m:r>
                        <a:rPr lang="en-US" altLang="ja-JP" b="0" i="1" smtClean="0">
                          <a:latin typeface="Cambria Math" panose="02040503050406030204" pitchFamily="18" charset="0"/>
                        </a:rPr>
                        <m:t>𝑖</m:t>
                      </m:r>
                      <m:r>
                        <a:rPr lang="ja-JP" altLang="en-US" i="1">
                          <a:latin typeface="Cambria Math" panose="02040503050406030204" pitchFamily="18" charset="0"/>
                        </a:rPr>
                        <m:t>で</m:t>
                      </m:r>
                      <m:r>
                        <a:rPr lang="en-US" altLang="ja-JP" b="0" i="1" smtClean="0">
                          <a:latin typeface="Cambria Math" panose="02040503050406030204" pitchFamily="18" charset="0"/>
                        </a:rPr>
                        <m:t>1</m:t>
                      </m:r>
                      <m:r>
                        <a:rPr lang="ja-JP" altLang="en-US" i="1">
                          <a:latin typeface="Cambria Math" panose="02040503050406030204" pitchFamily="18" charset="0"/>
                        </a:rPr>
                        <m:t>点取る確率</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𝑛𝑖</m:t>
                          </m:r>
                          <m:r>
                            <a:rPr lang="en-US" altLang="ja-JP" b="0" i="1" smtClean="0">
                              <a:latin typeface="Cambria Math" panose="02040503050406030204" pitchFamily="18" charset="0"/>
                            </a:rPr>
                            <m:t>0</m:t>
                          </m:r>
                        </m:sub>
                      </m:sSub>
                      <m:r>
                        <a:rPr lang="en-US" altLang="ja-JP" b="0" i="1" smtClean="0">
                          <a:latin typeface="Cambria Math" panose="02040503050406030204" pitchFamily="18" charset="0"/>
                        </a:rPr>
                        <m:t>=0</m:t>
                      </m:r>
                      <m:r>
                        <a:rPr lang="ja-JP" altLang="en-US" i="1">
                          <a:latin typeface="Cambria Math" panose="02040503050406030204" pitchFamily="18" charset="0"/>
                        </a:rPr>
                        <m:t>点</m:t>
                      </m:r>
                      <m:r>
                        <a:rPr lang="ja-JP" altLang="en-US" i="1" smtClean="0">
                          <a:latin typeface="Cambria Math" panose="02040503050406030204" pitchFamily="18" charset="0"/>
                        </a:rPr>
                        <m:t>取る</m:t>
                      </m:r>
                      <m:r>
                        <a:rPr lang="ja-JP" altLang="en-US" i="1">
                          <a:latin typeface="Cambria Math" panose="02040503050406030204" pitchFamily="18" charset="0"/>
                        </a:rPr>
                        <m:t>確率</m:t>
                      </m:r>
                      <m:r>
                        <a:rPr lang="en-US" altLang="ja-JP" b="0" i="1" smtClean="0">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難易度</m:t>
                      </m:r>
                      <m:r>
                        <a:rPr lang="en-US" altLang="ja-JP" b="0" i="1" smtClean="0">
                          <a:latin typeface="Cambria Math" panose="02040503050406030204" pitchFamily="18" charset="0"/>
                        </a:rPr>
                        <m:t>)</m:t>
                      </m:r>
                    </m:oMath>
                  </m:oMathPara>
                </a14:m>
                <a:endParaRPr kumimoji="1" lang="en-US" altLang="ja-JP" dirty="0"/>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𝑗</m:t>
                        </m:r>
                      </m:sub>
                    </m:sSub>
                  </m:oMath>
                </a14:m>
                <a:r>
                  <a:rPr kumimoji="1" lang="en-US" altLang="ja-JP" dirty="0"/>
                  <a:t>(</a:t>
                </a:r>
                <a:r>
                  <a:rPr lang="ja-JP" altLang="en-US" dirty="0"/>
                  <a:t>項目</a:t>
                </a:r>
                <a:r>
                  <a:rPr lang="en-US" altLang="ja-JP" dirty="0"/>
                  <a:t>i</a:t>
                </a:r>
                <a:r>
                  <a:rPr lang="ja-JP" altLang="en-US" dirty="0"/>
                  <a:t>の</a:t>
                </a:r>
                <a:r>
                  <a:rPr lang="en-US" altLang="ja-JP" dirty="0"/>
                  <a:t>j</a:t>
                </a:r>
                <a:r>
                  <a:rPr lang="ja-JP" altLang="en-US" dirty="0"/>
                  <a:t>番目のステップ・</a:t>
                </a:r>
                <a:r>
                  <a:rPr lang="ja-JP" altLang="en-US"/>
                  <a:t>パラメータ</a:t>
                </a:r>
                <a:r>
                  <a:rPr kumimoji="1" lang="en-US" altLang="ja-JP" dirty="0"/>
                  <a:t>)</a:t>
                </a:r>
                <a:r>
                  <a:rPr kumimoji="1" lang="ja-JP" altLang="en-US"/>
                  <a:t>を再パラメータ化して</a:t>
                </a:r>
                <a:endParaRPr kumimoji="1" lang="en-US" altLang="ja-JP" dirty="0"/>
              </a:p>
              <a:p>
                <a:pPr marL="0" indent="0">
                  <a:buNone/>
                </a:pPr>
                <a:r>
                  <a:rPr kumimoji="1" lang="en-US" altLang="ja-JP" sz="1700" dirty="0"/>
                  <a:t>(</a:t>
                </a:r>
                <a:r>
                  <a:rPr kumimoji="1" lang="ja-JP" altLang="en-US" sz="1700"/>
                  <a:t>部分クレジットモデル</a:t>
                </a:r>
                <a:r>
                  <a:rPr kumimoji="1" lang="en-US" altLang="ja-JP" sz="1700" dirty="0"/>
                  <a:t>)</a:t>
                </a:r>
              </a:p>
              <a:p>
                <a:pPr marL="0" indent="0">
                  <a:buNone/>
                </a:pPr>
                <a14:m>
                  <m:oMathPara xmlns:m="http://schemas.openxmlformats.org/officeDocument/2006/math">
                    <m:oMathParaPr>
                      <m:jc m:val="centerGroup"/>
                    </m:oMathParaPr>
                    <m:oMath xmlns:m="http://schemas.openxmlformats.org/officeDocument/2006/math">
                      <m:func>
                        <m:funcPr>
                          <m:ctrlPr>
                            <a:rPr lang="en" altLang="ja-JP" sz="2400" i="1">
                              <a:latin typeface="Cambria Math" panose="02040503050406030204" pitchFamily="18" charset="0"/>
                            </a:rPr>
                          </m:ctrlPr>
                        </m:funcPr>
                        <m:fName>
                          <m:r>
                            <m:rPr>
                              <m:sty m:val="p"/>
                            </m:rPr>
                            <a:rPr lang="en" altLang="ja-JP" sz="2400">
                              <a:latin typeface="Cambria Math" panose="02040503050406030204" pitchFamily="18" charset="0"/>
                            </a:rPr>
                            <m:t>log</m:t>
                          </m:r>
                        </m:fName>
                        <m:e>
                          <m:f>
                            <m:fPr>
                              <m:ctrlPr>
                                <a:rPr lang="en"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𝑛𝑖</m:t>
                                  </m:r>
                                  <m:r>
                                    <a:rPr lang="en-US" altLang="ja-JP" sz="2400" b="0" i="1" smtClean="0">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𝑛𝑖</m:t>
                                  </m:r>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m:t>
                                  </m:r>
                                </m:sub>
                              </m:sSub>
                            </m:den>
                          </m:f>
                        </m:e>
                      </m:func>
                      <m:r>
                        <a:rPr lang="en-US" altLang="ja-JP" sz="2400">
                          <a:latin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l-GR" altLang="ja-JP" sz="2400" i="1">
                              <a:latin typeface="Cambria Math" panose="02040503050406030204" pitchFamily="18" charset="0"/>
                              <a:ea typeface="Cambria Math" panose="02040503050406030204" pitchFamily="18" charset="0"/>
                            </a:rPr>
                            <m:t>𝜃</m:t>
                          </m:r>
                        </m:e>
                        <m:sub>
                          <m:r>
                            <a:rPr lang="en-US" altLang="ja-JP" sz="2400" i="1">
                              <a:latin typeface="Cambria Math" panose="02040503050406030204" pitchFamily="18" charset="0"/>
                              <a:ea typeface="Cambria Math" panose="02040503050406030204" pitchFamily="18" charset="0"/>
                            </a:rPr>
                            <m:t>𝑛</m:t>
                          </m:r>
                        </m:sub>
                      </m:sSub>
                      <m:r>
                        <a:rPr lang="en-US" altLang="ja-JP" sz="2400" i="1">
                          <a:latin typeface="Cambria Math" panose="02040503050406030204" pitchFamily="18" charset="0"/>
                          <a:ea typeface="Cambria Math" panose="02040503050406030204" pitchFamily="18" charset="0"/>
                        </a:rPr>
                        <m:t>− </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𝛿</m:t>
                          </m:r>
                        </m:e>
                        <m:sub>
                          <m:r>
                            <a:rPr lang="en-US" altLang="ja-JP" sz="2400" i="1">
                              <a:latin typeface="Cambria Math" panose="02040503050406030204" pitchFamily="18" charset="0"/>
                              <a:ea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𝑗</m:t>
                          </m:r>
                        </m:sub>
                      </m:sSub>
                      <m:r>
                        <a:rPr lang="en-US" altLang="ja-JP" sz="240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𝜃</m:t>
                          </m:r>
                        </m:e>
                        <m:sub>
                          <m:r>
                            <a:rPr lang="en-US" altLang="ja-JP" sz="2400" b="0" i="1" smtClean="0">
                              <a:latin typeface="Cambria Math" panose="02040503050406030204" pitchFamily="18" charset="0"/>
                              <a:ea typeface="Cambria Math" panose="02040503050406030204" pitchFamily="18" charset="0"/>
                            </a:rPr>
                            <m:t>𝑛</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highlight>
                            <a:srgbClr val="FFFF00"/>
                          </a:highlight>
                          <a:latin typeface="Cambria Math" panose="02040503050406030204" pitchFamily="18" charset="0"/>
                          <a:ea typeface="Cambria Math" panose="02040503050406030204" pitchFamily="18" charset="0"/>
                        </a:rPr>
                        <m:t>(</m:t>
                      </m:r>
                      <m:sSub>
                        <m:sSubPr>
                          <m:ctrlPr>
                            <a:rPr lang="en-US" altLang="ja-JP" sz="2400" b="0" i="1" smtClean="0">
                              <a:highlight>
                                <a:srgbClr val="FFFF00"/>
                              </a:highlight>
                              <a:latin typeface="Cambria Math" panose="02040503050406030204" pitchFamily="18" charset="0"/>
                              <a:ea typeface="Cambria Math" panose="02040503050406030204" pitchFamily="18" charset="0"/>
                            </a:rPr>
                          </m:ctrlPr>
                        </m:sSubPr>
                        <m:e>
                          <m:r>
                            <a:rPr lang="en-US" altLang="ja-JP" sz="2400" b="0" i="1" smtClean="0">
                              <a:highlight>
                                <a:srgbClr val="FFFF00"/>
                              </a:highlight>
                              <a:latin typeface="Cambria Math" panose="02040503050406030204" pitchFamily="18" charset="0"/>
                              <a:ea typeface="Cambria Math" panose="02040503050406030204" pitchFamily="18" charset="0"/>
                            </a:rPr>
                            <m:t>𝛿</m:t>
                          </m:r>
                        </m:e>
                        <m:sub>
                          <m:r>
                            <a:rPr lang="en-US" altLang="ja-JP" sz="2400" b="0" i="1" smtClean="0">
                              <a:highlight>
                                <a:srgbClr val="FFFF00"/>
                              </a:highlight>
                              <a:latin typeface="Cambria Math" panose="02040503050406030204" pitchFamily="18" charset="0"/>
                              <a:ea typeface="Cambria Math" panose="02040503050406030204" pitchFamily="18" charset="0"/>
                            </a:rPr>
                            <m:t>𝑖</m:t>
                          </m:r>
                        </m:sub>
                      </m:sSub>
                      <m:r>
                        <a:rPr lang="en-US" altLang="ja-JP" sz="2400" b="0" i="1" smtClean="0">
                          <a:highlight>
                            <a:srgbClr val="FFFF00"/>
                          </a:highlight>
                          <a:latin typeface="Cambria Math" panose="02040503050406030204" pitchFamily="18" charset="0"/>
                          <a:ea typeface="Cambria Math" panose="02040503050406030204" pitchFamily="18" charset="0"/>
                        </a:rPr>
                        <m:t>+</m:t>
                      </m:r>
                      <m:sSub>
                        <m:sSubPr>
                          <m:ctrlPr>
                            <a:rPr lang="en-US" altLang="ja-JP" sz="2400" b="0" i="1" smtClean="0">
                              <a:highlight>
                                <a:srgbClr val="FFFF00"/>
                              </a:highlight>
                              <a:latin typeface="Cambria Math" panose="02040503050406030204" pitchFamily="18" charset="0"/>
                              <a:ea typeface="Cambria Math" panose="02040503050406030204" pitchFamily="18" charset="0"/>
                            </a:rPr>
                          </m:ctrlPr>
                        </m:sSubPr>
                        <m:e>
                          <m:r>
                            <a:rPr lang="en-US" altLang="ja-JP" sz="2400" b="0" i="1" smtClean="0">
                              <a:highlight>
                                <a:srgbClr val="FFFF00"/>
                              </a:highlight>
                              <a:latin typeface="Cambria Math" panose="02040503050406030204" pitchFamily="18" charset="0"/>
                              <a:ea typeface="Cambria Math" panose="02040503050406030204" pitchFamily="18" charset="0"/>
                            </a:rPr>
                            <m:t>𝜏</m:t>
                          </m:r>
                        </m:e>
                        <m:sub>
                          <m:r>
                            <a:rPr lang="en-US" altLang="ja-JP" sz="2400" b="0" i="1" smtClean="0">
                              <a:highlight>
                                <a:srgbClr val="FFFF00"/>
                              </a:highlight>
                              <a:latin typeface="Cambria Math" panose="02040503050406030204" pitchFamily="18" charset="0"/>
                              <a:ea typeface="Cambria Math" panose="02040503050406030204" pitchFamily="18" charset="0"/>
                            </a:rPr>
                            <m:t>𝑖𝑗</m:t>
                          </m:r>
                        </m:sub>
                      </m:sSub>
                      <m:r>
                        <a:rPr lang="en-US" altLang="ja-JP" sz="2400" b="0" i="1" smtClean="0">
                          <a:highlight>
                            <a:srgbClr val="FFFF00"/>
                          </a:highlight>
                          <a:latin typeface="Cambria Math" panose="02040503050406030204" pitchFamily="18" charset="0"/>
                          <a:ea typeface="Cambria Math" panose="02040503050406030204" pitchFamily="18" charset="0"/>
                        </a:rPr>
                        <m:t>)</m:t>
                      </m:r>
                    </m:oMath>
                  </m:oMathPara>
                </a14:m>
                <a:endParaRPr kumimoji="1" lang="en-US" altLang="ja-JP" sz="2400" dirty="0">
                  <a:highlight>
                    <a:srgbClr val="FFFF00"/>
                  </a:highlight>
                </a:endParaRPr>
              </a:p>
              <a:p>
                <a:pPr marL="0" indent="0">
                  <a:buNone/>
                </a:pPr>
                <a:r>
                  <a:rPr kumimoji="1" lang="en-US" altLang="ja-JP" sz="1600" dirty="0"/>
                  <a:t>(</a:t>
                </a:r>
                <a:r>
                  <a:rPr kumimoji="1" lang="ja-JP" altLang="en-US" sz="1600"/>
                  <a:t>評価尺度モデル</a:t>
                </a:r>
                <a:r>
                  <a:rPr kumimoji="1" lang="en-US" altLang="ja-JP" sz="1600" dirty="0"/>
                  <a:t>)</a:t>
                </a:r>
              </a:p>
              <a:p>
                <a:pPr marL="0" indent="0">
                  <a:buNone/>
                </a:pPr>
                <a14:m>
                  <m:oMathPara xmlns:m="http://schemas.openxmlformats.org/officeDocument/2006/math">
                    <m:oMathParaPr>
                      <m:jc m:val="centerGroup"/>
                    </m:oMathParaPr>
                    <m:oMath xmlns:m="http://schemas.openxmlformats.org/officeDocument/2006/math">
                      <m:func>
                        <m:funcPr>
                          <m:ctrlPr>
                            <a:rPr lang="en" altLang="ja-JP" sz="2400" i="1">
                              <a:latin typeface="Cambria Math" panose="02040503050406030204" pitchFamily="18" charset="0"/>
                            </a:rPr>
                          </m:ctrlPr>
                        </m:funcPr>
                        <m:fName>
                          <m:r>
                            <m:rPr>
                              <m:sty m:val="p"/>
                            </m:rPr>
                            <a:rPr lang="en" altLang="ja-JP" sz="2400">
                              <a:latin typeface="Cambria Math" panose="02040503050406030204" pitchFamily="18" charset="0"/>
                            </a:rPr>
                            <m:t>log</m:t>
                          </m:r>
                        </m:fName>
                        <m:e>
                          <m:f>
                            <m:fPr>
                              <m:ctrlPr>
                                <a:rPr lang="en"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𝑛𝑖𝑗</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𝑛𝑖</m:t>
                                  </m:r>
                                  <m:r>
                                    <a:rPr lang="en-US" altLang="ja-JP" sz="2400" i="1">
                                      <a:latin typeface="Cambria Math" panose="02040503050406030204" pitchFamily="18" charset="0"/>
                                    </a:rPr>
                                    <m:t>(1−</m:t>
                                  </m:r>
                                  <m:r>
                                    <a:rPr lang="en-US" altLang="ja-JP" sz="2400" i="1">
                                      <a:latin typeface="Cambria Math" panose="02040503050406030204" pitchFamily="18" charset="0"/>
                                    </a:rPr>
                                    <m:t>𝑗</m:t>
                                  </m:r>
                                  <m:r>
                                    <a:rPr lang="en-US" altLang="ja-JP" sz="2400" i="1">
                                      <a:latin typeface="Cambria Math" panose="02040503050406030204" pitchFamily="18" charset="0"/>
                                    </a:rPr>
                                    <m:t>)</m:t>
                                  </m:r>
                                </m:sub>
                              </m:sSub>
                            </m:den>
                          </m:f>
                        </m:e>
                      </m:func>
                      <m:r>
                        <a:rPr lang="en-US" altLang="ja-JP" sz="2400">
                          <a:latin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l-GR" altLang="ja-JP" sz="2400" i="1">
                              <a:latin typeface="Cambria Math" panose="02040503050406030204" pitchFamily="18" charset="0"/>
                              <a:ea typeface="Cambria Math" panose="02040503050406030204" pitchFamily="18" charset="0"/>
                            </a:rPr>
                            <m:t>𝜃</m:t>
                          </m:r>
                        </m:e>
                        <m:sub>
                          <m:r>
                            <a:rPr lang="en-US" altLang="ja-JP" sz="2400" i="1">
                              <a:latin typeface="Cambria Math" panose="02040503050406030204" pitchFamily="18" charset="0"/>
                              <a:ea typeface="Cambria Math" panose="02040503050406030204" pitchFamily="18" charset="0"/>
                            </a:rPr>
                            <m:t>𝑛</m:t>
                          </m:r>
                        </m:sub>
                      </m:sSub>
                      <m:r>
                        <a:rPr lang="en-US" altLang="ja-JP" sz="2400" i="1">
                          <a:latin typeface="Cambria Math" panose="02040503050406030204" pitchFamily="18" charset="0"/>
                          <a:ea typeface="Cambria Math" panose="02040503050406030204" pitchFamily="18" charset="0"/>
                        </a:rPr>
                        <m:t>− </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𝛿</m:t>
                          </m:r>
                        </m:e>
                        <m:sub>
                          <m:r>
                            <a:rPr lang="en-US" altLang="ja-JP" sz="2400" i="1">
                              <a:latin typeface="Cambria Math" panose="02040503050406030204" pitchFamily="18" charset="0"/>
                              <a:ea typeface="Cambria Math" panose="02040503050406030204" pitchFamily="18" charset="0"/>
                            </a:rPr>
                            <m:t>𝑖𝑗</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𝜃</m:t>
                          </m:r>
                        </m:e>
                        <m:sub>
                          <m:r>
                            <a:rPr lang="en-US" altLang="ja-JP" sz="2400" i="1">
                              <a:latin typeface="Cambria Math" panose="02040503050406030204" pitchFamily="18" charset="0"/>
                              <a:ea typeface="Cambria Math" panose="02040503050406030204" pitchFamily="18" charset="0"/>
                            </a:rPr>
                            <m:t>𝑛</m:t>
                          </m:r>
                        </m:sub>
                      </m:sSub>
                      <m:r>
                        <a:rPr lang="en-US" altLang="ja-JP" sz="2400" i="1">
                          <a:latin typeface="Cambria Math" panose="02040503050406030204" pitchFamily="18" charset="0"/>
                          <a:ea typeface="Cambria Math" panose="02040503050406030204" pitchFamily="18" charset="0"/>
                        </a:rPr>
                        <m:t>−</m:t>
                      </m:r>
                      <m:r>
                        <a:rPr lang="en-US" altLang="ja-JP" sz="2400" i="1">
                          <a:highlight>
                            <a:srgbClr val="FFFF00"/>
                          </a:highlight>
                          <a:latin typeface="Cambria Math" panose="02040503050406030204" pitchFamily="18" charset="0"/>
                          <a:ea typeface="Cambria Math" panose="02040503050406030204" pitchFamily="18" charset="0"/>
                        </a:rPr>
                        <m:t>(</m:t>
                      </m:r>
                      <m:sSub>
                        <m:sSubPr>
                          <m:ctrlPr>
                            <a:rPr lang="en-US" altLang="ja-JP" sz="2400" i="1">
                              <a:highlight>
                                <a:srgbClr val="FFFF00"/>
                              </a:highlight>
                              <a:latin typeface="Cambria Math" panose="02040503050406030204" pitchFamily="18" charset="0"/>
                              <a:ea typeface="Cambria Math" panose="02040503050406030204" pitchFamily="18" charset="0"/>
                            </a:rPr>
                          </m:ctrlPr>
                        </m:sSubPr>
                        <m:e>
                          <m:r>
                            <a:rPr lang="en-US" altLang="ja-JP" sz="2400" i="1">
                              <a:highlight>
                                <a:srgbClr val="FFFF00"/>
                              </a:highlight>
                              <a:latin typeface="Cambria Math" panose="02040503050406030204" pitchFamily="18" charset="0"/>
                              <a:ea typeface="Cambria Math" panose="02040503050406030204" pitchFamily="18" charset="0"/>
                            </a:rPr>
                            <m:t>𝛿</m:t>
                          </m:r>
                        </m:e>
                        <m:sub>
                          <m:r>
                            <a:rPr lang="en-US" altLang="ja-JP" sz="2400" b="0" i="1" smtClean="0">
                              <a:highlight>
                                <a:srgbClr val="FFFF00"/>
                              </a:highlight>
                              <a:latin typeface="Cambria Math" panose="02040503050406030204" pitchFamily="18" charset="0"/>
                              <a:ea typeface="Cambria Math" panose="02040503050406030204" pitchFamily="18" charset="0"/>
                            </a:rPr>
                            <m:t>𝑖</m:t>
                          </m:r>
                        </m:sub>
                      </m:sSub>
                      <m:r>
                        <a:rPr lang="en-US" altLang="ja-JP" sz="2400" i="1">
                          <a:highlight>
                            <a:srgbClr val="FFFF00"/>
                          </a:highlight>
                          <a:latin typeface="Cambria Math" panose="02040503050406030204" pitchFamily="18" charset="0"/>
                          <a:ea typeface="Cambria Math" panose="02040503050406030204" pitchFamily="18" charset="0"/>
                        </a:rPr>
                        <m:t>+</m:t>
                      </m:r>
                      <m:sSub>
                        <m:sSubPr>
                          <m:ctrlPr>
                            <a:rPr lang="en-US" altLang="ja-JP" sz="2400" i="1">
                              <a:highlight>
                                <a:srgbClr val="FFFF00"/>
                              </a:highlight>
                              <a:latin typeface="Cambria Math" panose="02040503050406030204" pitchFamily="18" charset="0"/>
                              <a:ea typeface="Cambria Math" panose="02040503050406030204" pitchFamily="18" charset="0"/>
                            </a:rPr>
                          </m:ctrlPr>
                        </m:sSubPr>
                        <m:e>
                          <m:r>
                            <a:rPr lang="en-US" altLang="ja-JP" sz="2400" i="1">
                              <a:highlight>
                                <a:srgbClr val="FFFF00"/>
                              </a:highlight>
                              <a:latin typeface="Cambria Math" panose="02040503050406030204" pitchFamily="18" charset="0"/>
                              <a:ea typeface="Cambria Math" panose="02040503050406030204" pitchFamily="18" charset="0"/>
                            </a:rPr>
                            <m:t>𝜏</m:t>
                          </m:r>
                        </m:e>
                        <m:sub>
                          <m:r>
                            <a:rPr lang="en-US" altLang="ja-JP" sz="2400" i="1">
                              <a:highlight>
                                <a:srgbClr val="FFFF00"/>
                              </a:highlight>
                              <a:latin typeface="Cambria Math" panose="02040503050406030204" pitchFamily="18" charset="0"/>
                              <a:ea typeface="Cambria Math" panose="02040503050406030204" pitchFamily="18" charset="0"/>
                            </a:rPr>
                            <m:t>𝑗</m:t>
                          </m:r>
                        </m:sub>
                      </m:sSub>
                      <m:r>
                        <a:rPr lang="en-US" altLang="ja-JP" sz="2400" i="1">
                          <a:highlight>
                            <a:srgbClr val="FFFF00"/>
                          </a:highlight>
                          <a:latin typeface="Cambria Math" panose="02040503050406030204" pitchFamily="18" charset="0"/>
                          <a:ea typeface="Cambria Math" panose="02040503050406030204" pitchFamily="18" charset="0"/>
                        </a:rPr>
                        <m:t>)</m:t>
                      </m:r>
                    </m:oMath>
                  </m:oMathPara>
                </a14:m>
                <a:endParaRPr lang="en-US" altLang="ja-JP" sz="2400" dirty="0">
                  <a:highlight>
                    <a:srgbClr val="FFFF00"/>
                  </a:highlight>
                </a:endParaRPr>
              </a:p>
              <a:p>
                <a:pPr marL="0" indent="0">
                  <a:buNone/>
                </a:pPr>
                <a:endParaRPr kumimoji="1" lang="ja-JP" altLang="en-US"/>
              </a:p>
            </p:txBody>
          </p:sp>
        </mc:Choice>
        <mc:Fallback>
          <p:sp>
            <p:nvSpPr>
              <p:cNvPr id="3" name="コンテンツ プレースホルダー 2">
                <a:extLst>
                  <a:ext uri="{FF2B5EF4-FFF2-40B4-BE49-F238E27FC236}">
                    <a16:creationId xmlns:a16="http://schemas.microsoft.com/office/drawing/2014/main" id="{5AA3B670-AB97-0E47-BC4F-B29110F3E2CE}"/>
                  </a:ext>
                </a:extLst>
              </p:cNvPr>
              <p:cNvSpPr>
                <a:spLocks noGrp="1" noRot="1" noChangeAspect="1" noMove="1" noResize="1" noEditPoints="1" noAdjustHandles="1" noChangeArrowheads="1" noChangeShapeType="1" noTextEdit="1"/>
              </p:cNvSpPr>
              <p:nvPr>
                <p:ph idx="1"/>
              </p:nvPr>
            </p:nvSpPr>
            <p:spPr>
              <a:blipFill>
                <a:blip r:embed="rId3"/>
                <a:stretch>
                  <a:fillRect l="-965" t="-203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749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7891DE-773B-B544-8D1C-2BDC06775D03}"/>
              </a:ext>
            </a:extLst>
          </p:cNvPr>
          <p:cNvSpPr>
            <a:spLocks noGrp="1"/>
          </p:cNvSpPr>
          <p:nvPr>
            <p:ph type="title"/>
          </p:nvPr>
        </p:nvSpPr>
        <p:spPr/>
        <p:txBody>
          <a:bodyPr/>
          <a:lstStyle/>
          <a:p>
            <a:r>
              <a:rPr kumimoji="1" lang="ja-JP" altLang="en-US"/>
              <a:t>ファセットモデルとその拡張</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AD36EC3-7AA3-944E-9B81-6138AA0DB6FF}"/>
                  </a:ext>
                </a:extLst>
              </p:cNvPr>
              <p:cNvSpPr>
                <a:spLocks noGrp="1"/>
              </p:cNvSpPr>
              <p:nvPr>
                <p:ph idx="1"/>
              </p:nvPr>
            </p:nvSpPr>
            <p:spPr/>
            <p:txBody>
              <a:bodyPr>
                <a:normAutofit fontScale="92500"/>
              </a:bodyPr>
              <a:lstStyle/>
              <a:p>
                <a:r>
                  <a:rPr kumimoji="1" lang="ja-JP" altLang="en-US"/>
                  <a:t>前のページのモデルは評価者の特性</a:t>
                </a:r>
                <a:r>
                  <a:rPr kumimoji="1" lang="en-US" altLang="ja-JP" dirty="0"/>
                  <a:t>(</a:t>
                </a:r>
                <a:r>
                  <a:rPr kumimoji="1" lang="ja-JP" altLang="en-US"/>
                  <a:t>厳しさとか</a:t>
                </a:r>
                <a:r>
                  <a:rPr kumimoji="1" lang="en-US" altLang="ja-JP" dirty="0"/>
                  <a:t>)</a:t>
                </a:r>
                <a:r>
                  <a:rPr kumimoji="1" lang="ja-JP" altLang="en-US"/>
                  <a:t>を考慮していない</a:t>
                </a:r>
                <a:endParaRPr kumimoji="1" lang="en-US" altLang="ja-JP" dirty="0"/>
              </a:p>
              <a:p>
                <a:r>
                  <a:rPr lang="ja-JP" altLang="en-US"/>
                  <a:t>評価者の厳しさのパラメータ</a:t>
                </a:r>
                <a:r>
                  <a:rPr lang="en-US" altLang="ja-JP" dirty="0"/>
                  <a:t>(</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𝛾</m:t>
                        </m:r>
                      </m:e>
                      <m:sub>
                        <m:r>
                          <a:rPr lang="en-US" altLang="ja-JP" i="1">
                            <a:latin typeface="Cambria Math" panose="02040503050406030204" pitchFamily="18" charset="0"/>
                            <a:ea typeface="Cambria Math" panose="02040503050406030204" pitchFamily="18" charset="0"/>
                          </a:rPr>
                          <m:t>𝑘</m:t>
                        </m:r>
                      </m:sub>
                    </m:sSub>
                  </m:oMath>
                </a14:m>
                <a:r>
                  <a:rPr lang="en-US" altLang="ja-JP" dirty="0"/>
                  <a:t>)</a:t>
                </a:r>
                <a:r>
                  <a:rPr lang="ja-JP" altLang="en-US"/>
                  <a:t>を追加して</a:t>
                </a:r>
                <a:endParaRPr lang="en-US" altLang="ja-JP" dirty="0"/>
              </a:p>
              <a:p>
                <a:pPr marL="0" indent="0">
                  <a:buNone/>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 altLang="ja-JP" i="0" smtClean="0">
                              <a:latin typeface="Cambria Math" panose="02040503050406030204" pitchFamily="18" charset="0"/>
                            </a:rPr>
                            <m:t>log</m:t>
                          </m:r>
                        </m:fName>
                        <m:e>
                          <m:f>
                            <m:fPr>
                              <m:ctrlPr>
                                <a:rPr kumimoji="1" lang="en" altLang="ja-JP"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𝑛𝑖𝑗𝑘</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𝑘</m:t>
                                  </m:r>
                                </m:sub>
                              </m:sSub>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𝑛</m:t>
                              </m:r>
                            </m:sub>
                          </m:sSub>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𝛿</m:t>
                                  </m:r>
                                </m:e>
                                <m:sub>
                                  <m:r>
                                    <a:rPr kumimoji="1" lang="en-US" altLang="ja-JP" b="0" i="1" smtClean="0">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𝑖𝑗</m:t>
                                  </m:r>
                                </m:sub>
                              </m:sSub>
                            </m:e>
                          </m:d>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highlight>
                                    <a:srgbClr val="FFFF00"/>
                                  </a:highlight>
                                  <a:latin typeface="Cambria Math" panose="02040503050406030204" pitchFamily="18" charset="0"/>
                                  <a:ea typeface="Cambria Math" panose="02040503050406030204" pitchFamily="18" charset="0"/>
                                </a:rPr>
                              </m:ctrlPr>
                            </m:sSubPr>
                            <m:e>
                              <m:r>
                                <a:rPr kumimoji="1" lang="en-US" altLang="ja-JP" b="0" i="1" smtClean="0">
                                  <a:highlight>
                                    <a:srgbClr val="FFFF00"/>
                                  </a:highlight>
                                  <a:latin typeface="Cambria Math" panose="02040503050406030204" pitchFamily="18" charset="0"/>
                                  <a:ea typeface="Cambria Math" panose="02040503050406030204" pitchFamily="18" charset="0"/>
                                </a:rPr>
                                <m:t>𝛾</m:t>
                              </m:r>
                            </m:e>
                            <m:sub>
                              <m:r>
                                <a:rPr kumimoji="1" lang="en-US" altLang="ja-JP" b="0" i="1" smtClean="0">
                                  <a:highlight>
                                    <a:srgbClr val="FFFF00"/>
                                  </a:highlight>
                                  <a:latin typeface="Cambria Math" panose="02040503050406030204" pitchFamily="18" charset="0"/>
                                  <a:ea typeface="Cambria Math" panose="02040503050406030204" pitchFamily="18" charset="0"/>
                                </a:rPr>
                                <m:t>𝑘</m:t>
                              </m:r>
                            </m:sub>
                          </m:sSub>
                        </m:e>
                      </m:func>
                    </m:oMath>
                  </m:oMathPara>
                </a14:m>
                <a:endParaRPr kumimoji="1" lang="en-US" altLang="ja-JP" dirty="0"/>
              </a:p>
              <a:p>
                <a:pPr marL="0" indent="0" algn="ctr">
                  <a:buNone/>
                </a:pPr>
                <a:r>
                  <a:rPr kumimoji="1" lang="ja-JP" altLang="en-US">
                    <a:solidFill>
                      <a:srgbClr val="FF0000"/>
                    </a:solidFill>
                  </a:rPr>
                  <a:t>ファセットモデル</a:t>
                </a:r>
                <a:endParaRPr kumimoji="1" lang="en-US" altLang="ja-JP" dirty="0">
                  <a:solidFill>
                    <a:srgbClr val="FF0000"/>
                  </a:solidFill>
                </a:endParaRPr>
              </a:p>
              <a:p>
                <a:r>
                  <a:rPr kumimoji="1" lang="ja-JP" altLang="en-US"/>
                  <a:t>実際には、評価者の厳しさ</a:t>
                </a:r>
                <a:r>
                  <a:rPr lang="ja-JP" altLang="en-US"/>
                  <a:t>は一定ではない</a:t>
                </a:r>
                <a:r>
                  <a:rPr lang="en-US" altLang="ja-JP" dirty="0"/>
                  <a:t>(</a:t>
                </a:r>
                <a:r>
                  <a:rPr lang="ja-JP" altLang="en-US"/>
                  <a:t>評価対象によって変わる</a:t>
                </a:r>
                <a:r>
                  <a:rPr lang="en-US" altLang="ja-JP" dirty="0"/>
                  <a:t>)</a:t>
                </a:r>
                <a:r>
                  <a:rPr lang="ja-JP" altLang="en-US"/>
                  <a:t>ので</a:t>
                </a:r>
                <a:endParaRPr lang="en-US" altLang="ja-JP" dirty="0"/>
              </a:p>
              <a:p>
                <a:pPr marL="0" indent="0">
                  <a:buNone/>
                </a:pPr>
                <a14:m>
                  <m:oMathPara xmlns:m="http://schemas.openxmlformats.org/officeDocument/2006/math">
                    <m:oMathParaPr>
                      <m:jc m:val="centerGroup"/>
                    </m:oMathParaPr>
                    <m:oMath xmlns:m="http://schemas.openxmlformats.org/officeDocument/2006/math">
                      <m:func>
                        <m:funcPr>
                          <m:ctrlPr>
                            <a:rPr lang="en" altLang="ja-JP" i="1" smtClean="0">
                              <a:latin typeface="Cambria Math" panose="02040503050406030204" pitchFamily="18" charset="0"/>
                            </a:rPr>
                          </m:ctrlPr>
                        </m:funcPr>
                        <m:fName>
                          <m:r>
                            <m:rPr>
                              <m:sty m:val="p"/>
                            </m:rPr>
                            <a:rPr lang="en" altLang="ja-JP">
                              <a:latin typeface="Cambria Math" panose="02040503050406030204" pitchFamily="18" charset="0"/>
                            </a:rPr>
                            <m:t>log</m:t>
                          </m:r>
                        </m:fName>
                        <m:e>
                          <m:f>
                            <m:fPr>
                              <m:ctrlPr>
                                <a:rPr lang="en"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𝑛𝑖𝑗𝑘</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𝑛𝑖</m:t>
                                  </m:r>
                                  <m:d>
                                    <m:dPr>
                                      <m:ctrlPr>
                                        <a:rPr lang="en-US" altLang="ja-JP" i="1">
                                          <a:latin typeface="Cambria Math" panose="02040503050406030204" pitchFamily="18" charset="0"/>
                                        </a:rPr>
                                      </m:ctrlPr>
                                    </m:dPr>
                                    <m:e>
                                      <m:r>
                                        <a:rPr lang="en-US" altLang="ja-JP" i="1">
                                          <a:latin typeface="Cambria Math" panose="02040503050406030204" pitchFamily="18" charset="0"/>
                                        </a:rPr>
                                        <m:t>𝑗</m:t>
                                      </m:r>
                                      <m:r>
                                        <a:rPr lang="en-US" altLang="ja-JP" i="1">
                                          <a:latin typeface="Cambria Math" panose="02040503050406030204" pitchFamily="18" charset="0"/>
                                        </a:rPr>
                                        <m:t>−1</m:t>
                                      </m:r>
                                    </m:e>
                                  </m:d>
                                  <m:r>
                                    <a:rPr lang="en-US" altLang="ja-JP" i="1">
                                      <a:latin typeface="Cambria Math" panose="02040503050406030204" pitchFamily="18" charset="0"/>
                                    </a:rPr>
                                    <m:t>𝑘</m:t>
                                  </m:r>
                                </m:sub>
                              </m:sSub>
                            </m:den>
                          </m:f>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𝑛</m:t>
                              </m:r>
                            </m:sub>
                          </m:sSub>
                          <m:r>
                            <a:rPr lang="en-US" altLang="ja-JP" i="1">
                              <a:latin typeface="Cambria Math" panose="02040503050406030204" pitchFamily="18" charset="0"/>
                              <a:ea typeface="Cambria Math" panose="02040503050406030204" pitchFamily="18" charset="0"/>
                            </a:rPr>
                            <m:t>−</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𝜏</m:t>
                                  </m:r>
                                </m:e>
                                <m:sub>
                                  <m:r>
                                    <a:rPr lang="en-US" altLang="ja-JP" i="1">
                                      <a:latin typeface="Cambria Math" panose="02040503050406030204" pitchFamily="18" charset="0"/>
                                      <a:ea typeface="Cambria Math" panose="02040503050406030204" pitchFamily="18" charset="0"/>
                                    </a:rPr>
                                    <m:t>𝑖𝑗</m:t>
                                  </m:r>
                                </m:sub>
                              </m:sSub>
                            </m:e>
                          </m:d>
                          <m:r>
                            <a:rPr lang="en-US" altLang="ja-JP" i="1">
                              <a:latin typeface="Cambria Math" panose="02040503050406030204" pitchFamily="18" charset="0"/>
                              <a:ea typeface="Cambria Math" panose="02040503050406030204" pitchFamily="18" charset="0"/>
                            </a:rPr>
                            <m:t>−</m:t>
                          </m:r>
                          <m:sSub>
                            <m:sSubPr>
                              <m:ctrlPr>
                                <a:rPr lang="en-US" altLang="ja-JP" i="1">
                                  <a:highlight>
                                    <a:srgbClr val="FFFF00"/>
                                  </a:highlight>
                                  <a:latin typeface="Cambria Math" panose="02040503050406030204" pitchFamily="18" charset="0"/>
                                  <a:ea typeface="Cambria Math" panose="02040503050406030204" pitchFamily="18" charset="0"/>
                                </a:rPr>
                              </m:ctrlPr>
                            </m:sSubPr>
                            <m:e>
                              <m:r>
                                <a:rPr lang="en-US" altLang="ja-JP" i="1">
                                  <a:highlight>
                                    <a:srgbClr val="FFFF00"/>
                                  </a:highlight>
                                  <a:latin typeface="Cambria Math" panose="02040503050406030204" pitchFamily="18" charset="0"/>
                                  <a:ea typeface="Cambria Math" panose="02040503050406030204" pitchFamily="18" charset="0"/>
                                </a:rPr>
                                <m:t>𝛾</m:t>
                              </m:r>
                            </m:e>
                            <m:sub>
                              <m:r>
                                <a:rPr lang="en-US" altLang="ja-JP" b="0" i="1" smtClean="0">
                                  <a:highlight>
                                    <a:srgbClr val="FFFF00"/>
                                  </a:highlight>
                                  <a:latin typeface="Cambria Math" panose="02040503050406030204" pitchFamily="18" charset="0"/>
                                  <a:ea typeface="Cambria Math" panose="02040503050406030204" pitchFamily="18" charset="0"/>
                                </a:rPr>
                                <m:t>𝑛𝑘</m:t>
                              </m:r>
                            </m:sub>
                          </m:sSub>
                        </m:e>
                      </m:func>
                    </m:oMath>
                  </m:oMathPara>
                </a14:m>
                <a:endParaRPr kumimoji="1" lang="en-US" altLang="ja-JP" dirty="0"/>
              </a:p>
              <a:p>
                <a:pPr marL="0" indent="0" algn="ctr">
                  <a:buNone/>
                </a:pPr>
                <a:r>
                  <a:rPr lang="en-US" altLang="ja-JP" dirty="0"/>
                  <a:t>(</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𝛾</m:t>
                        </m:r>
                      </m:e>
                      <m:sub>
                        <m:r>
                          <a:rPr lang="en-US" altLang="ja-JP" i="1">
                            <a:latin typeface="Cambria Math" panose="02040503050406030204" pitchFamily="18" charset="0"/>
                            <a:ea typeface="Cambria Math" panose="02040503050406030204" pitchFamily="18" charset="0"/>
                          </a:rPr>
                          <m:t>𝑛𝑘</m:t>
                        </m:r>
                      </m:sub>
                    </m:sSub>
                  </m:oMath>
                </a14:m>
                <a:r>
                  <a:rPr lang="ja-JP" altLang="en-US"/>
                  <a:t>は評価者</a:t>
                </a:r>
                <a14:m>
                  <m:oMath xmlns:m="http://schemas.openxmlformats.org/officeDocument/2006/math">
                    <m:r>
                      <a:rPr lang="en-US" altLang="ja-JP" b="0" i="1" smtClean="0">
                        <a:latin typeface="Cambria Math" panose="02040503050406030204" pitchFamily="18" charset="0"/>
                      </a:rPr>
                      <m:t>𝑘</m:t>
                    </m:r>
                  </m:oMath>
                </a14:m>
                <a:r>
                  <a:rPr lang="ja-JP" altLang="en-US"/>
                  <a:t>の被評価者</a:t>
                </a:r>
                <a14:m>
                  <m:oMath xmlns:m="http://schemas.openxmlformats.org/officeDocument/2006/math">
                    <m:r>
                      <a:rPr lang="en-US" altLang="ja-JP" b="0" i="1" smtClean="0">
                        <a:latin typeface="Cambria Math" panose="02040503050406030204" pitchFamily="18" charset="0"/>
                      </a:rPr>
                      <m:t>𝑛</m:t>
                    </m:r>
                  </m:oMath>
                </a14:m>
                <a:r>
                  <a:rPr lang="ja-JP" altLang="en-US"/>
                  <a:t>に対する厳しさ</a:t>
                </a:r>
                <a:r>
                  <a:rPr lang="en-US" altLang="ja-JP" dirty="0"/>
                  <a:t>)</a:t>
                </a:r>
                <a:endParaRPr kumimoji="1" lang="en-US" altLang="ja-JP" dirty="0"/>
              </a:p>
            </p:txBody>
          </p:sp>
        </mc:Choice>
        <mc:Fallback>
          <p:sp>
            <p:nvSpPr>
              <p:cNvPr id="3" name="コンテンツ プレースホルダー 2">
                <a:extLst>
                  <a:ext uri="{FF2B5EF4-FFF2-40B4-BE49-F238E27FC236}">
                    <a16:creationId xmlns:a16="http://schemas.microsoft.com/office/drawing/2014/main" id="{8AD36EC3-7AA3-944E-9B81-6138AA0DB6FF}"/>
                  </a:ext>
                </a:extLst>
              </p:cNvPr>
              <p:cNvSpPr>
                <a:spLocks noGrp="1" noRot="1" noChangeAspect="1" noMove="1" noResize="1" noEditPoints="1" noAdjustHandles="1" noChangeArrowheads="1" noChangeShapeType="1" noTextEdit="1"/>
              </p:cNvSpPr>
              <p:nvPr>
                <p:ph idx="1"/>
              </p:nvPr>
            </p:nvSpPr>
            <p:spPr>
              <a:blipFill>
                <a:blip r:embed="rId3"/>
                <a:stretch>
                  <a:fillRect l="-965" t="-2035" b="-203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7948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A8342-4926-6B44-8969-72BDC12F250B}"/>
              </a:ext>
            </a:extLst>
          </p:cNvPr>
          <p:cNvSpPr>
            <a:spLocks noGrp="1"/>
          </p:cNvSpPr>
          <p:nvPr>
            <p:ph type="title"/>
          </p:nvPr>
        </p:nvSpPr>
        <p:spPr/>
        <p:txBody>
          <a:bodyPr/>
          <a:lstStyle/>
          <a:p>
            <a:r>
              <a:rPr kumimoji="1" lang="ja-JP" altLang="en-US"/>
              <a:t>混合ファセットモデル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87F4C50-B86B-FE45-B234-BF3713735B9C}"/>
                  </a:ext>
                </a:extLst>
              </p:cNvPr>
              <p:cNvSpPr>
                <a:spLocks noGrp="1"/>
              </p:cNvSpPr>
              <p:nvPr>
                <p:ph idx="1"/>
              </p:nvPr>
            </p:nvSpPr>
            <p:spPr/>
            <p:txBody>
              <a:bodyPr>
                <a:normAutofit fontScale="92500" lnSpcReduction="10000"/>
              </a:bodyPr>
              <a:lstStyle/>
              <a:p>
                <a:r>
                  <a:rPr kumimoji="1" lang="en-US" altLang="ja-JP" dirty="0"/>
                  <a:t>DIF</a:t>
                </a:r>
                <a:r>
                  <a:rPr kumimoji="1" lang="ja-JP" altLang="en-US"/>
                  <a:t>は、ある項目のパラメータが受験者のグループごとに異なる場合に表れる。</a:t>
                </a:r>
                <a:endParaRPr kumimoji="1" lang="en-US" altLang="ja-JP" dirty="0"/>
              </a:p>
              <a:p>
                <a:r>
                  <a:rPr kumimoji="1" lang="ja-JP" altLang="en-US"/>
                  <a:t>被評価者</a:t>
                </a:r>
                <a:r>
                  <a:rPr lang="ja-JP" altLang="en-US"/>
                  <a:t>のグループを考慮するモデル</a:t>
                </a:r>
                <a:endParaRPr lang="en-US" altLang="ja-JP" dirty="0"/>
              </a:p>
              <a:p>
                <a:pPr marL="0" indent="0">
                  <a:buNone/>
                </a:pPr>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panose="02040503050406030204" pitchFamily="18" charset="0"/>
                            </a:rPr>
                          </m:ctrlPr>
                        </m:funcPr>
                        <m:fName>
                          <m:r>
                            <m:rPr>
                              <m:sty m:val="p"/>
                            </m:rPr>
                            <a:rPr kumimoji="1" lang="en-US" altLang="ja-JP" i="0" smtClean="0">
                              <a:latin typeface="Cambria Math" panose="02040503050406030204" pitchFamily="18" charset="0"/>
                            </a:rPr>
                            <m:t>log</m:t>
                          </m:r>
                        </m:fName>
                        <m:e>
                          <m:f>
                            <m:fPr>
                              <m:ctrlPr>
                                <a:rPr kumimoji="1" lang="en-US" altLang="ja-JP"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𝑛𝑖𝑗𝑔</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𝑔</m:t>
                                  </m:r>
                                </m:sub>
                              </m:sSub>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𝑛𝑔</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𝛿</m:t>
                              </m:r>
                            </m:e>
                            <m:sub>
                              <m:r>
                                <a:rPr kumimoji="1" lang="en-US" altLang="ja-JP" b="0" i="1" smtClean="0">
                                  <a:latin typeface="Cambria Math" panose="02040503050406030204" pitchFamily="18" charset="0"/>
                                  <a:ea typeface="Cambria Math" panose="02040503050406030204" pitchFamily="18" charset="0"/>
                                </a:rPr>
                                <m:t>𝑖𝑔</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𝑖𝑗𝑔</m:t>
                              </m:r>
                            </m:sub>
                          </m:sSub>
                          <m:r>
                            <a:rPr kumimoji="1" lang="en-US" altLang="ja-JP" b="0" i="1" smtClean="0">
                              <a:latin typeface="Cambria Math" panose="02040503050406030204" pitchFamily="18" charset="0"/>
                              <a:ea typeface="Cambria Math" panose="02040503050406030204" pitchFamily="18" charset="0"/>
                            </a:rPr>
                            <m:t>)</m:t>
                          </m:r>
                        </m:e>
                      </m:func>
                    </m:oMath>
                  </m:oMathPara>
                </a14:m>
                <a:endParaRPr kumimoji="1" lang="en-US" altLang="ja-JP" dirty="0"/>
              </a:p>
              <a:p>
                <a:pPr marL="0" indent="0" algn="ctr">
                  <a:buNone/>
                </a:pPr>
                <a:r>
                  <a:rPr kumimoji="1" lang="en-US" altLang="ja-JP" dirty="0"/>
                  <a:t>(</a:t>
                </a:r>
                <a14:m>
                  <m:oMath xmlns:m="http://schemas.openxmlformats.org/officeDocument/2006/math">
                    <m:r>
                      <a:rPr kumimoji="1" lang="en-US" altLang="ja-JP" b="0" i="1" smtClean="0">
                        <a:latin typeface="Cambria Math" panose="02040503050406030204" pitchFamily="18" charset="0"/>
                      </a:rPr>
                      <m:t>𝑔</m:t>
                    </m:r>
                  </m:oMath>
                </a14:m>
                <a:r>
                  <a:rPr kumimoji="1" lang="en-US" altLang="ja-JP" dirty="0"/>
                  <a:t>=</a:t>
                </a:r>
                <a:r>
                  <a:rPr kumimoji="1" lang="ja-JP" altLang="en-US"/>
                  <a:t>グループ</a:t>
                </a:r>
                <a:r>
                  <a:rPr kumimoji="1" lang="en-US" altLang="ja-JP" dirty="0"/>
                  <a:t>)</a:t>
                </a:r>
              </a:p>
              <a:p>
                <a:r>
                  <a:rPr lang="ja-JP" altLang="en-US"/>
                  <a:t>グループの中で</a:t>
                </a:r>
                <a14:m>
                  <m:oMath xmlns:m="http://schemas.openxmlformats.org/officeDocument/2006/math">
                    <m:sSub>
                      <m:sSubPr>
                        <m:ctrlPr>
                          <a:rPr lang="en-US" altLang="ja-JP" i="1">
                            <a:latin typeface="Cambria Math" panose="02040503050406030204" pitchFamily="18" charset="0"/>
                          </a:rPr>
                        </m:ctrlPr>
                      </m:sSubPr>
                      <m:e>
                        <m:sSub>
                          <m:sSubPr>
                            <m:ctrlPr>
                              <a:rPr lang="en-US" altLang="ja-JP" b="0" i="1" smtClean="0">
                                <a:latin typeface="Cambria Math" panose="02040503050406030204" pitchFamily="18" charset="0"/>
                                <a:ea typeface="Cambria Math" panose="02040503050406030204" pitchFamily="18" charset="0"/>
                              </a:rPr>
                            </m:ctrlPr>
                          </m:sSubPr>
                          <m:e>
                            <m:r>
                              <a:rPr lang="en-US" altLang="ja-JP" i="1" smtClean="0">
                                <a:latin typeface="Cambria Math" panose="02040503050406030204" pitchFamily="18" charset="0"/>
                                <a:ea typeface="Cambria Math" panose="02040503050406030204" pitchFamily="18" charset="0"/>
                              </a:rPr>
                              <m:t>𝛿</m:t>
                            </m:r>
                          </m:e>
                          <m:sub>
                            <m:r>
                              <a:rPr lang="en-US" altLang="ja-JP" b="0" i="1" smtClean="0">
                                <a:latin typeface="Cambria Math" panose="02040503050406030204" pitchFamily="18" charset="0"/>
                                <a:ea typeface="Cambria Math" panose="02040503050406030204" pitchFamily="18" charset="0"/>
                              </a:rPr>
                              <m:t>𝑖𝑔</m:t>
                            </m:r>
                          </m:sub>
                        </m:sSub>
                        <m:r>
                          <a:rPr lang="en-US" altLang="ja-JP" b="0" i="1" smtClean="0">
                            <a:latin typeface="Cambria Math" panose="02040503050406030204" pitchFamily="18" charset="0"/>
                            <a:ea typeface="Cambria Math" panose="02040503050406030204" pitchFamily="18" charset="0"/>
                          </a:rPr>
                          <m:t>,</m:t>
                        </m:r>
                        <m:r>
                          <a:rPr lang="ja-JP" altLang="en-US" i="1">
                            <a:latin typeface="Cambria Math" panose="02040503050406030204" pitchFamily="18" charset="0"/>
                          </a:rPr>
                          <m:t>𝜏</m:t>
                        </m:r>
                      </m:e>
                      <m:sub>
                        <m:r>
                          <a:rPr lang="en-US" altLang="ja-JP" i="1">
                            <a:latin typeface="Cambria Math" panose="02040503050406030204" pitchFamily="18" charset="0"/>
                          </a:rPr>
                          <m:t>𝑖𝑗𝑔</m:t>
                        </m:r>
                      </m:sub>
                    </m:sSub>
                  </m:oMath>
                </a14:m>
                <a:r>
                  <a:rPr lang="ja-JP" altLang="en-US" dirty="0"/>
                  <a:t>が一定</a:t>
                </a:r>
                <a:r>
                  <a:rPr lang="ja-JP" altLang="en-US"/>
                  <a:t>の時</a:t>
                </a:r>
                <a:r>
                  <a:rPr lang="en-US" altLang="ja-JP" dirty="0"/>
                  <a:t>,</a:t>
                </a:r>
                <a:r>
                  <a:rPr lang="ja-JP" altLang="en-US"/>
                  <a:t>項目</a:t>
                </a:r>
                <a14:m>
                  <m:oMath xmlns:m="http://schemas.openxmlformats.org/officeDocument/2006/math">
                    <m:r>
                      <a:rPr lang="en-US" altLang="ja-JP" b="0" i="1" smtClean="0">
                        <a:latin typeface="Cambria Math" panose="02040503050406030204" pitchFamily="18" charset="0"/>
                      </a:rPr>
                      <m:t>𝑖</m:t>
                    </m:r>
                  </m:oMath>
                </a14:m>
                <a:r>
                  <a:rPr lang="ja-JP" altLang="en-US" dirty="0"/>
                  <a:t>は</a:t>
                </a:r>
                <a:r>
                  <a:rPr lang="en-US" altLang="ja-JP" dirty="0"/>
                  <a:t>DIF</a:t>
                </a:r>
                <a:r>
                  <a:rPr lang="ja-JP" altLang="en-US"/>
                  <a:t>を示さない。</a:t>
                </a:r>
                <a:endParaRPr kumimoji="1" lang="en-US" altLang="ja-JP" dirty="0"/>
              </a:p>
              <a:p>
                <a:r>
                  <a:rPr lang="ja-JP" altLang="en-US"/>
                  <a:t>グループの中で</a:t>
                </a:r>
                <a14:m>
                  <m:oMath xmlns:m="http://schemas.openxmlformats.org/officeDocument/2006/math">
                    <m:sSub>
                      <m:sSubPr>
                        <m:ctrlPr>
                          <a:rPr lang="en-US" altLang="ja-JP" b="0" i="1" smtClean="0">
                            <a:latin typeface="Cambria Math" panose="02040503050406030204" pitchFamily="18" charset="0"/>
                          </a:rPr>
                        </m:ctrlPr>
                      </m:sSubPr>
                      <m:e>
                        <m:r>
                          <a:rPr lang="ja-JP" altLang="en-US" i="1" smtClean="0">
                            <a:latin typeface="Cambria Math" panose="02040503050406030204" pitchFamily="18" charset="0"/>
                          </a:rPr>
                          <m:t>𝜏</m:t>
                        </m:r>
                      </m:e>
                      <m:sub>
                        <m:r>
                          <a:rPr lang="en-US" altLang="ja-JP" b="0" i="1" smtClean="0">
                            <a:latin typeface="Cambria Math" panose="02040503050406030204" pitchFamily="18" charset="0"/>
                          </a:rPr>
                          <m:t>𝑖𝑗𝑔</m:t>
                        </m:r>
                      </m:sub>
                    </m:sSub>
                  </m:oMath>
                </a14:m>
                <a:r>
                  <a:rPr kumimoji="1" lang="ja-JP" altLang="en-US" dirty="0"/>
                  <a:t>が一定の</a:t>
                </a:r>
                <a:r>
                  <a:rPr kumimoji="1" lang="ja-JP" altLang="en-US"/>
                  <a:t>時、書き換えられて</a:t>
                </a:r>
                <a:endParaRPr kumimoji="1" lang="en-US" altLang="ja-JP" dirty="0"/>
              </a:p>
              <a:p>
                <a:pPr marL="0" indent="0">
                  <a:buNone/>
                </a:pPr>
                <a14:m>
                  <m:oMathPara xmlns:m="http://schemas.openxmlformats.org/officeDocument/2006/math">
                    <m:oMathParaPr>
                      <m:jc m:val="center"/>
                    </m:oMathParaPr>
                    <m:oMath xmlns:m="http://schemas.openxmlformats.org/officeDocument/2006/math">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𝑛𝑖𝑗𝑔</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𝑛𝑖</m:t>
                                  </m:r>
                                  <m:d>
                                    <m:dPr>
                                      <m:ctrlPr>
                                        <a:rPr lang="en-US" altLang="ja-JP" i="1">
                                          <a:latin typeface="Cambria Math" panose="02040503050406030204" pitchFamily="18" charset="0"/>
                                        </a:rPr>
                                      </m:ctrlPr>
                                    </m:dPr>
                                    <m:e>
                                      <m:r>
                                        <a:rPr lang="en-US" altLang="ja-JP" i="1">
                                          <a:latin typeface="Cambria Math" panose="02040503050406030204" pitchFamily="18" charset="0"/>
                                        </a:rPr>
                                        <m:t>𝑗</m:t>
                                      </m:r>
                                      <m:r>
                                        <a:rPr lang="en-US" altLang="ja-JP" i="1">
                                          <a:latin typeface="Cambria Math" panose="02040503050406030204" pitchFamily="18" charset="0"/>
                                        </a:rPr>
                                        <m:t>−1</m:t>
                                      </m:r>
                                    </m:e>
                                  </m:d>
                                  <m:r>
                                    <a:rPr lang="en-US" altLang="ja-JP" i="1">
                                      <a:latin typeface="Cambria Math" panose="02040503050406030204" pitchFamily="18" charset="0"/>
                                    </a:rPr>
                                    <m:t>𝑔</m:t>
                                  </m:r>
                                </m:sub>
                              </m:sSub>
                            </m:den>
                          </m:f>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𝑛𝑔</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𝑖𝑔</m:t>
                              </m:r>
                            </m:sub>
                          </m:sSub>
                          <m:r>
                            <a:rPr lang="en-US" altLang="ja-JP" i="1">
                              <a:latin typeface="Cambria Math" panose="02040503050406030204" pitchFamily="18" charset="0"/>
                              <a:ea typeface="Cambria Math" panose="02040503050406030204" pitchFamily="18" charset="0"/>
                            </a:rPr>
                            <m:t>+</m:t>
                          </m:r>
                          <m:sSub>
                            <m:sSubPr>
                              <m:ctrlPr>
                                <a:rPr lang="en-US" altLang="ja-JP" i="1">
                                  <a:highlight>
                                    <a:srgbClr val="FFFF00"/>
                                  </a:highlight>
                                  <a:latin typeface="Cambria Math" panose="02040503050406030204" pitchFamily="18" charset="0"/>
                                  <a:ea typeface="Cambria Math" panose="02040503050406030204" pitchFamily="18" charset="0"/>
                                </a:rPr>
                              </m:ctrlPr>
                            </m:sSubPr>
                            <m:e>
                              <m:r>
                                <a:rPr lang="en-US" altLang="ja-JP" i="1">
                                  <a:highlight>
                                    <a:srgbClr val="FFFF00"/>
                                  </a:highlight>
                                  <a:latin typeface="Cambria Math" panose="02040503050406030204" pitchFamily="18" charset="0"/>
                                  <a:ea typeface="Cambria Math" panose="02040503050406030204" pitchFamily="18" charset="0"/>
                                </a:rPr>
                                <m:t>𝜏</m:t>
                              </m:r>
                            </m:e>
                            <m:sub>
                              <m:r>
                                <a:rPr lang="en-US" altLang="ja-JP" i="1">
                                  <a:highlight>
                                    <a:srgbClr val="FFFF00"/>
                                  </a:highlight>
                                  <a:latin typeface="Cambria Math" panose="02040503050406030204" pitchFamily="18" charset="0"/>
                                  <a:ea typeface="Cambria Math" panose="02040503050406030204" pitchFamily="18" charset="0"/>
                                </a:rPr>
                                <m:t>𝑖</m:t>
                              </m:r>
                              <m:r>
                                <a:rPr lang="en-US" altLang="ja-JP" b="0" i="1" smtClean="0">
                                  <a:highlight>
                                    <a:srgbClr val="FFFF00"/>
                                  </a:highlight>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e>
                      </m:func>
                    </m:oMath>
                  </m:oMathPara>
                </a14:m>
                <a:endParaRPr kumimoji="1" lang="en-US" altLang="ja-JP" dirty="0"/>
              </a:p>
              <a:p>
                <a:pPr marL="0" indent="0">
                  <a:buNone/>
                </a:pP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187F4C50-B86B-FE45-B234-BF3713735B9C}"/>
                  </a:ext>
                </a:extLst>
              </p:cNvPr>
              <p:cNvSpPr>
                <a:spLocks noGrp="1" noRot="1" noChangeAspect="1" noMove="1" noResize="1" noEditPoints="1" noAdjustHandles="1" noChangeArrowheads="1" noChangeShapeType="1" noTextEdit="1"/>
              </p:cNvSpPr>
              <p:nvPr>
                <p:ph idx="1"/>
              </p:nvPr>
            </p:nvSpPr>
            <p:spPr>
              <a:blipFill>
                <a:blip r:embed="rId3"/>
                <a:stretch>
                  <a:fillRect l="-965" t="-26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136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80F62D-009E-D14D-95E0-FA8C253F051E}"/>
              </a:ext>
            </a:extLst>
          </p:cNvPr>
          <p:cNvSpPr>
            <a:spLocks noGrp="1"/>
          </p:cNvSpPr>
          <p:nvPr>
            <p:ph type="title"/>
          </p:nvPr>
        </p:nvSpPr>
        <p:spPr/>
        <p:txBody>
          <a:bodyPr/>
          <a:lstStyle/>
          <a:p>
            <a:r>
              <a:rPr kumimoji="1" lang="ja-JP" altLang="en-US"/>
              <a:t>混合ファセットモデル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928A053-6F07-8C42-8DFF-B3C8C08C15A4}"/>
                  </a:ext>
                </a:extLst>
              </p:cNvPr>
              <p:cNvSpPr>
                <a:spLocks noGrp="1"/>
              </p:cNvSpPr>
              <p:nvPr>
                <p:ph idx="1"/>
              </p:nvPr>
            </p:nvSpPr>
            <p:spPr/>
            <p:txBody>
              <a:bodyPr>
                <a:normAutofit fontScale="92500" lnSpcReduction="10000"/>
              </a:bodyPr>
              <a:lstStyle/>
              <a:p>
                <a:r>
                  <a:rPr kumimoji="1" lang="ja-JP" altLang="en-US"/>
                  <a:t>前のページのモデルは、評価者の特性を考慮していない</a:t>
                </a:r>
                <a:endParaRPr kumimoji="1" lang="en-US" altLang="ja-JP" dirty="0"/>
              </a:p>
              <a:p>
                <a:r>
                  <a:rPr lang="ja-JP" altLang="en-US"/>
                  <a:t>評価者の厳しさのパラメータを追加して</a:t>
                </a:r>
                <a:endParaRPr lang="en-US" altLang="ja-JP" dirty="0"/>
              </a:p>
              <a:p>
                <a:pPr marL="0" indent="0">
                  <a:buNone/>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 altLang="ja-JP" i="0" smtClean="0">
                              <a:latin typeface="Cambria Math" panose="02040503050406030204" pitchFamily="18" charset="0"/>
                            </a:rPr>
                            <m:t>log</m:t>
                          </m:r>
                        </m:fName>
                        <m:e>
                          <m:f>
                            <m:fPr>
                              <m:ctrlPr>
                                <a:rPr kumimoji="1" lang="en" altLang="ja-JP"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𝑛𝑖𝑗𝑘𝑔</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𝑘𝑔</m:t>
                                  </m:r>
                                </m:sub>
                              </m:sSub>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𝑛𝑔</m:t>
                              </m:r>
                            </m:sub>
                          </m:sSub>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𝛿</m:t>
                                  </m:r>
                                </m:e>
                                <m:sub>
                                  <m:r>
                                    <a:rPr kumimoji="1" lang="en-US" altLang="ja-JP" b="0" i="1" smtClean="0">
                                      <a:latin typeface="Cambria Math" panose="02040503050406030204" pitchFamily="18" charset="0"/>
                                      <a:ea typeface="Cambria Math" panose="02040503050406030204" pitchFamily="18" charset="0"/>
                                    </a:rPr>
                                    <m:t>𝑖𝑔</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𝑖𝑗</m:t>
                                  </m:r>
                                </m:sub>
                              </m:sSub>
                            </m:e>
                          </m:d>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highlight>
                                    <a:srgbClr val="FFFF00"/>
                                  </a:highlight>
                                  <a:latin typeface="Cambria Math" panose="02040503050406030204" pitchFamily="18" charset="0"/>
                                  <a:ea typeface="Cambria Math" panose="02040503050406030204" pitchFamily="18" charset="0"/>
                                </a:rPr>
                              </m:ctrlPr>
                            </m:sSubPr>
                            <m:e>
                              <m:r>
                                <a:rPr kumimoji="1" lang="en-US" altLang="ja-JP" b="0" i="1" smtClean="0">
                                  <a:highlight>
                                    <a:srgbClr val="FFFF00"/>
                                  </a:highlight>
                                  <a:latin typeface="Cambria Math" panose="02040503050406030204" pitchFamily="18" charset="0"/>
                                  <a:ea typeface="Cambria Math" panose="02040503050406030204" pitchFamily="18" charset="0"/>
                                </a:rPr>
                                <m:t>𝛾</m:t>
                              </m:r>
                            </m:e>
                            <m:sub>
                              <m:r>
                                <a:rPr kumimoji="1" lang="en-US" altLang="ja-JP" b="0" i="1" smtClean="0">
                                  <a:highlight>
                                    <a:srgbClr val="FFFF00"/>
                                  </a:highlight>
                                  <a:latin typeface="Cambria Math" panose="02040503050406030204" pitchFamily="18" charset="0"/>
                                  <a:ea typeface="Cambria Math" panose="02040503050406030204" pitchFamily="18" charset="0"/>
                                </a:rPr>
                                <m:t>𝑘𝑔</m:t>
                              </m:r>
                            </m:sub>
                          </m:sSub>
                        </m:e>
                      </m:func>
                    </m:oMath>
                  </m:oMathPara>
                </a14:m>
                <a:endParaRPr kumimoji="1" lang="en-US" altLang="ja-JP" dirty="0"/>
              </a:p>
              <a:p>
                <a:pPr marL="0" indent="0" algn="ctr">
                  <a:buNone/>
                </a:pPr>
                <a:r>
                  <a:rPr lang="en-US" altLang="ja-JP" sz="2400" dirty="0">
                    <a:solidFill>
                      <a:srgbClr val="FF0000"/>
                    </a:solidFill>
                  </a:rPr>
                  <a:t>DIRF</a:t>
                </a:r>
                <a:r>
                  <a:rPr lang="ja-JP" altLang="en-US" sz="2400">
                    <a:solidFill>
                      <a:srgbClr val="FF0000"/>
                    </a:solidFill>
                  </a:rPr>
                  <a:t>モデル</a:t>
                </a:r>
                <a:endParaRPr lang="en-US" altLang="ja-JP" sz="2400" dirty="0">
                  <a:solidFill>
                    <a:srgbClr val="FF0000"/>
                  </a:solidFill>
                </a:endParaRPr>
              </a:p>
              <a:p>
                <a:pPr>
                  <a:lnSpc>
                    <a:spcPct val="110000"/>
                  </a:lnSpc>
                </a:pPr>
                <a:r>
                  <a:rPr lang="ja-JP" altLang="en-US"/>
                  <a:t>グループの中で</a:t>
                </a:r>
                <a14:m>
                  <m:oMath xmlns:m="http://schemas.openxmlformats.org/officeDocument/2006/math">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𝑖𝑔</m:t>
                            </m:r>
                          </m:sub>
                        </m:sSub>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rPr>
                          <m:t>𝜏</m:t>
                        </m:r>
                      </m:e>
                      <m:sub>
                        <m:r>
                          <a:rPr lang="en-US" altLang="ja-JP" i="1">
                            <a:latin typeface="Cambria Math" panose="02040503050406030204" pitchFamily="18" charset="0"/>
                          </a:rPr>
                          <m:t>𝑖𝑗𝑔</m:t>
                        </m:r>
                      </m:sub>
                    </m:sSub>
                  </m:oMath>
                </a14:m>
                <a:r>
                  <a:rPr lang="ja-JP" altLang="en-US" dirty="0"/>
                  <a:t>が一定</a:t>
                </a:r>
                <a:r>
                  <a:rPr lang="ja-JP" altLang="en-US"/>
                  <a:t>の時</a:t>
                </a:r>
                <a:r>
                  <a:rPr lang="en-US" altLang="ja-JP" dirty="0"/>
                  <a:t>,</a:t>
                </a:r>
                <a:r>
                  <a:rPr lang="ja-JP" altLang="en-US"/>
                  <a:t>項目</a:t>
                </a:r>
                <a14:m>
                  <m:oMath xmlns:m="http://schemas.openxmlformats.org/officeDocument/2006/math">
                    <m:r>
                      <a:rPr lang="en-US" altLang="ja-JP" i="1">
                        <a:latin typeface="Cambria Math" panose="02040503050406030204" pitchFamily="18" charset="0"/>
                      </a:rPr>
                      <m:t>𝑖</m:t>
                    </m:r>
                  </m:oMath>
                </a14:m>
                <a:r>
                  <a:rPr lang="ja-JP" altLang="en-US" dirty="0"/>
                  <a:t>は</a:t>
                </a:r>
                <a:r>
                  <a:rPr lang="en-US" altLang="ja-JP" dirty="0"/>
                  <a:t>DIF</a:t>
                </a:r>
                <a:r>
                  <a:rPr lang="ja-JP" altLang="en-US"/>
                  <a:t>を示さない。この時、書き換えられて</a:t>
                </a:r>
                <a:endParaRPr lang="en-US" altLang="ja-JP" dirty="0"/>
              </a:p>
              <a:p>
                <a:pPr marL="0" indent="0">
                  <a:buNone/>
                </a:pPr>
                <a14:m>
                  <m:oMathPara xmlns:m="http://schemas.openxmlformats.org/officeDocument/2006/math">
                    <m:oMathParaPr>
                      <m:jc m:val="centerGroup"/>
                    </m:oMathParaPr>
                    <m:oMath xmlns:m="http://schemas.openxmlformats.org/officeDocument/2006/math">
                      <m:func>
                        <m:funcPr>
                          <m:ctrlPr>
                            <a:rPr lang="en" altLang="ja-JP" i="1">
                              <a:latin typeface="Cambria Math" panose="02040503050406030204" pitchFamily="18" charset="0"/>
                            </a:rPr>
                          </m:ctrlPr>
                        </m:funcPr>
                        <m:fName>
                          <m:r>
                            <m:rPr>
                              <m:sty m:val="p"/>
                            </m:rPr>
                            <a:rPr lang="en" altLang="ja-JP">
                              <a:latin typeface="Cambria Math" panose="02040503050406030204" pitchFamily="18" charset="0"/>
                            </a:rPr>
                            <m:t>log</m:t>
                          </m:r>
                        </m:fName>
                        <m:e>
                          <m:f>
                            <m:fPr>
                              <m:ctrlPr>
                                <a:rPr lang="en"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𝑛𝑖𝑗𝑘𝑔</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𝑛𝑖</m:t>
                                  </m:r>
                                  <m:d>
                                    <m:dPr>
                                      <m:ctrlPr>
                                        <a:rPr lang="en-US" altLang="ja-JP" i="1">
                                          <a:latin typeface="Cambria Math" panose="02040503050406030204" pitchFamily="18" charset="0"/>
                                        </a:rPr>
                                      </m:ctrlPr>
                                    </m:dPr>
                                    <m:e>
                                      <m:r>
                                        <a:rPr lang="en-US" altLang="ja-JP" i="1">
                                          <a:latin typeface="Cambria Math" panose="02040503050406030204" pitchFamily="18" charset="0"/>
                                        </a:rPr>
                                        <m:t>𝑗</m:t>
                                      </m:r>
                                      <m:r>
                                        <a:rPr lang="en-US" altLang="ja-JP" i="1">
                                          <a:latin typeface="Cambria Math" panose="02040503050406030204" pitchFamily="18" charset="0"/>
                                        </a:rPr>
                                        <m:t>−1</m:t>
                                      </m:r>
                                    </m:e>
                                  </m:d>
                                  <m:r>
                                    <a:rPr lang="en-US" altLang="ja-JP" i="1">
                                      <a:latin typeface="Cambria Math" panose="02040503050406030204" pitchFamily="18" charset="0"/>
                                    </a:rPr>
                                    <m:t>𝑘𝑔</m:t>
                                  </m:r>
                                </m:sub>
                              </m:sSub>
                            </m:den>
                          </m:f>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𝑛𝑔</m:t>
                              </m:r>
                            </m:sub>
                          </m:sSub>
                          <m:r>
                            <a:rPr lang="en-US" altLang="ja-JP" i="1">
                              <a:latin typeface="Cambria Math" panose="02040503050406030204" pitchFamily="18" charset="0"/>
                              <a:ea typeface="Cambria Math" panose="02040503050406030204" pitchFamily="18" charset="0"/>
                            </a:rPr>
                            <m:t>−</m:t>
                          </m:r>
                          <m:d>
                            <m:dPr>
                              <m:ctrlPr>
                                <a:rPr lang="en-US" altLang="ja-JP" i="1">
                                  <a:latin typeface="Cambria Math" panose="02040503050406030204" pitchFamily="18" charset="0"/>
                                  <a:ea typeface="Cambria Math" panose="02040503050406030204" pitchFamily="18" charset="0"/>
                                </a:rPr>
                              </m:ctrlPr>
                            </m:dPr>
                            <m:e>
                              <m:sSub>
                                <m:sSubPr>
                                  <m:ctrlPr>
                                    <a:rPr lang="en-US" altLang="ja-JP" i="1">
                                      <a:highlight>
                                        <a:srgbClr val="FFFF00"/>
                                      </a:highlight>
                                      <a:latin typeface="Cambria Math" panose="02040503050406030204" pitchFamily="18" charset="0"/>
                                      <a:ea typeface="Cambria Math" panose="02040503050406030204" pitchFamily="18" charset="0"/>
                                    </a:rPr>
                                  </m:ctrlPr>
                                </m:sSubPr>
                                <m:e>
                                  <m:r>
                                    <a:rPr lang="en-US" altLang="ja-JP" i="1">
                                      <a:highlight>
                                        <a:srgbClr val="FFFF00"/>
                                      </a:highlight>
                                      <a:latin typeface="Cambria Math" panose="02040503050406030204" pitchFamily="18" charset="0"/>
                                      <a:ea typeface="Cambria Math" panose="02040503050406030204" pitchFamily="18" charset="0"/>
                                    </a:rPr>
                                    <m:t>𝛿</m:t>
                                  </m:r>
                                </m:e>
                                <m:sub>
                                  <m:r>
                                    <a:rPr lang="en-US" altLang="ja-JP" i="1">
                                      <a:highlight>
                                        <a:srgbClr val="FFFF00"/>
                                      </a:highlight>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𝜏</m:t>
                                  </m:r>
                                </m:e>
                                <m:sub>
                                  <m:r>
                                    <a:rPr lang="en-US" altLang="ja-JP" i="1">
                                      <a:latin typeface="Cambria Math" panose="02040503050406030204" pitchFamily="18" charset="0"/>
                                      <a:ea typeface="Cambria Math" panose="02040503050406030204" pitchFamily="18" charset="0"/>
                                    </a:rPr>
                                    <m:t>𝑖𝑗</m:t>
                                  </m:r>
                                </m:sub>
                              </m:sSub>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𝛾</m:t>
                              </m:r>
                            </m:e>
                            <m:sub>
                              <m:r>
                                <a:rPr lang="en-US" altLang="ja-JP" i="1">
                                  <a:latin typeface="Cambria Math" panose="02040503050406030204" pitchFamily="18" charset="0"/>
                                  <a:ea typeface="Cambria Math" panose="02040503050406030204" pitchFamily="18" charset="0"/>
                                </a:rPr>
                                <m:t>𝑘𝑔</m:t>
                              </m:r>
                            </m:sub>
                          </m:sSub>
                        </m:e>
                      </m:func>
                    </m:oMath>
                  </m:oMathPara>
                </a14:m>
                <a:endParaRPr kumimoji="1" lang="en-US" altLang="ja-JP" dirty="0"/>
              </a:p>
              <a:p>
                <a:pPr marL="0" indent="0" algn="ctr">
                  <a:buNone/>
                </a:pPr>
                <a:r>
                  <a:rPr lang="en-US" altLang="ja-JP" sz="2400" dirty="0">
                    <a:solidFill>
                      <a:srgbClr val="FF0000"/>
                    </a:solidFill>
                  </a:rPr>
                  <a:t>DRF</a:t>
                </a:r>
                <a:r>
                  <a:rPr lang="ja-JP" altLang="en-US" sz="2400">
                    <a:solidFill>
                      <a:srgbClr val="FF0000"/>
                    </a:solidFill>
                  </a:rPr>
                  <a:t>モデル</a:t>
                </a:r>
                <a:r>
                  <a:rPr lang="en-US" altLang="ja-JP" sz="2400" dirty="0">
                    <a:solidFill>
                      <a:srgbClr val="FF0000"/>
                    </a:solidFill>
                  </a:rPr>
                  <a:t>(DIF</a:t>
                </a:r>
                <a:r>
                  <a:rPr lang="ja-JP" altLang="en-US" sz="2400">
                    <a:solidFill>
                      <a:srgbClr val="FF0000"/>
                    </a:solidFill>
                  </a:rPr>
                  <a:t>を考慮しない</a:t>
                </a:r>
                <a:r>
                  <a:rPr lang="en-US" altLang="ja-JP" sz="2400" dirty="0">
                    <a:solidFill>
                      <a:srgbClr val="FF0000"/>
                    </a:solidFill>
                  </a:rPr>
                  <a:t>)</a:t>
                </a:r>
                <a:endParaRPr kumimoji="1" lang="ja-JP" altLang="en-US" sz="2400">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4928A053-6F07-8C42-8DFF-B3C8C08C15A4}"/>
                  </a:ext>
                </a:extLst>
              </p:cNvPr>
              <p:cNvSpPr>
                <a:spLocks noGrp="1" noRot="1" noChangeAspect="1" noMove="1" noResize="1" noEditPoints="1" noAdjustHandles="1" noChangeArrowheads="1" noChangeShapeType="1" noTextEdit="1"/>
              </p:cNvSpPr>
              <p:nvPr>
                <p:ph idx="1"/>
              </p:nvPr>
            </p:nvSpPr>
            <p:spPr>
              <a:blipFill>
                <a:blip r:embed="rId3"/>
                <a:stretch>
                  <a:fillRect l="-965" t="-2616" r="-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111687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18309</TotalTime>
  <Words>1276</Words>
  <Application>Microsoft Macintosh PowerPoint</Application>
  <PresentationFormat>ワイド画面</PresentationFormat>
  <Paragraphs>114</Paragraphs>
  <Slides>16</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游ゴシック Light</vt:lpstr>
      <vt:lpstr>Arial</vt:lpstr>
      <vt:lpstr>Cambria Math</vt:lpstr>
      <vt:lpstr>Office テーマ</vt:lpstr>
      <vt:lpstr>進捗報告</vt:lpstr>
      <vt:lpstr>やったこと</vt:lpstr>
      <vt:lpstr>読んだ論文</vt:lpstr>
      <vt:lpstr>概要</vt:lpstr>
      <vt:lpstr>概要</vt:lpstr>
      <vt:lpstr>ファセットモデルとその拡張</vt:lpstr>
      <vt:lpstr>ファセットモデルとその拡張</vt:lpstr>
      <vt:lpstr>混合ファセットモデル</vt:lpstr>
      <vt:lpstr>混合ファセットモデル</vt:lpstr>
      <vt:lpstr>混合ファセットモデル</vt:lpstr>
      <vt:lpstr>混合ファセットモデル</vt:lpstr>
      <vt:lpstr>研究による結果</vt:lpstr>
      <vt:lpstr>研究による結果</vt:lpstr>
      <vt:lpstr>考察</vt:lpstr>
      <vt:lpstr>課題</vt:lpstr>
      <vt:lpstr>今週やること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林 真由</dc:creator>
  <cp:lastModifiedBy>林 真由</cp:lastModifiedBy>
  <cp:revision>30</cp:revision>
  <dcterms:created xsi:type="dcterms:W3CDTF">2021-04-30T09:01:52Z</dcterms:created>
  <dcterms:modified xsi:type="dcterms:W3CDTF">2021-05-13T07:37:17Z</dcterms:modified>
</cp:coreProperties>
</file>