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6"/>
    <p:restoredTop sz="78236"/>
  </p:normalViewPr>
  <p:slideViewPr>
    <p:cSldViewPr snapToGrid="0" snapToObjects="1">
      <p:cViewPr varScale="1">
        <p:scale>
          <a:sx n="131" d="100"/>
          <a:sy n="131" d="100"/>
        </p:scale>
        <p:origin x="11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2E9E5-769A-7A4E-BEF3-FBE62B3B5DEA}" type="datetimeFigureOut">
              <a:rPr kumimoji="1" lang="ja-JP" altLang="en-US" smtClean="0"/>
              <a:t>2021/5/15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3A965-DA07-5740-AD03-32230D64AE8E}" type="slidenum">
              <a:rPr kumimoji="1" lang="ja-JP" altLang="en-US" smtClean="0"/>
              <a:t>‹#›</a:t>
            </a:fld>
            <a:endParaRPr kumimoji="1" lang="ja-JP" altLang="en-US"/>
          </a:p>
        </p:txBody>
      </p:sp>
    </p:spTree>
    <p:extLst>
      <p:ext uri="{BB962C8B-B14F-4D97-AF65-F5344CB8AC3E}">
        <p14:creationId xmlns:p14="http://schemas.microsoft.com/office/powerpoint/2010/main" val="33157831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a:t>評価者の時間的または受験者間の重症度の違いは</a:t>
            </a:r>
            <a:r>
              <a:rPr lang="en-US" altLang="ja-JP" dirty="0"/>
              <a:t>DRF</a:t>
            </a:r>
            <a:r>
              <a:rPr lang="ja-JP" altLang="ja-JP"/>
              <a:t>の現れであり、正確性と公平性に影響を与え、</a:t>
            </a:r>
            <a:r>
              <a:rPr lang="en-US" altLang="ja-JP" dirty="0"/>
              <a:t>MFRM</a:t>
            </a:r>
            <a:r>
              <a:rPr lang="ja-JP" altLang="ja-JP"/>
              <a:t>における評価者不変の仮定に反する可能性がある。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3</a:t>
            </a:fld>
            <a:endParaRPr kumimoji="1" lang="ja-JP" altLang="en-US"/>
          </a:p>
        </p:txBody>
      </p:sp>
    </p:spTree>
    <p:extLst>
      <p:ext uri="{BB962C8B-B14F-4D97-AF65-F5344CB8AC3E}">
        <p14:creationId xmlns:p14="http://schemas.microsoft.com/office/powerpoint/2010/main" val="259447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MFRM(</a:t>
            </a:r>
            <a:r>
              <a:rPr kumimoji="1" lang="ja-JP" altLang="en-US"/>
              <a:t>多面的</a:t>
            </a:r>
            <a:r>
              <a:rPr kumimoji="1" lang="en-US" altLang="ja-JP" dirty="0"/>
              <a:t>Rasch</a:t>
            </a:r>
            <a:r>
              <a:rPr kumimoji="1" lang="ja-JP" altLang="en-US"/>
              <a:t>測定</a:t>
            </a:r>
            <a:r>
              <a:rPr kumimoji="1" lang="en-US" altLang="ja-JP" dirty="0"/>
              <a:t>)</a:t>
            </a:r>
            <a:r>
              <a:rPr kumimoji="1" lang="ja-JP" altLang="en-US"/>
              <a:t>モデル</a:t>
            </a:r>
            <a:endParaRPr kumimoji="1" lang="en-US" altLang="ja-JP" dirty="0"/>
          </a:p>
          <a:p>
            <a:endParaRPr kumimoji="1" lang="en-US" altLang="ja-JP" dirty="0"/>
          </a:p>
          <a:p>
            <a:r>
              <a:rPr kumimoji="1" lang="ja-JP" altLang="ja-JP" sz="1200" kern="1200">
                <a:solidFill>
                  <a:schemeClr val="tx1"/>
                </a:solidFill>
                <a:effectLst/>
                <a:latin typeface="+mn-lt"/>
                <a:ea typeface="+mn-ea"/>
                <a:cs typeface="+mn-cs"/>
              </a:rPr>
              <a:t>評価者の厳しさの安定性を評価するために，階層的線形モデル（</a:t>
            </a:r>
            <a:r>
              <a:rPr kumimoji="1" lang="en-US" altLang="ja-JP" sz="1200" kern="1200" dirty="0">
                <a:solidFill>
                  <a:schemeClr val="tx1"/>
                </a:solidFill>
                <a:effectLst/>
                <a:latin typeface="+mn-lt"/>
                <a:ea typeface="+mn-ea"/>
                <a:cs typeface="+mn-cs"/>
              </a:rPr>
              <a:t>HLM</a:t>
            </a:r>
            <a:r>
              <a:rPr kumimoji="1" lang="ja-JP" altLang="ja-JP" sz="1200" kern="1200">
                <a:solidFill>
                  <a:schemeClr val="tx1"/>
                </a:solidFill>
                <a:effectLst/>
                <a:latin typeface="+mn-lt"/>
                <a:ea typeface="+mn-ea"/>
                <a:cs typeface="+mn-cs"/>
              </a:rPr>
              <a:t>）を用いて，試験サイクル間の反復測定成長モデルを実施した</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4</a:t>
            </a:fld>
            <a:endParaRPr kumimoji="1" lang="ja-JP" altLang="en-US"/>
          </a:p>
        </p:txBody>
      </p:sp>
    </p:spTree>
    <p:extLst>
      <p:ext uri="{BB962C8B-B14F-4D97-AF65-F5344CB8AC3E}">
        <p14:creationId xmlns:p14="http://schemas.microsoft.com/office/powerpoint/2010/main" val="1770443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試験は、いくつかの広範なカテゴリーの実践をカバーする標準化された臨床シナリオで構成されています</a:t>
            </a:r>
            <a:r>
              <a:rPr lang="ja-JP" altLang="ja-JP">
                <a:effectLst/>
              </a:rPr>
              <a:t> </a:t>
            </a:r>
            <a:endParaRPr lang="en-US" altLang="ja-JP" dirty="0">
              <a:effectLst/>
            </a:endParaRPr>
          </a:p>
          <a:p>
            <a:endParaRPr lang="en-US" altLang="ja-JP" dirty="0">
              <a:effectLst/>
            </a:endParaRPr>
          </a:p>
          <a:p>
            <a:r>
              <a:rPr kumimoji="1" lang="ja-JP" altLang="ja-JP" sz="1200" kern="1200">
                <a:solidFill>
                  <a:schemeClr val="tx1"/>
                </a:solidFill>
                <a:effectLst/>
                <a:latin typeface="+mn-lt"/>
                <a:ea typeface="+mn-ea"/>
                <a:cs typeface="+mn-cs"/>
              </a:rPr>
              <a:t>オペレーショナル・スコアリングに使用される</a:t>
            </a:r>
            <a:r>
              <a:rPr kumimoji="1" lang="en-US" altLang="ja-JP" sz="1200" kern="1200" dirty="0">
                <a:solidFill>
                  <a:schemeClr val="tx1"/>
                </a:solidFill>
                <a:effectLst/>
                <a:latin typeface="+mn-lt"/>
                <a:ea typeface="+mn-ea"/>
                <a:cs typeface="+mn-cs"/>
              </a:rPr>
              <a:t>MFRM</a:t>
            </a:r>
            <a:r>
              <a:rPr kumimoji="1" lang="ja-JP" altLang="ja-JP" sz="1200" kern="1200">
                <a:solidFill>
                  <a:schemeClr val="tx1"/>
                </a:solidFill>
                <a:effectLst/>
                <a:latin typeface="+mn-lt"/>
                <a:ea typeface="+mn-ea"/>
                <a:cs typeface="+mn-cs"/>
              </a:rPr>
              <a:t>モデルの式</a:t>
            </a:r>
            <a:r>
              <a:rPr lang="ja-JP" altLang="ja-JP">
                <a:effectLst/>
              </a:rPr>
              <a:t> </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1 - </a:t>
            </a:r>
            <a:r>
              <a:rPr kumimoji="1" lang="en-US" altLang="ja-JP" sz="1200" kern="1200" dirty="0" err="1">
                <a:solidFill>
                  <a:schemeClr val="tx1"/>
                </a:solidFill>
                <a:effectLst/>
                <a:latin typeface="+mn-lt"/>
                <a:ea typeface="+mn-ea"/>
                <a:cs typeface="+mn-cs"/>
              </a:rPr>
              <a:t>Pnlimk</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は、シナリオ</a:t>
            </a:r>
            <a:r>
              <a:rPr kumimoji="1" lang="en-US" altLang="ja-JP" sz="1200" kern="1200" dirty="0">
                <a:solidFill>
                  <a:schemeClr val="tx1"/>
                </a:solidFill>
                <a:effectLst/>
                <a:latin typeface="+mn-lt"/>
                <a:ea typeface="+mn-ea"/>
                <a:cs typeface="+mn-cs"/>
              </a:rPr>
              <a:t> l </a:t>
            </a:r>
            <a:r>
              <a:rPr kumimoji="1" lang="ja-JP" altLang="ja-JP" sz="1200" kern="1200">
                <a:solidFill>
                  <a:schemeClr val="tx1"/>
                </a:solidFill>
                <a:effectLst/>
                <a:latin typeface="+mn-lt"/>
                <a:ea typeface="+mn-ea"/>
                <a:cs typeface="+mn-cs"/>
              </a:rPr>
              <a:t>の基準</a:t>
            </a:r>
            <a:r>
              <a:rPr kumimoji="1" lang="en-US" altLang="ja-JP" sz="1200" kern="1200" dirty="0">
                <a:solidFill>
                  <a:schemeClr val="tx1"/>
                </a:solidFill>
                <a:effectLst/>
                <a:latin typeface="+mn-lt"/>
                <a:ea typeface="+mn-ea"/>
                <a:cs typeface="+mn-cs"/>
              </a:rPr>
              <a:t> </a:t>
            </a:r>
            <a:r>
              <a:rPr kumimoji="1" lang="en-US" altLang="ja-JP" sz="1200" kern="1200" dirty="0" err="1">
                <a:solidFill>
                  <a:schemeClr val="tx1"/>
                </a:solidFill>
                <a:effectLst/>
                <a:latin typeface="+mn-lt"/>
                <a:ea typeface="+mn-ea"/>
                <a:cs typeface="+mn-cs"/>
              </a:rPr>
              <a:t>i</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において、評価者</a:t>
            </a:r>
            <a:r>
              <a:rPr kumimoji="1" lang="en-US" altLang="ja-JP" sz="1200" kern="1200" dirty="0">
                <a:solidFill>
                  <a:schemeClr val="tx1"/>
                </a:solidFill>
                <a:effectLst/>
                <a:latin typeface="+mn-lt"/>
                <a:ea typeface="+mn-ea"/>
                <a:cs typeface="+mn-cs"/>
              </a:rPr>
              <a:t> m </a:t>
            </a:r>
            <a:r>
              <a:rPr kumimoji="1" lang="ja-JP" altLang="ja-JP" sz="1200" kern="1200">
                <a:solidFill>
                  <a:schemeClr val="tx1"/>
                </a:solidFill>
                <a:effectLst/>
                <a:latin typeface="+mn-lt"/>
                <a:ea typeface="+mn-ea"/>
                <a:cs typeface="+mn-cs"/>
              </a:rPr>
              <a:t>がカテゴリー</a:t>
            </a:r>
            <a:r>
              <a:rPr kumimoji="1" lang="en-US" altLang="ja-JP" sz="1200" kern="1200" dirty="0">
                <a:solidFill>
                  <a:schemeClr val="tx1"/>
                </a:solidFill>
                <a:effectLst/>
                <a:latin typeface="+mn-lt"/>
                <a:ea typeface="+mn-ea"/>
                <a:cs typeface="+mn-cs"/>
              </a:rPr>
              <a:t> k - 1 </a:t>
            </a:r>
            <a:r>
              <a:rPr kumimoji="1" lang="ja-JP" altLang="ja-JP" sz="1200" kern="1200">
                <a:solidFill>
                  <a:schemeClr val="tx1"/>
                </a:solidFill>
                <a:effectLst/>
                <a:latin typeface="+mn-lt"/>
                <a:ea typeface="+mn-ea"/>
                <a:cs typeface="+mn-cs"/>
              </a:rPr>
              <a:t>の人物</a:t>
            </a:r>
            <a:r>
              <a:rPr kumimoji="1" lang="en-US" altLang="ja-JP" sz="1200" kern="1200" dirty="0">
                <a:solidFill>
                  <a:schemeClr val="tx1"/>
                </a:solidFill>
                <a:effectLst/>
                <a:latin typeface="+mn-lt"/>
                <a:ea typeface="+mn-ea"/>
                <a:cs typeface="+mn-cs"/>
              </a:rPr>
              <a:t> n </a:t>
            </a:r>
            <a:r>
              <a:rPr kumimoji="1" lang="ja-JP" altLang="ja-JP" sz="1200" kern="1200">
                <a:solidFill>
                  <a:schemeClr val="tx1"/>
                </a:solidFill>
                <a:effectLst/>
                <a:latin typeface="+mn-lt"/>
                <a:ea typeface="+mn-ea"/>
                <a:cs typeface="+mn-cs"/>
              </a:rPr>
              <a:t>を採点する確率</a:t>
            </a:r>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Bn </a:t>
            </a:r>
            <a:r>
              <a:rPr kumimoji="1" lang="ja-JP" altLang="ja-JP" sz="1200" kern="1200">
                <a:solidFill>
                  <a:schemeClr val="tx1"/>
                </a:solidFill>
                <a:effectLst/>
                <a:latin typeface="+mn-lt"/>
                <a:ea typeface="+mn-ea"/>
                <a:cs typeface="+mn-cs"/>
              </a:rPr>
              <a:t>は、人物</a:t>
            </a:r>
            <a:r>
              <a:rPr kumimoji="1" lang="en-US" altLang="ja-JP" sz="1200" kern="1200" dirty="0">
                <a:solidFill>
                  <a:schemeClr val="tx1"/>
                </a:solidFill>
                <a:effectLst/>
                <a:latin typeface="+mn-lt"/>
                <a:ea typeface="+mn-ea"/>
                <a:cs typeface="+mn-cs"/>
              </a:rPr>
              <a:t> n </a:t>
            </a:r>
            <a:r>
              <a:rPr kumimoji="1" lang="ja-JP" altLang="ja-JP" sz="1200" kern="1200">
                <a:solidFill>
                  <a:schemeClr val="tx1"/>
                </a:solidFill>
                <a:effectLst/>
                <a:latin typeface="+mn-lt"/>
                <a:ea typeface="+mn-ea"/>
                <a:cs typeface="+mn-cs"/>
              </a:rPr>
              <a:t>の能力</a:t>
            </a:r>
          </a:p>
          <a:p>
            <a:r>
              <a:rPr kumimoji="1" lang="en-US" altLang="ja-JP" sz="1200" kern="1200" dirty="0" err="1">
                <a:solidFill>
                  <a:schemeClr val="tx1"/>
                </a:solidFill>
                <a:effectLst/>
                <a:latin typeface="+mn-lt"/>
                <a:ea typeface="+mn-ea"/>
                <a:cs typeface="+mn-cs"/>
              </a:rPr>
              <a:t>Sm</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m</a:t>
            </a:r>
            <a:r>
              <a:rPr kumimoji="1" lang="ja-JP" altLang="ja-JP" sz="1200" kern="1200">
                <a:solidFill>
                  <a:schemeClr val="tx1"/>
                </a:solidFill>
                <a:effectLst/>
                <a:latin typeface="+mn-lt"/>
                <a:ea typeface="+mn-ea"/>
                <a:cs typeface="+mn-cs"/>
              </a:rPr>
              <a:t>の厳しさ</a:t>
            </a:r>
          </a:p>
          <a:p>
            <a:r>
              <a:rPr kumimoji="1" lang="en-US" altLang="ja-JP" sz="1200" kern="1200" dirty="0">
                <a:solidFill>
                  <a:schemeClr val="tx1"/>
                </a:solidFill>
                <a:effectLst/>
                <a:latin typeface="+mn-lt"/>
                <a:ea typeface="+mn-ea"/>
                <a:cs typeface="+mn-cs"/>
              </a:rPr>
              <a:t>Cl</a:t>
            </a:r>
            <a:r>
              <a:rPr kumimoji="1" lang="ja-JP" altLang="ja-JP" sz="1200" kern="1200">
                <a:solidFill>
                  <a:schemeClr val="tx1"/>
                </a:solidFill>
                <a:effectLst/>
                <a:latin typeface="+mn-lt"/>
                <a:ea typeface="+mn-ea"/>
                <a:cs typeface="+mn-cs"/>
              </a:rPr>
              <a:t>は、シナリオ</a:t>
            </a:r>
            <a:r>
              <a:rPr kumimoji="1" lang="en-US" altLang="ja-JP" sz="1200" kern="1200" dirty="0">
                <a:solidFill>
                  <a:schemeClr val="tx1"/>
                </a:solidFill>
                <a:effectLst/>
                <a:latin typeface="+mn-lt"/>
                <a:ea typeface="+mn-ea"/>
                <a:cs typeface="+mn-cs"/>
              </a:rPr>
              <a:t>l</a:t>
            </a:r>
            <a:r>
              <a:rPr kumimoji="1" lang="ja-JP" altLang="ja-JP" sz="1200" kern="1200">
                <a:solidFill>
                  <a:schemeClr val="tx1"/>
                </a:solidFill>
                <a:effectLst/>
                <a:latin typeface="+mn-lt"/>
                <a:ea typeface="+mn-ea"/>
                <a:cs typeface="+mn-cs"/>
              </a:rPr>
              <a:t>の難易度</a:t>
            </a:r>
          </a:p>
          <a:p>
            <a:r>
              <a:rPr kumimoji="1" lang="en-US" altLang="ja-JP" sz="1200" kern="1200" dirty="0">
                <a:solidFill>
                  <a:schemeClr val="tx1"/>
                </a:solidFill>
                <a:effectLst/>
                <a:latin typeface="+mn-lt"/>
                <a:ea typeface="+mn-ea"/>
                <a:cs typeface="+mn-cs"/>
              </a:rPr>
              <a:t>Di</a:t>
            </a:r>
            <a:r>
              <a:rPr kumimoji="1" lang="ja-JP" altLang="ja-JP" sz="1200" kern="1200">
                <a:solidFill>
                  <a:schemeClr val="tx1"/>
                </a:solidFill>
                <a:effectLst/>
                <a:latin typeface="+mn-lt"/>
                <a:ea typeface="+mn-ea"/>
                <a:cs typeface="+mn-cs"/>
              </a:rPr>
              <a:t>は基準</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の難易度</a:t>
            </a:r>
          </a:p>
          <a:p>
            <a:r>
              <a:rPr kumimoji="1" lang="en-US" altLang="ja-JP" sz="1200" kern="1200" dirty="0" err="1">
                <a:solidFill>
                  <a:schemeClr val="tx1"/>
                </a:solidFill>
                <a:effectLst/>
                <a:latin typeface="+mn-lt"/>
                <a:ea typeface="+mn-ea"/>
                <a:cs typeface="+mn-cs"/>
              </a:rPr>
              <a:t>Fk</a:t>
            </a:r>
            <a:r>
              <a:rPr kumimoji="1" lang="ja-JP" altLang="ja-JP" sz="1200" kern="1200">
                <a:solidFill>
                  <a:schemeClr val="tx1"/>
                </a:solidFill>
                <a:effectLst/>
                <a:latin typeface="+mn-lt"/>
                <a:ea typeface="+mn-ea"/>
                <a:cs typeface="+mn-cs"/>
              </a:rPr>
              <a:t>はカテゴリー</a:t>
            </a:r>
            <a:r>
              <a:rPr kumimoji="1" lang="en-US" altLang="ja-JP" sz="1200" kern="1200" dirty="0">
                <a:solidFill>
                  <a:schemeClr val="tx1"/>
                </a:solidFill>
                <a:effectLst/>
                <a:latin typeface="+mn-lt"/>
                <a:ea typeface="+mn-ea"/>
                <a:cs typeface="+mn-cs"/>
              </a:rPr>
              <a:t>(k - 1)</a:t>
            </a:r>
            <a:r>
              <a:rPr kumimoji="1" lang="ja-JP" altLang="ja-JP" sz="1200" kern="1200">
                <a:solidFill>
                  <a:schemeClr val="tx1"/>
                </a:solidFill>
                <a:effectLst/>
                <a:latin typeface="+mn-lt"/>
                <a:ea typeface="+mn-ea"/>
                <a:cs typeface="+mn-cs"/>
              </a:rPr>
              <a:t>からカテゴリー</a:t>
            </a:r>
            <a:r>
              <a:rPr kumimoji="1" lang="en-US" altLang="ja-JP" sz="1200" kern="1200" dirty="0">
                <a:solidFill>
                  <a:schemeClr val="tx1"/>
                </a:solidFill>
                <a:effectLst/>
                <a:latin typeface="+mn-lt"/>
                <a:ea typeface="+mn-ea"/>
                <a:cs typeface="+mn-cs"/>
              </a:rPr>
              <a:t>k</a:t>
            </a:r>
            <a:r>
              <a:rPr kumimoji="1" lang="ja-JP" altLang="ja-JP" sz="1200" kern="1200">
                <a:solidFill>
                  <a:schemeClr val="tx1"/>
                </a:solidFill>
                <a:effectLst/>
                <a:latin typeface="+mn-lt"/>
                <a:ea typeface="+mn-ea"/>
                <a:cs typeface="+mn-cs"/>
              </a:rPr>
              <a:t>へのステップアップの難易度</a:t>
            </a:r>
          </a:p>
          <a:p>
            <a:endParaRPr kumimoji="1" lang="en-US"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a:t>
            </a:r>
            <a:r>
              <a:rPr kumimoji="1" lang="ja-JP" altLang="en-US" sz="1200" kern="1200">
                <a:solidFill>
                  <a:schemeClr val="tx1"/>
                </a:solidFill>
                <a:effectLst/>
                <a:latin typeface="+mn-lt"/>
                <a:ea typeface="+mn-ea"/>
                <a:cs typeface="+mn-cs"/>
              </a:rPr>
              <a:t>過去の実験</a:t>
            </a:r>
            <a:r>
              <a:rPr kumimoji="1" lang="en-US" altLang="ja-JP" sz="1200" kern="1200" dirty="0">
                <a:solidFill>
                  <a:schemeClr val="tx1"/>
                </a:solidFill>
                <a:effectLst/>
                <a:latin typeface="+mn-lt"/>
                <a:ea typeface="+mn-ea"/>
                <a:cs typeface="+mn-cs"/>
              </a:rPr>
              <a:t>] </a:t>
            </a:r>
          </a:p>
          <a:p>
            <a:r>
              <a:rPr kumimoji="1" lang="en-US" altLang="ja-JP" sz="1200" kern="1200" dirty="0" err="1">
                <a:solidFill>
                  <a:schemeClr val="tx1"/>
                </a:solidFill>
                <a:effectLst/>
                <a:latin typeface="+mn-lt"/>
                <a:ea typeface="+mn-ea"/>
                <a:cs typeface="+mn-cs"/>
              </a:rPr>
              <a:t>Myford</a:t>
            </a:r>
            <a:r>
              <a:rPr kumimoji="1" lang="en-US" altLang="ja-JP" sz="1200" kern="1200" dirty="0">
                <a:solidFill>
                  <a:schemeClr val="tx1"/>
                </a:solidFill>
                <a:effectLst/>
                <a:latin typeface="+mn-lt"/>
                <a:ea typeface="+mn-ea"/>
                <a:cs typeface="+mn-cs"/>
              </a:rPr>
              <a:t> and Wolfe (2009)</a:t>
            </a:r>
            <a:r>
              <a:rPr kumimoji="1" lang="ja-JP" altLang="ja-JP" sz="1200" kern="1200">
                <a:solidFill>
                  <a:schemeClr val="tx1"/>
                </a:solidFill>
                <a:effectLst/>
                <a:latin typeface="+mn-lt"/>
                <a:ea typeface="+mn-ea"/>
                <a:cs typeface="+mn-cs"/>
              </a:rPr>
              <a:t>は、負の</a:t>
            </a:r>
            <a:r>
              <a:rPr kumimoji="1" lang="ja-JP" altLang="en-US" sz="1200" kern="1200">
                <a:solidFill>
                  <a:schemeClr val="tx1"/>
                </a:solidFill>
                <a:effectLst/>
                <a:latin typeface="+mn-lt"/>
                <a:ea typeface="+mn-ea"/>
                <a:cs typeface="+mn-cs"/>
              </a:rPr>
              <a:t>残留期待相関</a:t>
            </a:r>
            <a:r>
              <a:rPr kumimoji="1" lang="en-US" altLang="ja-JP" sz="1200" kern="1200" dirty="0">
                <a:solidFill>
                  <a:schemeClr val="tx1"/>
                </a:solidFill>
                <a:effectLst/>
                <a:latin typeface="+mn-lt"/>
                <a:ea typeface="+mn-ea"/>
                <a:cs typeface="+mn-cs"/>
              </a:rPr>
              <a:t>(</a:t>
            </a:r>
            <a:r>
              <a:rPr kumimoji="1" lang="en-US" altLang="ja-JP" sz="1200" kern="1200" dirty="0" err="1">
                <a:solidFill>
                  <a:schemeClr val="tx1"/>
                </a:solidFill>
                <a:effectLst/>
                <a:latin typeface="+mn-lt"/>
                <a:ea typeface="+mn-ea"/>
                <a:cs typeface="+mn-cs"/>
              </a:rPr>
              <a:t>rres,exp</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で示される中心傾向を示す評価者の割合が少なく、時間の経過とともに増加する傾向があることを明らかにした。</a:t>
            </a:r>
            <a:r>
              <a:rPr lang="ja-JP" altLang="ja-JP">
                <a:effectLst/>
              </a:rPr>
              <a:t> </a:t>
            </a:r>
            <a:endParaRPr lang="en-US" altLang="ja-JP" dirty="0">
              <a:effectLst/>
            </a:endParaRPr>
          </a:p>
          <a:p>
            <a:r>
              <a:rPr kumimoji="1" lang="ja-JP" altLang="ja-JP" sz="1200" kern="1200">
                <a:solidFill>
                  <a:schemeClr val="tx1"/>
                </a:solidFill>
                <a:effectLst/>
                <a:latin typeface="+mn-lt"/>
                <a:ea typeface="+mn-ea"/>
                <a:cs typeface="+mn-cs"/>
              </a:rPr>
              <a:t>少数の評価者は評価スタイルの実質的な変化を示したかもしれないが、ほとんどの評価者は評価カテゴリーの使用においてより一時的な変動を示した。</a:t>
            </a:r>
            <a:r>
              <a:rPr lang="ja-JP" altLang="ja-JP">
                <a:effectLst/>
              </a:rPr>
              <a:t> </a:t>
            </a:r>
            <a:r>
              <a:rPr lang="en-US" altLang="ja-JP" dirty="0">
                <a:effectLst/>
              </a:rPr>
              <a:t>(p30)</a:t>
            </a:r>
          </a:p>
          <a:p>
            <a:r>
              <a:rPr kumimoji="1" lang="en-US" altLang="ja-JP" sz="1200" kern="1200" dirty="0" err="1">
                <a:solidFill>
                  <a:schemeClr val="tx1"/>
                </a:solidFill>
                <a:effectLst/>
                <a:latin typeface="+mn-lt"/>
                <a:ea typeface="+mn-ea"/>
                <a:cs typeface="+mn-cs"/>
              </a:rPr>
              <a:t>Harik</a:t>
            </a:r>
            <a:r>
              <a:rPr kumimoji="1" lang="ja-JP" altLang="ja-JP" sz="1200" kern="1200">
                <a:solidFill>
                  <a:schemeClr val="tx1"/>
                </a:solidFill>
                <a:effectLst/>
                <a:latin typeface="+mn-lt"/>
                <a:ea typeface="+mn-ea"/>
                <a:cs typeface="+mn-cs"/>
              </a:rPr>
              <a:t>ら</a:t>
            </a:r>
            <a:r>
              <a:rPr kumimoji="1" lang="en-US" altLang="ja-JP" sz="1200" kern="1200" dirty="0">
                <a:solidFill>
                  <a:schemeClr val="tx1"/>
                </a:solidFill>
                <a:effectLst/>
                <a:latin typeface="+mn-lt"/>
                <a:ea typeface="+mn-ea"/>
                <a:cs typeface="+mn-cs"/>
              </a:rPr>
              <a:t>(2009)</a:t>
            </a:r>
            <a:r>
              <a:rPr kumimoji="1" lang="ja-JP" altLang="ja-JP" sz="1200" kern="1200">
                <a:solidFill>
                  <a:schemeClr val="tx1"/>
                </a:solidFill>
                <a:effectLst/>
                <a:latin typeface="+mn-lt"/>
                <a:ea typeface="+mn-ea"/>
                <a:cs typeface="+mn-cs"/>
              </a:rPr>
              <a:t>は、すべての評価基準において、校正の有用性が時間の経過とともに低下するというわずかな傾向を見出した。</a:t>
            </a:r>
            <a:r>
              <a:rPr kumimoji="1" lang="en-US" altLang="ja-JP" sz="1200" kern="1200" dirty="0">
                <a:solidFill>
                  <a:schemeClr val="tx1"/>
                </a:solidFill>
                <a:effectLst/>
                <a:latin typeface="+mn-lt"/>
                <a:ea typeface="+mn-ea"/>
                <a:cs typeface="+mn-cs"/>
              </a:rPr>
              <a:t>3</a:t>
            </a:r>
            <a:r>
              <a:rPr kumimoji="1" lang="ja-JP" altLang="ja-JP" sz="1200" kern="1200">
                <a:solidFill>
                  <a:schemeClr val="tx1"/>
                </a:solidFill>
                <a:effectLst/>
                <a:latin typeface="+mn-lt"/>
                <a:ea typeface="+mn-ea"/>
                <a:cs typeface="+mn-cs"/>
              </a:rPr>
              <a:t>つの評価基準のうち</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つについては、調整は生の評価と比較して、評価者</a:t>
            </a:r>
            <a:r>
              <a:rPr kumimoji="1" lang="en-US" altLang="ja-JP" sz="1200" kern="1200" dirty="0">
                <a:solidFill>
                  <a:schemeClr val="tx1"/>
                </a:solidFill>
                <a:effectLst/>
                <a:latin typeface="+mn-lt"/>
                <a:ea typeface="+mn-ea"/>
                <a:cs typeface="+mn-cs"/>
              </a:rPr>
              <a:t>/</a:t>
            </a:r>
            <a:r>
              <a:rPr kumimoji="1" lang="ja-JP" altLang="ja-JP" sz="1200" kern="1200">
                <a:solidFill>
                  <a:schemeClr val="tx1"/>
                </a:solidFill>
                <a:effectLst/>
                <a:latin typeface="+mn-lt"/>
                <a:ea typeface="+mn-ea"/>
                <a:cs typeface="+mn-cs"/>
              </a:rPr>
              <a:t>症例ベースの誤差分散を減少させる効果を維持していたが、</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つの評価基準は</a:t>
            </a:r>
            <a:r>
              <a:rPr kumimoji="1" lang="en-US" altLang="ja-JP" sz="1200" kern="1200" dirty="0">
                <a:solidFill>
                  <a:schemeClr val="tx1"/>
                </a:solidFill>
                <a:effectLst/>
                <a:latin typeface="+mn-lt"/>
                <a:ea typeface="+mn-ea"/>
                <a:cs typeface="+mn-cs"/>
              </a:rPr>
              <a:t>5</a:t>
            </a:r>
            <a:r>
              <a:rPr kumimoji="1" lang="ja-JP" altLang="ja-JP" sz="1200" kern="1200">
                <a:solidFill>
                  <a:schemeClr val="tx1"/>
                </a:solidFill>
                <a:effectLst/>
                <a:latin typeface="+mn-lt"/>
                <a:ea typeface="+mn-ea"/>
                <a:cs typeface="+mn-cs"/>
              </a:rPr>
              <a:t>ヶ月目には生の評価と同等になり、もう</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つの評価基準は、効果が相殺されたときに評価者よりも症例の方がはるかに安定していることを示した</a:t>
            </a:r>
            <a:r>
              <a:rPr lang="ja-JP" altLang="ja-JP">
                <a:effectLst/>
              </a:rPr>
              <a:t> </a:t>
            </a:r>
            <a:endParaRPr lang="en-US" altLang="ja-JP" dirty="0">
              <a:effectLst/>
            </a:endParaRPr>
          </a:p>
          <a:p>
            <a:r>
              <a:rPr kumimoji="1" lang="en-US" altLang="ja-JP" sz="1200" kern="1200" dirty="0">
                <a:solidFill>
                  <a:schemeClr val="tx1"/>
                </a:solidFill>
                <a:effectLst/>
                <a:latin typeface="+mn-lt"/>
                <a:ea typeface="+mn-ea"/>
                <a:cs typeface="+mn-cs"/>
              </a:rPr>
              <a:t>O'Neill</a:t>
            </a:r>
            <a:r>
              <a:rPr kumimoji="1" lang="ja-JP" altLang="ja-JP" sz="1200" kern="1200">
                <a:solidFill>
                  <a:schemeClr val="tx1"/>
                </a:solidFill>
                <a:effectLst/>
                <a:latin typeface="+mn-lt"/>
                <a:ea typeface="+mn-ea"/>
                <a:cs typeface="+mn-cs"/>
              </a:rPr>
              <a:t>と</a:t>
            </a:r>
            <a:r>
              <a:rPr kumimoji="1" lang="en-US" altLang="ja-JP" sz="1200" kern="1200" dirty="0" err="1">
                <a:solidFill>
                  <a:schemeClr val="tx1"/>
                </a:solidFill>
                <a:effectLst/>
                <a:latin typeface="+mn-lt"/>
                <a:ea typeface="+mn-ea"/>
                <a:cs typeface="+mn-cs"/>
              </a:rPr>
              <a:t>Lunz</a:t>
            </a:r>
            <a:r>
              <a:rPr kumimoji="1" lang="en-US" altLang="ja-JP" sz="1200" kern="1200" dirty="0">
                <a:solidFill>
                  <a:schemeClr val="tx1"/>
                </a:solidFill>
                <a:effectLst/>
                <a:latin typeface="+mn-lt"/>
                <a:ea typeface="+mn-ea"/>
                <a:cs typeface="+mn-cs"/>
              </a:rPr>
              <a:t>(2000)</a:t>
            </a:r>
            <a:r>
              <a:rPr kumimoji="1" lang="ja-JP" altLang="ja-JP" sz="1200" kern="120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10</a:t>
            </a:r>
            <a:r>
              <a:rPr kumimoji="1" lang="ja-JP" altLang="ja-JP" sz="1200" kern="1200">
                <a:solidFill>
                  <a:schemeClr val="tx1"/>
                </a:solidFill>
                <a:effectLst/>
                <a:latin typeface="+mn-lt"/>
                <a:ea typeface="+mn-ea"/>
                <a:cs typeface="+mn-cs"/>
              </a:rPr>
              <a:t>年間に行われた</a:t>
            </a:r>
            <a:r>
              <a:rPr kumimoji="1" lang="en-US" altLang="ja-JP" sz="1200" kern="1200" dirty="0">
                <a:solidFill>
                  <a:schemeClr val="tx1"/>
                </a:solidFill>
                <a:effectLst/>
                <a:latin typeface="+mn-lt"/>
                <a:ea typeface="+mn-ea"/>
                <a:cs typeface="+mn-cs"/>
              </a:rPr>
              <a:t>17</a:t>
            </a:r>
            <a:r>
              <a:rPr kumimoji="1" lang="ja-JP" altLang="ja-JP" sz="1200" kern="1200">
                <a:solidFill>
                  <a:schemeClr val="tx1"/>
                </a:solidFill>
                <a:effectLst/>
                <a:latin typeface="+mn-lt"/>
                <a:ea typeface="+mn-ea"/>
                <a:cs typeface="+mn-cs"/>
              </a:rPr>
              <a:t>回の</a:t>
            </a:r>
            <a:r>
              <a:rPr kumimoji="1" lang="en-US" altLang="ja-JP" sz="1200" kern="1200" dirty="0" err="1">
                <a:solidFill>
                  <a:schemeClr val="tx1"/>
                </a:solidFill>
                <a:effectLst/>
                <a:latin typeface="+mn-lt"/>
                <a:ea typeface="+mn-ea"/>
                <a:cs typeface="+mn-cs"/>
              </a:rPr>
              <a:t>Histotechnician</a:t>
            </a:r>
            <a:r>
              <a:rPr kumimoji="1" lang="ja-JP" altLang="ja-JP" sz="1200" kern="1200">
                <a:solidFill>
                  <a:schemeClr val="tx1"/>
                </a:solidFill>
                <a:effectLst/>
                <a:latin typeface="+mn-lt"/>
                <a:ea typeface="+mn-ea"/>
                <a:cs typeface="+mn-cs"/>
              </a:rPr>
              <a:t>認定試験をプールして、重症度を縦断的に図示しました。通常、最初の重症度推定値が最も異なるが、</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人の評価者は時間の経過とともに徐々に重症度が下がっていくように見え、もう</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人の評価者は管理者間で重症度に一貫性がないことがわかった。</a:t>
            </a:r>
            <a:r>
              <a:rPr lang="ja-JP" altLang="ja-JP">
                <a:effectLst/>
              </a:rPr>
              <a:t> </a:t>
            </a:r>
            <a:endParaRPr lang="en-US" altLang="ja-JP" dirty="0">
              <a:effectLst/>
            </a:endParaRPr>
          </a:p>
          <a:p>
            <a:r>
              <a:rPr kumimoji="1" lang="en-US" altLang="ja-JP" sz="1200" kern="1200" dirty="0">
                <a:solidFill>
                  <a:schemeClr val="tx1"/>
                </a:solidFill>
                <a:effectLst/>
                <a:latin typeface="+mn-lt"/>
                <a:ea typeface="+mn-ea"/>
                <a:cs typeface="+mn-cs"/>
              </a:rPr>
              <a:t>McLaughlin</a:t>
            </a:r>
            <a:r>
              <a:rPr kumimoji="1" lang="ja-JP" altLang="ja-JP" sz="1200" kern="1200">
                <a:solidFill>
                  <a:schemeClr val="tx1"/>
                </a:solidFill>
                <a:effectLst/>
                <a:latin typeface="+mn-lt"/>
                <a:ea typeface="+mn-ea"/>
                <a:cs typeface="+mn-cs"/>
              </a:rPr>
              <a:t>ら（</a:t>
            </a:r>
            <a:r>
              <a:rPr kumimoji="1" lang="en-US" altLang="ja-JP" sz="1200" kern="1200" dirty="0">
                <a:solidFill>
                  <a:schemeClr val="tx1"/>
                </a:solidFill>
                <a:effectLst/>
                <a:latin typeface="+mn-lt"/>
                <a:ea typeface="+mn-ea"/>
                <a:cs typeface="+mn-cs"/>
              </a:rPr>
              <a:t>2009</a:t>
            </a:r>
            <a:r>
              <a:rPr kumimoji="1" lang="ja-JP" altLang="ja-JP" sz="1200" kern="120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Wolfe, </a:t>
            </a:r>
            <a:r>
              <a:rPr kumimoji="1" lang="en-US" altLang="ja-JP" sz="1200" kern="1200" dirty="0" err="1">
                <a:solidFill>
                  <a:schemeClr val="tx1"/>
                </a:solidFill>
                <a:effectLst/>
                <a:latin typeface="+mn-lt"/>
                <a:ea typeface="+mn-ea"/>
                <a:cs typeface="+mn-cs"/>
              </a:rPr>
              <a:t>Moulder</a:t>
            </a:r>
            <a:r>
              <a:rPr kumimoji="1" lang="en-US" altLang="ja-JP" sz="1200" kern="1200" dirty="0">
                <a:solidFill>
                  <a:schemeClr val="tx1"/>
                </a:solidFill>
                <a:effectLst/>
                <a:latin typeface="+mn-lt"/>
                <a:ea typeface="+mn-ea"/>
                <a:cs typeface="+mn-cs"/>
              </a:rPr>
              <a:t>, and </a:t>
            </a:r>
            <a:r>
              <a:rPr kumimoji="1" lang="en-US" altLang="ja-JP" sz="1200" kern="1200" dirty="0" err="1">
                <a:solidFill>
                  <a:schemeClr val="tx1"/>
                </a:solidFill>
                <a:effectLst/>
                <a:latin typeface="+mn-lt"/>
                <a:ea typeface="+mn-ea"/>
                <a:cs typeface="+mn-cs"/>
              </a:rPr>
              <a:t>Myford</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2001</a:t>
            </a:r>
            <a:r>
              <a:rPr kumimoji="1" lang="ja-JP" altLang="ja-JP" sz="1200" kern="1200">
                <a:solidFill>
                  <a:schemeClr val="tx1"/>
                </a:solidFill>
                <a:effectLst/>
                <a:latin typeface="+mn-lt"/>
                <a:ea typeface="+mn-ea"/>
                <a:cs typeface="+mn-cs"/>
              </a:rPr>
              <a:t>）とは異なり、時間経過に伴う適合度の変化ではなく、重症度の変化に基づいて練習効果や疲労効果を測定した。結果は、時間の経過とともに評価者の重症度が低下するという有意なドリフトを示した。</a:t>
            </a:r>
            <a:r>
              <a:rPr lang="ja-JP" altLang="ja-JP">
                <a:effectLst/>
              </a:rPr>
              <a:t> </a:t>
            </a:r>
            <a:endParaRPr lang="en-US" altLang="ja-JP" dirty="0">
              <a:effectLst/>
            </a:endParaRPr>
          </a:p>
          <a:p>
            <a:r>
              <a:rPr kumimoji="1" lang="en-US" altLang="ja-JP" sz="1200" kern="1200" dirty="0" err="1">
                <a:solidFill>
                  <a:schemeClr val="tx1"/>
                </a:solidFill>
                <a:effectLst/>
                <a:latin typeface="+mn-lt"/>
                <a:ea typeface="+mn-ea"/>
                <a:cs typeface="+mn-cs"/>
              </a:rPr>
              <a:t>Yeates</a:t>
            </a:r>
            <a:r>
              <a:rPr kumimoji="1" lang="ja-JP" altLang="ja-JP" sz="1200" kern="1200">
                <a:solidFill>
                  <a:schemeClr val="tx1"/>
                </a:solidFill>
                <a:effectLst/>
                <a:latin typeface="+mn-lt"/>
                <a:ea typeface="+mn-ea"/>
                <a:cs typeface="+mn-cs"/>
              </a:rPr>
              <a:t>ら（</a:t>
            </a:r>
            <a:r>
              <a:rPr kumimoji="1" lang="en-US" altLang="ja-JP" sz="1200" kern="1200" dirty="0">
                <a:solidFill>
                  <a:schemeClr val="tx1"/>
                </a:solidFill>
                <a:effectLst/>
                <a:latin typeface="+mn-lt"/>
                <a:ea typeface="+mn-ea"/>
                <a:cs typeface="+mn-cs"/>
              </a:rPr>
              <a:t>2013</a:t>
            </a:r>
            <a:r>
              <a:rPr kumimoji="1" lang="ja-JP" altLang="ja-JP" sz="1200" kern="1200">
                <a:solidFill>
                  <a:schemeClr val="tx1"/>
                </a:solidFill>
                <a:effectLst/>
                <a:latin typeface="+mn-lt"/>
                <a:ea typeface="+mn-ea"/>
                <a:cs typeface="+mn-cs"/>
              </a:rPr>
              <a:t>）は、順序効果に関する研究として、医師の臨床技能の評価を調査した。昇順でビデオを見た人のほうが、降順で見た人よりも高い評価を与えたことを明らかにした。</a:t>
            </a:r>
            <a:r>
              <a:rPr lang="ja-JP" altLang="ja-JP">
                <a:effectLst/>
              </a:rPr>
              <a:t> </a:t>
            </a:r>
            <a:endParaRPr lang="en-US" altLang="ja-JP" dirty="0">
              <a:effectLst/>
            </a:endParaRPr>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5</a:t>
            </a:fld>
            <a:endParaRPr kumimoji="1" lang="ja-JP" altLang="en-US"/>
          </a:p>
        </p:txBody>
      </p:sp>
    </p:spTree>
    <p:extLst>
      <p:ext uri="{BB962C8B-B14F-4D97-AF65-F5344CB8AC3E}">
        <p14:creationId xmlns:p14="http://schemas.microsoft.com/office/powerpoint/2010/main" val="920451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P50</a:t>
            </a:r>
          </a:p>
          <a:p>
            <a:r>
              <a:rPr kumimoji="1" lang="ja-JP" altLang="ja-JP" sz="1200" kern="1200">
                <a:solidFill>
                  <a:schemeClr val="tx1"/>
                </a:solidFill>
                <a:effectLst/>
                <a:latin typeface="+mn-lt"/>
                <a:ea typeface="+mn-ea"/>
                <a:cs typeface="+mn-cs"/>
              </a:rPr>
              <a:t>それぞれの厳しさの尺度は、レベル</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のデータとみなされ、レベル</a:t>
            </a:r>
            <a:r>
              <a:rPr kumimoji="1" lang="en-US" altLang="ja-JP" sz="1200" kern="1200" dirty="0">
                <a:solidFill>
                  <a:schemeClr val="tx1"/>
                </a:solidFill>
                <a:effectLst/>
                <a:latin typeface="+mn-lt"/>
                <a:ea typeface="+mn-ea"/>
                <a:cs typeface="+mn-cs"/>
              </a:rPr>
              <a:t>2</a:t>
            </a:r>
            <a:r>
              <a:rPr kumimoji="1" lang="ja-JP" altLang="ja-JP" sz="1200" kern="1200">
                <a:solidFill>
                  <a:schemeClr val="tx1"/>
                </a:solidFill>
                <a:effectLst/>
                <a:latin typeface="+mn-lt"/>
                <a:ea typeface="+mn-ea"/>
                <a:cs typeface="+mn-cs"/>
              </a:rPr>
              <a:t>の評価者</a:t>
            </a:r>
            <a:r>
              <a:rPr kumimoji="1" lang="ja-JP" altLang="en-US" sz="1200" kern="1200">
                <a:solidFill>
                  <a:schemeClr val="tx1"/>
                </a:solidFill>
                <a:effectLst/>
                <a:latin typeface="+mn-lt"/>
                <a:ea typeface="+mn-ea"/>
                <a:cs typeface="+mn-cs"/>
              </a:rPr>
              <a:t>と</a:t>
            </a:r>
            <a:r>
              <a:rPr kumimoji="1" lang="ja-JP" altLang="ja-JP" sz="1200" kern="1200">
                <a:solidFill>
                  <a:schemeClr val="tx1"/>
                </a:solidFill>
                <a:effectLst/>
                <a:latin typeface="+mn-lt"/>
                <a:ea typeface="+mn-ea"/>
                <a:cs typeface="+mn-cs"/>
              </a:rPr>
              <a:t>入れ子</a:t>
            </a:r>
            <a:r>
              <a:rPr kumimoji="1" lang="ja-JP" altLang="en-US" sz="1200" kern="1200">
                <a:solidFill>
                  <a:schemeClr val="tx1"/>
                </a:solidFill>
                <a:effectLst/>
                <a:latin typeface="+mn-lt"/>
                <a:ea typeface="+mn-ea"/>
                <a:cs typeface="+mn-cs"/>
              </a:rPr>
              <a:t>の関係</a:t>
            </a:r>
            <a:r>
              <a:rPr kumimoji="1" lang="ja-JP" altLang="ja-JP" sz="1200" kern="1200">
                <a:solidFill>
                  <a:schemeClr val="tx1"/>
                </a:solidFill>
                <a:effectLst/>
                <a:latin typeface="+mn-lt"/>
                <a:ea typeface="+mn-ea"/>
                <a:cs typeface="+mn-cs"/>
              </a:rPr>
              <a:t>になっていました。</a:t>
            </a:r>
            <a:r>
              <a:rPr lang="ja-JP" altLang="ja-JP">
                <a:effectLst/>
              </a:rPr>
              <a:t> </a:t>
            </a:r>
            <a:endParaRPr lang="en-US" altLang="ja-JP" dirty="0">
              <a:effectLst/>
            </a:endParaRPr>
          </a:p>
          <a:p>
            <a:endParaRPr kumimoji="1" lang="en-US" altLang="ja-JP" dirty="0"/>
          </a:p>
          <a:p>
            <a:r>
              <a:rPr kumimoji="1" lang="ja-JP" altLang="ja-JP" sz="1200" kern="1200">
                <a:solidFill>
                  <a:schemeClr val="tx1"/>
                </a:solidFill>
                <a:effectLst/>
                <a:latin typeface="+mn-lt"/>
                <a:ea typeface="+mn-ea"/>
                <a:cs typeface="+mn-cs"/>
              </a:rPr>
              <a:t>個々の結果が得られます。</a:t>
            </a:r>
            <a:r>
              <a:rPr kumimoji="1" lang="en-US" altLang="ja-JP" sz="1200" kern="1200" dirty="0" err="1">
                <a:solidFill>
                  <a:schemeClr val="tx1"/>
                </a:solidFill>
                <a:effectLst/>
                <a:latin typeface="+mn-lt"/>
                <a:ea typeface="+mn-ea"/>
                <a:cs typeface="+mn-cs"/>
              </a:rPr>
              <a:t>Raudenbush</a:t>
            </a:r>
            <a:r>
              <a:rPr kumimoji="1" lang="ja-JP" altLang="ja-JP"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Bryk</a:t>
            </a:r>
            <a:r>
              <a:rPr kumimoji="1" lang="ja-JP" altLang="ja-JP" sz="1200" kern="1200">
                <a:solidFill>
                  <a:schemeClr val="tx1"/>
                </a:solidFill>
                <a:effectLst/>
                <a:latin typeface="+mn-lt"/>
                <a:ea typeface="+mn-ea"/>
                <a:cs typeface="+mn-cs"/>
              </a:rPr>
              <a:t>は、時点をまたいで観測値を入れ子にすることで、観測値の数が異なったり、人によって観測値の間隔が異なったりすると述べています。</a:t>
            </a:r>
            <a:r>
              <a:rPr lang="ja-JP" altLang="ja-JP">
                <a:effectLst/>
              </a:rPr>
              <a:t> </a:t>
            </a:r>
            <a:endParaRPr lang="en-US" altLang="ja-JP" dirty="0">
              <a:effectLst/>
            </a:endParaRPr>
          </a:p>
          <a:p>
            <a:endParaRPr kumimoji="1" lang="en-US" altLang="ja-JP" dirty="0"/>
          </a:p>
          <a:p>
            <a:r>
              <a:rPr kumimoji="1" lang="ja-JP" altLang="ja-JP" sz="1200" kern="1200">
                <a:solidFill>
                  <a:schemeClr val="tx1"/>
                </a:solidFill>
                <a:effectLst/>
                <a:latin typeface="+mn-lt"/>
                <a:ea typeface="+mn-ea"/>
                <a:cs typeface="+mn-cs"/>
              </a:rPr>
              <a:t>厳しさ</a:t>
            </a:r>
            <a:r>
              <a:rPr kumimoji="1" lang="en-US" altLang="ja-JP" sz="1200" kern="1200" dirty="0">
                <a:solidFill>
                  <a:schemeClr val="tx1"/>
                </a:solidFill>
                <a:effectLst/>
                <a:latin typeface="+mn-lt"/>
                <a:ea typeface="+mn-ea"/>
                <a:cs typeface="+mn-cs"/>
              </a:rPr>
              <a:t>𝑗𝑖</a:t>
            </a:r>
            <a:r>
              <a:rPr kumimoji="1" lang="ja-JP" altLang="ja-JP" sz="1200" kern="1200">
                <a:solidFill>
                  <a:schemeClr val="tx1"/>
                </a:solidFill>
                <a:effectLst/>
                <a:latin typeface="+mn-lt"/>
                <a:ea typeface="+mn-ea"/>
                <a:cs typeface="+mn-cs"/>
              </a:rPr>
              <a:t>は、時刻</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の厳しさ、</a:t>
            </a:r>
            <a:r>
              <a:rPr kumimoji="1" lang="en-US" altLang="ja-JP" sz="1200" kern="1200" dirty="0">
                <a:solidFill>
                  <a:schemeClr val="tx1"/>
                </a:solidFill>
                <a:effectLst/>
                <a:latin typeface="+mn-lt"/>
                <a:ea typeface="+mn-ea"/>
                <a:cs typeface="+mn-cs"/>
              </a:rPr>
              <a:t>π0j</a:t>
            </a:r>
            <a:r>
              <a:rPr kumimoji="1" lang="ja-JP" altLang="ja-JP" sz="1200" kern="1200">
                <a:solidFill>
                  <a:schemeClr val="tx1"/>
                </a:solidFill>
                <a:effectLst/>
                <a:latin typeface="+mn-lt"/>
                <a:ea typeface="+mn-ea"/>
                <a:cs typeface="+mn-cs"/>
              </a:rPr>
              <a:t>は、</a:t>
            </a:r>
            <a:r>
              <a:rPr kumimoji="1" lang="en-US" altLang="ja-JP" sz="1200" kern="1200" dirty="0">
                <a:solidFill>
                  <a:schemeClr val="tx1"/>
                </a:solidFill>
                <a:effectLst/>
                <a:latin typeface="+mn-lt"/>
                <a:ea typeface="+mn-ea"/>
                <a:cs typeface="+mn-cs"/>
              </a:rPr>
              <a:t>𝑎𝑗𝑖=0</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の初期の厳しさ。</a:t>
            </a:r>
          </a:p>
          <a:p>
            <a:r>
              <a:rPr kumimoji="1" lang="ja-JP" altLang="ja-JP" sz="1200" kern="1200">
                <a:solidFill>
                  <a:schemeClr val="tx1"/>
                </a:solidFill>
                <a:effectLst/>
                <a:latin typeface="+mn-lt"/>
                <a:ea typeface="+mn-ea"/>
                <a:cs typeface="+mn-cs"/>
              </a:rPr>
              <a:t>π</a:t>
            </a:r>
            <a:r>
              <a:rPr kumimoji="1" lang="en-US" altLang="ja-JP" sz="1200" kern="1200" dirty="0">
                <a:solidFill>
                  <a:schemeClr val="tx1"/>
                </a:solidFill>
                <a:effectLst/>
                <a:latin typeface="+mn-lt"/>
                <a:ea typeface="+mn-ea"/>
                <a:cs typeface="+mn-cs"/>
              </a:rPr>
              <a:t>1j</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のシビアリティの傾き（変化）である。</a:t>
            </a:r>
          </a:p>
          <a:p>
            <a:r>
              <a:rPr kumimoji="1" lang="en-US" altLang="ja-JP" sz="1200" kern="1200" dirty="0">
                <a:solidFill>
                  <a:schemeClr val="tx1"/>
                </a:solidFill>
                <a:effectLst/>
                <a:latin typeface="+mn-lt"/>
                <a:ea typeface="+mn-ea"/>
                <a:cs typeface="+mn-cs"/>
              </a:rPr>
              <a:t>𝑎𝑗𝑖</a:t>
            </a:r>
            <a:r>
              <a:rPr kumimoji="1" lang="ja-JP" altLang="ja-JP" sz="1200" kern="1200">
                <a:solidFill>
                  <a:schemeClr val="tx1"/>
                </a:solidFill>
                <a:effectLst/>
                <a:latin typeface="+mn-lt"/>
                <a:ea typeface="+mn-ea"/>
                <a:cs typeface="+mn-cs"/>
              </a:rPr>
              <a:t>は、時刻</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の試験サイクル。</a:t>
            </a:r>
          </a:p>
          <a:p>
            <a:r>
              <a:rPr kumimoji="1" lang="en-US" altLang="ja-JP" sz="1200" kern="1200" dirty="0">
                <a:solidFill>
                  <a:schemeClr val="tx1"/>
                </a:solidFill>
                <a:effectLst/>
                <a:latin typeface="+mn-lt"/>
                <a:ea typeface="+mn-ea"/>
                <a:cs typeface="+mn-cs"/>
              </a:rPr>
              <a:t>𝑒𝑗𝑖</a:t>
            </a:r>
            <a:r>
              <a:rPr kumimoji="1" lang="ja-JP" altLang="ja-JP" sz="1200" kern="1200">
                <a:solidFill>
                  <a:schemeClr val="tx1"/>
                </a:solidFill>
                <a:effectLst/>
                <a:latin typeface="+mn-lt"/>
                <a:ea typeface="+mn-ea"/>
                <a:cs typeface="+mn-cs"/>
              </a:rPr>
              <a:t>は、時刻</a:t>
            </a:r>
            <a:r>
              <a:rPr kumimoji="1" lang="en-US" altLang="ja-JP" sz="1200" kern="1200" dirty="0" err="1">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における評価者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の重症度の説明できない分散である。</a:t>
            </a:r>
          </a:p>
          <a:p>
            <a:r>
              <a:rPr kumimoji="1" lang="ja-JP" altLang="ja-JP" sz="1200" kern="1200">
                <a:solidFill>
                  <a:schemeClr val="tx1"/>
                </a:solidFill>
                <a:effectLst/>
                <a:latin typeface="+mn-lt"/>
                <a:ea typeface="+mn-ea"/>
                <a:cs typeface="+mn-cs"/>
              </a:rPr>
              <a:t>β</a:t>
            </a:r>
            <a:r>
              <a:rPr kumimoji="1" lang="en-US" altLang="ja-JP" sz="1200" kern="1200" dirty="0">
                <a:solidFill>
                  <a:schemeClr val="tx1"/>
                </a:solidFill>
                <a:effectLst/>
                <a:latin typeface="+mn-lt"/>
                <a:ea typeface="+mn-ea"/>
                <a:cs typeface="+mn-cs"/>
              </a:rPr>
              <a:t>00</a:t>
            </a:r>
            <a:r>
              <a:rPr kumimoji="1" lang="ja-JP" altLang="ja-JP" sz="1200" kern="1200">
                <a:solidFill>
                  <a:schemeClr val="tx1"/>
                </a:solidFill>
                <a:effectLst/>
                <a:latin typeface="+mn-lt"/>
                <a:ea typeface="+mn-ea"/>
                <a:cs typeface="+mn-cs"/>
              </a:rPr>
              <a:t>は評価者の重症度の大平均。</a:t>
            </a:r>
          </a:p>
          <a:p>
            <a:r>
              <a:rPr kumimoji="1" lang="en-US" altLang="ja-JP" sz="1200" kern="1200" dirty="0">
                <a:solidFill>
                  <a:schemeClr val="tx1"/>
                </a:solidFill>
                <a:effectLst/>
                <a:latin typeface="+mn-lt"/>
                <a:ea typeface="+mn-ea"/>
                <a:cs typeface="+mn-cs"/>
              </a:rPr>
              <a:t>𝑟0j</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の固有の重症度成分。</a:t>
            </a:r>
          </a:p>
          <a:p>
            <a:r>
              <a:rPr kumimoji="1" lang="ja-JP" altLang="ja-JP" sz="1200" kern="1200">
                <a:solidFill>
                  <a:schemeClr val="tx1"/>
                </a:solidFill>
                <a:effectLst/>
                <a:latin typeface="+mn-lt"/>
                <a:ea typeface="+mn-ea"/>
                <a:cs typeface="+mn-cs"/>
              </a:rPr>
              <a:t>β</a:t>
            </a:r>
            <a:r>
              <a:rPr kumimoji="1" lang="en-US" altLang="ja-JP" sz="1200" kern="1200" dirty="0">
                <a:solidFill>
                  <a:schemeClr val="tx1"/>
                </a:solidFill>
                <a:effectLst/>
                <a:latin typeface="+mn-lt"/>
                <a:ea typeface="+mn-ea"/>
                <a:cs typeface="+mn-cs"/>
              </a:rPr>
              <a:t>10</a:t>
            </a:r>
            <a:r>
              <a:rPr kumimoji="1" lang="ja-JP" altLang="ja-JP" sz="1200" kern="1200">
                <a:solidFill>
                  <a:schemeClr val="tx1"/>
                </a:solidFill>
                <a:effectLst/>
                <a:latin typeface="+mn-lt"/>
                <a:ea typeface="+mn-ea"/>
                <a:cs typeface="+mn-cs"/>
              </a:rPr>
              <a:t>は評価者の重症度に対する試験サイクルの傾き（効果）の大平均、そして</a:t>
            </a:r>
          </a:p>
          <a:p>
            <a:r>
              <a:rPr kumimoji="1" lang="en-US" altLang="ja-JP" sz="1200" kern="1200" dirty="0">
                <a:solidFill>
                  <a:schemeClr val="tx1"/>
                </a:solidFill>
                <a:effectLst/>
                <a:latin typeface="+mn-lt"/>
                <a:ea typeface="+mn-ea"/>
                <a:cs typeface="+mn-cs"/>
              </a:rPr>
              <a:t>𝑟1j</a:t>
            </a:r>
            <a:r>
              <a:rPr kumimoji="1" lang="ja-JP" altLang="ja-JP" sz="1200" kern="1200">
                <a:solidFill>
                  <a:schemeClr val="tx1"/>
                </a:solidFill>
                <a:effectLst/>
                <a:latin typeface="+mn-lt"/>
                <a:ea typeface="+mn-ea"/>
                <a:cs typeface="+mn-cs"/>
              </a:rPr>
              <a:t>は、評価者</a:t>
            </a:r>
            <a:r>
              <a:rPr kumimoji="1" lang="en-US" altLang="ja-JP" sz="1200" kern="1200" dirty="0">
                <a:solidFill>
                  <a:schemeClr val="tx1"/>
                </a:solidFill>
                <a:effectLst/>
                <a:latin typeface="+mn-lt"/>
                <a:ea typeface="+mn-ea"/>
                <a:cs typeface="+mn-cs"/>
              </a:rPr>
              <a:t>j</a:t>
            </a:r>
            <a:r>
              <a:rPr kumimoji="1" lang="ja-JP" altLang="ja-JP" sz="1200" kern="1200">
                <a:solidFill>
                  <a:schemeClr val="tx1"/>
                </a:solidFill>
                <a:effectLst/>
                <a:latin typeface="+mn-lt"/>
                <a:ea typeface="+mn-ea"/>
                <a:cs typeface="+mn-cs"/>
              </a:rPr>
              <a:t>の重症度に対する試験サイクルの固有の傾き（効果）である。</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このモデルでは、レベル</a:t>
            </a:r>
            <a:r>
              <a:rPr kumimoji="1" lang="en-US" altLang="ja-JP" sz="1200" kern="1200" dirty="0">
                <a:solidFill>
                  <a:schemeClr val="tx1"/>
                </a:solidFill>
                <a:effectLst/>
                <a:latin typeface="+mn-lt"/>
                <a:ea typeface="+mn-ea"/>
                <a:cs typeface="+mn-cs"/>
              </a:rPr>
              <a:t>1</a:t>
            </a:r>
            <a:r>
              <a:rPr kumimoji="1" lang="ja-JP" altLang="ja-JP" sz="1200" kern="1200">
                <a:solidFill>
                  <a:schemeClr val="tx1"/>
                </a:solidFill>
                <a:effectLst/>
                <a:latin typeface="+mn-lt"/>
                <a:ea typeface="+mn-ea"/>
                <a:cs typeface="+mn-cs"/>
              </a:rPr>
              <a:t>の誤差は平均</a:t>
            </a:r>
            <a:r>
              <a:rPr kumimoji="1" lang="en-US" altLang="ja-JP" sz="1200" kern="1200" dirty="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、一定の分散</a:t>
            </a:r>
            <a:r>
              <a:rPr kumimoji="1" lang="en-US" altLang="ja-JP" sz="1200" kern="1200" dirty="0">
                <a:solidFill>
                  <a:schemeClr val="tx1"/>
                </a:solidFill>
                <a:effectLst/>
                <a:latin typeface="+mn-lt"/>
                <a:ea typeface="+mn-ea"/>
                <a:cs typeface="+mn-cs"/>
              </a:rPr>
              <a:t>𝜎2</a:t>
            </a:r>
            <a:r>
              <a:rPr kumimoji="1" lang="ja-JP" altLang="ja-JP" sz="1200" kern="1200">
                <a:solidFill>
                  <a:schemeClr val="tx1"/>
                </a:solidFill>
                <a:effectLst/>
                <a:latin typeface="+mn-lt"/>
                <a:ea typeface="+mn-ea"/>
                <a:cs typeface="+mn-cs"/>
              </a:rPr>
              <a:t>を持つ正規分布であり、ランダム効果である</a:t>
            </a:r>
            <a:r>
              <a:rPr kumimoji="1" lang="en-US" altLang="ja-JP" sz="1200" kern="1200" dirty="0">
                <a:solidFill>
                  <a:schemeClr val="tx1"/>
                </a:solidFill>
                <a:effectLst/>
                <a:latin typeface="+mn-lt"/>
                <a:ea typeface="+mn-ea"/>
                <a:cs typeface="+mn-cs"/>
              </a:rPr>
              <a:t>𝑟0𝑗</a:t>
            </a:r>
            <a:r>
              <a:rPr kumimoji="1" lang="ja-JP" altLang="ja-JP"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𝑟1𝑗</a:t>
            </a:r>
            <a:r>
              <a:rPr kumimoji="1" lang="ja-JP" altLang="ja-JP" sz="1200" kern="1200">
                <a:solidFill>
                  <a:schemeClr val="tx1"/>
                </a:solidFill>
                <a:effectLst/>
                <a:latin typeface="+mn-lt"/>
                <a:ea typeface="+mn-ea"/>
                <a:cs typeface="+mn-cs"/>
              </a:rPr>
              <a:t>は平均</a:t>
            </a:r>
            <a:r>
              <a:rPr kumimoji="1" lang="en-US" altLang="ja-JP" sz="1200" kern="1200" dirty="0">
                <a:solidFill>
                  <a:schemeClr val="tx1"/>
                </a:solidFill>
                <a:effectLst/>
                <a:latin typeface="+mn-lt"/>
                <a:ea typeface="+mn-ea"/>
                <a:cs typeface="+mn-cs"/>
              </a:rPr>
              <a:t>0</a:t>
            </a:r>
            <a:r>
              <a:rPr kumimoji="1" lang="ja-JP" altLang="ja-JP" sz="1200" kern="1200">
                <a:solidFill>
                  <a:schemeClr val="tx1"/>
                </a:solidFill>
                <a:effectLst/>
                <a:latin typeface="+mn-lt"/>
                <a:ea typeface="+mn-ea"/>
                <a:cs typeface="+mn-cs"/>
              </a:rPr>
              <a:t>、分散</a:t>
            </a:r>
            <a:r>
              <a:rPr kumimoji="1" lang="en-US" altLang="ja-JP" sz="1200" kern="1200" dirty="0">
                <a:solidFill>
                  <a:schemeClr val="tx1"/>
                </a:solidFill>
                <a:effectLst/>
                <a:latin typeface="+mn-lt"/>
                <a:ea typeface="+mn-ea"/>
                <a:cs typeface="+mn-cs"/>
              </a:rPr>
              <a:t>τ00</a:t>
            </a:r>
            <a:r>
              <a:rPr kumimoji="1" lang="ja-JP" altLang="ja-JP" sz="1200" kern="1200">
                <a:solidFill>
                  <a:schemeClr val="tx1"/>
                </a:solidFill>
                <a:effectLst/>
                <a:latin typeface="+mn-lt"/>
                <a:ea typeface="+mn-ea"/>
                <a:cs typeface="+mn-cs"/>
              </a:rPr>
              <a:t>と</a:t>
            </a:r>
            <a:r>
              <a:rPr kumimoji="1" lang="en-US" altLang="ja-JP" sz="1200" kern="1200" dirty="0">
                <a:solidFill>
                  <a:schemeClr val="tx1"/>
                </a:solidFill>
                <a:effectLst/>
                <a:latin typeface="+mn-lt"/>
                <a:ea typeface="+mn-ea"/>
                <a:cs typeface="+mn-cs"/>
              </a:rPr>
              <a:t>τ11</a:t>
            </a:r>
            <a:r>
              <a:rPr kumimoji="1" lang="ja-JP" altLang="ja-JP" sz="1200" kern="1200">
                <a:solidFill>
                  <a:schemeClr val="tx1"/>
                </a:solidFill>
                <a:effectLst/>
                <a:latin typeface="+mn-lt"/>
                <a:ea typeface="+mn-ea"/>
                <a:cs typeface="+mn-cs"/>
              </a:rPr>
              <a:t>、共分散</a:t>
            </a:r>
            <a:r>
              <a:rPr kumimoji="1" lang="en-US" altLang="ja-JP" sz="1200" kern="1200" dirty="0">
                <a:solidFill>
                  <a:schemeClr val="tx1"/>
                </a:solidFill>
                <a:effectLst/>
                <a:latin typeface="+mn-lt"/>
                <a:ea typeface="+mn-ea"/>
                <a:cs typeface="+mn-cs"/>
              </a:rPr>
              <a:t>τ01</a:t>
            </a:r>
            <a:r>
              <a:rPr kumimoji="1" lang="ja-JP" altLang="ja-JP" sz="1200" kern="1200">
                <a:solidFill>
                  <a:schemeClr val="tx1"/>
                </a:solidFill>
                <a:effectLst/>
                <a:latin typeface="+mn-lt"/>
                <a:ea typeface="+mn-ea"/>
                <a:cs typeface="+mn-cs"/>
              </a:rPr>
              <a:t>を持つ二変量分布に従うと仮定しています。</a:t>
            </a:r>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6</a:t>
            </a:fld>
            <a:endParaRPr kumimoji="1" lang="ja-JP" altLang="en-US"/>
          </a:p>
        </p:txBody>
      </p:sp>
    </p:spTree>
    <p:extLst>
      <p:ext uri="{BB962C8B-B14F-4D97-AF65-F5344CB8AC3E}">
        <p14:creationId xmlns:p14="http://schemas.microsoft.com/office/powerpoint/2010/main" val="588080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a:solidFill>
                  <a:schemeClr val="tx1"/>
                </a:solidFill>
                <a:effectLst/>
                <a:latin typeface="+mn-lt"/>
                <a:ea typeface="+mn-ea"/>
                <a:cs typeface="+mn-cs"/>
              </a:rPr>
              <a:t>マハラノビス距離</a:t>
            </a:r>
            <a:r>
              <a:rPr kumimoji="1" lang="ja-JP" altLang="en-US" sz="1200" b="0" i="0" kern="1200">
                <a:solidFill>
                  <a:schemeClr val="tx1"/>
                </a:solidFill>
                <a:effectLst/>
                <a:latin typeface="+mn-lt"/>
                <a:ea typeface="+mn-ea"/>
                <a:cs typeface="+mn-cs"/>
              </a:rPr>
              <a:t>は、標本点と分布の間の尺度です。</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マハラノビス距離の有意性は，臨界値</a:t>
            </a:r>
            <a:r>
              <a:rPr kumimoji="1" lang="en-US" altLang="ja-JP" sz="1200" kern="1200" dirty="0">
                <a:solidFill>
                  <a:schemeClr val="tx1"/>
                </a:solidFill>
                <a:effectLst/>
                <a:latin typeface="+mn-lt"/>
                <a:ea typeface="+mn-ea"/>
                <a:cs typeface="+mn-cs"/>
              </a:rPr>
              <a:t>7.815</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χ2(3)</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α</a:t>
            </a:r>
            <a:r>
              <a:rPr kumimoji="1" lang="ja-JP" altLang="ja-JP" sz="1200" kern="1200">
                <a:solidFill>
                  <a:schemeClr val="tx1"/>
                </a:solidFill>
                <a:effectLst/>
                <a:latin typeface="+mn-lt"/>
                <a:ea typeface="+mn-ea"/>
                <a:cs typeface="+mn-cs"/>
              </a:rPr>
              <a:t>＝</a:t>
            </a:r>
            <a:r>
              <a:rPr kumimoji="1" lang="en-US" altLang="ja-JP" sz="1200" kern="1200" dirty="0">
                <a:solidFill>
                  <a:schemeClr val="tx1"/>
                </a:solidFill>
                <a:effectLst/>
                <a:latin typeface="+mn-lt"/>
                <a:ea typeface="+mn-ea"/>
                <a:cs typeface="+mn-cs"/>
              </a:rPr>
              <a:t>0.05</a:t>
            </a:r>
            <a:r>
              <a:rPr kumimoji="1" lang="ja-JP" altLang="ja-JP" sz="1200" kern="1200">
                <a:solidFill>
                  <a:schemeClr val="tx1"/>
                </a:solidFill>
                <a:effectLst/>
                <a:latin typeface="+mn-lt"/>
                <a:ea typeface="+mn-ea"/>
                <a:cs typeface="+mn-cs"/>
              </a:rPr>
              <a:t>）との比較によって判定した．</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傾きが有意でなく，マハラノビス距離も有意でない評価者は，重症度評価が安定していると判断し，傾きが有意またはマハラノビス距離が有意である評価者は，重症度評価が不安定であると判断した．</a:t>
            </a:r>
            <a:r>
              <a:rPr lang="ja-JP" altLang="ja-JP">
                <a:effectLst/>
              </a:rPr>
              <a:t> </a:t>
            </a:r>
            <a:endParaRPr lang="en-US" altLang="ja-JP"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大多数の評価者（</a:t>
            </a:r>
            <a:r>
              <a:rPr kumimoji="1" lang="en-US" altLang="ja-JP" sz="1200" kern="1200" dirty="0">
                <a:solidFill>
                  <a:schemeClr val="tx1"/>
                </a:solidFill>
                <a:effectLst/>
                <a:latin typeface="+mn-lt"/>
                <a:ea typeface="+mn-ea"/>
                <a:cs typeface="+mn-cs"/>
              </a:rPr>
              <a:t>57.5</a:t>
            </a:r>
            <a:r>
              <a:rPr kumimoji="1" lang="ja-JP" altLang="ja-JP" sz="1200" kern="1200">
                <a:solidFill>
                  <a:schemeClr val="tx1"/>
                </a:solidFill>
                <a:effectLst/>
                <a:latin typeface="+mn-lt"/>
                <a:ea typeface="+mn-ea"/>
                <a:cs typeface="+mn-cs"/>
              </a:rPr>
              <a:t>％）は、試験サイクルを超えて安定したシビアリティレベルを維持しており、等化のために試験サイクルをリンクさせるには十分な評価者の可能性を示している。多くの評価者（</a:t>
            </a:r>
            <a:r>
              <a:rPr kumimoji="1" lang="en-US" altLang="ja-JP" sz="1200" kern="1200" dirty="0">
                <a:solidFill>
                  <a:schemeClr val="tx1"/>
                </a:solidFill>
                <a:effectLst/>
                <a:latin typeface="+mn-lt"/>
                <a:ea typeface="+mn-ea"/>
                <a:cs typeface="+mn-cs"/>
              </a:rPr>
              <a:t>46</a:t>
            </a:r>
            <a:r>
              <a:rPr kumimoji="1" lang="ja-JP" altLang="ja-JP" sz="1200" kern="1200">
                <a:solidFill>
                  <a:schemeClr val="tx1"/>
                </a:solidFill>
                <a:effectLst/>
                <a:latin typeface="+mn-lt"/>
                <a:ea typeface="+mn-ea"/>
                <a:cs typeface="+mn-cs"/>
              </a:rPr>
              <a:t>名）は、有意な傾きと有意でないマハラノビス距離を示し、重症度の体系的な変化を示した。</a:t>
            </a:r>
            <a:r>
              <a:rPr lang="ja-JP" altLang="ja-JP">
                <a:effectLst/>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a:solidFill>
                  <a:schemeClr val="tx1"/>
                </a:solidFill>
                <a:effectLst/>
                <a:latin typeface="+mn-lt"/>
                <a:ea typeface="+mn-ea"/>
                <a:cs typeface="+mn-cs"/>
              </a:rPr>
              <a:t>傾きとマハラノビス距離が有意でないという基準に基づいて、</a:t>
            </a:r>
            <a:r>
              <a:rPr kumimoji="1" lang="en-US" altLang="ja-JP" sz="1200" kern="1200" dirty="0">
                <a:solidFill>
                  <a:schemeClr val="tx1"/>
                </a:solidFill>
                <a:effectLst/>
                <a:latin typeface="+mn-lt"/>
                <a:ea typeface="+mn-ea"/>
                <a:cs typeface="+mn-cs"/>
              </a:rPr>
              <a:t>69</a:t>
            </a:r>
            <a:r>
              <a:rPr kumimoji="1" lang="ja-JP" altLang="ja-JP" sz="1200" kern="1200">
                <a:solidFill>
                  <a:schemeClr val="tx1"/>
                </a:solidFill>
                <a:effectLst/>
                <a:latin typeface="+mn-lt"/>
                <a:ea typeface="+mn-ea"/>
                <a:cs typeface="+mn-cs"/>
              </a:rPr>
              <a:t>名（</a:t>
            </a:r>
            <a:r>
              <a:rPr kumimoji="1" lang="en-US" altLang="ja-JP" sz="1200" kern="1200" dirty="0">
                <a:solidFill>
                  <a:schemeClr val="tx1"/>
                </a:solidFill>
                <a:effectLst/>
                <a:latin typeface="+mn-lt"/>
                <a:ea typeface="+mn-ea"/>
                <a:cs typeface="+mn-cs"/>
              </a:rPr>
              <a:t>57.5%</a:t>
            </a:r>
            <a:r>
              <a:rPr kumimoji="1" lang="ja-JP" altLang="ja-JP" sz="1200" kern="1200">
                <a:solidFill>
                  <a:schemeClr val="tx1"/>
                </a:solidFill>
                <a:effectLst/>
                <a:latin typeface="+mn-lt"/>
                <a:ea typeface="+mn-ea"/>
                <a:cs typeface="+mn-cs"/>
              </a:rPr>
              <a:t>）の評価者が安定していると分類され、</a:t>
            </a:r>
            <a:r>
              <a:rPr kumimoji="1" lang="en-US" altLang="ja-JP" sz="1200" kern="1200" dirty="0">
                <a:solidFill>
                  <a:schemeClr val="tx1"/>
                </a:solidFill>
                <a:effectLst/>
                <a:latin typeface="+mn-lt"/>
                <a:ea typeface="+mn-ea"/>
                <a:cs typeface="+mn-cs"/>
              </a:rPr>
              <a:t>51</a:t>
            </a:r>
            <a:r>
              <a:rPr kumimoji="1" lang="ja-JP" altLang="ja-JP" sz="1200" kern="1200">
                <a:solidFill>
                  <a:schemeClr val="tx1"/>
                </a:solidFill>
                <a:effectLst/>
                <a:latin typeface="+mn-lt"/>
                <a:ea typeface="+mn-ea"/>
                <a:cs typeface="+mn-cs"/>
              </a:rPr>
              <a:t>名（</a:t>
            </a:r>
            <a:r>
              <a:rPr kumimoji="1" lang="en-US" altLang="ja-JP" sz="1200" kern="1200" dirty="0">
                <a:solidFill>
                  <a:schemeClr val="tx1"/>
                </a:solidFill>
                <a:effectLst/>
                <a:latin typeface="+mn-lt"/>
                <a:ea typeface="+mn-ea"/>
                <a:cs typeface="+mn-cs"/>
              </a:rPr>
              <a:t>42.5%</a:t>
            </a:r>
            <a:r>
              <a:rPr kumimoji="1" lang="ja-JP" altLang="ja-JP" sz="1200" kern="1200">
                <a:solidFill>
                  <a:schemeClr val="tx1"/>
                </a:solidFill>
                <a:effectLst/>
                <a:latin typeface="+mn-lt"/>
                <a:ea typeface="+mn-ea"/>
                <a:cs typeface="+mn-cs"/>
              </a:rPr>
              <a:t>）の評価者が不安定であると分類されました。有意なマハラノビス距離の数は、予想されるタイプ</a:t>
            </a:r>
            <a:r>
              <a:rPr kumimoji="1" lang="en-US" altLang="ja-JP" sz="1200" kern="1200" dirty="0">
                <a:solidFill>
                  <a:schemeClr val="tx1"/>
                </a:solidFill>
                <a:effectLst/>
                <a:latin typeface="+mn-lt"/>
                <a:ea typeface="+mn-ea"/>
                <a:cs typeface="+mn-cs"/>
              </a:rPr>
              <a:t>I</a:t>
            </a:r>
            <a:r>
              <a:rPr kumimoji="1" lang="ja-JP" altLang="ja-JP" sz="1200" kern="1200">
                <a:solidFill>
                  <a:schemeClr val="tx1"/>
                </a:solidFill>
                <a:effectLst/>
                <a:latin typeface="+mn-lt"/>
                <a:ea typeface="+mn-ea"/>
                <a:cs typeface="+mn-cs"/>
              </a:rPr>
              <a:t>エラー率（評価者の</a:t>
            </a:r>
            <a:r>
              <a:rPr kumimoji="1" lang="en-US" altLang="ja-JP" sz="1200" kern="1200" dirty="0">
                <a:solidFill>
                  <a:schemeClr val="tx1"/>
                </a:solidFill>
                <a:effectLst/>
                <a:latin typeface="+mn-lt"/>
                <a:ea typeface="+mn-ea"/>
                <a:cs typeface="+mn-cs"/>
              </a:rPr>
              <a:t>4</a:t>
            </a:r>
            <a:r>
              <a:rPr kumimoji="1" lang="ja-JP" altLang="ja-JP" sz="1200" kern="1200">
                <a:solidFill>
                  <a:schemeClr val="tx1"/>
                </a:solidFill>
                <a:effectLst/>
                <a:latin typeface="+mn-lt"/>
                <a:ea typeface="+mn-ea"/>
                <a:cs typeface="+mn-cs"/>
              </a:rPr>
              <a:t>％）と一致していますが、安定性を示した評価者の数（</a:t>
            </a:r>
            <a:r>
              <a:rPr kumimoji="1" lang="en-US" altLang="ja-JP" sz="1200" kern="1200" dirty="0">
                <a:solidFill>
                  <a:schemeClr val="tx1"/>
                </a:solidFill>
                <a:effectLst/>
                <a:latin typeface="+mn-lt"/>
                <a:ea typeface="+mn-ea"/>
                <a:cs typeface="+mn-cs"/>
              </a:rPr>
              <a:t>58</a:t>
            </a:r>
            <a:r>
              <a:rPr kumimoji="1" lang="ja-JP" altLang="ja-JP" sz="1200" kern="1200">
                <a:solidFill>
                  <a:schemeClr val="tx1"/>
                </a:solidFill>
                <a:effectLst/>
                <a:latin typeface="+mn-lt"/>
                <a:ea typeface="+mn-ea"/>
                <a:cs typeface="+mn-cs"/>
              </a:rPr>
              <a:t>％）と有意な変化を示した評価者の数（</a:t>
            </a:r>
            <a:r>
              <a:rPr kumimoji="1" lang="en-US" altLang="ja-JP" sz="1200" kern="1200" dirty="0">
                <a:solidFill>
                  <a:schemeClr val="tx1"/>
                </a:solidFill>
                <a:effectLst/>
                <a:latin typeface="+mn-lt"/>
                <a:ea typeface="+mn-ea"/>
                <a:cs typeface="+mn-cs"/>
              </a:rPr>
              <a:t>38</a:t>
            </a:r>
            <a:r>
              <a:rPr kumimoji="1" lang="ja-JP" altLang="ja-JP" sz="1200" kern="1200">
                <a:solidFill>
                  <a:schemeClr val="tx1"/>
                </a:solidFill>
                <a:effectLst/>
                <a:latin typeface="+mn-lt"/>
                <a:ea typeface="+mn-ea"/>
                <a:cs typeface="+mn-cs"/>
              </a:rPr>
              <a:t>％）は、偶然に予想される数を上回っています。</a:t>
            </a:r>
            <a:r>
              <a:rPr lang="ja-JP" altLang="ja-JP">
                <a:effectLst/>
              </a:rPr>
              <a:t> </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a:solidFill>
                  <a:schemeClr val="tx1"/>
                </a:solidFill>
                <a:effectLst/>
                <a:latin typeface="+mn-lt"/>
                <a:ea typeface="+mn-ea"/>
                <a:cs typeface="+mn-cs"/>
              </a:rPr>
              <a:t>ICC</a:t>
            </a:r>
            <a:r>
              <a:rPr kumimoji="1" lang="ja-JP" altLang="ja-JP" sz="1200" kern="1200">
                <a:solidFill>
                  <a:schemeClr val="tx1"/>
                </a:solidFill>
                <a:effectLst/>
                <a:latin typeface="+mn-lt"/>
                <a:ea typeface="+mn-ea"/>
                <a:cs typeface="+mn-cs"/>
              </a:rPr>
              <a:t>が中程度の高さであることは，モデルが時間の経過とともに評価者の厳しい行動をより多くの割合で記述していることを示しており，安定または不安定の指定が評価者の行動のよく適合したモデルに基づいていることを示唆している．</a:t>
            </a:r>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7</a:t>
            </a:fld>
            <a:endParaRPr kumimoji="1" lang="ja-JP" altLang="en-US"/>
          </a:p>
        </p:txBody>
      </p:sp>
    </p:spTree>
    <p:extLst>
      <p:ext uri="{BB962C8B-B14F-4D97-AF65-F5344CB8AC3E}">
        <p14:creationId xmlns:p14="http://schemas.microsoft.com/office/powerpoint/2010/main" val="2229445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a:solidFill>
                  <a:schemeClr val="tx1"/>
                </a:solidFill>
                <a:effectLst/>
                <a:latin typeface="+mn-lt"/>
                <a:ea typeface="+mn-ea"/>
                <a:cs typeface="+mn-cs"/>
              </a:rPr>
              <a:t>本研究では、比較的多くの評価者が有意な傾斜を示したため、数サイクル前に記録されたかもしれないベンチマーク値ではなく、評価者を直近のパフォーマンスに固定することが最善であるかもしれません。これは、安定した評価者には影響しませんが、評価者の傾きが大きくなったり小さくなったりした場合には、結果が改善される可能性があります。この戦略を運用するにはさらなる研究が必要であり、各試験プログラムは厳しさの安定性に関する縦断的な分析を行うべきである。</a:t>
            </a:r>
            <a:r>
              <a:rPr lang="ja-JP" altLang="ja-JP">
                <a:effectLst/>
              </a:rPr>
              <a:t> </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r>
              <a:rPr kumimoji="1" lang="ja-JP" altLang="ja-JP" sz="1200" kern="1200">
                <a:solidFill>
                  <a:schemeClr val="tx1"/>
                </a:solidFill>
                <a:effectLst/>
                <a:latin typeface="+mn-lt"/>
                <a:ea typeface="+mn-ea"/>
                <a:cs typeface="+mn-cs"/>
              </a:rPr>
              <a:t>将来の研究では、シナリオおよび基準の難易度</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または他の試験の要素</a:t>
            </a:r>
            <a:r>
              <a:rPr kumimoji="1" lang="en-US" altLang="ja-JP" sz="1200" kern="1200" dirty="0">
                <a:solidFill>
                  <a:schemeClr val="tx1"/>
                </a:solidFill>
                <a:effectLst/>
                <a:latin typeface="+mn-lt"/>
                <a:ea typeface="+mn-ea"/>
                <a:cs typeface="+mn-cs"/>
              </a:rPr>
              <a:t>) </a:t>
            </a:r>
            <a:r>
              <a:rPr kumimoji="1" lang="ja-JP" altLang="ja-JP" sz="1200" kern="1200">
                <a:solidFill>
                  <a:schemeClr val="tx1"/>
                </a:solidFill>
                <a:effectLst/>
                <a:latin typeface="+mn-lt"/>
                <a:ea typeface="+mn-ea"/>
                <a:cs typeface="+mn-cs"/>
              </a:rPr>
              <a:t>が時間の経過とともにどのように変化するか、またこれらの追加の要素が評価者の厳しさ、適合性、および尺度カテゴリの使用とどのように相互作用するかを調べることができます。</a:t>
            </a:r>
            <a:r>
              <a:rPr lang="ja-JP" altLang="ja-JP">
                <a:effectLst/>
              </a:rPr>
              <a:t> </a:t>
            </a:r>
            <a:endParaRPr lang="en-US" altLang="ja-JP" dirty="0">
              <a:effectLst/>
            </a:endParaRPr>
          </a:p>
          <a:p>
            <a:endParaRPr lang="en-US" altLang="ja-JP" dirty="0">
              <a:effectLst/>
            </a:endParaRPr>
          </a:p>
          <a:p>
            <a:r>
              <a:rPr kumimoji="1" lang="ja-JP" altLang="ja-JP" sz="1200" kern="1200">
                <a:solidFill>
                  <a:schemeClr val="tx1"/>
                </a:solidFill>
                <a:effectLst/>
                <a:latin typeface="+mn-lt"/>
                <a:ea typeface="+mn-ea"/>
                <a:cs typeface="+mn-cs"/>
              </a:rPr>
              <a:t>時間経過に伴う評価者の行動は評価されましたが、この評価内または他の評価における経験の特定の効果は、評価パターンに影響を与えた可能性がありますが、分析には含まれていません。今後の研究としては、評価者がある評価を初めて経験したときの評価者の厳しさや適合性をモデル化することや、評価者の過去の評価活動に関する調査やインタビューを行うことが必要です。</a:t>
            </a:r>
            <a:r>
              <a:rPr lang="ja-JP" altLang="ja-JP">
                <a:effectLst/>
              </a:rPr>
              <a:t> </a:t>
            </a:r>
            <a:endParaRPr lang="en-US" altLang="ja-JP" dirty="0">
              <a:effectLst/>
            </a:endParaRPr>
          </a:p>
          <a:p>
            <a:endParaRPr lang="en-US" altLang="ja-JP" dirty="0">
              <a:effectLst/>
            </a:endParaRPr>
          </a:p>
          <a:p>
            <a:r>
              <a:rPr kumimoji="1" lang="ja-JP" altLang="ja-JP" sz="1200" kern="1200">
                <a:solidFill>
                  <a:schemeClr val="tx1"/>
                </a:solidFill>
                <a:effectLst/>
                <a:latin typeface="+mn-lt"/>
                <a:ea typeface="+mn-ea"/>
                <a:cs typeface="+mn-cs"/>
              </a:rPr>
              <a:t>能力を示すものに関する評価者の考えは、時間の経過とともに変化する可能性があるため、定量的な測定と定性的な測定を組み合わせることが最善の方法であると考えられます。</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8</a:t>
            </a:fld>
            <a:endParaRPr kumimoji="1" lang="ja-JP" altLang="en-US"/>
          </a:p>
        </p:txBody>
      </p:sp>
    </p:spTree>
    <p:extLst>
      <p:ext uri="{BB962C8B-B14F-4D97-AF65-F5344CB8AC3E}">
        <p14:creationId xmlns:p14="http://schemas.microsoft.com/office/powerpoint/2010/main" val="2859377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・一貫性について</a:t>
            </a:r>
            <a:endParaRPr kumimoji="1" lang="en-US" altLang="ja-JP" dirty="0"/>
          </a:p>
          <a:p>
            <a:r>
              <a:rPr kumimoji="1" lang="ja-JP" altLang="en-US"/>
              <a:t>・時間依存で変化していく　独立でなく</a:t>
            </a:r>
            <a:endParaRPr kumimoji="1" lang="en-US" altLang="ja-JP" dirty="0"/>
          </a:p>
          <a:p>
            <a:r>
              <a:rPr kumimoji="1" lang="ja-JP" altLang="en-US"/>
              <a:t>アルファ</a:t>
            </a:r>
            <a:r>
              <a:rPr kumimoji="1" lang="en-US" altLang="ja-JP" dirty="0"/>
              <a:t>JI</a:t>
            </a:r>
            <a:r>
              <a:rPr kumimoji="1" lang="ja-JP" altLang="en-US"/>
              <a:t>に分布をマルコフ連鎖</a:t>
            </a: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1CA3A965-DA07-5740-AD03-32230D64AE8E}" type="slidenum">
              <a:rPr kumimoji="1" lang="ja-JP" altLang="en-US" smtClean="0"/>
              <a:t>9</a:t>
            </a:fld>
            <a:endParaRPr kumimoji="1" lang="ja-JP" altLang="en-US"/>
          </a:p>
        </p:txBody>
      </p:sp>
    </p:spTree>
    <p:extLst>
      <p:ext uri="{BB962C8B-B14F-4D97-AF65-F5344CB8AC3E}">
        <p14:creationId xmlns:p14="http://schemas.microsoft.com/office/powerpoint/2010/main" val="176239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971191-13DF-9441-9BBE-CCBA4F393A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C99198A-004B-6348-8717-FB38A5D54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B9B6B4F-118C-8545-B416-AA8D35AFE7A9}"/>
              </a:ext>
            </a:extLst>
          </p:cNvPr>
          <p:cNvSpPr>
            <a:spLocks noGrp="1"/>
          </p:cNvSpPr>
          <p:nvPr>
            <p:ph type="dt" sz="half" idx="10"/>
          </p:nvPr>
        </p:nvSpPr>
        <p:spPr/>
        <p:txBody>
          <a:bodyPr/>
          <a:lstStyle/>
          <a:p>
            <a:fld id="{47E520C4-EAF3-2F4C-843A-9165D4E08013}"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F20425AC-7B58-6845-9F6A-F97870E2E4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E0A069-B248-7940-BB9D-0F06A59F6049}"/>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31552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D0296-27BD-C648-B006-D8ED01AE276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1F1E48-F171-EC42-BA6A-2EF23C5A806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7ADA59-9564-DA40-8FE9-27205B0D0238}"/>
              </a:ext>
            </a:extLst>
          </p:cNvPr>
          <p:cNvSpPr>
            <a:spLocks noGrp="1"/>
          </p:cNvSpPr>
          <p:nvPr>
            <p:ph type="dt" sz="half" idx="10"/>
          </p:nvPr>
        </p:nvSpPr>
        <p:spPr/>
        <p:txBody>
          <a:bodyPr/>
          <a:lstStyle/>
          <a:p>
            <a:fld id="{47E520C4-EAF3-2F4C-843A-9165D4E08013}"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C105A0E1-28FB-8046-A0E9-BB1DCF15A0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FE33AA-768E-DA4B-992C-5D8EF8B994C4}"/>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90591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6C77FD-3AB7-CA47-BEA4-E70D2B0DD64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2C1B9D-E997-C746-9CF0-2C740B9EF79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9A0EC1-0CED-3C43-99AF-35B169CF1B1D}"/>
              </a:ext>
            </a:extLst>
          </p:cNvPr>
          <p:cNvSpPr>
            <a:spLocks noGrp="1"/>
          </p:cNvSpPr>
          <p:nvPr>
            <p:ph type="dt" sz="half" idx="10"/>
          </p:nvPr>
        </p:nvSpPr>
        <p:spPr/>
        <p:txBody>
          <a:bodyPr/>
          <a:lstStyle/>
          <a:p>
            <a:fld id="{47E520C4-EAF3-2F4C-843A-9165D4E08013}"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4AAA6B53-D329-C14F-ADEF-F370DD0E2A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4B5542-D09F-7444-B208-89CA4C408D86}"/>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45894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5DF80E-2AC6-B94D-B408-8E8BD90B28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C1EE40-34D3-5145-A2EF-68F6EBB14B6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370B46-6009-F544-B6EF-CB398B03AF1D}"/>
              </a:ext>
            </a:extLst>
          </p:cNvPr>
          <p:cNvSpPr>
            <a:spLocks noGrp="1"/>
          </p:cNvSpPr>
          <p:nvPr>
            <p:ph type="dt" sz="half" idx="10"/>
          </p:nvPr>
        </p:nvSpPr>
        <p:spPr/>
        <p:txBody>
          <a:bodyPr/>
          <a:lstStyle/>
          <a:p>
            <a:fld id="{47E520C4-EAF3-2F4C-843A-9165D4E08013}"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974381F6-0D73-8F4C-B763-25F5FC3A1B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4D7376-DAFF-BA4B-A5BF-E1992263CC96}"/>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46752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93CD8E-1DD9-9C48-B421-C893EADE6A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82EC04-19D6-E642-9D71-D6313A88D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33AA2C3-2E61-2C43-BC7B-637D87C027C4}"/>
              </a:ext>
            </a:extLst>
          </p:cNvPr>
          <p:cNvSpPr>
            <a:spLocks noGrp="1"/>
          </p:cNvSpPr>
          <p:nvPr>
            <p:ph type="dt" sz="half" idx="10"/>
          </p:nvPr>
        </p:nvSpPr>
        <p:spPr/>
        <p:txBody>
          <a:bodyPr/>
          <a:lstStyle/>
          <a:p>
            <a:fld id="{47E520C4-EAF3-2F4C-843A-9165D4E08013}"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C71193CD-704F-9D4C-9E62-9D14ACB57E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47C165-C1D7-2347-9DF0-E67A5CFDF1FD}"/>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63866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754C0-A084-AD4E-A3F8-A91F5B9F708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2BA7E9-964F-2046-B8C3-1E100DFD929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565F14-5540-FC40-AB1B-E9EEA916D78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7DDB66E-68AD-CC48-9F00-707FB977FB55}"/>
              </a:ext>
            </a:extLst>
          </p:cNvPr>
          <p:cNvSpPr>
            <a:spLocks noGrp="1"/>
          </p:cNvSpPr>
          <p:nvPr>
            <p:ph type="dt" sz="half" idx="10"/>
          </p:nvPr>
        </p:nvSpPr>
        <p:spPr/>
        <p:txBody>
          <a:bodyPr/>
          <a:lstStyle/>
          <a:p>
            <a:fld id="{47E520C4-EAF3-2F4C-843A-9165D4E08013}" type="datetimeFigureOut">
              <a:rPr kumimoji="1" lang="ja-JP" altLang="en-US" smtClean="0"/>
              <a:t>2021/5/13</a:t>
            </a:fld>
            <a:endParaRPr kumimoji="1" lang="ja-JP" altLang="en-US"/>
          </a:p>
        </p:txBody>
      </p:sp>
      <p:sp>
        <p:nvSpPr>
          <p:cNvPr id="6" name="フッター プレースホルダー 5">
            <a:extLst>
              <a:ext uri="{FF2B5EF4-FFF2-40B4-BE49-F238E27FC236}">
                <a16:creationId xmlns:a16="http://schemas.microsoft.com/office/drawing/2014/main" id="{BFCB4368-D0BF-FA45-922B-8CBA18932A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CDCAC22-458E-F24E-ABB4-F772ED5BCA24}"/>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48193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761F99-A83B-B543-AB04-DB657C47A39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67147E-0A1A-6349-9238-AFDEC6C4E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A023A4E-84A7-CA47-A54A-3F10AF4A5EF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1993910-29C0-EA40-92FE-E1E38A8F2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31FE24D-5C32-A242-B635-61101358F1D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A6518A-8892-4E40-AF41-52286C0A12B0}"/>
              </a:ext>
            </a:extLst>
          </p:cNvPr>
          <p:cNvSpPr>
            <a:spLocks noGrp="1"/>
          </p:cNvSpPr>
          <p:nvPr>
            <p:ph type="dt" sz="half" idx="10"/>
          </p:nvPr>
        </p:nvSpPr>
        <p:spPr/>
        <p:txBody>
          <a:bodyPr/>
          <a:lstStyle/>
          <a:p>
            <a:fld id="{47E520C4-EAF3-2F4C-843A-9165D4E08013}" type="datetimeFigureOut">
              <a:rPr kumimoji="1" lang="ja-JP" altLang="en-US" smtClean="0"/>
              <a:t>2021/5/13</a:t>
            </a:fld>
            <a:endParaRPr kumimoji="1" lang="ja-JP" altLang="en-US"/>
          </a:p>
        </p:txBody>
      </p:sp>
      <p:sp>
        <p:nvSpPr>
          <p:cNvPr id="8" name="フッター プレースホルダー 7">
            <a:extLst>
              <a:ext uri="{FF2B5EF4-FFF2-40B4-BE49-F238E27FC236}">
                <a16:creationId xmlns:a16="http://schemas.microsoft.com/office/drawing/2014/main" id="{73799D2D-F10D-5946-A835-D790251CDD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658D28-7F44-5F41-A9FD-E9E54D8B95C9}"/>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58312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73C00E-E033-614F-8BE9-12ACA2D352D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B02FC3-5FA2-9F40-8A9E-000C113F7919}"/>
              </a:ext>
            </a:extLst>
          </p:cNvPr>
          <p:cNvSpPr>
            <a:spLocks noGrp="1"/>
          </p:cNvSpPr>
          <p:nvPr>
            <p:ph type="dt" sz="half" idx="10"/>
          </p:nvPr>
        </p:nvSpPr>
        <p:spPr/>
        <p:txBody>
          <a:bodyPr/>
          <a:lstStyle/>
          <a:p>
            <a:fld id="{47E520C4-EAF3-2F4C-843A-9165D4E08013}" type="datetimeFigureOut">
              <a:rPr kumimoji="1" lang="ja-JP" altLang="en-US" smtClean="0"/>
              <a:t>2021/5/13</a:t>
            </a:fld>
            <a:endParaRPr kumimoji="1" lang="ja-JP" altLang="en-US"/>
          </a:p>
        </p:txBody>
      </p:sp>
      <p:sp>
        <p:nvSpPr>
          <p:cNvPr id="4" name="フッター プレースホルダー 3">
            <a:extLst>
              <a:ext uri="{FF2B5EF4-FFF2-40B4-BE49-F238E27FC236}">
                <a16:creationId xmlns:a16="http://schemas.microsoft.com/office/drawing/2014/main" id="{2F36345F-D24E-4C4C-A353-5F3C07EA24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912F7CB-3EA9-F743-9834-76072A093458}"/>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254525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6FA8C4-9543-8545-AE65-70967BA0DB3B}"/>
              </a:ext>
            </a:extLst>
          </p:cNvPr>
          <p:cNvSpPr>
            <a:spLocks noGrp="1"/>
          </p:cNvSpPr>
          <p:nvPr>
            <p:ph type="dt" sz="half" idx="10"/>
          </p:nvPr>
        </p:nvSpPr>
        <p:spPr/>
        <p:txBody>
          <a:bodyPr/>
          <a:lstStyle/>
          <a:p>
            <a:fld id="{47E520C4-EAF3-2F4C-843A-9165D4E08013}" type="datetimeFigureOut">
              <a:rPr kumimoji="1" lang="ja-JP" altLang="en-US" smtClean="0"/>
              <a:t>2021/5/13</a:t>
            </a:fld>
            <a:endParaRPr kumimoji="1" lang="ja-JP" altLang="en-US"/>
          </a:p>
        </p:txBody>
      </p:sp>
      <p:sp>
        <p:nvSpPr>
          <p:cNvPr id="3" name="フッター プレースホルダー 2">
            <a:extLst>
              <a:ext uri="{FF2B5EF4-FFF2-40B4-BE49-F238E27FC236}">
                <a16:creationId xmlns:a16="http://schemas.microsoft.com/office/drawing/2014/main" id="{6DC0262A-FB9C-FE49-8220-29710F105F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0FD9DD0-1A42-9845-B0F4-BDF47DBC2CA5}"/>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256326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FB4748-EDEB-1141-9620-13F17695505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1E9FA4-3232-8E46-9F57-8B7CEAE92C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D6538E8-822C-384A-AB45-15AEE4EB8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4DF68A-1111-BA4D-903F-4F1297BFE299}"/>
              </a:ext>
            </a:extLst>
          </p:cNvPr>
          <p:cNvSpPr>
            <a:spLocks noGrp="1"/>
          </p:cNvSpPr>
          <p:nvPr>
            <p:ph type="dt" sz="half" idx="10"/>
          </p:nvPr>
        </p:nvSpPr>
        <p:spPr/>
        <p:txBody>
          <a:bodyPr/>
          <a:lstStyle/>
          <a:p>
            <a:fld id="{47E520C4-EAF3-2F4C-843A-9165D4E08013}" type="datetimeFigureOut">
              <a:rPr kumimoji="1" lang="ja-JP" altLang="en-US" smtClean="0"/>
              <a:t>2021/5/13</a:t>
            </a:fld>
            <a:endParaRPr kumimoji="1" lang="ja-JP" altLang="en-US"/>
          </a:p>
        </p:txBody>
      </p:sp>
      <p:sp>
        <p:nvSpPr>
          <p:cNvPr id="6" name="フッター プレースホルダー 5">
            <a:extLst>
              <a:ext uri="{FF2B5EF4-FFF2-40B4-BE49-F238E27FC236}">
                <a16:creationId xmlns:a16="http://schemas.microsoft.com/office/drawing/2014/main" id="{5E3A9E54-D2C5-9D4F-B099-6BE782178E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072DB9-47C4-C64C-8E0F-0F6B92E70ABC}"/>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301869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BC2D1-E974-AA43-927F-5DDBB3CD48F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43A560D-9ED6-6242-A950-0EF4AE3166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3733DF3-B38F-1A4C-84F1-ED4899DB2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C1ADF6-E5FB-A94A-980E-B907067FE87F}"/>
              </a:ext>
            </a:extLst>
          </p:cNvPr>
          <p:cNvSpPr>
            <a:spLocks noGrp="1"/>
          </p:cNvSpPr>
          <p:nvPr>
            <p:ph type="dt" sz="half" idx="10"/>
          </p:nvPr>
        </p:nvSpPr>
        <p:spPr/>
        <p:txBody>
          <a:bodyPr/>
          <a:lstStyle/>
          <a:p>
            <a:fld id="{47E520C4-EAF3-2F4C-843A-9165D4E08013}" type="datetimeFigureOut">
              <a:rPr kumimoji="1" lang="ja-JP" altLang="en-US" smtClean="0"/>
              <a:t>2021/5/13</a:t>
            </a:fld>
            <a:endParaRPr kumimoji="1" lang="ja-JP" altLang="en-US"/>
          </a:p>
        </p:txBody>
      </p:sp>
      <p:sp>
        <p:nvSpPr>
          <p:cNvPr id="6" name="フッター プレースホルダー 5">
            <a:extLst>
              <a:ext uri="{FF2B5EF4-FFF2-40B4-BE49-F238E27FC236}">
                <a16:creationId xmlns:a16="http://schemas.microsoft.com/office/drawing/2014/main" id="{9010651C-73D2-C942-BFCA-33942946ED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31E3C5-8A63-374B-893B-A608EB135AD9}"/>
              </a:ext>
            </a:extLst>
          </p:cNvPr>
          <p:cNvSpPr>
            <a:spLocks noGrp="1"/>
          </p:cNvSpPr>
          <p:nvPr>
            <p:ph type="sldNum" sz="quarter" idx="12"/>
          </p:nvPr>
        </p:nvSpPr>
        <p:spPr/>
        <p:txBody>
          <a:body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404414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A43E8A8-91C4-BA4D-8847-26079A0EF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92CCA2-D536-DA4E-840C-2B9FAC6CE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B2321E-F094-414A-A005-8893F4C19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520C4-EAF3-2F4C-843A-9165D4E08013}" type="datetimeFigureOut">
              <a:rPr kumimoji="1" lang="ja-JP" altLang="en-US" smtClean="0"/>
              <a:t>2021/5/13</a:t>
            </a:fld>
            <a:endParaRPr kumimoji="1" lang="ja-JP" altLang="en-US"/>
          </a:p>
        </p:txBody>
      </p:sp>
      <p:sp>
        <p:nvSpPr>
          <p:cNvPr id="5" name="フッター プレースホルダー 4">
            <a:extLst>
              <a:ext uri="{FF2B5EF4-FFF2-40B4-BE49-F238E27FC236}">
                <a16:creationId xmlns:a16="http://schemas.microsoft.com/office/drawing/2014/main" id="{E0281B3D-6901-8940-B0C5-9E86C682EE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1B1593-1D86-F84E-9FEE-2A5C8BAE4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D6974-AA40-4E46-AC45-C2DDCC556CF8}" type="slidenum">
              <a:rPr kumimoji="1" lang="ja-JP" altLang="en-US" smtClean="0"/>
              <a:t>‹#›</a:t>
            </a:fld>
            <a:endParaRPr kumimoji="1" lang="ja-JP" altLang="en-US"/>
          </a:p>
        </p:txBody>
      </p:sp>
    </p:spTree>
    <p:extLst>
      <p:ext uri="{BB962C8B-B14F-4D97-AF65-F5344CB8AC3E}">
        <p14:creationId xmlns:p14="http://schemas.microsoft.com/office/powerpoint/2010/main" val="722962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46E5E-92D8-9045-9ACB-F7392D6E9A35}"/>
              </a:ext>
            </a:extLst>
          </p:cNvPr>
          <p:cNvSpPr>
            <a:spLocks noGrp="1"/>
          </p:cNvSpPr>
          <p:nvPr>
            <p:ph type="ctrTitle"/>
          </p:nvPr>
        </p:nvSpPr>
        <p:spPr/>
        <p:txBody>
          <a:bodyPr/>
          <a:lstStyle/>
          <a:p>
            <a:r>
              <a:rPr kumimoji="1" lang="ja-JP" altLang="en-US"/>
              <a:t>進捗報告</a:t>
            </a:r>
          </a:p>
        </p:txBody>
      </p:sp>
      <p:sp>
        <p:nvSpPr>
          <p:cNvPr id="3" name="字幕 2">
            <a:extLst>
              <a:ext uri="{FF2B5EF4-FFF2-40B4-BE49-F238E27FC236}">
                <a16:creationId xmlns:a16="http://schemas.microsoft.com/office/drawing/2014/main" id="{8F3ED0A1-4F34-EA44-A325-CDDBD1BD37AC}"/>
              </a:ext>
            </a:extLst>
          </p:cNvPr>
          <p:cNvSpPr>
            <a:spLocks noGrp="1"/>
          </p:cNvSpPr>
          <p:nvPr>
            <p:ph type="subTitle" idx="1"/>
          </p:nvPr>
        </p:nvSpPr>
        <p:spPr/>
        <p:txBody>
          <a:bodyPr/>
          <a:lstStyle/>
          <a:p>
            <a:r>
              <a:rPr kumimoji="1" lang="ja-JP" altLang="en-US"/>
              <a:t>林真由</a:t>
            </a:r>
            <a:endParaRPr kumimoji="1" lang="en-US" altLang="ja-JP" dirty="0"/>
          </a:p>
          <a:p>
            <a:r>
              <a:rPr lang="en-US" altLang="ja-JP" dirty="0"/>
              <a:t>5/18</a:t>
            </a:r>
            <a:endParaRPr kumimoji="1" lang="ja-JP" altLang="en-US"/>
          </a:p>
        </p:txBody>
      </p:sp>
    </p:spTree>
    <p:extLst>
      <p:ext uri="{BB962C8B-B14F-4D97-AF65-F5344CB8AC3E}">
        <p14:creationId xmlns:p14="http://schemas.microsoft.com/office/powerpoint/2010/main" val="191341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610B04-50CC-2547-96B9-FC68A78B85BA}"/>
              </a:ext>
            </a:extLst>
          </p:cNvPr>
          <p:cNvSpPr>
            <a:spLocks noGrp="1"/>
          </p:cNvSpPr>
          <p:nvPr>
            <p:ph type="title"/>
          </p:nvPr>
        </p:nvSpPr>
        <p:spPr/>
        <p:txBody>
          <a:bodyPr/>
          <a:lstStyle/>
          <a:p>
            <a:r>
              <a:rPr kumimoji="1" lang="ja-JP" altLang="en-US"/>
              <a:t>今週やったこと</a:t>
            </a:r>
          </a:p>
        </p:txBody>
      </p:sp>
      <p:sp>
        <p:nvSpPr>
          <p:cNvPr id="3" name="コンテンツ プレースホルダー 2">
            <a:extLst>
              <a:ext uri="{FF2B5EF4-FFF2-40B4-BE49-F238E27FC236}">
                <a16:creationId xmlns:a16="http://schemas.microsoft.com/office/drawing/2014/main" id="{E902209F-1E81-CA42-AE9F-F346365FE823}"/>
              </a:ext>
            </a:extLst>
          </p:cNvPr>
          <p:cNvSpPr>
            <a:spLocks noGrp="1"/>
          </p:cNvSpPr>
          <p:nvPr>
            <p:ph idx="1"/>
          </p:nvPr>
        </p:nvSpPr>
        <p:spPr/>
        <p:txBody>
          <a:bodyPr/>
          <a:lstStyle/>
          <a:p>
            <a:r>
              <a:rPr kumimoji="1" lang="ja-JP" altLang="en-US"/>
              <a:t>論文を読んだ</a:t>
            </a:r>
            <a:endParaRPr kumimoji="1" lang="en-US" altLang="ja-JP" dirty="0"/>
          </a:p>
          <a:p>
            <a:r>
              <a:rPr lang="ja-JP" altLang="en-US"/>
              <a:t>「</a:t>
            </a:r>
            <a:r>
              <a:rPr lang="en" altLang="ja-JP" dirty="0"/>
              <a:t>Rater Stability in a High-Stakes Performance Assessment: A Longitudinal Investigation</a:t>
            </a:r>
            <a:r>
              <a:rPr lang="ja-JP" altLang="en-US"/>
              <a:t>」</a:t>
            </a:r>
            <a:endParaRPr lang="en-US" altLang="ja-JP" dirty="0"/>
          </a:p>
          <a:p>
            <a:pPr marL="0" indent="0">
              <a:buNone/>
            </a:pPr>
            <a:r>
              <a:rPr lang="en-US" altLang="ja-JP" dirty="0"/>
              <a:t>(</a:t>
            </a:r>
            <a:r>
              <a:rPr lang="ja-JP" altLang="en-US"/>
              <a:t>長かったので、今週は「時間による厳しさのばらつき」についての研究内容に焦点を当てて読みました</a:t>
            </a:r>
            <a:r>
              <a:rPr lang="en-US" altLang="ja-JP" dirty="0"/>
              <a:t>)</a:t>
            </a:r>
            <a:endParaRPr lang="ja-JP" altLang="en-US"/>
          </a:p>
          <a:p>
            <a:endParaRPr lang="en-US" altLang="ja-JP" dirty="0"/>
          </a:p>
          <a:p>
            <a:endParaRPr kumimoji="1" lang="ja-JP" altLang="en-US"/>
          </a:p>
        </p:txBody>
      </p:sp>
    </p:spTree>
    <p:extLst>
      <p:ext uri="{BB962C8B-B14F-4D97-AF65-F5344CB8AC3E}">
        <p14:creationId xmlns:p14="http://schemas.microsoft.com/office/powerpoint/2010/main" val="282632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664DA-EE32-F241-9046-E9ACABD0D550}"/>
              </a:ext>
            </a:extLst>
          </p:cNvPr>
          <p:cNvSpPr>
            <a:spLocks noGrp="1"/>
          </p:cNvSpPr>
          <p:nvPr>
            <p:ph type="title"/>
          </p:nvPr>
        </p:nvSpPr>
        <p:spPr/>
        <p:txBody>
          <a:bodyPr/>
          <a:lstStyle/>
          <a:p>
            <a:r>
              <a:rPr kumimoji="1" lang="ja-JP" altLang="en-US"/>
              <a:t>概要</a:t>
            </a:r>
            <a:br>
              <a:rPr kumimoji="1" lang="en-US" altLang="ja-JP" dirty="0"/>
            </a:br>
            <a:endParaRPr kumimoji="1" lang="ja-JP" altLang="en-US"/>
          </a:p>
        </p:txBody>
      </p:sp>
      <p:sp>
        <p:nvSpPr>
          <p:cNvPr id="3" name="コンテンツ プレースホルダー 2">
            <a:extLst>
              <a:ext uri="{FF2B5EF4-FFF2-40B4-BE49-F238E27FC236}">
                <a16:creationId xmlns:a16="http://schemas.microsoft.com/office/drawing/2014/main" id="{E5824976-1479-8F4F-9EB5-D3993A3E07D9}"/>
              </a:ext>
            </a:extLst>
          </p:cNvPr>
          <p:cNvSpPr>
            <a:spLocks noGrp="1"/>
          </p:cNvSpPr>
          <p:nvPr>
            <p:ph idx="1"/>
          </p:nvPr>
        </p:nvSpPr>
        <p:spPr/>
        <p:txBody>
          <a:bodyPr/>
          <a:lstStyle/>
          <a:p>
            <a:r>
              <a:rPr kumimoji="1" lang="ja-JP" altLang="en-US"/>
              <a:t>評価尺度カテゴリの仕様における個人のばらつきと、時間の経過に伴うそのばらつきに注目した研究</a:t>
            </a:r>
            <a:endParaRPr kumimoji="1" lang="en-US" altLang="ja-JP" dirty="0"/>
          </a:p>
          <a:p>
            <a:endParaRPr kumimoji="1" lang="en-US" altLang="ja-JP" dirty="0"/>
          </a:p>
          <a:p>
            <a:r>
              <a:rPr kumimoji="1" lang="ja-JP" altLang="en-US"/>
              <a:t>受験者が評価される順番などが評価に影響することがある。</a:t>
            </a:r>
            <a:endParaRPr kumimoji="1" lang="en-US" altLang="ja-JP" dirty="0"/>
          </a:p>
          <a:p>
            <a:r>
              <a:rPr lang="ja-JP" altLang="en-US"/>
              <a:t>「評価者の行動が変化しない」という仮定が評価者内で時間的に存在するかどうかを検証する</a:t>
            </a:r>
            <a:endParaRPr lang="en-US" altLang="ja-JP" dirty="0"/>
          </a:p>
          <a:p>
            <a:r>
              <a:rPr lang="ja-JP" altLang="en-US"/>
              <a:t>最近では、評価者が評価中に評価尺度の使用を変更する傾向として、評価者ドリフト</a:t>
            </a:r>
            <a:r>
              <a:rPr lang="en-US" altLang="ja-JP" dirty="0"/>
              <a:t>(Rater Drift)</a:t>
            </a:r>
            <a:r>
              <a:rPr lang="ja-JP" altLang="en-US"/>
              <a:t>が確認されている</a:t>
            </a:r>
            <a:endParaRPr lang="en-US" altLang="ja-JP" dirty="0"/>
          </a:p>
        </p:txBody>
      </p:sp>
    </p:spTree>
    <p:extLst>
      <p:ext uri="{BB962C8B-B14F-4D97-AF65-F5344CB8AC3E}">
        <p14:creationId xmlns:p14="http://schemas.microsoft.com/office/powerpoint/2010/main" val="375826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716B9-7EB4-944A-9B6E-3AB2CB2F8793}"/>
              </a:ext>
            </a:extLst>
          </p:cNvPr>
          <p:cNvSpPr>
            <a:spLocks noGrp="1"/>
          </p:cNvSpPr>
          <p:nvPr>
            <p:ph type="title"/>
          </p:nvPr>
        </p:nvSpPr>
        <p:spPr/>
        <p:txBody>
          <a:bodyPr/>
          <a:lstStyle/>
          <a:p>
            <a:r>
              <a:rPr lang="en-US" altLang="ja-JP" dirty="0"/>
              <a:t>Rater Drift</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2062EF7-CBF3-4E42-B5B9-48D0488F0995}"/>
                  </a:ext>
                </a:extLst>
              </p:cNvPr>
              <p:cNvSpPr>
                <a:spLocks noGrp="1"/>
              </p:cNvSpPr>
              <p:nvPr>
                <p:ph idx="1"/>
              </p:nvPr>
            </p:nvSpPr>
            <p:spPr/>
            <p:txBody>
              <a:bodyPr>
                <a:normAutofit/>
              </a:bodyPr>
              <a:lstStyle/>
              <a:p>
                <a:r>
                  <a:rPr kumimoji="1" lang="ja-JP" altLang="en-US"/>
                  <a:t>評価者の</a:t>
                </a:r>
                <a:r>
                  <a:rPr lang="ja-JP" altLang="en-US"/>
                  <a:t>評価中の変化に注目→</a:t>
                </a:r>
                <a:r>
                  <a:rPr lang="ja-JP" altLang="en-US">
                    <a:solidFill>
                      <a:srgbClr val="FF0000"/>
                    </a:solidFill>
                  </a:rPr>
                  <a:t>時間的要素</a:t>
                </a:r>
                <a:r>
                  <a:rPr lang="ja-JP" altLang="en-US"/>
                  <a:t>が入る</a:t>
                </a:r>
                <a:endParaRPr lang="en-US" altLang="ja-JP" dirty="0">
                  <a:solidFill>
                    <a:srgbClr val="FF0000"/>
                  </a:solidFill>
                </a:endParaRPr>
              </a:p>
              <a:p>
                <a:pPr>
                  <a:lnSpc>
                    <a:spcPct val="100000"/>
                  </a:lnSpc>
                </a:pPr>
                <a:endParaRPr kumimoji="1" lang="en-US" altLang="ja-JP" sz="1100" dirty="0"/>
              </a:p>
              <a:p>
                <a:r>
                  <a:rPr kumimoji="1" lang="ja-JP" altLang="en-US"/>
                  <a:t>一般的な</a:t>
                </a:r>
                <a:r>
                  <a:rPr kumimoji="1" lang="en-US" altLang="ja-JP" dirty="0"/>
                  <a:t>MFRM</a:t>
                </a:r>
                <a:r>
                  <a:rPr kumimoji="1" lang="ja-JP" altLang="en-US"/>
                  <a:t>モデルに時間のパラメータを追加した式</a:t>
                </a:r>
                <a:r>
                  <a:rPr kumimoji="1" lang="en-US" altLang="ja-JP" dirty="0"/>
                  <a:t>(Wolfe, </a:t>
                </a:r>
                <a:r>
                  <a:rPr kumimoji="1" lang="en-US" altLang="ja-JP" dirty="0" err="1"/>
                  <a:t>Maoulder</a:t>
                </a:r>
                <a:r>
                  <a:rPr kumimoji="1" lang="en-US" altLang="ja-JP" dirty="0"/>
                  <a:t>, </a:t>
                </a:r>
                <a:r>
                  <a:rPr kumimoji="1" lang="en-US" altLang="ja-JP" dirty="0" err="1"/>
                  <a:t>Myford</a:t>
                </a:r>
                <a:r>
                  <a:rPr kumimoji="1" lang="en-US" altLang="ja-JP" dirty="0"/>
                  <a:t> (2001))</a:t>
                </a:r>
              </a:p>
              <a:p>
                <a:pPr marL="0" indent="0">
                  <a:buNone/>
                </a:pPr>
                <a14:m>
                  <m:oMathPara xmlns:m="http://schemas.openxmlformats.org/officeDocument/2006/math">
                    <m:oMathParaPr>
                      <m:jc m:val="centerGroup"/>
                    </m:oMathParaPr>
                    <m:oMath xmlns:m="http://schemas.openxmlformats.org/officeDocument/2006/math">
                      <m:func>
                        <m:funcPr>
                          <m:ctrlPr>
                            <a:rPr kumimoji="1" lang="en" altLang="ja-JP" i="1" smtClean="0">
                              <a:latin typeface="Cambria Math" panose="02040503050406030204" pitchFamily="18" charset="0"/>
                            </a:rPr>
                          </m:ctrlPr>
                        </m:funcPr>
                        <m:fName>
                          <m:r>
                            <m:rPr>
                              <m:sty m:val="p"/>
                            </m:rPr>
                            <a:rPr kumimoji="1" lang="en" altLang="ja-JP" i="0" smtClean="0">
                              <a:latin typeface="Cambria Math" panose="02040503050406030204" pitchFamily="18" charset="0"/>
                            </a:rPr>
                            <m:t>ln</m:t>
                          </m:r>
                        </m:fName>
                        <m:e>
                          <m:f>
                            <m:fPr>
                              <m:ctrlPr>
                                <a:rPr kumimoji="1" lang="en"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𝑛𝑖𝑚𝑡𝑘</m:t>
                                  </m:r>
                                </m:sub>
                              </m:sSub>
                            </m:num>
                            <m:den>
                              <m:r>
                                <a:rPr kumimoji="1" lang="en-US" altLang="ja-JP" b="0" i="1" smtClean="0">
                                  <a:latin typeface="Cambria Math" panose="02040503050406030204" pitchFamily="18" charset="0"/>
                                </a:rPr>
                                <m:t>1−</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𝑃</m:t>
                                  </m:r>
                                </m:e>
                                <m:sub>
                                  <m:r>
                                    <a:rPr kumimoji="1" lang="en-US" altLang="ja-JP" b="0" i="1" smtClean="0">
                                      <a:latin typeface="Cambria Math" panose="02040503050406030204" pitchFamily="18" charset="0"/>
                                    </a:rPr>
                                    <m:t>𝑛𝑖𝑚𝑡𝑘</m:t>
                                  </m:r>
                                </m:sub>
                              </m:sSub>
                            </m:den>
                          </m:f>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𝜃</m:t>
                              </m:r>
                            </m:e>
                            <m:sub>
                              <m:r>
                                <a:rPr kumimoji="1" lang="en-US" altLang="ja-JP" b="0" i="1" smtClean="0">
                                  <a:latin typeface="Cambria Math" panose="02040503050406030204" pitchFamily="18" charset="0"/>
                                  <a:ea typeface="Cambria Math" panose="02040503050406030204" pitchFamily="18" charset="0"/>
                                </a:rPr>
                                <m:t>𝑛</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𝛾</m:t>
                              </m:r>
                            </m:e>
                            <m:sub>
                              <m:r>
                                <a:rPr kumimoji="1" lang="en-US" altLang="ja-JP" b="0" i="1" smtClean="0">
                                  <a:latin typeface="Cambria Math" panose="02040503050406030204" pitchFamily="18" charset="0"/>
                                  <a:ea typeface="Cambria Math" panose="02040503050406030204" pitchFamily="18" charset="0"/>
                                </a:rPr>
                                <m:t>𝑚</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𝛿</m:t>
                              </m:r>
                            </m:e>
                            <m:sub>
                              <m:r>
                                <a:rPr kumimoji="1" lang="en-US" altLang="ja-JP" b="0" i="1" smtClean="0">
                                  <a:latin typeface="Cambria Math" panose="02040503050406030204" pitchFamily="18" charset="0"/>
                                  <a:ea typeface="Cambria Math" panose="02040503050406030204" pitchFamily="18" charset="0"/>
                                </a:rPr>
                                <m:t>𝑖</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𝑅</m:t>
                              </m:r>
                            </m:e>
                            <m:sub>
                              <m:r>
                                <a:rPr kumimoji="1" lang="en-US" altLang="ja-JP" b="0" i="1" smtClean="0">
                                  <a:latin typeface="Cambria Math" panose="02040503050406030204" pitchFamily="18" charset="0"/>
                                  <a:ea typeface="Cambria Math" panose="02040503050406030204" pitchFamily="18" charset="0"/>
                                </a:rPr>
                                <m:t>𝑡</m:t>
                              </m:r>
                            </m:sub>
                          </m:sSub>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𝜏</m:t>
                              </m:r>
                            </m:e>
                            <m:sub>
                              <m:r>
                                <a:rPr kumimoji="1" lang="en-US" altLang="ja-JP" b="0" i="1" smtClean="0">
                                  <a:latin typeface="Cambria Math" panose="02040503050406030204" pitchFamily="18" charset="0"/>
                                  <a:ea typeface="Cambria Math" panose="02040503050406030204" pitchFamily="18" charset="0"/>
                                </a:rPr>
                                <m:t>𝑘</m:t>
                              </m:r>
                            </m:sub>
                          </m:sSub>
                        </m:e>
                      </m:func>
                    </m:oMath>
                  </m:oMathPara>
                </a14:m>
                <a:endParaRPr kumimoji="1" lang="en-US" altLang="ja-JP"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𝜃</m:t>
                        </m:r>
                      </m:e>
                      <m:sub>
                        <m:r>
                          <a:rPr lang="en-US" altLang="ja-JP" sz="1800" i="1">
                            <a:latin typeface="Cambria Math" panose="02040503050406030204" pitchFamily="18" charset="0"/>
                            <a:ea typeface="Cambria Math" panose="02040503050406030204" pitchFamily="18" charset="0"/>
                          </a:rPr>
                          <m:t>𝑛</m:t>
                        </m:r>
                      </m:sub>
                    </m:sSub>
                  </m:oMath>
                </a14:m>
                <a:r>
                  <a:rPr kumimoji="1" lang="en-US" altLang="ja-JP" sz="1800" dirty="0"/>
                  <a:t>:</a:t>
                </a:r>
                <a:r>
                  <a:rPr kumimoji="1" lang="ja-JP" altLang="en-US" sz="1800"/>
                  <a:t>被評価者</a:t>
                </a:r>
                <a:r>
                  <a:rPr kumimoji="1" lang="en-US" altLang="ja-JP" sz="1800" dirty="0"/>
                  <a:t>n</a:t>
                </a:r>
                <a:r>
                  <a:rPr lang="ja-JP" altLang="en-US" sz="1800"/>
                  <a:t>の能力</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𝛾</m:t>
                        </m:r>
                      </m:e>
                      <m:sub>
                        <m:r>
                          <a:rPr lang="en-US" altLang="ja-JP" sz="1800" i="1">
                            <a:latin typeface="Cambria Math" panose="02040503050406030204" pitchFamily="18" charset="0"/>
                            <a:ea typeface="Cambria Math" panose="02040503050406030204" pitchFamily="18" charset="0"/>
                          </a:rPr>
                          <m:t>𝑚</m:t>
                        </m:r>
                      </m:sub>
                    </m:sSub>
                  </m:oMath>
                </a14:m>
                <a:r>
                  <a:rPr kumimoji="1" lang="en-US" altLang="ja-JP" sz="1800" dirty="0"/>
                  <a:t>:</a:t>
                </a:r>
                <a:r>
                  <a:rPr kumimoji="1" lang="ja-JP" altLang="en-US" sz="1800"/>
                  <a:t>評価者</a:t>
                </a:r>
                <a:r>
                  <a:rPr kumimoji="1" lang="en-US" altLang="ja-JP" sz="1800" dirty="0"/>
                  <a:t>m</a:t>
                </a:r>
                <a:r>
                  <a:rPr kumimoji="1" lang="ja-JP" altLang="en-US" sz="1800"/>
                  <a:t>の厳しさ</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𝛿</m:t>
                        </m:r>
                      </m:e>
                      <m:sub>
                        <m:r>
                          <a:rPr lang="en-US" altLang="ja-JP" sz="1800" i="1">
                            <a:latin typeface="Cambria Math" panose="02040503050406030204" pitchFamily="18" charset="0"/>
                            <a:ea typeface="Cambria Math" panose="02040503050406030204" pitchFamily="18" charset="0"/>
                          </a:rPr>
                          <m:t>𝑖</m:t>
                        </m:r>
                      </m:sub>
                    </m:sSub>
                  </m:oMath>
                </a14:m>
                <a:r>
                  <a:rPr kumimoji="1" lang="en-US" altLang="ja-JP" sz="1800" dirty="0"/>
                  <a:t>:</a:t>
                </a:r>
                <a:r>
                  <a:rPr kumimoji="1" lang="ja-JP" altLang="en-US" sz="1800"/>
                  <a:t>項目</a:t>
                </a:r>
                <a:r>
                  <a:rPr lang="en-US" altLang="ja-JP" sz="1800" dirty="0" err="1"/>
                  <a:t>i</a:t>
                </a:r>
                <a:r>
                  <a:rPr lang="ja-JP" altLang="en-US" sz="1800"/>
                  <a:t>の難易度</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𝑅</m:t>
                        </m:r>
                      </m:e>
                      <m:sub>
                        <m:r>
                          <a:rPr lang="en-US" altLang="ja-JP" sz="1800" i="1">
                            <a:latin typeface="Cambria Math" panose="02040503050406030204" pitchFamily="18" charset="0"/>
                            <a:ea typeface="Cambria Math" panose="02040503050406030204" pitchFamily="18" charset="0"/>
                          </a:rPr>
                          <m:t>𝑡</m:t>
                        </m:r>
                      </m:sub>
                    </m:sSub>
                  </m:oMath>
                </a14:m>
                <a:r>
                  <a:rPr kumimoji="1" lang="en-US" altLang="ja-JP" sz="1800" dirty="0"/>
                  <a:t>:</a:t>
                </a:r>
                <a:r>
                  <a:rPr kumimoji="1" lang="ja-JP" altLang="en-US" sz="1800" dirty="0"/>
                  <a:t>時刻</a:t>
                </a:r>
                <a:r>
                  <a:rPr kumimoji="1" lang="en-US" altLang="ja-JP" sz="1800" dirty="0"/>
                  <a:t>t</a:t>
                </a:r>
                <a:r>
                  <a:rPr kumimoji="1" lang="ja-JP" altLang="en-US" sz="1800" dirty="0"/>
                  <a:t>における評価</a:t>
                </a:r>
                <a:r>
                  <a:rPr kumimoji="1" lang="ja-JP" altLang="en-US" sz="1800"/>
                  <a:t>の厳しさの平均的な評価の厳しさからの差</a:t>
                </a:r>
                <a:endParaRPr kumimoji="1" lang="en-US" altLang="ja-JP" sz="1800" dirty="0"/>
              </a:p>
              <a:p>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𝜏</m:t>
                        </m:r>
                      </m:e>
                      <m:sub>
                        <m:r>
                          <a:rPr lang="en-US" altLang="ja-JP" sz="1800" i="1">
                            <a:latin typeface="Cambria Math" panose="02040503050406030204" pitchFamily="18" charset="0"/>
                            <a:ea typeface="Cambria Math" panose="02040503050406030204" pitchFamily="18" charset="0"/>
                          </a:rPr>
                          <m:t>𝑘</m:t>
                        </m:r>
                      </m:sub>
                    </m:sSub>
                  </m:oMath>
                </a14:m>
                <a:r>
                  <a:rPr kumimoji="1" lang="en-US" altLang="ja-JP" sz="1800" dirty="0"/>
                  <a:t>:</a:t>
                </a:r>
                <a:r>
                  <a:rPr kumimoji="1" lang="ja-JP" altLang="en-US" sz="1800"/>
                  <a:t>カテゴリー</a:t>
                </a:r>
                <a:r>
                  <a:rPr kumimoji="1" lang="en-US" altLang="ja-JP" sz="1800" dirty="0"/>
                  <a:t>(</a:t>
                </a:r>
                <a:r>
                  <a:rPr kumimoji="1" lang="ja-JP" altLang="en-US" sz="1800"/>
                  <a:t>得点のこと</a:t>
                </a:r>
                <a:r>
                  <a:rPr kumimoji="1" lang="en-US" altLang="ja-JP" sz="1800" dirty="0"/>
                  <a:t>?)k-1</a:t>
                </a:r>
                <a:r>
                  <a:rPr kumimoji="1" lang="ja-JP" altLang="en-US" sz="1800"/>
                  <a:t>から</a:t>
                </a:r>
                <a:r>
                  <a:rPr kumimoji="1" lang="en-US" altLang="ja-JP" sz="1800" dirty="0"/>
                  <a:t>k</a:t>
                </a:r>
                <a:r>
                  <a:rPr kumimoji="1" lang="ja-JP" altLang="en-US" sz="1800"/>
                  <a:t>へのステップアップの難易度</a:t>
                </a:r>
              </a:p>
            </p:txBody>
          </p:sp>
        </mc:Choice>
        <mc:Fallback>
          <p:sp>
            <p:nvSpPr>
              <p:cNvPr id="3" name="コンテンツ プレースホルダー 2">
                <a:extLst>
                  <a:ext uri="{FF2B5EF4-FFF2-40B4-BE49-F238E27FC236}">
                    <a16:creationId xmlns:a16="http://schemas.microsoft.com/office/drawing/2014/main" id="{A2062EF7-CBF3-4E42-B5B9-48D0488F0995}"/>
                  </a:ext>
                </a:extLst>
              </p:cNvPr>
              <p:cNvSpPr>
                <a:spLocks noGrp="1" noRot="1" noChangeAspect="1" noMove="1" noResize="1" noEditPoints="1" noAdjustHandles="1" noChangeArrowheads="1" noChangeShapeType="1" noTextEdit="1"/>
              </p:cNvSpPr>
              <p:nvPr>
                <p:ph idx="1"/>
              </p:nvPr>
            </p:nvSpPr>
            <p:spPr>
              <a:blipFill>
                <a:blip r:embed="rId3"/>
                <a:stretch>
                  <a:fillRect l="-1086" t="-2326" r="-2171" b="-14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852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954285-DDB1-C447-858B-A5AAEBE1164F}"/>
              </a:ext>
            </a:extLst>
          </p:cNvPr>
          <p:cNvSpPr>
            <a:spLocks noGrp="1"/>
          </p:cNvSpPr>
          <p:nvPr>
            <p:ph type="title"/>
          </p:nvPr>
        </p:nvSpPr>
        <p:spPr/>
        <p:txBody>
          <a:bodyPr/>
          <a:lstStyle/>
          <a:p>
            <a:r>
              <a:rPr kumimoji="1" lang="ja-JP" altLang="en-US"/>
              <a:t>実験</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298D9FA-EB6E-644E-A5C3-7BFD0AFAB5EA}"/>
                  </a:ext>
                </a:extLst>
              </p:cNvPr>
              <p:cNvSpPr>
                <a:spLocks noGrp="1"/>
              </p:cNvSpPr>
              <p:nvPr>
                <p:ph idx="1"/>
              </p:nvPr>
            </p:nvSpPr>
            <p:spPr/>
            <p:txBody>
              <a:bodyPr>
                <a:normAutofit/>
              </a:bodyPr>
              <a:lstStyle/>
              <a:p>
                <a:r>
                  <a:rPr kumimoji="1" lang="ja-JP" altLang="en-US"/>
                  <a:t>被験者：医師免許を持つ人</a:t>
                </a:r>
                <a:endParaRPr kumimoji="1" lang="en-US" altLang="ja-JP" dirty="0"/>
              </a:p>
              <a:p>
                <a:r>
                  <a:rPr lang="ja-JP" altLang="en-US"/>
                  <a:t>評価者：専門分野で数年間の資格を持つ専門家</a:t>
                </a:r>
                <a:endParaRPr lang="en-US" altLang="ja-JP" dirty="0"/>
              </a:p>
              <a:p>
                <a:r>
                  <a:rPr kumimoji="1" lang="ja-JP" altLang="en-US"/>
                  <a:t>試験：認定を受けるための最終試験</a:t>
                </a:r>
                <a:endParaRPr kumimoji="1" lang="en-US" altLang="ja-JP" dirty="0"/>
              </a:p>
              <a:p>
                <a:r>
                  <a:rPr lang="ja-JP" altLang="en-US"/>
                  <a:t>実施：</a:t>
                </a:r>
                <a:r>
                  <a:rPr lang="en-US" altLang="ja-JP" dirty="0"/>
                  <a:t>1</a:t>
                </a:r>
                <a:r>
                  <a:rPr lang="ja-JP" altLang="en-US"/>
                  <a:t>年に</a:t>
                </a:r>
                <a:r>
                  <a:rPr lang="en-US" altLang="ja-JP" dirty="0"/>
                  <a:t>1</a:t>
                </a:r>
                <a:r>
                  <a:rPr lang="ja-JP" altLang="en-US"/>
                  <a:t>回、数日間連続して行われる</a:t>
                </a:r>
                <a:r>
                  <a:rPr lang="en-US" altLang="ja-JP" dirty="0"/>
                  <a:t>(</a:t>
                </a:r>
                <a:r>
                  <a:rPr lang="ja-JP" altLang="en-US"/>
                  <a:t>これを</a:t>
                </a:r>
                <a:r>
                  <a:rPr lang="en-US" altLang="ja-JP" dirty="0"/>
                  <a:t>1</a:t>
                </a:r>
                <a:r>
                  <a:rPr lang="ja-JP" altLang="en-US"/>
                  <a:t>サイクルとする</a:t>
                </a:r>
                <a:r>
                  <a:rPr lang="en-US" altLang="ja-JP" dirty="0"/>
                  <a:t>)</a:t>
                </a:r>
              </a:p>
              <a:p>
                <a:r>
                  <a:rPr lang="ja-JP" altLang="en-US"/>
                  <a:t>分析のための尺度：</a:t>
                </a:r>
                <a:r>
                  <a:rPr lang="en-US" altLang="ja-JP" dirty="0"/>
                  <a:t>MFRM</a:t>
                </a:r>
                <a:r>
                  <a:rPr lang="ja-JP" altLang="en-US"/>
                  <a:t>モデルと</a:t>
                </a:r>
                <a:r>
                  <a:rPr lang="en-US" altLang="ja-JP" dirty="0"/>
                  <a:t>Facets</a:t>
                </a:r>
                <a:r>
                  <a:rPr lang="ja-JP" altLang="en-US"/>
                  <a:t>ソフトウェア</a:t>
                </a:r>
                <a:endParaRPr lang="en-US" altLang="ja-JP" dirty="0"/>
              </a:p>
              <a:p>
                <a:pPr marL="0" indent="0" algn="ctr">
                  <a:buNone/>
                </a:pPr>
                <a14:m>
                  <m:oMath xmlns:m="http://schemas.openxmlformats.org/officeDocument/2006/math">
                    <m:func>
                      <m:funcPr>
                        <m:ctrlPr>
                          <a:rPr lang="ja-JP" altLang="ja-JP" i="1"/>
                        </m:ctrlPr>
                      </m:funcPr>
                      <m:fName>
                        <m:r>
                          <m:rPr>
                            <m:sty m:val="p"/>
                          </m:rPr>
                          <a:rPr lang="en-US" altLang="ja-JP"/>
                          <m:t>ln</m:t>
                        </m:r>
                      </m:fName>
                      <m:e>
                        <m:f>
                          <m:fPr>
                            <m:ctrlPr>
                              <a:rPr lang="ja-JP" altLang="ja-JP" i="1"/>
                            </m:ctrlPr>
                          </m:fPr>
                          <m:num>
                            <m:sSub>
                              <m:sSubPr>
                                <m:ctrlPr>
                                  <a:rPr lang="ja-JP" altLang="ja-JP" i="1"/>
                                </m:ctrlPr>
                              </m:sSubPr>
                              <m:e>
                                <m:r>
                                  <a:rPr lang="en-US" altLang="ja-JP" i="1"/>
                                  <m:t>𝑃</m:t>
                                </m:r>
                              </m:e>
                              <m:sub>
                                <m:r>
                                  <a:rPr lang="en-US" altLang="ja-JP" i="1"/>
                                  <m:t>𝑛𝑙𝑖𝑚𝑘</m:t>
                                </m:r>
                              </m:sub>
                            </m:sSub>
                          </m:num>
                          <m:den>
                            <m:r>
                              <a:rPr lang="en-US" altLang="ja-JP" i="1"/>
                              <m:t>1−</m:t>
                            </m:r>
                            <m:sSub>
                              <m:sSubPr>
                                <m:ctrlPr>
                                  <a:rPr lang="ja-JP" altLang="ja-JP" i="1"/>
                                </m:ctrlPr>
                              </m:sSubPr>
                              <m:e>
                                <m:r>
                                  <a:rPr lang="en-US" altLang="ja-JP" i="1"/>
                                  <m:t>𝑃</m:t>
                                </m:r>
                              </m:e>
                              <m:sub>
                                <m:r>
                                  <a:rPr lang="en-US" altLang="ja-JP" i="1"/>
                                  <m:t>𝑛𝑙𝑖𝑚𝑘</m:t>
                                </m:r>
                              </m:sub>
                            </m:sSub>
                          </m:den>
                        </m:f>
                        <m:r>
                          <a:rPr lang="en-US" altLang="ja-JP" i="1"/>
                          <m:t>=</m:t>
                        </m:r>
                        <m:sSub>
                          <m:sSubPr>
                            <m:ctrlPr>
                              <a:rPr lang="ja-JP" altLang="ja-JP" i="1"/>
                            </m:ctrlPr>
                          </m:sSubPr>
                          <m:e>
                            <m:r>
                              <a:rPr lang="ja-JP" altLang="en-US" i="1" smtClean="0">
                                <a:latin typeface="Cambria Math" panose="02040503050406030204" pitchFamily="18" charset="0"/>
                              </a:rPr>
                              <m:t>𝜃</m:t>
                            </m:r>
                          </m:e>
                          <m:sub>
                            <m:r>
                              <a:rPr lang="en-US" altLang="ja-JP" i="1"/>
                              <m:t>𝑛</m:t>
                            </m:r>
                          </m:sub>
                        </m:sSub>
                        <m:r>
                          <a:rPr lang="en-US" altLang="ja-JP" i="1"/>
                          <m:t>−</m:t>
                        </m:r>
                        <m:sSub>
                          <m:sSubPr>
                            <m:ctrlPr>
                              <a:rPr lang="ja-JP" altLang="ja-JP" i="1"/>
                            </m:ctrlPr>
                          </m:sSubPr>
                          <m:e>
                            <m:r>
                              <a:rPr lang="ja-JP" altLang="en-US" i="1" smtClean="0">
                                <a:latin typeface="Cambria Math" panose="02040503050406030204" pitchFamily="18" charset="0"/>
                              </a:rPr>
                              <m:t>𝛾</m:t>
                            </m:r>
                          </m:e>
                          <m:sub>
                            <m:r>
                              <a:rPr lang="en-US" altLang="ja-JP" i="1"/>
                              <m:t>𝑚</m:t>
                            </m:r>
                          </m:sub>
                        </m:sSub>
                        <m:r>
                          <a:rPr lang="en-US" altLang="ja-JP" i="1"/>
                          <m:t>−</m:t>
                        </m:r>
                        <m:sSub>
                          <m:sSubPr>
                            <m:ctrlPr>
                              <a:rPr lang="ja-JP" altLang="ja-JP" i="1"/>
                            </m:ctrlPr>
                          </m:sSubPr>
                          <m:e>
                            <m:r>
                              <a:rPr lang="en-US" altLang="ja-JP" i="1"/>
                              <m:t>𝐶</m:t>
                            </m:r>
                          </m:e>
                          <m:sub>
                            <m:r>
                              <a:rPr lang="en-US" altLang="ja-JP" i="1"/>
                              <m:t>𝑙</m:t>
                            </m:r>
                          </m:sub>
                        </m:sSub>
                        <m:r>
                          <a:rPr lang="en-US" altLang="ja-JP" i="1"/>
                          <m:t>−</m:t>
                        </m:r>
                        <m:sSub>
                          <m:sSubPr>
                            <m:ctrlPr>
                              <a:rPr lang="ja-JP" altLang="ja-JP" i="1"/>
                            </m:ctrlPr>
                          </m:sSubPr>
                          <m:e>
                            <m:r>
                              <a:rPr lang="ja-JP" altLang="en-US" i="1" smtClean="0">
                                <a:latin typeface="Cambria Math" panose="02040503050406030204" pitchFamily="18" charset="0"/>
                              </a:rPr>
                              <m:t>𝛿</m:t>
                            </m:r>
                          </m:e>
                          <m:sub>
                            <m:r>
                              <a:rPr lang="en-US" altLang="ja-JP" i="1"/>
                              <m:t>𝑖</m:t>
                            </m:r>
                          </m:sub>
                        </m:sSub>
                        <m:r>
                          <a:rPr lang="en-US" altLang="ja-JP" i="1"/>
                          <m:t>−</m:t>
                        </m:r>
                        <m:sSub>
                          <m:sSubPr>
                            <m:ctrlPr>
                              <a:rPr lang="ja-JP" altLang="ja-JP" i="1"/>
                            </m:ctrlPr>
                          </m:sSubPr>
                          <m:e>
                            <m:r>
                              <a:rPr lang="ja-JP" altLang="en-US" i="1" smtClean="0">
                                <a:latin typeface="Cambria Math" panose="02040503050406030204" pitchFamily="18" charset="0"/>
                              </a:rPr>
                              <m:t>𝜏</m:t>
                            </m:r>
                          </m:e>
                          <m:sub>
                            <m:r>
                              <a:rPr lang="en-US" altLang="ja-JP" i="1"/>
                              <m:t>𝑘</m:t>
                            </m:r>
                          </m:sub>
                        </m:sSub>
                      </m:e>
                    </m:func>
                  </m:oMath>
                </a14:m>
                <a:r>
                  <a:rPr lang="ja-JP" altLang="ja-JP">
                    <a:effectLst/>
                  </a:rPr>
                  <a:t> </a:t>
                </a:r>
                <a:endParaRPr lang="en-US" altLang="ja-JP" dirty="0">
                  <a:effectLst/>
                </a:endParaRPr>
              </a:p>
              <a:p>
                <a:pPr marL="0" indent="0" algn="ctr">
                  <a:buNone/>
                </a:pPr>
                <a:endParaRPr lang="en-US" altLang="ja-JP" sz="1400" dirty="0"/>
              </a:p>
              <a:p>
                <a:pPr marL="0" indent="0">
                  <a:buNone/>
                </a:pPr>
                <a14:m>
                  <m:oMathPara xmlns:m="http://schemas.openxmlformats.org/officeDocument/2006/math">
                    <m:oMathParaPr>
                      <m:jc m:val="centerGroup"/>
                    </m:oMathParaPr>
                    <m:oMath xmlns:m="http://schemas.openxmlformats.org/officeDocument/2006/math">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𝐶</m:t>
                          </m:r>
                        </m:e>
                        <m:sub>
                          <m:r>
                            <a:rPr lang="en-US" altLang="ja-JP" i="1">
                              <a:latin typeface="Cambria Math" panose="02040503050406030204" pitchFamily="18" charset="0"/>
                            </a:rPr>
                            <m:t>𝑙</m:t>
                          </m:r>
                        </m:sub>
                      </m:sSub>
                      <m:r>
                        <a:rPr lang="en-US" altLang="ja-JP" b="0" i="1" smtClean="0">
                          <a:latin typeface="Cambria Math" panose="02040503050406030204" pitchFamily="18" charset="0"/>
                        </a:rPr>
                        <m:t>=</m:t>
                      </m:r>
                      <m:r>
                        <a:rPr lang="ja-JP" altLang="en-US" i="1">
                          <a:latin typeface="Cambria Math" panose="02040503050406030204" pitchFamily="18" charset="0"/>
                        </a:rPr>
                        <m:t>シナリオ</m:t>
                      </m:r>
                      <m:r>
                        <a:rPr lang="en-US" altLang="ja-JP" b="0" i="1" smtClean="0">
                          <a:latin typeface="Cambria Math" panose="02040503050406030204" pitchFamily="18" charset="0"/>
                        </a:rPr>
                        <m:t>(</m:t>
                      </m:r>
                      <m:r>
                        <a:rPr lang="ja-JP" altLang="en-US" i="1">
                          <a:latin typeface="Cambria Math" panose="02040503050406030204" pitchFamily="18" charset="0"/>
                        </a:rPr>
                        <m:t>今回の実験</m:t>
                      </m:r>
                      <m:r>
                        <a:rPr lang="ja-JP" altLang="en-US" i="1" smtClean="0">
                          <a:latin typeface="Cambria Math" panose="02040503050406030204" pitchFamily="18" charset="0"/>
                        </a:rPr>
                        <m:t>用</m:t>
                      </m:r>
                      <m:r>
                        <a:rPr lang="ja-JP" altLang="en-US" i="1">
                          <a:latin typeface="Cambria Math" panose="02040503050406030204" pitchFamily="18" charset="0"/>
                        </a:rPr>
                        <m:t>の</m:t>
                      </m:r>
                      <m:r>
                        <a:rPr lang="ja-JP" altLang="en-US" i="1" smtClean="0">
                          <a:latin typeface="Cambria Math" panose="02040503050406030204" pitchFamily="18" charset="0"/>
                        </a:rPr>
                        <m:t>ファセット</m:t>
                      </m:r>
                      <m:r>
                        <a:rPr lang="en-US" altLang="ja-JP" b="0" i="1" smtClean="0">
                          <a:latin typeface="Cambria Math" panose="02040503050406030204" pitchFamily="18" charset="0"/>
                        </a:rPr>
                        <m:t>)</m:t>
                      </m:r>
                      <m:r>
                        <a:rPr lang="en-US" altLang="ja-JP" b="0" i="1" smtClean="0">
                          <a:latin typeface="Cambria Math" panose="02040503050406030204" pitchFamily="18" charset="0"/>
                        </a:rPr>
                        <m:t>𝑙</m:t>
                      </m:r>
                      <m:r>
                        <a:rPr lang="ja-JP" altLang="en-US" i="1">
                          <a:latin typeface="Cambria Math" panose="02040503050406030204" pitchFamily="18" charset="0"/>
                        </a:rPr>
                        <m:t>の</m:t>
                      </m:r>
                      <m:r>
                        <a:rPr lang="ja-JP" altLang="en-US" i="1" smtClean="0">
                          <a:latin typeface="Cambria Math" panose="02040503050406030204" pitchFamily="18" charset="0"/>
                        </a:rPr>
                        <m:t>難易度</m:t>
                      </m:r>
                    </m:oMath>
                  </m:oMathPara>
                </a14:m>
                <a:endParaRPr lang="en-US" altLang="ja-JP" dirty="0"/>
              </a:p>
              <a:p>
                <a:endParaRPr kumimoji="1" lang="ja-JP" altLang="en-US"/>
              </a:p>
            </p:txBody>
          </p:sp>
        </mc:Choice>
        <mc:Fallback>
          <p:sp>
            <p:nvSpPr>
              <p:cNvPr id="3" name="コンテンツ プレースホルダー 2">
                <a:extLst>
                  <a:ext uri="{FF2B5EF4-FFF2-40B4-BE49-F238E27FC236}">
                    <a16:creationId xmlns:a16="http://schemas.microsoft.com/office/drawing/2014/main" id="{7298D9FA-EB6E-644E-A5C3-7BFD0AFAB5EA}"/>
                  </a:ext>
                </a:extLst>
              </p:cNvPr>
              <p:cNvSpPr>
                <a:spLocks noGrp="1" noRot="1" noChangeAspect="1" noMove="1" noResize="1" noEditPoints="1" noAdjustHandles="1" noChangeArrowheads="1" noChangeShapeType="1" noTextEdit="1"/>
              </p:cNvSpPr>
              <p:nvPr>
                <p:ph idx="1"/>
              </p:nvPr>
            </p:nvSpPr>
            <p:spPr>
              <a:blipFill>
                <a:blip r:embed="rId3"/>
                <a:stretch>
                  <a:fillRect l="-1086" t="-2326" b="-203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2943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AAD1D-6549-5F4A-93B2-261FD45EB608}"/>
              </a:ext>
            </a:extLst>
          </p:cNvPr>
          <p:cNvSpPr>
            <a:spLocks noGrp="1"/>
          </p:cNvSpPr>
          <p:nvPr>
            <p:ph type="title"/>
          </p:nvPr>
        </p:nvSpPr>
        <p:spPr/>
        <p:txBody>
          <a:bodyPr>
            <a:normAutofit/>
          </a:bodyPr>
          <a:lstStyle/>
          <a:p>
            <a:r>
              <a:rPr kumimoji="1" lang="ja-JP" altLang="en-US"/>
              <a:t>評価者の厳しさのレベルは、時間の経過とともにどのように機能するか</a:t>
            </a:r>
            <a:r>
              <a:rPr kumimoji="1" lang="en-US" altLang="ja-JP" dirty="0"/>
              <a:t>?</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7595769-EA2C-EB46-BE6F-7E7525D27B25}"/>
                  </a:ext>
                </a:extLst>
              </p:cNvPr>
              <p:cNvSpPr>
                <a:spLocks noGrp="1"/>
              </p:cNvSpPr>
              <p:nvPr>
                <p:ph idx="1"/>
              </p:nvPr>
            </p:nvSpPr>
            <p:spPr>
              <a:xfrm>
                <a:off x="838200" y="1825625"/>
                <a:ext cx="10515600" cy="4667250"/>
              </a:xfrm>
            </p:spPr>
            <p:txBody>
              <a:bodyPr>
                <a:normAutofit fontScale="92500" lnSpcReduction="10000"/>
              </a:bodyPr>
              <a:lstStyle/>
              <a:p>
                <a:endParaRPr lang="en-US" altLang="ja-JP" dirty="0"/>
              </a:p>
              <a:p>
                <a:pPr marL="0" indent="0">
                  <a:buNone/>
                </a:pPr>
                <a:r>
                  <a:rPr lang="en-US" altLang="ja-JP" dirty="0"/>
                  <a:t>	Level 1    </a:t>
                </a:r>
                <a14:m>
                  <m:oMath xmlns:m="http://schemas.openxmlformats.org/officeDocument/2006/math">
                    <m:r>
                      <a:rPr lang="ja-JP" altLang="ja-JP" i="1"/>
                      <m:t>厳し</m:t>
                    </m:r>
                    <m:sSub>
                      <m:sSubPr>
                        <m:ctrlPr>
                          <a:rPr lang="ja-JP" altLang="ja-JP" i="1"/>
                        </m:ctrlPr>
                      </m:sSubPr>
                      <m:e>
                        <m:r>
                          <a:rPr lang="ja-JP" altLang="ja-JP" i="1"/>
                          <m:t>さ</m:t>
                        </m:r>
                      </m:e>
                      <m:sub>
                        <m:r>
                          <a:rPr lang="en-US" altLang="ja-JP" b="0" i="1" smtClean="0">
                            <a:latin typeface="Cambria Math" panose="02040503050406030204" pitchFamily="18" charset="0"/>
                          </a:rPr>
                          <m:t>𝑚𝑡</m:t>
                        </m:r>
                      </m:sub>
                    </m:sSub>
                    <m:r>
                      <a:rPr lang="en-US" altLang="ja-JP" i="1"/>
                      <m:t>=</m:t>
                    </m:r>
                    <m:sSub>
                      <m:sSubPr>
                        <m:ctrlPr>
                          <a:rPr lang="ja-JP" altLang="ja-JP" i="1"/>
                        </m:ctrlPr>
                      </m:sSubPr>
                      <m:e>
                        <m:r>
                          <a:rPr lang="en-US" altLang="ja-JP" i="1"/>
                          <m:t>𝜋</m:t>
                        </m:r>
                      </m:e>
                      <m:sub>
                        <m:r>
                          <a:rPr lang="en-US" altLang="ja-JP" i="1"/>
                          <m:t>0</m:t>
                        </m:r>
                        <m:r>
                          <a:rPr lang="en-US" altLang="ja-JP" b="0" i="1" smtClean="0">
                            <a:latin typeface="Cambria Math" panose="02040503050406030204" pitchFamily="18" charset="0"/>
                          </a:rPr>
                          <m:t>𝑚</m:t>
                        </m:r>
                      </m:sub>
                    </m:sSub>
                    <m:r>
                      <a:rPr lang="en-US" altLang="ja-JP" i="1"/>
                      <m:t>+</m:t>
                    </m:r>
                    <m:sSub>
                      <m:sSubPr>
                        <m:ctrlPr>
                          <a:rPr lang="ja-JP" altLang="ja-JP" i="1"/>
                        </m:ctrlPr>
                      </m:sSubPr>
                      <m:e>
                        <m:r>
                          <a:rPr lang="en-US" altLang="ja-JP" i="1"/>
                          <m:t>𝜋</m:t>
                        </m:r>
                      </m:e>
                      <m:sub>
                        <m:r>
                          <a:rPr lang="en-US" altLang="ja-JP" i="1"/>
                          <m:t>1</m:t>
                        </m:r>
                        <m:r>
                          <a:rPr lang="en-US" altLang="ja-JP" b="0" i="1" smtClean="0">
                            <a:latin typeface="Cambria Math" panose="02040503050406030204" pitchFamily="18" charset="0"/>
                          </a:rPr>
                          <m:t>𝑚</m:t>
                        </m:r>
                      </m:sub>
                    </m:sSub>
                    <m:sSub>
                      <m:sSubPr>
                        <m:ctrlPr>
                          <a:rPr lang="ja-JP" altLang="ja-JP" i="1" smtClean="0"/>
                        </m:ctrlPr>
                      </m:sSubPr>
                      <m:e>
                        <m:r>
                          <a:rPr lang="en-US" altLang="ja-JP" i="1"/>
                          <m:t>𝛼</m:t>
                        </m:r>
                      </m:e>
                      <m:sub>
                        <m:r>
                          <a:rPr lang="en-US" altLang="ja-JP" b="0" i="1" smtClean="0">
                            <a:latin typeface="Cambria Math" panose="02040503050406030204" pitchFamily="18" charset="0"/>
                          </a:rPr>
                          <m:t>𝑚𝑡</m:t>
                        </m:r>
                      </m:sub>
                    </m:sSub>
                    <m:r>
                      <a:rPr lang="en-US" altLang="ja-JP" i="1"/>
                      <m:t>+</m:t>
                    </m:r>
                    <m:sSub>
                      <m:sSubPr>
                        <m:ctrlPr>
                          <a:rPr lang="ja-JP" altLang="ja-JP" i="1"/>
                        </m:ctrlPr>
                      </m:sSubPr>
                      <m:e>
                        <m:r>
                          <a:rPr lang="en-US" altLang="ja-JP" i="1"/>
                          <m:t>𝑒</m:t>
                        </m:r>
                      </m:e>
                      <m:sub>
                        <m:r>
                          <a:rPr lang="en-US" altLang="ja-JP" b="0" i="1" smtClean="0">
                            <a:latin typeface="Cambria Math" panose="02040503050406030204" pitchFamily="18" charset="0"/>
                          </a:rPr>
                          <m:t>𝑚𝑡</m:t>
                        </m:r>
                      </m:sub>
                    </m:sSub>
                    <m:r>
                      <a:rPr lang="en-US" altLang="ja-JP" i="1"/>
                      <m:t>         </m:t>
                    </m:r>
                    <m:r>
                      <a:rPr lang="en-US" altLang="ja-JP" i="1"/>
                      <m:t>𝑁</m:t>
                    </m:r>
                    <m:r>
                      <a:rPr lang="en-US" altLang="ja-JP" i="1"/>
                      <m:t>~(0,</m:t>
                    </m:r>
                    <m:sSup>
                      <m:sSupPr>
                        <m:ctrlPr>
                          <a:rPr lang="ja-JP" altLang="ja-JP" i="1"/>
                        </m:ctrlPr>
                      </m:sSupPr>
                      <m:e>
                        <m:r>
                          <a:rPr lang="en-US" altLang="ja-JP" i="1"/>
                          <m:t>𝜎</m:t>
                        </m:r>
                      </m:e>
                      <m:sup>
                        <m:r>
                          <a:rPr lang="en-US" altLang="ja-JP" i="1"/>
                          <m:t>2</m:t>
                        </m:r>
                      </m:sup>
                    </m:sSup>
                    <m:r>
                      <a:rPr lang="en-US" altLang="ja-JP" i="1"/>
                      <m:t>)</m:t>
                    </m:r>
                  </m:oMath>
                </a14:m>
                <a:r>
                  <a:rPr lang="ja-JP" altLang="ja-JP">
                    <a:effectLst/>
                  </a:rPr>
                  <a:t> </a:t>
                </a:r>
                <a:endParaRPr lang="en-US" altLang="ja-JP" dirty="0"/>
              </a:p>
              <a:p>
                <a:pPr marL="0" indent="0">
                  <a:buNone/>
                </a:pPr>
                <a:r>
                  <a:rPr lang="en-US" altLang="ja-JP" dirty="0"/>
                  <a:t>	Level 2    </a:t>
                </a:r>
                <a14:m>
                  <m:oMath xmlns:m="http://schemas.openxmlformats.org/officeDocument/2006/math">
                    <m:d>
                      <m:dPr>
                        <m:begChr m:val="{"/>
                        <m:endChr m:val=""/>
                        <m:ctrlPr>
                          <a:rPr lang="ja-JP" altLang="ja-JP" i="1"/>
                        </m:ctrlPr>
                      </m:dPr>
                      <m:e>
                        <m:eqArr>
                          <m:eqArrPr>
                            <m:ctrlPr>
                              <a:rPr lang="ja-JP" altLang="ja-JP" i="1"/>
                            </m:ctrlPr>
                          </m:eqArrPr>
                          <m:e>
                            <m:sSub>
                              <m:sSubPr>
                                <m:ctrlPr>
                                  <a:rPr lang="ja-JP" altLang="ja-JP" i="1"/>
                                </m:ctrlPr>
                              </m:sSubPr>
                              <m:e>
                                <m:r>
                                  <a:rPr lang="en-US" altLang="ja-JP" i="1"/>
                                  <m:t>𝜋</m:t>
                                </m:r>
                              </m:e>
                              <m:sub>
                                <m:r>
                                  <a:rPr lang="en-US" altLang="ja-JP" i="1"/>
                                  <m:t>0</m:t>
                                </m:r>
                                <m:r>
                                  <a:rPr lang="en-US" altLang="ja-JP" b="0" i="1" smtClean="0">
                                    <a:latin typeface="Cambria Math" panose="02040503050406030204" pitchFamily="18" charset="0"/>
                                  </a:rPr>
                                  <m:t>𝑚</m:t>
                                </m:r>
                              </m:sub>
                            </m:sSub>
                            <m:r>
                              <a:rPr lang="en-US" altLang="ja-JP" i="1"/>
                              <m:t>=</m:t>
                            </m:r>
                            <m:sSub>
                              <m:sSubPr>
                                <m:ctrlPr>
                                  <a:rPr lang="ja-JP" altLang="ja-JP" i="1"/>
                                </m:ctrlPr>
                              </m:sSubPr>
                              <m:e>
                                <m:r>
                                  <a:rPr lang="en-US" altLang="ja-JP" i="1"/>
                                  <m:t>𝛽</m:t>
                                </m:r>
                              </m:e>
                              <m:sub>
                                <m:r>
                                  <a:rPr lang="en-US" altLang="ja-JP" i="1"/>
                                  <m:t>00</m:t>
                                </m:r>
                              </m:sub>
                            </m:sSub>
                            <m:r>
                              <a:rPr lang="en-US" altLang="ja-JP" i="1"/>
                              <m:t>+</m:t>
                            </m:r>
                            <m:sSub>
                              <m:sSubPr>
                                <m:ctrlPr>
                                  <a:rPr lang="ja-JP" altLang="ja-JP" i="1"/>
                                </m:ctrlPr>
                              </m:sSubPr>
                              <m:e>
                                <m:r>
                                  <a:rPr lang="en-US" altLang="ja-JP" i="1"/>
                                  <m:t>𝑟</m:t>
                                </m:r>
                              </m:e>
                              <m:sub>
                                <m:r>
                                  <a:rPr lang="en-US" altLang="ja-JP" i="1"/>
                                  <m:t>0</m:t>
                                </m:r>
                                <m:r>
                                  <a:rPr lang="en-US" altLang="ja-JP" b="0" i="1" smtClean="0">
                                    <a:latin typeface="Cambria Math" panose="02040503050406030204" pitchFamily="18" charset="0"/>
                                  </a:rPr>
                                  <m:t>𝑚</m:t>
                                </m:r>
                              </m:sub>
                            </m:sSub>
                          </m:e>
                          <m:e>
                            <m:sSub>
                              <m:sSubPr>
                                <m:ctrlPr>
                                  <a:rPr lang="ja-JP" altLang="ja-JP" i="1"/>
                                </m:ctrlPr>
                              </m:sSubPr>
                              <m:e>
                                <m:r>
                                  <a:rPr lang="en-US" altLang="ja-JP" i="1"/>
                                  <m:t>𝜋</m:t>
                                </m:r>
                              </m:e>
                              <m:sub>
                                <m:r>
                                  <a:rPr lang="en-US" altLang="ja-JP" i="1"/>
                                  <m:t>1</m:t>
                                </m:r>
                                <m:r>
                                  <a:rPr lang="en-US" altLang="ja-JP" b="0" i="1" smtClean="0">
                                    <a:latin typeface="Cambria Math" panose="02040503050406030204" pitchFamily="18" charset="0"/>
                                  </a:rPr>
                                  <m:t>𝑚</m:t>
                                </m:r>
                              </m:sub>
                            </m:sSub>
                            <m:r>
                              <a:rPr lang="en-US" altLang="ja-JP" i="1"/>
                              <m:t>=</m:t>
                            </m:r>
                            <m:sSub>
                              <m:sSubPr>
                                <m:ctrlPr>
                                  <a:rPr lang="ja-JP" altLang="ja-JP" i="1"/>
                                </m:ctrlPr>
                              </m:sSubPr>
                              <m:e>
                                <m:r>
                                  <a:rPr lang="en-US" altLang="ja-JP" i="1"/>
                                  <m:t>𝛽</m:t>
                                </m:r>
                              </m:e>
                              <m:sub>
                                <m:r>
                                  <a:rPr lang="en-US" altLang="ja-JP" i="1"/>
                                  <m:t>10</m:t>
                                </m:r>
                              </m:sub>
                            </m:sSub>
                            <m:r>
                              <a:rPr lang="en-US" altLang="ja-JP" i="1"/>
                              <m:t>+</m:t>
                            </m:r>
                            <m:sSub>
                              <m:sSubPr>
                                <m:ctrlPr>
                                  <a:rPr lang="ja-JP" altLang="ja-JP" i="1"/>
                                </m:ctrlPr>
                              </m:sSubPr>
                              <m:e>
                                <m:r>
                                  <a:rPr lang="en-US" altLang="ja-JP" i="1"/>
                                  <m:t>𝑟</m:t>
                                </m:r>
                              </m:e>
                              <m:sub>
                                <m:r>
                                  <a:rPr lang="en-US" altLang="ja-JP" i="1"/>
                                  <m:t>1</m:t>
                                </m:r>
                                <m:r>
                                  <a:rPr lang="en-US" altLang="ja-JP" b="0" i="1" smtClean="0">
                                    <a:latin typeface="Cambria Math" panose="02040503050406030204" pitchFamily="18" charset="0"/>
                                  </a:rPr>
                                  <m:t>𝑚</m:t>
                                </m:r>
                              </m:sub>
                            </m:sSub>
                          </m:e>
                        </m:eqArr>
                      </m:e>
                    </m:d>
                  </m:oMath>
                </a14:m>
                <a:r>
                  <a:rPr lang="ja-JP" altLang="ja-JP">
                    <a:effectLst/>
                  </a:rPr>
                  <a:t> </a:t>
                </a:r>
                <a:endParaRPr lang="en-US" altLang="ja-JP" dirty="0">
                  <a:effectLst/>
                </a:endParaRPr>
              </a:p>
              <a:p>
                <a:pPr marL="0" indent="0">
                  <a:buNone/>
                </a:pPr>
                <a:endParaRPr lang="en-US" altLang="ja-JP" sz="500" dirty="0">
                  <a:effectLst/>
                </a:endParaRPr>
              </a:p>
              <a:p>
                <a:r>
                  <a:rPr kumimoji="1" lang="ja-JP" altLang="en-US"/>
                  <a:t>重要なのは、試験サイクルごとの変化である</a:t>
                </a:r>
                <a14:m>
                  <m:oMath xmlns:m="http://schemas.openxmlformats.org/officeDocument/2006/math">
                    <m:sSub>
                      <m:sSubPr>
                        <m:ctrlPr>
                          <a:rPr lang="ja-JP" altLang="ja-JP" i="1" smtClean="0">
                            <a:latin typeface="Cambria Math" panose="02040503050406030204" pitchFamily="18" charset="0"/>
                          </a:rPr>
                        </m:ctrlPr>
                      </m:sSubPr>
                      <m:e>
                        <m:r>
                          <a:rPr lang="en-US" altLang="ja-JP" i="1">
                            <a:latin typeface="Cambria Math" panose="02040503050406030204" pitchFamily="18" charset="0"/>
                          </a:rPr>
                          <m:t>𝜋</m:t>
                        </m:r>
                      </m:e>
                      <m:sub>
                        <m:r>
                          <a:rPr lang="en-US" altLang="ja-JP" i="1">
                            <a:latin typeface="Cambria Math" panose="02040503050406030204" pitchFamily="18" charset="0"/>
                          </a:rPr>
                          <m:t>1</m:t>
                        </m:r>
                        <m:r>
                          <a:rPr lang="en-US" altLang="ja-JP" i="1">
                            <a:latin typeface="Cambria Math" panose="02040503050406030204" pitchFamily="18" charset="0"/>
                          </a:rPr>
                          <m:t>𝑗</m:t>
                        </m:r>
                      </m:sub>
                    </m:sSub>
                  </m:oMath>
                </a14:m>
                <a:r>
                  <a:rPr kumimoji="1" lang="ja-JP" altLang="en-US"/>
                  <a:t>で、どの評価者が試験サイクルごとに厳しさが変化する傾向があるかを示す</a:t>
                </a:r>
                <a:endParaRPr kumimoji="1" lang="en-US" altLang="ja-JP" dirty="0"/>
              </a:p>
              <a:p>
                <a:r>
                  <a:rPr kumimoji="1" lang="ja-JP" altLang="en-US"/>
                  <a:t>レベル</a:t>
                </a:r>
                <a:r>
                  <a:rPr kumimoji="1" lang="en-US" altLang="ja-JP" dirty="0"/>
                  <a:t>1</a:t>
                </a:r>
                <a:r>
                  <a:rPr kumimoji="1" lang="ja-JP" altLang="en-US"/>
                  <a:t>データの変動が、モデルにどれだけ取り込まれているかを計算するためにクラス間相関係数</a:t>
                </a:r>
                <a:r>
                  <a:rPr kumimoji="1" lang="en-US" altLang="ja-JP" dirty="0"/>
                  <a:t>(ICC)</a:t>
                </a:r>
                <a:r>
                  <a:rPr kumimoji="1" lang="ja-JP" altLang="en-US"/>
                  <a:t>が算出される</a:t>
                </a:r>
                <a:endParaRPr kumimoji="1" lang="en-US" altLang="ja-JP" dirty="0"/>
              </a:p>
              <a:p>
                <a:endParaRPr kumimoji="1" lang="en-US" altLang="ja-JP" sz="1200" dirty="0"/>
              </a:p>
              <a:p>
                <a:pPr marL="0" indent="0">
                  <a:buNone/>
                </a:pPr>
                <a14:m>
                  <m:oMathPara xmlns:m="http://schemas.openxmlformats.org/officeDocument/2006/math">
                    <m:oMathParaPr>
                      <m:jc m:val="centerGroup"/>
                    </m:oMathParaPr>
                    <m:oMath xmlns:m="http://schemas.openxmlformats.org/officeDocument/2006/math">
                      <m:r>
                        <a:rPr lang="en-US" altLang="ja-JP" i="1"/>
                        <m:t>𝐼𝐶𝐶</m:t>
                      </m:r>
                      <m:r>
                        <a:rPr lang="en-US" altLang="ja-JP" i="1"/>
                        <m:t>=</m:t>
                      </m:r>
                      <m:f>
                        <m:fPr>
                          <m:ctrlPr>
                            <a:rPr lang="ja-JP" altLang="ja-JP" i="1"/>
                          </m:ctrlPr>
                        </m:fPr>
                        <m:num>
                          <m:sSub>
                            <m:sSubPr>
                              <m:ctrlPr>
                                <a:rPr lang="ja-JP" altLang="ja-JP" i="1"/>
                              </m:ctrlPr>
                            </m:sSubPr>
                            <m:e>
                              <m:r>
                                <a:rPr lang="en-US" altLang="ja-JP" i="1"/>
                                <m:t>𝜏</m:t>
                              </m:r>
                            </m:e>
                            <m:sub>
                              <m:r>
                                <a:rPr lang="en-US" altLang="ja-JP" i="1"/>
                                <m:t>00</m:t>
                              </m:r>
                            </m:sub>
                          </m:sSub>
                        </m:num>
                        <m:den>
                          <m:sSub>
                            <m:sSubPr>
                              <m:ctrlPr>
                                <a:rPr lang="ja-JP" altLang="ja-JP" i="1"/>
                              </m:ctrlPr>
                            </m:sSubPr>
                            <m:e>
                              <m:r>
                                <a:rPr lang="en-US" altLang="ja-JP" i="1"/>
                                <m:t>𝜏</m:t>
                              </m:r>
                            </m:e>
                            <m:sub>
                              <m:r>
                                <a:rPr lang="en-US" altLang="ja-JP" i="1"/>
                                <m:t>00</m:t>
                              </m:r>
                            </m:sub>
                          </m:sSub>
                          <m:r>
                            <a:rPr lang="en-US" altLang="ja-JP" i="1"/>
                            <m:t>+</m:t>
                          </m:r>
                          <m:sSup>
                            <m:sSupPr>
                              <m:ctrlPr>
                                <a:rPr lang="ja-JP" altLang="ja-JP" i="1"/>
                              </m:ctrlPr>
                            </m:sSupPr>
                            <m:e>
                              <m:r>
                                <a:rPr lang="en-US" altLang="ja-JP" i="1"/>
                                <m:t>𝜎</m:t>
                              </m:r>
                            </m:e>
                            <m:sup>
                              <m:r>
                                <a:rPr lang="en-US" altLang="ja-JP" i="1"/>
                                <m:t>2</m:t>
                              </m:r>
                            </m:sup>
                          </m:sSup>
                        </m:den>
                      </m:f>
                    </m:oMath>
                  </m:oMathPara>
                </a14:m>
                <a:endParaRPr kumimoji="1" lang="ja-JP" altLang="en-US"/>
              </a:p>
            </p:txBody>
          </p:sp>
        </mc:Choice>
        <mc:Fallback>
          <p:sp>
            <p:nvSpPr>
              <p:cNvPr id="3" name="コンテンツ プレースホルダー 2">
                <a:extLst>
                  <a:ext uri="{FF2B5EF4-FFF2-40B4-BE49-F238E27FC236}">
                    <a16:creationId xmlns:a16="http://schemas.microsoft.com/office/drawing/2014/main" id="{47595769-EA2C-EB46-BE6F-7E7525D27B25}"/>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965" t="-26287" r="-8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969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8CCB0E-BA0E-E849-92B6-3CB22E890D84}"/>
              </a:ext>
            </a:extLst>
          </p:cNvPr>
          <p:cNvSpPr>
            <a:spLocks noGrp="1"/>
          </p:cNvSpPr>
          <p:nvPr>
            <p:ph type="title"/>
          </p:nvPr>
        </p:nvSpPr>
        <p:spPr/>
        <p:txBody>
          <a:bodyPr/>
          <a:lstStyle/>
          <a:p>
            <a:r>
              <a:rPr lang="ja-JP" altLang="en-US"/>
              <a:t>実験</a:t>
            </a:r>
            <a:endParaRPr kumimoji="1" lang="ja-JP" altLang="en-US"/>
          </a:p>
        </p:txBody>
      </p:sp>
      <p:sp>
        <p:nvSpPr>
          <p:cNvPr id="3" name="コンテンツ プレースホルダー 2">
            <a:extLst>
              <a:ext uri="{FF2B5EF4-FFF2-40B4-BE49-F238E27FC236}">
                <a16:creationId xmlns:a16="http://schemas.microsoft.com/office/drawing/2014/main" id="{FFC2D861-FB0F-D248-8E2C-E0BD115DEE50}"/>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r>
              <a:rPr kumimoji="1" lang="en-US" altLang="ja-JP" dirty="0"/>
              <a:t>57.5%</a:t>
            </a:r>
            <a:r>
              <a:rPr kumimoji="1" lang="ja-JP" altLang="en-US"/>
              <a:t>の評価者は厳しさが安定していると分類され、</a:t>
            </a:r>
            <a:r>
              <a:rPr kumimoji="1" lang="en-US" altLang="ja-JP" dirty="0"/>
              <a:t>42.5%</a:t>
            </a:r>
            <a:r>
              <a:rPr kumimoji="1" lang="ja-JP" altLang="en-US"/>
              <a:t>の評価者が不安定であると分類された</a:t>
            </a:r>
            <a:r>
              <a:rPr lang="ja-JP" altLang="en-US"/>
              <a:t>。</a:t>
            </a:r>
            <a:endParaRPr lang="en-US" altLang="ja-JP" dirty="0"/>
          </a:p>
          <a:p>
            <a:pPr marL="0" indent="0">
              <a:buNone/>
            </a:pPr>
            <a:endParaRPr lang="en-US" altLang="ja-JP" dirty="0"/>
          </a:p>
          <a:p>
            <a:pPr marL="0" indent="0">
              <a:buNone/>
            </a:pPr>
            <a:endParaRPr kumimoji="1" lang="en-US" altLang="ja-JP" dirty="0"/>
          </a:p>
        </p:txBody>
      </p:sp>
      <p:pic>
        <p:nvPicPr>
          <p:cNvPr id="4" name="図 3">
            <a:extLst>
              <a:ext uri="{FF2B5EF4-FFF2-40B4-BE49-F238E27FC236}">
                <a16:creationId xmlns:a16="http://schemas.microsoft.com/office/drawing/2014/main" id="{3F4EF369-B91B-EF48-9CE5-8583A2D4335F}"/>
              </a:ext>
            </a:extLst>
          </p:cNvPr>
          <p:cNvPicPr/>
          <p:nvPr/>
        </p:nvPicPr>
        <p:blipFill>
          <a:blip r:embed="rId3">
            <a:extLst>
              <a:ext uri="{28A0092B-C50C-407E-A947-70E740481C1C}">
                <a14:useLocalDpi xmlns:a14="http://schemas.microsoft.com/office/drawing/2010/main" val="0"/>
              </a:ext>
            </a:extLst>
          </a:blip>
          <a:stretch>
            <a:fillRect/>
          </a:stretch>
        </p:blipFill>
        <p:spPr>
          <a:xfrm>
            <a:off x="1039404" y="2801914"/>
            <a:ext cx="7261134" cy="3126649"/>
          </a:xfrm>
          <a:prstGeom prst="rect">
            <a:avLst/>
          </a:prstGeom>
        </p:spPr>
      </p:pic>
      <p:sp>
        <p:nvSpPr>
          <p:cNvPr id="5" name="正方形/長方形 4">
            <a:extLst>
              <a:ext uri="{FF2B5EF4-FFF2-40B4-BE49-F238E27FC236}">
                <a16:creationId xmlns:a16="http://schemas.microsoft.com/office/drawing/2014/main" id="{994768B3-E675-5B45-A8AD-DBC0F146843A}"/>
              </a:ext>
            </a:extLst>
          </p:cNvPr>
          <p:cNvSpPr/>
          <p:nvPr/>
        </p:nvSpPr>
        <p:spPr>
          <a:xfrm>
            <a:off x="3673929" y="4637314"/>
            <a:ext cx="996042" cy="27758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L 字 5">
            <a:extLst>
              <a:ext uri="{FF2B5EF4-FFF2-40B4-BE49-F238E27FC236}">
                <a16:creationId xmlns:a16="http://schemas.microsoft.com/office/drawing/2014/main" id="{A081CB1B-BF9D-554A-9F2C-F749C12934DF}"/>
              </a:ext>
            </a:extLst>
          </p:cNvPr>
          <p:cNvSpPr/>
          <p:nvPr/>
        </p:nvSpPr>
        <p:spPr>
          <a:xfrm flipH="1">
            <a:off x="3673928" y="4669971"/>
            <a:ext cx="2422071" cy="538843"/>
          </a:xfrm>
          <a:prstGeom prst="corner">
            <a:avLst>
              <a:gd name="adj1" fmla="val 50000"/>
              <a:gd name="adj2" fmla="val 15000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36B9A6E-E934-B14E-8734-F16DC8BE396B}"/>
              </a:ext>
            </a:extLst>
          </p:cNvPr>
          <p:cNvSpPr/>
          <p:nvPr/>
        </p:nvSpPr>
        <p:spPr>
          <a:xfrm>
            <a:off x="8542926" y="4171678"/>
            <a:ext cx="538843" cy="293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4331943-1DE2-E446-B592-9C1147DF6656}"/>
              </a:ext>
            </a:extLst>
          </p:cNvPr>
          <p:cNvSpPr/>
          <p:nvPr/>
        </p:nvSpPr>
        <p:spPr>
          <a:xfrm>
            <a:off x="8553993" y="4726875"/>
            <a:ext cx="538843" cy="29391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043CCBD-6207-2940-B4B5-EC2D5F0EE336}"/>
              </a:ext>
            </a:extLst>
          </p:cNvPr>
          <p:cNvSpPr txBox="1"/>
          <p:nvPr/>
        </p:nvSpPr>
        <p:spPr>
          <a:xfrm>
            <a:off x="9078686" y="4143239"/>
            <a:ext cx="1534885" cy="923330"/>
          </a:xfrm>
          <a:prstGeom prst="rect">
            <a:avLst/>
          </a:prstGeom>
          <a:noFill/>
        </p:spPr>
        <p:txBody>
          <a:bodyPr wrap="square" rtlCol="0">
            <a:spAutoFit/>
          </a:bodyPr>
          <a:lstStyle/>
          <a:p>
            <a:r>
              <a:rPr kumimoji="1" lang="ja-JP" altLang="en-US"/>
              <a:t>：安定</a:t>
            </a:r>
            <a:endParaRPr kumimoji="1" lang="en-US" altLang="ja-JP" dirty="0"/>
          </a:p>
          <a:p>
            <a:endParaRPr kumimoji="1" lang="en-US" altLang="ja-JP" dirty="0"/>
          </a:p>
          <a:p>
            <a:r>
              <a:rPr lang="ja-JP" altLang="en-US"/>
              <a:t>：不安定</a:t>
            </a:r>
            <a:endParaRPr kumimoji="1" lang="ja-JP" altLang="en-US"/>
          </a:p>
        </p:txBody>
      </p:sp>
    </p:spTree>
    <p:extLst>
      <p:ext uri="{BB962C8B-B14F-4D97-AF65-F5344CB8AC3E}">
        <p14:creationId xmlns:p14="http://schemas.microsoft.com/office/powerpoint/2010/main" val="382956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D7892B-CAC9-F147-B31D-B1929778B78F}"/>
              </a:ext>
            </a:extLst>
          </p:cNvPr>
          <p:cNvSpPr>
            <a:spLocks noGrp="1"/>
          </p:cNvSpPr>
          <p:nvPr>
            <p:ph type="title"/>
          </p:nvPr>
        </p:nvSpPr>
        <p:spPr/>
        <p:txBody>
          <a:bodyPr/>
          <a:lstStyle/>
          <a:p>
            <a:r>
              <a:rPr lang="ja-JP" altLang="en-US"/>
              <a:t>結果</a:t>
            </a:r>
            <a:endParaRPr kumimoji="1" lang="ja-JP" altLang="en-US"/>
          </a:p>
        </p:txBody>
      </p:sp>
      <p:sp>
        <p:nvSpPr>
          <p:cNvPr id="3" name="コンテンツ プレースホルダー 2">
            <a:extLst>
              <a:ext uri="{FF2B5EF4-FFF2-40B4-BE49-F238E27FC236}">
                <a16:creationId xmlns:a16="http://schemas.microsoft.com/office/drawing/2014/main" id="{DE6032B3-7318-C54C-9FC7-00218C2FB498}"/>
              </a:ext>
            </a:extLst>
          </p:cNvPr>
          <p:cNvSpPr>
            <a:spLocks noGrp="1"/>
          </p:cNvSpPr>
          <p:nvPr>
            <p:ph idx="1"/>
          </p:nvPr>
        </p:nvSpPr>
        <p:spPr/>
        <p:txBody>
          <a:bodyPr>
            <a:normAutofit/>
          </a:bodyPr>
          <a:lstStyle/>
          <a:p>
            <a:r>
              <a:rPr kumimoji="1" lang="ja-JP" altLang="en-US"/>
              <a:t>この研究では、比較的多くの評価者が時間による厳しさの偏りを見せた。</a:t>
            </a:r>
            <a:endParaRPr kumimoji="1" lang="en-US" altLang="ja-JP" dirty="0"/>
          </a:p>
        </p:txBody>
      </p:sp>
    </p:spTree>
    <p:extLst>
      <p:ext uri="{BB962C8B-B14F-4D97-AF65-F5344CB8AC3E}">
        <p14:creationId xmlns:p14="http://schemas.microsoft.com/office/powerpoint/2010/main" val="13243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9F0FEA-FA34-564A-BCA5-6EE86173C0B9}"/>
              </a:ext>
            </a:extLst>
          </p:cNvPr>
          <p:cNvSpPr>
            <a:spLocks noGrp="1"/>
          </p:cNvSpPr>
          <p:nvPr>
            <p:ph type="title"/>
          </p:nvPr>
        </p:nvSpPr>
        <p:spPr/>
        <p:txBody>
          <a:bodyPr/>
          <a:lstStyle/>
          <a:p>
            <a:r>
              <a:rPr kumimoji="1" lang="ja-JP" altLang="en-US"/>
              <a:t>今後の研究として</a:t>
            </a:r>
          </a:p>
        </p:txBody>
      </p:sp>
      <p:sp>
        <p:nvSpPr>
          <p:cNvPr id="3" name="コンテンツ プレースホルダー 2">
            <a:extLst>
              <a:ext uri="{FF2B5EF4-FFF2-40B4-BE49-F238E27FC236}">
                <a16:creationId xmlns:a16="http://schemas.microsoft.com/office/drawing/2014/main" id="{A7110D42-91B7-C640-B152-2C1AA1BFCC03}"/>
              </a:ext>
            </a:extLst>
          </p:cNvPr>
          <p:cNvSpPr>
            <a:spLocks noGrp="1"/>
          </p:cNvSpPr>
          <p:nvPr>
            <p:ph idx="1"/>
          </p:nvPr>
        </p:nvSpPr>
        <p:spPr/>
        <p:txBody>
          <a:bodyPr/>
          <a:lstStyle/>
          <a:p>
            <a:r>
              <a:rPr lang="ja-JP" altLang="en-US"/>
              <a:t>サイクルの長さ</a:t>
            </a:r>
            <a:r>
              <a:rPr lang="en-US" altLang="ja-JP" dirty="0"/>
              <a:t>(</a:t>
            </a:r>
            <a:r>
              <a:rPr lang="ja-JP" altLang="en-US"/>
              <a:t>今回の研究では</a:t>
            </a:r>
            <a:r>
              <a:rPr lang="en-US" altLang="ja-JP" dirty="0"/>
              <a:t>1</a:t>
            </a:r>
            <a:r>
              <a:rPr lang="ja-JP" altLang="en-US"/>
              <a:t>年</a:t>
            </a:r>
            <a:r>
              <a:rPr lang="en-US" altLang="ja-JP" dirty="0"/>
              <a:t>)</a:t>
            </a:r>
            <a:r>
              <a:rPr lang="ja-JP" altLang="en-US"/>
              <a:t>が異なる場合は異なる結果を示す可能性がある。</a:t>
            </a:r>
            <a:endParaRPr lang="en-US" altLang="ja-JP" dirty="0"/>
          </a:p>
          <a:p>
            <a:r>
              <a:rPr lang="ja-JP" altLang="en-US"/>
              <a:t>厳しさだけでなく、「正確さ」の違いにも焦点を当てるべきである</a:t>
            </a:r>
            <a:endParaRPr lang="en-US" altLang="ja-JP" dirty="0"/>
          </a:p>
          <a:p>
            <a:endParaRPr kumimoji="1" lang="ja-JP" altLang="en-US"/>
          </a:p>
        </p:txBody>
      </p:sp>
    </p:spTree>
    <p:extLst>
      <p:ext uri="{BB962C8B-B14F-4D97-AF65-F5344CB8AC3E}">
        <p14:creationId xmlns:p14="http://schemas.microsoft.com/office/powerpoint/2010/main" val="35549263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15711</TotalTime>
  <Words>2007</Words>
  <Application>Microsoft Macintosh PowerPoint</Application>
  <PresentationFormat>ワイド画面</PresentationFormat>
  <Paragraphs>112</Paragraphs>
  <Slides>9</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Cambria Math</vt:lpstr>
      <vt:lpstr>Office テーマ</vt:lpstr>
      <vt:lpstr>進捗報告</vt:lpstr>
      <vt:lpstr>今週やったこと</vt:lpstr>
      <vt:lpstr>概要 </vt:lpstr>
      <vt:lpstr>Rater Drift</vt:lpstr>
      <vt:lpstr>実験</vt:lpstr>
      <vt:lpstr>評価者の厳しさのレベルは、時間の経過とともにどのように機能するか?</vt:lpstr>
      <vt:lpstr>実験</vt:lpstr>
      <vt:lpstr>結果</vt:lpstr>
      <vt:lpstr>今後の研究として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creator>林 真由</dc:creator>
  <cp:lastModifiedBy>林 真由</cp:lastModifiedBy>
  <cp:revision>21</cp:revision>
  <dcterms:created xsi:type="dcterms:W3CDTF">2021-05-13T07:28:46Z</dcterms:created>
  <dcterms:modified xsi:type="dcterms:W3CDTF">2021-05-24T05:19:48Z</dcterms:modified>
</cp:coreProperties>
</file>