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8"/>
  </p:notesMasterIdLst>
  <p:sldIdLst>
    <p:sldId id="256" r:id="rId2"/>
    <p:sldId id="257" r:id="rId3"/>
    <p:sldId id="268" r:id="rId4"/>
    <p:sldId id="258" r:id="rId5"/>
    <p:sldId id="278" r:id="rId6"/>
    <p:sldId id="264" r:id="rId7"/>
    <p:sldId id="273" r:id="rId8"/>
    <p:sldId id="269" r:id="rId9"/>
    <p:sldId id="259" r:id="rId10"/>
    <p:sldId id="272" r:id="rId11"/>
    <p:sldId id="265" r:id="rId12"/>
    <p:sldId id="261" r:id="rId13"/>
    <p:sldId id="267" r:id="rId14"/>
    <p:sldId id="271" r:id="rId15"/>
    <p:sldId id="283" r:id="rId16"/>
    <p:sldId id="262" r:id="rId17"/>
    <p:sldId id="277" r:id="rId18"/>
    <p:sldId id="280" r:id="rId19"/>
    <p:sldId id="260" r:id="rId20"/>
    <p:sldId id="279" r:id="rId21"/>
    <p:sldId id="281" r:id="rId22"/>
    <p:sldId id="282" r:id="rId23"/>
    <p:sldId id="270"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p:restoredTop sz="87417"/>
  </p:normalViewPr>
  <p:slideViewPr>
    <p:cSldViewPr snapToGrid="0" snapToObjects="1">
      <p:cViewPr varScale="1">
        <p:scale>
          <a:sx n="114" d="100"/>
          <a:sy n="114" d="100"/>
        </p:scale>
        <p:origin x="1048" y="168"/>
      </p:cViewPr>
      <p:guideLst/>
    </p:cSldViewPr>
  </p:slideViewPr>
  <p:notesTextViewPr>
    <p:cViewPr>
      <p:scale>
        <a:sx n="1" d="1"/>
        <a:sy n="1" d="1"/>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2022/1/27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＜注意＞</a:t>
            </a:r>
            <a:endParaRPr kumimoji="1" lang="en-US" altLang="ja-JP" b="1" dirty="0"/>
          </a:p>
          <a:p>
            <a:r>
              <a:rPr kumimoji="1" lang="ja-JP" altLang="en-US"/>
              <a:t>早口で話す！</a:t>
            </a:r>
            <a:endParaRPr kumimoji="1" lang="en-US" altLang="ja-JP" dirty="0"/>
          </a:p>
          <a:p>
            <a:r>
              <a:rPr kumimoji="1" lang="ja-JP" altLang="en-US"/>
              <a:t>ポインターを使う！</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本実験では，記載のようなデータを使用します．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また，指示を与えた評価者の結果には色をつけています．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図から，評価者によって変化の傾きや度合いが違うことがわかります．また，指示を与えた評価者はその指示通りのバイアスを推定できていることがわかります．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今回は，既存モデルとの比較に加え，既存モデルから提案モデルへのいくつかの変更点の中でどの変更が効果を持っていたかを確認するために，記載の</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つのモデルとの比較を行います．</a:t>
            </a:r>
          </a:p>
          <a:p>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表から，各時間区分における</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の最小値を比較すると，提案モデルが最適モデルとして選択されたことが確認できます．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の最小値を比較すると，比較モデル</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と比較モデル</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が最も高い性能を示しており，提案モデルより単純なモデルが最適なモデルとして選択されていることがわかります．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一方で，提案モデルはどちらにおいても</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番目に高い性能を示しており，比較モデル</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よりも性能が高いことから，時間区分ごとの厳しさパラメータを導入したことの有効性は確認できます．</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69275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本研究では，時間区分ごとの評価者の厳しさにマルコフ性を仮定した新しい項目反応モデルを提案しました．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今後の課題としては，</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まずはより大規模なデータを収集して，提案モデルの性能を評価すること．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加えて，既存モデルと比べて，提案モデルで追加した一貫性や得点別の厳しさのパラメータの影響について分析を行うこと．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さらに，課題ごとの特性も考慮できるようにモデルの拡張を行いたいと思っています．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17</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なお，提案モデルにおける</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の事前分布のパラメータである</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は，できる限り小さい値とすることで，</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t &gt; 1</a:t>
            </a:r>
            <a:r>
              <a:rPr kumimoji="1" lang="ja-JP" altLang="en"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の事後分布が縮小するため，パラメータ推定が安定すると期待できる．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この事前知識に合わせて，ここでは，</a:t>
            </a:r>
            <a:r>
              <a:rPr kumimoji="1" lang="en" altLang="ja-JP" sz="1200" kern="1200" dirty="0">
                <a:solidFill>
                  <a:schemeClr val="tx1"/>
                </a:solidFill>
                <a:effectLst/>
                <a:latin typeface="+mn-lt"/>
                <a:ea typeface="+mn-ea"/>
                <a:cs typeface="+mn-cs"/>
              </a:rPr>
              <a:t>LN(−3</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を</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の事前分布として採用した．</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この問題を解決するために項目反応理論と呼ばれる数理モデルの利用が近年注目されています．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21</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23</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26</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を添え字にもつパラメータが評価者の一貫性，厳しさ，得点別の厳しさを表す評価者パラメータ，</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が受験者の能力を表す受検者パラメータとして使用しています．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一方で，このモデルは評価者の特性が評価中に変化しないことを仮定していますが，しかし，多数の受検者を長時間かけて採点するような場合，評価者の特性が採点の過程で変化する評価者ドリフト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US" sz="1200" b="0" kern="1200">
                <a:solidFill>
                  <a:schemeClr val="tx1"/>
                </a:solidFill>
                <a:effectLst/>
                <a:latin typeface="+mn-lt"/>
                <a:ea typeface="+mn-ea"/>
                <a:cs typeface="+mn-cs"/>
              </a:rPr>
              <a:t>と呼ばれる現象がしばしば生じます．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このモデルは，評価者の厳しさを，初期の厳しさ・厳しさの変化の傾きの</a:t>
            </a:r>
            <a:r>
              <a:rPr kumimoji="1" lang="en-US" altLang="ja-JP" dirty="0"/>
              <a:t>2</a:t>
            </a:r>
            <a:r>
              <a:rPr kumimoji="1" lang="ja-JP" altLang="en-US"/>
              <a:t>つのパラメータを用いて表しています．これにより，評価者ドリフトを考慮した推定を行うことができるとされています．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このモデルでは，一連の採点データを一定の時間区分で区切り，時間区分ごとの評価者パラメータを導入している点が特徴です．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図のように，データ全体をいくつかの時間区分数に分割し，各評価者の厳しさパラメータを時間区分ごとに推定しています．</a:t>
            </a:r>
            <a:br>
              <a:rPr kumimoji="1" lang="ja-JP" altLang="en-US" sz="1200" b="0" kern="1200">
                <a:solidFill>
                  <a:schemeClr val="tx1"/>
                </a:solidFill>
                <a:effectLst/>
                <a:latin typeface="+mn-lt"/>
                <a:ea typeface="+mn-ea"/>
                <a:cs typeface="+mn-cs"/>
              </a:rPr>
            </a:b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一方で，このモデルの課題は，評価者特性の変化を直線的にしか捉えることができないという</a:t>
            </a:r>
            <a:endParaRPr kumimoji="1" lang="en-US" altLang="ja-JP" dirty="0"/>
          </a:p>
          <a:p>
            <a:r>
              <a:rPr kumimoji="1" lang="ja-JP" altLang="en-US"/>
              <a:t>そのため，本研究では時間区分ごとの評価者の厳しさにマルコフ性を仮定した新しい項目反応モデルを提案します．</a:t>
            </a:r>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の分布として，一つ前の時間区分での厳しさを平均値とした正規分布を仮定しているところです．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それにより，直前の時間区分の特性値を次の時間区分の特性値の推定に利用できるため，より安定したパラメータ推定が可能となる点にあります．</a:t>
            </a:r>
            <a:endParaRPr kumimoji="1" lang="en-US" altLang="ja-JP" sz="1200" kern="1200" dirty="0">
              <a:solidFill>
                <a:schemeClr val="tx1"/>
              </a:solidFill>
              <a:effectLst/>
              <a:latin typeface="+mn-lt"/>
              <a:ea typeface="+mn-ea"/>
              <a:cs typeface="+mn-cs"/>
            </a:endParaRPr>
          </a:p>
          <a:p>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lstStyle/>
          <a:p>
            <a:pPr lvl="0">
              <a:lnSpc>
                <a:spcPct val="100000"/>
              </a:lnSpc>
              <a:spcBef>
                <a:spcPts val="0"/>
              </a:spcBef>
              <a:defRPr/>
            </a:pPr>
            <a:r>
              <a:rPr lang="en-US" altLang="ja-JP" dirty="0"/>
              <a:t>MCMC</a:t>
            </a:r>
            <a:r>
              <a:rPr lang="ja-JP" altLang="en-US"/>
              <a:t>によるパラメータ推定精度</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3568869874"/>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Choice>
        <mc:Fallback>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3568869874"/>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0000"/>
                          </a:stretch>
                        </a:blipFill>
                      </a:tcPr>
                    </a:tc>
                    <a:tc>
                      <a:txBody>
                        <a:bodyPr/>
                        <a:lstStyle/>
                        <a:p>
                          <a:endParaRPr lang="ja-JP"/>
                        </a:p>
                      </a:txBody>
                      <a:tcPr marL="9525" marR="9525" marT="9525" marB="0" anchor="ctr">
                        <a:blipFill>
                          <a:blip r:embed="rId3"/>
                          <a:stretch>
                            <a:fillRect l="-404918" t="-104348" r="-608197" b="-1000000"/>
                          </a:stretch>
                        </a:blipFill>
                      </a:tcPr>
                    </a:tc>
                    <a:tc>
                      <a:txBody>
                        <a:bodyPr/>
                        <a:lstStyle/>
                        <a:p>
                          <a:endParaRPr lang="ja-JP"/>
                        </a:p>
                      </a:txBody>
                      <a:tcPr marL="9525" marR="9525" marT="9525" marB="0" anchor="ctr">
                        <a:blipFill>
                          <a:blip r:embed="rId3"/>
                          <a:stretch>
                            <a:fillRect l="-496774" t="-104348" r="-498387" b="-1000000"/>
                          </a:stretch>
                        </a:blipFill>
                      </a:tcPr>
                    </a:tc>
                    <a:tc>
                      <a:txBody>
                        <a:bodyPr/>
                        <a:lstStyle/>
                        <a:p>
                          <a:endParaRPr lang="ja-JP"/>
                        </a:p>
                      </a:txBody>
                      <a:tcPr marL="9525" marR="9525" marT="9525" marB="0" anchor="ctr">
                        <a:blipFill>
                          <a:blip r:embed="rId3"/>
                          <a:stretch>
                            <a:fillRect l="-606557" t="-104348" r="-406557" b="-1000000"/>
                          </a:stretch>
                        </a:blipFill>
                      </a:tcPr>
                    </a:tc>
                    <a:tc>
                      <a:txBody>
                        <a:bodyPr/>
                        <a:lstStyle/>
                        <a:p>
                          <a:endParaRPr lang="ja-JP"/>
                        </a:p>
                      </a:txBody>
                      <a:tcPr marL="9525" marR="9525" marT="9525" marB="0" anchor="ctr">
                        <a:blipFill>
                          <a:blip r:embed="rId3"/>
                          <a:stretch>
                            <a:fillRect l="-695161" t="-104348" r="-300000" b="-1000000"/>
                          </a:stretch>
                        </a:blipFill>
                      </a:tcPr>
                    </a:tc>
                    <a:tc>
                      <a:txBody>
                        <a:bodyPr/>
                        <a:lstStyle/>
                        <a:p>
                          <a:endParaRPr lang="ja-JP"/>
                        </a:p>
                      </a:txBody>
                      <a:tcPr marL="9525" marR="9525" marT="9525" marB="0" anchor="ctr">
                        <a:blipFill>
                          <a:blip r:embed="rId3"/>
                          <a:stretch>
                            <a:fillRect l="-808197" t="-104348" r="-204918" b="-1000000"/>
                          </a:stretch>
                        </a:blipFill>
                      </a:tcPr>
                    </a:tc>
                    <a:tc>
                      <a:txBody>
                        <a:bodyPr/>
                        <a:lstStyle/>
                        <a:p>
                          <a:endParaRPr lang="ja-JP"/>
                        </a:p>
                      </a:txBody>
                      <a:tcPr marL="9525" marR="9525" marT="9525" marB="0" anchor="ctr">
                        <a:blipFill>
                          <a:blip r:embed="rId3"/>
                          <a:stretch>
                            <a:fillRect l="-893548" t="-104348" r="-101613" b="-1000000"/>
                          </a:stretch>
                        </a:blipFill>
                      </a:tcPr>
                    </a:tc>
                    <a:tc>
                      <a:txBody>
                        <a:bodyPr/>
                        <a:lstStyle/>
                        <a:p>
                          <a:endParaRPr lang="ja-JP"/>
                        </a:p>
                      </a:txBody>
                      <a:tcPr marL="9525" marR="9525" marT="9525" marB="0" anchor="ctr">
                        <a:blipFill>
                          <a:blip r:embed="rId3"/>
                          <a:stretch>
                            <a:fillRect l="-1009836" t="-104348" r="-3279" b="-1000000"/>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xmlns="">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pic>
        <p:nvPicPr>
          <p:cNvPr id="11" name="図 10">
            <a:extLst>
              <a:ext uri="{FF2B5EF4-FFF2-40B4-BE49-F238E27FC236}">
                <a16:creationId xmlns:a16="http://schemas.microsoft.com/office/drawing/2014/main" id="{4E5520C5-A6DE-B94D-B920-E37EA874783C}"/>
              </a:ext>
            </a:extLst>
          </p:cNvPr>
          <p:cNvPicPr>
            <a:picLocks noChangeAspect="1"/>
          </p:cNvPicPr>
          <p:nvPr/>
        </p:nvPicPr>
        <p:blipFill>
          <a:blip r:embed="rId5"/>
          <a:stretch>
            <a:fillRect/>
          </a:stretch>
        </p:blipFill>
        <p:spPr>
          <a:xfrm>
            <a:off x="5717633" y="681037"/>
            <a:ext cx="5177109" cy="4495152"/>
          </a:xfrm>
          <a:prstGeom prst="rect">
            <a:avLst/>
          </a:prstGeom>
        </p:spPr>
      </p:pic>
    </p:spTree>
    <p:extLst>
      <p:ext uri="{BB962C8B-B14F-4D97-AF65-F5344CB8AC3E}">
        <p14:creationId xmlns:p14="http://schemas.microsoft.com/office/powerpoint/2010/main" val="40697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134</a:t>
            </a:r>
            <a:r>
              <a:rPr lang="ja-JP" altLang="en-US"/>
              <a:t>名分のエッセイ課題を，</a:t>
            </a:r>
            <a:r>
              <a:rPr lang="en-US" altLang="ja-JP" dirty="0"/>
              <a:t>16</a:t>
            </a:r>
            <a:r>
              <a:rPr lang="ja-JP" altLang="en-US"/>
              <a:t>名の評価者が</a:t>
            </a:r>
            <a:r>
              <a:rPr lang="en-US" altLang="ja-JP" dirty="0"/>
              <a:t>5</a:t>
            </a:r>
            <a:r>
              <a:rPr lang="ja-JP" altLang="en-US"/>
              <a:t>段階得点で</a:t>
            </a:r>
            <a:br>
              <a:rPr lang="en-US" altLang="ja-JP" dirty="0"/>
            </a:br>
            <a:r>
              <a:rPr lang="ja-JP" altLang="en-US"/>
              <a:t>採点したデータを使用する．</a:t>
            </a:r>
          </a:p>
          <a:p>
            <a:endParaRPr lang="en-US" altLang="ja-JP" dirty="0"/>
          </a:p>
          <a:p>
            <a:r>
              <a:rPr lang="ja-JP" altLang="en-US"/>
              <a:t>そのうち</a:t>
            </a:r>
            <a:r>
              <a:rPr lang="en-US" altLang="ja-JP" dirty="0"/>
              <a:t>6</a:t>
            </a:r>
            <a:r>
              <a:rPr lang="ja-JP" altLang="en-US"/>
              <a:t>人の評価者には個別に指示を与え，</a:t>
            </a:r>
            <a:br>
              <a:rPr lang="en-US" altLang="ja-JP" dirty="0"/>
            </a:br>
            <a:r>
              <a:rPr lang="ja-JP" altLang="en-US"/>
              <a:t>人為的に評価者バイアスのあるデータを作成した</a:t>
            </a:r>
            <a:endParaRPr kumimoji="1" lang="ja-JP" altLang="en-US"/>
          </a:p>
        </p:txBody>
      </p:sp>
    </p:spTree>
    <p:extLst>
      <p:ext uri="{BB962C8B-B14F-4D97-AF65-F5344CB8AC3E}">
        <p14:creationId xmlns:p14="http://schemas.microsoft.com/office/powerpoint/2010/main" val="41210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pic>
        <p:nvPicPr>
          <p:cNvPr id="8" name="図 7">
            <a:extLst>
              <a:ext uri="{FF2B5EF4-FFF2-40B4-BE49-F238E27FC236}">
                <a16:creationId xmlns:a16="http://schemas.microsoft.com/office/drawing/2014/main" id="{8717126C-89F5-944F-9B7B-99DA290C5D04}"/>
              </a:ext>
            </a:extLst>
          </p:cNvPr>
          <p:cNvPicPr>
            <a:picLocks noChangeAspect="1"/>
          </p:cNvPicPr>
          <p:nvPr/>
        </p:nvPicPr>
        <p:blipFill>
          <a:blip r:embed="rId4"/>
          <a:stretch>
            <a:fillRect/>
          </a:stretch>
        </p:blipFill>
        <p:spPr>
          <a:xfrm>
            <a:off x="838200" y="1554677"/>
            <a:ext cx="5098838" cy="4099066"/>
          </a:xfrm>
          <a:prstGeom prst="rect">
            <a:avLst/>
          </a:prstGeom>
        </p:spPr>
      </p:pic>
      <p:sp>
        <p:nvSpPr>
          <p:cNvPr id="10" name="テキスト ボックス 9">
            <a:extLst>
              <a:ext uri="{FF2B5EF4-FFF2-40B4-BE49-F238E27FC236}">
                <a16:creationId xmlns:a16="http://schemas.microsoft.com/office/drawing/2014/main" id="{3E2A1E03-BF36-7B4B-B170-843A1F3AAC23}"/>
              </a:ext>
            </a:extLst>
          </p:cNvPr>
          <p:cNvSpPr txBox="1"/>
          <p:nvPr/>
        </p:nvSpPr>
        <p:spPr>
          <a:xfrm>
            <a:off x="5837664" y="1510462"/>
            <a:ext cx="6099716" cy="383707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評価者</a:t>
            </a:r>
            <a:r>
              <a:rPr lang="en" altLang="ja-JP" b="0" dirty="0">
                <a:solidFill>
                  <a:srgbClr val="333333"/>
                </a:solidFill>
                <a:effectLst/>
                <a:latin typeface="Menlo" panose="020B0609030804020204" pitchFamily="49" charset="0"/>
              </a:rPr>
              <a:t>A</a:t>
            </a: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日ごとにだんだん厳しくなるように採点する</a:t>
            </a:r>
          </a:p>
          <a:p>
            <a:pPr>
              <a:lnSpc>
                <a:spcPct val="150000"/>
              </a:lnSpc>
            </a:pPr>
            <a:r>
              <a:rPr lang="en" altLang="ja-JP" b="0" dirty="0">
                <a:solidFill>
                  <a:srgbClr val="FF0000"/>
                </a:solidFill>
                <a:effectLst/>
                <a:latin typeface="Menlo" panose="020B0609030804020204" pitchFamily="49" charset="0"/>
              </a:rPr>
              <a:t>[</a:t>
            </a:r>
            <a:r>
              <a:rPr lang="ja-JP" altLang="en-US" b="0">
                <a:solidFill>
                  <a:srgbClr val="FF0000"/>
                </a:solidFill>
                <a:effectLst/>
                <a:latin typeface="Menlo" panose="020B0609030804020204" pitchFamily="49" charset="0"/>
              </a:rPr>
              <a:t>評価者</a:t>
            </a:r>
            <a:r>
              <a:rPr lang="en" altLang="ja-JP" b="0" dirty="0">
                <a:solidFill>
                  <a:srgbClr val="FF0000"/>
                </a:solidFill>
                <a:effectLst/>
                <a:latin typeface="Menlo" panose="020B0609030804020204" pitchFamily="49" charset="0"/>
              </a:rPr>
              <a:t>B]</a:t>
            </a:r>
            <a:r>
              <a:rPr lang="ja-JP" altLang="en-US" b="0">
                <a:solidFill>
                  <a:srgbClr val="333333"/>
                </a:solidFill>
                <a:effectLst/>
                <a:latin typeface="Menlo" panose="020B0609030804020204" pitchFamily="49" charset="0"/>
              </a:rPr>
              <a:t>日ごとにだんだん優しくなるように採点する</a:t>
            </a:r>
          </a:p>
          <a:p>
            <a:pPr>
              <a:lnSpc>
                <a:spcPct val="150000"/>
              </a:lnSpc>
            </a:pPr>
            <a:r>
              <a:rPr lang="en" altLang="ja-JP" b="0" dirty="0">
                <a:solidFill>
                  <a:srgbClr val="92D050"/>
                </a:solidFill>
                <a:effectLst/>
                <a:latin typeface="Menlo" panose="020B0609030804020204" pitchFamily="49" charset="0"/>
              </a:rPr>
              <a:t>[</a:t>
            </a:r>
            <a:r>
              <a:rPr lang="ja-JP" altLang="en-US" b="0">
                <a:solidFill>
                  <a:srgbClr val="92D050"/>
                </a:solidFill>
                <a:effectLst/>
                <a:latin typeface="Menlo" panose="020B0609030804020204" pitchFamily="49" charset="0"/>
              </a:rPr>
              <a:t>評価者</a:t>
            </a:r>
            <a:r>
              <a:rPr lang="en" altLang="ja-JP" b="0" dirty="0">
                <a:solidFill>
                  <a:srgbClr val="92D050"/>
                </a:solidFill>
                <a:effectLst/>
                <a:latin typeface="Menlo" panose="020B0609030804020204" pitchFamily="49" charset="0"/>
              </a:rPr>
              <a:t>C]</a:t>
            </a:r>
            <a:r>
              <a:rPr lang="ja-JP" altLang="en-US" b="0">
                <a:solidFill>
                  <a:srgbClr val="333333"/>
                </a:solidFill>
                <a:effectLst/>
                <a:latin typeface="Menlo" panose="020B0609030804020204" pitchFamily="49" charset="0"/>
              </a:rPr>
              <a:t>日によって厳しさを変えて採点する </a:t>
            </a:r>
            <a:endParaRPr lang="en-US" altLang="ja-JP" b="0" dirty="0">
              <a:solidFill>
                <a:srgbClr val="333333"/>
              </a:solidFill>
              <a:effectLst/>
              <a:latin typeface="Menlo" panose="020B0609030804020204" pitchFamily="49" charset="0"/>
            </a:endParaRPr>
          </a:p>
          <a:p>
            <a:pPr>
              <a:lnSpc>
                <a:spcPct val="150000"/>
              </a:lnSpc>
            </a:pPr>
            <a:r>
              <a:rPr lang="en" altLang="ja-JP" b="0" dirty="0">
                <a:solidFill>
                  <a:srgbClr val="0070C0"/>
                </a:solidFill>
                <a:effectLst/>
                <a:latin typeface="Menlo" panose="020B0609030804020204" pitchFamily="49" charset="0"/>
              </a:rPr>
              <a:t>[</a:t>
            </a:r>
            <a:r>
              <a:rPr lang="ja-JP" altLang="en-US" b="0">
                <a:solidFill>
                  <a:srgbClr val="0070C0"/>
                </a:solidFill>
                <a:effectLst/>
                <a:latin typeface="Menlo" panose="020B0609030804020204" pitchFamily="49" charset="0"/>
              </a:rPr>
              <a:t>評価者</a:t>
            </a:r>
            <a:r>
              <a:rPr lang="en" altLang="ja-JP" b="0" dirty="0">
                <a:solidFill>
                  <a:srgbClr val="0070C0"/>
                </a:solidFill>
                <a:effectLst/>
                <a:latin typeface="Menlo" panose="020B0609030804020204" pitchFamily="49" charset="0"/>
              </a:rPr>
              <a:t>D]</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2</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4</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7030A0"/>
                </a:solidFill>
                <a:effectLst/>
                <a:latin typeface="Menlo" panose="020B0609030804020204" pitchFamily="49" charset="0"/>
              </a:rPr>
              <a:t>[</a:t>
            </a:r>
            <a:r>
              <a:rPr lang="ja-JP" altLang="en-US" b="0">
                <a:solidFill>
                  <a:srgbClr val="7030A0"/>
                </a:solidFill>
                <a:effectLst/>
                <a:latin typeface="Menlo" panose="020B0609030804020204" pitchFamily="49" charset="0"/>
              </a:rPr>
              <a:t>評価者</a:t>
            </a:r>
            <a:r>
              <a:rPr lang="en" altLang="ja-JP" b="0" dirty="0">
                <a:solidFill>
                  <a:srgbClr val="7030A0"/>
                </a:solidFill>
                <a:effectLst/>
                <a:latin typeface="Menlo" panose="020B0609030804020204" pitchFamily="49" charset="0"/>
              </a:rPr>
              <a:t>F]</a:t>
            </a:r>
            <a:r>
              <a:rPr lang="ja-JP" altLang="en-US" b="0">
                <a:solidFill>
                  <a:srgbClr val="333333"/>
                </a:solidFill>
                <a:effectLst/>
                <a:latin typeface="Menlo" panose="020B0609030804020204" pitchFamily="49" charset="0"/>
              </a:rPr>
              <a:t>採点基準を用いずに採点する</a:t>
            </a:r>
          </a:p>
        </p:txBody>
      </p:sp>
    </p:spTree>
    <p:extLst>
      <p:ext uri="{BB962C8B-B14F-4D97-AF65-F5344CB8AC3E}">
        <p14:creationId xmlns:p14="http://schemas.microsoft.com/office/powerpoint/2010/main" val="31309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538910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r>
                  <a:rPr kumimoji="1" lang="en-US" altLang="ja-JP" sz="2400" dirty="0"/>
                  <a:t>	</a:t>
                </a:r>
                <a:r>
                  <a:rPr kumimoji="1" lang="ja-JP" altLang="en-US" sz="2400"/>
                  <a:t>どちらも，値が小さい方が適したモデルであることを示す</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400" b="1"/>
                  <a:t>比較モデル</a:t>
                </a:r>
                <a:endParaRPr kumimoji="1" lang="en-US" altLang="ja-JP" sz="2400" b="1" dirty="0"/>
              </a:p>
              <a:p>
                <a:pPr marL="742950" lvl="1" indent="-285750">
                  <a:buFont typeface="Arial" panose="020B0604020202020204" pitchFamily="34" charset="0"/>
                  <a:buChar char="•"/>
                </a:pPr>
                <a:r>
                  <a:rPr kumimoji="1" lang="ja-JP" altLang="en-US" sz="2400"/>
                  <a:t>比較モデル</a:t>
                </a:r>
                <a:r>
                  <a:rPr kumimoji="1" lang="en-US" altLang="ja-JP" sz="2400" dirty="0"/>
                  <a:t>1</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𝑟𝑘</m:t>
                        </m:r>
                      </m:sub>
                    </m:sSub>
                  </m:oMath>
                </a14:m>
                <a:r>
                  <a:rPr kumimoji="1" lang="ja-JP" altLang="en-US" sz="240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𝑘</m:t>
                        </m:r>
                      </m:sub>
                    </m:sSub>
                  </m:oMath>
                </a14:m>
                <a:r>
                  <a:rPr kumimoji="1" lang="ja-JP" altLang="en-US" sz="240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2</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𝑟𝑡</m:t>
                        </m:r>
                      </m:sub>
                    </m:sSub>
                  </m:oMath>
                </a14:m>
                <a:r>
                  <a:rPr kumimoji="1" lang="ja-JP" altLang="en-US" sz="2400" dirty="0"/>
                  <a:t>を</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ja-JP" altLang="en-US" sz="2400" i="1" dirty="0" smtClean="0">
                            <a:latin typeface="Cambria Math" panose="02040503050406030204" pitchFamily="18" charset="0"/>
                          </a:rPr>
                          <m:t>𝛽</m:t>
                        </m:r>
                      </m:e>
                      <m:sub>
                        <m:r>
                          <a:rPr kumimoji="1" lang="en-US" altLang="ja-JP" sz="2400" b="0" i="1" dirty="0" smtClean="0">
                            <a:latin typeface="Cambria Math" panose="02040503050406030204" pitchFamily="18" charset="0"/>
                          </a:rPr>
                          <m:t>𝑟</m:t>
                        </m:r>
                      </m:sub>
                    </m:sSub>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ea typeface="Cambria Math" panose="02040503050406030204" pitchFamily="18" charset="0"/>
                          </a:rPr>
                        </m:ctrlPr>
                      </m:sSubPr>
                      <m:e>
                        <m:r>
                          <a:rPr kumimoji="1" lang="en-US" altLang="ja-JP" sz="2400" b="0" i="1" dirty="0" smtClean="0">
                            <a:latin typeface="Cambria Math" panose="02040503050406030204" pitchFamily="18" charset="0"/>
                            <a:ea typeface="Cambria Math" panose="02040503050406030204" pitchFamily="18" charset="0"/>
                          </a:rPr>
                          <m:t>𝜋</m:t>
                        </m:r>
                      </m:e>
                      <m:sub>
                        <m:r>
                          <a:rPr kumimoji="1" lang="en-US" altLang="ja-JP" sz="2400" b="0" i="1" dirty="0" smtClean="0">
                            <a:latin typeface="Cambria Math" panose="02040503050406030204" pitchFamily="18" charset="0"/>
                            <a:ea typeface="Cambria Math" panose="02040503050406030204" pitchFamily="18" charset="0"/>
                          </a:rPr>
                          <m:t>𝑟</m:t>
                        </m:r>
                      </m:sub>
                    </m:sSub>
                    <m:r>
                      <a:rPr kumimoji="1" lang="en-US" altLang="ja-JP" sz="2400" b="0" i="1" dirty="0" smtClean="0">
                        <a:latin typeface="Cambria Math" panose="02040503050406030204" pitchFamily="18" charset="0"/>
                        <a:ea typeface="Cambria Math" panose="02040503050406030204" pitchFamily="18" charset="0"/>
                      </a:rPr>
                      <m:t>𝑡</m:t>
                    </m:r>
                  </m:oMath>
                </a14:m>
                <a:r>
                  <a:rPr kumimoji="1" lang="en-US" altLang="ja-JP" sz="2400" dirty="0"/>
                  <a:t>(</a:t>
                </a:r>
                <a:r>
                  <a:rPr kumimoji="1" lang="ja-JP" altLang="en-US" sz="2400"/>
                  <a:t>既存モデルのもの</a:t>
                </a:r>
                <a:r>
                  <a:rPr kumimoji="1" lang="en-US" altLang="ja-JP" sz="2400" dirty="0"/>
                  <a:t>)</a:t>
                </a:r>
                <a:r>
                  <a:rPr kumimoji="1" lang="ja-JP" altLang="en-US" sz="2400" dirty="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3</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𝛼</m:t>
                        </m:r>
                      </m:e>
                      <m:sub>
                        <m:r>
                          <a:rPr kumimoji="1" lang="en-US" altLang="ja-JP" sz="2400" b="0" i="1" smtClean="0">
                            <a:latin typeface="Cambria Math" panose="02040503050406030204" pitchFamily="18" charset="0"/>
                          </a:rPr>
                          <m:t>𝑟</m:t>
                        </m:r>
                      </m:sub>
                    </m:sSub>
                  </m:oMath>
                </a14:m>
                <a:r>
                  <a:rPr kumimoji="1" lang="ja-JP" altLang="en-US" sz="2400" dirty="0"/>
                  <a:t>削除</a:t>
                </a:r>
                <a:endParaRPr kumimoji="1" lang="en-US" altLang="ja-JP" sz="2400" dirty="0"/>
              </a:p>
              <a:p>
                <a:pPr lvl="1"/>
                <a:endParaRPr kumimoji="1" lang="en-US" altLang="ja-JP" sz="2400" dirty="0"/>
              </a:p>
            </p:txBody>
          </p:sp>
        </mc:Choice>
        <mc:Fallback>
          <p:sp>
            <p:nvSpPr>
              <p:cNvPr id="6" name="テキスト ボックス 5">
                <a:extLst>
                  <a:ext uri="{FF2B5EF4-FFF2-40B4-BE49-F238E27FC236}">
                    <a16:creationId xmlns:a16="http://schemas.microsoft.com/office/drawing/2014/main" id="{9DA14928-6C79-054A-AEA0-D5DC64935A7D}"/>
                  </a:ext>
                </a:extLst>
              </p:cNvPr>
              <p:cNvSpPr txBox="1">
                <a:spLocks noRot="1" noChangeAspect="1" noMove="1" noResize="1" noEditPoints="1" noAdjustHandles="1" noChangeArrowheads="1" noChangeShapeType="1" noTextEdit="1"/>
              </p:cNvSpPr>
              <p:nvPr/>
            </p:nvSpPr>
            <p:spPr>
              <a:xfrm>
                <a:off x="1147156" y="1612669"/>
                <a:ext cx="9468197" cy="5389104"/>
              </a:xfrm>
              <a:prstGeom prst="rect">
                <a:avLst/>
              </a:prstGeom>
              <a:blipFill>
                <a:blip r:embed="rId3"/>
                <a:stretch>
                  <a:fillRect l="-804" t="-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7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805380923"/>
              </p:ext>
            </p:extLst>
          </p:nvPr>
        </p:nvGraphicFramePr>
        <p:xfrm>
          <a:off x="1802781" y="4317420"/>
          <a:ext cx="8586438" cy="1111161"/>
        </p:xfrm>
        <a:graphic>
          <a:graphicData uri="http://schemas.openxmlformats.org/drawingml/2006/table">
            <a:tbl>
              <a:tblPr firstRow="1" bandRow="1">
                <a:tableStyleId>{5C22544A-7EE6-4342-B048-85BDC9FD1C3A}</a:tableStyleId>
              </a:tblPr>
              <a:tblGrid>
                <a:gridCol w="771052">
                  <a:extLst>
                    <a:ext uri="{9D8B030D-6E8A-4147-A177-3AD203B41FA5}">
                      <a16:colId xmlns:a16="http://schemas.microsoft.com/office/drawing/2014/main" val="1577797759"/>
                    </a:ext>
                  </a:extLst>
                </a:gridCol>
                <a:gridCol w="1375558">
                  <a:extLst>
                    <a:ext uri="{9D8B030D-6E8A-4147-A177-3AD203B41FA5}">
                      <a16:colId xmlns:a16="http://schemas.microsoft.com/office/drawing/2014/main" val="3362389499"/>
                    </a:ext>
                  </a:extLst>
                </a:gridCol>
                <a:gridCol w="1609957">
                  <a:extLst>
                    <a:ext uri="{9D8B030D-6E8A-4147-A177-3AD203B41FA5}">
                      <a16:colId xmlns:a16="http://schemas.microsoft.com/office/drawing/2014/main" val="598797701"/>
                    </a:ext>
                  </a:extLst>
                </a:gridCol>
                <a:gridCol w="1609957">
                  <a:extLst>
                    <a:ext uri="{9D8B030D-6E8A-4147-A177-3AD203B41FA5}">
                      <a16:colId xmlns:a16="http://schemas.microsoft.com/office/drawing/2014/main" val="2631326619"/>
                    </a:ext>
                  </a:extLst>
                </a:gridCol>
                <a:gridCol w="1609957">
                  <a:extLst>
                    <a:ext uri="{9D8B030D-6E8A-4147-A177-3AD203B41FA5}">
                      <a16:colId xmlns:a16="http://schemas.microsoft.com/office/drawing/2014/main" val="2123760642"/>
                    </a:ext>
                  </a:extLst>
                </a:gridCol>
                <a:gridCol w="1609957">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既存モデル</a:t>
                      </a:r>
                    </a:p>
                  </a:txBody>
                  <a:tcPr/>
                </a:tc>
                <a:tc>
                  <a:txBody>
                    <a:bodyPr/>
                    <a:lstStyle/>
                    <a:p>
                      <a:pPr algn="ctr"/>
                      <a:r>
                        <a:rPr kumimoji="1" lang="ja-JP" altLang="en-US"/>
                        <a:t>比較モデル</a:t>
                      </a:r>
                      <a:r>
                        <a:rPr kumimoji="1" lang="en-US" altLang="ja-JP" dirty="0"/>
                        <a:t>1</a:t>
                      </a:r>
                      <a:endParaRPr kumimoji="1" lang="ja-JP" altLang="en-US"/>
                    </a:p>
                  </a:txBody>
                  <a:tcPr/>
                </a:tc>
                <a:tc>
                  <a:txBody>
                    <a:bodyPr/>
                    <a:lstStyle/>
                    <a:p>
                      <a:pPr algn="ctr"/>
                      <a:r>
                        <a:rPr kumimoji="1" lang="ja-JP" altLang="en-US"/>
                        <a:t>比較モデル</a:t>
                      </a:r>
                      <a:r>
                        <a:rPr kumimoji="1" lang="en-US" altLang="ja-JP" dirty="0"/>
                        <a:t>2</a:t>
                      </a:r>
                      <a:endParaRPr kumimoji="1" lang="ja-JP" altLang="en-US"/>
                    </a:p>
                  </a:txBody>
                  <a:tcPr/>
                </a:tc>
                <a:tc>
                  <a:txBody>
                    <a:bodyPr/>
                    <a:lstStyle/>
                    <a:p>
                      <a:pPr algn="ctr"/>
                      <a:r>
                        <a:rPr kumimoji="1" lang="ja-JP" altLang="en-US"/>
                        <a:t>比較モデル</a:t>
                      </a:r>
                      <a:r>
                        <a:rPr kumimoji="1" lang="en-US" altLang="ja-JP" dirty="0"/>
                        <a:t>3</a:t>
                      </a:r>
                      <a:endParaRPr kumimoji="1" lang="ja-JP" altLang="en-US"/>
                    </a:p>
                  </a:txBody>
                  <a:tcPr/>
                </a:tc>
                <a:tc>
                  <a:txBody>
                    <a:bodyPr/>
                    <a:lstStyle/>
                    <a:p>
                      <a:pPr algn="ctr"/>
                      <a:r>
                        <a:rPr kumimoji="1" lang="ja-JP" altLang="en-US"/>
                        <a:t>提案モデル</a:t>
                      </a:r>
                    </a:p>
                  </a:txBody>
                  <a:tcP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1" dirty="0">
                          <a:solidFill>
                            <a:srgbClr val="FF0000"/>
                          </a:solidFill>
                        </a:rPr>
                        <a:t>3279.444</a:t>
                      </a:r>
                      <a:endParaRPr kumimoji="1" lang="ja-JP" altLang="en-US" b="1">
                        <a:solidFill>
                          <a:srgbClr val="FF0000"/>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dirty="0">
                          <a:solidFill>
                            <a:schemeClr val="tx1"/>
                          </a:solidFill>
                        </a:rPr>
                        <a:t>3134.700</a:t>
                      </a:r>
                      <a:endParaRPr kumimoji="1" lang="ja-JP" altLang="en-US">
                        <a:solidFill>
                          <a:schemeClr val="tx1"/>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416847018"/>
              </p:ext>
            </p:extLst>
          </p:nvPr>
        </p:nvGraphicFramePr>
        <p:xfrm>
          <a:off x="1802781" y="2149009"/>
          <a:ext cx="8586438" cy="1097280"/>
        </p:xfrm>
        <a:graphic>
          <a:graphicData uri="http://schemas.openxmlformats.org/drawingml/2006/table">
            <a:tbl>
              <a:tblPr firstRow="1" bandRow="1">
                <a:tableStyleId>{5C22544A-7EE6-4342-B048-85BDC9FD1C3A}</a:tableStyleId>
              </a:tblPr>
              <a:tblGrid>
                <a:gridCol w="771052">
                  <a:extLst>
                    <a:ext uri="{9D8B030D-6E8A-4147-A177-3AD203B41FA5}">
                      <a16:colId xmlns:a16="http://schemas.microsoft.com/office/drawing/2014/main" val="588760288"/>
                    </a:ext>
                  </a:extLst>
                </a:gridCol>
                <a:gridCol w="1375558">
                  <a:extLst>
                    <a:ext uri="{9D8B030D-6E8A-4147-A177-3AD203B41FA5}">
                      <a16:colId xmlns:a16="http://schemas.microsoft.com/office/drawing/2014/main" val="495979636"/>
                    </a:ext>
                  </a:extLst>
                </a:gridCol>
                <a:gridCol w="1609957">
                  <a:extLst>
                    <a:ext uri="{9D8B030D-6E8A-4147-A177-3AD203B41FA5}">
                      <a16:colId xmlns:a16="http://schemas.microsoft.com/office/drawing/2014/main" val="3441212389"/>
                    </a:ext>
                  </a:extLst>
                </a:gridCol>
                <a:gridCol w="1609957">
                  <a:extLst>
                    <a:ext uri="{9D8B030D-6E8A-4147-A177-3AD203B41FA5}">
                      <a16:colId xmlns:a16="http://schemas.microsoft.com/office/drawing/2014/main" val="2099251256"/>
                    </a:ext>
                  </a:extLst>
                </a:gridCol>
                <a:gridCol w="1609957">
                  <a:extLst>
                    <a:ext uri="{9D8B030D-6E8A-4147-A177-3AD203B41FA5}">
                      <a16:colId xmlns:a16="http://schemas.microsoft.com/office/drawing/2014/main" val="3097509011"/>
                    </a:ext>
                  </a:extLst>
                </a:gridCol>
                <a:gridCol w="1609957">
                  <a:extLst>
                    <a:ext uri="{9D8B030D-6E8A-4147-A177-3AD203B41FA5}">
                      <a16:colId xmlns:a16="http://schemas.microsoft.com/office/drawing/2014/main" val="2559676314"/>
                    </a:ext>
                  </a:extLst>
                </a:gridCol>
              </a:tblGrid>
              <a:tr h="304562">
                <a:tc>
                  <a:txBody>
                    <a:bodyPr/>
                    <a:lstStyle/>
                    <a:p>
                      <a:pPr algn="ctr"/>
                      <a:endParaRPr kumimoji="1" lang="ja-JP" altLang="en-US"/>
                    </a:p>
                  </a:txBody>
                  <a:tcPr/>
                </a:tc>
                <a:tc>
                  <a:txBody>
                    <a:bodyPr/>
                    <a:lstStyle/>
                    <a:p>
                      <a:pPr algn="ctr"/>
                      <a:r>
                        <a:rPr kumimoji="1" lang="ja-JP" altLang="en-US"/>
                        <a:t>既存モデル</a:t>
                      </a:r>
                    </a:p>
                  </a:txBody>
                  <a:tcPr/>
                </a:tc>
                <a:tc>
                  <a:txBody>
                    <a:bodyPr/>
                    <a:lstStyle/>
                    <a:p>
                      <a:pPr algn="ctr"/>
                      <a:r>
                        <a:rPr kumimoji="1" lang="ja-JP" altLang="en-US"/>
                        <a:t>比較モデル</a:t>
                      </a:r>
                      <a:r>
                        <a:rPr kumimoji="1" lang="en-US" altLang="ja-JP" dirty="0"/>
                        <a:t>1</a:t>
                      </a:r>
                      <a:endParaRPr kumimoji="1" lang="ja-JP" altLang="en-US"/>
                    </a:p>
                  </a:txBody>
                  <a:tcPr/>
                </a:tc>
                <a:tc>
                  <a:txBody>
                    <a:bodyPr/>
                    <a:lstStyle/>
                    <a:p>
                      <a:pPr algn="ctr"/>
                      <a:r>
                        <a:rPr kumimoji="1" lang="ja-JP" altLang="en-US"/>
                        <a:t>比較モデル</a:t>
                      </a:r>
                      <a:r>
                        <a:rPr kumimoji="1" lang="en-US" altLang="ja-JP" dirty="0"/>
                        <a:t>2</a:t>
                      </a:r>
                      <a:endParaRPr kumimoji="1" lang="ja-JP" altLang="en-US"/>
                    </a:p>
                  </a:txBody>
                  <a:tcPr/>
                </a:tc>
                <a:tc>
                  <a:txBody>
                    <a:bodyPr/>
                    <a:lstStyle/>
                    <a:p>
                      <a:pPr algn="ctr"/>
                      <a:r>
                        <a:rPr kumimoji="1" lang="ja-JP" altLang="en-US"/>
                        <a:t>比較モデル</a:t>
                      </a:r>
                      <a:r>
                        <a:rPr kumimoji="1" lang="en-US" altLang="ja-JP" dirty="0"/>
                        <a:t>3</a:t>
                      </a:r>
                      <a:endParaRPr kumimoji="1" lang="ja-JP" altLang="en-US"/>
                    </a:p>
                  </a:txBody>
                  <a:tcPr/>
                </a:tc>
                <a:tc>
                  <a:txBody>
                    <a:bodyPr/>
                    <a:lstStyle/>
                    <a:p>
                      <a:pPr algn="ctr"/>
                      <a:r>
                        <a:rPr kumimoji="1" lang="ja-JP" altLang="en-US"/>
                        <a:t>提案モデル</a:t>
                      </a:r>
                    </a:p>
                  </a:txBody>
                  <a:tcPr/>
                </a:tc>
                <a:extLst>
                  <a:ext uri="{0D108BD9-81ED-4DB2-BD59-A6C34878D82A}">
                    <a16:rowId xmlns:a16="http://schemas.microsoft.com/office/drawing/2014/main" val="1769414338"/>
                  </a:ext>
                </a:extLst>
              </a:tr>
              <a:tr h="258119">
                <a:tc>
                  <a:txBody>
                    <a:bodyPr/>
                    <a:lstStyle/>
                    <a:p>
                      <a:pPr algn="ctr"/>
                      <a:r>
                        <a:rPr kumimoji="1" lang="en-US" altLang="ja-JP" dirty="0"/>
                        <a:t>WAIC</a:t>
                      </a:r>
                      <a:endParaRPr kumimoji="1" lang="ja-JP" altLang="en-US"/>
                    </a:p>
                  </a:txBody>
                  <a:tcPr/>
                </a:tc>
                <a:tc>
                  <a:txBody>
                    <a:bodyPr/>
                    <a:lstStyle/>
                    <a:p>
                      <a:pPr algn="ctr"/>
                      <a:r>
                        <a:rPr kumimoji="1" lang="en-US" altLang="ja-JP" b="1" dirty="0">
                          <a:solidFill>
                            <a:srgbClr val="FF0000"/>
                          </a:solidFill>
                        </a:rPr>
                        <a:t>5361.581</a:t>
                      </a:r>
                      <a:endParaRPr kumimoji="1" lang="ja-JP" altLang="en-US" b="1">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dirty="0">
                          <a:solidFill>
                            <a:schemeClr val="tx1"/>
                          </a:solidFill>
                        </a:rPr>
                        <a:t>5027.951</a:t>
                      </a:r>
                      <a:endParaRPr kumimoji="1" lang="ja-JP" altLang="en-US">
                        <a:solidFill>
                          <a:schemeClr val="tx1"/>
                        </a:solidFill>
                      </a:endParaRPr>
                    </a:p>
                  </a:txBody>
                  <a:tcPr/>
                </a:tc>
                <a:extLst>
                  <a:ext uri="{0D108BD9-81ED-4DB2-BD59-A6C34878D82A}">
                    <a16:rowId xmlns:a16="http://schemas.microsoft.com/office/drawing/2014/main" val="643480186"/>
                  </a:ext>
                </a:extLst>
              </a:tr>
              <a:tr h="304562">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p:sp>
        <p:nvSpPr>
          <p:cNvPr id="9" name="テキスト ボックス 8">
            <a:extLst>
              <a:ext uri="{FF2B5EF4-FFF2-40B4-BE49-F238E27FC236}">
                <a16:creationId xmlns:a16="http://schemas.microsoft.com/office/drawing/2014/main" id="{0F75E8B7-5D67-0F48-89BB-B7B67CE7031C}"/>
              </a:ext>
            </a:extLst>
          </p:cNvPr>
          <p:cNvSpPr txBox="1"/>
          <p:nvPr/>
        </p:nvSpPr>
        <p:spPr>
          <a:xfrm>
            <a:off x="5086814" y="1690688"/>
            <a:ext cx="2018371" cy="369332"/>
          </a:xfrm>
          <a:prstGeom prst="rect">
            <a:avLst/>
          </a:prstGeom>
          <a:noFill/>
        </p:spPr>
        <p:txBody>
          <a:bodyPr wrap="square" rtlCol="0">
            <a:spAutoFit/>
          </a:bodyPr>
          <a:lstStyle/>
          <a:p>
            <a:r>
              <a:rPr kumimoji="1" lang="ja-JP" altLang="en-US"/>
              <a:t>全評価者のデータ</a:t>
            </a:r>
          </a:p>
        </p:txBody>
      </p:sp>
      <p:sp>
        <p:nvSpPr>
          <p:cNvPr id="10" name="テキスト ボックス 9">
            <a:extLst>
              <a:ext uri="{FF2B5EF4-FFF2-40B4-BE49-F238E27FC236}">
                <a16:creationId xmlns:a16="http://schemas.microsoft.com/office/drawing/2014/main" id="{3ACF93FE-0228-534C-BA85-4876351BDBF7}"/>
              </a:ext>
            </a:extLst>
          </p:cNvPr>
          <p:cNvSpPr txBox="1"/>
          <p:nvPr/>
        </p:nvSpPr>
        <p:spPr>
          <a:xfrm>
            <a:off x="4162191" y="3948088"/>
            <a:ext cx="3867616" cy="369332"/>
          </a:xfrm>
          <a:prstGeom prst="rect">
            <a:avLst/>
          </a:prstGeom>
          <a:noFill/>
        </p:spPr>
        <p:txBody>
          <a:bodyPr wrap="square" rtlCol="0">
            <a:spAutoFit/>
          </a:bodyPr>
          <a:lstStyle/>
          <a:p>
            <a:r>
              <a:rPr kumimoji="1" lang="ja-JP" altLang="en-US"/>
              <a:t>指示を与えた評価者を除いたデータ</a:t>
            </a:r>
          </a:p>
        </p:txBody>
      </p:sp>
    </p:spTree>
    <p:extLst>
      <p:ext uri="{BB962C8B-B14F-4D97-AF65-F5344CB8AC3E}">
        <p14:creationId xmlns:p14="http://schemas.microsoft.com/office/powerpoint/2010/main" val="66156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pPr marL="0" indent="0">
              <a:buNone/>
            </a:pPr>
            <a:endParaRPr lang="en-US" altLang="ja-JP" dirty="0"/>
          </a:p>
          <a:p>
            <a:r>
              <a:rPr lang="ja-JP" altLang="en-US"/>
              <a:t>課題の特性も考慮できるように拡張を行う．</a:t>
            </a:r>
          </a:p>
          <a:p>
            <a:endParaRPr lang="ja-JP" altLang="en-US"/>
          </a:p>
        </p:txBody>
      </p:sp>
    </p:spTree>
    <p:extLst>
      <p:ext uri="{BB962C8B-B14F-4D97-AF65-F5344CB8AC3E}">
        <p14:creationId xmlns:p14="http://schemas.microsoft.com/office/powerpoint/2010/main" val="154430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Cambria Math" panose="02040503050406030204" pitchFamily="18" charset="0"/>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Cambria Math" panose="02040503050406030204" pitchFamily="18" charset="0"/>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xmlns="">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xmlns="">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357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flipH="1">
            <a:off x="8362604" y="3273627"/>
            <a:ext cx="1" cy="3574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しかし，実際には採点の進行に伴い，評価者の特性が変化してしまう問題が発生する．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4960670" y="2609301"/>
            <a:ext cx="407181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855084"/>
              <a:ext cx="211136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7211916" y="2882484"/>
              <a:ext cx="2065167"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5957680" y="3464191"/>
            <a:ext cx="788808" cy="537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flipH="1">
            <a:off x="7591739" y="3491591"/>
            <a:ext cx="407402" cy="60322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240866" y="5380127"/>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240866" y="5380127"/>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367229" y="5144836"/>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ja-JP" altLang="en-US"/>
                <a:t>時間区分</a:t>
              </a:r>
              <a:r>
                <a:rPr kumimoji="1" lang="en-US" altLang="ja-JP" dirty="0"/>
                <a:t>=1                         </a:t>
              </a:r>
              <a:r>
                <a:rPr kumimoji="1" lang="ja-JP" altLang="en-US"/>
                <a:t>時間区分</a:t>
              </a:r>
              <a:r>
                <a:rPr kumimoji="1" lang="en-US" altLang="ja-JP" dirty="0"/>
                <a:t>=2                            </a:t>
              </a:r>
              <a:r>
                <a:rPr kumimoji="1" lang="ja-JP" altLang="en-US"/>
                <a:t>時間区分</a:t>
              </a:r>
              <a:r>
                <a:rPr kumimoji="1" lang="en-US" altLang="ja-JP" dirty="0"/>
                <a:t>=3</a:t>
              </a:r>
              <a:endParaRPr kumimoji="1" lang="ja-JP" altLang="en-US"/>
            </a:p>
          </p:txBody>
        </p:sp>
      </p:gr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3A9E498-48A4-2740-9170-61777CDBF3B8}"/>
                  </a:ext>
                </a:extLst>
              </p:cNvPr>
              <p:cNvSpPr txBox="1"/>
              <p:nvPr/>
            </p:nvSpPr>
            <p:spPr>
              <a:xfrm>
                <a:off x="975361" y="4985149"/>
                <a:ext cx="9990097" cy="369332"/>
              </a:xfrm>
              <a:prstGeom prst="rect">
                <a:avLst/>
              </a:prstGeom>
              <a:noFill/>
            </p:spPr>
            <p:txBody>
              <a:bodyPr wrap="square" rtlCol="0">
                <a:spAutoFit/>
              </a:bodyPr>
              <a:lstStyle/>
              <a:p>
                <a:r>
                  <a:rPr kumimoji="1" lang="ja-JP" altLang="en-US"/>
                  <a:t>厳しさパラメータ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1</m:t>
                        </m:r>
                      </m:sub>
                    </m:sSub>
                  </m:oMath>
                </a14:m>
                <a:r>
                  <a:rPr kumimoji="1" lang="en-US" altLang="ja-JP" dirty="0"/>
                  <a:t>    </a:t>
                </a:r>
                <a:r>
                  <a:rPr kumimoji="1" lang="ja-JP" altLang="en-US"/>
                  <a:t>　　　　　　　</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2</m:t>
                        </m:r>
                      </m:sub>
                    </m:sSub>
                  </m:oMath>
                </a14:m>
                <a:r>
                  <a:rPr kumimoji="1" lang="ja-JP" altLang="en-US" b="0"/>
                  <a:t>　　　　　　　</a:t>
                </a:r>
                <a:r>
                  <a:rPr kumimoji="1" lang="en-US" altLang="ja-JP" b="0" dirty="0"/>
                  <a:t>    </a:t>
                </a:r>
                <a:r>
                  <a:rPr kumimoji="1" lang="ja-JP" altLang="en-US" b="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3</m:t>
                        </m:r>
                      </m:sub>
                    </m:sSub>
                  </m:oMath>
                </a14:m>
                <a:endParaRPr kumimoji="1" lang="en-US" altLang="ja-JP" b="0" dirty="0"/>
              </a:p>
            </p:txBody>
          </p:sp>
        </mc:Choice>
        <mc:Fallback xmlns="">
          <p:sp>
            <p:nvSpPr>
              <p:cNvPr id="4" name="テキスト ボックス 3">
                <a:extLst>
                  <a:ext uri="{FF2B5EF4-FFF2-40B4-BE49-F238E27FC236}">
                    <a16:creationId xmlns:a16="http://schemas.microsoft.com/office/drawing/2014/main" id="{53A9E498-48A4-2740-9170-61777CDBF3B8}"/>
                  </a:ext>
                </a:extLst>
              </p:cNvPr>
              <p:cNvSpPr txBox="1">
                <a:spLocks noRot="1" noChangeAspect="1" noMove="1" noResize="1" noEditPoints="1" noAdjustHandles="1" noChangeArrowheads="1" noChangeShapeType="1" noTextEdit="1"/>
              </p:cNvSpPr>
              <p:nvPr/>
            </p:nvSpPr>
            <p:spPr>
              <a:xfrm>
                <a:off x="975361" y="4985149"/>
                <a:ext cx="9990097" cy="369332"/>
              </a:xfrm>
              <a:prstGeom prst="rect">
                <a:avLst/>
              </a:prstGeom>
              <a:blipFill>
                <a:blip r:embed="rId3"/>
                <a:stretch>
                  <a:fillRect l="-508" t="-6667" b="-26667"/>
                </a:stretch>
              </a:blipFill>
            </p:spPr>
            <p:txBody>
              <a:bodyPr/>
              <a:lstStyle/>
              <a:p>
                <a:r>
                  <a:rPr lang="ja-JP" altLang="en-US">
                    <a:noFill/>
                  </a:rPr>
                  <a:t> </a:t>
                </a:r>
              </a:p>
            </p:txBody>
          </p:sp>
        </mc:Fallback>
      </mc:AlternateContent>
      <p:sp>
        <p:nvSpPr>
          <p:cNvPr id="18" name="下矢印 17">
            <a:extLst>
              <a:ext uri="{FF2B5EF4-FFF2-40B4-BE49-F238E27FC236}">
                <a16:creationId xmlns:a16="http://schemas.microsoft.com/office/drawing/2014/main" id="{2D073834-3699-194F-BC89-E25856A6F33D}"/>
              </a:ext>
            </a:extLst>
          </p:cNvPr>
          <p:cNvSpPr/>
          <p:nvPr/>
        </p:nvSpPr>
        <p:spPr>
          <a:xfrm>
            <a:off x="3944983"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B386F14-549B-2D4C-9383-428075B42583}"/>
              </a:ext>
            </a:extLst>
          </p:cNvPr>
          <p:cNvSpPr/>
          <p:nvPr/>
        </p:nvSpPr>
        <p:spPr>
          <a:xfrm>
            <a:off x="6370584"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048EB1CA-BCB1-D548-895C-81CC6B635EA1}"/>
              </a:ext>
            </a:extLst>
          </p:cNvPr>
          <p:cNvSpPr/>
          <p:nvPr/>
        </p:nvSpPr>
        <p:spPr>
          <a:xfrm>
            <a:off x="8957959"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評価者特性の変化を直線的にしか捉えることができない</a:t>
            </a:r>
            <a:endParaRPr lang="en-US" altLang="ja-JP" dirty="0"/>
          </a:p>
          <a:p>
            <a:endParaRPr lang="en-US" altLang="ja-JP" dirty="0"/>
          </a:p>
          <a:p>
            <a:endParaRPr lang="en-US" altLang="ja-JP" dirty="0"/>
          </a:p>
          <a:p>
            <a:endParaRPr lang="en-US" altLang="ja-JP" dirty="0"/>
          </a:p>
          <a:p>
            <a:r>
              <a:rPr lang="ja-JP" altLang="en-US"/>
              <a:t>時間区分ごとの評価者の厳しさを推定できる新しい項目反応モデルを提案する</a:t>
            </a:r>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2630978"/>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xmlns="">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6027915" y="5144310"/>
            <a:ext cx="4180115" cy="881820"/>
          </a:xfrm>
          <a:prstGeom prst="wedgeRoundRectCallout">
            <a:avLst>
              <a:gd name="adj1" fmla="val -57916"/>
              <a:gd name="adj2" fmla="val -33294"/>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直前の時間区分の特性値を次の時間区分の特性値の推定に利用できるため，より安定したパラメータ推定が可能となる．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xmlns="">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24385</TotalTime>
  <Words>3515</Words>
  <Application>Microsoft Macintosh PowerPoint</Application>
  <PresentationFormat>ワイド画面</PresentationFormat>
  <Paragraphs>487</Paragraphs>
  <Slides>26</Slides>
  <Notes>22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Hiragino Kaku Gothic ProN</vt:lpstr>
      <vt:lpstr>游ゴシック</vt:lpstr>
      <vt:lpstr>游ゴシック Light</vt:lpstr>
      <vt:lpstr>Arial</vt:lpstr>
      <vt:lpstr>Calibri</vt:lpstr>
      <vt:lpstr>Calibri Light</vt:lpstr>
      <vt:lpstr>Cambria Math</vt:lpstr>
      <vt:lpstr>Menlo</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MCMCによるパラメータ推定精度</vt:lpstr>
      <vt:lpstr>β_rtの推定結果例</vt:lpstr>
      <vt:lpstr>実データ実験</vt:lpstr>
      <vt:lpstr>β_rtの推定結果</vt:lpstr>
      <vt:lpstr>情報量規準によるモデル比較の結果</vt:lpstr>
      <vt:lpstr>情報量規準によるモデル比較の結果</vt:lpstr>
      <vt:lpstr>今後の課題</vt:lpstr>
      <vt:lpstr>御静聴ありがとうございました</vt:lpstr>
      <vt:lpstr>補助スライド</vt:lpstr>
      <vt:lpstr>シミュレーション実験：手順</vt:lpstr>
      <vt:lpstr>β_rtの事前分布</vt:lpstr>
      <vt:lpstr>パラメータ数</vt:lpstr>
      <vt:lpstr>各パラメータの事前分布</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35</cp:revision>
  <dcterms:created xsi:type="dcterms:W3CDTF">2021-09-27T06:18:09Z</dcterms:created>
  <dcterms:modified xsi:type="dcterms:W3CDTF">2022-01-29T13:28:06Z</dcterms:modified>
</cp:coreProperties>
</file>