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7" r:id="rId1"/>
  </p:sldMasterIdLst>
  <p:notesMasterIdLst>
    <p:notesMasterId r:id="rId27"/>
  </p:notesMasterIdLst>
  <p:sldIdLst>
    <p:sldId id="256" r:id="rId2"/>
    <p:sldId id="257" r:id="rId3"/>
    <p:sldId id="268" r:id="rId4"/>
    <p:sldId id="258" r:id="rId5"/>
    <p:sldId id="278" r:id="rId6"/>
    <p:sldId id="264" r:id="rId7"/>
    <p:sldId id="273" r:id="rId8"/>
    <p:sldId id="269" r:id="rId9"/>
    <p:sldId id="259" r:id="rId10"/>
    <p:sldId id="272" r:id="rId11"/>
    <p:sldId id="265" r:id="rId12"/>
    <p:sldId id="261" r:id="rId13"/>
    <p:sldId id="267" r:id="rId14"/>
    <p:sldId id="271" r:id="rId15"/>
    <p:sldId id="262" r:id="rId16"/>
    <p:sldId id="277" r:id="rId17"/>
    <p:sldId id="280" r:id="rId18"/>
    <p:sldId id="260" r:id="rId19"/>
    <p:sldId id="279" r:id="rId20"/>
    <p:sldId id="281" r:id="rId21"/>
    <p:sldId id="282" r:id="rId22"/>
    <p:sldId id="270" r:id="rId23"/>
    <p:sldId id="274" r:id="rId24"/>
    <p:sldId id="275"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21"/>
    <p:restoredTop sz="87422"/>
  </p:normalViewPr>
  <p:slideViewPr>
    <p:cSldViewPr snapToGrid="0" snapToObjects="1">
      <p:cViewPr varScale="1">
        <p:scale>
          <a:sx n="147" d="100"/>
          <a:sy n="147" d="100"/>
        </p:scale>
        <p:origin x="4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93AFC2-C2D3-F84A-9E27-287F7E69F533}" type="datetimeFigureOut">
              <a:rPr kumimoji="1" lang="ja-JP" altLang="en-US" smtClean="0"/>
              <a:t>2021/10/4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9C953-97BB-D34F-A925-DB809641415F}" type="slidenum">
              <a:rPr kumimoji="1" lang="ja-JP" altLang="en-US" smtClean="0"/>
              <a:t>‹#›</a:t>
            </a:fld>
            <a:endParaRPr kumimoji="1" lang="ja-JP" altLang="en-US"/>
          </a:p>
        </p:txBody>
      </p:sp>
    </p:spTree>
    <p:extLst>
      <p:ext uri="{BB962C8B-B14F-4D97-AF65-F5344CB8AC3E}">
        <p14:creationId xmlns:p14="http://schemas.microsoft.com/office/powerpoint/2010/main" val="25169511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a:t>＜注意＞</a:t>
            </a:r>
            <a:endParaRPr kumimoji="1" lang="en-US" altLang="ja-JP" b="1" dirty="0"/>
          </a:p>
          <a:p>
            <a:r>
              <a:rPr kumimoji="1" lang="ja-JP" altLang="en-US"/>
              <a:t>早口で話す！</a:t>
            </a:r>
            <a:endParaRPr kumimoji="1" lang="en-US" altLang="ja-JP" dirty="0"/>
          </a:p>
          <a:p>
            <a:r>
              <a:rPr kumimoji="1" lang="ja-JP" altLang="en-US"/>
              <a:t>ポインターを使う！</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a:t>
            </a:fld>
            <a:endParaRPr kumimoji="1" lang="ja-JP" altLang="en-US"/>
          </a:p>
        </p:txBody>
      </p:sp>
    </p:spTree>
    <p:extLst>
      <p:ext uri="{BB962C8B-B14F-4D97-AF65-F5344CB8AC3E}">
        <p14:creationId xmlns:p14="http://schemas.microsoft.com/office/powerpoint/2010/main" val="158352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本研究では，提案モデルのパラメータ推定にマルコフ連鎖モンテカルロ法を利用しますが，これによって適切にパラメータを推定できるかをシミュレーションで評価しました．</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実験結果はこちらになります．誤差指標に</a:t>
            </a:r>
            <a:r>
              <a:rPr kumimoji="1" lang="en" altLang="ja-JP" sz="1200" b="0" i="0" u="none" strike="noStrike" kern="1200" dirty="0">
                <a:solidFill>
                  <a:schemeClr val="tx1"/>
                </a:solidFill>
                <a:effectLst/>
                <a:latin typeface="+mn-lt"/>
                <a:ea typeface="+mn-ea"/>
                <a:cs typeface="+mn-cs"/>
              </a:rPr>
              <a:t>RMSE</a:t>
            </a:r>
            <a:r>
              <a:rPr kumimoji="1" lang="ja-JP" altLang="en-US" sz="1200" b="0" i="0" u="none" strike="noStrike" kern="1200">
                <a:solidFill>
                  <a:schemeClr val="tx1"/>
                </a:solidFill>
                <a:effectLst/>
                <a:latin typeface="+mn-lt"/>
                <a:ea typeface="+mn-ea"/>
                <a:cs typeface="+mn-cs"/>
              </a:rPr>
              <a:t>と</a:t>
            </a:r>
            <a:r>
              <a:rPr kumimoji="1" lang="en" altLang="ja-JP" sz="1200" b="0" i="0" u="none" strike="noStrike" kern="1200" dirty="0">
                <a:solidFill>
                  <a:schemeClr val="tx1"/>
                </a:solidFill>
                <a:effectLst/>
                <a:latin typeface="+mn-lt"/>
                <a:ea typeface="+mn-ea"/>
                <a:cs typeface="+mn-cs"/>
              </a:rPr>
              <a:t>BIAS</a:t>
            </a:r>
            <a:r>
              <a:rPr kumimoji="1" lang="ja-JP" altLang="en-US" sz="1200" b="0" i="0" u="none" strike="noStrike" kern="1200">
                <a:solidFill>
                  <a:schemeClr val="tx1"/>
                </a:solidFill>
                <a:effectLst/>
                <a:latin typeface="+mn-lt"/>
                <a:ea typeface="+mn-ea"/>
                <a:cs typeface="+mn-cs"/>
              </a:rPr>
              <a:t>を使っています．</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詳細は割愛しますが，全体的に小さな値となっており，適切に推定ができていることが確認できました</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10</a:t>
            </a:fld>
            <a:endParaRPr kumimoji="1" lang="ja-JP" altLang="en-US"/>
          </a:p>
        </p:txBody>
      </p:sp>
    </p:spTree>
    <p:extLst>
      <p:ext uri="{BB962C8B-B14F-4D97-AF65-F5344CB8AC3E}">
        <p14:creationId xmlns:p14="http://schemas.microsoft.com/office/powerpoint/2010/main" val="3580786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また，</a:t>
            </a:r>
            <a:r>
              <a:rPr kumimoji="1" lang="ja-JP" altLang="en-US" sz="1200" b="0" kern="1200">
                <a:solidFill>
                  <a:schemeClr val="tx1"/>
                </a:solidFill>
                <a:effectLst/>
                <a:latin typeface="+mn-lt"/>
                <a:ea typeface="+mn-ea"/>
                <a:cs typeface="+mn-cs"/>
              </a:rPr>
              <a:t>評価者の厳しさパラメータ</a:t>
            </a:r>
            <a:r>
              <a:rPr kumimoji="1" lang="ja-JP" altLang="en-US" sz="1200" kern="1200">
                <a:solidFill>
                  <a:schemeClr val="tx1"/>
                </a:solidFill>
                <a:effectLst/>
                <a:latin typeface="+mn-lt"/>
                <a:ea typeface="+mn-ea"/>
                <a:cs typeface="+mn-cs"/>
              </a:rPr>
              <a:t>の推定結果の例を図に示します．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横軸が時間区分，縦軸が評価者の厳しさパラメータの値で，実線が作成したパラメータ真値，破線が推定したパラメータです．</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このグラフより，作成した真値に近い値で，パラメータが推定されていることがわかります．</a:t>
            </a:r>
            <a:endParaRPr kumimoji="1" lang="en-US" altLang="ja-JP" sz="1200" kern="1200" dirty="0">
              <a:solidFill>
                <a:schemeClr val="tx1"/>
              </a:solidFill>
              <a:effectLst/>
              <a:latin typeface="+mn-lt"/>
              <a:ea typeface="+mn-ea"/>
              <a:cs typeface="+mn-cs"/>
            </a:endParaRPr>
          </a:p>
          <a:p>
            <a:pPr marL="0" indent="0">
              <a:buNone/>
            </a:pPr>
            <a:r>
              <a:rPr kumimoji="1" lang="ja-JP" altLang="en-US" sz="1200" kern="1200">
                <a:solidFill>
                  <a:schemeClr val="tx1"/>
                </a:solidFill>
                <a:effectLst/>
                <a:latin typeface="+mn-lt"/>
                <a:ea typeface="+mn-ea"/>
                <a:cs typeface="+mn-cs"/>
              </a:rPr>
              <a:t>以上より，</a:t>
            </a:r>
            <a:r>
              <a:rPr kumimoji="1" lang="en-US" altLang="ja-JP" dirty="0"/>
              <a:t>MCMC</a:t>
            </a:r>
            <a:r>
              <a:rPr kumimoji="1" lang="ja-JP" altLang="en-US"/>
              <a:t>により提案モデルのパラメータを適切に推定できることがわかりました．</a:t>
            </a:r>
          </a:p>
          <a:p>
            <a:endParaRPr kumimoji="1" lang="ja-JP" altLang="en-US" sz="1200" kern="120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11</a:t>
            </a:fld>
            <a:endParaRPr kumimoji="1" lang="ja-JP" altLang="en-US"/>
          </a:p>
        </p:txBody>
      </p:sp>
    </p:spTree>
    <p:extLst>
      <p:ext uri="{BB962C8B-B14F-4D97-AF65-F5344CB8AC3E}">
        <p14:creationId xmlns:p14="http://schemas.microsoft.com/office/powerpoint/2010/main" val="3887713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次に，実データの適用を通して，提案モデルの有効性を評価します．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本実験では，記載のようなデータを使用します．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実データ実験では，実際にデータからパラメータを推定し，さらに情報量規準によるモデル性能の比較を行いました．</a:t>
            </a:r>
          </a:p>
          <a:p>
            <a:br>
              <a:rPr kumimoji="1" lang="ja-JP" altLang="en-US" sz="1200" b="0" kern="1200">
                <a:solidFill>
                  <a:schemeClr val="tx1"/>
                </a:solidFill>
                <a:effectLst/>
                <a:latin typeface="+mn-lt"/>
                <a:ea typeface="+mn-ea"/>
                <a:cs typeface="+mn-cs"/>
              </a:rPr>
            </a:br>
            <a:endParaRPr kumimoji="1" lang="ja-JP" altLang="en-US" sz="1200" b="0" kern="1200">
              <a:solidFill>
                <a:schemeClr val="tx1"/>
              </a:solidFill>
              <a:effectLst/>
              <a:latin typeface="+mn-lt"/>
              <a:ea typeface="+mn-ea"/>
              <a:cs typeface="+mn-cs"/>
            </a:endParaRP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12</a:t>
            </a:fld>
            <a:endParaRPr kumimoji="1" lang="ja-JP" altLang="en-US"/>
          </a:p>
        </p:txBody>
      </p:sp>
    </p:spTree>
    <p:extLst>
      <p:ext uri="{BB962C8B-B14F-4D97-AF65-F5344CB8AC3E}">
        <p14:creationId xmlns:p14="http://schemas.microsoft.com/office/powerpoint/2010/main" val="3955567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実データから推定された評価者の厳しさパラメータの例を，図に示します．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横軸が時間区分，縦軸が評価者の厳しさパラメータであり，各線が一人一人の評価者のパラメータの推定値を表しています．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図から，評価者によって変化の傾きや度合いが違うことがわかります．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このように，評価者ドリフトの傾向を推定できていることがわかります．</a:t>
            </a:r>
          </a:p>
          <a:p>
            <a:r>
              <a:rPr kumimoji="1" lang="ja-JP" altLang="en-US"/>
              <a:t>一貫性などの他のパラメータについても評価者によって違いがあることが推定できました．．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13</a:t>
            </a:fld>
            <a:endParaRPr kumimoji="1" lang="ja-JP" altLang="en-US"/>
          </a:p>
        </p:txBody>
      </p:sp>
    </p:spTree>
    <p:extLst>
      <p:ext uri="{BB962C8B-B14F-4D97-AF65-F5344CB8AC3E}">
        <p14:creationId xmlns:p14="http://schemas.microsoft.com/office/powerpoint/2010/main" val="1784252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次に，情報量規準によるモデル比較により提案モデルの性能を評価します．</a:t>
            </a:r>
            <a:endParaRPr kumimoji="1" lang="en-US" altLang="ja-JP" sz="1200" b="0" kern="1200" dirty="0">
              <a:solidFill>
                <a:schemeClr val="tx1"/>
              </a:solidFill>
              <a:effectLst/>
              <a:latin typeface="+mn-lt"/>
              <a:ea typeface="+mn-ea"/>
              <a:cs typeface="+mn-cs"/>
            </a:endParaRPr>
          </a:p>
          <a:p>
            <a:br>
              <a:rPr kumimoji="1" lang="ja-JP" altLang="en-US" sz="1200" b="0" kern="1200">
                <a:solidFill>
                  <a:schemeClr val="tx1"/>
                </a:solidFill>
                <a:effectLst/>
                <a:latin typeface="+mn-lt"/>
                <a:ea typeface="+mn-ea"/>
                <a:cs typeface="+mn-cs"/>
              </a:rPr>
            </a:br>
            <a:r>
              <a:rPr kumimoji="1" lang="ja-JP" altLang="en-US" sz="1200" b="0" kern="1200">
                <a:solidFill>
                  <a:schemeClr val="tx1"/>
                </a:solidFill>
                <a:effectLst/>
                <a:latin typeface="+mn-lt"/>
                <a:ea typeface="+mn-ea"/>
                <a:cs typeface="+mn-cs"/>
              </a:rPr>
              <a:t>実験結果を表に示します．</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情報量規準には</a:t>
            </a:r>
            <a:r>
              <a:rPr kumimoji="1" lang="en" altLang="ja-JP" sz="1200" b="0" kern="1200" dirty="0">
                <a:solidFill>
                  <a:schemeClr val="tx1"/>
                </a:solidFill>
                <a:effectLst/>
                <a:latin typeface="+mn-lt"/>
                <a:ea typeface="+mn-ea"/>
                <a:cs typeface="+mn-cs"/>
              </a:rPr>
              <a:t>WAIC</a:t>
            </a:r>
            <a:r>
              <a:rPr kumimoji="1" lang="ja-JP" altLang="en-US" sz="1200" b="0" kern="1200">
                <a:solidFill>
                  <a:schemeClr val="tx1"/>
                </a:solidFill>
                <a:effectLst/>
                <a:latin typeface="+mn-lt"/>
                <a:ea typeface="+mn-ea"/>
                <a:cs typeface="+mn-cs"/>
              </a:rPr>
              <a:t>と</a:t>
            </a:r>
            <a:r>
              <a:rPr kumimoji="1" lang="en" altLang="ja-JP" sz="1200" b="0" kern="1200" dirty="0">
                <a:solidFill>
                  <a:schemeClr val="tx1"/>
                </a:solidFill>
                <a:effectLst/>
                <a:latin typeface="+mn-lt"/>
                <a:ea typeface="+mn-ea"/>
                <a:cs typeface="+mn-cs"/>
              </a:rPr>
              <a:t>WBIC</a:t>
            </a:r>
            <a:r>
              <a:rPr kumimoji="1" lang="ja-JP" altLang="en-US" sz="1200" b="0" kern="1200">
                <a:solidFill>
                  <a:schemeClr val="tx1"/>
                </a:solidFill>
                <a:effectLst/>
                <a:latin typeface="+mn-lt"/>
                <a:ea typeface="+mn-ea"/>
                <a:cs typeface="+mn-cs"/>
              </a:rPr>
              <a:t>を用いました．</a:t>
            </a:r>
            <a:endParaRPr kumimoji="1" lang="en-US" altLang="ja-JP" sz="1200" b="0" kern="1200" dirty="0">
              <a:solidFill>
                <a:schemeClr val="tx1"/>
              </a:solidFill>
              <a:effectLst/>
              <a:latin typeface="+mn-lt"/>
              <a:ea typeface="+mn-ea"/>
              <a:cs typeface="+mn-cs"/>
            </a:endParaRPr>
          </a:p>
          <a:p>
            <a:br>
              <a:rPr kumimoji="1" lang="ja-JP" altLang="en-US" sz="1200" b="0" kern="1200">
                <a:solidFill>
                  <a:schemeClr val="tx1"/>
                </a:solidFill>
                <a:effectLst/>
                <a:latin typeface="+mn-lt"/>
                <a:ea typeface="+mn-ea"/>
                <a:cs typeface="+mn-cs"/>
              </a:rPr>
            </a:br>
            <a:r>
              <a:rPr kumimoji="1" lang="ja-JP" altLang="en-US" sz="1200" b="0" kern="1200">
                <a:solidFill>
                  <a:schemeClr val="tx1"/>
                </a:solidFill>
                <a:effectLst/>
                <a:latin typeface="+mn-lt"/>
                <a:ea typeface="+mn-ea"/>
                <a:cs typeface="+mn-cs"/>
              </a:rPr>
              <a:t>表から，各時間区分における</a:t>
            </a:r>
            <a:r>
              <a:rPr kumimoji="1" lang="en" altLang="ja-JP" sz="1200" b="0" kern="1200" dirty="0">
                <a:solidFill>
                  <a:schemeClr val="tx1"/>
                </a:solidFill>
                <a:effectLst/>
                <a:latin typeface="+mn-lt"/>
                <a:ea typeface="+mn-ea"/>
                <a:cs typeface="+mn-cs"/>
              </a:rPr>
              <a:t>WAIC</a:t>
            </a:r>
            <a:r>
              <a:rPr kumimoji="1" lang="ja-JP" altLang="en-US" sz="1200" b="0" kern="1200">
                <a:solidFill>
                  <a:schemeClr val="tx1"/>
                </a:solidFill>
                <a:effectLst/>
                <a:latin typeface="+mn-lt"/>
                <a:ea typeface="+mn-ea"/>
                <a:cs typeface="+mn-cs"/>
              </a:rPr>
              <a:t>と</a:t>
            </a:r>
            <a:r>
              <a:rPr kumimoji="1" lang="en-US" altLang="ja-JP" sz="1200" b="0" kern="1200" dirty="0">
                <a:solidFill>
                  <a:schemeClr val="tx1"/>
                </a:solidFill>
                <a:effectLst/>
                <a:latin typeface="+mn-lt"/>
                <a:ea typeface="+mn-ea"/>
                <a:cs typeface="+mn-cs"/>
              </a:rPr>
              <a:t>WBIC</a:t>
            </a:r>
            <a:r>
              <a:rPr kumimoji="1" lang="ja-JP" altLang="en-US" sz="1200" b="0" kern="1200">
                <a:solidFill>
                  <a:schemeClr val="tx1"/>
                </a:solidFill>
                <a:effectLst/>
                <a:latin typeface="+mn-lt"/>
                <a:ea typeface="+mn-ea"/>
                <a:cs typeface="+mn-cs"/>
              </a:rPr>
              <a:t>の最小値を比較すると，提案モデルが最適モデルとして選択されたことが確認できます．</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14</a:t>
            </a:fld>
            <a:endParaRPr kumimoji="1" lang="ja-JP" altLang="en-US"/>
          </a:p>
        </p:txBody>
      </p:sp>
    </p:spTree>
    <p:extLst>
      <p:ext uri="{BB962C8B-B14F-4D97-AF65-F5344CB8AC3E}">
        <p14:creationId xmlns:p14="http://schemas.microsoft.com/office/powerpoint/2010/main" val="3299156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本研究では，時間区分ごとの評価者の厳しさにマルコフ性を仮定した新しい項目反応モデルを提案しました．</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今後の課題としては，</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まずはより大規模なデータを収集して，提案モデルの性能を評価すること．</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加えて，既存モデルと比べて，提案モデルで追加した一貫性や得点別の厳しさのパラメータの影響について分析を行うこと．</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さらに，課題ごとの特性も考慮できるようにモデルの拡張を行いたいと思っています．</a:t>
            </a:r>
            <a:endParaRPr kumimoji="1" lang="en-US" altLang="ja-JP" sz="1200" b="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15</a:t>
            </a:fld>
            <a:endParaRPr kumimoji="1" lang="ja-JP" altLang="en-US"/>
          </a:p>
        </p:txBody>
      </p:sp>
    </p:spTree>
    <p:extLst>
      <p:ext uri="{BB962C8B-B14F-4D97-AF65-F5344CB8AC3E}">
        <p14:creationId xmlns:p14="http://schemas.microsoft.com/office/powerpoint/2010/main" val="146290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16</a:t>
            </a:fld>
            <a:endParaRPr kumimoji="1" lang="ja-JP" altLang="en-US"/>
          </a:p>
        </p:txBody>
      </p:sp>
    </p:spTree>
    <p:extLst>
      <p:ext uri="{BB962C8B-B14F-4D97-AF65-F5344CB8AC3E}">
        <p14:creationId xmlns:p14="http://schemas.microsoft.com/office/powerpoint/2010/main" val="2975947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本研究では，提案モデルのパラメータ推定にマルコフ連鎖モンテカルロ法を利用しますが，これによって適切にパラメータを推定できるかをシミュレーションで評価しました．</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具体的には，パラメータの真値を定めてモデルからデータを生成し，そのデータから推定したパラメータ値と真値との誤差を評価する実験です．</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r>
              <a:rPr lang="ja-JP" altLang="en-US"/>
              <a:t>ーーーーーーーーーーーーーーーーーーーーーーーーーーーーーーーーーーーーーーーーーーーーーー</a:t>
            </a:r>
            <a:endParaRPr lang="en-US" altLang="ja-JP" dirty="0"/>
          </a:p>
          <a:p>
            <a:endParaRPr lang="en-US" altLang="ja-JP" dirty="0"/>
          </a:p>
          <a:p>
            <a:r>
              <a:rPr kumimoji="1" lang="ja-JP" altLang="en-US" sz="1200" b="0" kern="1200">
                <a:solidFill>
                  <a:schemeClr val="tx1"/>
                </a:solidFill>
                <a:effectLst/>
                <a:latin typeface="+mn-lt"/>
                <a:ea typeface="+mn-ea"/>
                <a:cs typeface="+mn-cs"/>
              </a:rPr>
              <a:t>上記の実験を，学習者数</a:t>
            </a:r>
            <a:r>
              <a:rPr kumimoji="1" lang="en" altLang="ja-JP" sz="1200" b="1" kern="1200" dirty="0">
                <a:solidFill>
                  <a:schemeClr val="tx1"/>
                </a:solidFill>
                <a:effectLst/>
                <a:latin typeface="+mn-lt"/>
                <a:ea typeface="+mn-ea"/>
                <a:cs typeface="+mn-cs"/>
              </a:rPr>
              <a:t>50</a:t>
            </a:r>
            <a:r>
              <a:rPr kumimoji="1" lang="ja-JP" altLang="en"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100</a:t>
            </a:r>
            <a:r>
              <a:rPr kumimoji="1" lang="ja-JP" altLang="en-US" sz="1200" b="0" kern="1200">
                <a:solidFill>
                  <a:schemeClr val="tx1"/>
                </a:solidFill>
                <a:effectLst/>
                <a:latin typeface="+mn-lt"/>
                <a:ea typeface="+mn-ea"/>
                <a:cs typeface="+mn-cs"/>
              </a:rPr>
              <a:t>評価者数</a:t>
            </a:r>
            <a:r>
              <a:rPr kumimoji="1" lang="en-US" altLang="ja-JP" sz="1200" b="1" kern="1200" dirty="0">
                <a:solidFill>
                  <a:schemeClr val="tx1"/>
                </a:solidFill>
                <a:effectLst/>
                <a:latin typeface="+mn-lt"/>
                <a:ea typeface="+mn-ea"/>
                <a:cs typeface="+mn-cs"/>
              </a:rPr>
              <a:t>1</a:t>
            </a:r>
            <a:r>
              <a:rPr kumimoji="1" lang="en" altLang="ja-JP" sz="1200" b="1" kern="1200" dirty="0">
                <a:solidFill>
                  <a:schemeClr val="tx1"/>
                </a:solidFill>
                <a:effectLst/>
                <a:latin typeface="+mn-lt"/>
                <a:ea typeface="+mn-ea"/>
                <a:cs typeface="+mn-cs"/>
              </a:rPr>
              <a:t>0</a:t>
            </a:r>
            <a:r>
              <a:rPr kumimoji="1" lang="ja-JP" altLang="en"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15</a:t>
            </a:r>
            <a:r>
              <a:rPr kumimoji="1" lang="ja-JP" altLang="en-US" sz="1200" b="1" kern="120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時間区間</a:t>
            </a:r>
            <a:r>
              <a:rPr kumimoji="1" lang="en" altLang="ja-JP" sz="1200" b="1" kern="1200" dirty="0">
                <a:solidFill>
                  <a:schemeClr val="tx1"/>
                </a:solidFill>
                <a:effectLst/>
                <a:latin typeface="+mn-lt"/>
                <a:ea typeface="+mn-ea"/>
                <a:cs typeface="+mn-cs"/>
              </a:rPr>
              <a:t>3</a:t>
            </a:r>
            <a:r>
              <a:rPr kumimoji="1" lang="ja-JP" altLang="en"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5</a:t>
            </a:r>
            <a:r>
              <a:rPr kumimoji="1" lang="ja-JP" altLang="en"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10</a:t>
            </a:r>
            <a:r>
              <a:rPr kumimoji="1" lang="ja-JP" altLang="en-US" sz="1200" b="0" kern="1200">
                <a:solidFill>
                  <a:schemeClr val="tx1"/>
                </a:solidFill>
                <a:effectLst/>
                <a:latin typeface="+mn-lt"/>
                <a:ea typeface="+mn-ea"/>
                <a:cs typeface="+mn-cs"/>
              </a:rPr>
              <a:t>の場合において行いました．</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カテゴリ数は</a:t>
            </a:r>
            <a:r>
              <a:rPr kumimoji="1" lang="en" altLang="ja-JP" sz="1200" b="1" kern="1200" dirty="0">
                <a:solidFill>
                  <a:schemeClr val="tx1"/>
                </a:solidFill>
                <a:effectLst/>
                <a:latin typeface="+mn-lt"/>
                <a:ea typeface="+mn-ea"/>
                <a:cs typeface="+mn-cs"/>
              </a:rPr>
              <a:t>5</a:t>
            </a:r>
            <a:r>
              <a:rPr kumimoji="1" lang="ja-JP" altLang="en-US" sz="1200" b="0" kern="1200">
                <a:solidFill>
                  <a:schemeClr val="tx1"/>
                </a:solidFill>
                <a:effectLst/>
                <a:latin typeface="+mn-lt"/>
                <a:ea typeface="+mn-ea"/>
                <a:cs typeface="+mn-cs"/>
              </a:rPr>
              <a:t>とした．</a:t>
            </a:r>
          </a:p>
          <a:p>
            <a:br>
              <a:rPr kumimoji="1" lang="ja-JP" altLang="en-US" sz="1200" b="0" kern="1200">
                <a:solidFill>
                  <a:schemeClr val="tx1"/>
                </a:solidFill>
                <a:effectLst/>
                <a:latin typeface="+mn-lt"/>
                <a:ea typeface="+mn-ea"/>
                <a:cs typeface="+mn-cs"/>
              </a:rPr>
            </a:br>
            <a:endParaRPr kumimoji="1" lang="ja-JP" altLang="en-US" sz="1200" b="0" kern="1200">
              <a:solidFill>
                <a:schemeClr val="tx1"/>
              </a:solidFill>
              <a:effectLst/>
              <a:latin typeface="+mn-lt"/>
              <a:ea typeface="+mn-ea"/>
              <a:cs typeface="+mn-cs"/>
            </a:endParaRPr>
          </a:p>
          <a:p>
            <a:pPr marL="514350" indent="-514350">
              <a:buFont typeface="+mj-lt"/>
              <a:buAutoNum type="arabicPeriod"/>
            </a:pPr>
            <a:endParaRPr lang="ja-JP" altLang="en-US"/>
          </a:p>
          <a:p>
            <a:r>
              <a:rPr kumimoji="1" lang="ja-JP" altLang="en-US"/>
              <a:t>これなくす</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18</a:t>
            </a:fld>
            <a:endParaRPr kumimoji="1" lang="ja-JP" altLang="en-US"/>
          </a:p>
        </p:txBody>
      </p:sp>
    </p:spTree>
    <p:extLst>
      <p:ext uri="{BB962C8B-B14F-4D97-AF65-F5344CB8AC3E}">
        <p14:creationId xmlns:p14="http://schemas.microsoft.com/office/powerpoint/2010/main" val="2452455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なお，提案モデルにおける</a:t>
            </a:r>
            <a:r>
              <a:rPr kumimoji="1" lang="el-GR" altLang="ja-JP" sz="1200" kern="1200" dirty="0">
                <a:solidFill>
                  <a:schemeClr val="tx1"/>
                </a:solidFill>
                <a:effectLst/>
                <a:latin typeface="+mn-lt"/>
                <a:ea typeface="+mn-ea"/>
                <a:cs typeface="+mn-cs"/>
              </a:rPr>
              <a:t>β</a:t>
            </a:r>
            <a:r>
              <a:rPr kumimoji="1" lang="en" altLang="ja-JP" sz="1200" kern="1200" dirty="0">
                <a:solidFill>
                  <a:schemeClr val="tx1"/>
                </a:solidFill>
                <a:effectLst/>
                <a:latin typeface="+mn-lt"/>
                <a:ea typeface="+mn-ea"/>
                <a:cs typeface="+mn-cs"/>
              </a:rPr>
              <a:t>rt </a:t>
            </a:r>
            <a:r>
              <a:rPr kumimoji="1" lang="ja-JP" altLang="en-US" sz="1200" kern="1200">
                <a:solidFill>
                  <a:schemeClr val="tx1"/>
                </a:solidFill>
                <a:effectLst/>
                <a:latin typeface="+mn-lt"/>
                <a:ea typeface="+mn-ea"/>
                <a:cs typeface="+mn-cs"/>
              </a:rPr>
              <a:t>の事前分布のパラメータである</a:t>
            </a:r>
            <a:r>
              <a:rPr kumimoji="1" lang="el-GR" altLang="ja-JP" sz="1200" kern="1200" dirty="0">
                <a:solidFill>
                  <a:schemeClr val="tx1"/>
                </a:solidFill>
                <a:effectLst/>
                <a:latin typeface="+mn-lt"/>
                <a:ea typeface="+mn-ea"/>
                <a:cs typeface="+mn-cs"/>
              </a:rPr>
              <a:t>σ </a:t>
            </a:r>
            <a:r>
              <a:rPr kumimoji="1" lang="ja-JP" altLang="en-US" sz="1200" kern="1200">
                <a:solidFill>
                  <a:schemeClr val="tx1"/>
                </a:solidFill>
                <a:effectLst/>
                <a:latin typeface="+mn-lt"/>
                <a:ea typeface="+mn-ea"/>
                <a:cs typeface="+mn-cs"/>
              </a:rPr>
              <a:t>は，できる限り小さい値とすることで，</a:t>
            </a:r>
            <a:r>
              <a:rPr kumimoji="1" lang="el-GR" altLang="ja-JP" sz="1200" kern="1200" dirty="0">
                <a:solidFill>
                  <a:schemeClr val="tx1"/>
                </a:solidFill>
                <a:effectLst/>
                <a:latin typeface="+mn-lt"/>
                <a:ea typeface="+mn-ea"/>
                <a:cs typeface="+mn-cs"/>
              </a:rPr>
              <a:t>β</a:t>
            </a:r>
            <a:r>
              <a:rPr kumimoji="1" lang="en" altLang="ja-JP" sz="1200" kern="1200" dirty="0">
                <a:solidFill>
                  <a:schemeClr val="tx1"/>
                </a:solidFill>
                <a:effectLst/>
                <a:latin typeface="+mn-lt"/>
                <a:ea typeface="+mn-ea"/>
                <a:cs typeface="+mn-cs"/>
              </a:rPr>
              <a:t>rt </a:t>
            </a:r>
            <a:r>
              <a:rPr kumimoji="1" lang="ja-JP" altLang="en" sz="1200" kern="1200">
                <a:solidFill>
                  <a:schemeClr val="tx1"/>
                </a:solidFill>
                <a:effectLst/>
                <a:latin typeface="+mn-lt"/>
                <a:ea typeface="+mn-ea"/>
                <a:cs typeface="+mn-cs"/>
              </a:rPr>
              <a:t>（</a:t>
            </a:r>
            <a:r>
              <a:rPr kumimoji="1" lang="en" altLang="ja-JP" sz="1200" kern="1200" dirty="0">
                <a:solidFill>
                  <a:schemeClr val="tx1"/>
                </a:solidFill>
                <a:effectLst/>
                <a:latin typeface="+mn-lt"/>
                <a:ea typeface="+mn-ea"/>
                <a:cs typeface="+mn-cs"/>
              </a:rPr>
              <a:t>t &gt; 1</a:t>
            </a:r>
            <a:r>
              <a:rPr kumimoji="1" lang="ja-JP" altLang="en" sz="1200" kern="1200">
                <a:solidFill>
                  <a:schemeClr val="tx1"/>
                </a:solidFill>
                <a:effectLst/>
                <a:latin typeface="+mn-lt"/>
                <a:ea typeface="+mn-ea"/>
                <a:cs typeface="+mn-cs"/>
              </a:rPr>
              <a:t>）</a:t>
            </a:r>
            <a:r>
              <a:rPr kumimoji="1" lang="ja-JP" altLang="en-US" sz="1200" kern="1200">
                <a:solidFill>
                  <a:schemeClr val="tx1"/>
                </a:solidFill>
                <a:effectLst/>
                <a:latin typeface="+mn-lt"/>
                <a:ea typeface="+mn-ea"/>
                <a:cs typeface="+mn-cs"/>
              </a:rPr>
              <a:t>の事後分布が縮小するため，パラメータ推定が安定すると期待できる．</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この事前知識に合わせて，ここでは，</a:t>
            </a:r>
            <a:r>
              <a:rPr kumimoji="1" lang="en" altLang="ja-JP" sz="1200" kern="1200" dirty="0">
                <a:solidFill>
                  <a:schemeClr val="tx1"/>
                </a:solidFill>
                <a:effectLst/>
                <a:latin typeface="+mn-lt"/>
                <a:ea typeface="+mn-ea"/>
                <a:cs typeface="+mn-cs"/>
              </a:rPr>
              <a:t>LN(−3</a:t>
            </a:r>
            <a:r>
              <a:rPr kumimoji="1" lang="ja-JP" altLang="en" sz="1200" kern="1200">
                <a:solidFill>
                  <a:schemeClr val="tx1"/>
                </a:solidFill>
                <a:effectLst/>
                <a:latin typeface="+mn-lt"/>
                <a:ea typeface="+mn-ea"/>
                <a:cs typeface="+mn-cs"/>
              </a:rPr>
              <a:t>，</a:t>
            </a:r>
            <a:r>
              <a:rPr kumimoji="1" lang="en" altLang="ja-JP" sz="1200" kern="1200" dirty="0">
                <a:solidFill>
                  <a:schemeClr val="tx1"/>
                </a:solidFill>
                <a:effectLst/>
                <a:latin typeface="+mn-lt"/>
                <a:ea typeface="+mn-ea"/>
                <a:cs typeface="+mn-cs"/>
              </a:rPr>
              <a:t>0)</a:t>
            </a:r>
            <a:r>
              <a:rPr kumimoji="1" lang="ja-JP" altLang="en-US" sz="1200" kern="1200">
                <a:solidFill>
                  <a:schemeClr val="tx1"/>
                </a:solidFill>
                <a:effectLst/>
                <a:latin typeface="+mn-lt"/>
                <a:ea typeface="+mn-ea"/>
                <a:cs typeface="+mn-cs"/>
              </a:rPr>
              <a:t>を</a:t>
            </a:r>
            <a:r>
              <a:rPr kumimoji="1" lang="el-GR" altLang="ja-JP" sz="1200" kern="1200" dirty="0">
                <a:solidFill>
                  <a:schemeClr val="tx1"/>
                </a:solidFill>
                <a:effectLst/>
                <a:latin typeface="+mn-lt"/>
                <a:ea typeface="+mn-ea"/>
                <a:cs typeface="+mn-cs"/>
              </a:rPr>
              <a:t>σ </a:t>
            </a:r>
            <a:r>
              <a:rPr kumimoji="1" lang="ja-JP" altLang="en-US" sz="1200" kern="1200">
                <a:solidFill>
                  <a:schemeClr val="tx1"/>
                </a:solidFill>
                <a:effectLst/>
                <a:latin typeface="+mn-lt"/>
                <a:ea typeface="+mn-ea"/>
                <a:cs typeface="+mn-cs"/>
              </a:rPr>
              <a:t>の事前分布として採用した．</a:t>
            </a:r>
            <a:endParaRPr kumimoji="1" lang="en-US" altLang="ja-JP" sz="1200" kern="1200" dirty="0">
              <a:solidFill>
                <a:schemeClr val="tx1"/>
              </a:solidFill>
              <a:effectLst/>
              <a:latin typeface="+mn-lt"/>
              <a:ea typeface="+mn-ea"/>
              <a:cs typeface="+mn-cs"/>
            </a:endParaRPr>
          </a:p>
          <a:p>
            <a:endParaRPr kumimoji="1" lang="en-US" altLang="ja-JP" dirty="0"/>
          </a:p>
          <a:p>
            <a:r>
              <a:rPr kumimoji="1" lang="ja-JP" altLang="en-US"/>
              <a:t>全部独立ー＞分散</a:t>
            </a:r>
            <a:r>
              <a:rPr kumimoji="1" lang="en-US" altLang="ja-JP" dirty="0"/>
              <a:t>1</a:t>
            </a:r>
          </a:p>
          <a:p>
            <a:endParaRPr kumimoji="1" lang="en-US" altLang="ja-JP" dirty="0"/>
          </a:p>
          <a:p>
            <a:r>
              <a:rPr kumimoji="1" lang="ja-JP" altLang="en-US"/>
              <a:t>分散を小さくとってることが特徴→自由度が減るから安定した推定結果になると期待できる</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19</a:t>
            </a:fld>
            <a:endParaRPr kumimoji="1" lang="ja-JP" altLang="en-US"/>
          </a:p>
        </p:txBody>
      </p:sp>
    </p:spTree>
    <p:extLst>
      <p:ext uri="{BB962C8B-B14F-4D97-AF65-F5344CB8AC3E}">
        <p14:creationId xmlns:p14="http://schemas.microsoft.com/office/powerpoint/2010/main" val="258032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20</a:t>
            </a:fld>
            <a:endParaRPr kumimoji="1" lang="ja-JP" altLang="en-US"/>
          </a:p>
        </p:txBody>
      </p:sp>
    </p:spTree>
    <p:extLst>
      <p:ext uri="{BB962C8B-B14F-4D97-AF65-F5344CB8AC3E}">
        <p14:creationId xmlns:p14="http://schemas.microsoft.com/office/powerpoint/2010/main" val="1317054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近年，受検者の論理的思考力や表現力などの実践的な能力を測定する方法の一つとして，パフォーマンス評価が注目されています．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パフォーマンス評価における問題の一つが，採点の信頼性に関わる点です．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パフォーマンス評価では，評価者の厳しさや一貫性の違い，各得点の使用傾向の差などにより，採点に偏りが出てしまうことがあり，このことが評価の信頼性低下の要因となります．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この問題を解決するために項目反応理論と呼ばれる数理モデルの利用が近年注目されています．</a:t>
            </a:r>
            <a:endParaRPr kumimoji="1" lang="en-US" altLang="ja-JP" sz="1200" b="0" kern="1200" dirty="0">
              <a:solidFill>
                <a:schemeClr val="tx1"/>
              </a:solidFill>
              <a:effectLst/>
              <a:latin typeface="+mn-lt"/>
              <a:ea typeface="+mn-ea"/>
              <a:cs typeface="+mn-cs"/>
            </a:endParaRPr>
          </a:p>
          <a:p>
            <a:endParaRPr kumimoji="1" lang="en-US" altLang="ja-JP" sz="1200" b="0" kern="1200" dirty="0">
              <a:solidFill>
                <a:schemeClr val="tx1"/>
              </a:solidFill>
              <a:effectLst/>
              <a:latin typeface="+mn-lt"/>
              <a:ea typeface="+mn-ea"/>
              <a:cs typeface="+mn-cs"/>
            </a:endParaRPr>
          </a:p>
          <a:p>
            <a:endParaRPr kumimoji="1" lang="en-US" altLang="ja-JP" sz="1200" b="0" kern="1200" dirty="0">
              <a:solidFill>
                <a:schemeClr val="tx1"/>
              </a:solidFill>
              <a:effectLst/>
              <a:latin typeface="+mn-lt"/>
              <a:ea typeface="+mn-ea"/>
              <a:cs typeface="+mn-cs"/>
            </a:endParaRPr>
          </a:p>
          <a:p>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ーーー以下詳しく聞かれたらーーーーーーーーーーーーーー</a:t>
            </a:r>
            <a:endParaRPr kumimoji="1" lang="en-US" altLang="ja-JP" sz="1200" b="0" kern="1200" dirty="0">
              <a:solidFill>
                <a:schemeClr val="tx1"/>
              </a:solidFill>
              <a:effectLst/>
              <a:latin typeface="+mn-lt"/>
              <a:ea typeface="+mn-ea"/>
              <a:cs typeface="+mn-cs"/>
            </a:endParaRPr>
          </a:p>
          <a:p>
            <a:endParaRPr kumimoji="1" lang="en-US" altLang="ja-JP" sz="1200" b="0" kern="1200" dirty="0">
              <a:solidFill>
                <a:srgbClr val="FF0000"/>
              </a:solidFill>
              <a:effectLst/>
              <a:latin typeface="+mn-lt"/>
              <a:ea typeface="+mn-ea"/>
              <a:cs typeface="+mn-cs"/>
            </a:endParaRPr>
          </a:p>
          <a:p>
            <a:r>
              <a:rPr kumimoji="1" lang="ja-JP" altLang="en-US" sz="1200" b="0" kern="1200">
                <a:solidFill>
                  <a:srgbClr val="FF0000"/>
                </a:solidFill>
                <a:effectLst/>
                <a:latin typeface="+mn-lt"/>
                <a:ea typeface="+mn-ea"/>
                <a:cs typeface="+mn-cs"/>
              </a:rPr>
              <a:t>項目反応理論は，コンピュータ・テスティングの普及とともに，近年様々な分野で実用化が進められている数理モデルを用いたテスト理論の一つで，テストを作成・実施・評価・運用するための数理モデルです．</a:t>
            </a:r>
          </a:p>
          <a:p>
            <a:r>
              <a:rPr kumimoji="1" lang="en" altLang="ja-JP" sz="1200" b="0" kern="1200" dirty="0">
                <a:solidFill>
                  <a:srgbClr val="FF0000"/>
                </a:solidFill>
                <a:effectLst/>
                <a:latin typeface="+mn-lt"/>
                <a:ea typeface="+mn-ea"/>
                <a:cs typeface="+mn-cs"/>
              </a:rPr>
              <a:t>IRT</a:t>
            </a:r>
            <a:r>
              <a:rPr kumimoji="1" lang="ja-JP" altLang="en-US" sz="1200" b="0" kern="1200">
                <a:solidFill>
                  <a:srgbClr val="FF0000"/>
                </a:solidFill>
                <a:effectLst/>
                <a:latin typeface="+mn-lt"/>
                <a:ea typeface="+mn-ea"/>
                <a:cs typeface="+mn-cs"/>
              </a:rPr>
              <a:t>の利点として，次のような点が挙げられる</a:t>
            </a:r>
            <a:endParaRPr kumimoji="1" lang="en-US" altLang="ja-JP" sz="1200" b="0" kern="1200" dirty="0">
              <a:solidFill>
                <a:srgbClr val="FF0000"/>
              </a:solidFill>
              <a:effectLst/>
              <a:latin typeface="+mn-lt"/>
              <a:ea typeface="+mn-ea"/>
              <a:cs typeface="+mn-cs"/>
            </a:endParaRPr>
          </a:p>
          <a:p>
            <a:r>
              <a:rPr kumimoji="1" lang="ja-JP" altLang="en-US" sz="1200" b="0" kern="1200">
                <a:solidFill>
                  <a:srgbClr val="FF0000"/>
                </a:solidFill>
                <a:effectLst/>
                <a:latin typeface="+mn-lt"/>
                <a:ea typeface="+mn-ea"/>
                <a:cs typeface="+mn-cs"/>
              </a:rPr>
              <a:t>・推定制度の低い異質項目の影響を小さくして能力推定を行うことができる．</a:t>
            </a:r>
          </a:p>
          <a:p>
            <a:r>
              <a:rPr kumimoji="1" lang="ja-JP" altLang="en-US" sz="1200" b="0" kern="1200">
                <a:solidFill>
                  <a:srgbClr val="FF0000"/>
                </a:solidFill>
                <a:effectLst/>
                <a:latin typeface="+mn-lt"/>
                <a:ea typeface="+mn-ea"/>
                <a:cs typeface="+mn-cs"/>
              </a:rPr>
              <a:t>・異なる項目への受検者の反応を同一尺度上で評価できる．</a:t>
            </a:r>
          </a:p>
          <a:p>
            <a:r>
              <a:rPr kumimoji="1" lang="ja-JP" altLang="en-US" sz="1200" b="0" kern="1200">
                <a:solidFill>
                  <a:srgbClr val="FF0000"/>
                </a:solidFill>
                <a:effectLst/>
                <a:latin typeface="+mn-lt"/>
                <a:ea typeface="+mn-ea"/>
                <a:cs typeface="+mn-cs"/>
              </a:rPr>
              <a:t>・欠測データから容易にパラメータを推定できる．</a:t>
            </a:r>
          </a:p>
          <a:p>
            <a:br>
              <a:rPr kumimoji="1" lang="en" altLang="ja-JP" sz="1200" b="0" kern="1200" dirty="0">
                <a:solidFill>
                  <a:srgbClr val="FF0000"/>
                </a:solidFill>
                <a:effectLst/>
                <a:latin typeface="+mn-lt"/>
                <a:ea typeface="+mn-ea"/>
                <a:cs typeface="+mn-cs"/>
              </a:rPr>
            </a:br>
            <a:r>
              <a:rPr kumimoji="1" lang="en" altLang="ja-JP" sz="1200" b="0" kern="1200" dirty="0">
                <a:solidFill>
                  <a:srgbClr val="FF0000"/>
                </a:solidFill>
                <a:effectLst/>
                <a:latin typeface="+mn-lt"/>
                <a:ea typeface="+mn-ea"/>
                <a:cs typeface="+mn-cs"/>
              </a:rPr>
              <a:t>IRT</a:t>
            </a:r>
            <a:r>
              <a:rPr kumimoji="1" lang="ja-JP" altLang="en-US" sz="1200" b="0" kern="1200">
                <a:solidFill>
                  <a:srgbClr val="FF0000"/>
                </a:solidFill>
                <a:effectLst/>
                <a:latin typeface="+mn-lt"/>
                <a:ea typeface="+mn-ea"/>
                <a:cs typeface="+mn-cs"/>
              </a:rPr>
              <a:t>はこれまで，正誤判定問題や選択式問題などの正誤を一意に判定できる</a:t>
            </a:r>
            <a:r>
              <a:rPr kumimoji="1" lang="en-US" altLang="ja-JP" sz="1200" b="0" kern="1200" dirty="0">
                <a:solidFill>
                  <a:srgbClr val="FF0000"/>
                </a:solidFill>
                <a:effectLst/>
                <a:latin typeface="+mn-lt"/>
                <a:ea typeface="+mn-ea"/>
                <a:cs typeface="+mn-cs"/>
              </a:rPr>
              <a:t>2</a:t>
            </a:r>
            <a:r>
              <a:rPr kumimoji="1" lang="ja-JP" altLang="en-US" sz="1200" b="0" kern="1200">
                <a:solidFill>
                  <a:srgbClr val="FF0000"/>
                </a:solidFill>
                <a:effectLst/>
                <a:latin typeface="+mn-lt"/>
                <a:ea typeface="+mn-ea"/>
                <a:cs typeface="+mn-cs"/>
              </a:rPr>
              <a:t>値型データを扱うテストへの利用が一般的であった．</a:t>
            </a:r>
            <a:endParaRPr kumimoji="1" lang="en-US" altLang="ja-JP" sz="1200" b="0" kern="1200" dirty="0">
              <a:solidFill>
                <a:srgbClr val="FF0000"/>
              </a:solidFill>
              <a:effectLst/>
              <a:latin typeface="+mn-lt"/>
              <a:ea typeface="+mn-ea"/>
              <a:cs typeface="+mn-cs"/>
            </a:endParaRPr>
          </a:p>
          <a:p>
            <a:r>
              <a:rPr kumimoji="1" lang="ja-JP" altLang="en-US" sz="1200" b="0" kern="1200">
                <a:solidFill>
                  <a:srgbClr val="FF0000"/>
                </a:solidFill>
                <a:effectLst/>
                <a:latin typeface="+mn-lt"/>
                <a:ea typeface="+mn-ea"/>
                <a:cs typeface="+mn-cs"/>
              </a:rPr>
              <a:t> 一方で，近年では論述式・記述式試験のような多段階カテゴリを用いた評価データに対して，多値型</a:t>
            </a:r>
            <a:r>
              <a:rPr kumimoji="1" lang="en" altLang="ja-JP" sz="1200" b="0" kern="1200" dirty="0">
                <a:solidFill>
                  <a:srgbClr val="FF0000"/>
                </a:solidFill>
                <a:effectLst/>
                <a:latin typeface="+mn-lt"/>
                <a:ea typeface="+mn-ea"/>
                <a:cs typeface="+mn-cs"/>
              </a:rPr>
              <a:t>IRT</a:t>
            </a:r>
            <a:r>
              <a:rPr kumimoji="1" lang="ja-JP" altLang="en-US" sz="1200" b="0" kern="1200">
                <a:solidFill>
                  <a:srgbClr val="FF0000"/>
                </a:solidFill>
                <a:effectLst/>
                <a:latin typeface="+mn-lt"/>
                <a:ea typeface="+mn-ea"/>
                <a:cs typeface="+mn-cs"/>
              </a:rPr>
              <a:t>モデルを適用してパフォーマンスを評価する応用的な研究も進められている</a:t>
            </a: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a:t>
            </a:fld>
            <a:endParaRPr kumimoji="1" lang="ja-JP" altLang="en-US"/>
          </a:p>
        </p:txBody>
      </p:sp>
    </p:spTree>
    <p:extLst>
      <p:ext uri="{BB962C8B-B14F-4D97-AF65-F5344CB8AC3E}">
        <p14:creationId xmlns:p14="http://schemas.microsoft.com/office/powerpoint/2010/main" val="97678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マルコフ連鎖モンテカルロ法？</a:t>
            </a:r>
            <a:endParaRPr kumimoji="1" lang="en-US" altLang="ja-JP" dirty="0"/>
          </a:p>
          <a:p>
            <a:r>
              <a:rPr kumimoji="1" lang="ja-JP" altLang="en-US"/>
              <a:t>推定値をたくさんサンプリングして事後分布を推定する</a:t>
            </a:r>
            <a:endParaRPr kumimoji="1" lang="en-US" altLang="ja-JP" dirty="0"/>
          </a:p>
          <a:p>
            <a:r>
              <a:rPr kumimoji="1" lang="ja-JP" altLang="en-US"/>
              <a:t>複雑な階層モデルでも，安定してベイズ推定することができる</a:t>
            </a:r>
            <a:endParaRPr kumimoji="1" lang="en-US" altLang="ja-JP" dirty="0"/>
          </a:p>
          <a:p>
            <a:endParaRPr kumimoji="1" lang="en-US" altLang="ja-JP" dirty="0"/>
          </a:p>
          <a:p>
            <a:r>
              <a:rPr kumimoji="1" lang="ja-JP" altLang="en-US"/>
              <a:t>ベイズ推定？</a:t>
            </a:r>
            <a:endParaRPr kumimoji="1" lang="en-US" altLang="ja-JP" dirty="0"/>
          </a:p>
          <a:p>
            <a:r>
              <a:rPr kumimoji="1" lang="ja-JP" altLang="en-US" sz="1200" b="0" i="0" kern="1200">
                <a:solidFill>
                  <a:schemeClr val="tx1"/>
                </a:solidFill>
                <a:effectLst/>
                <a:latin typeface="+mn-lt"/>
                <a:ea typeface="+mn-ea"/>
                <a:cs typeface="+mn-cs"/>
              </a:rPr>
              <a:t>ベイズ推定は、平均リスクを最小にする考え方です。平均リスクとは、事前分布におけるリスクの期待値になります。</a:t>
            </a:r>
            <a:endParaRPr kumimoji="1" lang="en-US" altLang="ja-JP" sz="1200" b="0" i="0" kern="1200" dirty="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ベイズ推定は標本を必ずしも必要としない。データ不十分でも何とかして確率を導く。</a:t>
            </a:r>
            <a:endParaRPr kumimoji="1" lang="ja-JP" altLang="en-US" b="0"/>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22</a:t>
            </a:fld>
            <a:endParaRPr kumimoji="1" lang="ja-JP" altLang="en-US"/>
          </a:p>
        </p:txBody>
      </p:sp>
    </p:spTree>
    <p:extLst>
      <p:ext uri="{BB962C8B-B14F-4D97-AF65-F5344CB8AC3E}">
        <p14:creationId xmlns:p14="http://schemas.microsoft.com/office/powerpoint/2010/main" val="1116398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ここで，</a:t>
            </a:r>
            <a:r>
              <a:rPr kumimoji="1" lang="en" altLang="ja-JP" sz="1200" b="0" kern="1200" dirty="0">
                <a:solidFill>
                  <a:schemeClr val="tx1"/>
                </a:solidFill>
                <a:effectLst/>
                <a:latin typeface="+mn-lt"/>
                <a:ea typeface="+mn-ea"/>
                <a:cs typeface="+mn-cs"/>
              </a:rPr>
              <a:t>WAIC</a:t>
            </a:r>
            <a:r>
              <a:rPr kumimoji="1" lang="ja-JP" altLang="en-US" sz="1200" b="0" kern="1200">
                <a:solidFill>
                  <a:schemeClr val="tx1"/>
                </a:solidFill>
                <a:effectLst/>
                <a:latin typeface="+mn-lt"/>
                <a:ea typeface="+mn-ea"/>
                <a:cs typeface="+mn-cs"/>
              </a:rPr>
              <a:t>は汎化誤差</a:t>
            </a:r>
            <a:r>
              <a:rPr kumimoji="1" lang="en-US" altLang="ja-JP" sz="1200" b="0" kern="1200" dirty="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まだ手に入れていないデータを予測した時の誤差</a:t>
            </a:r>
            <a:r>
              <a:rPr kumimoji="1" lang="en-US" altLang="ja-JP" sz="1200" b="0" kern="1200" dirty="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の近似であり，将来のデータの予測に優れたモデルを選択する規準である．</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他方で，</a:t>
            </a:r>
            <a:r>
              <a:rPr kumimoji="1" lang="en" altLang="ja-JP" sz="1200" b="0" kern="1200" dirty="0">
                <a:solidFill>
                  <a:schemeClr val="tx1"/>
                </a:solidFill>
                <a:effectLst/>
                <a:latin typeface="+mn-lt"/>
                <a:ea typeface="+mn-ea"/>
                <a:cs typeface="+mn-cs"/>
              </a:rPr>
              <a:t>WBIC</a:t>
            </a:r>
            <a:r>
              <a:rPr kumimoji="1" lang="ja-JP" altLang="en-US" sz="1200" b="0" kern="1200">
                <a:solidFill>
                  <a:schemeClr val="tx1"/>
                </a:solidFill>
                <a:effectLst/>
                <a:latin typeface="+mn-lt"/>
                <a:ea typeface="+mn-ea"/>
                <a:cs typeface="+mn-cs"/>
              </a:rPr>
              <a:t>は周辺尤度の近似であり，データを生成した真のモデルを漸近的に選択できる基準である．</a:t>
            </a:r>
          </a:p>
          <a:p>
            <a:endParaRPr kumimoji="1" lang="en-US" altLang="ja-JP" dirty="0"/>
          </a:p>
          <a:p>
            <a:r>
              <a:rPr kumimoji="1" lang="en-US" altLang="ja-JP" dirty="0"/>
              <a:t>WAIC</a:t>
            </a:r>
            <a:r>
              <a:rPr kumimoji="1" lang="ja-JP" altLang="en-US"/>
              <a:t>，</a:t>
            </a:r>
            <a:r>
              <a:rPr kumimoji="1" lang="en-US" altLang="ja-JP" dirty="0"/>
              <a:t>WBIC</a:t>
            </a:r>
            <a:r>
              <a:rPr kumimoji="1" lang="ja-JP" altLang="en-US"/>
              <a:t>は</a:t>
            </a:r>
            <a:r>
              <a:rPr kumimoji="1" lang="en-US" altLang="ja-JP" dirty="0"/>
              <a:t>MCMC</a:t>
            </a:r>
            <a:r>
              <a:rPr kumimoji="1" lang="ja-JP" altLang="en-US"/>
              <a:t>の結果から簡単に求められるので相性が良い</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25</a:t>
            </a:fld>
            <a:endParaRPr kumimoji="1" lang="ja-JP" altLang="en-US"/>
          </a:p>
        </p:txBody>
      </p:sp>
    </p:spTree>
    <p:extLst>
      <p:ext uri="{BB962C8B-B14F-4D97-AF65-F5344CB8AC3E}">
        <p14:creationId xmlns:p14="http://schemas.microsoft.com/office/powerpoint/2010/main" val="765856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評価者特性を考慮できる項目反応モデルはこのように様々なモデルが提案されています．ここでは，</a:t>
            </a:r>
            <a:r>
              <a:rPr kumimoji="1" lang="ja-JP" altLang="en-US"/>
              <a:t>最先端モデルである一般化多相ラッシュモデルを紹介します．</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3</a:t>
            </a:fld>
            <a:endParaRPr kumimoji="1" lang="ja-JP" altLang="en-US"/>
          </a:p>
        </p:txBody>
      </p:sp>
    </p:spTree>
    <p:extLst>
      <p:ext uri="{BB962C8B-B14F-4D97-AF65-F5344CB8AC3E}">
        <p14:creationId xmlns:p14="http://schemas.microsoft.com/office/powerpoint/2010/main" val="2910473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このモデルでは，評価者</a:t>
            </a:r>
            <a:r>
              <a:rPr kumimoji="1" lang="en" altLang="ja-JP" sz="1200" kern="1200" dirty="0">
                <a:solidFill>
                  <a:schemeClr val="tx1"/>
                </a:solidFill>
                <a:effectLst/>
                <a:latin typeface="+mn-lt"/>
                <a:ea typeface="+mn-ea"/>
                <a:cs typeface="+mn-cs"/>
              </a:rPr>
              <a:t>r</a:t>
            </a:r>
            <a:r>
              <a:rPr kumimoji="1" lang="ja-JP" altLang="en-US" sz="1200" kern="1200">
                <a:solidFill>
                  <a:schemeClr val="tx1"/>
                </a:solidFill>
                <a:effectLst/>
                <a:latin typeface="+mn-lt"/>
                <a:ea typeface="+mn-ea"/>
                <a:cs typeface="+mn-cs"/>
              </a:rPr>
              <a:t>が受検者</a:t>
            </a:r>
            <a:r>
              <a:rPr kumimoji="1" lang="en" altLang="ja-JP" sz="1200" kern="1200" dirty="0">
                <a:solidFill>
                  <a:schemeClr val="tx1"/>
                </a:solidFill>
                <a:effectLst/>
                <a:latin typeface="+mn-lt"/>
                <a:ea typeface="+mn-ea"/>
                <a:cs typeface="+mn-cs"/>
              </a:rPr>
              <a:t>j</a:t>
            </a:r>
            <a:r>
              <a:rPr kumimoji="1" lang="ja-JP" altLang="en-US" sz="1200" kern="1200">
                <a:solidFill>
                  <a:schemeClr val="tx1"/>
                </a:solidFill>
                <a:effectLst/>
                <a:latin typeface="+mn-lt"/>
                <a:ea typeface="+mn-ea"/>
                <a:cs typeface="+mn-cs"/>
              </a:rPr>
              <a:t>のパフォーマンスに評点</a:t>
            </a:r>
            <a:r>
              <a:rPr kumimoji="1" lang="en" altLang="ja-JP" sz="1200" kern="1200" dirty="0">
                <a:solidFill>
                  <a:schemeClr val="tx1"/>
                </a:solidFill>
                <a:effectLst/>
                <a:latin typeface="+mn-lt"/>
                <a:ea typeface="+mn-ea"/>
                <a:cs typeface="+mn-cs"/>
              </a:rPr>
              <a:t>k</a:t>
            </a:r>
            <a:r>
              <a:rPr kumimoji="1" lang="ja-JP" altLang="en-US" sz="1200" kern="1200">
                <a:solidFill>
                  <a:schemeClr val="tx1"/>
                </a:solidFill>
                <a:effectLst/>
                <a:latin typeface="+mn-lt"/>
                <a:ea typeface="+mn-ea"/>
                <a:cs typeface="+mn-cs"/>
              </a:rPr>
              <a:t>を与える確率を記載の式で定義します．</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このモデルでは，</a:t>
            </a:r>
            <a:r>
              <a:rPr kumimoji="1" lang="en-US" altLang="ja-JP" sz="1200" kern="1200" dirty="0">
                <a:solidFill>
                  <a:schemeClr val="tx1"/>
                </a:solidFill>
                <a:effectLst/>
                <a:latin typeface="+mn-lt"/>
                <a:ea typeface="+mn-ea"/>
                <a:cs typeface="+mn-cs"/>
              </a:rPr>
              <a:t>r</a:t>
            </a:r>
            <a:r>
              <a:rPr kumimoji="1" lang="ja-JP" altLang="en-US" sz="1200" kern="1200">
                <a:solidFill>
                  <a:schemeClr val="tx1"/>
                </a:solidFill>
                <a:effectLst/>
                <a:latin typeface="+mn-lt"/>
                <a:ea typeface="+mn-ea"/>
                <a:cs typeface="+mn-cs"/>
              </a:rPr>
              <a:t>を添え字にもつパラメータが評価者の一貫性，厳しさ，得点別の厳しさを表す評価者パラメータ，</a:t>
            </a:r>
            <a:r>
              <a:rPr kumimoji="1" lang="en-US" altLang="ja-JP" sz="1200" kern="1200" dirty="0">
                <a:solidFill>
                  <a:schemeClr val="tx1"/>
                </a:solidFill>
                <a:effectLst/>
                <a:latin typeface="+mn-lt"/>
                <a:ea typeface="+mn-ea"/>
                <a:cs typeface="+mn-cs"/>
              </a:rPr>
              <a:t>j</a:t>
            </a:r>
            <a:r>
              <a:rPr kumimoji="1" lang="ja-JP" altLang="en-US" sz="1200" kern="1200">
                <a:solidFill>
                  <a:schemeClr val="tx1"/>
                </a:solidFill>
                <a:effectLst/>
                <a:latin typeface="+mn-lt"/>
                <a:ea typeface="+mn-ea"/>
                <a:cs typeface="+mn-cs"/>
              </a:rPr>
              <a:t>を添え字にもつ</a:t>
            </a:r>
            <a:r>
              <a:rPr kumimoji="1" lang="en-US" altLang="ja-JP" sz="1200" kern="1200" dirty="0" err="1">
                <a:solidFill>
                  <a:schemeClr val="tx1"/>
                </a:solidFill>
                <a:effectLst/>
                <a:latin typeface="+mn-lt"/>
                <a:ea typeface="+mn-ea"/>
                <a:cs typeface="+mn-cs"/>
              </a:rPr>
              <a:t>θj</a:t>
            </a:r>
            <a:r>
              <a:rPr kumimoji="1" lang="ja-JP" altLang="en-US" sz="1200" kern="1200">
                <a:solidFill>
                  <a:schemeClr val="tx1"/>
                </a:solidFill>
                <a:effectLst/>
                <a:latin typeface="+mn-lt"/>
                <a:ea typeface="+mn-ea"/>
                <a:cs typeface="+mn-cs"/>
              </a:rPr>
              <a:t>が受験者の能力を表す受検者パラメータとして使用しています．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これらのパラメータは，実際の採点データから推定します．</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このように推定することで，評価者の特性を考慮して能力推定ができます．</a:t>
            </a:r>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4</a:t>
            </a:fld>
            <a:endParaRPr kumimoji="1" lang="ja-JP" altLang="en-US"/>
          </a:p>
        </p:txBody>
      </p:sp>
    </p:spTree>
    <p:extLst>
      <p:ext uri="{BB962C8B-B14F-4D97-AF65-F5344CB8AC3E}">
        <p14:creationId xmlns:p14="http://schemas.microsoft.com/office/powerpoint/2010/main" val="4033461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一方で，このモデルは評価者の特性が評価中に変化しないことを仮定していますが，実際には採点の進行に伴い，評価者の特性が変化してしまう「評価者ドリフト</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Rater Drift)</a:t>
            </a:r>
            <a:r>
              <a:rPr kumimoji="1" lang="ja-JP" altLang="en" sz="1200" b="0" kern="120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と呼ばれる問題が知られています．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このような評価者ドリフトを考慮できるモデルとして，次のモデルが提案されています．</a:t>
            </a: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5</a:t>
            </a:fld>
            <a:endParaRPr kumimoji="1" lang="ja-JP" altLang="en-US"/>
          </a:p>
        </p:txBody>
      </p:sp>
    </p:spTree>
    <p:extLst>
      <p:ext uri="{BB962C8B-B14F-4D97-AF65-F5344CB8AC3E}">
        <p14:creationId xmlns:p14="http://schemas.microsoft.com/office/powerpoint/2010/main" val="572396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このモデルは，評価者の厳しさを，初期の厳しさ・厳しさの傾き・ある時間区分における厳しさ，の</a:t>
            </a:r>
            <a:r>
              <a:rPr kumimoji="1" lang="en-US" altLang="ja-JP" dirty="0"/>
              <a:t>3</a:t>
            </a:r>
            <a:r>
              <a:rPr kumimoji="1" lang="ja-JP" altLang="en-US"/>
              <a:t>つのパラメータを用いて表しています．</a:t>
            </a:r>
            <a:endParaRPr kumimoji="1" lang="en-US" altLang="ja-JP" dirty="0"/>
          </a:p>
          <a:p>
            <a:r>
              <a:rPr kumimoji="1" lang="ja-JP" altLang="en-US"/>
              <a:t>特に，時間区分ごとの厳しさパラメータである</a:t>
            </a:r>
            <a:r>
              <a:rPr kumimoji="1" lang="en-US" altLang="ja-JP" dirty="0" err="1"/>
              <a:t>beta_rt</a:t>
            </a:r>
            <a:r>
              <a:rPr kumimoji="1" lang="ja-JP" altLang="en-US"/>
              <a:t>を導入している点が特徴です．</a:t>
            </a:r>
            <a:endParaRPr kumimoji="1" lang="en-US" altLang="ja-JP" dirty="0"/>
          </a:p>
          <a:p>
            <a:r>
              <a:rPr kumimoji="1" lang="ja-JP" altLang="en-US"/>
              <a:t>これにより，評価者ドリフトを考慮した推定を行うことができるとされています．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6</a:t>
            </a:fld>
            <a:endParaRPr kumimoji="1" lang="ja-JP" altLang="en-US"/>
          </a:p>
        </p:txBody>
      </p:sp>
    </p:spTree>
    <p:extLst>
      <p:ext uri="{BB962C8B-B14F-4D97-AF65-F5344CB8AC3E}">
        <p14:creationId xmlns:p14="http://schemas.microsoft.com/office/powerpoint/2010/main" val="1261749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このモデルでは，一連の採点データを一定の時間区分で区切り，時間区分ごとの評価者パラメータを導入している点が特徴です．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図のように，データ全体をいくつかの時間区分数に分割し，各評価者の厳しさパラメータを時間区分ごとに推定しています．</a:t>
            </a:r>
            <a:br>
              <a:rPr kumimoji="1" lang="ja-JP" altLang="en-US" sz="1200" b="0" kern="1200">
                <a:solidFill>
                  <a:schemeClr val="tx1"/>
                </a:solidFill>
                <a:effectLst/>
                <a:latin typeface="+mn-lt"/>
                <a:ea typeface="+mn-ea"/>
                <a:cs typeface="+mn-cs"/>
              </a:rPr>
            </a:br>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7</a:t>
            </a:fld>
            <a:endParaRPr kumimoji="1" lang="ja-JP" altLang="en-US"/>
          </a:p>
        </p:txBody>
      </p:sp>
    </p:spTree>
    <p:extLst>
      <p:ext uri="{BB962C8B-B14F-4D97-AF65-F5344CB8AC3E}">
        <p14:creationId xmlns:p14="http://schemas.microsoft.com/office/powerpoint/2010/main" val="909891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一方で，このモデルの課題は，各時間区分ごとのパラメータが独立しているため，データからパラメータの推定をすることが難しい点にあります．</a:t>
            </a:r>
            <a:endParaRPr kumimoji="1" lang="en-US" altLang="ja-JP" dirty="0"/>
          </a:p>
          <a:p>
            <a:r>
              <a:rPr kumimoji="1" lang="ja-JP" altLang="en-US"/>
              <a:t>そのため，本研究では時間区分ごとの評価者の厳しさにマルコフ性を仮定した新しい項目反応モデルを提案します．</a:t>
            </a:r>
            <a:endParaRPr kumimoji="1" lang="en-US" altLang="ja-JP" dirty="0"/>
          </a:p>
          <a:p>
            <a:endParaRPr kumimoji="1" lang="en-US" altLang="ja-JP" dirty="0"/>
          </a:p>
          <a:p>
            <a:endParaRPr kumimoji="1" lang="en-US" altLang="ja-JP" dirty="0"/>
          </a:p>
          <a:p>
            <a:r>
              <a:rPr kumimoji="1" lang="ja-JP" altLang="en-US"/>
              <a:t>ーーーー以下詳しく聞かれたらーーーーーーーーーーーーーーーーーーーーーーーーーーーーーーーーーーーーーーーーーーーーーーー</a:t>
            </a:r>
            <a:endParaRPr kumimoji="1" lang="en-US" altLang="ja-JP" dirty="0"/>
          </a:p>
          <a:p>
            <a:endParaRPr kumimoji="1" lang="en-US" altLang="ja-JP" dirty="0"/>
          </a:p>
          <a:p>
            <a:r>
              <a:rPr kumimoji="1" lang="ja-JP" altLang="en-US"/>
              <a:t>マルコフ性とは，現在の値によって次の値が決まる性質のことです．</a:t>
            </a:r>
            <a:endParaRPr kumimoji="1" lang="en-US" altLang="ja-JP" dirty="0"/>
          </a:p>
          <a:p>
            <a:r>
              <a:rPr kumimoji="1" lang="ja-JP" altLang="en-US"/>
              <a:t>これをパラメータに適用することで，時間の経過によって変化するパラメータの特徴をより安定して推定することができると考えられます．</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8</a:t>
            </a:fld>
            <a:endParaRPr kumimoji="1" lang="ja-JP" altLang="en-US"/>
          </a:p>
        </p:txBody>
      </p:sp>
    </p:spTree>
    <p:extLst>
      <p:ext uri="{BB962C8B-B14F-4D97-AF65-F5344CB8AC3E}">
        <p14:creationId xmlns:p14="http://schemas.microsoft.com/office/powerpoint/2010/main" val="581497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提案モデルを</a:t>
            </a:r>
            <a:r>
              <a:rPr lang="ja-JP" altLang="en-US"/>
              <a:t>このような式で定義します．</a:t>
            </a:r>
          </a:p>
          <a:p>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提案モデルの特徴は</a:t>
            </a:r>
            <a:r>
              <a:rPr kumimoji="1" lang="en-US" altLang="ja-JP" sz="1200" kern="1200" dirty="0" err="1">
                <a:solidFill>
                  <a:schemeClr val="tx1"/>
                </a:solidFill>
                <a:effectLst/>
                <a:latin typeface="+mn-lt"/>
                <a:ea typeface="+mn-ea"/>
                <a:cs typeface="+mn-cs"/>
              </a:rPr>
              <a:t>beta_rt</a:t>
            </a:r>
            <a:r>
              <a:rPr kumimoji="1" lang="ja-JP" altLang="en-US" sz="1200" kern="1200">
                <a:solidFill>
                  <a:schemeClr val="tx1"/>
                </a:solidFill>
                <a:effectLst/>
                <a:latin typeface="+mn-lt"/>
                <a:ea typeface="+mn-ea"/>
                <a:cs typeface="+mn-cs"/>
              </a:rPr>
              <a:t>の分布として，一つ前の時間区分での厳しさを平均値とした正規分布を仮定しているところです．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それにより，直前の時間区分の特性値を次の時間区分の特性値の推定に利用できるため，より安定したパラメータ推定が可能となる点にあります．</a:t>
            </a:r>
            <a:endParaRPr kumimoji="1" lang="en-US" altLang="ja-JP" sz="1200" kern="1200" dirty="0">
              <a:solidFill>
                <a:schemeClr val="tx1"/>
              </a:solidFill>
              <a:effectLst/>
              <a:latin typeface="+mn-lt"/>
              <a:ea typeface="+mn-ea"/>
              <a:cs typeface="+mn-cs"/>
            </a:endParaRPr>
          </a:p>
          <a:p>
            <a:endParaRPr kumimoji="1" lang="ja-JP" alt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また，より柔軟に評価者特性を表現するために，一般化多相ラッシュモデルでも採用されている評価者の一貫性パラメータと各スコアに対する厳しさパラメータを導入しているところも特徴です．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9</a:t>
            </a:fld>
            <a:endParaRPr kumimoji="1" lang="ja-JP" altLang="en-US"/>
          </a:p>
        </p:txBody>
      </p:sp>
    </p:spTree>
    <p:extLst>
      <p:ext uri="{BB962C8B-B14F-4D97-AF65-F5344CB8AC3E}">
        <p14:creationId xmlns:p14="http://schemas.microsoft.com/office/powerpoint/2010/main" val="3048203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2021/10/4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261255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2021/10/4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4082987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2021/10/4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342587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2021/10/4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966216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2021/10/4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425956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43F99A3-021A-7D46-87E1-B3690043F7F3}" type="datetimeFigureOut">
              <a:rPr kumimoji="1" lang="ja-JP" altLang="en-US" smtClean="0"/>
              <a:t>2021/10/4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680290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43F99A3-021A-7D46-87E1-B3690043F7F3}" type="datetimeFigureOut">
              <a:rPr kumimoji="1" lang="ja-JP" altLang="en-US" smtClean="0"/>
              <a:t>2021/10/4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3738865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43F99A3-021A-7D46-87E1-B3690043F7F3}" type="datetimeFigureOut">
              <a:rPr kumimoji="1" lang="ja-JP" altLang="en-US" smtClean="0"/>
              <a:t>2021/10/4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4275554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F99A3-021A-7D46-87E1-B3690043F7F3}" type="datetimeFigureOut">
              <a:rPr kumimoji="1" lang="ja-JP" altLang="en-US" smtClean="0"/>
              <a:t>2021/10/4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2527659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43F99A3-021A-7D46-87E1-B3690043F7F3}" type="datetimeFigureOut">
              <a:rPr kumimoji="1" lang="ja-JP" altLang="en-US" smtClean="0"/>
              <a:t>2021/10/4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1240931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43F99A3-021A-7D46-87E1-B3690043F7F3}" type="datetimeFigureOut">
              <a:rPr kumimoji="1" lang="ja-JP" altLang="en-US" smtClean="0"/>
              <a:t>2021/10/4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1010450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3F99A3-021A-7D46-87E1-B3690043F7F3}" type="datetimeFigureOut">
              <a:rPr kumimoji="1" lang="ja-JP" altLang="en-US" smtClean="0"/>
              <a:t>2021/10/4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608570259"/>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0.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DB9166-81A1-7947-A5B4-76F51875952F}"/>
              </a:ext>
            </a:extLst>
          </p:cNvPr>
          <p:cNvSpPr>
            <a:spLocks noGrp="1"/>
          </p:cNvSpPr>
          <p:nvPr>
            <p:ph type="ctrTitle"/>
          </p:nvPr>
        </p:nvSpPr>
        <p:spPr>
          <a:xfrm>
            <a:off x="1524000" y="1600199"/>
            <a:ext cx="9144000" cy="1655763"/>
          </a:xfrm>
        </p:spPr>
        <p:txBody>
          <a:bodyPr>
            <a:normAutofit/>
          </a:bodyPr>
          <a:lstStyle/>
          <a:p>
            <a:r>
              <a:rPr lang="ja-JP" altLang="en-US" sz="4400"/>
              <a:t>評価者特性の時間変動を考慮した</a:t>
            </a:r>
            <a:br>
              <a:rPr lang="en-US" altLang="ja-JP" sz="4400" dirty="0"/>
            </a:br>
            <a:r>
              <a:rPr lang="ja-JP" altLang="en-US" sz="4400"/>
              <a:t>項目反応モデル</a:t>
            </a:r>
            <a:endParaRPr kumimoji="1" lang="ja-JP" altLang="en-US" sz="4400"/>
          </a:p>
        </p:txBody>
      </p:sp>
      <p:sp>
        <p:nvSpPr>
          <p:cNvPr id="3" name="字幕 2">
            <a:extLst>
              <a:ext uri="{FF2B5EF4-FFF2-40B4-BE49-F238E27FC236}">
                <a16:creationId xmlns:a16="http://schemas.microsoft.com/office/drawing/2014/main" id="{25809911-CB0B-D045-A811-C9DFFA90E46F}"/>
              </a:ext>
            </a:extLst>
          </p:cNvPr>
          <p:cNvSpPr>
            <a:spLocks noGrp="1"/>
          </p:cNvSpPr>
          <p:nvPr>
            <p:ph type="subTitle" idx="1"/>
          </p:nvPr>
        </p:nvSpPr>
        <p:spPr>
          <a:xfrm>
            <a:off x="1524000" y="3910263"/>
            <a:ext cx="9144000" cy="1655762"/>
          </a:xfrm>
        </p:spPr>
        <p:txBody>
          <a:bodyPr/>
          <a:lstStyle/>
          <a:p>
            <a:r>
              <a:rPr kumimoji="1" lang="ja-JP" altLang="en-US"/>
              <a:t>電気通信大学</a:t>
            </a:r>
            <a:r>
              <a:rPr kumimoji="1" lang="en-US" altLang="ja-JP" dirty="0"/>
              <a:t> </a:t>
            </a:r>
            <a:r>
              <a:rPr kumimoji="1" lang="ja-JP" altLang="en-US"/>
              <a:t>情報理工学域</a:t>
            </a:r>
            <a:endParaRPr kumimoji="1" lang="en-US" altLang="ja-JP" dirty="0"/>
          </a:p>
          <a:p>
            <a:r>
              <a:rPr lang="ja-JP" altLang="en-US"/>
              <a:t>コンピュータサイエンス</a:t>
            </a:r>
            <a:endParaRPr kumimoji="1" lang="en-US" altLang="ja-JP" dirty="0"/>
          </a:p>
          <a:p>
            <a:r>
              <a:rPr kumimoji="1" lang="en-US" altLang="ja-JP" dirty="0"/>
              <a:t>1810519 </a:t>
            </a:r>
            <a:r>
              <a:rPr kumimoji="1" lang="ja-JP" altLang="en-US"/>
              <a:t>林真由</a:t>
            </a:r>
          </a:p>
        </p:txBody>
      </p:sp>
    </p:spTree>
    <p:extLst>
      <p:ext uri="{BB962C8B-B14F-4D97-AF65-F5344CB8AC3E}">
        <p14:creationId xmlns:p14="http://schemas.microsoft.com/office/powerpoint/2010/main" val="3205460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E8149-A637-5D45-98B6-2D89F749642D}"/>
              </a:ext>
            </a:extLst>
          </p:cNvPr>
          <p:cNvSpPr>
            <a:spLocks noGrp="1"/>
          </p:cNvSpPr>
          <p:nvPr>
            <p:ph type="title"/>
          </p:nvPr>
        </p:nvSpPr>
        <p:spPr/>
        <p:txBody>
          <a:bodyPr/>
          <a:lstStyle/>
          <a:p>
            <a:pPr lvl="0">
              <a:lnSpc>
                <a:spcPct val="100000"/>
              </a:lnSpc>
              <a:spcBef>
                <a:spcPts val="0"/>
              </a:spcBef>
              <a:defRPr/>
            </a:pPr>
            <a:r>
              <a:rPr lang="en-US" altLang="ja-JP" dirty="0"/>
              <a:t>MCMC</a:t>
            </a:r>
            <a:r>
              <a:rPr lang="ja-JP" altLang="en-US"/>
              <a:t>によるパラメータ推定精度</a:t>
            </a:r>
          </a:p>
        </p:txBody>
      </p:sp>
      <p:sp>
        <p:nvSpPr>
          <p:cNvPr id="3" name="コンテンツ プレースホルダー 2">
            <a:extLst>
              <a:ext uri="{FF2B5EF4-FFF2-40B4-BE49-F238E27FC236}">
                <a16:creationId xmlns:a16="http://schemas.microsoft.com/office/drawing/2014/main" id="{9076A6C3-D0C6-434F-B90D-A5726F61C458}"/>
              </a:ext>
            </a:extLst>
          </p:cNvPr>
          <p:cNvSpPr>
            <a:spLocks noGrp="1"/>
          </p:cNvSpPr>
          <p:nvPr>
            <p:ph idx="1"/>
          </p:nvPr>
        </p:nvSpPr>
        <p:spPr/>
        <p:txBody>
          <a:bodyPr>
            <a:normAutofit lnSpcReduction="10000"/>
          </a:bodyPr>
          <a:lstStyle/>
          <a:p>
            <a:pPr marL="0" indent="0">
              <a:buNone/>
            </a:pP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latin typeface="+mn-ea"/>
            </a:endParaRPr>
          </a:p>
          <a:p>
            <a:r>
              <a:rPr kumimoji="1" lang="en-US" altLang="ja-JP" dirty="0">
                <a:latin typeface="+mn-ea"/>
              </a:rPr>
              <a:t>RMSE,BIAS</a:t>
            </a:r>
            <a:r>
              <a:rPr kumimoji="1" lang="ja-JP" altLang="en-US">
                <a:latin typeface="+mn-ea"/>
              </a:rPr>
              <a:t>共に小さい→大幅な偏りや誤差がなくパラメータを推定できている</a:t>
            </a:r>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4565853F-52D3-0747-A893-4681815CE3C3}"/>
                  </a:ext>
                </a:extLst>
              </p:cNvPr>
              <p:cNvGraphicFramePr>
                <a:graphicFrameLocks noGrp="1"/>
              </p:cNvGraphicFramePr>
              <p:nvPr>
                <p:extLst>
                  <p:ext uri="{D42A27DB-BD31-4B8C-83A1-F6EECF244321}">
                    <p14:modId xmlns:p14="http://schemas.microsoft.com/office/powerpoint/2010/main" val="4131741063"/>
                  </p:ext>
                </p:extLst>
              </p:nvPr>
            </p:nvGraphicFramePr>
            <p:xfrm>
              <a:off x="1806874" y="1576251"/>
              <a:ext cx="8578251" cy="3377197"/>
            </p:xfrm>
            <a:graphic>
              <a:graphicData uri="http://schemas.openxmlformats.org/drawingml/2006/table">
                <a:tbl>
                  <a:tblPr firstRow="1" bandRow="1">
                    <a:tableStyleId>{5C22544A-7EE6-4342-B048-85BDC9FD1C3A}</a:tableStyleId>
                  </a:tblPr>
                  <a:tblGrid>
                    <a:gridCol w="779841">
                      <a:extLst>
                        <a:ext uri="{9D8B030D-6E8A-4147-A177-3AD203B41FA5}">
                          <a16:colId xmlns:a16="http://schemas.microsoft.com/office/drawing/2014/main" val="3204386090"/>
                        </a:ext>
                      </a:extLst>
                    </a:gridCol>
                    <a:gridCol w="779841">
                      <a:extLst>
                        <a:ext uri="{9D8B030D-6E8A-4147-A177-3AD203B41FA5}">
                          <a16:colId xmlns:a16="http://schemas.microsoft.com/office/drawing/2014/main" val="2981698740"/>
                        </a:ext>
                      </a:extLst>
                    </a:gridCol>
                    <a:gridCol w="779841">
                      <a:extLst>
                        <a:ext uri="{9D8B030D-6E8A-4147-A177-3AD203B41FA5}">
                          <a16:colId xmlns:a16="http://schemas.microsoft.com/office/drawing/2014/main" val="1981297553"/>
                        </a:ext>
                      </a:extLst>
                    </a:gridCol>
                    <a:gridCol w="779841">
                      <a:extLst>
                        <a:ext uri="{9D8B030D-6E8A-4147-A177-3AD203B41FA5}">
                          <a16:colId xmlns:a16="http://schemas.microsoft.com/office/drawing/2014/main" val="1595343000"/>
                        </a:ext>
                      </a:extLst>
                    </a:gridCol>
                    <a:gridCol w="779841">
                      <a:extLst>
                        <a:ext uri="{9D8B030D-6E8A-4147-A177-3AD203B41FA5}">
                          <a16:colId xmlns:a16="http://schemas.microsoft.com/office/drawing/2014/main" val="637531718"/>
                        </a:ext>
                      </a:extLst>
                    </a:gridCol>
                    <a:gridCol w="779841">
                      <a:extLst>
                        <a:ext uri="{9D8B030D-6E8A-4147-A177-3AD203B41FA5}">
                          <a16:colId xmlns:a16="http://schemas.microsoft.com/office/drawing/2014/main" val="1272963253"/>
                        </a:ext>
                      </a:extLst>
                    </a:gridCol>
                    <a:gridCol w="779841">
                      <a:extLst>
                        <a:ext uri="{9D8B030D-6E8A-4147-A177-3AD203B41FA5}">
                          <a16:colId xmlns:a16="http://schemas.microsoft.com/office/drawing/2014/main" val="3903877148"/>
                        </a:ext>
                      </a:extLst>
                    </a:gridCol>
                    <a:gridCol w="779841">
                      <a:extLst>
                        <a:ext uri="{9D8B030D-6E8A-4147-A177-3AD203B41FA5}">
                          <a16:colId xmlns:a16="http://schemas.microsoft.com/office/drawing/2014/main" val="785939917"/>
                        </a:ext>
                      </a:extLst>
                    </a:gridCol>
                    <a:gridCol w="779841">
                      <a:extLst>
                        <a:ext uri="{9D8B030D-6E8A-4147-A177-3AD203B41FA5}">
                          <a16:colId xmlns:a16="http://schemas.microsoft.com/office/drawing/2014/main" val="3935856140"/>
                        </a:ext>
                      </a:extLst>
                    </a:gridCol>
                    <a:gridCol w="779841">
                      <a:extLst>
                        <a:ext uri="{9D8B030D-6E8A-4147-A177-3AD203B41FA5}">
                          <a16:colId xmlns:a16="http://schemas.microsoft.com/office/drawing/2014/main" val="745320194"/>
                        </a:ext>
                      </a:extLst>
                    </a:gridCol>
                    <a:gridCol w="779841">
                      <a:extLst>
                        <a:ext uri="{9D8B030D-6E8A-4147-A177-3AD203B41FA5}">
                          <a16:colId xmlns:a16="http://schemas.microsoft.com/office/drawing/2014/main" val="1947183075"/>
                        </a:ext>
                      </a:extLst>
                    </a:gridCol>
                  </a:tblGrid>
                  <a:tr h="236401">
                    <a:tc>
                      <a:txBody>
                        <a:bodyPr/>
                        <a:lstStyle/>
                        <a:p>
                          <a:pPr algn="r" fontAlgn="ct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gridSpan="4">
                      <a:txBody>
                        <a:bodyPr/>
                        <a:lstStyle/>
                        <a:p>
                          <a:pPr algn="ctr" fontAlgn="ctr"/>
                          <a:r>
                            <a:rPr lang="en" sz="1600" b="1" u="none" strike="noStrike" dirty="0">
                              <a:solidFill>
                                <a:schemeClr val="bg1"/>
                              </a:solidFill>
                              <a:effectLst/>
                            </a:rPr>
                            <a:t>RMSE</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gridSpan="4">
                      <a:txBody>
                        <a:bodyPr/>
                        <a:lstStyle/>
                        <a:p>
                          <a:pPr algn="ctr" fontAlgn="ctr"/>
                          <a:r>
                            <a:rPr lang="en" sz="1600" b="1" u="none" strike="noStrike" dirty="0">
                              <a:solidFill>
                                <a:schemeClr val="bg1"/>
                              </a:solidFill>
                              <a:effectLst/>
                            </a:rPr>
                            <a:t>BIAS</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extLst>
                      <a:ext uri="{0D108BD9-81ED-4DB2-BD59-A6C34878D82A}">
                        <a16:rowId xmlns:a16="http://schemas.microsoft.com/office/drawing/2014/main" val="3035787048"/>
                      </a:ext>
                    </a:extLst>
                  </a:tr>
                  <a:tr h="287020">
                    <a:tc>
                      <a:txBody>
                        <a:bodyPr/>
                        <a:lstStyle/>
                        <a:p>
                          <a:pPr algn="ctr" fontAlgn="ctr"/>
                          <a:r>
                            <a:rPr lang="ja-JP" altLang="en-US" sz="1200" b="1" u="none" strike="noStrike">
                              <a:solidFill>
                                <a:schemeClr val="bg1"/>
                              </a:solidFill>
                              <a:effectLst/>
                            </a:rPr>
                            <a:t>評価者数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受検者数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時間区分数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r>
                                  <a:rPr lang="en" sz="1600" b="1" u="none" strike="noStrike" smtClean="0">
                                    <a:solidFill>
                                      <a:schemeClr val="bg1"/>
                                    </a:solidFill>
                                    <a:effectLst/>
                                    <a:latin typeface="Cambria Math" panose="02040503050406030204" pitchFamily="18" charset="0"/>
                                  </a:rPr>
                                  <m:t>𝜽</m:t>
                                </m:r>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sz="1600" b="1" i="1" u="none" strike="noStrike" smtClean="0">
                                        <a:solidFill>
                                          <a:schemeClr val="bg1"/>
                                        </a:solidFill>
                                        <a:effectLst/>
                                        <a:latin typeface="Cambria Math" panose="02040503050406030204" pitchFamily="18" charset="0"/>
                                      </a:rPr>
                                    </m:ctrlPr>
                                  </m:sSubPr>
                                  <m:e>
                                    <m:r>
                                      <a:rPr lang="en" sz="1600" b="1" u="none" strike="noStrike" smtClean="0">
                                        <a:solidFill>
                                          <a:schemeClr val="bg1"/>
                                        </a:solidFill>
                                        <a:effectLst/>
                                        <a:latin typeface="Cambria Math" panose="02040503050406030204" pitchFamily="18" charset="0"/>
                                      </a:rPr>
                                      <m:t>𝜶</m:t>
                                    </m:r>
                                  </m:e>
                                  <m:sub>
                                    <m:r>
                                      <a:rPr lang="en-US" sz="1600" b="1" u="none" strike="noStrike" smtClean="0">
                                        <a:solidFill>
                                          <a:schemeClr val="bg1"/>
                                        </a:solidFill>
                                        <a:effectLst/>
                                        <a:latin typeface="Cambria Math" panose="02040503050406030204" pitchFamily="18" charset="0"/>
                                      </a:rPr>
                                      <m:t>𝒓</m:t>
                                    </m:r>
                                  </m:sub>
                                </m:sSub>
                              </m:oMath>
                            </m:oMathPara>
                          </a14:m>
                          <a:endParaRPr lang="en-US" sz="1600" b="1" i="0" u="none" strike="noStrike" dirty="0">
                            <a:solidFill>
                              <a:schemeClr val="bg1"/>
                            </a:solidFill>
                            <a:effectLst/>
                            <a:latin typeface="Hiragino Kaku Gothic ProN" panose="020B0300000000000000" pitchFamily="34" charset="-128"/>
                            <a:ea typeface="Cambria Math" panose="02040503050406030204" pitchFamily="18" charset="0"/>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sz="1600" b="1" i="1" u="none" strike="noStrike" smtClean="0">
                                        <a:solidFill>
                                          <a:schemeClr val="bg1"/>
                                        </a:solidFill>
                                        <a:effectLst/>
                                        <a:latin typeface="Cambria Math" panose="02040503050406030204" pitchFamily="18" charset="0"/>
                                      </a:rPr>
                                    </m:ctrlPr>
                                  </m:sSubPr>
                                  <m:e>
                                    <m:r>
                                      <a:rPr lang="en" sz="1600" b="1" u="none" strike="noStrike" smtClean="0">
                                        <a:solidFill>
                                          <a:schemeClr val="bg1"/>
                                        </a:solidFill>
                                        <a:effectLst/>
                                        <a:latin typeface="Cambria Math" panose="02040503050406030204" pitchFamily="18" charset="0"/>
                                      </a:rPr>
                                      <m:t>𝜷</m:t>
                                    </m:r>
                                  </m:e>
                                  <m:sub>
                                    <m:r>
                                      <a:rPr lang="en-US" sz="1600" b="1" u="none" strike="noStrike" smtClean="0">
                                        <a:solidFill>
                                          <a:schemeClr val="bg1"/>
                                        </a:solidFill>
                                        <a:effectLst/>
                                        <a:latin typeface="Cambria Math" panose="02040503050406030204" pitchFamily="18" charset="0"/>
                                      </a:rPr>
                                      <m:t>𝒓𝒕</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sz="1600" b="1" i="1" u="none" strike="noStrike" smtClean="0">
                                        <a:solidFill>
                                          <a:schemeClr val="bg1"/>
                                        </a:solidFill>
                                        <a:effectLst/>
                                        <a:latin typeface="Cambria Math" panose="02040503050406030204" pitchFamily="18" charset="0"/>
                                      </a:rPr>
                                    </m:ctrlPr>
                                  </m:sSubPr>
                                  <m:e>
                                    <m:r>
                                      <a:rPr lang="en-US" sz="1600" b="1" u="none" strike="noStrike" smtClean="0">
                                        <a:solidFill>
                                          <a:schemeClr val="bg1"/>
                                        </a:solidFill>
                                        <a:effectLst/>
                                        <a:latin typeface="Cambria Math" panose="02040503050406030204" pitchFamily="18" charset="0"/>
                                      </a:rPr>
                                      <m:t>𝒅</m:t>
                                    </m:r>
                                  </m:e>
                                  <m:sub>
                                    <m:r>
                                      <a:rPr lang="en-US" sz="1600" b="1" u="none" strike="noStrike" smtClean="0">
                                        <a:solidFill>
                                          <a:schemeClr val="bg1"/>
                                        </a:solidFill>
                                        <a:effectLst/>
                                        <a:latin typeface="Cambria Math" panose="02040503050406030204" pitchFamily="18" charset="0"/>
                                      </a:rPr>
                                      <m:t>𝒓𝒌</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 altLang="ja-JP" sz="1600" b="1" u="none" strike="noStrike" smtClean="0">
                                    <a:solidFill>
                                      <a:schemeClr val="bg1"/>
                                    </a:solidFill>
                                    <a:effectLst/>
                                    <a:latin typeface="Cambria Math" panose="02040503050406030204" pitchFamily="18" charset="0"/>
                                  </a:rPr>
                                  <m:t>𝜽</m:t>
                                </m:r>
                              </m:oMath>
                            </m:oMathPara>
                          </a14:m>
                          <a:endParaRPr lang="en" altLang="ja-JP"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600" b="1" i="1" u="none" strike="noStrike" smtClean="0">
                                        <a:solidFill>
                                          <a:schemeClr val="bg1"/>
                                        </a:solidFill>
                                        <a:effectLst/>
                                        <a:latin typeface="Cambria Math" panose="02040503050406030204" pitchFamily="18" charset="0"/>
                                      </a:rPr>
                                    </m:ctrlPr>
                                  </m:sSubPr>
                                  <m:e>
                                    <m:r>
                                      <a:rPr lang="en" altLang="ja-JP" sz="1600" b="1" u="none" strike="noStrike" smtClean="0">
                                        <a:solidFill>
                                          <a:schemeClr val="bg1"/>
                                        </a:solidFill>
                                        <a:effectLst/>
                                        <a:latin typeface="Cambria Math" panose="02040503050406030204" pitchFamily="18" charset="0"/>
                                      </a:rPr>
                                      <m:t>𝜶</m:t>
                                    </m:r>
                                  </m:e>
                                  <m:sub>
                                    <m:r>
                                      <a:rPr lang="en-US" altLang="ja-JP" sz="1600" b="1" u="none" strike="noStrike" smtClean="0">
                                        <a:solidFill>
                                          <a:schemeClr val="bg1"/>
                                        </a:solidFill>
                                        <a:effectLst/>
                                        <a:latin typeface="Cambria Math" panose="02040503050406030204" pitchFamily="18" charset="0"/>
                                      </a:rPr>
                                      <m:t>𝒓</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600" b="1" i="1" u="none" strike="noStrike" smtClean="0">
                                        <a:solidFill>
                                          <a:schemeClr val="bg1"/>
                                        </a:solidFill>
                                        <a:effectLst/>
                                        <a:latin typeface="Cambria Math" panose="02040503050406030204" pitchFamily="18" charset="0"/>
                                      </a:rPr>
                                    </m:ctrlPr>
                                  </m:sSubPr>
                                  <m:e>
                                    <m:r>
                                      <a:rPr lang="en" altLang="ja-JP" sz="1600" b="1" u="none" strike="noStrike" smtClean="0">
                                        <a:solidFill>
                                          <a:schemeClr val="bg1"/>
                                        </a:solidFill>
                                        <a:effectLst/>
                                        <a:latin typeface="Cambria Math" panose="02040503050406030204" pitchFamily="18" charset="0"/>
                                      </a:rPr>
                                      <m:t>𝜷</m:t>
                                    </m:r>
                                  </m:e>
                                  <m:sub>
                                    <m:r>
                                      <a:rPr lang="en-US" altLang="ja-JP" sz="1600" b="1" u="none" strike="noStrike" smtClean="0">
                                        <a:solidFill>
                                          <a:schemeClr val="bg1"/>
                                        </a:solidFill>
                                        <a:effectLst/>
                                        <a:latin typeface="Cambria Math" panose="02040503050406030204" pitchFamily="18" charset="0"/>
                                      </a:rPr>
                                      <m:t>𝒓𝒕</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600" b="1" i="1" u="none" strike="noStrike" smtClean="0">
                                        <a:solidFill>
                                          <a:schemeClr val="bg1"/>
                                        </a:solidFill>
                                        <a:effectLst/>
                                        <a:latin typeface="Cambria Math" panose="02040503050406030204" pitchFamily="18" charset="0"/>
                                      </a:rPr>
                                    </m:ctrlPr>
                                  </m:sSubPr>
                                  <m:e>
                                    <m:r>
                                      <a:rPr lang="en-US" altLang="ja-JP" sz="1600" b="1" u="none" strike="noStrike" smtClean="0">
                                        <a:solidFill>
                                          <a:schemeClr val="bg1"/>
                                        </a:solidFill>
                                        <a:effectLst/>
                                        <a:latin typeface="Cambria Math" panose="02040503050406030204" pitchFamily="18" charset="0"/>
                                      </a:rPr>
                                      <m:t>𝒅</m:t>
                                    </m:r>
                                  </m:e>
                                  <m:sub>
                                    <m:r>
                                      <a:rPr lang="en-US" altLang="ja-JP" sz="1600" b="1" u="none" strike="noStrike" smtClean="0">
                                        <a:solidFill>
                                          <a:schemeClr val="bg1"/>
                                        </a:solidFill>
                                        <a:effectLst/>
                                        <a:latin typeface="Cambria Math" panose="02040503050406030204" pitchFamily="18" charset="0"/>
                                      </a:rPr>
                                      <m:t>𝒓𝒌</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2076452243"/>
                      </a:ext>
                    </a:extLst>
                  </a:tr>
                  <a:tr h="236401">
                    <a:tc>
                      <a:txBody>
                        <a:bodyPr/>
                        <a:lstStyle/>
                        <a:p>
                          <a:pPr algn="ctr" fontAlgn="ctr"/>
                          <a:r>
                            <a:rPr lang="en-US" altLang="ja-JP" sz="1400" u="none" strike="noStrike" dirty="0">
                              <a:effectLst/>
                            </a:rPr>
                            <a:t>50</a:t>
                          </a: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0.27 </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0.40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0.06 </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400" u="none" strike="noStrike" dirty="0">
                              <a:effectLst/>
                            </a:rPr>
                            <a:t>0.00 </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2702179886"/>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67031100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0.41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657791272"/>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15</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0.25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0.25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0.37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3337601401"/>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0.25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5968972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73480488"/>
                      </a:ext>
                    </a:extLst>
                  </a:tr>
                  <a:tr h="236401">
                    <a:tc>
                      <a:txBody>
                        <a:bodyPr/>
                        <a:lstStyle/>
                        <a:p>
                          <a:pPr algn="ctr" fontAlgn="ctr"/>
                          <a:r>
                            <a:rPr lang="en-US" altLang="ja-JP" sz="1400" u="none" strike="noStrike">
                              <a:effectLst/>
                            </a:rPr>
                            <a:t>100</a:t>
                          </a: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946504093"/>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0.27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0.27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2831578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2762152946"/>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4191870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98086067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0.25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0.40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163311665"/>
                      </a:ext>
                    </a:extLst>
                  </a:tr>
                </a:tbl>
              </a:graphicData>
            </a:graphic>
          </p:graphicFrame>
        </mc:Choice>
        <mc:Fallback xmlns="">
          <p:graphicFrame>
            <p:nvGraphicFramePr>
              <p:cNvPr id="4" name="表 3">
                <a:extLst>
                  <a:ext uri="{FF2B5EF4-FFF2-40B4-BE49-F238E27FC236}">
                    <a16:creationId xmlns:a16="http://schemas.microsoft.com/office/drawing/2014/main" id="{4565853F-52D3-0747-A893-4681815CE3C3}"/>
                  </a:ext>
                </a:extLst>
              </p:cNvPr>
              <p:cNvGraphicFramePr>
                <a:graphicFrameLocks noGrp="1"/>
              </p:cNvGraphicFramePr>
              <p:nvPr>
                <p:extLst>
                  <p:ext uri="{D42A27DB-BD31-4B8C-83A1-F6EECF244321}">
                    <p14:modId xmlns:p14="http://schemas.microsoft.com/office/powerpoint/2010/main" val="4131741063"/>
                  </p:ext>
                </p:extLst>
              </p:nvPr>
            </p:nvGraphicFramePr>
            <p:xfrm>
              <a:off x="1806874" y="1576251"/>
              <a:ext cx="8578251" cy="3377197"/>
            </p:xfrm>
            <a:graphic>
              <a:graphicData uri="http://schemas.openxmlformats.org/drawingml/2006/table">
                <a:tbl>
                  <a:tblPr firstRow="1" bandRow="1">
                    <a:tableStyleId>{5C22544A-7EE6-4342-B048-85BDC9FD1C3A}</a:tableStyleId>
                  </a:tblPr>
                  <a:tblGrid>
                    <a:gridCol w="779841">
                      <a:extLst>
                        <a:ext uri="{9D8B030D-6E8A-4147-A177-3AD203B41FA5}">
                          <a16:colId xmlns:a16="http://schemas.microsoft.com/office/drawing/2014/main" val="3204386090"/>
                        </a:ext>
                      </a:extLst>
                    </a:gridCol>
                    <a:gridCol w="779841">
                      <a:extLst>
                        <a:ext uri="{9D8B030D-6E8A-4147-A177-3AD203B41FA5}">
                          <a16:colId xmlns:a16="http://schemas.microsoft.com/office/drawing/2014/main" val="2981698740"/>
                        </a:ext>
                      </a:extLst>
                    </a:gridCol>
                    <a:gridCol w="779841">
                      <a:extLst>
                        <a:ext uri="{9D8B030D-6E8A-4147-A177-3AD203B41FA5}">
                          <a16:colId xmlns:a16="http://schemas.microsoft.com/office/drawing/2014/main" val="1981297553"/>
                        </a:ext>
                      </a:extLst>
                    </a:gridCol>
                    <a:gridCol w="779841">
                      <a:extLst>
                        <a:ext uri="{9D8B030D-6E8A-4147-A177-3AD203B41FA5}">
                          <a16:colId xmlns:a16="http://schemas.microsoft.com/office/drawing/2014/main" val="1595343000"/>
                        </a:ext>
                      </a:extLst>
                    </a:gridCol>
                    <a:gridCol w="779841">
                      <a:extLst>
                        <a:ext uri="{9D8B030D-6E8A-4147-A177-3AD203B41FA5}">
                          <a16:colId xmlns:a16="http://schemas.microsoft.com/office/drawing/2014/main" val="637531718"/>
                        </a:ext>
                      </a:extLst>
                    </a:gridCol>
                    <a:gridCol w="779841">
                      <a:extLst>
                        <a:ext uri="{9D8B030D-6E8A-4147-A177-3AD203B41FA5}">
                          <a16:colId xmlns:a16="http://schemas.microsoft.com/office/drawing/2014/main" val="1272963253"/>
                        </a:ext>
                      </a:extLst>
                    </a:gridCol>
                    <a:gridCol w="779841">
                      <a:extLst>
                        <a:ext uri="{9D8B030D-6E8A-4147-A177-3AD203B41FA5}">
                          <a16:colId xmlns:a16="http://schemas.microsoft.com/office/drawing/2014/main" val="3903877148"/>
                        </a:ext>
                      </a:extLst>
                    </a:gridCol>
                    <a:gridCol w="779841">
                      <a:extLst>
                        <a:ext uri="{9D8B030D-6E8A-4147-A177-3AD203B41FA5}">
                          <a16:colId xmlns:a16="http://schemas.microsoft.com/office/drawing/2014/main" val="785939917"/>
                        </a:ext>
                      </a:extLst>
                    </a:gridCol>
                    <a:gridCol w="779841">
                      <a:extLst>
                        <a:ext uri="{9D8B030D-6E8A-4147-A177-3AD203B41FA5}">
                          <a16:colId xmlns:a16="http://schemas.microsoft.com/office/drawing/2014/main" val="3935856140"/>
                        </a:ext>
                      </a:extLst>
                    </a:gridCol>
                    <a:gridCol w="779841">
                      <a:extLst>
                        <a:ext uri="{9D8B030D-6E8A-4147-A177-3AD203B41FA5}">
                          <a16:colId xmlns:a16="http://schemas.microsoft.com/office/drawing/2014/main" val="745320194"/>
                        </a:ext>
                      </a:extLst>
                    </a:gridCol>
                    <a:gridCol w="779841">
                      <a:extLst>
                        <a:ext uri="{9D8B030D-6E8A-4147-A177-3AD203B41FA5}">
                          <a16:colId xmlns:a16="http://schemas.microsoft.com/office/drawing/2014/main" val="1947183075"/>
                        </a:ext>
                      </a:extLst>
                    </a:gridCol>
                  </a:tblGrid>
                  <a:tr h="253365">
                    <a:tc>
                      <a:txBody>
                        <a:bodyPr/>
                        <a:lstStyle/>
                        <a:p>
                          <a:pPr algn="r" fontAlgn="ct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gridSpan="4">
                      <a:txBody>
                        <a:bodyPr/>
                        <a:lstStyle/>
                        <a:p>
                          <a:pPr algn="ctr" fontAlgn="ctr"/>
                          <a:r>
                            <a:rPr lang="en" sz="1600" b="1" u="none" strike="noStrike" dirty="0">
                              <a:solidFill>
                                <a:schemeClr val="bg1"/>
                              </a:solidFill>
                              <a:effectLst/>
                            </a:rPr>
                            <a:t>RMSE</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gridSpan="4">
                      <a:txBody>
                        <a:bodyPr/>
                        <a:lstStyle/>
                        <a:p>
                          <a:pPr algn="ctr" fontAlgn="ctr"/>
                          <a:r>
                            <a:rPr lang="en" sz="1600" b="1" u="none" strike="noStrike" dirty="0">
                              <a:solidFill>
                                <a:schemeClr val="bg1"/>
                              </a:solidFill>
                              <a:effectLst/>
                            </a:rPr>
                            <a:t>BIAS</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extLst>
                      <a:ext uri="{0D108BD9-81ED-4DB2-BD59-A6C34878D82A}">
                        <a16:rowId xmlns:a16="http://schemas.microsoft.com/office/drawing/2014/main" val="3035787048"/>
                      </a:ext>
                    </a:extLst>
                  </a:tr>
                  <a:tr h="287020">
                    <a:tc>
                      <a:txBody>
                        <a:bodyPr/>
                        <a:lstStyle/>
                        <a:p>
                          <a:pPr algn="ctr" fontAlgn="ctr"/>
                          <a:r>
                            <a:rPr lang="ja-JP" altLang="en-US" sz="1200" b="1" u="none" strike="noStrike">
                              <a:solidFill>
                                <a:schemeClr val="bg1"/>
                              </a:solidFill>
                              <a:effectLst/>
                            </a:rPr>
                            <a:t>評価者数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受検者数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時間区分数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endParaRPr lang="ja-JP"/>
                        </a:p>
                      </a:txBody>
                      <a:tcPr marL="9525" marR="9525" marT="9525" marB="0" anchor="ctr">
                        <a:blipFill>
                          <a:blip r:embed="rId3"/>
                          <a:stretch>
                            <a:fillRect l="-298387" t="-104348" r="-696774" b="-1000000"/>
                          </a:stretch>
                        </a:blipFill>
                      </a:tcPr>
                    </a:tc>
                    <a:tc>
                      <a:txBody>
                        <a:bodyPr/>
                        <a:lstStyle/>
                        <a:p>
                          <a:endParaRPr lang="ja-JP"/>
                        </a:p>
                      </a:txBody>
                      <a:tcPr marL="9525" marR="9525" marT="9525" marB="0" anchor="ctr">
                        <a:blipFill>
                          <a:blip r:embed="rId3"/>
                          <a:stretch>
                            <a:fillRect l="-404918" t="-104348" r="-608197" b="-1000000"/>
                          </a:stretch>
                        </a:blipFill>
                      </a:tcPr>
                    </a:tc>
                    <a:tc>
                      <a:txBody>
                        <a:bodyPr/>
                        <a:lstStyle/>
                        <a:p>
                          <a:endParaRPr lang="ja-JP"/>
                        </a:p>
                      </a:txBody>
                      <a:tcPr marL="9525" marR="9525" marT="9525" marB="0" anchor="ctr">
                        <a:blipFill>
                          <a:blip r:embed="rId3"/>
                          <a:stretch>
                            <a:fillRect l="-496774" t="-104348" r="-498387" b="-1000000"/>
                          </a:stretch>
                        </a:blipFill>
                      </a:tcPr>
                    </a:tc>
                    <a:tc>
                      <a:txBody>
                        <a:bodyPr/>
                        <a:lstStyle/>
                        <a:p>
                          <a:endParaRPr lang="ja-JP"/>
                        </a:p>
                      </a:txBody>
                      <a:tcPr marL="9525" marR="9525" marT="9525" marB="0" anchor="ctr">
                        <a:blipFill>
                          <a:blip r:embed="rId3"/>
                          <a:stretch>
                            <a:fillRect l="-606557" t="-104348" r="-406557" b="-1000000"/>
                          </a:stretch>
                        </a:blipFill>
                      </a:tcPr>
                    </a:tc>
                    <a:tc>
                      <a:txBody>
                        <a:bodyPr/>
                        <a:lstStyle/>
                        <a:p>
                          <a:endParaRPr lang="ja-JP"/>
                        </a:p>
                      </a:txBody>
                      <a:tcPr marL="9525" marR="9525" marT="9525" marB="0" anchor="ctr">
                        <a:blipFill>
                          <a:blip r:embed="rId3"/>
                          <a:stretch>
                            <a:fillRect l="-695161" t="-104348" r="-300000" b="-1000000"/>
                          </a:stretch>
                        </a:blipFill>
                      </a:tcPr>
                    </a:tc>
                    <a:tc>
                      <a:txBody>
                        <a:bodyPr/>
                        <a:lstStyle/>
                        <a:p>
                          <a:endParaRPr lang="ja-JP"/>
                        </a:p>
                      </a:txBody>
                      <a:tcPr marL="9525" marR="9525" marT="9525" marB="0" anchor="ctr">
                        <a:blipFill>
                          <a:blip r:embed="rId3"/>
                          <a:stretch>
                            <a:fillRect l="-808197" t="-104348" r="-204918" b="-1000000"/>
                          </a:stretch>
                        </a:blipFill>
                      </a:tcPr>
                    </a:tc>
                    <a:tc>
                      <a:txBody>
                        <a:bodyPr/>
                        <a:lstStyle/>
                        <a:p>
                          <a:endParaRPr lang="ja-JP"/>
                        </a:p>
                      </a:txBody>
                      <a:tcPr marL="9525" marR="9525" marT="9525" marB="0" anchor="ctr">
                        <a:blipFill>
                          <a:blip r:embed="rId3"/>
                          <a:stretch>
                            <a:fillRect l="-893548" t="-104348" r="-101613" b="-1000000"/>
                          </a:stretch>
                        </a:blipFill>
                      </a:tcPr>
                    </a:tc>
                    <a:tc>
                      <a:txBody>
                        <a:bodyPr/>
                        <a:lstStyle/>
                        <a:p>
                          <a:endParaRPr lang="ja-JP"/>
                        </a:p>
                      </a:txBody>
                      <a:tcPr marL="9525" marR="9525" marT="9525" marB="0" anchor="ctr">
                        <a:blipFill>
                          <a:blip r:embed="rId3"/>
                          <a:stretch>
                            <a:fillRect l="-1009836" t="-104348" r="-3279" b="-1000000"/>
                          </a:stretch>
                        </a:blipFill>
                      </a:tcPr>
                    </a:tc>
                    <a:extLst>
                      <a:ext uri="{0D108BD9-81ED-4DB2-BD59-A6C34878D82A}">
                        <a16:rowId xmlns:a16="http://schemas.microsoft.com/office/drawing/2014/main" val="2076452243"/>
                      </a:ext>
                    </a:extLst>
                  </a:tr>
                  <a:tr h="236401">
                    <a:tc>
                      <a:txBody>
                        <a:bodyPr/>
                        <a:lstStyle/>
                        <a:p>
                          <a:pPr algn="ctr" fontAlgn="ctr"/>
                          <a:r>
                            <a:rPr lang="en-US" altLang="ja-JP" sz="1400" u="none" strike="noStrike" dirty="0">
                              <a:effectLst/>
                            </a:rPr>
                            <a:t>50</a:t>
                          </a: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0.27 </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0.40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0.06 </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400" u="none" strike="noStrike" dirty="0">
                              <a:effectLst/>
                            </a:rPr>
                            <a:t>0.00 </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2702179886"/>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67031100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0.41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657791272"/>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15</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0.25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0.25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0.37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3337601401"/>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0.25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5968972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73480488"/>
                      </a:ext>
                    </a:extLst>
                  </a:tr>
                  <a:tr h="236401">
                    <a:tc>
                      <a:txBody>
                        <a:bodyPr/>
                        <a:lstStyle/>
                        <a:p>
                          <a:pPr algn="ctr" fontAlgn="ctr"/>
                          <a:r>
                            <a:rPr lang="en-US" altLang="ja-JP" sz="1400" u="none" strike="noStrike">
                              <a:effectLst/>
                            </a:rPr>
                            <a:t>100</a:t>
                          </a: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946504093"/>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0.27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0.27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2831578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2762152946"/>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4191870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98086067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0.25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0.40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163311665"/>
                      </a:ext>
                    </a:extLst>
                  </a:tr>
                </a:tbl>
              </a:graphicData>
            </a:graphic>
          </p:graphicFrame>
        </mc:Fallback>
      </mc:AlternateContent>
    </p:spTree>
    <p:extLst>
      <p:ext uri="{BB962C8B-B14F-4D97-AF65-F5344CB8AC3E}">
        <p14:creationId xmlns:p14="http://schemas.microsoft.com/office/powerpoint/2010/main" val="2186894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FA48368E-680E-C742-B206-D84BAA851504}"/>
                  </a:ext>
                </a:extLst>
              </p:cNvPr>
              <p:cNvSpPr>
                <a:spLocks noGrp="1"/>
              </p:cNvSpPr>
              <p:nvPr>
                <p:ph type="title"/>
              </p:nvPr>
            </p:nvSpPr>
            <p:spPr/>
            <p:txBody>
              <a:bodyPr/>
              <a:lstStyle/>
              <a:p>
                <a14:m>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𝑟𝑡</m:t>
                        </m:r>
                      </m:sub>
                    </m:sSub>
                  </m:oMath>
                </a14:m>
                <a:r>
                  <a:rPr lang="ja-JP" altLang="en-US"/>
                  <a:t>の推定結果例</a:t>
                </a:r>
                <a:endParaRPr kumimoji="1" lang="ja-JP" altLang="en-US"/>
              </a:p>
            </p:txBody>
          </p:sp>
        </mc:Choice>
        <mc:Fallback>
          <p:sp>
            <p:nvSpPr>
              <p:cNvPr id="2" name="タイトル 1">
                <a:extLst>
                  <a:ext uri="{FF2B5EF4-FFF2-40B4-BE49-F238E27FC236}">
                    <a16:creationId xmlns:a16="http://schemas.microsoft.com/office/drawing/2014/main" id="{FA48368E-680E-C742-B206-D84BAA851504}"/>
                  </a:ext>
                </a:extLst>
              </p:cNvPr>
              <p:cNvSpPr>
                <a:spLocks noGrp="1" noRot="1" noChangeAspect="1" noMove="1" noResize="1" noEditPoints="1" noAdjustHandles="1" noChangeArrowheads="1" noChangeShapeType="1" noTextEdit="1"/>
              </p:cNvSpPr>
              <p:nvPr>
                <p:ph type="title"/>
              </p:nvPr>
            </p:nvSpPr>
            <p:spPr>
              <a:blipFill>
                <a:blip r:embed="rId3"/>
                <a:stretch>
                  <a:fillRect l="-16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4883734-68A7-DA46-BF1C-0A0954CF921F}"/>
                  </a:ext>
                </a:extLst>
              </p:cNvPr>
              <p:cNvSpPr>
                <a:spLocks noGrp="1"/>
              </p:cNvSpPr>
              <p:nvPr>
                <p:ph idx="1"/>
              </p:nvPr>
            </p:nvSpPr>
            <p:spPr/>
            <p:txBody>
              <a:bodyPr>
                <a:normAutofit/>
              </a:bodyPr>
              <a:lstStyle/>
              <a:p>
                <a:endParaRPr kumimoji="1" lang="en-US" altLang="ja-JP" dirty="0"/>
              </a:p>
              <a:p>
                <a:endParaRPr lang="en-US" altLang="ja-JP" dirty="0"/>
              </a:p>
              <a:p>
                <a:r>
                  <a:rPr lang="ja-JP" altLang="en-US" sz="2000"/>
                  <a:t>作成した真値に近い</a:t>
                </a:r>
                <a14:m>
                  <m:oMath xmlns:m="http://schemas.openxmlformats.org/officeDocument/2006/math">
                    <m:sSub>
                      <m:sSubPr>
                        <m:ctrlPr>
                          <a:rPr lang="en-US" altLang="ja-JP" sz="2000" b="0" i="1" smtClean="0">
                            <a:latin typeface="Cambria Math" panose="02040503050406030204" pitchFamily="18" charset="0"/>
                          </a:rPr>
                        </m:ctrlPr>
                      </m:sSubPr>
                      <m:e>
                        <m:r>
                          <a:rPr lang="ja-JP" altLang="en-US" sz="2000" i="1" smtClean="0">
                            <a:latin typeface="Cambria Math" panose="02040503050406030204" pitchFamily="18" charset="0"/>
                          </a:rPr>
                          <m:t>𝛽</m:t>
                        </m:r>
                      </m:e>
                      <m:sub>
                        <m:r>
                          <a:rPr lang="en-US" altLang="ja-JP" sz="2000" b="0" i="1" smtClean="0">
                            <a:latin typeface="Cambria Math" panose="02040503050406030204" pitchFamily="18" charset="0"/>
                          </a:rPr>
                          <m:t>𝑟𝑡</m:t>
                        </m:r>
                      </m:sub>
                    </m:sSub>
                  </m:oMath>
                </a14:m>
                <a:r>
                  <a:rPr lang="ja-JP" altLang="en-US" sz="2000"/>
                  <a:t>の推定値が</a:t>
                </a:r>
                <a:endParaRPr lang="en-US" altLang="ja-JP" sz="2000" dirty="0"/>
              </a:p>
              <a:p>
                <a:pPr marL="0" indent="0">
                  <a:buNone/>
                </a:pPr>
                <a:r>
                  <a:rPr lang="en-US" altLang="ja-JP" sz="2000" dirty="0"/>
                  <a:t>     </a:t>
                </a:r>
                <a:r>
                  <a:rPr lang="ja-JP" altLang="en-US" sz="2000"/>
                  <a:t>得られていることがわかる．</a:t>
                </a:r>
                <a:endParaRPr lang="en-US" altLang="ja-JP" sz="2000" dirty="0"/>
              </a:p>
              <a:p>
                <a:endParaRPr lang="en-US" altLang="ja-JP" dirty="0"/>
              </a:p>
              <a:p>
                <a:endParaRPr lang="en-US" altLang="ja-JP" dirty="0"/>
              </a:p>
              <a:p>
                <a:pPr marL="0" indent="0">
                  <a:buNone/>
                </a:pPr>
                <a:endParaRPr kumimoji="1" lang="en-US" altLang="ja-JP" dirty="0"/>
              </a:p>
              <a:p>
                <a:pPr marL="0" indent="0">
                  <a:buNone/>
                </a:pPr>
                <a:r>
                  <a:rPr kumimoji="1" lang="ja-JP" altLang="en-US"/>
                  <a:t>→</a:t>
                </a:r>
                <a:r>
                  <a:rPr kumimoji="1" lang="en-US" altLang="ja-JP" dirty="0"/>
                  <a:t>MCMC</a:t>
                </a:r>
                <a:r>
                  <a:rPr kumimoji="1" lang="ja-JP" altLang="en-US"/>
                  <a:t>により提案モデルのパラメータを適切に推定できる</a:t>
                </a:r>
                <a:endParaRPr kumimoji="1" lang="en-US" altLang="ja-JP" dirty="0"/>
              </a:p>
              <a:p>
                <a:pPr marL="0" indent="0">
                  <a:buNone/>
                </a:pPr>
                <a:r>
                  <a:rPr kumimoji="1" lang="ja-JP" altLang="en-US"/>
                  <a:t>　ことがわかった</a:t>
                </a:r>
                <a:r>
                  <a:rPr kumimoji="1" lang="en-US" altLang="ja-JP" dirty="0"/>
                  <a:t> </a:t>
                </a:r>
                <a:endParaRPr kumimoji="1" lang="ja-JP" altLang="en-US"/>
              </a:p>
            </p:txBody>
          </p:sp>
        </mc:Choice>
        <mc:Fallback xmlns="">
          <p:sp>
            <p:nvSpPr>
              <p:cNvPr id="3" name="コンテンツ プレースホルダー 2">
                <a:extLst>
                  <a:ext uri="{FF2B5EF4-FFF2-40B4-BE49-F238E27FC236}">
                    <a16:creationId xmlns:a16="http://schemas.microsoft.com/office/drawing/2014/main" id="{A4883734-68A7-DA46-BF1C-0A0954CF921F}"/>
                  </a:ext>
                </a:extLst>
              </p:cNvPr>
              <p:cNvSpPr>
                <a:spLocks noGrp="1" noRot="1" noChangeAspect="1" noMove="1" noResize="1" noEditPoints="1" noAdjustHandles="1" noChangeArrowheads="1" noChangeShapeType="1" noTextEdit="1"/>
              </p:cNvSpPr>
              <p:nvPr>
                <p:ph idx="1"/>
              </p:nvPr>
            </p:nvSpPr>
            <p:spPr>
              <a:blipFill>
                <a:blip r:embed="rId4"/>
                <a:stretch>
                  <a:fillRect l="-1206" b="-3779"/>
                </a:stretch>
              </a:blipFill>
            </p:spPr>
            <p:txBody>
              <a:bodyPr/>
              <a:lstStyle/>
              <a:p>
                <a:r>
                  <a:rPr lang="ja-JP" altLang="en-US">
                    <a:noFill/>
                  </a:rPr>
                  <a:t> </a:t>
                </a:r>
              </a:p>
            </p:txBody>
          </p:sp>
        </mc:Fallback>
      </mc:AlternateContent>
      <p:grpSp>
        <p:nvGrpSpPr>
          <p:cNvPr id="15" name="グループ化 14">
            <a:extLst>
              <a:ext uri="{FF2B5EF4-FFF2-40B4-BE49-F238E27FC236}">
                <a16:creationId xmlns:a16="http://schemas.microsoft.com/office/drawing/2014/main" id="{4D448C84-4509-4948-ADF4-654B60220E30}"/>
              </a:ext>
            </a:extLst>
          </p:cNvPr>
          <p:cNvGrpSpPr/>
          <p:nvPr/>
        </p:nvGrpSpPr>
        <p:grpSpPr>
          <a:xfrm>
            <a:off x="5752407" y="1446414"/>
            <a:ext cx="4497186" cy="3699163"/>
            <a:chOff x="6283716" y="1825625"/>
            <a:chExt cx="3577205" cy="3440700"/>
          </a:xfrm>
        </p:grpSpPr>
        <p:pic>
          <p:nvPicPr>
            <p:cNvPr id="5" name="図 4">
              <a:extLst>
                <a:ext uri="{FF2B5EF4-FFF2-40B4-BE49-F238E27FC236}">
                  <a16:creationId xmlns:a16="http://schemas.microsoft.com/office/drawing/2014/main" id="{BCBCC297-1971-794A-BCC3-E27633BF68B7}"/>
                </a:ext>
              </a:extLst>
            </p:cNvPr>
            <p:cNvPicPr>
              <a:picLocks noChangeAspect="1"/>
            </p:cNvPicPr>
            <p:nvPr/>
          </p:nvPicPr>
          <p:blipFill>
            <a:blip r:embed="rId5"/>
            <a:stretch>
              <a:fillRect/>
            </a:stretch>
          </p:blipFill>
          <p:spPr>
            <a:xfrm>
              <a:off x="6283716" y="1825625"/>
              <a:ext cx="3577205" cy="3440700"/>
            </a:xfrm>
            <a:prstGeom prst="rect">
              <a:avLst/>
            </a:prstGeom>
          </p:spPr>
        </p:pic>
        <p:grpSp>
          <p:nvGrpSpPr>
            <p:cNvPr id="14" name="グループ化 13">
              <a:extLst>
                <a:ext uri="{FF2B5EF4-FFF2-40B4-BE49-F238E27FC236}">
                  <a16:creationId xmlns:a16="http://schemas.microsoft.com/office/drawing/2014/main" id="{0F9A57B1-C202-7C4F-8F9A-E0B6B11773AB}"/>
                </a:ext>
              </a:extLst>
            </p:cNvPr>
            <p:cNvGrpSpPr/>
            <p:nvPr/>
          </p:nvGrpSpPr>
          <p:grpSpPr>
            <a:xfrm>
              <a:off x="8445731" y="2385753"/>
              <a:ext cx="1113906" cy="980902"/>
              <a:chOff x="9991898" y="2402378"/>
              <a:chExt cx="1361902" cy="955964"/>
            </a:xfrm>
          </p:grpSpPr>
          <p:sp>
            <p:nvSpPr>
              <p:cNvPr id="10" name="正方形/長方形 9">
                <a:extLst>
                  <a:ext uri="{FF2B5EF4-FFF2-40B4-BE49-F238E27FC236}">
                    <a16:creationId xmlns:a16="http://schemas.microsoft.com/office/drawing/2014/main" id="{1FFDD8FA-B0AD-994B-B5AC-833D8A19B9B3}"/>
                  </a:ext>
                </a:extLst>
              </p:cNvPr>
              <p:cNvSpPr/>
              <p:nvPr/>
            </p:nvSpPr>
            <p:spPr>
              <a:xfrm>
                <a:off x="9991898" y="2402378"/>
                <a:ext cx="1361902" cy="9559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r>
                  <a:rPr kumimoji="1" lang="ja-JP" altLang="en-US" sz="1400"/>
                  <a:t>真値　</a:t>
                </a:r>
                <a:endParaRPr kumimoji="1" lang="en-US" altLang="ja-JP" sz="1400" dirty="0"/>
              </a:p>
              <a:p>
                <a:pPr algn="r"/>
                <a:r>
                  <a:rPr kumimoji="1" lang="ja-JP" altLang="en-US" sz="1400"/>
                  <a:t>推定値</a:t>
                </a:r>
              </a:p>
            </p:txBody>
          </p:sp>
          <p:cxnSp>
            <p:nvCxnSpPr>
              <p:cNvPr id="12" name="直線コネクタ 11">
                <a:extLst>
                  <a:ext uri="{FF2B5EF4-FFF2-40B4-BE49-F238E27FC236}">
                    <a16:creationId xmlns:a16="http://schemas.microsoft.com/office/drawing/2014/main" id="{B6D5A4E0-9A8B-EA46-88E5-8E706C91E872}"/>
                  </a:ext>
                </a:extLst>
              </p:cNvPr>
              <p:cNvCxnSpPr/>
              <p:nvPr/>
            </p:nvCxnSpPr>
            <p:spPr>
              <a:xfrm>
                <a:off x="10083338" y="2734887"/>
                <a:ext cx="4488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D52935EA-290C-714C-803D-D08BE8A83BA5}"/>
                  </a:ext>
                </a:extLst>
              </p:cNvPr>
              <p:cNvCxnSpPr/>
              <p:nvPr/>
            </p:nvCxnSpPr>
            <p:spPr>
              <a:xfrm>
                <a:off x="10083338" y="2995353"/>
                <a:ext cx="448887"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sp>
        <p:nvSpPr>
          <p:cNvPr id="16" name="正方形/長方形 15">
            <a:extLst>
              <a:ext uri="{FF2B5EF4-FFF2-40B4-BE49-F238E27FC236}">
                <a16:creationId xmlns:a16="http://schemas.microsoft.com/office/drawing/2014/main" id="{28635928-C3E2-024E-B948-A5E66886B150}"/>
              </a:ext>
            </a:extLst>
          </p:cNvPr>
          <p:cNvSpPr/>
          <p:nvPr/>
        </p:nvSpPr>
        <p:spPr>
          <a:xfrm>
            <a:off x="7068694" y="4728753"/>
            <a:ext cx="2162391" cy="416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時間区分</a:t>
            </a:r>
          </a:p>
        </p:txBody>
      </p:sp>
    </p:spTree>
    <p:extLst>
      <p:ext uri="{BB962C8B-B14F-4D97-AF65-F5344CB8AC3E}">
        <p14:creationId xmlns:p14="http://schemas.microsoft.com/office/powerpoint/2010/main" val="4069772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10B6F5-02D2-4D47-847E-E3161AEF9A03}"/>
              </a:ext>
            </a:extLst>
          </p:cNvPr>
          <p:cNvSpPr>
            <a:spLocks noGrp="1"/>
          </p:cNvSpPr>
          <p:nvPr>
            <p:ph type="title"/>
          </p:nvPr>
        </p:nvSpPr>
        <p:spPr/>
        <p:txBody>
          <a:bodyPr/>
          <a:lstStyle/>
          <a:p>
            <a:r>
              <a:rPr kumimoji="1" lang="ja-JP" altLang="en-US"/>
              <a:t>実データ実験</a:t>
            </a:r>
          </a:p>
        </p:txBody>
      </p:sp>
      <p:sp>
        <p:nvSpPr>
          <p:cNvPr id="3" name="コンテンツ プレースホルダー 2">
            <a:extLst>
              <a:ext uri="{FF2B5EF4-FFF2-40B4-BE49-F238E27FC236}">
                <a16:creationId xmlns:a16="http://schemas.microsoft.com/office/drawing/2014/main" id="{FFF86F95-CBE5-3942-9C52-57B6A123909D}"/>
              </a:ext>
            </a:extLst>
          </p:cNvPr>
          <p:cNvSpPr>
            <a:spLocks noGrp="1"/>
          </p:cNvSpPr>
          <p:nvPr>
            <p:ph idx="1"/>
          </p:nvPr>
        </p:nvSpPr>
        <p:spPr/>
        <p:txBody>
          <a:bodyPr/>
          <a:lstStyle/>
          <a:p>
            <a:r>
              <a:rPr lang="en-US" altLang="ja-JP" dirty="0"/>
              <a:t>34</a:t>
            </a:r>
            <a:r>
              <a:rPr lang="ja-JP" altLang="en-US"/>
              <a:t>名の被験者にエッセイ課題を与え，</a:t>
            </a:r>
            <a:endParaRPr lang="en-US" altLang="ja-JP" dirty="0"/>
          </a:p>
          <a:p>
            <a:pPr marL="0" indent="0">
              <a:buNone/>
            </a:pPr>
            <a:r>
              <a:rPr lang="en-US" altLang="ja-JP" dirty="0"/>
              <a:t>  </a:t>
            </a:r>
            <a:r>
              <a:rPr lang="ja-JP" altLang="en-US"/>
              <a:t>そのエッセイを</a:t>
            </a:r>
            <a:r>
              <a:rPr lang="en-US" altLang="ja-JP" dirty="0"/>
              <a:t>34</a:t>
            </a:r>
            <a:r>
              <a:rPr lang="ja-JP" altLang="en-US"/>
              <a:t>名の評価者が</a:t>
            </a:r>
            <a:r>
              <a:rPr lang="en-US" altLang="ja-JP" dirty="0"/>
              <a:t>5</a:t>
            </a:r>
            <a:r>
              <a:rPr lang="ja-JP" altLang="en-US"/>
              <a:t>段階得点で</a:t>
            </a:r>
            <a:endParaRPr lang="en-US" altLang="ja-JP" dirty="0"/>
          </a:p>
          <a:p>
            <a:pPr marL="0" indent="0">
              <a:buNone/>
            </a:pPr>
            <a:r>
              <a:rPr lang="en-US" altLang="ja-JP" dirty="0"/>
              <a:t>  </a:t>
            </a:r>
            <a:r>
              <a:rPr lang="ja-JP" altLang="en-US"/>
              <a:t>採点したデータを使用する．</a:t>
            </a:r>
            <a:endParaRPr lang="en-US" altLang="ja-JP" dirty="0"/>
          </a:p>
          <a:p>
            <a:endParaRPr lang="en-US" altLang="ja-JP" dirty="0"/>
          </a:p>
          <a:p>
            <a:r>
              <a:rPr lang="ja-JP" altLang="en-US"/>
              <a:t>パラメータの推定</a:t>
            </a:r>
            <a:endParaRPr lang="en-US" altLang="ja-JP" dirty="0"/>
          </a:p>
          <a:p>
            <a:r>
              <a:rPr lang="ja-JP" altLang="en-US"/>
              <a:t>情報量規準によるモデル性能の比較</a:t>
            </a:r>
            <a:endParaRPr lang="en-US" altLang="ja-JP" dirty="0"/>
          </a:p>
          <a:p>
            <a:pPr marL="457200" lvl="1" indent="0">
              <a:buNone/>
            </a:pPr>
            <a:endParaRPr lang="en-US" altLang="ja-JP" dirty="0"/>
          </a:p>
          <a:p>
            <a:pPr marL="457200" lvl="1" indent="0">
              <a:buNone/>
            </a:pPr>
            <a:r>
              <a:rPr lang="ja-JP" altLang="en-US"/>
              <a:t>を行う</a:t>
            </a:r>
            <a:endParaRPr lang="en-US" altLang="ja-JP" dirty="0"/>
          </a:p>
          <a:p>
            <a:endParaRPr lang="ja-JP" altLang="en-US"/>
          </a:p>
          <a:p>
            <a:endParaRPr kumimoji="1" lang="ja-JP" altLang="en-US"/>
          </a:p>
        </p:txBody>
      </p:sp>
      <p:graphicFrame>
        <p:nvGraphicFramePr>
          <p:cNvPr id="4" name="表 3">
            <a:extLst>
              <a:ext uri="{FF2B5EF4-FFF2-40B4-BE49-F238E27FC236}">
                <a16:creationId xmlns:a16="http://schemas.microsoft.com/office/drawing/2014/main" id="{FA8F6E2D-89F4-A44D-8CEF-69A0F090FAA2}"/>
              </a:ext>
            </a:extLst>
          </p:cNvPr>
          <p:cNvGraphicFramePr>
            <a:graphicFrameLocks noGrp="1"/>
          </p:cNvGraphicFramePr>
          <p:nvPr>
            <p:extLst>
              <p:ext uri="{D42A27DB-BD31-4B8C-83A1-F6EECF244321}">
                <p14:modId xmlns:p14="http://schemas.microsoft.com/office/powerpoint/2010/main" val="606812209"/>
              </p:ext>
            </p:extLst>
          </p:nvPr>
        </p:nvGraphicFramePr>
        <p:xfrm>
          <a:off x="8398978" y="1690688"/>
          <a:ext cx="2788568" cy="3902512"/>
        </p:xfrm>
        <a:graphic>
          <a:graphicData uri="http://schemas.openxmlformats.org/drawingml/2006/table">
            <a:tbl>
              <a:tblPr firstRow="1" bandRow="1">
                <a:tableStyleId>{5C22544A-7EE6-4342-B048-85BDC9FD1C3A}</a:tableStyleId>
              </a:tblPr>
              <a:tblGrid>
                <a:gridCol w="718699">
                  <a:extLst>
                    <a:ext uri="{9D8B030D-6E8A-4147-A177-3AD203B41FA5}">
                      <a16:colId xmlns:a16="http://schemas.microsoft.com/office/drawing/2014/main" val="1349271612"/>
                    </a:ext>
                  </a:extLst>
                </a:gridCol>
                <a:gridCol w="723207">
                  <a:extLst>
                    <a:ext uri="{9D8B030D-6E8A-4147-A177-3AD203B41FA5}">
                      <a16:colId xmlns:a16="http://schemas.microsoft.com/office/drawing/2014/main" val="2462453400"/>
                    </a:ext>
                  </a:extLst>
                </a:gridCol>
                <a:gridCol w="482138">
                  <a:extLst>
                    <a:ext uri="{9D8B030D-6E8A-4147-A177-3AD203B41FA5}">
                      <a16:colId xmlns:a16="http://schemas.microsoft.com/office/drawing/2014/main" val="2717142376"/>
                    </a:ext>
                  </a:extLst>
                </a:gridCol>
                <a:gridCol w="864524">
                  <a:extLst>
                    <a:ext uri="{9D8B030D-6E8A-4147-A177-3AD203B41FA5}">
                      <a16:colId xmlns:a16="http://schemas.microsoft.com/office/drawing/2014/main" val="690473303"/>
                    </a:ext>
                  </a:extLst>
                </a:gridCol>
              </a:tblGrid>
              <a:tr h="237510">
                <a:tc>
                  <a:txBody>
                    <a:bodyPr/>
                    <a:lstStyle/>
                    <a:p>
                      <a:pPr algn="ctr"/>
                      <a:r>
                        <a:rPr lang="ja-JP" altLang="en-US" sz="1400" b="1">
                          <a:solidFill>
                            <a:schemeClr val="bg1"/>
                          </a:solidFill>
                          <a:effectLst/>
                        </a:rPr>
                        <a:t>受検者</a:t>
                      </a:r>
                      <a:endParaRPr lang="ja-JP" altLang="en-US" sz="1400">
                        <a:solidFill>
                          <a:schemeClr val="bg1"/>
                        </a:solidFill>
                        <a:effectLst/>
                      </a:endParaRPr>
                    </a:p>
                  </a:txBody>
                  <a:tcPr marL="29561" marR="29561" marT="29561" marB="29561"/>
                </a:tc>
                <a:tc>
                  <a:txBody>
                    <a:bodyPr/>
                    <a:lstStyle/>
                    <a:p>
                      <a:pPr algn="ctr"/>
                      <a:r>
                        <a:rPr lang="ja-JP" altLang="en-US" sz="1400">
                          <a:solidFill>
                            <a:schemeClr val="bg1"/>
                          </a:solidFill>
                          <a:effectLst/>
                        </a:rPr>
                        <a:t>評価者</a:t>
                      </a:r>
                    </a:p>
                  </a:txBody>
                  <a:tcPr marL="29561" marR="29561" marT="29561" marB="29561"/>
                </a:tc>
                <a:tc>
                  <a:txBody>
                    <a:bodyPr/>
                    <a:lstStyle/>
                    <a:p>
                      <a:pPr algn="ctr"/>
                      <a:r>
                        <a:rPr lang="ja-JP" altLang="en-US" sz="1400">
                          <a:solidFill>
                            <a:schemeClr val="bg1"/>
                          </a:solidFill>
                          <a:effectLst/>
                        </a:rPr>
                        <a:t>得点</a:t>
                      </a:r>
                    </a:p>
                  </a:txBody>
                  <a:tcPr marL="29561" marR="29561" marT="29561" marB="29561"/>
                </a:tc>
                <a:tc>
                  <a:txBody>
                    <a:bodyPr/>
                    <a:lstStyle/>
                    <a:p>
                      <a:pPr algn="ctr"/>
                      <a:r>
                        <a:rPr lang="ja-JP" altLang="en-US" sz="1400">
                          <a:solidFill>
                            <a:schemeClr val="bg1"/>
                          </a:solidFill>
                          <a:effectLst/>
                        </a:rPr>
                        <a:t>時間区分</a:t>
                      </a:r>
                    </a:p>
                  </a:txBody>
                  <a:tcPr marL="29561" marR="29561" marT="29561" marB="29561"/>
                </a:tc>
                <a:extLst>
                  <a:ext uri="{0D108BD9-81ED-4DB2-BD59-A6C34878D82A}">
                    <a16:rowId xmlns:a16="http://schemas.microsoft.com/office/drawing/2014/main" val="732582996"/>
                  </a:ext>
                </a:extLst>
              </a:tr>
              <a:tr h="237510">
                <a:tc>
                  <a:txBody>
                    <a:bodyPr/>
                    <a:lstStyle/>
                    <a:p>
                      <a:pPr algn="ctr"/>
                      <a:r>
                        <a:rPr lang="en-US" altLang="ja-JP" sz="1200" b="0" dirty="0">
                          <a:solidFill>
                            <a:srgbClr val="000000"/>
                          </a:solidFill>
                          <a:effectLst/>
                        </a:rPr>
                        <a:t>2</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4</a:t>
                      </a:r>
                      <a:endParaRPr lang="ja-JP" altLang="en-US" sz="1200">
                        <a:effectLst/>
                      </a:endParaRPr>
                    </a:p>
                  </a:txBody>
                  <a:tcPr marL="29561" marR="29561" marT="29561" marB="29561"/>
                </a:tc>
                <a:tc>
                  <a:txBody>
                    <a:bodyPr/>
                    <a:lstStyle/>
                    <a:p>
                      <a:pPr algn="ctr"/>
                      <a:r>
                        <a:rPr lang="en-US" altLang="ja-JP" sz="1200" dirty="0">
                          <a:solidFill>
                            <a:srgbClr val="000000"/>
                          </a:solidFill>
                          <a:effectLst/>
                        </a:rPr>
                        <a:t>1</a:t>
                      </a:r>
                      <a:endParaRPr lang="ja-JP" altLang="en-US" sz="1200">
                        <a:effectLst/>
                      </a:endParaRPr>
                    </a:p>
                  </a:txBody>
                  <a:tcPr marL="29561" marR="29561" marT="29561" marB="29561"/>
                </a:tc>
                <a:extLst>
                  <a:ext uri="{0D108BD9-81ED-4DB2-BD59-A6C34878D82A}">
                    <a16:rowId xmlns:a16="http://schemas.microsoft.com/office/drawing/2014/main" val="1658156896"/>
                  </a:ext>
                </a:extLst>
              </a:tr>
              <a:tr h="237510">
                <a:tc>
                  <a:txBody>
                    <a:bodyPr/>
                    <a:lstStyle/>
                    <a:p>
                      <a:pPr algn="ctr"/>
                      <a:r>
                        <a:rPr lang="en-US" altLang="ja-JP" sz="1200" b="0">
                          <a:solidFill>
                            <a:srgbClr val="000000"/>
                          </a:solidFill>
                          <a:effectLst/>
                        </a:rPr>
                        <a:t>17</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4</a:t>
                      </a:r>
                      <a:endParaRPr lang="ja-JP" altLang="en-US" sz="120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extLst>
                  <a:ext uri="{0D108BD9-81ED-4DB2-BD59-A6C34878D82A}">
                    <a16:rowId xmlns:a16="http://schemas.microsoft.com/office/drawing/2014/main" val="359418449"/>
                  </a:ext>
                </a:extLst>
              </a:tr>
              <a:tr h="237510">
                <a:tc>
                  <a:txBody>
                    <a:bodyPr/>
                    <a:lstStyle/>
                    <a:p>
                      <a:pPr algn="ctr"/>
                      <a:r>
                        <a:rPr lang="en-US" altLang="ja-JP" sz="1200" b="0">
                          <a:solidFill>
                            <a:srgbClr val="000000"/>
                          </a:solidFill>
                          <a:effectLst/>
                        </a:rPr>
                        <a:t>11</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5</a:t>
                      </a:r>
                      <a:endParaRPr lang="ja-JP" altLang="en-US" sz="120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extLst>
                  <a:ext uri="{0D108BD9-81ED-4DB2-BD59-A6C34878D82A}">
                    <a16:rowId xmlns:a16="http://schemas.microsoft.com/office/drawing/2014/main" val="1677744507"/>
                  </a:ext>
                </a:extLst>
              </a:tr>
              <a:tr h="237510">
                <a:tc>
                  <a:txBody>
                    <a:bodyPr/>
                    <a:lstStyle/>
                    <a:p>
                      <a:pPr algn="ctr"/>
                      <a:r>
                        <a:rPr lang="en-US" altLang="ja-JP" sz="1200" b="0">
                          <a:solidFill>
                            <a:srgbClr val="000000"/>
                          </a:solidFill>
                          <a:effectLst/>
                        </a:rPr>
                        <a:t>27</a:t>
                      </a:r>
                      <a:endParaRPr lang="ja-JP" altLang="en-US" sz="1200" b="0">
                        <a:effectLst/>
                      </a:endParaRPr>
                    </a:p>
                  </a:txBody>
                  <a:tcPr marL="29561" marR="29561" marT="29561" marB="29561"/>
                </a:tc>
                <a:tc>
                  <a:txBody>
                    <a:bodyPr/>
                    <a:lstStyle/>
                    <a:p>
                      <a:pPr algn="ctr"/>
                      <a:r>
                        <a:rPr lang="en-US" altLang="ja-JP" sz="1200" dirty="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3</a:t>
                      </a:r>
                      <a:endParaRPr lang="ja-JP" altLang="en-US" sz="120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extLst>
                  <a:ext uri="{0D108BD9-81ED-4DB2-BD59-A6C34878D82A}">
                    <a16:rowId xmlns:a16="http://schemas.microsoft.com/office/drawing/2014/main" val="2915554269"/>
                  </a:ext>
                </a:extLst>
              </a:tr>
              <a:tr h="237510">
                <a:tc>
                  <a:txBody>
                    <a:bodyPr/>
                    <a:lstStyle/>
                    <a:p>
                      <a:pPr algn="ctr"/>
                      <a:r>
                        <a:rPr lang="en-US" altLang="ja-JP" sz="1200" b="0">
                          <a:solidFill>
                            <a:srgbClr val="000000"/>
                          </a:solidFill>
                          <a:effectLst/>
                        </a:rPr>
                        <a:t>5</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dirty="0">
                          <a:solidFill>
                            <a:srgbClr val="000000"/>
                          </a:solidFill>
                          <a:effectLst/>
                        </a:rPr>
                        <a:t>3</a:t>
                      </a:r>
                      <a:endParaRPr lang="ja-JP" altLang="en-US" sz="120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extLst>
                  <a:ext uri="{0D108BD9-81ED-4DB2-BD59-A6C34878D82A}">
                    <a16:rowId xmlns:a16="http://schemas.microsoft.com/office/drawing/2014/main" val="2004190315"/>
                  </a:ext>
                </a:extLst>
              </a:tr>
              <a:tr h="237510">
                <a:tc>
                  <a:txBody>
                    <a:bodyPr/>
                    <a:lstStyle/>
                    <a:p>
                      <a:pPr algn="ctr"/>
                      <a:r>
                        <a:rPr lang="en-US" altLang="ja-JP" sz="1200" b="0">
                          <a:solidFill>
                            <a:srgbClr val="000000"/>
                          </a:solidFill>
                          <a:effectLst/>
                        </a:rPr>
                        <a:t>4</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4</a:t>
                      </a:r>
                      <a:endParaRPr lang="ja-JP" altLang="en-US" sz="120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extLst>
                  <a:ext uri="{0D108BD9-81ED-4DB2-BD59-A6C34878D82A}">
                    <a16:rowId xmlns:a16="http://schemas.microsoft.com/office/drawing/2014/main" val="3880874249"/>
                  </a:ext>
                </a:extLst>
              </a:tr>
              <a:tr h="237510">
                <a:tc>
                  <a:txBody>
                    <a:bodyPr/>
                    <a:lstStyle/>
                    <a:p>
                      <a:pPr algn="ctr"/>
                      <a:r>
                        <a:rPr lang="en-US" altLang="ja-JP" sz="1200" b="0">
                          <a:solidFill>
                            <a:srgbClr val="000000"/>
                          </a:solidFill>
                          <a:effectLst/>
                        </a:rPr>
                        <a:t>25</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4</a:t>
                      </a:r>
                      <a:endParaRPr lang="ja-JP" altLang="en-US" sz="120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extLst>
                  <a:ext uri="{0D108BD9-81ED-4DB2-BD59-A6C34878D82A}">
                    <a16:rowId xmlns:a16="http://schemas.microsoft.com/office/drawing/2014/main" val="918554740"/>
                  </a:ext>
                </a:extLst>
              </a:tr>
              <a:tr h="237510">
                <a:tc>
                  <a:txBody>
                    <a:bodyPr/>
                    <a:lstStyle/>
                    <a:p>
                      <a:pPr algn="ctr"/>
                      <a:r>
                        <a:rPr lang="en-US" altLang="ja-JP" sz="1200" b="0">
                          <a:solidFill>
                            <a:srgbClr val="000000"/>
                          </a:solidFill>
                          <a:effectLst/>
                        </a:rPr>
                        <a:t>32</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5</a:t>
                      </a:r>
                      <a:endParaRPr lang="ja-JP" altLang="en-US" sz="120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extLst>
                  <a:ext uri="{0D108BD9-81ED-4DB2-BD59-A6C34878D82A}">
                    <a16:rowId xmlns:a16="http://schemas.microsoft.com/office/drawing/2014/main" val="1483023700"/>
                  </a:ext>
                </a:extLst>
              </a:tr>
              <a:tr h="237510">
                <a:tc>
                  <a:txBody>
                    <a:bodyPr/>
                    <a:lstStyle/>
                    <a:p>
                      <a:pPr algn="ctr"/>
                      <a:r>
                        <a:rPr lang="en-US" altLang="ja-JP" sz="1200" b="0">
                          <a:solidFill>
                            <a:srgbClr val="000000"/>
                          </a:solidFill>
                          <a:effectLst/>
                        </a:rPr>
                        <a:t>1</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2</a:t>
                      </a:r>
                      <a:endParaRPr lang="ja-JP" altLang="en-US" sz="120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extLst>
                  <a:ext uri="{0D108BD9-81ED-4DB2-BD59-A6C34878D82A}">
                    <a16:rowId xmlns:a16="http://schemas.microsoft.com/office/drawing/2014/main" val="1564737045"/>
                  </a:ext>
                </a:extLst>
              </a:tr>
              <a:tr h="237510">
                <a:tc>
                  <a:txBody>
                    <a:bodyPr/>
                    <a:lstStyle/>
                    <a:p>
                      <a:pPr algn="ctr"/>
                      <a:r>
                        <a:rPr lang="en-US" altLang="ja-JP" sz="1200" b="0">
                          <a:solidFill>
                            <a:srgbClr val="000000"/>
                          </a:solidFill>
                          <a:effectLst/>
                        </a:rPr>
                        <a:t>24</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2</a:t>
                      </a:r>
                      <a:endParaRPr lang="ja-JP" altLang="en-US" sz="120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extLst>
                  <a:ext uri="{0D108BD9-81ED-4DB2-BD59-A6C34878D82A}">
                    <a16:rowId xmlns:a16="http://schemas.microsoft.com/office/drawing/2014/main" val="244435978"/>
                  </a:ext>
                </a:extLst>
              </a:tr>
              <a:tr h="237510">
                <a:tc>
                  <a:txBody>
                    <a:bodyPr/>
                    <a:lstStyle/>
                    <a:p>
                      <a:pPr algn="ctr"/>
                      <a:r>
                        <a:rPr lang="en-US" altLang="ja-JP" sz="1200" b="0">
                          <a:solidFill>
                            <a:srgbClr val="000000"/>
                          </a:solidFill>
                          <a:effectLst/>
                        </a:rPr>
                        <a:t>33</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3</a:t>
                      </a:r>
                      <a:endParaRPr lang="ja-JP" altLang="en-US" sz="120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extLst>
                  <a:ext uri="{0D108BD9-81ED-4DB2-BD59-A6C34878D82A}">
                    <a16:rowId xmlns:a16="http://schemas.microsoft.com/office/drawing/2014/main" val="45025650"/>
                  </a:ext>
                </a:extLst>
              </a:tr>
              <a:tr h="237510">
                <a:tc>
                  <a:txBody>
                    <a:bodyPr/>
                    <a:lstStyle/>
                    <a:p>
                      <a:pPr algn="ctr"/>
                      <a:r>
                        <a:rPr lang="en-US" altLang="ja-JP" sz="1200" b="0">
                          <a:solidFill>
                            <a:srgbClr val="000000"/>
                          </a:solidFill>
                          <a:effectLst/>
                        </a:rPr>
                        <a:t>12</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4</a:t>
                      </a:r>
                      <a:endParaRPr lang="ja-JP" altLang="en-US" sz="1200">
                        <a:effectLst/>
                      </a:endParaRPr>
                    </a:p>
                  </a:txBody>
                  <a:tcPr marL="29561" marR="29561" marT="29561" marB="29561"/>
                </a:tc>
                <a:tc>
                  <a:txBody>
                    <a:bodyPr/>
                    <a:lstStyle/>
                    <a:p>
                      <a:pPr algn="ctr"/>
                      <a:r>
                        <a:rPr lang="en-US" altLang="ja-JP" sz="1200">
                          <a:solidFill>
                            <a:srgbClr val="000000"/>
                          </a:solidFill>
                          <a:effectLst/>
                        </a:rPr>
                        <a:t>2</a:t>
                      </a:r>
                      <a:endParaRPr lang="ja-JP" altLang="en-US" sz="1200">
                        <a:effectLst/>
                      </a:endParaRPr>
                    </a:p>
                  </a:txBody>
                  <a:tcPr marL="29561" marR="29561" marT="29561" marB="29561"/>
                </a:tc>
                <a:extLst>
                  <a:ext uri="{0D108BD9-81ED-4DB2-BD59-A6C34878D82A}">
                    <a16:rowId xmlns:a16="http://schemas.microsoft.com/office/drawing/2014/main" val="1688752736"/>
                  </a:ext>
                </a:extLst>
              </a:tr>
              <a:tr h="237510">
                <a:tc>
                  <a:txBody>
                    <a:bodyPr/>
                    <a:lstStyle/>
                    <a:p>
                      <a:pPr algn="ctr"/>
                      <a:r>
                        <a:rPr lang="en-US" altLang="ja-JP" sz="1200" b="0">
                          <a:solidFill>
                            <a:srgbClr val="000000"/>
                          </a:solidFill>
                          <a:effectLst/>
                        </a:rPr>
                        <a:t>13</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4</a:t>
                      </a:r>
                      <a:endParaRPr lang="ja-JP" altLang="en-US" sz="1200">
                        <a:effectLst/>
                      </a:endParaRPr>
                    </a:p>
                  </a:txBody>
                  <a:tcPr marL="29561" marR="29561" marT="29561" marB="29561"/>
                </a:tc>
                <a:tc>
                  <a:txBody>
                    <a:bodyPr/>
                    <a:lstStyle/>
                    <a:p>
                      <a:pPr algn="ctr"/>
                      <a:r>
                        <a:rPr lang="en-US" altLang="ja-JP" sz="1200">
                          <a:solidFill>
                            <a:srgbClr val="000000"/>
                          </a:solidFill>
                          <a:effectLst/>
                        </a:rPr>
                        <a:t>2</a:t>
                      </a:r>
                      <a:endParaRPr lang="ja-JP" altLang="en-US" sz="1200">
                        <a:effectLst/>
                      </a:endParaRPr>
                    </a:p>
                  </a:txBody>
                  <a:tcPr marL="29561" marR="29561" marT="29561" marB="29561"/>
                </a:tc>
                <a:extLst>
                  <a:ext uri="{0D108BD9-81ED-4DB2-BD59-A6C34878D82A}">
                    <a16:rowId xmlns:a16="http://schemas.microsoft.com/office/drawing/2014/main" val="629008759"/>
                  </a:ext>
                </a:extLst>
              </a:tr>
              <a:tr h="237510">
                <a:tc>
                  <a:txBody>
                    <a:bodyPr/>
                    <a:lstStyle/>
                    <a:p>
                      <a:pPr algn="ctr"/>
                      <a:r>
                        <a:rPr lang="en-US" altLang="ja-JP" sz="1200" b="0">
                          <a:solidFill>
                            <a:srgbClr val="000000"/>
                          </a:solidFill>
                          <a:effectLst/>
                        </a:rPr>
                        <a:t>20</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3</a:t>
                      </a:r>
                      <a:endParaRPr lang="ja-JP" altLang="en-US" sz="1200">
                        <a:effectLst/>
                      </a:endParaRPr>
                    </a:p>
                  </a:txBody>
                  <a:tcPr marL="29561" marR="29561" marT="29561" marB="29561"/>
                </a:tc>
                <a:tc>
                  <a:txBody>
                    <a:bodyPr/>
                    <a:lstStyle/>
                    <a:p>
                      <a:pPr algn="ctr"/>
                      <a:r>
                        <a:rPr lang="en-US" altLang="ja-JP" sz="1200">
                          <a:solidFill>
                            <a:srgbClr val="000000"/>
                          </a:solidFill>
                          <a:effectLst/>
                        </a:rPr>
                        <a:t>2</a:t>
                      </a:r>
                      <a:endParaRPr lang="ja-JP" altLang="en-US" sz="1200">
                        <a:effectLst/>
                      </a:endParaRPr>
                    </a:p>
                  </a:txBody>
                  <a:tcPr marL="29561" marR="29561" marT="29561" marB="29561"/>
                </a:tc>
                <a:extLst>
                  <a:ext uri="{0D108BD9-81ED-4DB2-BD59-A6C34878D82A}">
                    <a16:rowId xmlns:a16="http://schemas.microsoft.com/office/drawing/2014/main" val="537418953"/>
                  </a:ext>
                </a:extLst>
              </a:tr>
              <a:tr h="237510">
                <a:tc>
                  <a:txBody>
                    <a:bodyPr/>
                    <a:lstStyle/>
                    <a:p>
                      <a:pPr algn="ctr"/>
                      <a:r>
                        <a:rPr lang="en-US" altLang="ja-JP" sz="1200" b="0" dirty="0">
                          <a:solidFill>
                            <a:srgbClr val="000000"/>
                          </a:solidFill>
                          <a:effectLst/>
                        </a:rPr>
                        <a:t>26</a:t>
                      </a:r>
                      <a:endParaRPr lang="ja-JP" altLang="en-US" sz="1200" b="0">
                        <a:effectLst/>
                      </a:endParaRPr>
                    </a:p>
                  </a:txBody>
                  <a:tcPr marL="29561" marR="29561" marT="29561" marB="29561"/>
                </a:tc>
                <a:tc>
                  <a:txBody>
                    <a:bodyPr/>
                    <a:lstStyle/>
                    <a:p>
                      <a:pPr algn="ctr"/>
                      <a:r>
                        <a:rPr lang="en-US" altLang="ja-JP" sz="1200" dirty="0">
                          <a:solidFill>
                            <a:srgbClr val="000000"/>
                          </a:solidFill>
                          <a:effectLst/>
                        </a:rPr>
                        <a:t>1</a:t>
                      </a:r>
                      <a:endParaRPr lang="ja-JP" altLang="en-US" sz="1200">
                        <a:effectLst/>
                      </a:endParaRPr>
                    </a:p>
                  </a:txBody>
                  <a:tcPr marL="29561" marR="29561" marT="29561" marB="29561"/>
                </a:tc>
                <a:tc>
                  <a:txBody>
                    <a:bodyPr/>
                    <a:lstStyle/>
                    <a:p>
                      <a:pPr algn="ctr"/>
                      <a:r>
                        <a:rPr lang="en-US" altLang="ja-JP" sz="1200" dirty="0">
                          <a:solidFill>
                            <a:srgbClr val="000000"/>
                          </a:solidFill>
                          <a:effectLst/>
                        </a:rPr>
                        <a:t>4</a:t>
                      </a:r>
                      <a:endParaRPr lang="ja-JP" altLang="en-US" sz="1200">
                        <a:effectLst/>
                      </a:endParaRPr>
                    </a:p>
                  </a:txBody>
                  <a:tcPr marL="29561" marR="29561" marT="29561" marB="29561"/>
                </a:tc>
                <a:tc>
                  <a:txBody>
                    <a:bodyPr/>
                    <a:lstStyle/>
                    <a:p>
                      <a:pPr algn="ctr"/>
                      <a:r>
                        <a:rPr lang="en-US" altLang="ja-JP" sz="1200" dirty="0">
                          <a:solidFill>
                            <a:srgbClr val="000000"/>
                          </a:solidFill>
                          <a:effectLst/>
                        </a:rPr>
                        <a:t>2</a:t>
                      </a:r>
                      <a:endParaRPr lang="ja-JP" altLang="en-US" sz="1200">
                        <a:effectLst/>
                      </a:endParaRPr>
                    </a:p>
                  </a:txBody>
                  <a:tcPr marL="29561" marR="29561" marT="29561" marB="29561"/>
                </a:tc>
                <a:extLst>
                  <a:ext uri="{0D108BD9-81ED-4DB2-BD59-A6C34878D82A}">
                    <a16:rowId xmlns:a16="http://schemas.microsoft.com/office/drawing/2014/main" val="1503244858"/>
                  </a:ext>
                </a:extLst>
              </a:tr>
            </a:tbl>
          </a:graphicData>
        </a:graphic>
      </p:graphicFrame>
      <p:sp>
        <p:nvSpPr>
          <p:cNvPr id="5" name="テキスト ボックス 4">
            <a:extLst>
              <a:ext uri="{FF2B5EF4-FFF2-40B4-BE49-F238E27FC236}">
                <a16:creationId xmlns:a16="http://schemas.microsoft.com/office/drawing/2014/main" id="{4FA1D5AE-5B1A-7D4F-A89D-7E97345968B2}"/>
              </a:ext>
            </a:extLst>
          </p:cNvPr>
          <p:cNvSpPr txBox="1"/>
          <p:nvPr/>
        </p:nvSpPr>
        <p:spPr>
          <a:xfrm>
            <a:off x="8503920" y="5591715"/>
            <a:ext cx="2492433" cy="369332"/>
          </a:xfrm>
          <a:prstGeom prst="rect">
            <a:avLst/>
          </a:prstGeom>
          <a:noFill/>
        </p:spPr>
        <p:txBody>
          <a:bodyPr wrap="square" rtlCol="0">
            <a:spAutoFit/>
          </a:bodyPr>
          <a:lstStyle/>
          <a:p>
            <a:r>
              <a:rPr kumimoji="1" lang="ja-JP" altLang="en-US"/>
              <a:t>使用したデータの一部</a:t>
            </a:r>
          </a:p>
        </p:txBody>
      </p:sp>
    </p:spTree>
    <p:extLst>
      <p:ext uri="{BB962C8B-B14F-4D97-AF65-F5344CB8AC3E}">
        <p14:creationId xmlns:p14="http://schemas.microsoft.com/office/powerpoint/2010/main" val="4121096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5E4C2176-D4C2-624B-A248-6D0D8C5BD0B2}"/>
                  </a:ext>
                </a:extLst>
              </p:cNvPr>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𝑇</m:t>
                    </m:r>
                    <m:r>
                      <a:rPr lang="en-US" altLang="ja-JP" i="1">
                        <a:latin typeface="Cambria Math" panose="02040503050406030204" pitchFamily="18" charset="0"/>
                      </a:rPr>
                      <m:t>=3</m:t>
                    </m:r>
                  </m:oMath>
                </a14:m>
                <a:r>
                  <a:rPr lang="ja-JP" altLang="en-US"/>
                  <a:t>における</a:t>
                </a:r>
                <a14:m>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𝑟𝑡</m:t>
                        </m:r>
                      </m:sub>
                    </m:sSub>
                  </m:oMath>
                </a14:m>
                <a:r>
                  <a:rPr lang="ja-JP" altLang="en-US"/>
                  <a:t>の推定結果</a:t>
                </a:r>
                <a:endParaRPr kumimoji="1" lang="ja-JP" altLang="en-US"/>
              </a:p>
            </p:txBody>
          </p:sp>
        </mc:Choice>
        <mc:Fallback>
          <p:sp>
            <p:nvSpPr>
              <p:cNvPr id="2" name="タイトル 1">
                <a:extLst>
                  <a:ext uri="{FF2B5EF4-FFF2-40B4-BE49-F238E27FC236}">
                    <a16:creationId xmlns:a16="http://schemas.microsoft.com/office/drawing/2014/main" id="{5E4C2176-D4C2-624B-A248-6D0D8C5BD0B2}"/>
                  </a:ext>
                </a:extLst>
              </p:cNvPr>
              <p:cNvSpPr>
                <a:spLocks noGrp="1" noRot="1" noChangeAspect="1" noMove="1" noResize="1" noEditPoints="1" noAdjustHandles="1" noChangeArrowheads="1" noChangeShapeType="1" noTextEdit="1"/>
              </p:cNvSpPr>
              <p:nvPr>
                <p:ph type="title"/>
              </p:nvPr>
            </p:nvSpPr>
            <p:spPr>
              <a:blipFill>
                <a:blip r:embed="rId3"/>
                <a:stretch>
                  <a:fillRect l="-965"/>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E2228101-1629-C948-8444-EABA6CC83384}"/>
              </a:ext>
            </a:extLst>
          </p:cNvPr>
          <p:cNvPicPr>
            <a:picLocks noChangeAspect="1"/>
          </p:cNvPicPr>
          <p:nvPr/>
        </p:nvPicPr>
        <p:blipFill rotWithShape="1">
          <a:blip r:embed="rId4"/>
          <a:srcRect l="-1170" t="10387" r="1170" b="808"/>
          <a:stretch/>
        </p:blipFill>
        <p:spPr>
          <a:xfrm>
            <a:off x="1055882" y="1849597"/>
            <a:ext cx="4533954" cy="3496016"/>
          </a:xfrm>
          <a:prstGeom prst="rect">
            <a:avLst/>
          </a:prstGeom>
        </p:spPr>
      </p:pic>
      <p:sp>
        <p:nvSpPr>
          <p:cNvPr id="6" name="テキスト ボックス 5">
            <a:extLst>
              <a:ext uri="{FF2B5EF4-FFF2-40B4-BE49-F238E27FC236}">
                <a16:creationId xmlns:a16="http://schemas.microsoft.com/office/drawing/2014/main" id="{4A4FD9A5-1015-244A-A170-03ABE92B609A}"/>
              </a:ext>
            </a:extLst>
          </p:cNvPr>
          <p:cNvSpPr txBox="1"/>
          <p:nvPr/>
        </p:nvSpPr>
        <p:spPr>
          <a:xfrm>
            <a:off x="6281359" y="3057042"/>
            <a:ext cx="4482942" cy="1200329"/>
          </a:xfrm>
          <a:prstGeom prst="rect">
            <a:avLst/>
          </a:prstGeom>
          <a:noFill/>
        </p:spPr>
        <p:txBody>
          <a:bodyPr wrap="square" rtlCol="0">
            <a:spAutoFit/>
          </a:bodyPr>
          <a:lstStyle/>
          <a:p>
            <a:r>
              <a:rPr kumimoji="1" lang="ja-JP" altLang="en-US"/>
              <a:t>例</a:t>
            </a:r>
            <a:endParaRPr kumimoji="1" lang="en-US" altLang="ja-JP" dirty="0"/>
          </a:p>
          <a:p>
            <a:r>
              <a:rPr kumimoji="1" lang="ja-JP" altLang="en-US">
                <a:solidFill>
                  <a:srgbClr val="FF0000"/>
                </a:solidFill>
              </a:rPr>
              <a:t>赤→厳しさが減少</a:t>
            </a:r>
            <a:endParaRPr kumimoji="1" lang="en-US" altLang="ja-JP" dirty="0">
              <a:solidFill>
                <a:srgbClr val="FF0000"/>
              </a:solidFill>
            </a:endParaRPr>
          </a:p>
          <a:p>
            <a:r>
              <a:rPr lang="ja-JP" altLang="en-US">
                <a:solidFill>
                  <a:srgbClr val="00B050"/>
                </a:solidFill>
              </a:rPr>
              <a:t>緑→厳しさが増加</a:t>
            </a:r>
            <a:endParaRPr lang="en-US" altLang="ja-JP" dirty="0">
              <a:solidFill>
                <a:srgbClr val="00B050"/>
              </a:solidFill>
            </a:endParaRPr>
          </a:p>
          <a:p>
            <a:r>
              <a:rPr kumimoji="1" lang="ja-JP" altLang="en-US">
                <a:solidFill>
                  <a:srgbClr val="0070C0"/>
                </a:solidFill>
              </a:rPr>
              <a:t>青→厳しさは変わらない</a:t>
            </a:r>
            <a:endParaRPr kumimoji="1" lang="en-US" altLang="ja-JP" dirty="0">
              <a:solidFill>
                <a:srgbClr val="0070C0"/>
              </a:solidFill>
            </a:endParaRPr>
          </a:p>
        </p:txBody>
      </p:sp>
      <p:sp>
        <p:nvSpPr>
          <p:cNvPr id="7" name="テキスト ボックス 6">
            <a:extLst>
              <a:ext uri="{FF2B5EF4-FFF2-40B4-BE49-F238E27FC236}">
                <a16:creationId xmlns:a16="http://schemas.microsoft.com/office/drawing/2014/main" id="{8CFB790C-E202-C844-8B16-D7774EA65921}"/>
              </a:ext>
            </a:extLst>
          </p:cNvPr>
          <p:cNvSpPr txBox="1"/>
          <p:nvPr/>
        </p:nvSpPr>
        <p:spPr>
          <a:xfrm>
            <a:off x="1510932" y="5653743"/>
            <a:ext cx="9438830" cy="523220"/>
          </a:xfrm>
          <a:prstGeom prst="rect">
            <a:avLst/>
          </a:prstGeom>
          <a:noFill/>
        </p:spPr>
        <p:txBody>
          <a:bodyPr wrap="square">
            <a:spAutoFit/>
          </a:bodyPr>
          <a:lstStyle/>
          <a:p>
            <a:r>
              <a:rPr kumimoji="1" lang="ja-JP" altLang="en-US" sz="2400"/>
              <a:t>→</a:t>
            </a:r>
            <a:r>
              <a:rPr kumimoji="1" lang="ja-JP" altLang="en-US" sz="2800"/>
              <a:t>評価者ドリフトの傾向を推定できていることがわかる</a:t>
            </a:r>
            <a:endParaRPr kumimoji="1" lang="en-US" altLang="ja-JP" sz="2400" dirty="0"/>
          </a:p>
        </p:txBody>
      </p:sp>
      <p:sp>
        <p:nvSpPr>
          <p:cNvPr id="4" name="正方形/長方形 3">
            <a:extLst>
              <a:ext uri="{FF2B5EF4-FFF2-40B4-BE49-F238E27FC236}">
                <a16:creationId xmlns:a16="http://schemas.microsoft.com/office/drawing/2014/main" id="{4AB2E08B-D31C-5445-9828-2620545EA3C3}"/>
              </a:ext>
            </a:extLst>
          </p:cNvPr>
          <p:cNvSpPr/>
          <p:nvPr/>
        </p:nvSpPr>
        <p:spPr>
          <a:xfrm>
            <a:off x="2459579" y="5004565"/>
            <a:ext cx="2034043" cy="341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時間区分</a:t>
            </a:r>
          </a:p>
        </p:txBody>
      </p:sp>
    </p:spTree>
    <p:extLst>
      <p:ext uri="{BB962C8B-B14F-4D97-AF65-F5344CB8AC3E}">
        <p14:creationId xmlns:p14="http://schemas.microsoft.com/office/powerpoint/2010/main" val="3130999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535DA-7E64-F141-A5B7-D1DCE42BED2D}"/>
              </a:ext>
            </a:extLst>
          </p:cNvPr>
          <p:cNvSpPr>
            <a:spLocks noGrp="1"/>
          </p:cNvSpPr>
          <p:nvPr>
            <p:ph type="title"/>
          </p:nvPr>
        </p:nvSpPr>
        <p:spPr/>
        <p:txBody>
          <a:bodyPr/>
          <a:lstStyle/>
          <a:p>
            <a:r>
              <a:rPr lang="ja-JP" altLang="en-US"/>
              <a:t>情報量規準によるモデル比較の結果</a:t>
            </a:r>
            <a:endParaRPr kumimoji="1" lang="ja-JP" altLang="en-US"/>
          </a:p>
        </p:txBody>
      </p:sp>
      <p:graphicFrame>
        <p:nvGraphicFramePr>
          <p:cNvPr id="4" name="表 4">
            <a:extLst>
              <a:ext uri="{FF2B5EF4-FFF2-40B4-BE49-F238E27FC236}">
                <a16:creationId xmlns:a16="http://schemas.microsoft.com/office/drawing/2014/main" id="{5C25F1DB-31ED-E34A-B16B-339B661E9714}"/>
              </a:ext>
            </a:extLst>
          </p:cNvPr>
          <p:cNvGraphicFramePr>
            <a:graphicFrameLocks noGrp="1"/>
          </p:cNvGraphicFramePr>
          <p:nvPr>
            <p:ph idx="1"/>
            <p:extLst>
              <p:ext uri="{D42A27DB-BD31-4B8C-83A1-F6EECF244321}">
                <p14:modId xmlns:p14="http://schemas.microsoft.com/office/powerpoint/2010/main" val="3859897025"/>
              </p:ext>
            </p:extLst>
          </p:nvPr>
        </p:nvGraphicFramePr>
        <p:xfrm>
          <a:off x="990006" y="3575610"/>
          <a:ext cx="6392487" cy="2592709"/>
        </p:xfrm>
        <a:graphic>
          <a:graphicData uri="http://schemas.openxmlformats.org/drawingml/2006/table">
            <a:tbl>
              <a:tblPr firstRow="1" bandRow="1">
                <a:tableStyleId>{5C22544A-7EE6-4342-B048-85BDC9FD1C3A}</a:tableStyleId>
              </a:tblPr>
              <a:tblGrid>
                <a:gridCol w="1039091">
                  <a:extLst>
                    <a:ext uri="{9D8B030D-6E8A-4147-A177-3AD203B41FA5}">
                      <a16:colId xmlns:a16="http://schemas.microsoft.com/office/drawing/2014/main" val="1577797759"/>
                    </a:ext>
                  </a:extLst>
                </a:gridCol>
                <a:gridCol w="1330036">
                  <a:extLst>
                    <a:ext uri="{9D8B030D-6E8A-4147-A177-3AD203B41FA5}">
                      <a16:colId xmlns:a16="http://schemas.microsoft.com/office/drawing/2014/main" val="4112219578"/>
                    </a:ext>
                  </a:extLst>
                </a:gridCol>
                <a:gridCol w="1853739">
                  <a:extLst>
                    <a:ext uri="{9D8B030D-6E8A-4147-A177-3AD203B41FA5}">
                      <a16:colId xmlns:a16="http://schemas.microsoft.com/office/drawing/2014/main" val="3362389499"/>
                    </a:ext>
                  </a:extLst>
                </a:gridCol>
                <a:gridCol w="2169621">
                  <a:extLst>
                    <a:ext uri="{9D8B030D-6E8A-4147-A177-3AD203B41FA5}">
                      <a16:colId xmlns:a16="http://schemas.microsoft.com/office/drawing/2014/main" val="2101399842"/>
                    </a:ext>
                  </a:extLst>
                </a:gridCol>
              </a:tblGrid>
              <a:tr h="370387">
                <a:tc>
                  <a:txBody>
                    <a:bodyPr/>
                    <a:lstStyle/>
                    <a:p>
                      <a:pPr algn="ctr"/>
                      <a:endParaRPr kumimoji="1" lang="ja-JP" altLang="en-US"/>
                    </a:p>
                  </a:txBody>
                  <a:tcPr/>
                </a:tc>
                <a:tc>
                  <a:txBody>
                    <a:bodyPr/>
                    <a:lstStyle/>
                    <a:p>
                      <a:pPr algn="ctr"/>
                      <a:r>
                        <a:rPr kumimoji="1" lang="ja-JP" altLang="en-US"/>
                        <a:t>時間区分数</a:t>
                      </a:r>
                    </a:p>
                  </a:txBody>
                  <a:tcPr/>
                </a:tc>
                <a:tc>
                  <a:txBody>
                    <a:bodyPr/>
                    <a:lstStyle/>
                    <a:p>
                      <a:pPr algn="ctr"/>
                      <a:r>
                        <a:rPr kumimoji="1" lang="ja-JP" altLang="en-US"/>
                        <a:t>既存モデル</a:t>
                      </a:r>
                    </a:p>
                  </a:txBody>
                  <a:tcPr/>
                </a:tc>
                <a:tc>
                  <a:txBody>
                    <a:bodyPr/>
                    <a:lstStyle/>
                    <a:p>
                      <a:pPr algn="ctr"/>
                      <a:r>
                        <a:rPr kumimoji="1" lang="ja-JP" altLang="en-US"/>
                        <a:t>提案モデル</a:t>
                      </a:r>
                    </a:p>
                  </a:txBody>
                  <a:tcPr/>
                </a:tc>
                <a:extLst>
                  <a:ext uri="{0D108BD9-81ED-4DB2-BD59-A6C34878D82A}">
                    <a16:rowId xmlns:a16="http://schemas.microsoft.com/office/drawing/2014/main" val="1792722440"/>
                  </a:ext>
                </a:extLst>
              </a:tr>
              <a:tr h="370387">
                <a:tc>
                  <a:txBody>
                    <a:bodyPr/>
                    <a:lstStyle/>
                    <a:p>
                      <a:pPr algn="ctr"/>
                      <a:r>
                        <a:rPr kumimoji="1" lang="en-US" altLang="ja-JP" dirty="0"/>
                        <a:t>WAIC</a:t>
                      </a:r>
                      <a:endParaRPr kumimoji="1" lang="ja-JP" altLang="en-US"/>
                    </a:p>
                  </a:txBody>
                  <a:tcPr/>
                </a:tc>
                <a:tc>
                  <a:txBody>
                    <a:bodyPr/>
                    <a:lstStyle/>
                    <a:p>
                      <a:pPr algn="ctr"/>
                      <a:r>
                        <a:rPr kumimoji="1" lang="en-US" altLang="ja-JP" dirty="0"/>
                        <a:t>3</a:t>
                      </a:r>
                      <a:endParaRPr kumimoji="1" lang="ja-JP" altLang="en-US"/>
                    </a:p>
                  </a:txBody>
                  <a:tcPr/>
                </a:tc>
                <a:tc>
                  <a:txBody>
                    <a:bodyPr/>
                    <a:lstStyle/>
                    <a:p>
                      <a:pPr algn="ctr"/>
                      <a:r>
                        <a:rPr kumimoji="1" lang="en-US" altLang="ja-JP" dirty="0"/>
                        <a:t>3106.633</a:t>
                      </a:r>
                      <a:endParaRPr kumimoji="1" lang="ja-JP" altLang="en-US"/>
                    </a:p>
                  </a:txBody>
                  <a:tcPr/>
                </a:tc>
                <a:tc>
                  <a:txBody>
                    <a:bodyPr/>
                    <a:lstStyle/>
                    <a:p>
                      <a:pPr algn="ctr"/>
                      <a:r>
                        <a:rPr kumimoji="1" lang="en-US" altLang="ja-JP" dirty="0">
                          <a:solidFill>
                            <a:srgbClr val="FF0000"/>
                          </a:solidFill>
                        </a:rPr>
                        <a:t>2956.466</a:t>
                      </a:r>
                      <a:endParaRPr kumimoji="1" lang="ja-JP" altLang="en-US">
                        <a:solidFill>
                          <a:srgbClr val="FF0000"/>
                        </a:solidFill>
                      </a:endParaRPr>
                    </a:p>
                  </a:txBody>
                  <a:tcPr/>
                </a:tc>
                <a:extLst>
                  <a:ext uri="{0D108BD9-81ED-4DB2-BD59-A6C34878D82A}">
                    <a16:rowId xmlns:a16="http://schemas.microsoft.com/office/drawing/2014/main" val="1818431258"/>
                  </a:ext>
                </a:extLst>
              </a:tr>
              <a:tr h="370387">
                <a:tc>
                  <a:txBody>
                    <a:bodyPr/>
                    <a:lstStyle/>
                    <a:p>
                      <a:pPr algn="ctr"/>
                      <a:endParaRPr kumimoji="1" lang="ja-JP" altLang="en-US"/>
                    </a:p>
                  </a:txBody>
                  <a:tcPr/>
                </a:tc>
                <a:tc>
                  <a:txBody>
                    <a:bodyPr/>
                    <a:lstStyle/>
                    <a:p>
                      <a:pPr algn="ctr"/>
                      <a:r>
                        <a:rPr kumimoji="1" lang="en-US" altLang="ja-JP" dirty="0"/>
                        <a:t>5</a:t>
                      </a:r>
                      <a:endParaRPr kumimoji="1" lang="ja-JP" altLang="en-US"/>
                    </a:p>
                  </a:txBody>
                  <a:tcPr/>
                </a:tc>
                <a:tc>
                  <a:txBody>
                    <a:bodyPr/>
                    <a:lstStyle/>
                    <a:p>
                      <a:pPr algn="ctr"/>
                      <a:r>
                        <a:rPr kumimoji="1" lang="en-US" altLang="ja-JP" dirty="0"/>
                        <a:t>3171.920</a:t>
                      </a:r>
                      <a:endParaRPr kumimoji="1" lang="ja-JP" altLang="en-US"/>
                    </a:p>
                  </a:txBody>
                  <a:tcPr/>
                </a:tc>
                <a:tc>
                  <a:txBody>
                    <a:bodyPr/>
                    <a:lstStyle/>
                    <a:p>
                      <a:pPr algn="ctr"/>
                      <a:r>
                        <a:rPr kumimoji="1" lang="en-US" altLang="ja-JP" dirty="0">
                          <a:solidFill>
                            <a:srgbClr val="FF0000"/>
                          </a:solidFill>
                        </a:rPr>
                        <a:t>2962.159</a:t>
                      </a:r>
                      <a:endParaRPr kumimoji="1" lang="ja-JP" altLang="en-US">
                        <a:solidFill>
                          <a:srgbClr val="FF0000"/>
                        </a:solidFill>
                      </a:endParaRPr>
                    </a:p>
                  </a:txBody>
                  <a:tcPr/>
                </a:tc>
                <a:extLst>
                  <a:ext uri="{0D108BD9-81ED-4DB2-BD59-A6C34878D82A}">
                    <a16:rowId xmlns:a16="http://schemas.microsoft.com/office/drawing/2014/main" val="2031614858"/>
                  </a:ext>
                </a:extLst>
              </a:tr>
              <a:tr h="370387">
                <a:tc>
                  <a:txBody>
                    <a:bodyPr/>
                    <a:lstStyle/>
                    <a:p>
                      <a:pPr algn="ctr"/>
                      <a:endParaRPr kumimoji="1" lang="ja-JP" altLang="en-US"/>
                    </a:p>
                  </a:txBody>
                  <a:tcPr/>
                </a:tc>
                <a:tc>
                  <a:txBody>
                    <a:bodyPr/>
                    <a:lstStyle/>
                    <a:p>
                      <a:pPr algn="ctr"/>
                      <a:r>
                        <a:rPr kumimoji="1" lang="en-US" altLang="ja-JP" dirty="0"/>
                        <a:t>10</a:t>
                      </a:r>
                      <a:endParaRPr kumimoji="1" lang="ja-JP" altLang="en-US"/>
                    </a:p>
                  </a:txBody>
                  <a:tcPr/>
                </a:tc>
                <a:tc>
                  <a:txBody>
                    <a:bodyPr/>
                    <a:lstStyle/>
                    <a:p>
                      <a:pPr algn="ctr"/>
                      <a:r>
                        <a:rPr kumimoji="1" lang="en-US" altLang="ja-JP" dirty="0"/>
                        <a:t>3296.762</a:t>
                      </a:r>
                      <a:endParaRPr kumimoji="1" lang="ja-JP" altLang="en-US"/>
                    </a:p>
                  </a:txBody>
                  <a:tcPr/>
                </a:tc>
                <a:tc>
                  <a:txBody>
                    <a:bodyPr/>
                    <a:lstStyle/>
                    <a:p>
                      <a:pPr algn="ctr"/>
                      <a:r>
                        <a:rPr kumimoji="1" lang="en-US" altLang="ja-JP" dirty="0">
                          <a:solidFill>
                            <a:srgbClr val="FF0000"/>
                          </a:solidFill>
                        </a:rPr>
                        <a:t>2961.461</a:t>
                      </a:r>
                      <a:endParaRPr kumimoji="1" lang="ja-JP" altLang="en-US">
                        <a:solidFill>
                          <a:srgbClr val="FF0000"/>
                        </a:solidFill>
                      </a:endParaRPr>
                    </a:p>
                  </a:txBody>
                  <a:tcPr/>
                </a:tc>
                <a:extLst>
                  <a:ext uri="{0D108BD9-81ED-4DB2-BD59-A6C34878D82A}">
                    <a16:rowId xmlns:a16="http://schemas.microsoft.com/office/drawing/2014/main" val="3268022677"/>
                  </a:ext>
                </a:extLst>
              </a:tr>
              <a:tr h="370387">
                <a:tc>
                  <a:txBody>
                    <a:bodyPr/>
                    <a:lstStyle/>
                    <a:p>
                      <a:pPr algn="ctr"/>
                      <a:r>
                        <a:rPr kumimoji="1" lang="en-US" altLang="ja-JP" dirty="0"/>
                        <a:t>WBIC</a:t>
                      </a:r>
                      <a:endParaRPr kumimoji="1" lang="ja-JP" altLang="en-US"/>
                    </a:p>
                  </a:txBody>
                  <a:tcPr/>
                </a:tc>
                <a:tc>
                  <a:txBody>
                    <a:bodyPr/>
                    <a:lstStyle/>
                    <a:p>
                      <a:pPr algn="ctr"/>
                      <a:r>
                        <a:rPr kumimoji="1" lang="en-US" altLang="ja-JP" dirty="0"/>
                        <a:t>3</a:t>
                      </a:r>
                      <a:endParaRPr kumimoji="1" lang="ja-JP" altLang="en-US"/>
                    </a:p>
                  </a:txBody>
                  <a:tcPr/>
                </a:tc>
                <a:tc>
                  <a:txBody>
                    <a:bodyPr/>
                    <a:lstStyle/>
                    <a:p>
                      <a:pPr algn="ctr"/>
                      <a:r>
                        <a:rPr kumimoji="1" lang="en-US" altLang="ja-JP" dirty="0"/>
                        <a:t>1825.648</a:t>
                      </a:r>
                      <a:endParaRPr kumimoji="1" lang="ja-JP" altLang="en-US"/>
                    </a:p>
                  </a:txBody>
                  <a:tcPr/>
                </a:tc>
                <a:tc>
                  <a:txBody>
                    <a:bodyPr/>
                    <a:lstStyle/>
                    <a:p>
                      <a:pPr algn="ctr"/>
                      <a:r>
                        <a:rPr kumimoji="1" lang="en-US" altLang="ja-JP" dirty="0">
                          <a:solidFill>
                            <a:srgbClr val="FF0000"/>
                          </a:solidFill>
                        </a:rPr>
                        <a:t>1808.674</a:t>
                      </a:r>
                      <a:endParaRPr kumimoji="1" lang="ja-JP" altLang="en-US">
                        <a:solidFill>
                          <a:srgbClr val="FF0000"/>
                        </a:solidFill>
                      </a:endParaRPr>
                    </a:p>
                  </a:txBody>
                  <a:tcPr/>
                </a:tc>
                <a:extLst>
                  <a:ext uri="{0D108BD9-81ED-4DB2-BD59-A6C34878D82A}">
                    <a16:rowId xmlns:a16="http://schemas.microsoft.com/office/drawing/2014/main" val="2242093626"/>
                  </a:ext>
                </a:extLst>
              </a:tr>
              <a:tr h="370387">
                <a:tc>
                  <a:txBody>
                    <a:bodyPr/>
                    <a:lstStyle/>
                    <a:p>
                      <a:pPr algn="ctr"/>
                      <a:endParaRPr kumimoji="1" lang="ja-JP" altLang="en-US"/>
                    </a:p>
                  </a:txBody>
                  <a:tcPr/>
                </a:tc>
                <a:tc>
                  <a:txBody>
                    <a:bodyPr/>
                    <a:lstStyle/>
                    <a:p>
                      <a:pPr algn="ctr"/>
                      <a:r>
                        <a:rPr kumimoji="1" lang="en-US" altLang="ja-JP" dirty="0"/>
                        <a:t>5</a:t>
                      </a:r>
                      <a:endParaRPr kumimoji="1" lang="ja-JP" altLang="en-US"/>
                    </a:p>
                  </a:txBody>
                  <a:tcPr/>
                </a:tc>
                <a:tc>
                  <a:txBody>
                    <a:bodyPr/>
                    <a:lstStyle/>
                    <a:p>
                      <a:pPr algn="ctr"/>
                      <a:r>
                        <a:rPr kumimoji="1" lang="en-US" altLang="ja-JP" dirty="0"/>
                        <a:t>1916.035</a:t>
                      </a:r>
                      <a:endParaRPr kumimoji="1" lang="ja-JP" altLang="en-US"/>
                    </a:p>
                  </a:txBody>
                  <a:tcPr/>
                </a:tc>
                <a:tc>
                  <a:txBody>
                    <a:bodyPr/>
                    <a:lstStyle/>
                    <a:p>
                      <a:pPr algn="ctr"/>
                      <a:r>
                        <a:rPr kumimoji="1" lang="en-US" altLang="ja-JP" dirty="0">
                          <a:solidFill>
                            <a:srgbClr val="FF0000"/>
                          </a:solidFill>
                        </a:rPr>
                        <a:t>1807.423</a:t>
                      </a:r>
                      <a:endParaRPr kumimoji="1" lang="ja-JP" altLang="en-US">
                        <a:solidFill>
                          <a:srgbClr val="FF0000"/>
                        </a:solidFill>
                      </a:endParaRPr>
                    </a:p>
                  </a:txBody>
                  <a:tcPr/>
                </a:tc>
                <a:extLst>
                  <a:ext uri="{0D108BD9-81ED-4DB2-BD59-A6C34878D82A}">
                    <a16:rowId xmlns:a16="http://schemas.microsoft.com/office/drawing/2014/main" val="56376039"/>
                  </a:ext>
                </a:extLst>
              </a:tr>
              <a:tr h="370387">
                <a:tc>
                  <a:txBody>
                    <a:bodyPr/>
                    <a:lstStyle/>
                    <a:p>
                      <a:pPr algn="ctr"/>
                      <a:endParaRPr kumimoji="1" lang="ja-JP" altLang="en-US"/>
                    </a:p>
                  </a:txBody>
                  <a:tcPr/>
                </a:tc>
                <a:tc>
                  <a:txBody>
                    <a:bodyPr/>
                    <a:lstStyle/>
                    <a:p>
                      <a:pPr algn="ctr"/>
                      <a:r>
                        <a:rPr kumimoji="1" lang="en-US" altLang="ja-JP" dirty="0"/>
                        <a:t>10</a:t>
                      </a:r>
                      <a:endParaRPr kumimoji="1" lang="ja-JP" altLang="en-US"/>
                    </a:p>
                  </a:txBody>
                  <a:tcPr/>
                </a:tc>
                <a:tc>
                  <a:txBody>
                    <a:bodyPr/>
                    <a:lstStyle/>
                    <a:p>
                      <a:pPr algn="ctr"/>
                      <a:r>
                        <a:rPr kumimoji="1" lang="en-US" altLang="ja-JP" dirty="0"/>
                        <a:t>2016.664</a:t>
                      </a:r>
                      <a:endParaRPr kumimoji="1" lang="ja-JP" altLang="en-US"/>
                    </a:p>
                  </a:txBody>
                  <a:tcPr/>
                </a:tc>
                <a:tc>
                  <a:txBody>
                    <a:bodyPr/>
                    <a:lstStyle/>
                    <a:p>
                      <a:pPr algn="ctr"/>
                      <a:r>
                        <a:rPr kumimoji="1" lang="en-US" altLang="ja-JP" dirty="0">
                          <a:solidFill>
                            <a:srgbClr val="FF0000"/>
                          </a:solidFill>
                        </a:rPr>
                        <a:t>1806.655</a:t>
                      </a:r>
                      <a:endParaRPr kumimoji="1" lang="ja-JP" altLang="en-US">
                        <a:solidFill>
                          <a:srgbClr val="FF0000"/>
                        </a:solidFill>
                      </a:endParaRPr>
                    </a:p>
                  </a:txBody>
                  <a:tcPr/>
                </a:tc>
                <a:extLst>
                  <a:ext uri="{0D108BD9-81ED-4DB2-BD59-A6C34878D82A}">
                    <a16:rowId xmlns:a16="http://schemas.microsoft.com/office/drawing/2014/main" val="1494997708"/>
                  </a:ext>
                </a:extLst>
              </a:tr>
            </a:tbl>
          </a:graphicData>
        </a:graphic>
      </p:graphicFrame>
      <p:sp>
        <p:nvSpPr>
          <p:cNvPr id="5" name="テキスト ボックス 4">
            <a:extLst>
              <a:ext uri="{FF2B5EF4-FFF2-40B4-BE49-F238E27FC236}">
                <a16:creationId xmlns:a16="http://schemas.microsoft.com/office/drawing/2014/main" id="{3AEFEFB1-A634-4F47-AAC2-C9FFEECFFFF9}"/>
              </a:ext>
            </a:extLst>
          </p:cNvPr>
          <p:cNvSpPr txBox="1"/>
          <p:nvPr/>
        </p:nvSpPr>
        <p:spPr>
          <a:xfrm>
            <a:off x="7606146" y="3675672"/>
            <a:ext cx="3857105" cy="1631216"/>
          </a:xfrm>
          <a:prstGeom prst="rect">
            <a:avLst/>
          </a:prstGeom>
          <a:noFill/>
        </p:spPr>
        <p:txBody>
          <a:bodyPr wrap="square" rtlCol="0">
            <a:spAutoFit/>
          </a:bodyPr>
          <a:lstStyle/>
          <a:p>
            <a:r>
              <a:rPr lang="ja-JP" altLang="en-US" sz="2000"/>
              <a:t>各時間区分数における</a:t>
            </a:r>
            <a:r>
              <a:rPr lang="en" altLang="ja-JP" sz="2000" dirty="0"/>
              <a:t>WAIC </a:t>
            </a:r>
            <a:r>
              <a:rPr lang="ja-JP" altLang="en-US" sz="2000"/>
              <a:t>と</a:t>
            </a:r>
            <a:r>
              <a:rPr lang="en" altLang="ja-JP" sz="2000" dirty="0"/>
              <a:t>WBIC</a:t>
            </a:r>
            <a:r>
              <a:rPr lang="ja-JP" altLang="en-US" sz="2000"/>
              <a:t>の最小値を比較</a:t>
            </a:r>
            <a:endParaRPr lang="en-US" altLang="ja-JP" sz="2000" dirty="0"/>
          </a:p>
          <a:p>
            <a:endParaRPr lang="en-US" altLang="ja-JP" sz="2000" dirty="0"/>
          </a:p>
          <a:p>
            <a:r>
              <a:rPr lang="ja-JP" altLang="en-US" sz="2000"/>
              <a:t>提案モデルが最適モデルとして選択されていることがわかる</a:t>
            </a:r>
            <a:endParaRPr kumimoji="1" lang="ja-JP" altLang="en-US" sz="2000"/>
          </a:p>
        </p:txBody>
      </p:sp>
      <p:sp>
        <p:nvSpPr>
          <p:cNvPr id="6" name="テキスト ボックス 5">
            <a:extLst>
              <a:ext uri="{FF2B5EF4-FFF2-40B4-BE49-F238E27FC236}">
                <a16:creationId xmlns:a16="http://schemas.microsoft.com/office/drawing/2014/main" id="{9DA14928-6C79-054A-AEA0-D5DC64935A7D}"/>
              </a:ext>
            </a:extLst>
          </p:cNvPr>
          <p:cNvSpPr txBox="1"/>
          <p:nvPr/>
        </p:nvSpPr>
        <p:spPr>
          <a:xfrm>
            <a:off x="1147156" y="1612669"/>
            <a:ext cx="9468197" cy="193899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a:t>使用した情報量規準</a:t>
            </a:r>
            <a:endParaRPr kumimoji="1" lang="en-US" altLang="ja-JP" sz="2400" dirty="0"/>
          </a:p>
          <a:p>
            <a:pPr marL="742950" lvl="1" indent="-285750">
              <a:buFont typeface="Arial" panose="020B0604020202020204" pitchFamily="34" charset="0"/>
              <a:buChar char="•"/>
            </a:pPr>
            <a:r>
              <a:rPr kumimoji="1" lang="en-US" altLang="ja-JP" sz="2400" dirty="0"/>
              <a:t>WAIC(</a:t>
            </a:r>
            <a:r>
              <a:rPr lang="en" altLang="ja-JP" dirty="0"/>
              <a:t>Widely Applicable Information Criterion</a:t>
            </a:r>
            <a:r>
              <a:rPr kumimoji="1" lang="en-US" altLang="ja-JP" sz="2400" dirty="0"/>
              <a:t>)</a:t>
            </a:r>
          </a:p>
          <a:p>
            <a:pPr marL="742950" lvl="1" indent="-285750">
              <a:buFont typeface="Arial" panose="020B0604020202020204" pitchFamily="34" charset="0"/>
              <a:buChar char="•"/>
            </a:pPr>
            <a:r>
              <a:rPr kumimoji="1" lang="en-US" altLang="ja-JP" sz="2400" dirty="0"/>
              <a:t>WBIC(</a:t>
            </a:r>
            <a:r>
              <a:rPr lang="en" altLang="ja-JP" dirty="0"/>
              <a:t>Widely Applicable Bayesian Information Criterion</a:t>
            </a:r>
            <a:r>
              <a:rPr kumimoji="1" lang="en-US" altLang="ja-JP" sz="2400" dirty="0"/>
              <a:t>)</a:t>
            </a:r>
          </a:p>
          <a:p>
            <a:pPr marL="742950" lvl="1" indent="-285750">
              <a:buFont typeface="Arial" panose="020B0604020202020204" pitchFamily="34" charset="0"/>
              <a:buChar char="•"/>
            </a:pPr>
            <a:endParaRPr kumimoji="1" lang="en-US" altLang="ja-JP" sz="2000" dirty="0"/>
          </a:p>
          <a:p>
            <a:pPr marL="285750" indent="-285750">
              <a:buFont typeface="Arial" panose="020B0604020202020204" pitchFamily="34" charset="0"/>
              <a:buChar char="•"/>
            </a:pPr>
            <a:r>
              <a:rPr kumimoji="1" lang="ja-JP" altLang="en-US" sz="2400"/>
              <a:t>どちらも，値が小さい方が適したモデルであることを示す</a:t>
            </a:r>
            <a:endParaRPr kumimoji="1" lang="en-US" altLang="ja-JP" sz="2400" dirty="0"/>
          </a:p>
        </p:txBody>
      </p:sp>
    </p:spTree>
    <p:extLst>
      <p:ext uri="{BB962C8B-B14F-4D97-AF65-F5344CB8AC3E}">
        <p14:creationId xmlns:p14="http://schemas.microsoft.com/office/powerpoint/2010/main" val="2547794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5A92BE-0BCA-794F-A404-D694D0A19309}"/>
              </a:ext>
            </a:extLst>
          </p:cNvPr>
          <p:cNvSpPr>
            <a:spLocks noGrp="1"/>
          </p:cNvSpPr>
          <p:nvPr>
            <p:ph type="title"/>
          </p:nvPr>
        </p:nvSpPr>
        <p:spPr/>
        <p:txBody>
          <a:bodyPr/>
          <a:lstStyle/>
          <a:p>
            <a:r>
              <a:rPr kumimoji="1" lang="ja-JP" altLang="en-US"/>
              <a:t>今後の課題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6B88719-E8DE-204A-ADF6-300352A4D861}"/>
                  </a:ext>
                </a:extLst>
              </p:cNvPr>
              <p:cNvSpPr>
                <a:spLocks noGrp="1"/>
              </p:cNvSpPr>
              <p:nvPr>
                <p:ph idx="1"/>
              </p:nvPr>
            </p:nvSpPr>
            <p:spPr/>
            <p:txBody>
              <a:bodyPr>
                <a:normAutofit/>
              </a:bodyPr>
              <a:lstStyle/>
              <a:p>
                <a:r>
                  <a:rPr lang="ja-JP" altLang="en-US"/>
                  <a:t>より大規模なデータを収集して，提案モデルの性能を評価する．</a:t>
                </a:r>
              </a:p>
              <a:p>
                <a:endParaRPr lang="en-US" altLang="ja-JP" dirty="0"/>
              </a:p>
              <a:p>
                <a:r>
                  <a:rPr lang="ja-JP" altLang="en-US"/>
                  <a:t>既存モデルと比べて提案モデルで採用した</a:t>
                </a:r>
                <a14:m>
                  <m:oMath xmlns:m="http://schemas.openxmlformats.org/officeDocument/2006/math">
                    <m:sSub>
                      <m:sSubPr>
                        <m:ctrlPr>
                          <a:rPr lang="en-US" altLang="ja-JP" b="0" i="1" smtClean="0">
                            <a:latin typeface="Cambria Math" panose="02040503050406030204" pitchFamily="18" charset="0"/>
                          </a:rPr>
                        </m:ctrlPr>
                      </m:sSubPr>
                      <m:e>
                        <m:r>
                          <a:rPr lang="ja-JP" altLang="en-US" i="1" smtClean="0">
                            <a:latin typeface="Cambria Math" panose="02040503050406030204" pitchFamily="18" charset="0"/>
                          </a:rPr>
                          <m:t>𝛼</m:t>
                        </m:r>
                      </m:e>
                      <m:sub>
                        <m:r>
                          <a:rPr lang="en-US" altLang="ja-JP" b="0" i="1" smtClean="0">
                            <a:latin typeface="Cambria Math" panose="02040503050406030204" pitchFamily="18" charset="0"/>
                          </a:rPr>
                          <m:t>𝑟</m:t>
                        </m:r>
                      </m:sub>
                    </m:sSub>
                  </m:oMath>
                </a14:m>
                <a:r>
                  <a:rPr lang="ja-JP" altLang="en-US"/>
                  <a:t>や</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𝑑</m:t>
                        </m:r>
                      </m:e>
                      <m:sub>
                        <m:r>
                          <a:rPr lang="en-US" altLang="ja-JP" b="0" i="1" smtClean="0">
                            <a:latin typeface="Cambria Math" panose="02040503050406030204" pitchFamily="18" charset="0"/>
                          </a:rPr>
                          <m:t>𝑟𝑘</m:t>
                        </m:r>
                      </m:sub>
                    </m:sSub>
                  </m:oMath>
                </a14:m>
                <a:r>
                  <a:rPr lang="ja-JP" altLang="en-US"/>
                  <a:t>の影響について分析を行う．</a:t>
                </a:r>
              </a:p>
              <a:p>
                <a:endParaRPr lang="en-US" altLang="ja-JP" dirty="0"/>
              </a:p>
              <a:p>
                <a:r>
                  <a:rPr lang="ja-JP" altLang="en-US"/>
                  <a:t>課題の特性も考慮できるように拡張を行う．</a:t>
                </a:r>
              </a:p>
              <a:p>
                <a:endParaRPr lang="ja-JP" altLang="en-US"/>
              </a:p>
            </p:txBody>
          </p:sp>
        </mc:Choice>
        <mc:Fallback xmlns="">
          <p:sp>
            <p:nvSpPr>
              <p:cNvPr id="3" name="コンテンツ プレースホルダー 2">
                <a:extLst>
                  <a:ext uri="{FF2B5EF4-FFF2-40B4-BE49-F238E27FC236}">
                    <a16:creationId xmlns:a16="http://schemas.microsoft.com/office/drawing/2014/main" id="{26B88719-E8DE-204A-ADF6-300352A4D861}"/>
                  </a:ext>
                </a:extLst>
              </p:cNvPr>
              <p:cNvSpPr>
                <a:spLocks noGrp="1" noRot="1" noChangeAspect="1" noMove="1" noResize="1" noEditPoints="1" noAdjustHandles="1" noChangeArrowheads="1" noChangeShapeType="1" noTextEdit="1"/>
              </p:cNvSpPr>
              <p:nvPr>
                <p:ph idx="1"/>
              </p:nvPr>
            </p:nvSpPr>
            <p:spPr>
              <a:blipFill>
                <a:blip r:embed="rId3"/>
                <a:stretch>
                  <a:fillRect l="-1086" t="-2326" r="-313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44305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5BD11-8C0E-314E-9E7B-D77F791A1FDF}"/>
              </a:ext>
            </a:extLst>
          </p:cNvPr>
          <p:cNvSpPr>
            <a:spLocks noGrp="1"/>
          </p:cNvSpPr>
          <p:nvPr>
            <p:ph type="title"/>
          </p:nvPr>
        </p:nvSpPr>
        <p:spPr/>
        <p:txBody>
          <a:bodyPr>
            <a:normAutofit/>
          </a:bodyPr>
          <a:lstStyle/>
          <a:p>
            <a:r>
              <a:rPr lang="ja-JP" altLang="en-US" sz="5400"/>
              <a:t>御静聴ありがとうございました</a:t>
            </a:r>
          </a:p>
        </p:txBody>
      </p:sp>
    </p:spTree>
    <p:extLst>
      <p:ext uri="{BB962C8B-B14F-4D97-AF65-F5344CB8AC3E}">
        <p14:creationId xmlns:p14="http://schemas.microsoft.com/office/powerpoint/2010/main" val="3037617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7D47FA-9D5D-D441-8E16-9C38911A5081}"/>
              </a:ext>
            </a:extLst>
          </p:cNvPr>
          <p:cNvSpPr>
            <a:spLocks noGrp="1"/>
          </p:cNvSpPr>
          <p:nvPr>
            <p:ph type="ctrTitle"/>
          </p:nvPr>
        </p:nvSpPr>
        <p:spPr/>
        <p:txBody>
          <a:bodyPr/>
          <a:lstStyle/>
          <a:p>
            <a:r>
              <a:rPr kumimoji="1" lang="ja-JP" altLang="en-US"/>
              <a:t>補助スライド</a:t>
            </a:r>
          </a:p>
        </p:txBody>
      </p:sp>
      <p:sp>
        <p:nvSpPr>
          <p:cNvPr id="4" name="字幕 3">
            <a:extLst>
              <a:ext uri="{FF2B5EF4-FFF2-40B4-BE49-F238E27FC236}">
                <a16:creationId xmlns:a16="http://schemas.microsoft.com/office/drawing/2014/main" id="{B22FE159-B831-D045-B297-23E4BACD2C1A}"/>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3789629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39C2B8-18BC-8845-91F0-D6B0B6822F3A}"/>
              </a:ext>
            </a:extLst>
          </p:cNvPr>
          <p:cNvSpPr>
            <a:spLocks noGrp="1"/>
          </p:cNvSpPr>
          <p:nvPr>
            <p:ph type="title"/>
          </p:nvPr>
        </p:nvSpPr>
        <p:spPr/>
        <p:txBody>
          <a:bodyPr/>
          <a:lstStyle/>
          <a:p>
            <a:r>
              <a:rPr kumimoji="1" lang="ja-JP" altLang="en-US"/>
              <a:t>シミュレーション実験：手順</a:t>
            </a:r>
          </a:p>
        </p:txBody>
      </p:sp>
      <p:sp>
        <p:nvSpPr>
          <p:cNvPr id="3" name="コンテンツ プレースホルダー 2">
            <a:extLst>
              <a:ext uri="{FF2B5EF4-FFF2-40B4-BE49-F238E27FC236}">
                <a16:creationId xmlns:a16="http://schemas.microsoft.com/office/drawing/2014/main" id="{58CCE9B5-DDBC-BD41-85C3-B4E77867B226}"/>
              </a:ext>
            </a:extLst>
          </p:cNvPr>
          <p:cNvSpPr>
            <a:spLocks noGrp="1"/>
          </p:cNvSpPr>
          <p:nvPr>
            <p:ph idx="1"/>
          </p:nvPr>
        </p:nvSpPr>
        <p:spPr/>
        <p:txBody>
          <a:bodyPr/>
          <a:lstStyle/>
          <a:p>
            <a:endParaRPr kumimoji="1" lang="en-US" altLang="ja-JP" dirty="0"/>
          </a:p>
          <a:p>
            <a:pPr marL="514350" indent="-514350">
              <a:buFont typeface="+mj-lt"/>
              <a:buAutoNum type="arabicPeriod"/>
            </a:pPr>
            <a:endParaRPr lang="en-US" altLang="ja-JP" dirty="0"/>
          </a:p>
        </p:txBody>
      </p:sp>
      <p:sp>
        <p:nvSpPr>
          <p:cNvPr id="4" name="正方形/長方形 3">
            <a:extLst>
              <a:ext uri="{FF2B5EF4-FFF2-40B4-BE49-F238E27FC236}">
                <a16:creationId xmlns:a16="http://schemas.microsoft.com/office/drawing/2014/main" id="{7D73AF81-F163-624F-A09A-5BACDF8678B3}"/>
              </a:ext>
            </a:extLst>
          </p:cNvPr>
          <p:cNvSpPr/>
          <p:nvPr/>
        </p:nvSpPr>
        <p:spPr>
          <a:xfrm>
            <a:off x="1596325" y="4169044"/>
            <a:ext cx="1782305" cy="111587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a:t>パラメータ</a:t>
            </a:r>
            <a:endParaRPr kumimoji="1" lang="en-US" altLang="ja-JP" dirty="0"/>
          </a:p>
        </p:txBody>
      </p:sp>
      <p:sp>
        <p:nvSpPr>
          <p:cNvPr id="5" name="右矢印 4">
            <a:extLst>
              <a:ext uri="{FF2B5EF4-FFF2-40B4-BE49-F238E27FC236}">
                <a16:creationId xmlns:a16="http://schemas.microsoft.com/office/drawing/2014/main" id="{522BF21F-569C-A34A-85C6-DD0BD96A75AB}"/>
              </a:ext>
            </a:extLst>
          </p:cNvPr>
          <p:cNvSpPr/>
          <p:nvPr/>
        </p:nvSpPr>
        <p:spPr>
          <a:xfrm rot="20228602">
            <a:off x="3834545" y="3510366"/>
            <a:ext cx="1100379" cy="7594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生成</a:t>
            </a:r>
            <a:endParaRPr kumimoji="1" lang="ja-JP" altLang="en-US"/>
          </a:p>
        </p:txBody>
      </p:sp>
      <p:sp>
        <p:nvSpPr>
          <p:cNvPr id="6" name="正方形/長方形 5">
            <a:extLst>
              <a:ext uri="{FF2B5EF4-FFF2-40B4-BE49-F238E27FC236}">
                <a16:creationId xmlns:a16="http://schemas.microsoft.com/office/drawing/2014/main" id="{02E0CAC5-D3A9-7E47-BEB5-36E71E3FAF58}"/>
              </a:ext>
            </a:extLst>
          </p:cNvPr>
          <p:cNvSpPr/>
          <p:nvPr/>
        </p:nvSpPr>
        <p:spPr>
          <a:xfrm>
            <a:off x="5396762" y="2801238"/>
            <a:ext cx="1484608" cy="11158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データ</a:t>
            </a:r>
          </a:p>
        </p:txBody>
      </p:sp>
      <p:sp>
        <p:nvSpPr>
          <p:cNvPr id="7" name="右矢印 6">
            <a:extLst>
              <a:ext uri="{FF2B5EF4-FFF2-40B4-BE49-F238E27FC236}">
                <a16:creationId xmlns:a16="http://schemas.microsoft.com/office/drawing/2014/main" id="{54AF5B1E-2E1C-674B-88DE-091DDF7FB0CF}"/>
              </a:ext>
            </a:extLst>
          </p:cNvPr>
          <p:cNvSpPr/>
          <p:nvPr/>
        </p:nvSpPr>
        <p:spPr>
          <a:xfrm rot="1541347">
            <a:off x="7318107" y="3538773"/>
            <a:ext cx="1152038" cy="756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推定</a:t>
            </a:r>
          </a:p>
        </p:txBody>
      </p:sp>
      <p:sp>
        <p:nvSpPr>
          <p:cNvPr id="8" name="正方形/長方形 7">
            <a:extLst>
              <a:ext uri="{FF2B5EF4-FFF2-40B4-BE49-F238E27FC236}">
                <a16:creationId xmlns:a16="http://schemas.microsoft.com/office/drawing/2014/main" id="{1B5369BA-BC22-EA44-932A-B32A7D50DB67}"/>
              </a:ext>
            </a:extLst>
          </p:cNvPr>
          <p:cNvSpPr/>
          <p:nvPr/>
        </p:nvSpPr>
        <p:spPr>
          <a:xfrm>
            <a:off x="8813370" y="4169044"/>
            <a:ext cx="1782305" cy="11158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パラメータ</a:t>
            </a:r>
          </a:p>
        </p:txBody>
      </p:sp>
      <p:sp>
        <p:nvSpPr>
          <p:cNvPr id="17" name="左右矢印 16">
            <a:extLst>
              <a:ext uri="{FF2B5EF4-FFF2-40B4-BE49-F238E27FC236}">
                <a16:creationId xmlns:a16="http://schemas.microsoft.com/office/drawing/2014/main" id="{6278A0E7-89E1-754B-986F-4668FFB4A211}"/>
              </a:ext>
            </a:extLst>
          </p:cNvPr>
          <p:cNvSpPr/>
          <p:nvPr/>
        </p:nvSpPr>
        <p:spPr>
          <a:xfrm>
            <a:off x="3861957" y="4757380"/>
            <a:ext cx="4554218" cy="557939"/>
          </a:xfrm>
          <a:prstGeom prst="leftRightArrow">
            <a:avLst/>
          </a:prstGeom>
          <a:solidFill>
            <a:schemeClr val="accent2">
              <a:lumMod val="60000"/>
              <a:lumOff val="40000"/>
            </a:schemeClr>
          </a:solidFill>
          <a:ln>
            <a:prstDash val="sysDash"/>
            <a:extLst>
              <a:ext uri="{C807C97D-BFC1-408E-A445-0C87EB9F89A2}">
                <ask:lineSketchStyleProps xmlns:ask="http://schemas.microsoft.com/office/drawing/2018/sketchyshapes">
                  <ask:type>
                    <ask:lineSketchNon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a:t>比較</a:t>
            </a:r>
          </a:p>
        </p:txBody>
      </p:sp>
      <p:sp>
        <p:nvSpPr>
          <p:cNvPr id="18" name="スマイル 17">
            <a:extLst>
              <a:ext uri="{FF2B5EF4-FFF2-40B4-BE49-F238E27FC236}">
                <a16:creationId xmlns:a16="http://schemas.microsoft.com/office/drawing/2014/main" id="{CEC9F31A-7F27-F14F-AEE7-9BE8EB66F046}"/>
              </a:ext>
            </a:extLst>
          </p:cNvPr>
          <p:cNvSpPr/>
          <p:nvPr/>
        </p:nvSpPr>
        <p:spPr>
          <a:xfrm>
            <a:off x="2030278" y="2132123"/>
            <a:ext cx="790414" cy="774916"/>
          </a:xfrm>
          <a:prstGeom prst="smileyFac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0" name="下矢印 19">
            <a:extLst>
              <a:ext uri="{FF2B5EF4-FFF2-40B4-BE49-F238E27FC236}">
                <a16:creationId xmlns:a16="http://schemas.microsoft.com/office/drawing/2014/main" id="{CBF7488D-7F78-D84E-AF83-7F7BC90FD965}"/>
              </a:ext>
            </a:extLst>
          </p:cNvPr>
          <p:cNvSpPr/>
          <p:nvPr/>
        </p:nvSpPr>
        <p:spPr>
          <a:xfrm>
            <a:off x="2030278" y="3123906"/>
            <a:ext cx="836908" cy="8773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a:t>作成</a:t>
            </a:r>
          </a:p>
        </p:txBody>
      </p:sp>
      <p:sp>
        <p:nvSpPr>
          <p:cNvPr id="21" name="正方形/長方形 20">
            <a:extLst>
              <a:ext uri="{FF2B5EF4-FFF2-40B4-BE49-F238E27FC236}">
                <a16:creationId xmlns:a16="http://schemas.microsoft.com/office/drawing/2014/main" id="{946A5C80-F7C4-CC46-A0D8-B0256297E937}"/>
              </a:ext>
            </a:extLst>
          </p:cNvPr>
          <p:cNvSpPr/>
          <p:nvPr/>
        </p:nvSpPr>
        <p:spPr>
          <a:xfrm>
            <a:off x="4855533" y="5385962"/>
            <a:ext cx="1082457" cy="46611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a:t>RMSE</a:t>
            </a:r>
            <a:endParaRPr kumimoji="1" lang="ja-JP" altLang="en-US"/>
          </a:p>
        </p:txBody>
      </p:sp>
      <p:sp>
        <p:nvSpPr>
          <p:cNvPr id="22" name="正方形/長方形 21">
            <a:extLst>
              <a:ext uri="{FF2B5EF4-FFF2-40B4-BE49-F238E27FC236}">
                <a16:creationId xmlns:a16="http://schemas.microsoft.com/office/drawing/2014/main" id="{19BF87E7-6579-9345-B307-52D0413D8092}"/>
              </a:ext>
            </a:extLst>
          </p:cNvPr>
          <p:cNvSpPr/>
          <p:nvPr/>
        </p:nvSpPr>
        <p:spPr>
          <a:xfrm>
            <a:off x="6254012" y="5382775"/>
            <a:ext cx="1082457" cy="46611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a:t>BIAS</a:t>
            </a:r>
            <a:endParaRPr kumimoji="1" lang="ja-JP" altLang="en-US"/>
          </a:p>
        </p:txBody>
      </p:sp>
      <p:sp>
        <p:nvSpPr>
          <p:cNvPr id="15" name="正方形/長方形 14">
            <a:extLst>
              <a:ext uri="{FF2B5EF4-FFF2-40B4-BE49-F238E27FC236}">
                <a16:creationId xmlns:a16="http://schemas.microsoft.com/office/drawing/2014/main" id="{995FCF62-F9B3-C646-A6D5-637623EFD8B3}"/>
              </a:ext>
            </a:extLst>
          </p:cNvPr>
          <p:cNvSpPr/>
          <p:nvPr/>
        </p:nvSpPr>
        <p:spPr>
          <a:xfrm>
            <a:off x="7466310" y="2563054"/>
            <a:ext cx="2423167" cy="744346"/>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MCMC(</a:t>
            </a:r>
            <a:r>
              <a:rPr kumimoji="1" lang="ja-JP" altLang="en-US"/>
              <a:t>マルコフ連鎖モンテカルロ法</a:t>
            </a:r>
            <a:r>
              <a:rPr kumimoji="1" lang="en-US" altLang="ja-JP" dirty="0"/>
              <a:t>)</a:t>
            </a:r>
            <a:endParaRPr kumimoji="1" lang="ja-JP" altLang="en-US"/>
          </a:p>
        </p:txBody>
      </p:sp>
      <p:cxnSp>
        <p:nvCxnSpPr>
          <p:cNvPr id="11" name="直線コネクタ 10">
            <a:extLst>
              <a:ext uri="{FF2B5EF4-FFF2-40B4-BE49-F238E27FC236}">
                <a16:creationId xmlns:a16="http://schemas.microsoft.com/office/drawing/2014/main" id="{8EEF9DA6-CF3B-B34D-92A7-DBAB9E32A4DE}"/>
              </a:ext>
            </a:extLst>
          </p:cNvPr>
          <p:cNvCxnSpPr>
            <a:stCxn id="15" idx="2"/>
          </p:cNvCxnSpPr>
          <p:nvPr/>
        </p:nvCxnSpPr>
        <p:spPr>
          <a:xfrm flipH="1">
            <a:off x="8075691" y="3307400"/>
            <a:ext cx="602203" cy="12160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02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3727CBC9-307E-364A-BCE4-564D8B3A4374}"/>
                  </a:ext>
                </a:extLst>
              </p:cNvPr>
              <p:cNvSpPr>
                <a:spLocks noGrp="1"/>
              </p:cNvSpPr>
              <p:nvPr>
                <p:ph type="title"/>
              </p:nvPr>
            </p:nvSpPr>
            <p:spPr/>
            <p: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ja-JP" altLang="en-US" i="1" smtClean="0">
                            <a:latin typeface="Cambria Math" panose="02040503050406030204" pitchFamily="18" charset="0"/>
                          </a:rPr>
                          <m:t>𝛽</m:t>
                        </m:r>
                      </m:e>
                      <m:sub>
                        <m:r>
                          <a:rPr kumimoji="1" lang="en-US" altLang="ja-JP" b="0" i="1" smtClean="0">
                            <a:latin typeface="Cambria Math" panose="02040503050406030204" pitchFamily="18" charset="0"/>
                          </a:rPr>
                          <m:t>𝑟𝑡</m:t>
                        </m:r>
                      </m:sub>
                    </m:sSub>
                  </m:oMath>
                </a14:m>
                <a:r>
                  <a:rPr kumimoji="1" lang="ja-JP" altLang="en-US"/>
                  <a:t>の事前分布</a:t>
                </a:r>
              </a:p>
            </p:txBody>
          </p:sp>
        </mc:Choice>
        <mc:Fallback xmlns="">
          <p:sp>
            <p:nvSpPr>
              <p:cNvPr id="2" name="タイトル 1">
                <a:extLst>
                  <a:ext uri="{FF2B5EF4-FFF2-40B4-BE49-F238E27FC236}">
                    <a16:creationId xmlns:a16="http://schemas.microsoft.com/office/drawing/2014/main" id="{3727CBC9-307E-364A-BCE4-564D8B3A4374}"/>
                  </a:ext>
                </a:extLst>
              </p:cNvPr>
              <p:cNvSpPr>
                <a:spLocks noGrp="1" noRot="1" noChangeAspect="1" noMove="1" noResize="1" noEditPoints="1" noAdjustHandles="1" noChangeArrowheads="1" noChangeShapeType="1" noTextEdit="1"/>
              </p:cNvSpPr>
              <p:nvPr>
                <p:ph type="title"/>
              </p:nvPr>
            </p:nvSpPr>
            <p:spPr>
              <a:blipFill>
                <a:blip r:embed="rId3"/>
                <a:stretch>
                  <a:fillRect l="-168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F78C0CF-36F6-5D47-BBE6-02FC57C6A18C}"/>
                  </a:ext>
                </a:extLst>
              </p:cNvPr>
              <p:cNvSpPr>
                <a:spLocks noGrp="1"/>
              </p:cNvSpPr>
              <p:nvPr>
                <p:ph idx="1"/>
              </p:nvPr>
            </p:nvSpPr>
            <p:spPr/>
            <p:txBody>
              <a:bodyPr/>
              <a:lstStyle/>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𝑟𝑡</m:t>
                          </m:r>
                        </m:sub>
                      </m:sSub>
                      <m:r>
                        <a:rPr lang="en-US" altLang="ja-JP">
                          <a:latin typeface="Cambria Math" panose="02040503050406030204" pitchFamily="18" charset="0"/>
                        </a:rPr>
                        <m:t>~</m:t>
                      </m:r>
                      <m:r>
                        <m:rPr>
                          <m:sty m:val="p"/>
                        </m:rPr>
                        <a:rPr lang="en-US" altLang="ja-JP">
                          <a:latin typeface="Cambria Math" panose="02040503050406030204" pitchFamily="18" charset="0"/>
                        </a:rPr>
                        <m:t>N</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l-GR"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𝑟𝑡</m:t>
                              </m:r>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r>
                            <a:rPr lang="en-US" altLang="ja-JP" i="1" smtClean="0">
                              <a:solidFill>
                                <a:srgbClr val="FF0000"/>
                              </a:solidFill>
                              <a:latin typeface="Cambria Math" panose="02040503050406030204" pitchFamily="18" charset="0"/>
                              <a:ea typeface="Cambria Math" panose="02040503050406030204" pitchFamily="18" charset="0"/>
                            </a:rPr>
                            <m:t>𝜎</m:t>
                          </m:r>
                        </m:e>
                      </m:d>
                    </m:oMath>
                  </m:oMathPara>
                </a14:m>
                <a:endParaRPr lang="en-US" altLang="ja-JP" dirty="0">
                  <a:ea typeface="Cambria Math" panose="02040503050406030204" pitchFamily="18" charset="0"/>
                </a:endParaRPr>
              </a:p>
              <a:p>
                <a:pPr marL="0" indent="0">
                  <a:buNone/>
                </a:pPr>
                <a:endParaRPr lang="en-US" altLang="ja-JP"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𝑟</m:t>
                          </m:r>
                          <m:r>
                            <a:rPr lang="en-US" altLang="ja-JP" i="1">
                              <a:latin typeface="Cambria Math" panose="02040503050406030204" pitchFamily="18" charset="0"/>
                            </a:rPr>
                            <m:t>1</m:t>
                          </m:r>
                        </m:sub>
                      </m:sSub>
                      <m:r>
                        <a:rPr lang="en-US" altLang="ja-JP">
                          <a:latin typeface="Cambria Math" panose="02040503050406030204" pitchFamily="18" charset="0"/>
                        </a:rPr>
                        <m:t>~</m:t>
                      </m:r>
                      <m:r>
                        <m:rPr>
                          <m:sty m:val="p"/>
                        </m:rPr>
                        <a:rPr lang="en-US" altLang="ja-JP">
                          <a:latin typeface="Cambria Math" panose="02040503050406030204" pitchFamily="18" charset="0"/>
                        </a:rPr>
                        <m:t>N</m:t>
                      </m:r>
                      <m:r>
                        <a:rPr lang="en-US" altLang="ja-JP">
                          <a:latin typeface="Cambria Math" panose="02040503050406030204" pitchFamily="18" charset="0"/>
                        </a:rPr>
                        <m:t>(0,1)</m:t>
                      </m:r>
                    </m:oMath>
                  </m:oMathPara>
                </a14:m>
                <a:endParaRPr kumimoji="1" lang="en-US" altLang="ja-JP" i="1" dirty="0">
                  <a:latin typeface="Cambria Math" panose="02040503050406030204" pitchFamily="18" charset="0"/>
                </a:endParaRPr>
              </a:p>
              <a:p>
                <a:pPr marL="0" indent="0">
                  <a:buNone/>
                </a:pPr>
                <a:endParaRPr kumimoji="1"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ja-JP" altLang="en-US" i="1" smtClean="0">
                          <a:solidFill>
                            <a:srgbClr val="FF0000"/>
                          </a:solidFill>
                          <a:latin typeface="Cambria Math" panose="02040503050406030204" pitchFamily="18" charset="0"/>
                        </a:rPr>
                        <m:t>𝜎</m:t>
                      </m:r>
                      <m:r>
                        <a:rPr kumimoji="1" lang="en-US" altLang="ja-JP" b="0" i="1" smtClean="0">
                          <a:solidFill>
                            <a:srgbClr val="FF0000"/>
                          </a:solidFill>
                          <a:latin typeface="Cambria Math" panose="02040503050406030204" pitchFamily="18" charset="0"/>
                        </a:rPr>
                        <m:t>~</m:t>
                      </m:r>
                      <m:r>
                        <m:rPr>
                          <m:nor/>
                        </m:rPr>
                        <a:rPr kumimoji="1" lang="en-US" altLang="ja-JP" b="0" i="0" smtClean="0">
                          <a:solidFill>
                            <a:srgbClr val="FF0000"/>
                          </a:solidFill>
                          <a:latin typeface="Cambria Math" panose="02040503050406030204" pitchFamily="18" charset="0"/>
                        </a:rPr>
                        <m:t>LN</m:t>
                      </m:r>
                      <m:r>
                        <m:rPr>
                          <m:nor/>
                        </m:rPr>
                        <a:rPr kumimoji="1" lang="en-US" altLang="ja-JP" b="0" i="0" smtClean="0">
                          <a:solidFill>
                            <a:srgbClr val="FF0000"/>
                          </a:solidFill>
                          <a:latin typeface="Cambria Math" panose="02040503050406030204" pitchFamily="18" charset="0"/>
                        </a:rPr>
                        <m:t>(−3,0)</m:t>
                      </m:r>
                    </m:oMath>
                  </m:oMathPara>
                </a14:m>
                <a:endParaRPr kumimoji="1" lang="ja-JP" altLang="en-US">
                  <a:solidFill>
                    <a:srgbClr val="FF0000"/>
                  </a:solidFill>
                </a:endParaRPr>
              </a:p>
            </p:txBody>
          </p:sp>
        </mc:Choice>
        <mc:Fallback>
          <p:sp>
            <p:nvSpPr>
              <p:cNvPr id="3" name="コンテンツ プレースホルダー 2">
                <a:extLst>
                  <a:ext uri="{FF2B5EF4-FFF2-40B4-BE49-F238E27FC236}">
                    <a16:creationId xmlns:a16="http://schemas.microsoft.com/office/drawing/2014/main" id="{2F78C0CF-36F6-5D47-BBE6-02FC57C6A18C}"/>
                  </a:ext>
                </a:extLst>
              </p:cNvPr>
              <p:cNvSpPr>
                <a:spLocks noGrp="1" noRot="1" noChangeAspect="1" noMove="1" noResize="1" noEditPoints="1" noAdjustHandles="1" noChangeArrowheads="1" noChangeShapeType="1" noTextEdit="1"/>
              </p:cNvSpPr>
              <p:nvPr>
                <p:ph idx="1"/>
              </p:nvPr>
            </p:nvSpPr>
            <p:spPr>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58321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BCD1BA-84A7-BE49-B534-73C1473A22E4}"/>
              </a:ext>
            </a:extLst>
          </p:cNvPr>
          <p:cNvSpPr>
            <a:spLocks noGrp="1"/>
          </p:cNvSpPr>
          <p:nvPr>
            <p:ph type="title"/>
          </p:nvPr>
        </p:nvSpPr>
        <p:spPr/>
        <p:txBody>
          <a:bodyPr/>
          <a:lstStyle/>
          <a:p>
            <a:r>
              <a:rPr kumimoji="1" lang="ja-JP" altLang="en-US"/>
              <a:t>はじめに</a:t>
            </a:r>
          </a:p>
        </p:txBody>
      </p:sp>
      <p:sp>
        <p:nvSpPr>
          <p:cNvPr id="3" name="コンテンツ プレースホルダー 2">
            <a:extLst>
              <a:ext uri="{FF2B5EF4-FFF2-40B4-BE49-F238E27FC236}">
                <a16:creationId xmlns:a16="http://schemas.microsoft.com/office/drawing/2014/main" id="{3B715AD4-C8F3-F644-80C9-586FD6432A23}"/>
              </a:ext>
            </a:extLst>
          </p:cNvPr>
          <p:cNvSpPr>
            <a:spLocks noGrp="1"/>
          </p:cNvSpPr>
          <p:nvPr>
            <p:ph idx="1"/>
          </p:nvPr>
        </p:nvSpPr>
        <p:spPr/>
        <p:txBody>
          <a:bodyPr>
            <a:normAutofit fontScale="70000" lnSpcReduction="20000"/>
          </a:bodyPr>
          <a:lstStyle/>
          <a:p>
            <a:pPr marL="0" indent="0">
              <a:lnSpc>
                <a:spcPct val="120000"/>
              </a:lnSpc>
              <a:buNone/>
            </a:pPr>
            <a:r>
              <a:rPr lang="ja-JP" altLang="en-US"/>
              <a:t>近年，大学入試や資格試験，教育評価などの場において，</a:t>
            </a:r>
            <a:r>
              <a:rPr lang="ja-JP" altLang="en-US" b="1"/>
              <a:t>パフォーマンス評価</a:t>
            </a:r>
            <a:r>
              <a:rPr lang="ja-JP" altLang="en-US"/>
              <a:t>は重要な役割を果たしている．</a:t>
            </a:r>
            <a:endParaRPr lang="en-US" altLang="ja-JP" dirty="0"/>
          </a:p>
          <a:p>
            <a:endParaRPr lang="en-US" altLang="ja-JP" dirty="0"/>
          </a:p>
          <a:p>
            <a:pPr marL="0" indent="0">
              <a:buNone/>
            </a:pPr>
            <a:r>
              <a:rPr lang="ja-JP" altLang="en-US"/>
              <a:t>パフォーマンス評価の採点に</a:t>
            </a:r>
            <a:r>
              <a:rPr lang="ja-JP" altLang="en-US" b="1"/>
              <a:t>偏り</a:t>
            </a:r>
            <a:r>
              <a:rPr lang="ja-JP" altLang="en-US"/>
              <a:t>が生じる原因</a:t>
            </a:r>
            <a:endParaRPr lang="en-US" altLang="ja-JP" dirty="0"/>
          </a:p>
          <a:p>
            <a:endParaRPr lang="en-US" altLang="ja-JP" dirty="0"/>
          </a:p>
          <a:p>
            <a:pPr marL="514350" indent="-514350">
              <a:buFont typeface="+mj-lt"/>
              <a:buAutoNum type="arabicPeriod"/>
            </a:pPr>
            <a:r>
              <a:rPr lang="ja-JP" altLang="en-US"/>
              <a:t>評価者の一貫性の違い</a:t>
            </a:r>
            <a:endParaRPr lang="en-US" altLang="ja-JP" dirty="0"/>
          </a:p>
          <a:p>
            <a:pPr marL="514350" indent="-514350">
              <a:buFont typeface="+mj-lt"/>
              <a:buAutoNum type="arabicPeriod"/>
            </a:pPr>
            <a:r>
              <a:rPr lang="ja-JP" altLang="en-US"/>
              <a:t>評価者の厳しさの違い</a:t>
            </a:r>
            <a:endParaRPr lang="en-US" altLang="ja-JP" dirty="0"/>
          </a:p>
          <a:p>
            <a:pPr marL="514350" indent="-514350">
              <a:buFont typeface="+mj-lt"/>
              <a:buAutoNum type="arabicPeriod"/>
            </a:pPr>
            <a:r>
              <a:rPr lang="ja-JP" altLang="en-US"/>
              <a:t>評価者の各得点の使用傾向の違い</a:t>
            </a:r>
            <a:endParaRPr lang="en-US" altLang="ja-JP" dirty="0"/>
          </a:p>
          <a:p>
            <a:pPr marL="0" indent="0">
              <a:buNone/>
            </a:pPr>
            <a:r>
              <a:rPr lang="ja-JP" altLang="en-US"/>
              <a:t>　　　　　　　　　　　　　　　　　など</a:t>
            </a:r>
            <a:r>
              <a:rPr lang="en-US" altLang="ja-JP" dirty="0"/>
              <a:t>...</a:t>
            </a:r>
          </a:p>
          <a:p>
            <a:pPr marL="0" indent="0">
              <a:lnSpc>
                <a:spcPct val="120000"/>
              </a:lnSpc>
              <a:buNone/>
            </a:pPr>
            <a:endParaRPr lang="en-US" altLang="ja-JP" dirty="0"/>
          </a:p>
          <a:p>
            <a:pPr marL="0" indent="0">
              <a:lnSpc>
                <a:spcPct val="120000"/>
              </a:lnSpc>
              <a:buNone/>
            </a:pPr>
            <a:r>
              <a:rPr lang="ja-JP" altLang="en-US"/>
              <a:t>この問題を解決するために</a:t>
            </a:r>
            <a:r>
              <a:rPr lang="ja-JP" altLang="en-US" b="1">
                <a:solidFill>
                  <a:srgbClr val="FF0000"/>
                </a:solidFill>
              </a:rPr>
              <a:t>項目反応理論</a:t>
            </a:r>
            <a:r>
              <a:rPr lang="en-US" altLang="ja-JP" b="1" dirty="0">
                <a:solidFill>
                  <a:srgbClr val="FF0000"/>
                </a:solidFill>
              </a:rPr>
              <a:t>(</a:t>
            </a:r>
            <a:r>
              <a:rPr lang="en" altLang="ja-JP" b="1" dirty="0">
                <a:solidFill>
                  <a:srgbClr val="FF0000"/>
                </a:solidFill>
              </a:rPr>
              <a:t>Item response </a:t>
            </a:r>
            <a:r>
              <a:rPr lang="en" altLang="ja-JP" b="1" dirty="0" err="1">
                <a:solidFill>
                  <a:srgbClr val="FF0000"/>
                </a:solidFill>
              </a:rPr>
              <a:t>theory:IRT</a:t>
            </a:r>
            <a:r>
              <a:rPr lang="en" altLang="ja-JP" b="1" dirty="0">
                <a:solidFill>
                  <a:srgbClr val="FF0000"/>
                </a:solidFill>
              </a:rPr>
              <a:t>)</a:t>
            </a:r>
            <a:r>
              <a:rPr lang="ja-JP" altLang="en-US"/>
              <a:t>と呼ばれる数理モデルの利用が近年注目されている．</a:t>
            </a:r>
          </a:p>
          <a:p>
            <a:endParaRPr kumimoji="1" lang="ja-JP" altLang="en-US"/>
          </a:p>
        </p:txBody>
      </p:sp>
      <p:sp>
        <p:nvSpPr>
          <p:cNvPr id="5" name="右矢印 4">
            <a:extLst>
              <a:ext uri="{FF2B5EF4-FFF2-40B4-BE49-F238E27FC236}">
                <a16:creationId xmlns:a16="http://schemas.microsoft.com/office/drawing/2014/main" id="{34F5F815-D10C-E541-996C-C2198BD3F906}"/>
              </a:ext>
            </a:extLst>
          </p:cNvPr>
          <p:cNvSpPr/>
          <p:nvPr/>
        </p:nvSpPr>
        <p:spPr>
          <a:xfrm>
            <a:off x="6256962" y="4003143"/>
            <a:ext cx="729465" cy="3184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E435CE3-830C-8243-8243-4BBDB688FA9C}"/>
              </a:ext>
            </a:extLst>
          </p:cNvPr>
          <p:cNvSpPr txBox="1"/>
          <p:nvPr/>
        </p:nvSpPr>
        <p:spPr>
          <a:xfrm>
            <a:off x="7212886" y="3746893"/>
            <a:ext cx="3914454" cy="830997"/>
          </a:xfrm>
          <a:prstGeom prst="rect">
            <a:avLst/>
          </a:prstGeom>
          <a:noFill/>
        </p:spPr>
        <p:txBody>
          <a:bodyPr wrap="square" rtlCol="0">
            <a:spAutoFit/>
          </a:bodyPr>
          <a:lstStyle/>
          <a:p>
            <a:r>
              <a:rPr lang="ja-JP" altLang="en-US" sz="2400"/>
              <a:t>受検者の能力測定の</a:t>
            </a:r>
            <a:endParaRPr lang="en-US" altLang="ja-JP" sz="2400" dirty="0"/>
          </a:p>
          <a:p>
            <a:r>
              <a:rPr lang="ja-JP" altLang="en-US" sz="2400"/>
              <a:t>信頼性が低下</a:t>
            </a:r>
          </a:p>
        </p:txBody>
      </p:sp>
    </p:spTree>
    <p:extLst>
      <p:ext uri="{BB962C8B-B14F-4D97-AF65-F5344CB8AC3E}">
        <p14:creationId xmlns:p14="http://schemas.microsoft.com/office/powerpoint/2010/main" val="284938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BA285D-4C28-1648-AECF-D57195645B71}"/>
              </a:ext>
            </a:extLst>
          </p:cNvPr>
          <p:cNvSpPr>
            <a:spLocks noGrp="1"/>
          </p:cNvSpPr>
          <p:nvPr>
            <p:ph type="title"/>
          </p:nvPr>
        </p:nvSpPr>
        <p:spPr/>
        <p:txBody>
          <a:bodyPr/>
          <a:lstStyle/>
          <a:p>
            <a:r>
              <a:rPr kumimoji="1" lang="ja-JP" altLang="en-US"/>
              <a:t>パラメータ数</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6069A6A-4A84-F841-84EC-339A69F97205}"/>
                  </a:ext>
                </a:extLst>
              </p:cNvPr>
              <p:cNvSpPr>
                <a:spLocks noGrp="1"/>
              </p:cNvSpPr>
              <p:nvPr>
                <p:ph idx="1"/>
              </p:nvPr>
            </p:nvSpPr>
            <p:spPr/>
            <p:txBody>
              <a:bodyPr/>
              <a:lstStyle/>
              <a:p>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𝛼</m:t>
                        </m:r>
                      </m:e>
                      <m:sub>
                        <m:r>
                          <a:rPr kumimoji="1" lang="en-US" altLang="ja-JP" b="0" i="1" smtClean="0">
                            <a:latin typeface="Cambria Math" panose="02040503050406030204" pitchFamily="18" charset="0"/>
                            <a:ea typeface="Cambria Math" panose="02040503050406030204" pitchFamily="18" charset="0"/>
                          </a:rPr>
                          <m:t>𝑟</m:t>
                        </m:r>
                      </m:sub>
                    </m:sSub>
                  </m:oMath>
                </a14:m>
                <a:r>
                  <a:rPr kumimoji="1" lang="ja-JP" altLang="en-US" b="0" dirty="0">
                    <a:latin typeface="+mj-ea"/>
                    <a:ea typeface="+mj-ea"/>
                  </a:rPr>
                  <a:t>　</a:t>
                </a:r>
                <a:r>
                  <a:rPr kumimoji="1" lang="en-US" altLang="ja-JP" b="0" dirty="0">
                    <a:latin typeface="+mj-ea"/>
                    <a:ea typeface="+mj-ea"/>
                  </a:rPr>
                  <a:t>  </a:t>
                </a:r>
              </a:p>
              <a:p>
                <a:pPr lvl="1">
                  <a:buFont typeface="Wingdings" pitchFamily="2" charset="2"/>
                  <a:buChar char="Ø"/>
                </a:pPr>
                <a:r>
                  <a:rPr kumimoji="1" lang="ja-JP" altLang="en-US" b="0" dirty="0">
                    <a:latin typeface="+mj-ea"/>
                    <a:ea typeface="+mj-ea"/>
                  </a:rPr>
                  <a:t>評価者数</a:t>
                </a:r>
                <a:endParaRPr kumimoji="1" lang="en-US" altLang="ja-JP" b="0" dirty="0">
                  <a:latin typeface="+mj-ea"/>
                  <a:ea typeface="+mj-ea"/>
                </a:endParaRPr>
              </a:p>
              <a:p>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𝜃</m:t>
                        </m:r>
                      </m:e>
                      <m:sub>
                        <m:r>
                          <a:rPr kumimoji="1" lang="en-US" altLang="ja-JP" b="0" i="1" smtClean="0">
                            <a:latin typeface="Cambria Math" panose="02040503050406030204" pitchFamily="18" charset="0"/>
                            <a:ea typeface="Cambria Math" panose="02040503050406030204" pitchFamily="18" charset="0"/>
                          </a:rPr>
                          <m:t>𝑗</m:t>
                        </m:r>
                      </m:sub>
                    </m:sSub>
                  </m:oMath>
                </a14:m>
                <a:r>
                  <a:rPr kumimoji="1" lang="ja-JP" altLang="en-US" b="0" dirty="0">
                    <a:latin typeface="+mj-ea"/>
                    <a:ea typeface="+mj-ea"/>
                  </a:rPr>
                  <a:t>　</a:t>
                </a:r>
                <a:r>
                  <a:rPr kumimoji="1" lang="en-US" altLang="ja-JP" b="0" dirty="0">
                    <a:latin typeface="+mj-ea"/>
                    <a:ea typeface="+mj-ea"/>
                  </a:rPr>
                  <a:t>  </a:t>
                </a:r>
              </a:p>
              <a:p>
                <a:pPr lvl="1">
                  <a:buFont typeface="Wingdings" pitchFamily="2" charset="2"/>
                  <a:buChar char="Ø"/>
                </a:pPr>
                <a:r>
                  <a:rPr kumimoji="1" lang="ja-JP" altLang="en-US" b="0" dirty="0">
                    <a:latin typeface="+mj-ea"/>
                    <a:ea typeface="+mj-ea"/>
                  </a:rPr>
                  <a:t>受検者数</a:t>
                </a:r>
                <a:endParaRPr kumimoji="1" lang="en-US" altLang="ja-JP" b="0" dirty="0">
                  <a:latin typeface="+mj-ea"/>
                  <a:ea typeface="+mj-ea"/>
                </a:endParaRPr>
              </a:p>
              <a:p>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𝛽</m:t>
                        </m:r>
                      </m:e>
                      <m:sub>
                        <m:r>
                          <a:rPr kumimoji="1" lang="en-US" altLang="ja-JP" b="0" i="1" smtClean="0">
                            <a:latin typeface="Cambria Math" panose="02040503050406030204" pitchFamily="18" charset="0"/>
                            <a:ea typeface="Cambria Math" panose="02040503050406030204" pitchFamily="18" charset="0"/>
                          </a:rPr>
                          <m:t>𝑟𝑡</m:t>
                        </m:r>
                      </m:sub>
                    </m:sSub>
                  </m:oMath>
                </a14:m>
                <a:r>
                  <a:rPr kumimoji="1" lang="ja-JP" altLang="en-US" b="0">
                    <a:latin typeface="+mj-ea"/>
                    <a:ea typeface="+mj-ea"/>
                  </a:rPr>
                  <a:t>　</a:t>
                </a:r>
                <a:endParaRPr kumimoji="1" lang="en-US" altLang="ja-JP" b="0" dirty="0">
                  <a:latin typeface="+mj-ea"/>
                  <a:ea typeface="+mj-ea"/>
                </a:endParaRPr>
              </a:p>
              <a:p>
                <a:pPr lvl="1">
                  <a:buFont typeface="Wingdings" pitchFamily="2" charset="2"/>
                  <a:buChar char="Ø"/>
                </a:pPr>
                <a:r>
                  <a:rPr kumimoji="1" lang="ja-JP" altLang="en-US" b="0">
                    <a:latin typeface="+mj-ea"/>
                    <a:ea typeface="+mj-ea"/>
                  </a:rPr>
                  <a:t>評価者数</a:t>
                </a:r>
                <a14:m>
                  <m:oMath xmlns:m="http://schemas.openxmlformats.org/officeDocument/2006/math">
                    <m:r>
                      <a:rPr kumimoji="1" lang="en-US" altLang="ja-JP" b="0" i="1" smtClean="0">
                        <a:latin typeface="+mj-ea"/>
                        <a:ea typeface="+mj-ea"/>
                      </a:rPr>
                      <m:t>×</m:t>
                    </m:r>
                  </m:oMath>
                </a14:m>
                <a:r>
                  <a:rPr kumimoji="1" lang="ja-JP" altLang="en-US" b="0" dirty="0">
                    <a:latin typeface="+mj-ea"/>
                    <a:ea typeface="+mj-ea"/>
                  </a:rPr>
                  <a:t>時間区分数</a:t>
                </a:r>
                <a:endParaRPr kumimoji="1" lang="en-US" altLang="ja-JP" b="0" dirty="0">
                  <a:latin typeface="+mj-ea"/>
                  <a:ea typeface="+mj-ea"/>
                </a:endParaRPr>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𝑟𝑘</m:t>
                        </m:r>
                      </m:sub>
                    </m:sSub>
                  </m:oMath>
                </a14:m>
                <a:r>
                  <a:rPr kumimoji="1" lang="ja-JP" altLang="en-US" dirty="0">
                    <a:latin typeface="+mj-ea"/>
                    <a:ea typeface="+mj-ea"/>
                  </a:rPr>
                  <a:t>　</a:t>
                </a:r>
                <a:endParaRPr kumimoji="1" lang="en-US" altLang="ja-JP" dirty="0">
                  <a:latin typeface="+mj-ea"/>
                  <a:ea typeface="+mj-ea"/>
                </a:endParaRPr>
              </a:p>
              <a:p>
                <a:pPr lvl="1">
                  <a:buFont typeface="Wingdings" pitchFamily="2" charset="2"/>
                  <a:buChar char="Ø"/>
                </a:pPr>
                <a:r>
                  <a:rPr kumimoji="1" lang="ja-JP" altLang="en-US" dirty="0">
                    <a:latin typeface="+mj-ea"/>
                    <a:ea typeface="+mj-ea"/>
                  </a:rPr>
                  <a:t>評価者数</a:t>
                </a:r>
                <a14:m>
                  <m:oMath xmlns:m="http://schemas.openxmlformats.org/officeDocument/2006/math">
                    <m:r>
                      <a:rPr kumimoji="1" lang="en-US" altLang="ja-JP" i="1" dirty="0" smtClean="0">
                        <a:latin typeface="+mj-ea"/>
                        <a:ea typeface="+mj-ea"/>
                      </a:rPr>
                      <m:t>×</m:t>
                    </m:r>
                  </m:oMath>
                </a14:m>
                <a:r>
                  <a:rPr kumimoji="1" lang="ja-JP" altLang="en-US">
                    <a:latin typeface="+mj-ea"/>
                    <a:ea typeface="+mj-ea"/>
                  </a:rPr>
                  <a:t>スコアの数</a:t>
                </a:r>
                <a:endParaRPr kumimoji="1" lang="en-US" altLang="ja-JP" dirty="0">
                  <a:latin typeface="+mj-ea"/>
                  <a:ea typeface="+mj-ea"/>
                </a:endParaRPr>
              </a:p>
            </p:txBody>
          </p:sp>
        </mc:Choice>
        <mc:Fallback>
          <p:sp>
            <p:nvSpPr>
              <p:cNvPr id="3" name="コンテンツ プレースホルダー 2">
                <a:extLst>
                  <a:ext uri="{FF2B5EF4-FFF2-40B4-BE49-F238E27FC236}">
                    <a16:creationId xmlns:a16="http://schemas.microsoft.com/office/drawing/2014/main" id="{26069A6A-4A84-F841-84EC-339A69F97205}"/>
                  </a:ext>
                </a:extLst>
              </p:cNvPr>
              <p:cNvSpPr>
                <a:spLocks noGrp="1" noRot="1" noChangeAspect="1" noMove="1" noResize="1" noEditPoints="1" noAdjustHandles="1" noChangeArrowheads="1" noChangeShapeType="1" noTextEdit="1"/>
              </p:cNvSpPr>
              <p:nvPr>
                <p:ph idx="1"/>
              </p:nvPr>
            </p:nvSpPr>
            <p:spPr>
              <a:blipFill>
                <a:blip r:embed="rId3"/>
                <a:stretch>
                  <a:fillRect l="-1086" t="-174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BB940C70-6167-944F-B369-148A0CFCCED3}"/>
                  </a:ext>
                </a:extLst>
              </p:cNvPr>
              <p:cNvSpPr txBox="1"/>
              <p:nvPr/>
            </p:nvSpPr>
            <p:spPr>
              <a:xfrm>
                <a:off x="7025640" y="2958737"/>
                <a:ext cx="3668486"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a:t>例えば</a:t>
                </a:r>
                <a:endParaRPr kumimoji="1" lang="en-US" altLang="ja-JP" dirty="0"/>
              </a:p>
              <a:p>
                <a:pPr marL="285750" indent="-285750">
                  <a:buFont typeface="Arial" panose="020B0604020202020204" pitchFamily="34" charset="0"/>
                  <a:buChar char="•"/>
                </a:pPr>
                <a:r>
                  <a:rPr kumimoji="1" lang="ja-JP" altLang="en-US"/>
                  <a:t>評価者数</a:t>
                </a:r>
                <a:r>
                  <a:rPr kumimoji="1" lang="en-US" altLang="ja-JP" dirty="0"/>
                  <a:t>=15</a:t>
                </a:r>
              </a:p>
              <a:p>
                <a:pPr marL="285750" indent="-285750">
                  <a:buFont typeface="Arial" panose="020B0604020202020204" pitchFamily="34" charset="0"/>
                  <a:buChar char="•"/>
                </a:pPr>
                <a:r>
                  <a:rPr kumimoji="1" lang="ja-JP" altLang="en-US"/>
                  <a:t>受検者数</a:t>
                </a:r>
                <a:r>
                  <a:rPr kumimoji="1" lang="en-US" altLang="ja-JP" dirty="0"/>
                  <a:t>=100</a:t>
                </a:r>
              </a:p>
              <a:p>
                <a:pPr marL="285750" indent="-285750">
                  <a:buFont typeface="Arial" panose="020B0604020202020204" pitchFamily="34" charset="0"/>
                  <a:buChar char="•"/>
                </a:pPr>
                <a:r>
                  <a:rPr kumimoji="1" lang="ja-JP" altLang="en-US"/>
                  <a:t>時間区分数</a:t>
                </a:r>
                <a:r>
                  <a:rPr kumimoji="1" lang="en-US" altLang="ja-JP" dirty="0"/>
                  <a:t>=5</a:t>
                </a:r>
              </a:p>
              <a:p>
                <a:pPr marL="285750" indent="-285750">
                  <a:buFont typeface="Arial" panose="020B0604020202020204" pitchFamily="34" charset="0"/>
                  <a:buChar char="•"/>
                </a:pPr>
                <a:r>
                  <a:rPr kumimoji="1" lang="ja-JP" altLang="en-US"/>
                  <a:t>スコアの数</a:t>
                </a:r>
                <a:r>
                  <a:rPr kumimoji="1" lang="en-US" altLang="ja-JP" dirty="0"/>
                  <a:t>=5</a:t>
                </a:r>
              </a:p>
              <a:p>
                <a:r>
                  <a:rPr kumimoji="1" lang="ja-JP" altLang="en-US"/>
                  <a:t>の場合</a:t>
                </a:r>
                <a:endParaRPr kumimoji="1" lang="en-US" altLang="ja-JP" dirty="0"/>
              </a:p>
              <a:p>
                <a14:m>
                  <m:oMath xmlns:m="http://schemas.openxmlformats.org/officeDocument/2006/math">
                    <m:r>
                      <a:rPr kumimoji="1" lang="en-US" altLang="ja-JP" i="1" dirty="0" smtClean="0">
                        <a:latin typeface="Cambria Math" panose="02040503050406030204" pitchFamily="18" charset="0"/>
                      </a:rPr>
                      <m:t>15+100+15</m:t>
                    </m:r>
                    <m:r>
                      <a:rPr kumimoji="1" lang="en-US" altLang="ja-JP" i="1" dirty="0" smtClean="0">
                        <a:latin typeface="Cambria Math" panose="02040503050406030204" pitchFamily="18" charset="0"/>
                        <a:ea typeface="Cambria Math" panose="02040503050406030204" pitchFamily="18" charset="0"/>
                      </a:rPr>
                      <m:t>×</m:t>
                    </m:r>
                    <m:r>
                      <a:rPr kumimoji="1" lang="en-US" altLang="ja-JP" i="1" dirty="0" smtClean="0">
                        <a:latin typeface="Cambria Math" panose="02040503050406030204" pitchFamily="18" charset="0"/>
                      </a:rPr>
                      <m:t>5+15</m:t>
                    </m:r>
                    <m:r>
                      <a:rPr kumimoji="1" lang="en-US" altLang="ja-JP" i="1" dirty="0" smtClean="0">
                        <a:latin typeface="Cambria Math" panose="02040503050406030204" pitchFamily="18" charset="0"/>
                        <a:ea typeface="Cambria Math" panose="02040503050406030204" pitchFamily="18" charset="0"/>
                      </a:rPr>
                      <m:t>×</m:t>
                    </m:r>
                    <m:r>
                      <a:rPr kumimoji="1" lang="en-US" altLang="ja-JP" i="1" dirty="0" smtClean="0">
                        <a:latin typeface="Cambria Math" panose="02040503050406030204" pitchFamily="18" charset="0"/>
                      </a:rPr>
                      <m:t>5=265</m:t>
                    </m:r>
                  </m:oMath>
                </a14:m>
                <a:r>
                  <a:rPr kumimoji="1" lang="ja-JP" altLang="en-US"/>
                  <a:t>個</a:t>
                </a:r>
                <a:endParaRPr kumimoji="1" lang="en-US" altLang="ja-JP" dirty="0"/>
              </a:p>
              <a:p>
                <a:r>
                  <a:rPr kumimoji="1" lang="ja-JP" altLang="en-US"/>
                  <a:t>のパラメータが存在する</a:t>
                </a:r>
              </a:p>
            </p:txBody>
          </p:sp>
        </mc:Choice>
        <mc:Fallback>
          <p:sp>
            <p:nvSpPr>
              <p:cNvPr id="4" name="テキスト ボックス 3">
                <a:extLst>
                  <a:ext uri="{FF2B5EF4-FFF2-40B4-BE49-F238E27FC236}">
                    <a16:creationId xmlns:a16="http://schemas.microsoft.com/office/drawing/2014/main" id="{BB940C70-6167-944F-B369-148A0CFCCED3}"/>
                  </a:ext>
                </a:extLst>
              </p:cNvPr>
              <p:cNvSpPr txBox="1">
                <a:spLocks noRot="1" noChangeAspect="1" noMove="1" noResize="1" noEditPoints="1" noAdjustHandles="1" noChangeArrowheads="1" noChangeShapeType="1" noTextEdit="1"/>
              </p:cNvSpPr>
              <p:nvPr/>
            </p:nvSpPr>
            <p:spPr>
              <a:xfrm>
                <a:off x="7025640" y="2958737"/>
                <a:ext cx="3668486" cy="2308324"/>
              </a:xfrm>
              <a:prstGeom prst="rect">
                <a:avLst/>
              </a:prstGeom>
              <a:blipFill>
                <a:blip r:embed="rId4"/>
                <a:stretch>
                  <a:fillRect l="-1031" t="-1087" r="-344" b="-271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11112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1C3BE5-DB72-A94F-BF30-E3218BAB4B29}"/>
              </a:ext>
            </a:extLst>
          </p:cNvPr>
          <p:cNvSpPr>
            <a:spLocks noGrp="1"/>
          </p:cNvSpPr>
          <p:nvPr>
            <p:ph type="title"/>
          </p:nvPr>
        </p:nvSpPr>
        <p:spPr/>
        <p:txBody>
          <a:bodyPr/>
          <a:lstStyle/>
          <a:p>
            <a:r>
              <a:rPr kumimoji="1" lang="ja-JP" altLang="en-US"/>
              <a:t>各パラメータの事前分布</a:t>
            </a:r>
          </a:p>
        </p:txBody>
      </p:sp>
      <p:sp>
        <p:nvSpPr>
          <p:cNvPr id="3" name="コンテンツ プレースホルダー 2">
            <a:extLst>
              <a:ext uri="{FF2B5EF4-FFF2-40B4-BE49-F238E27FC236}">
                <a16:creationId xmlns:a16="http://schemas.microsoft.com/office/drawing/2014/main" id="{EC988E41-ED43-4E45-BACC-F6507B186587}"/>
              </a:ext>
            </a:extLst>
          </p:cNvPr>
          <p:cNvSpPr>
            <a:spLocks noGrp="1"/>
          </p:cNvSpPr>
          <p:nvPr>
            <p:ph idx="1"/>
          </p:nvPr>
        </p:nvSpPr>
        <p:spPr/>
        <p:txBody>
          <a:bodyPr/>
          <a:lstStyle/>
          <a:p>
            <a:r>
              <a:rPr kumimoji="1" lang="ja-JP" altLang="en-US"/>
              <a:t>予稿見てください</a:t>
            </a:r>
          </a:p>
        </p:txBody>
      </p:sp>
    </p:spTree>
    <p:extLst>
      <p:ext uri="{BB962C8B-B14F-4D97-AF65-F5344CB8AC3E}">
        <p14:creationId xmlns:p14="http://schemas.microsoft.com/office/powerpoint/2010/main" val="2529173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4CC0C1-C4CE-2847-AAD8-BA1217DC73B3}"/>
              </a:ext>
            </a:extLst>
          </p:cNvPr>
          <p:cNvSpPr>
            <a:spLocks noGrp="1"/>
          </p:cNvSpPr>
          <p:nvPr>
            <p:ph type="title"/>
          </p:nvPr>
        </p:nvSpPr>
        <p:spPr/>
        <p:txBody>
          <a:bodyPr/>
          <a:lstStyle/>
          <a:p>
            <a:r>
              <a:rPr kumimoji="1" lang="ja-JP" altLang="en-US"/>
              <a:t>パラメータ推定手法</a:t>
            </a:r>
          </a:p>
        </p:txBody>
      </p:sp>
      <p:sp>
        <p:nvSpPr>
          <p:cNvPr id="3" name="コンテンツ プレースホルダー 2">
            <a:extLst>
              <a:ext uri="{FF2B5EF4-FFF2-40B4-BE49-F238E27FC236}">
                <a16:creationId xmlns:a16="http://schemas.microsoft.com/office/drawing/2014/main" id="{80ADDB4F-063F-0647-B344-13EF1953DF5C}"/>
              </a:ext>
            </a:extLst>
          </p:cNvPr>
          <p:cNvSpPr>
            <a:spLocks noGrp="1"/>
          </p:cNvSpPr>
          <p:nvPr>
            <p:ph idx="1"/>
          </p:nvPr>
        </p:nvSpPr>
        <p:spPr/>
        <p:txBody>
          <a:bodyPr/>
          <a:lstStyle/>
          <a:p>
            <a:r>
              <a:rPr lang="ja-JP" altLang="en-US"/>
              <a:t>マルコフ連鎖モンテカルロ法（</a:t>
            </a:r>
            <a:r>
              <a:rPr lang="en" altLang="ja-JP" dirty="0"/>
              <a:t>MCMC</a:t>
            </a:r>
            <a:r>
              <a:rPr lang="ja-JP" altLang="en"/>
              <a:t>）</a:t>
            </a:r>
            <a:r>
              <a:rPr lang="ja-JP" altLang="en-US"/>
              <a:t>によるベイズ推定（</a:t>
            </a:r>
            <a:r>
              <a:rPr lang="en" altLang="ja-JP" dirty="0"/>
              <a:t>Expected A Posteriori</a:t>
            </a:r>
            <a:r>
              <a:rPr lang="ja-JP" altLang="en-US"/>
              <a:t>法を採⽤）</a:t>
            </a:r>
            <a:endParaRPr lang="en-US" altLang="ja-JP" dirty="0"/>
          </a:p>
          <a:p>
            <a:endParaRPr lang="ja-JP" altLang="en-US"/>
          </a:p>
          <a:p>
            <a:r>
              <a:rPr lang="ja-JP" altLang="en-US"/>
              <a:t>ハミルトニアン</a:t>
            </a:r>
            <a:r>
              <a:rPr lang="en" altLang="ja-JP" dirty="0"/>
              <a:t>MCMC</a:t>
            </a:r>
            <a:r>
              <a:rPr lang="ja-JP" altLang="en-US"/>
              <a:t>アルゴリズムの⼀種である</a:t>
            </a:r>
            <a:r>
              <a:rPr lang="en" altLang="ja-JP" dirty="0"/>
              <a:t>No-U-turn sampler</a:t>
            </a:r>
            <a:r>
              <a:rPr lang="ja-JP" altLang="en-US"/>
              <a:t>アルゴリズムを利⽤</a:t>
            </a:r>
            <a:endParaRPr lang="en-US" altLang="ja-JP" dirty="0"/>
          </a:p>
          <a:p>
            <a:endParaRPr lang="ja-JP" altLang="en-US"/>
          </a:p>
          <a:p>
            <a:r>
              <a:rPr lang="ja-JP" altLang="en-US"/>
              <a:t>実装には</a:t>
            </a:r>
            <a:r>
              <a:rPr lang="en-US" altLang="ja-JP" dirty="0"/>
              <a:t>R</a:t>
            </a:r>
            <a:r>
              <a:rPr lang="en" altLang="ja-JP" dirty="0"/>
              <a:t>stan</a:t>
            </a:r>
            <a:r>
              <a:rPr lang="ja-JP" altLang="en-US"/>
              <a:t>を利⽤</a:t>
            </a:r>
            <a:endParaRPr lang="en-US" altLang="ja-JP" dirty="0"/>
          </a:p>
          <a:p>
            <a:pPr marL="0" indent="0">
              <a:buNone/>
            </a:pPr>
            <a:r>
              <a:rPr lang="en-US" altLang="ja-JP" sz="2000" dirty="0"/>
              <a:t> </a:t>
            </a:r>
            <a:r>
              <a:rPr lang="en" altLang="ja-JP" sz="2000" dirty="0">
                <a:latin typeface="+mn-ea"/>
              </a:rPr>
              <a:t>(S.D. Team et al.(2018) “</a:t>
            </a:r>
            <a:r>
              <a:rPr lang="en" altLang="ja-JP" sz="2000" dirty="0" err="1">
                <a:latin typeface="+mn-ea"/>
              </a:rPr>
              <a:t>Rstan</a:t>
            </a:r>
            <a:r>
              <a:rPr lang="en" altLang="ja-JP" sz="2000" dirty="0">
                <a:latin typeface="+mn-ea"/>
              </a:rPr>
              <a:t>: the r interface to stan. r package version 2.17. 3”)</a:t>
            </a:r>
            <a:endParaRPr lang="ja-JP" altLang="en-US" sz="2000"/>
          </a:p>
          <a:p>
            <a:endParaRPr kumimoji="1" lang="ja-JP" altLang="en-US"/>
          </a:p>
        </p:txBody>
      </p:sp>
    </p:spTree>
    <p:extLst>
      <p:ext uri="{BB962C8B-B14F-4D97-AF65-F5344CB8AC3E}">
        <p14:creationId xmlns:p14="http://schemas.microsoft.com/office/powerpoint/2010/main" val="1348604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E790F8-222B-D94A-B578-411862211E2C}"/>
              </a:ext>
            </a:extLst>
          </p:cNvPr>
          <p:cNvSpPr>
            <a:spLocks noGrp="1"/>
          </p:cNvSpPr>
          <p:nvPr>
            <p:ph type="title"/>
          </p:nvPr>
        </p:nvSpPr>
        <p:spPr/>
        <p:txBody>
          <a:bodyPr/>
          <a:lstStyle/>
          <a:p>
            <a:r>
              <a:rPr kumimoji="1" lang="en-US" altLang="ja-JP" dirty="0"/>
              <a:t>RMSE</a:t>
            </a:r>
            <a:r>
              <a:rPr kumimoji="1" lang="ja-JP" altLang="en-US"/>
              <a:t>とは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E4D43FF-AAB2-1144-B1BF-99D119D9174E}"/>
                  </a:ext>
                </a:extLst>
              </p:cNvPr>
              <p:cNvSpPr>
                <a:spLocks noGrp="1"/>
              </p:cNvSpPr>
              <p:nvPr>
                <p:ph idx="1"/>
              </p:nvPr>
            </p:nvSpPr>
            <p:spPr/>
            <p:txBody>
              <a:bodyPr/>
              <a:lstStyle/>
              <a:p>
                <a:r>
                  <a:rPr lang="en" altLang="ja-JP" dirty="0"/>
                  <a:t>Root Mean Square Error</a:t>
                </a:r>
                <a:r>
                  <a:rPr lang="ja-JP" altLang="en"/>
                  <a:t>（</a:t>
                </a:r>
                <a:r>
                  <a:rPr lang="ja-JP" altLang="en-US"/>
                  <a:t>二乗平均平方根誤差）の略で、回帰モデルの最も一般的な性能指標</a:t>
                </a:r>
                <a:endParaRPr lang="en-US" altLang="ja-JP" dirty="0"/>
              </a:p>
              <a:p>
                <a:r>
                  <a:rPr lang="en-US" altLang="ja-JP" dirty="0"/>
                  <a:t>RMSE</a:t>
                </a:r>
                <a:r>
                  <a:rPr lang="ja-JP" altLang="en-US"/>
                  <a:t>を求める式</a:t>
                </a:r>
                <a:endParaRPr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n-US" altLang="ja-JP" i="1" dirty="0">
                          <a:latin typeface="Cambria Math" panose="02040503050406030204" pitchFamily="18" charset="0"/>
                        </a:rPr>
                        <m:t>RMSE</m:t>
                      </m:r>
                      <m:r>
                        <a:rPr lang="ja-JP" altLang="en-US" i="1" dirty="0" smtClean="0">
                          <a:latin typeface="Cambria Math" panose="02040503050406030204" pitchFamily="18" charset="0"/>
                        </a:rPr>
                        <m:t>＝</m:t>
                      </m:r>
                      <m:rad>
                        <m:radPr>
                          <m:degHide m:val="on"/>
                          <m:ctrlPr>
                            <a:rPr lang="ja-JP" altLang="en-US" i="1" dirty="0" smtClean="0">
                              <a:latin typeface="Cambria Math" panose="02040503050406030204" pitchFamily="18" charset="0"/>
                            </a:rPr>
                          </m:ctrlPr>
                        </m:radPr>
                        <m:deg/>
                        <m:e>
                          <m:f>
                            <m:fPr>
                              <m:ctrlPr>
                                <a:rPr lang="en-US" altLang="ja-JP" i="1" dirty="0" smtClean="0">
                                  <a:latin typeface="Cambria Math" panose="02040503050406030204" pitchFamily="18" charset="0"/>
                                </a:rPr>
                              </m:ctrlPr>
                            </m:fPr>
                            <m:num>
                              <m:r>
                                <a:rPr lang="en-US" altLang="ja-JP" b="0" i="1" dirty="0" smtClean="0">
                                  <a:latin typeface="Cambria Math" panose="02040503050406030204" pitchFamily="18" charset="0"/>
                                </a:rPr>
                                <m:t>1</m:t>
                              </m:r>
                            </m:num>
                            <m:den>
                              <m:r>
                                <a:rPr lang="en-US" altLang="ja-JP" b="0" i="1" dirty="0" smtClean="0">
                                  <a:latin typeface="Cambria Math" panose="02040503050406030204" pitchFamily="18" charset="0"/>
                                </a:rPr>
                                <m:t>𝑛</m:t>
                              </m:r>
                            </m:den>
                          </m:f>
                          <m:nary>
                            <m:naryPr>
                              <m:chr m:val="∑"/>
                              <m:ctrlPr>
                                <a:rPr lang="en-US" altLang="ja-JP" i="1" dirty="0" smtClean="0">
                                  <a:latin typeface="Cambria Math" panose="02040503050406030204" pitchFamily="18" charset="0"/>
                                </a:rPr>
                              </m:ctrlPr>
                            </m:naryPr>
                            <m:sub>
                              <m:r>
                                <m:rPr>
                                  <m:brk m:alnAt="23"/>
                                </m:rPr>
                                <a:rPr lang="en-US" altLang="ja-JP" b="0" i="1" dirty="0" smtClean="0">
                                  <a:latin typeface="Cambria Math" panose="02040503050406030204" pitchFamily="18" charset="0"/>
                                </a:rPr>
                                <m:t>𝑖</m:t>
                              </m:r>
                              <m:r>
                                <a:rPr lang="en-US" altLang="ja-JP" b="0" i="1" dirty="0" smtClean="0">
                                  <a:latin typeface="Cambria Math" panose="02040503050406030204" pitchFamily="18" charset="0"/>
                                </a:rPr>
                                <m:t>=1</m:t>
                              </m:r>
                            </m:sub>
                            <m:sup>
                              <m:r>
                                <a:rPr lang="en-US" altLang="ja-JP" b="0" i="1" dirty="0" smtClean="0">
                                  <a:latin typeface="Cambria Math" panose="02040503050406030204" pitchFamily="18" charset="0"/>
                                </a:rPr>
                                <m:t>𝑛</m:t>
                              </m:r>
                            </m:sup>
                            <m:e>
                              <m:sSup>
                                <m:sSupPr>
                                  <m:ctrlPr>
                                    <a:rPr lang="en-US" altLang="ja-JP" b="0" i="1" dirty="0" smtClean="0">
                                      <a:latin typeface="Cambria Math" panose="02040503050406030204" pitchFamily="18" charset="0"/>
                                    </a:rPr>
                                  </m:ctrlPr>
                                </m:sSupPr>
                                <m:e>
                                  <m:d>
                                    <m:dPr>
                                      <m:ctrlPr>
                                        <a:rPr lang="en-US" altLang="ja-JP" b="0" i="1" dirty="0" smtClean="0">
                                          <a:latin typeface="Cambria Math" panose="02040503050406030204" pitchFamily="18" charset="0"/>
                                        </a:rPr>
                                      </m:ctrlPr>
                                    </m:dPr>
                                    <m:e>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r>
                                        <a:rPr lang="en-US" altLang="ja-JP" b="0" i="1" dirty="0" smtClean="0">
                                          <a:latin typeface="Cambria Math" panose="02040503050406030204" pitchFamily="18" charset="0"/>
                                        </a:rPr>
                                        <m:t>−</m:t>
                                      </m:r>
                                      <m:acc>
                                        <m:accPr>
                                          <m:chr m:val="̂"/>
                                          <m:ctrlPr>
                                            <a:rPr lang="en-US" altLang="ja-JP" b="0" i="1" dirty="0" smtClean="0">
                                              <a:latin typeface="Cambria Math" panose="02040503050406030204" pitchFamily="18" charset="0"/>
                                            </a:rPr>
                                          </m:ctrlPr>
                                        </m:accPr>
                                        <m:e>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e>
                                      </m:acc>
                                    </m:e>
                                  </m:d>
                                </m:e>
                                <m:sup>
                                  <m:r>
                                    <a:rPr lang="en-US" altLang="ja-JP" b="0" i="1" dirty="0" smtClean="0">
                                      <a:latin typeface="Cambria Math" panose="02040503050406030204" pitchFamily="18" charset="0"/>
                                    </a:rPr>
                                    <m:t>2</m:t>
                                  </m:r>
                                </m:sup>
                              </m:sSup>
                            </m:e>
                          </m:nary>
                        </m:e>
                      </m:rad>
                    </m:oMath>
                  </m:oMathPara>
                </a14:m>
                <a:endParaRPr lang="en-US" altLang="ja-JP" dirty="0"/>
              </a:p>
              <a:p>
                <a:pPr marL="0" indent="0">
                  <a:buNone/>
                </a:pPr>
                <a:endParaRPr lang="en-US" altLang="ja-JP" sz="1200" dirty="0"/>
              </a:p>
              <a:p>
                <a:r>
                  <a:rPr lang="ja-JP" altLang="en-US" sz="2400"/>
                  <a:t>実際の値と予測値のズレが小さければ小さいほど、当てはまりの良いモデルだと言える．そのための指標が</a:t>
                </a:r>
                <a:r>
                  <a:rPr lang="en" altLang="ja-JP" sz="2400" dirty="0">
                    <a:solidFill>
                      <a:srgbClr val="FF0000"/>
                    </a:solidFill>
                  </a:rPr>
                  <a:t>RMSE</a:t>
                </a:r>
                <a:endParaRPr lang="en-US" altLang="ja-JP" sz="2400" dirty="0">
                  <a:solidFill>
                    <a:srgbClr val="FF0000"/>
                  </a:solidFill>
                </a:endParaRPr>
              </a:p>
            </p:txBody>
          </p:sp>
        </mc:Choice>
        <mc:Fallback xmlns="">
          <p:sp>
            <p:nvSpPr>
              <p:cNvPr id="3" name="コンテンツ プレースホルダー 2">
                <a:extLst>
                  <a:ext uri="{FF2B5EF4-FFF2-40B4-BE49-F238E27FC236}">
                    <a16:creationId xmlns:a16="http://schemas.microsoft.com/office/drawing/2014/main" id="{2E4D43FF-AAB2-1144-B1BF-99D119D9174E}"/>
                  </a:ext>
                </a:extLst>
              </p:cNvPr>
              <p:cNvSpPr>
                <a:spLocks noGrp="1" noRot="1" noChangeAspect="1" noMove="1" noResize="1" noEditPoints="1" noAdjustHandles="1" noChangeArrowheads="1" noChangeShapeType="1" noTextEdit="1"/>
              </p:cNvSpPr>
              <p:nvPr>
                <p:ph idx="1"/>
              </p:nvPr>
            </p:nvSpPr>
            <p:spPr>
              <a:blipFill>
                <a:blip r:embed="rId2"/>
                <a:stretch>
                  <a:fillRect l="-1086" t="-2326" r="-483" b="-988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77625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B11574-31F6-EC49-AD71-F53E1B8CD617}"/>
              </a:ext>
            </a:extLst>
          </p:cNvPr>
          <p:cNvSpPr>
            <a:spLocks noGrp="1"/>
          </p:cNvSpPr>
          <p:nvPr>
            <p:ph type="title"/>
          </p:nvPr>
        </p:nvSpPr>
        <p:spPr/>
        <p:txBody>
          <a:bodyPr/>
          <a:lstStyle/>
          <a:p>
            <a:r>
              <a:rPr kumimoji="1" lang="en-US" altLang="ja-JP" dirty="0"/>
              <a:t>BIAS</a:t>
            </a:r>
            <a:r>
              <a:rPr kumimoji="1" lang="ja-JP" altLang="en-US"/>
              <a:t>とは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954D23-8DF2-C041-977B-7B8002A61FC4}"/>
                  </a:ext>
                </a:extLst>
              </p:cNvPr>
              <p:cNvSpPr>
                <a:spLocks noGrp="1"/>
              </p:cNvSpPr>
              <p:nvPr>
                <p:ph idx="1"/>
              </p:nvPr>
            </p:nvSpPr>
            <p:spPr/>
            <p:txBody>
              <a:bodyPr/>
              <a:lstStyle/>
              <a:p>
                <a:r>
                  <a:rPr kumimoji="1" lang="ja-JP" altLang="en-US"/>
                  <a:t>パラメータの真値と推定値の差に偏りがないかを調べる</a:t>
                </a:r>
                <a:endParaRPr kumimoji="1" lang="en-US" altLang="ja-JP" dirty="0"/>
              </a:p>
              <a:p>
                <a:r>
                  <a:rPr kumimoji="1" lang="en-US" altLang="ja-JP" dirty="0"/>
                  <a:t>BIAS</a:t>
                </a:r>
                <a:r>
                  <a:rPr kumimoji="1" lang="ja-JP" altLang="en-US"/>
                  <a:t>を求める式</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n-US" altLang="ja-JP" i="1" dirty="0">
                          <a:latin typeface="Cambria Math" panose="02040503050406030204" pitchFamily="18" charset="0"/>
                        </a:rPr>
                        <m:t>BIAS</m:t>
                      </m:r>
                      <m:r>
                        <a:rPr lang="en-US" altLang="ja-JP" b="0" i="1" dirty="0" smtClean="0">
                          <a:latin typeface="Cambria Math" panose="02040503050406030204" pitchFamily="18" charset="0"/>
                        </a:rPr>
                        <m:t>=</m:t>
                      </m:r>
                      <m:f>
                        <m:fPr>
                          <m:ctrlPr>
                            <a:rPr lang="en-US" altLang="ja-JP" b="0" i="1" dirty="0" smtClean="0">
                              <a:latin typeface="Cambria Math" panose="02040503050406030204" pitchFamily="18" charset="0"/>
                            </a:rPr>
                          </m:ctrlPr>
                        </m:fPr>
                        <m:num>
                          <m:r>
                            <a:rPr lang="en-US" altLang="ja-JP" b="0" i="1" dirty="0" smtClean="0">
                              <a:latin typeface="Cambria Math" panose="02040503050406030204" pitchFamily="18" charset="0"/>
                            </a:rPr>
                            <m:t>1</m:t>
                          </m:r>
                        </m:num>
                        <m:den>
                          <m:r>
                            <a:rPr lang="en-US" altLang="ja-JP" b="0" i="1" dirty="0" smtClean="0">
                              <a:latin typeface="Cambria Math" panose="02040503050406030204" pitchFamily="18" charset="0"/>
                            </a:rPr>
                            <m:t>𝑛</m:t>
                          </m:r>
                        </m:den>
                      </m:f>
                      <m:nary>
                        <m:naryPr>
                          <m:chr m:val="∑"/>
                          <m:ctrlPr>
                            <a:rPr lang="en-US" altLang="ja-JP" b="0" i="1" dirty="0" smtClean="0">
                              <a:latin typeface="Cambria Math" panose="02040503050406030204" pitchFamily="18" charset="0"/>
                            </a:rPr>
                          </m:ctrlPr>
                        </m:naryPr>
                        <m:sub>
                          <m:r>
                            <m:rPr>
                              <m:brk m:alnAt="23"/>
                            </m:rPr>
                            <a:rPr lang="en-US" altLang="ja-JP" b="0" i="1" dirty="0" smtClean="0">
                              <a:latin typeface="Cambria Math" panose="02040503050406030204" pitchFamily="18" charset="0"/>
                            </a:rPr>
                            <m:t>𝑖</m:t>
                          </m:r>
                          <m:r>
                            <a:rPr lang="en-US" altLang="ja-JP" b="0" i="1" dirty="0" smtClean="0">
                              <a:latin typeface="Cambria Math" panose="02040503050406030204" pitchFamily="18" charset="0"/>
                            </a:rPr>
                            <m:t>=1</m:t>
                          </m:r>
                        </m:sub>
                        <m:sup>
                          <m:r>
                            <a:rPr lang="en-US" altLang="ja-JP" b="0" i="1" dirty="0" smtClean="0">
                              <a:latin typeface="Cambria Math" panose="02040503050406030204" pitchFamily="18" charset="0"/>
                            </a:rPr>
                            <m:t>𝑛</m:t>
                          </m:r>
                        </m:sup>
                        <m:e>
                          <m:r>
                            <a:rPr lang="en-US" altLang="ja-JP" b="0" i="1" dirty="0" smtClean="0">
                              <a:latin typeface="Cambria Math" panose="02040503050406030204" pitchFamily="18" charset="0"/>
                            </a:rPr>
                            <m:t>(</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r>
                            <a:rPr lang="en-US" altLang="ja-JP" b="0" i="1" dirty="0" smtClean="0">
                              <a:latin typeface="Cambria Math" panose="02040503050406030204" pitchFamily="18" charset="0"/>
                            </a:rPr>
                            <m:t>−</m:t>
                          </m:r>
                          <m:acc>
                            <m:accPr>
                              <m:chr m:val="̂"/>
                              <m:ctrlPr>
                                <a:rPr lang="en-US" altLang="ja-JP" b="0" i="1" dirty="0" smtClean="0">
                                  <a:latin typeface="Cambria Math" panose="02040503050406030204" pitchFamily="18" charset="0"/>
                                </a:rPr>
                              </m:ctrlPr>
                            </m:accPr>
                            <m:e>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e>
                          </m:acc>
                          <m:r>
                            <a:rPr lang="en-US" altLang="ja-JP" b="0" i="1" dirty="0" smtClean="0">
                              <a:latin typeface="Cambria Math" panose="02040503050406030204" pitchFamily="18" charset="0"/>
                            </a:rPr>
                            <m:t>)</m:t>
                          </m:r>
                        </m:e>
                      </m:nary>
                    </m:oMath>
                  </m:oMathPara>
                </a14:m>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FB954D23-8DF2-C041-977B-7B8002A61FC4}"/>
                  </a:ext>
                </a:extLst>
              </p:cNvPr>
              <p:cNvSpPr>
                <a:spLocks noGrp="1" noRot="1" noChangeAspect="1" noMove="1" noResize="1" noEditPoints="1" noAdjustHandles="1" noChangeArrowheads="1" noChangeShapeType="1" noTextEdit="1"/>
              </p:cNvSpPr>
              <p:nvPr>
                <p:ph idx="1"/>
              </p:nvPr>
            </p:nvSpPr>
            <p:spPr>
              <a:blipFill>
                <a:blip r:embed="rId2"/>
                <a:stretch>
                  <a:fillRect l="-1086" t="-1308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06394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897D2-DB9D-FA46-B9F1-82DE64C76B19}"/>
              </a:ext>
            </a:extLst>
          </p:cNvPr>
          <p:cNvSpPr>
            <a:spLocks noGrp="1"/>
          </p:cNvSpPr>
          <p:nvPr>
            <p:ph type="title"/>
          </p:nvPr>
        </p:nvSpPr>
        <p:spPr/>
        <p:txBody>
          <a:bodyPr/>
          <a:lstStyle/>
          <a:p>
            <a:r>
              <a:rPr lang="en-US" altLang="ja-JP" dirty="0"/>
              <a:t>WAIC</a:t>
            </a:r>
            <a:r>
              <a:rPr lang="ja-JP" altLang="en-US"/>
              <a:t>・</a:t>
            </a:r>
            <a:r>
              <a:rPr lang="en-US" altLang="ja-JP" dirty="0"/>
              <a:t>WBIC</a:t>
            </a:r>
            <a:r>
              <a:rPr lang="ja-JP" altLang="en-US"/>
              <a:t>とは</a:t>
            </a:r>
            <a:endParaRPr kumimoji="1" lang="ja-JP" altLang="en-US"/>
          </a:p>
        </p:txBody>
      </p:sp>
      <p:sp>
        <p:nvSpPr>
          <p:cNvPr id="3" name="コンテンツ プレースホルダー 2">
            <a:extLst>
              <a:ext uri="{FF2B5EF4-FFF2-40B4-BE49-F238E27FC236}">
                <a16:creationId xmlns:a16="http://schemas.microsoft.com/office/drawing/2014/main" id="{7998A750-6159-5643-BA07-10C35EE923DF}"/>
              </a:ext>
            </a:extLst>
          </p:cNvPr>
          <p:cNvSpPr>
            <a:spLocks noGrp="1"/>
          </p:cNvSpPr>
          <p:nvPr>
            <p:ph idx="1"/>
          </p:nvPr>
        </p:nvSpPr>
        <p:spPr/>
        <p:txBody>
          <a:bodyPr/>
          <a:lstStyle/>
          <a:p>
            <a:r>
              <a:rPr kumimoji="1" lang="en-US" altLang="ja-JP" dirty="0"/>
              <a:t>WAIC</a:t>
            </a:r>
            <a:r>
              <a:rPr kumimoji="1" lang="ja-JP" altLang="en-US"/>
              <a:t>：将来予測されるデータの誤差が小さい方が良いモデルとする指標</a:t>
            </a:r>
            <a:endParaRPr kumimoji="1" lang="en-US" altLang="ja-JP" dirty="0"/>
          </a:p>
          <a:p>
            <a:pPr marL="0" indent="0">
              <a:buNone/>
            </a:pPr>
            <a:endParaRPr kumimoji="1" lang="en-US" altLang="ja-JP" dirty="0"/>
          </a:p>
          <a:p>
            <a:r>
              <a:rPr lang="en-US" altLang="ja-JP" dirty="0"/>
              <a:t>WBIC</a:t>
            </a:r>
            <a:r>
              <a:rPr lang="ja-JP" altLang="en-US"/>
              <a:t>：データを生成した真のモデルに近いモデルを良いモデルとする指標</a:t>
            </a:r>
            <a:endParaRPr lang="en-US" altLang="ja-JP" dirty="0"/>
          </a:p>
        </p:txBody>
      </p:sp>
    </p:spTree>
    <p:extLst>
      <p:ext uri="{BB962C8B-B14F-4D97-AF65-F5344CB8AC3E}">
        <p14:creationId xmlns:p14="http://schemas.microsoft.com/office/powerpoint/2010/main" val="1438078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5BA623-002E-3C4A-BD1E-E68B555A1AC8}"/>
              </a:ext>
            </a:extLst>
          </p:cNvPr>
          <p:cNvSpPr>
            <a:spLocks noGrp="1"/>
          </p:cNvSpPr>
          <p:nvPr>
            <p:ph type="title"/>
          </p:nvPr>
        </p:nvSpPr>
        <p:spPr/>
        <p:txBody>
          <a:bodyPr/>
          <a:lstStyle/>
          <a:p>
            <a:r>
              <a:rPr kumimoji="1" lang="ja-JP" altLang="en-US"/>
              <a:t>評価者特性を考慮した</a:t>
            </a:r>
            <a:br>
              <a:rPr kumimoji="1" lang="en-US" altLang="ja-JP" dirty="0"/>
            </a:br>
            <a:r>
              <a:rPr kumimoji="1" lang="ja-JP" altLang="en-US"/>
              <a:t>項目反応理論モデル</a:t>
            </a:r>
          </a:p>
        </p:txBody>
      </p:sp>
      <p:sp>
        <p:nvSpPr>
          <p:cNvPr id="3" name="コンテンツ プレースホルダー 2">
            <a:extLst>
              <a:ext uri="{FF2B5EF4-FFF2-40B4-BE49-F238E27FC236}">
                <a16:creationId xmlns:a16="http://schemas.microsoft.com/office/drawing/2014/main" id="{BA46C7B2-7641-3C45-BADB-16F457C84258}"/>
              </a:ext>
            </a:extLst>
          </p:cNvPr>
          <p:cNvSpPr>
            <a:spLocks noGrp="1"/>
          </p:cNvSpPr>
          <p:nvPr>
            <p:ph idx="1"/>
          </p:nvPr>
        </p:nvSpPr>
        <p:spPr/>
        <p:txBody>
          <a:bodyPr>
            <a:normAutofit fontScale="85000" lnSpcReduction="20000"/>
          </a:bodyPr>
          <a:lstStyle/>
          <a:p>
            <a:r>
              <a:rPr lang="en" altLang="ja-JP" dirty="0"/>
              <a:t>J. M. Linacre(1989) “Many-facet Rasch Measurement”</a:t>
            </a:r>
          </a:p>
          <a:p>
            <a:r>
              <a:rPr lang="en" altLang="ja-JP" dirty="0"/>
              <a:t>R. J. Patz and B.W. Junker(1999) “Applications and extensions of MCMC in IRT: Multiple item types, missing data, and rated responses” Journal of educational and behavioral statistics</a:t>
            </a:r>
          </a:p>
          <a:p>
            <a:r>
              <a:rPr lang="en" altLang="ja-JP" dirty="0"/>
              <a:t>L. T. DeCarlo, Y. Kim &amp; M. S. Johnson (2011) “A Hierarchical Rater Model for Constructed Responses, with a Signal Detection Rater Model” Journal of Educational Measurement.</a:t>
            </a:r>
          </a:p>
          <a:p>
            <a:r>
              <a:rPr lang="en" altLang="ja-JP" dirty="0"/>
              <a:t>M. </a:t>
            </a:r>
            <a:r>
              <a:rPr lang="en" altLang="ja-JP" dirty="0" err="1"/>
              <a:t>Uto</a:t>
            </a:r>
            <a:r>
              <a:rPr lang="en" altLang="ja-JP" dirty="0"/>
              <a:t> and M. Ueno (2016) “Item response theory for peer assessment” IEEE Transactions on Learning Technologies.</a:t>
            </a:r>
          </a:p>
          <a:p>
            <a:r>
              <a:rPr lang="en" altLang="ja-JP" dirty="0"/>
              <a:t>H. J. Shin, S. Rabe-</a:t>
            </a:r>
            <a:r>
              <a:rPr lang="en" altLang="ja-JP" dirty="0" err="1"/>
              <a:t>Hesketh</a:t>
            </a:r>
            <a:r>
              <a:rPr lang="en" altLang="ja-JP" dirty="0"/>
              <a:t> &amp; M. Wilson (2019) “Trifactor Models for Multiple-Ratings Data” Multivariate Behavioral Research</a:t>
            </a:r>
          </a:p>
          <a:p>
            <a:r>
              <a:rPr lang="en-US" altLang="ja-JP" dirty="0">
                <a:solidFill>
                  <a:srgbClr val="FF0000"/>
                </a:solidFill>
              </a:rPr>
              <a:t>M. </a:t>
            </a:r>
            <a:r>
              <a:rPr lang="en-US" altLang="ja-JP" dirty="0" err="1">
                <a:solidFill>
                  <a:srgbClr val="FF0000"/>
                </a:solidFill>
              </a:rPr>
              <a:t>Uto</a:t>
            </a:r>
            <a:r>
              <a:rPr lang="en-US" altLang="ja-JP" dirty="0">
                <a:solidFill>
                  <a:srgbClr val="FF0000"/>
                </a:solidFill>
              </a:rPr>
              <a:t> and M. Ueno(2020) “A multidimensional generalized many‐facet Rasch model for rubric‐based performance assessment” </a:t>
            </a:r>
            <a:r>
              <a:rPr lang="en-US" altLang="ja-JP" dirty="0" err="1">
                <a:solidFill>
                  <a:srgbClr val="FF0000"/>
                </a:solidFill>
              </a:rPr>
              <a:t>Behaviormetrika</a:t>
            </a:r>
            <a:endParaRPr lang="en-US" altLang="ja-JP" dirty="0">
              <a:solidFill>
                <a:srgbClr val="FF0000"/>
              </a:solidFill>
            </a:endParaRPr>
          </a:p>
          <a:p>
            <a:pPr lvl="1">
              <a:buFont typeface="Wingdings" pitchFamily="2" charset="2"/>
              <a:buChar char="Ø"/>
            </a:pPr>
            <a:r>
              <a:rPr lang="ja-JP" altLang="en-US" sz="2000">
                <a:solidFill>
                  <a:srgbClr val="FF0000"/>
                </a:solidFill>
              </a:rPr>
              <a:t>評価者の特性を柔軟に表現できる最先端モデルの１つ</a:t>
            </a:r>
            <a:endParaRPr lang="en-US" altLang="ja-JP" sz="2000" dirty="0">
              <a:solidFill>
                <a:srgbClr val="FF0000"/>
              </a:solidFill>
            </a:endParaRPr>
          </a:p>
        </p:txBody>
      </p:sp>
    </p:spTree>
    <p:extLst>
      <p:ext uri="{BB962C8B-B14F-4D97-AF65-F5344CB8AC3E}">
        <p14:creationId xmlns:p14="http://schemas.microsoft.com/office/powerpoint/2010/main" val="3063881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655A06-C3E7-4E45-A4D8-403747342F55}"/>
              </a:ext>
            </a:extLst>
          </p:cNvPr>
          <p:cNvSpPr>
            <a:spLocks noGrp="1"/>
          </p:cNvSpPr>
          <p:nvPr>
            <p:ph type="title"/>
          </p:nvPr>
        </p:nvSpPr>
        <p:spPr/>
        <p:txBody>
          <a:bodyPr/>
          <a:lstStyle/>
          <a:p>
            <a:r>
              <a:rPr lang="ja-JP" altLang="en-US">
                <a:latin typeface="Cambria Math" panose="02040503050406030204" pitchFamily="18" charset="0"/>
              </a:rPr>
              <a:t>一般化多相ラッシュモデル</a:t>
            </a:r>
            <a:endParaRPr lang="en-US" altLang="ja-JP"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3CF8BC3-3D61-C34F-9DC9-13DF01D55FFE}"/>
                  </a:ext>
                </a:extLst>
              </p:cNvPr>
              <p:cNvSpPr>
                <a:spLocks noGrp="1"/>
              </p:cNvSpPr>
              <p:nvPr>
                <p:ph idx="1"/>
              </p:nvPr>
            </p:nvSpPr>
            <p:spPr/>
            <p:txBody>
              <a:bodyPr/>
              <a:lstStyle/>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𝑗𝑟𝑘</m:t>
                          </m:r>
                        </m:sub>
                      </m:sSub>
                      <m:r>
                        <a:rPr lang="en-US" altLang="ja-JP" i="1">
                          <a:latin typeface="Cambria Math" panose="02040503050406030204" pitchFamily="18" charset="0"/>
                        </a:rPr>
                        <m:t>=</m:t>
                      </m:r>
                      <m:f>
                        <m:fPr>
                          <m:ctrlPr>
                            <a:rPr lang="en-US" altLang="ja-JP" i="1">
                              <a:latin typeface="Cambria Math" panose="02040503050406030204" pitchFamily="18" charset="0"/>
                            </a:rPr>
                          </m:ctrlPr>
                        </m:fPr>
                        <m:num>
                          <m:r>
                            <m:rPr>
                              <m:nor/>
                            </m:rPr>
                            <a:rPr lang="en-US" altLang="ja-JP">
                              <a:latin typeface="Cambria Math" panose="02040503050406030204" pitchFamily="18" charset="0"/>
                            </a:rPr>
                            <m:t>exp</m:t>
                          </m:r>
                          <m:nary>
                            <m:naryPr>
                              <m:chr m:val="∑"/>
                              <m:limLoc m:val="subSup"/>
                              <m:ctrlPr>
                                <a:rPr lang="en-US" altLang="ja-JP" i="1" smtClean="0">
                                  <a:latin typeface="Cambria Math" panose="02040503050406030204" pitchFamily="18" charset="0"/>
                                </a:rPr>
                              </m:ctrlPr>
                            </m:naryPr>
                            <m:sub>
                              <m:r>
                                <m:rPr>
                                  <m:brk m:alnAt="25"/>
                                </m:rPr>
                                <a:rPr lang="en-US" altLang="ja-JP" b="0" i="1" smtClean="0">
                                  <a:latin typeface="Cambria Math" panose="02040503050406030204" pitchFamily="18" charset="0"/>
                                </a:rPr>
                                <m:t>𝑚</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𝐾</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m:t>
                                  </m:r>
                                  <m:r>
                                    <a:rPr lang="en-US" altLang="ja-JP" b="0" i="1" smtClean="0">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num>
                        <m:den>
                          <m:nary>
                            <m:naryPr>
                              <m:chr m:val="∑"/>
                              <m:ctrlPr>
                                <a:rPr lang="en-US" altLang="ja-JP"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𝐾</m:t>
                              </m:r>
                            </m:sup>
                            <m:e>
                              <m:r>
                                <m:rPr>
                                  <m:nor/>
                                </m:rPr>
                                <a:rPr lang="en-US" altLang="ja-JP">
                                  <a:latin typeface="Cambria Math" panose="02040503050406030204" pitchFamily="18" charset="0"/>
                                </a:rPr>
                                <m:t>exp</m:t>
                              </m:r>
                              <m:nary>
                                <m:naryPr>
                                  <m:chr m:val="∑"/>
                                  <m:limLoc m:val="subSup"/>
                                  <m:ctrlPr>
                                    <a:rPr lang="en-US" altLang="ja-JP" i="1">
                                      <a:latin typeface="Cambria Math" panose="02040503050406030204" pitchFamily="18" charset="0"/>
                                    </a:rPr>
                                  </m:ctrlPr>
                                </m:naryPr>
                                <m:sub>
                                  <m:r>
                                    <m:rPr>
                                      <m:brk m:alnAt="25"/>
                                    </m:rP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b="0" i="1" smtClean="0">
                                      <a:latin typeface="Cambria Math" panose="02040503050406030204" pitchFamily="18" charset="0"/>
                                    </a:rPr>
                                    <m:t>𝑙</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𝑟𝑚</m:t>
                                      </m:r>
                                    </m:sub>
                                  </m:sSub>
                                  <m:r>
                                    <a:rPr lang="en-US" altLang="ja-JP" i="1">
                                      <a:latin typeface="Cambria Math" panose="02040503050406030204" pitchFamily="18" charset="0"/>
                                      <a:ea typeface="Cambria Math" panose="02040503050406030204" pitchFamily="18" charset="0"/>
                                    </a:rPr>
                                    <m:t>)</m:t>
                                  </m:r>
                                </m:e>
                              </m:nary>
                            </m:e>
                          </m:nary>
                        </m:den>
                      </m:f>
                    </m:oMath>
                  </m:oMathPara>
                </a14:m>
                <a:endParaRPr lang="en-US" altLang="ja-JP" i="1" dirty="0">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C3CF8BC3-3D61-C34F-9DC9-13DF01D55FFE}"/>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ja-JP" altLang="en-US">
                    <a:noFill/>
                  </a:rPr>
                  <a:t> </a:t>
                </a:r>
              </a:p>
            </p:txBody>
          </p:sp>
        </mc:Fallback>
      </mc:AlternateContent>
      <p:grpSp>
        <p:nvGrpSpPr>
          <p:cNvPr id="37" name="グループ化 36">
            <a:extLst>
              <a:ext uri="{FF2B5EF4-FFF2-40B4-BE49-F238E27FC236}">
                <a16:creationId xmlns:a16="http://schemas.microsoft.com/office/drawing/2014/main" id="{C0795A6C-6DFD-F445-8375-458DEA97812B}"/>
              </a:ext>
            </a:extLst>
          </p:cNvPr>
          <p:cNvGrpSpPr/>
          <p:nvPr/>
        </p:nvGrpSpPr>
        <p:grpSpPr>
          <a:xfrm>
            <a:off x="4621876" y="2357641"/>
            <a:ext cx="4854633" cy="999114"/>
            <a:chOff x="4621876" y="2357641"/>
            <a:chExt cx="4854633" cy="999114"/>
          </a:xfrm>
        </p:grpSpPr>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D07AEE30-8C82-2C48-8BE8-BF398E5BD147}"/>
                    </a:ext>
                  </a:extLst>
                </p:cNvPr>
                <p:cNvSpPr/>
                <p:nvPr/>
              </p:nvSpPr>
              <p:spPr>
                <a:xfrm>
                  <a:off x="4621876" y="2357641"/>
                  <a:ext cx="4854633" cy="99911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評価者</a:t>
                  </a:r>
                  <a14:m>
                    <m:oMath xmlns:m="http://schemas.openxmlformats.org/officeDocument/2006/math">
                      <m:r>
                        <a:rPr kumimoji="1" lang="en-US" altLang="ja-JP" b="0" i="1" smtClean="0">
                          <a:latin typeface="Cambria Math" panose="02040503050406030204" pitchFamily="18" charset="0"/>
                        </a:rPr>
                        <m:t>𝑟</m:t>
                      </m:r>
                    </m:oMath>
                  </a14:m>
                  <a:r>
                    <a:rPr kumimoji="1" lang="ja-JP" altLang="en-US"/>
                    <a:t>の特性パラメータ</a:t>
                  </a:r>
                  <a:endParaRPr kumimoji="1" lang="en-US" altLang="ja-JP" dirty="0"/>
                </a:p>
                <a:p>
                  <a:pPr algn="ctr"/>
                  <a:endParaRPr kumimoji="1" lang="ja-JP" altLang="en-US"/>
                </a:p>
              </p:txBody>
            </p:sp>
          </mc:Choice>
          <mc:Fallback xmlns="">
            <p:sp>
              <p:nvSpPr>
                <p:cNvPr id="9" name="正方形/長方形 8">
                  <a:extLst>
                    <a:ext uri="{FF2B5EF4-FFF2-40B4-BE49-F238E27FC236}">
                      <a16:creationId xmlns:a16="http://schemas.microsoft.com/office/drawing/2014/main" id="{D07AEE30-8C82-2C48-8BE8-BF398E5BD147}"/>
                    </a:ext>
                  </a:extLst>
                </p:cNvPr>
                <p:cNvSpPr>
                  <a:spLocks noRot="1" noChangeAspect="1" noMove="1" noResize="1" noEditPoints="1" noAdjustHandles="1" noChangeArrowheads="1" noChangeShapeType="1" noTextEdit="1"/>
                </p:cNvSpPr>
                <p:nvPr/>
              </p:nvSpPr>
              <p:spPr>
                <a:xfrm>
                  <a:off x="4621876" y="2357641"/>
                  <a:ext cx="4854633" cy="999114"/>
                </a:xfrm>
                <a:prstGeom prst="rect">
                  <a:avLst/>
                </a:prstGeom>
                <a:blipFill>
                  <a:blip r:embed="rId4"/>
                  <a:stretch>
                    <a:fillRect/>
                  </a:stretch>
                </a:blipFill>
                <a:ln w="28575"/>
              </p:spPr>
              <p:txBody>
                <a:bodyPr/>
                <a:lstStyle/>
                <a:p>
                  <a:r>
                    <a:rPr lang="ja-JP" altLang="en-US">
                      <a:noFill/>
                    </a:rPr>
                    <a:t> </a:t>
                  </a:r>
                </a:p>
              </p:txBody>
            </p:sp>
          </mc:Fallback>
        </mc:AlternateContent>
        <p:sp>
          <p:nvSpPr>
            <p:cNvPr id="12" name="正方形/長方形 11">
              <a:extLst>
                <a:ext uri="{FF2B5EF4-FFF2-40B4-BE49-F238E27FC236}">
                  <a16:creationId xmlns:a16="http://schemas.microsoft.com/office/drawing/2014/main" id="{0F312032-C894-A645-AEFD-D0E083F79D7C}"/>
                </a:ext>
              </a:extLst>
            </p:cNvPr>
            <p:cNvSpPr/>
            <p:nvPr/>
          </p:nvSpPr>
          <p:spPr>
            <a:xfrm>
              <a:off x="4754881" y="2909153"/>
              <a:ext cx="1180408"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一貫性</a:t>
              </a:r>
            </a:p>
          </p:txBody>
        </p:sp>
        <p:sp>
          <p:nvSpPr>
            <p:cNvPr id="13" name="正方形/長方形 12">
              <a:extLst>
                <a:ext uri="{FF2B5EF4-FFF2-40B4-BE49-F238E27FC236}">
                  <a16:creationId xmlns:a16="http://schemas.microsoft.com/office/drawing/2014/main" id="{E8E7850F-7B03-5741-AA7E-81DBAEA1BD05}"/>
                </a:ext>
              </a:extLst>
            </p:cNvPr>
            <p:cNvSpPr/>
            <p:nvPr/>
          </p:nvSpPr>
          <p:spPr>
            <a:xfrm>
              <a:off x="6068292" y="2916180"/>
              <a:ext cx="1180408"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厳しさ</a:t>
              </a:r>
              <a:endParaRPr kumimoji="1" lang="ja-JP" altLang="en-US"/>
            </a:p>
          </p:txBody>
        </p:sp>
        <p:sp>
          <p:nvSpPr>
            <p:cNvPr id="14" name="正方形/長方形 13">
              <a:extLst>
                <a:ext uri="{FF2B5EF4-FFF2-40B4-BE49-F238E27FC236}">
                  <a16:creationId xmlns:a16="http://schemas.microsoft.com/office/drawing/2014/main" id="{A76095A0-B29F-A345-8F87-2519C96B4C47}"/>
                </a:ext>
              </a:extLst>
            </p:cNvPr>
            <p:cNvSpPr/>
            <p:nvPr/>
          </p:nvSpPr>
          <p:spPr>
            <a:xfrm>
              <a:off x="7381703" y="2916180"/>
              <a:ext cx="1961803"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得点別の厳しさ</a:t>
              </a:r>
              <a:endParaRPr kumimoji="1" lang="ja-JP" altLang="en-US"/>
            </a:p>
          </p:txBody>
        </p:sp>
      </p:grpSp>
      <p:cxnSp>
        <p:nvCxnSpPr>
          <p:cNvPr id="16" name="直線コネクタ 15">
            <a:extLst>
              <a:ext uri="{FF2B5EF4-FFF2-40B4-BE49-F238E27FC236}">
                <a16:creationId xmlns:a16="http://schemas.microsoft.com/office/drawing/2014/main" id="{A374A9F9-F34E-0D4D-92D5-5CC6DC2D9882}"/>
              </a:ext>
            </a:extLst>
          </p:cNvPr>
          <p:cNvCxnSpPr>
            <a:cxnSpLocks/>
            <a:stCxn id="12" idx="2"/>
          </p:cNvCxnSpPr>
          <p:nvPr/>
        </p:nvCxnSpPr>
        <p:spPr>
          <a:xfrm>
            <a:off x="5345085" y="3266600"/>
            <a:ext cx="775163" cy="47253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2999ACE-37CC-CE4C-93E6-7FFE708E15EA}"/>
              </a:ext>
            </a:extLst>
          </p:cNvPr>
          <p:cNvCxnSpPr>
            <a:cxnSpLocks/>
            <a:stCxn id="13" idx="2"/>
          </p:cNvCxnSpPr>
          <p:nvPr/>
        </p:nvCxnSpPr>
        <p:spPr>
          <a:xfrm>
            <a:off x="6658496" y="3273627"/>
            <a:ext cx="723207" cy="3574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5535416F-2AFD-5646-BE11-7E741E8C2559}"/>
              </a:ext>
            </a:extLst>
          </p:cNvPr>
          <p:cNvCxnSpPr>
            <a:cxnSpLocks/>
            <a:stCxn id="14" idx="2"/>
          </p:cNvCxnSpPr>
          <p:nvPr/>
        </p:nvCxnSpPr>
        <p:spPr>
          <a:xfrm flipH="1">
            <a:off x="8362604" y="3273627"/>
            <a:ext cx="1" cy="35744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B962CD16-866A-804B-8026-CB8CBCB31914}"/>
                  </a:ext>
                </a:extLst>
              </p:cNvPr>
              <p:cNvSpPr/>
              <p:nvPr/>
            </p:nvSpPr>
            <p:spPr>
              <a:xfrm>
                <a:off x="5935289" y="5048360"/>
                <a:ext cx="2414835" cy="4718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の能力</a:t>
                </a:r>
                <a:endParaRPr kumimoji="1" lang="ja-JP" altLang="en-US"/>
              </a:p>
            </p:txBody>
          </p:sp>
        </mc:Choice>
        <mc:Fallback xmlns="">
          <p:sp>
            <p:nvSpPr>
              <p:cNvPr id="31" name="正方形/長方形 30">
                <a:extLst>
                  <a:ext uri="{FF2B5EF4-FFF2-40B4-BE49-F238E27FC236}">
                    <a16:creationId xmlns:a16="http://schemas.microsoft.com/office/drawing/2014/main" id="{B962CD16-866A-804B-8026-CB8CBCB31914}"/>
                  </a:ext>
                </a:extLst>
              </p:cNvPr>
              <p:cNvSpPr>
                <a:spLocks noRot="1" noChangeAspect="1" noMove="1" noResize="1" noEditPoints="1" noAdjustHandles="1" noChangeArrowheads="1" noChangeShapeType="1" noTextEdit="1"/>
              </p:cNvSpPr>
              <p:nvPr/>
            </p:nvSpPr>
            <p:spPr>
              <a:xfrm>
                <a:off x="5935289" y="5048360"/>
                <a:ext cx="2414835" cy="471899"/>
              </a:xfrm>
              <a:prstGeom prst="rect">
                <a:avLst/>
              </a:prstGeom>
              <a:blipFill>
                <a:blip r:embed="rId5"/>
                <a:stretch>
                  <a:fillRect b="-7500"/>
                </a:stretch>
              </a:blipFill>
            </p:spPr>
            <p:txBody>
              <a:bodyPr/>
              <a:lstStyle/>
              <a:p>
                <a:r>
                  <a:rPr lang="ja-JP" altLang="en-US">
                    <a:noFill/>
                  </a:rPr>
                  <a:t> </a:t>
                </a:r>
              </a:p>
            </p:txBody>
          </p:sp>
        </mc:Fallback>
      </mc:AlternateContent>
      <p:cxnSp>
        <p:nvCxnSpPr>
          <p:cNvPr id="33" name="直線コネクタ 32">
            <a:extLst>
              <a:ext uri="{FF2B5EF4-FFF2-40B4-BE49-F238E27FC236}">
                <a16:creationId xmlns:a16="http://schemas.microsoft.com/office/drawing/2014/main" id="{C6AED4A9-DF03-A34B-9406-6F017FDDD017}"/>
              </a:ext>
            </a:extLst>
          </p:cNvPr>
          <p:cNvCxnSpPr>
            <a:cxnSpLocks/>
            <a:stCxn id="31" idx="0"/>
          </p:cNvCxnSpPr>
          <p:nvPr/>
        </p:nvCxnSpPr>
        <p:spPr>
          <a:xfrm flipH="1" flipV="1">
            <a:off x="7061652" y="4813069"/>
            <a:ext cx="81055" cy="23529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562C93E3-392B-8143-8120-19FA972E4A52}"/>
                  </a:ext>
                </a:extLst>
              </p:cNvPr>
              <p:cNvSpPr/>
              <p:nvPr/>
            </p:nvSpPr>
            <p:spPr>
              <a:xfrm>
                <a:off x="523703" y="2857991"/>
                <a:ext cx="3316779" cy="997527"/>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r>
                  <a:rPr lang="ja-JP" altLang="en-US"/>
                  <a:t>評価者</a:t>
                </a:r>
                <a14:m>
                  <m:oMath xmlns:m="http://schemas.openxmlformats.org/officeDocument/2006/math">
                    <m:r>
                      <a:rPr lang="en-US" altLang="ja-JP" b="0" i="1" smtClean="0">
                        <a:latin typeface="Cambria Math" panose="02040503050406030204" pitchFamily="18" charset="0"/>
                      </a:rPr>
                      <m:t>𝑟</m:t>
                    </m:r>
                  </m:oMath>
                </a14:m>
                <a:r>
                  <a:rPr lang="ja-JP" altLang="en-US"/>
                  <a:t>が受検者</a:t>
                </a:r>
                <a14:m>
                  <m:oMath xmlns:m="http://schemas.openxmlformats.org/officeDocument/2006/math">
                    <m:r>
                      <a:rPr lang="en-US" altLang="ja-JP" b="0" i="1" smtClean="0">
                        <a:latin typeface="Cambria Math" panose="02040503050406030204" pitchFamily="18" charset="0"/>
                      </a:rPr>
                      <m:t>𝑗</m:t>
                    </m:r>
                  </m:oMath>
                </a14:m>
                <a:r>
                  <a:rPr lang="ja-JP" altLang="en-US"/>
                  <a:t>のパフォーマンスにスコア</a:t>
                </a:r>
                <a14:m>
                  <m:oMath xmlns:m="http://schemas.openxmlformats.org/officeDocument/2006/math">
                    <m:r>
                      <a:rPr lang="en-US" altLang="ja-JP" b="0" i="1" smtClean="0">
                        <a:latin typeface="Cambria Math" panose="02040503050406030204" pitchFamily="18" charset="0"/>
                      </a:rPr>
                      <m:t>𝑘</m:t>
                    </m:r>
                  </m:oMath>
                </a14:m>
                <a:r>
                  <a:rPr lang="ja-JP" altLang="en-US"/>
                  <a:t>を与える確率</a:t>
                </a:r>
              </a:p>
            </p:txBody>
          </p:sp>
        </mc:Choice>
        <mc:Fallback xmlns="">
          <p:sp>
            <p:nvSpPr>
              <p:cNvPr id="38" name="正方形/長方形 37">
                <a:extLst>
                  <a:ext uri="{FF2B5EF4-FFF2-40B4-BE49-F238E27FC236}">
                    <a16:creationId xmlns:a16="http://schemas.microsoft.com/office/drawing/2014/main" id="{562C93E3-392B-8143-8120-19FA972E4A52}"/>
                  </a:ext>
                </a:extLst>
              </p:cNvPr>
              <p:cNvSpPr>
                <a:spLocks noRot="1" noChangeAspect="1" noMove="1" noResize="1" noEditPoints="1" noAdjustHandles="1" noChangeArrowheads="1" noChangeShapeType="1" noTextEdit="1"/>
              </p:cNvSpPr>
              <p:nvPr/>
            </p:nvSpPr>
            <p:spPr>
              <a:xfrm>
                <a:off x="523703" y="2857991"/>
                <a:ext cx="3316779" cy="997527"/>
              </a:xfrm>
              <a:prstGeom prst="rect">
                <a:avLst/>
              </a:prstGeom>
              <a:blipFill>
                <a:blip r:embed="rId6"/>
                <a:stretch>
                  <a:fillRect l="-1515"/>
                </a:stretch>
              </a:blipFill>
              <a:ln w="28575"/>
            </p:spPr>
            <p:txBody>
              <a:bodyPr/>
              <a:lstStyle/>
              <a:p>
                <a:r>
                  <a:rPr lang="ja-JP" altLang="en-US">
                    <a:noFill/>
                  </a:rPr>
                  <a:t> </a:t>
                </a:r>
              </a:p>
            </p:txBody>
          </p:sp>
        </mc:Fallback>
      </mc:AlternateContent>
      <p:cxnSp>
        <p:nvCxnSpPr>
          <p:cNvPr id="40" name="直線コネクタ 39">
            <a:extLst>
              <a:ext uri="{FF2B5EF4-FFF2-40B4-BE49-F238E27FC236}">
                <a16:creationId xmlns:a16="http://schemas.microsoft.com/office/drawing/2014/main" id="{4CA3CCB6-5D74-B14F-8833-D81B94CB49F1}"/>
              </a:ext>
            </a:extLst>
          </p:cNvPr>
          <p:cNvCxnSpPr>
            <a:stCxn id="38" idx="2"/>
          </p:cNvCxnSpPr>
          <p:nvPr/>
        </p:nvCxnSpPr>
        <p:spPr>
          <a:xfrm>
            <a:off x="2182093" y="3855518"/>
            <a:ext cx="743987" cy="334097"/>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4769C81D-BC8F-5842-A657-98F66D0D60A8}"/>
              </a:ext>
            </a:extLst>
          </p:cNvPr>
          <p:cNvSpPr/>
          <p:nvPr/>
        </p:nvSpPr>
        <p:spPr>
          <a:xfrm>
            <a:off x="766354" y="4813069"/>
            <a:ext cx="2560320" cy="1363894"/>
          </a:xfrm>
          <a:prstGeom prst="rect">
            <a:avLst/>
          </a:prstGeom>
          <a:ln w="38100">
            <a:solidFill>
              <a:schemeClr val="accent4"/>
            </a:solidFill>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a:t>能力値とパラメータはデータから推定する</a:t>
            </a:r>
          </a:p>
        </p:txBody>
      </p:sp>
      <p:cxnSp>
        <p:nvCxnSpPr>
          <p:cNvPr id="6" name="直線コネクタ 5">
            <a:extLst>
              <a:ext uri="{FF2B5EF4-FFF2-40B4-BE49-F238E27FC236}">
                <a16:creationId xmlns:a16="http://schemas.microsoft.com/office/drawing/2014/main" id="{939C1902-4000-F14E-AAFE-9455A30A3A46}"/>
              </a:ext>
            </a:extLst>
          </p:cNvPr>
          <p:cNvCxnSpPr>
            <a:stCxn id="4" idx="3"/>
          </p:cNvCxnSpPr>
          <p:nvPr/>
        </p:nvCxnSpPr>
        <p:spPr>
          <a:xfrm flipV="1">
            <a:off x="3326674" y="5355771"/>
            <a:ext cx="513808" cy="13924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BBF51B63-7133-C94A-A7E1-41E522D12A59}"/>
              </a:ext>
            </a:extLst>
          </p:cNvPr>
          <p:cNvSpPr txBox="1"/>
          <p:nvPr/>
        </p:nvSpPr>
        <p:spPr>
          <a:xfrm>
            <a:off x="4754881" y="5906490"/>
            <a:ext cx="6298175" cy="461665"/>
          </a:xfrm>
          <a:prstGeom prst="rect">
            <a:avLst/>
          </a:prstGeom>
          <a:noFill/>
        </p:spPr>
        <p:txBody>
          <a:bodyPr wrap="square" rtlCol="0">
            <a:spAutoFit/>
          </a:bodyPr>
          <a:lstStyle/>
          <a:p>
            <a:r>
              <a:rPr kumimoji="1" lang="ja-JP" altLang="en-US" sz="2400"/>
              <a:t>→評価者の特性を考慮して能力推定ができる</a:t>
            </a:r>
          </a:p>
        </p:txBody>
      </p:sp>
    </p:spTree>
    <p:extLst>
      <p:ext uri="{BB962C8B-B14F-4D97-AF65-F5344CB8AC3E}">
        <p14:creationId xmlns:p14="http://schemas.microsoft.com/office/powerpoint/2010/main" val="3272383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63BE8B-E658-CE49-8C8F-D43E468A010C}"/>
              </a:ext>
            </a:extLst>
          </p:cNvPr>
          <p:cNvSpPr>
            <a:spLocks noGrp="1"/>
          </p:cNvSpPr>
          <p:nvPr>
            <p:ph type="title"/>
          </p:nvPr>
        </p:nvSpPr>
        <p:spPr/>
        <p:txBody>
          <a:bodyPr/>
          <a:lstStyle/>
          <a:p>
            <a:r>
              <a:rPr kumimoji="1" lang="ja-JP" altLang="en-US"/>
              <a:t>一般化多相ラッシュモデル</a:t>
            </a:r>
          </a:p>
        </p:txBody>
      </p:sp>
      <p:sp>
        <p:nvSpPr>
          <p:cNvPr id="3" name="コンテンツ プレースホルダー 2">
            <a:extLst>
              <a:ext uri="{FF2B5EF4-FFF2-40B4-BE49-F238E27FC236}">
                <a16:creationId xmlns:a16="http://schemas.microsoft.com/office/drawing/2014/main" id="{9C8DBAFF-40F1-024D-805C-E282F14307E8}"/>
              </a:ext>
            </a:extLst>
          </p:cNvPr>
          <p:cNvSpPr>
            <a:spLocks noGrp="1"/>
          </p:cNvSpPr>
          <p:nvPr>
            <p:ph idx="1"/>
          </p:nvPr>
        </p:nvSpPr>
        <p:spPr/>
        <p:txBody>
          <a:bodyPr/>
          <a:lstStyle/>
          <a:p>
            <a:r>
              <a:rPr lang="ja-JP" altLang="en-US"/>
              <a:t>このモデルは評価者の特性が評価中に変化しないことを仮定している．</a:t>
            </a:r>
            <a:endParaRPr lang="en-US" altLang="ja-JP" dirty="0"/>
          </a:p>
          <a:p>
            <a:endParaRPr lang="en-US" altLang="ja-JP" dirty="0"/>
          </a:p>
          <a:p>
            <a:r>
              <a:rPr lang="ja-JP" altLang="en-US"/>
              <a:t>しかし，実際には採点の進行に伴い，評価者の特性が変化してしまう問題が発生する．</a:t>
            </a:r>
            <a:endParaRPr lang="en-US" altLang="ja-JP" dirty="0"/>
          </a:p>
          <a:p>
            <a:endParaRPr lang="en-US" altLang="ja-JP" dirty="0"/>
          </a:p>
          <a:p>
            <a:r>
              <a:rPr kumimoji="1" lang="ja-JP" altLang="en-US"/>
              <a:t>この現象を「</a:t>
            </a:r>
            <a:r>
              <a:rPr kumimoji="1" lang="ja-JP" altLang="en-US">
                <a:solidFill>
                  <a:srgbClr val="FF0000"/>
                </a:solidFill>
              </a:rPr>
              <a:t>評価者ドリフト</a:t>
            </a:r>
            <a:r>
              <a:rPr kumimoji="1" lang="ja-JP" altLang="en-US"/>
              <a:t>」と呼ぶ</a:t>
            </a:r>
          </a:p>
        </p:txBody>
      </p:sp>
    </p:spTree>
    <p:extLst>
      <p:ext uri="{BB962C8B-B14F-4D97-AF65-F5344CB8AC3E}">
        <p14:creationId xmlns:p14="http://schemas.microsoft.com/office/powerpoint/2010/main" val="3689609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BB86CA-CBB4-5B4B-B859-D5F8D220B93C}"/>
              </a:ext>
            </a:extLst>
          </p:cNvPr>
          <p:cNvSpPr>
            <a:spLocks noGrp="1"/>
          </p:cNvSpPr>
          <p:nvPr>
            <p:ph type="title"/>
          </p:nvPr>
        </p:nvSpPr>
        <p:spPr/>
        <p:txBody>
          <a:bodyPr/>
          <a:lstStyle/>
          <a:p>
            <a:r>
              <a:rPr lang="ja-JP" altLang="en-US">
                <a:latin typeface="Cambria Math" panose="02040503050406030204" pitchFamily="18" charset="0"/>
              </a:rPr>
              <a:t>評価者ドリフトを考慮したモデル</a:t>
            </a:r>
            <a:endParaRPr lang="en-US" altLang="ja-JP" dirty="0">
              <a:latin typeface="Cambria Math" panose="02040503050406030204" pitchFamily="18" charset="0"/>
            </a:endParaRP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E7724FD9-0B05-6F49-BB42-AE4C88C29624}"/>
                  </a:ext>
                </a:extLst>
              </p:cNvPr>
              <p:cNvSpPr>
                <a:spLocks noGrp="1"/>
              </p:cNvSpPr>
              <p:nvPr>
                <p:ph idx="1"/>
              </p:nvPr>
            </p:nvSpPr>
            <p:spPr/>
            <p:txBody>
              <a:bodyPr/>
              <a:lstStyle/>
              <a:p>
                <a:pPr marL="0" indent="0">
                  <a:buNone/>
                </a:pPr>
                <a:r>
                  <a:rPr lang="en-US" altLang="ja-JP" sz="2400" dirty="0">
                    <a:latin typeface="+mn-ea"/>
                  </a:rPr>
                  <a:t>S.W. </a:t>
                </a:r>
                <a:r>
                  <a:rPr lang="en-US" altLang="ja-JP" sz="2400" dirty="0" err="1">
                    <a:latin typeface="+mn-ea"/>
                  </a:rPr>
                  <a:t>Raudenbush</a:t>
                </a:r>
                <a:r>
                  <a:rPr lang="en-US" altLang="ja-JP" sz="2400" dirty="0">
                    <a:latin typeface="+mn-ea"/>
                  </a:rPr>
                  <a:t> and A. S. </a:t>
                </a:r>
                <a:r>
                  <a:rPr lang="en-US" altLang="ja-JP" sz="2400" dirty="0" err="1">
                    <a:latin typeface="+mn-ea"/>
                  </a:rPr>
                  <a:t>Bry</a:t>
                </a:r>
                <a:r>
                  <a:rPr lang="en-US" altLang="ja-JP" sz="2400" dirty="0">
                    <a:latin typeface="+mn-ea"/>
                  </a:rPr>
                  <a:t>(2002) “Hierarchical linear models: Applications and data analysis methods” Sage Publications</a:t>
                </a: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𝑗𝑟𝑡𝑘</m:t>
                          </m:r>
                        </m:sub>
                      </m:sSub>
                      <m:r>
                        <a:rPr lang="en-US" altLang="ja-JP" i="1">
                          <a:latin typeface="Cambria Math" panose="02040503050406030204" pitchFamily="18" charset="0"/>
                        </a:rPr>
                        <m:t>=</m:t>
                      </m:r>
                      <m:f>
                        <m:fPr>
                          <m:ctrlPr>
                            <a:rPr lang="en-US" altLang="ja-JP" i="1">
                              <a:latin typeface="Cambria Math" panose="02040503050406030204" pitchFamily="18" charset="0"/>
                            </a:rPr>
                          </m:ctrlPr>
                        </m:fPr>
                        <m:num>
                          <m:r>
                            <m:rPr>
                              <m:nor/>
                            </m:rPr>
                            <a:rPr lang="en-US" altLang="ja-JP">
                              <a:latin typeface="Cambria Math" panose="02040503050406030204" pitchFamily="18" charset="0"/>
                            </a:rPr>
                            <m:t>exp</m:t>
                          </m:r>
                          <m:nary>
                            <m:naryPr>
                              <m:chr m:val="∑"/>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𝑚</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𝐾</m:t>
                              </m:r>
                            </m:sup>
                            <m:e>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𝑟</m:t>
                                  </m:r>
                                </m:sub>
                              </m:sSub>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𝛽</m:t>
                                  </m:r>
                                </m:e>
                                <m:sub>
                                  <m:r>
                                    <a:rPr lang="en-US" altLang="ja-JP" i="1">
                                      <a:solidFill>
                                        <a:srgbClr val="FF0000"/>
                                      </a:solidFill>
                                      <a:latin typeface="Cambria Math" panose="02040503050406030204" pitchFamily="18" charset="0"/>
                                      <a:ea typeface="Cambria Math" panose="02040503050406030204" pitchFamily="18" charset="0"/>
                                    </a:rPr>
                                    <m:t>𝑟𝑡</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b="0" i="1" smtClean="0">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num>
                        <m:den>
                          <m:nary>
                            <m:naryPr>
                              <m:chr m:val="∑"/>
                              <m:ctrlPr>
                                <a:rPr lang="en-US" altLang="ja-JP"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𝐾</m:t>
                              </m:r>
                            </m:sup>
                            <m:e>
                              <m:r>
                                <m:rPr>
                                  <m:nor/>
                                </m:rPr>
                                <a:rPr lang="en-US" altLang="ja-JP">
                                  <a:latin typeface="Cambria Math" panose="02040503050406030204" pitchFamily="18" charset="0"/>
                                </a:rPr>
                                <m:t>exp</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b="0" i="1" smtClean="0">
                                      <a:latin typeface="Cambria Math" panose="02040503050406030204" pitchFamily="18" charset="0"/>
                                    </a:rPr>
                                    <m:t>𝑙</m:t>
                                  </m:r>
                                </m:sup>
                                <m:e>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𝑟</m:t>
                                      </m:r>
                                    </m:sub>
                                  </m:sSub>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𝛽</m:t>
                                      </m:r>
                                    </m:e>
                                    <m:sub>
                                      <m:r>
                                        <a:rPr lang="en-US" altLang="ja-JP" i="1">
                                          <a:solidFill>
                                            <a:srgbClr val="FF0000"/>
                                          </a:solidFill>
                                          <a:latin typeface="Cambria Math" panose="02040503050406030204" pitchFamily="18" charset="0"/>
                                          <a:ea typeface="Cambria Math" panose="02040503050406030204" pitchFamily="18" charset="0"/>
                                        </a:rPr>
                                        <m:t>𝑟𝑡</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e>
                          </m:nary>
                        </m:den>
                      </m:f>
                    </m:oMath>
                  </m:oMathPara>
                </a14:m>
                <a:endParaRPr kumimoji="1" lang="ja-JP" altLang="en-US"/>
              </a:p>
            </p:txBody>
          </p:sp>
        </mc:Choice>
        <mc:Fallback>
          <p:sp>
            <p:nvSpPr>
              <p:cNvPr id="3" name="コンテンツ プレースホルダー 2">
                <a:extLst>
                  <a:ext uri="{FF2B5EF4-FFF2-40B4-BE49-F238E27FC236}">
                    <a16:creationId xmlns:a16="http://schemas.microsoft.com/office/drawing/2014/main" id="{E7724FD9-0B05-6F49-BB42-AE4C88C29624}"/>
                  </a:ext>
                </a:extLst>
              </p:cNvPr>
              <p:cNvSpPr>
                <a:spLocks noGrp="1" noRot="1" noChangeAspect="1" noMove="1" noResize="1" noEditPoints="1" noAdjustHandles="1" noChangeArrowheads="1" noChangeShapeType="1" noTextEdit="1"/>
              </p:cNvSpPr>
              <p:nvPr>
                <p:ph idx="1"/>
              </p:nvPr>
            </p:nvSpPr>
            <p:spPr>
              <a:blipFill>
                <a:blip r:embed="rId3"/>
                <a:stretch>
                  <a:fillRect l="-965" t="-2035"/>
                </a:stretch>
              </a:blipFill>
            </p:spPr>
            <p:txBody>
              <a:bodyPr/>
              <a:lstStyle/>
              <a:p>
                <a:r>
                  <a:rPr lang="ja-JP" altLang="en-US">
                    <a:noFill/>
                  </a:rPr>
                  <a:t> </a:t>
                </a:r>
              </a:p>
            </p:txBody>
          </p:sp>
        </mc:Fallback>
      </mc:AlternateContent>
      <p:grpSp>
        <p:nvGrpSpPr>
          <p:cNvPr id="8" name="グループ化 7">
            <a:extLst>
              <a:ext uri="{FF2B5EF4-FFF2-40B4-BE49-F238E27FC236}">
                <a16:creationId xmlns:a16="http://schemas.microsoft.com/office/drawing/2014/main" id="{8B6F0A5E-33EE-EA4C-B941-284C6F34D198}"/>
              </a:ext>
            </a:extLst>
          </p:cNvPr>
          <p:cNvGrpSpPr/>
          <p:nvPr/>
        </p:nvGrpSpPr>
        <p:grpSpPr>
          <a:xfrm>
            <a:off x="3923607" y="2677244"/>
            <a:ext cx="6907877" cy="999114"/>
            <a:chOff x="4621876" y="2357641"/>
            <a:chExt cx="4854633" cy="999114"/>
          </a:xfrm>
        </p:grpSpPr>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9DF1103E-E7A9-7D49-B42B-84B2C736651E}"/>
                    </a:ext>
                  </a:extLst>
                </p:cNvPr>
                <p:cNvSpPr/>
                <p:nvPr/>
              </p:nvSpPr>
              <p:spPr>
                <a:xfrm>
                  <a:off x="4621876" y="2357641"/>
                  <a:ext cx="4854633" cy="99911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評価者</a:t>
                  </a:r>
                  <a14:m>
                    <m:oMath xmlns:m="http://schemas.openxmlformats.org/officeDocument/2006/math">
                      <m:r>
                        <a:rPr kumimoji="1" lang="en-US" altLang="ja-JP" b="0" i="1" smtClean="0">
                          <a:latin typeface="Cambria Math" panose="02040503050406030204" pitchFamily="18" charset="0"/>
                        </a:rPr>
                        <m:t>𝑟</m:t>
                      </m:r>
                    </m:oMath>
                  </a14:m>
                  <a:r>
                    <a:rPr kumimoji="1" lang="ja-JP" altLang="en-US"/>
                    <a:t>の特性パラメータ</a:t>
                  </a:r>
                  <a:endParaRPr kumimoji="1" lang="en-US" altLang="ja-JP" dirty="0"/>
                </a:p>
                <a:p>
                  <a:pPr algn="ctr"/>
                  <a:endParaRPr kumimoji="1" lang="ja-JP" altLang="en-US"/>
                </a:p>
              </p:txBody>
            </p:sp>
          </mc:Choice>
          <mc:Fallback xmlns="">
            <p:sp>
              <p:nvSpPr>
                <p:cNvPr id="9" name="正方形/長方形 8">
                  <a:extLst>
                    <a:ext uri="{FF2B5EF4-FFF2-40B4-BE49-F238E27FC236}">
                      <a16:creationId xmlns:a16="http://schemas.microsoft.com/office/drawing/2014/main" id="{9DF1103E-E7A9-7D49-B42B-84B2C736651E}"/>
                    </a:ext>
                  </a:extLst>
                </p:cNvPr>
                <p:cNvSpPr>
                  <a:spLocks noRot="1" noChangeAspect="1" noMove="1" noResize="1" noEditPoints="1" noAdjustHandles="1" noChangeArrowheads="1" noChangeShapeType="1" noTextEdit="1"/>
                </p:cNvSpPr>
                <p:nvPr/>
              </p:nvSpPr>
              <p:spPr>
                <a:xfrm>
                  <a:off x="4621876" y="2357641"/>
                  <a:ext cx="4854633" cy="999114"/>
                </a:xfrm>
                <a:prstGeom prst="rect">
                  <a:avLst/>
                </a:prstGeom>
                <a:blipFill>
                  <a:blip r:embed="rId4"/>
                  <a:stretch>
                    <a:fillRect/>
                  </a:stretch>
                </a:blipFill>
                <a:ln w="28575"/>
              </p:spPr>
              <p:txBody>
                <a:bodyPr/>
                <a:lstStyle/>
                <a:p>
                  <a:r>
                    <a:rPr lang="ja-JP" altLang="en-US">
                      <a:noFill/>
                    </a:rPr>
                    <a:t> </a:t>
                  </a:r>
                </a:p>
              </p:txBody>
            </p:sp>
          </mc:Fallback>
        </mc:AlternateContent>
        <p:sp>
          <p:nvSpPr>
            <p:cNvPr id="10" name="正方形/長方形 9">
              <a:extLst>
                <a:ext uri="{FF2B5EF4-FFF2-40B4-BE49-F238E27FC236}">
                  <a16:creationId xmlns:a16="http://schemas.microsoft.com/office/drawing/2014/main" id="{93228D8F-2938-C64C-BFE8-1AFE989771E1}"/>
                </a:ext>
              </a:extLst>
            </p:cNvPr>
            <p:cNvSpPr/>
            <p:nvPr/>
          </p:nvSpPr>
          <p:spPr>
            <a:xfrm>
              <a:off x="4754881" y="2909153"/>
              <a:ext cx="1180408"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初期の厳しさ</a:t>
              </a:r>
              <a:endParaRPr kumimoji="1" lang="ja-JP" altLang="en-US"/>
            </a:p>
          </p:txBody>
        </p:sp>
        <p:sp>
          <p:nvSpPr>
            <p:cNvPr id="11" name="正方形/長方形 10">
              <a:extLst>
                <a:ext uri="{FF2B5EF4-FFF2-40B4-BE49-F238E27FC236}">
                  <a16:creationId xmlns:a16="http://schemas.microsoft.com/office/drawing/2014/main" id="{F15CD17C-7305-1147-A583-DC98158A49B3}"/>
                </a:ext>
              </a:extLst>
            </p:cNvPr>
            <p:cNvSpPr/>
            <p:nvPr/>
          </p:nvSpPr>
          <p:spPr>
            <a:xfrm>
              <a:off x="6068292" y="2916180"/>
              <a:ext cx="1180408"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厳しさの傾き</a:t>
              </a:r>
              <a:endParaRPr kumimoji="1" lang="ja-JP" altLang="en-US"/>
            </a:p>
          </p:txBody>
        </p:sp>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A29681A1-9553-4748-B3F4-E092EB4E99F7}"/>
                    </a:ext>
                  </a:extLst>
                </p:cNvPr>
                <p:cNvSpPr/>
                <p:nvPr/>
              </p:nvSpPr>
              <p:spPr>
                <a:xfrm>
                  <a:off x="7381703" y="2916180"/>
                  <a:ext cx="1961803"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u="sng"/>
                    <a:t>時間区分</a:t>
                  </a:r>
                  <a14:m>
                    <m:oMath xmlns:m="http://schemas.openxmlformats.org/officeDocument/2006/math">
                      <m:r>
                        <a:rPr kumimoji="1" lang="en-US" altLang="ja-JP" b="0" i="1" u="sng" smtClean="0">
                          <a:latin typeface="Cambria Math" panose="02040503050406030204" pitchFamily="18" charset="0"/>
                        </a:rPr>
                        <m:t>𝑡</m:t>
                      </m:r>
                    </m:oMath>
                  </a14:m>
                  <a:r>
                    <a:rPr kumimoji="1" lang="ja-JP" altLang="en-US" u="sng"/>
                    <a:t>の時</a:t>
                  </a:r>
                  <a:r>
                    <a:rPr kumimoji="1" lang="ja-JP" altLang="en-US"/>
                    <a:t>の厳しさ</a:t>
                  </a:r>
                </a:p>
              </p:txBody>
            </p:sp>
          </mc:Choice>
          <mc:Fallback xmlns="">
            <p:sp>
              <p:nvSpPr>
                <p:cNvPr id="12" name="正方形/長方形 11">
                  <a:extLst>
                    <a:ext uri="{FF2B5EF4-FFF2-40B4-BE49-F238E27FC236}">
                      <a16:creationId xmlns:a16="http://schemas.microsoft.com/office/drawing/2014/main" id="{A29681A1-9553-4748-B3F4-E092EB4E99F7}"/>
                    </a:ext>
                  </a:extLst>
                </p:cNvPr>
                <p:cNvSpPr>
                  <a:spLocks noRot="1" noChangeAspect="1" noMove="1" noResize="1" noEditPoints="1" noAdjustHandles="1" noChangeArrowheads="1" noChangeShapeType="1" noTextEdit="1"/>
                </p:cNvSpPr>
                <p:nvPr/>
              </p:nvSpPr>
              <p:spPr>
                <a:xfrm>
                  <a:off x="7381703" y="2916180"/>
                  <a:ext cx="1961803" cy="357447"/>
                </a:xfrm>
                <a:prstGeom prst="rect">
                  <a:avLst/>
                </a:prstGeom>
                <a:blipFill>
                  <a:blip r:embed="rId5"/>
                  <a:stretch>
                    <a:fillRect t="-6667" b="-26667"/>
                  </a:stretch>
                </a:blipFill>
              </p:spPr>
              <p:txBody>
                <a:bodyPr/>
                <a:lstStyle/>
                <a:p>
                  <a:r>
                    <a:rPr lang="ja-JP" altLang="en-US">
                      <a:noFill/>
                    </a:rPr>
                    <a:t> </a:t>
                  </a:r>
                </a:p>
              </p:txBody>
            </p:sp>
          </mc:Fallback>
        </mc:AlternateContent>
      </p:grpSp>
      <p:cxnSp>
        <p:nvCxnSpPr>
          <p:cNvPr id="14" name="直線コネクタ 13">
            <a:extLst>
              <a:ext uri="{FF2B5EF4-FFF2-40B4-BE49-F238E27FC236}">
                <a16:creationId xmlns:a16="http://schemas.microsoft.com/office/drawing/2014/main" id="{24EE9C97-F44A-1E4C-ABAB-ECFF0090AF46}"/>
              </a:ext>
            </a:extLst>
          </p:cNvPr>
          <p:cNvCxnSpPr>
            <a:cxnSpLocks/>
            <a:stCxn id="10" idx="2"/>
          </p:cNvCxnSpPr>
          <p:nvPr/>
        </p:nvCxnSpPr>
        <p:spPr>
          <a:xfrm>
            <a:off x="4952694" y="3586203"/>
            <a:ext cx="1601981" cy="4400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A83ADA60-A40B-034A-85C4-48A06F28641F}"/>
              </a:ext>
            </a:extLst>
          </p:cNvPr>
          <p:cNvCxnSpPr>
            <a:cxnSpLocks/>
            <a:stCxn id="11" idx="2"/>
          </p:cNvCxnSpPr>
          <p:nvPr/>
        </p:nvCxnSpPr>
        <p:spPr>
          <a:xfrm>
            <a:off x="6821606" y="3593230"/>
            <a:ext cx="500713" cy="43305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09ACA11-8EA1-D445-946D-B2CC5AC9EE32}"/>
              </a:ext>
            </a:extLst>
          </p:cNvPr>
          <p:cNvCxnSpPr>
            <a:cxnSpLocks/>
          </p:cNvCxnSpPr>
          <p:nvPr/>
        </p:nvCxnSpPr>
        <p:spPr>
          <a:xfrm flipH="1">
            <a:off x="8003177" y="3593230"/>
            <a:ext cx="1182388" cy="433055"/>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正方形/長方形 25">
                <a:extLst>
                  <a:ext uri="{FF2B5EF4-FFF2-40B4-BE49-F238E27FC236}">
                    <a16:creationId xmlns:a16="http://schemas.microsoft.com/office/drawing/2014/main" id="{6E25F03E-928A-0D40-981D-FAFFFBB4388F}"/>
                  </a:ext>
                </a:extLst>
              </p:cNvPr>
              <p:cNvSpPr/>
              <p:nvPr/>
            </p:nvSpPr>
            <p:spPr>
              <a:xfrm>
                <a:off x="5240866" y="5380127"/>
                <a:ext cx="2414835" cy="4718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の能力</a:t>
                </a:r>
                <a:endParaRPr kumimoji="1" lang="ja-JP" altLang="en-US"/>
              </a:p>
            </p:txBody>
          </p:sp>
        </mc:Choice>
        <mc:Fallback xmlns="">
          <p:sp>
            <p:nvSpPr>
              <p:cNvPr id="26" name="正方形/長方形 25">
                <a:extLst>
                  <a:ext uri="{FF2B5EF4-FFF2-40B4-BE49-F238E27FC236}">
                    <a16:creationId xmlns:a16="http://schemas.microsoft.com/office/drawing/2014/main" id="{6E25F03E-928A-0D40-981D-FAFFFBB4388F}"/>
                  </a:ext>
                </a:extLst>
              </p:cNvPr>
              <p:cNvSpPr>
                <a:spLocks noRot="1" noChangeAspect="1" noMove="1" noResize="1" noEditPoints="1" noAdjustHandles="1" noChangeArrowheads="1" noChangeShapeType="1" noTextEdit="1"/>
              </p:cNvSpPr>
              <p:nvPr/>
            </p:nvSpPr>
            <p:spPr>
              <a:xfrm>
                <a:off x="5240866" y="5380127"/>
                <a:ext cx="2414835" cy="471899"/>
              </a:xfrm>
              <a:prstGeom prst="rect">
                <a:avLst/>
              </a:prstGeom>
              <a:blipFill>
                <a:blip r:embed="rId6"/>
                <a:stretch>
                  <a:fillRect b="-7692"/>
                </a:stretch>
              </a:blipFill>
            </p:spPr>
            <p:txBody>
              <a:bodyPr/>
              <a:lstStyle/>
              <a:p>
                <a:r>
                  <a:rPr lang="ja-JP" altLang="en-US">
                    <a:noFill/>
                  </a:rPr>
                  <a:t> </a:t>
                </a:r>
              </a:p>
            </p:txBody>
          </p:sp>
        </mc:Fallback>
      </mc:AlternateContent>
      <p:cxnSp>
        <p:nvCxnSpPr>
          <p:cNvPr id="27" name="直線コネクタ 26">
            <a:extLst>
              <a:ext uri="{FF2B5EF4-FFF2-40B4-BE49-F238E27FC236}">
                <a16:creationId xmlns:a16="http://schemas.microsoft.com/office/drawing/2014/main" id="{5B6B83ED-A97F-1A48-95C2-1C727C4355D1}"/>
              </a:ext>
            </a:extLst>
          </p:cNvPr>
          <p:cNvCxnSpPr>
            <a:cxnSpLocks/>
            <a:stCxn id="26" idx="0"/>
          </p:cNvCxnSpPr>
          <p:nvPr/>
        </p:nvCxnSpPr>
        <p:spPr>
          <a:xfrm flipH="1" flipV="1">
            <a:off x="6367229" y="5144836"/>
            <a:ext cx="81055" cy="23529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正方形/長方形 27">
                <a:extLst>
                  <a:ext uri="{FF2B5EF4-FFF2-40B4-BE49-F238E27FC236}">
                    <a16:creationId xmlns:a16="http://schemas.microsoft.com/office/drawing/2014/main" id="{2D594C4A-C468-4342-A137-4B04E0453C9C}"/>
                  </a:ext>
                </a:extLst>
              </p:cNvPr>
              <p:cNvSpPr/>
              <p:nvPr/>
            </p:nvSpPr>
            <p:spPr>
              <a:xfrm>
                <a:off x="8279476" y="5391204"/>
                <a:ext cx="2552008" cy="4718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a:t>スコア</a:t>
                </a:r>
                <a14:m>
                  <m:oMath xmlns:m="http://schemas.openxmlformats.org/officeDocument/2006/math">
                    <m:r>
                      <a:rPr kumimoji="1" lang="en-US" altLang="ja-JP" b="0" i="1" smtClean="0">
                        <a:latin typeface="Cambria Math" panose="02040503050406030204" pitchFamily="18" charset="0"/>
                      </a:rPr>
                      <m:t>𝑚</m:t>
                    </m:r>
                  </m:oMath>
                </a14:m>
                <a:r>
                  <a:rPr kumimoji="1" lang="ja-JP" altLang="en-US"/>
                  <a:t>を得る難易度</a:t>
                </a:r>
              </a:p>
            </p:txBody>
          </p:sp>
        </mc:Choice>
        <mc:Fallback xmlns="">
          <p:sp>
            <p:nvSpPr>
              <p:cNvPr id="28" name="正方形/長方形 27">
                <a:extLst>
                  <a:ext uri="{FF2B5EF4-FFF2-40B4-BE49-F238E27FC236}">
                    <a16:creationId xmlns:a16="http://schemas.microsoft.com/office/drawing/2014/main" id="{2D594C4A-C468-4342-A137-4B04E0453C9C}"/>
                  </a:ext>
                </a:extLst>
              </p:cNvPr>
              <p:cNvSpPr>
                <a:spLocks noRot="1" noChangeAspect="1" noMove="1" noResize="1" noEditPoints="1" noAdjustHandles="1" noChangeArrowheads="1" noChangeShapeType="1" noTextEdit="1"/>
              </p:cNvSpPr>
              <p:nvPr/>
            </p:nvSpPr>
            <p:spPr>
              <a:xfrm>
                <a:off x="8279476" y="5391204"/>
                <a:ext cx="2552008" cy="471899"/>
              </a:xfrm>
              <a:prstGeom prst="rect">
                <a:avLst/>
              </a:prstGeom>
              <a:blipFill>
                <a:blip r:embed="rId7"/>
                <a:stretch>
                  <a:fillRect b="-7500"/>
                </a:stretch>
              </a:blipFill>
            </p:spPr>
            <p:txBody>
              <a:bodyPr/>
              <a:lstStyle/>
              <a:p>
                <a:r>
                  <a:rPr lang="ja-JP" altLang="en-US">
                    <a:noFill/>
                  </a:rPr>
                  <a:t> </a:t>
                </a:r>
              </a:p>
            </p:txBody>
          </p:sp>
        </mc:Fallback>
      </mc:AlternateContent>
      <p:cxnSp>
        <p:nvCxnSpPr>
          <p:cNvPr id="30" name="直線コネクタ 29">
            <a:extLst>
              <a:ext uri="{FF2B5EF4-FFF2-40B4-BE49-F238E27FC236}">
                <a16:creationId xmlns:a16="http://schemas.microsoft.com/office/drawing/2014/main" id="{42E09B34-ED74-264D-BAA2-726BCA521FC5}"/>
              </a:ext>
            </a:extLst>
          </p:cNvPr>
          <p:cNvCxnSpPr>
            <a:cxnSpLocks/>
            <a:endCxn id="28" idx="0"/>
          </p:cNvCxnSpPr>
          <p:nvPr/>
        </p:nvCxnSpPr>
        <p:spPr>
          <a:xfrm>
            <a:off x="9185564" y="5098600"/>
            <a:ext cx="369916" cy="29260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FB22321E-BCCA-A14D-ADCF-E4BCF1ADAA40}"/>
                  </a:ext>
                </a:extLst>
              </p:cNvPr>
              <p:cNvSpPr/>
              <p:nvPr/>
            </p:nvSpPr>
            <p:spPr>
              <a:xfrm>
                <a:off x="266400" y="2930236"/>
                <a:ext cx="3040376" cy="997527"/>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r>
                  <a:rPr lang="ja-JP" altLang="en-US"/>
                  <a:t>評価者</a:t>
                </a:r>
                <a14:m>
                  <m:oMath xmlns:m="http://schemas.openxmlformats.org/officeDocument/2006/math">
                    <m:r>
                      <a:rPr lang="en-US" altLang="ja-JP" b="0" i="1" smtClean="0">
                        <a:latin typeface="Cambria Math" panose="02040503050406030204" pitchFamily="18" charset="0"/>
                      </a:rPr>
                      <m:t>𝑟</m:t>
                    </m:r>
                  </m:oMath>
                </a14:m>
                <a:r>
                  <a:rPr lang="ja-JP" altLang="en-US"/>
                  <a:t>が時間区分</a:t>
                </a:r>
                <a14:m>
                  <m:oMath xmlns:m="http://schemas.openxmlformats.org/officeDocument/2006/math">
                    <m:r>
                      <a:rPr lang="en-US" altLang="ja-JP" b="0" i="1" smtClean="0">
                        <a:latin typeface="Cambria Math" panose="02040503050406030204" pitchFamily="18" charset="0"/>
                      </a:rPr>
                      <m:t>𝑡</m:t>
                    </m:r>
                  </m:oMath>
                </a14:m>
                <a:r>
                  <a:rPr lang="ja-JP" altLang="en-US"/>
                  <a:t>の時に</a:t>
                </a:r>
                <a:endParaRPr lang="en-US" altLang="ja-JP" dirty="0"/>
              </a:p>
              <a:p>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のパフォーマンスに</a:t>
                </a:r>
                <a:endParaRPr lang="en-US" altLang="ja-JP" dirty="0"/>
              </a:p>
              <a:p>
                <a:r>
                  <a:rPr lang="ja-JP" altLang="en-US"/>
                  <a:t>スコア</a:t>
                </a:r>
                <a14:m>
                  <m:oMath xmlns:m="http://schemas.openxmlformats.org/officeDocument/2006/math">
                    <m:r>
                      <a:rPr lang="en-US" altLang="ja-JP" b="0" i="1" smtClean="0">
                        <a:latin typeface="Cambria Math" panose="02040503050406030204" pitchFamily="18" charset="0"/>
                      </a:rPr>
                      <m:t>𝑘</m:t>
                    </m:r>
                  </m:oMath>
                </a14:m>
                <a:r>
                  <a:rPr lang="ja-JP" altLang="en-US"/>
                  <a:t>を与える確率</a:t>
                </a:r>
              </a:p>
            </p:txBody>
          </p:sp>
        </mc:Choice>
        <mc:Fallback xmlns="">
          <p:sp>
            <p:nvSpPr>
              <p:cNvPr id="18" name="正方形/長方形 17">
                <a:extLst>
                  <a:ext uri="{FF2B5EF4-FFF2-40B4-BE49-F238E27FC236}">
                    <a16:creationId xmlns:a16="http://schemas.microsoft.com/office/drawing/2014/main" id="{FB22321E-BCCA-A14D-ADCF-E4BCF1ADAA40}"/>
                  </a:ext>
                </a:extLst>
              </p:cNvPr>
              <p:cNvSpPr>
                <a:spLocks noRot="1" noChangeAspect="1" noMove="1" noResize="1" noEditPoints="1" noAdjustHandles="1" noChangeArrowheads="1" noChangeShapeType="1" noTextEdit="1"/>
              </p:cNvSpPr>
              <p:nvPr/>
            </p:nvSpPr>
            <p:spPr>
              <a:xfrm>
                <a:off x="266400" y="2930236"/>
                <a:ext cx="3040376" cy="997527"/>
              </a:xfrm>
              <a:prstGeom prst="rect">
                <a:avLst/>
              </a:prstGeom>
              <a:blipFill>
                <a:blip r:embed="rId8"/>
                <a:stretch>
                  <a:fillRect l="-1653" r="-413" b="-3659"/>
                </a:stretch>
              </a:blipFill>
              <a:ln w="28575"/>
            </p:spPr>
            <p:txBody>
              <a:bodyPr/>
              <a:lstStyle/>
              <a:p>
                <a:r>
                  <a:rPr lang="ja-JP" altLang="en-US">
                    <a:noFill/>
                  </a:rPr>
                  <a:t> </a:t>
                </a:r>
              </a:p>
            </p:txBody>
          </p:sp>
        </mc:Fallback>
      </mc:AlternateContent>
      <p:cxnSp>
        <p:nvCxnSpPr>
          <p:cNvPr id="20" name="直線コネクタ 19">
            <a:extLst>
              <a:ext uri="{FF2B5EF4-FFF2-40B4-BE49-F238E27FC236}">
                <a16:creationId xmlns:a16="http://schemas.microsoft.com/office/drawing/2014/main" id="{2B3E00BC-A687-4D4E-8B2F-8311A72CF888}"/>
              </a:ext>
            </a:extLst>
          </p:cNvPr>
          <p:cNvCxnSpPr>
            <a:cxnSpLocks/>
            <a:stCxn id="18" idx="2"/>
          </p:cNvCxnSpPr>
          <p:nvPr/>
        </p:nvCxnSpPr>
        <p:spPr>
          <a:xfrm>
            <a:off x="1786588" y="3927763"/>
            <a:ext cx="882188" cy="334097"/>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515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C08E3F-D11F-8245-9F1C-376B2C73C67C}"/>
              </a:ext>
            </a:extLst>
          </p:cNvPr>
          <p:cNvSpPr>
            <a:spLocks noGrp="1"/>
          </p:cNvSpPr>
          <p:nvPr>
            <p:ph type="title"/>
          </p:nvPr>
        </p:nvSpPr>
        <p:spPr/>
        <p:txBody>
          <a:bodyPr/>
          <a:lstStyle/>
          <a:p>
            <a:r>
              <a:rPr lang="ja-JP" altLang="en-US"/>
              <a:t>時間区分データの考え方</a:t>
            </a:r>
          </a:p>
        </p:txBody>
      </p:sp>
      <p:grpSp>
        <p:nvGrpSpPr>
          <p:cNvPr id="3" name="グループ化 2">
            <a:extLst>
              <a:ext uri="{FF2B5EF4-FFF2-40B4-BE49-F238E27FC236}">
                <a16:creationId xmlns:a16="http://schemas.microsoft.com/office/drawing/2014/main" id="{A5EE0C7F-99AB-5743-A8D3-B5506BA1DD49}"/>
              </a:ext>
            </a:extLst>
          </p:cNvPr>
          <p:cNvGrpSpPr/>
          <p:nvPr/>
        </p:nvGrpSpPr>
        <p:grpSpPr>
          <a:xfrm>
            <a:off x="1141647" y="2645584"/>
            <a:ext cx="10374361" cy="1578803"/>
            <a:chOff x="1141647" y="2645584"/>
            <a:chExt cx="10374361" cy="1578803"/>
          </a:xfrm>
        </p:grpSpPr>
        <p:sp>
          <p:nvSpPr>
            <p:cNvPr id="6" name="右矢印 5">
              <a:extLst>
                <a:ext uri="{FF2B5EF4-FFF2-40B4-BE49-F238E27FC236}">
                  <a16:creationId xmlns:a16="http://schemas.microsoft.com/office/drawing/2014/main" id="{BC5025B9-1317-7647-9663-2B077F80CBCF}"/>
                </a:ext>
              </a:extLst>
            </p:cNvPr>
            <p:cNvSpPr/>
            <p:nvPr/>
          </p:nvSpPr>
          <p:spPr>
            <a:xfrm>
              <a:off x="2910520" y="2645584"/>
              <a:ext cx="8054938" cy="544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AFD5CF2A-C54F-CB49-8DC7-BDF4C6B99130}"/>
                </a:ext>
              </a:extLst>
            </p:cNvPr>
            <p:cNvSpPr txBox="1"/>
            <p:nvPr/>
          </p:nvSpPr>
          <p:spPr>
            <a:xfrm>
              <a:off x="1184462" y="3166504"/>
              <a:ext cx="10331546" cy="400110"/>
            </a:xfrm>
            <a:prstGeom prst="rect">
              <a:avLst/>
            </a:prstGeom>
            <a:noFill/>
          </p:spPr>
          <p:txBody>
            <a:bodyPr wrap="square" rtlCol="0">
              <a:spAutoFit/>
            </a:bodyPr>
            <a:lstStyle/>
            <a:p>
              <a:r>
                <a:rPr lang="ja-JP" altLang="en-US"/>
                <a:t>評価する順番</a:t>
              </a:r>
              <a:r>
                <a:rPr lang="en-US" altLang="ja-JP" dirty="0"/>
                <a:t>        </a:t>
              </a:r>
              <a:r>
                <a:rPr kumimoji="1" lang="en-US" altLang="ja-JP" sz="2000" dirty="0"/>
                <a:t>1   2    3    4    5    6   7   8   9    10  11  12  13  14    15  16  17  18  19  20  21 </a:t>
              </a:r>
              <a:endParaRPr kumimoji="1" lang="ja-JP" altLang="en-US"/>
            </a:p>
          </p:txBody>
        </p:sp>
        <p:sp>
          <p:nvSpPr>
            <p:cNvPr id="8" name="右中かっこ 7">
              <a:extLst>
                <a:ext uri="{FF2B5EF4-FFF2-40B4-BE49-F238E27FC236}">
                  <a16:creationId xmlns:a16="http://schemas.microsoft.com/office/drawing/2014/main" id="{8F1BC456-282B-CF4F-AD31-0E1031695427}"/>
                </a:ext>
              </a:extLst>
            </p:cNvPr>
            <p:cNvSpPr/>
            <p:nvPr/>
          </p:nvSpPr>
          <p:spPr>
            <a:xfrm rot="5400000">
              <a:off x="9058744" y="2323352"/>
              <a:ext cx="277403" cy="2587375"/>
            </a:xfrm>
            <a:prstGeom prst="rightBrace">
              <a:avLst>
                <a:gd name="adj1" fmla="val 3333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右中かっこ 8">
              <a:extLst>
                <a:ext uri="{FF2B5EF4-FFF2-40B4-BE49-F238E27FC236}">
                  <a16:creationId xmlns:a16="http://schemas.microsoft.com/office/drawing/2014/main" id="{3249231F-FA21-6B43-B116-3595910B5D19}"/>
                </a:ext>
              </a:extLst>
            </p:cNvPr>
            <p:cNvSpPr/>
            <p:nvPr/>
          </p:nvSpPr>
          <p:spPr>
            <a:xfrm rot="5400000">
              <a:off x="6471369" y="2323351"/>
              <a:ext cx="277403" cy="2587375"/>
            </a:xfrm>
            <a:prstGeom prst="rightBrace">
              <a:avLst>
                <a:gd name="adj1" fmla="val 3333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右中かっこ 9">
              <a:extLst>
                <a:ext uri="{FF2B5EF4-FFF2-40B4-BE49-F238E27FC236}">
                  <a16:creationId xmlns:a16="http://schemas.microsoft.com/office/drawing/2014/main" id="{00F6FE4B-2920-A64F-87ED-6E9EC96C71AB}"/>
                </a:ext>
              </a:extLst>
            </p:cNvPr>
            <p:cNvSpPr/>
            <p:nvPr/>
          </p:nvSpPr>
          <p:spPr>
            <a:xfrm rot="5400000">
              <a:off x="4015845" y="2483953"/>
              <a:ext cx="277403" cy="2323671"/>
            </a:xfrm>
            <a:prstGeom prst="rightBrace">
              <a:avLst>
                <a:gd name="adj1" fmla="val 3333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7F776A3-C292-1A4C-9CF0-3436BAB391AF}"/>
                </a:ext>
              </a:extLst>
            </p:cNvPr>
            <p:cNvSpPr txBox="1"/>
            <p:nvPr/>
          </p:nvSpPr>
          <p:spPr>
            <a:xfrm>
              <a:off x="1141647" y="3855055"/>
              <a:ext cx="9823811" cy="369332"/>
            </a:xfrm>
            <a:prstGeom prst="rect">
              <a:avLst/>
            </a:prstGeom>
            <a:noFill/>
          </p:spPr>
          <p:txBody>
            <a:bodyPr wrap="square" rtlCol="0">
              <a:spAutoFit/>
            </a:bodyPr>
            <a:lstStyle/>
            <a:p>
              <a:r>
                <a:rPr kumimoji="1" lang="ja-JP" altLang="en-US"/>
                <a:t>時間区分数</a:t>
              </a:r>
              <a:r>
                <a:rPr kumimoji="1" lang="en-US" altLang="ja-JP" dirty="0"/>
                <a:t>3</a:t>
              </a:r>
              <a:r>
                <a:rPr kumimoji="1" lang="ja-JP" altLang="en-US"/>
                <a:t>の場合</a:t>
              </a:r>
              <a:r>
                <a:rPr kumimoji="1" lang="en-US" altLang="ja-JP" dirty="0"/>
                <a:t>         </a:t>
              </a:r>
              <a:r>
                <a:rPr kumimoji="1" lang="ja-JP" altLang="en-US"/>
                <a:t>時間区分</a:t>
              </a:r>
              <a:r>
                <a:rPr kumimoji="1" lang="en-US" altLang="ja-JP" dirty="0"/>
                <a:t>=1                         </a:t>
              </a:r>
              <a:r>
                <a:rPr kumimoji="1" lang="ja-JP" altLang="en-US"/>
                <a:t>時間区分</a:t>
              </a:r>
              <a:r>
                <a:rPr kumimoji="1" lang="en-US" altLang="ja-JP" dirty="0"/>
                <a:t>=2                            </a:t>
              </a:r>
              <a:r>
                <a:rPr kumimoji="1" lang="ja-JP" altLang="en-US"/>
                <a:t>時間区分</a:t>
              </a:r>
              <a:r>
                <a:rPr kumimoji="1" lang="en-US" altLang="ja-JP" dirty="0"/>
                <a:t>=3</a:t>
              </a:r>
              <a:endParaRPr kumimoji="1" lang="ja-JP" altLang="en-US"/>
            </a:p>
          </p:txBody>
        </p:sp>
      </p:gr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53A9E498-48A4-2740-9170-61777CDBF3B8}"/>
                  </a:ext>
                </a:extLst>
              </p:cNvPr>
              <p:cNvSpPr txBox="1"/>
              <p:nvPr/>
            </p:nvSpPr>
            <p:spPr>
              <a:xfrm>
                <a:off x="975361" y="4985149"/>
                <a:ext cx="9990097" cy="369332"/>
              </a:xfrm>
              <a:prstGeom prst="rect">
                <a:avLst/>
              </a:prstGeom>
              <a:noFill/>
            </p:spPr>
            <p:txBody>
              <a:bodyPr wrap="square" rtlCol="0">
                <a:spAutoFit/>
              </a:bodyPr>
              <a:lstStyle/>
              <a:p>
                <a:r>
                  <a:rPr kumimoji="1" lang="ja-JP" altLang="en-US"/>
                  <a:t>厳しさパラメータ</a:t>
                </a:r>
                <a14:m>
                  <m:oMath xmlns:m="http://schemas.openxmlformats.org/officeDocument/2006/math">
                    <m:sSub>
                      <m:sSubPr>
                        <m:ctrlPr>
                          <a:rPr kumimoji="1" lang="en-US" altLang="ja-JP" b="0" i="1" smtClean="0">
                            <a:latin typeface="Cambria Math" panose="02040503050406030204" pitchFamily="18" charset="0"/>
                          </a:rPr>
                        </m:ctrlPr>
                      </m:sSubPr>
                      <m:e>
                        <m:r>
                          <a:rPr kumimoji="1" lang="ja-JP" altLang="en-US" i="1" smtClean="0">
                            <a:latin typeface="Cambria Math" panose="02040503050406030204" pitchFamily="18" charset="0"/>
                          </a:rPr>
                          <m:t>𝛽</m:t>
                        </m:r>
                      </m:e>
                      <m:sub>
                        <m:r>
                          <a:rPr kumimoji="1" lang="en-US" altLang="ja-JP" b="0" i="1" smtClean="0">
                            <a:latin typeface="Cambria Math" panose="02040503050406030204" pitchFamily="18" charset="0"/>
                          </a:rPr>
                          <m:t>𝑟𝑡</m:t>
                        </m:r>
                      </m:sub>
                    </m:sSub>
                  </m:oMath>
                </a14:m>
                <a:r>
                  <a:rPr kumimoji="1" lang="en-US" altLang="ja-JP" dirty="0"/>
                  <a:t>                </a:t>
                </a:r>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𝛽</m:t>
                        </m:r>
                      </m:e>
                      <m:sub>
                        <m:r>
                          <a:rPr kumimoji="1" lang="en-US" altLang="ja-JP" b="0" i="1" smtClean="0">
                            <a:latin typeface="Cambria Math" panose="02040503050406030204" pitchFamily="18" charset="0"/>
                            <a:ea typeface="Cambria Math" panose="02040503050406030204" pitchFamily="18" charset="0"/>
                          </a:rPr>
                          <m:t>𝑟</m:t>
                        </m:r>
                        <m:r>
                          <a:rPr kumimoji="1" lang="en-US" altLang="ja-JP" b="0" i="1" smtClean="0">
                            <a:latin typeface="Cambria Math" panose="02040503050406030204" pitchFamily="18" charset="0"/>
                            <a:ea typeface="Cambria Math" panose="02040503050406030204" pitchFamily="18" charset="0"/>
                          </a:rPr>
                          <m:t>1</m:t>
                        </m:r>
                      </m:sub>
                    </m:sSub>
                  </m:oMath>
                </a14:m>
                <a:r>
                  <a:rPr kumimoji="1" lang="en-US" altLang="ja-JP" dirty="0"/>
                  <a:t>    </a:t>
                </a:r>
                <a:r>
                  <a:rPr kumimoji="1" lang="ja-JP" altLang="en-US"/>
                  <a:t>　　　　　　　</a:t>
                </a:r>
                <a:r>
                  <a:rPr kumimoji="1" lang="en-US" altLang="ja-JP" dirty="0"/>
                  <a:t>      </a:t>
                </a:r>
                <a14:m>
                  <m:oMath xmlns:m="http://schemas.openxmlformats.org/officeDocument/2006/math">
                    <m:sSub>
                      <m:sSubPr>
                        <m:ctrlPr>
                          <a:rPr kumimoji="1" lang="en-US" altLang="ja-JP" b="0" i="1" smtClean="0">
                            <a:latin typeface="Cambria Math" panose="02040503050406030204" pitchFamily="18" charset="0"/>
                          </a:rPr>
                        </m:ctrlPr>
                      </m:sSubPr>
                      <m:e>
                        <m:r>
                          <a:rPr kumimoji="1" lang="ja-JP" altLang="en-US" i="1" smtClean="0">
                            <a:latin typeface="Cambria Math" panose="02040503050406030204" pitchFamily="18" charset="0"/>
                          </a:rPr>
                          <m:t>𝛽</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2</m:t>
                        </m:r>
                      </m:sub>
                    </m:sSub>
                  </m:oMath>
                </a14:m>
                <a:r>
                  <a:rPr kumimoji="1" lang="ja-JP" altLang="en-US" b="0"/>
                  <a:t>　　　　　　　</a:t>
                </a:r>
                <a:r>
                  <a:rPr kumimoji="1" lang="en-US" altLang="ja-JP" b="0" dirty="0"/>
                  <a:t>    </a:t>
                </a:r>
                <a:r>
                  <a:rPr kumimoji="1" lang="ja-JP" altLang="en-US" b="0"/>
                  <a:t>　　</a:t>
                </a:r>
                <a14:m>
                  <m:oMath xmlns:m="http://schemas.openxmlformats.org/officeDocument/2006/math">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𝛽</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3</m:t>
                        </m:r>
                      </m:sub>
                    </m:sSub>
                  </m:oMath>
                </a14:m>
                <a:endParaRPr kumimoji="1" lang="en-US" altLang="ja-JP" b="0" dirty="0"/>
              </a:p>
            </p:txBody>
          </p:sp>
        </mc:Choice>
        <mc:Fallback>
          <p:sp>
            <p:nvSpPr>
              <p:cNvPr id="4" name="テキスト ボックス 3">
                <a:extLst>
                  <a:ext uri="{FF2B5EF4-FFF2-40B4-BE49-F238E27FC236}">
                    <a16:creationId xmlns:a16="http://schemas.microsoft.com/office/drawing/2014/main" id="{53A9E498-48A4-2740-9170-61777CDBF3B8}"/>
                  </a:ext>
                </a:extLst>
              </p:cNvPr>
              <p:cNvSpPr txBox="1">
                <a:spLocks noRot="1" noChangeAspect="1" noMove="1" noResize="1" noEditPoints="1" noAdjustHandles="1" noChangeArrowheads="1" noChangeShapeType="1" noTextEdit="1"/>
              </p:cNvSpPr>
              <p:nvPr/>
            </p:nvSpPr>
            <p:spPr>
              <a:xfrm>
                <a:off x="975361" y="4985149"/>
                <a:ext cx="9990097" cy="369332"/>
              </a:xfrm>
              <a:prstGeom prst="rect">
                <a:avLst/>
              </a:prstGeom>
              <a:blipFill>
                <a:blip r:embed="rId3"/>
                <a:stretch>
                  <a:fillRect l="-508" t="-6667" b="-26667"/>
                </a:stretch>
              </a:blipFill>
            </p:spPr>
            <p:txBody>
              <a:bodyPr/>
              <a:lstStyle/>
              <a:p>
                <a:r>
                  <a:rPr lang="ja-JP" altLang="en-US">
                    <a:noFill/>
                  </a:rPr>
                  <a:t> </a:t>
                </a:r>
              </a:p>
            </p:txBody>
          </p:sp>
        </mc:Fallback>
      </mc:AlternateContent>
      <p:sp>
        <p:nvSpPr>
          <p:cNvPr id="18" name="下矢印 17">
            <a:extLst>
              <a:ext uri="{FF2B5EF4-FFF2-40B4-BE49-F238E27FC236}">
                <a16:creationId xmlns:a16="http://schemas.microsoft.com/office/drawing/2014/main" id="{2D073834-3699-194F-BC89-E25856A6F33D}"/>
              </a:ext>
            </a:extLst>
          </p:cNvPr>
          <p:cNvSpPr/>
          <p:nvPr/>
        </p:nvSpPr>
        <p:spPr>
          <a:xfrm>
            <a:off x="3944983" y="4389120"/>
            <a:ext cx="478971" cy="487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下矢印 18">
            <a:extLst>
              <a:ext uri="{FF2B5EF4-FFF2-40B4-BE49-F238E27FC236}">
                <a16:creationId xmlns:a16="http://schemas.microsoft.com/office/drawing/2014/main" id="{6B386F14-549B-2D4C-9383-428075B42583}"/>
              </a:ext>
            </a:extLst>
          </p:cNvPr>
          <p:cNvSpPr/>
          <p:nvPr/>
        </p:nvSpPr>
        <p:spPr>
          <a:xfrm>
            <a:off x="6370584" y="4389120"/>
            <a:ext cx="478971" cy="487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下矢印 19">
            <a:extLst>
              <a:ext uri="{FF2B5EF4-FFF2-40B4-BE49-F238E27FC236}">
                <a16:creationId xmlns:a16="http://schemas.microsoft.com/office/drawing/2014/main" id="{048EB1CA-BCB1-D548-895C-81CC6B635EA1}"/>
              </a:ext>
            </a:extLst>
          </p:cNvPr>
          <p:cNvSpPr/>
          <p:nvPr/>
        </p:nvSpPr>
        <p:spPr>
          <a:xfrm>
            <a:off x="8957959" y="4389120"/>
            <a:ext cx="478971" cy="487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12057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29B3C-B28B-734D-8A85-7D7C2BF635F0}"/>
              </a:ext>
            </a:extLst>
          </p:cNvPr>
          <p:cNvSpPr>
            <a:spLocks noGrp="1"/>
          </p:cNvSpPr>
          <p:nvPr>
            <p:ph type="title"/>
          </p:nvPr>
        </p:nvSpPr>
        <p:spPr/>
        <p:txBody>
          <a:bodyPr/>
          <a:lstStyle/>
          <a:p>
            <a:r>
              <a:rPr kumimoji="1" lang="en-US" altLang="ja-JP" dirty="0"/>
              <a:t> </a:t>
            </a:r>
            <a:r>
              <a:rPr kumimoji="1" lang="ja-JP" altLang="en-US"/>
              <a:t>既存モデルの課題</a:t>
            </a:r>
          </a:p>
        </p:txBody>
      </p:sp>
      <p:sp>
        <p:nvSpPr>
          <p:cNvPr id="3" name="コンテンツ プレースホルダー 2">
            <a:extLst>
              <a:ext uri="{FF2B5EF4-FFF2-40B4-BE49-F238E27FC236}">
                <a16:creationId xmlns:a16="http://schemas.microsoft.com/office/drawing/2014/main" id="{5BA70986-1C66-1444-8E7A-4BD422E7439E}"/>
              </a:ext>
            </a:extLst>
          </p:cNvPr>
          <p:cNvSpPr>
            <a:spLocks noGrp="1"/>
          </p:cNvSpPr>
          <p:nvPr>
            <p:ph idx="1"/>
          </p:nvPr>
        </p:nvSpPr>
        <p:spPr/>
        <p:txBody>
          <a:bodyPr/>
          <a:lstStyle/>
          <a:p>
            <a:r>
              <a:rPr lang="ja-JP" altLang="en-US"/>
              <a:t>各時間区分ごとのパラメータが独立しているため，パラメータの推定が難しい．</a:t>
            </a:r>
            <a:endParaRPr lang="en-US" altLang="ja-JP" dirty="0"/>
          </a:p>
          <a:p>
            <a:endParaRPr lang="en-US" altLang="ja-JP" dirty="0"/>
          </a:p>
          <a:p>
            <a:endParaRPr lang="en-US" altLang="ja-JP" dirty="0"/>
          </a:p>
          <a:p>
            <a:endParaRPr lang="en-US" altLang="ja-JP" dirty="0"/>
          </a:p>
          <a:p>
            <a:r>
              <a:rPr lang="ja-JP" altLang="en-US"/>
              <a:t>時間区分ごとの評価者の厳しさパラメータに</a:t>
            </a:r>
            <a:r>
              <a:rPr lang="ja-JP" altLang="en-US" u="sng"/>
              <a:t>マルコフ性</a:t>
            </a:r>
            <a:r>
              <a:rPr lang="ja-JP" altLang="en-US"/>
              <a:t>を仮定した新しい項目反応モデルを提案する．</a:t>
            </a:r>
          </a:p>
          <a:p>
            <a:endParaRPr lang="ja-JP" altLang="en-US"/>
          </a:p>
          <a:p>
            <a:pPr marL="0" indent="0">
              <a:buNone/>
            </a:pPr>
            <a:endParaRPr kumimoji="1" lang="ja-JP" altLang="en-US"/>
          </a:p>
        </p:txBody>
      </p:sp>
      <p:sp>
        <p:nvSpPr>
          <p:cNvPr id="4" name="下矢印 3">
            <a:extLst>
              <a:ext uri="{FF2B5EF4-FFF2-40B4-BE49-F238E27FC236}">
                <a16:creationId xmlns:a16="http://schemas.microsoft.com/office/drawing/2014/main" id="{81EF5B31-180C-1B4F-9DEF-ADDB15CE77D0}"/>
              </a:ext>
            </a:extLst>
          </p:cNvPr>
          <p:cNvSpPr/>
          <p:nvPr/>
        </p:nvSpPr>
        <p:spPr>
          <a:xfrm>
            <a:off x="5472545" y="3029989"/>
            <a:ext cx="1246909" cy="798022"/>
          </a:xfrm>
          <a:prstGeom prst="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DAB29F6-9D8A-1146-8E33-31B21B8019B5}"/>
              </a:ext>
            </a:extLst>
          </p:cNvPr>
          <p:cNvSpPr/>
          <p:nvPr/>
        </p:nvSpPr>
        <p:spPr>
          <a:xfrm>
            <a:off x="7894622" y="5024673"/>
            <a:ext cx="2915216" cy="7423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現在の値によって</a:t>
            </a:r>
            <a:endParaRPr kumimoji="1" lang="en-US" altLang="ja-JP" dirty="0"/>
          </a:p>
          <a:p>
            <a:pPr algn="ctr"/>
            <a:r>
              <a:rPr kumimoji="1" lang="ja-JP" altLang="en-US"/>
              <a:t>次の値が決まる性質</a:t>
            </a:r>
          </a:p>
        </p:txBody>
      </p:sp>
      <p:cxnSp>
        <p:nvCxnSpPr>
          <p:cNvPr id="7" name="直線コネクタ 6">
            <a:extLst>
              <a:ext uri="{FF2B5EF4-FFF2-40B4-BE49-F238E27FC236}">
                <a16:creationId xmlns:a16="http://schemas.microsoft.com/office/drawing/2014/main" id="{F73377C7-AAA7-6241-92C0-F9E6BD80C60D}"/>
              </a:ext>
            </a:extLst>
          </p:cNvPr>
          <p:cNvCxnSpPr>
            <a:cxnSpLocks/>
            <a:endCxn id="5" idx="0"/>
          </p:cNvCxnSpPr>
          <p:nvPr/>
        </p:nvCxnSpPr>
        <p:spPr>
          <a:xfrm>
            <a:off x="9098733" y="4626321"/>
            <a:ext cx="253497" cy="398352"/>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3897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D628BF-97DC-C44F-A414-377DD326C83F}"/>
              </a:ext>
            </a:extLst>
          </p:cNvPr>
          <p:cNvSpPr>
            <a:spLocks noGrp="1"/>
          </p:cNvSpPr>
          <p:nvPr>
            <p:ph type="title"/>
          </p:nvPr>
        </p:nvSpPr>
        <p:spPr/>
        <p:txBody>
          <a:bodyPr/>
          <a:lstStyle/>
          <a:p>
            <a:r>
              <a:rPr kumimoji="1" lang="ja-JP" altLang="en-US"/>
              <a:t>提案モデル</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54F6E2D-22B0-A240-AA5F-102868CB9860}"/>
                  </a:ext>
                </a:extLst>
              </p:cNvPr>
              <p:cNvSpPr>
                <a:spLocks noGrp="1"/>
              </p:cNvSpPr>
              <p:nvPr>
                <p:ph idx="1"/>
              </p:nvPr>
            </p:nvSpPr>
            <p:spPr/>
            <p:txBody>
              <a:bodyPr/>
              <a:lstStyle/>
              <a:p>
                <a:pPr marL="0" indent="0">
                  <a:buNone/>
                </a:pPr>
                <a:endParaRPr kumimoji="1" lang="en-US" altLang="ja-JP" b="0" i="1" dirty="0">
                  <a:latin typeface="Cambria Math" panose="02040503050406030204" pitchFamily="18" charset="0"/>
                </a:endParaRPr>
              </a:p>
              <a:p>
                <a:pPr marL="0" indent="0">
                  <a:buNone/>
                </a:pPr>
                <a:endParaRPr kumimoji="1" lang="en-US" altLang="ja-JP"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𝑗𝑟𝑡𝑘</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m:rPr>
                              <m:nor/>
                            </m:rPr>
                            <a:rPr kumimoji="1" lang="en-US" altLang="ja-JP" b="0" i="0" smtClean="0">
                              <a:latin typeface="Cambria Math" panose="02040503050406030204" pitchFamily="18" charset="0"/>
                            </a:rPr>
                            <m:t>exp</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𝐾</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𝛽</m:t>
                                  </m:r>
                                </m:e>
                                <m:sub>
                                  <m:r>
                                    <a:rPr lang="en-US" altLang="ja-JP" i="1">
                                      <a:solidFill>
                                        <a:srgbClr val="FF0000"/>
                                      </a:solidFill>
                                      <a:latin typeface="Cambria Math" panose="02040503050406030204" pitchFamily="18" charset="0"/>
                                      <a:ea typeface="Cambria Math" panose="02040503050406030204" pitchFamily="18" charset="0"/>
                                    </a:rPr>
                                    <m:t>𝑟𝑡</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m:t>
                                  </m:r>
                                  <m:r>
                                    <a:rPr lang="en-US" altLang="ja-JP" b="0" i="1" smtClean="0">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num>
                        <m:den>
                          <m:nary>
                            <m:naryPr>
                              <m:chr m:val="∑"/>
                              <m:ctrlPr>
                                <a:rPr kumimoji="1" lang="en-US" altLang="ja-JP" b="0" i="1" smtClean="0">
                                  <a:latin typeface="Cambria Math" panose="02040503050406030204" pitchFamily="18" charset="0"/>
                                  <a:ea typeface="Cambria Math" panose="02040503050406030204" pitchFamily="18" charset="0"/>
                                </a:rPr>
                              </m:ctrlPr>
                            </m:naryPr>
                            <m:sub>
                              <m:r>
                                <m:rPr>
                                  <m:brk m:alnAt="23"/>
                                </m:rPr>
                                <a:rPr kumimoji="1" lang="en-US" altLang="ja-JP" b="0" i="1" smtClean="0">
                                  <a:latin typeface="Cambria Math" panose="02040503050406030204" pitchFamily="18" charset="0"/>
                                  <a:ea typeface="Cambria Math" panose="02040503050406030204" pitchFamily="18" charset="0"/>
                                </a:rPr>
                                <m:t>𝑙</m:t>
                              </m:r>
                              <m:r>
                                <a:rPr kumimoji="1" lang="en-US" altLang="ja-JP" b="0" i="1" smtClean="0">
                                  <a:latin typeface="Cambria Math" panose="02040503050406030204" pitchFamily="18" charset="0"/>
                                  <a:ea typeface="Cambria Math" panose="02040503050406030204" pitchFamily="18" charset="0"/>
                                </a:rPr>
                                <m:t>=1</m:t>
                              </m:r>
                            </m:sub>
                            <m:sup>
                              <m:r>
                                <a:rPr kumimoji="1" lang="en-US" altLang="ja-JP" b="0" i="1" smtClean="0">
                                  <a:latin typeface="Cambria Math" panose="02040503050406030204" pitchFamily="18" charset="0"/>
                                  <a:ea typeface="Cambria Math" panose="02040503050406030204" pitchFamily="18" charset="0"/>
                                </a:rPr>
                                <m:t>𝐾</m:t>
                              </m:r>
                            </m:sup>
                            <m:e>
                              <m:r>
                                <m:rPr>
                                  <m:nor/>
                                </m:rPr>
                                <a:rPr lang="en-US" altLang="ja-JP">
                                  <a:latin typeface="Cambria Math" panose="02040503050406030204" pitchFamily="18" charset="0"/>
                                </a:rPr>
                                <m:t>exp</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b="0" i="1" smtClean="0">
                                      <a:latin typeface="Cambria Math" panose="02040503050406030204" pitchFamily="18" charset="0"/>
                                    </a:rPr>
                                    <m:t>𝑙</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𝛽</m:t>
                                      </m:r>
                                    </m:e>
                                    <m:sub>
                                      <m:r>
                                        <a:rPr lang="en-US" altLang="ja-JP" i="1">
                                          <a:solidFill>
                                            <a:srgbClr val="FF0000"/>
                                          </a:solidFill>
                                          <a:latin typeface="Cambria Math" panose="02040503050406030204" pitchFamily="18" charset="0"/>
                                          <a:ea typeface="Cambria Math" panose="02040503050406030204" pitchFamily="18" charset="0"/>
                                        </a:rPr>
                                        <m:t>𝑟𝑡</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𝑟𝑚</m:t>
                                      </m:r>
                                    </m:sub>
                                  </m:sSub>
                                  <m:r>
                                    <a:rPr lang="en-US" altLang="ja-JP" i="1">
                                      <a:latin typeface="Cambria Math" panose="02040503050406030204" pitchFamily="18" charset="0"/>
                                      <a:ea typeface="Cambria Math" panose="02040503050406030204" pitchFamily="18" charset="0"/>
                                    </a:rPr>
                                    <m:t>)</m:t>
                                  </m:r>
                                </m:e>
                              </m:nary>
                            </m:e>
                          </m:nary>
                        </m:den>
                      </m:f>
                    </m:oMath>
                  </m:oMathPara>
                </a14:m>
                <a:endParaRPr kumimoji="1" lang="ja-JP" altLang="en-US"/>
              </a:p>
            </p:txBody>
          </p:sp>
        </mc:Choice>
        <mc:Fallback>
          <p:sp>
            <p:nvSpPr>
              <p:cNvPr id="3" name="コンテンツ プレースホルダー 2">
                <a:extLst>
                  <a:ext uri="{FF2B5EF4-FFF2-40B4-BE49-F238E27FC236}">
                    <a16:creationId xmlns:a16="http://schemas.microsoft.com/office/drawing/2014/main" id="{854F6E2D-22B0-A240-AA5F-102868CB9860}"/>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ja-JP" altLang="en-US">
                    <a:noFill/>
                  </a:rPr>
                  <a:t> </a:t>
                </a:r>
              </a:p>
            </p:txBody>
          </p:sp>
        </mc:Fallback>
      </mc:AlternateContent>
      <p:grpSp>
        <p:nvGrpSpPr>
          <p:cNvPr id="12" name="グループ化 11">
            <a:extLst>
              <a:ext uri="{FF2B5EF4-FFF2-40B4-BE49-F238E27FC236}">
                <a16:creationId xmlns:a16="http://schemas.microsoft.com/office/drawing/2014/main" id="{FF0B67CB-B00E-D742-B9BC-BF72DA5808CE}"/>
              </a:ext>
            </a:extLst>
          </p:cNvPr>
          <p:cNvGrpSpPr/>
          <p:nvPr/>
        </p:nvGrpSpPr>
        <p:grpSpPr>
          <a:xfrm>
            <a:off x="3424843" y="1441306"/>
            <a:ext cx="6783187" cy="999114"/>
            <a:chOff x="4621876" y="2357641"/>
            <a:chExt cx="4854633" cy="999114"/>
          </a:xfrm>
        </p:grpSpPr>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3937E60A-8E3F-A649-98BD-3423478FEC0E}"/>
                    </a:ext>
                  </a:extLst>
                </p:cNvPr>
                <p:cNvSpPr/>
                <p:nvPr/>
              </p:nvSpPr>
              <p:spPr>
                <a:xfrm>
                  <a:off x="4621876" y="2357641"/>
                  <a:ext cx="4854633" cy="99911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評価者</a:t>
                  </a:r>
                  <a14:m>
                    <m:oMath xmlns:m="http://schemas.openxmlformats.org/officeDocument/2006/math">
                      <m:r>
                        <a:rPr kumimoji="1" lang="en-US" altLang="ja-JP" b="0" i="1" smtClean="0">
                          <a:latin typeface="Cambria Math" panose="02040503050406030204" pitchFamily="18" charset="0"/>
                        </a:rPr>
                        <m:t>𝑟</m:t>
                      </m:r>
                    </m:oMath>
                  </a14:m>
                  <a:r>
                    <a:rPr kumimoji="1" lang="ja-JP" altLang="en-US"/>
                    <a:t>の特性パラメータ</a:t>
                  </a:r>
                  <a:endParaRPr kumimoji="1" lang="en-US" altLang="ja-JP" dirty="0"/>
                </a:p>
                <a:p>
                  <a:pPr algn="ctr"/>
                  <a:endParaRPr kumimoji="1" lang="ja-JP" altLang="en-US"/>
                </a:p>
              </p:txBody>
            </p:sp>
          </mc:Choice>
          <mc:Fallback xmlns="">
            <p:sp>
              <p:nvSpPr>
                <p:cNvPr id="13" name="正方形/長方形 12">
                  <a:extLst>
                    <a:ext uri="{FF2B5EF4-FFF2-40B4-BE49-F238E27FC236}">
                      <a16:creationId xmlns:a16="http://schemas.microsoft.com/office/drawing/2014/main" id="{3937E60A-8E3F-A649-98BD-3423478FEC0E}"/>
                    </a:ext>
                  </a:extLst>
                </p:cNvPr>
                <p:cNvSpPr>
                  <a:spLocks noRot="1" noChangeAspect="1" noMove="1" noResize="1" noEditPoints="1" noAdjustHandles="1" noChangeArrowheads="1" noChangeShapeType="1" noTextEdit="1"/>
                </p:cNvSpPr>
                <p:nvPr/>
              </p:nvSpPr>
              <p:spPr>
                <a:xfrm>
                  <a:off x="4621876" y="2357641"/>
                  <a:ext cx="4854633" cy="999114"/>
                </a:xfrm>
                <a:prstGeom prst="rect">
                  <a:avLst/>
                </a:prstGeom>
                <a:blipFill>
                  <a:blip r:embed="rId4"/>
                  <a:stretch>
                    <a:fillRect/>
                  </a:stretch>
                </a:blipFill>
                <a:ln w="28575"/>
              </p:spPr>
              <p:txBody>
                <a:bodyPr/>
                <a:lstStyle/>
                <a:p>
                  <a:r>
                    <a:rPr lang="ja-JP" altLang="en-US">
                      <a:noFill/>
                    </a:rPr>
                    <a:t> </a:t>
                  </a:r>
                </a:p>
              </p:txBody>
            </p:sp>
          </mc:Fallback>
        </mc:AlternateContent>
        <p:sp>
          <p:nvSpPr>
            <p:cNvPr id="14" name="正方形/長方形 13">
              <a:extLst>
                <a:ext uri="{FF2B5EF4-FFF2-40B4-BE49-F238E27FC236}">
                  <a16:creationId xmlns:a16="http://schemas.microsoft.com/office/drawing/2014/main" id="{943E234E-EF54-4744-8B54-E74959E1A293}"/>
                </a:ext>
              </a:extLst>
            </p:cNvPr>
            <p:cNvSpPr/>
            <p:nvPr/>
          </p:nvSpPr>
          <p:spPr>
            <a:xfrm>
              <a:off x="4754881" y="2909153"/>
              <a:ext cx="851366"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一貫性</a:t>
              </a:r>
            </a:p>
          </p:txBody>
        </p:sp>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33E9CA64-0D7A-6240-A8BF-CDF427B3947D}"/>
                    </a:ext>
                  </a:extLst>
                </p:cNvPr>
                <p:cNvSpPr/>
                <p:nvPr/>
              </p:nvSpPr>
              <p:spPr>
                <a:xfrm>
                  <a:off x="5799319" y="2916180"/>
                  <a:ext cx="1895116"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時間区分</a:t>
                  </a:r>
                  <a14:m>
                    <m:oMath xmlns:m="http://schemas.openxmlformats.org/officeDocument/2006/math">
                      <m:r>
                        <a:rPr lang="en-US" altLang="ja-JP" b="0" i="1" smtClean="0">
                          <a:latin typeface="Cambria Math" panose="02040503050406030204" pitchFamily="18" charset="0"/>
                        </a:rPr>
                        <m:t>𝑡</m:t>
                      </m:r>
                    </m:oMath>
                  </a14:m>
                  <a:r>
                    <a:rPr lang="ja-JP" altLang="en-US"/>
                    <a:t>の時の厳しさ</a:t>
                  </a:r>
                  <a:endParaRPr kumimoji="1" lang="ja-JP" altLang="en-US"/>
                </a:p>
              </p:txBody>
            </p:sp>
          </mc:Choice>
          <mc:Fallback xmlns="">
            <p:sp>
              <p:nvSpPr>
                <p:cNvPr id="15" name="正方形/長方形 14">
                  <a:extLst>
                    <a:ext uri="{FF2B5EF4-FFF2-40B4-BE49-F238E27FC236}">
                      <a16:creationId xmlns:a16="http://schemas.microsoft.com/office/drawing/2014/main" id="{33E9CA64-0D7A-6240-A8BF-CDF427B3947D}"/>
                    </a:ext>
                  </a:extLst>
                </p:cNvPr>
                <p:cNvSpPr>
                  <a:spLocks noRot="1" noChangeAspect="1" noMove="1" noResize="1" noEditPoints="1" noAdjustHandles="1" noChangeArrowheads="1" noChangeShapeType="1" noTextEdit="1"/>
                </p:cNvSpPr>
                <p:nvPr/>
              </p:nvSpPr>
              <p:spPr>
                <a:xfrm>
                  <a:off x="5799319" y="2916180"/>
                  <a:ext cx="1895116" cy="357447"/>
                </a:xfrm>
                <a:prstGeom prst="rect">
                  <a:avLst/>
                </a:prstGeom>
                <a:blipFill>
                  <a:blip r:embed="rId5"/>
                  <a:stretch>
                    <a:fillRect t="-3226" b="-22581"/>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A99E8040-8682-5F42-B11C-90FA0E2ECCF9}"/>
                </a:ext>
              </a:extLst>
            </p:cNvPr>
            <p:cNvSpPr/>
            <p:nvPr/>
          </p:nvSpPr>
          <p:spPr>
            <a:xfrm>
              <a:off x="7887506" y="2916180"/>
              <a:ext cx="1455999"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得点別の厳しさ</a:t>
              </a:r>
            </a:p>
          </p:txBody>
        </p:sp>
      </p:grpSp>
      <p:cxnSp>
        <p:nvCxnSpPr>
          <p:cNvPr id="18" name="直線コネクタ 17">
            <a:extLst>
              <a:ext uri="{FF2B5EF4-FFF2-40B4-BE49-F238E27FC236}">
                <a16:creationId xmlns:a16="http://schemas.microsoft.com/office/drawing/2014/main" id="{DA1405ED-7011-0F41-A939-09202B9FED83}"/>
              </a:ext>
            </a:extLst>
          </p:cNvPr>
          <p:cNvCxnSpPr>
            <a:stCxn id="14" idx="2"/>
          </p:cNvCxnSpPr>
          <p:nvPr/>
        </p:nvCxnSpPr>
        <p:spPr>
          <a:xfrm>
            <a:off x="4205476" y="2350265"/>
            <a:ext cx="1890524" cy="4511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F70821E0-5CB8-6D45-ADDD-611D0FB9B919}"/>
              </a:ext>
            </a:extLst>
          </p:cNvPr>
          <p:cNvCxnSpPr>
            <a:cxnSpLocks/>
            <a:stCxn id="15" idx="2"/>
          </p:cNvCxnSpPr>
          <p:nvPr/>
        </p:nvCxnSpPr>
        <p:spPr>
          <a:xfrm>
            <a:off x="6394024" y="2357292"/>
            <a:ext cx="992885" cy="4095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8A309C90-8B48-A540-9A83-C74EB70B4800}"/>
              </a:ext>
            </a:extLst>
          </p:cNvPr>
          <p:cNvCxnSpPr>
            <a:stCxn id="16" idx="2"/>
          </p:cNvCxnSpPr>
          <p:nvPr/>
        </p:nvCxnSpPr>
        <p:spPr>
          <a:xfrm flipH="1">
            <a:off x="8512233" y="2357292"/>
            <a:ext cx="492751" cy="409577"/>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19D6DF1F-1DDF-3E49-AC00-9E5A5A6F7CD2}"/>
                  </a:ext>
                </a:extLst>
              </p:cNvPr>
              <p:cNvSpPr/>
              <p:nvPr/>
            </p:nvSpPr>
            <p:spPr>
              <a:xfrm>
                <a:off x="5893726" y="4073235"/>
                <a:ext cx="2414835" cy="4718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の能力</a:t>
                </a:r>
                <a:endParaRPr kumimoji="1" lang="ja-JP" altLang="en-US"/>
              </a:p>
            </p:txBody>
          </p:sp>
        </mc:Choice>
        <mc:Fallback xmlns="">
          <p:sp>
            <p:nvSpPr>
              <p:cNvPr id="23" name="正方形/長方形 22">
                <a:extLst>
                  <a:ext uri="{FF2B5EF4-FFF2-40B4-BE49-F238E27FC236}">
                    <a16:creationId xmlns:a16="http://schemas.microsoft.com/office/drawing/2014/main" id="{19D6DF1F-1DDF-3E49-AC00-9E5A5A6F7CD2}"/>
                  </a:ext>
                </a:extLst>
              </p:cNvPr>
              <p:cNvSpPr>
                <a:spLocks noRot="1" noChangeAspect="1" noMove="1" noResize="1" noEditPoints="1" noAdjustHandles="1" noChangeArrowheads="1" noChangeShapeType="1" noTextEdit="1"/>
              </p:cNvSpPr>
              <p:nvPr/>
            </p:nvSpPr>
            <p:spPr>
              <a:xfrm>
                <a:off x="5893726" y="4073235"/>
                <a:ext cx="2414835" cy="471899"/>
              </a:xfrm>
              <a:prstGeom prst="rect">
                <a:avLst/>
              </a:prstGeom>
              <a:blipFill>
                <a:blip r:embed="rId6"/>
                <a:stretch>
                  <a:fillRect b="-7692"/>
                </a:stretch>
              </a:blipFill>
            </p:spPr>
            <p:txBody>
              <a:bodyPr/>
              <a:lstStyle/>
              <a:p>
                <a:r>
                  <a:rPr lang="ja-JP" altLang="en-US">
                    <a:noFill/>
                  </a:rPr>
                  <a:t> </a:t>
                </a:r>
              </a:p>
            </p:txBody>
          </p:sp>
        </mc:Fallback>
      </mc:AlternateContent>
      <p:cxnSp>
        <p:nvCxnSpPr>
          <p:cNvPr id="24" name="直線コネクタ 23">
            <a:extLst>
              <a:ext uri="{FF2B5EF4-FFF2-40B4-BE49-F238E27FC236}">
                <a16:creationId xmlns:a16="http://schemas.microsoft.com/office/drawing/2014/main" id="{19C640B1-4603-9245-B201-797E73688D18}"/>
              </a:ext>
            </a:extLst>
          </p:cNvPr>
          <p:cNvCxnSpPr>
            <a:cxnSpLocks/>
            <a:stCxn id="23" idx="0"/>
          </p:cNvCxnSpPr>
          <p:nvPr/>
        </p:nvCxnSpPr>
        <p:spPr>
          <a:xfrm flipH="1" flipV="1">
            <a:off x="7020089" y="3837944"/>
            <a:ext cx="81055" cy="23529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2" name="グループ化 31">
            <a:extLst>
              <a:ext uri="{FF2B5EF4-FFF2-40B4-BE49-F238E27FC236}">
                <a16:creationId xmlns:a16="http://schemas.microsoft.com/office/drawing/2014/main" id="{5F3CB163-B09B-EA45-BEFF-5692BE19A4C9}"/>
              </a:ext>
            </a:extLst>
          </p:cNvPr>
          <p:cNvGrpSpPr/>
          <p:nvPr/>
        </p:nvGrpSpPr>
        <p:grpSpPr>
          <a:xfrm>
            <a:off x="2848487" y="4564488"/>
            <a:ext cx="2137316" cy="934132"/>
            <a:chOff x="3146366" y="5139695"/>
            <a:chExt cx="2137316" cy="934132"/>
          </a:xfrm>
        </p:grpSpPr>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096E9618-4315-2141-AB8C-8D0597A62AF9}"/>
                    </a:ext>
                  </a:extLst>
                </p:cNvPr>
                <p:cNvSpPr txBox="1"/>
                <p:nvPr/>
              </p:nvSpPr>
              <p:spPr>
                <a:xfrm>
                  <a:off x="3146366" y="5139695"/>
                  <a:ext cx="2137316"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solidFill>
                                  <a:srgbClr val="FF0000"/>
                                </a:solidFill>
                                <a:latin typeface="Cambria Math" panose="02040503050406030204" pitchFamily="18" charset="0"/>
                              </a:rPr>
                            </m:ctrlPr>
                          </m:sSubPr>
                          <m:e>
                            <m:r>
                              <a:rPr kumimoji="1" lang="ja-JP" altLang="en-US" sz="2400" i="1" smtClean="0">
                                <a:solidFill>
                                  <a:srgbClr val="FF0000"/>
                                </a:solidFill>
                                <a:latin typeface="Cambria Math" panose="02040503050406030204" pitchFamily="18" charset="0"/>
                              </a:rPr>
                              <m:t>𝛽</m:t>
                            </m:r>
                          </m:e>
                          <m:sub>
                            <m:r>
                              <a:rPr kumimoji="1" lang="en-US" altLang="ja-JP" sz="2400" b="0" i="1" smtClean="0">
                                <a:solidFill>
                                  <a:srgbClr val="FF0000"/>
                                </a:solidFill>
                                <a:latin typeface="Cambria Math" panose="02040503050406030204" pitchFamily="18" charset="0"/>
                              </a:rPr>
                              <m:t>𝑟𝑡</m:t>
                            </m:r>
                          </m:sub>
                        </m:sSub>
                        <m:r>
                          <a:rPr kumimoji="1" lang="en-US" altLang="ja-JP" sz="2400" b="0" i="0" smtClean="0">
                            <a:solidFill>
                              <a:srgbClr val="FF0000"/>
                            </a:solidFill>
                            <a:latin typeface="Cambria Math" panose="02040503050406030204" pitchFamily="18" charset="0"/>
                          </a:rPr>
                          <m:t>~</m:t>
                        </m:r>
                        <m:r>
                          <m:rPr>
                            <m:sty m:val="p"/>
                          </m:rPr>
                          <a:rPr kumimoji="1" lang="en-US" altLang="ja-JP" sz="2400" b="0" i="0" smtClean="0">
                            <a:solidFill>
                              <a:srgbClr val="FF0000"/>
                            </a:solidFill>
                            <a:latin typeface="Cambria Math" panose="02040503050406030204" pitchFamily="18" charset="0"/>
                          </a:rPr>
                          <m:t>N</m:t>
                        </m:r>
                        <m:d>
                          <m:dPr>
                            <m:ctrlPr>
                              <a:rPr kumimoji="1" lang="en-US" altLang="ja-JP" sz="2400" b="0" i="1" smtClean="0">
                                <a:solidFill>
                                  <a:srgbClr val="FF0000"/>
                                </a:solidFill>
                                <a:latin typeface="Cambria Math" panose="02040503050406030204" pitchFamily="18" charset="0"/>
                              </a:rPr>
                            </m:ctrlPr>
                          </m:dPr>
                          <m:e>
                            <m:sSub>
                              <m:sSubPr>
                                <m:ctrlPr>
                                  <a:rPr kumimoji="1" lang="en-US" altLang="ja-JP" sz="2400" b="0" i="1" smtClean="0">
                                    <a:solidFill>
                                      <a:srgbClr val="FF0000"/>
                                    </a:solidFill>
                                    <a:latin typeface="Cambria Math" panose="02040503050406030204" pitchFamily="18" charset="0"/>
                                    <a:ea typeface="Cambria Math" panose="02040503050406030204" pitchFamily="18" charset="0"/>
                                  </a:rPr>
                                </m:ctrlPr>
                              </m:sSubPr>
                              <m:e>
                                <m:r>
                                  <a:rPr lang="el-GR" altLang="ja-JP" sz="2400" i="1">
                                    <a:solidFill>
                                      <a:srgbClr val="FF0000"/>
                                    </a:solidFill>
                                    <a:latin typeface="Cambria Math" panose="02040503050406030204" pitchFamily="18" charset="0"/>
                                    <a:ea typeface="Cambria Math" panose="02040503050406030204" pitchFamily="18" charset="0"/>
                                  </a:rPr>
                                  <m:t>𝛽</m:t>
                                </m:r>
                              </m:e>
                              <m:sub>
                                <m:r>
                                  <a:rPr kumimoji="1" lang="en-US" altLang="ja-JP" sz="2400" b="0" i="1" smtClean="0">
                                    <a:solidFill>
                                      <a:srgbClr val="FF0000"/>
                                    </a:solidFill>
                                    <a:latin typeface="Cambria Math" panose="02040503050406030204" pitchFamily="18" charset="0"/>
                                    <a:ea typeface="Cambria Math" panose="02040503050406030204" pitchFamily="18" charset="0"/>
                                  </a:rPr>
                                  <m:t>𝑟𝑡</m:t>
                                </m:r>
                                <m:r>
                                  <a:rPr kumimoji="1" lang="en-US" altLang="ja-JP" sz="2400" b="0" i="1" smtClean="0">
                                    <a:solidFill>
                                      <a:srgbClr val="FF0000"/>
                                    </a:solidFill>
                                    <a:latin typeface="Cambria Math" panose="02040503050406030204" pitchFamily="18" charset="0"/>
                                    <a:ea typeface="Cambria Math" panose="02040503050406030204" pitchFamily="18" charset="0"/>
                                  </a:rPr>
                                  <m:t>−1</m:t>
                                </m:r>
                              </m:sub>
                            </m:sSub>
                            <m:r>
                              <a:rPr kumimoji="1" lang="en-US" altLang="ja-JP" sz="2400" b="0" i="1" smtClean="0">
                                <a:solidFill>
                                  <a:srgbClr val="FF0000"/>
                                </a:solidFill>
                                <a:latin typeface="Cambria Math" panose="02040503050406030204" pitchFamily="18" charset="0"/>
                                <a:ea typeface="Cambria Math" panose="02040503050406030204" pitchFamily="18" charset="0"/>
                              </a:rPr>
                              <m:t>,</m:t>
                            </m:r>
                            <m:r>
                              <a:rPr kumimoji="1" lang="en-US" altLang="ja-JP" sz="2400" b="0" i="1" smtClean="0">
                                <a:solidFill>
                                  <a:srgbClr val="FF0000"/>
                                </a:solidFill>
                                <a:latin typeface="Cambria Math" panose="02040503050406030204" pitchFamily="18" charset="0"/>
                                <a:ea typeface="Cambria Math" panose="02040503050406030204" pitchFamily="18" charset="0"/>
                              </a:rPr>
                              <m:t>𝜎</m:t>
                            </m:r>
                          </m:e>
                        </m:d>
                      </m:oMath>
                    </m:oMathPara>
                  </a14:m>
                  <a:endParaRPr kumimoji="1" lang="en-US" altLang="ja-JP" sz="2400" b="0" dirty="0">
                    <a:solidFill>
                      <a:srgbClr val="FF0000"/>
                    </a:solidFill>
                    <a:ea typeface="Cambria Math" panose="02040503050406030204" pitchFamily="18" charset="0"/>
                  </a:endParaRPr>
                </a:p>
              </p:txBody>
            </p:sp>
          </mc:Choice>
          <mc:Fallback>
            <p:sp>
              <p:nvSpPr>
                <p:cNvPr id="27" name="テキスト ボックス 26">
                  <a:extLst>
                    <a:ext uri="{FF2B5EF4-FFF2-40B4-BE49-F238E27FC236}">
                      <a16:creationId xmlns:a16="http://schemas.microsoft.com/office/drawing/2014/main" id="{096E9618-4315-2141-AB8C-8D0597A62AF9}"/>
                    </a:ext>
                  </a:extLst>
                </p:cNvPr>
                <p:cNvSpPr txBox="1">
                  <a:spLocks noRot="1" noChangeAspect="1" noMove="1" noResize="1" noEditPoints="1" noAdjustHandles="1" noChangeArrowheads="1" noChangeShapeType="1" noTextEdit="1"/>
                </p:cNvSpPr>
                <p:nvPr/>
              </p:nvSpPr>
              <p:spPr>
                <a:xfrm>
                  <a:off x="3146366" y="5139695"/>
                  <a:ext cx="2137316" cy="369332"/>
                </a:xfrm>
                <a:prstGeom prst="rect">
                  <a:avLst/>
                </a:prstGeom>
                <a:blipFill>
                  <a:blip r:embed="rId7"/>
                  <a:stretch>
                    <a:fillRect l="-4734" b="-33333"/>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1C18ECF4-2B24-0744-AD3E-3C04525CEDDF}"/>
                    </a:ext>
                  </a:extLst>
                </p:cNvPr>
                <p:cNvSpPr txBox="1"/>
                <p:nvPr/>
              </p:nvSpPr>
              <p:spPr>
                <a:xfrm>
                  <a:off x="3146366" y="5519829"/>
                  <a:ext cx="1584986" cy="553998"/>
                </a:xfrm>
                <a:prstGeom prst="rect">
                  <a:avLst/>
                </a:prstGeom>
                <a:noFill/>
                <a:ln>
                  <a:noFill/>
                </a:ln>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ja-JP" altLang="en-US" sz="2400" i="1" smtClean="0">
                                <a:latin typeface="Cambria Math" panose="02040503050406030204" pitchFamily="18" charset="0"/>
                              </a:rPr>
                              <m:t>𝛽</m:t>
                            </m:r>
                          </m:e>
                          <m:sub>
                            <m:r>
                              <a:rPr kumimoji="1" lang="en-US" altLang="ja-JP" sz="2400" b="0" i="1" smtClean="0">
                                <a:latin typeface="Cambria Math" panose="02040503050406030204" pitchFamily="18" charset="0"/>
                              </a:rPr>
                              <m:t>𝑟</m:t>
                            </m:r>
                            <m:r>
                              <a:rPr kumimoji="1" lang="en-US" altLang="ja-JP" sz="2400" b="0" i="1" smtClean="0">
                                <a:latin typeface="Cambria Math" panose="02040503050406030204" pitchFamily="18" charset="0"/>
                              </a:rPr>
                              <m:t>1</m:t>
                            </m:r>
                          </m:sub>
                        </m:sSub>
                        <m:r>
                          <a:rPr kumimoji="1" lang="en-US" altLang="ja-JP" sz="2400" b="0" i="0" smtClean="0">
                            <a:latin typeface="Cambria Math" panose="02040503050406030204" pitchFamily="18" charset="0"/>
                          </a:rPr>
                          <m:t>~</m:t>
                        </m:r>
                        <m:r>
                          <m:rPr>
                            <m:sty m:val="p"/>
                          </m:rPr>
                          <a:rPr kumimoji="1" lang="en-US" altLang="ja-JP" sz="2400" b="0" i="0" smtClean="0">
                            <a:latin typeface="Cambria Math" panose="02040503050406030204" pitchFamily="18" charset="0"/>
                          </a:rPr>
                          <m:t>N</m:t>
                        </m:r>
                        <m:r>
                          <a:rPr kumimoji="1" lang="en-US" altLang="ja-JP" sz="2400" b="0" i="0" smtClean="0">
                            <a:latin typeface="Cambria Math" panose="02040503050406030204" pitchFamily="18" charset="0"/>
                          </a:rPr>
                          <m:t>(0,1)</m:t>
                        </m:r>
                      </m:oMath>
                    </m:oMathPara>
                  </a14:m>
                  <a:endParaRPr kumimoji="1" lang="ja-JP" altLang="en-US" sz="2400"/>
                </a:p>
              </p:txBody>
            </p:sp>
          </mc:Choice>
          <mc:Fallback xmlns="">
            <p:sp>
              <p:nvSpPr>
                <p:cNvPr id="30" name="テキスト ボックス 29">
                  <a:extLst>
                    <a:ext uri="{FF2B5EF4-FFF2-40B4-BE49-F238E27FC236}">
                      <a16:creationId xmlns:a16="http://schemas.microsoft.com/office/drawing/2014/main" id="{1C18ECF4-2B24-0744-AD3E-3C04525CEDDF}"/>
                    </a:ext>
                  </a:extLst>
                </p:cNvPr>
                <p:cNvSpPr txBox="1">
                  <a:spLocks noRot="1" noChangeAspect="1" noMove="1" noResize="1" noEditPoints="1" noAdjustHandles="1" noChangeArrowheads="1" noChangeShapeType="1" noTextEdit="1"/>
                </p:cNvSpPr>
                <p:nvPr/>
              </p:nvSpPr>
              <p:spPr>
                <a:xfrm>
                  <a:off x="3146366" y="5519829"/>
                  <a:ext cx="1584986" cy="553998"/>
                </a:xfrm>
                <a:prstGeom prst="rect">
                  <a:avLst/>
                </a:prstGeom>
                <a:blipFill>
                  <a:blip r:embed="rId8"/>
                  <a:stretch>
                    <a:fillRect l="-6400" r="-7200" b="-11364"/>
                  </a:stretch>
                </a:blipFill>
                <a:ln>
                  <a:noFill/>
                </a:ln>
              </p:spPr>
              <p:txBody>
                <a:bodyPr/>
                <a:lstStyle/>
                <a:p>
                  <a:r>
                    <a:rPr lang="ja-JP" altLang="en-US">
                      <a:noFill/>
                    </a:rPr>
                    <a:t> </a:t>
                  </a:r>
                </a:p>
              </p:txBody>
            </p:sp>
          </mc:Fallback>
        </mc:AlternateContent>
      </p:grpSp>
      <p:sp>
        <p:nvSpPr>
          <p:cNvPr id="5" name="正方形/長方形 4">
            <a:extLst>
              <a:ext uri="{FF2B5EF4-FFF2-40B4-BE49-F238E27FC236}">
                <a16:creationId xmlns:a16="http://schemas.microsoft.com/office/drawing/2014/main" id="{73434D30-B8B0-8E41-8173-550F5818FBD7}"/>
              </a:ext>
            </a:extLst>
          </p:cNvPr>
          <p:cNvSpPr/>
          <p:nvPr/>
        </p:nvSpPr>
        <p:spPr>
          <a:xfrm>
            <a:off x="2443945" y="4350660"/>
            <a:ext cx="2946400" cy="1675470"/>
          </a:xfrm>
          <a:prstGeom prst="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6" name="角丸四角形吹き出し 5">
            <a:extLst>
              <a:ext uri="{FF2B5EF4-FFF2-40B4-BE49-F238E27FC236}">
                <a16:creationId xmlns:a16="http://schemas.microsoft.com/office/drawing/2014/main" id="{05E3DC9F-94BE-5344-99E9-A949ACB473BC}"/>
              </a:ext>
            </a:extLst>
          </p:cNvPr>
          <p:cNvSpPr/>
          <p:nvPr/>
        </p:nvSpPr>
        <p:spPr>
          <a:xfrm>
            <a:off x="6027915" y="5144310"/>
            <a:ext cx="4180115" cy="881820"/>
          </a:xfrm>
          <a:prstGeom prst="wedgeRoundRectCallout">
            <a:avLst>
              <a:gd name="adj1" fmla="val -57916"/>
              <a:gd name="adj2" fmla="val -33294"/>
              <a:gd name="adj3" fmla="val 16667"/>
            </a:avLst>
          </a:prstGeom>
          <a:ln w="38100"/>
        </p:spPr>
        <p:style>
          <a:lnRef idx="2">
            <a:schemeClr val="accent1"/>
          </a:lnRef>
          <a:fillRef idx="1">
            <a:schemeClr val="lt1"/>
          </a:fillRef>
          <a:effectRef idx="0">
            <a:schemeClr val="accent1"/>
          </a:effectRef>
          <a:fontRef idx="minor">
            <a:schemeClr val="dk1"/>
          </a:fontRef>
        </p:style>
        <p:txBody>
          <a:bodyPr rtlCol="0" anchor="ctr"/>
          <a:lstStyle/>
          <a:p>
            <a:r>
              <a:rPr lang="ja-JP" altLang="en-US" sz="1600"/>
              <a:t>直前の時間区分の特性値を次の時間区分の特性値の推定に利用できるため，より安定したパラメータ推定が可能となる．</a:t>
            </a:r>
          </a:p>
        </p:txBody>
      </p:sp>
      <mc:AlternateContent xmlns:mc="http://schemas.openxmlformats.org/markup-compatibility/2006" xmlns:a14="http://schemas.microsoft.com/office/drawing/2010/main">
        <mc:Choice Requires="a14">
          <p:sp>
            <p:nvSpPr>
              <p:cNvPr id="21" name="正方形/長方形 20">
                <a:extLst>
                  <a:ext uri="{FF2B5EF4-FFF2-40B4-BE49-F238E27FC236}">
                    <a16:creationId xmlns:a16="http://schemas.microsoft.com/office/drawing/2014/main" id="{3BAFA4B2-66B7-7042-9B9E-8BFE533FD5D6}"/>
                  </a:ext>
                </a:extLst>
              </p:cNvPr>
              <p:cNvSpPr/>
              <p:nvPr/>
            </p:nvSpPr>
            <p:spPr>
              <a:xfrm>
                <a:off x="202539" y="1732201"/>
                <a:ext cx="3073292" cy="997527"/>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r>
                  <a:rPr lang="ja-JP" altLang="en-US"/>
                  <a:t>評価者</a:t>
                </a:r>
                <a14:m>
                  <m:oMath xmlns:m="http://schemas.openxmlformats.org/officeDocument/2006/math">
                    <m:r>
                      <a:rPr lang="en-US" altLang="ja-JP" b="0" i="1" smtClean="0">
                        <a:latin typeface="Cambria Math" panose="02040503050406030204" pitchFamily="18" charset="0"/>
                      </a:rPr>
                      <m:t>𝑟</m:t>
                    </m:r>
                  </m:oMath>
                </a14:m>
                <a:r>
                  <a:rPr lang="ja-JP" altLang="en-US"/>
                  <a:t>が時間区分</a:t>
                </a:r>
                <a14:m>
                  <m:oMath xmlns:m="http://schemas.openxmlformats.org/officeDocument/2006/math">
                    <m:r>
                      <a:rPr lang="en-US" altLang="ja-JP" b="0" i="1" smtClean="0">
                        <a:latin typeface="Cambria Math" panose="02040503050406030204" pitchFamily="18" charset="0"/>
                      </a:rPr>
                      <m:t>𝑡</m:t>
                    </m:r>
                  </m:oMath>
                </a14:m>
                <a:r>
                  <a:rPr lang="ja-JP" altLang="en-US"/>
                  <a:t>の時に</a:t>
                </a:r>
                <a:endParaRPr lang="en-US" altLang="ja-JP" dirty="0"/>
              </a:p>
              <a:p>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のパフォーマンスに</a:t>
                </a:r>
                <a:endParaRPr lang="en-US" altLang="ja-JP" dirty="0"/>
              </a:p>
              <a:p>
                <a:r>
                  <a:rPr lang="ja-JP" altLang="en-US"/>
                  <a:t>スコア</a:t>
                </a:r>
                <a14:m>
                  <m:oMath xmlns:m="http://schemas.openxmlformats.org/officeDocument/2006/math">
                    <m:r>
                      <a:rPr lang="en-US" altLang="ja-JP" b="0" i="1" smtClean="0">
                        <a:latin typeface="Cambria Math" panose="02040503050406030204" pitchFamily="18" charset="0"/>
                      </a:rPr>
                      <m:t>𝑘</m:t>
                    </m:r>
                  </m:oMath>
                </a14:m>
                <a:r>
                  <a:rPr lang="ja-JP" altLang="en-US"/>
                  <a:t>を与える確率</a:t>
                </a:r>
              </a:p>
            </p:txBody>
          </p:sp>
        </mc:Choice>
        <mc:Fallback xmlns="">
          <p:sp>
            <p:nvSpPr>
              <p:cNvPr id="21" name="正方形/長方形 20">
                <a:extLst>
                  <a:ext uri="{FF2B5EF4-FFF2-40B4-BE49-F238E27FC236}">
                    <a16:creationId xmlns:a16="http://schemas.microsoft.com/office/drawing/2014/main" id="{3BAFA4B2-66B7-7042-9B9E-8BFE533FD5D6}"/>
                  </a:ext>
                </a:extLst>
              </p:cNvPr>
              <p:cNvSpPr>
                <a:spLocks noRot="1" noChangeAspect="1" noMove="1" noResize="1" noEditPoints="1" noAdjustHandles="1" noChangeArrowheads="1" noChangeShapeType="1" noTextEdit="1"/>
              </p:cNvSpPr>
              <p:nvPr/>
            </p:nvSpPr>
            <p:spPr>
              <a:xfrm>
                <a:off x="202539" y="1732201"/>
                <a:ext cx="3073292" cy="997527"/>
              </a:xfrm>
              <a:prstGeom prst="rect">
                <a:avLst/>
              </a:prstGeom>
              <a:blipFill>
                <a:blip r:embed="rId9"/>
                <a:stretch>
                  <a:fillRect l="-813" b="-3659"/>
                </a:stretch>
              </a:blipFill>
              <a:ln w="28575"/>
            </p:spPr>
            <p:txBody>
              <a:bodyPr/>
              <a:lstStyle/>
              <a:p>
                <a:r>
                  <a:rPr lang="ja-JP" altLang="en-US">
                    <a:noFill/>
                  </a:rPr>
                  <a:t> </a:t>
                </a:r>
              </a:p>
            </p:txBody>
          </p:sp>
        </mc:Fallback>
      </mc:AlternateContent>
      <p:cxnSp>
        <p:nvCxnSpPr>
          <p:cNvPr id="25" name="直線コネクタ 24">
            <a:extLst>
              <a:ext uri="{FF2B5EF4-FFF2-40B4-BE49-F238E27FC236}">
                <a16:creationId xmlns:a16="http://schemas.microsoft.com/office/drawing/2014/main" id="{C3F32A80-A14A-9E4A-8122-79C6A8E27A70}"/>
              </a:ext>
            </a:extLst>
          </p:cNvPr>
          <p:cNvCxnSpPr>
            <a:stCxn id="21" idx="2"/>
          </p:cNvCxnSpPr>
          <p:nvPr/>
        </p:nvCxnSpPr>
        <p:spPr>
          <a:xfrm>
            <a:off x="1739185" y="2729728"/>
            <a:ext cx="865731" cy="334097"/>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テキスト ボックス 25">
                <a:extLst>
                  <a:ext uri="{FF2B5EF4-FFF2-40B4-BE49-F238E27FC236}">
                    <a16:creationId xmlns:a16="http://schemas.microsoft.com/office/drawing/2014/main" id="{E24D7A44-C534-DF40-8873-A4A8421DC684}"/>
                  </a:ext>
                </a:extLst>
              </p:cNvPr>
              <p:cNvSpPr txBox="1"/>
              <p:nvPr/>
            </p:nvSpPr>
            <p:spPr>
              <a:xfrm>
                <a:off x="2700495" y="5489867"/>
                <a:ext cx="1999904" cy="46166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rPr>
                        <m:t>𝜎</m:t>
                      </m:r>
                      <m:r>
                        <a:rPr kumimoji="1" lang="en-US" altLang="ja-JP" sz="2400" b="0" i="1" smtClean="0">
                          <a:latin typeface="Cambria Math" panose="02040503050406030204" pitchFamily="18" charset="0"/>
                        </a:rPr>
                        <m:t>~</m:t>
                      </m:r>
                      <m:r>
                        <m:rPr>
                          <m:nor/>
                        </m:rPr>
                        <a:rPr kumimoji="1" lang="en-US" altLang="ja-JP" sz="2400" b="0" i="0" smtClean="0">
                          <a:latin typeface="Cambria Math" panose="02040503050406030204" pitchFamily="18" charset="0"/>
                        </a:rPr>
                        <m:t>LN</m:t>
                      </m:r>
                      <m:r>
                        <m:rPr>
                          <m:nor/>
                        </m:rPr>
                        <a:rPr kumimoji="1" lang="en-US" altLang="ja-JP" sz="2400" b="0" i="0" smtClean="0">
                          <a:latin typeface="Cambria Math" panose="02040503050406030204" pitchFamily="18" charset="0"/>
                        </a:rPr>
                        <m:t>(−3,0)</m:t>
                      </m:r>
                    </m:oMath>
                  </m:oMathPara>
                </a14:m>
                <a:endParaRPr kumimoji="1" lang="ja-JP" altLang="en-US" sz="2400"/>
              </a:p>
            </p:txBody>
          </p:sp>
        </mc:Choice>
        <mc:Fallback>
          <p:sp>
            <p:nvSpPr>
              <p:cNvPr id="26" name="テキスト ボックス 25">
                <a:extLst>
                  <a:ext uri="{FF2B5EF4-FFF2-40B4-BE49-F238E27FC236}">
                    <a16:creationId xmlns:a16="http://schemas.microsoft.com/office/drawing/2014/main" id="{E24D7A44-C534-DF40-8873-A4A8421DC684}"/>
                  </a:ext>
                </a:extLst>
              </p:cNvPr>
              <p:cNvSpPr txBox="1">
                <a:spLocks noRot="1" noChangeAspect="1" noMove="1" noResize="1" noEditPoints="1" noAdjustHandles="1" noChangeArrowheads="1" noChangeShapeType="1" noTextEdit="1"/>
              </p:cNvSpPr>
              <p:nvPr/>
            </p:nvSpPr>
            <p:spPr>
              <a:xfrm>
                <a:off x="2700495" y="5489867"/>
                <a:ext cx="1999904" cy="461665"/>
              </a:xfrm>
              <a:prstGeom prst="rect">
                <a:avLst/>
              </a:prstGeom>
              <a:blipFill>
                <a:blip r:embed="rId10"/>
                <a:stretch>
                  <a:fillRect b="-189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5818536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12843</TotalTime>
  <Words>3363</Words>
  <Application>Microsoft Macintosh PowerPoint</Application>
  <PresentationFormat>ワイド画面</PresentationFormat>
  <Paragraphs>539</Paragraphs>
  <Slides>25</Slides>
  <Notes>21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25</vt:i4>
      </vt:variant>
    </vt:vector>
  </HeadingPairs>
  <TitlesOfParts>
    <vt:vector size="34" baseType="lpstr">
      <vt:lpstr>Hiragino Kaku Gothic ProN</vt:lpstr>
      <vt:lpstr>游ゴシック</vt:lpstr>
      <vt:lpstr>游ゴシック Light</vt:lpstr>
      <vt:lpstr>Arial</vt:lpstr>
      <vt:lpstr>Calibri</vt:lpstr>
      <vt:lpstr>Calibri Light</vt:lpstr>
      <vt:lpstr>Cambria Math</vt:lpstr>
      <vt:lpstr>Wingdings</vt:lpstr>
      <vt:lpstr>Office テーマ</vt:lpstr>
      <vt:lpstr>評価者特性の時間変動を考慮した 項目反応モデル</vt:lpstr>
      <vt:lpstr>はじめに</vt:lpstr>
      <vt:lpstr>評価者特性を考慮した 項目反応理論モデル</vt:lpstr>
      <vt:lpstr>一般化多相ラッシュモデル</vt:lpstr>
      <vt:lpstr>一般化多相ラッシュモデル</vt:lpstr>
      <vt:lpstr>評価者ドリフトを考慮したモデル</vt:lpstr>
      <vt:lpstr>時間区分データの考え方</vt:lpstr>
      <vt:lpstr> 既存モデルの課題</vt:lpstr>
      <vt:lpstr>提案モデル</vt:lpstr>
      <vt:lpstr>MCMCによるパラメータ推定精度</vt:lpstr>
      <vt:lpstr>β_rtの推定結果例</vt:lpstr>
      <vt:lpstr>実データ実験</vt:lpstr>
      <vt:lpstr>T=3におけるβ_rtの推定結果</vt:lpstr>
      <vt:lpstr>情報量規準によるモデル比較の結果</vt:lpstr>
      <vt:lpstr>今後の課題</vt:lpstr>
      <vt:lpstr>御静聴ありがとうございました</vt:lpstr>
      <vt:lpstr>補助スライド</vt:lpstr>
      <vt:lpstr>シミュレーション実験：手順</vt:lpstr>
      <vt:lpstr>β_rtの事前分布</vt:lpstr>
      <vt:lpstr>パラメータ数</vt:lpstr>
      <vt:lpstr>各パラメータの事前分布</vt:lpstr>
      <vt:lpstr>パラメータ推定手法</vt:lpstr>
      <vt:lpstr>RMSEとは</vt:lpstr>
      <vt:lpstr>BIASとは</vt:lpstr>
      <vt:lpstr>WAIC・WBICとは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評価者特性の時間変動を考慮した 項目反応モデル</dc:title>
  <dc:creator>林 真由</dc:creator>
  <cp:lastModifiedBy>林 真由</cp:lastModifiedBy>
  <cp:revision>30</cp:revision>
  <dcterms:created xsi:type="dcterms:W3CDTF">2021-09-27T06:18:09Z</dcterms:created>
  <dcterms:modified xsi:type="dcterms:W3CDTF">2021-10-06T07:10:56Z</dcterms:modified>
</cp:coreProperties>
</file>