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87"/>
    <p:restoredTop sz="78229"/>
  </p:normalViewPr>
  <p:slideViewPr>
    <p:cSldViewPr snapToGrid="0" snapToObjects="1">
      <p:cViewPr varScale="1">
        <p:scale>
          <a:sx n="101" d="100"/>
          <a:sy n="101" d="100"/>
        </p:scale>
        <p:origin x="1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2E9E5-769A-7A4E-BEF3-FBE62B3B5DEA}" type="datetimeFigureOut">
              <a:rPr kumimoji="1" lang="ja-JP" altLang="en-US" smtClean="0"/>
              <a:t>2021/9/13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3A965-DA07-5740-AD03-32230D64AE8E}" type="slidenum">
              <a:rPr kumimoji="1" lang="ja-JP" altLang="en-US" smtClean="0"/>
              <a:t>‹#›</a:t>
            </a:fld>
            <a:endParaRPr kumimoji="1" lang="ja-JP" altLang="en-US"/>
          </a:p>
        </p:txBody>
      </p:sp>
    </p:spTree>
    <p:extLst>
      <p:ext uri="{BB962C8B-B14F-4D97-AF65-F5344CB8AC3E}">
        <p14:creationId xmlns:p14="http://schemas.microsoft.com/office/powerpoint/2010/main" val="33157831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a:t>評価者の時間的または受験者間の重症度の違いは</a:t>
            </a:r>
            <a:r>
              <a:rPr lang="en-US" altLang="ja-JP" dirty="0"/>
              <a:t>DRF</a:t>
            </a:r>
            <a:r>
              <a:rPr lang="ja-JP" altLang="ja-JP"/>
              <a:t>の現れであり、正確性と公平性に影響を与え、</a:t>
            </a:r>
            <a:r>
              <a:rPr lang="en-US" altLang="ja-JP" dirty="0"/>
              <a:t>MFRM</a:t>
            </a:r>
            <a:r>
              <a:rPr lang="ja-JP" altLang="ja-JP"/>
              <a:t>における評価者不変の仮定に反する可能性がある。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3</a:t>
            </a:fld>
            <a:endParaRPr kumimoji="1" lang="ja-JP" altLang="en-US"/>
          </a:p>
        </p:txBody>
      </p:sp>
    </p:spTree>
    <p:extLst>
      <p:ext uri="{BB962C8B-B14F-4D97-AF65-F5344CB8AC3E}">
        <p14:creationId xmlns:p14="http://schemas.microsoft.com/office/powerpoint/2010/main" val="259447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MFRM(</a:t>
            </a:r>
            <a:r>
              <a:rPr kumimoji="1" lang="ja-JP" altLang="en-US"/>
              <a:t>多面的</a:t>
            </a:r>
            <a:r>
              <a:rPr kumimoji="1" lang="en-US" altLang="ja-JP" dirty="0"/>
              <a:t>Rasch</a:t>
            </a:r>
            <a:r>
              <a:rPr kumimoji="1" lang="ja-JP" altLang="en-US"/>
              <a:t>測定</a:t>
            </a:r>
            <a:r>
              <a:rPr kumimoji="1" lang="en-US" altLang="ja-JP" dirty="0"/>
              <a:t>)</a:t>
            </a:r>
            <a:r>
              <a:rPr kumimoji="1" lang="ja-JP" altLang="en-US"/>
              <a:t>モデル</a:t>
            </a:r>
            <a:endParaRPr kumimoji="1" lang="en-US" altLang="ja-JP" dirty="0"/>
          </a:p>
          <a:p>
            <a:endParaRPr kumimoji="1" lang="en-US" altLang="ja-JP" dirty="0"/>
          </a:p>
          <a:p>
            <a:r>
              <a:rPr kumimoji="1" lang="ja-JP" altLang="ja-JP" sz="1200" kern="1200">
                <a:solidFill>
                  <a:schemeClr val="tx1"/>
                </a:solidFill>
                <a:effectLst/>
                <a:latin typeface="+mn-lt"/>
                <a:ea typeface="+mn-ea"/>
                <a:cs typeface="+mn-cs"/>
              </a:rPr>
              <a:t>評価者の厳しさの安定性を評価するために，階層的線形モデル（</a:t>
            </a:r>
            <a:r>
              <a:rPr kumimoji="1" lang="en-US" altLang="ja-JP" sz="1200" kern="1200" dirty="0">
                <a:solidFill>
                  <a:schemeClr val="tx1"/>
                </a:solidFill>
                <a:effectLst/>
                <a:latin typeface="+mn-lt"/>
                <a:ea typeface="+mn-ea"/>
                <a:cs typeface="+mn-cs"/>
              </a:rPr>
              <a:t>HLM</a:t>
            </a:r>
            <a:r>
              <a:rPr kumimoji="1" lang="ja-JP" altLang="ja-JP" sz="1200" kern="1200">
                <a:solidFill>
                  <a:schemeClr val="tx1"/>
                </a:solidFill>
                <a:effectLst/>
                <a:latin typeface="+mn-lt"/>
                <a:ea typeface="+mn-ea"/>
                <a:cs typeface="+mn-cs"/>
              </a:rPr>
              <a:t>）を用いて，試験サイクル間の反復測定成長モデルを実施した</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4</a:t>
            </a:fld>
            <a:endParaRPr kumimoji="1" lang="ja-JP" altLang="en-US"/>
          </a:p>
        </p:txBody>
      </p:sp>
    </p:spTree>
    <p:extLst>
      <p:ext uri="{BB962C8B-B14F-4D97-AF65-F5344CB8AC3E}">
        <p14:creationId xmlns:p14="http://schemas.microsoft.com/office/powerpoint/2010/main" val="177044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試験は、いくつかの広範なカテゴリーの実践をカバーする標準化された臨床シナリオで構成されています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オペレーショナル・スコアリングに使用される</a:t>
            </a:r>
            <a:r>
              <a:rPr kumimoji="1" lang="en-US" altLang="ja-JP" sz="1200" kern="1200" dirty="0">
                <a:solidFill>
                  <a:schemeClr val="tx1"/>
                </a:solidFill>
                <a:effectLst/>
                <a:latin typeface="+mn-lt"/>
                <a:ea typeface="+mn-ea"/>
                <a:cs typeface="+mn-cs"/>
              </a:rPr>
              <a:t>MFRM</a:t>
            </a:r>
            <a:r>
              <a:rPr kumimoji="1" lang="ja-JP" altLang="ja-JP" sz="1200" kern="1200">
                <a:solidFill>
                  <a:schemeClr val="tx1"/>
                </a:solidFill>
                <a:effectLst/>
                <a:latin typeface="+mn-lt"/>
                <a:ea typeface="+mn-ea"/>
                <a:cs typeface="+mn-cs"/>
              </a:rPr>
              <a:t>モデルの式</a:t>
            </a:r>
            <a:r>
              <a:rPr lang="ja-JP" altLang="ja-JP">
                <a:effectLst/>
              </a:rPr>
              <a:t> </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1 - </a:t>
            </a:r>
            <a:r>
              <a:rPr kumimoji="1" lang="en-US" altLang="ja-JP" sz="1200" kern="1200" dirty="0" err="1">
                <a:solidFill>
                  <a:schemeClr val="tx1"/>
                </a:solidFill>
                <a:effectLst/>
                <a:latin typeface="+mn-lt"/>
                <a:ea typeface="+mn-ea"/>
                <a:cs typeface="+mn-cs"/>
              </a:rPr>
              <a:t>Pnlimk</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は、シナリオ</a:t>
            </a:r>
            <a:r>
              <a:rPr kumimoji="1" lang="en-US" altLang="ja-JP" sz="1200" kern="1200" dirty="0">
                <a:solidFill>
                  <a:schemeClr val="tx1"/>
                </a:solidFill>
                <a:effectLst/>
                <a:latin typeface="+mn-lt"/>
                <a:ea typeface="+mn-ea"/>
                <a:cs typeface="+mn-cs"/>
              </a:rPr>
              <a:t> l </a:t>
            </a:r>
            <a:r>
              <a:rPr kumimoji="1" lang="ja-JP" altLang="ja-JP" sz="1200" kern="1200">
                <a:solidFill>
                  <a:schemeClr val="tx1"/>
                </a:solidFill>
                <a:effectLst/>
                <a:latin typeface="+mn-lt"/>
                <a:ea typeface="+mn-ea"/>
                <a:cs typeface="+mn-cs"/>
              </a:rPr>
              <a:t>の基準</a:t>
            </a:r>
            <a:r>
              <a:rPr kumimoji="1" lang="en-US"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i</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において、評価者</a:t>
            </a:r>
            <a:r>
              <a:rPr kumimoji="1" lang="en-US" altLang="ja-JP" sz="1200" kern="1200" dirty="0">
                <a:solidFill>
                  <a:schemeClr val="tx1"/>
                </a:solidFill>
                <a:effectLst/>
                <a:latin typeface="+mn-lt"/>
                <a:ea typeface="+mn-ea"/>
                <a:cs typeface="+mn-cs"/>
              </a:rPr>
              <a:t> m </a:t>
            </a:r>
            <a:r>
              <a:rPr kumimoji="1" lang="ja-JP" altLang="ja-JP" sz="1200" kern="1200">
                <a:solidFill>
                  <a:schemeClr val="tx1"/>
                </a:solidFill>
                <a:effectLst/>
                <a:latin typeface="+mn-lt"/>
                <a:ea typeface="+mn-ea"/>
                <a:cs typeface="+mn-cs"/>
              </a:rPr>
              <a:t>がカテゴリー</a:t>
            </a:r>
            <a:r>
              <a:rPr kumimoji="1" lang="en-US" altLang="ja-JP" sz="1200" kern="1200" dirty="0">
                <a:solidFill>
                  <a:schemeClr val="tx1"/>
                </a:solidFill>
                <a:effectLst/>
                <a:latin typeface="+mn-lt"/>
                <a:ea typeface="+mn-ea"/>
                <a:cs typeface="+mn-cs"/>
              </a:rPr>
              <a:t> k - 1 </a:t>
            </a:r>
            <a:r>
              <a:rPr kumimoji="1" lang="ja-JP" altLang="ja-JP" sz="1200" kern="1200">
                <a:solidFill>
                  <a:schemeClr val="tx1"/>
                </a:solidFill>
                <a:effectLst/>
                <a:latin typeface="+mn-lt"/>
                <a:ea typeface="+mn-ea"/>
                <a:cs typeface="+mn-cs"/>
              </a:rPr>
              <a:t>の人物</a:t>
            </a:r>
            <a:r>
              <a:rPr kumimoji="1" lang="en-US" altLang="ja-JP" sz="1200" kern="1200" dirty="0">
                <a:solidFill>
                  <a:schemeClr val="tx1"/>
                </a:solidFill>
                <a:effectLst/>
                <a:latin typeface="+mn-lt"/>
                <a:ea typeface="+mn-ea"/>
                <a:cs typeface="+mn-cs"/>
              </a:rPr>
              <a:t> n </a:t>
            </a:r>
            <a:r>
              <a:rPr kumimoji="1" lang="ja-JP" altLang="ja-JP" sz="1200" kern="1200">
                <a:solidFill>
                  <a:schemeClr val="tx1"/>
                </a:solidFill>
                <a:effectLst/>
                <a:latin typeface="+mn-lt"/>
                <a:ea typeface="+mn-ea"/>
                <a:cs typeface="+mn-cs"/>
              </a:rPr>
              <a:t>を採点する確率</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Bn </a:t>
            </a:r>
            <a:r>
              <a:rPr kumimoji="1" lang="ja-JP" altLang="ja-JP" sz="1200" kern="1200">
                <a:solidFill>
                  <a:schemeClr val="tx1"/>
                </a:solidFill>
                <a:effectLst/>
                <a:latin typeface="+mn-lt"/>
                <a:ea typeface="+mn-ea"/>
                <a:cs typeface="+mn-cs"/>
              </a:rPr>
              <a:t>は、人物</a:t>
            </a:r>
            <a:r>
              <a:rPr kumimoji="1" lang="en-US" altLang="ja-JP" sz="1200" kern="1200" dirty="0">
                <a:solidFill>
                  <a:schemeClr val="tx1"/>
                </a:solidFill>
                <a:effectLst/>
                <a:latin typeface="+mn-lt"/>
                <a:ea typeface="+mn-ea"/>
                <a:cs typeface="+mn-cs"/>
              </a:rPr>
              <a:t> n </a:t>
            </a:r>
            <a:r>
              <a:rPr kumimoji="1" lang="ja-JP" altLang="ja-JP" sz="1200" kern="1200">
                <a:solidFill>
                  <a:schemeClr val="tx1"/>
                </a:solidFill>
                <a:effectLst/>
                <a:latin typeface="+mn-lt"/>
                <a:ea typeface="+mn-ea"/>
                <a:cs typeface="+mn-cs"/>
              </a:rPr>
              <a:t>の能力</a:t>
            </a:r>
          </a:p>
          <a:p>
            <a:r>
              <a:rPr kumimoji="1" lang="en-US" altLang="ja-JP" sz="1200" kern="1200" dirty="0" err="1">
                <a:solidFill>
                  <a:schemeClr val="tx1"/>
                </a:solidFill>
                <a:effectLst/>
                <a:latin typeface="+mn-lt"/>
                <a:ea typeface="+mn-ea"/>
                <a:cs typeface="+mn-cs"/>
              </a:rPr>
              <a:t>Sm</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m</a:t>
            </a:r>
            <a:r>
              <a:rPr kumimoji="1" lang="ja-JP" altLang="ja-JP" sz="1200" kern="1200">
                <a:solidFill>
                  <a:schemeClr val="tx1"/>
                </a:solidFill>
                <a:effectLst/>
                <a:latin typeface="+mn-lt"/>
                <a:ea typeface="+mn-ea"/>
                <a:cs typeface="+mn-cs"/>
              </a:rPr>
              <a:t>の厳しさ</a:t>
            </a:r>
          </a:p>
          <a:p>
            <a:r>
              <a:rPr kumimoji="1" lang="en-US" altLang="ja-JP" sz="1200" kern="1200" dirty="0">
                <a:solidFill>
                  <a:schemeClr val="tx1"/>
                </a:solidFill>
                <a:effectLst/>
                <a:latin typeface="+mn-lt"/>
                <a:ea typeface="+mn-ea"/>
                <a:cs typeface="+mn-cs"/>
              </a:rPr>
              <a:t>Cl</a:t>
            </a:r>
            <a:r>
              <a:rPr kumimoji="1" lang="ja-JP" altLang="ja-JP" sz="1200" kern="1200">
                <a:solidFill>
                  <a:schemeClr val="tx1"/>
                </a:solidFill>
                <a:effectLst/>
                <a:latin typeface="+mn-lt"/>
                <a:ea typeface="+mn-ea"/>
                <a:cs typeface="+mn-cs"/>
              </a:rPr>
              <a:t>は、シナリオ</a:t>
            </a:r>
            <a:r>
              <a:rPr kumimoji="1" lang="en-US" altLang="ja-JP" sz="1200" kern="1200" dirty="0">
                <a:solidFill>
                  <a:schemeClr val="tx1"/>
                </a:solidFill>
                <a:effectLst/>
                <a:latin typeface="+mn-lt"/>
                <a:ea typeface="+mn-ea"/>
                <a:cs typeface="+mn-cs"/>
              </a:rPr>
              <a:t>l</a:t>
            </a:r>
            <a:r>
              <a:rPr kumimoji="1" lang="ja-JP" altLang="ja-JP" sz="1200" kern="1200">
                <a:solidFill>
                  <a:schemeClr val="tx1"/>
                </a:solidFill>
                <a:effectLst/>
                <a:latin typeface="+mn-lt"/>
                <a:ea typeface="+mn-ea"/>
                <a:cs typeface="+mn-cs"/>
              </a:rPr>
              <a:t>の難易度</a:t>
            </a:r>
          </a:p>
          <a:p>
            <a:r>
              <a:rPr kumimoji="1" lang="en-US" altLang="ja-JP" sz="1200" kern="1200" dirty="0">
                <a:solidFill>
                  <a:schemeClr val="tx1"/>
                </a:solidFill>
                <a:effectLst/>
                <a:latin typeface="+mn-lt"/>
                <a:ea typeface="+mn-ea"/>
                <a:cs typeface="+mn-cs"/>
              </a:rPr>
              <a:t>Di</a:t>
            </a:r>
            <a:r>
              <a:rPr kumimoji="1" lang="ja-JP" altLang="ja-JP" sz="1200" kern="1200">
                <a:solidFill>
                  <a:schemeClr val="tx1"/>
                </a:solidFill>
                <a:effectLst/>
                <a:latin typeface="+mn-lt"/>
                <a:ea typeface="+mn-ea"/>
                <a:cs typeface="+mn-cs"/>
              </a:rPr>
              <a:t>は基準</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の難易度</a:t>
            </a:r>
          </a:p>
          <a:p>
            <a:r>
              <a:rPr kumimoji="1" lang="en-US" altLang="ja-JP" sz="1200" kern="1200" dirty="0" err="1">
                <a:solidFill>
                  <a:schemeClr val="tx1"/>
                </a:solidFill>
                <a:effectLst/>
                <a:latin typeface="+mn-lt"/>
                <a:ea typeface="+mn-ea"/>
                <a:cs typeface="+mn-cs"/>
              </a:rPr>
              <a:t>Fk</a:t>
            </a:r>
            <a:r>
              <a:rPr kumimoji="1" lang="ja-JP" altLang="ja-JP" sz="1200" kern="1200">
                <a:solidFill>
                  <a:schemeClr val="tx1"/>
                </a:solidFill>
                <a:effectLst/>
                <a:latin typeface="+mn-lt"/>
                <a:ea typeface="+mn-ea"/>
                <a:cs typeface="+mn-cs"/>
              </a:rPr>
              <a:t>はカテゴリー</a:t>
            </a:r>
            <a:r>
              <a:rPr kumimoji="1" lang="en-US" altLang="ja-JP" sz="1200" kern="1200" dirty="0">
                <a:solidFill>
                  <a:schemeClr val="tx1"/>
                </a:solidFill>
                <a:effectLst/>
                <a:latin typeface="+mn-lt"/>
                <a:ea typeface="+mn-ea"/>
                <a:cs typeface="+mn-cs"/>
              </a:rPr>
              <a:t>(k - 1)</a:t>
            </a:r>
            <a:r>
              <a:rPr kumimoji="1" lang="ja-JP" altLang="ja-JP" sz="1200" kern="1200">
                <a:solidFill>
                  <a:schemeClr val="tx1"/>
                </a:solidFill>
                <a:effectLst/>
                <a:latin typeface="+mn-lt"/>
                <a:ea typeface="+mn-ea"/>
                <a:cs typeface="+mn-cs"/>
              </a:rPr>
              <a:t>からカテゴリー</a:t>
            </a:r>
            <a:r>
              <a:rPr kumimoji="1" lang="en-US" altLang="ja-JP" sz="1200" kern="1200" dirty="0">
                <a:solidFill>
                  <a:schemeClr val="tx1"/>
                </a:solidFill>
                <a:effectLst/>
                <a:latin typeface="+mn-lt"/>
                <a:ea typeface="+mn-ea"/>
                <a:cs typeface="+mn-cs"/>
              </a:rPr>
              <a:t>k</a:t>
            </a:r>
            <a:r>
              <a:rPr kumimoji="1" lang="ja-JP" altLang="ja-JP" sz="1200" kern="1200">
                <a:solidFill>
                  <a:schemeClr val="tx1"/>
                </a:solidFill>
                <a:effectLst/>
                <a:latin typeface="+mn-lt"/>
                <a:ea typeface="+mn-ea"/>
                <a:cs typeface="+mn-cs"/>
              </a:rPr>
              <a:t>へのステップアップの難易度</a:t>
            </a:r>
          </a:p>
          <a:p>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過去の実験</a:t>
            </a:r>
            <a:r>
              <a:rPr kumimoji="1" lang="en-US" altLang="ja-JP" sz="1200" kern="1200" dirty="0">
                <a:solidFill>
                  <a:schemeClr val="tx1"/>
                </a:solidFill>
                <a:effectLst/>
                <a:latin typeface="+mn-lt"/>
                <a:ea typeface="+mn-ea"/>
                <a:cs typeface="+mn-cs"/>
              </a:rPr>
              <a:t>] </a:t>
            </a:r>
          </a:p>
          <a:p>
            <a:r>
              <a:rPr kumimoji="1" lang="en-US" altLang="ja-JP" sz="1200" kern="1200" dirty="0" err="1">
                <a:solidFill>
                  <a:schemeClr val="tx1"/>
                </a:solidFill>
                <a:effectLst/>
                <a:latin typeface="+mn-lt"/>
                <a:ea typeface="+mn-ea"/>
                <a:cs typeface="+mn-cs"/>
              </a:rPr>
              <a:t>Myford</a:t>
            </a:r>
            <a:r>
              <a:rPr kumimoji="1" lang="en-US" altLang="ja-JP" sz="1200" kern="1200" dirty="0">
                <a:solidFill>
                  <a:schemeClr val="tx1"/>
                </a:solidFill>
                <a:effectLst/>
                <a:latin typeface="+mn-lt"/>
                <a:ea typeface="+mn-ea"/>
                <a:cs typeface="+mn-cs"/>
              </a:rPr>
              <a:t> and Wolfe (2009)</a:t>
            </a:r>
            <a:r>
              <a:rPr kumimoji="1" lang="ja-JP" altLang="ja-JP" sz="1200" kern="1200">
                <a:solidFill>
                  <a:schemeClr val="tx1"/>
                </a:solidFill>
                <a:effectLst/>
                <a:latin typeface="+mn-lt"/>
                <a:ea typeface="+mn-ea"/>
                <a:cs typeface="+mn-cs"/>
              </a:rPr>
              <a:t>は、負の</a:t>
            </a:r>
            <a:r>
              <a:rPr kumimoji="1" lang="ja-JP" altLang="en-US" sz="1200" kern="1200">
                <a:solidFill>
                  <a:schemeClr val="tx1"/>
                </a:solidFill>
                <a:effectLst/>
                <a:latin typeface="+mn-lt"/>
                <a:ea typeface="+mn-ea"/>
                <a:cs typeface="+mn-cs"/>
              </a:rPr>
              <a:t>残留期待相関</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rres,exp</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で示される中心傾向を示す評価者の割合が少なく、時間の経過とともに増加する傾向があることを明らかにした。</a:t>
            </a:r>
            <a:r>
              <a:rPr lang="ja-JP" altLang="ja-JP">
                <a:effectLst/>
              </a:rPr>
              <a:t> </a:t>
            </a:r>
            <a:endParaRPr lang="en-US" altLang="ja-JP" dirty="0">
              <a:effectLst/>
            </a:endParaRPr>
          </a:p>
          <a:p>
            <a:r>
              <a:rPr kumimoji="1" lang="ja-JP" altLang="ja-JP" sz="1200" kern="1200">
                <a:solidFill>
                  <a:schemeClr val="tx1"/>
                </a:solidFill>
                <a:effectLst/>
                <a:latin typeface="+mn-lt"/>
                <a:ea typeface="+mn-ea"/>
                <a:cs typeface="+mn-cs"/>
              </a:rPr>
              <a:t>少数の評価者は評価スタイルの実質的な変化を示したかもしれないが、ほとんどの評価者は評価カテゴリーの使用においてより一時的な変動を示した。</a:t>
            </a:r>
            <a:r>
              <a:rPr lang="ja-JP" altLang="ja-JP">
                <a:effectLst/>
              </a:rPr>
              <a:t> </a:t>
            </a:r>
            <a:r>
              <a:rPr lang="en-US" altLang="ja-JP" dirty="0">
                <a:effectLst/>
              </a:rPr>
              <a:t>(p30)</a:t>
            </a:r>
          </a:p>
          <a:p>
            <a:r>
              <a:rPr kumimoji="1" lang="en-US" altLang="ja-JP" sz="1200" kern="1200" dirty="0" err="1">
                <a:solidFill>
                  <a:schemeClr val="tx1"/>
                </a:solidFill>
                <a:effectLst/>
                <a:latin typeface="+mn-lt"/>
                <a:ea typeface="+mn-ea"/>
                <a:cs typeface="+mn-cs"/>
              </a:rPr>
              <a:t>Harik</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(2009)</a:t>
            </a:r>
            <a:r>
              <a:rPr kumimoji="1" lang="ja-JP" altLang="ja-JP" sz="1200" kern="1200">
                <a:solidFill>
                  <a:schemeClr val="tx1"/>
                </a:solidFill>
                <a:effectLst/>
                <a:latin typeface="+mn-lt"/>
                <a:ea typeface="+mn-ea"/>
                <a:cs typeface="+mn-cs"/>
              </a:rPr>
              <a:t>は、すべての評価基準において、校正の有用性が時間の経過とともに低下するというわずかな傾向を見出した。</a:t>
            </a:r>
            <a:r>
              <a:rPr kumimoji="1" lang="en-US" altLang="ja-JP" sz="1200" kern="1200" dirty="0">
                <a:solidFill>
                  <a:schemeClr val="tx1"/>
                </a:solidFill>
                <a:effectLst/>
                <a:latin typeface="+mn-lt"/>
                <a:ea typeface="+mn-ea"/>
                <a:cs typeface="+mn-cs"/>
              </a:rPr>
              <a:t>3</a:t>
            </a:r>
            <a:r>
              <a:rPr kumimoji="1" lang="ja-JP" altLang="ja-JP" sz="1200" kern="1200">
                <a:solidFill>
                  <a:schemeClr val="tx1"/>
                </a:solidFill>
                <a:effectLst/>
                <a:latin typeface="+mn-lt"/>
                <a:ea typeface="+mn-ea"/>
                <a:cs typeface="+mn-cs"/>
              </a:rPr>
              <a:t>つの評価基準のうち</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つについては、調整は生の評価と比較して、評価者</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症例ベースの誤差分散を減少させる効果を維持していたが、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つの評価基準は</a:t>
            </a:r>
            <a:r>
              <a:rPr kumimoji="1" lang="en-US" altLang="ja-JP" sz="1200" kern="1200" dirty="0">
                <a:solidFill>
                  <a:schemeClr val="tx1"/>
                </a:solidFill>
                <a:effectLst/>
                <a:latin typeface="+mn-lt"/>
                <a:ea typeface="+mn-ea"/>
                <a:cs typeface="+mn-cs"/>
              </a:rPr>
              <a:t>5</a:t>
            </a:r>
            <a:r>
              <a:rPr kumimoji="1" lang="ja-JP" altLang="ja-JP" sz="1200" kern="1200">
                <a:solidFill>
                  <a:schemeClr val="tx1"/>
                </a:solidFill>
                <a:effectLst/>
                <a:latin typeface="+mn-lt"/>
                <a:ea typeface="+mn-ea"/>
                <a:cs typeface="+mn-cs"/>
              </a:rPr>
              <a:t>ヶ月目には生の評価と同等になり、もう</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つの評価基準は、効果が相殺されたときに評価者よりも症例の方がはるかに安定していることを示した</a:t>
            </a:r>
            <a:r>
              <a:rPr lang="ja-JP" altLang="ja-JP">
                <a:effectLst/>
              </a:rPr>
              <a:t> </a:t>
            </a:r>
            <a:endParaRPr lang="en-US" altLang="ja-JP" dirty="0">
              <a:effectLst/>
            </a:endParaRPr>
          </a:p>
          <a:p>
            <a:r>
              <a:rPr kumimoji="1" lang="en-US" altLang="ja-JP" sz="1200" kern="1200" dirty="0">
                <a:solidFill>
                  <a:schemeClr val="tx1"/>
                </a:solidFill>
                <a:effectLst/>
                <a:latin typeface="+mn-lt"/>
                <a:ea typeface="+mn-ea"/>
                <a:cs typeface="+mn-cs"/>
              </a:rPr>
              <a:t>O'Neill</a:t>
            </a:r>
            <a:r>
              <a:rPr kumimoji="1" lang="ja-JP" altLang="ja-JP" sz="1200" kern="1200">
                <a:solidFill>
                  <a:schemeClr val="tx1"/>
                </a:solidFill>
                <a:effectLst/>
                <a:latin typeface="+mn-lt"/>
                <a:ea typeface="+mn-ea"/>
                <a:cs typeface="+mn-cs"/>
              </a:rPr>
              <a:t>と</a:t>
            </a:r>
            <a:r>
              <a:rPr kumimoji="1" lang="en-US" altLang="ja-JP" sz="1200" kern="1200" dirty="0" err="1">
                <a:solidFill>
                  <a:schemeClr val="tx1"/>
                </a:solidFill>
                <a:effectLst/>
                <a:latin typeface="+mn-lt"/>
                <a:ea typeface="+mn-ea"/>
                <a:cs typeface="+mn-cs"/>
              </a:rPr>
              <a:t>Lunz</a:t>
            </a:r>
            <a:r>
              <a:rPr kumimoji="1" lang="en-US" altLang="ja-JP" sz="1200" kern="1200" dirty="0">
                <a:solidFill>
                  <a:schemeClr val="tx1"/>
                </a:solidFill>
                <a:effectLst/>
                <a:latin typeface="+mn-lt"/>
                <a:ea typeface="+mn-ea"/>
                <a:cs typeface="+mn-cs"/>
              </a:rPr>
              <a:t>(2000)</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10</a:t>
            </a:r>
            <a:r>
              <a:rPr kumimoji="1" lang="ja-JP" altLang="ja-JP" sz="1200" kern="1200">
                <a:solidFill>
                  <a:schemeClr val="tx1"/>
                </a:solidFill>
                <a:effectLst/>
                <a:latin typeface="+mn-lt"/>
                <a:ea typeface="+mn-ea"/>
                <a:cs typeface="+mn-cs"/>
              </a:rPr>
              <a:t>年間に行われた</a:t>
            </a:r>
            <a:r>
              <a:rPr kumimoji="1" lang="en-US" altLang="ja-JP" sz="1200" kern="1200" dirty="0">
                <a:solidFill>
                  <a:schemeClr val="tx1"/>
                </a:solidFill>
                <a:effectLst/>
                <a:latin typeface="+mn-lt"/>
                <a:ea typeface="+mn-ea"/>
                <a:cs typeface="+mn-cs"/>
              </a:rPr>
              <a:t>17</a:t>
            </a:r>
            <a:r>
              <a:rPr kumimoji="1" lang="ja-JP" altLang="ja-JP" sz="1200" kern="1200">
                <a:solidFill>
                  <a:schemeClr val="tx1"/>
                </a:solidFill>
                <a:effectLst/>
                <a:latin typeface="+mn-lt"/>
                <a:ea typeface="+mn-ea"/>
                <a:cs typeface="+mn-cs"/>
              </a:rPr>
              <a:t>回の</a:t>
            </a:r>
            <a:r>
              <a:rPr kumimoji="1" lang="en-US" altLang="ja-JP" sz="1200" kern="1200" dirty="0" err="1">
                <a:solidFill>
                  <a:schemeClr val="tx1"/>
                </a:solidFill>
                <a:effectLst/>
                <a:latin typeface="+mn-lt"/>
                <a:ea typeface="+mn-ea"/>
                <a:cs typeface="+mn-cs"/>
              </a:rPr>
              <a:t>Histotechnician</a:t>
            </a:r>
            <a:r>
              <a:rPr kumimoji="1" lang="ja-JP" altLang="ja-JP" sz="1200" kern="1200">
                <a:solidFill>
                  <a:schemeClr val="tx1"/>
                </a:solidFill>
                <a:effectLst/>
                <a:latin typeface="+mn-lt"/>
                <a:ea typeface="+mn-ea"/>
                <a:cs typeface="+mn-cs"/>
              </a:rPr>
              <a:t>認定試験をプールして、重症度を縦断的に図示しました。通常、最初の重症度推定値が最も異なるが、</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人の評価者は時間の経過とともに徐々に重症度が下がっていくように見え、もう</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人の評価者は管理者間で重症度に一貫性がないことがわかった。</a:t>
            </a:r>
            <a:r>
              <a:rPr lang="ja-JP" altLang="ja-JP">
                <a:effectLst/>
              </a:rPr>
              <a:t> </a:t>
            </a:r>
            <a:endParaRPr lang="en-US" altLang="ja-JP" dirty="0">
              <a:effectLst/>
            </a:endParaRPr>
          </a:p>
          <a:p>
            <a:r>
              <a:rPr kumimoji="1" lang="en-US" altLang="ja-JP" sz="1200" kern="1200" dirty="0">
                <a:solidFill>
                  <a:schemeClr val="tx1"/>
                </a:solidFill>
                <a:effectLst/>
                <a:latin typeface="+mn-lt"/>
                <a:ea typeface="+mn-ea"/>
                <a:cs typeface="+mn-cs"/>
              </a:rPr>
              <a:t>McLaughlin</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2009</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Wolfe, </a:t>
            </a:r>
            <a:r>
              <a:rPr kumimoji="1" lang="en-US" altLang="ja-JP" sz="1200" kern="1200" dirty="0" err="1">
                <a:solidFill>
                  <a:schemeClr val="tx1"/>
                </a:solidFill>
                <a:effectLst/>
                <a:latin typeface="+mn-lt"/>
                <a:ea typeface="+mn-ea"/>
                <a:cs typeface="+mn-cs"/>
              </a:rPr>
              <a:t>Moulder</a:t>
            </a:r>
            <a:r>
              <a:rPr kumimoji="1" lang="en-US" altLang="ja-JP" sz="1200" kern="1200" dirty="0">
                <a:solidFill>
                  <a:schemeClr val="tx1"/>
                </a:solidFill>
                <a:effectLst/>
                <a:latin typeface="+mn-lt"/>
                <a:ea typeface="+mn-ea"/>
                <a:cs typeface="+mn-cs"/>
              </a:rPr>
              <a:t>, and </a:t>
            </a:r>
            <a:r>
              <a:rPr kumimoji="1" lang="en-US" altLang="ja-JP" sz="1200" kern="1200" dirty="0" err="1">
                <a:solidFill>
                  <a:schemeClr val="tx1"/>
                </a:solidFill>
                <a:effectLst/>
                <a:latin typeface="+mn-lt"/>
                <a:ea typeface="+mn-ea"/>
                <a:cs typeface="+mn-cs"/>
              </a:rPr>
              <a:t>Myford</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2001</a:t>
            </a:r>
            <a:r>
              <a:rPr kumimoji="1" lang="ja-JP" altLang="ja-JP" sz="1200" kern="1200">
                <a:solidFill>
                  <a:schemeClr val="tx1"/>
                </a:solidFill>
                <a:effectLst/>
                <a:latin typeface="+mn-lt"/>
                <a:ea typeface="+mn-ea"/>
                <a:cs typeface="+mn-cs"/>
              </a:rPr>
              <a:t>）とは異なり、時間経過に伴う適合度の変化ではなく、重症度の変化に基づいて練習効果や疲労効果を測定した。結果は、時間の経過とともに評価者の重症度が低下するという有意なドリフトを示した。</a:t>
            </a:r>
            <a:r>
              <a:rPr lang="ja-JP" altLang="ja-JP">
                <a:effectLst/>
              </a:rPr>
              <a:t> </a:t>
            </a:r>
            <a:endParaRPr lang="en-US" altLang="ja-JP" dirty="0">
              <a:effectLst/>
            </a:endParaRPr>
          </a:p>
          <a:p>
            <a:r>
              <a:rPr kumimoji="1" lang="en-US" altLang="ja-JP" sz="1200" kern="1200" dirty="0" err="1">
                <a:solidFill>
                  <a:schemeClr val="tx1"/>
                </a:solidFill>
                <a:effectLst/>
                <a:latin typeface="+mn-lt"/>
                <a:ea typeface="+mn-ea"/>
                <a:cs typeface="+mn-cs"/>
              </a:rPr>
              <a:t>Yeates</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2013</a:t>
            </a:r>
            <a:r>
              <a:rPr kumimoji="1" lang="ja-JP" altLang="ja-JP" sz="1200" kern="1200">
                <a:solidFill>
                  <a:schemeClr val="tx1"/>
                </a:solidFill>
                <a:effectLst/>
                <a:latin typeface="+mn-lt"/>
                <a:ea typeface="+mn-ea"/>
                <a:cs typeface="+mn-cs"/>
              </a:rPr>
              <a:t>）は、順序効果に関する研究として、医師の臨床技能の評価を調査した。昇順でビデオを見た人のほうが、降順で見た人よりも高い評価を与えたことを明らかにした。</a:t>
            </a:r>
            <a:r>
              <a:rPr lang="ja-JP" altLang="ja-JP">
                <a:effectLst/>
              </a:rPr>
              <a:t> </a:t>
            </a:r>
            <a:endParaRPr lang="en-US" altLang="ja-JP" dirty="0">
              <a:effectLst/>
            </a:endParaRPr>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5</a:t>
            </a:fld>
            <a:endParaRPr kumimoji="1" lang="ja-JP" altLang="en-US"/>
          </a:p>
        </p:txBody>
      </p:sp>
    </p:spTree>
    <p:extLst>
      <p:ext uri="{BB962C8B-B14F-4D97-AF65-F5344CB8AC3E}">
        <p14:creationId xmlns:p14="http://schemas.microsoft.com/office/powerpoint/2010/main" val="92045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P50</a:t>
            </a:r>
          </a:p>
          <a:p>
            <a:r>
              <a:rPr kumimoji="1" lang="ja-JP" altLang="ja-JP" sz="1200" kern="1200">
                <a:solidFill>
                  <a:schemeClr val="tx1"/>
                </a:solidFill>
                <a:effectLst/>
                <a:latin typeface="+mn-lt"/>
                <a:ea typeface="+mn-ea"/>
                <a:cs typeface="+mn-cs"/>
              </a:rPr>
              <a:t>それぞれの厳しさの尺度は、レベル</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のデータとみなされ、レベル</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の評価者</a:t>
            </a:r>
            <a:r>
              <a:rPr kumimoji="1" lang="ja-JP" altLang="en-US" sz="1200" kern="1200">
                <a:solidFill>
                  <a:schemeClr val="tx1"/>
                </a:solidFill>
                <a:effectLst/>
                <a:latin typeface="+mn-lt"/>
                <a:ea typeface="+mn-ea"/>
                <a:cs typeface="+mn-cs"/>
              </a:rPr>
              <a:t>と</a:t>
            </a:r>
            <a:r>
              <a:rPr kumimoji="1" lang="ja-JP" altLang="ja-JP" sz="1200" kern="1200">
                <a:solidFill>
                  <a:schemeClr val="tx1"/>
                </a:solidFill>
                <a:effectLst/>
                <a:latin typeface="+mn-lt"/>
                <a:ea typeface="+mn-ea"/>
                <a:cs typeface="+mn-cs"/>
              </a:rPr>
              <a:t>入れ子</a:t>
            </a:r>
            <a:r>
              <a:rPr kumimoji="1" lang="ja-JP" altLang="en-US" sz="1200" kern="1200">
                <a:solidFill>
                  <a:schemeClr val="tx1"/>
                </a:solidFill>
                <a:effectLst/>
                <a:latin typeface="+mn-lt"/>
                <a:ea typeface="+mn-ea"/>
                <a:cs typeface="+mn-cs"/>
              </a:rPr>
              <a:t>の関係</a:t>
            </a:r>
            <a:r>
              <a:rPr kumimoji="1" lang="ja-JP" altLang="ja-JP" sz="1200" kern="1200">
                <a:solidFill>
                  <a:schemeClr val="tx1"/>
                </a:solidFill>
                <a:effectLst/>
                <a:latin typeface="+mn-lt"/>
                <a:ea typeface="+mn-ea"/>
                <a:cs typeface="+mn-cs"/>
              </a:rPr>
              <a:t>になっていました。</a:t>
            </a:r>
            <a:r>
              <a:rPr lang="ja-JP" altLang="ja-JP">
                <a:effectLst/>
              </a:rPr>
              <a:t> </a:t>
            </a:r>
            <a:endParaRPr lang="en-US" altLang="ja-JP" dirty="0">
              <a:effectLst/>
            </a:endParaRPr>
          </a:p>
          <a:p>
            <a:endParaRPr kumimoji="1" lang="en-US" altLang="ja-JP" dirty="0"/>
          </a:p>
          <a:p>
            <a:r>
              <a:rPr kumimoji="1" lang="ja-JP" altLang="ja-JP" sz="1200" kern="1200">
                <a:solidFill>
                  <a:schemeClr val="tx1"/>
                </a:solidFill>
                <a:effectLst/>
                <a:latin typeface="+mn-lt"/>
                <a:ea typeface="+mn-ea"/>
                <a:cs typeface="+mn-cs"/>
              </a:rPr>
              <a:t>個々の結果が得られます。</a:t>
            </a:r>
            <a:r>
              <a:rPr kumimoji="1" lang="en-US" altLang="ja-JP" sz="1200" kern="1200" dirty="0" err="1">
                <a:solidFill>
                  <a:schemeClr val="tx1"/>
                </a:solidFill>
                <a:effectLst/>
                <a:latin typeface="+mn-lt"/>
                <a:ea typeface="+mn-ea"/>
                <a:cs typeface="+mn-cs"/>
              </a:rPr>
              <a:t>Raudenbush</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Bryk</a:t>
            </a:r>
            <a:r>
              <a:rPr kumimoji="1" lang="ja-JP" altLang="ja-JP" sz="1200" kern="1200">
                <a:solidFill>
                  <a:schemeClr val="tx1"/>
                </a:solidFill>
                <a:effectLst/>
                <a:latin typeface="+mn-lt"/>
                <a:ea typeface="+mn-ea"/>
                <a:cs typeface="+mn-cs"/>
              </a:rPr>
              <a:t>は、時点をまたいで観測値を入れ子にすることで、観測値の数が異なったり、人によって観測値の間隔が異なったりすると述べています。</a:t>
            </a:r>
            <a:r>
              <a:rPr lang="ja-JP" altLang="ja-JP">
                <a:effectLst/>
              </a:rPr>
              <a:t> </a:t>
            </a:r>
            <a:endParaRPr lang="en-US" altLang="ja-JP" dirty="0">
              <a:effectLst/>
            </a:endParaRPr>
          </a:p>
          <a:p>
            <a:endParaRPr kumimoji="1" lang="en-US" altLang="ja-JP" dirty="0"/>
          </a:p>
          <a:p>
            <a:r>
              <a:rPr kumimoji="1" lang="ja-JP" altLang="ja-JP" sz="1200" kern="1200">
                <a:solidFill>
                  <a:schemeClr val="tx1"/>
                </a:solidFill>
                <a:effectLst/>
                <a:latin typeface="+mn-lt"/>
                <a:ea typeface="+mn-ea"/>
                <a:cs typeface="+mn-cs"/>
              </a:rPr>
              <a:t>厳しさ</a:t>
            </a:r>
            <a:r>
              <a:rPr kumimoji="1" lang="en-US" altLang="ja-JP" sz="1200" kern="1200" dirty="0">
                <a:solidFill>
                  <a:schemeClr val="tx1"/>
                </a:solidFill>
                <a:effectLst/>
                <a:latin typeface="+mn-lt"/>
                <a:ea typeface="+mn-ea"/>
                <a:cs typeface="+mn-cs"/>
              </a:rPr>
              <a:t>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の厳しさ、</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π0j</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𝑎𝑗𝑖=0</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の初期の厳しさ。</a:t>
            </a:r>
          </a:p>
          <a:p>
            <a:r>
              <a:rPr kumimoji="1" lang="ja-JP" altLang="ja-JP" sz="1200" kern="1200">
                <a:solidFill>
                  <a:schemeClr val="tx1"/>
                </a:solidFill>
                <a:effectLst/>
                <a:latin typeface="+mn-lt"/>
                <a:ea typeface="+mn-ea"/>
                <a:cs typeface="+mn-cs"/>
              </a:rPr>
              <a:t>π</a:t>
            </a:r>
            <a:r>
              <a:rPr kumimoji="1" lang="en-US" altLang="ja-JP" sz="1200" kern="1200" dirty="0">
                <a:solidFill>
                  <a:schemeClr val="tx1"/>
                </a:solidFill>
                <a:effectLst/>
                <a:latin typeface="+mn-lt"/>
                <a:ea typeface="+mn-ea"/>
                <a:cs typeface="+mn-cs"/>
              </a:rPr>
              <a:t>1j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のシビアリティの傾き（変化）である。</a:t>
            </a:r>
          </a:p>
          <a:p>
            <a:r>
              <a:rPr kumimoji="1" lang="en-US" altLang="ja-JP" sz="1200" kern="1200" dirty="0">
                <a:solidFill>
                  <a:schemeClr val="tx1"/>
                </a:solidFill>
                <a:effectLst/>
                <a:latin typeface="+mn-lt"/>
                <a:ea typeface="+mn-ea"/>
                <a:cs typeface="+mn-cs"/>
              </a:rPr>
              <a:t>𝑎𝑗𝑖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の試験サイクル。</a:t>
            </a:r>
          </a:p>
          <a:p>
            <a:r>
              <a:rPr kumimoji="1" lang="en-US" altLang="ja-JP" sz="1200" kern="1200" dirty="0">
                <a:solidFill>
                  <a:schemeClr val="tx1"/>
                </a:solidFill>
                <a:effectLst/>
                <a:latin typeface="+mn-lt"/>
                <a:ea typeface="+mn-ea"/>
                <a:cs typeface="+mn-cs"/>
              </a:rPr>
              <a:t>𝑒𝑗𝑖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の重症度の説明できない分散である。</a:t>
            </a:r>
          </a:p>
          <a:p>
            <a:r>
              <a:rPr kumimoji="1" lang="ja-JP" altLang="ja-JP" sz="1200" kern="1200">
                <a:solidFill>
                  <a:schemeClr val="tx1"/>
                </a:solidFill>
                <a:effectLst/>
                <a:latin typeface="+mn-lt"/>
                <a:ea typeface="+mn-ea"/>
                <a:cs typeface="+mn-cs"/>
              </a:rPr>
              <a:t>β</a:t>
            </a:r>
            <a:r>
              <a:rPr kumimoji="1" lang="en-US" altLang="ja-JP" sz="1200" kern="1200" dirty="0">
                <a:solidFill>
                  <a:schemeClr val="tx1"/>
                </a:solidFill>
                <a:effectLst/>
                <a:latin typeface="+mn-lt"/>
                <a:ea typeface="+mn-ea"/>
                <a:cs typeface="+mn-cs"/>
              </a:rPr>
              <a:t>00</a:t>
            </a:r>
            <a:r>
              <a:rPr kumimoji="1" lang="ja-JP" altLang="ja-JP" sz="1200" kern="1200">
                <a:solidFill>
                  <a:schemeClr val="tx1"/>
                </a:solidFill>
                <a:effectLst/>
                <a:latin typeface="+mn-lt"/>
                <a:ea typeface="+mn-ea"/>
                <a:cs typeface="+mn-cs"/>
              </a:rPr>
              <a:t>は評価者の重症度の大平均。</a:t>
            </a:r>
          </a:p>
          <a:p>
            <a:r>
              <a:rPr kumimoji="1" lang="en-US" altLang="ja-JP" sz="1200" kern="1200" dirty="0">
                <a:solidFill>
                  <a:schemeClr val="tx1"/>
                </a:solidFill>
                <a:effectLst/>
                <a:latin typeface="+mn-lt"/>
                <a:ea typeface="+mn-ea"/>
                <a:cs typeface="+mn-cs"/>
              </a:rPr>
              <a:t>𝑟0j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の固有の重症度成分。</a:t>
            </a:r>
          </a:p>
          <a:p>
            <a:r>
              <a:rPr kumimoji="1" lang="ja-JP" altLang="ja-JP" sz="1200" kern="1200">
                <a:solidFill>
                  <a:schemeClr val="tx1"/>
                </a:solidFill>
                <a:effectLst/>
                <a:latin typeface="+mn-lt"/>
                <a:ea typeface="+mn-ea"/>
                <a:cs typeface="+mn-cs"/>
              </a:rPr>
              <a:t>β</a:t>
            </a:r>
            <a:r>
              <a:rPr kumimoji="1" lang="en-US" altLang="ja-JP" sz="1200" kern="1200" dirty="0">
                <a:solidFill>
                  <a:schemeClr val="tx1"/>
                </a:solidFill>
                <a:effectLst/>
                <a:latin typeface="+mn-lt"/>
                <a:ea typeface="+mn-ea"/>
                <a:cs typeface="+mn-cs"/>
              </a:rPr>
              <a:t>10</a:t>
            </a:r>
            <a:r>
              <a:rPr kumimoji="1" lang="ja-JP" altLang="ja-JP" sz="1200" kern="1200">
                <a:solidFill>
                  <a:schemeClr val="tx1"/>
                </a:solidFill>
                <a:effectLst/>
                <a:latin typeface="+mn-lt"/>
                <a:ea typeface="+mn-ea"/>
                <a:cs typeface="+mn-cs"/>
              </a:rPr>
              <a:t>は評価者の重症度に対する試験サイクルの傾き（効果）の大平均、そして</a:t>
            </a:r>
          </a:p>
          <a:p>
            <a:r>
              <a:rPr kumimoji="1" lang="en-US" altLang="ja-JP" sz="1200" kern="1200" dirty="0">
                <a:solidFill>
                  <a:schemeClr val="tx1"/>
                </a:solidFill>
                <a:effectLst/>
                <a:latin typeface="+mn-lt"/>
                <a:ea typeface="+mn-ea"/>
                <a:cs typeface="+mn-cs"/>
              </a:rPr>
              <a:t>𝑟1j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の重症度に対する試験サイクルの固有の傾き（効果）である。</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このモデルでは、レベル</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の誤差は平均</a:t>
            </a:r>
            <a:r>
              <a:rPr kumimoji="1" lang="en-US" altLang="ja-JP" sz="1200" kern="1200" dirty="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、一定の分散</a:t>
            </a:r>
            <a:r>
              <a:rPr kumimoji="1" lang="en-US" altLang="ja-JP" sz="1200" kern="1200" dirty="0">
                <a:solidFill>
                  <a:schemeClr val="tx1"/>
                </a:solidFill>
                <a:effectLst/>
                <a:latin typeface="+mn-lt"/>
                <a:ea typeface="+mn-ea"/>
                <a:cs typeface="+mn-cs"/>
              </a:rPr>
              <a:t>𝜎2</a:t>
            </a:r>
            <a:r>
              <a:rPr kumimoji="1" lang="ja-JP" altLang="ja-JP" sz="1200" kern="1200">
                <a:solidFill>
                  <a:schemeClr val="tx1"/>
                </a:solidFill>
                <a:effectLst/>
                <a:latin typeface="+mn-lt"/>
                <a:ea typeface="+mn-ea"/>
                <a:cs typeface="+mn-cs"/>
              </a:rPr>
              <a:t>を持つ正規分布であり、ランダム効果である</a:t>
            </a:r>
            <a:r>
              <a:rPr kumimoji="1" lang="en-US" altLang="ja-JP" sz="1200" kern="1200" dirty="0">
                <a:solidFill>
                  <a:schemeClr val="tx1"/>
                </a:solidFill>
                <a:effectLst/>
                <a:latin typeface="+mn-lt"/>
                <a:ea typeface="+mn-ea"/>
                <a:cs typeface="+mn-cs"/>
              </a:rPr>
              <a:t>𝑟0𝑗</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𝑟1𝑗</a:t>
            </a:r>
            <a:r>
              <a:rPr kumimoji="1" lang="ja-JP" altLang="ja-JP" sz="1200" kern="1200">
                <a:solidFill>
                  <a:schemeClr val="tx1"/>
                </a:solidFill>
                <a:effectLst/>
                <a:latin typeface="+mn-lt"/>
                <a:ea typeface="+mn-ea"/>
                <a:cs typeface="+mn-cs"/>
              </a:rPr>
              <a:t>は平均</a:t>
            </a:r>
            <a:r>
              <a:rPr kumimoji="1" lang="en-US" altLang="ja-JP" sz="1200" kern="1200" dirty="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、分散</a:t>
            </a:r>
            <a:r>
              <a:rPr kumimoji="1" lang="en-US" altLang="ja-JP" sz="1200" kern="1200" dirty="0">
                <a:solidFill>
                  <a:schemeClr val="tx1"/>
                </a:solidFill>
                <a:effectLst/>
                <a:latin typeface="+mn-lt"/>
                <a:ea typeface="+mn-ea"/>
                <a:cs typeface="+mn-cs"/>
              </a:rPr>
              <a:t>τ00</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τ11</a:t>
            </a:r>
            <a:r>
              <a:rPr kumimoji="1" lang="ja-JP" altLang="ja-JP" sz="1200" kern="1200">
                <a:solidFill>
                  <a:schemeClr val="tx1"/>
                </a:solidFill>
                <a:effectLst/>
                <a:latin typeface="+mn-lt"/>
                <a:ea typeface="+mn-ea"/>
                <a:cs typeface="+mn-cs"/>
              </a:rPr>
              <a:t>、共分散</a:t>
            </a:r>
            <a:r>
              <a:rPr kumimoji="1" lang="en-US" altLang="ja-JP" sz="1200" kern="1200" dirty="0">
                <a:solidFill>
                  <a:schemeClr val="tx1"/>
                </a:solidFill>
                <a:effectLst/>
                <a:latin typeface="+mn-lt"/>
                <a:ea typeface="+mn-ea"/>
                <a:cs typeface="+mn-cs"/>
              </a:rPr>
              <a:t>τ01</a:t>
            </a:r>
            <a:r>
              <a:rPr kumimoji="1" lang="ja-JP" altLang="ja-JP" sz="1200" kern="1200">
                <a:solidFill>
                  <a:schemeClr val="tx1"/>
                </a:solidFill>
                <a:effectLst/>
                <a:latin typeface="+mn-lt"/>
                <a:ea typeface="+mn-ea"/>
                <a:cs typeface="+mn-cs"/>
              </a:rPr>
              <a:t>を持つ二変量分布に従うと仮定しています。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6</a:t>
            </a:fld>
            <a:endParaRPr kumimoji="1" lang="ja-JP" altLang="en-US"/>
          </a:p>
        </p:txBody>
      </p:sp>
    </p:spTree>
    <p:extLst>
      <p:ext uri="{BB962C8B-B14F-4D97-AF65-F5344CB8AC3E}">
        <p14:creationId xmlns:p14="http://schemas.microsoft.com/office/powerpoint/2010/main" val="58808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a:solidFill>
                  <a:schemeClr val="tx1"/>
                </a:solidFill>
                <a:effectLst/>
                <a:latin typeface="+mn-lt"/>
                <a:ea typeface="+mn-ea"/>
                <a:cs typeface="+mn-cs"/>
              </a:rPr>
              <a:t>マハラノビス距離</a:t>
            </a:r>
            <a:r>
              <a:rPr kumimoji="1" lang="ja-JP" altLang="en-US" sz="1200" b="0" i="0" kern="1200">
                <a:solidFill>
                  <a:schemeClr val="tx1"/>
                </a:solidFill>
                <a:effectLst/>
                <a:latin typeface="+mn-lt"/>
                <a:ea typeface="+mn-ea"/>
                <a:cs typeface="+mn-cs"/>
              </a:rPr>
              <a:t>は、標本点と分布の間の尺度です。</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マハラノビス距離の有意性は，臨界値</a:t>
            </a:r>
            <a:r>
              <a:rPr kumimoji="1" lang="en-US" altLang="ja-JP" sz="1200" kern="1200" dirty="0">
                <a:solidFill>
                  <a:schemeClr val="tx1"/>
                </a:solidFill>
                <a:effectLst/>
                <a:latin typeface="+mn-lt"/>
                <a:ea typeface="+mn-ea"/>
                <a:cs typeface="+mn-cs"/>
              </a:rPr>
              <a:t>7.815</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χ2(3)</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α</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0.05</a:t>
            </a:r>
            <a:r>
              <a:rPr kumimoji="1" lang="ja-JP" altLang="ja-JP" sz="1200" kern="1200">
                <a:solidFill>
                  <a:schemeClr val="tx1"/>
                </a:solidFill>
                <a:effectLst/>
                <a:latin typeface="+mn-lt"/>
                <a:ea typeface="+mn-ea"/>
                <a:cs typeface="+mn-cs"/>
              </a:rPr>
              <a:t>）との比較によって判定した．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傾きが有意でなく，マハラノビス距離も有意でない評価者は，重症度評価が安定していると判断し，傾きが有意またはマハラノビス距離が有意である評価者は，重症度評価が不安定であると判断した．</a:t>
            </a:r>
            <a:r>
              <a:rPr lang="ja-JP" altLang="ja-JP">
                <a:effectLst/>
              </a:rPr>
              <a:t> </a:t>
            </a:r>
            <a:endParaRPr lang="en-US" altLang="ja-JP"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大多数の評価者（</a:t>
            </a:r>
            <a:r>
              <a:rPr kumimoji="1" lang="en-US" altLang="ja-JP" sz="1200" kern="1200" dirty="0">
                <a:solidFill>
                  <a:schemeClr val="tx1"/>
                </a:solidFill>
                <a:effectLst/>
                <a:latin typeface="+mn-lt"/>
                <a:ea typeface="+mn-ea"/>
                <a:cs typeface="+mn-cs"/>
              </a:rPr>
              <a:t>57.5</a:t>
            </a:r>
            <a:r>
              <a:rPr kumimoji="1" lang="ja-JP" altLang="ja-JP" sz="1200" kern="1200">
                <a:solidFill>
                  <a:schemeClr val="tx1"/>
                </a:solidFill>
                <a:effectLst/>
                <a:latin typeface="+mn-lt"/>
                <a:ea typeface="+mn-ea"/>
                <a:cs typeface="+mn-cs"/>
              </a:rPr>
              <a:t>％）は、試験サイクルを超えて安定したシビアリティレベルを維持しており、等化のために試験サイクルをリンクさせるには十分な評価者の可能性を示している。多くの評価者（</a:t>
            </a:r>
            <a:r>
              <a:rPr kumimoji="1" lang="en-US" altLang="ja-JP" sz="1200" kern="1200" dirty="0">
                <a:solidFill>
                  <a:schemeClr val="tx1"/>
                </a:solidFill>
                <a:effectLst/>
                <a:latin typeface="+mn-lt"/>
                <a:ea typeface="+mn-ea"/>
                <a:cs typeface="+mn-cs"/>
              </a:rPr>
              <a:t>46</a:t>
            </a:r>
            <a:r>
              <a:rPr kumimoji="1" lang="ja-JP" altLang="ja-JP" sz="1200" kern="1200">
                <a:solidFill>
                  <a:schemeClr val="tx1"/>
                </a:solidFill>
                <a:effectLst/>
                <a:latin typeface="+mn-lt"/>
                <a:ea typeface="+mn-ea"/>
                <a:cs typeface="+mn-cs"/>
              </a:rPr>
              <a:t>名）は、有意な傾きと有意でないマハラノビス距離を示し、重症度の体系的な変化を示した。</a:t>
            </a:r>
            <a:r>
              <a:rPr lang="ja-JP" altLang="ja-JP">
                <a:effectLst/>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傾きとマハラノビス距離が有意でないという基準に基づいて、</a:t>
            </a:r>
            <a:r>
              <a:rPr kumimoji="1" lang="en-US" altLang="ja-JP" sz="1200" kern="1200" dirty="0">
                <a:solidFill>
                  <a:schemeClr val="tx1"/>
                </a:solidFill>
                <a:effectLst/>
                <a:latin typeface="+mn-lt"/>
                <a:ea typeface="+mn-ea"/>
                <a:cs typeface="+mn-cs"/>
              </a:rPr>
              <a:t>69</a:t>
            </a:r>
            <a:r>
              <a:rPr kumimoji="1" lang="ja-JP" altLang="ja-JP" sz="1200" kern="1200">
                <a:solidFill>
                  <a:schemeClr val="tx1"/>
                </a:solidFill>
                <a:effectLst/>
                <a:latin typeface="+mn-lt"/>
                <a:ea typeface="+mn-ea"/>
                <a:cs typeface="+mn-cs"/>
              </a:rPr>
              <a:t>名（</a:t>
            </a:r>
            <a:r>
              <a:rPr kumimoji="1" lang="en-US" altLang="ja-JP" sz="1200" kern="1200" dirty="0">
                <a:solidFill>
                  <a:schemeClr val="tx1"/>
                </a:solidFill>
                <a:effectLst/>
                <a:latin typeface="+mn-lt"/>
                <a:ea typeface="+mn-ea"/>
                <a:cs typeface="+mn-cs"/>
              </a:rPr>
              <a:t>57.5%</a:t>
            </a:r>
            <a:r>
              <a:rPr kumimoji="1" lang="ja-JP" altLang="ja-JP" sz="1200" kern="1200">
                <a:solidFill>
                  <a:schemeClr val="tx1"/>
                </a:solidFill>
                <a:effectLst/>
                <a:latin typeface="+mn-lt"/>
                <a:ea typeface="+mn-ea"/>
                <a:cs typeface="+mn-cs"/>
              </a:rPr>
              <a:t>）の評価者が安定していると分類され、</a:t>
            </a:r>
            <a:r>
              <a:rPr kumimoji="1" lang="en-US" altLang="ja-JP" sz="1200" kern="1200" dirty="0">
                <a:solidFill>
                  <a:schemeClr val="tx1"/>
                </a:solidFill>
                <a:effectLst/>
                <a:latin typeface="+mn-lt"/>
                <a:ea typeface="+mn-ea"/>
                <a:cs typeface="+mn-cs"/>
              </a:rPr>
              <a:t>51</a:t>
            </a:r>
            <a:r>
              <a:rPr kumimoji="1" lang="ja-JP" altLang="ja-JP" sz="1200" kern="1200">
                <a:solidFill>
                  <a:schemeClr val="tx1"/>
                </a:solidFill>
                <a:effectLst/>
                <a:latin typeface="+mn-lt"/>
                <a:ea typeface="+mn-ea"/>
                <a:cs typeface="+mn-cs"/>
              </a:rPr>
              <a:t>名（</a:t>
            </a:r>
            <a:r>
              <a:rPr kumimoji="1" lang="en-US" altLang="ja-JP" sz="1200" kern="1200" dirty="0">
                <a:solidFill>
                  <a:schemeClr val="tx1"/>
                </a:solidFill>
                <a:effectLst/>
                <a:latin typeface="+mn-lt"/>
                <a:ea typeface="+mn-ea"/>
                <a:cs typeface="+mn-cs"/>
              </a:rPr>
              <a:t>42.5%</a:t>
            </a:r>
            <a:r>
              <a:rPr kumimoji="1" lang="ja-JP" altLang="ja-JP" sz="1200" kern="1200">
                <a:solidFill>
                  <a:schemeClr val="tx1"/>
                </a:solidFill>
                <a:effectLst/>
                <a:latin typeface="+mn-lt"/>
                <a:ea typeface="+mn-ea"/>
                <a:cs typeface="+mn-cs"/>
              </a:rPr>
              <a:t>）の評価者が不安定であると分類されました。有意なマハラノビス距離の数は、予想されるタイプ</a:t>
            </a:r>
            <a:r>
              <a:rPr kumimoji="1" lang="en-US" altLang="ja-JP" sz="1200" kern="1200" dirty="0">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エラー率（評価者の</a:t>
            </a:r>
            <a:r>
              <a:rPr kumimoji="1" lang="en-US" altLang="ja-JP" sz="1200" kern="1200" dirty="0">
                <a:solidFill>
                  <a:schemeClr val="tx1"/>
                </a:solidFill>
                <a:effectLst/>
                <a:latin typeface="+mn-lt"/>
                <a:ea typeface="+mn-ea"/>
                <a:cs typeface="+mn-cs"/>
              </a:rPr>
              <a:t>4</a:t>
            </a:r>
            <a:r>
              <a:rPr kumimoji="1" lang="ja-JP" altLang="ja-JP" sz="1200" kern="1200">
                <a:solidFill>
                  <a:schemeClr val="tx1"/>
                </a:solidFill>
                <a:effectLst/>
                <a:latin typeface="+mn-lt"/>
                <a:ea typeface="+mn-ea"/>
                <a:cs typeface="+mn-cs"/>
              </a:rPr>
              <a:t>％）と一致していますが、安定性を示した評価者の数（</a:t>
            </a:r>
            <a:r>
              <a:rPr kumimoji="1" lang="en-US" altLang="ja-JP" sz="1200" kern="1200" dirty="0">
                <a:solidFill>
                  <a:schemeClr val="tx1"/>
                </a:solidFill>
                <a:effectLst/>
                <a:latin typeface="+mn-lt"/>
                <a:ea typeface="+mn-ea"/>
                <a:cs typeface="+mn-cs"/>
              </a:rPr>
              <a:t>58</a:t>
            </a:r>
            <a:r>
              <a:rPr kumimoji="1" lang="ja-JP" altLang="ja-JP" sz="1200" kern="1200">
                <a:solidFill>
                  <a:schemeClr val="tx1"/>
                </a:solidFill>
                <a:effectLst/>
                <a:latin typeface="+mn-lt"/>
                <a:ea typeface="+mn-ea"/>
                <a:cs typeface="+mn-cs"/>
              </a:rPr>
              <a:t>％）と有意な変化を示した評価者の数（</a:t>
            </a:r>
            <a:r>
              <a:rPr kumimoji="1" lang="en-US" altLang="ja-JP" sz="1200" kern="1200" dirty="0">
                <a:solidFill>
                  <a:schemeClr val="tx1"/>
                </a:solidFill>
                <a:effectLst/>
                <a:latin typeface="+mn-lt"/>
                <a:ea typeface="+mn-ea"/>
                <a:cs typeface="+mn-cs"/>
              </a:rPr>
              <a:t>38</a:t>
            </a:r>
            <a:r>
              <a:rPr kumimoji="1" lang="ja-JP" altLang="ja-JP" sz="1200" kern="1200">
                <a:solidFill>
                  <a:schemeClr val="tx1"/>
                </a:solidFill>
                <a:effectLst/>
                <a:latin typeface="+mn-lt"/>
                <a:ea typeface="+mn-ea"/>
                <a:cs typeface="+mn-cs"/>
              </a:rPr>
              <a:t>％）は、偶然に予想される数を上回っています。</a:t>
            </a:r>
            <a:r>
              <a:rPr lang="ja-JP" altLang="ja-JP">
                <a:effectLst/>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ICC</a:t>
            </a:r>
            <a:r>
              <a:rPr kumimoji="1" lang="ja-JP" altLang="ja-JP" sz="1200" kern="1200">
                <a:solidFill>
                  <a:schemeClr val="tx1"/>
                </a:solidFill>
                <a:effectLst/>
                <a:latin typeface="+mn-lt"/>
                <a:ea typeface="+mn-ea"/>
                <a:cs typeface="+mn-cs"/>
              </a:rPr>
              <a:t>が中程度の高さであることは，モデルが時間の経過とともに評価者の厳しい行動をより多くの割合で記述していることを示しており，安定または不安定の指定が評価者の行動のよく適合したモデルに基づいていることを示唆している．</a:t>
            </a:r>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7</a:t>
            </a:fld>
            <a:endParaRPr kumimoji="1" lang="ja-JP" altLang="en-US"/>
          </a:p>
        </p:txBody>
      </p:sp>
    </p:spTree>
    <p:extLst>
      <p:ext uri="{BB962C8B-B14F-4D97-AF65-F5344CB8AC3E}">
        <p14:creationId xmlns:p14="http://schemas.microsoft.com/office/powerpoint/2010/main" val="222944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本研究では、比較的多くの評価者が有意な傾斜を示したため、数サイクル前に記録されたかもしれないベンチマーク値ではなく、評価者を直近のパフォーマンスに固定することが最善であるかもしれません。これは、安定した評価者には影響しませんが、評価者の傾きが大きくなったり小さくなったりした場合には、結果が改善される可能性があります。この戦略を運用するにはさらなる研究が必要であり、各試験プログラムは厳しさの安定性に関する縦断的な分析を行うべきである。</a:t>
            </a:r>
            <a:r>
              <a:rPr lang="ja-JP" altLang="ja-JP">
                <a:effectLst/>
              </a:rPr>
              <a:t> </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将来の研究では、シナリオおよび基準の難易度</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または他の試験の要素</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が時間の経過とともにどのように変化するか、またこれらの追加の要素が評価者の厳しさ、適合性、および尺度カテゴリの使用とどのように相互作用するかを調べることができます。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時間経過に伴う評価者の行動は評価されましたが、この評価内または他の評価における経験の特定の効果は、評価パターンに影響を与えた可能性がありますが、分析には含まれていません。今後の研究としては、評価者がある評価を初めて経験したときの評価者の厳しさや適合性をモデル化することや、評価者の過去の評価活動に関する調査やインタビューを行うことが必要で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能力を示すものに関する評価者の考えは、時間の経過とともに変化する可能性があるため、定量的な測定と定性的な測定を組み合わせることが最善の方法であると考えられます。</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8</a:t>
            </a:fld>
            <a:endParaRPr kumimoji="1" lang="ja-JP" altLang="en-US"/>
          </a:p>
        </p:txBody>
      </p:sp>
    </p:spTree>
    <p:extLst>
      <p:ext uri="{BB962C8B-B14F-4D97-AF65-F5344CB8AC3E}">
        <p14:creationId xmlns:p14="http://schemas.microsoft.com/office/powerpoint/2010/main" val="285937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・一貫性について</a:t>
            </a:r>
            <a:endParaRPr kumimoji="1" lang="en-US" altLang="ja-JP" dirty="0"/>
          </a:p>
          <a:p>
            <a:r>
              <a:rPr kumimoji="1" lang="ja-JP" altLang="en-US"/>
              <a:t>・時間依存で変化していく　独立でなく</a:t>
            </a:r>
            <a:endParaRPr kumimoji="1" lang="en-US" altLang="ja-JP" dirty="0"/>
          </a:p>
          <a:p>
            <a:r>
              <a:rPr kumimoji="1" lang="ja-JP" altLang="en-US"/>
              <a:t>アルファ</a:t>
            </a:r>
            <a:r>
              <a:rPr kumimoji="1" lang="en-US" altLang="ja-JP" dirty="0"/>
              <a:t>JI</a:t>
            </a:r>
            <a:r>
              <a:rPr kumimoji="1" lang="ja-JP" altLang="en-US"/>
              <a:t>に分布をマルコフ連鎖</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9</a:t>
            </a:fld>
            <a:endParaRPr kumimoji="1" lang="ja-JP" altLang="en-US"/>
          </a:p>
        </p:txBody>
      </p:sp>
    </p:spTree>
    <p:extLst>
      <p:ext uri="{BB962C8B-B14F-4D97-AF65-F5344CB8AC3E}">
        <p14:creationId xmlns:p14="http://schemas.microsoft.com/office/powerpoint/2010/main" val="17623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71191-13DF-9441-9BBE-CCBA4F393A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99198A-004B-6348-8717-FB38A5D54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B9B6B4F-118C-8545-B416-AA8D35AFE7A9}"/>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5" name="フッター プレースホルダー 4">
            <a:extLst>
              <a:ext uri="{FF2B5EF4-FFF2-40B4-BE49-F238E27FC236}">
                <a16:creationId xmlns:a16="http://schemas.microsoft.com/office/drawing/2014/main" id="{F20425AC-7B58-6845-9F6A-F97870E2E4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E0A069-B248-7940-BB9D-0F06A59F604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31552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D0296-27BD-C648-B006-D8ED01AE276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1F1E48-F171-EC42-BA6A-2EF23C5A806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7ADA59-9564-DA40-8FE9-27205B0D0238}"/>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5" name="フッター プレースホルダー 4">
            <a:extLst>
              <a:ext uri="{FF2B5EF4-FFF2-40B4-BE49-F238E27FC236}">
                <a16:creationId xmlns:a16="http://schemas.microsoft.com/office/drawing/2014/main" id="{C105A0E1-28FB-8046-A0E9-BB1DCF15A0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FE33AA-768E-DA4B-992C-5D8EF8B994C4}"/>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90591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6C77FD-3AB7-CA47-BEA4-E70D2B0DD6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2C1B9D-E997-C746-9CF0-2C740B9EF79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9A0EC1-0CED-3C43-99AF-35B169CF1B1D}"/>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5" name="フッター プレースホルダー 4">
            <a:extLst>
              <a:ext uri="{FF2B5EF4-FFF2-40B4-BE49-F238E27FC236}">
                <a16:creationId xmlns:a16="http://schemas.microsoft.com/office/drawing/2014/main" id="{4AAA6B53-D329-C14F-ADEF-F370DD0E2A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4B5542-D09F-7444-B208-89CA4C408D86}"/>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45894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DF80E-2AC6-B94D-B408-8E8BD90B28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C1EE40-34D3-5145-A2EF-68F6EBB14B6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370B46-6009-F544-B6EF-CB398B03AF1D}"/>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5" name="フッター プレースホルダー 4">
            <a:extLst>
              <a:ext uri="{FF2B5EF4-FFF2-40B4-BE49-F238E27FC236}">
                <a16:creationId xmlns:a16="http://schemas.microsoft.com/office/drawing/2014/main" id="{974381F6-0D73-8F4C-B763-25F5FC3A1B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4D7376-DAFF-BA4B-A5BF-E1992263CC96}"/>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46752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93CD8E-1DD9-9C48-B421-C893EADE6A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2EC04-19D6-E642-9D71-D6313A88D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33AA2C3-2E61-2C43-BC7B-637D87C027C4}"/>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5" name="フッター プレースホルダー 4">
            <a:extLst>
              <a:ext uri="{FF2B5EF4-FFF2-40B4-BE49-F238E27FC236}">
                <a16:creationId xmlns:a16="http://schemas.microsoft.com/office/drawing/2014/main" id="{C71193CD-704F-9D4C-9E62-9D14ACB57E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47C165-C1D7-2347-9DF0-E67A5CFDF1FD}"/>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63866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754C0-A084-AD4E-A3F8-A91F5B9F70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2BA7E9-964F-2046-B8C3-1E100DFD92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565F14-5540-FC40-AB1B-E9EEA916D7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DDB66E-68AD-CC48-9F00-707FB977FB55}"/>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6" name="フッター プレースホルダー 5">
            <a:extLst>
              <a:ext uri="{FF2B5EF4-FFF2-40B4-BE49-F238E27FC236}">
                <a16:creationId xmlns:a16="http://schemas.microsoft.com/office/drawing/2014/main" id="{BFCB4368-D0BF-FA45-922B-8CBA18932A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DCAC22-458E-F24E-ABB4-F772ED5BCA24}"/>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48193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761F99-A83B-B543-AB04-DB657C47A39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67147E-0A1A-6349-9238-AFDEC6C4E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023A4E-84A7-CA47-A54A-3F10AF4A5EF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993910-29C0-EA40-92FE-E1E38A8F2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1FE24D-5C32-A242-B635-61101358F1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A6518A-8892-4E40-AF41-52286C0A12B0}"/>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8" name="フッター プレースホルダー 7">
            <a:extLst>
              <a:ext uri="{FF2B5EF4-FFF2-40B4-BE49-F238E27FC236}">
                <a16:creationId xmlns:a16="http://schemas.microsoft.com/office/drawing/2014/main" id="{73799D2D-F10D-5946-A835-D790251CD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658D28-7F44-5F41-A9FD-E9E54D8B95C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58312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73C00E-E033-614F-8BE9-12ACA2D352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B02FC3-5FA2-9F40-8A9E-000C113F7919}"/>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4" name="フッター プレースホルダー 3">
            <a:extLst>
              <a:ext uri="{FF2B5EF4-FFF2-40B4-BE49-F238E27FC236}">
                <a16:creationId xmlns:a16="http://schemas.microsoft.com/office/drawing/2014/main" id="{2F36345F-D24E-4C4C-A353-5F3C07EA24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912F7CB-3EA9-F743-9834-76072A093458}"/>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254525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6FA8C4-9543-8545-AE65-70967BA0DB3B}"/>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3" name="フッター プレースホルダー 2">
            <a:extLst>
              <a:ext uri="{FF2B5EF4-FFF2-40B4-BE49-F238E27FC236}">
                <a16:creationId xmlns:a16="http://schemas.microsoft.com/office/drawing/2014/main" id="{6DC0262A-FB9C-FE49-8220-29710F105F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0FD9DD0-1A42-9845-B0F4-BDF47DBC2CA5}"/>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256326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B4748-EDEB-1141-9620-13F17695505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1E9FA4-3232-8E46-9F57-8B7CEAE92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6538E8-822C-384A-AB45-15AEE4EB8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4DF68A-1111-BA4D-903F-4F1297BFE299}"/>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6" name="フッター プレースホルダー 5">
            <a:extLst>
              <a:ext uri="{FF2B5EF4-FFF2-40B4-BE49-F238E27FC236}">
                <a16:creationId xmlns:a16="http://schemas.microsoft.com/office/drawing/2014/main" id="{5E3A9E54-D2C5-9D4F-B099-6BE782178E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072DB9-47C4-C64C-8E0F-0F6B92E70ABC}"/>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01869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BC2D1-E974-AA43-927F-5DDBB3CD48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43A560D-9ED6-6242-A950-0EF4AE316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3733DF3-B38F-1A4C-84F1-ED4899DB2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C1ADF6-E5FB-A94A-980E-B907067FE87F}"/>
              </a:ext>
            </a:extLst>
          </p:cNvPr>
          <p:cNvSpPr>
            <a:spLocks noGrp="1"/>
          </p:cNvSpPr>
          <p:nvPr>
            <p:ph type="dt" sz="half" idx="10"/>
          </p:nvPr>
        </p:nvSpPr>
        <p:spPr/>
        <p:txBody>
          <a:bodyPr/>
          <a:lstStyle/>
          <a:p>
            <a:fld id="{47E520C4-EAF3-2F4C-843A-9165D4E08013}" type="datetimeFigureOut">
              <a:rPr kumimoji="1" lang="ja-JP" altLang="en-US" smtClean="0"/>
              <a:t>2021/9/13</a:t>
            </a:fld>
            <a:endParaRPr kumimoji="1" lang="ja-JP" altLang="en-US"/>
          </a:p>
        </p:txBody>
      </p:sp>
      <p:sp>
        <p:nvSpPr>
          <p:cNvPr id="6" name="フッター プレースホルダー 5">
            <a:extLst>
              <a:ext uri="{FF2B5EF4-FFF2-40B4-BE49-F238E27FC236}">
                <a16:creationId xmlns:a16="http://schemas.microsoft.com/office/drawing/2014/main" id="{9010651C-73D2-C942-BFCA-33942946ED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1E3C5-8A63-374B-893B-A608EB135AD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404414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A43E8A8-91C4-BA4D-8847-26079A0EF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92CCA2-D536-DA4E-840C-2B9FAC6CE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B2321E-F094-414A-A005-8893F4C1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520C4-EAF3-2F4C-843A-9165D4E08013}" type="datetimeFigureOut">
              <a:rPr kumimoji="1" lang="ja-JP" altLang="en-US" smtClean="0"/>
              <a:t>2021/9/13</a:t>
            </a:fld>
            <a:endParaRPr kumimoji="1" lang="ja-JP" altLang="en-US"/>
          </a:p>
        </p:txBody>
      </p:sp>
      <p:sp>
        <p:nvSpPr>
          <p:cNvPr id="5" name="フッター プレースホルダー 4">
            <a:extLst>
              <a:ext uri="{FF2B5EF4-FFF2-40B4-BE49-F238E27FC236}">
                <a16:creationId xmlns:a16="http://schemas.microsoft.com/office/drawing/2014/main" id="{E0281B3D-6901-8940-B0C5-9E86C682E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1B1593-1D86-F84E-9FEE-2A5C8BAE4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72296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46E5E-92D8-9045-9ACB-F7392D6E9A35}"/>
              </a:ext>
            </a:extLst>
          </p:cNvPr>
          <p:cNvSpPr>
            <a:spLocks noGrp="1"/>
          </p:cNvSpPr>
          <p:nvPr>
            <p:ph type="ctrTitle"/>
          </p:nvPr>
        </p:nvSpPr>
        <p:spPr/>
        <p:txBody>
          <a:bodyPr/>
          <a:lstStyle/>
          <a:p>
            <a:r>
              <a:rPr kumimoji="1" lang="ja-JP" altLang="en-US"/>
              <a:t>進捗報告</a:t>
            </a:r>
          </a:p>
        </p:txBody>
      </p:sp>
      <p:sp>
        <p:nvSpPr>
          <p:cNvPr id="3" name="字幕 2">
            <a:extLst>
              <a:ext uri="{FF2B5EF4-FFF2-40B4-BE49-F238E27FC236}">
                <a16:creationId xmlns:a16="http://schemas.microsoft.com/office/drawing/2014/main" id="{8F3ED0A1-4F34-EA44-A325-CDDBD1BD37AC}"/>
              </a:ext>
            </a:extLst>
          </p:cNvPr>
          <p:cNvSpPr>
            <a:spLocks noGrp="1"/>
          </p:cNvSpPr>
          <p:nvPr>
            <p:ph type="subTitle" idx="1"/>
          </p:nvPr>
        </p:nvSpPr>
        <p:spPr/>
        <p:txBody>
          <a:bodyPr/>
          <a:lstStyle/>
          <a:p>
            <a:r>
              <a:rPr kumimoji="1" lang="ja-JP" altLang="en-US"/>
              <a:t>林真由</a:t>
            </a:r>
            <a:endParaRPr kumimoji="1" lang="en-US" altLang="ja-JP" dirty="0"/>
          </a:p>
          <a:p>
            <a:r>
              <a:rPr lang="en-US" altLang="ja-JP" dirty="0"/>
              <a:t>5/18</a:t>
            </a:r>
            <a:endParaRPr kumimoji="1" lang="ja-JP" altLang="en-US"/>
          </a:p>
        </p:txBody>
      </p:sp>
    </p:spTree>
    <p:extLst>
      <p:ext uri="{BB962C8B-B14F-4D97-AF65-F5344CB8AC3E}">
        <p14:creationId xmlns:p14="http://schemas.microsoft.com/office/powerpoint/2010/main" val="191341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610B04-50CC-2547-96B9-FC68A78B85BA}"/>
              </a:ext>
            </a:extLst>
          </p:cNvPr>
          <p:cNvSpPr>
            <a:spLocks noGrp="1"/>
          </p:cNvSpPr>
          <p:nvPr>
            <p:ph type="title"/>
          </p:nvPr>
        </p:nvSpPr>
        <p:spPr/>
        <p:txBody>
          <a:bodyPr/>
          <a:lstStyle/>
          <a:p>
            <a:r>
              <a:rPr kumimoji="1" lang="ja-JP" altLang="en-US"/>
              <a:t>今週やったこと</a:t>
            </a:r>
          </a:p>
        </p:txBody>
      </p:sp>
      <p:sp>
        <p:nvSpPr>
          <p:cNvPr id="3" name="コンテンツ プレースホルダー 2">
            <a:extLst>
              <a:ext uri="{FF2B5EF4-FFF2-40B4-BE49-F238E27FC236}">
                <a16:creationId xmlns:a16="http://schemas.microsoft.com/office/drawing/2014/main" id="{E902209F-1E81-CA42-AE9F-F346365FE823}"/>
              </a:ext>
            </a:extLst>
          </p:cNvPr>
          <p:cNvSpPr>
            <a:spLocks noGrp="1"/>
          </p:cNvSpPr>
          <p:nvPr>
            <p:ph idx="1"/>
          </p:nvPr>
        </p:nvSpPr>
        <p:spPr/>
        <p:txBody>
          <a:bodyPr/>
          <a:lstStyle/>
          <a:p>
            <a:r>
              <a:rPr kumimoji="1" lang="ja-JP" altLang="en-US"/>
              <a:t>論文を読んだ</a:t>
            </a:r>
            <a:endParaRPr kumimoji="1" lang="en-US" altLang="ja-JP" dirty="0"/>
          </a:p>
          <a:p>
            <a:r>
              <a:rPr lang="ja-JP" altLang="en-US"/>
              <a:t>「</a:t>
            </a:r>
            <a:r>
              <a:rPr lang="en" altLang="ja-JP" dirty="0"/>
              <a:t>Rater Stability in a High-Stakes Performance Assessment: A Longitudinal Investigation</a:t>
            </a:r>
            <a:r>
              <a:rPr lang="ja-JP" altLang="en-US"/>
              <a:t>」</a:t>
            </a:r>
            <a:endParaRPr lang="en-US" altLang="ja-JP" dirty="0"/>
          </a:p>
          <a:p>
            <a:pPr marL="0" indent="0">
              <a:buNone/>
            </a:pPr>
            <a:r>
              <a:rPr lang="en-US" altLang="ja-JP" dirty="0"/>
              <a:t>(</a:t>
            </a:r>
            <a:r>
              <a:rPr lang="ja-JP" altLang="en-US"/>
              <a:t>長かったので、今週は「時間による厳しさのばらつき」についての研究内容に焦点を当てて読みました</a:t>
            </a:r>
            <a:r>
              <a:rPr lang="en-US" altLang="ja-JP" dirty="0"/>
              <a:t>)</a:t>
            </a:r>
            <a:endParaRPr lang="ja-JP" altLang="en-US"/>
          </a:p>
          <a:p>
            <a:endParaRPr lang="en-US" altLang="ja-JP" dirty="0"/>
          </a:p>
          <a:p>
            <a:endParaRPr kumimoji="1" lang="ja-JP" altLang="en-US"/>
          </a:p>
        </p:txBody>
      </p:sp>
    </p:spTree>
    <p:extLst>
      <p:ext uri="{BB962C8B-B14F-4D97-AF65-F5344CB8AC3E}">
        <p14:creationId xmlns:p14="http://schemas.microsoft.com/office/powerpoint/2010/main" val="28263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664DA-EE32-F241-9046-E9ACABD0D550}"/>
              </a:ext>
            </a:extLst>
          </p:cNvPr>
          <p:cNvSpPr>
            <a:spLocks noGrp="1"/>
          </p:cNvSpPr>
          <p:nvPr>
            <p:ph type="title"/>
          </p:nvPr>
        </p:nvSpPr>
        <p:spPr/>
        <p:txBody>
          <a:bodyPr/>
          <a:lstStyle/>
          <a:p>
            <a:r>
              <a:rPr kumimoji="1" lang="ja-JP" altLang="en-US"/>
              <a:t>概要</a:t>
            </a:r>
            <a:br>
              <a:rPr kumimoji="1" lang="en-US" altLang="ja-JP" dirty="0"/>
            </a:br>
            <a:endParaRPr kumimoji="1" lang="ja-JP" altLang="en-US"/>
          </a:p>
        </p:txBody>
      </p:sp>
      <p:sp>
        <p:nvSpPr>
          <p:cNvPr id="3" name="コンテンツ プレースホルダー 2">
            <a:extLst>
              <a:ext uri="{FF2B5EF4-FFF2-40B4-BE49-F238E27FC236}">
                <a16:creationId xmlns:a16="http://schemas.microsoft.com/office/drawing/2014/main" id="{E5824976-1479-8F4F-9EB5-D3993A3E07D9}"/>
              </a:ext>
            </a:extLst>
          </p:cNvPr>
          <p:cNvSpPr>
            <a:spLocks noGrp="1"/>
          </p:cNvSpPr>
          <p:nvPr>
            <p:ph idx="1"/>
          </p:nvPr>
        </p:nvSpPr>
        <p:spPr/>
        <p:txBody>
          <a:bodyPr/>
          <a:lstStyle/>
          <a:p>
            <a:r>
              <a:rPr kumimoji="1" lang="ja-JP" altLang="en-US"/>
              <a:t>評価尺度カテゴリの仕様における個人のばらつきと、時間の経過に伴うそのばらつきに注目した研究</a:t>
            </a:r>
            <a:endParaRPr kumimoji="1" lang="en-US" altLang="ja-JP" dirty="0"/>
          </a:p>
          <a:p>
            <a:endParaRPr kumimoji="1" lang="en-US" altLang="ja-JP" dirty="0"/>
          </a:p>
          <a:p>
            <a:r>
              <a:rPr kumimoji="1" lang="ja-JP" altLang="en-US"/>
              <a:t>受験者が評価される順番などが評価に影響することがある。</a:t>
            </a:r>
            <a:endParaRPr kumimoji="1" lang="en-US" altLang="ja-JP" dirty="0"/>
          </a:p>
          <a:p>
            <a:r>
              <a:rPr lang="ja-JP" altLang="en-US"/>
              <a:t>「評価者の行動が変化しない」という仮定が評価者内で時間的に存在するかどうかを検証する</a:t>
            </a:r>
            <a:endParaRPr lang="en-US" altLang="ja-JP" dirty="0"/>
          </a:p>
          <a:p>
            <a:r>
              <a:rPr lang="ja-JP" altLang="en-US"/>
              <a:t>最近では、評価者が評価中に評価尺度の使用を変更する傾向として、評価者ドリフト</a:t>
            </a:r>
            <a:r>
              <a:rPr lang="en-US" altLang="ja-JP" dirty="0"/>
              <a:t>(Rater Drift)</a:t>
            </a:r>
            <a:r>
              <a:rPr lang="ja-JP" altLang="en-US"/>
              <a:t>が確認されている</a:t>
            </a:r>
            <a:endParaRPr lang="en-US" altLang="ja-JP" dirty="0"/>
          </a:p>
        </p:txBody>
      </p:sp>
    </p:spTree>
    <p:extLst>
      <p:ext uri="{BB962C8B-B14F-4D97-AF65-F5344CB8AC3E}">
        <p14:creationId xmlns:p14="http://schemas.microsoft.com/office/powerpoint/2010/main" val="375826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716B9-7EB4-944A-9B6E-3AB2CB2F8793}"/>
              </a:ext>
            </a:extLst>
          </p:cNvPr>
          <p:cNvSpPr>
            <a:spLocks noGrp="1"/>
          </p:cNvSpPr>
          <p:nvPr>
            <p:ph type="title"/>
          </p:nvPr>
        </p:nvSpPr>
        <p:spPr/>
        <p:txBody>
          <a:bodyPr/>
          <a:lstStyle/>
          <a:p>
            <a:r>
              <a:rPr lang="en-US" altLang="ja-JP" dirty="0"/>
              <a:t>Rater Drift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2062EF7-CBF3-4E42-B5B9-48D0488F0995}"/>
                  </a:ext>
                </a:extLst>
              </p:cNvPr>
              <p:cNvSpPr>
                <a:spLocks noGrp="1"/>
              </p:cNvSpPr>
              <p:nvPr>
                <p:ph idx="1"/>
              </p:nvPr>
            </p:nvSpPr>
            <p:spPr/>
            <p:txBody>
              <a:bodyPr>
                <a:normAutofit/>
              </a:bodyPr>
              <a:lstStyle/>
              <a:p>
                <a:r>
                  <a:rPr kumimoji="1" lang="ja-JP" altLang="en-US"/>
                  <a:t>評価者の</a:t>
                </a:r>
                <a:r>
                  <a:rPr lang="ja-JP" altLang="en-US"/>
                  <a:t>評価中の変化に注目→</a:t>
                </a:r>
                <a:r>
                  <a:rPr lang="ja-JP" altLang="en-US">
                    <a:solidFill>
                      <a:srgbClr val="FF0000"/>
                    </a:solidFill>
                  </a:rPr>
                  <a:t>時間的要素</a:t>
                </a:r>
                <a:r>
                  <a:rPr lang="ja-JP" altLang="en-US"/>
                  <a:t>が入る</a:t>
                </a:r>
                <a:endParaRPr lang="en-US" altLang="ja-JP" dirty="0">
                  <a:solidFill>
                    <a:srgbClr val="FF0000"/>
                  </a:solidFill>
                </a:endParaRPr>
              </a:p>
              <a:p>
                <a:pPr>
                  <a:lnSpc>
                    <a:spcPct val="100000"/>
                  </a:lnSpc>
                </a:pPr>
                <a:endParaRPr kumimoji="1" lang="en-US" altLang="ja-JP" sz="1100" dirty="0"/>
              </a:p>
              <a:p>
                <a:r>
                  <a:rPr kumimoji="1" lang="ja-JP" altLang="en-US"/>
                  <a:t>一般的な</a:t>
                </a:r>
                <a:r>
                  <a:rPr kumimoji="1" lang="en-US" altLang="ja-JP" dirty="0"/>
                  <a:t>MFRM</a:t>
                </a:r>
                <a:r>
                  <a:rPr kumimoji="1" lang="ja-JP" altLang="en-US"/>
                  <a:t>モデルに時間のパラメータを追加した式</a:t>
                </a:r>
                <a:r>
                  <a:rPr kumimoji="1" lang="en-US" altLang="ja-JP" dirty="0"/>
                  <a:t>(Wolfe, </a:t>
                </a:r>
                <a:r>
                  <a:rPr kumimoji="1" lang="en-US" altLang="ja-JP" dirty="0" err="1"/>
                  <a:t>Maoulder</a:t>
                </a:r>
                <a:r>
                  <a:rPr kumimoji="1" lang="en-US" altLang="ja-JP" dirty="0"/>
                  <a:t>, </a:t>
                </a:r>
                <a:r>
                  <a:rPr kumimoji="1" lang="en-US" altLang="ja-JP" dirty="0" err="1"/>
                  <a:t>Myford</a:t>
                </a:r>
                <a:r>
                  <a:rPr kumimoji="1" lang="en-US" altLang="ja-JP" dirty="0"/>
                  <a:t> (2001))</a:t>
                </a:r>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ln</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𝑛𝑖𝑚𝑡𝑘</m:t>
                                  </m:r>
                                </m:sub>
                              </m:sSub>
                            </m:num>
                            <m:den>
                              <m:r>
                                <a:rPr kumimoji="1" lang="en-US" altLang="ja-JP" b="0" i="1" smtClean="0">
                                  <a:latin typeface="Cambria Math" panose="02040503050406030204" pitchFamily="18" charset="0"/>
                                </a:rPr>
                                <m:t>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𝑛𝑖𝑚𝑡𝑘</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𝛾</m:t>
                              </m:r>
                            </m:e>
                            <m:sub>
                              <m:r>
                                <a:rPr kumimoji="1" lang="en-US" altLang="ja-JP" b="0" i="1" smtClean="0">
                                  <a:latin typeface="Cambria Math" panose="02040503050406030204" pitchFamily="18" charset="0"/>
                                  <a:ea typeface="Cambria Math" panose="02040503050406030204" pitchFamily="18" charset="0"/>
                                </a:rPr>
                                <m:t>𝑚</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𝑘</m:t>
                              </m:r>
                            </m:sub>
                          </m:sSub>
                        </m:e>
                      </m:func>
                    </m:oMath>
                  </m:oMathPara>
                </a14:m>
                <a:endParaRPr kumimoji="1" lang="en-US" altLang="ja-JP"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𝜃</m:t>
                        </m:r>
                      </m:e>
                      <m:sub>
                        <m:r>
                          <a:rPr lang="en-US" altLang="ja-JP" sz="1800" i="1">
                            <a:latin typeface="Cambria Math" panose="02040503050406030204" pitchFamily="18" charset="0"/>
                            <a:ea typeface="Cambria Math" panose="02040503050406030204" pitchFamily="18" charset="0"/>
                          </a:rPr>
                          <m:t>𝑛</m:t>
                        </m:r>
                      </m:sub>
                    </m:sSub>
                  </m:oMath>
                </a14:m>
                <a:r>
                  <a:rPr kumimoji="1" lang="en-US" altLang="ja-JP" sz="1800" dirty="0"/>
                  <a:t>:</a:t>
                </a:r>
                <a:r>
                  <a:rPr kumimoji="1" lang="ja-JP" altLang="en-US" sz="1800"/>
                  <a:t>被評価者</a:t>
                </a:r>
                <a:r>
                  <a:rPr kumimoji="1" lang="en-US" altLang="ja-JP" sz="1800" dirty="0"/>
                  <a:t>n</a:t>
                </a:r>
                <a:r>
                  <a:rPr lang="ja-JP" altLang="en-US" sz="1800"/>
                  <a:t>の能力</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𝛾</m:t>
                        </m:r>
                      </m:e>
                      <m:sub>
                        <m:r>
                          <a:rPr lang="en-US" altLang="ja-JP" sz="1800" i="1">
                            <a:latin typeface="Cambria Math" panose="02040503050406030204" pitchFamily="18" charset="0"/>
                            <a:ea typeface="Cambria Math" panose="02040503050406030204" pitchFamily="18" charset="0"/>
                          </a:rPr>
                          <m:t>𝑚</m:t>
                        </m:r>
                      </m:sub>
                    </m:sSub>
                  </m:oMath>
                </a14:m>
                <a:r>
                  <a:rPr kumimoji="1" lang="en-US" altLang="ja-JP" sz="1800" dirty="0"/>
                  <a:t>:</a:t>
                </a:r>
                <a:r>
                  <a:rPr kumimoji="1" lang="ja-JP" altLang="en-US" sz="1800"/>
                  <a:t>評価者</a:t>
                </a:r>
                <a:r>
                  <a:rPr kumimoji="1" lang="en-US" altLang="ja-JP" sz="1800" dirty="0"/>
                  <a:t>m</a:t>
                </a:r>
                <a:r>
                  <a:rPr kumimoji="1" lang="ja-JP" altLang="en-US" sz="1800"/>
                  <a:t>の厳しさ</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𝛿</m:t>
                        </m:r>
                      </m:e>
                      <m:sub>
                        <m:r>
                          <a:rPr lang="en-US" altLang="ja-JP" sz="1800" i="1">
                            <a:latin typeface="Cambria Math" panose="02040503050406030204" pitchFamily="18" charset="0"/>
                            <a:ea typeface="Cambria Math" panose="02040503050406030204" pitchFamily="18" charset="0"/>
                          </a:rPr>
                          <m:t>𝑖</m:t>
                        </m:r>
                      </m:sub>
                    </m:sSub>
                  </m:oMath>
                </a14:m>
                <a:r>
                  <a:rPr kumimoji="1" lang="en-US" altLang="ja-JP" sz="1800" dirty="0"/>
                  <a:t>:</a:t>
                </a:r>
                <a:r>
                  <a:rPr kumimoji="1" lang="ja-JP" altLang="en-US" sz="1800"/>
                  <a:t>項目</a:t>
                </a:r>
                <a:r>
                  <a:rPr lang="en-US" altLang="ja-JP" sz="1800" dirty="0" err="1"/>
                  <a:t>i</a:t>
                </a:r>
                <a:r>
                  <a:rPr lang="ja-JP" altLang="en-US" sz="1800"/>
                  <a:t>の難易度</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𝑅</m:t>
                        </m:r>
                      </m:e>
                      <m:sub>
                        <m:r>
                          <a:rPr lang="en-US" altLang="ja-JP" sz="1800" i="1">
                            <a:latin typeface="Cambria Math" panose="02040503050406030204" pitchFamily="18" charset="0"/>
                            <a:ea typeface="Cambria Math" panose="02040503050406030204" pitchFamily="18" charset="0"/>
                          </a:rPr>
                          <m:t>𝑡</m:t>
                        </m:r>
                      </m:sub>
                    </m:sSub>
                  </m:oMath>
                </a14:m>
                <a:r>
                  <a:rPr kumimoji="1" lang="en-US" altLang="ja-JP" sz="1800" dirty="0"/>
                  <a:t>:</a:t>
                </a:r>
                <a:r>
                  <a:rPr kumimoji="1" lang="ja-JP" altLang="en-US" sz="1800" dirty="0"/>
                  <a:t>時刻</a:t>
                </a:r>
                <a:r>
                  <a:rPr kumimoji="1" lang="en-US" altLang="ja-JP" sz="1800" dirty="0"/>
                  <a:t>t</a:t>
                </a:r>
                <a:r>
                  <a:rPr kumimoji="1" lang="ja-JP" altLang="en-US" sz="1800" dirty="0"/>
                  <a:t>における評価</a:t>
                </a:r>
                <a:r>
                  <a:rPr kumimoji="1" lang="ja-JP" altLang="en-US" sz="1800"/>
                  <a:t>の厳しさの平均的な評価の厳しさからの差</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𝜏</m:t>
                        </m:r>
                      </m:e>
                      <m:sub>
                        <m:r>
                          <a:rPr lang="en-US" altLang="ja-JP" sz="1800" i="1">
                            <a:latin typeface="Cambria Math" panose="02040503050406030204" pitchFamily="18" charset="0"/>
                            <a:ea typeface="Cambria Math" panose="02040503050406030204" pitchFamily="18" charset="0"/>
                          </a:rPr>
                          <m:t>𝑘</m:t>
                        </m:r>
                      </m:sub>
                    </m:sSub>
                  </m:oMath>
                </a14:m>
                <a:r>
                  <a:rPr kumimoji="1" lang="en-US" altLang="ja-JP" sz="1800" dirty="0"/>
                  <a:t>:</a:t>
                </a:r>
                <a:r>
                  <a:rPr kumimoji="1" lang="ja-JP" altLang="en-US" sz="1800"/>
                  <a:t>カテゴリー</a:t>
                </a:r>
                <a:r>
                  <a:rPr kumimoji="1" lang="en-US" altLang="ja-JP" sz="1800" dirty="0"/>
                  <a:t>(</a:t>
                </a:r>
                <a:r>
                  <a:rPr kumimoji="1" lang="ja-JP" altLang="en-US" sz="1800"/>
                  <a:t>得点のこと</a:t>
                </a:r>
                <a:r>
                  <a:rPr kumimoji="1" lang="en-US" altLang="ja-JP" sz="1800" dirty="0"/>
                  <a:t>?)k-1</a:t>
                </a:r>
                <a:r>
                  <a:rPr kumimoji="1" lang="ja-JP" altLang="en-US" sz="1800"/>
                  <a:t>から</a:t>
                </a:r>
                <a:r>
                  <a:rPr kumimoji="1" lang="en-US" altLang="ja-JP" sz="1800" dirty="0"/>
                  <a:t>k</a:t>
                </a:r>
                <a:r>
                  <a:rPr kumimoji="1" lang="ja-JP" altLang="en-US" sz="1800"/>
                  <a:t>へのステップアップの難易度</a:t>
                </a:r>
              </a:p>
            </p:txBody>
          </p:sp>
        </mc:Choice>
        <mc:Fallback xmlns="">
          <p:sp>
            <p:nvSpPr>
              <p:cNvPr id="3" name="コンテンツ プレースホルダー 2">
                <a:extLst>
                  <a:ext uri="{FF2B5EF4-FFF2-40B4-BE49-F238E27FC236}">
                    <a16:creationId xmlns:a16="http://schemas.microsoft.com/office/drawing/2014/main" id="{A2062EF7-CBF3-4E42-B5B9-48D0488F0995}"/>
                  </a:ext>
                </a:extLst>
              </p:cNvPr>
              <p:cNvSpPr>
                <a:spLocks noGrp="1" noRot="1" noChangeAspect="1" noMove="1" noResize="1" noEditPoints="1" noAdjustHandles="1" noChangeArrowheads="1" noChangeShapeType="1" noTextEdit="1"/>
              </p:cNvSpPr>
              <p:nvPr>
                <p:ph idx="1"/>
              </p:nvPr>
            </p:nvSpPr>
            <p:spPr>
              <a:blipFill>
                <a:blip r:embed="rId3"/>
                <a:stretch>
                  <a:fillRect l="-1086" t="-2326" r="-2171" b="-14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852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54285-DDB1-C447-858B-A5AAEBE1164F}"/>
              </a:ext>
            </a:extLst>
          </p:cNvPr>
          <p:cNvSpPr>
            <a:spLocks noGrp="1"/>
          </p:cNvSpPr>
          <p:nvPr>
            <p:ph type="title"/>
          </p:nvPr>
        </p:nvSpPr>
        <p:spPr/>
        <p:txBody>
          <a:bodyPr/>
          <a:lstStyle/>
          <a:p>
            <a:r>
              <a:rPr kumimoji="1" lang="ja-JP" altLang="en-US"/>
              <a:t>実験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298D9FA-EB6E-644E-A5C3-7BFD0AFAB5EA}"/>
                  </a:ext>
                </a:extLst>
              </p:cNvPr>
              <p:cNvSpPr>
                <a:spLocks noGrp="1"/>
              </p:cNvSpPr>
              <p:nvPr>
                <p:ph idx="1"/>
              </p:nvPr>
            </p:nvSpPr>
            <p:spPr/>
            <p:txBody>
              <a:bodyPr>
                <a:normAutofit/>
              </a:bodyPr>
              <a:lstStyle/>
              <a:p>
                <a:r>
                  <a:rPr kumimoji="1" lang="ja-JP" altLang="en-US"/>
                  <a:t>被験者：医師免許を持つ人</a:t>
                </a:r>
                <a:endParaRPr kumimoji="1" lang="en-US" altLang="ja-JP" dirty="0"/>
              </a:p>
              <a:p>
                <a:r>
                  <a:rPr lang="ja-JP" altLang="en-US"/>
                  <a:t>評価者：専門分野で数年間の資格を持つ専門家</a:t>
                </a:r>
                <a:endParaRPr lang="en-US" altLang="ja-JP" dirty="0"/>
              </a:p>
              <a:p>
                <a:r>
                  <a:rPr kumimoji="1" lang="ja-JP" altLang="en-US"/>
                  <a:t>試験：認定を受けるための最終試験</a:t>
                </a:r>
                <a:endParaRPr kumimoji="1" lang="en-US" altLang="ja-JP" dirty="0"/>
              </a:p>
              <a:p>
                <a:r>
                  <a:rPr lang="ja-JP" altLang="en-US"/>
                  <a:t>実施：</a:t>
                </a:r>
                <a:r>
                  <a:rPr lang="en-US" altLang="ja-JP" dirty="0"/>
                  <a:t>1</a:t>
                </a:r>
                <a:r>
                  <a:rPr lang="ja-JP" altLang="en-US"/>
                  <a:t>年に</a:t>
                </a:r>
                <a:r>
                  <a:rPr lang="en-US" altLang="ja-JP" dirty="0"/>
                  <a:t>1</a:t>
                </a:r>
                <a:r>
                  <a:rPr lang="ja-JP" altLang="en-US"/>
                  <a:t>回、数日間連続して行われる</a:t>
                </a:r>
                <a:r>
                  <a:rPr lang="en-US" altLang="ja-JP" dirty="0"/>
                  <a:t>(</a:t>
                </a:r>
                <a:r>
                  <a:rPr lang="ja-JP" altLang="en-US"/>
                  <a:t>これを</a:t>
                </a:r>
                <a:r>
                  <a:rPr lang="en-US" altLang="ja-JP" dirty="0"/>
                  <a:t>1</a:t>
                </a:r>
                <a:r>
                  <a:rPr lang="ja-JP" altLang="en-US"/>
                  <a:t>サイクルとする</a:t>
                </a:r>
                <a:r>
                  <a:rPr lang="en-US" altLang="ja-JP" dirty="0"/>
                  <a:t>)</a:t>
                </a:r>
              </a:p>
              <a:p>
                <a:r>
                  <a:rPr lang="ja-JP" altLang="en-US"/>
                  <a:t>分析のための尺度：</a:t>
                </a:r>
                <a:r>
                  <a:rPr lang="en-US" altLang="ja-JP" dirty="0"/>
                  <a:t>MFRM</a:t>
                </a:r>
                <a:r>
                  <a:rPr lang="ja-JP" altLang="en-US"/>
                  <a:t>モデルと</a:t>
                </a:r>
                <a:r>
                  <a:rPr lang="en-US" altLang="ja-JP" dirty="0"/>
                  <a:t>Facets</a:t>
                </a:r>
                <a:r>
                  <a:rPr lang="ja-JP" altLang="en-US"/>
                  <a:t>ソフトウェア</a:t>
                </a:r>
                <a:endParaRPr lang="en-US" altLang="ja-JP" dirty="0"/>
              </a:p>
              <a:p>
                <a:pPr marL="0" indent="0" algn="ctr">
                  <a:buNone/>
                </a:pPr>
                <a14:m>
                  <m:oMath xmlns:m="http://schemas.openxmlformats.org/officeDocument/2006/math">
                    <m:func>
                      <m:funcPr>
                        <m:ctrlPr>
                          <a:rPr lang="ja-JP" altLang="ja-JP" i="1">
                            <a:latin typeface="Cambria Math" panose="02040503050406030204" pitchFamily="18" charset="0"/>
                          </a:rPr>
                        </m:ctrlPr>
                      </m:funcPr>
                      <m:fName>
                        <m:r>
                          <m:rPr>
                            <m:sty m:val="p"/>
                          </m:rPr>
                          <a:rPr lang="en-US" altLang="ja-JP">
                            <a:latin typeface="Cambria Math" panose="02040503050406030204" pitchFamily="18" charset="0"/>
                          </a:rPr>
                          <m:t>ln</m:t>
                        </m:r>
                      </m:fName>
                      <m:e>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𝑛𝑙𝑖𝑚𝑘</m:t>
                                </m:r>
                              </m:sub>
                            </m:sSub>
                          </m:num>
                          <m:den>
                            <m:r>
                              <a:rPr lang="en-US" altLang="ja-JP" i="1">
                                <a:latin typeface="Cambria Math" panose="02040503050406030204" pitchFamily="18" charset="0"/>
                              </a:rPr>
                              <m:t>1−</m:t>
                            </m:r>
                            <m:sSub>
                              <m:sSubPr>
                                <m:ctrlPr>
                                  <a:rPr lang="ja-JP"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𝑛𝑙𝑖𝑚𝑘</m:t>
                                </m:r>
                              </m:sub>
                            </m:sSub>
                          </m:den>
                        </m:f>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𝜃</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𝑙</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𝛿</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𝜏</m:t>
                            </m:r>
                          </m:e>
                          <m:sub>
                            <m:r>
                              <a:rPr lang="en-US" altLang="ja-JP" i="1">
                                <a:latin typeface="Cambria Math" panose="02040503050406030204" pitchFamily="18" charset="0"/>
                              </a:rPr>
                              <m:t>𝑘</m:t>
                            </m:r>
                          </m:sub>
                        </m:sSub>
                      </m:e>
                    </m:func>
                  </m:oMath>
                </a14:m>
                <a:r>
                  <a:rPr lang="ja-JP" altLang="ja-JP">
                    <a:effectLst/>
                  </a:rPr>
                  <a:t> </a:t>
                </a:r>
                <a:endParaRPr lang="en-US" altLang="ja-JP" dirty="0">
                  <a:effectLst/>
                </a:endParaRPr>
              </a:p>
              <a:p>
                <a:pPr marL="0" indent="0" algn="ctr">
                  <a:buNone/>
                </a:pPr>
                <a:endParaRPr lang="en-US" altLang="ja-JP" sz="1400" dirty="0"/>
              </a:p>
              <a:p>
                <a:pPr marL="0" indent="0">
                  <a:buNone/>
                </a:pPr>
                <a14:m>
                  <m:oMathPara xmlns:m="http://schemas.openxmlformats.org/officeDocument/2006/math">
                    <m:oMathParaPr>
                      <m:jc m:val="centerGroup"/>
                    </m:oMathParaPr>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𝑙</m:t>
                          </m:r>
                        </m:sub>
                      </m:sSub>
                      <m:r>
                        <a:rPr lang="en-US" altLang="ja-JP" b="0" i="1" smtClean="0">
                          <a:latin typeface="Cambria Math" panose="02040503050406030204" pitchFamily="18" charset="0"/>
                        </a:rPr>
                        <m:t>=</m:t>
                      </m:r>
                      <m:r>
                        <a:rPr lang="ja-JP" altLang="en-US" i="1">
                          <a:latin typeface="Cambria Math" panose="02040503050406030204" pitchFamily="18" charset="0"/>
                        </a:rPr>
                        <m:t>シナリオ</m:t>
                      </m:r>
                      <m:r>
                        <a:rPr lang="en-US" altLang="ja-JP" b="0" i="1" smtClean="0">
                          <a:latin typeface="Cambria Math" panose="02040503050406030204" pitchFamily="18" charset="0"/>
                        </a:rPr>
                        <m:t>(</m:t>
                      </m:r>
                      <m:r>
                        <a:rPr lang="ja-JP" altLang="en-US" i="1">
                          <a:latin typeface="Cambria Math" panose="02040503050406030204" pitchFamily="18" charset="0"/>
                        </a:rPr>
                        <m:t>今回の実験</m:t>
                      </m:r>
                      <m:r>
                        <a:rPr lang="ja-JP" altLang="en-US" i="1" smtClean="0">
                          <a:latin typeface="Cambria Math" panose="02040503050406030204" pitchFamily="18" charset="0"/>
                        </a:rPr>
                        <m:t>用</m:t>
                      </m:r>
                      <m:r>
                        <a:rPr lang="ja-JP" altLang="en-US" i="1">
                          <a:latin typeface="Cambria Math" panose="02040503050406030204" pitchFamily="18" charset="0"/>
                        </a:rPr>
                        <m:t>の</m:t>
                      </m:r>
                      <m:r>
                        <a:rPr lang="ja-JP" altLang="en-US" i="1" smtClean="0">
                          <a:latin typeface="Cambria Math" panose="02040503050406030204" pitchFamily="18" charset="0"/>
                        </a:rPr>
                        <m:t>ファセット</m:t>
                      </m:r>
                      <m:r>
                        <a:rPr lang="en-US" altLang="ja-JP" b="0" i="1" smtClean="0">
                          <a:latin typeface="Cambria Math" panose="02040503050406030204" pitchFamily="18" charset="0"/>
                        </a:rPr>
                        <m:t>)</m:t>
                      </m:r>
                      <m:r>
                        <a:rPr lang="en-US" altLang="ja-JP" b="0" i="1" smtClean="0">
                          <a:latin typeface="Cambria Math" panose="02040503050406030204" pitchFamily="18" charset="0"/>
                        </a:rPr>
                        <m:t>𝑙</m:t>
                      </m:r>
                      <m:r>
                        <a:rPr lang="ja-JP" altLang="en-US" i="1">
                          <a:latin typeface="Cambria Math" panose="02040503050406030204" pitchFamily="18" charset="0"/>
                        </a:rPr>
                        <m:t>の</m:t>
                      </m:r>
                      <m:r>
                        <a:rPr lang="ja-JP" altLang="en-US" i="1" smtClean="0">
                          <a:latin typeface="Cambria Math" panose="02040503050406030204" pitchFamily="18" charset="0"/>
                        </a:rPr>
                        <m:t>難易度</m:t>
                      </m:r>
                    </m:oMath>
                  </m:oMathPara>
                </a14:m>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7298D9FA-EB6E-644E-A5C3-7BFD0AFAB5EA}"/>
                  </a:ext>
                </a:extLst>
              </p:cNvPr>
              <p:cNvSpPr>
                <a:spLocks noGrp="1" noRot="1" noChangeAspect="1" noMove="1" noResize="1" noEditPoints="1" noAdjustHandles="1" noChangeArrowheads="1" noChangeShapeType="1" noTextEdit="1"/>
              </p:cNvSpPr>
              <p:nvPr>
                <p:ph idx="1"/>
              </p:nvPr>
            </p:nvSpPr>
            <p:spPr>
              <a:blipFill>
                <a:blip r:embed="rId3"/>
                <a:stretch>
                  <a:fillRect l="-1086" t="-2326" b="-20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943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AAD1D-6549-5F4A-93B2-261FD45EB608}"/>
              </a:ext>
            </a:extLst>
          </p:cNvPr>
          <p:cNvSpPr>
            <a:spLocks noGrp="1"/>
          </p:cNvSpPr>
          <p:nvPr>
            <p:ph type="title"/>
          </p:nvPr>
        </p:nvSpPr>
        <p:spPr/>
        <p:txBody>
          <a:bodyPr>
            <a:normAutofit/>
          </a:bodyPr>
          <a:lstStyle/>
          <a:p>
            <a:r>
              <a:rPr kumimoji="1" lang="ja-JP" altLang="en-US"/>
              <a:t>評価者の厳しさのレベルは、時間の経過とともにどのように機能するか</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7595769-EA2C-EB46-BE6F-7E7525D27B25}"/>
                  </a:ext>
                </a:extLst>
              </p:cNvPr>
              <p:cNvSpPr>
                <a:spLocks noGrp="1"/>
              </p:cNvSpPr>
              <p:nvPr>
                <p:ph idx="1"/>
              </p:nvPr>
            </p:nvSpPr>
            <p:spPr>
              <a:xfrm>
                <a:off x="838200" y="1825625"/>
                <a:ext cx="10515600" cy="4667250"/>
              </a:xfrm>
            </p:spPr>
            <p:txBody>
              <a:bodyPr>
                <a:normAutofit fontScale="92500" lnSpcReduction="10000"/>
              </a:bodyPr>
              <a:lstStyle/>
              <a:p>
                <a:endParaRPr lang="en-US" altLang="ja-JP" dirty="0"/>
              </a:p>
              <a:p>
                <a:pPr marL="0" indent="0">
                  <a:buNone/>
                </a:pPr>
                <a:r>
                  <a:rPr lang="en-US" altLang="ja-JP" dirty="0"/>
                  <a:t>	Level 1    </a:t>
                </a:r>
                <a14:m>
                  <m:oMath xmlns:m="http://schemas.openxmlformats.org/officeDocument/2006/math">
                    <m:r>
                      <a:rPr lang="ja-JP" altLang="ja-JP" i="1">
                        <a:latin typeface="Cambria Math" panose="02040503050406030204" pitchFamily="18" charset="0"/>
                      </a:rPr>
                      <m:t>厳し</m:t>
                    </m:r>
                    <m:sSub>
                      <m:sSubPr>
                        <m:ctrlPr>
                          <a:rPr lang="ja-JP" altLang="ja-JP" i="1">
                            <a:latin typeface="Cambria Math" panose="02040503050406030204" pitchFamily="18" charset="0"/>
                          </a:rPr>
                        </m:ctrlPr>
                      </m:sSubPr>
                      <m:e>
                        <m:r>
                          <a:rPr lang="ja-JP" altLang="ja-JP" i="1">
                            <a:latin typeface="Cambria Math" panose="02040503050406030204" pitchFamily="18" charset="0"/>
                          </a:rPr>
                          <m:t>さ</m:t>
                        </m:r>
                      </m:e>
                      <m:sub>
                        <m:r>
                          <a:rPr lang="en-US" altLang="ja-JP" b="0" i="1" smtClean="0">
                            <a:latin typeface="Cambria Math" panose="02040503050406030204" pitchFamily="18" charset="0"/>
                          </a:rPr>
                          <m:t>𝑚𝑡</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0</m:t>
                        </m:r>
                        <m:r>
                          <a:rPr lang="en-US" altLang="ja-JP" b="0" i="1" smtClean="0">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𝛼</m:t>
                        </m:r>
                      </m:e>
                      <m:sub>
                        <m:r>
                          <a:rPr lang="en-US" altLang="ja-JP" b="0" i="1" smtClean="0">
                            <a:latin typeface="Cambria Math" panose="02040503050406030204" pitchFamily="18" charset="0"/>
                          </a:rPr>
                          <m:t>𝑚𝑡</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𝑚𝑡</m:t>
                        </m:r>
                      </m:sub>
                    </m:sSub>
                    <m:r>
                      <a:rPr lang="en-US" altLang="ja-JP" i="1">
                        <a:latin typeface="Cambria Math" panose="02040503050406030204" pitchFamily="18" charset="0"/>
                      </a:rPr>
                      <m:t>         </m:t>
                    </m:r>
                    <m:r>
                      <a:rPr lang="en-US" altLang="ja-JP" i="1">
                        <a:latin typeface="Cambria Math" panose="02040503050406030204" pitchFamily="18" charset="0"/>
                      </a:rPr>
                      <m:t>𝑁</m:t>
                    </m:r>
                    <m:r>
                      <a:rPr lang="en-US" altLang="ja-JP" i="1">
                        <a:latin typeface="Cambria Math" panose="02040503050406030204" pitchFamily="18" charset="0"/>
                      </a:rPr>
                      <m:t>~(0,</m:t>
                    </m:r>
                    <m:sSup>
                      <m:sSupPr>
                        <m:ctrlPr>
                          <a:rPr lang="ja-JP" altLang="ja-JP" i="1">
                            <a:latin typeface="Cambria Math" panose="02040503050406030204" pitchFamily="18" charset="0"/>
                          </a:rPr>
                        </m:ctrlPr>
                      </m:sSupPr>
                      <m:e>
                        <m:r>
                          <a:rPr lang="en-US" altLang="ja-JP" i="1">
                            <a:latin typeface="Cambria Math" panose="02040503050406030204" pitchFamily="18" charset="0"/>
                          </a:rPr>
                          <m:t>𝜎</m:t>
                        </m:r>
                      </m:e>
                      <m:sup>
                        <m:r>
                          <a:rPr lang="en-US" altLang="ja-JP" i="1">
                            <a:latin typeface="Cambria Math" panose="02040503050406030204" pitchFamily="18" charset="0"/>
                          </a:rPr>
                          <m:t>2</m:t>
                        </m:r>
                      </m:sup>
                    </m:sSup>
                    <m:r>
                      <a:rPr lang="en-US" altLang="ja-JP" i="1">
                        <a:latin typeface="Cambria Math" panose="02040503050406030204" pitchFamily="18" charset="0"/>
                      </a:rPr>
                      <m:t>)</m:t>
                    </m:r>
                  </m:oMath>
                </a14:m>
                <a:r>
                  <a:rPr lang="ja-JP" altLang="ja-JP">
                    <a:effectLst/>
                  </a:rPr>
                  <a:t> </a:t>
                </a:r>
                <a:endParaRPr lang="en-US" altLang="ja-JP" dirty="0"/>
              </a:p>
              <a:p>
                <a:pPr marL="0" indent="0">
                  <a:buNone/>
                </a:pPr>
                <a:r>
                  <a:rPr lang="en-US" altLang="ja-JP" dirty="0"/>
                  <a:t>	Level 2    </a:t>
                </a:r>
                <a14:m>
                  <m:oMath xmlns:m="http://schemas.openxmlformats.org/officeDocument/2006/math">
                    <m:d>
                      <m:dPr>
                        <m:begChr m:val="{"/>
                        <m:endChr m:val=""/>
                        <m:ctrlPr>
                          <a:rPr lang="ja-JP" altLang="ja-JP" i="1">
                            <a:latin typeface="Cambria Math" panose="02040503050406030204" pitchFamily="18" charset="0"/>
                          </a:rPr>
                        </m:ctrlPr>
                      </m:dPr>
                      <m:e>
                        <m:eqArr>
                          <m:eqArrPr>
                            <m:ctrlPr>
                              <a:rPr lang="ja-JP" altLang="ja-JP" i="1">
                                <a:latin typeface="Cambria Math" panose="02040503050406030204" pitchFamily="18" charset="0"/>
                              </a:rPr>
                            </m:ctrlPr>
                          </m:eqArrPr>
                          <m:e>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0</m:t>
                                </m:r>
                                <m:r>
                                  <a:rPr lang="en-US" altLang="ja-JP" b="0" i="1" smtClean="0">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00</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0</m:t>
                                </m:r>
                                <m:r>
                                  <a:rPr lang="en-US" altLang="ja-JP" b="0" i="1" smtClean="0">
                                    <a:latin typeface="Cambria Math" panose="02040503050406030204" pitchFamily="18" charset="0"/>
                                  </a:rPr>
                                  <m:t>𝑚</m:t>
                                </m:r>
                              </m:sub>
                            </m:sSub>
                          </m:e>
                          <m:e>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10</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e>
                        </m:eqArr>
                      </m:e>
                    </m:d>
                  </m:oMath>
                </a14:m>
                <a:r>
                  <a:rPr lang="ja-JP" altLang="ja-JP">
                    <a:effectLst/>
                  </a:rPr>
                  <a:t> </a:t>
                </a:r>
                <a:endParaRPr lang="en-US" altLang="ja-JP" dirty="0">
                  <a:effectLst/>
                </a:endParaRPr>
              </a:p>
              <a:p>
                <a:pPr marL="0" indent="0">
                  <a:buNone/>
                </a:pPr>
                <a:endParaRPr lang="en-US" altLang="ja-JP" sz="500" dirty="0">
                  <a:effectLst/>
                </a:endParaRPr>
              </a:p>
              <a:p>
                <a:r>
                  <a:rPr kumimoji="1" lang="ja-JP" altLang="en-US"/>
                  <a:t>重要なのは、試験サイクルごとの変化である</a:t>
                </a:r>
                <a14:m>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i="1">
                            <a:latin typeface="Cambria Math" panose="02040503050406030204" pitchFamily="18" charset="0"/>
                          </a:rPr>
                          <m:t>𝑗</m:t>
                        </m:r>
                      </m:sub>
                    </m:sSub>
                  </m:oMath>
                </a14:m>
                <a:r>
                  <a:rPr kumimoji="1" lang="ja-JP" altLang="en-US"/>
                  <a:t>で、どの評価者が試験サイクルごとに厳しさが変化する傾向があるかを示す</a:t>
                </a:r>
                <a:endParaRPr kumimoji="1" lang="en-US" altLang="ja-JP" dirty="0"/>
              </a:p>
              <a:p>
                <a:r>
                  <a:rPr kumimoji="1" lang="ja-JP" altLang="en-US"/>
                  <a:t>レベル</a:t>
                </a:r>
                <a:r>
                  <a:rPr kumimoji="1" lang="en-US" altLang="ja-JP" dirty="0"/>
                  <a:t>1</a:t>
                </a:r>
                <a:r>
                  <a:rPr kumimoji="1" lang="ja-JP" altLang="en-US"/>
                  <a:t>データの変動が、モデルにどれだけ取り込まれているかを計算するためにクラス間相関係数</a:t>
                </a:r>
                <a:r>
                  <a:rPr kumimoji="1" lang="en-US" altLang="ja-JP" dirty="0"/>
                  <a:t>(ICC)</a:t>
                </a:r>
                <a:r>
                  <a:rPr kumimoji="1" lang="ja-JP" altLang="en-US"/>
                  <a:t>が算出される</a:t>
                </a:r>
                <a:endParaRPr kumimoji="1" lang="en-US" altLang="ja-JP" dirty="0"/>
              </a:p>
              <a:p>
                <a:endParaRPr kumimoji="1" lang="en-US" altLang="ja-JP" sz="1200"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𝐼𝐶𝐶</m:t>
                      </m:r>
                      <m:r>
                        <a:rPr lang="en-US" altLang="ja-JP" i="1">
                          <a:latin typeface="Cambria Math" panose="02040503050406030204" pitchFamily="18" charset="0"/>
                        </a:rPr>
                        <m:t>=</m:t>
                      </m:r>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𝜏</m:t>
                              </m:r>
                            </m:e>
                            <m:sub>
                              <m:r>
                                <a:rPr lang="en-US" altLang="ja-JP" i="1">
                                  <a:latin typeface="Cambria Math" panose="02040503050406030204" pitchFamily="18" charset="0"/>
                                </a:rPr>
                                <m:t>00</m:t>
                              </m:r>
                            </m:sub>
                          </m:sSub>
                        </m:num>
                        <m:den>
                          <m:sSub>
                            <m:sSubPr>
                              <m:ctrlPr>
                                <a:rPr lang="ja-JP" altLang="ja-JP" i="1">
                                  <a:latin typeface="Cambria Math" panose="02040503050406030204" pitchFamily="18" charset="0"/>
                                </a:rPr>
                              </m:ctrlPr>
                            </m:sSubPr>
                            <m:e>
                              <m:r>
                                <a:rPr lang="en-US" altLang="ja-JP" i="1">
                                  <a:latin typeface="Cambria Math" panose="02040503050406030204" pitchFamily="18" charset="0"/>
                                </a:rPr>
                                <m:t>𝜏</m:t>
                              </m:r>
                            </m:e>
                            <m:sub>
                              <m:r>
                                <a:rPr lang="en-US" altLang="ja-JP" i="1">
                                  <a:latin typeface="Cambria Math" panose="02040503050406030204" pitchFamily="18" charset="0"/>
                                </a:rPr>
                                <m:t>00</m:t>
                              </m:r>
                            </m:sub>
                          </m:sSub>
                          <m:r>
                            <a:rPr lang="en-US" altLang="ja-JP" i="1">
                              <a:latin typeface="Cambria Math" panose="02040503050406030204" pitchFamily="18" charset="0"/>
                            </a:rPr>
                            <m:t>+</m:t>
                          </m:r>
                          <m:sSup>
                            <m:sSupPr>
                              <m:ctrlPr>
                                <a:rPr lang="ja-JP" altLang="ja-JP" i="1">
                                  <a:latin typeface="Cambria Math" panose="02040503050406030204" pitchFamily="18" charset="0"/>
                                </a:rPr>
                              </m:ctrlPr>
                            </m:sSupPr>
                            <m:e>
                              <m:r>
                                <a:rPr lang="en-US" altLang="ja-JP" i="1">
                                  <a:latin typeface="Cambria Math" panose="02040503050406030204" pitchFamily="18" charset="0"/>
                                </a:rPr>
                                <m:t>𝜎</m:t>
                              </m:r>
                            </m:e>
                            <m:sup>
                              <m:r>
                                <a:rPr lang="en-US" altLang="ja-JP" i="1">
                                  <a:latin typeface="Cambria Math" panose="02040503050406030204" pitchFamily="18" charset="0"/>
                                </a:rPr>
                                <m:t>2</m:t>
                              </m:r>
                            </m:sup>
                          </m:sSup>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47595769-EA2C-EB46-BE6F-7E7525D27B2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965" t="-26287" r="-8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969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CCB0E-BA0E-E849-92B6-3CB22E890D84}"/>
              </a:ext>
            </a:extLst>
          </p:cNvPr>
          <p:cNvSpPr>
            <a:spLocks noGrp="1"/>
          </p:cNvSpPr>
          <p:nvPr>
            <p:ph type="title"/>
          </p:nvPr>
        </p:nvSpPr>
        <p:spPr/>
        <p:txBody>
          <a:bodyPr/>
          <a:lstStyle/>
          <a:p>
            <a:r>
              <a:rPr lang="ja-JP" altLang="en-US"/>
              <a:t>実験</a:t>
            </a:r>
            <a:endParaRPr kumimoji="1" lang="ja-JP" altLang="en-US"/>
          </a:p>
        </p:txBody>
      </p:sp>
      <p:sp>
        <p:nvSpPr>
          <p:cNvPr id="3" name="コンテンツ プレースホルダー 2">
            <a:extLst>
              <a:ext uri="{FF2B5EF4-FFF2-40B4-BE49-F238E27FC236}">
                <a16:creationId xmlns:a16="http://schemas.microsoft.com/office/drawing/2014/main" id="{FFC2D861-FB0F-D248-8E2C-E0BD115DEE50}"/>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r>
              <a:rPr kumimoji="1" lang="en-US" altLang="ja-JP" dirty="0"/>
              <a:t>57.5%</a:t>
            </a:r>
            <a:r>
              <a:rPr kumimoji="1" lang="ja-JP" altLang="en-US"/>
              <a:t>の評価者は厳しさが安定していると分類され、</a:t>
            </a:r>
            <a:r>
              <a:rPr kumimoji="1" lang="en-US" altLang="ja-JP" dirty="0"/>
              <a:t>42.5%</a:t>
            </a:r>
            <a:r>
              <a:rPr kumimoji="1" lang="ja-JP" altLang="en-US"/>
              <a:t>の評価者が不安定であると分類された</a:t>
            </a:r>
            <a:r>
              <a:rPr lang="ja-JP" altLang="en-US"/>
              <a:t>。</a:t>
            </a:r>
            <a:endParaRPr lang="en-US" altLang="ja-JP" dirty="0"/>
          </a:p>
          <a:p>
            <a:pPr marL="0" indent="0">
              <a:buNone/>
            </a:pP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3F4EF369-B91B-EF48-9CE5-8583A2D4335F}"/>
              </a:ext>
            </a:extLst>
          </p:cNvPr>
          <p:cNvPicPr/>
          <p:nvPr/>
        </p:nvPicPr>
        <p:blipFill>
          <a:blip r:embed="rId3">
            <a:extLst>
              <a:ext uri="{28A0092B-C50C-407E-A947-70E740481C1C}">
                <a14:useLocalDpi xmlns:a14="http://schemas.microsoft.com/office/drawing/2010/main" val="0"/>
              </a:ext>
            </a:extLst>
          </a:blip>
          <a:stretch>
            <a:fillRect/>
          </a:stretch>
        </p:blipFill>
        <p:spPr>
          <a:xfrm>
            <a:off x="1039404" y="2801914"/>
            <a:ext cx="7261134" cy="3126649"/>
          </a:xfrm>
          <a:prstGeom prst="rect">
            <a:avLst/>
          </a:prstGeom>
        </p:spPr>
      </p:pic>
      <p:sp>
        <p:nvSpPr>
          <p:cNvPr id="5" name="正方形/長方形 4">
            <a:extLst>
              <a:ext uri="{FF2B5EF4-FFF2-40B4-BE49-F238E27FC236}">
                <a16:creationId xmlns:a16="http://schemas.microsoft.com/office/drawing/2014/main" id="{994768B3-E675-5B45-A8AD-DBC0F146843A}"/>
              </a:ext>
            </a:extLst>
          </p:cNvPr>
          <p:cNvSpPr/>
          <p:nvPr/>
        </p:nvSpPr>
        <p:spPr>
          <a:xfrm>
            <a:off x="3673929" y="4637314"/>
            <a:ext cx="996042" cy="27758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L 字 5">
            <a:extLst>
              <a:ext uri="{FF2B5EF4-FFF2-40B4-BE49-F238E27FC236}">
                <a16:creationId xmlns:a16="http://schemas.microsoft.com/office/drawing/2014/main" id="{A081CB1B-BF9D-554A-9F2C-F749C12934DF}"/>
              </a:ext>
            </a:extLst>
          </p:cNvPr>
          <p:cNvSpPr/>
          <p:nvPr/>
        </p:nvSpPr>
        <p:spPr>
          <a:xfrm flipH="1">
            <a:off x="3673928" y="4669971"/>
            <a:ext cx="2422071" cy="538843"/>
          </a:xfrm>
          <a:prstGeom prst="corner">
            <a:avLst>
              <a:gd name="adj1" fmla="val 50000"/>
              <a:gd name="adj2" fmla="val 15000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36B9A6E-E934-B14E-8734-F16DC8BE396B}"/>
              </a:ext>
            </a:extLst>
          </p:cNvPr>
          <p:cNvSpPr/>
          <p:nvPr/>
        </p:nvSpPr>
        <p:spPr>
          <a:xfrm>
            <a:off x="8542926" y="4171678"/>
            <a:ext cx="538843" cy="293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4331943-1DE2-E446-B592-9C1147DF6656}"/>
              </a:ext>
            </a:extLst>
          </p:cNvPr>
          <p:cNvSpPr/>
          <p:nvPr/>
        </p:nvSpPr>
        <p:spPr>
          <a:xfrm>
            <a:off x="8553993" y="4726875"/>
            <a:ext cx="538843" cy="2939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043CCBD-6207-2940-B4B5-EC2D5F0EE336}"/>
              </a:ext>
            </a:extLst>
          </p:cNvPr>
          <p:cNvSpPr txBox="1"/>
          <p:nvPr/>
        </p:nvSpPr>
        <p:spPr>
          <a:xfrm>
            <a:off x="9078686" y="4143239"/>
            <a:ext cx="1534885" cy="923330"/>
          </a:xfrm>
          <a:prstGeom prst="rect">
            <a:avLst/>
          </a:prstGeom>
          <a:noFill/>
        </p:spPr>
        <p:txBody>
          <a:bodyPr wrap="square" rtlCol="0">
            <a:spAutoFit/>
          </a:bodyPr>
          <a:lstStyle/>
          <a:p>
            <a:r>
              <a:rPr kumimoji="1" lang="ja-JP" altLang="en-US"/>
              <a:t>：安定</a:t>
            </a:r>
            <a:endParaRPr kumimoji="1" lang="en-US" altLang="ja-JP" dirty="0"/>
          </a:p>
          <a:p>
            <a:endParaRPr kumimoji="1" lang="en-US" altLang="ja-JP" dirty="0"/>
          </a:p>
          <a:p>
            <a:r>
              <a:rPr lang="ja-JP" altLang="en-US"/>
              <a:t>：不安定</a:t>
            </a:r>
            <a:endParaRPr kumimoji="1" lang="ja-JP" altLang="en-US"/>
          </a:p>
        </p:txBody>
      </p:sp>
    </p:spTree>
    <p:extLst>
      <p:ext uri="{BB962C8B-B14F-4D97-AF65-F5344CB8AC3E}">
        <p14:creationId xmlns:p14="http://schemas.microsoft.com/office/powerpoint/2010/main" val="382956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7892B-CAC9-F147-B31D-B1929778B78F}"/>
              </a:ext>
            </a:extLst>
          </p:cNvPr>
          <p:cNvSpPr>
            <a:spLocks noGrp="1"/>
          </p:cNvSpPr>
          <p:nvPr>
            <p:ph type="title"/>
          </p:nvPr>
        </p:nvSpPr>
        <p:spPr/>
        <p:txBody>
          <a:bodyPr/>
          <a:lstStyle/>
          <a:p>
            <a:r>
              <a:rPr lang="ja-JP" altLang="en-US"/>
              <a:t>結果</a:t>
            </a:r>
            <a:endParaRPr kumimoji="1" lang="ja-JP" altLang="en-US"/>
          </a:p>
        </p:txBody>
      </p:sp>
      <p:sp>
        <p:nvSpPr>
          <p:cNvPr id="3" name="コンテンツ プレースホルダー 2">
            <a:extLst>
              <a:ext uri="{FF2B5EF4-FFF2-40B4-BE49-F238E27FC236}">
                <a16:creationId xmlns:a16="http://schemas.microsoft.com/office/drawing/2014/main" id="{DE6032B3-7318-C54C-9FC7-00218C2FB498}"/>
              </a:ext>
            </a:extLst>
          </p:cNvPr>
          <p:cNvSpPr>
            <a:spLocks noGrp="1"/>
          </p:cNvSpPr>
          <p:nvPr>
            <p:ph idx="1"/>
          </p:nvPr>
        </p:nvSpPr>
        <p:spPr/>
        <p:txBody>
          <a:bodyPr>
            <a:normAutofit/>
          </a:bodyPr>
          <a:lstStyle/>
          <a:p>
            <a:r>
              <a:rPr kumimoji="1" lang="ja-JP" altLang="en-US"/>
              <a:t>この研究では、比較的多くの評価者が時間による厳しさの偏りを見せた。</a:t>
            </a:r>
            <a:endParaRPr kumimoji="1" lang="en-US" altLang="ja-JP" dirty="0"/>
          </a:p>
        </p:txBody>
      </p:sp>
    </p:spTree>
    <p:extLst>
      <p:ext uri="{BB962C8B-B14F-4D97-AF65-F5344CB8AC3E}">
        <p14:creationId xmlns:p14="http://schemas.microsoft.com/office/powerpoint/2010/main" val="13243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F0FEA-FA34-564A-BCA5-6EE86173C0B9}"/>
              </a:ext>
            </a:extLst>
          </p:cNvPr>
          <p:cNvSpPr>
            <a:spLocks noGrp="1"/>
          </p:cNvSpPr>
          <p:nvPr>
            <p:ph type="title"/>
          </p:nvPr>
        </p:nvSpPr>
        <p:spPr/>
        <p:txBody>
          <a:bodyPr/>
          <a:lstStyle/>
          <a:p>
            <a:r>
              <a:rPr kumimoji="1" lang="ja-JP" altLang="en-US"/>
              <a:t>今後の研究として</a:t>
            </a:r>
          </a:p>
        </p:txBody>
      </p:sp>
      <p:sp>
        <p:nvSpPr>
          <p:cNvPr id="3" name="コンテンツ プレースホルダー 2">
            <a:extLst>
              <a:ext uri="{FF2B5EF4-FFF2-40B4-BE49-F238E27FC236}">
                <a16:creationId xmlns:a16="http://schemas.microsoft.com/office/drawing/2014/main" id="{A7110D42-91B7-C640-B152-2C1AA1BFCC03}"/>
              </a:ext>
            </a:extLst>
          </p:cNvPr>
          <p:cNvSpPr>
            <a:spLocks noGrp="1"/>
          </p:cNvSpPr>
          <p:nvPr>
            <p:ph idx="1"/>
          </p:nvPr>
        </p:nvSpPr>
        <p:spPr/>
        <p:txBody>
          <a:bodyPr/>
          <a:lstStyle/>
          <a:p>
            <a:r>
              <a:rPr lang="ja-JP" altLang="en-US"/>
              <a:t>サイクルの長さ</a:t>
            </a:r>
            <a:r>
              <a:rPr lang="en-US" altLang="ja-JP" dirty="0"/>
              <a:t>(</a:t>
            </a:r>
            <a:r>
              <a:rPr lang="ja-JP" altLang="en-US"/>
              <a:t>今回の研究では</a:t>
            </a:r>
            <a:r>
              <a:rPr lang="en-US" altLang="ja-JP" dirty="0"/>
              <a:t>1</a:t>
            </a:r>
            <a:r>
              <a:rPr lang="ja-JP" altLang="en-US"/>
              <a:t>年</a:t>
            </a:r>
            <a:r>
              <a:rPr lang="en-US" altLang="ja-JP" dirty="0"/>
              <a:t>)</a:t>
            </a:r>
            <a:r>
              <a:rPr lang="ja-JP" altLang="en-US"/>
              <a:t>が異なる場合は異なる結果を示す可能性がある。</a:t>
            </a:r>
            <a:endParaRPr lang="en-US" altLang="ja-JP" dirty="0"/>
          </a:p>
          <a:p>
            <a:r>
              <a:rPr lang="ja-JP" altLang="en-US"/>
              <a:t>厳しさだけでなく、「正確さ」の違いにも焦点を当てるべきである</a:t>
            </a:r>
            <a:endParaRPr lang="en-US" altLang="ja-JP" dirty="0"/>
          </a:p>
          <a:p>
            <a:endParaRPr kumimoji="1" lang="ja-JP" altLang="en-US"/>
          </a:p>
        </p:txBody>
      </p:sp>
    </p:spTree>
    <p:extLst>
      <p:ext uri="{BB962C8B-B14F-4D97-AF65-F5344CB8AC3E}">
        <p14:creationId xmlns:p14="http://schemas.microsoft.com/office/powerpoint/2010/main" val="35549263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24560</TotalTime>
  <Words>2007</Words>
  <Application>Microsoft Macintosh PowerPoint</Application>
  <PresentationFormat>ワイド画面</PresentationFormat>
  <Paragraphs>113</Paragraphs>
  <Slides>9</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進捗報告</vt:lpstr>
      <vt:lpstr>今週やったこと</vt:lpstr>
      <vt:lpstr>概要 </vt:lpstr>
      <vt:lpstr>Rater Drift</vt:lpstr>
      <vt:lpstr>実験</vt:lpstr>
      <vt:lpstr>評価者の厳しさのレベルは、時間の経過とともにどのように機能するか?</vt:lpstr>
      <vt:lpstr>実験</vt:lpstr>
      <vt:lpstr>結果</vt:lpstr>
      <vt:lpstr>今後の研究として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林 真由</dc:creator>
  <cp:lastModifiedBy>林 真由</cp:lastModifiedBy>
  <cp:revision>22</cp:revision>
  <dcterms:created xsi:type="dcterms:W3CDTF">2021-05-13T07:28:46Z</dcterms:created>
  <dcterms:modified xsi:type="dcterms:W3CDTF">2021-09-13T12:29:22Z</dcterms:modified>
</cp:coreProperties>
</file>