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3323E6-ADB8-8E46-AA65-006A85AE5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30FA3EF-834B-8440-A148-2A67F7D15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80C97D-72A5-3049-83D3-3FB6C034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D545-CF1D-8047-A335-2FC9BB241D66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18D0DD-64B0-4C4D-A6B8-79EAADF5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BE6BCA-6CF9-9542-98FF-A7444EF9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E3D7-E7C7-BE4D-BD75-ADB89D175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75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8A2D17-55CC-1448-85ED-538240A94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E6EE0C-EA46-3C4F-ABB1-7F191304F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93DE0E-7F42-D04E-9847-152ADBA5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D545-CF1D-8047-A335-2FC9BB241D66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4875AD-2503-7B45-A493-7F6D85BB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D448DB-B63E-3648-BA7C-A2993A5C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E3D7-E7C7-BE4D-BD75-ADB89D175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3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D4A7EA4-83A7-9940-AAB0-BA268C68A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5AF89D-DCC3-8A4F-9FE7-392865787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48577B-A42D-674D-ABB8-7DE082F7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D545-CF1D-8047-A335-2FC9BB241D66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168EB1-DE77-9F42-99BA-438C738C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3540FB-2B4D-0F42-9C61-935873FC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E3D7-E7C7-BE4D-BD75-ADB89D175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72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A62548-7443-8441-B263-40911077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85AB2-B788-3E4F-A9EF-F405C7CA0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725C00-9A34-B64A-8492-2626CD213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D545-CF1D-8047-A335-2FC9BB241D66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2D57D8-75FB-E24B-8C51-0677487C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B1FD76-AC02-5146-A2F0-2C0ED529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E3D7-E7C7-BE4D-BD75-ADB89D175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29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0E8234-F0C3-CA43-A684-66ED407C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34A785-65C7-FE44-850E-4F9B41F76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E80270-3FEF-2C45-983B-AE9239658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D545-CF1D-8047-A335-2FC9BB241D66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2AFA18-A1EB-4442-BFB8-1A2AEA3D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3898A0-1101-7F49-9DCE-347D78C0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E3D7-E7C7-BE4D-BD75-ADB89D175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21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CDD016-2B84-3743-ACA3-24289C67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04A4C4-76E2-784B-9217-C372020A8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30D9BF-1CE0-B94C-A96B-D79102024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41883E-73B0-AC4A-BA0F-69B0B13E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D545-CF1D-8047-A335-2FC9BB241D66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3600F4-7F02-AE44-9FF7-4D21093E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45D62B-14E6-0742-92EF-DDBE2778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E3D7-E7C7-BE4D-BD75-ADB89D175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6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5E7CDB-1D1F-044D-9358-79177AE2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E6FDE6-BEF5-2644-98AD-9811B69E2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27AAE1-FC23-124F-BB76-8F0C58837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B5EE67-366F-4343-934D-41B400BDB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5BC71BF-698B-3B48-83ED-2DB6DFBF6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3D6F6CB-CFF3-1D43-91C5-BB4E045C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D545-CF1D-8047-A335-2FC9BB241D66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65146A8-7269-C34D-A321-CC13DBDA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069419F-F8AE-0B45-9356-0EE51B5B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E3D7-E7C7-BE4D-BD75-ADB89D175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61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5B46E5-585B-8B4A-B64D-88AF1B37F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CC6D5A-A611-0748-9399-CCC3B5E58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D545-CF1D-8047-A335-2FC9BB241D66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BB49940-E924-FE4A-8E41-CA4BCD07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F794341-BAA9-A642-BA2E-4EA18B2D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E3D7-E7C7-BE4D-BD75-ADB89D175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53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742D353-79BA-9A49-BB1C-E6A0C91E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D545-CF1D-8047-A335-2FC9BB241D66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842D574-8A6E-184C-A4E4-A86BDB46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F41C8F-F370-A64B-B120-11CE1C4D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E3D7-E7C7-BE4D-BD75-ADB89D175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77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9201A1-07CC-8441-BFA0-B1EA80720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DD618E-DF13-FC42-A3A2-33125E6D6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5CAC03-97CD-3A4A-BCCF-23DE2B765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4489D6-8BDE-6947-83E5-3044A63D7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D545-CF1D-8047-A335-2FC9BB241D66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FDE822-A51D-AB4D-9625-02F415B5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F743AE-8216-BF49-A03E-7761EF19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E3D7-E7C7-BE4D-BD75-ADB89D175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08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07085D-9AE4-904A-9926-23EA0796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FCC2713-150E-C74B-930E-A2E6AC189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1BA4A9-9BD9-D444-8FBD-4B63790C4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CB3A40-50EA-F548-BC4D-A038EED5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D545-CF1D-8047-A335-2FC9BB241D66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82F736-E3B7-6346-9AFC-36751C52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2EDCA2-E9A6-5F47-A544-AED56930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E3D7-E7C7-BE4D-BD75-ADB89D175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24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73B1931-AC36-314A-A4CC-3C07BA895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13F90A-0E2B-D74D-8E3F-B45205E2D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19090B-240C-7841-A68C-B080BBC49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AD545-CF1D-8047-A335-2FC9BB241D66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152DDE-C348-CA4F-9420-79035F363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57A0C6-582F-C542-9012-6A4D8B3F9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2E3D7-E7C7-BE4D-BD75-ADB89D175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41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3B0CC0-621A-5A44-BA9A-6DBDE37DA4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7E690D-7FFE-694B-91FD-E26E39877B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7/6</a:t>
            </a:r>
          </a:p>
          <a:p>
            <a:r>
              <a:rPr lang="ja-JP" altLang="en-US"/>
              <a:t>林真由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13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99033E-66BC-E147-882A-B1C10B29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今週やったこと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69B9A6-92AB-6241-9000-4D287B93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パラメータの結果を見やすくする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altLang="ja-JP" dirty="0" err="1">
                <a:solidFill>
                  <a:schemeClr val="bg2">
                    <a:lumMod val="50000"/>
                  </a:schemeClr>
                </a:solidFill>
              </a:rPr>
              <a:t>beta_rk</a:t>
            </a:r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みたいに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r>
              <a:rPr lang="en-US" altLang="ja-JP" dirty="0" err="1">
                <a:solidFill>
                  <a:schemeClr val="bg2">
                    <a:lumMod val="50000"/>
                  </a:schemeClr>
                </a:solidFill>
              </a:rPr>
              <a:t>Category_prm</a:t>
            </a:r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を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R</a:t>
            </a:r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に依存しないようにする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ja-JP" dirty="0" err="1"/>
              <a:t>Alpha_rt</a:t>
            </a:r>
            <a:r>
              <a:rPr lang="ja-JP" altLang="en-US"/>
              <a:t>の分散もう少し小さくする</a:t>
            </a: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5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5160CF-6B2B-5341-BD6C-27933254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結果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2A5C1A-07D3-0E48-98D3-83E74B4F24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/>
              <a:t>既存モデル</a:t>
            </a:r>
            <a:endParaRPr lang="en-US" altLang="ja-JP" dirty="0"/>
          </a:p>
          <a:p>
            <a:endParaRPr lang="en-US" altLang="ja-JP" dirty="0"/>
          </a:p>
          <a:p>
            <a:endParaRPr lang="ja-JP" altLang="en-US"/>
          </a:p>
        </p:txBody>
      </p:sp>
      <p:graphicFrame>
        <p:nvGraphicFramePr>
          <p:cNvPr id="9" name="コンテンツ プレースホルダー 8">
            <a:extLst>
              <a:ext uri="{FF2B5EF4-FFF2-40B4-BE49-F238E27FC236}">
                <a16:creationId xmlns:a16="http://schemas.microsoft.com/office/drawing/2014/main" id="{A43977D3-4E85-004C-8F1F-61476BABCCB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836417"/>
              </p:ext>
            </p:extLst>
          </p:nvPr>
        </p:nvGraphicFramePr>
        <p:xfrm>
          <a:off x="990604" y="2534542"/>
          <a:ext cx="4598538" cy="3501193"/>
        </p:xfrm>
        <a:graphic>
          <a:graphicData uri="http://schemas.openxmlformats.org/drawingml/2006/table">
            <a:tbl>
              <a:tblPr/>
              <a:tblGrid>
                <a:gridCol w="1264032">
                  <a:extLst>
                    <a:ext uri="{9D8B030D-6E8A-4147-A177-3AD203B41FA5}">
                      <a16:colId xmlns:a16="http://schemas.microsoft.com/office/drawing/2014/main" val="3082446674"/>
                    </a:ext>
                  </a:extLst>
                </a:gridCol>
                <a:gridCol w="975002">
                  <a:extLst>
                    <a:ext uri="{9D8B030D-6E8A-4147-A177-3AD203B41FA5}">
                      <a16:colId xmlns:a16="http://schemas.microsoft.com/office/drawing/2014/main" val="618041043"/>
                    </a:ext>
                  </a:extLst>
                </a:gridCol>
                <a:gridCol w="2359504">
                  <a:extLst>
                    <a:ext uri="{9D8B030D-6E8A-4147-A177-3AD203B41FA5}">
                      <a16:colId xmlns:a16="http://schemas.microsoft.com/office/drawing/2014/main" val="3128472716"/>
                    </a:ext>
                  </a:extLst>
                </a:gridCol>
              </a:tblGrid>
              <a:tr h="299449">
                <a:tc>
                  <a:txBody>
                    <a:bodyPr/>
                    <a:lstStyle/>
                    <a:p>
                      <a:br>
                        <a:rPr lang="ja-JP" altLang="en-US" sz="1100">
                          <a:effectLst/>
                          <a:latin typeface="Helvetica" pitchFamily="2" charset="0"/>
                        </a:rPr>
                      </a:br>
                      <a:endParaRPr lang="ja-JP" altLang="en-US" sz="1100">
                        <a:effectLst/>
                        <a:latin typeface="Helvetica" pitchFamily="2" charset="0"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V1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b="1" dirty="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V2</a:t>
                      </a:r>
                      <a:endParaRPr lang="en" sz="1100" dirty="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583649"/>
                  </a:ext>
                </a:extLst>
              </a:tr>
              <a:tr h="427075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WAIC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7946.0777992907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861186"/>
                  </a:ext>
                </a:extLst>
              </a:tr>
              <a:tr h="427075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2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ML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 dirty="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3468.8017795371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731481"/>
                  </a:ext>
                </a:extLst>
              </a:tr>
              <a:tr h="296781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AIC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BIC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741685"/>
                  </a:ext>
                </a:extLst>
              </a:tr>
              <a:tr h="557369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4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RhatMax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1.00803495993378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761034"/>
                  </a:ext>
                </a:extLst>
              </a:tr>
              <a:tr h="557369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5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RhatMean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1.00011409673815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551460"/>
                  </a:ext>
                </a:extLst>
              </a:tr>
              <a:tr h="427075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6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SE Mean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0.172000763208489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391964"/>
                  </a:ext>
                </a:extLst>
              </a:tr>
              <a:tr h="427075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7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SE SD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 dirty="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0.00919755664803788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48711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7BD4BCD-22C8-D64C-ACE1-8441085283CD}"/>
              </a:ext>
            </a:extLst>
          </p:cNvPr>
          <p:cNvSpPr txBox="1"/>
          <p:nvPr/>
        </p:nvSpPr>
        <p:spPr>
          <a:xfrm>
            <a:off x="6709025" y="1825625"/>
            <a:ext cx="51576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/>
              <a:t>提案モデル</a:t>
            </a:r>
            <a:r>
              <a:rPr kumimoji="1" lang="en-US" altLang="ja-JP" sz="2800" dirty="0"/>
              <a:t>(</a:t>
            </a:r>
            <a:r>
              <a:rPr kumimoji="1" lang="ja-JP" altLang="en-US" sz="2800"/>
              <a:t>分散</a:t>
            </a:r>
            <a:r>
              <a:rPr kumimoji="1" lang="en-US" altLang="ja-JP" sz="2800" dirty="0"/>
              <a:t>0.1</a:t>
            </a:r>
            <a:r>
              <a:rPr kumimoji="1" lang="ja-JP" altLang="en-US" sz="2800"/>
              <a:t>の時</a:t>
            </a:r>
            <a:r>
              <a:rPr kumimoji="1" lang="en-US" altLang="ja-JP" sz="2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sz="2800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6374FB56-8D3E-4145-A097-025745BA8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906982"/>
              </p:ext>
            </p:extLst>
          </p:nvPr>
        </p:nvGraphicFramePr>
        <p:xfrm>
          <a:off x="6721010" y="2483261"/>
          <a:ext cx="4632790" cy="3509436"/>
        </p:xfrm>
        <a:graphic>
          <a:graphicData uri="http://schemas.openxmlformats.org/drawingml/2006/table">
            <a:tbl>
              <a:tblPr/>
              <a:tblGrid>
                <a:gridCol w="1349677">
                  <a:extLst>
                    <a:ext uri="{9D8B030D-6E8A-4147-A177-3AD203B41FA5}">
                      <a16:colId xmlns:a16="http://schemas.microsoft.com/office/drawing/2014/main" val="1731037092"/>
                    </a:ext>
                  </a:extLst>
                </a:gridCol>
                <a:gridCol w="1000950">
                  <a:extLst>
                    <a:ext uri="{9D8B030D-6E8A-4147-A177-3AD203B41FA5}">
                      <a16:colId xmlns:a16="http://schemas.microsoft.com/office/drawing/2014/main" val="2384132842"/>
                    </a:ext>
                  </a:extLst>
                </a:gridCol>
                <a:gridCol w="2282163">
                  <a:extLst>
                    <a:ext uri="{9D8B030D-6E8A-4147-A177-3AD203B41FA5}">
                      <a16:colId xmlns:a16="http://schemas.microsoft.com/office/drawing/2014/main" val="2735048153"/>
                    </a:ext>
                  </a:extLst>
                </a:gridCol>
              </a:tblGrid>
              <a:tr h="373130">
                <a:tc>
                  <a:txBody>
                    <a:bodyPr/>
                    <a:lstStyle/>
                    <a:p>
                      <a:br>
                        <a:rPr lang="ja-JP" altLang="en-US" sz="1100">
                          <a:effectLst/>
                          <a:latin typeface="Helvetica" pitchFamily="2" charset="0"/>
                        </a:rPr>
                      </a:br>
                      <a:endParaRPr lang="ja-JP" altLang="en-US" sz="1100">
                        <a:effectLst/>
                        <a:latin typeface="Helvetica" pitchFamily="2" charset="0"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V1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V2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822063"/>
                  </a:ext>
                </a:extLst>
              </a:tr>
              <a:tr h="428188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WAIC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3005.4624228115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320419"/>
                  </a:ext>
                </a:extLst>
              </a:tr>
              <a:tr h="428188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2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ML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2865.75770698857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986627"/>
                  </a:ext>
                </a:extLst>
              </a:tr>
              <a:tr h="297442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AIC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BIC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127785"/>
                  </a:ext>
                </a:extLst>
              </a:tr>
              <a:tr h="558934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4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RhatMax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1.00634051514954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293899"/>
                  </a:ext>
                </a:extLst>
              </a:tr>
              <a:tr h="558934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5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RhatMean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1.0007075736619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121253"/>
                  </a:ext>
                </a:extLst>
              </a:tr>
              <a:tr h="428188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6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SE Mean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0.138997662435024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022839"/>
                  </a:ext>
                </a:extLst>
              </a:tr>
              <a:tr h="428188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7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SE SD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 dirty="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0.0113312959237642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753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7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12BC7C-D079-9C45-ABFB-860241C1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BA7504-A40B-2745-8E97-2B20C7801D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ja-JP" altLang="en-US"/>
              <a:t>提案モデル</a:t>
            </a:r>
            <a:r>
              <a:rPr lang="en-US" altLang="ja-JP" dirty="0"/>
              <a:t>(</a:t>
            </a:r>
            <a:r>
              <a:rPr lang="ja-JP" altLang="en-US"/>
              <a:t>分散</a:t>
            </a:r>
            <a:r>
              <a:rPr lang="en-US" altLang="ja-JP" dirty="0"/>
              <a:t>0.5</a:t>
            </a:r>
            <a:r>
              <a:rPr lang="ja-JP" altLang="en-US"/>
              <a:t>の時</a:t>
            </a:r>
            <a:r>
              <a:rPr lang="en-US" altLang="ja-JP" dirty="0"/>
              <a:t>)</a:t>
            </a:r>
          </a:p>
          <a:p>
            <a:endParaRPr kumimoji="1" lang="en-US" altLang="ja-JP" dirty="0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63548CF1-CA10-A449-8579-51098E52594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79214742"/>
              </p:ext>
            </p:extLst>
          </p:nvPr>
        </p:nvGraphicFramePr>
        <p:xfrm>
          <a:off x="838200" y="2493535"/>
          <a:ext cx="4360524" cy="3377063"/>
        </p:xfrm>
        <a:graphic>
          <a:graphicData uri="http://schemas.openxmlformats.org/drawingml/2006/table">
            <a:tbl>
              <a:tblPr/>
              <a:tblGrid>
                <a:gridCol w="1270357">
                  <a:extLst>
                    <a:ext uri="{9D8B030D-6E8A-4147-A177-3AD203B41FA5}">
                      <a16:colId xmlns:a16="http://schemas.microsoft.com/office/drawing/2014/main" val="3302912595"/>
                    </a:ext>
                  </a:extLst>
                </a:gridCol>
                <a:gridCol w="942125">
                  <a:extLst>
                    <a:ext uri="{9D8B030D-6E8A-4147-A177-3AD203B41FA5}">
                      <a16:colId xmlns:a16="http://schemas.microsoft.com/office/drawing/2014/main" val="2349036352"/>
                    </a:ext>
                  </a:extLst>
                </a:gridCol>
                <a:gridCol w="2148042">
                  <a:extLst>
                    <a:ext uri="{9D8B030D-6E8A-4147-A177-3AD203B41FA5}">
                      <a16:colId xmlns:a16="http://schemas.microsoft.com/office/drawing/2014/main" val="2576708260"/>
                    </a:ext>
                  </a:extLst>
                </a:gridCol>
              </a:tblGrid>
              <a:tr h="284855">
                <a:tc>
                  <a:txBody>
                    <a:bodyPr/>
                    <a:lstStyle/>
                    <a:p>
                      <a:br>
                        <a:rPr lang="ja-JP" altLang="en-US" sz="1100">
                          <a:effectLst/>
                          <a:latin typeface="Helvetica" pitchFamily="2" charset="0"/>
                        </a:rPr>
                      </a:br>
                      <a:endParaRPr lang="ja-JP" altLang="en-US" sz="1100">
                        <a:effectLst/>
                        <a:latin typeface="Helvetica" pitchFamily="2" charset="0"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V1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V2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7886"/>
                  </a:ext>
                </a:extLst>
              </a:tr>
              <a:tr h="410068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WAIC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3006.95032015905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227654"/>
                  </a:ext>
                </a:extLst>
              </a:tr>
              <a:tr h="410068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2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ML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2866.1452414063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274868"/>
                  </a:ext>
                </a:extLst>
              </a:tr>
              <a:tr h="284855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AIC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BIC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021113"/>
                  </a:ext>
                </a:extLst>
              </a:tr>
              <a:tr h="535281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4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RhatMax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1.00794588610542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257948"/>
                  </a:ext>
                </a:extLst>
              </a:tr>
              <a:tr h="535281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5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RhatMean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0.999454743867324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622312"/>
                  </a:ext>
                </a:extLst>
              </a:tr>
              <a:tr h="410068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6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SE Mean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0.139584977502614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526293"/>
                  </a:ext>
                </a:extLst>
              </a:tr>
              <a:tr h="410068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7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SE SD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 dirty="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0.0108229795861801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727259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E18939F2-020D-7D45-9207-970E6C78A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153866"/>
              </p:ext>
            </p:extLst>
          </p:nvPr>
        </p:nvGraphicFramePr>
        <p:xfrm>
          <a:off x="6721010" y="2483261"/>
          <a:ext cx="4632790" cy="3509436"/>
        </p:xfrm>
        <a:graphic>
          <a:graphicData uri="http://schemas.openxmlformats.org/drawingml/2006/table">
            <a:tbl>
              <a:tblPr/>
              <a:tblGrid>
                <a:gridCol w="1349677">
                  <a:extLst>
                    <a:ext uri="{9D8B030D-6E8A-4147-A177-3AD203B41FA5}">
                      <a16:colId xmlns:a16="http://schemas.microsoft.com/office/drawing/2014/main" val="1731037092"/>
                    </a:ext>
                  </a:extLst>
                </a:gridCol>
                <a:gridCol w="1000950">
                  <a:extLst>
                    <a:ext uri="{9D8B030D-6E8A-4147-A177-3AD203B41FA5}">
                      <a16:colId xmlns:a16="http://schemas.microsoft.com/office/drawing/2014/main" val="2384132842"/>
                    </a:ext>
                  </a:extLst>
                </a:gridCol>
                <a:gridCol w="2282163">
                  <a:extLst>
                    <a:ext uri="{9D8B030D-6E8A-4147-A177-3AD203B41FA5}">
                      <a16:colId xmlns:a16="http://schemas.microsoft.com/office/drawing/2014/main" val="2735048153"/>
                    </a:ext>
                  </a:extLst>
                </a:gridCol>
              </a:tblGrid>
              <a:tr h="373130">
                <a:tc>
                  <a:txBody>
                    <a:bodyPr/>
                    <a:lstStyle/>
                    <a:p>
                      <a:br>
                        <a:rPr lang="ja-JP" altLang="en-US" sz="1100">
                          <a:effectLst/>
                          <a:latin typeface="Helvetica" pitchFamily="2" charset="0"/>
                        </a:rPr>
                      </a:br>
                      <a:endParaRPr lang="ja-JP" altLang="en-US" sz="1100">
                        <a:effectLst/>
                        <a:latin typeface="Helvetica" pitchFamily="2" charset="0"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V1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V2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822063"/>
                  </a:ext>
                </a:extLst>
              </a:tr>
              <a:tr h="428188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WAIC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3005.4624228115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320419"/>
                  </a:ext>
                </a:extLst>
              </a:tr>
              <a:tr h="428188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2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ML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2865.75770698857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986627"/>
                  </a:ext>
                </a:extLst>
              </a:tr>
              <a:tr h="297442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AIC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BIC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127785"/>
                  </a:ext>
                </a:extLst>
              </a:tr>
              <a:tr h="558934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4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RhatMax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1.00634051514954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293899"/>
                  </a:ext>
                </a:extLst>
              </a:tr>
              <a:tr h="558934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5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RhatMean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1.0007075736619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121253"/>
                  </a:ext>
                </a:extLst>
              </a:tr>
              <a:tr h="428188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6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SE Mean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0.138997662435024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022839"/>
                  </a:ext>
                </a:extLst>
              </a:tr>
              <a:tr h="428188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7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SE SD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 dirty="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0.0113312959237642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75349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F5FF075-DE9E-6B48-9C02-61CFFBFEA886}"/>
              </a:ext>
            </a:extLst>
          </p:cNvPr>
          <p:cNvSpPr txBox="1"/>
          <p:nvPr/>
        </p:nvSpPr>
        <p:spPr>
          <a:xfrm>
            <a:off x="6599696" y="1812176"/>
            <a:ext cx="51576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/>
              <a:t>提案モデル</a:t>
            </a:r>
            <a:r>
              <a:rPr kumimoji="1" lang="en-US" altLang="ja-JP" sz="2800" dirty="0"/>
              <a:t>(</a:t>
            </a:r>
            <a:r>
              <a:rPr kumimoji="1" lang="ja-JP" altLang="en-US" sz="2800"/>
              <a:t>分散</a:t>
            </a:r>
            <a:r>
              <a:rPr kumimoji="1" lang="en-US" altLang="ja-JP" sz="2800" dirty="0"/>
              <a:t>0.1</a:t>
            </a:r>
            <a:r>
              <a:rPr kumimoji="1" lang="ja-JP" altLang="en-US" sz="2800"/>
              <a:t>の時</a:t>
            </a:r>
            <a:r>
              <a:rPr kumimoji="1" lang="en-US" altLang="ja-JP" sz="2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196964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174</Words>
  <Application>Microsoft Macintosh PowerPoint</Application>
  <PresentationFormat>ワイド画面</PresentationFormat>
  <Paragraphs>109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Hiragino Kaku Gothic ProN</vt:lpstr>
      <vt:lpstr>游ゴシック</vt:lpstr>
      <vt:lpstr>游ゴシック Light</vt:lpstr>
      <vt:lpstr>Arial</vt:lpstr>
      <vt:lpstr>Helvetica</vt:lpstr>
      <vt:lpstr>Office テーマ</vt:lpstr>
      <vt:lpstr>進捗報告</vt:lpstr>
      <vt:lpstr>今週やったこと</vt:lpstr>
      <vt:lpstr>結果</vt:lpstr>
      <vt:lpstr>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林 真由</dc:creator>
  <cp:lastModifiedBy>林 真由</cp:lastModifiedBy>
  <cp:revision>3</cp:revision>
  <dcterms:created xsi:type="dcterms:W3CDTF">2021-06-30T16:48:30Z</dcterms:created>
  <dcterms:modified xsi:type="dcterms:W3CDTF">2021-07-01T18:33:55Z</dcterms:modified>
</cp:coreProperties>
</file>