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8"/>
  </p:notesMasterIdLst>
  <p:sldIdLst>
    <p:sldId id="256" r:id="rId2"/>
    <p:sldId id="257" r:id="rId3"/>
    <p:sldId id="268" r:id="rId4"/>
    <p:sldId id="258" r:id="rId5"/>
    <p:sldId id="278" r:id="rId6"/>
    <p:sldId id="264" r:id="rId7"/>
    <p:sldId id="273" r:id="rId8"/>
    <p:sldId id="269" r:id="rId9"/>
    <p:sldId id="259" r:id="rId10"/>
    <p:sldId id="272" r:id="rId11"/>
    <p:sldId id="261" r:id="rId12"/>
    <p:sldId id="267" r:id="rId13"/>
    <p:sldId id="271" r:id="rId14"/>
    <p:sldId id="283" r:id="rId15"/>
    <p:sldId id="262" r:id="rId16"/>
    <p:sldId id="277" r:id="rId17"/>
    <p:sldId id="280" r:id="rId18"/>
    <p:sldId id="260" r:id="rId19"/>
    <p:sldId id="279" r:id="rId20"/>
    <p:sldId id="281" r:id="rId21"/>
    <p:sldId id="282" r:id="rId22"/>
    <p:sldId id="265" r:id="rId23"/>
    <p:sldId id="270"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2"/>
    <p:restoredTop sz="73154"/>
  </p:normalViewPr>
  <p:slideViewPr>
    <p:cSldViewPr snapToGrid="0" snapToObjects="1">
      <p:cViewPr varScale="1">
        <p:scale>
          <a:sx n="60" d="100"/>
          <a:sy n="60" d="100"/>
        </p:scale>
        <p:origin x="176" y="1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2022/1/31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＜注意＞</a:t>
            </a:r>
            <a:endParaRPr kumimoji="1" lang="en-US" altLang="ja-JP" b="1" dirty="0"/>
          </a:p>
          <a:p>
            <a:r>
              <a:rPr kumimoji="1" lang="ja-JP" altLang="en-US"/>
              <a:t>早口で話す！</a:t>
            </a:r>
            <a:endParaRPr kumimoji="1" lang="en-US" altLang="ja-JP" dirty="0"/>
          </a:p>
          <a:p>
            <a:r>
              <a:rPr kumimoji="1" lang="ja-JP" altLang="en-US"/>
              <a:t>ポインターを使う！</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a:t>
            </a:r>
            <a:r>
              <a:rPr kumimoji="1" lang="en-US" altLang="ja-JP" sz="1200" b="0" kern="1200" dirty="0">
                <a:solidFill>
                  <a:schemeClr val="tx1"/>
                </a:solidFill>
                <a:effectLst/>
                <a:latin typeface="+mn-lt"/>
                <a:ea typeface="+mn-ea"/>
                <a:cs typeface="+mn-cs"/>
              </a:rPr>
              <a:t>134</a:t>
            </a:r>
            <a:r>
              <a:rPr kumimoji="1" lang="ja-JP" altLang="en-US" sz="1200" b="0" kern="1200">
                <a:solidFill>
                  <a:schemeClr val="tx1"/>
                </a:solidFill>
                <a:effectLst/>
                <a:latin typeface="+mn-lt"/>
                <a:ea typeface="+mn-ea"/>
                <a:cs typeface="+mn-cs"/>
              </a:rPr>
              <a:t>名分のエッセイ課題を，</a:t>
            </a:r>
            <a:r>
              <a:rPr kumimoji="1" lang="en-US" altLang="ja-JP" sz="1200" b="0" kern="1200" dirty="0">
                <a:solidFill>
                  <a:schemeClr val="tx1"/>
                </a:solidFill>
                <a:effectLst/>
                <a:latin typeface="+mn-lt"/>
                <a:ea typeface="+mn-ea"/>
                <a:cs typeface="+mn-cs"/>
              </a:rPr>
              <a:t>16</a:t>
            </a:r>
            <a:r>
              <a:rPr kumimoji="1" lang="ja-JP" altLang="en-US" sz="1200" b="0" kern="1200">
                <a:solidFill>
                  <a:schemeClr val="tx1"/>
                </a:solidFill>
                <a:effectLst/>
                <a:latin typeface="+mn-lt"/>
                <a:ea typeface="+mn-ea"/>
                <a:cs typeface="+mn-cs"/>
              </a:rPr>
              <a:t>名の評価者が</a:t>
            </a:r>
            <a:r>
              <a:rPr kumimoji="1" lang="en-US" altLang="ja-JP" sz="1200" b="0"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段階得点で採点したデータを使用します．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また，評価者のうち，</a:t>
            </a:r>
            <a:r>
              <a:rPr kumimoji="1" lang="en-US" altLang="ja-JP" sz="1200" b="0" kern="1200" dirty="0">
                <a:solidFill>
                  <a:schemeClr val="tx1"/>
                </a:solidFill>
                <a:effectLst/>
                <a:latin typeface="+mn-lt"/>
                <a:ea typeface="+mn-ea"/>
                <a:cs typeface="+mn-cs"/>
              </a:rPr>
              <a:t>6</a:t>
            </a:r>
            <a:r>
              <a:rPr kumimoji="1" lang="ja-JP" altLang="en-US" sz="1200" b="0" kern="1200">
                <a:solidFill>
                  <a:schemeClr val="tx1"/>
                </a:solidFill>
                <a:effectLst/>
                <a:latin typeface="+mn-lt"/>
                <a:ea typeface="+mn-ea"/>
                <a:cs typeface="+mn-cs"/>
              </a:rPr>
              <a:t>人に個別に指示を与え，人為的に評価者バイアスのあるデータを作成しました．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また，指示を与えた評価者の結果には色をつけています．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図から，評価者によって変化の傾きや度合いが違うことがわかります．また，指示を与えた評価者はその指示通りのバイアスを推定できていることがわかります．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例えば，黒色の線で表されている評価者には，日ごとに厳しさをあげて採点するという指示を与えましたが，グラフより，厳しさパラメータの値が徐々に上昇していることがわかります．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今回は，既存モデルとの比較に加え，既存モデルから提案モデルへのいくつかの変更点の中でどの変更が効果を持っていたかを確認するために，記載の</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つのモデルとの比較を行います．</a:t>
            </a:r>
          </a:p>
          <a:p>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それぞれの最小値を赤色で示しています．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表から，</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の値を比較すると，提案モデルが最適モデルとして選択されたことが確認できます．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の値を比較すると，提案モデルから</a:t>
            </a:r>
            <a:r>
              <a:rPr kumimoji="1" lang="en-US" altLang="ja-JP" sz="1200" b="0" kern="1200" dirty="0" err="1">
                <a:solidFill>
                  <a:schemeClr val="tx1"/>
                </a:solidFill>
                <a:effectLst/>
                <a:latin typeface="+mn-lt"/>
                <a:ea typeface="+mn-ea"/>
                <a:cs typeface="+mn-cs"/>
              </a:rPr>
              <a:t>alpha_r</a:t>
            </a:r>
            <a:r>
              <a:rPr kumimoji="1" lang="ja-JP" altLang="en-US" sz="1200" b="0" kern="1200">
                <a:solidFill>
                  <a:schemeClr val="tx1"/>
                </a:solidFill>
                <a:effectLst/>
                <a:latin typeface="+mn-lt"/>
                <a:ea typeface="+mn-ea"/>
                <a:cs typeface="+mn-cs"/>
              </a:rPr>
              <a:t>を抜いたモデルと，提案モデルのステップパラメータ評価者特性を考慮しないものに変更したモデルが最も高い性能を示しており，提案モデルより単純なモデルが最適なモデルとして選択され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一方で，評価者の厳しさパラメータを既存モデルのものに差し替えたモデルよりも提案モデルの性能が高いことから，提案モデルの最大の特徴である，評価者の時間区分ごとの厳しさパラメータを導入したことの有効性は確認できます．</a:t>
            </a:r>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169275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本研究では，時間区分ごとの評価者の厳しさを推定できる新しい</a:t>
            </a:r>
            <a:r>
              <a:rPr kumimoji="1" lang="en" altLang="ja-JP" sz="1200" b="0" kern="1200" dirty="0">
                <a:solidFill>
                  <a:schemeClr val="tx1"/>
                </a:solidFill>
                <a:effectLst/>
                <a:latin typeface="+mn-lt"/>
                <a:ea typeface="+mn-ea"/>
                <a:cs typeface="+mn-cs"/>
              </a:rPr>
              <a:t>IRT</a:t>
            </a:r>
            <a:r>
              <a:rPr kumimoji="1" lang="ja-JP" altLang="en-US" sz="1200" b="0" kern="1200">
                <a:solidFill>
                  <a:schemeClr val="tx1"/>
                </a:solidFill>
                <a:effectLst/>
                <a:latin typeface="+mn-lt"/>
                <a:ea typeface="+mn-ea"/>
                <a:cs typeface="+mn-cs"/>
              </a:rPr>
              <a:t>モデルを提案しました．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また，シミュレーション実験と実データを用いた実験では，提案モデルが評価者の時間区分ごとの厳しさを考慮した高精度な能力推定が実現できることを従来のモデルとの比較により示しました．</a:t>
            </a: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なお，今回提案したモデルは課題数</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の問題を想定しており，課題ごとの特性を考慮することが出来ていません．</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そのため，今後の課題としては，課題パラメータを追加して課題ごとの特性を考慮したモデルを作ることが挙げられます．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また 提案モデルでは</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が直前の時間区分での厳しさ</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r,t−1 </a:t>
            </a:r>
            <a:r>
              <a:rPr kumimoji="1" lang="ja-JP" altLang="en-US" sz="1200" kern="1200">
                <a:solidFill>
                  <a:schemeClr val="tx1"/>
                </a:solidFill>
                <a:effectLst/>
                <a:latin typeface="+mn-lt"/>
                <a:ea typeface="+mn-ea"/>
                <a:cs typeface="+mn-cs"/>
              </a:rPr>
              <a:t>に依存して決まるように分布を設定</a:t>
            </a:r>
          </a:p>
          <a:p>
            <a:r>
              <a:rPr kumimoji="1" lang="ja-JP" altLang="en-US" sz="1200" kern="1200">
                <a:solidFill>
                  <a:schemeClr val="tx1"/>
                </a:solidFill>
                <a:effectLst/>
                <a:latin typeface="+mn-lt"/>
                <a:ea typeface="+mn-ea"/>
                <a:cs typeface="+mn-cs"/>
              </a:rPr>
              <a:t>している ただし 一般に評価者の厳しさは直前の時間区分から大きくは変動しないと えられるため </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a:t>
            </a:r>
          </a:p>
          <a:p>
            <a:r>
              <a:rPr kumimoji="1" lang="ja-JP" altLang="en-US" sz="1200" kern="1200">
                <a:solidFill>
                  <a:schemeClr val="tx1"/>
                </a:solidFill>
                <a:effectLst/>
                <a:latin typeface="+mn-lt"/>
                <a:ea typeface="+mn-ea"/>
                <a:cs typeface="+mn-cs"/>
              </a:rPr>
              <a:t>分布の標準偏差</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に対しては その推定値が小さくなるような事前分布を採用している</a:t>
            </a: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この問題を解決するために項目反応理論と呼ばれる数理モデルを，評価者の特性を考慮できるように拡張した手法が提案されています．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endParaRPr kumimoji="1" lang="en-US" altLang="ja-JP" dirty="0"/>
          </a:p>
          <a:p>
            <a:pPr marL="0" indent="0">
              <a:buNone/>
            </a:pPr>
            <a:endParaRPr kumimoji="1" lang="en-US" altLang="ja-JP" dirty="0"/>
          </a:p>
          <a:p>
            <a:pPr marL="0" indent="0">
              <a:buNone/>
            </a:pPr>
            <a:r>
              <a:rPr kumimoji="1" lang="ja-JP" altLang="en-US"/>
              <a:t>・入り切らなくなったらカット</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22</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23</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26</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を添え字にもつパラメータをそれぞれ評価者の一貫性，厳しさ，得点別の厳しさを表す評価者パラメータとして，</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を受検者の能力を表す受検者パラメータとして使用しています．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一方で，このモデルは評価者の特性が評価中に変化しないことを仮定していますが，多数の受検者を長時間かけて採点するような場合，評価者の特性が採点の過程で変化する評価者ドリフト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US" sz="1200" b="0" kern="1200">
                <a:solidFill>
                  <a:schemeClr val="tx1"/>
                </a:solidFill>
                <a:effectLst/>
                <a:latin typeface="+mn-lt"/>
                <a:ea typeface="+mn-ea"/>
                <a:cs typeface="+mn-cs"/>
              </a:rPr>
              <a:t>と呼ばれる現象がしばしば生じます．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このモデルは，評価者の厳しさを，初期の厳しさ・厳しさの変化の傾きの</a:t>
            </a:r>
            <a:r>
              <a:rPr kumimoji="1" lang="en-US" altLang="ja-JP" dirty="0"/>
              <a:t>2</a:t>
            </a:r>
            <a:r>
              <a:rPr kumimoji="1" lang="ja-JP" altLang="en-US"/>
              <a:t>つのパラメータを用いて表しています．これにより，評価者ドリフトを考慮した推定を行うことができるとされています．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このモデルでは，一連の採点データを一定の時間区分で分割したデータを用いています．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具体的には，図のように，評価者が採点した順にデータを並べ，データ全体をいくつかの時間区分数に分割し，時間区分を表すインデックスを付与しています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一方で，このモデルの課題は，評価者特性の変化を直線的にしか捉えることができないという点にあります．</a:t>
            </a:r>
            <a:endParaRPr kumimoji="1" lang="en-US" altLang="ja-JP" dirty="0"/>
          </a:p>
          <a:p>
            <a:r>
              <a:rPr kumimoji="1" lang="ja-JP" altLang="en-US"/>
              <a:t>既存モデルの式の中の，厳しさの部分に注目すると，初期値＋傾き</a:t>
            </a:r>
            <a:r>
              <a:rPr kumimoji="1" lang="en-US" altLang="ja-JP" dirty="0"/>
              <a:t>×</a:t>
            </a:r>
            <a:r>
              <a:rPr kumimoji="1" lang="en-US" altLang="ja-JP" dirty="0" err="1"/>
              <a:t>TimeID</a:t>
            </a:r>
            <a:r>
              <a:rPr kumimoji="1" lang="ja-JP" altLang="en-US"/>
              <a:t>という形になっており，一次関数のような，線形変化を表す式になっていることがわかります．</a:t>
            </a:r>
            <a:endParaRPr kumimoji="1" lang="en-US" altLang="ja-JP" dirty="0"/>
          </a:p>
          <a:p>
            <a:r>
              <a:rPr kumimoji="1" lang="ja-JP" altLang="en-US"/>
              <a:t>この課題を解決するため，本研究では時間区分ごとの評価者の厳しさを推定できる新しい項目反応モデルを提案します．</a:t>
            </a:r>
            <a:endParaRPr kumimoji="1" lang="en-US" altLang="ja-JP" dirty="0"/>
          </a:p>
          <a:p>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という，時間区分ごとの評価者の厳しさを表すパラメーたを導入している点です．</a:t>
            </a:r>
            <a:endParaRPr kumimoji="1" lang="en-US" altLang="ja-JP" sz="120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これにより，時間区分ごとの評価者特性の変化を捉えることができ，モデルの性能が改善すると考えられます．</a:t>
            </a:r>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どうやって推定するの</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得点をデータとして，その得点が得られるためのパラメータとして最も確率が高いものを選択する的な</a:t>
            </a:r>
            <a:r>
              <a:rPr kumimoji="1" lang="en-US" altLang="ja-JP"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分布はその制約？考えられるパラメータの幅を狭くすることで収束できるようにしてる的な？</a:t>
            </a:r>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2022/1/31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9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normAutofit fontScale="90000"/>
          </a:bodyPr>
          <a:lstStyle/>
          <a:p>
            <a:pPr lvl="0">
              <a:lnSpc>
                <a:spcPct val="100000"/>
              </a:lnSpc>
              <a:spcBef>
                <a:spcPts val="0"/>
              </a:spcBef>
              <a:defRPr/>
            </a:pPr>
            <a:r>
              <a:rPr lang="ja-JP" altLang="en-US"/>
              <a:t>シミュレーション実験</a:t>
            </a:r>
            <a:br>
              <a:rPr lang="en-US" altLang="ja-JP" dirty="0"/>
            </a:br>
            <a:r>
              <a:rPr lang="en-US" altLang="ja-JP" dirty="0"/>
              <a:t>MCMC</a:t>
            </a:r>
            <a:r>
              <a:rPr lang="ja-JP" altLang="en-US"/>
              <a:t>によるパラメータ推定精度評価</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fontScale="92500"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endParaRPr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1676407190"/>
                  </p:ext>
                </p:extLst>
              </p:nvPr>
            </p:nvGraphicFramePr>
            <p:xfrm>
              <a:off x="1806874"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Choice>
        <mc:Fallback>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1676407190"/>
                  </p:ext>
                </p:extLst>
              </p:nvPr>
            </p:nvGraphicFramePr>
            <p:xfrm>
              <a:off x="1806874" y="1825625"/>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4348"/>
                          </a:stretch>
                        </a:blipFill>
                      </a:tcPr>
                    </a:tc>
                    <a:tc>
                      <a:txBody>
                        <a:bodyPr/>
                        <a:lstStyle/>
                        <a:p>
                          <a:endParaRPr lang="ja-JP"/>
                        </a:p>
                      </a:txBody>
                      <a:tcPr marL="9525" marR="9525" marT="9525" marB="0" anchor="ctr">
                        <a:blipFill>
                          <a:blip r:embed="rId3"/>
                          <a:stretch>
                            <a:fillRect l="-404918" t="-104348" r="-608197" b="-1004348"/>
                          </a:stretch>
                        </a:blipFill>
                      </a:tcPr>
                    </a:tc>
                    <a:tc>
                      <a:txBody>
                        <a:bodyPr/>
                        <a:lstStyle/>
                        <a:p>
                          <a:endParaRPr lang="ja-JP"/>
                        </a:p>
                      </a:txBody>
                      <a:tcPr marL="9525" marR="9525" marT="9525" marB="0" anchor="ctr">
                        <a:blipFill>
                          <a:blip r:embed="rId3"/>
                          <a:stretch>
                            <a:fillRect l="-496774" t="-104348" r="-498387" b="-1004348"/>
                          </a:stretch>
                        </a:blipFill>
                      </a:tcPr>
                    </a:tc>
                    <a:tc>
                      <a:txBody>
                        <a:bodyPr/>
                        <a:lstStyle/>
                        <a:p>
                          <a:endParaRPr lang="ja-JP"/>
                        </a:p>
                      </a:txBody>
                      <a:tcPr marL="9525" marR="9525" marT="9525" marB="0" anchor="ctr">
                        <a:blipFill>
                          <a:blip r:embed="rId3"/>
                          <a:stretch>
                            <a:fillRect l="-606557" t="-104348" r="-406557" b="-1004348"/>
                          </a:stretch>
                        </a:blipFill>
                      </a:tcPr>
                    </a:tc>
                    <a:tc>
                      <a:txBody>
                        <a:bodyPr/>
                        <a:lstStyle/>
                        <a:p>
                          <a:endParaRPr lang="ja-JP"/>
                        </a:p>
                      </a:txBody>
                      <a:tcPr marL="9525" marR="9525" marT="9525" marB="0" anchor="ctr">
                        <a:blipFill>
                          <a:blip r:embed="rId3"/>
                          <a:stretch>
                            <a:fillRect l="-695161" t="-104348" r="-300000" b="-1004348"/>
                          </a:stretch>
                        </a:blipFill>
                      </a:tcPr>
                    </a:tc>
                    <a:tc>
                      <a:txBody>
                        <a:bodyPr/>
                        <a:lstStyle/>
                        <a:p>
                          <a:endParaRPr lang="ja-JP"/>
                        </a:p>
                      </a:txBody>
                      <a:tcPr marL="9525" marR="9525" marT="9525" marB="0" anchor="ctr">
                        <a:blipFill>
                          <a:blip r:embed="rId3"/>
                          <a:stretch>
                            <a:fillRect l="-808197" t="-104348" r="-204918" b="-1004348"/>
                          </a:stretch>
                        </a:blipFill>
                      </a:tcPr>
                    </a:tc>
                    <a:tc>
                      <a:txBody>
                        <a:bodyPr/>
                        <a:lstStyle/>
                        <a:p>
                          <a:endParaRPr lang="ja-JP"/>
                        </a:p>
                      </a:txBody>
                      <a:tcPr marL="9525" marR="9525" marT="9525" marB="0" anchor="ctr">
                        <a:blipFill>
                          <a:blip r:embed="rId3"/>
                          <a:stretch>
                            <a:fillRect l="-893548" t="-104348" r="-101613" b="-1004348"/>
                          </a:stretch>
                        </a:blipFill>
                      </a:tcPr>
                    </a:tc>
                    <a:tc>
                      <a:txBody>
                        <a:bodyPr/>
                        <a:lstStyle/>
                        <a:p>
                          <a:endParaRPr lang="ja-JP"/>
                        </a:p>
                      </a:txBody>
                      <a:tcPr marL="9525" marR="9525" marT="9525" marB="0" anchor="ctr">
                        <a:blipFill>
                          <a:blip r:embed="rId3"/>
                          <a:stretch>
                            <a:fillRect l="-1009836" t="-104348" r="-3279" b="-1004348"/>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134</a:t>
            </a:r>
            <a:r>
              <a:rPr lang="ja-JP" altLang="en-US"/>
              <a:t>名分のエッセイ課題を，</a:t>
            </a:r>
            <a:r>
              <a:rPr lang="en-US" altLang="ja-JP" dirty="0"/>
              <a:t>16</a:t>
            </a:r>
            <a:r>
              <a:rPr lang="ja-JP" altLang="en-US"/>
              <a:t>名の評価者が</a:t>
            </a:r>
            <a:r>
              <a:rPr lang="en-US" altLang="ja-JP" dirty="0"/>
              <a:t>5</a:t>
            </a:r>
            <a:r>
              <a:rPr lang="ja-JP" altLang="en-US"/>
              <a:t>段階得点で</a:t>
            </a:r>
            <a:br>
              <a:rPr lang="en-US" altLang="ja-JP" dirty="0"/>
            </a:br>
            <a:r>
              <a:rPr lang="ja-JP" altLang="en-US"/>
              <a:t>採点したデータを使用する．</a:t>
            </a:r>
          </a:p>
          <a:p>
            <a:endParaRPr lang="en-US" altLang="ja-JP" dirty="0"/>
          </a:p>
          <a:p>
            <a:r>
              <a:rPr lang="ja-JP" altLang="en-US"/>
              <a:t>そのうち</a:t>
            </a:r>
            <a:r>
              <a:rPr lang="en-US" altLang="ja-JP" dirty="0"/>
              <a:t>6</a:t>
            </a:r>
            <a:r>
              <a:rPr lang="ja-JP" altLang="en-US"/>
              <a:t>人の評価者には個別に指示を与え，</a:t>
            </a:r>
            <a:br>
              <a:rPr lang="en-US" altLang="ja-JP" dirty="0"/>
            </a:br>
            <a:r>
              <a:rPr lang="ja-JP" altLang="en-US"/>
              <a:t>人為的に評価者バイアスのあるデータを作成した</a:t>
            </a:r>
            <a:endParaRPr kumimoji="1" lang="ja-JP" altLang="en-US"/>
          </a:p>
        </p:txBody>
      </p:sp>
    </p:spTree>
    <p:extLst>
      <p:ext uri="{BB962C8B-B14F-4D97-AF65-F5344CB8AC3E}">
        <p14:creationId xmlns:p14="http://schemas.microsoft.com/office/powerpoint/2010/main" val="412109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xmlns="">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pic>
        <p:nvPicPr>
          <p:cNvPr id="8" name="図 7">
            <a:extLst>
              <a:ext uri="{FF2B5EF4-FFF2-40B4-BE49-F238E27FC236}">
                <a16:creationId xmlns:a16="http://schemas.microsoft.com/office/drawing/2014/main" id="{8717126C-89F5-944F-9B7B-99DA290C5D04}"/>
              </a:ext>
            </a:extLst>
          </p:cNvPr>
          <p:cNvPicPr>
            <a:picLocks noChangeAspect="1"/>
          </p:cNvPicPr>
          <p:nvPr/>
        </p:nvPicPr>
        <p:blipFill>
          <a:blip r:embed="rId4"/>
          <a:stretch>
            <a:fillRect/>
          </a:stretch>
        </p:blipFill>
        <p:spPr>
          <a:xfrm>
            <a:off x="838200" y="1554677"/>
            <a:ext cx="5098838" cy="4099066"/>
          </a:xfrm>
          <a:prstGeom prst="rect">
            <a:avLst/>
          </a:prstGeom>
        </p:spPr>
      </p:pic>
      <p:sp>
        <p:nvSpPr>
          <p:cNvPr id="10" name="テキスト ボックス 9">
            <a:extLst>
              <a:ext uri="{FF2B5EF4-FFF2-40B4-BE49-F238E27FC236}">
                <a16:creationId xmlns:a16="http://schemas.microsoft.com/office/drawing/2014/main" id="{3E2A1E03-BF36-7B4B-B170-843A1F3AAC23}"/>
              </a:ext>
            </a:extLst>
          </p:cNvPr>
          <p:cNvSpPr txBox="1"/>
          <p:nvPr/>
        </p:nvSpPr>
        <p:spPr>
          <a:xfrm>
            <a:off x="5837664" y="1510462"/>
            <a:ext cx="6099716" cy="383707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評価者</a:t>
            </a:r>
            <a:r>
              <a:rPr lang="en" altLang="ja-JP" b="0" dirty="0">
                <a:solidFill>
                  <a:srgbClr val="333333"/>
                </a:solidFill>
                <a:effectLst/>
                <a:latin typeface="Menlo" panose="020B0609030804020204" pitchFamily="49" charset="0"/>
              </a:rPr>
              <a:t>A</a:t>
            </a: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日ごとにだんだん厳しくなるように採点する</a:t>
            </a:r>
          </a:p>
          <a:p>
            <a:pPr>
              <a:lnSpc>
                <a:spcPct val="150000"/>
              </a:lnSpc>
            </a:pPr>
            <a:r>
              <a:rPr lang="en" altLang="ja-JP" b="0" dirty="0">
                <a:solidFill>
                  <a:srgbClr val="FF0000"/>
                </a:solidFill>
                <a:effectLst/>
                <a:latin typeface="Menlo" panose="020B0609030804020204" pitchFamily="49" charset="0"/>
              </a:rPr>
              <a:t>[</a:t>
            </a:r>
            <a:r>
              <a:rPr lang="ja-JP" altLang="en-US" b="0">
                <a:solidFill>
                  <a:srgbClr val="FF0000"/>
                </a:solidFill>
                <a:effectLst/>
                <a:latin typeface="Menlo" panose="020B0609030804020204" pitchFamily="49" charset="0"/>
              </a:rPr>
              <a:t>評価者</a:t>
            </a:r>
            <a:r>
              <a:rPr lang="en" altLang="ja-JP" b="0" dirty="0">
                <a:solidFill>
                  <a:srgbClr val="FF0000"/>
                </a:solidFill>
                <a:effectLst/>
                <a:latin typeface="Menlo" panose="020B0609030804020204" pitchFamily="49" charset="0"/>
              </a:rPr>
              <a:t>B]</a:t>
            </a:r>
            <a:r>
              <a:rPr lang="ja-JP" altLang="en-US" b="0">
                <a:solidFill>
                  <a:srgbClr val="333333"/>
                </a:solidFill>
                <a:effectLst/>
                <a:latin typeface="Menlo" panose="020B0609030804020204" pitchFamily="49" charset="0"/>
              </a:rPr>
              <a:t>日ごとにだんだん優しくなるように採点する</a:t>
            </a:r>
          </a:p>
          <a:p>
            <a:pPr>
              <a:lnSpc>
                <a:spcPct val="150000"/>
              </a:lnSpc>
            </a:pPr>
            <a:r>
              <a:rPr lang="en" altLang="ja-JP" b="0" dirty="0">
                <a:solidFill>
                  <a:srgbClr val="92D050"/>
                </a:solidFill>
                <a:effectLst/>
                <a:latin typeface="Menlo" panose="020B0609030804020204" pitchFamily="49" charset="0"/>
              </a:rPr>
              <a:t>[</a:t>
            </a:r>
            <a:r>
              <a:rPr lang="ja-JP" altLang="en-US" b="0">
                <a:solidFill>
                  <a:srgbClr val="92D050"/>
                </a:solidFill>
                <a:effectLst/>
                <a:latin typeface="Menlo" panose="020B0609030804020204" pitchFamily="49" charset="0"/>
              </a:rPr>
              <a:t>評価者</a:t>
            </a:r>
            <a:r>
              <a:rPr lang="en" altLang="ja-JP" b="0" dirty="0">
                <a:solidFill>
                  <a:srgbClr val="92D050"/>
                </a:solidFill>
                <a:effectLst/>
                <a:latin typeface="Menlo" panose="020B0609030804020204" pitchFamily="49" charset="0"/>
              </a:rPr>
              <a:t>C]</a:t>
            </a:r>
            <a:r>
              <a:rPr lang="ja-JP" altLang="en-US" b="0">
                <a:solidFill>
                  <a:srgbClr val="333333"/>
                </a:solidFill>
                <a:effectLst/>
                <a:latin typeface="Menlo" panose="020B0609030804020204" pitchFamily="49" charset="0"/>
              </a:rPr>
              <a:t>日によって厳しさを変えて採点する </a:t>
            </a:r>
            <a:endParaRPr lang="en-US" altLang="ja-JP" b="0" dirty="0">
              <a:solidFill>
                <a:srgbClr val="333333"/>
              </a:solidFill>
              <a:effectLst/>
              <a:latin typeface="Menlo" panose="020B0609030804020204" pitchFamily="49" charset="0"/>
            </a:endParaRPr>
          </a:p>
          <a:p>
            <a:pPr>
              <a:lnSpc>
                <a:spcPct val="150000"/>
              </a:lnSpc>
            </a:pPr>
            <a:r>
              <a:rPr lang="en" altLang="ja-JP" b="0" dirty="0">
                <a:solidFill>
                  <a:srgbClr val="0070C0"/>
                </a:solidFill>
                <a:effectLst/>
                <a:latin typeface="Menlo" panose="020B0609030804020204" pitchFamily="49" charset="0"/>
              </a:rPr>
              <a:t>[</a:t>
            </a:r>
            <a:r>
              <a:rPr lang="ja-JP" altLang="en-US" b="0">
                <a:solidFill>
                  <a:srgbClr val="0070C0"/>
                </a:solidFill>
                <a:effectLst/>
                <a:latin typeface="Menlo" panose="020B0609030804020204" pitchFamily="49" charset="0"/>
              </a:rPr>
              <a:t>評価者</a:t>
            </a:r>
            <a:r>
              <a:rPr lang="en" altLang="ja-JP" b="0" dirty="0">
                <a:solidFill>
                  <a:srgbClr val="0070C0"/>
                </a:solidFill>
                <a:effectLst/>
                <a:latin typeface="Menlo" panose="020B0609030804020204" pitchFamily="49" charset="0"/>
              </a:rPr>
              <a:t>D]</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2</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4</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7030A0"/>
                </a:solidFill>
                <a:effectLst/>
                <a:latin typeface="Menlo" panose="020B0609030804020204" pitchFamily="49" charset="0"/>
              </a:rPr>
              <a:t>[</a:t>
            </a:r>
            <a:r>
              <a:rPr lang="ja-JP" altLang="en-US" b="0">
                <a:solidFill>
                  <a:srgbClr val="7030A0"/>
                </a:solidFill>
                <a:effectLst/>
                <a:latin typeface="Menlo" panose="020B0609030804020204" pitchFamily="49" charset="0"/>
              </a:rPr>
              <a:t>評価者</a:t>
            </a:r>
            <a:r>
              <a:rPr lang="en" altLang="ja-JP" b="0" dirty="0">
                <a:solidFill>
                  <a:srgbClr val="7030A0"/>
                </a:solidFill>
                <a:effectLst/>
                <a:latin typeface="Menlo" panose="020B0609030804020204" pitchFamily="49" charset="0"/>
              </a:rPr>
              <a:t>F]</a:t>
            </a:r>
            <a:r>
              <a:rPr lang="ja-JP" altLang="en-US" b="0">
                <a:solidFill>
                  <a:srgbClr val="333333"/>
                </a:solidFill>
                <a:effectLst/>
                <a:latin typeface="Menlo" panose="020B0609030804020204" pitchFamily="49" charset="0"/>
              </a:rPr>
              <a:t>採点基準を用いずに採点する</a:t>
            </a:r>
          </a:p>
        </p:txBody>
      </p:sp>
      <p:sp>
        <p:nvSpPr>
          <p:cNvPr id="4" name="正方形/長方形 3">
            <a:extLst>
              <a:ext uri="{FF2B5EF4-FFF2-40B4-BE49-F238E27FC236}">
                <a16:creationId xmlns:a16="http://schemas.microsoft.com/office/drawing/2014/main" id="{B11008EA-89E6-AA4A-9137-990D69B29E75}"/>
              </a:ext>
            </a:extLst>
          </p:cNvPr>
          <p:cNvSpPr/>
          <p:nvPr/>
        </p:nvSpPr>
        <p:spPr>
          <a:xfrm>
            <a:off x="824940" y="2620537"/>
            <a:ext cx="390543" cy="138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A02AEE9-1B5E-814F-AFD7-83A63ED9DD27}"/>
                  </a:ext>
                </a:extLst>
              </p:cNvPr>
              <p:cNvSpPr txBox="1"/>
              <p:nvPr/>
            </p:nvSpPr>
            <p:spPr>
              <a:xfrm>
                <a:off x="415257" y="3136612"/>
                <a:ext cx="120990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ea typeface="Cambria Math" panose="02040503050406030204" pitchFamily="18" charset="0"/>
                            </a:rPr>
                          </m:ctrlPr>
                        </m:sSubPr>
                        <m:e>
                          <m:r>
                            <a:rPr lang="en-US" altLang="ja-JP" sz="3200" i="1">
                              <a:solidFill>
                                <a:schemeClr val="tx1"/>
                              </a:solidFill>
                              <a:latin typeface="Cambria Math" panose="02040503050406030204" pitchFamily="18" charset="0"/>
                              <a:ea typeface="Cambria Math" panose="02040503050406030204" pitchFamily="18" charset="0"/>
                            </a:rPr>
                            <m:t>𝛽</m:t>
                          </m:r>
                        </m:e>
                        <m:sub>
                          <m:r>
                            <a:rPr lang="en-US" altLang="ja-JP" sz="3200" i="1">
                              <a:solidFill>
                                <a:schemeClr val="tx1"/>
                              </a:solidFill>
                              <a:latin typeface="Cambria Math" panose="02040503050406030204" pitchFamily="18" charset="0"/>
                              <a:ea typeface="Cambria Math" panose="02040503050406030204" pitchFamily="18" charset="0"/>
                            </a:rPr>
                            <m:t>𝑟𝑡</m:t>
                          </m:r>
                        </m:sub>
                      </m:sSub>
                    </m:oMath>
                  </m:oMathPara>
                </a14:m>
                <a:endParaRPr lang="ja-JP" altLang="en-US" sz="3200">
                  <a:solidFill>
                    <a:schemeClr val="tx1"/>
                  </a:solidFill>
                </a:endParaRPr>
              </a:p>
            </p:txBody>
          </p:sp>
        </mc:Choice>
        <mc:Fallback>
          <p:sp>
            <p:nvSpPr>
              <p:cNvPr id="9" name="テキスト ボックス 8">
                <a:extLst>
                  <a:ext uri="{FF2B5EF4-FFF2-40B4-BE49-F238E27FC236}">
                    <a16:creationId xmlns:a16="http://schemas.microsoft.com/office/drawing/2014/main" id="{AA02AEE9-1B5E-814F-AFD7-83A63ED9DD27}"/>
                  </a:ext>
                </a:extLst>
              </p:cNvPr>
              <p:cNvSpPr txBox="1">
                <a:spLocks noRot="1" noChangeAspect="1" noMove="1" noResize="1" noEditPoints="1" noAdjustHandles="1" noChangeArrowheads="1" noChangeShapeType="1" noTextEdit="1"/>
              </p:cNvSpPr>
              <p:nvPr/>
            </p:nvSpPr>
            <p:spPr>
              <a:xfrm>
                <a:off x="415257" y="3136612"/>
                <a:ext cx="1209908" cy="584775"/>
              </a:xfrm>
              <a:prstGeom prst="rect">
                <a:avLst/>
              </a:prstGeom>
              <a:blipFill>
                <a:blip r:embed="rId5"/>
                <a:stretch>
                  <a:fillRect b="-217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099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538910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r>
                  <a:rPr kumimoji="1" lang="en-US" altLang="ja-JP" sz="2400" dirty="0"/>
                  <a:t>	</a:t>
                </a:r>
                <a:r>
                  <a:rPr kumimoji="1" lang="ja-JP" altLang="en-US" sz="2400"/>
                  <a:t>どちらも，値が小さい方が適したモデルであることを示す</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400" b="1"/>
                  <a:t>比較モデル</a:t>
                </a:r>
                <a:endParaRPr kumimoji="1" lang="en-US" altLang="ja-JP" sz="2400" b="1" dirty="0"/>
              </a:p>
              <a:p>
                <a:pPr marL="742950" lvl="1" indent="-285750">
                  <a:buFont typeface="Arial" panose="020B0604020202020204" pitchFamily="34" charset="0"/>
                  <a:buChar char="•"/>
                </a:pPr>
                <a:r>
                  <a:rPr kumimoji="1" lang="ja-JP" altLang="en-US" sz="2400"/>
                  <a:t>比較モデル</a:t>
                </a:r>
                <a:r>
                  <a:rPr kumimoji="1" lang="en-US" altLang="ja-JP" sz="2400" dirty="0"/>
                  <a:t>1</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𝑟𝑘</m:t>
                        </m:r>
                      </m:sub>
                    </m:sSub>
                  </m:oMath>
                </a14:m>
                <a:r>
                  <a:rPr kumimoji="1" lang="ja-JP" altLang="en-US" sz="240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𝑘</m:t>
                        </m:r>
                      </m:sub>
                    </m:sSub>
                  </m:oMath>
                </a14:m>
                <a:r>
                  <a:rPr kumimoji="1" lang="ja-JP" altLang="en-US" sz="240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2</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𝑟𝑡</m:t>
                        </m:r>
                      </m:sub>
                    </m:sSub>
                  </m:oMath>
                </a14:m>
                <a:r>
                  <a:rPr kumimoji="1" lang="ja-JP" altLang="en-US" sz="2400" dirty="0"/>
                  <a:t>を</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ja-JP" altLang="en-US" sz="2400" i="1" dirty="0" smtClean="0">
                            <a:latin typeface="Cambria Math" panose="02040503050406030204" pitchFamily="18" charset="0"/>
                          </a:rPr>
                          <m:t>𝛽</m:t>
                        </m:r>
                      </m:e>
                      <m:sub>
                        <m:r>
                          <a:rPr kumimoji="1" lang="en-US" altLang="ja-JP" sz="2400" b="0" i="1" dirty="0" smtClean="0">
                            <a:latin typeface="Cambria Math" panose="02040503050406030204" pitchFamily="18" charset="0"/>
                          </a:rPr>
                          <m:t>𝑟</m:t>
                        </m:r>
                      </m:sub>
                    </m:sSub>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ea typeface="Cambria Math" panose="02040503050406030204" pitchFamily="18" charset="0"/>
                          </a:rPr>
                        </m:ctrlPr>
                      </m:sSubPr>
                      <m:e>
                        <m:r>
                          <a:rPr kumimoji="1" lang="en-US" altLang="ja-JP" sz="2400" b="0" i="1" dirty="0" smtClean="0">
                            <a:latin typeface="Cambria Math" panose="02040503050406030204" pitchFamily="18" charset="0"/>
                            <a:ea typeface="Cambria Math" panose="02040503050406030204" pitchFamily="18" charset="0"/>
                          </a:rPr>
                          <m:t>𝜋</m:t>
                        </m:r>
                      </m:e>
                      <m:sub>
                        <m:r>
                          <a:rPr kumimoji="1" lang="en-US" altLang="ja-JP" sz="2400" b="0" i="1" dirty="0" smtClean="0">
                            <a:latin typeface="Cambria Math" panose="02040503050406030204" pitchFamily="18" charset="0"/>
                            <a:ea typeface="Cambria Math" panose="02040503050406030204" pitchFamily="18" charset="0"/>
                          </a:rPr>
                          <m:t>𝑟</m:t>
                        </m:r>
                      </m:sub>
                    </m:sSub>
                    <m:r>
                      <a:rPr kumimoji="1" lang="en-US" altLang="ja-JP" sz="2400" b="0" i="1" dirty="0" smtClean="0">
                        <a:latin typeface="Cambria Math" panose="02040503050406030204" pitchFamily="18" charset="0"/>
                        <a:ea typeface="Cambria Math" panose="02040503050406030204" pitchFamily="18" charset="0"/>
                      </a:rPr>
                      <m:t>𝑡</m:t>
                    </m:r>
                  </m:oMath>
                </a14:m>
                <a:r>
                  <a:rPr kumimoji="1" lang="en-US" altLang="ja-JP" sz="2400" dirty="0"/>
                  <a:t>(</a:t>
                </a:r>
                <a:r>
                  <a:rPr kumimoji="1" lang="ja-JP" altLang="en-US" sz="2400"/>
                  <a:t>既存モデルのもの</a:t>
                </a:r>
                <a:r>
                  <a:rPr kumimoji="1" lang="en-US" altLang="ja-JP" sz="2400" dirty="0"/>
                  <a:t>)</a:t>
                </a:r>
                <a:r>
                  <a:rPr kumimoji="1" lang="ja-JP" altLang="en-US" sz="2400" dirty="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3</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𝛼</m:t>
                        </m:r>
                      </m:e>
                      <m:sub>
                        <m:r>
                          <a:rPr kumimoji="1" lang="en-US" altLang="ja-JP" sz="2400" b="0" i="1" smtClean="0">
                            <a:latin typeface="Cambria Math" panose="02040503050406030204" pitchFamily="18" charset="0"/>
                          </a:rPr>
                          <m:t>𝑟</m:t>
                        </m:r>
                      </m:sub>
                    </m:sSub>
                  </m:oMath>
                </a14:m>
                <a:r>
                  <a:rPr kumimoji="1" lang="ja-JP" altLang="en-US" sz="2400" dirty="0"/>
                  <a:t>削除</a:t>
                </a:r>
                <a:endParaRPr kumimoji="1" lang="en-US" altLang="ja-JP" sz="2400" dirty="0"/>
              </a:p>
              <a:p>
                <a:pPr lvl="1"/>
                <a:endParaRPr kumimoji="1" lang="en-US" altLang="ja-JP" sz="2400" dirty="0"/>
              </a:p>
            </p:txBody>
          </p:sp>
        </mc:Choice>
        <mc:Fallback xmlns="">
          <p:sp>
            <p:nvSpPr>
              <p:cNvPr id="6" name="テキスト ボックス 5">
                <a:extLst>
                  <a:ext uri="{FF2B5EF4-FFF2-40B4-BE49-F238E27FC236}">
                    <a16:creationId xmlns:a16="http://schemas.microsoft.com/office/drawing/2014/main" id="{9DA14928-6C79-054A-AEA0-D5DC64935A7D}"/>
                  </a:ext>
                </a:extLst>
              </p:cNvPr>
              <p:cNvSpPr txBox="1">
                <a:spLocks noRot="1" noChangeAspect="1" noMove="1" noResize="1" noEditPoints="1" noAdjustHandles="1" noChangeArrowheads="1" noChangeShapeType="1" noTextEdit="1"/>
              </p:cNvSpPr>
              <p:nvPr/>
            </p:nvSpPr>
            <p:spPr>
              <a:xfrm>
                <a:off x="1147156" y="1612669"/>
                <a:ext cx="9468197" cy="5389104"/>
              </a:xfrm>
              <a:prstGeom prst="rect">
                <a:avLst/>
              </a:prstGeom>
              <a:blipFill>
                <a:blip r:embed="rId3"/>
                <a:stretch>
                  <a:fillRect l="-804" t="-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779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mc:Choice xmlns:a14="http://schemas.microsoft.com/office/drawing/2010/main" Requires="a14">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1875515071"/>
                  </p:ext>
                </p:extLst>
              </p:nvPr>
            </p:nvGraphicFramePr>
            <p:xfrm>
              <a:off x="641131" y="4317420"/>
              <a:ext cx="10983309" cy="1380854"/>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1577797759"/>
                        </a:ext>
                      </a:extLst>
                    </a:gridCol>
                    <a:gridCol w="1347008">
                      <a:extLst>
                        <a:ext uri="{9D8B030D-6E8A-4147-A177-3AD203B41FA5}">
                          <a16:colId xmlns:a16="http://schemas.microsoft.com/office/drawing/2014/main" val="3362389499"/>
                        </a:ext>
                      </a:extLst>
                    </a:gridCol>
                    <a:gridCol w="2471902">
                      <a:extLst>
                        <a:ext uri="{9D8B030D-6E8A-4147-A177-3AD203B41FA5}">
                          <a16:colId xmlns:a16="http://schemas.microsoft.com/office/drawing/2014/main" val="598797701"/>
                        </a:ext>
                      </a:extLst>
                    </a:gridCol>
                    <a:gridCol w="2699187">
                      <a:extLst>
                        <a:ext uri="{9D8B030D-6E8A-4147-A177-3AD203B41FA5}">
                          <a16:colId xmlns:a16="http://schemas.microsoft.com/office/drawing/2014/main" val="2631326619"/>
                        </a:ext>
                      </a:extLst>
                    </a:gridCol>
                    <a:gridCol w="2017986">
                      <a:extLst>
                        <a:ext uri="{9D8B030D-6E8A-4147-A177-3AD203B41FA5}">
                          <a16:colId xmlns:a16="http://schemas.microsoft.com/office/drawing/2014/main" val="2123760642"/>
                        </a:ext>
                      </a:extLst>
                    </a:gridCol>
                    <a:gridCol w="1460937">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pPr algn="ctr"/>
                          <a:r>
                            <a:rPr kumimoji="1" lang="ja-JP" altLang="en-US"/>
                            <a:t>比較モデル</a:t>
                          </a:r>
                          <a:r>
                            <a:rPr kumimoji="1" lang="en-US" altLang="ja-JP" dirty="0"/>
                            <a:t>1</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𝑟𝑘</m:t>
                                  </m:r>
                                </m:sub>
                              </m:sSub>
                            </m:oMath>
                          </a14:m>
                          <a:r>
                            <a:rPr kumimoji="1" lang="ja-JP" altLang="en-US" sz="1800"/>
                            <a:t>を</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𝑘</m:t>
                                  </m:r>
                                </m:sub>
                              </m:sSub>
                            </m:oMath>
                          </a14:m>
                          <a:r>
                            <a:rPr kumimoji="1" lang="ja-JP" altLang="en-US" sz="1800"/>
                            <a:t>に</a:t>
                          </a:r>
                          <a:r>
                            <a:rPr kumimoji="1" lang="ja-JP" altLang="en-US" sz="1800" dirty="0"/>
                            <a:t>変更</a:t>
                          </a:r>
                          <a:endParaRPr kumimoji="1" lang="ja-JP" altLang="en-US"/>
                        </a:p>
                      </a:txBody>
                      <a:tcPr/>
                    </a:tc>
                    <a:tc>
                      <a:txBody>
                        <a:bodyPr/>
                        <a:lstStyle/>
                        <a:p>
                          <a:pPr algn="ctr"/>
                          <a:r>
                            <a:rPr kumimoji="1" lang="ja-JP" altLang="en-US"/>
                            <a:t>比較モデル</a:t>
                          </a:r>
                          <a:r>
                            <a:rPr kumimoji="1" lang="en-US" altLang="ja-JP" dirty="0"/>
                            <a:t>2</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𝛽</m:t>
                                  </m:r>
                                </m:e>
                                <m:sub>
                                  <m:r>
                                    <a:rPr kumimoji="1" lang="en-US" altLang="ja-JP" sz="1800" b="0" i="1" smtClean="0">
                                      <a:latin typeface="Cambria Math" panose="02040503050406030204" pitchFamily="18" charset="0"/>
                                    </a:rPr>
                                    <m:t>𝑟𝑡</m:t>
                                  </m:r>
                                </m:sub>
                              </m:sSub>
                            </m:oMath>
                          </a14:m>
                          <a:r>
                            <a:rPr kumimoji="1" lang="ja-JP" altLang="en-US" sz="1800" dirty="0"/>
                            <a:t>を</a:t>
                          </a:r>
                          <a:r>
                            <a:rPr kumimoji="1" lang="ja-JP" altLang="en-US" sz="1800"/>
                            <a:t>従来の形式に変更</a:t>
                          </a:r>
                          <a:endParaRPr kumimoji="1" lang="ja-JP" altLang="en-US"/>
                        </a:p>
                      </a:txBody>
                      <a:tcPr/>
                    </a:tc>
                    <a:tc>
                      <a:txBody>
                        <a:bodyPr/>
                        <a:lstStyle/>
                        <a:p>
                          <a:pPr algn="ctr"/>
                          <a:r>
                            <a:rPr kumimoji="1" lang="ja-JP" altLang="en-US"/>
                            <a:t>比較モデル</a:t>
                          </a:r>
                          <a:r>
                            <a:rPr kumimoji="1" lang="en-US" altLang="ja-JP" dirty="0"/>
                            <a:t>3</a:t>
                          </a: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𝛼</m:t>
                                  </m:r>
                                </m:e>
                                <m:sub>
                                  <m:r>
                                    <a:rPr kumimoji="1" lang="en-US" altLang="ja-JP" sz="1800" b="0" i="1" smtClean="0">
                                      <a:latin typeface="Cambria Math" panose="02040503050406030204" pitchFamily="18" charset="0"/>
                                    </a:rPr>
                                    <m:t>𝑟</m:t>
                                  </m:r>
                                </m:sub>
                              </m:sSub>
                            </m:oMath>
                          </a14:m>
                          <a:r>
                            <a:rPr kumimoji="1" lang="ja-JP" altLang="en-US" sz="1800"/>
                            <a:t>を削除</a:t>
                          </a:r>
                          <a:endParaRPr kumimoji="1" lang="en-US" altLang="ja-JP" sz="1800" dirty="0"/>
                        </a:p>
                      </a:txBody>
                      <a:tcPr/>
                    </a:tc>
                    <a:tc>
                      <a:txBody>
                        <a:bodyPr/>
                        <a:lstStyle/>
                        <a:p>
                          <a:pPr algn="ctr"/>
                          <a:r>
                            <a:rPr kumimoji="1" lang="ja-JP" altLang="en-US"/>
                            <a:t>提案モデル</a:t>
                          </a:r>
                        </a:p>
                      </a:txBody>
                      <a:tcPr anchor="ct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mc:Choice>
        <mc:Fallback>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1875515071"/>
                  </p:ext>
                </p:extLst>
              </p:nvPr>
            </p:nvGraphicFramePr>
            <p:xfrm>
              <a:off x="641131" y="4317420"/>
              <a:ext cx="10983309" cy="1380854"/>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1577797759"/>
                        </a:ext>
                      </a:extLst>
                    </a:gridCol>
                    <a:gridCol w="1347008">
                      <a:extLst>
                        <a:ext uri="{9D8B030D-6E8A-4147-A177-3AD203B41FA5}">
                          <a16:colId xmlns:a16="http://schemas.microsoft.com/office/drawing/2014/main" val="3362389499"/>
                        </a:ext>
                      </a:extLst>
                    </a:gridCol>
                    <a:gridCol w="2471902">
                      <a:extLst>
                        <a:ext uri="{9D8B030D-6E8A-4147-A177-3AD203B41FA5}">
                          <a16:colId xmlns:a16="http://schemas.microsoft.com/office/drawing/2014/main" val="598797701"/>
                        </a:ext>
                      </a:extLst>
                    </a:gridCol>
                    <a:gridCol w="2699187">
                      <a:extLst>
                        <a:ext uri="{9D8B030D-6E8A-4147-A177-3AD203B41FA5}">
                          <a16:colId xmlns:a16="http://schemas.microsoft.com/office/drawing/2014/main" val="2631326619"/>
                        </a:ext>
                      </a:extLst>
                    </a:gridCol>
                    <a:gridCol w="2017986">
                      <a:extLst>
                        <a:ext uri="{9D8B030D-6E8A-4147-A177-3AD203B41FA5}">
                          <a16:colId xmlns:a16="http://schemas.microsoft.com/office/drawing/2014/main" val="2123760642"/>
                        </a:ext>
                      </a:extLst>
                    </a:gridCol>
                    <a:gridCol w="1460937">
                      <a:extLst>
                        <a:ext uri="{9D8B030D-6E8A-4147-A177-3AD203B41FA5}">
                          <a16:colId xmlns:a16="http://schemas.microsoft.com/office/drawing/2014/main" val="2101399842"/>
                        </a:ext>
                      </a:extLst>
                    </a:gridCol>
                  </a:tblGrid>
                  <a:tr h="640080">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endParaRPr lang="ja-JP"/>
                        </a:p>
                      </a:txBody>
                      <a:tcPr>
                        <a:blipFill>
                          <a:blip r:embed="rId3"/>
                          <a:stretch>
                            <a:fillRect l="-94872" t="-3922" r="-250769" b="-131373"/>
                          </a:stretch>
                        </a:blipFill>
                      </a:tcPr>
                    </a:tc>
                    <a:tc>
                      <a:txBody>
                        <a:bodyPr/>
                        <a:lstStyle/>
                        <a:p>
                          <a:endParaRPr lang="ja-JP"/>
                        </a:p>
                      </a:txBody>
                      <a:tcPr>
                        <a:blipFill>
                          <a:blip r:embed="rId3"/>
                          <a:stretch>
                            <a:fillRect l="-178404" t="-3922" r="-129577" b="-131373"/>
                          </a:stretch>
                        </a:blipFill>
                      </a:tcPr>
                    </a:tc>
                    <a:tc>
                      <a:txBody>
                        <a:bodyPr/>
                        <a:lstStyle/>
                        <a:p>
                          <a:endParaRPr lang="ja-JP"/>
                        </a:p>
                      </a:txBody>
                      <a:tcPr>
                        <a:blipFill>
                          <a:blip r:embed="rId3"/>
                          <a:stretch>
                            <a:fillRect l="-372956" t="-3922" r="-73585" b="-131373"/>
                          </a:stretch>
                        </a:blipFill>
                      </a:tcPr>
                    </a:tc>
                    <a:tc>
                      <a:txBody>
                        <a:bodyPr/>
                        <a:lstStyle/>
                        <a:p>
                          <a:pPr algn="ctr"/>
                          <a:r>
                            <a:rPr kumimoji="1" lang="ja-JP" altLang="en-US"/>
                            <a:t>提案モデル</a:t>
                          </a:r>
                        </a:p>
                      </a:txBody>
                      <a:tcPr anchor="ct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667552264"/>
                  </p:ext>
                </p:extLst>
              </p:nvPr>
            </p:nvGraphicFramePr>
            <p:xfrm>
              <a:off x="641131" y="2149009"/>
              <a:ext cx="10983309" cy="1371600"/>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588760288"/>
                        </a:ext>
                      </a:extLst>
                    </a:gridCol>
                    <a:gridCol w="1368028">
                      <a:extLst>
                        <a:ext uri="{9D8B030D-6E8A-4147-A177-3AD203B41FA5}">
                          <a16:colId xmlns:a16="http://schemas.microsoft.com/office/drawing/2014/main" val="495979636"/>
                        </a:ext>
                      </a:extLst>
                    </a:gridCol>
                    <a:gridCol w="2450882">
                      <a:extLst>
                        <a:ext uri="{9D8B030D-6E8A-4147-A177-3AD203B41FA5}">
                          <a16:colId xmlns:a16="http://schemas.microsoft.com/office/drawing/2014/main" val="3441212389"/>
                        </a:ext>
                      </a:extLst>
                    </a:gridCol>
                    <a:gridCol w="2646636">
                      <a:extLst>
                        <a:ext uri="{9D8B030D-6E8A-4147-A177-3AD203B41FA5}">
                          <a16:colId xmlns:a16="http://schemas.microsoft.com/office/drawing/2014/main" val="2099251256"/>
                        </a:ext>
                      </a:extLst>
                    </a:gridCol>
                    <a:gridCol w="2028496">
                      <a:extLst>
                        <a:ext uri="{9D8B030D-6E8A-4147-A177-3AD203B41FA5}">
                          <a16:colId xmlns:a16="http://schemas.microsoft.com/office/drawing/2014/main" val="3097509011"/>
                        </a:ext>
                      </a:extLst>
                    </a:gridCol>
                    <a:gridCol w="1502978">
                      <a:extLst>
                        <a:ext uri="{9D8B030D-6E8A-4147-A177-3AD203B41FA5}">
                          <a16:colId xmlns:a16="http://schemas.microsoft.com/office/drawing/2014/main" val="2559676314"/>
                        </a:ext>
                      </a:extLst>
                    </a:gridCol>
                  </a:tblGrid>
                  <a:tr h="304562">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pPr algn="ctr"/>
                          <a:r>
                            <a:rPr kumimoji="1" lang="ja-JP" altLang="en-US"/>
                            <a:t>比較モデル</a:t>
                          </a:r>
                          <a:r>
                            <a:rPr kumimoji="1" lang="en-US" altLang="ja-JP" dirty="0"/>
                            <a:t>1</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𝑟𝑘</m:t>
                                  </m:r>
                                </m:sub>
                              </m:sSub>
                            </m:oMath>
                          </a14:m>
                          <a:r>
                            <a:rPr kumimoji="1" lang="ja-JP" altLang="en-US" sz="1800"/>
                            <a:t>を</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𝑑</m:t>
                                  </m:r>
                                </m:e>
                                <m:sub>
                                  <m:r>
                                    <a:rPr kumimoji="1" lang="en-US" altLang="ja-JP" sz="1800" b="0" i="1" smtClean="0">
                                      <a:latin typeface="Cambria Math" panose="02040503050406030204" pitchFamily="18" charset="0"/>
                                    </a:rPr>
                                    <m:t>𝑘</m:t>
                                  </m:r>
                                </m:sub>
                              </m:sSub>
                            </m:oMath>
                          </a14:m>
                          <a:r>
                            <a:rPr kumimoji="1" lang="ja-JP" altLang="en-US" sz="1800"/>
                            <a:t>に</a:t>
                          </a:r>
                          <a:r>
                            <a:rPr kumimoji="1" lang="ja-JP" altLang="en-US" sz="1800" dirty="0"/>
                            <a:t>変更</a:t>
                          </a:r>
                          <a:endParaRPr kumimoji="1" lang="ja-JP" altLang="en-US"/>
                        </a:p>
                      </a:txBody>
                      <a:tcPr/>
                    </a:tc>
                    <a:tc>
                      <a:txBody>
                        <a:bodyPr/>
                        <a:lstStyle/>
                        <a:p>
                          <a:pPr algn="ctr"/>
                          <a:r>
                            <a:rPr kumimoji="1" lang="ja-JP" altLang="en-US"/>
                            <a:t>比較モデル</a:t>
                          </a:r>
                          <a:r>
                            <a:rPr kumimoji="1" lang="en-US" altLang="ja-JP" dirty="0"/>
                            <a:t>2</a:t>
                          </a:r>
                        </a:p>
                        <a:p>
                          <a:pPr algn="ct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𝛽</m:t>
                                  </m:r>
                                </m:e>
                                <m:sub>
                                  <m:r>
                                    <a:rPr kumimoji="1" lang="en-US" altLang="ja-JP" sz="1800" b="0" i="1" smtClean="0">
                                      <a:latin typeface="Cambria Math" panose="02040503050406030204" pitchFamily="18" charset="0"/>
                                    </a:rPr>
                                    <m:t>𝑟𝑡</m:t>
                                  </m:r>
                                </m:sub>
                              </m:sSub>
                            </m:oMath>
                          </a14:m>
                          <a:r>
                            <a:rPr kumimoji="1" lang="ja-JP" altLang="en-US" sz="1800" dirty="0"/>
                            <a:t>を</a:t>
                          </a:r>
                          <a:r>
                            <a:rPr kumimoji="1" lang="ja-JP" altLang="en-US" sz="1800"/>
                            <a:t>従来の形式に変更</a:t>
                          </a:r>
                          <a:endParaRPr kumimoji="1" lang="ja-JP" altLang="en-US"/>
                        </a:p>
                      </a:txBody>
                      <a:tcPr/>
                    </a:tc>
                    <a:tc>
                      <a:txBody>
                        <a:bodyPr/>
                        <a:lstStyle/>
                        <a:p>
                          <a:pPr algn="ctr"/>
                          <a:r>
                            <a:rPr kumimoji="1" lang="ja-JP" altLang="en-US"/>
                            <a:t>比較モデル</a:t>
                          </a:r>
                          <a:r>
                            <a:rPr kumimoji="1" lang="en-US" altLang="ja-JP" dirty="0"/>
                            <a:t>3</a:t>
                          </a:r>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1800" b="0" i="1" smtClean="0">
                                      <a:latin typeface="Cambria Math" panose="02040503050406030204" pitchFamily="18" charset="0"/>
                                    </a:rPr>
                                  </m:ctrlPr>
                                </m:sSubPr>
                                <m:e>
                                  <m:r>
                                    <a:rPr kumimoji="1" lang="ja-JP" altLang="en-US" sz="1800" i="1" smtClean="0">
                                      <a:latin typeface="Cambria Math" panose="02040503050406030204" pitchFamily="18" charset="0"/>
                                    </a:rPr>
                                    <m:t>𝛼</m:t>
                                  </m:r>
                                </m:e>
                                <m:sub>
                                  <m:r>
                                    <a:rPr kumimoji="1" lang="en-US" altLang="ja-JP" sz="1800" b="0" i="1" smtClean="0">
                                      <a:latin typeface="Cambria Math" panose="02040503050406030204" pitchFamily="18" charset="0"/>
                                    </a:rPr>
                                    <m:t>𝑟</m:t>
                                  </m:r>
                                </m:sub>
                              </m:sSub>
                            </m:oMath>
                          </a14:m>
                          <a:r>
                            <a:rPr kumimoji="1" lang="ja-JP" altLang="en-US" sz="1800"/>
                            <a:t>を削除</a:t>
                          </a:r>
                          <a:endParaRPr kumimoji="1" lang="en-US" altLang="ja-JP" sz="1800" dirty="0"/>
                        </a:p>
                      </a:txBody>
                      <a:tcPr/>
                    </a:tc>
                    <a:tc>
                      <a:txBody>
                        <a:bodyPr/>
                        <a:lstStyle/>
                        <a:p>
                          <a:pPr algn="ctr"/>
                          <a:r>
                            <a:rPr kumimoji="1" lang="ja-JP" altLang="en-US"/>
                            <a:t>提案モデル</a:t>
                          </a:r>
                        </a:p>
                      </a:txBody>
                      <a:tcPr anchor="ctr"/>
                    </a:tc>
                    <a:extLst>
                      <a:ext uri="{0D108BD9-81ED-4DB2-BD59-A6C34878D82A}">
                        <a16:rowId xmlns:a16="http://schemas.microsoft.com/office/drawing/2014/main" val="1769414338"/>
                      </a:ext>
                    </a:extLst>
                  </a:tr>
                  <a:tr h="258119">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04562">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mc:Choice>
        <mc:Fallback>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3667552264"/>
                  </p:ext>
                </p:extLst>
              </p:nvPr>
            </p:nvGraphicFramePr>
            <p:xfrm>
              <a:off x="641131" y="2149009"/>
              <a:ext cx="10983309" cy="1371600"/>
            </p:xfrm>
            <a:graphic>
              <a:graphicData uri="http://schemas.openxmlformats.org/drawingml/2006/table">
                <a:tbl>
                  <a:tblPr firstRow="1" bandRow="1">
                    <a:tableStyleId>{5C22544A-7EE6-4342-B048-85BDC9FD1C3A}</a:tableStyleId>
                  </a:tblPr>
                  <a:tblGrid>
                    <a:gridCol w="986289">
                      <a:extLst>
                        <a:ext uri="{9D8B030D-6E8A-4147-A177-3AD203B41FA5}">
                          <a16:colId xmlns:a16="http://schemas.microsoft.com/office/drawing/2014/main" val="588760288"/>
                        </a:ext>
                      </a:extLst>
                    </a:gridCol>
                    <a:gridCol w="1368028">
                      <a:extLst>
                        <a:ext uri="{9D8B030D-6E8A-4147-A177-3AD203B41FA5}">
                          <a16:colId xmlns:a16="http://schemas.microsoft.com/office/drawing/2014/main" val="495979636"/>
                        </a:ext>
                      </a:extLst>
                    </a:gridCol>
                    <a:gridCol w="2450882">
                      <a:extLst>
                        <a:ext uri="{9D8B030D-6E8A-4147-A177-3AD203B41FA5}">
                          <a16:colId xmlns:a16="http://schemas.microsoft.com/office/drawing/2014/main" val="3441212389"/>
                        </a:ext>
                      </a:extLst>
                    </a:gridCol>
                    <a:gridCol w="2646636">
                      <a:extLst>
                        <a:ext uri="{9D8B030D-6E8A-4147-A177-3AD203B41FA5}">
                          <a16:colId xmlns:a16="http://schemas.microsoft.com/office/drawing/2014/main" val="2099251256"/>
                        </a:ext>
                      </a:extLst>
                    </a:gridCol>
                    <a:gridCol w="2028496">
                      <a:extLst>
                        <a:ext uri="{9D8B030D-6E8A-4147-A177-3AD203B41FA5}">
                          <a16:colId xmlns:a16="http://schemas.microsoft.com/office/drawing/2014/main" val="3097509011"/>
                        </a:ext>
                      </a:extLst>
                    </a:gridCol>
                    <a:gridCol w="1502978">
                      <a:extLst>
                        <a:ext uri="{9D8B030D-6E8A-4147-A177-3AD203B41FA5}">
                          <a16:colId xmlns:a16="http://schemas.microsoft.com/office/drawing/2014/main" val="2559676314"/>
                        </a:ext>
                      </a:extLst>
                    </a:gridCol>
                  </a:tblGrid>
                  <a:tr h="640080">
                    <a:tc>
                      <a:txBody>
                        <a:bodyPr/>
                        <a:lstStyle/>
                        <a:p>
                          <a:pPr algn="ctr"/>
                          <a:endParaRPr kumimoji="1" lang="ja-JP" altLang="en-US"/>
                        </a:p>
                      </a:txBody>
                      <a:tcPr/>
                    </a:tc>
                    <a:tc>
                      <a:txBody>
                        <a:bodyPr/>
                        <a:lstStyle/>
                        <a:p>
                          <a:pPr algn="ctr"/>
                          <a:r>
                            <a:rPr kumimoji="1" lang="ja-JP" altLang="en-US"/>
                            <a:t>既存モデル</a:t>
                          </a:r>
                        </a:p>
                      </a:txBody>
                      <a:tcPr anchor="ctr"/>
                    </a:tc>
                    <a:tc>
                      <a:txBody>
                        <a:bodyPr/>
                        <a:lstStyle/>
                        <a:p>
                          <a:endParaRPr lang="ja-JP"/>
                        </a:p>
                      </a:txBody>
                      <a:tcPr>
                        <a:blipFill>
                          <a:blip r:embed="rId4"/>
                          <a:stretch>
                            <a:fillRect l="-96891" t="-3922" r="-253368" b="-129412"/>
                          </a:stretch>
                        </a:blipFill>
                      </a:tcPr>
                    </a:tc>
                    <a:tc>
                      <a:txBody>
                        <a:bodyPr/>
                        <a:lstStyle/>
                        <a:p>
                          <a:endParaRPr lang="ja-JP"/>
                        </a:p>
                      </a:txBody>
                      <a:tcPr>
                        <a:blipFill>
                          <a:blip r:embed="rId4"/>
                          <a:stretch>
                            <a:fillRect l="-181818" t="-3922" r="-133971" b="-129412"/>
                          </a:stretch>
                        </a:blipFill>
                      </a:tcPr>
                    </a:tc>
                    <a:tc>
                      <a:txBody>
                        <a:bodyPr/>
                        <a:lstStyle/>
                        <a:p>
                          <a:endParaRPr lang="ja-JP"/>
                        </a:p>
                      </a:txBody>
                      <a:tcPr>
                        <a:blipFill>
                          <a:blip r:embed="rId4"/>
                          <a:stretch>
                            <a:fillRect l="-370440" t="-3922" r="-76101" b="-129412"/>
                          </a:stretch>
                        </a:blipFill>
                      </a:tcPr>
                    </a:tc>
                    <a:tc>
                      <a:txBody>
                        <a:bodyPr/>
                        <a:lstStyle/>
                        <a:p>
                          <a:pPr algn="ctr"/>
                          <a:r>
                            <a:rPr kumimoji="1" lang="ja-JP" altLang="en-US"/>
                            <a:t>提案モデル</a:t>
                          </a:r>
                        </a:p>
                      </a:txBody>
                      <a:tcPr anchor="ctr"/>
                    </a:tc>
                    <a:extLst>
                      <a:ext uri="{0D108BD9-81ED-4DB2-BD59-A6C34878D82A}">
                        <a16:rowId xmlns:a16="http://schemas.microsoft.com/office/drawing/2014/main" val="1769414338"/>
                      </a:ext>
                    </a:extLst>
                  </a:tr>
                  <a:tr h="365760">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65760">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mc:Fallback>
      </mc:AlternateContent>
      <p:sp>
        <p:nvSpPr>
          <p:cNvPr id="9" name="テキスト ボックス 8">
            <a:extLst>
              <a:ext uri="{FF2B5EF4-FFF2-40B4-BE49-F238E27FC236}">
                <a16:creationId xmlns:a16="http://schemas.microsoft.com/office/drawing/2014/main" id="{0F75E8B7-5D67-0F48-89BB-B7B67CE7031C}"/>
              </a:ext>
            </a:extLst>
          </p:cNvPr>
          <p:cNvSpPr txBox="1"/>
          <p:nvPr/>
        </p:nvSpPr>
        <p:spPr>
          <a:xfrm>
            <a:off x="5086814" y="1690688"/>
            <a:ext cx="2018371" cy="369332"/>
          </a:xfrm>
          <a:prstGeom prst="rect">
            <a:avLst/>
          </a:prstGeom>
          <a:noFill/>
        </p:spPr>
        <p:txBody>
          <a:bodyPr wrap="square" rtlCol="0">
            <a:spAutoFit/>
          </a:bodyPr>
          <a:lstStyle/>
          <a:p>
            <a:r>
              <a:rPr kumimoji="1" lang="ja-JP" altLang="en-US"/>
              <a:t>全評価者のデータ</a:t>
            </a:r>
          </a:p>
        </p:txBody>
      </p:sp>
      <p:sp>
        <p:nvSpPr>
          <p:cNvPr id="10" name="テキスト ボックス 9">
            <a:extLst>
              <a:ext uri="{FF2B5EF4-FFF2-40B4-BE49-F238E27FC236}">
                <a16:creationId xmlns:a16="http://schemas.microsoft.com/office/drawing/2014/main" id="{3ACF93FE-0228-534C-BA85-4876351BDBF7}"/>
              </a:ext>
            </a:extLst>
          </p:cNvPr>
          <p:cNvSpPr txBox="1"/>
          <p:nvPr/>
        </p:nvSpPr>
        <p:spPr>
          <a:xfrm>
            <a:off x="4162191" y="3948088"/>
            <a:ext cx="3867616" cy="369332"/>
          </a:xfrm>
          <a:prstGeom prst="rect">
            <a:avLst/>
          </a:prstGeom>
          <a:noFill/>
        </p:spPr>
        <p:txBody>
          <a:bodyPr wrap="square" rtlCol="0">
            <a:spAutoFit/>
          </a:bodyPr>
          <a:lstStyle/>
          <a:p>
            <a:r>
              <a:rPr kumimoji="1" lang="ja-JP" altLang="en-US"/>
              <a:t>指示を与えた評価者を除いたデータ</a:t>
            </a:r>
          </a:p>
        </p:txBody>
      </p:sp>
    </p:spTree>
    <p:extLst>
      <p:ext uri="{BB962C8B-B14F-4D97-AF65-F5344CB8AC3E}">
        <p14:creationId xmlns:p14="http://schemas.microsoft.com/office/powerpoint/2010/main" val="66156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pPr marL="0" indent="0">
              <a:buNone/>
            </a:pPr>
            <a:endParaRPr lang="en-US" altLang="ja-JP" dirty="0"/>
          </a:p>
          <a:p>
            <a:r>
              <a:rPr lang="ja-JP" altLang="en-US"/>
              <a:t>本研究では，時間区分ごとの評価者の厳しさを推定できる新しい</a:t>
            </a:r>
            <a:r>
              <a:rPr lang="en" altLang="ja-JP" dirty="0"/>
              <a:t>IRT</a:t>
            </a:r>
            <a:r>
              <a:rPr lang="ja-JP" altLang="en-US"/>
              <a:t>モデルを提案した．</a:t>
            </a:r>
          </a:p>
          <a:p>
            <a:r>
              <a:rPr lang="ja-JP" altLang="en-US"/>
              <a:t>実験により，提案モデルが評価者の時間区分ごとの厳しさを考慮した高精度な能力推定が実現できることを示した．</a:t>
            </a:r>
          </a:p>
          <a:p>
            <a:endParaRPr lang="en-US" altLang="ja-JP" dirty="0"/>
          </a:p>
          <a:p>
            <a:r>
              <a:rPr lang="ja-JP" altLang="en-US"/>
              <a:t>今後は，課題の特性も考慮できるように拡張を行う．</a:t>
            </a:r>
          </a:p>
          <a:p>
            <a:endParaRPr lang="ja-JP" altLang="en-US"/>
          </a:p>
        </p:txBody>
      </p:sp>
    </p:spTree>
    <p:extLst>
      <p:ext uri="{BB962C8B-B14F-4D97-AF65-F5344CB8AC3E}">
        <p14:creationId xmlns:p14="http://schemas.microsoft.com/office/powerpoint/2010/main" val="15443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と呼ばれる数理モデルを評価者の特性を考慮できるように拡張した手法が提案されている．</a:t>
            </a:r>
            <a:endParaRPr lang="en-US" altLang="ja-JP" dirty="0"/>
          </a:p>
          <a:p>
            <a:pPr marL="0" indent="0">
              <a:lnSpc>
                <a:spcPct val="120000"/>
              </a:lnSpc>
              <a:buNone/>
            </a:pPr>
            <a:endParaRPr lang="ja-JP" altLang="en-US"/>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Cambria Math" panose="02040503050406030204" pitchFamily="18" charset="0"/>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Cambria Math" panose="02040503050406030204" pitchFamily="18" charset="0"/>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xmlns="">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xmlns="">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xmlns="">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pic>
        <p:nvPicPr>
          <p:cNvPr id="11" name="図 10">
            <a:extLst>
              <a:ext uri="{FF2B5EF4-FFF2-40B4-BE49-F238E27FC236}">
                <a16:creationId xmlns:a16="http://schemas.microsoft.com/office/drawing/2014/main" id="{4E5520C5-A6DE-B94D-B920-E37EA874783C}"/>
              </a:ext>
            </a:extLst>
          </p:cNvPr>
          <p:cNvPicPr>
            <a:picLocks noChangeAspect="1"/>
          </p:cNvPicPr>
          <p:nvPr/>
        </p:nvPicPr>
        <p:blipFill>
          <a:blip r:embed="rId5"/>
          <a:stretch>
            <a:fillRect/>
          </a:stretch>
        </p:blipFill>
        <p:spPr>
          <a:xfrm>
            <a:off x="5717633" y="681037"/>
            <a:ext cx="5177109" cy="4495152"/>
          </a:xfrm>
          <a:prstGeom prst="rect">
            <a:avLst/>
          </a:prstGeom>
        </p:spPr>
      </p:pic>
    </p:spTree>
    <p:extLst>
      <p:ext uri="{BB962C8B-B14F-4D97-AF65-F5344CB8AC3E}">
        <p14:creationId xmlns:p14="http://schemas.microsoft.com/office/powerpoint/2010/main" val="406977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465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a:off x="8362605" y="3273627"/>
            <a:ext cx="0" cy="55853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しかし，多数の受検者を長時間かけて採点するような場合，採点の進行に伴い，評価者の特性が変化してしまう問題が発生する．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𝜋</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𝜋</m:t>
                                      </m:r>
                                    </m:e>
                                    <m:sub>
                                      <m:r>
                                        <a:rPr lang="en-US" altLang="ja-JP" i="1">
                                          <a:solidFill>
                                            <a:srgbClr val="FF0000"/>
                                          </a:solidFill>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4960670" y="2609301"/>
            <a:ext cx="407181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855084"/>
              <a:ext cx="211136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7211916" y="2882484"/>
              <a:ext cx="2065167"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5957680" y="3464191"/>
            <a:ext cx="788808" cy="537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flipH="1">
            <a:off x="7591739" y="3491591"/>
            <a:ext cx="407402" cy="60322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正方形/長方形 25">
                <a:extLst>
                  <a:ext uri="{FF2B5EF4-FFF2-40B4-BE49-F238E27FC236}">
                    <a16:creationId xmlns:a16="http://schemas.microsoft.com/office/drawing/2014/main" id="{6E25F03E-928A-0D40-981D-FAFFFBB4388F}"/>
                  </a:ext>
                </a:extLst>
              </p:cNvPr>
              <p:cNvSpPr/>
              <p:nvPr/>
            </p:nvSpPr>
            <p:spPr>
              <a:xfrm>
                <a:off x="5342325" y="5333891"/>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342325" y="5333891"/>
                <a:ext cx="2414835" cy="471899"/>
              </a:xfrm>
              <a:prstGeom prst="rect">
                <a:avLst/>
              </a:prstGeom>
              <a:blipFill>
                <a:blip r:embed="rId5"/>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468688" y="5098600"/>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en-US" altLang="ja-JP" dirty="0" err="1"/>
                <a:t>TimeID</a:t>
              </a:r>
              <a:r>
                <a:rPr kumimoji="1" lang="en-US" altLang="ja-JP" dirty="0"/>
                <a:t>=1                             </a:t>
              </a:r>
              <a:r>
                <a:rPr kumimoji="1" lang="en-US" altLang="ja-JP" dirty="0" err="1"/>
                <a:t>TimeID</a:t>
              </a:r>
              <a:r>
                <a:rPr kumimoji="1" lang="en-US" altLang="ja-JP" dirty="0"/>
                <a:t>=2                               </a:t>
              </a:r>
              <a:r>
                <a:rPr kumimoji="1" lang="en-US" altLang="ja-JP" dirty="0" err="1"/>
                <a:t>TimeID</a:t>
              </a:r>
              <a:r>
                <a:rPr kumimoji="1" lang="en-US" altLang="ja-JP" dirty="0"/>
                <a:t>=3</a:t>
              </a:r>
              <a:endParaRPr kumimoji="1" lang="ja-JP" altLang="en-US"/>
            </a:p>
          </p:txBody>
        </p:sp>
      </p:gr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評価者特性の変化を直線的にしか捉えることができない</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a:t>時間区分ごとの評価者の厳しさをより柔軟に推定できる新しい項目反応モデルを提案する</a:t>
            </a:r>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4001294"/>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5FF0EAF-C18E-9A4E-A649-A6F65197C16B}"/>
                  </a:ext>
                </a:extLst>
              </p:cNvPr>
              <p:cNvSpPr txBox="1"/>
              <p:nvPr/>
            </p:nvSpPr>
            <p:spPr>
              <a:xfrm>
                <a:off x="3044455" y="2544537"/>
                <a:ext cx="6103088" cy="624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𝜃</m:t>
                          </m:r>
                        </m:e>
                        <m:sub>
                          <m:r>
                            <a:rPr lang="en-US" altLang="ja-JP" sz="3200" i="1">
                              <a:latin typeface="Cambria Math" panose="02040503050406030204" pitchFamily="18" charset="0"/>
                              <a:ea typeface="Cambria Math" panose="02040503050406030204" pitchFamily="18" charset="0"/>
                            </a:rPr>
                            <m:t>𝑗</m:t>
                          </m:r>
                        </m:sub>
                      </m:sSub>
                      <m:r>
                        <a:rPr lang="en-US" altLang="ja-JP" sz="3200" i="1">
                          <a:latin typeface="Cambria Math" panose="02040503050406030204" pitchFamily="18" charset="0"/>
                          <a:ea typeface="Cambria Math" panose="02040503050406030204" pitchFamily="18" charset="0"/>
                        </a:rPr>
                        <m:t>−</m:t>
                      </m:r>
                      <m:sSub>
                        <m:sSubPr>
                          <m:ctrlPr>
                            <a:rPr lang="en-US" altLang="ja-JP" sz="3200" i="1" smtClean="0">
                              <a:solidFill>
                                <a:srgbClr val="FF0000"/>
                              </a:solidFill>
                              <a:latin typeface="Cambria Math" panose="02040503050406030204" pitchFamily="18" charset="0"/>
                              <a:ea typeface="Cambria Math" panose="02040503050406030204" pitchFamily="18" charset="0"/>
                            </a:rPr>
                          </m:ctrlPr>
                        </m:sSubPr>
                        <m:e>
                          <m:r>
                            <a:rPr lang="en-US" altLang="ja-JP" sz="3200" i="1">
                              <a:solidFill>
                                <a:srgbClr val="FF0000"/>
                              </a:solidFill>
                              <a:latin typeface="Cambria Math" panose="02040503050406030204" pitchFamily="18" charset="0"/>
                              <a:ea typeface="Cambria Math" panose="02040503050406030204" pitchFamily="18" charset="0"/>
                            </a:rPr>
                            <m:t>𝛽</m:t>
                          </m:r>
                        </m:e>
                        <m:sub>
                          <m:r>
                            <a:rPr lang="en-US" altLang="ja-JP" sz="3200" i="1">
                              <a:solidFill>
                                <a:srgbClr val="FF0000"/>
                              </a:solidFill>
                              <a:latin typeface="Cambria Math" panose="02040503050406030204" pitchFamily="18" charset="0"/>
                              <a:ea typeface="Cambria Math" panose="02040503050406030204" pitchFamily="18" charset="0"/>
                            </a:rPr>
                            <m:t>𝑟</m:t>
                          </m:r>
                        </m:sub>
                      </m:sSub>
                      <m:r>
                        <a:rPr lang="en-US" altLang="ja-JP" sz="3200" i="1">
                          <a:solidFill>
                            <a:srgbClr val="FF0000"/>
                          </a:solidFill>
                          <a:latin typeface="Cambria Math" panose="02040503050406030204" pitchFamily="18" charset="0"/>
                          <a:ea typeface="Cambria Math" panose="02040503050406030204" pitchFamily="18" charset="0"/>
                        </a:rPr>
                        <m:t>−</m:t>
                      </m:r>
                      <m:sSub>
                        <m:sSubPr>
                          <m:ctrlPr>
                            <a:rPr lang="en-US" altLang="ja-JP" sz="3200" i="1">
                              <a:solidFill>
                                <a:srgbClr val="FF0000"/>
                              </a:solidFill>
                              <a:latin typeface="Cambria Math" panose="02040503050406030204" pitchFamily="18" charset="0"/>
                              <a:ea typeface="Cambria Math" panose="02040503050406030204" pitchFamily="18" charset="0"/>
                            </a:rPr>
                          </m:ctrlPr>
                        </m:sSubPr>
                        <m:e>
                          <m:r>
                            <a:rPr lang="en-US" altLang="ja-JP" sz="3200" i="1">
                              <a:solidFill>
                                <a:srgbClr val="FF0000"/>
                              </a:solidFill>
                              <a:latin typeface="Cambria Math" panose="02040503050406030204" pitchFamily="18" charset="0"/>
                              <a:ea typeface="Cambria Math" panose="02040503050406030204" pitchFamily="18" charset="0"/>
                            </a:rPr>
                            <m:t>𝜋</m:t>
                          </m:r>
                        </m:e>
                        <m:sub>
                          <m:r>
                            <a:rPr lang="en-US" altLang="ja-JP" sz="3200" i="1">
                              <a:solidFill>
                                <a:srgbClr val="FF0000"/>
                              </a:solidFill>
                              <a:latin typeface="Cambria Math" panose="02040503050406030204" pitchFamily="18" charset="0"/>
                              <a:ea typeface="Cambria Math" panose="02040503050406030204" pitchFamily="18" charset="0"/>
                            </a:rPr>
                            <m:t>𝑟</m:t>
                          </m:r>
                        </m:sub>
                      </m:sSub>
                      <m:r>
                        <a:rPr lang="en-US" altLang="ja-JP" sz="3200" b="0" i="1" smtClean="0">
                          <a:solidFill>
                            <a:srgbClr val="FF0000"/>
                          </a:solidFill>
                          <a:latin typeface="Cambria Math" panose="02040503050406030204" pitchFamily="18" charset="0"/>
                          <a:ea typeface="Cambria Math" panose="02040503050406030204" pitchFamily="18" charset="0"/>
                        </a:rPr>
                        <m:t>𝑡</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𝑑</m:t>
                          </m:r>
                        </m:e>
                        <m:sub>
                          <m:r>
                            <a:rPr lang="en-US" altLang="ja-JP" sz="3200" b="0" i="1" smtClean="0">
                              <a:latin typeface="Cambria Math" panose="02040503050406030204" pitchFamily="18" charset="0"/>
                              <a:ea typeface="Cambria Math" panose="02040503050406030204" pitchFamily="18" charset="0"/>
                            </a:rPr>
                            <m:t>𝑚</m:t>
                          </m:r>
                        </m:sub>
                      </m:sSub>
                    </m:oMath>
                  </m:oMathPara>
                </a14:m>
                <a:endParaRPr lang="ja-JP" altLang="en-US" sz="3200"/>
              </a:p>
            </p:txBody>
          </p:sp>
        </mc:Choice>
        <mc:Fallback>
          <p:sp>
            <p:nvSpPr>
              <p:cNvPr id="6" name="テキスト ボックス 5">
                <a:extLst>
                  <a:ext uri="{FF2B5EF4-FFF2-40B4-BE49-F238E27FC236}">
                    <a16:creationId xmlns:a16="http://schemas.microsoft.com/office/drawing/2014/main" id="{65FF0EAF-C18E-9A4E-A649-A6F65197C16B}"/>
                  </a:ext>
                </a:extLst>
              </p:cNvPr>
              <p:cNvSpPr txBox="1">
                <a:spLocks noRot="1" noChangeAspect="1" noMove="1" noResize="1" noEditPoints="1" noAdjustHandles="1" noChangeArrowheads="1" noChangeShapeType="1" noTextEdit="1"/>
              </p:cNvSpPr>
              <p:nvPr/>
            </p:nvSpPr>
            <p:spPr>
              <a:xfrm>
                <a:off x="3044455" y="2544537"/>
                <a:ext cx="6103088" cy="624338"/>
              </a:xfrm>
              <a:prstGeom prst="rect">
                <a:avLst/>
              </a:prstGeom>
              <a:blipFill>
                <a:blip r:embed="rId3"/>
                <a:stretch>
                  <a:fillRect b="-14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角丸四角形吹き出し 6">
                <a:extLst>
                  <a:ext uri="{FF2B5EF4-FFF2-40B4-BE49-F238E27FC236}">
                    <a16:creationId xmlns:a16="http://schemas.microsoft.com/office/drawing/2014/main" id="{1757C5F6-6F5A-6440-B99E-6E7EFC44AAA7}"/>
                  </a:ext>
                </a:extLst>
              </p:cNvPr>
              <p:cNvSpPr/>
              <p:nvPr/>
            </p:nvSpPr>
            <p:spPr>
              <a:xfrm>
                <a:off x="4281375" y="3315493"/>
                <a:ext cx="3629247" cy="572294"/>
              </a:xfrm>
              <a:prstGeom prst="wedgeRoundRectCallout">
                <a:avLst>
                  <a:gd name="adj1" fmla="val -14436"/>
                  <a:gd name="adj2" fmla="val -684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厳しさが線形変化</a:t>
                </a:r>
                <a:endParaRPr kumimoji="1" lang="en-US" altLang="ja-JP" dirty="0"/>
              </a:p>
              <a:p>
                <a:pPr algn="ctr"/>
                <a:r>
                  <a:rPr kumimoji="1" lang="en-US" altLang="ja-JP" dirty="0"/>
                  <a:t>(</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のような形式</a:t>
                </a:r>
                <a:r>
                  <a:rPr kumimoji="1" lang="en-US" altLang="ja-JP" dirty="0"/>
                  <a:t>)</a:t>
                </a:r>
                <a:endParaRPr kumimoji="1" lang="ja-JP" altLang="en-US"/>
              </a:p>
            </p:txBody>
          </p:sp>
        </mc:Choice>
        <mc:Fallback>
          <p:sp>
            <p:nvSpPr>
              <p:cNvPr id="7" name="角丸四角形吹き出し 6">
                <a:extLst>
                  <a:ext uri="{FF2B5EF4-FFF2-40B4-BE49-F238E27FC236}">
                    <a16:creationId xmlns:a16="http://schemas.microsoft.com/office/drawing/2014/main" id="{1757C5F6-6F5A-6440-B99E-6E7EFC44AAA7}"/>
                  </a:ext>
                </a:extLst>
              </p:cNvPr>
              <p:cNvSpPr>
                <a:spLocks noRot="1" noChangeAspect="1" noMove="1" noResize="1" noEditPoints="1" noAdjustHandles="1" noChangeArrowheads="1" noChangeShapeType="1" noTextEdit="1"/>
              </p:cNvSpPr>
              <p:nvPr/>
            </p:nvSpPr>
            <p:spPr>
              <a:xfrm>
                <a:off x="4281375" y="3315493"/>
                <a:ext cx="3629247" cy="572294"/>
              </a:xfrm>
              <a:prstGeom prst="wedgeRoundRectCallout">
                <a:avLst>
                  <a:gd name="adj1" fmla="val -14436"/>
                  <a:gd name="adj2" fmla="val -68425"/>
                  <a:gd name="adj3" fmla="val 16667"/>
                </a:avLst>
              </a:prstGeom>
              <a:blipFill>
                <a:blip r:embed="rId4"/>
                <a:stretch>
                  <a:fillRect b="-181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xmlns="">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8512234" y="3704557"/>
            <a:ext cx="3477228" cy="881820"/>
          </a:xfrm>
          <a:prstGeom prst="wedgeRoundRectCallout">
            <a:avLst>
              <a:gd name="adj1" fmla="val -59425"/>
              <a:gd name="adj2" fmla="val -49980"/>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時間区分ごとの評価者の厳しさを推定できる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xmlns="">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38860</TotalTime>
  <Words>3869</Words>
  <Application>Microsoft Macintosh PowerPoint</Application>
  <PresentationFormat>ワイド画面</PresentationFormat>
  <Paragraphs>508</Paragraphs>
  <Slides>26</Slides>
  <Notes>22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Hiragino Kaku Gothic ProN</vt:lpstr>
      <vt:lpstr>游ゴシック</vt:lpstr>
      <vt:lpstr>游ゴシック Light</vt:lpstr>
      <vt:lpstr>Arial</vt:lpstr>
      <vt:lpstr>Calibri</vt:lpstr>
      <vt:lpstr>Calibri Light</vt:lpstr>
      <vt:lpstr>Cambria Math</vt:lpstr>
      <vt:lpstr>Menlo</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シミュレーション実験 MCMCによるパラメータ推定精度評価</vt:lpstr>
      <vt:lpstr>実データ実験</vt:lpstr>
      <vt:lpstr>β_rtの推定結果</vt:lpstr>
      <vt:lpstr>情報量規準によるモデル比較の結果</vt:lpstr>
      <vt:lpstr>情報量規準によるモデル比較の結果</vt:lpstr>
      <vt:lpstr>まとめ</vt:lpstr>
      <vt:lpstr>御静聴ありがとうございました</vt:lpstr>
      <vt:lpstr>補助スライド</vt:lpstr>
      <vt:lpstr>シミュレーション実験：手順</vt:lpstr>
      <vt:lpstr>β_rtの事前分布</vt:lpstr>
      <vt:lpstr>パラメータ数</vt:lpstr>
      <vt:lpstr>各パラメータの事前分布</vt:lpstr>
      <vt:lpstr>β_rtの推定結果例</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43</cp:revision>
  <dcterms:created xsi:type="dcterms:W3CDTF">2021-09-27T06:18:09Z</dcterms:created>
  <dcterms:modified xsi:type="dcterms:W3CDTF">2022-02-10T05:51:19Z</dcterms:modified>
</cp:coreProperties>
</file>