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3" r:id="rId1"/>
  </p:sldMasterIdLst>
  <p:notesMasterIdLst>
    <p:notesMasterId r:id="rId36"/>
  </p:notesMasterIdLst>
  <p:sldIdLst>
    <p:sldId id="256" r:id="rId2"/>
    <p:sldId id="257" r:id="rId3"/>
    <p:sldId id="286" r:id="rId4"/>
    <p:sldId id="287" r:id="rId5"/>
    <p:sldId id="288" r:id="rId6"/>
    <p:sldId id="292" r:id="rId7"/>
    <p:sldId id="268" r:id="rId8"/>
    <p:sldId id="258" r:id="rId9"/>
    <p:sldId id="278" r:id="rId10"/>
    <p:sldId id="264" r:id="rId11"/>
    <p:sldId id="273" r:id="rId12"/>
    <p:sldId id="269" r:id="rId13"/>
    <p:sldId id="259" r:id="rId14"/>
    <p:sldId id="291" r:id="rId15"/>
    <p:sldId id="270" r:id="rId16"/>
    <p:sldId id="284" r:id="rId17"/>
    <p:sldId id="260" r:id="rId18"/>
    <p:sldId id="272" r:id="rId19"/>
    <p:sldId id="293" r:id="rId20"/>
    <p:sldId id="285" r:id="rId21"/>
    <p:sldId id="261" r:id="rId22"/>
    <p:sldId id="267" r:id="rId23"/>
    <p:sldId id="289" r:id="rId24"/>
    <p:sldId id="290" r:id="rId25"/>
    <p:sldId id="271" r:id="rId26"/>
    <p:sldId id="283" r:id="rId27"/>
    <p:sldId id="262" r:id="rId28"/>
    <p:sldId id="280" r:id="rId29"/>
    <p:sldId id="279" r:id="rId30"/>
    <p:sldId id="281" r:id="rId31"/>
    <p:sldId id="282" r:id="rId32"/>
    <p:sldId id="274" r:id="rId33"/>
    <p:sldId id="275" r:id="rId34"/>
    <p:sldId id="27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8"/>
    <p:restoredTop sz="73086"/>
  </p:normalViewPr>
  <p:slideViewPr>
    <p:cSldViewPr snapToGrid="0" snapToObjects="1">
      <p:cViewPr varScale="1">
        <p:scale>
          <a:sx n="105" d="100"/>
          <a:sy n="105" d="100"/>
        </p:scale>
        <p:origin x="14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93AFC2-C2D3-F84A-9E27-287F7E69F533}" type="datetimeFigureOut">
              <a:rPr kumimoji="1" lang="ja-JP" altLang="en-US" smtClean="0"/>
              <a:t>2022/2/21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9C953-97BB-D34F-A925-DB809641415F}" type="slidenum">
              <a:rPr kumimoji="1" lang="ja-JP" altLang="en-US" smtClean="0"/>
              <a:t>‹#›</a:t>
            </a:fld>
            <a:endParaRPr kumimoji="1" lang="ja-JP" altLang="en-US"/>
          </a:p>
        </p:txBody>
      </p:sp>
    </p:spTree>
    <p:extLst>
      <p:ext uri="{BB962C8B-B14F-4D97-AF65-F5344CB8AC3E}">
        <p14:creationId xmlns:p14="http://schemas.microsoft.com/office/powerpoint/2010/main" val="25169511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電気通信大学の林真由です．これから，評価者特性の時間変動を考慮した項目反応モデルについて発表を行います．</a:t>
            </a:r>
            <a:endParaRPr kumimoji="1" lang="en-US" altLang="ja-JP" dirty="0"/>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a:t>
            </a:fld>
            <a:endParaRPr kumimoji="1" lang="ja-JP" altLang="en-US"/>
          </a:p>
        </p:txBody>
      </p:sp>
    </p:spTree>
    <p:extLst>
      <p:ext uri="{BB962C8B-B14F-4D97-AF65-F5344CB8AC3E}">
        <p14:creationId xmlns:p14="http://schemas.microsoft.com/office/powerpoint/2010/main" val="158352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このモデルでは，評価者</a:t>
            </a:r>
            <a:r>
              <a:rPr kumimoji="1" lang="en" altLang="ja-JP" sz="1200" kern="1200" dirty="0">
                <a:solidFill>
                  <a:schemeClr val="tx1"/>
                </a:solidFill>
                <a:effectLst/>
                <a:latin typeface="+mn-lt"/>
                <a:ea typeface="+mn-ea"/>
                <a:cs typeface="+mn-cs"/>
              </a:rPr>
              <a:t>r</a:t>
            </a:r>
            <a:r>
              <a:rPr kumimoji="1" lang="ja-JP" altLang="en-US" sz="1200" kern="1200">
                <a:solidFill>
                  <a:schemeClr val="tx1"/>
                </a:solidFill>
                <a:effectLst/>
                <a:latin typeface="+mn-lt"/>
                <a:ea typeface="+mn-ea"/>
                <a:cs typeface="+mn-cs"/>
              </a:rPr>
              <a:t>が時間区分</a:t>
            </a:r>
            <a:r>
              <a:rPr kumimoji="1" lang="en-US" altLang="ja-JP" sz="1200" kern="1200" dirty="0">
                <a:solidFill>
                  <a:schemeClr val="tx1"/>
                </a:solidFill>
                <a:effectLst/>
                <a:latin typeface="+mn-lt"/>
                <a:ea typeface="+mn-ea"/>
                <a:cs typeface="+mn-cs"/>
              </a:rPr>
              <a:t>t</a:t>
            </a:r>
            <a:r>
              <a:rPr kumimoji="1" lang="ja-JP" altLang="en-US" sz="1200" kern="1200">
                <a:solidFill>
                  <a:schemeClr val="tx1"/>
                </a:solidFill>
                <a:effectLst/>
                <a:latin typeface="+mn-lt"/>
                <a:ea typeface="+mn-ea"/>
                <a:cs typeface="+mn-cs"/>
              </a:rPr>
              <a:t>の特に受検者</a:t>
            </a:r>
            <a:r>
              <a:rPr kumimoji="1" lang="en" altLang="ja-JP" sz="1200" kern="1200" dirty="0">
                <a:solidFill>
                  <a:schemeClr val="tx1"/>
                </a:solidFill>
                <a:effectLst/>
                <a:latin typeface="+mn-lt"/>
                <a:ea typeface="+mn-ea"/>
                <a:cs typeface="+mn-cs"/>
              </a:rPr>
              <a:t>j</a:t>
            </a:r>
            <a:r>
              <a:rPr kumimoji="1" lang="ja-JP" altLang="en-US" sz="1200" kern="1200">
                <a:solidFill>
                  <a:schemeClr val="tx1"/>
                </a:solidFill>
                <a:effectLst/>
                <a:latin typeface="+mn-lt"/>
                <a:ea typeface="+mn-ea"/>
                <a:cs typeface="+mn-cs"/>
              </a:rPr>
              <a:t>のパフォーマンスに評点</a:t>
            </a:r>
            <a:r>
              <a:rPr kumimoji="1" lang="en" altLang="ja-JP" sz="1200" kern="1200" dirty="0">
                <a:solidFill>
                  <a:schemeClr val="tx1"/>
                </a:solidFill>
                <a:effectLst/>
                <a:latin typeface="+mn-lt"/>
                <a:ea typeface="+mn-ea"/>
                <a:cs typeface="+mn-cs"/>
              </a:rPr>
              <a:t>k</a:t>
            </a:r>
            <a:r>
              <a:rPr kumimoji="1" lang="ja-JP" altLang="en-US" sz="1200" kern="1200">
                <a:solidFill>
                  <a:schemeClr val="tx1"/>
                </a:solidFill>
                <a:effectLst/>
                <a:latin typeface="+mn-lt"/>
                <a:ea typeface="+mn-ea"/>
                <a:cs typeface="+mn-cs"/>
              </a:rPr>
              <a:t>を与える確率を記載の式で定義します．</a:t>
            </a:r>
            <a:endParaRPr kumimoji="1" lang="en-US" altLang="ja-JP" sz="1200" kern="1200" dirty="0">
              <a:solidFill>
                <a:schemeClr val="tx1"/>
              </a:solidFill>
              <a:effectLst/>
              <a:latin typeface="+mn-lt"/>
              <a:ea typeface="+mn-ea"/>
              <a:cs typeface="+mn-cs"/>
            </a:endParaRPr>
          </a:p>
          <a:p>
            <a:endParaRPr kumimoji="1" lang="en-US" altLang="ja-JP" dirty="0"/>
          </a:p>
          <a:p>
            <a:r>
              <a:rPr kumimoji="1" lang="ja-JP" altLang="en-US"/>
              <a:t>このモデルは，評価者の厳しさを，初期の厳しさを表す</a:t>
            </a:r>
            <a:r>
              <a:rPr kumimoji="1" lang="en-US" altLang="ja-JP" dirty="0" err="1"/>
              <a:t>beta_r</a:t>
            </a:r>
            <a:r>
              <a:rPr kumimoji="1" lang="ja-JP" altLang="en-US"/>
              <a:t>と厳しさの変化の傾きを表す</a:t>
            </a:r>
            <a:r>
              <a:rPr kumimoji="1" lang="en-US" altLang="ja-JP" dirty="0" err="1"/>
              <a:t>pai_r</a:t>
            </a:r>
            <a:r>
              <a:rPr kumimoji="1" lang="ja-JP" altLang="en-US"/>
              <a:t>の</a:t>
            </a:r>
            <a:r>
              <a:rPr kumimoji="1" lang="en-US" altLang="ja-JP" dirty="0"/>
              <a:t>2</a:t>
            </a:r>
            <a:r>
              <a:rPr kumimoji="1" lang="ja-JP" altLang="en-US"/>
              <a:t>つのパラメータを用いて表しています．</a:t>
            </a:r>
            <a:endParaRPr kumimoji="1" lang="en-US" altLang="ja-JP" dirty="0"/>
          </a:p>
          <a:p>
            <a:r>
              <a:rPr kumimoji="1" lang="ja-JP" altLang="en-US"/>
              <a:t>重要なのは厳しさの変化の傾きを表す</a:t>
            </a:r>
            <a:r>
              <a:rPr kumimoji="1" lang="en-US" altLang="ja-JP" dirty="0" err="1"/>
              <a:t>pai_r</a:t>
            </a:r>
            <a:r>
              <a:rPr kumimoji="1" lang="ja-JP" altLang="en-US"/>
              <a:t>で，このパラメータにより，評価者の厳しさの変化の度合いがわかります．</a:t>
            </a:r>
            <a:endParaRPr kumimoji="1" lang="en-US" altLang="ja-JP" dirty="0"/>
          </a:p>
          <a:p>
            <a:r>
              <a:rPr kumimoji="1" lang="ja-JP" altLang="en-US"/>
              <a:t>これにより，評価者ドリフトを考慮した推定を行うことができるとされています．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10</a:t>
            </a:fld>
            <a:endParaRPr kumimoji="1" lang="ja-JP" altLang="en-US"/>
          </a:p>
        </p:txBody>
      </p:sp>
    </p:spTree>
    <p:extLst>
      <p:ext uri="{BB962C8B-B14F-4D97-AF65-F5344CB8AC3E}">
        <p14:creationId xmlns:p14="http://schemas.microsoft.com/office/powerpoint/2010/main" val="1261749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このモデルでは，一連の採点データを一定の時間区分で分割したデータを用いています．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具体的には，図のように，評価者が採点した順にデータを並べ，データ全体をいくつかの時間区分数に分割し，時間区分を表すインデックスを付与しています</a:t>
            </a:r>
          </a:p>
          <a:p>
            <a:r>
              <a:rPr kumimoji="1" lang="ja-JP" altLang="en-US"/>
              <a:t>以降では，このインデックスのことを</a:t>
            </a:r>
            <a:r>
              <a:rPr kumimoji="1" lang="en-US" altLang="ja-JP" dirty="0" err="1"/>
              <a:t>TimeID</a:t>
            </a:r>
            <a:r>
              <a:rPr kumimoji="1" lang="ja-JP" altLang="en-US"/>
              <a:t>と呼びます．</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11</a:t>
            </a:fld>
            <a:endParaRPr kumimoji="1" lang="ja-JP" altLang="en-US"/>
          </a:p>
        </p:txBody>
      </p:sp>
    </p:spTree>
    <p:extLst>
      <p:ext uri="{BB962C8B-B14F-4D97-AF65-F5344CB8AC3E}">
        <p14:creationId xmlns:p14="http://schemas.microsoft.com/office/powerpoint/2010/main" val="909891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一方で，このモデルの課題は，評価者特性の変化を直線的にしか捉えることができないという点にあります．</a:t>
            </a:r>
            <a:endParaRPr kumimoji="1" lang="en-US" altLang="ja-JP" dirty="0"/>
          </a:p>
          <a:p>
            <a:r>
              <a:rPr kumimoji="1" lang="ja-JP" altLang="en-US"/>
              <a:t>既存モデルの式の中の，厳しさの部分に注目すると，初期値＋傾き</a:t>
            </a:r>
            <a:r>
              <a:rPr kumimoji="1" lang="en-US" altLang="ja-JP" dirty="0"/>
              <a:t>×</a:t>
            </a:r>
            <a:r>
              <a:rPr kumimoji="1" lang="en-US" altLang="ja-JP" dirty="0" err="1"/>
              <a:t>TimeID</a:t>
            </a:r>
            <a:r>
              <a:rPr kumimoji="1" lang="ja-JP" altLang="en-US"/>
              <a:t>という形になっており，一次関数のような，線形変化を表す式になっていることがわかります．</a:t>
            </a:r>
            <a:endParaRPr kumimoji="1" lang="en-US" altLang="ja-JP" dirty="0"/>
          </a:p>
          <a:p>
            <a:r>
              <a:rPr kumimoji="1" lang="ja-JP" altLang="en-US"/>
              <a:t>この課題を解決するため，本研究では時間区分ごとの評価者の厳しさを推定できる新しい項目反応モデルを提案します．</a:t>
            </a:r>
            <a:endParaRPr kumimoji="1" lang="en-US" altLang="ja-JP" dirty="0"/>
          </a:p>
          <a:p>
            <a:r>
              <a:rPr kumimoji="1" lang="ja-JP" altLang="en-US"/>
              <a:t>具体的には，各時間区分における評価者の厳しさパラメータを導入し，このパラメータにマルコフ性を仮定して推定するモデルを提案します．</a:t>
            </a:r>
            <a:endParaRPr kumimoji="1" lang="en-US" altLang="ja-JP" dirty="0"/>
          </a:p>
          <a:p>
            <a:r>
              <a:rPr kumimoji="1" lang="ja-JP" altLang="en-US"/>
              <a:t>これにより，時間区分ごとの評価者特性の変化をより柔軟に推定することができるため，</a:t>
            </a:r>
            <a:endParaRPr kumimoji="1" lang="en-US" altLang="ja-JP" dirty="0"/>
          </a:p>
          <a:p>
            <a:r>
              <a:rPr kumimoji="1" lang="ja-JP" altLang="en-US"/>
              <a:t>データへのモデル適合度が向上し，モデルの性能が改選すると考えられます</a:t>
            </a:r>
            <a:endParaRPr kumimoji="1" lang="en-US" altLang="ja-JP" dirty="0"/>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12</a:t>
            </a:fld>
            <a:endParaRPr kumimoji="1" lang="ja-JP" altLang="en-US"/>
          </a:p>
        </p:txBody>
      </p:sp>
    </p:spTree>
    <p:extLst>
      <p:ext uri="{BB962C8B-B14F-4D97-AF65-F5344CB8AC3E}">
        <p14:creationId xmlns:p14="http://schemas.microsoft.com/office/powerpoint/2010/main" val="581497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提案モデルでは，評価者</a:t>
            </a:r>
            <a:r>
              <a:rPr kumimoji="1" lang="en" altLang="ja-JP" sz="1200" kern="1200" dirty="0">
                <a:solidFill>
                  <a:schemeClr val="tx1"/>
                </a:solidFill>
                <a:effectLst/>
                <a:latin typeface="+mn-lt"/>
                <a:ea typeface="+mn-ea"/>
                <a:cs typeface="+mn-cs"/>
              </a:rPr>
              <a:t>r</a:t>
            </a:r>
            <a:r>
              <a:rPr kumimoji="1" lang="ja-JP" altLang="en-US" sz="1200" kern="1200">
                <a:solidFill>
                  <a:schemeClr val="tx1"/>
                </a:solidFill>
                <a:effectLst/>
                <a:latin typeface="+mn-lt"/>
                <a:ea typeface="+mn-ea"/>
                <a:cs typeface="+mn-cs"/>
              </a:rPr>
              <a:t>が時間区分</a:t>
            </a:r>
            <a:r>
              <a:rPr kumimoji="1" lang="en-US" altLang="ja-JP" sz="1200" kern="1200" dirty="0">
                <a:solidFill>
                  <a:schemeClr val="tx1"/>
                </a:solidFill>
                <a:effectLst/>
                <a:latin typeface="+mn-lt"/>
                <a:ea typeface="+mn-ea"/>
                <a:cs typeface="+mn-cs"/>
              </a:rPr>
              <a:t>t</a:t>
            </a:r>
            <a:r>
              <a:rPr kumimoji="1" lang="ja-JP" altLang="en-US" sz="1200" kern="1200">
                <a:solidFill>
                  <a:schemeClr val="tx1"/>
                </a:solidFill>
                <a:effectLst/>
                <a:latin typeface="+mn-lt"/>
                <a:ea typeface="+mn-ea"/>
                <a:cs typeface="+mn-cs"/>
              </a:rPr>
              <a:t>の特に受検者</a:t>
            </a:r>
            <a:r>
              <a:rPr kumimoji="1" lang="en" altLang="ja-JP" sz="1200" kern="1200" dirty="0">
                <a:solidFill>
                  <a:schemeClr val="tx1"/>
                </a:solidFill>
                <a:effectLst/>
                <a:latin typeface="+mn-lt"/>
                <a:ea typeface="+mn-ea"/>
                <a:cs typeface="+mn-cs"/>
              </a:rPr>
              <a:t>j</a:t>
            </a:r>
            <a:r>
              <a:rPr kumimoji="1" lang="ja-JP" altLang="en-US" sz="1200" kern="1200">
                <a:solidFill>
                  <a:schemeClr val="tx1"/>
                </a:solidFill>
                <a:effectLst/>
                <a:latin typeface="+mn-lt"/>
                <a:ea typeface="+mn-ea"/>
                <a:cs typeface="+mn-cs"/>
              </a:rPr>
              <a:t>のパフォーマンスに評点</a:t>
            </a:r>
            <a:r>
              <a:rPr kumimoji="1" lang="en" altLang="ja-JP" sz="1200" kern="1200" dirty="0">
                <a:solidFill>
                  <a:schemeClr val="tx1"/>
                </a:solidFill>
                <a:effectLst/>
                <a:latin typeface="+mn-lt"/>
                <a:ea typeface="+mn-ea"/>
                <a:cs typeface="+mn-cs"/>
              </a:rPr>
              <a:t>k</a:t>
            </a:r>
            <a:r>
              <a:rPr kumimoji="1" lang="ja-JP" altLang="en-US" sz="1200" kern="1200">
                <a:solidFill>
                  <a:schemeClr val="tx1"/>
                </a:solidFill>
                <a:effectLst/>
                <a:latin typeface="+mn-lt"/>
                <a:ea typeface="+mn-ea"/>
                <a:cs typeface="+mn-cs"/>
              </a:rPr>
              <a:t>を与える確率を</a:t>
            </a:r>
            <a:r>
              <a:rPr lang="ja-JP" altLang="en-US"/>
              <a:t>このような式で定義します．</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提案モデルの特徴は</a:t>
            </a:r>
            <a:r>
              <a:rPr kumimoji="1" lang="en-US" altLang="ja-JP" sz="1200" kern="1200" dirty="0" err="1">
                <a:solidFill>
                  <a:schemeClr val="tx1"/>
                </a:solidFill>
                <a:effectLst/>
                <a:latin typeface="+mn-lt"/>
                <a:ea typeface="+mn-ea"/>
                <a:cs typeface="+mn-cs"/>
              </a:rPr>
              <a:t>beta_rt</a:t>
            </a:r>
            <a:r>
              <a:rPr kumimoji="1" lang="ja-JP" altLang="en-US" sz="1200" kern="1200">
                <a:solidFill>
                  <a:schemeClr val="tx1"/>
                </a:solidFill>
                <a:effectLst/>
                <a:latin typeface="+mn-lt"/>
                <a:ea typeface="+mn-ea"/>
                <a:cs typeface="+mn-cs"/>
              </a:rPr>
              <a:t>という，時間区分ごとの評価者の厳しさを表すパラメータを導入している点です．</a:t>
            </a:r>
            <a:endParaRPr kumimoji="1" lang="en-US" altLang="ja-JP" sz="120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これにより，時間区分ごとの評価者特性の変化を捉えることができ，モデルの性能が改善すると考えられます．</a:t>
            </a:r>
            <a:endParaRPr kumimoji="1" lang="ja-JP" alt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また，より柔軟に評価者特性を表現するために，一般化多相ラッシュモデルでも採用されている</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評価者の一貫性パラメータと，各スコアに対する厳しさパラメータを導入しているところも特徴です．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13</a:t>
            </a:fld>
            <a:endParaRPr kumimoji="1" lang="ja-JP" altLang="en-US"/>
          </a:p>
        </p:txBody>
      </p:sp>
    </p:spTree>
    <p:extLst>
      <p:ext uri="{BB962C8B-B14F-4D97-AF65-F5344CB8AC3E}">
        <p14:creationId xmlns:p14="http://schemas.microsoft.com/office/powerpoint/2010/main" val="3048203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提案モデルの最大の特徴は，時間区分ごとの厳しさを推定できるパラメータを導入している点です．</a:t>
            </a:r>
            <a:endParaRPr kumimoji="1" lang="en-US" altLang="ja-JP" dirty="0"/>
          </a:p>
          <a:p>
            <a:r>
              <a:rPr kumimoji="1" lang="ja-JP" altLang="en-US"/>
              <a:t>既存モデルの厳しさパラメータと，提案モデルの厳しさパラメータを推定したものをそれぞれグラフで示すとこのようになります．縦軸が厳しさパラメータの値，横軸が時間区分で，各線が一人一人の評価者のパラメータを表しています．</a:t>
            </a:r>
            <a:endParaRPr kumimoji="1" lang="en-US" altLang="ja-JP" dirty="0"/>
          </a:p>
          <a:p>
            <a:r>
              <a:rPr kumimoji="1" lang="ja-JP" altLang="en-US"/>
              <a:t>データは後に述べる実データ実験で用いているものを使用しています．</a:t>
            </a:r>
            <a:endParaRPr kumimoji="1" lang="en-US" altLang="ja-JP" dirty="0"/>
          </a:p>
          <a:p>
            <a:r>
              <a:rPr kumimoji="1" lang="ja-JP" altLang="en-US"/>
              <a:t>このように，既存モデルでは直線的にしか推定できていなかった評価者の厳しさの変化を，提案モデルでは時間区分ごとに推定できるようになっています．</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14</a:t>
            </a:fld>
            <a:endParaRPr kumimoji="1" lang="ja-JP" altLang="en-US"/>
          </a:p>
        </p:txBody>
      </p:sp>
    </p:spTree>
    <p:extLst>
      <p:ext uri="{BB962C8B-B14F-4D97-AF65-F5344CB8AC3E}">
        <p14:creationId xmlns:p14="http://schemas.microsoft.com/office/powerpoint/2010/main" val="3238727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 本研究では，提案モデルのパラメータ推定手法にマルコフ連鎖モンテカルロ法を使用しました．</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具体的には，ハミルトニアン</a:t>
            </a:r>
            <a:r>
              <a:rPr kumimoji="1" lang="en" altLang="ja-JP" sz="1200" b="0" i="0" u="none" strike="noStrike" kern="1200" dirty="0">
                <a:solidFill>
                  <a:schemeClr val="tx1"/>
                </a:solidFill>
                <a:effectLst/>
                <a:latin typeface="+mn-lt"/>
                <a:ea typeface="+mn-ea"/>
                <a:cs typeface="+mn-cs"/>
              </a:rPr>
              <a:t>MCMC</a:t>
            </a:r>
            <a:r>
              <a:rPr kumimoji="1" lang="ja-JP" altLang="en-US" sz="1200" b="0" i="0" u="none" strike="noStrike" kern="1200">
                <a:solidFill>
                  <a:schemeClr val="tx1"/>
                </a:solidFill>
                <a:effectLst/>
                <a:latin typeface="+mn-lt"/>
                <a:ea typeface="+mn-ea"/>
                <a:cs typeface="+mn-cs"/>
              </a:rPr>
              <a:t>アルゴリズムの一種である，</a:t>
            </a:r>
            <a:r>
              <a:rPr kumimoji="1" lang="en" altLang="ja-JP" sz="1200" b="0" i="0" u="none" strike="noStrike" kern="1200" dirty="0">
                <a:solidFill>
                  <a:schemeClr val="tx1"/>
                </a:solidFill>
                <a:effectLst/>
                <a:latin typeface="+mn-lt"/>
                <a:ea typeface="+mn-ea"/>
                <a:cs typeface="+mn-cs"/>
              </a:rPr>
              <a:t>No–U-turn sampler</a:t>
            </a:r>
            <a:r>
              <a:rPr kumimoji="1" lang="ja-JP" altLang="en-US" sz="1200" b="0" i="0" u="none" strike="noStrike" kern="1200">
                <a:solidFill>
                  <a:schemeClr val="tx1"/>
                </a:solidFill>
                <a:effectLst/>
                <a:latin typeface="+mn-lt"/>
                <a:ea typeface="+mn-ea"/>
                <a:cs typeface="+mn-cs"/>
              </a:rPr>
              <a:t>アルゴリズムを利用しました．</a:t>
            </a:r>
            <a:endParaRPr kumimoji="1" lang="en-US" altLang="ja-JP" dirty="0"/>
          </a:p>
          <a:p>
            <a:r>
              <a:rPr kumimoji="1" lang="ja-JP" altLang="en-US"/>
              <a:t>また，実装には</a:t>
            </a:r>
            <a:r>
              <a:rPr kumimoji="1" lang="en-US" altLang="ja-JP" dirty="0" err="1"/>
              <a:t>Rstan</a:t>
            </a:r>
            <a:r>
              <a:rPr kumimoji="1" lang="ja-JP" altLang="en-US"/>
              <a:t>を利用しています．</a:t>
            </a:r>
            <a:endParaRPr kumimoji="1" lang="en-US" altLang="ja-JP" dirty="0"/>
          </a:p>
          <a:p>
            <a:endParaRPr kumimoji="1" lang="en-US" altLang="ja-JP" dirty="0"/>
          </a:p>
          <a:p>
            <a:endParaRPr kumimoji="1" lang="en-US" altLang="ja-JP" dirty="0"/>
          </a:p>
          <a:p>
            <a:r>
              <a:rPr kumimoji="1" lang="ja-JP" altLang="en-US"/>
              <a:t>マルコフ連鎖モンテカルロ法？</a:t>
            </a:r>
            <a:endParaRPr kumimoji="1" lang="en-US" altLang="ja-JP" dirty="0"/>
          </a:p>
          <a:p>
            <a:r>
              <a:rPr kumimoji="1" lang="ja-JP" altLang="en-US"/>
              <a:t>推定値をたくさんサンプリングして事後分布を推定する</a:t>
            </a:r>
            <a:endParaRPr kumimoji="1" lang="en-US" altLang="ja-JP" dirty="0"/>
          </a:p>
          <a:p>
            <a:r>
              <a:rPr kumimoji="1" lang="ja-JP" altLang="en-US"/>
              <a:t>複雑な階層モデルでも，安定してベイズ推定することができる</a:t>
            </a:r>
            <a:endParaRPr kumimoji="1" lang="en-US" altLang="ja-JP" dirty="0"/>
          </a:p>
          <a:p>
            <a:endParaRPr kumimoji="1" lang="en-US" altLang="ja-JP" dirty="0"/>
          </a:p>
          <a:p>
            <a:r>
              <a:rPr kumimoji="1" lang="ja-JP" altLang="en-US"/>
              <a:t>ベイズ推定？</a:t>
            </a:r>
            <a:endParaRPr kumimoji="1" lang="en-US" altLang="ja-JP" dirty="0"/>
          </a:p>
          <a:p>
            <a:r>
              <a:rPr kumimoji="1" lang="ja-JP" altLang="en-US" sz="1200" b="0" i="0" kern="1200">
                <a:solidFill>
                  <a:schemeClr val="tx1"/>
                </a:solidFill>
                <a:effectLst/>
                <a:latin typeface="+mn-lt"/>
                <a:ea typeface="+mn-ea"/>
                <a:cs typeface="+mn-cs"/>
              </a:rPr>
              <a:t>ベイズ推定は、平均リスクを最小にする考え方です。平均リスクとは、事前分布におけるリスクの期待値になります。</a:t>
            </a:r>
            <a:endParaRPr kumimoji="1" lang="en-US" altLang="ja-JP" sz="1200" b="0" i="0" kern="1200" dirty="0">
              <a:solidFill>
                <a:schemeClr val="tx1"/>
              </a:solidFill>
              <a:effectLst/>
              <a:latin typeface="+mn-lt"/>
              <a:ea typeface="+mn-ea"/>
              <a:cs typeface="+mn-cs"/>
            </a:endParaRPr>
          </a:p>
          <a:p>
            <a:r>
              <a:rPr kumimoji="1" lang="ja-JP" altLang="en-US" sz="1200" b="0" i="0" kern="1200">
                <a:solidFill>
                  <a:schemeClr val="tx1"/>
                </a:solidFill>
                <a:effectLst/>
                <a:latin typeface="+mn-lt"/>
                <a:ea typeface="+mn-ea"/>
                <a:cs typeface="+mn-cs"/>
              </a:rPr>
              <a:t>ベイズ推定は標本を必ずしも必要としない。データ不十分でも何とかして確率を導く。</a:t>
            </a:r>
            <a:endParaRPr kumimoji="1" lang="ja-JP" altLang="en-US" b="0"/>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15</a:t>
            </a:fld>
            <a:endParaRPr kumimoji="1" lang="ja-JP" altLang="en-US"/>
          </a:p>
        </p:txBody>
      </p:sp>
    </p:spTree>
    <p:extLst>
      <p:ext uri="{BB962C8B-B14F-4D97-AF65-F5344CB8AC3E}">
        <p14:creationId xmlns:p14="http://schemas.microsoft.com/office/powerpoint/2010/main" val="1116398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ここからは，シミュレーション実験について説明します．</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16</a:t>
            </a:fld>
            <a:endParaRPr kumimoji="1" lang="ja-JP" altLang="en-US"/>
          </a:p>
        </p:txBody>
      </p:sp>
    </p:spTree>
    <p:extLst>
      <p:ext uri="{BB962C8B-B14F-4D97-AF65-F5344CB8AC3E}">
        <p14:creationId xmlns:p14="http://schemas.microsoft.com/office/powerpoint/2010/main" val="33152094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本研究では，先ほど述べたとおりパラメータ推定に，マルコフ連鎖モンテカルロ法を利用しますが，これによって適切にパラメータを推定できるかをシミュレーションで評価しました．</a:t>
            </a:r>
            <a:endParaRPr kumimoji="1" lang="en-US" altLang="ja-JP" sz="1200" b="0" i="0" u="none" strike="noStrike" kern="1200" dirty="0">
              <a:solidFill>
                <a:schemeClr val="tx1"/>
              </a:solidFill>
              <a:effectLst/>
              <a:latin typeface="+mn-lt"/>
              <a:ea typeface="+mn-ea"/>
              <a:cs typeface="+mn-cs"/>
            </a:endParaRPr>
          </a:p>
          <a:p>
            <a:r>
              <a:rPr lang="ja-JP" altLang="en-US"/>
              <a:t>実験手順は，まず，パラメータの真値をモデルの分布に従って作成します．次に，作成したパラメータを用いて，データを生成します．次に，生成したデータからパラメータ推定を行い，そのパラメータ推定値と初めに作成したパラメータ真値を比較します．</a:t>
            </a:r>
            <a:endParaRPr lang="en-US" altLang="ja-JP" dirty="0"/>
          </a:p>
          <a:p>
            <a:r>
              <a:rPr lang="ja-JP" altLang="en-US"/>
              <a:t>誤差指標には，</a:t>
            </a:r>
            <a:r>
              <a:rPr lang="en-US" altLang="ja-JP" dirty="0"/>
              <a:t>RMSE</a:t>
            </a:r>
            <a:r>
              <a:rPr lang="ja-JP" altLang="en-US"/>
              <a:t>と</a:t>
            </a:r>
            <a:r>
              <a:rPr lang="en-US" altLang="ja-JP" dirty="0"/>
              <a:t>BIAS</a:t>
            </a:r>
            <a:r>
              <a:rPr lang="ja-JP" altLang="en-US"/>
              <a:t>を使用しました．</a:t>
            </a:r>
            <a:endParaRPr lang="en-US" altLang="ja-JP" dirty="0"/>
          </a:p>
          <a:p>
            <a:r>
              <a:rPr kumimoji="1" lang="ja-JP" altLang="en-US" sz="1200" b="0" kern="1200">
                <a:solidFill>
                  <a:schemeClr val="tx1"/>
                </a:solidFill>
                <a:effectLst/>
                <a:latin typeface="+mn-lt"/>
                <a:ea typeface="+mn-ea"/>
                <a:cs typeface="+mn-cs"/>
              </a:rPr>
              <a:t>以上の実験を，学習者数が</a:t>
            </a:r>
            <a:r>
              <a:rPr kumimoji="1" lang="en" altLang="ja-JP" sz="1200" b="1" kern="1200" dirty="0">
                <a:solidFill>
                  <a:schemeClr val="tx1"/>
                </a:solidFill>
                <a:effectLst/>
                <a:latin typeface="+mn-lt"/>
                <a:ea typeface="+mn-ea"/>
                <a:cs typeface="+mn-cs"/>
              </a:rPr>
              <a:t>60</a:t>
            </a:r>
            <a:r>
              <a:rPr kumimoji="1" lang="ja-JP" altLang="en-US" sz="1200" b="1" kern="1200">
                <a:solidFill>
                  <a:schemeClr val="tx1"/>
                </a:solidFill>
                <a:effectLst/>
                <a:latin typeface="+mn-lt"/>
                <a:ea typeface="+mn-ea"/>
                <a:cs typeface="+mn-cs"/>
              </a:rPr>
              <a:t>，</a:t>
            </a:r>
            <a:r>
              <a:rPr kumimoji="1" lang="en" altLang="ja-JP" sz="1200" b="1" kern="1200" dirty="0">
                <a:solidFill>
                  <a:schemeClr val="tx1"/>
                </a:solidFill>
                <a:effectLst/>
                <a:latin typeface="+mn-lt"/>
                <a:ea typeface="+mn-ea"/>
                <a:cs typeface="+mn-cs"/>
              </a:rPr>
              <a:t>90, 120</a:t>
            </a:r>
            <a:r>
              <a:rPr kumimoji="1" lang="ja-JP" altLang="en-US" sz="1200" b="0" kern="1200">
                <a:solidFill>
                  <a:schemeClr val="tx1"/>
                </a:solidFill>
                <a:effectLst/>
                <a:latin typeface="+mn-lt"/>
                <a:ea typeface="+mn-ea"/>
                <a:cs typeface="+mn-cs"/>
              </a:rPr>
              <a:t>評価者数が</a:t>
            </a:r>
            <a:r>
              <a:rPr kumimoji="1" lang="en-US" altLang="ja-JP" sz="1200" b="1" kern="1200" dirty="0">
                <a:solidFill>
                  <a:schemeClr val="tx1"/>
                </a:solidFill>
                <a:effectLst/>
                <a:latin typeface="+mn-lt"/>
                <a:ea typeface="+mn-ea"/>
                <a:cs typeface="+mn-cs"/>
              </a:rPr>
              <a:t>1</a:t>
            </a:r>
            <a:r>
              <a:rPr kumimoji="1" lang="en" altLang="ja-JP" sz="1200" b="1" kern="1200" dirty="0">
                <a:solidFill>
                  <a:schemeClr val="tx1"/>
                </a:solidFill>
                <a:effectLst/>
                <a:latin typeface="+mn-lt"/>
                <a:ea typeface="+mn-ea"/>
                <a:cs typeface="+mn-cs"/>
              </a:rPr>
              <a:t>0</a:t>
            </a:r>
            <a:r>
              <a:rPr kumimoji="1" lang="ja-JP" altLang="en" sz="1200" b="1" kern="1200">
                <a:solidFill>
                  <a:schemeClr val="tx1"/>
                </a:solidFill>
                <a:effectLst/>
                <a:latin typeface="+mn-lt"/>
                <a:ea typeface="+mn-ea"/>
                <a:cs typeface="+mn-cs"/>
              </a:rPr>
              <a:t>，</a:t>
            </a:r>
            <a:r>
              <a:rPr kumimoji="1" lang="en" altLang="ja-JP" sz="1200" b="1" kern="1200" dirty="0">
                <a:solidFill>
                  <a:schemeClr val="tx1"/>
                </a:solidFill>
                <a:effectLst/>
                <a:latin typeface="+mn-lt"/>
                <a:ea typeface="+mn-ea"/>
                <a:cs typeface="+mn-cs"/>
              </a:rPr>
              <a:t>15</a:t>
            </a:r>
            <a:r>
              <a:rPr kumimoji="1" lang="ja-JP" altLang="en-US" sz="1200" b="1" kern="1200">
                <a:solidFill>
                  <a:schemeClr val="tx1"/>
                </a:solidFill>
                <a:effectLst/>
                <a:latin typeface="+mn-lt"/>
                <a:ea typeface="+mn-ea"/>
                <a:cs typeface="+mn-cs"/>
              </a:rPr>
              <a:t>，</a:t>
            </a:r>
            <a:r>
              <a:rPr kumimoji="1" lang="ja-JP" altLang="en-US" sz="1200" b="0" kern="1200">
                <a:solidFill>
                  <a:schemeClr val="tx1"/>
                </a:solidFill>
                <a:effectLst/>
                <a:latin typeface="+mn-lt"/>
                <a:ea typeface="+mn-ea"/>
                <a:cs typeface="+mn-cs"/>
              </a:rPr>
              <a:t>時間区分数が</a:t>
            </a:r>
            <a:r>
              <a:rPr kumimoji="1" lang="en" altLang="ja-JP" sz="1200" b="1" kern="1200" dirty="0">
                <a:solidFill>
                  <a:schemeClr val="tx1"/>
                </a:solidFill>
                <a:effectLst/>
                <a:latin typeface="+mn-lt"/>
                <a:ea typeface="+mn-ea"/>
                <a:cs typeface="+mn-cs"/>
              </a:rPr>
              <a:t>3</a:t>
            </a:r>
            <a:r>
              <a:rPr kumimoji="1" lang="ja-JP" altLang="en" sz="1200" b="1" kern="1200">
                <a:solidFill>
                  <a:schemeClr val="tx1"/>
                </a:solidFill>
                <a:effectLst/>
                <a:latin typeface="+mn-lt"/>
                <a:ea typeface="+mn-ea"/>
                <a:cs typeface="+mn-cs"/>
              </a:rPr>
              <a:t>，</a:t>
            </a:r>
            <a:r>
              <a:rPr kumimoji="1" lang="en" altLang="ja-JP" sz="1200" b="1" kern="1200" dirty="0">
                <a:solidFill>
                  <a:schemeClr val="tx1"/>
                </a:solidFill>
                <a:effectLst/>
                <a:latin typeface="+mn-lt"/>
                <a:ea typeface="+mn-ea"/>
                <a:cs typeface="+mn-cs"/>
              </a:rPr>
              <a:t>5</a:t>
            </a:r>
            <a:r>
              <a:rPr kumimoji="1" lang="ja-JP" altLang="en" sz="1200" b="1" kern="1200">
                <a:solidFill>
                  <a:schemeClr val="tx1"/>
                </a:solidFill>
                <a:effectLst/>
                <a:latin typeface="+mn-lt"/>
                <a:ea typeface="+mn-ea"/>
                <a:cs typeface="+mn-cs"/>
              </a:rPr>
              <a:t>，</a:t>
            </a:r>
            <a:r>
              <a:rPr kumimoji="1" lang="en" altLang="ja-JP" sz="1200" b="1" kern="1200" dirty="0">
                <a:solidFill>
                  <a:schemeClr val="tx1"/>
                </a:solidFill>
                <a:effectLst/>
                <a:latin typeface="+mn-lt"/>
                <a:ea typeface="+mn-ea"/>
                <a:cs typeface="+mn-cs"/>
              </a:rPr>
              <a:t>10</a:t>
            </a:r>
            <a:r>
              <a:rPr kumimoji="1" lang="ja-JP" altLang="en-US" sz="1200" b="0" kern="1200">
                <a:solidFill>
                  <a:schemeClr val="tx1"/>
                </a:solidFill>
                <a:effectLst/>
                <a:latin typeface="+mn-lt"/>
                <a:ea typeface="+mn-ea"/>
                <a:cs typeface="+mn-cs"/>
              </a:rPr>
              <a:t>の場合において行いました</a:t>
            </a:r>
            <a:endParaRPr kumimoji="1" lang="en-US" altLang="ja-JP" sz="1200" b="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17</a:t>
            </a:fld>
            <a:endParaRPr kumimoji="1" lang="ja-JP" altLang="en-US"/>
          </a:p>
        </p:txBody>
      </p:sp>
    </p:spTree>
    <p:extLst>
      <p:ext uri="{BB962C8B-B14F-4D97-AF65-F5344CB8AC3E}">
        <p14:creationId xmlns:p14="http://schemas.microsoft.com/office/powerpoint/2010/main" val="2452455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実験結果はこちらになります．</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表を見ると全パラメータの</a:t>
            </a:r>
            <a:r>
              <a:rPr kumimoji="1" lang="en" altLang="ja-JP" sz="1200" b="0" kern="1200" dirty="0">
                <a:solidFill>
                  <a:schemeClr val="tx1"/>
                </a:solidFill>
                <a:effectLst/>
                <a:latin typeface="+mn-lt"/>
                <a:ea typeface="+mn-ea"/>
                <a:cs typeface="+mn-cs"/>
              </a:rPr>
              <a:t>RMSE</a:t>
            </a:r>
            <a:r>
              <a:rPr kumimoji="1" lang="ja-JP" altLang="en-US" sz="1200" b="0" kern="1200">
                <a:solidFill>
                  <a:schemeClr val="tx1"/>
                </a:solidFill>
                <a:effectLst/>
                <a:latin typeface="+mn-lt"/>
                <a:ea typeface="+mn-ea"/>
                <a:cs typeface="+mn-cs"/>
              </a:rPr>
              <a:t>の平均値は</a:t>
            </a:r>
            <a:r>
              <a:rPr kumimoji="1" lang="en-US" altLang="ja-JP" sz="1200" b="0" kern="1200" dirty="0">
                <a:solidFill>
                  <a:schemeClr val="tx1"/>
                </a:solidFill>
                <a:effectLst/>
                <a:latin typeface="+mn-lt"/>
                <a:ea typeface="+mn-ea"/>
                <a:cs typeface="+mn-cs"/>
              </a:rPr>
              <a:t>0.2</a:t>
            </a:r>
            <a:r>
              <a:rPr kumimoji="1" lang="ja-JP" altLang="en-US" sz="1200" b="0" kern="1200">
                <a:solidFill>
                  <a:schemeClr val="tx1"/>
                </a:solidFill>
                <a:effectLst/>
                <a:latin typeface="+mn-lt"/>
                <a:ea typeface="+mn-ea"/>
                <a:cs typeface="+mn-cs"/>
              </a:rPr>
              <a:t>から</a:t>
            </a:r>
            <a:r>
              <a:rPr kumimoji="1" lang="en-US" altLang="ja-JP" sz="1200" b="0" kern="1200" dirty="0">
                <a:solidFill>
                  <a:schemeClr val="tx1"/>
                </a:solidFill>
                <a:effectLst/>
                <a:latin typeface="+mn-lt"/>
                <a:ea typeface="+mn-ea"/>
                <a:cs typeface="+mn-cs"/>
              </a:rPr>
              <a:t>0.3</a:t>
            </a:r>
            <a:r>
              <a:rPr kumimoji="1" lang="ja-JP" altLang="en-US" sz="1200" b="0" kern="1200">
                <a:solidFill>
                  <a:schemeClr val="tx1"/>
                </a:solidFill>
                <a:effectLst/>
                <a:latin typeface="+mn-lt"/>
                <a:ea typeface="+mn-ea"/>
                <a:cs typeface="+mn-cs"/>
              </a:rPr>
              <a:t>程度となり，パラメータ別の最大値でも</a:t>
            </a:r>
            <a:r>
              <a:rPr kumimoji="1" lang="en-US" altLang="ja-JP" sz="1200" b="0" kern="1200" dirty="0">
                <a:solidFill>
                  <a:schemeClr val="tx1"/>
                </a:solidFill>
                <a:effectLst/>
                <a:latin typeface="+mn-lt"/>
                <a:ea typeface="+mn-ea"/>
                <a:cs typeface="+mn-cs"/>
              </a:rPr>
              <a:t>0.38</a:t>
            </a:r>
            <a:r>
              <a:rPr kumimoji="1" lang="ja-JP" altLang="en-US" sz="1200" b="0" kern="1200">
                <a:solidFill>
                  <a:schemeClr val="tx1"/>
                </a:solidFill>
                <a:effectLst/>
                <a:latin typeface="+mn-lt"/>
                <a:ea typeface="+mn-ea"/>
                <a:cs typeface="+mn-cs"/>
              </a:rPr>
              <a:t>までに収まっていることがわかリます．</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なお，提案モデルでは，各パラメータの分布に標準正規分布を仮定しています．</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indent="0">
              <a:buNone/>
            </a:pPr>
            <a:endParaRPr kumimoji="1" lang="ja-JP" altLang="en-US"/>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18</a:t>
            </a:fld>
            <a:endParaRPr kumimoji="1" lang="ja-JP" altLang="en-US"/>
          </a:p>
        </p:txBody>
      </p:sp>
    </p:spTree>
    <p:extLst>
      <p:ext uri="{BB962C8B-B14F-4D97-AF65-F5344CB8AC3E}">
        <p14:creationId xmlns:p14="http://schemas.microsoft.com/office/powerpoint/2010/main" val="3580786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 </a:t>
            </a:r>
            <a:r>
              <a:rPr kumimoji="1" lang="en-US" altLang="ja-JP" sz="1200" b="0" i="0" u="none" strike="noStrike" kern="1200" dirty="0">
                <a:solidFill>
                  <a:schemeClr val="tx1"/>
                </a:solidFill>
                <a:effectLst/>
                <a:latin typeface="+mn-lt"/>
                <a:ea typeface="+mn-ea"/>
                <a:cs typeface="+mn-cs"/>
              </a:rPr>
              <a:t>0.38</a:t>
            </a:r>
            <a:r>
              <a:rPr kumimoji="1" lang="ja-JP" altLang="en-US" sz="1200" b="0" i="0" u="none" strike="noStrike" kern="1200">
                <a:solidFill>
                  <a:schemeClr val="tx1"/>
                </a:solidFill>
                <a:effectLst/>
                <a:latin typeface="+mn-lt"/>
                <a:ea typeface="+mn-ea"/>
                <a:cs typeface="+mn-cs"/>
              </a:rPr>
              <a:t>という誤差は，標準正規分布に従うサンプルの</a:t>
            </a:r>
            <a:r>
              <a:rPr kumimoji="1" lang="en-US" altLang="ja-JP" sz="1200" b="0" i="0" u="none" strike="noStrike" kern="1200" dirty="0">
                <a:solidFill>
                  <a:schemeClr val="tx1"/>
                </a:solidFill>
                <a:effectLst/>
                <a:latin typeface="+mn-lt"/>
                <a:ea typeface="+mn-ea"/>
                <a:cs typeface="+mn-cs"/>
              </a:rPr>
              <a:t>99.73%</a:t>
            </a:r>
            <a:r>
              <a:rPr kumimoji="1" lang="ja-JP" altLang="en-US" sz="1200" b="0" i="0" u="none" strike="noStrike" kern="1200">
                <a:solidFill>
                  <a:schemeClr val="tx1"/>
                </a:solidFill>
                <a:effectLst/>
                <a:latin typeface="+mn-lt"/>
                <a:ea typeface="+mn-ea"/>
                <a:cs typeface="+mn-cs"/>
              </a:rPr>
              <a:t>が含まれる範囲</a:t>
            </a:r>
            <a:r>
              <a:rPr kumimoji="1" lang="en-US" altLang="ja-JP" sz="1200" b="0" i="0" u="none" strike="noStrike" kern="1200" dirty="0">
                <a:solidFill>
                  <a:schemeClr val="tx1"/>
                </a:solidFill>
                <a:effectLst/>
                <a:latin typeface="+mn-lt"/>
                <a:ea typeface="+mn-ea"/>
                <a:cs typeface="+mn-cs"/>
              </a:rPr>
              <a:t>(-3〜3)</a:t>
            </a:r>
            <a:r>
              <a:rPr kumimoji="1" lang="ja-JP" altLang="en-US" sz="1200" b="0" i="0" u="none" strike="noStrike" kern="1200">
                <a:solidFill>
                  <a:schemeClr val="tx1"/>
                </a:solidFill>
                <a:effectLst/>
                <a:latin typeface="+mn-lt"/>
                <a:ea typeface="+mn-ea"/>
                <a:cs typeface="+mn-cs"/>
              </a:rPr>
              <a:t>の</a:t>
            </a:r>
            <a:r>
              <a:rPr kumimoji="1" lang="en-US" altLang="ja-JP" sz="1200" b="0" i="0" u="none" strike="noStrike" kern="1200" dirty="0">
                <a:solidFill>
                  <a:schemeClr val="tx1"/>
                </a:solidFill>
                <a:effectLst/>
                <a:latin typeface="+mn-lt"/>
                <a:ea typeface="+mn-ea"/>
                <a:cs typeface="+mn-cs"/>
              </a:rPr>
              <a:t>6%</a:t>
            </a:r>
            <a:r>
              <a:rPr kumimoji="1" lang="ja-JP" altLang="en-US" sz="1200" b="0" i="0" u="none" strike="noStrike" kern="1200">
                <a:solidFill>
                  <a:schemeClr val="tx1"/>
                </a:solidFill>
                <a:effectLst/>
                <a:latin typeface="+mn-lt"/>
                <a:ea typeface="+mn-ea"/>
                <a:cs typeface="+mn-cs"/>
              </a:rPr>
              <a:t>に相当</a:t>
            </a:r>
            <a:r>
              <a:rPr kumimoji="1" lang="ja-JP" altLang="en-US" sz="1200" b="0" kern="1200">
                <a:solidFill>
                  <a:schemeClr val="tx1"/>
                </a:solidFill>
                <a:effectLst/>
                <a:latin typeface="+mn-lt"/>
                <a:ea typeface="+mn-ea"/>
                <a:cs typeface="+mn-cs"/>
              </a:rPr>
              <a:t>するため，十分に小さい値と解釈できます．</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バイアスの平均については，いずれのパラメータも</a:t>
            </a:r>
            <a:r>
              <a:rPr kumimoji="1" lang="en-US" altLang="ja-JP" sz="1200" b="0" kern="1200" dirty="0">
                <a:solidFill>
                  <a:schemeClr val="tx1"/>
                </a:solidFill>
                <a:effectLst/>
                <a:latin typeface="+mn-lt"/>
                <a:ea typeface="+mn-ea"/>
                <a:cs typeface="+mn-cs"/>
              </a:rPr>
              <a:t>0</a:t>
            </a:r>
            <a:r>
              <a:rPr kumimoji="1" lang="ja-JP" altLang="en-US" sz="1200" b="0" kern="1200">
                <a:solidFill>
                  <a:schemeClr val="tx1"/>
                </a:solidFill>
                <a:effectLst/>
                <a:latin typeface="+mn-lt"/>
                <a:ea typeface="+mn-ea"/>
                <a:cs typeface="+mn-cs"/>
              </a:rPr>
              <a:t>に非常に近い値を示しており，系統的な過大または過少推定の傾向もないことが確認できます．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dirty="0">
              <a:solidFill>
                <a:schemeClr val="tx1"/>
              </a:solidFill>
              <a:effectLst/>
              <a:latin typeface="+mn-lt"/>
              <a:ea typeface="+mn-ea"/>
              <a:cs typeface="+mn-cs"/>
            </a:endParaRPr>
          </a:p>
          <a:p>
            <a:pPr marL="0" indent="0">
              <a:buNone/>
            </a:pPr>
            <a:r>
              <a:rPr kumimoji="1" lang="ja-JP" altLang="en-US" sz="1200" kern="1200">
                <a:solidFill>
                  <a:schemeClr val="tx1"/>
                </a:solidFill>
                <a:effectLst/>
                <a:latin typeface="+mn-lt"/>
                <a:ea typeface="+mn-ea"/>
                <a:cs typeface="+mn-cs"/>
              </a:rPr>
              <a:t>以上より，</a:t>
            </a:r>
            <a:r>
              <a:rPr kumimoji="1" lang="en-US" altLang="ja-JP" dirty="0"/>
              <a:t>MCMC</a:t>
            </a:r>
            <a:r>
              <a:rPr kumimoji="1" lang="ja-JP" altLang="en-US"/>
              <a:t>により提案モデルのパラメータを適切に推定できることがわかりました．</a:t>
            </a:r>
            <a:endParaRPr kumimoji="1" lang="en-US" altLang="ja-JP" dirty="0"/>
          </a:p>
          <a:p>
            <a:pPr marL="0" indent="0">
              <a:buNone/>
            </a:pPr>
            <a:endParaRPr kumimoji="1" lang="ja-JP" altLang="en-US"/>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19</a:t>
            </a:fld>
            <a:endParaRPr kumimoji="1" lang="ja-JP" altLang="en-US"/>
          </a:p>
        </p:txBody>
      </p:sp>
    </p:spTree>
    <p:extLst>
      <p:ext uri="{BB962C8B-B14F-4D97-AF65-F5344CB8AC3E}">
        <p14:creationId xmlns:p14="http://schemas.microsoft.com/office/powerpoint/2010/main" val="2905719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近年，受検者の論理的思考力や表現力などの実践的な能力を測定する方法の一つとして，パフォーマンス評価が注目されています．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パフォーマンス評価における問題の一つが，採点の信頼性に関わる点です．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パフォーマンス評価では，人間の評価者による採点を行うため，評価者の特性によって受験者の評価が異なってしまうことがあり，このことが評価の信頼性低下の原因となります．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このような問題は，大学入試や資格試験，教育現場におけるレポート課題など，さまざまなパフォーマンス評価場面で起こり得ます．</a:t>
            </a:r>
            <a:endParaRPr kumimoji="1" lang="en-US" altLang="ja-JP" sz="1200" b="0" kern="1200" dirty="0">
              <a:solidFill>
                <a:schemeClr val="tx1"/>
              </a:solidFill>
              <a:effectLst/>
              <a:latin typeface="+mn-lt"/>
              <a:ea typeface="+mn-ea"/>
              <a:cs typeface="+mn-cs"/>
            </a:endParaRPr>
          </a:p>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2</a:t>
            </a:fld>
            <a:endParaRPr kumimoji="1" lang="ja-JP" altLang="en-US"/>
          </a:p>
        </p:txBody>
      </p:sp>
    </p:spTree>
    <p:extLst>
      <p:ext uri="{BB962C8B-B14F-4D97-AF65-F5344CB8AC3E}">
        <p14:creationId xmlns:p14="http://schemas.microsoft.com/office/powerpoint/2010/main" val="97678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ここからは実データ実験について説明します．</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20</a:t>
            </a:fld>
            <a:endParaRPr kumimoji="1" lang="ja-JP" altLang="en-US"/>
          </a:p>
        </p:txBody>
      </p:sp>
    </p:spTree>
    <p:extLst>
      <p:ext uri="{BB962C8B-B14F-4D97-AF65-F5344CB8AC3E}">
        <p14:creationId xmlns:p14="http://schemas.microsoft.com/office/powerpoint/2010/main" val="379585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実データの適用を通して，提案モデルの有効性を評価します．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本実験では，</a:t>
            </a:r>
            <a:r>
              <a:rPr kumimoji="1" lang="en-US" altLang="ja-JP" sz="1200" b="0" kern="1200" dirty="0">
                <a:solidFill>
                  <a:schemeClr val="tx1"/>
                </a:solidFill>
                <a:effectLst/>
                <a:latin typeface="+mn-lt"/>
                <a:ea typeface="+mn-ea"/>
                <a:cs typeface="+mn-cs"/>
              </a:rPr>
              <a:t>134</a:t>
            </a:r>
            <a:r>
              <a:rPr kumimoji="1" lang="ja-JP" altLang="en-US" sz="1200" b="0" kern="1200">
                <a:solidFill>
                  <a:schemeClr val="tx1"/>
                </a:solidFill>
                <a:effectLst/>
                <a:latin typeface="+mn-lt"/>
                <a:ea typeface="+mn-ea"/>
                <a:cs typeface="+mn-cs"/>
              </a:rPr>
              <a:t>名分のエッセイ課題を，</a:t>
            </a:r>
            <a:r>
              <a:rPr kumimoji="1" lang="en-US" altLang="ja-JP" sz="1200" b="0" kern="1200" dirty="0">
                <a:solidFill>
                  <a:schemeClr val="tx1"/>
                </a:solidFill>
                <a:effectLst/>
                <a:latin typeface="+mn-lt"/>
                <a:ea typeface="+mn-ea"/>
                <a:cs typeface="+mn-cs"/>
              </a:rPr>
              <a:t>16</a:t>
            </a:r>
            <a:r>
              <a:rPr kumimoji="1" lang="ja-JP" altLang="en-US" sz="1200" b="0" kern="1200">
                <a:solidFill>
                  <a:schemeClr val="tx1"/>
                </a:solidFill>
                <a:effectLst/>
                <a:latin typeface="+mn-lt"/>
                <a:ea typeface="+mn-ea"/>
                <a:cs typeface="+mn-cs"/>
              </a:rPr>
              <a:t>名の評価者が</a:t>
            </a:r>
            <a:r>
              <a:rPr kumimoji="1" lang="en-US" altLang="ja-JP" sz="1200" b="0" kern="1200" dirty="0">
                <a:solidFill>
                  <a:schemeClr val="tx1"/>
                </a:solidFill>
                <a:effectLst/>
                <a:latin typeface="+mn-lt"/>
                <a:ea typeface="+mn-ea"/>
                <a:cs typeface="+mn-cs"/>
              </a:rPr>
              <a:t>5</a:t>
            </a:r>
            <a:r>
              <a:rPr kumimoji="1" lang="ja-JP" altLang="en-US" sz="1200" b="0" kern="1200">
                <a:solidFill>
                  <a:schemeClr val="tx1"/>
                </a:solidFill>
                <a:effectLst/>
                <a:latin typeface="+mn-lt"/>
                <a:ea typeface="+mn-ea"/>
                <a:cs typeface="+mn-cs"/>
              </a:rPr>
              <a:t>段階得点で採点したデータを使用します．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採点は</a:t>
            </a:r>
            <a:r>
              <a:rPr kumimoji="1" lang="en-US" altLang="ja-JP" sz="1200" b="0" kern="1200" dirty="0">
                <a:solidFill>
                  <a:schemeClr val="tx1"/>
                </a:solidFill>
                <a:effectLst/>
                <a:latin typeface="+mn-lt"/>
                <a:ea typeface="+mn-ea"/>
                <a:cs typeface="+mn-cs"/>
              </a:rPr>
              <a:t>4</a:t>
            </a:r>
            <a:r>
              <a:rPr kumimoji="1" lang="ja-JP" altLang="en-US" sz="1200" b="0" kern="1200">
                <a:solidFill>
                  <a:schemeClr val="tx1"/>
                </a:solidFill>
                <a:effectLst/>
                <a:latin typeface="+mn-lt"/>
                <a:ea typeface="+mn-ea"/>
                <a:cs typeface="+mn-cs"/>
              </a:rPr>
              <a:t>日に分けて行い，日ごとに全体の</a:t>
            </a:r>
            <a:r>
              <a:rPr kumimoji="1" lang="en-US" altLang="ja-JP" sz="1200" b="0" kern="1200" dirty="0">
                <a:solidFill>
                  <a:schemeClr val="tx1"/>
                </a:solidFill>
                <a:effectLst/>
                <a:latin typeface="+mn-lt"/>
                <a:ea typeface="+mn-ea"/>
                <a:cs typeface="+mn-cs"/>
              </a:rPr>
              <a:t>1/4</a:t>
            </a:r>
            <a:r>
              <a:rPr kumimoji="1" lang="ja-JP" altLang="en-US" sz="1200" b="0" kern="1200">
                <a:solidFill>
                  <a:schemeClr val="tx1"/>
                </a:solidFill>
                <a:effectLst/>
                <a:latin typeface="+mn-lt"/>
                <a:ea typeface="+mn-ea"/>
                <a:cs typeface="+mn-cs"/>
              </a:rPr>
              <a:t>ずつ採点するように指示しました．</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以降では，日ごとに</a:t>
            </a:r>
            <a:r>
              <a:rPr kumimoji="1" lang="en-US" altLang="ja-JP" sz="1200" b="0" kern="1200" dirty="0">
                <a:solidFill>
                  <a:schemeClr val="tx1"/>
                </a:solidFill>
                <a:effectLst/>
                <a:latin typeface="+mn-lt"/>
                <a:ea typeface="+mn-ea"/>
                <a:cs typeface="+mn-cs"/>
              </a:rPr>
              <a:t>TimeID1,2,3,4</a:t>
            </a:r>
            <a:r>
              <a:rPr kumimoji="1" lang="ja-JP" altLang="en-US" sz="1200" b="0" kern="1200">
                <a:solidFill>
                  <a:schemeClr val="tx1"/>
                </a:solidFill>
                <a:effectLst/>
                <a:latin typeface="+mn-lt"/>
                <a:ea typeface="+mn-ea"/>
                <a:cs typeface="+mn-cs"/>
              </a:rPr>
              <a:t>として扱います．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また，全</a:t>
            </a:r>
            <a:r>
              <a:rPr kumimoji="1" lang="en-US" altLang="ja-JP" sz="1200" b="0" kern="1200" dirty="0">
                <a:solidFill>
                  <a:schemeClr val="tx1"/>
                </a:solidFill>
                <a:effectLst/>
                <a:latin typeface="+mn-lt"/>
                <a:ea typeface="+mn-ea"/>
                <a:cs typeface="+mn-cs"/>
              </a:rPr>
              <a:t>16</a:t>
            </a:r>
            <a:r>
              <a:rPr kumimoji="1" lang="ja-JP" altLang="en-US" sz="1200" b="0" kern="1200">
                <a:solidFill>
                  <a:schemeClr val="tx1"/>
                </a:solidFill>
                <a:effectLst/>
                <a:latin typeface="+mn-lt"/>
                <a:ea typeface="+mn-ea"/>
                <a:cs typeface="+mn-cs"/>
              </a:rPr>
              <a:t>名の評価者のうち，</a:t>
            </a:r>
            <a:r>
              <a:rPr kumimoji="1" lang="en-US" altLang="ja-JP" sz="1200" b="0" kern="1200" dirty="0">
                <a:solidFill>
                  <a:schemeClr val="tx1"/>
                </a:solidFill>
                <a:effectLst/>
                <a:latin typeface="+mn-lt"/>
                <a:ea typeface="+mn-ea"/>
                <a:cs typeface="+mn-cs"/>
              </a:rPr>
              <a:t>6</a:t>
            </a:r>
            <a:r>
              <a:rPr kumimoji="1" lang="ja-JP" altLang="en-US" sz="1200" b="0" kern="1200">
                <a:solidFill>
                  <a:schemeClr val="tx1"/>
                </a:solidFill>
                <a:effectLst/>
                <a:latin typeface="+mn-lt"/>
                <a:ea typeface="+mn-ea"/>
                <a:cs typeface="+mn-cs"/>
              </a:rPr>
              <a:t>人に個別に指示を与え，人為的に評価者バイアスのあるデータを作成しました．</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実データ実験では，実際にデータからパラメータを推定し，さらに情報量規準によるモデル性能の比較を行いました．</a:t>
            </a:r>
          </a:p>
          <a:p>
            <a:br>
              <a:rPr kumimoji="1" lang="ja-JP" altLang="en-US" sz="1200" b="0" kern="1200">
                <a:solidFill>
                  <a:schemeClr val="tx1"/>
                </a:solidFill>
                <a:effectLst/>
                <a:latin typeface="+mn-lt"/>
                <a:ea typeface="+mn-ea"/>
                <a:cs typeface="+mn-cs"/>
              </a:rPr>
            </a:br>
            <a:endParaRPr kumimoji="1" lang="ja-JP" altLang="en-US" sz="1200" b="0" kern="1200">
              <a:solidFill>
                <a:schemeClr val="tx1"/>
              </a:solidFill>
              <a:effectLst/>
              <a:latin typeface="+mn-lt"/>
              <a:ea typeface="+mn-ea"/>
              <a:cs typeface="+mn-cs"/>
            </a:endParaRPr>
          </a:p>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21</a:t>
            </a:fld>
            <a:endParaRPr kumimoji="1" lang="ja-JP" altLang="en-US"/>
          </a:p>
        </p:txBody>
      </p:sp>
    </p:spTree>
    <p:extLst>
      <p:ext uri="{BB962C8B-B14F-4D97-AF65-F5344CB8AC3E}">
        <p14:creationId xmlns:p14="http://schemas.microsoft.com/office/powerpoint/2010/main" val="39555672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実データから推定された評価者の厳しさパラメータの例を，図に示します．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横軸が時間区分，縦軸が評価者の厳しさパラメータであり，各線が一人一人の評価者のパラメータの推定値を表しています．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また，指示を与えた評価者の結果には色をつけています．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図から，評価者によって変化の傾きや度合いが違うことがわかります．また，指示を与えた評価者はその指示通りのバイアスを推定できていることがわかります．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例えば，黒色の線で表されている評価者</a:t>
            </a:r>
            <a:r>
              <a:rPr kumimoji="1" lang="en-US" altLang="ja-JP" sz="1200" b="0" kern="1200" dirty="0">
                <a:solidFill>
                  <a:schemeClr val="tx1"/>
                </a:solidFill>
                <a:effectLst/>
                <a:latin typeface="+mn-lt"/>
                <a:ea typeface="+mn-ea"/>
                <a:cs typeface="+mn-cs"/>
              </a:rPr>
              <a:t>A</a:t>
            </a:r>
            <a:r>
              <a:rPr kumimoji="1" lang="ja-JP" altLang="en-US" sz="1200" b="0" kern="1200">
                <a:solidFill>
                  <a:schemeClr val="tx1"/>
                </a:solidFill>
                <a:effectLst/>
                <a:latin typeface="+mn-lt"/>
                <a:ea typeface="+mn-ea"/>
                <a:cs typeface="+mn-cs"/>
              </a:rPr>
              <a:t>には，日ごとに厳しさをあげて採点するという指示を与えましたが，グラフより，厳しさパラメータの値が徐々に上昇していることがわかります．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一方で，赤色の線で表されている評価者</a:t>
            </a:r>
            <a:r>
              <a:rPr kumimoji="1" lang="en-US" altLang="ja-JP" sz="1200" b="0" kern="1200" dirty="0">
                <a:solidFill>
                  <a:schemeClr val="tx1"/>
                </a:solidFill>
                <a:effectLst/>
                <a:latin typeface="+mn-lt"/>
                <a:ea typeface="+mn-ea"/>
                <a:cs typeface="+mn-cs"/>
              </a:rPr>
              <a:t>B</a:t>
            </a:r>
            <a:r>
              <a:rPr kumimoji="1" lang="ja-JP" altLang="en-US" sz="1200" b="0" kern="1200">
                <a:solidFill>
                  <a:schemeClr val="tx1"/>
                </a:solidFill>
                <a:effectLst/>
                <a:latin typeface="+mn-lt"/>
                <a:ea typeface="+mn-ea"/>
                <a:cs typeface="+mn-cs"/>
              </a:rPr>
              <a:t>には，日ごとに厳しさを下げて採点する指示を与えましたが，グラフより，厳しさパラメータの値が徐々に減少しています．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さらに，緑色の線で表されている評価者</a:t>
            </a:r>
            <a:r>
              <a:rPr kumimoji="1" lang="en-US" altLang="ja-JP" sz="1200" b="0" kern="1200" dirty="0">
                <a:solidFill>
                  <a:schemeClr val="tx1"/>
                </a:solidFill>
                <a:effectLst/>
                <a:latin typeface="+mn-lt"/>
                <a:ea typeface="+mn-ea"/>
                <a:cs typeface="+mn-cs"/>
              </a:rPr>
              <a:t>C</a:t>
            </a:r>
            <a:r>
              <a:rPr kumimoji="1" lang="ja-JP" altLang="en-US" sz="1200" b="0" kern="1200">
                <a:solidFill>
                  <a:schemeClr val="tx1"/>
                </a:solidFill>
                <a:effectLst/>
                <a:latin typeface="+mn-lt"/>
                <a:ea typeface="+mn-ea"/>
                <a:cs typeface="+mn-cs"/>
              </a:rPr>
              <a:t>には，</a:t>
            </a:r>
            <a:r>
              <a:rPr kumimoji="1" lang="en-US" altLang="ja-JP" sz="1200" b="0" kern="1200" dirty="0">
                <a:solidFill>
                  <a:schemeClr val="tx1"/>
                </a:solidFill>
                <a:effectLst/>
                <a:latin typeface="+mn-lt"/>
                <a:ea typeface="+mn-ea"/>
                <a:cs typeface="+mn-cs"/>
              </a:rPr>
              <a:t>2</a:t>
            </a:r>
            <a:r>
              <a:rPr kumimoji="1" lang="ja-JP" altLang="en-US" sz="1200" b="0" kern="1200">
                <a:solidFill>
                  <a:schemeClr val="tx1"/>
                </a:solidFill>
                <a:effectLst/>
                <a:latin typeface="+mn-lt"/>
                <a:ea typeface="+mn-ea"/>
                <a:cs typeface="+mn-cs"/>
              </a:rPr>
              <a:t>日目は</a:t>
            </a:r>
            <a:r>
              <a:rPr kumimoji="1" lang="en-US" altLang="ja-JP" sz="1200" b="0" kern="1200" dirty="0">
                <a:solidFill>
                  <a:schemeClr val="tx1"/>
                </a:solidFill>
                <a:effectLst/>
                <a:latin typeface="+mn-lt"/>
                <a:ea typeface="+mn-ea"/>
                <a:cs typeface="+mn-cs"/>
              </a:rPr>
              <a:t>1</a:t>
            </a:r>
            <a:r>
              <a:rPr kumimoji="1" lang="ja-JP" altLang="en-US" sz="1200" b="0" kern="1200">
                <a:solidFill>
                  <a:schemeClr val="tx1"/>
                </a:solidFill>
                <a:effectLst/>
                <a:latin typeface="+mn-lt"/>
                <a:ea typeface="+mn-ea"/>
                <a:cs typeface="+mn-cs"/>
              </a:rPr>
              <a:t>日目より厳しく，</a:t>
            </a:r>
            <a:r>
              <a:rPr kumimoji="1" lang="en-US" altLang="ja-JP" sz="1200" b="0" kern="1200" dirty="0">
                <a:solidFill>
                  <a:schemeClr val="tx1"/>
                </a:solidFill>
                <a:effectLst/>
                <a:latin typeface="+mn-lt"/>
                <a:ea typeface="+mn-ea"/>
                <a:cs typeface="+mn-cs"/>
              </a:rPr>
              <a:t>3</a:t>
            </a:r>
            <a:r>
              <a:rPr kumimoji="1" lang="ja-JP" altLang="en-US" sz="1200" b="0" kern="1200">
                <a:solidFill>
                  <a:schemeClr val="tx1"/>
                </a:solidFill>
                <a:effectLst/>
                <a:latin typeface="+mn-lt"/>
                <a:ea typeface="+mn-ea"/>
                <a:cs typeface="+mn-cs"/>
              </a:rPr>
              <a:t>日目は</a:t>
            </a:r>
            <a:r>
              <a:rPr kumimoji="1" lang="en-US" altLang="ja-JP" sz="1200" b="0" kern="1200" dirty="0">
                <a:solidFill>
                  <a:schemeClr val="tx1"/>
                </a:solidFill>
                <a:effectLst/>
                <a:latin typeface="+mn-lt"/>
                <a:ea typeface="+mn-ea"/>
                <a:cs typeface="+mn-cs"/>
              </a:rPr>
              <a:t>1</a:t>
            </a:r>
            <a:r>
              <a:rPr kumimoji="1" lang="ja-JP" altLang="en-US" sz="1200" b="0" kern="1200">
                <a:solidFill>
                  <a:schemeClr val="tx1"/>
                </a:solidFill>
                <a:effectLst/>
                <a:latin typeface="+mn-lt"/>
                <a:ea typeface="+mn-ea"/>
                <a:cs typeface="+mn-cs"/>
              </a:rPr>
              <a:t>日目より優しく，</a:t>
            </a:r>
            <a:r>
              <a:rPr kumimoji="1" lang="en-US" altLang="ja-JP" sz="1200" b="0" kern="1200" dirty="0">
                <a:solidFill>
                  <a:schemeClr val="tx1"/>
                </a:solidFill>
                <a:effectLst/>
                <a:latin typeface="+mn-lt"/>
                <a:ea typeface="+mn-ea"/>
                <a:cs typeface="+mn-cs"/>
              </a:rPr>
              <a:t>4</a:t>
            </a:r>
            <a:r>
              <a:rPr kumimoji="1" lang="ja-JP" altLang="en-US" sz="1200" b="0" kern="1200">
                <a:solidFill>
                  <a:schemeClr val="tx1"/>
                </a:solidFill>
                <a:effectLst/>
                <a:latin typeface="+mn-lt"/>
                <a:ea typeface="+mn-ea"/>
                <a:cs typeface="+mn-cs"/>
              </a:rPr>
              <a:t>日目は</a:t>
            </a:r>
            <a:r>
              <a:rPr kumimoji="1" lang="en-US" altLang="ja-JP" sz="1200" b="0" kern="1200" dirty="0">
                <a:solidFill>
                  <a:schemeClr val="tx1"/>
                </a:solidFill>
                <a:effectLst/>
                <a:latin typeface="+mn-lt"/>
                <a:ea typeface="+mn-ea"/>
                <a:cs typeface="+mn-cs"/>
              </a:rPr>
              <a:t>2</a:t>
            </a:r>
            <a:r>
              <a:rPr kumimoji="1" lang="ja-JP" altLang="en-US" sz="1200" b="0" kern="1200">
                <a:solidFill>
                  <a:schemeClr val="tx1"/>
                </a:solidFill>
                <a:effectLst/>
                <a:latin typeface="+mn-lt"/>
                <a:ea typeface="+mn-ea"/>
                <a:cs typeface="+mn-cs"/>
              </a:rPr>
              <a:t>日目より厳しく，と，日によって厳しさを変えて採点する指示を与えましたが，グラフより，指示した通りの結果が得られていることがわかります．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このことから，この評価者が想定通りに採点をしており，提案モデルによって，厳しさの変化が捉えられていることがわかりました．</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また，指示を与えていない評価者の結果を見ても，人によって厳しさの変化度合いが異なることがわかります．</a:t>
            </a:r>
            <a:endParaRPr kumimoji="1" lang="en-US" altLang="ja-JP" sz="1200" b="0"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以上のことから，提案モデルが，評価者ドリフトの傾向を適切に推定できていることがわかります．</a:t>
            </a:r>
            <a:endParaRPr kumimoji="1" lang="en-US" altLang="ja-JP" sz="1200" b="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22</a:t>
            </a:fld>
            <a:endParaRPr kumimoji="1" lang="ja-JP" altLang="en-US"/>
          </a:p>
        </p:txBody>
      </p:sp>
    </p:spTree>
    <p:extLst>
      <p:ext uri="{BB962C8B-B14F-4D97-AF65-F5344CB8AC3E}">
        <p14:creationId xmlns:p14="http://schemas.microsoft.com/office/powerpoint/2010/main" val="17842522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また，使用する得点に偏りを持たせるように指示した評価者の項目反応曲線を左の図に示します．</a:t>
            </a:r>
            <a:endParaRPr kumimoji="1" lang="en-US" altLang="ja-JP" dirty="0"/>
          </a:p>
          <a:p>
            <a:r>
              <a:rPr kumimoji="1" lang="ja-JP" altLang="en-US"/>
              <a:t>また，それと比較するために，指示を与えていない評価者の項目反応曲線の例を右に示しています．</a:t>
            </a:r>
            <a:endParaRPr kumimoji="1" lang="en-US" altLang="ja-JP" dirty="0"/>
          </a:p>
          <a:p>
            <a:r>
              <a:rPr kumimoji="1" lang="ja-JP" altLang="en-US"/>
              <a:t>横軸が受験者の能力を表し，縦軸が各得点への反応確率を表しています．</a:t>
            </a:r>
            <a:endParaRPr kumimoji="1" lang="en-US" altLang="ja-JP" dirty="0"/>
          </a:p>
          <a:p>
            <a:r>
              <a:rPr kumimoji="1" lang="ja-JP" altLang="en-US"/>
              <a:t>この評価者には，</a:t>
            </a:r>
            <a:r>
              <a:rPr kumimoji="1" lang="en-US" altLang="ja-JP" dirty="0"/>
              <a:t>1,3,5</a:t>
            </a:r>
            <a:r>
              <a:rPr kumimoji="1" lang="ja-JP" altLang="en-US"/>
              <a:t>点を多く使用するように指示しましたが，この図より，</a:t>
            </a:r>
            <a:r>
              <a:rPr kumimoji="1" lang="en-US" altLang="ja-JP" dirty="0"/>
              <a:t>1</a:t>
            </a:r>
            <a:r>
              <a:rPr kumimoji="1" lang="ja-JP" altLang="en-US"/>
              <a:t>点を表す黒色の線，</a:t>
            </a:r>
            <a:r>
              <a:rPr kumimoji="1" lang="en-US" altLang="ja-JP" dirty="0"/>
              <a:t>3</a:t>
            </a:r>
            <a:r>
              <a:rPr kumimoji="1" lang="ja-JP" altLang="en-US"/>
              <a:t>点を表す緑色の線，</a:t>
            </a:r>
            <a:r>
              <a:rPr kumimoji="1" lang="en-US" altLang="ja-JP" dirty="0"/>
              <a:t>5</a:t>
            </a:r>
            <a:r>
              <a:rPr kumimoji="1" lang="ja-JP" altLang="en-US"/>
              <a:t>点を表す水色の線が高くなっており，</a:t>
            </a:r>
            <a:r>
              <a:rPr kumimoji="1" lang="en-US" altLang="ja-JP" dirty="0"/>
              <a:t>1,3,5</a:t>
            </a:r>
            <a:r>
              <a:rPr kumimoji="1" lang="ja-JP" altLang="en-US"/>
              <a:t>点を多く使用していることが捉えられていることがわかります．</a:t>
            </a:r>
            <a:endParaRPr kumimoji="1" lang="en-US" altLang="ja-JP" dirty="0"/>
          </a:p>
          <a:p>
            <a:r>
              <a:rPr kumimoji="1" lang="ja-JP" altLang="en-US" sz="1200" b="0" i="0" u="none" strike="noStrike" kern="1200">
                <a:solidFill>
                  <a:schemeClr val="tx1"/>
                </a:solidFill>
                <a:effectLst/>
                <a:latin typeface="+mn-lt"/>
                <a:ea typeface="+mn-ea"/>
                <a:cs typeface="+mn-cs"/>
              </a:rPr>
              <a:t>以上から，提案モデルによって，得点ごとの使用傾向の差を推定できていることがわかります．</a:t>
            </a:r>
            <a:endParaRPr kumimoji="1" lang="en-US" altLang="ja-JP" dirty="0"/>
          </a:p>
          <a:p>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23</a:t>
            </a:fld>
            <a:endParaRPr kumimoji="1" lang="ja-JP" altLang="en-US"/>
          </a:p>
        </p:txBody>
      </p:sp>
    </p:spTree>
    <p:extLst>
      <p:ext uri="{BB962C8B-B14F-4D97-AF65-F5344CB8AC3E}">
        <p14:creationId xmlns:p14="http://schemas.microsoft.com/office/powerpoint/2010/main" val="36241542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また，一貫性パラメータ</a:t>
            </a:r>
            <a:r>
              <a:rPr kumimoji="1" lang="en-US" altLang="ja-JP" sz="1200" kern="1200" dirty="0" err="1">
                <a:solidFill>
                  <a:schemeClr val="tx1"/>
                </a:solidFill>
                <a:effectLst/>
                <a:latin typeface="+mn-lt"/>
                <a:ea typeface="+mn-ea"/>
                <a:cs typeface="+mn-cs"/>
              </a:rPr>
              <a:t>alpha_r</a:t>
            </a:r>
            <a:r>
              <a:rPr kumimoji="1" lang="ja-JP" altLang="en-US" sz="1200" kern="1200">
                <a:solidFill>
                  <a:schemeClr val="tx1"/>
                </a:solidFill>
                <a:effectLst/>
                <a:latin typeface="+mn-lt"/>
                <a:ea typeface="+mn-ea"/>
                <a:cs typeface="+mn-cs"/>
              </a:rPr>
              <a:t>の推定結果について，</a:t>
            </a:r>
            <a:r>
              <a:rPr kumimoji="1" lang="en-US" altLang="ja-JP" sz="1200" kern="1200" dirty="0" err="1">
                <a:solidFill>
                  <a:schemeClr val="tx1"/>
                </a:solidFill>
                <a:effectLst/>
                <a:latin typeface="+mn-lt"/>
                <a:ea typeface="+mn-ea"/>
                <a:cs typeface="+mn-cs"/>
              </a:rPr>
              <a:t>alpha_R</a:t>
            </a:r>
            <a:r>
              <a:rPr kumimoji="1" lang="ja-JP" altLang="en-US" sz="1200" kern="1200">
                <a:solidFill>
                  <a:schemeClr val="tx1"/>
                </a:solidFill>
                <a:effectLst/>
                <a:latin typeface="+mn-lt"/>
                <a:ea typeface="+mn-ea"/>
                <a:cs typeface="+mn-cs"/>
              </a:rPr>
              <a:t>が最も高い評価者と低い評価者の項目反応曲線を比べると，</a:t>
            </a:r>
            <a:r>
              <a:rPr kumimoji="1" lang="en-US" altLang="ja-JP" sz="1200" kern="1200" dirty="0" err="1">
                <a:solidFill>
                  <a:schemeClr val="tx1"/>
                </a:solidFill>
                <a:effectLst/>
                <a:latin typeface="+mn-lt"/>
                <a:ea typeface="+mn-ea"/>
                <a:cs typeface="+mn-cs"/>
              </a:rPr>
              <a:t>alpha_r</a:t>
            </a:r>
            <a:r>
              <a:rPr kumimoji="1" lang="ja-JP" altLang="en-US" sz="1200" kern="1200">
                <a:solidFill>
                  <a:schemeClr val="tx1"/>
                </a:solidFill>
                <a:effectLst/>
                <a:latin typeface="+mn-lt"/>
                <a:ea typeface="+mn-ea"/>
                <a:cs typeface="+mn-cs"/>
              </a:rPr>
              <a:t>が高い左の評価者の方が曲線の勾配が大きくなっています，これは，一貫性の高い評価者は 受検者の能力と相関した評点を与えるとともに，同等の能力の受検者には安定して同一の評点を与える傾向が強いことを表現しています．</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従って，評価者の一貫性についても違いを測定できていることがわかります．</a:t>
            </a:r>
            <a:endParaRPr kumimoji="1" lang="en-US"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24</a:t>
            </a:fld>
            <a:endParaRPr kumimoji="1" lang="ja-JP" altLang="en-US"/>
          </a:p>
        </p:txBody>
      </p:sp>
    </p:spTree>
    <p:extLst>
      <p:ext uri="{BB962C8B-B14F-4D97-AF65-F5344CB8AC3E}">
        <p14:creationId xmlns:p14="http://schemas.microsoft.com/office/powerpoint/2010/main" val="30264394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次に，情報量規準によるモデル比較により提案モデルの性能を評価します．</a:t>
            </a:r>
            <a:br>
              <a:rPr kumimoji="1" lang="ja-JP" altLang="en-US" sz="1200" b="0" kern="1200">
                <a:solidFill>
                  <a:schemeClr val="tx1"/>
                </a:solidFill>
                <a:effectLst/>
                <a:latin typeface="+mn-lt"/>
                <a:ea typeface="+mn-ea"/>
                <a:cs typeface="+mn-cs"/>
              </a:rPr>
            </a:br>
            <a:r>
              <a:rPr kumimoji="1" lang="ja-JP" altLang="en-US" sz="1200" b="0" kern="1200">
                <a:solidFill>
                  <a:schemeClr val="tx1"/>
                </a:solidFill>
                <a:effectLst/>
                <a:latin typeface="+mn-lt"/>
                <a:ea typeface="+mn-ea"/>
                <a:cs typeface="+mn-cs"/>
              </a:rPr>
              <a:t>情報量規準には</a:t>
            </a:r>
            <a:r>
              <a:rPr kumimoji="1" lang="en" altLang="ja-JP" sz="1200" b="0" kern="1200" dirty="0">
                <a:solidFill>
                  <a:schemeClr val="tx1"/>
                </a:solidFill>
                <a:effectLst/>
                <a:latin typeface="+mn-lt"/>
                <a:ea typeface="+mn-ea"/>
                <a:cs typeface="+mn-cs"/>
              </a:rPr>
              <a:t>WAIC</a:t>
            </a:r>
            <a:r>
              <a:rPr kumimoji="1" lang="ja-JP" altLang="en-US" sz="1200" b="0" kern="1200">
                <a:solidFill>
                  <a:schemeClr val="tx1"/>
                </a:solidFill>
                <a:effectLst/>
                <a:latin typeface="+mn-lt"/>
                <a:ea typeface="+mn-ea"/>
                <a:cs typeface="+mn-cs"/>
              </a:rPr>
              <a:t>と</a:t>
            </a:r>
            <a:r>
              <a:rPr kumimoji="1" lang="en" altLang="ja-JP" sz="1200" b="0" kern="1200" dirty="0">
                <a:solidFill>
                  <a:schemeClr val="tx1"/>
                </a:solidFill>
                <a:effectLst/>
                <a:latin typeface="+mn-lt"/>
                <a:ea typeface="+mn-ea"/>
                <a:cs typeface="+mn-cs"/>
              </a:rPr>
              <a:t>WBIC</a:t>
            </a:r>
            <a:r>
              <a:rPr kumimoji="1" lang="ja-JP" altLang="en-US" sz="1200" b="0" kern="1200">
                <a:solidFill>
                  <a:schemeClr val="tx1"/>
                </a:solidFill>
                <a:effectLst/>
                <a:latin typeface="+mn-lt"/>
                <a:ea typeface="+mn-ea"/>
                <a:cs typeface="+mn-cs"/>
              </a:rPr>
              <a:t>を用いました．どちらの場合も，値が小さい方が適したモデルであるということを示します．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今回は，既存モデルとの比較に加え，既存モデルから提案モデルへのいくつかの変更点の中でどの変更が効果を持っていたかを確認するために，記載の</a:t>
            </a:r>
            <a:r>
              <a:rPr kumimoji="1" lang="en-US" altLang="ja-JP" sz="1200" b="0" kern="1200" dirty="0">
                <a:solidFill>
                  <a:schemeClr val="tx1"/>
                </a:solidFill>
                <a:effectLst/>
                <a:latin typeface="+mn-lt"/>
                <a:ea typeface="+mn-ea"/>
                <a:cs typeface="+mn-cs"/>
              </a:rPr>
              <a:t>3</a:t>
            </a:r>
            <a:r>
              <a:rPr kumimoji="1" lang="ja-JP" altLang="en-US" sz="1200" b="0" kern="1200">
                <a:solidFill>
                  <a:schemeClr val="tx1"/>
                </a:solidFill>
                <a:effectLst/>
                <a:latin typeface="+mn-lt"/>
                <a:ea typeface="+mn-ea"/>
                <a:cs typeface="+mn-cs"/>
              </a:rPr>
              <a:t>つのモデルとの比較を行います．</a:t>
            </a:r>
          </a:p>
          <a:p>
            <a:r>
              <a:rPr kumimoji="1" lang="en-US" altLang="ja-JP" sz="1200" b="0" kern="1200" dirty="0">
                <a:solidFill>
                  <a:schemeClr val="tx1"/>
                </a:solidFill>
                <a:effectLst/>
                <a:latin typeface="+mn-lt"/>
                <a:ea typeface="+mn-ea"/>
                <a:cs typeface="+mn-cs"/>
              </a:rPr>
              <a:t>1</a:t>
            </a:r>
            <a:r>
              <a:rPr kumimoji="1" lang="ja-JP" altLang="en-US" sz="1200" b="0" kern="1200">
                <a:solidFill>
                  <a:schemeClr val="tx1"/>
                </a:solidFill>
                <a:effectLst/>
                <a:latin typeface="+mn-lt"/>
                <a:ea typeface="+mn-ea"/>
                <a:cs typeface="+mn-cs"/>
              </a:rPr>
              <a:t>つ目の比較モデルは，提案モデルの得点別の厳しさパラメータ</a:t>
            </a:r>
            <a:r>
              <a:rPr kumimoji="1" lang="en-US" altLang="ja-JP" sz="1200" b="0" kern="1200" dirty="0" err="1">
                <a:solidFill>
                  <a:schemeClr val="tx1"/>
                </a:solidFill>
                <a:effectLst/>
                <a:latin typeface="+mn-lt"/>
                <a:ea typeface="+mn-ea"/>
                <a:cs typeface="+mn-cs"/>
              </a:rPr>
              <a:t>d_rk</a:t>
            </a:r>
            <a:r>
              <a:rPr kumimoji="1" lang="ja-JP" altLang="en-US" sz="1200" b="0" kern="1200">
                <a:solidFill>
                  <a:schemeClr val="tx1"/>
                </a:solidFill>
                <a:effectLst/>
                <a:latin typeface="+mn-lt"/>
                <a:ea typeface="+mn-ea"/>
                <a:cs typeface="+mn-cs"/>
              </a:rPr>
              <a:t>を評価者特性を考慮しないものに入れ替えたモデルです．</a:t>
            </a:r>
            <a:endParaRPr kumimoji="1" lang="en-US" altLang="ja-JP" sz="1200" b="0" kern="1200" dirty="0">
              <a:solidFill>
                <a:schemeClr val="tx1"/>
              </a:solidFill>
              <a:effectLst/>
              <a:latin typeface="+mn-lt"/>
              <a:ea typeface="+mn-ea"/>
              <a:cs typeface="+mn-cs"/>
            </a:endParaRPr>
          </a:p>
          <a:p>
            <a:r>
              <a:rPr kumimoji="1" lang="en-US" altLang="ja-JP" sz="1200" b="0" kern="1200" dirty="0">
                <a:solidFill>
                  <a:schemeClr val="tx1"/>
                </a:solidFill>
                <a:effectLst/>
                <a:latin typeface="+mn-lt"/>
                <a:ea typeface="+mn-ea"/>
                <a:cs typeface="+mn-cs"/>
              </a:rPr>
              <a:t>2</a:t>
            </a:r>
            <a:r>
              <a:rPr kumimoji="1" lang="ja-JP" altLang="en-US" sz="1200" b="0" kern="1200">
                <a:solidFill>
                  <a:schemeClr val="tx1"/>
                </a:solidFill>
                <a:effectLst/>
                <a:latin typeface="+mn-lt"/>
                <a:ea typeface="+mn-ea"/>
                <a:cs typeface="+mn-cs"/>
              </a:rPr>
              <a:t>つめの比較モデルは，提案モデルの評価者の厳しさパラメータ</a:t>
            </a:r>
            <a:r>
              <a:rPr kumimoji="1" lang="en-US" altLang="ja-JP" sz="1200" b="0" kern="1200" dirty="0" err="1">
                <a:solidFill>
                  <a:schemeClr val="tx1"/>
                </a:solidFill>
                <a:effectLst/>
                <a:latin typeface="+mn-lt"/>
                <a:ea typeface="+mn-ea"/>
                <a:cs typeface="+mn-cs"/>
              </a:rPr>
              <a:t>beta_rt</a:t>
            </a:r>
            <a:r>
              <a:rPr kumimoji="1" lang="ja-JP" altLang="en-US" sz="1200" b="0" kern="1200">
                <a:solidFill>
                  <a:schemeClr val="tx1"/>
                </a:solidFill>
                <a:effectLst/>
                <a:latin typeface="+mn-lt"/>
                <a:ea typeface="+mn-ea"/>
                <a:cs typeface="+mn-cs"/>
              </a:rPr>
              <a:t>を，既存モデルのものに入れ替えたモデルです．</a:t>
            </a:r>
            <a:endParaRPr kumimoji="1" lang="en-US" altLang="ja-JP" sz="1200" b="0" kern="1200" dirty="0">
              <a:solidFill>
                <a:schemeClr val="tx1"/>
              </a:solidFill>
              <a:effectLst/>
              <a:latin typeface="+mn-lt"/>
              <a:ea typeface="+mn-ea"/>
              <a:cs typeface="+mn-cs"/>
            </a:endParaRPr>
          </a:p>
          <a:p>
            <a:r>
              <a:rPr kumimoji="1" lang="en-US" altLang="ja-JP" sz="1200" b="0" kern="1200" dirty="0">
                <a:solidFill>
                  <a:schemeClr val="tx1"/>
                </a:solidFill>
                <a:effectLst/>
                <a:latin typeface="+mn-lt"/>
                <a:ea typeface="+mn-ea"/>
                <a:cs typeface="+mn-cs"/>
              </a:rPr>
              <a:t>3</a:t>
            </a:r>
            <a:r>
              <a:rPr kumimoji="1" lang="ja-JP" altLang="en-US" sz="1200" b="0" kern="1200">
                <a:solidFill>
                  <a:schemeClr val="tx1"/>
                </a:solidFill>
                <a:effectLst/>
                <a:latin typeface="+mn-lt"/>
                <a:ea typeface="+mn-ea"/>
                <a:cs typeface="+mn-cs"/>
              </a:rPr>
              <a:t>つ目の比較モデルは，提案モデルの評価者の一貫性パラメータ</a:t>
            </a:r>
            <a:r>
              <a:rPr kumimoji="1" lang="en-US" altLang="ja-JP" sz="1200" b="0" kern="1200" dirty="0" err="1">
                <a:solidFill>
                  <a:schemeClr val="tx1"/>
                </a:solidFill>
                <a:effectLst/>
                <a:latin typeface="+mn-lt"/>
                <a:ea typeface="+mn-ea"/>
                <a:cs typeface="+mn-cs"/>
              </a:rPr>
              <a:t>alpha_r</a:t>
            </a:r>
            <a:r>
              <a:rPr kumimoji="1" lang="ja-JP" altLang="en-US" sz="1200" b="0" kern="1200">
                <a:solidFill>
                  <a:schemeClr val="tx1"/>
                </a:solidFill>
                <a:effectLst/>
                <a:latin typeface="+mn-lt"/>
                <a:ea typeface="+mn-ea"/>
                <a:cs typeface="+mn-cs"/>
              </a:rPr>
              <a:t>を削除したモデルです．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また，今回は，全ての評価者のデータを使用した場合と，指示を与えた評価者を除外したデータを使用した場合，</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それぞれについて情報量基準を求めました．</a:t>
            </a:r>
            <a:endParaRPr kumimoji="1" lang="en-US" altLang="ja-JP" sz="1200" b="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25</a:t>
            </a:fld>
            <a:endParaRPr kumimoji="1" lang="ja-JP" altLang="en-US"/>
          </a:p>
        </p:txBody>
      </p:sp>
    </p:spTree>
    <p:extLst>
      <p:ext uri="{BB962C8B-B14F-4D97-AF65-F5344CB8AC3E}">
        <p14:creationId xmlns:p14="http://schemas.microsoft.com/office/powerpoint/2010/main" val="32991567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実験結果を表に示します．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上の表が全評価者のデータを使用した結果，下の表が指示を与えた評価者を除いたデータを使用した結果です．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それぞれの</a:t>
            </a:r>
            <a:r>
              <a:rPr kumimoji="1" lang="en-US" altLang="ja-JP" sz="1200" b="0" kern="1200" dirty="0">
                <a:solidFill>
                  <a:schemeClr val="tx1"/>
                </a:solidFill>
                <a:effectLst/>
                <a:latin typeface="+mn-lt"/>
                <a:ea typeface="+mn-ea"/>
                <a:cs typeface="+mn-cs"/>
              </a:rPr>
              <a:t>WAIC</a:t>
            </a:r>
            <a:r>
              <a:rPr kumimoji="1" lang="ja-JP" altLang="en-US" sz="1200" b="0" kern="1200">
                <a:solidFill>
                  <a:schemeClr val="tx1"/>
                </a:solidFill>
                <a:effectLst/>
                <a:latin typeface="+mn-lt"/>
                <a:ea typeface="+mn-ea"/>
                <a:cs typeface="+mn-cs"/>
              </a:rPr>
              <a:t>と</a:t>
            </a:r>
            <a:r>
              <a:rPr kumimoji="1" lang="en-US" altLang="ja-JP" sz="1200" b="0" kern="1200" dirty="0">
                <a:solidFill>
                  <a:schemeClr val="tx1"/>
                </a:solidFill>
                <a:effectLst/>
                <a:latin typeface="+mn-lt"/>
                <a:ea typeface="+mn-ea"/>
                <a:cs typeface="+mn-cs"/>
              </a:rPr>
              <a:t>WBIC</a:t>
            </a:r>
            <a:r>
              <a:rPr kumimoji="1" lang="ja-JP" altLang="en-US" sz="1200" b="0" kern="1200">
                <a:solidFill>
                  <a:schemeClr val="tx1"/>
                </a:solidFill>
                <a:effectLst/>
                <a:latin typeface="+mn-lt"/>
                <a:ea typeface="+mn-ea"/>
                <a:cs typeface="+mn-cs"/>
              </a:rPr>
              <a:t>の最小値を赤色で示しています．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表から，</a:t>
            </a:r>
            <a:r>
              <a:rPr kumimoji="1" lang="en" altLang="ja-JP" sz="1200" b="0" kern="1200" dirty="0">
                <a:solidFill>
                  <a:schemeClr val="tx1"/>
                </a:solidFill>
                <a:effectLst/>
                <a:latin typeface="+mn-lt"/>
                <a:ea typeface="+mn-ea"/>
                <a:cs typeface="+mn-cs"/>
              </a:rPr>
              <a:t>WAIC</a:t>
            </a:r>
            <a:r>
              <a:rPr kumimoji="1" lang="ja-JP" altLang="en-US" sz="1200" b="0" kern="1200">
                <a:solidFill>
                  <a:schemeClr val="tx1"/>
                </a:solidFill>
                <a:effectLst/>
                <a:latin typeface="+mn-lt"/>
                <a:ea typeface="+mn-ea"/>
                <a:cs typeface="+mn-cs"/>
              </a:rPr>
              <a:t>の値を比較すると，提案モデルが最適モデルとして選択されたことが確認できます．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これにより，提案モデルでは既存モデルよりも時間区分ごとの評価者特性の変化に加え，</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評価者の一貫性や得点別の厳しさを表現できるようになり，データへの当てはまりが良くなっていることがわかります．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次に，</a:t>
            </a:r>
            <a:r>
              <a:rPr kumimoji="1" lang="en" altLang="ja-JP" sz="1200" b="0" kern="1200" dirty="0">
                <a:solidFill>
                  <a:schemeClr val="tx1"/>
                </a:solidFill>
                <a:effectLst/>
                <a:latin typeface="+mn-lt"/>
                <a:ea typeface="+mn-ea"/>
                <a:cs typeface="+mn-cs"/>
              </a:rPr>
              <a:t>WBIC</a:t>
            </a:r>
            <a:r>
              <a:rPr kumimoji="1" lang="ja-JP" altLang="en-US" sz="1200" b="0" kern="1200">
                <a:solidFill>
                  <a:schemeClr val="tx1"/>
                </a:solidFill>
                <a:effectLst/>
                <a:latin typeface="+mn-lt"/>
                <a:ea typeface="+mn-ea"/>
                <a:cs typeface="+mn-cs"/>
              </a:rPr>
              <a:t>の値を比較すると，提案モデルから評価者の一貫性パラメータ</a:t>
            </a:r>
            <a:r>
              <a:rPr kumimoji="1" lang="en-US" altLang="ja-JP" sz="1200" b="0" kern="1200" dirty="0" err="1">
                <a:solidFill>
                  <a:schemeClr val="tx1"/>
                </a:solidFill>
                <a:effectLst/>
                <a:latin typeface="+mn-lt"/>
                <a:ea typeface="+mn-ea"/>
                <a:cs typeface="+mn-cs"/>
              </a:rPr>
              <a:t>alpha_r</a:t>
            </a:r>
            <a:r>
              <a:rPr kumimoji="1" lang="ja-JP" altLang="en-US" sz="1200" b="0" kern="1200">
                <a:solidFill>
                  <a:schemeClr val="tx1"/>
                </a:solidFill>
                <a:effectLst/>
                <a:latin typeface="+mn-lt"/>
                <a:ea typeface="+mn-ea"/>
                <a:cs typeface="+mn-cs"/>
              </a:rPr>
              <a:t>を抜いたモデルと，</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提案モデルの得点別の厳しさパラメータ</a:t>
            </a:r>
            <a:r>
              <a:rPr kumimoji="1" lang="en-US" altLang="ja-JP" sz="1200" b="0" kern="1200" dirty="0" err="1">
                <a:solidFill>
                  <a:schemeClr val="tx1"/>
                </a:solidFill>
                <a:effectLst/>
                <a:latin typeface="+mn-lt"/>
                <a:ea typeface="+mn-ea"/>
                <a:cs typeface="+mn-cs"/>
              </a:rPr>
              <a:t>d_rk</a:t>
            </a:r>
            <a:r>
              <a:rPr kumimoji="1" lang="ja-JP" altLang="en-US" sz="1200" b="0" kern="1200">
                <a:solidFill>
                  <a:schemeClr val="tx1"/>
                </a:solidFill>
                <a:effectLst/>
                <a:latin typeface="+mn-lt"/>
                <a:ea typeface="+mn-ea"/>
                <a:cs typeface="+mn-cs"/>
              </a:rPr>
              <a:t>を，評価者特性を考慮しないものに変更したモデルが最も高い性能を示しており，</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提案モデルより単純なモデルが最適なモデルとして選択されていることがわかります．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一方で，評価者の厳しさパラメータを既存モデルのものに差し替えたモデルよりも提案モデルの性能が高いことから，</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提案モデルの最大の特徴である，評価者の時間区分ごとの厳しさパラメータ</a:t>
            </a:r>
            <a:r>
              <a:rPr kumimoji="1" lang="en-US" altLang="ja-JP" sz="1200" b="0" kern="1200" dirty="0" err="1">
                <a:solidFill>
                  <a:schemeClr val="tx1"/>
                </a:solidFill>
                <a:effectLst/>
                <a:latin typeface="+mn-lt"/>
                <a:ea typeface="+mn-ea"/>
                <a:cs typeface="+mn-cs"/>
              </a:rPr>
              <a:t>beta_rt</a:t>
            </a:r>
            <a:r>
              <a:rPr kumimoji="1" lang="ja-JP" altLang="en-US" sz="1200" b="0" kern="1200">
                <a:solidFill>
                  <a:schemeClr val="tx1"/>
                </a:solidFill>
                <a:effectLst/>
                <a:latin typeface="+mn-lt"/>
                <a:ea typeface="+mn-ea"/>
                <a:cs typeface="+mn-cs"/>
              </a:rPr>
              <a:t>を導入したことの有効性は確認できます．</a:t>
            </a:r>
            <a:br>
              <a:rPr kumimoji="1" lang="ja-JP" altLang="en-US" sz="1200" b="0" kern="1200">
                <a:solidFill>
                  <a:schemeClr val="tx1"/>
                </a:solidFill>
                <a:effectLst/>
                <a:latin typeface="+mn-lt"/>
                <a:ea typeface="+mn-ea"/>
                <a:cs typeface="+mn-cs"/>
              </a:rPr>
            </a:br>
            <a:endParaRPr kumimoji="1" lang="ja-JP" altLang="en-US" sz="1200" b="0" kern="1200">
              <a:solidFill>
                <a:schemeClr val="tx1"/>
              </a:solidFill>
              <a:effectLst/>
              <a:latin typeface="+mn-lt"/>
              <a:ea typeface="+mn-ea"/>
              <a:cs typeface="+mn-cs"/>
            </a:endParaRPr>
          </a:p>
          <a:p>
            <a:endParaRPr kumimoji="1" lang="ja-JP" altLang="en-US" sz="1200" b="0" kern="120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26</a:t>
            </a:fld>
            <a:endParaRPr kumimoji="1" lang="ja-JP" altLang="en-US"/>
          </a:p>
        </p:txBody>
      </p:sp>
    </p:spTree>
    <p:extLst>
      <p:ext uri="{BB962C8B-B14F-4D97-AF65-F5344CB8AC3E}">
        <p14:creationId xmlns:p14="http://schemas.microsoft.com/office/powerpoint/2010/main" val="16927585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本研究では，時間区分ごとの評価者の厳しさを推定できる新しい</a:t>
            </a:r>
            <a:r>
              <a:rPr kumimoji="1" lang="en" altLang="ja-JP" sz="1200" b="0" kern="1200" dirty="0">
                <a:solidFill>
                  <a:schemeClr val="tx1"/>
                </a:solidFill>
                <a:effectLst/>
                <a:latin typeface="+mn-lt"/>
                <a:ea typeface="+mn-ea"/>
                <a:cs typeface="+mn-cs"/>
              </a:rPr>
              <a:t>IRT</a:t>
            </a:r>
            <a:r>
              <a:rPr kumimoji="1" lang="ja-JP" altLang="en-US" sz="1200" b="0" kern="1200">
                <a:solidFill>
                  <a:schemeClr val="tx1"/>
                </a:solidFill>
                <a:effectLst/>
                <a:latin typeface="+mn-lt"/>
                <a:ea typeface="+mn-ea"/>
                <a:cs typeface="+mn-cs"/>
              </a:rPr>
              <a:t>モデルを提案しました．</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また，シミュレーション実験と実データを用いた実験では，提案モデルが評価者の時間区分ごとの厳しさを考慮したことにより，</a:t>
            </a:r>
            <a:r>
              <a:rPr lang="ja-JP" altLang="en-US"/>
              <a:t>柔軟に受験者能力を推定できるようになり，モデル適合度が向上したことを示しました．</a:t>
            </a:r>
            <a:endParaRPr lang="en-US" altLang="ja-JP" dirty="0"/>
          </a:p>
          <a:p>
            <a:br>
              <a:rPr kumimoji="1" lang="ja-JP" altLang="en-US" sz="1200" b="0" kern="1200">
                <a:solidFill>
                  <a:schemeClr val="tx1"/>
                </a:solidFill>
                <a:effectLst/>
                <a:latin typeface="+mn-lt"/>
                <a:ea typeface="+mn-ea"/>
                <a:cs typeface="+mn-cs"/>
              </a:rPr>
            </a:br>
            <a:r>
              <a:rPr kumimoji="1" lang="ja-JP" altLang="en-US" sz="1200" b="0" kern="1200">
                <a:solidFill>
                  <a:schemeClr val="tx1"/>
                </a:solidFill>
                <a:effectLst/>
                <a:latin typeface="+mn-lt"/>
                <a:ea typeface="+mn-ea"/>
                <a:cs typeface="+mn-cs"/>
              </a:rPr>
              <a:t>なお，今回提案したモデルは課題数</a:t>
            </a:r>
            <a:r>
              <a:rPr kumimoji="1" lang="en-US" altLang="ja-JP" sz="1200" b="0" kern="1200" dirty="0">
                <a:solidFill>
                  <a:schemeClr val="tx1"/>
                </a:solidFill>
                <a:effectLst/>
                <a:latin typeface="+mn-lt"/>
                <a:ea typeface="+mn-ea"/>
                <a:cs typeface="+mn-cs"/>
              </a:rPr>
              <a:t>1</a:t>
            </a:r>
            <a:r>
              <a:rPr kumimoji="1" lang="ja-JP" altLang="en-US" sz="1200" b="0" kern="1200">
                <a:solidFill>
                  <a:schemeClr val="tx1"/>
                </a:solidFill>
                <a:effectLst/>
                <a:latin typeface="+mn-lt"/>
                <a:ea typeface="+mn-ea"/>
                <a:cs typeface="+mn-cs"/>
              </a:rPr>
              <a:t>の問題を想定しており，課題ごとの特性を考慮することが出来ていません．</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そのため，今後の課題としては，課題パラメータを追加して課題ごとの特性を考慮したモデルを作ることが挙げられます．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発表は以上です．ありがとうございました．</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27</a:t>
            </a:fld>
            <a:endParaRPr kumimoji="1" lang="ja-JP" altLang="en-US"/>
          </a:p>
        </p:txBody>
      </p:sp>
    </p:spTree>
    <p:extLst>
      <p:ext uri="{BB962C8B-B14F-4D97-AF65-F5344CB8AC3E}">
        <p14:creationId xmlns:p14="http://schemas.microsoft.com/office/powerpoint/2010/main" val="1462909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また 提案モデルでは</a:t>
            </a:r>
            <a:r>
              <a:rPr kumimoji="1" lang="el-GR" altLang="ja-JP" sz="1200" kern="1200" dirty="0">
                <a:solidFill>
                  <a:schemeClr val="tx1"/>
                </a:solidFill>
                <a:effectLst/>
                <a:latin typeface="+mn-lt"/>
                <a:ea typeface="+mn-ea"/>
                <a:cs typeface="+mn-cs"/>
              </a:rPr>
              <a:t>β</a:t>
            </a:r>
            <a:r>
              <a:rPr kumimoji="1" lang="en" altLang="ja-JP" sz="1200" kern="1200" dirty="0">
                <a:solidFill>
                  <a:schemeClr val="tx1"/>
                </a:solidFill>
                <a:effectLst/>
                <a:latin typeface="+mn-lt"/>
                <a:ea typeface="+mn-ea"/>
                <a:cs typeface="+mn-cs"/>
              </a:rPr>
              <a:t>rt </a:t>
            </a:r>
            <a:r>
              <a:rPr kumimoji="1" lang="ja-JP" altLang="en-US" sz="1200" kern="1200">
                <a:solidFill>
                  <a:schemeClr val="tx1"/>
                </a:solidFill>
                <a:effectLst/>
                <a:latin typeface="+mn-lt"/>
                <a:ea typeface="+mn-ea"/>
                <a:cs typeface="+mn-cs"/>
              </a:rPr>
              <a:t>が直前の時間区分での厳しさ</a:t>
            </a:r>
            <a:r>
              <a:rPr kumimoji="1" lang="el-GR" altLang="ja-JP" sz="1200" kern="1200" dirty="0">
                <a:solidFill>
                  <a:schemeClr val="tx1"/>
                </a:solidFill>
                <a:effectLst/>
                <a:latin typeface="+mn-lt"/>
                <a:ea typeface="+mn-ea"/>
                <a:cs typeface="+mn-cs"/>
              </a:rPr>
              <a:t>β</a:t>
            </a:r>
            <a:r>
              <a:rPr kumimoji="1" lang="en" altLang="ja-JP" sz="1200" kern="1200" dirty="0">
                <a:solidFill>
                  <a:schemeClr val="tx1"/>
                </a:solidFill>
                <a:effectLst/>
                <a:latin typeface="+mn-lt"/>
                <a:ea typeface="+mn-ea"/>
                <a:cs typeface="+mn-cs"/>
              </a:rPr>
              <a:t>r,t−1 </a:t>
            </a:r>
            <a:r>
              <a:rPr kumimoji="1" lang="ja-JP" altLang="en-US" sz="1200" kern="1200">
                <a:solidFill>
                  <a:schemeClr val="tx1"/>
                </a:solidFill>
                <a:effectLst/>
                <a:latin typeface="+mn-lt"/>
                <a:ea typeface="+mn-ea"/>
                <a:cs typeface="+mn-cs"/>
              </a:rPr>
              <a:t>に依存して決まるように分布を設定</a:t>
            </a:r>
          </a:p>
          <a:p>
            <a:r>
              <a:rPr kumimoji="1" lang="ja-JP" altLang="en-US" sz="1200" kern="1200">
                <a:solidFill>
                  <a:schemeClr val="tx1"/>
                </a:solidFill>
                <a:effectLst/>
                <a:latin typeface="+mn-lt"/>
                <a:ea typeface="+mn-ea"/>
                <a:cs typeface="+mn-cs"/>
              </a:rPr>
              <a:t>している ただし 一般に評価者の厳しさは直前の時間区分から大きくは変動しないと えられるため </a:t>
            </a:r>
            <a:r>
              <a:rPr kumimoji="1" lang="el-GR" altLang="ja-JP" sz="1200" kern="1200" dirty="0">
                <a:solidFill>
                  <a:schemeClr val="tx1"/>
                </a:solidFill>
                <a:effectLst/>
                <a:latin typeface="+mn-lt"/>
                <a:ea typeface="+mn-ea"/>
                <a:cs typeface="+mn-cs"/>
              </a:rPr>
              <a:t>β</a:t>
            </a:r>
            <a:r>
              <a:rPr kumimoji="1" lang="en" altLang="ja-JP" sz="1200" kern="1200" dirty="0">
                <a:solidFill>
                  <a:schemeClr val="tx1"/>
                </a:solidFill>
                <a:effectLst/>
                <a:latin typeface="+mn-lt"/>
                <a:ea typeface="+mn-ea"/>
                <a:cs typeface="+mn-cs"/>
              </a:rPr>
              <a:t>rt </a:t>
            </a:r>
            <a:r>
              <a:rPr kumimoji="1" lang="ja-JP" altLang="en-US" sz="1200" kern="1200">
                <a:solidFill>
                  <a:schemeClr val="tx1"/>
                </a:solidFill>
                <a:effectLst/>
                <a:latin typeface="+mn-lt"/>
                <a:ea typeface="+mn-ea"/>
                <a:cs typeface="+mn-cs"/>
              </a:rPr>
              <a:t>の</a:t>
            </a:r>
          </a:p>
          <a:p>
            <a:r>
              <a:rPr kumimoji="1" lang="ja-JP" altLang="en-US" sz="1200" kern="1200">
                <a:solidFill>
                  <a:schemeClr val="tx1"/>
                </a:solidFill>
                <a:effectLst/>
                <a:latin typeface="+mn-lt"/>
                <a:ea typeface="+mn-ea"/>
                <a:cs typeface="+mn-cs"/>
              </a:rPr>
              <a:t>分布の標準偏差</a:t>
            </a:r>
            <a:r>
              <a:rPr kumimoji="1" lang="el-GR" altLang="ja-JP" sz="1200" kern="1200" dirty="0">
                <a:solidFill>
                  <a:schemeClr val="tx1"/>
                </a:solidFill>
                <a:effectLst/>
                <a:latin typeface="+mn-lt"/>
                <a:ea typeface="+mn-ea"/>
                <a:cs typeface="+mn-cs"/>
              </a:rPr>
              <a:t>σ </a:t>
            </a:r>
            <a:r>
              <a:rPr kumimoji="1" lang="ja-JP" altLang="en-US" sz="1200" kern="1200">
                <a:solidFill>
                  <a:schemeClr val="tx1"/>
                </a:solidFill>
                <a:effectLst/>
                <a:latin typeface="+mn-lt"/>
                <a:ea typeface="+mn-ea"/>
                <a:cs typeface="+mn-cs"/>
              </a:rPr>
              <a:t>に対しては その推定値が小さくなるような事前分布を採用している</a:t>
            </a:r>
          </a:p>
          <a:p>
            <a:endParaRPr kumimoji="1" lang="en-US" altLang="ja-JP" dirty="0"/>
          </a:p>
          <a:p>
            <a:r>
              <a:rPr kumimoji="1" lang="ja-JP" altLang="en-US"/>
              <a:t>全部独立ー＞分散</a:t>
            </a:r>
            <a:r>
              <a:rPr kumimoji="1" lang="en-US" altLang="ja-JP" dirty="0"/>
              <a:t>1</a:t>
            </a:r>
          </a:p>
          <a:p>
            <a:endParaRPr kumimoji="1" lang="en-US" altLang="ja-JP" dirty="0"/>
          </a:p>
          <a:p>
            <a:r>
              <a:rPr kumimoji="1" lang="ja-JP" altLang="en-US"/>
              <a:t>分散を小さくとってることが特徴→自由度が減るから安定した推定結果になると期待できる</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29</a:t>
            </a:fld>
            <a:endParaRPr kumimoji="1" lang="ja-JP" altLang="en-US"/>
          </a:p>
        </p:txBody>
      </p:sp>
    </p:spTree>
    <p:extLst>
      <p:ext uri="{BB962C8B-B14F-4D97-AF65-F5344CB8AC3E}">
        <p14:creationId xmlns:p14="http://schemas.microsoft.com/office/powerpoint/2010/main" val="2580325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30</a:t>
            </a:fld>
            <a:endParaRPr kumimoji="1" lang="ja-JP" altLang="en-US"/>
          </a:p>
        </p:txBody>
      </p:sp>
    </p:spTree>
    <p:extLst>
      <p:ext uri="{BB962C8B-B14F-4D97-AF65-F5344CB8AC3E}">
        <p14:creationId xmlns:p14="http://schemas.microsoft.com/office/powerpoint/2010/main" val="1317054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評価のバイアス要因となる評価者の特性としては，このようなものが知られています．</a:t>
            </a:r>
            <a:endParaRPr kumimoji="1" lang="en-US" altLang="ja-JP" dirty="0"/>
          </a:p>
          <a:p>
            <a:r>
              <a:rPr kumimoji="1" lang="ja-JP" altLang="en-US"/>
              <a:t>まずは評価の一貫性です．一貫性の高い評価者は，受験者の能力と相関した評点を与えるとともに，同等の能力の受験者には安定して同程度の評点を与える傾向が強くなっています．逆に，一貫性の低い評価者は，評価にばらつきがあり，受験者の能力と評点の相関が小さくなります．</a:t>
            </a:r>
            <a:endParaRPr kumimoji="1" lang="en-US" altLang="ja-JP" dirty="0"/>
          </a:p>
          <a:p>
            <a:r>
              <a:rPr kumimoji="1" lang="ja-JP" altLang="en-US"/>
              <a:t>次に評価の厳しさです．採点全体を通して，低い得点を使用する評価者は厳しさが高く，高い得点を使用する評価者は厳しさが低いと言えます．厳しさが高いほど，良い評価を得るためにより高い能力が必要になります．</a:t>
            </a:r>
            <a:endParaRPr kumimoji="1" lang="en-US" altLang="ja-JP" dirty="0"/>
          </a:p>
          <a:p>
            <a:r>
              <a:rPr kumimoji="1" lang="ja-JP" altLang="en-US"/>
              <a:t>次に得点別の厳しさです．これは，　評価者によって使用する得点に偏りがあることを表します．例えば，</a:t>
            </a:r>
            <a:r>
              <a:rPr kumimoji="1" lang="en-US" altLang="ja-JP" dirty="0"/>
              <a:t>5</a:t>
            </a:r>
            <a:r>
              <a:rPr kumimoji="1" lang="ja-JP" altLang="en-US"/>
              <a:t>段階得点のうち，中心である</a:t>
            </a:r>
            <a:r>
              <a:rPr kumimoji="1" lang="en-US" altLang="ja-JP" dirty="0"/>
              <a:t>3</a:t>
            </a:r>
            <a:r>
              <a:rPr kumimoji="1" lang="ja-JP" altLang="en-US"/>
              <a:t>点を多く使用する評価者や，</a:t>
            </a:r>
            <a:r>
              <a:rPr kumimoji="1" lang="en-US" altLang="ja-JP" dirty="0"/>
              <a:t>1</a:t>
            </a:r>
            <a:r>
              <a:rPr kumimoji="1" lang="ja-JP" altLang="en-US"/>
              <a:t>点と</a:t>
            </a:r>
            <a:r>
              <a:rPr kumimoji="1" lang="en-US" altLang="ja-JP" dirty="0"/>
              <a:t>5</a:t>
            </a:r>
            <a:r>
              <a:rPr kumimoji="1" lang="ja-JP" altLang="en-US"/>
              <a:t>点を多く使用する評価者などの傾向が考えられます．</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3</a:t>
            </a:fld>
            <a:endParaRPr kumimoji="1" lang="ja-JP" altLang="en-US"/>
          </a:p>
        </p:txBody>
      </p:sp>
    </p:spTree>
    <p:extLst>
      <p:ext uri="{BB962C8B-B14F-4D97-AF65-F5344CB8AC3E}">
        <p14:creationId xmlns:p14="http://schemas.microsoft.com/office/powerpoint/2010/main" val="41821813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ここで，</a:t>
            </a:r>
            <a:r>
              <a:rPr kumimoji="1" lang="en" altLang="ja-JP" sz="1200" b="0" kern="1200" dirty="0">
                <a:solidFill>
                  <a:schemeClr val="tx1"/>
                </a:solidFill>
                <a:effectLst/>
                <a:latin typeface="+mn-lt"/>
                <a:ea typeface="+mn-ea"/>
                <a:cs typeface="+mn-cs"/>
              </a:rPr>
              <a:t>WAIC</a:t>
            </a:r>
            <a:r>
              <a:rPr kumimoji="1" lang="ja-JP" altLang="en-US" sz="1200" b="0" kern="1200">
                <a:solidFill>
                  <a:schemeClr val="tx1"/>
                </a:solidFill>
                <a:effectLst/>
                <a:latin typeface="+mn-lt"/>
                <a:ea typeface="+mn-ea"/>
                <a:cs typeface="+mn-cs"/>
              </a:rPr>
              <a:t>は汎化誤差</a:t>
            </a:r>
            <a:r>
              <a:rPr kumimoji="1" lang="en-US" altLang="ja-JP" sz="1200" b="0" kern="1200" dirty="0">
                <a:solidFill>
                  <a:schemeClr val="tx1"/>
                </a:solidFill>
                <a:effectLst/>
                <a:latin typeface="+mn-lt"/>
                <a:ea typeface="+mn-ea"/>
                <a:cs typeface="+mn-cs"/>
              </a:rPr>
              <a:t>(</a:t>
            </a:r>
            <a:r>
              <a:rPr kumimoji="1" lang="ja-JP" altLang="en-US" sz="1200" b="0" kern="1200">
                <a:solidFill>
                  <a:schemeClr val="tx1"/>
                </a:solidFill>
                <a:effectLst/>
                <a:latin typeface="+mn-lt"/>
                <a:ea typeface="+mn-ea"/>
                <a:cs typeface="+mn-cs"/>
              </a:rPr>
              <a:t>まだ手に入れていないデータを予測した時の誤差</a:t>
            </a:r>
            <a:r>
              <a:rPr kumimoji="1" lang="en-US" altLang="ja-JP" sz="1200" b="0" kern="1200" dirty="0">
                <a:solidFill>
                  <a:schemeClr val="tx1"/>
                </a:solidFill>
                <a:effectLst/>
                <a:latin typeface="+mn-lt"/>
                <a:ea typeface="+mn-ea"/>
                <a:cs typeface="+mn-cs"/>
              </a:rPr>
              <a:t>)</a:t>
            </a:r>
            <a:r>
              <a:rPr kumimoji="1" lang="ja-JP" altLang="en-US" sz="1200" b="0" kern="1200">
                <a:solidFill>
                  <a:schemeClr val="tx1"/>
                </a:solidFill>
                <a:effectLst/>
                <a:latin typeface="+mn-lt"/>
                <a:ea typeface="+mn-ea"/>
                <a:cs typeface="+mn-cs"/>
              </a:rPr>
              <a:t>の近似であり，将来のデータの予測に優れたモデルを選択する規準である．</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他方で，</a:t>
            </a:r>
            <a:r>
              <a:rPr kumimoji="1" lang="en" altLang="ja-JP" sz="1200" b="0" kern="1200" dirty="0">
                <a:solidFill>
                  <a:schemeClr val="tx1"/>
                </a:solidFill>
                <a:effectLst/>
                <a:latin typeface="+mn-lt"/>
                <a:ea typeface="+mn-ea"/>
                <a:cs typeface="+mn-cs"/>
              </a:rPr>
              <a:t>WBIC</a:t>
            </a:r>
            <a:r>
              <a:rPr kumimoji="1" lang="ja-JP" altLang="en-US" sz="1200" b="0" kern="1200">
                <a:solidFill>
                  <a:schemeClr val="tx1"/>
                </a:solidFill>
                <a:effectLst/>
                <a:latin typeface="+mn-lt"/>
                <a:ea typeface="+mn-ea"/>
                <a:cs typeface="+mn-cs"/>
              </a:rPr>
              <a:t>は周辺尤度の近似であり，データを生成した真のモデルを漸近的に選択できる基準である．</a:t>
            </a:r>
          </a:p>
          <a:p>
            <a:endParaRPr kumimoji="1" lang="en-US" altLang="ja-JP" dirty="0"/>
          </a:p>
          <a:p>
            <a:r>
              <a:rPr kumimoji="1" lang="en-US" altLang="ja-JP" dirty="0"/>
              <a:t>WAIC</a:t>
            </a:r>
            <a:r>
              <a:rPr kumimoji="1" lang="ja-JP" altLang="en-US"/>
              <a:t>，</a:t>
            </a:r>
            <a:r>
              <a:rPr kumimoji="1" lang="en-US" altLang="ja-JP" dirty="0"/>
              <a:t>WBIC</a:t>
            </a:r>
            <a:r>
              <a:rPr kumimoji="1" lang="ja-JP" altLang="en-US"/>
              <a:t>は</a:t>
            </a:r>
            <a:r>
              <a:rPr kumimoji="1" lang="en-US" altLang="ja-JP" dirty="0"/>
              <a:t>MCMC</a:t>
            </a:r>
            <a:r>
              <a:rPr kumimoji="1" lang="ja-JP" altLang="en-US"/>
              <a:t>の結果から簡単に求められるので相性が良い</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34</a:t>
            </a:fld>
            <a:endParaRPr kumimoji="1" lang="ja-JP" altLang="en-US"/>
          </a:p>
        </p:txBody>
      </p:sp>
    </p:spTree>
    <p:extLst>
      <p:ext uri="{BB962C8B-B14F-4D97-AF65-F5344CB8AC3E}">
        <p14:creationId xmlns:p14="http://schemas.microsoft.com/office/powerpoint/2010/main" val="765856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評価者特性により，採点結果にどのような影響が出るのかを説明します．</a:t>
            </a:r>
            <a:endParaRPr kumimoji="1" lang="en-US" altLang="ja-JP" dirty="0"/>
          </a:p>
          <a:p>
            <a:r>
              <a:rPr kumimoji="1" lang="ja-JP" altLang="en-US"/>
              <a:t>例として，厳しさが評価者ごとに異なる場合の採点結果を示します．</a:t>
            </a:r>
            <a:endParaRPr kumimoji="1" lang="en-US" altLang="ja-JP" dirty="0"/>
          </a:p>
          <a:p>
            <a:r>
              <a:rPr kumimoji="1" lang="ja-JP" altLang="en-US"/>
              <a:t>同じ受験者でも，評価者</a:t>
            </a:r>
            <a:r>
              <a:rPr kumimoji="1" lang="en-US" altLang="ja-JP" dirty="0"/>
              <a:t>B</a:t>
            </a:r>
            <a:r>
              <a:rPr kumimoji="1" lang="ja-JP" altLang="en-US"/>
              <a:t>は評価者</a:t>
            </a:r>
            <a:r>
              <a:rPr kumimoji="1" lang="en-US" altLang="ja-JP" dirty="0"/>
              <a:t>A</a:t>
            </a:r>
            <a:r>
              <a:rPr kumimoji="1" lang="ja-JP" altLang="en-US"/>
              <a:t>よりも高得点を，評価者</a:t>
            </a:r>
            <a:r>
              <a:rPr kumimoji="1" lang="en-US" altLang="ja-JP" dirty="0"/>
              <a:t>C</a:t>
            </a:r>
            <a:r>
              <a:rPr kumimoji="1" lang="ja-JP" altLang="en-US"/>
              <a:t>は評価者</a:t>
            </a:r>
            <a:r>
              <a:rPr kumimoji="1" lang="en-US" altLang="ja-JP" dirty="0"/>
              <a:t>A</a:t>
            </a:r>
            <a:r>
              <a:rPr kumimoji="1" lang="ja-JP" altLang="en-US"/>
              <a:t>よりも低い得点をつけています．このことから，評価者</a:t>
            </a:r>
            <a:r>
              <a:rPr kumimoji="1" lang="en-US" altLang="ja-JP" dirty="0"/>
              <a:t>B</a:t>
            </a:r>
            <a:r>
              <a:rPr kumimoji="1" lang="ja-JP" altLang="en-US"/>
              <a:t>は評価が甘く，逆に，評価者</a:t>
            </a:r>
            <a:r>
              <a:rPr kumimoji="1" lang="en-US" altLang="ja-JP" dirty="0"/>
              <a:t>C</a:t>
            </a:r>
            <a:r>
              <a:rPr kumimoji="1" lang="ja-JP" altLang="en-US"/>
              <a:t>は厳しいと言えます．</a:t>
            </a:r>
            <a:endParaRPr kumimoji="1" lang="en-US" altLang="ja-JP" dirty="0"/>
          </a:p>
          <a:p>
            <a:r>
              <a:rPr kumimoji="1" lang="ja-JP" altLang="en-US"/>
              <a:t>全ての評価者が全ての受験者を評価した場合，このように評価者ごとに厳しさに差があっても，平均点を使用することができます．</a:t>
            </a:r>
            <a:endParaRPr kumimoji="1" lang="en-US" altLang="ja-JP" dirty="0"/>
          </a:p>
          <a:p>
            <a:r>
              <a:rPr kumimoji="1" lang="ja-JP" altLang="en-US"/>
              <a:t>しかし，実際の採点では，評価者ごとに異なる受験者の採点を行うことが多いです．</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4</a:t>
            </a:fld>
            <a:endParaRPr kumimoji="1" lang="ja-JP" altLang="en-US"/>
          </a:p>
        </p:txBody>
      </p:sp>
    </p:spTree>
    <p:extLst>
      <p:ext uri="{BB962C8B-B14F-4D97-AF65-F5344CB8AC3E}">
        <p14:creationId xmlns:p14="http://schemas.microsoft.com/office/powerpoint/2010/main" val="3126051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その場合は，この結果のようになり，どの評価者が評価したかによって採点基準が異なるため，受験者の本来の能力を正しく推定することができなくなります．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この例では，先ほどの全ての評価者の平均値を見ると受験者</a:t>
            </a:r>
            <a:r>
              <a:rPr kumimoji="1" lang="en-US" altLang="ja-JP" sz="1200" b="0" kern="1200" dirty="0">
                <a:solidFill>
                  <a:schemeClr val="tx1"/>
                </a:solidFill>
                <a:effectLst/>
                <a:latin typeface="+mn-lt"/>
                <a:ea typeface="+mn-ea"/>
                <a:cs typeface="+mn-cs"/>
              </a:rPr>
              <a:t>A,B,C</a:t>
            </a:r>
            <a:r>
              <a:rPr kumimoji="1" lang="ja-JP" altLang="en-US" sz="1200" b="0" kern="1200">
                <a:solidFill>
                  <a:schemeClr val="tx1"/>
                </a:solidFill>
                <a:effectLst/>
                <a:latin typeface="+mn-lt"/>
                <a:ea typeface="+mn-ea"/>
                <a:cs typeface="+mn-cs"/>
              </a:rPr>
              <a:t>の順で得点が高いですが，こちらの結果を見ると受験者</a:t>
            </a:r>
            <a:r>
              <a:rPr kumimoji="1" lang="en-US" altLang="ja-JP" sz="1200" b="0" kern="1200" dirty="0">
                <a:solidFill>
                  <a:schemeClr val="tx1"/>
                </a:solidFill>
                <a:effectLst/>
                <a:latin typeface="+mn-lt"/>
                <a:ea typeface="+mn-ea"/>
                <a:cs typeface="+mn-cs"/>
              </a:rPr>
              <a:t>B</a:t>
            </a:r>
            <a:r>
              <a:rPr kumimoji="1" lang="ja-JP" altLang="en-US" sz="1200" b="0" kern="1200">
                <a:solidFill>
                  <a:schemeClr val="tx1"/>
                </a:solidFill>
                <a:effectLst/>
                <a:latin typeface="+mn-lt"/>
                <a:ea typeface="+mn-ea"/>
                <a:cs typeface="+mn-cs"/>
              </a:rPr>
              <a:t>よりも</a:t>
            </a:r>
            <a:r>
              <a:rPr kumimoji="1" lang="en-US" altLang="ja-JP" sz="1200" b="0" kern="1200" dirty="0">
                <a:solidFill>
                  <a:schemeClr val="tx1"/>
                </a:solidFill>
                <a:effectLst/>
                <a:latin typeface="+mn-lt"/>
                <a:ea typeface="+mn-ea"/>
                <a:cs typeface="+mn-cs"/>
              </a:rPr>
              <a:t>C</a:t>
            </a:r>
            <a:r>
              <a:rPr kumimoji="1" lang="ja-JP" altLang="en-US" sz="1200" b="0" kern="1200">
                <a:solidFill>
                  <a:schemeClr val="tx1"/>
                </a:solidFill>
                <a:effectLst/>
                <a:latin typeface="+mn-lt"/>
                <a:ea typeface="+mn-ea"/>
                <a:cs typeface="+mn-cs"/>
              </a:rPr>
              <a:t>の方が得点が高くなっています．これは，評価者</a:t>
            </a:r>
            <a:r>
              <a:rPr kumimoji="1" lang="en-US" altLang="ja-JP" sz="1200" b="0" kern="1200" dirty="0">
                <a:solidFill>
                  <a:schemeClr val="tx1"/>
                </a:solidFill>
                <a:effectLst/>
                <a:latin typeface="+mn-lt"/>
                <a:ea typeface="+mn-ea"/>
                <a:cs typeface="+mn-cs"/>
              </a:rPr>
              <a:t>C</a:t>
            </a:r>
            <a:r>
              <a:rPr kumimoji="1" lang="ja-JP" altLang="en-US" sz="1200" b="0" kern="1200">
                <a:solidFill>
                  <a:schemeClr val="tx1"/>
                </a:solidFill>
                <a:effectLst/>
                <a:latin typeface="+mn-lt"/>
                <a:ea typeface="+mn-ea"/>
                <a:cs typeface="+mn-cs"/>
              </a:rPr>
              <a:t>の方が，評価者</a:t>
            </a:r>
            <a:r>
              <a:rPr kumimoji="1" lang="en-US" altLang="ja-JP" sz="1200" b="0" kern="1200" dirty="0">
                <a:solidFill>
                  <a:schemeClr val="tx1"/>
                </a:solidFill>
                <a:effectLst/>
                <a:latin typeface="+mn-lt"/>
                <a:ea typeface="+mn-ea"/>
                <a:cs typeface="+mn-cs"/>
              </a:rPr>
              <a:t>A</a:t>
            </a:r>
            <a:r>
              <a:rPr kumimoji="1" lang="ja-JP" altLang="en-US" sz="1200" b="0" kern="1200">
                <a:solidFill>
                  <a:schemeClr val="tx1"/>
                </a:solidFill>
                <a:effectLst/>
                <a:latin typeface="+mn-lt"/>
                <a:ea typeface="+mn-ea"/>
                <a:cs typeface="+mn-cs"/>
              </a:rPr>
              <a:t>よりも厳しいためだと言えます．</a:t>
            </a:r>
            <a:endParaRPr kumimoji="1" lang="en-US" altLang="ja-JP" sz="1200" b="0" kern="1200" dirty="0">
              <a:solidFill>
                <a:schemeClr val="tx1"/>
              </a:solidFill>
              <a:effectLst/>
              <a:latin typeface="+mn-lt"/>
              <a:ea typeface="+mn-ea"/>
              <a:cs typeface="+mn-cs"/>
            </a:endParaRPr>
          </a:p>
          <a:p>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この問題を解決するために，項目反応理論と呼ばれる数理モデルを，評価者の特性を考慮できるように拡張した手法が提案されています．</a:t>
            </a:r>
            <a:endParaRPr kumimoji="1" lang="en-US" altLang="ja-JP" sz="1200" b="0" kern="1200" dirty="0">
              <a:solidFill>
                <a:schemeClr val="tx1"/>
              </a:solidFill>
              <a:effectLst/>
              <a:latin typeface="+mn-lt"/>
              <a:ea typeface="+mn-ea"/>
              <a:cs typeface="+mn-cs"/>
            </a:endParaRPr>
          </a:p>
          <a:p>
            <a:endParaRPr kumimoji="1" lang="en-US" altLang="ja-JP" sz="1200" b="0" kern="1200" dirty="0">
              <a:solidFill>
                <a:srgbClr val="FF0000"/>
              </a:solidFill>
              <a:effectLst/>
              <a:latin typeface="+mn-lt"/>
              <a:ea typeface="+mn-ea"/>
              <a:cs typeface="+mn-cs"/>
            </a:endParaRPr>
          </a:p>
          <a:p>
            <a:endParaRPr kumimoji="1" lang="ja-JP" altLang="en-US" sz="1200" b="0" kern="1200">
              <a:solidFill>
                <a:srgbClr val="FF0000"/>
              </a:solidFill>
              <a:effectLst/>
              <a:latin typeface="+mn-lt"/>
              <a:ea typeface="+mn-ea"/>
              <a:cs typeface="+mn-cs"/>
            </a:endParaRPr>
          </a:p>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5</a:t>
            </a:fld>
            <a:endParaRPr kumimoji="1" lang="ja-JP" altLang="en-US"/>
          </a:p>
        </p:txBody>
      </p:sp>
    </p:spTree>
    <p:extLst>
      <p:ext uri="{BB962C8B-B14F-4D97-AF65-F5344CB8AC3E}">
        <p14:creationId xmlns:p14="http://schemas.microsoft.com/office/powerpoint/2010/main" val="1118901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項目反応理論は，コンピュータテスティングの普及とともに，近年様々な分野で実用化が進められている数理モデルを用いたテスト理論の一つで，テストを作成，実施，評価，運用するための実践的な数理モデルです．</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一般的な項目反応理論のモデルは，客観式テストに適用され，テスト問題の難易度などの特性を考慮して受検者の能力を推定することができます．</a:t>
            </a:r>
            <a:br>
              <a:rPr lang="ja-JP" altLang="en-US"/>
            </a:br>
            <a:r>
              <a:rPr kumimoji="1" lang="ja-JP" altLang="en-US" sz="1200" b="0" i="0" u="none" strike="noStrike" kern="1200">
                <a:solidFill>
                  <a:schemeClr val="tx1"/>
                </a:solidFill>
                <a:effectLst/>
                <a:latin typeface="+mn-lt"/>
                <a:ea typeface="+mn-ea"/>
                <a:cs typeface="+mn-cs"/>
              </a:rPr>
              <a:t>一方で，近年では，評価者を問題とみなすことで，評価者ごとの厳しさの差異などの特性を考慮して受検者の能力を推定することができる項目反応理論が多数提案されています．</a:t>
            </a:r>
            <a:endParaRPr kumimoji="1" lang="en-US" altLang="ja-JP" sz="1200" b="0" i="0" u="none" strike="noStrike" kern="1200" dirty="0">
              <a:solidFill>
                <a:schemeClr val="tx1"/>
              </a:solidFill>
              <a:effectLst/>
              <a:latin typeface="+mn-lt"/>
              <a:ea typeface="+mn-ea"/>
              <a:cs typeface="+mn-cs"/>
            </a:endParaRPr>
          </a:p>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6</a:t>
            </a:fld>
            <a:endParaRPr kumimoji="1" lang="ja-JP" altLang="en-US"/>
          </a:p>
        </p:txBody>
      </p:sp>
    </p:spTree>
    <p:extLst>
      <p:ext uri="{BB962C8B-B14F-4D97-AF65-F5344CB8AC3E}">
        <p14:creationId xmlns:p14="http://schemas.microsoft.com/office/powerpoint/2010/main" val="2487873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例えば，こちらにあげたようなモデルが提案されてきました．</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これらのモデルは，受験者の能力と課題の困難度の他に，評価者の厳しさや一貫性の違い，各得点の使用傾向の差などをパラメータとして加えたモデルであり，これを利用することで評価者の特性差の影響を考慮した受験者の能力推定が可能となります．</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今回は，</a:t>
            </a:r>
            <a:r>
              <a:rPr kumimoji="1" lang="ja-JP" altLang="en-US"/>
              <a:t>最先端モデルである一般化多相ラッシュモデルを紹介します．</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7</a:t>
            </a:fld>
            <a:endParaRPr kumimoji="1" lang="ja-JP" altLang="en-US"/>
          </a:p>
        </p:txBody>
      </p:sp>
    </p:spTree>
    <p:extLst>
      <p:ext uri="{BB962C8B-B14F-4D97-AF65-F5344CB8AC3E}">
        <p14:creationId xmlns:p14="http://schemas.microsoft.com/office/powerpoint/2010/main" val="2910473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このモデルでは，評価者</a:t>
            </a:r>
            <a:r>
              <a:rPr kumimoji="1" lang="en" altLang="ja-JP" sz="1200" kern="1200" dirty="0">
                <a:solidFill>
                  <a:schemeClr val="tx1"/>
                </a:solidFill>
                <a:effectLst/>
                <a:latin typeface="+mn-lt"/>
                <a:ea typeface="+mn-ea"/>
                <a:cs typeface="+mn-cs"/>
              </a:rPr>
              <a:t>r</a:t>
            </a:r>
            <a:r>
              <a:rPr kumimoji="1" lang="ja-JP" altLang="en-US" sz="1200" kern="1200">
                <a:solidFill>
                  <a:schemeClr val="tx1"/>
                </a:solidFill>
                <a:effectLst/>
                <a:latin typeface="+mn-lt"/>
                <a:ea typeface="+mn-ea"/>
                <a:cs typeface="+mn-cs"/>
              </a:rPr>
              <a:t>が受検者</a:t>
            </a:r>
            <a:r>
              <a:rPr kumimoji="1" lang="en" altLang="ja-JP" sz="1200" kern="1200" dirty="0">
                <a:solidFill>
                  <a:schemeClr val="tx1"/>
                </a:solidFill>
                <a:effectLst/>
                <a:latin typeface="+mn-lt"/>
                <a:ea typeface="+mn-ea"/>
                <a:cs typeface="+mn-cs"/>
              </a:rPr>
              <a:t>j</a:t>
            </a:r>
            <a:r>
              <a:rPr kumimoji="1" lang="ja-JP" altLang="en-US" sz="1200" kern="1200">
                <a:solidFill>
                  <a:schemeClr val="tx1"/>
                </a:solidFill>
                <a:effectLst/>
                <a:latin typeface="+mn-lt"/>
                <a:ea typeface="+mn-ea"/>
                <a:cs typeface="+mn-cs"/>
              </a:rPr>
              <a:t>のパフォーマンスに評点</a:t>
            </a:r>
            <a:r>
              <a:rPr kumimoji="1" lang="en" altLang="ja-JP" sz="1200" kern="1200" dirty="0">
                <a:solidFill>
                  <a:schemeClr val="tx1"/>
                </a:solidFill>
                <a:effectLst/>
                <a:latin typeface="+mn-lt"/>
                <a:ea typeface="+mn-ea"/>
                <a:cs typeface="+mn-cs"/>
              </a:rPr>
              <a:t>k</a:t>
            </a:r>
            <a:r>
              <a:rPr kumimoji="1" lang="ja-JP" altLang="en-US" sz="1200" kern="1200">
                <a:solidFill>
                  <a:schemeClr val="tx1"/>
                </a:solidFill>
                <a:effectLst/>
                <a:latin typeface="+mn-lt"/>
                <a:ea typeface="+mn-ea"/>
                <a:cs typeface="+mn-cs"/>
              </a:rPr>
              <a:t>を与える確率を記載の式で定義します．</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このモデルでは，</a:t>
            </a:r>
            <a:r>
              <a:rPr kumimoji="1" lang="en-US" altLang="ja-JP" sz="1200" kern="1200" dirty="0" err="1">
                <a:solidFill>
                  <a:schemeClr val="tx1"/>
                </a:solidFill>
                <a:effectLst/>
                <a:latin typeface="+mn-lt"/>
                <a:ea typeface="+mn-ea"/>
                <a:cs typeface="+mn-cs"/>
              </a:rPr>
              <a:t>alpha_r</a:t>
            </a:r>
            <a:r>
              <a:rPr kumimoji="1" lang="ja-JP" altLang="en-US" sz="1200" kern="1200">
                <a:solidFill>
                  <a:schemeClr val="tx1"/>
                </a:solidFill>
                <a:effectLst/>
                <a:latin typeface="+mn-lt"/>
                <a:ea typeface="+mn-ea"/>
                <a:cs typeface="+mn-cs"/>
              </a:rPr>
              <a:t>が評価者の一貫性，</a:t>
            </a:r>
            <a:r>
              <a:rPr kumimoji="1" lang="en-US" altLang="ja-JP" sz="1200" kern="1200" dirty="0" err="1">
                <a:solidFill>
                  <a:schemeClr val="tx1"/>
                </a:solidFill>
                <a:effectLst/>
                <a:latin typeface="+mn-lt"/>
                <a:ea typeface="+mn-ea"/>
                <a:cs typeface="+mn-cs"/>
              </a:rPr>
              <a:t>beta_r</a:t>
            </a:r>
            <a:r>
              <a:rPr kumimoji="1" lang="ja-JP" altLang="en-US" sz="1200" kern="1200">
                <a:solidFill>
                  <a:schemeClr val="tx1"/>
                </a:solidFill>
                <a:effectLst/>
                <a:latin typeface="+mn-lt"/>
                <a:ea typeface="+mn-ea"/>
                <a:cs typeface="+mn-cs"/>
              </a:rPr>
              <a:t>が評価者の厳しさ，</a:t>
            </a:r>
            <a:r>
              <a:rPr kumimoji="1" lang="en-US" altLang="ja-JP" sz="1200" kern="1200" dirty="0" err="1">
                <a:solidFill>
                  <a:schemeClr val="tx1"/>
                </a:solidFill>
                <a:effectLst/>
                <a:latin typeface="+mn-lt"/>
                <a:ea typeface="+mn-ea"/>
                <a:cs typeface="+mn-cs"/>
              </a:rPr>
              <a:t>d_rm</a:t>
            </a:r>
            <a:r>
              <a:rPr kumimoji="1" lang="ja-JP" altLang="en-US" sz="1200" kern="1200">
                <a:solidFill>
                  <a:schemeClr val="tx1"/>
                </a:solidFill>
                <a:effectLst/>
                <a:latin typeface="+mn-lt"/>
                <a:ea typeface="+mn-ea"/>
                <a:cs typeface="+mn-cs"/>
              </a:rPr>
              <a:t>評価者の得点別の厳しさを表す評価者パラメータであり，</a:t>
            </a:r>
            <a:r>
              <a:rPr kumimoji="1" lang="en-US" altLang="ja-JP" sz="1200" kern="1200" dirty="0">
                <a:solidFill>
                  <a:schemeClr val="tx1"/>
                </a:solidFill>
                <a:effectLst/>
                <a:latin typeface="+mn-lt"/>
                <a:ea typeface="+mn-ea"/>
                <a:cs typeface="+mn-cs"/>
              </a:rPr>
              <a:t>j</a:t>
            </a:r>
            <a:r>
              <a:rPr kumimoji="1" lang="ja-JP" altLang="en-US" sz="1200" kern="1200">
                <a:solidFill>
                  <a:schemeClr val="tx1"/>
                </a:solidFill>
                <a:effectLst/>
                <a:latin typeface="+mn-lt"/>
                <a:ea typeface="+mn-ea"/>
                <a:cs typeface="+mn-cs"/>
              </a:rPr>
              <a:t>を添え字にもつ</a:t>
            </a:r>
            <a:r>
              <a:rPr kumimoji="1" lang="en-US" altLang="ja-JP" sz="1200" kern="1200" dirty="0" err="1">
                <a:solidFill>
                  <a:schemeClr val="tx1"/>
                </a:solidFill>
                <a:effectLst/>
                <a:latin typeface="+mn-lt"/>
                <a:ea typeface="+mn-ea"/>
                <a:cs typeface="+mn-cs"/>
              </a:rPr>
              <a:t>θj</a:t>
            </a:r>
            <a:r>
              <a:rPr kumimoji="1" lang="ja-JP" altLang="en-US" sz="1200" kern="1200">
                <a:solidFill>
                  <a:schemeClr val="tx1"/>
                </a:solidFill>
                <a:effectLst/>
                <a:latin typeface="+mn-lt"/>
                <a:ea typeface="+mn-ea"/>
                <a:cs typeface="+mn-cs"/>
              </a:rPr>
              <a:t>が受検者の能力を表す受検者パラメータです．</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これらのパラメータは，実際の採点データから推定します．</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このように推定することで，評価者の特性を考慮して能力推定ができるため，</a:t>
            </a:r>
            <a:r>
              <a:rPr kumimoji="1" lang="ja-JP" altLang="en-US" sz="1200" b="0" i="0" u="none" strike="noStrike" kern="1200">
                <a:solidFill>
                  <a:schemeClr val="tx1"/>
                </a:solidFill>
                <a:effectLst/>
                <a:latin typeface="+mn-lt"/>
                <a:ea typeface="+mn-ea"/>
                <a:cs typeface="+mn-cs"/>
              </a:rPr>
              <a:t>先ほど例示したように最終得点が評価者に依存する問題を解決することができ，</a:t>
            </a:r>
            <a:br>
              <a:rPr lang="ja-JP" altLang="en-US"/>
            </a:br>
            <a:r>
              <a:rPr kumimoji="1" lang="ja-JP" altLang="en-US" sz="1200" b="0" i="0" u="none" strike="noStrike" kern="1200">
                <a:solidFill>
                  <a:schemeClr val="tx1"/>
                </a:solidFill>
                <a:effectLst/>
                <a:latin typeface="+mn-lt"/>
                <a:ea typeface="+mn-ea"/>
                <a:cs typeface="+mn-cs"/>
              </a:rPr>
              <a:t>　結果として，単純な平均点を利用する場合と比べて能力推定の精度が向上することが知られています．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どうやって推定するの</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得点をデータとして，その得点が得られるためのパラメータとして最も確率が高いものを選択する的な</a:t>
            </a:r>
            <a:r>
              <a:rPr kumimoji="1" lang="en-US" altLang="ja-JP"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分布はその制約？考えられるパラメータの幅を狭くすることで収束できるようにしてる的な？</a:t>
            </a:r>
            <a:endParaRPr kumimoji="1" lang="en-US" altLang="ja-JP" sz="1200" kern="1200" dirty="0">
              <a:solidFill>
                <a:schemeClr val="tx1"/>
              </a:solidFill>
              <a:effectLst/>
              <a:latin typeface="+mn-lt"/>
              <a:ea typeface="+mn-ea"/>
              <a:cs typeface="+mn-cs"/>
            </a:endParaRPr>
          </a:p>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8</a:t>
            </a:fld>
            <a:endParaRPr kumimoji="1" lang="ja-JP" altLang="en-US"/>
          </a:p>
        </p:txBody>
      </p:sp>
    </p:spTree>
    <p:extLst>
      <p:ext uri="{BB962C8B-B14F-4D97-AF65-F5344CB8AC3E}">
        <p14:creationId xmlns:p14="http://schemas.microsoft.com/office/powerpoint/2010/main" val="4033461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一方で，このモデルは評価者の特性が評価中に変化しないことを仮定していますが，多数の受検者を長時間かけて採点するような場合，評価者の特性が採点の過程で変化する評価者ドリフト</a:t>
            </a:r>
            <a:r>
              <a:rPr kumimoji="1" lang="en-US" altLang="ja-JP" sz="1200" b="0" kern="1200" dirty="0">
                <a:solidFill>
                  <a:schemeClr val="tx1"/>
                </a:solidFill>
                <a:effectLst/>
                <a:latin typeface="+mn-lt"/>
                <a:ea typeface="+mn-ea"/>
                <a:cs typeface="+mn-cs"/>
              </a:rPr>
              <a:t>(</a:t>
            </a:r>
            <a:r>
              <a:rPr kumimoji="1" lang="en" altLang="ja-JP" sz="1200" b="0" kern="1200" dirty="0">
                <a:solidFill>
                  <a:schemeClr val="tx1"/>
                </a:solidFill>
                <a:effectLst/>
                <a:latin typeface="+mn-lt"/>
                <a:ea typeface="+mn-ea"/>
                <a:cs typeface="+mn-cs"/>
              </a:rPr>
              <a:t>Rater Drift)</a:t>
            </a:r>
            <a:r>
              <a:rPr kumimoji="1" lang="ja-JP" altLang="en-US" sz="1200" b="0" kern="1200">
                <a:solidFill>
                  <a:schemeClr val="tx1"/>
                </a:solidFill>
                <a:effectLst/>
                <a:latin typeface="+mn-lt"/>
                <a:ea typeface="+mn-ea"/>
                <a:cs typeface="+mn-cs"/>
              </a:rPr>
              <a:t>と呼ばれる現象がしばしば生じます．</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例えば，採点を数日間に分けて行ったとして，</a:t>
            </a:r>
            <a:r>
              <a:rPr kumimoji="1" lang="en-US" altLang="ja-JP" sz="1200" b="0" kern="1200" dirty="0">
                <a:solidFill>
                  <a:schemeClr val="tx1"/>
                </a:solidFill>
                <a:effectLst/>
                <a:latin typeface="+mn-lt"/>
                <a:ea typeface="+mn-ea"/>
                <a:cs typeface="+mn-cs"/>
              </a:rPr>
              <a:t>1</a:t>
            </a:r>
            <a:r>
              <a:rPr kumimoji="1" lang="ja-JP" altLang="en-US" sz="1200" b="0" kern="1200">
                <a:solidFill>
                  <a:schemeClr val="tx1"/>
                </a:solidFill>
                <a:effectLst/>
                <a:latin typeface="+mn-lt"/>
                <a:ea typeface="+mn-ea"/>
                <a:cs typeface="+mn-cs"/>
              </a:rPr>
              <a:t>日目より</a:t>
            </a:r>
            <a:r>
              <a:rPr kumimoji="1" lang="en-US" altLang="ja-JP" sz="1200" b="0" kern="1200" dirty="0">
                <a:solidFill>
                  <a:schemeClr val="tx1"/>
                </a:solidFill>
                <a:effectLst/>
                <a:latin typeface="+mn-lt"/>
                <a:ea typeface="+mn-ea"/>
                <a:cs typeface="+mn-cs"/>
              </a:rPr>
              <a:t>2</a:t>
            </a:r>
            <a:r>
              <a:rPr kumimoji="1" lang="ja-JP" altLang="en-US" sz="1200" b="0" kern="1200">
                <a:solidFill>
                  <a:schemeClr val="tx1"/>
                </a:solidFill>
                <a:effectLst/>
                <a:latin typeface="+mn-lt"/>
                <a:ea typeface="+mn-ea"/>
                <a:cs typeface="+mn-cs"/>
              </a:rPr>
              <a:t>日目の方が厳しく採点してしまったり，日によって厳しさがばらけてしまう，という問題が発生することがあります．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このような評価者ドリフトを考慮できるモデルとして，次のモデルが提案されています．</a:t>
            </a:r>
          </a:p>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9</a:t>
            </a:fld>
            <a:endParaRPr kumimoji="1" lang="ja-JP" altLang="en-US"/>
          </a:p>
        </p:txBody>
      </p:sp>
    </p:spTree>
    <p:extLst>
      <p:ext uri="{BB962C8B-B14F-4D97-AF65-F5344CB8AC3E}">
        <p14:creationId xmlns:p14="http://schemas.microsoft.com/office/powerpoint/2010/main" val="572396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43F99A3-021A-7D46-87E1-B3690043F7F3}" type="datetimeFigureOut">
              <a:rPr kumimoji="1" lang="ja-JP" altLang="en-US" smtClean="0"/>
              <a:t>2022/2/21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2203443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3F99A3-021A-7D46-87E1-B3690043F7F3}" type="datetimeFigureOut">
              <a:rPr kumimoji="1" lang="ja-JP" altLang="en-US" smtClean="0"/>
              <a:t>2022/2/21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172396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3F99A3-021A-7D46-87E1-B3690043F7F3}" type="datetimeFigureOut">
              <a:rPr kumimoji="1" lang="ja-JP" altLang="en-US" smtClean="0"/>
              <a:t>2022/2/21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2104092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3F99A3-021A-7D46-87E1-B3690043F7F3}" type="datetimeFigureOut">
              <a:rPr kumimoji="1" lang="ja-JP" altLang="en-US" smtClean="0"/>
              <a:t>2022/2/21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2377652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43F99A3-021A-7D46-87E1-B3690043F7F3}" type="datetimeFigureOut">
              <a:rPr kumimoji="1" lang="ja-JP" altLang="en-US" smtClean="0"/>
              <a:t>2022/2/21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1247051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43F99A3-021A-7D46-87E1-B3690043F7F3}" type="datetimeFigureOut">
              <a:rPr kumimoji="1" lang="ja-JP" altLang="en-US" smtClean="0"/>
              <a:t>2022/2/21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3689850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43F99A3-021A-7D46-87E1-B3690043F7F3}" type="datetimeFigureOut">
              <a:rPr kumimoji="1" lang="ja-JP" altLang="en-US" smtClean="0"/>
              <a:t>2022/2/21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994710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43F99A3-021A-7D46-87E1-B3690043F7F3}" type="datetimeFigureOut">
              <a:rPr kumimoji="1" lang="ja-JP" altLang="en-US" smtClean="0"/>
              <a:t>2022/2/21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3415863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3F99A3-021A-7D46-87E1-B3690043F7F3}" type="datetimeFigureOut">
              <a:rPr kumimoji="1" lang="ja-JP" altLang="en-US" smtClean="0"/>
              <a:t>2022/2/21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283415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43F99A3-021A-7D46-87E1-B3690043F7F3}" type="datetimeFigureOut">
              <a:rPr kumimoji="1" lang="ja-JP" altLang="en-US" smtClean="0"/>
              <a:t>2022/2/21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1308263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43F99A3-021A-7D46-87E1-B3690043F7F3}" type="datetimeFigureOut">
              <a:rPr kumimoji="1" lang="ja-JP" altLang="en-US" smtClean="0"/>
              <a:t>2022/2/21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2523424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3F99A3-021A-7D46-87E1-B3690043F7F3}" type="datetimeFigureOut">
              <a:rPr kumimoji="1" lang="ja-JP" altLang="en-US" smtClean="0"/>
              <a:t>2022/2/21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163703641"/>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0.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20.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5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5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7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DB9166-81A1-7947-A5B4-76F51875952F}"/>
              </a:ext>
            </a:extLst>
          </p:cNvPr>
          <p:cNvSpPr>
            <a:spLocks noGrp="1"/>
          </p:cNvSpPr>
          <p:nvPr>
            <p:ph type="ctrTitle"/>
          </p:nvPr>
        </p:nvSpPr>
        <p:spPr>
          <a:xfrm>
            <a:off x="1524000" y="1600199"/>
            <a:ext cx="9144000" cy="1655763"/>
          </a:xfrm>
        </p:spPr>
        <p:txBody>
          <a:bodyPr>
            <a:normAutofit/>
          </a:bodyPr>
          <a:lstStyle/>
          <a:p>
            <a:r>
              <a:rPr lang="ja-JP" altLang="en-US" sz="4400"/>
              <a:t>評価者特性の時間変動を考慮した</a:t>
            </a:r>
            <a:br>
              <a:rPr lang="en-US" altLang="ja-JP" sz="4400" dirty="0"/>
            </a:br>
            <a:r>
              <a:rPr lang="ja-JP" altLang="en-US" sz="4400"/>
              <a:t>項目反応モデル</a:t>
            </a:r>
            <a:endParaRPr kumimoji="1" lang="ja-JP" altLang="en-US" sz="4400"/>
          </a:p>
        </p:txBody>
      </p:sp>
      <p:sp>
        <p:nvSpPr>
          <p:cNvPr id="3" name="字幕 2">
            <a:extLst>
              <a:ext uri="{FF2B5EF4-FFF2-40B4-BE49-F238E27FC236}">
                <a16:creationId xmlns:a16="http://schemas.microsoft.com/office/drawing/2014/main" id="{25809911-CB0B-D045-A811-C9DFFA90E46F}"/>
              </a:ext>
            </a:extLst>
          </p:cNvPr>
          <p:cNvSpPr>
            <a:spLocks noGrp="1"/>
          </p:cNvSpPr>
          <p:nvPr>
            <p:ph type="subTitle" idx="1"/>
          </p:nvPr>
        </p:nvSpPr>
        <p:spPr>
          <a:xfrm>
            <a:off x="1524000" y="3910263"/>
            <a:ext cx="9144000" cy="1655762"/>
          </a:xfrm>
        </p:spPr>
        <p:txBody>
          <a:bodyPr/>
          <a:lstStyle/>
          <a:p>
            <a:r>
              <a:rPr kumimoji="1" lang="ja-JP" altLang="en-US"/>
              <a:t>電気通信大学</a:t>
            </a:r>
            <a:endParaRPr kumimoji="1" lang="en-US" altLang="ja-JP" dirty="0"/>
          </a:p>
          <a:p>
            <a:r>
              <a:rPr kumimoji="1" lang="ja-JP" altLang="en-US"/>
              <a:t>林真由</a:t>
            </a:r>
            <a:endParaRPr kumimoji="1" lang="en-US" altLang="ja-JP" dirty="0"/>
          </a:p>
          <a:p>
            <a:r>
              <a:rPr lang="ja-JP" altLang="en-US"/>
              <a:t>宇都雅輝</a:t>
            </a:r>
            <a:endParaRPr kumimoji="1" lang="ja-JP" altLang="en-US"/>
          </a:p>
        </p:txBody>
      </p:sp>
    </p:spTree>
    <p:extLst>
      <p:ext uri="{BB962C8B-B14F-4D97-AF65-F5344CB8AC3E}">
        <p14:creationId xmlns:p14="http://schemas.microsoft.com/office/powerpoint/2010/main" val="3205460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BB86CA-CBB4-5B4B-B859-D5F8D220B93C}"/>
              </a:ext>
            </a:extLst>
          </p:cNvPr>
          <p:cNvSpPr>
            <a:spLocks noGrp="1"/>
          </p:cNvSpPr>
          <p:nvPr>
            <p:ph type="title"/>
          </p:nvPr>
        </p:nvSpPr>
        <p:spPr/>
        <p:txBody>
          <a:bodyPr/>
          <a:lstStyle/>
          <a:p>
            <a:r>
              <a:rPr lang="ja-JP" altLang="en-US">
                <a:latin typeface="Cambria Math" panose="02040503050406030204" pitchFamily="18" charset="0"/>
              </a:rPr>
              <a:t>評価者ドリフトを考慮したモデル</a:t>
            </a:r>
            <a:endParaRPr lang="en-US" altLang="ja-JP" dirty="0">
              <a:latin typeface="Cambria Math" panose="02040503050406030204" pitchFamily="18" charset="0"/>
            </a:endParaRP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E7724FD9-0B05-6F49-BB42-AE4C88C29624}"/>
                  </a:ext>
                </a:extLst>
              </p:cNvPr>
              <p:cNvSpPr>
                <a:spLocks noGrp="1"/>
              </p:cNvSpPr>
              <p:nvPr>
                <p:ph idx="1"/>
              </p:nvPr>
            </p:nvSpPr>
            <p:spPr/>
            <p:txBody>
              <a:bodyPr/>
              <a:lstStyle/>
              <a:p>
                <a:pPr marL="0" indent="0">
                  <a:buNone/>
                </a:pPr>
                <a:r>
                  <a:rPr lang="en-US" altLang="ja-JP" sz="2400" dirty="0">
                    <a:latin typeface="+mn-ea"/>
                  </a:rPr>
                  <a:t>S.W. </a:t>
                </a:r>
                <a:r>
                  <a:rPr lang="en-US" altLang="ja-JP" sz="2400" dirty="0" err="1">
                    <a:latin typeface="+mn-ea"/>
                  </a:rPr>
                  <a:t>Raudenbush</a:t>
                </a:r>
                <a:r>
                  <a:rPr lang="en-US" altLang="ja-JP" sz="2400" dirty="0">
                    <a:latin typeface="+mn-ea"/>
                  </a:rPr>
                  <a:t> and A. S. </a:t>
                </a:r>
                <a:r>
                  <a:rPr lang="en-US" altLang="ja-JP" sz="2400" dirty="0" err="1">
                    <a:latin typeface="+mn-ea"/>
                  </a:rPr>
                  <a:t>Bry</a:t>
                </a:r>
                <a:r>
                  <a:rPr lang="en-US" altLang="ja-JP" sz="2400" dirty="0">
                    <a:latin typeface="+mn-ea"/>
                  </a:rPr>
                  <a:t>(2002) “Hierarchical linear models: Applications and data analysis methods” Sage Publications</a:t>
                </a:r>
              </a:p>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𝑗𝑟𝑡𝑘</m:t>
                          </m:r>
                        </m:sub>
                      </m:sSub>
                      <m:r>
                        <a:rPr lang="en-US" altLang="ja-JP" i="1">
                          <a:latin typeface="Cambria Math" panose="02040503050406030204" pitchFamily="18" charset="0"/>
                        </a:rPr>
                        <m:t>=</m:t>
                      </m:r>
                      <m:f>
                        <m:fPr>
                          <m:ctrlPr>
                            <a:rPr lang="en-US" altLang="ja-JP" i="1">
                              <a:latin typeface="Cambria Math" panose="02040503050406030204" pitchFamily="18" charset="0"/>
                            </a:rPr>
                          </m:ctrlPr>
                        </m:fPr>
                        <m:num>
                          <m:r>
                            <m:rPr>
                              <m:nor/>
                            </m:rPr>
                            <a:rPr lang="en-US" altLang="ja-JP">
                              <a:latin typeface="Cambria Math" panose="02040503050406030204" pitchFamily="18" charset="0"/>
                            </a:rPr>
                            <m:t>exp</m:t>
                          </m:r>
                          <m:nary>
                            <m:naryPr>
                              <m:chr m:val="∑"/>
                              <m:ctrlPr>
                                <a:rPr lang="en-US" altLang="ja-JP" i="1" smtClean="0">
                                  <a:latin typeface="Cambria Math" panose="02040503050406030204" pitchFamily="18" charset="0"/>
                                </a:rPr>
                              </m:ctrlPr>
                            </m:naryPr>
                            <m:sub>
                              <m:r>
                                <m:rPr>
                                  <m:brk m:alnAt="23"/>
                                </m:rPr>
                                <a:rPr lang="en-US" altLang="ja-JP" b="0" i="1" smtClean="0">
                                  <a:latin typeface="Cambria Math" panose="02040503050406030204" pitchFamily="18" charset="0"/>
                                </a:rPr>
                                <m:t>𝑚</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𝐾</m:t>
                              </m:r>
                            </m:sup>
                            <m:e>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m:t>
                              </m:r>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𝛽</m:t>
                                  </m:r>
                                </m:e>
                                <m:sub>
                                  <m:r>
                                    <a:rPr lang="en-US" altLang="ja-JP" i="1">
                                      <a:solidFill>
                                        <a:srgbClr val="FF0000"/>
                                      </a:solidFill>
                                      <a:latin typeface="Cambria Math" panose="02040503050406030204" pitchFamily="18" charset="0"/>
                                      <a:ea typeface="Cambria Math" panose="02040503050406030204" pitchFamily="18" charset="0"/>
                                    </a:rPr>
                                    <m:t>𝑟</m:t>
                                  </m:r>
                                </m:sub>
                              </m:sSub>
                              <m:r>
                                <a:rPr lang="en-US" altLang="ja-JP" b="0" i="1" smtClean="0">
                                  <a:solidFill>
                                    <a:schemeClr val="tx1"/>
                                  </a:solidFill>
                                  <a:latin typeface="Cambria Math" panose="02040503050406030204" pitchFamily="18" charset="0"/>
                                  <a:ea typeface="Cambria Math" panose="02040503050406030204" pitchFamily="18" charset="0"/>
                                </a:rPr>
                                <m:t>+</m:t>
                              </m:r>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𝜋</m:t>
                                  </m:r>
                                </m:e>
                                <m:sub>
                                  <m:r>
                                    <a:rPr lang="en-US" altLang="ja-JP" i="1">
                                      <a:solidFill>
                                        <a:srgbClr val="FF0000"/>
                                      </a:solidFill>
                                      <a:latin typeface="Cambria Math" panose="02040503050406030204" pitchFamily="18" charset="0"/>
                                      <a:ea typeface="Cambria Math" panose="02040503050406030204" pitchFamily="18" charset="0"/>
                                    </a:rPr>
                                    <m:t>𝑟</m:t>
                                  </m:r>
                                </m:sub>
                              </m:s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b="0" i="1" smtClean="0">
                                      <a:latin typeface="Cambria Math" panose="02040503050406030204" pitchFamily="18" charset="0"/>
                                      <a:ea typeface="Cambria Math" panose="02040503050406030204" pitchFamily="18" charset="0"/>
                                    </a:rPr>
                                    <m:t>𝑚</m:t>
                                  </m:r>
                                </m:sub>
                              </m:sSub>
                              <m:r>
                                <a:rPr lang="en-US" altLang="ja-JP" i="1">
                                  <a:latin typeface="Cambria Math" panose="02040503050406030204" pitchFamily="18" charset="0"/>
                                  <a:ea typeface="Cambria Math" panose="02040503050406030204" pitchFamily="18" charset="0"/>
                                </a:rPr>
                                <m:t>)</m:t>
                              </m:r>
                            </m:e>
                          </m:nary>
                        </m:num>
                        <m:den>
                          <m:nary>
                            <m:naryPr>
                              <m:chr m:val="∑"/>
                              <m:ctrlPr>
                                <a:rPr lang="en-US" altLang="ja-JP"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𝑙</m:t>
                              </m:r>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𝐾</m:t>
                              </m:r>
                            </m:sup>
                            <m:e>
                              <m:r>
                                <m:rPr>
                                  <m:nor/>
                                </m:rPr>
                                <a:rPr lang="en-US" altLang="ja-JP">
                                  <a:latin typeface="Cambria Math" panose="02040503050406030204" pitchFamily="18" charset="0"/>
                                </a:rPr>
                                <m:t>exp</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𝑚</m:t>
                                  </m:r>
                                  <m:r>
                                    <a:rPr lang="en-US" altLang="ja-JP" i="1">
                                      <a:latin typeface="Cambria Math" panose="02040503050406030204" pitchFamily="18" charset="0"/>
                                    </a:rPr>
                                    <m:t>=1</m:t>
                                  </m:r>
                                </m:sub>
                                <m:sup>
                                  <m:r>
                                    <a:rPr lang="en-US" altLang="ja-JP" b="0" i="1" smtClean="0">
                                      <a:latin typeface="Cambria Math" panose="02040503050406030204" pitchFamily="18" charset="0"/>
                                    </a:rPr>
                                    <m:t>𝑙</m:t>
                                  </m:r>
                                </m:sup>
                                <m:e>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m:t>
                                  </m:r>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𝛽</m:t>
                                      </m:r>
                                    </m:e>
                                    <m:sub>
                                      <m:r>
                                        <a:rPr lang="en-US" altLang="ja-JP" i="1">
                                          <a:solidFill>
                                            <a:srgbClr val="FF0000"/>
                                          </a:solidFill>
                                          <a:latin typeface="Cambria Math" panose="02040503050406030204" pitchFamily="18" charset="0"/>
                                          <a:ea typeface="Cambria Math" panose="02040503050406030204" pitchFamily="18" charset="0"/>
                                        </a:rPr>
                                        <m:t>𝑟</m:t>
                                      </m:r>
                                    </m:sub>
                                  </m:sSub>
                                  <m:r>
                                    <a:rPr lang="en-US" altLang="ja-JP" b="0" i="1" smtClean="0">
                                      <a:solidFill>
                                        <a:schemeClr val="tx1"/>
                                      </a:solidFill>
                                      <a:latin typeface="Cambria Math" panose="02040503050406030204" pitchFamily="18" charset="0"/>
                                      <a:ea typeface="Cambria Math" panose="02040503050406030204" pitchFamily="18" charset="0"/>
                                    </a:rPr>
                                    <m:t>+</m:t>
                                  </m:r>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𝜋</m:t>
                                      </m:r>
                                    </m:e>
                                    <m:sub>
                                      <m:r>
                                        <a:rPr lang="en-US" altLang="ja-JP" i="1">
                                          <a:solidFill>
                                            <a:srgbClr val="FF0000"/>
                                          </a:solidFill>
                                          <a:latin typeface="Cambria Math" panose="02040503050406030204" pitchFamily="18" charset="0"/>
                                          <a:ea typeface="Cambria Math" panose="02040503050406030204" pitchFamily="18" charset="0"/>
                                        </a:rPr>
                                        <m:t>𝑟</m:t>
                                      </m:r>
                                    </m:sub>
                                  </m:s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𝑚</m:t>
                                      </m:r>
                                    </m:sub>
                                  </m:sSub>
                                  <m:r>
                                    <a:rPr lang="en-US" altLang="ja-JP" i="1">
                                      <a:latin typeface="Cambria Math" panose="02040503050406030204" pitchFamily="18" charset="0"/>
                                      <a:ea typeface="Cambria Math" panose="02040503050406030204" pitchFamily="18" charset="0"/>
                                    </a:rPr>
                                    <m:t>)</m:t>
                                  </m:r>
                                </m:e>
                              </m:nary>
                            </m:e>
                          </m:nary>
                        </m:den>
                      </m:f>
                    </m:oMath>
                  </m:oMathPara>
                </a14:m>
                <a:endParaRPr kumimoji="1" lang="ja-JP" altLang="en-US"/>
              </a:p>
            </p:txBody>
          </p:sp>
        </mc:Choice>
        <mc:Fallback>
          <p:sp>
            <p:nvSpPr>
              <p:cNvPr id="3" name="コンテンツ プレースホルダー 2">
                <a:extLst>
                  <a:ext uri="{FF2B5EF4-FFF2-40B4-BE49-F238E27FC236}">
                    <a16:creationId xmlns:a16="http://schemas.microsoft.com/office/drawing/2014/main" id="{E7724FD9-0B05-6F49-BB42-AE4C88C29624}"/>
                  </a:ext>
                </a:extLst>
              </p:cNvPr>
              <p:cNvSpPr>
                <a:spLocks noGrp="1" noRot="1" noChangeAspect="1" noMove="1" noResize="1" noEditPoints="1" noAdjustHandles="1" noChangeArrowheads="1" noChangeShapeType="1" noTextEdit="1"/>
              </p:cNvSpPr>
              <p:nvPr>
                <p:ph idx="1"/>
              </p:nvPr>
            </p:nvSpPr>
            <p:spPr>
              <a:blipFill>
                <a:blip r:embed="rId3"/>
                <a:stretch>
                  <a:fillRect l="-965" t="-2035"/>
                </a:stretch>
              </a:blipFill>
            </p:spPr>
            <p:txBody>
              <a:bodyPr/>
              <a:lstStyle/>
              <a:p>
                <a:r>
                  <a:rPr lang="ja-JP" altLang="en-US">
                    <a:noFill/>
                  </a:rPr>
                  <a:t> </a:t>
                </a:r>
              </a:p>
            </p:txBody>
          </p:sp>
        </mc:Fallback>
      </mc:AlternateContent>
      <p:grpSp>
        <p:nvGrpSpPr>
          <p:cNvPr id="8" name="グループ化 7">
            <a:extLst>
              <a:ext uri="{FF2B5EF4-FFF2-40B4-BE49-F238E27FC236}">
                <a16:creationId xmlns:a16="http://schemas.microsoft.com/office/drawing/2014/main" id="{8B6F0A5E-33EE-EA4C-B941-284C6F34D198}"/>
              </a:ext>
            </a:extLst>
          </p:cNvPr>
          <p:cNvGrpSpPr/>
          <p:nvPr/>
        </p:nvGrpSpPr>
        <p:grpSpPr>
          <a:xfrm>
            <a:off x="4960670" y="2609301"/>
            <a:ext cx="4071817" cy="999114"/>
            <a:chOff x="4621876" y="2357641"/>
            <a:chExt cx="4854633" cy="999114"/>
          </a:xfrm>
        </p:grpSpPr>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9DF1103E-E7A9-7D49-B42B-84B2C736651E}"/>
                    </a:ext>
                  </a:extLst>
                </p:cNvPr>
                <p:cNvSpPr/>
                <p:nvPr/>
              </p:nvSpPr>
              <p:spPr>
                <a:xfrm>
                  <a:off x="4621876" y="2357641"/>
                  <a:ext cx="4854633" cy="999114"/>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評価者</a:t>
                  </a:r>
                  <a14:m>
                    <m:oMath xmlns:m="http://schemas.openxmlformats.org/officeDocument/2006/math">
                      <m:r>
                        <a:rPr kumimoji="1" lang="en-US" altLang="ja-JP" b="0" i="1" smtClean="0">
                          <a:latin typeface="Cambria Math" panose="02040503050406030204" pitchFamily="18" charset="0"/>
                        </a:rPr>
                        <m:t>𝑟</m:t>
                      </m:r>
                    </m:oMath>
                  </a14:m>
                  <a:r>
                    <a:rPr kumimoji="1" lang="ja-JP" altLang="en-US"/>
                    <a:t>の特性パラメータ</a:t>
                  </a:r>
                  <a:endParaRPr kumimoji="1" lang="en-US" altLang="ja-JP" dirty="0"/>
                </a:p>
                <a:p>
                  <a:pPr algn="ctr"/>
                  <a:endParaRPr kumimoji="1" lang="ja-JP" altLang="en-US"/>
                </a:p>
              </p:txBody>
            </p:sp>
          </mc:Choice>
          <mc:Fallback xmlns="">
            <p:sp>
              <p:nvSpPr>
                <p:cNvPr id="9" name="正方形/長方形 8">
                  <a:extLst>
                    <a:ext uri="{FF2B5EF4-FFF2-40B4-BE49-F238E27FC236}">
                      <a16:creationId xmlns:a16="http://schemas.microsoft.com/office/drawing/2014/main" id="{9DF1103E-E7A9-7D49-B42B-84B2C736651E}"/>
                    </a:ext>
                  </a:extLst>
                </p:cNvPr>
                <p:cNvSpPr>
                  <a:spLocks noRot="1" noChangeAspect="1" noMove="1" noResize="1" noEditPoints="1" noAdjustHandles="1" noChangeArrowheads="1" noChangeShapeType="1" noTextEdit="1"/>
                </p:cNvSpPr>
                <p:nvPr/>
              </p:nvSpPr>
              <p:spPr>
                <a:xfrm>
                  <a:off x="4621876" y="2357641"/>
                  <a:ext cx="4854633" cy="999114"/>
                </a:xfrm>
                <a:prstGeom prst="rect">
                  <a:avLst/>
                </a:prstGeom>
                <a:blipFill>
                  <a:blip r:embed="rId4"/>
                  <a:stretch>
                    <a:fillRect/>
                  </a:stretch>
                </a:blipFill>
                <a:ln w="28575"/>
              </p:spPr>
              <p:txBody>
                <a:bodyPr/>
                <a:lstStyle/>
                <a:p>
                  <a:r>
                    <a:rPr lang="ja-JP" altLang="en-US">
                      <a:noFill/>
                    </a:rPr>
                    <a:t> </a:t>
                  </a:r>
                </a:p>
              </p:txBody>
            </p:sp>
          </mc:Fallback>
        </mc:AlternateContent>
        <p:sp>
          <p:nvSpPr>
            <p:cNvPr id="10" name="正方形/長方形 9">
              <a:extLst>
                <a:ext uri="{FF2B5EF4-FFF2-40B4-BE49-F238E27FC236}">
                  <a16:creationId xmlns:a16="http://schemas.microsoft.com/office/drawing/2014/main" id="{93228D8F-2938-C64C-BFE8-1AFE989771E1}"/>
                </a:ext>
              </a:extLst>
            </p:cNvPr>
            <p:cNvSpPr/>
            <p:nvPr/>
          </p:nvSpPr>
          <p:spPr>
            <a:xfrm>
              <a:off x="4754881" y="2855084"/>
              <a:ext cx="2111363"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初期の厳しさ</a:t>
              </a:r>
              <a:endParaRPr kumimoji="1" lang="ja-JP" altLang="en-US"/>
            </a:p>
          </p:txBody>
        </p:sp>
        <p:sp>
          <p:nvSpPr>
            <p:cNvPr id="11" name="正方形/長方形 10">
              <a:extLst>
                <a:ext uri="{FF2B5EF4-FFF2-40B4-BE49-F238E27FC236}">
                  <a16:creationId xmlns:a16="http://schemas.microsoft.com/office/drawing/2014/main" id="{F15CD17C-7305-1147-A583-DC98158A49B3}"/>
                </a:ext>
              </a:extLst>
            </p:cNvPr>
            <p:cNvSpPr/>
            <p:nvPr/>
          </p:nvSpPr>
          <p:spPr>
            <a:xfrm>
              <a:off x="7211916" y="2882484"/>
              <a:ext cx="2065167"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厳しさの傾き</a:t>
              </a:r>
              <a:endParaRPr kumimoji="1" lang="ja-JP" altLang="en-US"/>
            </a:p>
          </p:txBody>
        </p:sp>
      </p:grpSp>
      <p:cxnSp>
        <p:nvCxnSpPr>
          <p:cNvPr id="14" name="直線コネクタ 13">
            <a:extLst>
              <a:ext uri="{FF2B5EF4-FFF2-40B4-BE49-F238E27FC236}">
                <a16:creationId xmlns:a16="http://schemas.microsoft.com/office/drawing/2014/main" id="{24EE9C97-F44A-1E4C-ABAB-ECFF0090AF46}"/>
              </a:ext>
            </a:extLst>
          </p:cNvPr>
          <p:cNvCxnSpPr>
            <a:cxnSpLocks/>
            <a:stCxn id="10" idx="2"/>
          </p:cNvCxnSpPr>
          <p:nvPr/>
        </p:nvCxnSpPr>
        <p:spPr>
          <a:xfrm>
            <a:off x="5957680" y="3464191"/>
            <a:ext cx="788808" cy="5371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A83ADA60-A40B-034A-85C4-48A06F28641F}"/>
              </a:ext>
            </a:extLst>
          </p:cNvPr>
          <p:cNvCxnSpPr>
            <a:cxnSpLocks/>
            <a:stCxn id="11" idx="2"/>
          </p:cNvCxnSpPr>
          <p:nvPr/>
        </p:nvCxnSpPr>
        <p:spPr>
          <a:xfrm flipH="1">
            <a:off x="7591739" y="3491591"/>
            <a:ext cx="407402" cy="603220"/>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正方形/長方形 25">
                <a:extLst>
                  <a:ext uri="{FF2B5EF4-FFF2-40B4-BE49-F238E27FC236}">
                    <a16:creationId xmlns:a16="http://schemas.microsoft.com/office/drawing/2014/main" id="{6E25F03E-928A-0D40-981D-FAFFFBB4388F}"/>
                  </a:ext>
                </a:extLst>
              </p:cNvPr>
              <p:cNvSpPr/>
              <p:nvPr/>
            </p:nvSpPr>
            <p:spPr>
              <a:xfrm>
                <a:off x="5342325" y="5333891"/>
                <a:ext cx="2414835" cy="4718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a:t>受検者</a:t>
                </a:r>
                <a14:m>
                  <m:oMath xmlns:m="http://schemas.openxmlformats.org/officeDocument/2006/math">
                    <m:r>
                      <a:rPr lang="en-US" altLang="ja-JP" b="0" i="1" smtClean="0">
                        <a:latin typeface="Cambria Math" panose="02040503050406030204" pitchFamily="18" charset="0"/>
                      </a:rPr>
                      <m:t>𝑗</m:t>
                    </m:r>
                  </m:oMath>
                </a14:m>
                <a:r>
                  <a:rPr lang="ja-JP" altLang="en-US"/>
                  <a:t>の能力</a:t>
                </a:r>
                <a:endParaRPr kumimoji="1" lang="ja-JP" altLang="en-US"/>
              </a:p>
            </p:txBody>
          </p:sp>
        </mc:Choice>
        <mc:Fallback xmlns="">
          <p:sp>
            <p:nvSpPr>
              <p:cNvPr id="26" name="正方形/長方形 25">
                <a:extLst>
                  <a:ext uri="{FF2B5EF4-FFF2-40B4-BE49-F238E27FC236}">
                    <a16:creationId xmlns:a16="http://schemas.microsoft.com/office/drawing/2014/main" id="{6E25F03E-928A-0D40-981D-FAFFFBB4388F}"/>
                  </a:ext>
                </a:extLst>
              </p:cNvPr>
              <p:cNvSpPr>
                <a:spLocks noRot="1" noChangeAspect="1" noMove="1" noResize="1" noEditPoints="1" noAdjustHandles="1" noChangeArrowheads="1" noChangeShapeType="1" noTextEdit="1"/>
              </p:cNvSpPr>
              <p:nvPr/>
            </p:nvSpPr>
            <p:spPr>
              <a:xfrm>
                <a:off x="5342325" y="5333891"/>
                <a:ext cx="2414835" cy="471899"/>
              </a:xfrm>
              <a:prstGeom prst="rect">
                <a:avLst/>
              </a:prstGeom>
              <a:blipFill>
                <a:blip r:embed="rId5"/>
                <a:stretch>
                  <a:fillRect b="-7692"/>
                </a:stretch>
              </a:blipFill>
            </p:spPr>
            <p:txBody>
              <a:bodyPr/>
              <a:lstStyle/>
              <a:p>
                <a:r>
                  <a:rPr lang="ja-JP" altLang="en-US">
                    <a:noFill/>
                  </a:rPr>
                  <a:t> </a:t>
                </a:r>
              </a:p>
            </p:txBody>
          </p:sp>
        </mc:Fallback>
      </mc:AlternateContent>
      <p:cxnSp>
        <p:nvCxnSpPr>
          <p:cNvPr id="27" name="直線コネクタ 26">
            <a:extLst>
              <a:ext uri="{FF2B5EF4-FFF2-40B4-BE49-F238E27FC236}">
                <a16:creationId xmlns:a16="http://schemas.microsoft.com/office/drawing/2014/main" id="{5B6B83ED-A97F-1A48-95C2-1C727C4355D1}"/>
              </a:ext>
            </a:extLst>
          </p:cNvPr>
          <p:cNvCxnSpPr>
            <a:cxnSpLocks/>
            <a:stCxn id="26" idx="0"/>
          </p:cNvCxnSpPr>
          <p:nvPr/>
        </p:nvCxnSpPr>
        <p:spPr>
          <a:xfrm flipH="1" flipV="1">
            <a:off x="6468688" y="5098600"/>
            <a:ext cx="81055" cy="23529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正方形/長方形 27">
                <a:extLst>
                  <a:ext uri="{FF2B5EF4-FFF2-40B4-BE49-F238E27FC236}">
                    <a16:creationId xmlns:a16="http://schemas.microsoft.com/office/drawing/2014/main" id="{2D594C4A-C468-4342-A137-4B04E0453C9C}"/>
                  </a:ext>
                </a:extLst>
              </p:cNvPr>
              <p:cNvSpPr/>
              <p:nvPr/>
            </p:nvSpPr>
            <p:spPr>
              <a:xfrm>
                <a:off x="8279476" y="5391204"/>
                <a:ext cx="2552008" cy="4718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a:t>スコア</a:t>
                </a:r>
                <a14:m>
                  <m:oMath xmlns:m="http://schemas.openxmlformats.org/officeDocument/2006/math">
                    <m:r>
                      <a:rPr kumimoji="1" lang="en-US" altLang="ja-JP" b="0" i="1" smtClean="0">
                        <a:latin typeface="Cambria Math" panose="02040503050406030204" pitchFamily="18" charset="0"/>
                      </a:rPr>
                      <m:t>𝑚</m:t>
                    </m:r>
                  </m:oMath>
                </a14:m>
                <a:r>
                  <a:rPr kumimoji="1" lang="ja-JP" altLang="en-US"/>
                  <a:t>を得る難易度</a:t>
                </a:r>
              </a:p>
            </p:txBody>
          </p:sp>
        </mc:Choice>
        <mc:Fallback xmlns="">
          <p:sp>
            <p:nvSpPr>
              <p:cNvPr id="28" name="正方形/長方形 27">
                <a:extLst>
                  <a:ext uri="{FF2B5EF4-FFF2-40B4-BE49-F238E27FC236}">
                    <a16:creationId xmlns:a16="http://schemas.microsoft.com/office/drawing/2014/main" id="{2D594C4A-C468-4342-A137-4B04E0453C9C}"/>
                  </a:ext>
                </a:extLst>
              </p:cNvPr>
              <p:cNvSpPr>
                <a:spLocks noRot="1" noChangeAspect="1" noMove="1" noResize="1" noEditPoints="1" noAdjustHandles="1" noChangeArrowheads="1" noChangeShapeType="1" noTextEdit="1"/>
              </p:cNvSpPr>
              <p:nvPr/>
            </p:nvSpPr>
            <p:spPr>
              <a:xfrm>
                <a:off x="8279476" y="5391204"/>
                <a:ext cx="2552008" cy="471899"/>
              </a:xfrm>
              <a:prstGeom prst="rect">
                <a:avLst/>
              </a:prstGeom>
              <a:blipFill>
                <a:blip r:embed="rId7"/>
                <a:stretch>
                  <a:fillRect b="-7500"/>
                </a:stretch>
              </a:blipFill>
            </p:spPr>
            <p:txBody>
              <a:bodyPr/>
              <a:lstStyle/>
              <a:p>
                <a:r>
                  <a:rPr lang="ja-JP" altLang="en-US">
                    <a:noFill/>
                  </a:rPr>
                  <a:t> </a:t>
                </a:r>
              </a:p>
            </p:txBody>
          </p:sp>
        </mc:Fallback>
      </mc:AlternateContent>
      <p:cxnSp>
        <p:nvCxnSpPr>
          <p:cNvPr id="30" name="直線コネクタ 29">
            <a:extLst>
              <a:ext uri="{FF2B5EF4-FFF2-40B4-BE49-F238E27FC236}">
                <a16:creationId xmlns:a16="http://schemas.microsoft.com/office/drawing/2014/main" id="{42E09B34-ED74-264D-BAA2-726BCA521FC5}"/>
              </a:ext>
            </a:extLst>
          </p:cNvPr>
          <p:cNvCxnSpPr>
            <a:cxnSpLocks/>
            <a:endCxn id="28" idx="0"/>
          </p:cNvCxnSpPr>
          <p:nvPr/>
        </p:nvCxnSpPr>
        <p:spPr>
          <a:xfrm>
            <a:off x="9185564" y="5098600"/>
            <a:ext cx="369916" cy="29260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FB22321E-BCCA-A14D-ADCF-E4BCF1ADAA40}"/>
                  </a:ext>
                </a:extLst>
              </p:cNvPr>
              <p:cNvSpPr/>
              <p:nvPr/>
            </p:nvSpPr>
            <p:spPr>
              <a:xfrm>
                <a:off x="266400" y="2930236"/>
                <a:ext cx="3040376" cy="997527"/>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r>
                  <a:rPr lang="ja-JP" altLang="en-US"/>
                  <a:t>評価者</a:t>
                </a:r>
                <a14:m>
                  <m:oMath xmlns:m="http://schemas.openxmlformats.org/officeDocument/2006/math">
                    <m:r>
                      <a:rPr lang="en-US" altLang="ja-JP" b="0" i="1" smtClean="0">
                        <a:latin typeface="Cambria Math" panose="02040503050406030204" pitchFamily="18" charset="0"/>
                      </a:rPr>
                      <m:t>𝑟</m:t>
                    </m:r>
                  </m:oMath>
                </a14:m>
                <a:r>
                  <a:rPr lang="ja-JP" altLang="en-US"/>
                  <a:t>が時間区分</a:t>
                </a:r>
                <a14:m>
                  <m:oMath xmlns:m="http://schemas.openxmlformats.org/officeDocument/2006/math">
                    <m:r>
                      <a:rPr lang="en-US" altLang="ja-JP" b="0" i="1" smtClean="0">
                        <a:latin typeface="Cambria Math" panose="02040503050406030204" pitchFamily="18" charset="0"/>
                      </a:rPr>
                      <m:t>𝑡</m:t>
                    </m:r>
                  </m:oMath>
                </a14:m>
                <a:r>
                  <a:rPr lang="ja-JP" altLang="en-US"/>
                  <a:t>の時に</a:t>
                </a:r>
                <a:endParaRPr lang="en-US" altLang="ja-JP" dirty="0"/>
              </a:p>
              <a:p>
                <a:r>
                  <a:rPr lang="ja-JP" altLang="en-US"/>
                  <a:t>受検者</a:t>
                </a:r>
                <a14:m>
                  <m:oMath xmlns:m="http://schemas.openxmlformats.org/officeDocument/2006/math">
                    <m:r>
                      <a:rPr lang="en-US" altLang="ja-JP" b="0" i="1" smtClean="0">
                        <a:latin typeface="Cambria Math" panose="02040503050406030204" pitchFamily="18" charset="0"/>
                      </a:rPr>
                      <m:t>𝑗</m:t>
                    </m:r>
                  </m:oMath>
                </a14:m>
                <a:r>
                  <a:rPr lang="ja-JP" altLang="en-US"/>
                  <a:t>のパフォーマンスに</a:t>
                </a:r>
                <a:endParaRPr lang="en-US" altLang="ja-JP" dirty="0"/>
              </a:p>
              <a:p>
                <a:r>
                  <a:rPr lang="ja-JP" altLang="en-US"/>
                  <a:t>スコア</a:t>
                </a:r>
                <a14:m>
                  <m:oMath xmlns:m="http://schemas.openxmlformats.org/officeDocument/2006/math">
                    <m:r>
                      <a:rPr lang="en-US" altLang="ja-JP" b="0" i="1" smtClean="0">
                        <a:latin typeface="Cambria Math" panose="02040503050406030204" pitchFamily="18" charset="0"/>
                      </a:rPr>
                      <m:t>𝑘</m:t>
                    </m:r>
                  </m:oMath>
                </a14:m>
                <a:r>
                  <a:rPr lang="ja-JP" altLang="en-US"/>
                  <a:t>を与える確率</a:t>
                </a:r>
              </a:p>
            </p:txBody>
          </p:sp>
        </mc:Choice>
        <mc:Fallback xmlns="">
          <p:sp>
            <p:nvSpPr>
              <p:cNvPr id="18" name="正方形/長方形 17">
                <a:extLst>
                  <a:ext uri="{FF2B5EF4-FFF2-40B4-BE49-F238E27FC236}">
                    <a16:creationId xmlns:a16="http://schemas.microsoft.com/office/drawing/2014/main" id="{FB22321E-BCCA-A14D-ADCF-E4BCF1ADAA40}"/>
                  </a:ext>
                </a:extLst>
              </p:cNvPr>
              <p:cNvSpPr>
                <a:spLocks noRot="1" noChangeAspect="1" noMove="1" noResize="1" noEditPoints="1" noAdjustHandles="1" noChangeArrowheads="1" noChangeShapeType="1" noTextEdit="1"/>
              </p:cNvSpPr>
              <p:nvPr/>
            </p:nvSpPr>
            <p:spPr>
              <a:xfrm>
                <a:off x="266400" y="2930236"/>
                <a:ext cx="3040376" cy="997527"/>
              </a:xfrm>
              <a:prstGeom prst="rect">
                <a:avLst/>
              </a:prstGeom>
              <a:blipFill>
                <a:blip r:embed="rId8"/>
                <a:stretch>
                  <a:fillRect l="-1653" r="-413" b="-3659"/>
                </a:stretch>
              </a:blipFill>
              <a:ln w="28575"/>
            </p:spPr>
            <p:txBody>
              <a:bodyPr/>
              <a:lstStyle/>
              <a:p>
                <a:r>
                  <a:rPr lang="ja-JP" altLang="en-US">
                    <a:noFill/>
                  </a:rPr>
                  <a:t> </a:t>
                </a:r>
              </a:p>
            </p:txBody>
          </p:sp>
        </mc:Fallback>
      </mc:AlternateContent>
      <p:cxnSp>
        <p:nvCxnSpPr>
          <p:cNvPr id="20" name="直線コネクタ 19">
            <a:extLst>
              <a:ext uri="{FF2B5EF4-FFF2-40B4-BE49-F238E27FC236}">
                <a16:creationId xmlns:a16="http://schemas.microsoft.com/office/drawing/2014/main" id="{2B3E00BC-A687-4D4E-8B2F-8311A72CF888}"/>
              </a:ext>
            </a:extLst>
          </p:cNvPr>
          <p:cNvCxnSpPr>
            <a:cxnSpLocks/>
            <a:stCxn id="18" idx="2"/>
          </p:cNvCxnSpPr>
          <p:nvPr/>
        </p:nvCxnSpPr>
        <p:spPr>
          <a:xfrm>
            <a:off x="1786588" y="3927763"/>
            <a:ext cx="882188" cy="334097"/>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515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C08E3F-D11F-8245-9F1C-376B2C73C67C}"/>
              </a:ext>
            </a:extLst>
          </p:cNvPr>
          <p:cNvSpPr>
            <a:spLocks noGrp="1"/>
          </p:cNvSpPr>
          <p:nvPr>
            <p:ph type="title"/>
          </p:nvPr>
        </p:nvSpPr>
        <p:spPr/>
        <p:txBody>
          <a:bodyPr/>
          <a:lstStyle/>
          <a:p>
            <a:r>
              <a:rPr lang="ja-JP" altLang="en-US"/>
              <a:t>時間区分データの考え方</a:t>
            </a:r>
          </a:p>
        </p:txBody>
      </p:sp>
      <p:grpSp>
        <p:nvGrpSpPr>
          <p:cNvPr id="3" name="グループ化 2">
            <a:extLst>
              <a:ext uri="{FF2B5EF4-FFF2-40B4-BE49-F238E27FC236}">
                <a16:creationId xmlns:a16="http://schemas.microsoft.com/office/drawing/2014/main" id="{A5EE0C7F-99AB-5743-A8D3-B5506BA1DD49}"/>
              </a:ext>
            </a:extLst>
          </p:cNvPr>
          <p:cNvGrpSpPr/>
          <p:nvPr/>
        </p:nvGrpSpPr>
        <p:grpSpPr>
          <a:xfrm>
            <a:off x="1141647" y="2645584"/>
            <a:ext cx="10374361" cy="1578803"/>
            <a:chOff x="1141647" y="2645584"/>
            <a:chExt cx="10374361" cy="1578803"/>
          </a:xfrm>
        </p:grpSpPr>
        <p:sp>
          <p:nvSpPr>
            <p:cNvPr id="6" name="右矢印 5">
              <a:extLst>
                <a:ext uri="{FF2B5EF4-FFF2-40B4-BE49-F238E27FC236}">
                  <a16:creationId xmlns:a16="http://schemas.microsoft.com/office/drawing/2014/main" id="{BC5025B9-1317-7647-9663-2B077F80CBCF}"/>
                </a:ext>
              </a:extLst>
            </p:cNvPr>
            <p:cNvSpPr/>
            <p:nvPr/>
          </p:nvSpPr>
          <p:spPr>
            <a:xfrm>
              <a:off x="2910520" y="2645584"/>
              <a:ext cx="8054938" cy="5445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AFD5CF2A-C54F-CB49-8DC7-BDF4C6B99130}"/>
                </a:ext>
              </a:extLst>
            </p:cNvPr>
            <p:cNvSpPr txBox="1"/>
            <p:nvPr/>
          </p:nvSpPr>
          <p:spPr>
            <a:xfrm>
              <a:off x="1184462" y="3166504"/>
              <a:ext cx="10331546" cy="400110"/>
            </a:xfrm>
            <a:prstGeom prst="rect">
              <a:avLst/>
            </a:prstGeom>
            <a:noFill/>
          </p:spPr>
          <p:txBody>
            <a:bodyPr wrap="square" rtlCol="0">
              <a:spAutoFit/>
            </a:bodyPr>
            <a:lstStyle/>
            <a:p>
              <a:r>
                <a:rPr lang="ja-JP" altLang="en-US"/>
                <a:t>評価する順番</a:t>
              </a:r>
              <a:r>
                <a:rPr lang="en-US" altLang="ja-JP" dirty="0"/>
                <a:t>        </a:t>
              </a:r>
              <a:r>
                <a:rPr kumimoji="1" lang="en-US" altLang="ja-JP" sz="2000" dirty="0"/>
                <a:t>1   2    3    4    5    6   7   8   9    10  11  12  13  14    15  16  17  18  19  20  21 </a:t>
              </a:r>
              <a:endParaRPr kumimoji="1" lang="ja-JP" altLang="en-US"/>
            </a:p>
          </p:txBody>
        </p:sp>
        <p:sp>
          <p:nvSpPr>
            <p:cNvPr id="8" name="右中かっこ 7">
              <a:extLst>
                <a:ext uri="{FF2B5EF4-FFF2-40B4-BE49-F238E27FC236}">
                  <a16:creationId xmlns:a16="http://schemas.microsoft.com/office/drawing/2014/main" id="{8F1BC456-282B-CF4F-AD31-0E1031695427}"/>
                </a:ext>
              </a:extLst>
            </p:cNvPr>
            <p:cNvSpPr/>
            <p:nvPr/>
          </p:nvSpPr>
          <p:spPr>
            <a:xfrm rot="5400000">
              <a:off x="9058744" y="2323352"/>
              <a:ext cx="277403" cy="2587375"/>
            </a:xfrm>
            <a:prstGeom prst="rightBrace">
              <a:avLst>
                <a:gd name="adj1" fmla="val 3333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右中かっこ 8">
              <a:extLst>
                <a:ext uri="{FF2B5EF4-FFF2-40B4-BE49-F238E27FC236}">
                  <a16:creationId xmlns:a16="http://schemas.microsoft.com/office/drawing/2014/main" id="{3249231F-FA21-6B43-B116-3595910B5D19}"/>
                </a:ext>
              </a:extLst>
            </p:cNvPr>
            <p:cNvSpPr/>
            <p:nvPr/>
          </p:nvSpPr>
          <p:spPr>
            <a:xfrm rot="5400000">
              <a:off x="6471369" y="2323351"/>
              <a:ext cx="277403" cy="2587375"/>
            </a:xfrm>
            <a:prstGeom prst="rightBrace">
              <a:avLst>
                <a:gd name="adj1" fmla="val 3333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右中かっこ 9">
              <a:extLst>
                <a:ext uri="{FF2B5EF4-FFF2-40B4-BE49-F238E27FC236}">
                  <a16:creationId xmlns:a16="http://schemas.microsoft.com/office/drawing/2014/main" id="{00F6FE4B-2920-A64F-87ED-6E9EC96C71AB}"/>
                </a:ext>
              </a:extLst>
            </p:cNvPr>
            <p:cNvSpPr/>
            <p:nvPr/>
          </p:nvSpPr>
          <p:spPr>
            <a:xfrm rot="5400000">
              <a:off x="4015845" y="2483953"/>
              <a:ext cx="277403" cy="2323671"/>
            </a:xfrm>
            <a:prstGeom prst="rightBrace">
              <a:avLst>
                <a:gd name="adj1" fmla="val 3333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7F776A3-C292-1A4C-9CF0-3436BAB391AF}"/>
                </a:ext>
              </a:extLst>
            </p:cNvPr>
            <p:cNvSpPr txBox="1"/>
            <p:nvPr/>
          </p:nvSpPr>
          <p:spPr>
            <a:xfrm>
              <a:off x="1141647" y="3855055"/>
              <a:ext cx="9823811" cy="369332"/>
            </a:xfrm>
            <a:prstGeom prst="rect">
              <a:avLst/>
            </a:prstGeom>
            <a:noFill/>
          </p:spPr>
          <p:txBody>
            <a:bodyPr wrap="square" rtlCol="0">
              <a:spAutoFit/>
            </a:bodyPr>
            <a:lstStyle/>
            <a:p>
              <a:r>
                <a:rPr kumimoji="1" lang="ja-JP" altLang="en-US"/>
                <a:t>時間区分数</a:t>
              </a:r>
              <a:r>
                <a:rPr kumimoji="1" lang="en-US" altLang="ja-JP" dirty="0"/>
                <a:t>3</a:t>
              </a:r>
              <a:r>
                <a:rPr kumimoji="1" lang="ja-JP" altLang="en-US"/>
                <a:t>の場合</a:t>
              </a:r>
              <a:r>
                <a:rPr kumimoji="1" lang="en-US" altLang="ja-JP" dirty="0"/>
                <a:t>            </a:t>
              </a:r>
              <a:r>
                <a:rPr kumimoji="1" lang="en-US" altLang="ja-JP" dirty="0" err="1"/>
                <a:t>TimeID</a:t>
              </a:r>
              <a:r>
                <a:rPr kumimoji="1" lang="en-US" altLang="ja-JP" dirty="0"/>
                <a:t>=1                             </a:t>
              </a:r>
              <a:r>
                <a:rPr kumimoji="1" lang="en-US" altLang="ja-JP" dirty="0" err="1"/>
                <a:t>TimeID</a:t>
              </a:r>
              <a:r>
                <a:rPr kumimoji="1" lang="en-US" altLang="ja-JP" dirty="0"/>
                <a:t>=2                               </a:t>
              </a:r>
              <a:r>
                <a:rPr kumimoji="1" lang="en-US" altLang="ja-JP" dirty="0" err="1"/>
                <a:t>TimeID</a:t>
              </a:r>
              <a:r>
                <a:rPr kumimoji="1" lang="en-US" altLang="ja-JP" dirty="0"/>
                <a:t>=3</a:t>
              </a:r>
              <a:endParaRPr kumimoji="1" lang="ja-JP" altLang="en-US"/>
            </a:p>
          </p:txBody>
        </p:sp>
      </p:grpSp>
    </p:spTree>
    <p:extLst>
      <p:ext uri="{BB962C8B-B14F-4D97-AF65-F5344CB8AC3E}">
        <p14:creationId xmlns:p14="http://schemas.microsoft.com/office/powerpoint/2010/main" val="2712057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629B3C-B28B-734D-8A85-7D7C2BF635F0}"/>
              </a:ext>
            </a:extLst>
          </p:cNvPr>
          <p:cNvSpPr>
            <a:spLocks noGrp="1"/>
          </p:cNvSpPr>
          <p:nvPr>
            <p:ph type="title"/>
          </p:nvPr>
        </p:nvSpPr>
        <p:spPr/>
        <p:txBody>
          <a:bodyPr/>
          <a:lstStyle/>
          <a:p>
            <a:r>
              <a:rPr kumimoji="1" lang="en-US" altLang="ja-JP" dirty="0"/>
              <a:t> </a:t>
            </a:r>
            <a:r>
              <a:rPr kumimoji="1" lang="ja-JP" altLang="en-US"/>
              <a:t>既存モデルの課題</a:t>
            </a:r>
          </a:p>
        </p:txBody>
      </p:sp>
      <p:sp>
        <p:nvSpPr>
          <p:cNvPr id="3" name="コンテンツ プレースホルダー 2">
            <a:extLst>
              <a:ext uri="{FF2B5EF4-FFF2-40B4-BE49-F238E27FC236}">
                <a16:creationId xmlns:a16="http://schemas.microsoft.com/office/drawing/2014/main" id="{5BA70986-1C66-1444-8E7A-4BD422E7439E}"/>
              </a:ext>
            </a:extLst>
          </p:cNvPr>
          <p:cNvSpPr>
            <a:spLocks noGrp="1"/>
          </p:cNvSpPr>
          <p:nvPr>
            <p:ph idx="1"/>
          </p:nvPr>
        </p:nvSpPr>
        <p:spPr/>
        <p:txBody>
          <a:bodyPr/>
          <a:lstStyle/>
          <a:p>
            <a:r>
              <a:rPr lang="ja-JP" altLang="en-US"/>
              <a:t>評価者特性の変化を直線的にしか捉えることができない</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a:t>時間区分ごとの評価者の厳しさをより柔軟に推定できる新しい項目反応モデルを提案する</a:t>
            </a:r>
          </a:p>
          <a:p>
            <a:pPr marL="0" indent="0">
              <a:buNone/>
            </a:pPr>
            <a:endParaRPr kumimoji="1" lang="ja-JP" altLang="en-US"/>
          </a:p>
        </p:txBody>
      </p:sp>
      <p:sp>
        <p:nvSpPr>
          <p:cNvPr id="4" name="下矢印 3">
            <a:extLst>
              <a:ext uri="{FF2B5EF4-FFF2-40B4-BE49-F238E27FC236}">
                <a16:creationId xmlns:a16="http://schemas.microsoft.com/office/drawing/2014/main" id="{81EF5B31-180C-1B4F-9DEF-ADDB15CE77D0}"/>
              </a:ext>
            </a:extLst>
          </p:cNvPr>
          <p:cNvSpPr/>
          <p:nvPr/>
        </p:nvSpPr>
        <p:spPr>
          <a:xfrm>
            <a:off x="5472545" y="4001294"/>
            <a:ext cx="1246909" cy="798022"/>
          </a:xfrm>
          <a:prstGeom prst="down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65FF0EAF-C18E-9A4E-A649-A6F65197C16B}"/>
                  </a:ext>
                </a:extLst>
              </p:cNvPr>
              <p:cNvSpPr txBox="1"/>
              <p:nvPr/>
            </p:nvSpPr>
            <p:spPr>
              <a:xfrm>
                <a:off x="3044455" y="2544537"/>
                <a:ext cx="6103088" cy="6243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smtClean="0">
                              <a:latin typeface="Cambria Math" panose="02040503050406030204" pitchFamily="18" charset="0"/>
                              <a:ea typeface="Cambria Math" panose="02040503050406030204" pitchFamily="18" charset="0"/>
                            </a:rPr>
                          </m:ctrlPr>
                        </m:sSubPr>
                        <m:e>
                          <m:r>
                            <a:rPr lang="en-US" altLang="ja-JP" sz="3200" i="1">
                              <a:latin typeface="Cambria Math" panose="02040503050406030204" pitchFamily="18" charset="0"/>
                              <a:ea typeface="Cambria Math" panose="02040503050406030204" pitchFamily="18" charset="0"/>
                            </a:rPr>
                            <m:t>𝜃</m:t>
                          </m:r>
                        </m:e>
                        <m:sub>
                          <m:r>
                            <a:rPr lang="en-US" altLang="ja-JP" sz="3200" i="1">
                              <a:latin typeface="Cambria Math" panose="02040503050406030204" pitchFamily="18" charset="0"/>
                              <a:ea typeface="Cambria Math" panose="02040503050406030204" pitchFamily="18" charset="0"/>
                            </a:rPr>
                            <m:t>𝑗</m:t>
                          </m:r>
                        </m:sub>
                      </m:sSub>
                      <m:r>
                        <a:rPr lang="en-US" altLang="ja-JP" sz="3200" i="1">
                          <a:latin typeface="Cambria Math" panose="02040503050406030204" pitchFamily="18" charset="0"/>
                          <a:ea typeface="Cambria Math" panose="02040503050406030204" pitchFamily="18" charset="0"/>
                        </a:rPr>
                        <m:t>−</m:t>
                      </m:r>
                      <m:r>
                        <a:rPr lang="en-US" altLang="ja-JP" sz="3200" b="0" i="1" smtClean="0">
                          <a:solidFill>
                            <a:srgbClr val="FF0000"/>
                          </a:solidFill>
                          <a:latin typeface="Cambria Math" panose="02040503050406030204" pitchFamily="18" charset="0"/>
                          <a:ea typeface="Cambria Math" panose="02040503050406030204" pitchFamily="18" charset="0"/>
                        </a:rPr>
                        <m:t>(</m:t>
                      </m:r>
                      <m:sSub>
                        <m:sSubPr>
                          <m:ctrlPr>
                            <a:rPr lang="en-US" altLang="ja-JP" sz="3200" i="1" smtClean="0">
                              <a:solidFill>
                                <a:srgbClr val="FF0000"/>
                              </a:solidFill>
                              <a:latin typeface="Cambria Math" panose="02040503050406030204" pitchFamily="18" charset="0"/>
                              <a:ea typeface="Cambria Math" panose="02040503050406030204" pitchFamily="18" charset="0"/>
                            </a:rPr>
                          </m:ctrlPr>
                        </m:sSubPr>
                        <m:e>
                          <m:r>
                            <a:rPr lang="en-US" altLang="ja-JP" sz="3200" i="1">
                              <a:solidFill>
                                <a:srgbClr val="FF0000"/>
                              </a:solidFill>
                              <a:latin typeface="Cambria Math" panose="02040503050406030204" pitchFamily="18" charset="0"/>
                              <a:ea typeface="Cambria Math" panose="02040503050406030204" pitchFamily="18" charset="0"/>
                            </a:rPr>
                            <m:t>𝛽</m:t>
                          </m:r>
                        </m:e>
                        <m:sub>
                          <m:r>
                            <a:rPr lang="en-US" altLang="ja-JP" sz="3200" i="1">
                              <a:solidFill>
                                <a:srgbClr val="FF0000"/>
                              </a:solidFill>
                              <a:latin typeface="Cambria Math" panose="02040503050406030204" pitchFamily="18" charset="0"/>
                              <a:ea typeface="Cambria Math" panose="02040503050406030204" pitchFamily="18" charset="0"/>
                            </a:rPr>
                            <m:t>𝑟</m:t>
                          </m:r>
                        </m:sub>
                      </m:sSub>
                      <m:r>
                        <a:rPr lang="en-US" altLang="ja-JP" sz="3200" b="0" i="1" smtClean="0">
                          <a:solidFill>
                            <a:srgbClr val="FF0000"/>
                          </a:solidFill>
                          <a:latin typeface="Cambria Math" panose="02040503050406030204" pitchFamily="18" charset="0"/>
                          <a:ea typeface="Cambria Math" panose="02040503050406030204" pitchFamily="18" charset="0"/>
                        </a:rPr>
                        <m:t>+</m:t>
                      </m:r>
                      <m:sSub>
                        <m:sSubPr>
                          <m:ctrlPr>
                            <a:rPr lang="en-US" altLang="ja-JP" sz="3200" i="1">
                              <a:solidFill>
                                <a:srgbClr val="FF0000"/>
                              </a:solidFill>
                              <a:latin typeface="Cambria Math" panose="02040503050406030204" pitchFamily="18" charset="0"/>
                              <a:ea typeface="Cambria Math" panose="02040503050406030204" pitchFamily="18" charset="0"/>
                            </a:rPr>
                          </m:ctrlPr>
                        </m:sSubPr>
                        <m:e>
                          <m:r>
                            <a:rPr lang="en-US" altLang="ja-JP" sz="3200" i="1">
                              <a:solidFill>
                                <a:srgbClr val="FF0000"/>
                              </a:solidFill>
                              <a:latin typeface="Cambria Math" panose="02040503050406030204" pitchFamily="18" charset="0"/>
                              <a:ea typeface="Cambria Math" panose="02040503050406030204" pitchFamily="18" charset="0"/>
                            </a:rPr>
                            <m:t>𝜋</m:t>
                          </m:r>
                        </m:e>
                        <m:sub>
                          <m:r>
                            <a:rPr lang="en-US" altLang="ja-JP" sz="3200" i="1">
                              <a:solidFill>
                                <a:srgbClr val="FF0000"/>
                              </a:solidFill>
                              <a:latin typeface="Cambria Math" panose="02040503050406030204" pitchFamily="18" charset="0"/>
                              <a:ea typeface="Cambria Math" panose="02040503050406030204" pitchFamily="18" charset="0"/>
                            </a:rPr>
                            <m:t>𝑟</m:t>
                          </m:r>
                        </m:sub>
                      </m:sSub>
                      <m:r>
                        <a:rPr lang="en-US" altLang="ja-JP" sz="3200" b="0" i="1" smtClean="0">
                          <a:solidFill>
                            <a:srgbClr val="FF0000"/>
                          </a:solidFill>
                          <a:latin typeface="Cambria Math" panose="02040503050406030204" pitchFamily="18" charset="0"/>
                          <a:ea typeface="Cambria Math" panose="02040503050406030204" pitchFamily="18" charset="0"/>
                        </a:rPr>
                        <m:t>𝑡</m:t>
                      </m:r>
                      <m:r>
                        <a:rPr lang="en-US" altLang="ja-JP" sz="3200" b="0" i="1" smtClean="0">
                          <a:solidFill>
                            <a:srgbClr val="FF0000"/>
                          </a:solidFill>
                          <a:latin typeface="Cambria Math" panose="02040503050406030204" pitchFamily="18" charset="0"/>
                          <a:ea typeface="Cambria Math" panose="02040503050406030204" pitchFamily="18" charset="0"/>
                        </a:rPr>
                        <m:t>)</m:t>
                      </m:r>
                      <m:r>
                        <a:rPr lang="en-US" altLang="ja-JP" sz="3200" i="1">
                          <a:latin typeface="Cambria Math" panose="02040503050406030204" pitchFamily="18" charset="0"/>
                          <a:ea typeface="Cambria Math" panose="02040503050406030204" pitchFamily="18" charset="0"/>
                        </a:rPr>
                        <m:t>−</m:t>
                      </m:r>
                      <m:sSub>
                        <m:sSubPr>
                          <m:ctrlPr>
                            <a:rPr lang="en-US" altLang="ja-JP" sz="3200" i="1">
                              <a:latin typeface="Cambria Math" panose="02040503050406030204" pitchFamily="18" charset="0"/>
                              <a:ea typeface="Cambria Math" panose="02040503050406030204" pitchFamily="18" charset="0"/>
                            </a:rPr>
                          </m:ctrlPr>
                        </m:sSubPr>
                        <m:e>
                          <m:r>
                            <a:rPr lang="en-US" altLang="ja-JP" sz="3200" i="1">
                              <a:latin typeface="Cambria Math" panose="02040503050406030204" pitchFamily="18" charset="0"/>
                              <a:ea typeface="Cambria Math" panose="02040503050406030204" pitchFamily="18" charset="0"/>
                            </a:rPr>
                            <m:t>𝑑</m:t>
                          </m:r>
                        </m:e>
                        <m:sub>
                          <m:r>
                            <a:rPr lang="en-US" altLang="ja-JP" sz="3200" b="0" i="1" smtClean="0">
                              <a:latin typeface="Cambria Math" panose="02040503050406030204" pitchFamily="18" charset="0"/>
                              <a:ea typeface="Cambria Math" panose="02040503050406030204" pitchFamily="18" charset="0"/>
                            </a:rPr>
                            <m:t>𝑚</m:t>
                          </m:r>
                        </m:sub>
                      </m:sSub>
                    </m:oMath>
                  </m:oMathPara>
                </a14:m>
                <a:endParaRPr lang="ja-JP" altLang="en-US" sz="3200"/>
              </a:p>
            </p:txBody>
          </p:sp>
        </mc:Choice>
        <mc:Fallback>
          <p:sp>
            <p:nvSpPr>
              <p:cNvPr id="6" name="テキスト ボックス 5">
                <a:extLst>
                  <a:ext uri="{FF2B5EF4-FFF2-40B4-BE49-F238E27FC236}">
                    <a16:creationId xmlns:a16="http://schemas.microsoft.com/office/drawing/2014/main" id="{65FF0EAF-C18E-9A4E-A649-A6F65197C16B}"/>
                  </a:ext>
                </a:extLst>
              </p:cNvPr>
              <p:cNvSpPr txBox="1">
                <a:spLocks noRot="1" noChangeAspect="1" noMove="1" noResize="1" noEditPoints="1" noAdjustHandles="1" noChangeArrowheads="1" noChangeShapeType="1" noTextEdit="1"/>
              </p:cNvSpPr>
              <p:nvPr/>
            </p:nvSpPr>
            <p:spPr>
              <a:xfrm>
                <a:off x="3044455" y="2544537"/>
                <a:ext cx="6103088" cy="624338"/>
              </a:xfrm>
              <a:prstGeom prst="rect">
                <a:avLst/>
              </a:prstGeom>
              <a:blipFill>
                <a:blip r:embed="rId3"/>
                <a:stretch>
                  <a:fillRect b="-1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角丸四角形吹き出し 6">
                <a:extLst>
                  <a:ext uri="{FF2B5EF4-FFF2-40B4-BE49-F238E27FC236}">
                    <a16:creationId xmlns:a16="http://schemas.microsoft.com/office/drawing/2014/main" id="{1757C5F6-6F5A-6440-B99E-6E7EFC44AAA7}"/>
                  </a:ext>
                </a:extLst>
              </p:cNvPr>
              <p:cNvSpPr/>
              <p:nvPr/>
            </p:nvSpPr>
            <p:spPr>
              <a:xfrm>
                <a:off x="4281375" y="3315493"/>
                <a:ext cx="3629247" cy="572294"/>
              </a:xfrm>
              <a:prstGeom prst="wedgeRoundRectCallout">
                <a:avLst>
                  <a:gd name="adj1" fmla="val -14436"/>
                  <a:gd name="adj2" fmla="val -6842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厳しさが線形変化</a:t>
                </a:r>
                <a:endParaRPr kumimoji="1" lang="en-US" altLang="ja-JP" dirty="0"/>
              </a:p>
              <a:p>
                <a:pPr algn="ctr"/>
                <a:r>
                  <a:rPr kumimoji="1" lang="en-US" altLang="ja-JP" dirty="0"/>
                  <a:t>(</a:t>
                </a:r>
                <a14:m>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oMath>
                </a14:m>
                <a:r>
                  <a:rPr kumimoji="1" lang="ja-JP" altLang="en-US"/>
                  <a:t>のような形式</a:t>
                </a:r>
                <a:r>
                  <a:rPr kumimoji="1" lang="en-US" altLang="ja-JP" dirty="0"/>
                  <a:t>)</a:t>
                </a:r>
                <a:endParaRPr kumimoji="1" lang="ja-JP" altLang="en-US"/>
              </a:p>
            </p:txBody>
          </p:sp>
        </mc:Choice>
        <mc:Fallback xmlns="">
          <p:sp>
            <p:nvSpPr>
              <p:cNvPr id="7" name="角丸四角形吹き出し 6">
                <a:extLst>
                  <a:ext uri="{FF2B5EF4-FFF2-40B4-BE49-F238E27FC236}">
                    <a16:creationId xmlns:a16="http://schemas.microsoft.com/office/drawing/2014/main" id="{1757C5F6-6F5A-6440-B99E-6E7EFC44AAA7}"/>
                  </a:ext>
                </a:extLst>
              </p:cNvPr>
              <p:cNvSpPr>
                <a:spLocks noRot="1" noChangeAspect="1" noMove="1" noResize="1" noEditPoints="1" noAdjustHandles="1" noChangeArrowheads="1" noChangeShapeType="1" noTextEdit="1"/>
              </p:cNvSpPr>
              <p:nvPr/>
            </p:nvSpPr>
            <p:spPr>
              <a:xfrm>
                <a:off x="4281375" y="3315493"/>
                <a:ext cx="3629247" cy="572294"/>
              </a:xfrm>
              <a:prstGeom prst="wedgeRoundRectCallout">
                <a:avLst>
                  <a:gd name="adj1" fmla="val -14436"/>
                  <a:gd name="adj2" fmla="val -68425"/>
                  <a:gd name="adj3" fmla="val 16667"/>
                </a:avLst>
              </a:prstGeom>
              <a:blipFill>
                <a:blip r:embed="rId4"/>
                <a:stretch>
                  <a:fillRect b="-1818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83897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D628BF-97DC-C44F-A414-377DD326C83F}"/>
              </a:ext>
            </a:extLst>
          </p:cNvPr>
          <p:cNvSpPr>
            <a:spLocks noGrp="1"/>
          </p:cNvSpPr>
          <p:nvPr>
            <p:ph type="title"/>
          </p:nvPr>
        </p:nvSpPr>
        <p:spPr/>
        <p:txBody>
          <a:bodyPr/>
          <a:lstStyle/>
          <a:p>
            <a:r>
              <a:rPr kumimoji="1" lang="ja-JP" altLang="en-US"/>
              <a:t>提案モデル</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54F6E2D-22B0-A240-AA5F-102868CB9860}"/>
                  </a:ext>
                </a:extLst>
              </p:cNvPr>
              <p:cNvSpPr>
                <a:spLocks noGrp="1"/>
              </p:cNvSpPr>
              <p:nvPr>
                <p:ph idx="1"/>
              </p:nvPr>
            </p:nvSpPr>
            <p:spPr/>
            <p:txBody>
              <a:bodyPr/>
              <a:lstStyle/>
              <a:p>
                <a:pPr marL="0" indent="0">
                  <a:buNone/>
                </a:pPr>
                <a:endParaRPr kumimoji="1" lang="en-US" altLang="ja-JP" b="0" i="1" dirty="0">
                  <a:latin typeface="Cambria Math" panose="02040503050406030204" pitchFamily="18" charset="0"/>
                </a:endParaRPr>
              </a:p>
              <a:p>
                <a:pPr marL="0" indent="0">
                  <a:buNone/>
                </a:pPr>
                <a:endParaRPr kumimoji="1" lang="en-US" altLang="ja-JP"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𝑗𝑟𝑡𝑘</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m:rPr>
                              <m:nor/>
                            </m:rPr>
                            <a:rPr kumimoji="1" lang="en-US" altLang="ja-JP" b="0" i="0" smtClean="0">
                              <a:latin typeface="Cambria Math" panose="02040503050406030204" pitchFamily="18" charset="0"/>
                            </a:rPr>
                            <m:t>exp</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𝐾</m:t>
                              </m:r>
                            </m:sup>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𝛽</m:t>
                                  </m:r>
                                </m:e>
                                <m:sub>
                                  <m:r>
                                    <a:rPr lang="en-US" altLang="ja-JP" i="1">
                                      <a:solidFill>
                                        <a:srgbClr val="FF0000"/>
                                      </a:solidFill>
                                      <a:latin typeface="Cambria Math" panose="02040503050406030204" pitchFamily="18" charset="0"/>
                                      <a:ea typeface="Cambria Math" panose="02040503050406030204" pitchFamily="18" charset="0"/>
                                    </a:rPr>
                                    <m:t>𝑟𝑡</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𝑟</m:t>
                                  </m:r>
                                  <m:r>
                                    <a:rPr lang="en-US" altLang="ja-JP" b="0" i="1" smtClean="0">
                                      <a:latin typeface="Cambria Math" panose="02040503050406030204" pitchFamily="18" charset="0"/>
                                      <a:ea typeface="Cambria Math" panose="02040503050406030204" pitchFamily="18" charset="0"/>
                                    </a:rPr>
                                    <m:t>𝑚</m:t>
                                  </m:r>
                                </m:sub>
                              </m:sSub>
                              <m:r>
                                <a:rPr lang="en-US" altLang="ja-JP" i="1">
                                  <a:latin typeface="Cambria Math" panose="02040503050406030204" pitchFamily="18" charset="0"/>
                                  <a:ea typeface="Cambria Math" panose="02040503050406030204" pitchFamily="18" charset="0"/>
                                </a:rPr>
                                <m:t>)</m:t>
                              </m:r>
                            </m:e>
                          </m:nary>
                        </m:num>
                        <m:den>
                          <m:nary>
                            <m:naryPr>
                              <m:chr m:val="∑"/>
                              <m:ctrlPr>
                                <a:rPr kumimoji="1" lang="en-US" altLang="ja-JP" b="0" i="1" smtClean="0">
                                  <a:latin typeface="Cambria Math" panose="02040503050406030204" pitchFamily="18" charset="0"/>
                                  <a:ea typeface="Cambria Math" panose="02040503050406030204" pitchFamily="18" charset="0"/>
                                </a:rPr>
                              </m:ctrlPr>
                            </m:naryPr>
                            <m:sub>
                              <m:r>
                                <m:rPr>
                                  <m:brk m:alnAt="23"/>
                                </m:rPr>
                                <a:rPr kumimoji="1" lang="en-US" altLang="ja-JP" b="0" i="1" smtClean="0">
                                  <a:latin typeface="Cambria Math" panose="02040503050406030204" pitchFamily="18" charset="0"/>
                                  <a:ea typeface="Cambria Math" panose="02040503050406030204" pitchFamily="18" charset="0"/>
                                </a:rPr>
                                <m:t>𝑙</m:t>
                              </m:r>
                              <m:r>
                                <a:rPr kumimoji="1" lang="en-US" altLang="ja-JP" b="0" i="1" smtClean="0">
                                  <a:latin typeface="Cambria Math" panose="02040503050406030204" pitchFamily="18" charset="0"/>
                                  <a:ea typeface="Cambria Math" panose="02040503050406030204" pitchFamily="18" charset="0"/>
                                </a:rPr>
                                <m:t>=1</m:t>
                              </m:r>
                            </m:sub>
                            <m:sup>
                              <m:r>
                                <a:rPr kumimoji="1" lang="en-US" altLang="ja-JP" b="0" i="1" smtClean="0">
                                  <a:latin typeface="Cambria Math" panose="02040503050406030204" pitchFamily="18" charset="0"/>
                                  <a:ea typeface="Cambria Math" panose="02040503050406030204" pitchFamily="18" charset="0"/>
                                </a:rPr>
                                <m:t>𝐾</m:t>
                              </m:r>
                            </m:sup>
                            <m:e>
                              <m:r>
                                <m:rPr>
                                  <m:nor/>
                                </m:rPr>
                                <a:rPr lang="en-US" altLang="ja-JP">
                                  <a:latin typeface="Cambria Math" panose="02040503050406030204" pitchFamily="18" charset="0"/>
                                </a:rPr>
                                <m:t>exp</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𝑚</m:t>
                                  </m:r>
                                  <m:r>
                                    <a:rPr lang="en-US" altLang="ja-JP" i="1">
                                      <a:latin typeface="Cambria Math" panose="02040503050406030204" pitchFamily="18" charset="0"/>
                                    </a:rPr>
                                    <m:t>=1</m:t>
                                  </m:r>
                                </m:sub>
                                <m:sup>
                                  <m:r>
                                    <a:rPr lang="en-US" altLang="ja-JP" b="0" i="1" smtClean="0">
                                      <a:latin typeface="Cambria Math" panose="02040503050406030204" pitchFamily="18" charset="0"/>
                                    </a:rPr>
                                    <m:t>𝑙</m:t>
                                  </m:r>
                                </m:sup>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𝛽</m:t>
                                      </m:r>
                                    </m:e>
                                    <m:sub>
                                      <m:r>
                                        <a:rPr lang="en-US" altLang="ja-JP" i="1">
                                          <a:solidFill>
                                            <a:srgbClr val="FF0000"/>
                                          </a:solidFill>
                                          <a:latin typeface="Cambria Math" panose="02040503050406030204" pitchFamily="18" charset="0"/>
                                          <a:ea typeface="Cambria Math" panose="02040503050406030204" pitchFamily="18" charset="0"/>
                                        </a:rPr>
                                        <m:t>𝑟𝑡</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𝑟𝑚</m:t>
                                      </m:r>
                                    </m:sub>
                                  </m:sSub>
                                  <m:r>
                                    <a:rPr lang="en-US" altLang="ja-JP" i="1">
                                      <a:latin typeface="Cambria Math" panose="02040503050406030204" pitchFamily="18" charset="0"/>
                                      <a:ea typeface="Cambria Math" panose="02040503050406030204" pitchFamily="18" charset="0"/>
                                    </a:rPr>
                                    <m:t>)</m:t>
                                  </m:r>
                                </m:e>
                              </m:nary>
                            </m:e>
                          </m:nary>
                        </m:den>
                      </m:f>
                    </m:oMath>
                  </m:oMathPara>
                </a14:m>
                <a:endParaRPr kumimoji="1" lang="ja-JP" altLang="en-US"/>
              </a:p>
            </p:txBody>
          </p:sp>
        </mc:Choice>
        <mc:Fallback xmlns="">
          <p:sp>
            <p:nvSpPr>
              <p:cNvPr id="3" name="コンテンツ プレースホルダー 2">
                <a:extLst>
                  <a:ext uri="{FF2B5EF4-FFF2-40B4-BE49-F238E27FC236}">
                    <a16:creationId xmlns:a16="http://schemas.microsoft.com/office/drawing/2014/main" id="{854F6E2D-22B0-A240-AA5F-102868CB9860}"/>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ja-JP" altLang="en-US">
                    <a:noFill/>
                  </a:rPr>
                  <a:t> </a:t>
                </a:r>
              </a:p>
            </p:txBody>
          </p:sp>
        </mc:Fallback>
      </mc:AlternateContent>
      <p:grpSp>
        <p:nvGrpSpPr>
          <p:cNvPr id="12" name="グループ化 11">
            <a:extLst>
              <a:ext uri="{FF2B5EF4-FFF2-40B4-BE49-F238E27FC236}">
                <a16:creationId xmlns:a16="http://schemas.microsoft.com/office/drawing/2014/main" id="{FF0B67CB-B00E-D742-B9BC-BF72DA5808CE}"/>
              </a:ext>
            </a:extLst>
          </p:cNvPr>
          <p:cNvGrpSpPr/>
          <p:nvPr/>
        </p:nvGrpSpPr>
        <p:grpSpPr>
          <a:xfrm>
            <a:off x="3424843" y="1441306"/>
            <a:ext cx="6783187" cy="999114"/>
            <a:chOff x="4621876" y="2357641"/>
            <a:chExt cx="4854633" cy="999114"/>
          </a:xfrm>
        </p:grpSpPr>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3937E60A-8E3F-A649-98BD-3423478FEC0E}"/>
                    </a:ext>
                  </a:extLst>
                </p:cNvPr>
                <p:cNvSpPr/>
                <p:nvPr/>
              </p:nvSpPr>
              <p:spPr>
                <a:xfrm>
                  <a:off x="4621876" y="2357641"/>
                  <a:ext cx="4854633" cy="999114"/>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評価者</a:t>
                  </a:r>
                  <a14:m>
                    <m:oMath xmlns:m="http://schemas.openxmlformats.org/officeDocument/2006/math">
                      <m:r>
                        <a:rPr kumimoji="1" lang="en-US" altLang="ja-JP" b="0" i="1" smtClean="0">
                          <a:latin typeface="Cambria Math" panose="02040503050406030204" pitchFamily="18" charset="0"/>
                        </a:rPr>
                        <m:t>𝑟</m:t>
                      </m:r>
                    </m:oMath>
                  </a14:m>
                  <a:r>
                    <a:rPr kumimoji="1" lang="ja-JP" altLang="en-US"/>
                    <a:t>の特性パラメータ</a:t>
                  </a:r>
                  <a:endParaRPr kumimoji="1" lang="en-US" altLang="ja-JP" dirty="0"/>
                </a:p>
                <a:p>
                  <a:pPr algn="ctr"/>
                  <a:endParaRPr kumimoji="1" lang="ja-JP" altLang="en-US"/>
                </a:p>
              </p:txBody>
            </p:sp>
          </mc:Choice>
          <mc:Fallback xmlns="">
            <p:sp>
              <p:nvSpPr>
                <p:cNvPr id="13" name="正方形/長方形 12">
                  <a:extLst>
                    <a:ext uri="{FF2B5EF4-FFF2-40B4-BE49-F238E27FC236}">
                      <a16:creationId xmlns:a16="http://schemas.microsoft.com/office/drawing/2014/main" id="{3937E60A-8E3F-A649-98BD-3423478FEC0E}"/>
                    </a:ext>
                  </a:extLst>
                </p:cNvPr>
                <p:cNvSpPr>
                  <a:spLocks noRot="1" noChangeAspect="1" noMove="1" noResize="1" noEditPoints="1" noAdjustHandles="1" noChangeArrowheads="1" noChangeShapeType="1" noTextEdit="1"/>
                </p:cNvSpPr>
                <p:nvPr/>
              </p:nvSpPr>
              <p:spPr>
                <a:xfrm>
                  <a:off x="4621876" y="2357641"/>
                  <a:ext cx="4854633" cy="999114"/>
                </a:xfrm>
                <a:prstGeom prst="rect">
                  <a:avLst/>
                </a:prstGeom>
                <a:blipFill>
                  <a:blip r:embed="rId4"/>
                  <a:stretch>
                    <a:fillRect/>
                  </a:stretch>
                </a:blipFill>
                <a:ln w="28575"/>
              </p:spPr>
              <p:txBody>
                <a:bodyPr/>
                <a:lstStyle/>
                <a:p>
                  <a:r>
                    <a:rPr lang="ja-JP" altLang="en-US">
                      <a:noFill/>
                    </a:rPr>
                    <a:t> </a:t>
                  </a:r>
                </a:p>
              </p:txBody>
            </p:sp>
          </mc:Fallback>
        </mc:AlternateContent>
        <p:sp>
          <p:nvSpPr>
            <p:cNvPr id="14" name="正方形/長方形 13">
              <a:extLst>
                <a:ext uri="{FF2B5EF4-FFF2-40B4-BE49-F238E27FC236}">
                  <a16:creationId xmlns:a16="http://schemas.microsoft.com/office/drawing/2014/main" id="{943E234E-EF54-4744-8B54-E74959E1A293}"/>
                </a:ext>
              </a:extLst>
            </p:cNvPr>
            <p:cNvSpPr/>
            <p:nvPr/>
          </p:nvSpPr>
          <p:spPr>
            <a:xfrm>
              <a:off x="4754881" y="2909153"/>
              <a:ext cx="851366"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一貫性</a:t>
              </a:r>
            </a:p>
          </p:txBody>
        </p:sp>
        <mc:AlternateContent xmlns:mc="http://schemas.openxmlformats.org/markup-compatibility/2006" xmlns:a14="http://schemas.microsoft.com/office/drawing/2010/main">
          <mc:Choice Requires="a14">
            <p:sp>
              <p:nvSpPr>
                <p:cNvPr id="15" name="正方形/長方形 14">
                  <a:extLst>
                    <a:ext uri="{FF2B5EF4-FFF2-40B4-BE49-F238E27FC236}">
                      <a16:creationId xmlns:a16="http://schemas.microsoft.com/office/drawing/2014/main" id="{33E9CA64-0D7A-6240-A8BF-CDF427B3947D}"/>
                    </a:ext>
                  </a:extLst>
                </p:cNvPr>
                <p:cNvSpPr/>
                <p:nvPr/>
              </p:nvSpPr>
              <p:spPr>
                <a:xfrm>
                  <a:off x="5799319" y="2916180"/>
                  <a:ext cx="1895116"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時間区分</a:t>
                  </a:r>
                  <a14:m>
                    <m:oMath xmlns:m="http://schemas.openxmlformats.org/officeDocument/2006/math">
                      <m:r>
                        <a:rPr lang="en-US" altLang="ja-JP" b="0" i="1" smtClean="0">
                          <a:latin typeface="Cambria Math" panose="02040503050406030204" pitchFamily="18" charset="0"/>
                        </a:rPr>
                        <m:t>𝑡</m:t>
                      </m:r>
                    </m:oMath>
                  </a14:m>
                  <a:r>
                    <a:rPr lang="ja-JP" altLang="en-US"/>
                    <a:t>の時の厳しさ</a:t>
                  </a:r>
                  <a:endParaRPr kumimoji="1" lang="ja-JP" altLang="en-US"/>
                </a:p>
              </p:txBody>
            </p:sp>
          </mc:Choice>
          <mc:Fallback xmlns="">
            <p:sp>
              <p:nvSpPr>
                <p:cNvPr id="15" name="正方形/長方形 14">
                  <a:extLst>
                    <a:ext uri="{FF2B5EF4-FFF2-40B4-BE49-F238E27FC236}">
                      <a16:creationId xmlns:a16="http://schemas.microsoft.com/office/drawing/2014/main" id="{33E9CA64-0D7A-6240-A8BF-CDF427B3947D}"/>
                    </a:ext>
                  </a:extLst>
                </p:cNvPr>
                <p:cNvSpPr>
                  <a:spLocks noRot="1" noChangeAspect="1" noMove="1" noResize="1" noEditPoints="1" noAdjustHandles="1" noChangeArrowheads="1" noChangeShapeType="1" noTextEdit="1"/>
                </p:cNvSpPr>
                <p:nvPr/>
              </p:nvSpPr>
              <p:spPr>
                <a:xfrm>
                  <a:off x="5799319" y="2916180"/>
                  <a:ext cx="1895116" cy="357447"/>
                </a:xfrm>
                <a:prstGeom prst="rect">
                  <a:avLst/>
                </a:prstGeom>
                <a:blipFill>
                  <a:blip r:embed="rId5"/>
                  <a:stretch>
                    <a:fillRect t="-3226" b="-22581"/>
                  </a:stretch>
                </a:blipFill>
              </p:spPr>
              <p:txBody>
                <a:bodyPr/>
                <a:lstStyle/>
                <a:p>
                  <a:r>
                    <a:rPr lang="ja-JP" altLang="en-US">
                      <a:noFill/>
                    </a:rPr>
                    <a:t> </a:t>
                  </a:r>
                </a:p>
              </p:txBody>
            </p:sp>
          </mc:Fallback>
        </mc:AlternateContent>
        <p:sp>
          <p:nvSpPr>
            <p:cNvPr id="16" name="正方形/長方形 15">
              <a:extLst>
                <a:ext uri="{FF2B5EF4-FFF2-40B4-BE49-F238E27FC236}">
                  <a16:creationId xmlns:a16="http://schemas.microsoft.com/office/drawing/2014/main" id="{A99E8040-8682-5F42-B11C-90FA0E2ECCF9}"/>
                </a:ext>
              </a:extLst>
            </p:cNvPr>
            <p:cNvSpPr/>
            <p:nvPr/>
          </p:nvSpPr>
          <p:spPr>
            <a:xfrm>
              <a:off x="7887506" y="2916180"/>
              <a:ext cx="1455999"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得点別の厳しさ</a:t>
              </a:r>
            </a:p>
          </p:txBody>
        </p:sp>
      </p:grpSp>
      <p:cxnSp>
        <p:nvCxnSpPr>
          <p:cNvPr id="18" name="直線コネクタ 17">
            <a:extLst>
              <a:ext uri="{FF2B5EF4-FFF2-40B4-BE49-F238E27FC236}">
                <a16:creationId xmlns:a16="http://schemas.microsoft.com/office/drawing/2014/main" id="{DA1405ED-7011-0F41-A939-09202B9FED83}"/>
              </a:ext>
            </a:extLst>
          </p:cNvPr>
          <p:cNvCxnSpPr>
            <a:stCxn id="14" idx="2"/>
          </p:cNvCxnSpPr>
          <p:nvPr/>
        </p:nvCxnSpPr>
        <p:spPr>
          <a:xfrm>
            <a:off x="4205476" y="2350265"/>
            <a:ext cx="1890524" cy="4511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F70821E0-5CB8-6D45-ADDD-611D0FB9B919}"/>
              </a:ext>
            </a:extLst>
          </p:cNvPr>
          <p:cNvCxnSpPr>
            <a:cxnSpLocks/>
            <a:stCxn id="15" idx="2"/>
          </p:cNvCxnSpPr>
          <p:nvPr/>
        </p:nvCxnSpPr>
        <p:spPr>
          <a:xfrm>
            <a:off x="6394024" y="2357292"/>
            <a:ext cx="992885" cy="4095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8A309C90-8B48-A540-9A83-C74EB70B4800}"/>
              </a:ext>
            </a:extLst>
          </p:cNvPr>
          <p:cNvCxnSpPr>
            <a:stCxn id="16" idx="2"/>
          </p:cNvCxnSpPr>
          <p:nvPr/>
        </p:nvCxnSpPr>
        <p:spPr>
          <a:xfrm flipH="1">
            <a:off x="8512233" y="2357292"/>
            <a:ext cx="492751" cy="409577"/>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正方形/長方形 22">
                <a:extLst>
                  <a:ext uri="{FF2B5EF4-FFF2-40B4-BE49-F238E27FC236}">
                    <a16:creationId xmlns:a16="http://schemas.microsoft.com/office/drawing/2014/main" id="{19D6DF1F-1DDF-3E49-AC00-9E5A5A6F7CD2}"/>
                  </a:ext>
                </a:extLst>
              </p:cNvPr>
              <p:cNvSpPr/>
              <p:nvPr/>
            </p:nvSpPr>
            <p:spPr>
              <a:xfrm>
                <a:off x="5893726" y="4073235"/>
                <a:ext cx="2414835" cy="4718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a:t>受検者</a:t>
                </a:r>
                <a14:m>
                  <m:oMath xmlns:m="http://schemas.openxmlformats.org/officeDocument/2006/math">
                    <m:r>
                      <a:rPr lang="en-US" altLang="ja-JP" b="0" i="1" smtClean="0">
                        <a:latin typeface="Cambria Math" panose="02040503050406030204" pitchFamily="18" charset="0"/>
                      </a:rPr>
                      <m:t>𝑗</m:t>
                    </m:r>
                  </m:oMath>
                </a14:m>
                <a:r>
                  <a:rPr lang="ja-JP" altLang="en-US"/>
                  <a:t>の能力</a:t>
                </a:r>
                <a:endParaRPr kumimoji="1" lang="ja-JP" altLang="en-US"/>
              </a:p>
            </p:txBody>
          </p:sp>
        </mc:Choice>
        <mc:Fallback xmlns="">
          <p:sp>
            <p:nvSpPr>
              <p:cNvPr id="23" name="正方形/長方形 22">
                <a:extLst>
                  <a:ext uri="{FF2B5EF4-FFF2-40B4-BE49-F238E27FC236}">
                    <a16:creationId xmlns:a16="http://schemas.microsoft.com/office/drawing/2014/main" id="{19D6DF1F-1DDF-3E49-AC00-9E5A5A6F7CD2}"/>
                  </a:ext>
                </a:extLst>
              </p:cNvPr>
              <p:cNvSpPr>
                <a:spLocks noRot="1" noChangeAspect="1" noMove="1" noResize="1" noEditPoints="1" noAdjustHandles="1" noChangeArrowheads="1" noChangeShapeType="1" noTextEdit="1"/>
              </p:cNvSpPr>
              <p:nvPr/>
            </p:nvSpPr>
            <p:spPr>
              <a:xfrm>
                <a:off x="5893726" y="4073235"/>
                <a:ext cx="2414835" cy="471899"/>
              </a:xfrm>
              <a:prstGeom prst="rect">
                <a:avLst/>
              </a:prstGeom>
              <a:blipFill>
                <a:blip r:embed="rId6"/>
                <a:stretch>
                  <a:fillRect b="-7692"/>
                </a:stretch>
              </a:blipFill>
            </p:spPr>
            <p:txBody>
              <a:bodyPr/>
              <a:lstStyle/>
              <a:p>
                <a:r>
                  <a:rPr lang="ja-JP" altLang="en-US">
                    <a:noFill/>
                  </a:rPr>
                  <a:t> </a:t>
                </a:r>
              </a:p>
            </p:txBody>
          </p:sp>
        </mc:Fallback>
      </mc:AlternateContent>
      <p:cxnSp>
        <p:nvCxnSpPr>
          <p:cNvPr id="24" name="直線コネクタ 23">
            <a:extLst>
              <a:ext uri="{FF2B5EF4-FFF2-40B4-BE49-F238E27FC236}">
                <a16:creationId xmlns:a16="http://schemas.microsoft.com/office/drawing/2014/main" id="{19C640B1-4603-9245-B201-797E73688D18}"/>
              </a:ext>
            </a:extLst>
          </p:cNvPr>
          <p:cNvCxnSpPr>
            <a:cxnSpLocks/>
            <a:stCxn id="23" idx="0"/>
          </p:cNvCxnSpPr>
          <p:nvPr/>
        </p:nvCxnSpPr>
        <p:spPr>
          <a:xfrm flipH="1" flipV="1">
            <a:off x="7020089" y="3837944"/>
            <a:ext cx="81055" cy="23529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2" name="グループ化 31">
            <a:extLst>
              <a:ext uri="{FF2B5EF4-FFF2-40B4-BE49-F238E27FC236}">
                <a16:creationId xmlns:a16="http://schemas.microsoft.com/office/drawing/2014/main" id="{5F3CB163-B09B-EA45-BEFF-5692BE19A4C9}"/>
              </a:ext>
            </a:extLst>
          </p:cNvPr>
          <p:cNvGrpSpPr/>
          <p:nvPr/>
        </p:nvGrpSpPr>
        <p:grpSpPr>
          <a:xfrm>
            <a:off x="2848487" y="4564488"/>
            <a:ext cx="2137316" cy="934132"/>
            <a:chOff x="3146366" y="5139695"/>
            <a:chExt cx="2137316" cy="934132"/>
          </a:xfrm>
        </p:grpSpPr>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96E9618-4315-2141-AB8C-8D0597A62AF9}"/>
                    </a:ext>
                  </a:extLst>
                </p:cNvPr>
                <p:cNvSpPr txBox="1"/>
                <p:nvPr/>
              </p:nvSpPr>
              <p:spPr>
                <a:xfrm>
                  <a:off x="3146366" y="5139695"/>
                  <a:ext cx="2137316"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solidFill>
                                  <a:srgbClr val="FF0000"/>
                                </a:solidFill>
                                <a:latin typeface="Cambria Math" panose="02040503050406030204" pitchFamily="18" charset="0"/>
                              </a:rPr>
                            </m:ctrlPr>
                          </m:sSubPr>
                          <m:e>
                            <m:r>
                              <a:rPr kumimoji="1" lang="ja-JP" altLang="en-US" sz="2400" i="1" smtClean="0">
                                <a:solidFill>
                                  <a:srgbClr val="FF0000"/>
                                </a:solidFill>
                                <a:latin typeface="Cambria Math" panose="02040503050406030204" pitchFamily="18" charset="0"/>
                              </a:rPr>
                              <m:t>𝛽</m:t>
                            </m:r>
                          </m:e>
                          <m:sub>
                            <m:r>
                              <a:rPr kumimoji="1" lang="en-US" altLang="ja-JP" sz="2400" b="0" i="1" smtClean="0">
                                <a:solidFill>
                                  <a:srgbClr val="FF0000"/>
                                </a:solidFill>
                                <a:latin typeface="Cambria Math" panose="02040503050406030204" pitchFamily="18" charset="0"/>
                              </a:rPr>
                              <m:t>𝑟𝑡</m:t>
                            </m:r>
                          </m:sub>
                        </m:sSub>
                        <m:r>
                          <a:rPr kumimoji="1" lang="en-US" altLang="ja-JP" sz="2400" b="0" i="0" smtClean="0">
                            <a:solidFill>
                              <a:srgbClr val="FF0000"/>
                            </a:solidFill>
                            <a:latin typeface="Cambria Math" panose="02040503050406030204" pitchFamily="18" charset="0"/>
                          </a:rPr>
                          <m:t>~</m:t>
                        </m:r>
                        <m:r>
                          <m:rPr>
                            <m:sty m:val="p"/>
                          </m:rPr>
                          <a:rPr kumimoji="1" lang="en-US" altLang="ja-JP" sz="2400" b="0" i="0" smtClean="0">
                            <a:solidFill>
                              <a:srgbClr val="FF0000"/>
                            </a:solidFill>
                            <a:latin typeface="Cambria Math" panose="02040503050406030204" pitchFamily="18" charset="0"/>
                          </a:rPr>
                          <m:t>N</m:t>
                        </m:r>
                        <m:d>
                          <m:dPr>
                            <m:ctrlPr>
                              <a:rPr kumimoji="1" lang="en-US" altLang="ja-JP" sz="2400" b="0" i="1" smtClean="0">
                                <a:solidFill>
                                  <a:srgbClr val="FF0000"/>
                                </a:solidFill>
                                <a:latin typeface="Cambria Math" panose="02040503050406030204" pitchFamily="18" charset="0"/>
                              </a:rPr>
                            </m:ctrlPr>
                          </m:dPr>
                          <m:e>
                            <m:sSub>
                              <m:sSubPr>
                                <m:ctrlPr>
                                  <a:rPr kumimoji="1" lang="en-US" altLang="ja-JP" sz="2400" b="0" i="1" smtClean="0">
                                    <a:solidFill>
                                      <a:srgbClr val="FF0000"/>
                                    </a:solidFill>
                                    <a:latin typeface="Cambria Math" panose="02040503050406030204" pitchFamily="18" charset="0"/>
                                    <a:ea typeface="Cambria Math" panose="02040503050406030204" pitchFamily="18" charset="0"/>
                                  </a:rPr>
                                </m:ctrlPr>
                              </m:sSubPr>
                              <m:e>
                                <m:r>
                                  <a:rPr lang="el-GR" altLang="ja-JP" sz="2400" i="1">
                                    <a:solidFill>
                                      <a:srgbClr val="FF0000"/>
                                    </a:solidFill>
                                    <a:latin typeface="Cambria Math" panose="02040503050406030204" pitchFamily="18" charset="0"/>
                                    <a:ea typeface="Cambria Math" panose="02040503050406030204" pitchFamily="18" charset="0"/>
                                  </a:rPr>
                                  <m:t>𝛽</m:t>
                                </m:r>
                              </m:e>
                              <m:sub>
                                <m:r>
                                  <a:rPr kumimoji="1" lang="en-US" altLang="ja-JP" sz="2400" b="0" i="1" smtClean="0">
                                    <a:solidFill>
                                      <a:srgbClr val="FF0000"/>
                                    </a:solidFill>
                                    <a:latin typeface="Cambria Math" panose="02040503050406030204" pitchFamily="18" charset="0"/>
                                    <a:ea typeface="Cambria Math" panose="02040503050406030204" pitchFamily="18" charset="0"/>
                                  </a:rPr>
                                  <m:t>𝑟𝑡</m:t>
                                </m:r>
                                <m:r>
                                  <a:rPr kumimoji="1" lang="en-US" altLang="ja-JP" sz="2400" b="0" i="1" smtClean="0">
                                    <a:solidFill>
                                      <a:srgbClr val="FF0000"/>
                                    </a:solidFill>
                                    <a:latin typeface="Cambria Math" panose="02040503050406030204" pitchFamily="18" charset="0"/>
                                    <a:ea typeface="Cambria Math" panose="02040503050406030204" pitchFamily="18" charset="0"/>
                                  </a:rPr>
                                  <m:t>−1</m:t>
                                </m:r>
                              </m:sub>
                            </m:sSub>
                            <m:r>
                              <a:rPr kumimoji="1" lang="en-US" altLang="ja-JP" sz="2400" b="0" i="1" smtClean="0">
                                <a:solidFill>
                                  <a:srgbClr val="FF0000"/>
                                </a:solidFill>
                                <a:latin typeface="Cambria Math" panose="02040503050406030204" pitchFamily="18" charset="0"/>
                                <a:ea typeface="Cambria Math" panose="02040503050406030204" pitchFamily="18" charset="0"/>
                              </a:rPr>
                              <m:t>,</m:t>
                            </m:r>
                            <m:r>
                              <a:rPr kumimoji="1" lang="en-US" altLang="ja-JP" sz="2400" b="0" i="1" smtClean="0">
                                <a:solidFill>
                                  <a:srgbClr val="FF0000"/>
                                </a:solidFill>
                                <a:latin typeface="Cambria Math" panose="02040503050406030204" pitchFamily="18" charset="0"/>
                                <a:ea typeface="Cambria Math" panose="02040503050406030204" pitchFamily="18" charset="0"/>
                              </a:rPr>
                              <m:t>𝜎</m:t>
                            </m:r>
                          </m:e>
                        </m:d>
                      </m:oMath>
                    </m:oMathPara>
                  </a14:m>
                  <a:endParaRPr kumimoji="1" lang="en-US" altLang="ja-JP" sz="2400" b="0" dirty="0">
                    <a:solidFill>
                      <a:srgbClr val="FF0000"/>
                    </a:solidFill>
                    <a:ea typeface="Cambria Math" panose="02040503050406030204" pitchFamily="18" charset="0"/>
                  </a:endParaRPr>
                </a:p>
              </p:txBody>
            </p:sp>
          </mc:Choice>
          <mc:Fallback xmlns="">
            <p:sp>
              <p:nvSpPr>
                <p:cNvPr id="27" name="テキスト ボックス 26">
                  <a:extLst>
                    <a:ext uri="{FF2B5EF4-FFF2-40B4-BE49-F238E27FC236}">
                      <a16:creationId xmlns:a16="http://schemas.microsoft.com/office/drawing/2014/main" id="{096E9618-4315-2141-AB8C-8D0597A62AF9}"/>
                    </a:ext>
                  </a:extLst>
                </p:cNvPr>
                <p:cNvSpPr txBox="1">
                  <a:spLocks noRot="1" noChangeAspect="1" noMove="1" noResize="1" noEditPoints="1" noAdjustHandles="1" noChangeArrowheads="1" noChangeShapeType="1" noTextEdit="1"/>
                </p:cNvSpPr>
                <p:nvPr/>
              </p:nvSpPr>
              <p:spPr>
                <a:xfrm>
                  <a:off x="3146366" y="5139695"/>
                  <a:ext cx="2137316" cy="369332"/>
                </a:xfrm>
                <a:prstGeom prst="rect">
                  <a:avLst/>
                </a:prstGeom>
                <a:blipFill>
                  <a:blip r:embed="rId7"/>
                  <a:stretch>
                    <a:fillRect l="-4734" b="-33333"/>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1C18ECF4-2B24-0744-AD3E-3C04525CEDDF}"/>
                    </a:ext>
                  </a:extLst>
                </p:cNvPr>
                <p:cNvSpPr txBox="1"/>
                <p:nvPr/>
              </p:nvSpPr>
              <p:spPr>
                <a:xfrm>
                  <a:off x="3146366" y="5519829"/>
                  <a:ext cx="1584986" cy="553998"/>
                </a:xfrm>
                <a:prstGeom prst="rect">
                  <a:avLst/>
                </a:prstGeom>
                <a:noFill/>
                <a:ln>
                  <a:noFill/>
                </a:ln>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ja-JP" altLang="en-US" sz="2400" i="1" smtClean="0">
                                <a:latin typeface="Cambria Math" panose="02040503050406030204" pitchFamily="18" charset="0"/>
                              </a:rPr>
                              <m:t>𝛽</m:t>
                            </m:r>
                          </m:e>
                          <m:sub>
                            <m:r>
                              <a:rPr kumimoji="1" lang="en-US" altLang="ja-JP" sz="2400" b="0" i="1" smtClean="0">
                                <a:latin typeface="Cambria Math" panose="02040503050406030204" pitchFamily="18" charset="0"/>
                              </a:rPr>
                              <m:t>𝑟</m:t>
                            </m:r>
                            <m:r>
                              <a:rPr kumimoji="1" lang="en-US" altLang="ja-JP" sz="2400" b="0" i="1" smtClean="0">
                                <a:latin typeface="Cambria Math" panose="02040503050406030204" pitchFamily="18" charset="0"/>
                              </a:rPr>
                              <m:t>1</m:t>
                            </m:r>
                          </m:sub>
                        </m:sSub>
                        <m:r>
                          <a:rPr kumimoji="1" lang="en-US" altLang="ja-JP" sz="2400" b="0" i="0" smtClean="0">
                            <a:latin typeface="Cambria Math" panose="02040503050406030204" pitchFamily="18" charset="0"/>
                          </a:rPr>
                          <m:t>~</m:t>
                        </m:r>
                        <m:r>
                          <m:rPr>
                            <m:sty m:val="p"/>
                          </m:rPr>
                          <a:rPr kumimoji="1" lang="en-US" altLang="ja-JP" sz="2400" b="0" i="0" smtClean="0">
                            <a:latin typeface="Cambria Math" panose="02040503050406030204" pitchFamily="18" charset="0"/>
                          </a:rPr>
                          <m:t>N</m:t>
                        </m:r>
                        <m:r>
                          <a:rPr kumimoji="1" lang="en-US" altLang="ja-JP" sz="2400" b="0" i="0" smtClean="0">
                            <a:latin typeface="Cambria Math" panose="02040503050406030204" pitchFamily="18" charset="0"/>
                          </a:rPr>
                          <m:t>(0,1)</m:t>
                        </m:r>
                      </m:oMath>
                    </m:oMathPara>
                  </a14:m>
                  <a:endParaRPr kumimoji="1" lang="ja-JP" altLang="en-US" sz="2400"/>
                </a:p>
              </p:txBody>
            </p:sp>
          </mc:Choice>
          <mc:Fallback xmlns="">
            <p:sp>
              <p:nvSpPr>
                <p:cNvPr id="30" name="テキスト ボックス 29">
                  <a:extLst>
                    <a:ext uri="{FF2B5EF4-FFF2-40B4-BE49-F238E27FC236}">
                      <a16:creationId xmlns:a16="http://schemas.microsoft.com/office/drawing/2014/main" id="{1C18ECF4-2B24-0744-AD3E-3C04525CEDDF}"/>
                    </a:ext>
                  </a:extLst>
                </p:cNvPr>
                <p:cNvSpPr txBox="1">
                  <a:spLocks noRot="1" noChangeAspect="1" noMove="1" noResize="1" noEditPoints="1" noAdjustHandles="1" noChangeArrowheads="1" noChangeShapeType="1" noTextEdit="1"/>
                </p:cNvSpPr>
                <p:nvPr/>
              </p:nvSpPr>
              <p:spPr>
                <a:xfrm>
                  <a:off x="3146366" y="5519829"/>
                  <a:ext cx="1584986" cy="553998"/>
                </a:xfrm>
                <a:prstGeom prst="rect">
                  <a:avLst/>
                </a:prstGeom>
                <a:blipFill>
                  <a:blip r:embed="rId8"/>
                  <a:stretch>
                    <a:fillRect l="-6400" r="-7200" b="-11364"/>
                  </a:stretch>
                </a:blipFill>
                <a:ln>
                  <a:noFill/>
                </a:ln>
              </p:spPr>
              <p:txBody>
                <a:bodyPr/>
                <a:lstStyle/>
                <a:p>
                  <a:r>
                    <a:rPr lang="ja-JP" altLang="en-US">
                      <a:noFill/>
                    </a:rPr>
                    <a:t> </a:t>
                  </a:r>
                </a:p>
              </p:txBody>
            </p:sp>
          </mc:Fallback>
        </mc:AlternateContent>
      </p:grpSp>
      <p:sp>
        <p:nvSpPr>
          <p:cNvPr id="5" name="正方形/長方形 4">
            <a:extLst>
              <a:ext uri="{FF2B5EF4-FFF2-40B4-BE49-F238E27FC236}">
                <a16:creationId xmlns:a16="http://schemas.microsoft.com/office/drawing/2014/main" id="{73434D30-B8B0-8E41-8173-550F5818FBD7}"/>
              </a:ext>
            </a:extLst>
          </p:cNvPr>
          <p:cNvSpPr/>
          <p:nvPr/>
        </p:nvSpPr>
        <p:spPr>
          <a:xfrm>
            <a:off x="2443945" y="4350660"/>
            <a:ext cx="2946400" cy="1675470"/>
          </a:xfrm>
          <a:prstGeom prst="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6" name="角丸四角形吹き出し 5">
            <a:extLst>
              <a:ext uri="{FF2B5EF4-FFF2-40B4-BE49-F238E27FC236}">
                <a16:creationId xmlns:a16="http://schemas.microsoft.com/office/drawing/2014/main" id="{05E3DC9F-94BE-5344-99E9-A949ACB473BC}"/>
              </a:ext>
            </a:extLst>
          </p:cNvPr>
          <p:cNvSpPr/>
          <p:nvPr/>
        </p:nvSpPr>
        <p:spPr>
          <a:xfrm>
            <a:off x="8512234" y="3704557"/>
            <a:ext cx="3477228" cy="881820"/>
          </a:xfrm>
          <a:prstGeom prst="wedgeRoundRectCallout">
            <a:avLst>
              <a:gd name="adj1" fmla="val -59425"/>
              <a:gd name="adj2" fmla="val -49980"/>
              <a:gd name="adj3" fmla="val 16667"/>
            </a:avLst>
          </a:prstGeom>
          <a:ln w="38100"/>
        </p:spPr>
        <p:style>
          <a:lnRef idx="2">
            <a:schemeClr val="accent1"/>
          </a:lnRef>
          <a:fillRef idx="1">
            <a:schemeClr val="lt1"/>
          </a:fillRef>
          <a:effectRef idx="0">
            <a:schemeClr val="accent1"/>
          </a:effectRef>
          <a:fontRef idx="minor">
            <a:schemeClr val="dk1"/>
          </a:fontRef>
        </p:style>
        <p:txBody>
          <a:bodyPr rtlCol="0" anchor="ctr"/>
          <a:lstStyle/>
          <a:p>
            <a:r>
              <a:rPr lang="ja-JP" altLang="en-US" sz="1600"/>
              <a:t>時間区分ごとの評価者の厳しさを推定できる</a:t>
            </a:r>
          </a:p>
        </p:txBody>
      </p:sp>
      <mc:AlternateContent xmlns:mc="http://schemas.openxmlformats.org/markup-compatibility/2006" xmlns:a14="http://schemas.microsoft.com/office/drawing/2010/main">
        <mc:Choice Requires="a14">
          <p:sp>
            <p:nvSpPr>
              <p:cNvPr id="21" name="正方形/長方形 20">
                <a:extLst>
                  <a:ext uri="{FF2B5EF4-FFF2-40B4-BE49-F238E27FC236}">
                    <a16:creationId xmlns:a16="http://schemas.microsoft.com/office/drawing/2014/main" id="{3BAFA4B2-66B7-7042-9B9E-8BFE533FD5D6}"/>
                  </a:ext>
                </a:extLst>
              </p:cNvPr>
              <p:cNvSpPr/>
              <p:nvPr/>
            </p:nvSpPr>
            <p:spPr>
              <a:xfrm>
                <a:off x="202539" y="1732201"/>
                <a:ext cx="3073292" cy="997527"/>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r>
                  <a:rPr lang="ja-JP" altLang="en-US"/>
                  <a:t>評価者</a:t>
                </a:r>
                <a14:m>
                  <m:oMath xmlns:m="http://schemas.openxmlformats.org/officeDocument/2006/math">
                    <m:r>
                      <a:rPr lang="en-US" altLang="ja-JP" b="0" i="1" smtClean="0">
                        <a:latin typeface="Cambria Math" panose="02040503050406030204" pitchFamily="18" charset="0"/>
                      </a:rPr>
                      <m:t>𝑟</m:t>
                    </m:r>
                  </m:oMath>
                </a14:m>
                <a:r>
                  <a:rPr lang="ja-JP" altLang="en-US"/>
                  <a:t>が時間区分</a:t>
                </a:r>
                <a14:m>
                  <m:oMath xmlns:m="http://schemas.openxmlformats.org/officeDocument/2006/math">
                    <m:r>
                      <a:rPr lang="en-US" altLang="ja-JP" b="0" i="1" smtClean="0">
                        <a:latin typeface="Cambria Math" panose="02040503050406030204" pitchFamily="18" charset="0"/>
                      </a:rPr>
                      <m:t>𝑡</m:t>
                    </m:r>
                  </m:oMath>
                </a14:m>
                <a:r>
                  <a:rPr lang="ja-JP" altLang="en-US"/>
                  <a:t>の時に</a:t>
                </a:r>
                <a:endParaRPr lang="en-US" altLang="ja-JP" dirty="0"/>
              </a:p>
              <a:p>
                <a:r>
                  <a:rPr lang="ja-JP" altLang="en-US"/>
                  <a:t>受検者</a:t>
                </a:r>
                <a14:m>
                  <m:oMath xmlns:m="http://schemas.openxmlformats.org/officeDocument/2006/math">
                    <m:r>
                      <a:rPr lang="en-US" altLang="ja-JP" b="0" i="1" smtClean="0">
                        <a:latin typeface="Cambria Math" panose="02040503050406030204" pitchFamily="18" charset="0"/>
                      </a:rPr>
                      <m:t>𝑗</m:t>
                    </m:r>
                  </m:oMath>
                </a14:m>
                <a:r>
                  <a:rPr lang="ja-JP" altLang="en-US"/>
                  <a:t>のパフォーマンスに</a:t>
                </a:r>
                <a:endParaRPr lang="en-US" altLang="ja-JP" dirty="0"/>
              </a:p>
              <a:p>
                <a:r>
                  <a:rPr lang="ja-JP" altLang="en-US"/>
                  <a:t>スコア</a:t>
                </a:r>
                <a14:m>
                  <m:oMath xmlns:m="http://schemas.openxmlformats.org/officeDocument/2006/math">
                    <m:r>
                      <a:rPr lang="en-US" altLang="ja-JP" b="0" i="1" smtClean="0">
                        <a:latin typeface="Cambria Math" panose="02040503050406030204" pitchFamily="18" charset="0"/>
                      </a:rPr>
                      <m:t>𝑘</m:t>
                    </m:r>
                  </m:oMath>
                </a14:m>
                <a:r>
                  <a:rPr lang="ja-JP" altLang="en-US"/>
                  <a:t>を与える確率</a:t>
                </a:r>
              </a:p>
            </p:txBody>
          </p:sp>
        </mc:Choice>
        <mc:Fallback xmlns="">
          <p:sp>
            <p:nvSpPr>
              <p:cNvPr id="21" name="正方形/長方形 20">
                <a:extLst>
                  <a:ext uri="{FF2B5EF4-FFF2-40B4-BE49-F238E27FC236}">
                    <a16:creationId xmlns:a16="http://schemas.microsoft.com/office/drawing/2014/main" id="{3BAFA4B2-66B7-7042-9B9E-8BFE533FD5D6}"/>
                  </a:ext>
                </a:extLst>
              </p:cNvPr>
              <p:cNvSpPr>
                <a:spLocks noRot="1" noChangeAspect="1" noMove="1" noResize="1" noEditPoints="1" noAdjustHandles="1" noChangeArrowheads="1" noChangeShapeType="1" noTextEdit="1"/>
              </p:cNvSpPr>
              <p:nvPr/>
            </p:nvSpPr>
            <p:spPr>
              <a:xfrm>
                <a:off x="202539" y="1732201"/>
                <a:ext cx="3073292" cy="997527"/>
              </a:xfrm>
              <a:prstGeom prst="rect">
                <a:avLst/>
              </a:prstGeom>
              <a:blipFill>
                <a:blip r:embed="rId9"/>
                <a:stretch>
                  <a:fillRect l="-813" b="-3659"/>
                </a:stretch>
              </a:blipFill>
              <a:ln w="28575"/>
            </p:spPr>
            <p:txBody>
              <a:bodyPr/>
              <a:lstStyle/>
              <a:p>
                <a:r>
                  <a:rPr lang="ja-JP" altLang="en-US">
                    <a:noFill/>
                  </a:rPr>
                  <a:t> </a:t>
                </a:r>
              </a:p>
            </p:txBody>
          </p:sp>
        </mc:Fallback>
      </mc:AlternateContent>
      <p:cxnSp>
        <p:nvCxnSpPr>
          <p:cNvPr id="25" name="直線コネクタ 24">
            <a:extLst>
              <a:ext uri="{FF2B5EF4-FFF2-40B4-BE49-F238E27FC236}">
                <a16:creationId xmlns:a16="http://schemas.microsoft.com/office/drawing/2014/main" id="{C3F32A80-A14A-9E4A-8122-79C6A8E27A70}"/>
              </a:ext>
            </a:extLst>
          </p:cNvPr>
          <p:cNvCxnSpPr>
            <a:stCxn id="21" idx="2"/>
          </p:cNvCxnSpPr>
          <p:nvPr/>
        </p:nvCxnSpPr>
        <p:spPr>
          <a:xfrm>
            <a:off x="1739185" y="2729728"/>
            <a:ext cx="865731" cy="334097"/>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E24D7A44-C534-DF40-8873-A4A8421DC684}"/>
                  </a:ext>
                </a:extLst>
              </p:cNvPr>
              <p:cNvSpPr txBox="1"/>
              <p:nvPr/>
            </p:nvSpPr>
            <p:spPr>
              <a:xfrm>
                <a:off x="2700495" y="5489867"/>
                <a:ext cx="1999904" cy="461665"/>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kumimoji="1" lang="ja-JP" altLang="en-US" sz="2400" i="1" smtClean="0">
                          <a:latin typeface="Cambria Math" panose="02040503050406030204" pitchFamily="18" charset="0"/>
                        </a:rPr>
                        <m:t>𝜎</m:t>
                      </m:r>
                      <m:r>
                        <a:rPr kumimoji="1" lang="en-US" altLang="ja-JP" sz="2400" b="0" i="1" smtClean="0">
                          <a:latin typeface="Cambria Math" panose="02040503050406030204" pitchFamily="18" charset="0"/>
                        </a:rPr>
                        <m:t>~</m:t>
                      </m:r>
                      <m:r>
                        <m:rPr>
                          <m:nor/>
                        </m:rPr>
                        <a:rPr kumimoji="1" lang="en-US" altLang="ja-JP" sz="2400" b="0" i="0" smtClean="0">
                          <a:latin typeface="Cambria Math" panose="02040503050406030204" pitchFamily="18" charset="0"/>
                        </a:rPr>
                        <m:t>LN</m:t>
                      </m:r>
                      <m:r>
                        <m:rPr>
                          <m:nor/>
                        </m:rPr>
                        <a:rPr kumimoji="1" lang="en-US" altLang="ja-JP" sz="2400" b="0" i="0" smtClean="0">
                          <a:latin typeface="Cambria Math" panose="02040503050406030204" pitchFamily="18" charset="0"/>
                        </a:rPr>
                        <m:t>(−3,0)</m:t>
                      </m:r>
                    </m:oMath>
                  </m:oMathPara>
                </a14:m>
                <a:endParaRPr kumimoji="1" lang="ja-JP" altLang="en-US" sz="2400"/>
              </a:p>
            </p:txBody>
          </p:sp>
        </mc:Choice>
        <mc:Fallback xmlns="">
          <p:sp>
            <p:nvSpPr>
              <p:cNvPr id="26" name="テキスト ボックス 25">
                <a:extLst>
                  <a:ext uri="{FF2B5EF4-FFF2-40B4-BE49-F238E27FC236}">
                    <a16:creationId xmlns:a16="http://schemas.microsoft.com/office/drawing/2014/main" id="{E24D7A44-C534-DF40-8873-A4A8421DC684}"/>
                  </a:ext>
                </a:extLst>
              </p:cNvPr>
              <p:cNvSpPr txBox="1">
                <a:spLocks noRot="1" noChangeAspect="1" noMove="1" noResize="1" noEditPoints="1" noAdjustHandles="1" noChangeArrowheads="1" noChangeShapeType="1" noTextEdit="1"/>
              </p:cNvSpPr>
              <p:nvPr/>
            </p:nvSpPr>
            <p:spPr>
              <a:xfrm>
                <a:off x="2700495" y="5489867"/>
                <a:ext cx="1999904" cy="461665"/>
              </a:xfrm>
              <a:prstGeom prst="rect">
                <a:avLst/>
              </a:prstGeom>
              <a:blipFill>
                <a:blip r:embed="rId10"/>
                <a:stretch>
                  <a:fillRect b="-189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58185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a:extLst>
                  <a:ext uri="{FF2B5EF4-FFF2-40B4-BE49-F238E27FC236}">
                    <a16:creationId xmlns:a16="http://schemas.microsoft.com/office/drawing/2014/main" id="{934825B8-A385-E24E-96CA-997234C2A184}"/>
                  </a:ext>
                </a:extLst>
              </p:cNvPr>
              <p:cNvSpPr>
                <a:spLocks noGrp="1"/>
              </p:cNvSpPr>
              <p:nvPr>
                <p:ph type="title"/>
              </p:nvPr>
            </p:nvSpPr>
            <p:spPr/>
            <p: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ja-JP" altLang="en-US" i="1" smtClean="0">
                            <a:latin typeface="Cambria Math" panose="02040503050406030204" pitchFamily="18" charset="0"/>
                          </a:rPr>
                          <m:t>𝛽</m:t>
                        </m:r>
                      </m:e>
                      <m:sub>
                        <m:r>
                          <a:rPr kumimoji="1" lang="en-US" altLang="ja-JP" b="0" i="1" smtClean="0">
                            <a:latin typeface="Cambria Math" panose="02040503050406030204" pitchFamily="18" charset="0"/>
                          </a:rPr>
                          <m:t>𝑟𝑡</m:t>
                        </m:r>
                      </m:sub>
                    </m:sSub>
                  </m:oMath>
                </a14:m>
                <a:r>
                  <a:rPr kumimoji="1" lang="ja-JP" altLang="en-US"/>
                  <a:t>の解釈について</a:t>
                </a:r>
              </a:p>
            </p:txBody>
          </p:sp>
        </mc:Choice>
        <mc:Fallback>
          <p:sp>
            <p:nvSpPr>
              <p:cNvPr id="2" name="タイトル 1">
                <a:extLst>
                  <a:ext uri="{FF2B5EF4-FFF2-40B4-BE49-F238E27FC236}">
                    <a16:creationId xmlns:a16="http://schemas.microsoft.com/office/drawing/2014/main" id="{934825B8-A385-E24E-96CA-997234C2A184}"/>
                  </a:ext>
                </a:extLst>
              </p:cNvPr>
              <p:cNvSpPr>
                <a:spLocks noGrp="1" noRot="1" noChangeAspect="1" noMove="1" noResize="1" noEditPoints="1" noAdjustHandles="1" noChangeArrowheads="1" noChangeShapeType="1" noTextEdit="1"/>
              </p:cNvSpPr>
              <p:nvPr>
                <p:ph type="title"/>
              </p:nvPr>
            </p:nvSpPr>
            <p:spPr>
              <a:blipFill>
                <a:blip r:embed="rId3"/>
                <a:stretch>
                  <a:fillRect l="-1689"/>
                </a:stretch>
              </a:blipFill>
            </p:spPr>
            <p:txBody>
              <a:bodyPr/>
              <a:lstStyle/>
              <a:p>
                <a:r>
                  <a:rPr lang="ja-JP" altLang="en-US">
                    <a:noFill/>
                  </a:rPr>
                  <a:t> </a:t>
                </a:r>
              </a:p>
            </p:txBody>
          </p:sp>
        </mc:Fallback>
      </mc:AlternateContent>
      <p:sp>
        <p:nvSpPr>
          <p:cNvPr id="3" name="コンテンツ プレースホルダー 2">
            <a:extLst>
              <a:ext uri="{FF2B5EF4-FFF2-40B4-BE49-F238E27FC236}">
                <a16:creationId xmlns:a16="http://schemas.microsoft.com/office/drawing/2014/main" id="{B0FD7D91-26EE-8D45-8EA5-E3C56A836985}"/>
              </a:ext>
            </a:extLst>
          </p:cNvPr>
          <p:cNvSpPr>
            <a:spLocks noGrp="1"/>
          </p:cNvSpPr>
          <p:nvPr>
            <p:ph idx="1"/>
          </p:nvPr>
        </p:nvSpPr>
        <p:spPr>
          <a:xfrm>
            <a:off x="838200" y="1825625"/>
            <a:ext cx="4793343" cy="4351338"/>
          </a:xfrm>
        </p:spPr>
        <p:txBody>
          <a:bodyPr/>
          <a:lstStyle/>
          <a:p>
            <a:r>
              <a:rPr kumimoji="1" lang="ja-JP" altLang="en-US"/>
              <a:t>既存モデルの</a:t>
            </a:r>
            <a:endParaRPr kumimoji="1" lang="en-US" altLang="ja-JP" dirty="0"/>
          </a:p>
          <a:p>
            <a:pPr marL="0" indent="0">
              <a:buNone/>
            </a:pPr>
            <a:r>
              <a:rPr kumimoji="1" lang="en-US" altLang="ja-JP" dirty="0"/>
              <a:t>   </a:t>
            </a:r>
            <a:r>
              <a:rPr kumimoji="1" lang="ja-JP" altLang="en-US"/>
              <a:t>厳しさパラメータ</a:t>
            </a:r>
          </a:p>
        </p:txBody>
      </p:sp>
      <p:sp>
        <p:nvSpPr>
          <p:cNvPr id="4" name="コンテンツ プレースホルダー 2">
            <a:extLst>
              <a:ext uri="{FF2B5EF4-FFF2-40B4-BE49-F238E27FC236}">
                <a16:creationId xmlns:a16="http://schemas.microsoft.com/office/drawing/2014/main" id="{52CF8325-C006-7A42-B1A9-3A4ED891E5DB}"/>
              </a:ext>
            </a:extLst>
          </p:cNvPr>
          <p:cNvSpPr txBox="1">
            <a:spLocks/>
          </p:cNvSpPr>
          <p:nvPr/>
        </p:nvSpPr>
        <p:spPr>
          <a:xfrm>
            <a:off x="6560459" y="1680256"/>
            <a:ext cx="479334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提案モデルの</a:t>
            </a:r>
            <a:endParaRPr lang="en-US" altLang="ja-JP" dirty="0"/>
          </a:p>
          <a:p>
            <a:pPr marL="0" indent="0">
              <a:buFont typeface="Arial" panose="020B0604020202020204" pitchFamily="34" charset="0"/>
              <a:buNone/>
            </a:pPr>
            <a:r>
              <a:rPr lang="en-US" altLang="ja-JP" dirty="0"/>
              <a:t>   </a:t>
            </a:r>
            <a:r>
              <a:rPr lang="ja-JP" altLang="en-US"/>
              <a:t>厳しさパラメータ</a:t>
            </a:r>
          </a:p>
        </p:txBody>
      </p:sp>
      <p:pic>
        <p:nvPicPr>
          <p:cNvPr id="10" name="図 9">
            <a:extLst>
              <a:ext uri="{FF2B5EF4-FFF2-40B4-BE49-F238E27FC236}">
                <a16:creationId xmlns:a16="http://schemas.microsoft.com/office/drawing/2014/main" id="{E03D9957-8532-5543-96F8-B2F0F569C87A}"/>
              </a:ext>
            </a:extLst>
          </p:cNvPr>
          <p:cNvPicPr>
            <a:picLocks noChangeAspect="1"/>
          </p:cNvPicPr>
          <p:nvPr/>
        </p:nvPicPr>
        <p:blipFill>
          <a:blip r:embed="rId4"/>
          <a:stretch>
            <a:fillRect/>
          </a:stretch>
        </p:blipFill>
        <p:spPr>
          <a:xfrm>
            <a:off x="6837137" y="2754994"/>
            <a:ext cx="3517900" cy="3276600"/>
          </a:xfrm>
          <a:prstGeom prst="rect">
            <a:avLst/>
          </a:prstGeom>
        </p:spPr>
      </p:pic>
      <p:pic>
        <p:nvPicPr>
          <p:cNvPr id="12" name="図 11">
            <a:extLst>
              <a:ext uri="{FF2B5EF4-FFF2-40B4-BE49-F238E27FC236}">
                <a16:creationId xmlns:a16="http://schemas.microsoft.com/office/drawing/2014/main" id="{6ED9F453-D411-4A42-9880-8469EAF0BD97}"/>
              </a:ext>
            </a:extLst>
          </p:cNvPr>
          <p:cNvPicPr>
            <a:picLocks noChangeAspect="1"/>
          </p:cNvPicPr>
          <p:nvPr/>
        </p:nvPicPr>
        <p:blipFill>
          <a:blip r:embed="rId5"/>
          <a:stretch>
            <a:fillRect/>
          </a:stretch>
        </p:blipFill>
        <p:spPr>
          <a:xfrm>
            <a:off x="1114878" y="2754994"/>
            <a:ext cx="3517900" cy="3276600"/>
          </a:xfrm>
          <a:prstGeom prst="rect">
            <a:avLst/>
          </a:prstGeom>
        </p:spPr>
      </p:pic>
    </p:spTree>
    <p:extLst>
      <p:ext uri="{BB962C8B-B14F-4D97-AF65-F5344CB8AC3E}">
        <p14:creationId xmlns:p14="http://schemas.microsoft.com/office/powerpoint/2010/main" val="234939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4CC0C1-C4CE-2847-AAD8-BA1217DC73B3}"/>
              </a:ext>
            </a:extLst>
          </p:cNvPr>
          <p:cNvSpPr>
            <a:spLocks noGrp="1"/>
          </p:cNvSpPr>
          <p:nvPr>
            <p:ph type="title"/>
          </p:nvPr>
        </p:nvSpPr>
        <p:spPr/>
        <p:txBody>
          <a:bodyPr/>
          <a:lstStyle/>
          <a:p>
            <a:r>
              <a:rPr kumimoji="1" lang="ja-JP" altLang="en-US"/>
              <a:t>パラメータ推定手法</a:t>
            </a:r>
          </a:p>
        </p:txBody>
      </p:sp>
      <p:sp>
        <p:nvSpPr>
          <p:cNvPr id="3" name="コンテンツ プレースホルダー 2">
            <a:extLst>
              <a:ext uri="{FF2B5EF4-FFF2-40B4-BE49-F238E27FC236}">
                <a16:creationId xmlns:a16="http://schemas.microsoft.com/office/drawing/2014/main" id="{80ADDB4F-063F-0647-B344-13EF1953DF5C}"/>
              </a:ext>
            </a:extLst>
          </p:cNvPr>
          <p:cNvSpPr>
            <a:spLocks noGrp="1"/>
          </p:cNvSpPr>
          <p:nvPr>
            <p:ph idx="1"/>
          </p:nvPr>
        </p:nvSpPr>
        <p:spPr/>
        <p:txBody>
          <a:bodyPr/>
          <a:lstStyle/>
          <a:p>
            <a:r>
              <a:rPr lang="ja-JP" altLang="en-US"/>
              <a:t>マルコフ連鎖モンテカルロ法（</a:t>
            </a:r>
            <a:r>
              <a:rPr lang="en" altLang="ja-JP" dirty="0"/>
              <a:t>MCMC</a:t>
            </a:r>
            <a:r>
              <a:rPr lang="ja-JP" altLang="en"/>
              <a:t>）</a:t>
            </a:r>
            <a:r>
              <a:rPr lang="ja-JP" altLang="en-US"/>
              <a:t>によるベイズ推定（</a:t>
            </a:r>
            <a:r>
              <a:rPr lang="en" altLang="ja-JP" dirty="0"/>
              <a:t>Expected A Posteriori</a:t>
            </a:r>
            <a:r>
              <a:rPr lang="ja-JP" altLang="en-US"/>
              <a:t>法を採⽤）</a:t>
            </a:r>
            <a:endParaRPr lang="en-US" altLang="ja-JP" dirty="0"/>
          </a:p>
          <a:p>
            <a:endParaRPr lang="ja-JP" altLang="en-US"/>
          </a:p>
          <a:p>
            <a:r>
              <a:rPr lang="ja-JP" altLang="en-US"/>
              <a:t>ハミルトニアン</a:t>
            </a:r>
            <a:r>
              <a:rPr lang="en" altLang="ja-JP" dirty="0"/>
              <a:t>MCMC</a:t>
            </a:r>
            <a:r>
              <a:rPr lang="ja-JP" altLang="en-US"/>
              <a:t>アルゴリズムの⼀種である</a:t>
            </a:r>
            <a:r>
              <a:rPr lang="en" altLang="ja-JP" dirty="0"/>
              <a:t>No-U-turn sampler</a:t>
            </a:r>
            <a:r>
              <a:rPr lang="ja-JP" altLang="en-US"/>
              <a:t>アルゴリズムを利⽤</a:t>
            </a:r>
            <a:endParaRPr lang="en-US" altLang="ja-JP" dirty="0"/>
          </a:p>
          <a:p>
            <a:endParaRPr lang="ja-JP" altLang="en-US"/>
          </a:p>
          <a:p>
            <a:r>
              <a:rPr lang="ja-JP" altLang="en-US"/>
              <a:t>実装には</a:t>
            </a:r>
            <a:r>
              <a:rPr lang="en-US" altLang="ja-JP" dirty="0"/>
              <a:t>R</a:t>
            </a:r>
            <a:r>
              <a:rPr lang="en" altLang="ja-JP" dirty="0"/>
              <a:t>stan</a:t>
            </a:r>
            <a:r>
              <a:rPr lang="ja-JP" altLang="en-US"/>
              <a:t>を利⽤</a:t>
            </a:r>
            <a:endParaRPr lang="en-US" altLang="ja-JP" dirty="0"/>
          </a:p>
          <a:p>
            <a:pPr marL="0" indent="0">
              <a:buNone/>
            </a:pPr>
            <a:r>
              <a:rPr lang="en-US" altLang="ja-JP" sz="2000" dirty="0"/>
              <a:t> </a:t>
            </a:r>
            <a:r>
              <a:rPr lang="en" altLang="ja-JP" sz="2000" dirty="0">
                <a:latin typeface="+mn-ea"/>
              </a:rPr>
              <a:t>(S.D. Team et al.(2018) “</a:t>
            </a:r>
            <a:r>
              <a:rPr lang="en" altLang="ja-JP" sz="2000" dirty="0" err="1">
                <a:latin typeface="+mn-ea"/>
              </a:rPr>
              <a:t>Rstan</a:t>
            </a:r>
            <a:r>
              <a:rPr lang="en" altLang="ja-JP" sz="2000" dirty="0">
                <a:latin typeface="+mn-ea"/>
              </a:rPr>
              <a:t>: the r interface to stan. r package version 2.17. 3”)</a:t>
            </a:r>
            <a:endParaRPr lang="ja-JP" altLang="en-US" sz="2000"/>
          </a:p>
          <a:p>
            <a:endParaRPr kumimoji="1" lang="ja-JP" altLang="en-US"/>
          </a:p>
        </p:txBody>
      </p:sp>
    </p:spTree>
    <p:extLst>
      <p:ext uri="{BB962C8B-B14F-4D97-AF65-F5344CB8AC3E}">
        <p14:creationId xmlns:p14="http://schemas.microsoft.com/office/powerpoint/2010/main" val="1348604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58D603-8B16-4447-B542-3165CD43DB9F}"/>
              </a:ext>
            </a:extLst>
          </p:cNvPr>
          <p:cNvSpPr>
            <a:spLocks noGrp="1"/>
          </p:cNvSpPr>
          <p:nvPr>
            <p:ph type="title"/>
          </p:nvPr>
        </p:nvSpPr>
        <p:spPr/>
        <p:txBody>
          <a:bodyPr/>
          <a:lstStyle/>
          <a:p>
            <a:r>
              <a:rPr kumimoji="1" lang="ja-JP" altLang="en-US"/>
              <a:t>シミュレーション実験</a:t>
            </a:r>
          </a:p>
        </p:txBody>
      </p:sp>
      <p:sp>
        <p:nvSpPr>
          <p:cNvPr id="3" name="テキスト プレースホルダー 2">
            <a:extLst>
              <a:ext uri="{FF2B5EF4-FFF2-40B4-BE49-F238E27FC236}">
                <a16:creationId xmlns:a16="http://schemas.microsoft.com/office/drawing/2014/main" id="{4D52831E-84C2-854B-B524-7EA4E96A5216}"/>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750673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39C2B8-18BC-8845-91F0-D6B0B6822F3A}"/>
              </a:ext>
            </a:extLst>
          </p:cNvPr>
          <p:cNvSpPr>
            <a:spLocks noGrp="1"/>
          </p:cNvSpPr>
          <p:nvPr>
            <p:ph type="title"/>
          </p:nvPr>
        </p:nvSpPr>
        <p:spPr/>
        <p:txBody>
          <a:bodyPr/>
          <a:lstStyle/>
          <a:p>
            <a:r>
              <a:rPr kumimoji="1" lang="ja-JP" altLang="en-US"/>
              <a:t>手順</a:t>
            </a:r>
          </a:p>
        </p:txBody>
      </p:sp>
      <p:sp>
        <p:nvSpPr>
          <p:cNvPr id="3" name="コンテンツ プレースホルダー 2">
            <a:extLst>
              <a:ext uri="{FF2B5EF4-FFF2-40B4-BE49-F238E27FC236}">
                <a16:creationId xmlns:a16="http://schemas.microsoft.com/office/drawing/2014/main" id="{58CCE9B5-DDBC-BD41-85C3-B4E77867B226}"/>
              </a:ext>
            </a:extLst>
          </p:cNvPr>
          <p:cNvSpPr>
            <a:spLocks noGrp="1"/>
          </p:cNvSpPr>
          <p:nvPr>
            <p:ph idx="1"/>
          </p:nvPr>
        </p:nvSpPr>
        <p:spPr/>
        <p:txBody>
          <a:bodyPr/>
          <a:lstStyle/>
          <a:p>
            <a:endParaRPr kumimoji="1" lang="en-US" altLang="ja-JP" dirty="0"/>
          </a:p>
          <a:p>
            <a:pPr marL="514350" indent="-514350">
              <a:buFont typeface="+mj-lt"/>
              <a:buAutoNum type="arabicPeriod"/>
            </a:pPr>
            <a:endParaRPr lang="en-US" altLang="ja-JP" dirty="0"/>
          </a:p>
        </p:txBody>
      </p:sp>
      <p:sp>
        <p:nvSpPr>
          <p:cNvPr id="4" name="正方形/長方形 3">
            <a:extLst>
              <a:ext uri="{FF2B5EF4-FFF2-40B4-BE49-F238E27FC236}">
                <a16:creationId xmlns:a16="http://schemas.microsoft.com/office/drawing/2014/main" id="{7D73AF81-F163-624F-A09A-5BACDF8678B3}"/>
              </a:ext>
            </a:extLst>
          </p:cNvPr>
          <p:cNvSpPr/>
          <p:nvPr/>
        </p:nvSpPr>
        <p:spPr>
          <a:xfrm>
            <a:off x="1553259" y="3547252"/>
            <a:ext cx="1782305" cy="111587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a:t>パラメータ</a:t>
            </a:r>
            <a:endParaRPr kumimoji="1" lang="en-US" altLang="ja-JP" dirty="0"/>
          </a:p>
        </p:txBody>
      </p:sp>
      <p:sp>
        <p:nvSpPr>
          <p:cNvPr id="5" name="右矢印 4">
            <a:extLst>
              <a:ext uri="{FF2B5EF4-FFF2-40B4-BE49-F238E27FC236}">
                <a16:creationId xmlns:a16="http://schemas.microsoft.com/office/drawing/2014/main" id="{522BF21F-569C-A34A-85C6-DD0BD96A75AB}"/>
              </a:ext>
            </a:extLst>
          </p:cNvPr>
          <p:cNvSpPr/>
          <p:nvPr/>
        </p:nvSpPr>
        <p:spPr>
          <a:xfrm rot="20228602">
            <a:off x="3791479" y="2888574"/>
            <a:ext cx="1100379" cy="7594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生成</a:t>
            </a:r>
            <a:endParaRPr kumimoji="1" lang="ja-JP" altLang="en-US"/>
          </a:p>
        </p:txBody>
      </p:sp>
      <p:sp>
        <p:nvSpPr>
          <p:cNvPr id="6" name="正方形/長方形 5">
            <a:extLst>
              <a:ext uri="{FF2B5EF4-FFF2-40B4-BE49-F238E27FC236}">
                <a16:creationId xmlns:a16="http://schemas.microsoft.com/office/drawing/2014/main" id="{02E0CAC5-D3A9-7E47-BEB5-36E71E3FAF58}"/>
              </a:ext>
            </a:extLst>
          </p:cNvPr>
          <p:cNvSpPr/>
          <p:nvPr/>
        </p:nvSpPr>
        <p:spPr>
          <a:xfrm>
            <a:off x="5353696" y="2179446"/>
            <a:ext cx="1484608" cy="11158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データ</a:t>
            </a:r>
          </a:p>
        </p:txBody>
      </p:sp>
      <p:sp>
        <p:nvSpPr>
          <p:cNvPr id="7" name="右矢印 6">
            <a:extLst>
              <a:ext uri="{FF2B5EF4-FFF2-40B4-BE49-F238E27FC236}">
                <a16:creationId xmlns:a16="http://schemas.microsoft.com/office/drawing/2014/main" id="{54AF5B1E-2E1C-674B-88DE-091DDF7FB0CF}"/>
              </a:ext>
            </a:extLst>
          </p:cNvPr>
          <p:cNvSpPr/>
          <p:nvPr/>
        </p:nvSpPr>
        <p:spPr>
          <a:xfrm rot="1541347">
            <a:off x="7275041" y="2916981"/>
            <a:ext cx="1152038" cy="756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推定</a:t>
            </a:r>
          </a:p>
        </p:txBody>
      </p:sp>
      <p:sp>
        <p:nvSpPr>
          <p:cNvPr id="8" name="正方形/長方形 7">
            <a:extLst>
              <a:ext uri="{FF2B5EF4-FFF2-40B4-BE49-F238E27FC236}">
                <a16:creationId xmlns:a16="http://schemas.microsoft.com/office/drawing/2014/main" id="{1B5369BA-BC22-EA44-932A-B32A7D50DB67}"/>
              </a:ext>
            </a:extLst>
          </p:cNvPr>
          <p:cNvSpPr/>
          <p:nvPr/>
        </p:nvSpPr>
        <p:spPr>
          <a:xfrm>
            <a:off x="8770304" y="3547252"/>
            <a:ext cx="1782305" cy="11158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パラメータ</a:t>
            </a:r>
          </a:p>
        </p:txBody>
      </p:sp>
      <p:sp>
        <p:nvSpPr>
          <p:cNvPr id="17" name="左右矢印 16">
            <a:extLst>
              <a:ext uri="{FF2B5EF4-FFF2-40B4-BE49-F238E27FC236}">
                <a16:creationId xmlns:a16="http://schemas.microsoft.com/office/drawing/2014/main" id="{6278A0E7-89E1-754B-986F-4668FFB4A211}"/>
              </a:ext>
            </a:extLst>
          </p:cNvPr>
          <p:cNvSpPr/>
          <p:nvPr/>
        </p:nvSpPr>
        <p:spPr>
          <a:xfrm>
            <a:off x="3818891" y="4135588"/>
            <a:ext cx="4554218" cy="557939"/>
          </a:xfrm>
          <a:prstGeom prst="leftRightArrow">
            <a:avLst/>
          </a:prstGeom>
          <a:solidFill>
            <a:schemeClr val="accent2">
              <a:lumMod val="60000"/>
              <a:lumOff val="40000"/>
            </a:schemeClr>
          </a:solidFill>
          <a:ln>
            <a:prstDash val="sysDash"/>
            <a:extLst>
              <a:ext uri="{C807C97D-BFC1-408E-A445-0C87EB9F89A2}">
                <ask:lineSketchStyleProps xmlns:ask="http://schemas.microsoft.com/office/drawing/2018/sketchyshapes">
                  <ask:type>
                    <ask:lineSketchNone/>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a:t>比較</a:t>
            </a:r>
          </a:p>
        </p:txBody>
      </p:sp>
      <p:sp>
        <p:nvSpPr>
          <p:cNvPr id="18" name="スマイル 17">
            <a:extLst>
              <a:ext uri="{FF2B5EF4-FFF2-40B4-BE49-F238E27FC236}">
                <a16:creationId xmlns:a16="http://schemas.microsoft.com/office/drawing/2014/main" id="{CEC9F31A-7F27-F14F-AEE7-9BE8EB66F046}"/>
              </a:ext>
            </a:extLst>
          </p:cNvPr>
          <p:cNvSpPr/>
          <p:nvPr/>
        </p:nvSpPr>
        <p:spPr>
          <a:xfrm>
            <a:off x="1987212" y="1510331"/>
            <a:ext cx="790414" cy="774916"/>
          </a:xfrm>
          <a:prstGeom prst="smileyFac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0" name="下矢印 19">
            <a:extLst>
              <a:ext uri="{FF2B5EF4-FFF2-40B4-BE49-F238E27FC236}">
                <a16:creationId xmlns:a16="http://schemas.microsoft.com/office/drawing/2014/main" id="{CBF7488D-7F78-D84E-AF83-7F7BC90FD965}"/>
              </a:ext>
            </a:extLst>
          </p:cNvPr>
          <p:cNvSpPr/>
          <p:nvPr/>
        </p:nvSpPr>
        <p:spPr>
          <a:xfrm>
            <a:off x="1987212" y="2502114"/>
            <a:ext cx="836908" cy="8773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a:t>作成</a:t>
            </a:r>
          </a:p>
        </p:txBody>
      </p:sp>
      <p:sp>
        <p:nvSpPr>
          <p:cNvPr id="21" name="正方形/長方形 20">
            <a:extLst>
              <a:ext uri="{FF2B5EF4-FFF2-40B4-BE49-F238E27FC236}">
                <a16:creationId xmlns:a16="http://schemas.microsoft.com/office/drawing/2014/main" id="{946A5C80-F7C4-CC46-A0D8-B0256297E937}"/>
              </a:ext>
            </a:extLst>
          </p:cNvPr>
          <p:cNvSpPr/>
          <p:nvPr/>
        </p:nvSpPr>
        <p:spPr>
          <a:xfrm>
            <a:off x="4812467" y="4764170"/>
            <a:ext cx="1082457" cy="46611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a:t>RMSE</a:t>
            </a:r>
            <a:endParaRPr kumimoji="1" lang="ja-JP" altLang="en-US"/>
          </a:p>
        </p:txBody>
      </p:sp>
      <p:sp>
        <p:nvSpPr>
          <p:cNvPr id="22" name="正方形/長方形 21">
            <a:extLst>
              <a:ext uri="{FF2B5EF4-FFF2-40B4-BE49-F238E27FC236}">
                <a16:creationId xmlns:a16="http://schemas.microsoft.com/office/drawing/2014/main" id="{19BF87E7-6579-9345-B307-52D0413D8092}"/>
              </a:ext>
            </a:extLst>
          </p:cNvPr>
          <p:cNvSpPr/>
          <p:nvPr/>
        </p:nvSpPr>
        <p:spPr>
          <a:xfrm>
            <a:off x="6210946" y="4760983"/>
            <a:ext cx="1082457" cy="46611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a:t>BIAS</a:t>
            </a:r>
            <a:endParaRPr kumimoji="1" lang="ja-JP" altLang="en-US"/>
          </a:p>
        </p:txBody>
      </p:sp>
      <p:sp>
        <p:nvSpPr>
          <p:cNvPr id="15" name="正方形/長方形 14">
            <a:extLst>
              <a:ext uri="{FF2B5EF4-FFF2-40B4-BE49-F238E27FC236}">
                <a16:creationId xmlns:a16="http://schemas.microsoft.com/office/drawing/2014/main" id="{995FCF62-F9B3-C646-A6D5-637623EFD8B3}"/>
              </a:ext>
            </a:extLst>
          </p:cNvPr>
          <p:cNvSpPr/>
          <p:nvPr/>
        </p:nvSpPr>
        <p:spPr>
          <a:xfrm>
            <a:off x="7423244" y="1941262"/>
            <a:ext cx="2423167" cy="744346"/>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t>MCMC(</a:t>
            </a:r>
            <a:r>
              <a:rPr kumimoji="1" lang="ja-JP" altLang="en-US"/>
              <a:t>マルコフ連鎖モンテカルロ法</a:t>
            </a:r>
            <a:r>
              <a:rPr kumimoji="1" lang="en-US" altLang="ja-JP" dirty="0"/>
              <a:t>)</a:t>
            </a:r>
            <a:endParaRPr kumimoji="1" lang="ja-JP" altLang="en-US"/>
          </a:p>
        </p:txBody>
      </p:sp>
      <p:cxnSp>
        <p:nvCxnSpPr>
          <p:cNvPr id="11" name="直線コネクタ 10">
            <a:extLst>
              <a:ext uri="{FF2B5EF4-FFF2-40B4-BE49-F238E27FC236}">
                <a16:creationId xmlns:a16="http://schemas.microsoft.com/office/drawing/2014/main" id="{8EEF9DA6-CF3B-B34D-92A7-DBAB9E32A4DE}"/>
              </a:ext>
            </a:extLst>
          </p:cNvPr>
          <p:cNvCxnSpPr>
            <a:stCxn id="15" idx="2"/>
          </p:cNvCxnSpPr>
          <p:nvPr/>
        </p:nvCxnSpPr>
        <p:spPr>
          <a:xfrm flipH="1">
            <a:off x="8032625" y="2685608"/>
            <a:ext cx="602203" cy="12160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F359077A-5796-DD44-8D23-7BA95B0FFE89}"/>
              </a:ext>
            </a:extLst>
          </p:cNvPr>
          <p:cNvSpPr txBox="1"/>
          <p:nvPr/>
        </p:nvSpPr>
        <p:spPr>
          <a:xfrm>
            <a:off x="932584" y="5280337"/>
            <a:ext cx="7440525" cy="1200329"/>
          </a:xfrm>
          <a:prstGeom prst="rect">
            <a:avLst/>
          </a:prstGeom>
          <a:noFill/>
        </p:spPr>
        <p:txBody>
          <a:bodyPr wrap="square" rtlCol="0">
            <a:spAutoFit/>
          </a:bodyPr>
          <a:lstStyle/>
          <a:p>
            <a:r>
              <a:rPr kumimoji="1" lang="ja-JP" altLang="en-US" sz="2400">
                <a:latin typeface="+mn-ea"/>
              </a:rPr>
              <a:t>学習者数</a:t>
            </a:r>
            <a:r>
              <a:rPr kumimoji="1" lang="en-US" altLang="ja-JP" sz="2400" dirty="0">
                <a:latin typeface="+mn-ea"/>
              </a:rPr>
              <a:t>  </a:t>
            </a:r>
            <a:r>
              <a:rPr kumimoji="1" lang="en" altLang="ja-JP" sz="2400" b="1" dirty="0">
                <a:latin typeface="+mn-ea"/>
              </a:rPr>
              <a:t>60</a:t>
            </a:r>
            <a:r>
              <a:rPr kumimoji="1" lang="en-US" altLang="ja-JP" sz="2400" b="1" dirty="0">
                <a:latin typeface="+mn-ea"/>
              </a:rPr>
              <a:t>, </a:t>
            </a:r>
            <a:r>
              <a:rPr kumimoji="1" lang="en" altLang="ja-JP" sz="2400" b="1" dirty="0">
                <a:latin typeface="+mn-ea"/>
              </a:rPr>
              <a:t>90, 120</a:t>
            </a:r>
          </a:p>
          <a:p>
            <a:r>
              <a:rPr kumimoji="1" lang="ja-JP" altLang="en-US" sz="2400">
                <a:latin typeface="+mn-ea"/>
              </a:rPr>
              <a:t>評価者数</a:t>
            </a:r>
            <a:r>
              <a:rPr kumimoji="1" lang="en-US" altLang="ja-JP" sz="2400" dirty="0">
                <a:latin typeface="+mn-ea"/>
              </a:rPr>
              <a:t>  </a:t>
            </a:r>
            <a:r>
              <a:rPr kumimoji="1" lang="en-US" altLang="ja-JP" sz="2400" b="1" dirty="0">
                <a:latin typeface="+mn-ea"/>
              </a:rPr>
              <a:t>1</a:t>
            </a:r>
            <a:r>
              <a:rPr kumimoji="1" lang="en" altLang="ja-JP" sz="2400" b="1" dirty="0">
                <a:latin typeface="+mn-ea"/>
              </a:rPr>
              <a:t>0</a:t>
            </a:r>
            <a:r>
              <a:rPr kumimoji="1" lang="en-US" altLang="ja-JP" sz="2400" b="1" dirty="0">
                <a:latin typeface="+mn-ea"/>
              </a:rPr>
              <a:t>, </a:t>
            </a:r>
            <a:r>
              <a:rPr kumimoji="1" lang="en" altLang="ja-JP" sz="2400" b="1" dirty="0">
                <a:latin typeface="+mn-ea"/>
              </a:rPr>
              <a:t>15</a:t>
            </a:r>
          </a:p>
          <a:p>
            <a:r>
              <a:rPr kumimoji="1" lang="ja-JP" altLang="en-US" sz="2400">
                <a:latin typeface="+mn-ea"/>
              </a:rPr>
              <a:t>時間区分数</a:t>
            </a:r>
            <a:r>
              <a:rPr kumimoji="1" lang="en-US" altLang="ja-JP" sz="2400" dirty="0">
                <a:latin typeface="+mn-ea"/>
              </a:rPr>
              <a:t>  </a:t>
            </a:r>
            <a:r>
              <a:rPr kumimoji="1" lang="en" altLang="ja-JP" sz="2400" b="1" dirty="0">
                <a:latin typeface="+mn-ea"/>
              </a:rPr>
              <a:t>3</a:t>
            </a:r>
            <a:r>
              <a:rPr kumimoji="1" lang="en-US" altLang="ja-JP" sz="2400" b="1" dirty="0">
                <a:latin typeface="+mn-ea"/>
              </a:rPr>
              <a:t>, </a:t>
            </a:r>
            <a:r>
              <a:rPr kumimoji="1" lang="en" altLang="ja-JP" sz="2400" b="1" dirty="0">
                <a:latin typeface="+mn-ea"/>
              </a:rPr>
              <a:t>5</a:t>
            </a:r>
            <a:r>
              <a:rPr kumimoji="1" lang="en-US" altLang="ja-JP" sz="2400" b="1" dirty="0">
                <a:latin typeface="+mn-ea"/>
              </a:rPr>
              <a:t>, </a:t>
            </a:r>
            <a:r>
              <a:rPr kumimoji="1" lang="en" altLang="ja-JP" sz="2400" b="1" dirty="0">
                <a:latin typeface="+mn-ea"/>
              </a:rPr>
              <a:t>10</a:t>
            </a:r>
            <a:r>
              <a:rPr kumimoji="1" lang="ja-JP" altLang="en-US" sz="2400">
                <a:latin typeface="+mn-ea"/>
              </a:rPr>
              <a:t>の場合において実験を行う</a:t>
            </a:r>
          </a:p>
        </p:txBody>
      </p:sp>
    </p:spTree>
    <p:extLst>
      <p:ext uri="{BB962C8B-B14F-4D97-AF65-F5344CB8AC3E}">
        <p14:creationId xmlns:p14="http://schemas.microsoft.com/office/powerpoint/2010/main" val="724024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8E8149-A637-5D45-98B6-2D89F749642D}"/>
              </a:ext>
            </a:extLst>
          </p:cNvPr>
          <p:cNvSpPr>
            <a:spLocks noGrp="1"/>
          </p:cNvSpPr>
          <p:nvPr>
            <p:ph type="title"/>
          </p:nvPr>
        </p:nvSpPr>
        <p:spPr/>
        <p:txBody>
          <a:bodyPr>
            <a:normAutofit/>
          </a:bodyPr>
          <a:lstStyle/>
          <a:p>
            <a:pPr lvl="0">
              <a:lnSpc>
                <a:spcPct val="100000"/>
              </a:lnSpc>
              <a:spcBef>
                <a:spcPts val="0"/>
              </a:spcBef>
              <a:defRPr/>
            </a:pPr>
            <a:r>
              <a:rPr lang="en-US" altLang="ja-JP" dirty="0"/>
              <a:t>MCMC</a:t>
            </a:r>
            <a:r>
              <a:rPr lang="ja-JP" altLang="en-US"/>
              <a:t>によるパラメータ推定精度評価</a:t>
            </a:r>
          </a:p>
        </p:txBody>
      </p:sp>
      <p:sp>
        <p:nvSpPr>
          <p:cNvPr id="3" name="コンテンツ プレースホルダー 2">
            <a:extLst>
              <a:ext uri="{FF2B5EF4-FFF2-40B4-BE49-F238E27FC236}">
                <a16:creationId xmlns:a16="http://schemas.microsoft.com/office/drawing/2014/main" id="{9076A6C3-D0C6-434F-B90D-A5726F61C458}"/>
              </a:ext>
            </a:extLst>
          </p:cNvPr>
          <p:cNvSpPr>
            <a:spLocks noGrp="1"/>
          </p:cNvSpPr>
          <p:nvPr>
            <p:ph idx="1"/>
          </p:nvPr>
        </p:nvSpPr>
        <p:spPr/>
        <p:txBody>
          <a:bodyPr>
            <a:normAutofit fontScale="92500" lnSpcReduction="10000"/>
          </a:bodyPr>
          <a:lstStyle/>
          <a:p>
            <a:pPr marL="0" indent="0">
              <a:buNone/>
            </a:pP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latin typeface="+mn-ea"/>
            </a:endParaRPr>
          </a:p>
          <a:p>
            <a:endParaRPr lang="en-US" altLang="ja-JP" dirty="0">
              <a:latin typeface="+mn-ea"/>
            </a:endParaRPr>
          </a:p>
          <a:p>
            <a:r>
              <a:rPr kumimoji="1" lang="en-US" altLang="ja-JP" dirty="0">
                <a:latin typeface="+mn-ea"/>
              </a:rPr>
              <a:t>RMSE,BIAS</a:t>
            </a:r>
            <a:r>
              <a:rPr kumimoji="1" lang="ja-JP" altLang="en-US">
                <a:latin typeface="+mn-ea"/>
              </a:rPr>
              <a:t>共に小さい→大幅な偏りや誤差がなくパラメータを推定できている</a:t>
            </a:r>
          </a:p>
        </p:txBody>
      </p:sp>
      <mc:AlternateContent xmlns:mc="http://schemas.openxmlformats.org/markup-compatibility/2006">
        <mc:Choice xmlns:a14="http://schemas.microsoft.com/office/drawing/2010/main" Requires="a14">
          <p:graphicFrame>
            <p:nvGraphicFramePr>
              <p:cNvPr id="4" name="表 3">
                <a:extLst>
                  <a:ext uri="{FF2B5EF4-FFF2-40B4-BE49-F238E27FC236}">
                    <a16:creationId xmlns:a16="http://schemas.microsoft.com/office/drawing/2014/main" id="{4565853F-52D3-0747-A893-4681815CE3C3}"/>
                  </a:ext>
                </a:extLst>
              </p:cNvPr>
              <p:cNvGraphicFramePr>
                <a:graphicFrameLocks noGrp="1"/>
              </p:cNvGraphicFramePr>
              <p:nvPr>
                <p:extLst>
                  <p:ext uri="{D42A27DB-BD31-4B8C-83A1-F6EECF244321}">
                    <p14:modId xmlns:p14="http://schemas.microsoft.com/office/powerpoint/2010/main" val="2311121390"/>
                  </p:ext>
                </p:extLst>
              </p:nvPr>
            </p:nvGraphicFramePr>
            <p:xfrm>
              <a:off x="838200" y="1825625"/>
              <a:ext cx="8578251" cy="3377197"/>
            </p:xfrm>
            <a:graphic>
              <a:graphicData uri="http://schemas.openxmlformats.org/drawingml/2006/table">
                <a:tbl>
                  <a:tblPr firstRow="1" bandRow="1">
                    <a:tableStyleId>{5C22544A-7EE6-4342-B048-85BDC9FD1C3A}</a:tableStyleId>
                  </a:tblPr>
                  <a:tblGrid>
                    <a:gridCol w="779841">
                      <a:extLst>
                        <a:ext uri="{9D8B030D-6E8A-4147-A177-3AD203B41FA5}">
                          <a16:colId xmlns:a16="http://schemas.microsoft.com/office/drawing/2014/main" val="3204386090"/>
                        </a:ext>
                      </a:extLst>
                    </a:gridCol>
                    <a:gridCol w="779841">
                      <a:extLst>
                        <a:ext uri="{9D8B030D-6E8A-4147-A177-3AD203B41FA5}">
                          <a16:colId xmlns:a16="http://schemas.microsoft.com/office/drawing/2014/main" val="2981698740"/>
                        </a:ext>
                      </a:extLst>
                    </a:gridCol>
                    <a:gridCol w="779841">
                      <a:extLst>
                        <a:ext uri="{9D8B030D-6E8A-4147-A177-3AD203B41FA5}">
                          <a16:colId xmlns:a16="http://schemas.microsoft.com/office/drawing/2014/main" val="1981297553"/>
                        </a:ext>
                      </a:extLst>
                    </a:gridCol>
                    <a:gridCol w="779841">
                      <a:extLst>
                        <a:ext uri="{9D8B030D-6E8A-4147-A177-3AD203B41FA5}">
                          <a16:colId xmlns:a16="http://schemas.microsoft.com/office/drawing/2014/main" val="1595343000"/>
                        </a:ext>
                      </a:extLst>
                    </a:gridCol>
                    <a:gridCol w="779841">
                      <a:extLst>
                        <a:ext uri="{9D8B030D-6E8A-4147-A177-3AD203B41FA5}">
                          <a16:colId xmlns:a16="http://schemas.microsoft.com/office/drawing/2014/main" val="637531718"/>
                        </a:ext>
                      </a:extLst>
                    </a:gridCol>
                    <a:gridCol w="779841">
                      <a:extLst>
                        <a:ext uri="{9D8B030D-6E8A-4147-A177-3AD203B41FA5}">
                          <a16:colId xmlns:a16="http://schemas.microsoft.com/office/drawing/2014/main" val="1272963253"/>
                        </a:ext>
                      </a:extLst>
                    </a:gridCol>
                    <a:gridCol w="779841">
                      <a:extLst>
                        <a:ext uri="{9D8B030D-6E8A-4147-A177-3AD203B41FA5}">
                          <a16:colId xmlns:a16="http://schemas.microsoft.com/office/drawing/2014/main" val="3903877148"/>
                        </a:ext>
                      </a:extLst>
                    </a:gridCol>
                    <a:gridCol w="779841">
                      <a:extLst>
                        <a:ext uri="{9D8B030D-6E8A-4147-A177-3AD203B41FA5}">
                          <a16:colId xmlns:a16="http://schemas.microsoft.com/office/drawing/2014/main" val="785939917"/>
                        </a:ext>
                      </a:extLst>
                    </a:gridCol>
                    <a:gridCol w="779841">
                      <a:extLst>
                        <a:ext uri="{9D8B030D-6E8A-4147-A177-3AD203B41FA5}">
                          <a16:colId xmlns:a16="http://schemas.microsoft.com/office/drawing/2014/main" val="3935856140"/>
                        </a:ext>
                      </a:extLst>
                    </a:gridCol>
                    <a:gridCol w="779841">
                      <a:extLst>
                        <a:ext uri="{9D8B030D-6E8A-4147-A177-3AD203B41FA5}">
                          <a16:colId xmlns:a16="http://schemas.microsoft.com/office/drawing/2014/main" val="745320194"/>
                        </a:ext>
                      </a:extLst>
                    </a:gridCol>
                    <a:gridCol w="779841">
                      <a:extLst>
                        <a:ext uri="{9D8B030D-6E8A-4147-A177-3AD203B41FA5}">
                          <a16:colId xmlns:a16="http://schemas.microsoft.com/office/drawing/2014/main" val="1947183075"/>
                        </a:ext>
                      </a:extLst>
                    </a:gridCol>
                  </a:tblGrid>
                  <a:tr h="236401">
                    <a:tc>
                      <a:txBody>
                        <a:bodyPr/>
                        <a:lstStyle/>
                        <a:p>
                          <a:pPr algn="r" fontAlgn="ct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r" fontAlgn="ctr"/>
                          <a:endParaRPr lang="en-US" altLang="ja-JP" sz="1200" b="0"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r" fontAlgn="ctr"/>
                          <a:endParaRPr lang="en-US" altLang="ja-JP" sz="1200" b="0"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gridSpan="4">
                      <a:txBody>
                        <a:bodyPr/>
                        <a:lstStyle/>
                        <a:p>
                          <a:pPr algn="ctr" fontAlgn="ctr"/>
                          <a:r>
                            <a:rPr lang="en" sz="1600" b="1" u="none" strike="noStrike" dirty="0">
                              <a:solidFill>
                                <a:schemeClr val="bg1"/>
                              </a:solidFill>
                              <a:effectLst/>
                            </a:rPr>
                            <a:t>RMSE</a:t>
                          </a:r>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gridSpan="4">
                      <a:txBody>
                        <a:bodyPr/>
                        <a:lstStyle/>
                        <a:p>
                          <a:pPr algn="ctr" fontAlgn="ctr"/>
                          <a:r>
                            <a:rPr lang="en" sz="1600" b="1" u="none" strike="noStrike" dirty="0">
                              <a:solidFill>
                                <a:schemeClr val="bg1"/>
                              </a:solidFill>
                              <a:effectLst/>
                            </a:rPr>
                            <a:t>BIAS</a:t>
                          </a:r>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extLst>
                      <a:ext uri="{0D108BD9-81ED-4DB2-BD59-A6C34878D82A}">
                        <a16:rowId xmlns:a16="http://schemas.microsoft.com/office/drawing/2014/main" val="3035787048"/>
                      </a:ext>
                    </a:extLst>
                  </a:tr>
                  <a:tr h="287020">
                    <a:tc>
                      <a:txBody>
                        <a:bodyPr/>
                        <a:lstStyle/>
                        <a:p>
                          <a:pPr algn="ctr" fontAlgn="ctr"/>
                          <a:r>
                            <a:rPr lang="ja-JP" altLang="en-US" sz="1200" b="1" u="none" strike="noStrike">
                              <a:solidFill>
                                <a:schemeClr val="bg1"/>
                              </a:solidFill>
                              <a:effectLst/>
                            </a:rPr>
                            <a:t>評価者数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ctr" fontAlgn="ctr"/>
                          <a:r>
                            <a:rPr lang="ja-JP" altLang="en-US" sz="1200" b="1" u="none" strike="noStrike">
                              <a:solidFill>
                                <a:schemeClr val="bg1"/>
                              </a:solidFill>
                              <a:effectLst/>
                            </a:rPr>
                            <a:t>受検者数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ctr" fontAlgn="ctr"/>
                          <a:r>
                            <a:rPr lang="ja-JP" altLang="en-US" sz="1200" b="1" u="none" strike="noStrike">
                              <a:solidFill>
                                <a:schemeClr val="bg1"/>
                              </a:solidFill>
                              <a:effectLst/>
                            </a:rPr>
                            <a:t>時間区分数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r>
                                  <a:rPr lang="en" sz="1600" b="1" u="none" strike="noStrike" smtClean="0">
                                    <a:solidFill>
                                      <a:schemeClr val="bg1"/>
                                    </a:solidFill>
                                    <a:effectLst/>
                                    <a:latin typeface="Cambria Math" panose="02040503050406030204" pitchFamily="18" charset="0"/>
                                  </a:rPr>
                                  <m:t>𝜽</m:t>
                                </m:r>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sz="1600" b="1" i="1" u="none" strike="noStrike" smtClean="0">
                                        <a:solidFill>
                                          <a:schemeClr val="bg1"/>
                                        </a:solidFill>
                                        <a:effectLst/>
                                        <a:latin typeface="Cambria Math" panose="02040503050406030204" pitchFamily="18" charset="0"/>
                                      </a:rPr>
                                    </m:ctrlPr>
                                  </m:sSubPr>
                                  <m:e>
                                    <m:r>
                                      <a:rPr lang="en" sz="1600" b="1" u="none" strike="noStrike" smtClean="0">
                                        <a:solidFill>
                                          <a:schemeClr val="bg1"/>
                                        </a:solidFill>
                                        <a:effectLst/>
                                        <a:latin typeface="Cambria Math" panose="02040503050406030204" pitchFamily="18" charset="0"/>
                                      </a:rPr>
                                      <m:t>𝜶</m:t>
                                    </m:r>
                                  </m:e>
                                  <m:sub>
                                    <m:r>
                                      <a:rPr lang="en-US" sz="1600" b="1" u="none" strike="noStrike" smtClean="0">
                                        <a:solidFill>
                                          <a:schemeClr val="bg1"/>
                                        </a:solidFill>
                                        <a:effectLst/>
                                        <a:latin typeface="Cambria Math" panose="02040503050406030204" pitchFamily="18" charset="0"/>
                                      </a:rPr>
                                      <m:t>𝒓</m:t>
                                    </m:r>
                                  </m:sub>
                                </m:sSub>
                              </m:oMath>
                            </m:oMathPara>
                          </a14:m>
                          <a:endParaRPr lang="en-US" sz="1600" b="1" i="0" u="none" strike="noStrike" dirty="0">
                            <a:solidFill>
                              <a:schemeClr val="bg1"/>
                            </a:solidFill>
                            <a:effectLst/>
                            <a:latin typeface="Hiragino Kaku Gothic ProN" panose="020B0300000000000000" pitchFamily="34" charset="-128"/>
                            <a:ea typeface="Cambria Math" panose="02040503050406030204" pitchFamily="18" charset="0"/>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sz="1600" b="1" i="1" u="none" strike="noStrike" smtClean="0">
                                        <a:solidFill>
                                          <a:schemeClr val="bg1"/>
                                        </a:solidFill>
                                        <a:effectLst/>
                                        <a:latin typeface="Cambria Math" panose="02040503050406030204" pitchFamily="18" charset="0"/>
                                      </a:rPr>
                                    </m:ctrlPr>
                                  </m:sSubPr>
                                  <m:e>
                                    <m:r>
                                      <a:rPr lang="en" sz="1600" b="1" u="none" strike="noStrike" smtClean="0">
                                        <a:solidFill>
                                          <a:schemeClr val="bg1"/>
                                        </a:solidFill>
                                        <a:effectLst/>
                                        <a:latin typeface="Cambria Math" panose="02040503050406030204" pitchFamily="18" charset="0"/>
                                      </a:rPr>
                                      <m:t>𝜷</m:t>
                                    </m:r>
                                  </m:e>
                                  <m:sub>
                                    <m:r>
                                      <a:rPr lang="en-US" sz="1600" b="1" u="none" strike="noStrike" smtClean="0">
                                        <a:solidFill>
                                          <a:schemeClr val="bg1"/>
                                        </a:solidFill>
                                        <a:effectLst/>
                                        <a:latin typeface="Cambria Math" panose="02040503050406030204" pitchFamily="18" charset="0"/>
                                      </a:rPr>
                                      <m:t>𝒓𝒕</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sz="1600" b="1" i="1" u="none" strike="noStrike" smtClean="0">
                                        <a:solidFill>
                                          <a:schemeClr val="bg1"/>
                                        </a:solidFill>
                                        <a:effectLst/>
                                        <a:latin typeface="Cambria Math" panose="02040503050406030204" pitchFamily="18" charset="0"/>
                                      </a:rPr>
                                    </m:ctrlPr>
                                  </m:sSubPr>
                                  <m:e>
                                    <m:r>
                                      <a:rPr lang="en-US" sz="1600" b="1" u="none" strike="noStrike" smtClean="0">
                                        <a:solidFill>
                                          <a:schemeClr val="bg1"/>
                                        </a:solidFill>
                                        <a:effectLst/>
                                        <a:latin typeface="Cambria Math" panose="02040503050406030204" pitchFamily="18" charset="0"/>
                                      </a:rPr>
                                      <m:t>𝒅</m:t>
                                    </m:r>
                                  </m:e>
                                  <m:sub>
                                    <m:r>
                                      <a:rPr lang="en-US" sz="1600" b="1" u="none" strike="noStrike" smtClean="0">
                                        <a:solidFill>
                                          <a:schemeClr val="bg1"/>
                                        </a:solidFill>
                                        <a:effectLst/>
                                        <a:latin typeface="Cambria Math" panose="02040503050406030204" pitchFamily="18" charset="0"/>
                                      </a:rPr>
                                      <m:t>𝒓𝒌</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 altLang="ja-JP" sz="1600" b="1" u="none" strike="noStrike" smtClean="0">
                                    <a:solidFill>
                                      <a:schemeClr val="bg1"/>
                                    </a:solidFill>
                                    <a:effectLst/>
                                    <a:latin typeface="Cambria Math" panose="02040503050406030204" pitchFamily="18" charset="0"/>
                                  </a:rPr>
                                  <m:t>𝜽</m:t>
                                </m:r>
                              </m:oMath>
                            </m:oMathPara>
                          </a14:m>
                          <a:endParaRPr lang="en" altLang="ja-JP"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altLang="ja-JP" sz="1600" b="1" i="1" u="none" strike="noStrike" smtClean="0">
                                        <a:solidFill>
                                          <a:schemeClr val="bg1"/>
                                        </a:solidFill>
                                        <a:effectLst/>
                                        <a:latin typeface="Cambria Math" panose="02040503050406030204" pitchFamily="18" charset="0"/>
                                      </a:rPr>
                                    </m:ctrlPr>
                                  </m:sSubPr>
                                  <m:e>
                                    <m:r>
                                      <a:rPr lang="en" altLang="ja-JP" sz="1600" b="1" u="none" strike="noStrike" smtClean="0">
                                        <a:solidFill>
                                          <a:schemeClr val="bg1"/>
                                        </a:solidFill>
                                        <a:effectLst/>
                                        <a:latin typeface="Cambria Math" panose="02040503050406030204" pitchFamily="18" charset="0"/>
                                      </a:rPr>
                                      <m:t>𝜶</m:t>
                                    </m:r>
                                  </m:e>
                                  <m:sub>
                                    <m:r>
                                      <a:rPr lang="en-US" altLang="ja-JP" sz="1600" b="1" u="none" strike="noStrike" smtClean="0">
                                        <a:solidFill>
                                          <a:schemeClr val="bg1"/>
                                        </a:solidFill>
                                        <a:effectLst/>
                                        <a:latin typeface="Cambria Math" panose="02040503050406030204" pitchFamily="18" charset="0"/>
                                      </a:rPr>
                                      <m:t>𝒓</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altLang="ja-JP" sz="1600" b="1" i="1" u="none" strike="noStrike" smtClean="0">
                                        <a:solidFill>
                                          <a:schemeClr val="bg1"/>
                                        </a:solidFill>
                                        <a:effectLst/>
                                        <a:latin typeface="Cambria Math" panose="02040503050406030204" pitchFamily="18" charset="0"/>
                                      </a:rPr>
                                    </m:ctrlPr>
                                  </m:sSubPr>
                                  <m:e>
                                    <m:r>
                                      <a:rPr lang="en" altLang="ja-JP" sz="1600" b="1" u="none" strike="noStrike" smtClean="0">
                                        <a:solidFill>
                                          <a:schemeClr val="bg1"/>
                                        </a:solidFill>
                                        <a:effectLst/>
                                        <a:latin typeface="Cambria Math" panose="02040503050406030204" pitchFamily="18" charset="0"/>
                                      </a:rPr>
                                      <m:t>𝜷</m:t>
                                    </m:r>
                                  </m:e>
                                  <m:sub>
                                    <m:r>
                                      <a:rPr lang="en-US" altLang="ja-JP" sz="1600" b="1" u="none" strike="noStrike" smtClean="0">
                                        <a:solidFill>
                                          <a:schemeClr val="bg1"/>
                                        </a:solidFill>
                                        <a:effectLst/>
                                        <a:latin typeface="Cambria Math" panose="02040503050406030204" pitchFamily="18" charset="0"/>
                                      </a:rPr>
                                      <m:t>𝒓𝒕</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altLang="ja-JP" sz="1600" b="1" i="1" u="none" strike="noStrike" smtClean="0">
                                        <a:solidFill>
                                          <a:schemeClr val="bg1"/>
                                        </a:solidFill>
                                        <a:effectLst/>
                                        <a:latin typeface="Cambria Math" panose="02040503050406030204" pitchFamily="18" charset="0"/>
                                      </a:rPr>
                                    </m:ctrlPr>
                                  </m:sSubPr>
                                  <m:e>
                                    <m:r>
                                      <a:rPr lang="en-US" altLang="ja-JP" sz="1600" b="1" u="none" strike="noStrike" smtClean="0">
                                        <a:solidFill>
                                          <a:schemeClr val="bg1"/>
                                        </a:solidFill>
                                        <a:effectLst/>
                                        <a:latin typeface="Cambria Math" panose="02040503050406030204" pitchFamily="18" charset="0"/>
                                      </a:rPr>
                                      <m:t>𝒅</m:t>
                                    </m:r>
                                  </m:e>
                                  <m:sub>
                                    <m:r>
                                      <a:rPr lang="en-US" altLang="ja-JP" sz="1600" b="1" u="none" strike="noStrike" smtClean="0">
                                        <a:solidFill>
                                          <a:schemeClr val="bg1"/>
                                        </a:solidFill>
                                        <a:effectLst/>
                                        <a:latin typeface="Cambria Math" panose="02040503050406030204" pitchFamily="18" charset="0"/>
                                      </a:rPr>
                                      <m:t>𝒓𝒌</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extLst>
                      <a:ext uri="{0D108BD9-81ED-4DB2-BD59-A6C34878D82A}">
                        <a16:rowId xmlns:a16="http://schemas.microsoft.com/office/drawing/2014/main" val="2076452243"/>
                      </a:ext>
                    </a:extLst>
                  </a:tr>
                  <a:tr h="236401">
                    <a:tc>
                      <a:txBody>
                        <a:bodyPr/>
                        <a:lstStyle/>
                        <a:p>
                          <a:pPr algn="ctr" fontAlgn="ctr"/>
                          <a:r>
                            <a:rPr lang="en-US" altLang="ja-JP" sz="1400" u="none" strike="noStrike" dirty="0">
                              <a:effectLst/>
                            </a:rPr>
                            <a:t>60</a:t>
                          </a: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0.28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0.34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2702179886"/>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67031100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657791272"/>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15</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3337601401"/>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5</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59689725"/>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0.27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0.31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73480488"/>
                      </a:ext>
                    </a:extLst>
                  </a:tr>
                  <a:tr h="236401">
                    <a:tc>
                      <a:txBody>
                        <a:bodyPr/>
                        <a:lstStyle/>
                        <a:p>
                          <a:pPr algn="ctr" fontAlgn="ctr"/>
                          <a:r>
                            <a:rPr lang="en-US" altLang="ja-JP" sz="1400" u="none" strike="noStrike" dirty="0">
                              <a:effectLst/>
                            </a:rPr>
                            <a:t>120</a:t>
                          </a: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946504093"/>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283157866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2762152946"/>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419187066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980860675"/>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0.30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163311665"/>
                      </a:ext>
                    </a:extLst>
                  </a:tr>
                </a:tbl>
              </a:graphicData>
            </a:graphic>
          </p:graphicFrame>
        </mc:Choice>
        <mc:Fallback>
          <p:graphicFrame>
            <p:nvGraphicFramePr>
              <p:cNvPr id="4" name="表 3">
                <a:extLst>
                  <a:ext uri="{FF2B5EF4-FFF2-40B4-BE49-F238E27FC236}">
                    <a16:creationId xmlns:a16="http://schemas.microsoft.com/office/drawing/2014/main" id="{4565853F-52D3-0747-A893-4681815CE3C3}"/>
                  </a:ext>
                </a:extLst>
              </p:cNvPr>
              <p:cNvGraphicFramePr>
                <a:graphicFrameLocks noGrp="1"/>
              </p:cNvGraphicFramePr>
              <p:nvPr>
                <p:extLst>
                  <p:ext uri="{D42A27DB-BD31-4B8C-83A1-F6EECF244321}">
                    <p14:modId xmlns:p14="http://schemas.microsoft.com/office/powerpoint/2010/main" val="2311121390"/>
                  </p:ext>
                </p:extLst>
              </p:nvPr>
            </p:nvGraphicFramePr>
            <p:xfrm>
              <a:off x="838200" y="1825625"/>
              <a:ext cx="8578251" cy="3377197"/>
            </p:xfrm>
            <a:graphic>
              <a:graphicData uri="http://schemas.openxmlformats.org/drawingml/2006/table">
                <a:tbl>
                  <a:tblPr firstRow="1" bandRow="1">
                    <a:tableStyleId>{5C22544A-7EE6-4342-B048-85BDC9FD1C3A}</a:tableStyleId>
                  </a:tblPr>
                  <a:tblGrid>
                    <a:gridCol w="779841">
                      <a:extLst>
                        <a:ext uri="{9D8B030D-6E8A-4147-A177-3AD203B41FA5}">
                          <a16:colId xmlns:a16="http://schemas.microsoft.com/office/drawing/2014/main" val="3204386090"/>
                        </a:ext>
                      </a:extLst>
                    </a:gridCol>
                    <a:gridCol w="779841">
                      <a:extLst>
                        <a:ext uri="{9D8B030D-6E8A-4147-A177-3AD203B41FA5}">
                          <a16:colId xmlns:a16="http://schemas.microsoft.com/office/drawing/2014/main" val="2981698740"/>
                        </a:ext>
                      </a:extLst>
                    </a:gridCol>
                    <a:gridCol w="779841">
                      <a:extLst>
                        <a:ext uri="{9D8B030D-6E8A-4147-A177-3AD203B41FA5}">
                          <a16:colId xmlns:a16="http://schemas.microsoft.com/office/drawing/2014/main" val="1981297553"/>
                        </a:ext>
                      </a:extLst>
                    </a:gridCol>
                    <a:gridCol w="779841">
                      <a:extLst>
                        <a:ext uri="{9D8B030D-6E8A-4147-A177-3AD203B41FA5}">
                          <a16:colId xmlns:a16="http://schemas.microsoft.com/office/drawing/2014/main" val="1595343000"/>
                        </a:ext>
                      </a:extLst>
                    </a:gridCol>
                    <a:gridCol w="779841">
                      <a:extLst>
                        <a:ext uri="{9D8B030D-6E8A-4147-A177-3AD203B41FA5}">
                          <a16:colId xmlns:a16="http://schemas.microsoft.com/office/drawing/2014/main" val="637531718"/>
                        </a:ext>
                      </a:extLst>
                    </a:gridCol>
                    <a:gridCol w="779841">
                      <a:extLst>
                        <a:ext uri="{9D8B030D-6E8A-4147-A177-3AD203B41FA5}">
                          <a16:colId xmlns:a16="http://schemas.microsoft.com/office/drawing/2014/main" val="1272963253"/>
                        </a:ext>
                      </a:extLst>
                    </a:gridCol>
                    <a:gridCol w="779841">
                      <a:extLst>
                        <a:ext uri="{9D8B030D-6E8A-4147-A177-3AD203B41FA5}">
                          <a16:colId xmlns:a16="http://schemas.microsoft.com/office/drawing/2014/main" val="3903877148"/>
                        </a:ext>
                      </a:extLst>
                    </a:gridCol>
                    <a:gridCol w="779841">
                      <a:extLst>
                        <a:ext uri="{9D8B030D-6E8A-4147-A177-3AD203B41FA5}">
                          <a16:colId xmlns:a16="http://schemas.microsoft.com/office/drawing/2014/main" val="785939917"/>
                        </a:ext>
                      </a:extLst>
                    </a:gridCol>
                    <a:gridCol w="779841">
                      <a:extLst>
                        <a:ext uri="{9D8B030D-6E8A-4147-A177-3AD203B41FA5}">
                          <a16:colId xmlns:a16="http://schemas.microsoft.com/office/drawing/2014/main" val="3935856140"/>
                        </a:ext>
                      </a:extLst>
                    </a:gridCol>
                    <a:gridCol w="779841">
                      <a:extLst>
                        <a:ext uri="{9D8B030D-6E8A-4147-A177-3AD203B41FA5}">
                          <a16:colId xmlns:a16="http://schemas.microsoft.com/office/drawing/2014/main" val="745320194"/>
                        </a:ext>
                      </a:extLst>
                    </a:gridCol>
                    <a:gridCol w="779841">
                      <a:extLst>
                        <a:ext uri="{9D8B030D-6E8A-4147-A177-3AD203B41FA5}">
                          <a16:colId xmlns:a16="http://schemas.microsoft.com/office/drawing/2014/main" val="1947183075"/>
                        </a:ext>
                      </a:extLst>
                    </a:gridCol>
                  </a:tblGrid>
                  <a:tr h="253365">
                    <a:tc>
                      <a:txBody>
                        <a:bodyPr/>
                        <a:lstStyle/>
                        <a:p>
                          <a:pPr algn="r" fontAlgn="ct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r" fontAlgn="ctr"/>
                          <a:endParaRPr lang="en-US" altLang="ja-JP" sz="1200" b="0"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r" fontAlgn="ctr"/>
                          <a:endParaRPr lang="en-US" altLang="ja-JP" sz="1200" b="0"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gridSpan="4">
                      <a:txBody>
                        <a:bodyPr/>
                        <a:lstStyle/>
                        <a:p>
                          <a:pPr algn="ctr" fontAlgn="ctr"/>
                          <a:r>
                            <a:rPr lang="en" sz="1600" b="1" u="none" strike="noStrike" dirty="0">
                              <a:solidFill>
                                <a:schemeClr val="bg1"/>
                              </a:solidFill>
                              <a:effectLst/>
                            </a:rPr>
                            <a:t>RMSE</a:t>
                          </a:r>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gridSpan="4">
                      <a:txBody>
                        <a:bodyPr/>
                        <a:lstStyle/>
                        <a:p>
                          <a:pPr algn="ctr" fontAlgn="ctr"/>
                          <a:r>
                            <a:rPr lang="en" sz="1600" b="1" u="none" strike="noStrike" dirty="0">
                              <a:solidFill>
                                <a:schemeClr val="bg1"/>
                              </a:solidFill>
                              <a:effectLst/>
                            </a:rPr>
                            <a:t>BIAS</a:t>
                          </a:r>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extLst>
                      <a:ext uri="{0D108BD9-81ED-4DB2-BD59-A6C34878D82A}">
                        <a16:rowId xmlns:a16="http://schemas.microsoft.com/office/drawing/2014/main" val="3035787048"/>
                      </a:ext>
                    </a:extLst>
                  </a:tr>
                  <a:tr h="287020">
                    <a:tc>
                      <a:txBody>
                        <a:bodyPr/>
                        <a:lstStyle/>
                        <a:p>
                          <a:pPr algn="ctr" fontAlgn="ctr"/>
                          <a:r>
                            <a:rPr lang="ja-JP" altLang="en-US" sz="1200" b="1" u="none" strike="noStrike">
                              <a:solidFill>
                                <a:schemeClr val="bg1"/>
                              </a:solidFill>
                              <a:effectLst/>
                            </a:rPr>
                            <a:t>評価者数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ctr" fontAlgn="ctr"/>
                          <a:r>
                            <a:rPr lang="ja-JP" altLang="en-US" sz="1200" b="1" u="none" strike="noStrike">
                              <a:solidFill>
                                <a:schemeClr val="bg1"/>
                              </a:solidFill>
                              <a:effectLst/>
                            </a:rPr>
                            <a:t>受検者数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ctr" fontAlgn="ctr"/>
                          <a:r>
                            <a:rPr lang="ja-JP" altLang="en-US" sz="1200" b="1" u="none" strike="noStrike">
                              <a:solidFill>
                                <a:schemeClr val="bg1"/>
                              </a:solidFill>
                              <a:effectLst/>
                            </a:rPr>
                            <a:t>時間区分数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endParaRPr lang="ja-JP"/>
                        </a:p>
                      </a:txBody>
                      <a:tcPr marL="9525" marR="9525" marT="9525" marB="0" anchor="ctr">
                        <a:blipFill>
                          <a:blip r:embed="rId3"/>
                          <a:stretch>
                            <a:fillRect l="-298387" t="-104348" r="-696774" b="-1004348"/>
                          </a:stretch>
                        </a:blipFill>
                      </a:tcPr>
                    </a:tc>
                    <a:tc>
                      <a:txBody>
                        <a:bodyPr/>
                        <a:lstStyle/>
                        <a:p>
                          <a:endParaRPr lang="ja-JP"/>
                        </a:p>
                      </a:txBody>
                      <a:tcPr marL="9525" marR="9525" marT="9525" marB="0" anchor="ctr">
                        <a:blipFill>
                          <a:blip r:embed="rId3"/>
                          <a:stretch>
                            <a:fillRect l="-404918" t="-104348" r="-608197" b="-1004348"/>
                          </a:stretch>
                        </a:blipFill>
                      </a:tcPr>
                    </a:tc>
                    <a:tc>
                      <a:txBody>
                        <a:bodyPr/>
                        <a:lstStyle/>
                        <a:p>
                          <a:endParaRPr lang="ja-JP"/>
                        </a:p>
                      </a:txBody>
                      <a:tcPr marL="9525" marR="9525" marT="9525" marB="0" anchor="ctr">
                        <a:blipFill>
                          <a:blip r:embed="rId3"/>
                          <a:stretch>
                            <a:fillRect l="-496774" t="-104348" r="-498387" b="-1004348"/>
                          </a:stretch>
                        </a:blipFill>
                      </a:tcPr>
                    </a:tc>
                    <a:tc>
                      <a:txBody>
                        <a:bodyPr/>
                        <a:lstStyle/>
                        <a:p>
                          <a:endParaRPr lang="ja-JP"/>
                        </a:p>
                      </a:txBody>
                      <a:tcPr marL="9525" marR="9525" marT="9525" marB="0" anchor="ctr">
                        <a:blipFill>
                          <a:blip r:embed="rId3"/>
                          <a:stretch>
                            <a:fillRect l="-606557" t="-104348" r="-406557" b="-1004348"/>
                          </a:stretch>
                        </a:blipFill>
                      </a:tcPr>
                    </a:tc>
                    <a:tc>
                      <a:txBody>
                        <a:bodyPr/>
                        <a:lstStyle/>
                        <a:p>
                          <a:endParaRPr lang="ja-JP"/>
                        </a:p>
                      </a:txBody>
                      <a:tcPr marL="9525" marR="9525" marT="9525" marB="0" anchor="ctr">
                        <a:blipFill>
                          <a:blip r:embed="rId3"/>
                          <a:stretch>
                            <a:fillRect l="-695161" t="-104348" r="-300000" b="-1004348"/>
                          </a:stretch>
                        </a:blipFill>
                      </a:tcPr>
                    </a:tc>
                    <a:tc>
                      <a:txBody>
                        <a:bodyPr/>
                        <a:lstStyle/>
                        <a:p>
                          <a:endParaRPr lang="ja-JP"/>
                        </a:p>
                      </a:txBody>
                      <a:tcPr marL="9525" marR="9525" marT="9525" marB="0" anchor="ctr">
                        <a:blipFill>
                          <a:blip r:embed="rId3"/>
                          <a:stretch>
                            <a:fillRect l="-808197" t="-104348" r="-204918" b="-1004348"/>
                          </a:stretch>
                        </a:blipFill>
                      </a:tcPr>
                    </a:tc>
                    <a:tc>
                      <a:txBody>
                        <a:bodyPr/>
                        <a:lstStyle/>
                        <a:p>
                          <a:endParaRPr lang="ja-JP"/>
                        </a:p>
                      </a:txBody>
                      <a:tcPr marL="9525" marR="9525" marT="9525" marB="0" anchor="ctr">
                        <a:blipFill>
                          <a:blip r:embed="rId3"/>
                          <a:stretch>
                            <a:fillRect l="-893548" t="-104348" r="-101613" b="-1004348"/>
                          </a:stretch>
                        </a:blipFill>
                      </a:tcPr>
                    </a:tc>
                    <a:tc>
                      <a:txBody>
                        <a:bodyPr/>
                        <a:lstStyle/>
                        <a:p>
                          <a:endParaRPr lang="ja-JP"/>
                        </a:p>
                      </a:txBody>
                      <a:tcPr marL="9525" marR="9525" marT="9525" marB="0" anchor="ctr">
                        <a:blipFill>
                          <a:blip r:embed="rId3"/>
                          <a:stretch>
                            <a:fillRect l="-1009836" t="-104348" r="-3279" b="-1004348"/>
                          </a:stretch>
                        </a:blipFill>
                      </a:tcPr>
                    </a:tc>
                    <a:extLst>
                      <a:ext uri="{0D108BD9-81ED-4DB2-BD59-A6C34878D82A}">
                        <a16:rowId xmlns:a16="http://schemas.microsoft.com/office/drawing/2014/main" val="2076452243"/>
                      </a:ext>
                    </a:extLst>
                  </a:tr>
                  <a:tr h="236401">
                    <a:tc>
                      <a:txBody>
                        <a:bodyPr/>
                        <a:lstStyle/>
                        <a:p>
                          <a:pPr algn="ctr" fontAlgn="ctr"/>
                          <a:r>
                            <a:rPr lang="en-US" altLang="ja-JP" sz="1400" u="none" strike="noStrike" dirty="0">
                              <a:effectLst/>
                            </a:rPr>
                            <a:t>60</a:t>
                          </a: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0.28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0.34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2702179886"/>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67031100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657791272"/>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15</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3337601401"/>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5</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59689725"/>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0.27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0.31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73480488"/>
                      </a:ext>
                    </a:extLst>
                  </a:tr>
                  <a:tr h="236401">
                    <a:tc>
                      <a:txBody>
                        <a:bodyPr/>
                        <a:lstStyle/>
                        <a:p>
                          <a:pPr algn="ctr" fontAlgn="ctr"/>
                          <a:r>
                            <a:rPr lang="en-US" altLang="ja-JP" sz="1400" u="none" strike="noStrike" dirty="0">
                              <a:effectLst/>
                            </a:rPr>
                            <a:t>120</a:t>
                          </a: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946504093"/>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283157866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2762152946"/>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419187066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980860675"/>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0.30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163311665"/>
                      </a:ext>
                    </a:extLst>
                  </a:tr>
                </a:tbl>
              </a:graphicData>
            </a:graphic>
          </p:graphicFrame>
        </mc:Fallback>
      </mc:AlternateContent>
    </p:spTree>
    <p:extLst>
      <p:ext uri="{BB962C8B-B14F-4D97-AF65-F5344CB8AC3E}">
        <p14:creationId xmlns:p14="http://schemas.microsoft.com/office/powerpoint/2010/main" val="2186894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8E8149-A637-5D45-98B6-2D89F749642D}"/>
              </a:ext>
            </a:extLst>
          </p:cNvPr>
          <p:cNvSpPr>
            <a:spLocks noGrp="1"/>
          </p:cNvSpPr>
          <p:nvPr>
            <p:ph type="title"/>
          </p:nvPr>
        </p:nvSpPr>
        <p:spPr/>
        <p:txBody>
          <a:bodyPr>
            <a:normAutofit/>
          </a:bodyPr>
          <a:lstStyle/>
          <a:p>
            <a:pPr lvl="0">
              <a:lnSpc>
                <a:spcPct val="100000"/>
              </a:lnSpc>
              <a:spcBef>
                <a:spcPts val="0"/>
              </a:spcBef>
              <a:defRPr/>
            </a:pPr>
            <a:r>
              <a:rPr lang="en-US" altLang="ja-JP" dirty="0"/>
              <a:t>MCMC</a:t>
            </a:r>
            <a:r>
              <a:rPr lang="ja-JP" altLang="en-US"/>
              <a:t>によるパラメータ推定精度評価</a:t>
            </a:r>
          </a:p>
        </p:txBody>
      </p:sp>
      <p:sp>
        <p:nvSpPr>
          <p:cNvPr id="3" name="コンテンツ プレースホルダー 2">
            <a:extLst>
              <a:ext uri="{FF2B5EF4-FFF2-40B4-BE49-F238E27FC236}">
                <a16:creationId xmlns:a16="http://schemas.microsoft.com/office/drawing/2014/main" id="{9076A6C3-D0C6-434F-B90D-A5726F61C458}"/>
              </a:ext>
            </a:extLst>
          </p:cNvPr>
          <p:cNvSpPr>
            <a:spLocks noGrp="1"/>
          </p:cNvSpPr>
          <p:nvPr>
            <p:ph idx="1"/>
          </p:nvPr>
        </p:nvSpPr>
        <p:spPr/>
        <p:txBody>
          <a:bodyPr>
            <a:normAutofit fontScale="92500" lnSpcReduction="10000"/>
          </a:bodyPr>
          <a:lstStyle/>
          <a:p>
            <a:pPr marL="0" indent="0">
              <a:buNone/>
            </a:pP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latin typeface="+mn-ea"/>
            </a:endParaRPr>
          </a:p>
          <a:p>
            <a:endParaRPr lang="en-US" altLang="ja-JP" dirty="0">
              <a:latin typeface="+mn-ea"/>
            </a:endParaRPr>
          </a:p>
          <a:p>
            <a:r>
              <a:rPr kumimoji="1" lang="en-US" altLang="ja-JP" dirty="0">
                <a:latin typeface="+mn-ea"/>
              </a:rPr>
              <a:t>RMSE,BIAS</a:t>
            </a:r>
            <a:r>
              <a:rPr kumimoji="1" lang="ja-JP" altLang="en-US">
                <a:latin typeface="+mn-ea"/>
              </a:rPr>
              <a:t>共に小さい→大幅な偏りや誤差がなくパラメータを推定できている</a:t>
            </a:r>
          </a:p>
        </p:txBody>
      </p:sp>
      <mc:AlternateContent xmlns:mc="http://schemas.openxmlformats.org/markup-compatibility/2006">
        <mc:Choice xmlns:a14="http://schemas.microsoft.com/office/drawing/2010/main" Requires="a14">
          <p:graphicFrame>
            <p:nvGraphicFramePr>
              <p:cNvPr id="4" name="表 3">
                <a:extLst>
                  <a:ext uri="{FF2B5EF4-FFF2-40B4-BE49-F238E27FC236}">
                    <a16:creationId xmlns:a16="http://schemas.microsoft.com/office/drawing/2014/main" id="{4565853F-52D3-0747-A893-4681815CE3C3}"/>
                  </a:ext>
                </a:extLst>
              </p:cNvPr>
              <p:cNvGraphicFramePr>
                <a:graphicFrameLocks noGrp="1"/>
              </p:cNvGraphicFramePr>
              <p:nvPr/>
            </p:nvGraphicFramePr>
            <p:xfrm>
              <a:off x="838200" y="1825625"/>
              <a:ext cx="8578251" cy="3377197"/>
            </p:xfrm>
            <a:graphic>
              <a:graphicData uri="http://schemas.openxmlformats.org/drawingml/2006/table">
                <a:tbl>
                  <a:tblPr firstRow="1" bandRow="1">
                    <a:tableStyleId>{5C22544A-7EE6-4342-B048-85BDC9FD1C3A}</a:tableStyleId>
                  </a:tblPr>
                  <a:tblGrid>
                    <a:gridCol w="779841">
                      <a:extLst>
                        <a:ext uri="{9D8B030D-6E8A-4147-A177-3AD203B41FA5}">
                          <a16:colId xmlns:a16="http://schemas.microsoft.com/office/drawing/2014/main" val="3204386090"/>
                        </a:ext>
                      </a:extLst>
                    </a:gridCol>
                    <a:gridCol w="779841">
                      <a:extLst>
                        <a:ext uri="{9D8B030D-6E8A-4147-A177-3AD203B41FA5}">
                          <a16:colId xmlns:a16="http://schemas.microsoft.com/office/drawing/2014/main" val="2981698740"/>
                        </a:ext>
                      </a:extLst>
                    </a:gridCol>
                    <a:gridCol w="779841">
                      <a:extLst>
                        <a:ext uri="{9D8B030D-6E8A-4147-A177-3AD203B41FA5}">
                          <a16:colId xmlns:a16="http://schemas.microsoft.com/office/drawing/2014/main" val="1981297553"/>
                        </a:ext>
                      </a:extLst>
                    </a:gridCol>
                    <a:gridCol w="779841">
                      <a:extLst>
                        <a:ext uri="{9D8B030D-6E8A-4147-A177-3AD203B41FA5}">
                          <a16:colId xmlns:a16="http://schemas.microsoft.com/office/drawing/2014/main" val="1595343000"/>
                        </a:ext>
                      </a:extLst>
                    </a:gridCol>
                    <a:gridCol w="779841">
                      <a:extLst>
                        <a:ext uri="{9D8B030D-6E8A-4147-A177-3AD203B41FA5}">
                          <a16:colId xmlns:a16="http://schemas.microsoft.com/office/drawing/2014/main" val="637531718"/>
                        </a:ext>
                      </a:extLst>
                    </a:gridCol>
                    <a:gridCol w="779841">
                      <a:extLst>
                        <a:ext uri="{9D8B030D-6E8A-4147-A177-3AD203B41FA5}">
                          <a16:colId xmlns:a16="http://schemas.microsoft.com/office/drawing/2014/main" val="1272963253"/>
                        </a:ext>
                      </a:extLst>
                    </a:gridCol>
                    <a:gridCol w="779841">
                      <a:extLst>
                        <a:ext uri="{9D8B030D-6E8A-4147-A177-3AD203B41FA5}">
                          <a16:colId xmlns:a16="http://schemas.microsoft.com/office/drawing/2014/main" val="3903877148"/>
                        </a:ext>
                      </a:extLst>
                    </a:gridCol>
                    <a:gridCol w="779841">
                      <a:extLst>
                        <a:ext uri="{9D8B030D-6E8A-4147-A177-3AD203B41FA5}">
                          <a16:colId xmlns:a16="http://schemas.microsoft.com/office/drawing/2014/main" val="785939917"/>
                        </a:ext>
                      </a:extLst>
                    </a:gridCol>
                    <a:gridCol w="779841">
                      <a:extLst>
                        <a:ext uri="{9D8B030D-6E8A-4147-A177-3AD203B41FA5}">
                          <a16:colId xmlns:a16="http://schemas.microsoft.com/office/drawing/2014/main" val="3935856140"/>
                        </a:ext>
                      </a:extLst>
                    </a:gridCol>
                    <a:gridCol w="779841">
                      <a:extLst>
                        <a:ext uri="{9D8B030D-6E8A-4147-A177-3AD203B41FA5}">
                          <a16:colId xmlns:a16="http://schemas.microsoft.com/office/drawing/2014/main" val="745320194"/>
                        </a:ext>
                      </a:extLst>
                    </a:gridCol>
                    <a:gridCol w="779841">
                      <a:extLst>
                        <a:ext uri="{9D8B030D-6E8A-4147-A177-3AD203B41FA5}">
                          <a16:colId xmlns:a16="http://schemas.microsoft.com/office/drawing/2014/main" val="1947183075"/>
                        </a:ext>
                      </a:extLst>
                    </a:gridCol>
                  </a:tblGrid>
                  <a:tr h="236401">
                    <a:tc>
                      <a:txBody>
                        <a:bodyPr/>
                        <a:lstStyle/>
                        <a:p>
                          <a:pPr algn="r" fontAlgn="ct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r" fontAlgn="ctr"/>
                          <a:endParaRPr lang="en-US" altLang="ja-JP" sz="1200" b="0"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r" fontAlgn="ctr"/>
                          <a:endParaRPr lang="en-US" altLang="ja-JP" sz="1200" b="0"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gridSpan="4">
                      <a:txBody>
                        <a:bodyPr/>
                        <a:lstStyle/>
                        <a:p>
                          <a:pPr algn="ctr" fontAlgn="ctr"/>
                          <a:r>
                            <a:rPr lang="en" sz="1600" b="1" u="none" strike="noStrike" dirty="0">
                              <a:solidFill>
                                <a:schemeClr val="bg1"/>
                              </a:solidFill>
                              <a:effectLst/>
                            </a:rPr>
                            <a:t>RMSE</a:t>
                          </a:r>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gridSpan="4">
                      <a:txBody>
                        <a:bodyPr/>
                        <a:lstStyle/>
                        <a:p>
                          <a:pPr algn="ctr" fontAlgn="ctr"/>
                          <a:r>
                            <a:rPr lang="en" sz="1600" b="1" u="none" strike="noStrike" dirty="0">
                              <a:solidFill>
                                <a:schemeClr val="bg1"/>
                              </a:solidFill>
                              <a:effectLst/>
                            </a:rPr>
                            <a:t>BIAS</a:t>
                          </a:r>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extLst>
                      <a:ext uri="{0D108BD9-81ED-4DB2-BD59-A6C34878D82A}">
                        <a16:rowId xmlns:a16="http://schemas.microsoft.com/office/drawing/2014/main" val="3035787048"/>
                      </a:ext>
                    </a:extLst>
                  </a:tr>
                  <a:tr h="287020">
                    <a:tc>
                      <a:txBody>
                        <a:bodyPr/>
                        <a:lstStyle/>
                        <a:p>
                          <a:pPr algn="ctr" fontAlgn="ctr"/>
                          <a:r>
                            <a:rPr lang="ja-JP" altLang="en-US" sz="1200" b="1" u="none" strike="noStrike">
                              <a:solidFill>
                                <a:schemeClr val="bg1"/>
                              </a:solidFill>
                              <a:effectLst/>
                            </a:rPr>
                            <a:t>評価者数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ctr" fontAlgn="ctr"/>
                          <a:r>
                            <a:rPr lang="ja-JP" altLang="en-US" sz="1200" b="1" u="none" strike="noStrike">
                              <a:solidFill>
                                <a:schemeClr val="bg1"/>
                              </a:solidFill>
                              <a:effectLst/>
                            </a:rPr>
                            <a:t>受検者数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ctr" fontAlgn="ctr"/>
                          <a:r>
                            <a:rPr lang="ja-JP" altLang="en-US" sz="1200" b="1" u="none" strike="noStrike">
                              <a:solidFill>
                                <a:schemeClr val="bg1"/>
                              </a:solidFill>
                              <a:effectLst/>
                            </a:rPr>
                            <a:t>時間区分数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r>
                                  <a:rPr lang="en" sz="1600" b="1" u="none" strike="noStrike" smtClean="0">
                                    <a:solidFill>
                                      <a:schemeClr val="bg1"/>
                                    </a:solidFill>
                                    <a:effectLst/>
                                    <a:latin typeface="Cambria Math" panose="02040503050406030204" pitchFamily="18" charset="0"/>
                                  </a:rPr>
                                  <m:t>𝜽</m:t>
                                </m:r>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sz="1600" b="1" i="1" u="none" strike="noStrike" smtClean="0">
                                        <a:solidFill>
                                          <a:schemeClr val="bg1"/>
                                        </a:solidFill>
                                        <a:effectLst/>
                                        <a:latin typeface="Cambria Math" panose="02040503050406030204" pitchFamily="18" charset="0"/>
                                      </a:rPr>
                                    </m:ctrlPr>
                                  </m:sSubPr>
                                  <m:e>
                                    <m:r>
                                      <a:rPr lang="en" sz="1600" b="1" u="none" strike="noStrike" smtClean="0">
                                        <a:solidFill>
                                          <a:schemeClr val="bg1"/>
                                        </a:solidFill>
                                        <a:effectLst/>
                                        <a:latin typeface="Cambria Math" panose="02040503050406030204" pitchFamily="18" charset="0"/>
                                      </a:rPr>
                                      <m:t>𝜶</m:t>
                                    </m:r>
                                  </m:e>
                                  <m:sub>
                                    <m:r>
                                      <a:rPr lang="en-US" sz="1600" b="1" u="none" strike="noStrike" smtClean="0">
                                        <a:solidFill>
                                          <a:schemeClr val="bg1"/>
                                        </a:solidFill>
                                        <a:effectLst/>
                                        <a:latin typeface="Cambria Math" panose="02040503050406030204" pitchFamily="18" charset="0"/>
                                      </a:rPr>
                                      <m:t>𝒓</m:t>
                                    </m:r>
                                  </m:sub>
                                </m:sSub>
                              </m:oMath>
                            </m:oMathPara>
                          </a14:m>
                          <a:endParaRPr lang="en-US" sz="1600" b="1" i="0" u="none" strike="noStrike" dirty="0">
                            <a:solidFill>
                              <a:schemeClr val="bg1"/>
                            </a:solidFill>
                            <a:effectLst/>
                            <a:latin typeface="Hiragino Kaku Gothic ProN" panose="020B0300000000000000" pitchFamily="34" charset="-128"/>
                            <a:ea typeface="Cambria Math" panose="02040503050406030204" pitchFamily="18" charset="0"/>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sz="1600" b="1" i="1" u="none" strike="noStrike" smtClean="0">
                                        <a:solidFill>
                                          <a:schemeClr val="bg1"/>
                                        </a:solidFill>
                                        <a:effectLst/>
                                        <a:latin typeface="Cambria Math" panose="02040503050406030204" pitchFamily="18" charset="0"/>
                                      </a:rPr>
                                    </m:ctrlPr>
                                  </m:sSubPr>
                                  <m:e>
                                    <m:r>
                                      <a:rPr lang="en" sz="1600" b="1" u="none" strike="noStrike" smtClean="0">
                                        <a:solidFill>
                                          <a:schemeClr val="bg1"/>
                                        </a:solidFill>
                                        <a:effectLst/>
                                        <a:latin typeface="Cambria Math" panose="02040503050406030204" pitchFamily="18" charset="0"/>
                                      </a:rPr>
                                      <m:t>𝜷</m:t>
                                    </m:r>
                                  </m:e>
                                  <m:sub>
                                    <m:r>
                                      <a:rPr lang="en-US" sz="1600" b="1" u="none" strike="noStrike" smtClean="0">
                                        <a:solidFill>
                                          <a:schemeClr val="bg1"/>
                                        </a:solidFill>
                                        <a:effectLst/>
                                        <a:latin typeface="Cambria Math" panose="02040503050406030204" pitchFamily="18" charset="0"/>
                                      </a:rPr>
                                      <m:t>𝒓𝒕</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sz="1600" b="1" i="1" u="none" strike="noStrike" smtClean="0">
                                        <a:solidFill>
                                          <a:schemeClr val="bg1"/>
                                        </a:solidFill>
                                        <a:effectLst/>
                                        <a:latin typeface="Cambria Math" panose="02040503050406030204" pitchFamily="18" charset="0"/>
                                      </a:rPr>
                                    </m:ctrlPr>
                                  </m:sSubPr>
                                  <m:e>
                                    <m:r>
                                      <a:rPr lang="en-US" sz="1600" b="1" u="none" strike="noStrike" smtClean="0">
                                        <a:solidFill>
                                          <a:schemeClr val="bg1"/>
                                        </a:solidFill>
                                        <a:effectLst/>
                                        <a:latin typeface="Cambria Math" panose="02040503050406030204" pitchFamily="18" charset="0"/>
                                      </a:rPr>
                                      <m:t>𝒅</m:t>
                                    </m:r>
                                  </m:e>
                                  <m:sub>
                                    <m:r>
                                      <a:rPr lang="en-US" sz="1600" b="1" u="none" strike="noStrike" smtClean="0">
                                        <a:solidFill>
                                          <a:schemeClr val="bg1"/>
                                        </a:solidFill>
                                        <a:effectLst/>
                                        <a:latin typeface="Cambria Math" panose="02040503050406030204" pitchFamily="18" charset="0"/>
                                      </a:rPr>
                                      <m:t>𝒓𝒌</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 altLang="ja-JP" sz="1600" b="1" u="none" strike="noStrike" smtClean="0">
                                    <a:solidFill>
                                      <a:schemeClr val="bg1"/>
                                    </a:solidFill>
                                    <a:effectLst/>
                                    <a:latin typeface="Cambria Math" panose="02040503050406030204" pitchFamily="18" charset="0"/>
                                  </a:rPr>
                                  <m:t>𝜽</m:t>
                                </m:r>
                              </m:oMath>
                            </m:oMathPara>
                          </a14:m>
                          <a:endParaRPr lang="en" altLang="ja-JP"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altLang="ja-JP" sz="1600" b="1" i="1" u="none" strike="noStrike" smtClean="0">
                                        <a:solidFill>
                                          <a:schemeClr val="bg1"/>
                                        </a:solidFill>
                                        <a:effectLst/>
                                        <a:latin typeface="Cambria Math" panose="02040503050406030204" pitchFamily="18" charset="0"/>
                                      </a:rPr>
                                    </m:ctrlPr>
                                  </m:sSubPr>
                                  <m:e>
                                    <m:r>
                                      <a:rPr lang="en" altLang="ja-JP" sz="1600" b="1" u="none" strike="noStrike" smtClean="0">
                                        <a:solidFill>
                                          <a:schemeClr val="bg1"/>
                                        </a:solidFill>
                                        <a:effectLst/>
                                        <a:latin typeface="Cambria Math" panose="02040503050406030204" pitchFamily="18" charset="0"/>
                                      </a:rPr>
                                      <m:t>𝜶</m:t>
                                    </m:r>
                                  </m:e>
                                  <m:sub>
                                    <m:r>
                                      <a:rPr lang="en-US" altLang="ja-JP" sz="1600" b="1" u="none" strike="noStrike" smtClean="0">
                                        <a:solidFill>
                                          <a:schemeClr val="bg1"/>
                                        </a:solidFill>
                                        <a:effectLst/>
                                        <a:latin typeface="Cambria Math" panose="02040503050406030204" pitchFamily="18" charset="0"/>
                                      </a:rPr>
                                      <m:t>𝒓</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altLang="ja-JP" sz="1600" b="1" i="1" u="none" strike="noStrike" smtClean="0">
                                        <a:solidFill>
                                          <a:schemeClr val="bg1"/>
                                        </a:solidFill>
                                        <a:effectLst/>
                                        <a:latin typeface="Cambria Math" panose="02040503050406030204" pitchFamily="18" charset="0"/>
                                      </a:rPr>
                                    </m:ctrlPr>
                                  </m:sSubPr>
                                  <m:e>
                                    <m:r>
                                      <a:rPr lang="en" altLang="ja-JP" sz="1600" b="1" u="none" strike="noStrike" smtClean="0">
                                        <a:solidFill>
                                          <a:schemeClr val="bg1"/>
                                        </a:solidFill>
                                        <a:effectLst/>
                                        <a:latin typeface="Cambria Math" panose="02040503050406030204" pitchFamily="18" charset="0"/>
                                      </a:rPr>
                                      <m:t>𝜷</m:t>
                                    </m:r>
                                  </m:e>
                                  <m:sub>
                                    <m:r>
                                      <a:rPr lang="en-US" altLang="ja-JP" sz="1600" b="1" u="none" strike="noStrike" smtClean="0">
                                        <a:solidFill>
                                          <a:schemeClr val="bg1"/>
                                        </a:solidFill>
                                        <a:effectLst/>
                                        <a:latin typeface="Cambria Math" panose="02040503050406030204" pitchFamily="18" charset="0"/>
                                      </a:rPr>
                                      <m:t>𝒓𝒕</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altLang="ja-JP" sz="1600" b="1" i="1" u="none" strike="noStrike" smtClean="0">
                                        <a:solidFill>
                                          <a:schemeClr val="bg1"/>
                                        </a:solidFill>
                                        <a:effectLst/>
                                        <a:latin typeface="Cambria Math" panose="02040503050406030204" pitchFamily="18" charset="0"/>
                                      </a:rPr>
                                    </m:ctrlPr>
                                  </m:sSubPr>
                                  <m:e>
                                    <m:r>
                                      <a:rPr lang="en-US" altLang="ja-JP" sz="1600" b="1" u="none" strike="noStrike" smtClean="0">
                                        <a:solidFill>
                                          <a:schemeClr val="bg1"/>
                                        </a:solidFill>
                                        <a:effectLst/>
                                        <a:latin typeface="Cambria Math" panose="02040503050406030204" pitchFamily="18" charset="0"/>
                                      </a:rPr>
                                      <m:t>𝒅</m:t>
                                    </m:r>
                                  </m:e>
                                  <m:sub>
                                    <m:r>
                                      <a:rPr lang="en-US" altLang="ja-JP" sz="1600" b="1" u="none" strike="noStrike" smtClean="0">
                                        <a:solidFill>
                                          <a:schemeClr val="bg1"/>
                                        </a:solidFill>
                                        <a:effectLst/>
                                        <a:latin typeface="Cambria Math" panose="02040503050406030204" pitchFamily="18" charset="0"/>
                                      </a:rPr>
                                      <m:t>𝒓𝒌</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extLst>
                      <a:ext uri="{0D108BD9-81ED-4DB2-BD59-A6C34878D82A}">
                        <a16:rowId xmlns:a16="http://schemas.microsoft.com/office/drawing/2014/main" val="2076452243"/>
                      </a:ext>
                    </a:extLst>
                  </a:tr>
                  <a:tr h="236401">
                    <a:tc>
                      <a:txBody>
                        <a:bodyPr/>
                        <a:lstStyle/>
                        <a:p>
                          <a:pPr algn="ctr" fontAlgn="ctr"/>
                          <a:r>
                            <a:rPr lang="en-US" altLang="ja-JP" sz="1400" u="none" strike="noStrike" dirty="0">
                              <a:effectLst/>
                            </a:rPr>
                            <a:t>60</a:t>
                          </a: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0.28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0.34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2702179886"/>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67031100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657791272"/>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15</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3337601401"/>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5</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59689725"/>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0.27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0.31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73480488"/>
                      </a:ext>
                    </a:extLst>
                  </a:tr>
                  <a:tr h="236401">
                    <a:tc>
                      <a:txBody>
                        <a:bodyPr/>
                        <a:lstStyle/>
                        <a:p>
                          <a:pPr algn="ctr" fontAlgn="ctr"/>
                          <a:r>
                            <a:rPr lang="en-US" altLang="ja-JP" sz="1400" u="none" strike="noStrike" dirty="0">
                              <a:effectLst/>
                            </a:rPr>
                            <a:t>120</a:t>
                          </a: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946504093"/>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283157866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2762152946"/>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419187066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980860675"/>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0.30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163311665"/>
                      </a:ext>
                    </a:extLst>
                  </a:tr>
                </a:tbl>
              </a:graphicData>
            </a:graphic>
          </p:graphicFrame>
        </mc:Choice>
        <mc:Fallback>
          <p:graphicFrame>
            <p:nvGraphicFramePr>
              <p:cNvPr id="4" name="表 3">
                <a:extLst>
                  <a:ext uri="{FF2B5EF4-FFF2-40B4-BE49-F238E27FC236}">
                    <a16:creationId xmlns:a16="http://schemas.microsoft.com/office/drawing/2014/main" id="{4565853F-52D3-0747-A893-4681815CE3C3}"/>
                  </a:ext>
                </a:extLst>
              </p:cNvPr>
              <p:cNvGraphicFramePr>
                <a:graphicFrameLocks noGrp="1"/>
              </p:cNvGraphicFramePr>
              <p:nvPr/>
            </p:nvGraphicFramePr>
            <p:xfrm>
              <a:off x="838200" y="1825625"/>
              <a:ext cx="8578251" cy="3377197"/>
            </p:xfrm>
            <a:graphic>
              <a:graphicData uri="http://schemas.openxmlformats.org/drawingml/2006/table">
                <a:tbl>
                  <a:tblPr firstRow="1" bandRow="1">
                    <a:tableStyleId>{5C22544A-7EE6-4342-B048-85BDC9FD1C3A}</a:tableStyleId>
                  </a:tblPr>
                  <a:tblGrid>
                    <a:gridCol w="779841">
                      <a:extLst>
                        <a:ext uri="{9D8B030D-6E8A-4147-A177-3AD203B41FA5}">
                          <a16:colId xmlns:a16="http://schemas.microsoft.com/office/drawing/2014/main" val="3204386090"/>
                        </a:ext>
                      </a:extLst>
                    </a:gridCol>
                    <a:gridCol w="779841">
                      <a:extLst>
                        <a:ext uri="{9D8B030D-6E8A-4147-A177-3AD203B41FA5}">
                          <a16:colId xmlns:a16="http://schemas.microsoft.com/office/drawing/2014/main" val="2981698740"/>
                        </a:ext>
                      </a:extLst>
                    </a:gridCol>
                    <a:gridCol w="779841">
                      <a:extLst>
                        <a:ext uri="{9D8B030D-6E8A-4147-A177-3AD203B41FA5}">
                          <a16:colId xmlns:a16="http://schemas.microsoft.com/office/drawing/2014/main" val="1981297553"/>
                        </a:ext>
                      </a:extLst>
                    </a:gridCol>
                    <a:gridCol w="779841">
                      <a:extLst>
                        <a:ext uri="{9D8B030D-6E8A-4147-A177-3AD203B41FA5}">
                          <a16:colId xmlns:a16="http://schemas.microsoft.com/office/drawing/2014/main" val="1595343000"/>
                        </a:ext>
                      </a:extLst>
                    </a:gridCol>
                    <a:gridCol w="779841">
                      <a:extLst>
                        <a:ext uri="{9D8B030D-6E8A-4147-A177-3AD203B41FA5}">
                          <a16:colId xmlns:a16="http://schemas.microsoft.com/office/drawing/2014/main" val="637531718"/>
                        </a:ext>
                      </a:extLst>
                    </a:gridCol>
                    <a:gridCol w="779841">
                      <a:extLst>
                        <a:ext uri="{9D8B030D-6E8A-4147-A177-3AD203B41FA5}">
                          <a16:colId xmlns:a16="http://schemas.microsoft.com/office/drawing/2014/main" val="1272963253"/>
                        </a:ext>
                      </a:extLst>
                    </a:gridCol>
                    <a:gridCol w="779841">
                      <a:extLst>
                        <a:ext uri="{9D8B030D-6E8A-4147-A177-3AD203B41FA5}">
                          <a16:colId xmlns:a16="http://schemas.microsoft.com/office/drawing/2014/main" val="3903877148"/>
                        </a:ext>
                      </a:extLst>
                    </a:gridCol>
                    <a:gridCol w="779841">
                      <a:extLst>
                        <a:ext uri="{9D8B030D-6E8A-4147-A177-3AD203B41FA5}">
                          <a16:colId xmlns:a16="http://schemas.microsoft.com/office/drawing/2014/main" val="785939917"/>
                        </a:ext>
                      </a:extLst>
                    </a:gridCol>
                    <a:gridCol w="779841">
                      <a:extLst>
                        <a:ext uri="{9D8B030D-6E8A-4147-A177-3AD203B41FA5}">
                          <a16:colId xmlns:a16="http://schemas.microsoft.com/office/drawing/2014/main" val="3935856140"/>
                        </a:ext>
                      </a:extLst>
                    </a:gridCol>
                    <a:gridCol w="779841">
                      <a:extLst>
                        <a:ext uri="{9D8B030D-6E8A-4147-A177-3AD203B41FA5}">
                          <a16:colId xmlns:a16="http://schemas.microsoft.com/office/drawing/2014/main" val="745320194"/>
                        </a:ext>
                      </a:extLst>
                    </a:gridCol>
                    <a:gridCol w="779841">
                      <a:extLst>
                        <a:ext uri="{9D8B030D-6E8A-4147-A177-3AD203B41FA5}">
                          <a16:colId xmlns:a16="http://schemas.microsoft.com/office/drawing/2014/main" val="1947183075"/>
                        </a:ext>
                      </a:extLst>
                    </a:gridCol>
                  </a:tblGrid>
                  <a:tr h="253365">
                    <a:tc>
                      <a:txBody>
                        <a:bodyPr/>
                        <a:lstStyle/>
                        <a:p>
                          <a:pPr algn="r" fontAlgn="ct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r" fontAlgn="ctr"/>
                          <a:endParaRPr lang="en-US" altLang="ja-JP" sz="1200" b="0"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r" fontAlgn="ctr"/>
                          <a:endParaRPr lang="en-US" altLang="ja-JP" sz="1200" b="0"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gridSpan="4">
                      <a:txBody>
                        <a:bodyPr/>
                        <a:lstStyle/>
                        <a:p>
                          <a:pPr algn="ctr" fontAlgn="ctr"/>
                          <a:r>
                            <a:rPr lang="en" sz="1600" b="1" u="none" strike="noStrike" dirty="0">
                              <a:solidFill>
                                <a:schemeClr val="bg1"/>
                              </a:solidFill>
                              <a:effectLst/>
                            </a:rPr>
                            <a:t>RMSE</a:t>
                          </a:r>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gridSpan="4">
                      <a:txBody>
                        <a:bodyPr/>
                        <a:lstStyle/>
                        <a:p>
                          <a:pPr algn="ctr" fontAlgn="ctr"/>
                          <a:r>
                            <a:rPr lang="en" sz="1600" b="1" u="none" strike="noStrike" dirty="0">
                              <a:solidFill>
                                <a:schemeClr val="bg1"/>
                              </a:solidFill>
                              <a:effectLst/>
                            </a:rPr>
                            <a:t>BIAS</a:t>
                          </a:r>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extLst>
                      <a:ext uri="{0D108BD9-81ED-4DB2-BD59-A6C34878D82A}">
                        <a16:rowId xmlns:a16="http://schemas.microsoft.com/office/drawing/2014/main" val="3035787048"/>
                      </a:ext>
                    </a:extLst>
                  </a:tr>
                  <a:tr h="287020">
                    <a:tc>
                      <a:txBody>
                        <a:bodyPr/>
                        <a:lstStyle/>
                        <a:p>
                          <a:pPr algn="ctr" fontAlgn="ctr"/>
                          <a:r>
                            <a:rPr lang="ja-JP" altLang="en-US" sz="1200" b="1" u="none" strike="noStrike">
                              <a:solidFill>
                                <a:schemeClr val="bg1"/>
                              </a:solidFill>
                              <a:effectLst/>
                            </a:rPr>
                            <a:t>評価者数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ctr" fontAlgn="ctr"/>
                          <a:r>
                            <a:rPr lang="ja-JP" altLang="en-US" sz="1200" b="1" u="none" strike="noStrike">
                              <a:solidFill>
                                <a:schemeClr val="bg1"/>
                              </a:solidFill>
                              <a:effectLst/>
                            </a:rPr>
                            <a:t>受検者数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ctr" fontAlgn="ctr"/>
                          <a:r>
                            <a:rPr lang="ja-JP" altLang="en-US" sz="1200" b="1" u="none" strike="noStrike">
                              <a:solidFill>
                                <a:schemeClr val="bg1"/>
                              </a:solidFill>
                              <a:effectLst/>
                            </a:rPr>
                            <a:t>時間区分数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endParaRPr lang="ja-JP"/>
                        </a:p>
                      </a:txBody>
                      <a:tcPr marL="9525" marR="9525" marT="9525" marB="0" anchor="ctr">
                        <a:blipFill>
                          <a:blip r:embed="rId3"/>
                          <a:stretch>
                            <a:fillRect l="-298387" t="-104348" r="-696774" b="-1004348"/>
                          </a:stretch>
                        </a:blipFill>
                      </a:tcPr>
                    </a:tc>
                    <a:tc>
                      <a:txBody>
                        <a:bodyPr/>
                        <a:lstStyle/>
                        <a:p>
                          <a:endParaRPr lang="ja-JP"/>
                        </a:p>
                      </a:txBody>
                      <a:tcPr marL="9525" marR="9525" marT="9525" marB="0" anchor="ctr">
                        <a:blipFill>
                          <a:blip r:embed="rId3"/>
                          <a:stretch>
                            <a:fillRect l="-404918" t="-104348" r="-608197" b="-1004348"/>
                          </a:stretch>
                        </a:blipFill>
                      </a:tcPr>
                    </a:tc>
                    <a:tc>
                      <a:txBody>
                        <a:bodyPr/>
                        <a:lstStyle/>
                        <a:p>
                          <a:endParaRPr lang="ja-JP"/>
                        </a:p>
                      </a:txBody>
                      <a:tcPr marL="9525" marR="9525" marT="9525" marB="0" anchor="ctr">
                        <a:blipFill>
                          <a:blip r:embed="rId3"/>
                          <a:stretch>
                            <a:fillRect l="-496774" t="-104348" r="-498387" b="-1004348"/>
                          </a:stretch>
                        </a:blipFill>
                      </a:tcPr>
                    </a:tc>
                    <a:tc>
                      <a:txBody>
                        <a:bodyPr/>
                        <a:lstStyle/>
                        <a:p>
                          <a:endParaRPr lang="ja-JP"/>
                        </a:p>
                      </a:txBody>
                      <a:tcPr marL="9525" marR="9525" marT="9525" marB="0" anchor="ctr">
                        <a:blipFill>
                          <a:blip r:embed="rId3"/>
                          <a:stretch>
                            <a:fillRect l="-606557" t="-104348" r="-406557" b="-1004348"/>
                          </a:stretch>
                        </a:blipFill>
                      </a:tcPr>
                    </a:tc>
                    <a:tc>
                      <a:txBody>
                        <a:bodyPr/>
                        <a:lstStyle/>
                        <a:p>
                          <a:endParaRPr lang="ja-JP"/>
                        </a:p>
                      </a:txBody>
                      <a:tcPr marL="9525" marR="9525" marT="9525" marB="0" anchor="ctr">
                        <a:blipFill>
                          <a:blip r:embed="rId3"/>
                          <a:stretch>
                            <a:fillRect l="-695161" t="-104348" r="-300000" b="-1004348"/>
                          </a:stretch>
                        </a:blipFill>
                      </a:tcPr>
                    </a:tc>
                    <a:tc>
                      <a:txBody>
                        <a:bodyPr/>
                        <a:lstStyle/>
                        <a:p>
                          <a:endParaRPr lang="ja-JP"/>
                        </a:p>
                      </a:txBody>
                      <a:tcPr marL="9525" marR="9525" marT="9525" marB="0" anchor="ctr">
                        <a:blipFill>
                          <a:blip r:embed="rId3"/>
                          <a:stretch>
                            <a:fillRect l="-808197" t="-104348" r="-204918" b="-1004348"/>
                          </a:stretch>
                        </a:blipFill>
                      </a:tcPr>
                    </a:tc>
                    <a:tc>
                      <a:txBody>
                        <a:bodyPr/>
                        <a:lstStyle/>
                        <a:p>
                          <a:endParaRPr lang="ja-JP"/>
                        </a:p>
                      </a:txBody>
                      <a:tcPr marL="9525" marR="9525" marT="9525" marB="0" anchor="ctr">
                        <a:blipFill>
                          <a:blip r:embed="rId3"/>
                          <a:stretch>
                            <a:fillRect l="-893548" t="-104348" r="-101613" b="-1004348"/>
                          </a:stretch>
                        </a:blipFill>
                      </a:tcPr>
                    </a:tc>
                    <a:tc>
                      <a:txBody>
                        <a:bodyPr/>
                        <a:lstStyle/>
                        <a:p>
                          <a:endParaRPr lang="ja-JP"/>
                        </a:p>
                      </a:txBody>
                      <a:tcPr marL="9525" marR="9525" marT="9525" marB="0" anchor="ctr">
                        <a:blipFill>
                          <a:blip r:embed="rId3"/>
                          <a:stretch>
                            <a:fillRect l="-1009836" t="-104348" r="-3279" b="-1004348"/>
                          </a:stretch>
                        </a:blipFill>
                      </a:tcPr>
                    </a:tc>
                    <a:extLst>
                      <a:ext uri="{0D108BD9-81ED-4DB2-BD59-A6C34878D82A}">
                        <a16:rowId xmlns:a16="http://schemas.microsoft.com/office/drawing/2014/main" val="2076452243"/>
                      </a:ext>
                    </a:extLst>
                  </a:tr>
                  <a:tr h="236401">
                    <a:tc>
                      <a:txBody>
                        <a:bodyPr/>
                        <a:lstStyle/>
                        <a:p>
                          <a:pPr algn="ctr" fontAlgn="ctr"/>
                          <a:r>
                            <a:rPr lang="en-US" altLang="ja-JP" sz="1400" u="none" strike="noStrike" dirty="0">
                              <a:effectLst/>
                            </a:rPr>
                            <a:t>60</a:t>
                          </a: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0.28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0.34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2702179886"/>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67031100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657791272"/>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15</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3337601401"/>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5</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59689725"/>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0.27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0.31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73480488"/>
                      </a:ext>
                    </a:extLst>
                  </a:tr>
                  <a:tr h="236401">
                    <a:tc>
                      <a:txBody>
                        <a:bodyPr/>
                        <a:lstStyle/>
                        <a:p>
                          <a:pPr algn="ctr" fontAlgn="ctr"/>
                          <a:r>
                            <a:rPr lang="en-US" altLang="ja-JP" sz="1400" u="none" strike="noStrike" dirty="0">
                              <a:effectLst/>
                            </a:rPr>
                            <a:t>120</a:t>
                          </a: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946504093"/>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283157866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2762152946"/>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419187066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980860675"/>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0.30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163311665"/>
                      </a:ext>
                    </a:extLst>
                  </a:tr>
                </a:tbl>
              </a:graphicData>
            </a:graphic>
          </p:graphicFrame>
        </mc:Fallback>
      </mc:AlternateContent>
      <p:sp>
        <p:nvSpPr>
          <p:cNvPr id="5" name="角丸四角形吹き出し 4">
            <a:extLst>
              <a:ext uri="{FF2B5EF4-FFF2-40B4-BE49-F238E27FC236}">
                <a16:creationId xmlns:a16="http://schemas.microsoft.com/office/drawing/2014/main" id="{B5755E03-1587-8E46-A7EB-8740E93AFF86}"/>
              </a:ext>
            </a:extLst>
          </p:cNvPr>
          <p:cNvSpPr/>
          <p:nvPr/>
        </p:nvSpPr>
        <p:spPr>
          <a:xfrm>
            <a:off x="5766816" y="2292096"/>
            <a:ext cx="6222646" cy="2910725"/>
          </a:xfrm>
          <a:prstGeom prst="wedgeRoundRectCallout">
            <a:avLst>
              <a:gd name="adj1" fmla="val -48178"/>
              <a:gd name="adj2" fmla="val -31550"/>
              <a:gd name="adj3" fmla="val 16667"/>
            </a:avLst>
          </a:prstGeom>
          <a:ln w="38100"/>
        </p:spPr>
        <p:style>
          <a:lnRef idx="2">
            <a:schemeClr val="accent1"/>
          </a:lnRef>
          <a:fillRef idx="1">
            <a:schemeClr val="lt1"/>
          </a:fillRef>
          <a:effectRef idx="0">
            <a:schemeClr val="accent1"/>
          </a:effectRef>
          <a:fontRef idx="minor">
            <a:schemeClr val="dk1"/>
          </a:fontRef>
        </p:style>
        <p:txBody>
          <a:bodyPr rtlCol="0" anchor="ctr"/>
          <a:lstStyle/>
          <a:p>
            <a:r>
              <a:rPr lang="en-US" altLang="ja-JP" sz="2800" dirty="0"/>
              <a:t>0.38</a:t>
            </a:r>
          </a:p>
          <a:p>
            <a:r>
              <a:rPr lang="en-US" altLang="ja-JP" sz="2800" dirty="0"/>
              <a:t>...</a:t>
            </a:r>
            <a:r>
              <a:rPr lang="ja-JP" altLang="en-US" sz="2800"/>
              <a:t>標準正規分布に従うサンプルの</a:t>
            </a:r>
            <a:endParaRPr lang="en-US" altLang="ja-JP" sz="2800" dirty="0"/>
          </a:p>
          <a:p>
            <a:r>
              <a:rPr lang="en-US" altLang="ja-JP" sz="2800" dirty="0"/>
              <a:t>99.73%</a:t>
            </a:r>
            <a:r>
              <a:rPr lang="ja-JP" altLang="en-US" sz="2800"/>
              <a:t>が含まれる範囲</a:t>
            </a:r>
            <a:r>
              <a:rPr lang="en-US" altLang="ja-JP" sz="2800" dirty="0"/>
              <a:t>(-3〜3)</a:t>
            </a:r>
            <a:r>
              <a:rPr lang="ja-JP" altLang="en-US" sz="2800"/>
              <a:t>の</a:t>
            </a:r>
            <a:r>
              <a:rPr lang="en-US" altLang="ja-JP" sz="2800" dirty="0"/>
              <a:t>6%</a:t>
            </a:r>
            <a:r>
              <a:rPr lang="ja-JP" altLang="en-US" sz="2800"/>
              <a:t>に相当する</a:t>
            </a:r>
            <a:endParaRPr lang="en-US" altLang="ja-JP" sz="2800" dirty="0"/>
          </a:p>
        </p:txBody>
      </p:sp>
    </p:spTree>
    <p:extLst>
      <p:ext uri="{BB962C8B-B14F-4D97-AF65-F5344CB8AC3E}">
        <p14:creationId xmlns:p14="http://schemas.microsoft.com/office/powerpoint/2010/main" val="1881956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BCD1BA-84A7-BE49-B534-73C1473A22E4}"/>
              </a:ext>
            </a:extLst>
          </p:cNvPr>
          <p:cNvSpPr>
            <a:spLocks noGrp="1"/>
          </p:cNvSpPr>
          <p:nvPr>
            <p:ph type="title"/>
          </p:nvPr>
        </p:nvSpPr>
        <p:spPr/>
        <p:txBody>
          <a:bodyPr/>
          <a:lstStyle/>
          <a:p>
            <a:r>
              <a:rPr kumimoji="1" lang="ja-JP" altLang="en-US"/>
              <a:t>はじめに</a:t>
            </a:r>
          </a:p>
        </p:txBody>
      </p:sp>
      <p:sp>
        <p:nvSpPr>
          <p:cNvPr id="3" name="コンテンツ プレースホルダー 2">
            <a:extLst>
              <a:ext uri="{FF2B5EF4-FFF2-40B4-BE49-F238E27FC236}">
                <a16:creationId xmlns:a16="http://schemas.microsoft.com/office/drawing/2014/main" id="{3B715AD4-C8F3-F644-80C9-586FD6432A23}"/>
              </a:ext>
            </a:extLst>
          </p:cNvPr>
          <p:cNvSpPr>
            <a:spLocks noGrp="1"/>
          </p:cNvSpPr>
          <p:nvPr>
            <p:ph idx="1"/>
          </p:nvPr>
        </p:nvSpPr>
        <p:spPr/>
        <p:txBody>
          <a:bodyPr>
            <a:normAutofit fontScale="92500" lnSpcReduction="10000"/>
          </a:bodyPr>
          <a:lstStyle/>
          <a:p>
            <a:pPr marL="0" indent="0">
              <a:lnSpc>
                <a:spcPct val="120000"/>
              </a:lnSpc>
              <a:buNone/>
            </a:pPr>
            <a:r>
              <a:rPr lang="ja-JP" altLang="en-US"/>
              <a:t>近年，大学入試や資格試験，教育評価などの場において，</a:t>
            </a:r>
            <a:endParaRPr lang="en-US" altLang="ja-JP" dirty="0"/>
          </a:p>
          <a:p>
            <a:pPr marL="0" indent="0">
              <a:lnSpc>
                <a:spcPct val="120000"/>
              </a:lnSpc>
              <a:buNone/>
            </a:pPr>
            <a:r>
              <a:rPr lang="ja-JP" altLang="en-US" b="1">
                <a:solidFill>
                  <a:srgbClr val="FF0000"/>
                </a:solidFill>
              </a:rPr>
              <a:t>パフォーマンス評価</a:t>
            </a:r>
            <a:r>
              <a:rPr lang="ja-JP" altLang="en-US"/>
              <a:t>は重要な役割を果たしている．</a:t>
            </a:r>
            <a:endParaRPr lang="en-US" altLang="ja-JP" dirty="0"/>
          </a:p>
          <a:p>
            <a:endParaRPr lang="en-US" altLang="ja-JP" dirty="0"/>
          </a:p>
          <a:p>
            <a:pPr marL="0" indent="0">
              <a:buNone/>
            </a:pPr>
            <a:r>
              <a:rPr lang="ja-JP" altLang="en-US"/>
              <a:t>パフォーマンス評価の問題点：</a:t>
            </a:r>
            <a:r>
              <a:rPr lang="ja-JP" altLang="en-US" b="1"/>
              <a:t>採点の信頼性</a:t>
            </a:r>
            <a:endParaRPr lang="en-US" altLang="ja-JP" b="1" dirty="0"/>
          </a:p>
          <a:p>
            <a:pPr marL="0" indent="0">
              <a:buNone/>
            </a:pPr>
            <a:r>
              <a:rPr lang="ja-JP" altLang="en-US"/>
              <a:t>→人間の評価者による採点を行うため，評価者の特性によって評価が異なる</a:t>
            </a:r>
            <a:endParaRPr lang="en-US" altLang="ja-JP" dirty="0"/>
          </a:p>
          <a:p>
            <a:pPr marL="0" indent="0">
              <a:lnSpc>
                <a:spcPct val="120000"/>
              </a:lnSpc>
              <a:buNone/>
            </a:pPr>
            <a:endParaRPr lang="en-US" altLang="ja-JP" dirty="0"/>
          </a:p>
          <a:p>
            <a:pPr marL="0" indent="0">
              <a:lnSpc>
                <a:spcPct val="120000"/>
              </a:lnSpc>
              <a:buNone/>
            </a:pPr>
            <a:r>
              <a:rPr lang="ja-JP" altLang="en-US"/>
              <a:t>大学入試や資格試験，教育現場におけるレポート課題など，さまざまなパフォーマンス評価場面で起こり得る</a:t>
            </a:r>
          </a:p>
          <a:p>
            <a:endParaRPr kumimoji="1" lang="ja-JP" altLang="en-US"/>
          </a:p>
        </p:txBody>
      </p:sp>
    </p:spTree>
    <p:extLst>
      <p:ext uri="{BB962C8B-B14F-4D97-AF65-F5344CB8AC3E}">
        <p14:creationId xmlns:p14="http://schemas.microsoft.com/office/powerpoint/2010/main" val="284938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019162-1715-174F-A2B2-E9E95944422B}"/>
              </a:ext>
            </a:extLst>
          </p:cNvPr>
          <p:cNvSpPr>
            <a:spLocks noGrp="1"/>
          </p:cNvSpPr>
          <p:nvPr>
            <p:ph type="title"/>
          </p:nvPr>
        </p:nvSpPr>
        <p:spPr/>
        <p:txBody>
          <a:bodyPr/>
          <a:lstStyle/>
          <a:p>
            <a:r>
              <a:rPr kumimoji="1" lang="ja-JP" altLang="en-US"/>
              <a:t>実データ実験</a:t>
            </a:r>
          </a:p>
        </p:txBody>
      </p:sp>
      <p:sp>
        <p:nvSpPr>
          <p:cNvPr id="3" name="テキスト プレースホルダー 2">
            <a:extLst>
              <a:ext uri="{FF2B5EF4-FFF2-40B4-BE49-F238E27FC236}">
                <a16:creationId xmlns:a16="http://schemas.microsoft.com/office/drawing/2014/main" id="{12CFFC7C-7EF9-1146-AF07-81D9FEA084B4}"/>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891856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10B6F5-02D2-4D47-847E-E3161AEF9A03}"/>
              </a:ext>
            </a:extLst>
          </p:cNvPr>
          <p:cNvSpPr>
            <a:spLocks noGrp="1"/>
          </p:cNvSpPr>
          <p:nvPr>
            <p:ph type="title"/>
          </p:nvPr>
        </p:nvSpPr>
        <p:spPr/>
        <p:txBody>
          <a:bodyPr/>
          <a:lstStyle/>
          <a:p>
            <a:r>
              <a:rPr kumimoji="1" lang="ja-JP" altLang="en-US"/>
              <a:t>使用したデータ</a:t>
            </a:r>
          </a:p>
        </p:txBody>
      </p:sp>
      <p:sp>
        <p:nvSpPr>
          <p:cNvPr id="3" name="コンテンツ プレースホルダー 2">
            <a:extLst>
              <a:ext uri="{FF2B5EF4-FFF2-40B4-BE49-F238E27FC236}">
                <a16:creationId xmlns:a16="http://schemas.microsoft.com/office/drawing/2014/main" id="{FFF86F95-CBE5-3942-9C52-57B6A123909D}"/>
              </a:ext>
            </a:extLst>
          </p:cNvPr>
          <p:cNvSpPr>
            <a:spLocks noGrp="1"/>
          </p:cNvSpPr>
          <p:nvPr>
            <p:ph idx="1"/>
          </p:nvPr>
        </p:nvSpPr>
        <p:spPr/>
        <p:txBody>
          <a:bodyPr>
            <a:normAutofit lnSpcReduction="10000"/>
          </a:bodyPr>
          <a:lstStyle/>
          <a:p>
            <a:r>
              <a:rPr lang="en-US" altLang="ja-JP" dirty="0"/>
              <a:t>134</a:t>
            </a:r>
            <a:r>
              <a:rPr lang="ja-JP" altLang="en-US"/>
              <a:t>名分のエッセイ課題を，</a:t>
            </a:r>
            <a:r>
              <a:rPr lang="en-US" altLang="ja-JP" dirty="0"/>
              <a:t>16</a:t>
            </a:r>
            <a:r>
              <a:rPr lang="ja-JP" altLang="en-US"/>
              <a:t>名の評価者が</a:t>
            </a:r>
            <a:r>
              <a:rPr lang="en-US" altLang="ja-JP" dirty="0"/>
              <a:t>5</a:t>
            </a:r>
            <a:r>
              <a:rPr lang="ja-JP" altLang="en-US"/>
              <a:t>段階得点で</a:t>
            </a:r>
            <a:br>
              <a:rPr lang="en-US" altLang="ja-JP" dirty="0"/>
            </a:br>
            <a:r>
              <a:rPr lang="en-US" altLang="ja-JP" dirty="0"/>
              <a:t>4</a:t>
            </a:r>
            <a:r>
              <a:rPr lang="ja-JP" altLang="en-US"/>
              <a:t>日間に分けて採点したデータを使用する．</a:t>
            </a:r>
          </a:p>
          <a:p>
            <a:endParaRPr lang="en-US" altLang="ja-JP" dirty="0"/>
          </a:p>
          <a:p>
            <a:r>
              <a:rPr lang="ja-JP" altLang="en-US"/>
              <a:t>そのうち</a:t>
            </a:r>
            <a:r>
              <a:rPr lang="en-US" altLang="ja-JP" dirty="0"/>
              <a:t>6</a:t>
            </a:r>
            <a:r>
              <a:rPr lang="ja-JP" altLang="en-US"/>
              <a:t>人の評価者には個別に指示を与え，</a:t>
            </a:r>
            <a:br>
              <a:rPr lang="en-US" altLang="ja-JP" dirty="0"/>
            </a:br>
            <a:r>
              <a:rPr lang="ja-JP" altLang="en-US"/>
              <a:t>人為的に評価者バイアスのあるデータを作成した</a:t>
            </a:r>
            <a:endParaRPr lang="en-US" altLang="ja-JP" dirty="0"/>
          </a:p>
          <a:p>
            <a:endParaRPr lang="en-US" altLang="ja-JP" dirty="0"/>
          </a:p>
          <a:p>
            <a:pPr marL="0" indent="0">
              <a:buNone/>
            </a:pPr>
            <a:r>
              <a:rPr lang="ja-JP" altLang="en-US"/>
              <a:t>この</a:t>
            </a:r>
            <a:r>
              <a:rPr kumimoji="1" lang="ja-JP" altLang="en-US"/>
              <a:t>実験では</a:t>
            </a:r>
            <a:endParaRPr kumimoji="1" lang="en-US" altLang="ja-JP" dirty="0"/>
          </a:p>
          <a:p>
            <a:pPr lvl="1"/>
            <a:r>
              <a:rPr lang="ja-JP" altLang="en-US"/>
              <a:t>データからのパラメータ推定</a:t>
            </a:r>
            <a:endParaRPr lang="en-US" altLang="ja-JP" dirty="0"/>
          </a:p>
          <a:p>
            <a:pPr lvl="1"/>
            <a:r>
              <a:rPr lang="ja-JP" altLang="en-US"/>
              <a:t>情報量規準によるモデル性能の比較</a:t>
            </a:r>
            <a:endParaRPr kumimoji="1" lang="en-US" altLang="ja-JP" dirty="0"/>
          </a:p>
          <a:p>
            <a:pPr marL="0" indent="0">
              <a:buNone/>
            </a:pPr>
            <a:r>
              <a:rPr kumimoji="1" lang="ja-JP" altLang="en-US"/>
              <a:t>を行う</a:t>
            </a:r>
            <a:endParaRPr kumimoji="1" lang="en-US" altLang="ja-JP" dirty="0"/>
          </a:p>
        </p:txBody>
      </p:sp>
    </p:spTree>
    <p:extLst>
      <p:ext uri="{BB962C8B-B14F-4D97-AF65-F5344CB8AC3E}">
        <p14:creationId xmlns:p14="http://schemas.microsoft.com/office/powerpoint/2010/main" val="4121096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5E4C2176-D4C2-624B-A248-6D0D8C5BD0B2}"/>
                  </a:ext>
                </a:extLst>
              </p:cNvPr>
              <p:cNvSpPr>
                <a:spLocks noGrp="1"/>
              </p:cNvSpPr>
              <p:nvPr>
                <p:ph type="title"/>
              </p:nvPr>
            </p:nvSpPr>
            <p:spPr/>
            <p:txBody>
              <a:bodyPr/>
              <a:lstStyle/>
              <a:p>
                <a14:m>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𝛽</m:t>
                        </m:r>
                      </m:e>
                      <m:sub>
                        <m:r>
                          <a:rPr lang="en-US" altLang="ja-JP" i="1">
                            <a:latin typeface="Cambria Math" panose="02040503050406030204" pitchFamily="18" charset="0"/>
                          </a:rPr>
                          <m:t>𝑟𝑡</m:t>
                        </m:r>
                      </m:sub>
                    </m:sSub>
                  </m:oMath>
                </a14:m>
                <a:r>
                  <a:rPr lang="ja-JP" altLang="en-US"/>
                  <a:t>の推定結果</a:t>
                </a:r>
                <a:endParaRPr kumimoji="1" lang="ja-JP" altLang="en-US"/>
              </a:p>
            </p:txBody>
          </p:sp>
        </mc:Choice>
        <mc:Fallback xmlns="">
          <p:sp>
            <p:nvSpPr>
              <p:cNvPr id="2" name="タイトル 1">
                <a:extLst>
                  <a:ext uri="{FF2B5EF4-FFF2-40B4-BE49-F238E27FC236}">
                    <a16:creationId xmlns:a16="http://schemas.microsoft.com/office/drawing/2014/main" id="{5E4C2176-D4C2-624B-A248-6D0D8C5BD0B2}"/>
                  </a:ext>
                </a:extLst>
              </p:cNvPr>
              <p:cNvSpPr>
                <a:spLocks noGrp="1" noRot="1" noChangeAspect="1" noMove="1" noResize="1" noEditPoints="1" noAdjustHandles="1" noChangeArrowheads="1" noChangeShapeType="1" noTextEdit="1"/>
              </p:cNvSpPr>
              <p:nvPr>
                <p:ph type="title"/>
              </p:nvPr>
            </p:nvSpPr>
            <p:spPr>
              <a:blipFill>
                <a:blip r:embed="rId3"/>
                <a:stretch>
                  <a:fillRect l="-1689"/>
                </a:stretch>
              </a:blipFill>
            </p:spPr>
            <p:txBody>
              <a:bodyPr/>
              <a:lstStyle/>
              <a:p>
                <a:r>
                  <a:rPr lang="ja-JP" altLang="en-US">
                    <a:noFill/>
                  </a:rPr>
                  <a:t> </a:t>
                </a:r>
              </a:p>
            </p:txBody>
          </p:sp>
        </mc:Fallback>
      </mc:AlternateContent>
      <p:pic>
        <p:nvPicPr>
          <p:cNvPr id="8" name="図 7">
            <a:extLst>
              <a:ext uri="{FF2B5EF4-FFF2-40B4-BE49-F238E27FC236}">
                <a16:creationId xmlns:a16="http://schemas.microsoft.com/office/drawing/2014/main" id="{8717126C-89F5-944F-9B7B-99DA290C5D04}"/>
              </a:ext>
            </a:extLst>
          </p:cNvPr>
          <p:cNvPicPr>
            <a:picLocks noChangeAspect="1"/>
          </p:cNvPicPr>
          <p:nvPr/>
        </p:nvPicPr>
        <p:blipFill>
          <a:blip r:embed="rId4"/>
          <a:stretch>
            <a:fillRect/>
          </a:stretch>
        </p:blipFill>
        <p:spPr>
          <a:xfrm>
            <a:off x="838200" y="1554677"/>
            <a:ext cx="5098838" cy="4099066"/>
          </a:xfrm>
          <a:prstGeom prst="rect">
            <a:avLst/>
          </a:prstGeom>
        </p:spPr>
      </p:pic>
      <p:sp>
        <p:nvSpPr>
          <p:cNvPr id="10" name="テキスト ボックス 9">
            <a:extLst>
              <a:ext uri="{FF2B5EF4-FFF2-40B4-BE49-F238E27FC236}">
                <a16:creationId xmlns:a16="http://schemas.microsoft.com/office/drawing/2014/main" id="{3E2A1E03-BF36-7B4B-B170-843A1F3AAC23}"/>
              </a:ext>
            </a:extLst>
          </p:cNvPr>
          <p:cNvSpPr txBox="1"/>
          <p:nvPr/>
        </p:nvSpPr>
        <p:spPr>
          <a:xfrm>
            <a:off x="5837664" y="1510462"/>
            <a:ext cx="6099716" cy="3837076"/>
          </a:xfrm>
          <a:prstGeom prst="rect">
            <a:avLst/>
          </a:prstGeom>
          <a:noFill/>
        </p:spPr>
        <p:txBody>
          <a:bodyPr wrap="square">
            <a:spAutoFit/>
          </a:bodyPr>
          <a:lstStyle/>
          <a:p>
            <a:pPr algn="ctr">
              <a:lnSpc>
                <a:spcPct val="150000"/>
              </a:lnSpc>
            </a:pPr>
            <a:r>
              <a:rPr lang="ja-JP" altLang="en-US" sz="2000" b="1">
                <a:effectLst/>
                <a:latin typeface="Menlo" panose="020B0609030804020204" pitchFamily="49" charset="0"/>
              </a:rPr>
              <a:t>指示した評価者</a:t>
            </a:r>
            <a:endParaRPr lang="en" altLang="ja-JP" sz="2000" b="1" dirty="0">
              <a:effectLst/>
              <a:latin typeface="Menlo" panose="020B0609030804020204" pitchFamily="49" charset="0"/>
            </a:endParaRPr>
          </a:p>
          <a:p>
            <a:pPr>
              <a:lnSpc>
                <a:spcPct val="150000"/>
              </a:lnSpc>
            </a:pPr>
            <a:r>
              <a:rPr lang="en" altLang="ja-JP" b="0" dirty="0">
                <a:solidFill>
                  <a:srgbClr val="777777"/>
                </a:solidFill>
                <a:effectLst/>
                <a:latin typeface="Menlo" panose="020B0609030804020204" pitchFamily="49" charset="0"/>
              </a:rPr>
              <a:t>[</a:t>
            </a:r>
            <a:r>
              <a:rPr lang="ja-JP" altLang="en-US" b="0">
                <a:solidFill>
                  <a:srgbClr val="333333"/>
                </a:solidFill>
                <a:effectLst/>
                <a:latin typeface="Menlo" panose="020B0609030804020204" pitchFamily="49" charset="0"/>
              </a:rPr>
              <a:t>評価者</a:t>
            </a:r>
            <a:r>
              <a:rPr lang="en" altLang="ja-JP" b="0" dirty="0">
                <a:solidFill>
                  <a:srgbClr val="333333"/>
                </a:solidFill>
                <a:effectLst/>
                <a:latin typeface="Menlo" panose="020B0609030804020204" pitchFamily="49" charset="0"/>
              </a:rPr>
              <a:t>A</a:t>
            </a:r>
            <a:r>
              <a:rPr lang="en" altLang="ja-JP" b="0" dirty="0">
                <a:solidFill>
                  <a:srgbClr val="777777"/>
                </a:solidFill>
                <a:effectLst/>
                <a:latin typeface="Menlo" panose="020B0609030804020204" pitchFamily="49" charset="0"/>
              </a:rPr>
              <a:t>]</a:t>
            </a:r>
            <a:r>
              <a:rPr lang="ja-JP" altLang="en-US" b="0">
                <a:solidFill>
                  <a:srgbClr val="333333"/>
                </a:solidFill>
                <a:effectLst/>
                <a:latin typeface="Menlo" panose="020B0609030804020204" pitchFamily="49" charset="0"/>
              </a:rPr>
              <a:t>日ごとにだんだん厳しくなるように採点する</a:t>
            </a:r>
          </a:p>
          <a:p>
            <a:pPr>
              <a:lnSpc>
                <a:spcPct val="150000"/>
              </a:lnSpc>
            </a:pPr>
            <a:r>
              <a:rPr lang="en" altLang="ja-JP" b="0" dirty="0">
                <a:solidFill>
                  <a:srgbClr val="FF0000"/>
                </a:solidFill>
                <a:effectLst/>
                <a:latin typeface="Menlo" panose="020B0609030804020204" pitchFamily="49" charset="0"/>
              </a:rPr>
              <a:t>[</a:t>
            </a:r>
            <a:r>
              <a:rPr lang="ja-JP" altLang="en-US" b="0">
                <a:solidFill>
                  <a:srgbClr val="FF0000"/>
                </a:solidFill>
                <a:effectLst/>
                <a:latin typeface="Menlo" panose="020B0609030804020204" pitchFamily="49" charset="0"/>
              </a:rPr>
              <a:t>評価者</a:t>
            </a:r>
            <a:r>
              <a:rPr lang="en" altLang="ja-JP" b="0" dirty="0">
                <a:solidFill>
                  <a:srgbClr val="FF0000"/>
                </a:solidFill>
                <a:effectLst/>
                <a:latin typeface="Menlo" panose="020B0609030804020204" pitchFamily="49" charset="0"/>
              </a:rPr>
              <a:t>B]</a:t>
            </a:r>
            <a:r>
              <a:rPr lang="ja-JP" altLang="en-US" b="0">
                <a:solidFill>
                  <a:srgbClr val="333333"/>
                </a:solidFill>
                <a:effectLst/>
                <a:latin typeface="Menlo" panose="020B0609030804020204" pitchFamily="49" charset="0"/>
              </a:rPr>
              <a:t>日ごとにだんだん優しくなるように採点する</a:t>
            </a:r>
          </a:p>
          <a:p>
            <a:pPr>
              <a:lnSpc>
                <a:spcPct val="150000"/>
              </a:lnSpc>
            </a:pPr>
            <a:r>
              <a:rPr lang="en" altLang="ja-JP" b="0" dirty="0">
                <a:solidFill>
                  <a:srgbClr val="92D050"/>
                </a:solidFill>
                <a:effectLst/>
                <a:latin typeface="Menlo" panose="020B0609030804020204" pitchFamily="49" charset="0"/>
              </a:rPr>
              <a:t>[</a:t>
            </a:r>
            <a:r>
              <a:rPr lang="ja-JP" altLang="en-US" b="0">
                <a:solidFill>
                  <a:srgbClr val="92D050"/>
                </a:solidFill>
                <a:effectLst/>
                <a:latin typeface="Menlo" panose="020B0609030804020204" pitchFamily="49" charset="0"/>
              </a:rPr>
              <a:t>評価者</a:t>
            </a:r>
            <a:r>
              <a:rPr lang="en" altLang="ja-JP" b="0" dirty="0">
                <a:solidFill>
                  <a:srgbClr val="92D050"/>
                </a:solidFill>
                <a:effectLst/>
                <a:latin typeface="Menlo" panose="020B0609030804020204" pitchFamily="49" charset="0"/>
              </a:rPr>
              <a:t>C]</a:t>
            </a:r>
            <a:r>
              <a:rPr lang="ja-JP" altLang="en-US" b="0">
                <a:solidFill>
                  <a:srgbClr val="333333"/>
                </a:solidFill>
                <a:effectLst/>
                <a:latin typeface="Menlo" panose="020B0609030804020204" pitchFamily="49" charset="0"/>
              </a:rPr>
              <a:t>日によって厳しさを変えて採点する </a:t>
            </a:r>
            <a:endParaRPr lang="en-US" altLang="ja-JP" b="0" dirty="0">
              <a:solidFill>
                <a:srgbClr val="333333"/>
              </a:solidFill>
              <a:effectLst/>
              <a:latin typeface="Menlo" panose="020B0609030804020204" pitchFamily="49" charset="0"/>
            </a:endParaRPr>
          </a:p>
          <a:p>
            <a:pPr>
              <a:lnSpc>
                <a:spcPct val="150000"/>
              </a:lnSpc>
            </a:pPr>
            <a:r>
              <a:rPr lang="en" altLang="ja-JP" b="0" dirty="0">
                <a:solidFill>
                  <a:srgbClr val="0070C0"/>
                </a:solidFill>
                <a:effectLst/>
                <a:latin typeface="Menlo" panose="020B0609030804020204" pitchFamily="49" charset="0"/>
              </a:rPr>
              <a:t>[</a:t>
            </a:r>
            <a:r>
              <a:rPr lang="ja-JP" altLang="en-US" b="0">
                <a:solidFill>
                  <a:srgbClr val="0070C0"/>
                </a:solidFill>
                <a:effectLst/>
                <a:latin typeface="Menlo" panose="020B0609030804020204" pitchFamily="49" charset="0"/>
              </a:rPr>
              <a:t>評価者</a:t>
            </a:r>
            <a:r>
              <a:rPr lang="en" altLang="ja-JP" b="0" dirty="0">
                <a:solidFill>
                  <a:srgbClr val="0070C0"/>
                </a:solidFill>
                <a:effectLst/>
                <a:latin typeface="Menlo" panose="020B0609030804020204" pitchFamily="49" charset="0"/>
              </a:rPr>
              <a:t>D]</a:t>
            </a:r>
            <a:r>
              <a:rPr lang="ja-JP" altLang="en-US" b="0">
                <a:solidFill>
                  <a:srgbClr val="333333"/>
                </a:solidFill>
                <a:effectLst/>
                <a:latin typeface="Menlo" panose="020B0609030804020204" pitchFamily="49" charset="0"/>
              </a:rPr>
              <a:t>使用する得点に偏りを持たせ，</a:t>
            </a:r>
            <a:r>
              <a:rPr lang="en-US" altLang="ja-JP" b="0" dirty="0">
                <a:solidFill>
                  <a:srgbClr val="333333"/>
                </a:solidFill>
                <a:effectLst/>
                <a:latin typeface="Menlo" panose="020B0609030804020204" pitchFamily="49" charset="0"/>
              </a:rPr>
              <a:t>2</a:t>
            </a:r>
            <a:r>
              <a:rPr lang="ja-JP" altLang="en-US" b="0">
                <a:solidFill>
                  <a:srgbClr val="333333"/>
                </a:solidFill>
                <a:effectLst/>
                <a:latin typeface="Menlo" panose="020B0609030804020204" pitchFamily="49" charset="0"/>
              </a:rPr>
              <a:t>，</a:t>
            </a:r>
            <a:r>
              <a:rPr lang="en-US" altLang="ja-JP" b="0" dirty="0">
                <a:solidFill>
                  <a:srgbClr val="333333"/>
                </a:solidFill>
                <a:effectLst/>
                <a:latin typeface="Menlo" panose="020B0609030804020204" pitchFamily="49" charset="0"/>
              </a:rPr>
              <a:t>3</a:t>
            </a:r>
            <a:r>
              <a:rPr lang="ja-JP" altLang="en-US" b="0">
                <a:solidFill>
                  <a:srgbClr val="333333"/>
                </a:solidFill>
                <a:effectLst/>
                <a:latin typeface="Menlo" panose="020B0609030804020204" pitchFamily="49" charset="0"/>
              </a:rPr>
              <a:t>，</a:t>
            </a:r>
            <a:r>
              <a:rPr lang="en-US" altLang="ja-JP" b="0" dirty="0">
                <a:solidFill>
                  <a:srgbClr val="333333"/>
                </a:solidFill>
                <a:effectLst/>
                <a:latin typeface="Menlo" panose="020B0609030804020204" pitchFamily="49" charset="0"/>
              </a:rPr>
              <a:t>4</a:t>
            </a:r>
            <a:r>
              <a:rPr lang="ja-JP" altLang="en-US" b="0">
                <a:solidFill>
                  <a:srgbClr val="333333"/>
                </a:solidFill>
                <a:effectLst/>
                <a:latin typeface="Menlo" panose="020B0609030804020204" pitchFamily="49" charset="0"/>
              </a:rPr>
              <a:t>点を多く使用するように採点する</a:t>
            </a:r>
          </a:p>
          <a:p>
            <a:pPr>
              <a:lnSpc>
                <a:spcPct val="150000"/>
              </a:lnSpc>
            </a:pPr>
            <a:r>
              <a:rPr lang="en" altLang="ja-JP" b="0" dirty="0">
                <a:solidFill>
                  <a:srgbClr val="00B0F0"/>
                </a:solidFill>
                <a:effectLst/>
                <a:latin typeface="Menlo" panose="020B0609030804020204" pitchFamily="49" charset="0"/>
              </a:rPr>
              <a:t>[</a:t>
            </a:r>
            <a:r>
              <a:rPr lang="ja-JP" altLang="en-US" b="0">
                <a:solidFill>
                  <a:srgbClr val="00B0F0"/>
                </a:solidFill>
                <a:effectLst/>
                <a:latin typeface="Menlo" panose="020B0609030804020204" pitchFamily="49" charset="0"/>
              </a:rPr>
              <a:t>評価者</a:t>
            </a:r>
            <a:r>
              <a:rPr lang="en" altLang="ja-JP" b="0" dirty="0">
                <a:solidFill>
                  <a:srgbClr val="00B0F0"/>
                </a:solidFill>
                <a:effectLst/>
                <a:latin typeface="Menlo" panose="020B0609030804020204" pitchFamily="49" charset="0"/>
              </a:rPr>
              <a:t>E]</a:t>
            </a:r>
            <a:r>
              <a:rPr lang="ja-JP" altLang="en-US" b="0">
                <a:solidFill>
                  <a:srgbClr val="333333"/>
                </a:solidFill>
                <a:effectLst/>
                <a:latin typeface="Menlo" panose="020B0609030804020204" pitchFamily="49" charset="0"/>
              </a:rPr>
              <a:t>使用する得点に偏りを持たせ，</a:t>
            </a:r>
            <a:r>
              <a:rPr lang="en-US" altLang="ja-JP" b="0" dirty="0">
                <a:solidFill>
                  <a:srgbClr val="333333"/>
                </a:solidFill>
                <a:effectLst/>
                <a:latin typeface="Menlo" panose="020B0609030804020204" pitchFamily="49" charset="0"/>
              </a:rPr>
              <a:t>1</a:t>
            </a:r>
            <a:r>
              <a:rPr lang="ja-JP" altLang="en-US" b="0">
                <a:solidFill>
                  <a:srgbClr val="333333"/>
                </a:solidFill>
                <a:effectLst/>
                <a:latin typeface="Menlo" panose="020B0609030804020204" pitchFamily="49" charset="0"/>
              </a:rPr>
              <a:t>，</a:t>
            </a:r>
            <a:r>
              <a:rPr lang="en-US" altLang="ja-JP" b="0" dirty="0">
                <a:solidFill>
                  <a:srgbClr val="333333"/>
                </a:solidFill>
                <a:effectLst/>
                <a:latin typeface="Menlo" panose="020B0609030804020204" pitchFamily="49" charset="0"/>
              </a:rPr>
              <a:t>3</a:t>
            </a:r>
            <a:r>
              <a:rPr lang="ja-JP" altLang="en-US" b="0">
                <a:solidFill>
                  <a:srgbClr val="333333"/>
                </a:solidFill>
                <a:effectLst/>
                <a:latin typeface="Menlo" panose="020B0609030804020204" pitchFamily="49" charset="0"/>
              </a:rPr>
              <a:t>，</a:t>
            </a:r>
            <a:r>
              <a:rPr lang="en-US" altLang="ja-JP" b="0" dirty="0">
                <a:solidFill>
                  <a:srgbClr val="333333"/>
                </a:solidFill>
                <a:effectLst/>
                <a:latin typeface="Menlo" panose="020B0609030804020204" pitchFamily="49" charset="0"/>
              </a:rPr>
              <a:t>5</a:t>
            </a:r>
            <a:r>
              <a:rPr lang="ja-JP" altLang="en-US" b="0">
                <a:solidFill>
                  <a:srgbClr val="333333"/>
                </a:solidFill>
                <a:effectLst/>
                <a:latin typeface="Menlo" panose="020B0609030804020204" pitchFamily="49" charset="0"/>
              </a:rPr>
              <a:t>点を多く使用するように採点する</a:t>
            </a:r>
          </a:p>
          <a:p>
            <a:pPr>
              <a:lnSpc>
                <a:spcPct val="150000"/>
              </a:lnSpc>
            </a:pPr>
            <a:r>
              <a:rPr lang="en" altLang="ja-JP" b="0" dirty="0">
                <a:solidFill>
                  <a:srgbClr val="7030A0"/>
                </a:solidFill>
                <a:effectLst/>
                <a:latin typeface="Menlo" panose="020B0609030804020204" pitchFamily="49" charset="0"/>
              </a:rPr>
              <a:t>[</a:t>
            </a:r>
            <a:r>
              <a:rPr lang="ja-JP" altLang="en-US" b="0">
                <a:solidFill>
                  <a:srgbClr val="7030A0"/>
                </a:solidFill>
                <a:effectLst/>
                <a:latin typeface="Menlo" panose="020B0609030804020204" pitchFamily="49" charset="0"/>
              </a:rPr>
              <a:t>評価者</a:t>
            </a:r>
            <a:r>
              <a:rPr lang="en" altLang="ja-JP" b="0" dirty="0">
                <a:solidFill>
                  <a:srgbClr val="7030A0"/>
                </a:solidFill>
                <a:effectLst/>
                <a:latin typeface="Menlo" panose="020B0609030804020204" pitchFamily="49" charset="0"/>
              </a:rPr>
              <a:t>F]</a:t>
            </a:r>
            <a:r>
              <a:rPr lang="ja-JP" altLang="en-US" b="0">
                <a:solidFill>
                  <a:srgbClr val="333333"/>
                </a:solidFill>
                <a:effectLst/>
                <a:latin typeface="Menlo" panose="020B0609030804020204" pitchFamily="49" charset="0"/>
              </a:rPr>
              <a:t>採点基準を用いずに採点する</a:t>
            </a:r>
          </a:p>
        </p:txBody>
      </p:sp>
      <p:sp>
        <p:nvSpPr>
          <p:cNvPr id="4" name="正方形/長方形 3">
            <a:extLst>
              <a:ext uri="{FF2B5EF4-FFF2-40B4-BE49-F238E27FC236}">
                <a16:creationId xmlns:a16="http://schemas.microsoft.com/office/drawing/2014/main" id="{B11008EA-89E6-AA4A-9137-990D69B29E75}"/>
              </a:ext>
            </a:extLst>
          </p:cNvPr>
          <p:cNvSpPr/>
          <p:nvPr/>
        </p:nvSpPr>
        <p:spPr>
          <a:xfrm>
            <a:off x="824940" y="2620537"/>
            <a:ext cx="390543" cy="13827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AA02AEE9-1B5E-814F-AFD7-83A63ED9DD27}"/>
                  </a:ext>
                </a:extLst>
              </p:cNvPr>
              <p:cNvSpPr txBox="1"/>
              <p:nvPr/>
            </p:nvSpPr>
            <p:spPr>
              <a:xfrm>
                <a:off x="415257" y="3136612"/>
                <a:ext cx="1209908"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smtClean="0">
                              <a:solidFill>
                                <a:schemeClr val="tx1"/>
                              </a:solidFill>
                              <a:latin typeface="Cambria Math" panose="02040503050406030204" pitchFamily="18" charset="0"/>
                              <a:ea typeface="Cambria Math" panose="02040503050406030204" pitchFamily="18" charset="0"/>
                            </a:rPr>
                          </m:ctrlPr>
                        </m:sSubPr>
                        <m:e>
                          <m:r>
                            <a:rPr lang="en-US" altLang="ja-JP" sz="3200" i="1">
                              <a:solidFill>
                                <a:schemeClr val="tx1"/>
                              </a:solidFill>
                              <a:latin typeface="Cambria Math" panose="02040503050406030204" pitchFamily="18" charset="0"/>
                              <a:ea typeface="Cambria Math" panose="02040503050406030204" pitchFamily="18" charset="0"/>
                            </a:rPr>
                            <m:t>𝛽</m:t>
                          </m:r>
                        </m:e>
                        <m:sub>
                          <m:r>
                            <a:rPr lang="en-US" altLang="ja-JP" sz="3200" i="1">
                              <a:solidFill>
                                <a:schemeClr val="tx1"/>
                              </a:solidFill>
                              <a:latin typeface="Cambria Math" panose="02040503050406030204" pitchFamily="18" charset="0"/>
                              <a:ea typeface="Cambria Math" panose="02040503050406030204" pitchFamily="18" charset="0"/>
                            </a:rPr>
                            <m:t>𝑟𝑡</m:t>
                          </m:r>
                        </m:sub>
                      </m:sSub>
                    </m:oMath>
                  </m:oMathPara>
                </a14:m>
                <a:endParaRPr lang="ja-JP" altLang="en-US" sz="3200">
                  <a:solidFill>
                    <a:schemeClr val="tx1"/>
                  </a:solidFill>
                </a:endParaRPr>
              </a:p>
            </p:txBody>
          </p:sp>
        </mc:Choice>
        <mc:Fallback xmlns="">
          <p:sp>
            <p:nvSpPr>
              <p:cNvPr id="9" name="テキスト ボックス 8">
                <a:extLst>
                  <a:ext uri="{FF2B5EF4-FFF2-40B4-BE49-F238E27FC236}">
                    <a16:creationId xmlns:a16="http://schemas.microsoft.com/office/drawing/2014/main" id="{AA02AEE9-1B5E-814F-AFD7-83A63ED9DD27}"/>
                  </a:ext>
                </a:extLst>
              </p:cNvPr>
              <p:cNvSpPr txBox="1">
                <a:spLocks noRot="1" noChangeAspect="1" noMove="1" noResize="1" noEditPoints="1" noAdjustHandles="1" noChangeArrowheads="1" noChangeShapeType="1" noTextEdit="1"/>
              </p:cNvSpPr>
              <p:nvPr/>
            </p:nvSpPr>
            <p:spPr>
              <a:xfrm>
                <a:off x="415257" y="3136612"/>
                <a:ext cx="1209908" cy="584775"/>
              </a:xfrm>
              <a:prstGeom prst="rect">
                <a:avLst/>
              </a:prstGeom>
              <a:blipFill>
                <a:blip r:embed="rId5"/>
                <a:stretch>
                  <a:fillRect b="-21739"/>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6ABB74E5-D25D-EE44-9F26-63237BB3715A}"/>
              </a:ext>
            </a:extLst>
          </p:cNvPr>
          <p:cNvSpPr txBox="1"/>
          <p:nvPr/>
        </p:nvSpPr>
        <p:spPr>
          <a:xfrm>
            <a:off x="1376585" y="5969655"/>
            <a:ext cx="9438830" cy="523220"/>
          </a:xfrm>
          <a:prstGeom prst="rect">
            <a:avLst/>
          </a:prstGeom>
          <a:noFill/>
        </p:spPr>
        <p:txBody>
          <a:bodyPr wrap="square">
            <a:spAutoFit/>
          </a:bodyPr>
          <a:lstStyle/>
          <a:p>
            <a:r>
              <a:rPr kumimoji="1" lang="ja-JP" altLang="en-US" sz="2400"/>
              <a:t>→</a:t>
            </a:r>
            <a:r>
              <a:rPr kumimoji="1" lang="ja-JP" altLang="en-US" sz="2800"/>
              <a:t>評価者ドリフトの傾向を推定できていることがわかる</a:t>
            </a:r>
            <a:endParaRPr kumimoji="1" lang="en-US" altLang="ja-JP" sz="2400" dirty="0"/>
          </a:p>
        </p:txBody>
      </p:sp>
    </p:spTree>
    <p:extLst>
      <p:ext uri="{BB962C8B-B14F-4D97-AF65-F5344CB8AC3E}">
        <p14:creationId xmlns:p14="http://schemas.microsoft.com/office/powerpoint/2010/main" val="3130999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a:extLst>
                  <a:ext uri="{FF2B5EF4-FFF2-40B4-BE49-F238E27FC236}">
                    <a16:creationId xmlns:a16="http://schemas.microsoft.com/office/drawing/2014/main" id="{06F85585-71E0-9248-8CC8-810785BCB815}"/>
                  </a:ext>
                </a:extLst>
              </p:cNvPr>
              <p:cNvSpPr>
                <a:spLocks noGrp="1"/>
              </p:cNvSpPr>
              <p:nvPr>
                <p:ph type="title"/>
              </p:nvPr>
            </p:nvSpPr>
            <p:spPr/>
            <p: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𝑟𝑘</m:t>
                        </m:r>
                      </m:sub>
                    </m:sSub>
                  </m:oMath>
                </a14:m>
                <a:r>
                  <a:rPr kumimoji="1" lang="ja-JP" altLang="en-US"/>
                  <a:t>の推定結果</a:t>
                </a:r>
              </a:p>
            </p:txBody>
          </p:sp>
        </mc:Choice>
        <mc:Fallback>
          <p:sp>
            <p:nvSpPr>
              <p:cNvPr id="2" name="タイトル 1">
                <a:extLst>
                  <a:ext uri="{FF2B5EF4-FFF2-40B4-BE49-F238E27FC236}">
                    <a16:creationId xmlns:a16="http://schemas.microsoft.com/office/drawing/2014/main" id="{06F85585-71E0-9248-8CC8-810785BCB815}"/>
                  </a:ext>
                </a:extLst>
              </p:cNvPr>
              <p:cNvSpPr>
                <a:spLocks noGrp="1" noRot="1" noChangeAspect="1" noMove="1" noResize="1" noEditPoints="1" noAdjustHandles="1" noChangeArrowheads="1" noChangeShapeType="1" noTextEdit="1"/>
              </p:cNvSpPr>
              <p:nvPr>
                <p:ph type="title"/>
              </p:nvPr>
            </p:nvSpPr>
            <p:spPr>
              <a:blipFill>
                <a:blip r:embed="rId3"/>
                <a:stretch>
                  <a:fillRect l="-1086"/>
                </a:stretch>
              </a:blipFill>
            </p:spPr>
            <p:txBody>
              <a:bodyPr/>
              <a:lstStyle/>
              <a:p>
                <a:r>
                  <a:rPr lang="ja-JP" altLang="en-US">
                    <a:noFill/>
                  </a:rPr>
                  <a:t> </a:t>
                </a:r>
              </a:p>
            </p:txBody>
          </p:sp>
        </mc:Fallback>
      </mc:AlternateContent>
      <p:pic>
        <p:nvPicPr>
          <p:cNvPr id="11" name="コンテンツ プレースホルダー 10">
            <a:extLst>
              <a:ext uri="{FF2B5EF4-FFF2-40B4-BE49-F238E27FC236}">
                <a16:creationId xmlns:a16="http://schemas.microsoft.com/office/drawing/2014/main" id="{865A3C7B-CAEE-EE47-ABC7-4CCB2A1D26F7}"/>
              </a:ext>
            </a:extLst>
          </p:cNvPr>
          <p:cNvPicPr>
            <a:picLocks noGrp="1" noChangeAspect="1"/>
          </p:cNvPicPr>
          <p:nvPr>
            <p:ph idx="1"/>
          </p:nvPr>
        </p:nvPicPr>
        <p:blipFill>
          <a:blip r:embed="rId4"/>
          <a:stretch>
            <a:fillRect/>
          </a:stretch>
        </p:blipFill>
        <p:spPr>
          <a:xfrm>
            <a:off x="838200" y="1510462"/>
            <a:ext cx="4709178" cy="4370388"/>
          </a:xfrm>
        </p:spPr>
      </p:pic>
      <p:sp>
        <p:nvSpPr>
          <p:cNvPr id="12" name="テキスト ボックス 11">
            <a:extLst>
              <a:ext uri="{FF2B5EF4-FFF2-40B4-BE49-F238E27FC236}">
                <a16:creationId xmlns:a16="http://schemas.microsoft.com/office/drawing/2014/main" id="{2D10457E-271E-C340-98A6-2907814E9663}"/>
              </a:ext>
            </a:extLst>
          </p:cNvPr>
          <p:cNvSpPr txBox="1"/>
          <p:nvPr/>
        </p:nvSpPr>
        <p:spPr>
          <a:xfrm>
            <a:off x="5837664" y="1510462"/>
            <a:ext cx="6099716" cy="1344086"/>
          </a:xfrm>
          <a:prstGeom prst="rect">
            <a:avLst/>
          </a:prstGeom>
          <a:noFill/>
        </p:spPr>
        <p:txBody>
          <a:bodyPr wrap="square">
            <a:spAutoFit/>
          </a:bodyPr>
          <a:lstStyle/>
          <a:p>
            <a:pPr algn="ctr">
              <a:lnSpc>
                <a:spcPct val="150000"/>
              </a:lnSpc>
            </a:pPr>
            <a:r>
              <a:rPr lang="ja-JP" altLang="en-US" sz="2000" b="1">
                <a:effectLst/>
                <a:latin typeface="Menlo" panose="020B0609030804020204" pitchFamily="49" charset="0"/>
              </a:rPr>
              <a:t>指示した評価者</a:t>
            </a:r>
            <a:endParaRPr lang="en" altLang="ja-JP" sz="2000" b="1" dirty="0">
              <a:effectLst/>
              <a:latin typeface="Menlo" panose="020B0609030804020204" pitchFamily="49" charset="0"/>
            </a:endParaRPr>
          </a:p>
          <a:p>
            <a:pPr>
              <a:lnSpc>
                <a:spcPct val="150000"/>
              </a:lnSpc>
            </a:pPr>
            <a:r>
              <a:rPr lang="en" altLang="ja-JP" b="0" dirty="0">
                <a:solidFill>
                  <a:srgbClr val="00B0F0"/>
                </a:solidFill>
                <a:effectLst/>
                <a:latin typeface="Menlo" panose="020B0609030804020204" pitchFamily="49" charset="0"/>
              </a:rPr>
              <a:t>[</a:t>
            </a:r>
            <a:r>
              <a:rPr lang="ja-JP" altLang="en-US" b="0">
                <a:solidFill>
                  <a:srgbClr val="00B0F0"/>
                </a:solidFill>
                <a:effectLst/>
                <a:latin typeface="Menlo" panose="020B0609030804020204" pitchFamily="49" charset="0"/>
              </a:rPr>
              <a:t>評価者</a:t>
            </a:r>
            <a:r>
              <a:rPr lang="en" altLang="ja-JP" b="0" dirty="0">
                <a:solidFill>
                  <a:srgbClr val="00B0F0"/>
                </a:solidFill>
                <a:effectLst/>
                <a:latin typeface="Menlo" panose="020B0609030804020204" pitchFamily="49" charset="0"/>
              </a:rPr>
              <a:t>E]</a:t>
            </a:r>
            <a:r>
              <a:rPr lang="ja-JP" altLang="en-US" b="0">
                <a:solidFill>
                  <a:srgbClr val="333333"/>
                </a:solidFill>
                <a:effectLst/>
                <a:latin typeface="Menlo" panose="020B0609030804020204" pitchFamily="49" charset="0"/>
              </a:rPr>
              <a:t>使用する得点に偏りを持たせ，</a:t>
            </a:r>
            <a:r>
              <a:rPr lang="en-US" altLang="ja-JP" b="0" dirty="0">
                <a:solidFill>
                  <a:srgbClr val="333333"/>
                </a:solidFill>
                <a:effectLst/>
                <a:latin typeface="Menlo" panose="020B0609030804020204" pitchFamily="49" charset="0"/>
              </a:rPr>
              <a:t>1</a:t>
            </a:r>
            <a:r>
              <a:rPr lang="ja-JP" altLang="en-US" b="0">
                <a:solidFill>
                  <a:srgbClr val="333333"/>
                </a:solidFill>
                <a:effectLst/>
                <a:latin typeface="Menlo" panose="020B0609030804020204" pitchFamily="49" charset="0"/>
              </a:rPr>
              <a:t>，</a:t>
            </a:r>
            <a:r>
              <a:rPr lang="en-US" altLang="ja-JP" b="0" dirty="0">
                <a:solidFill>
                  <a:srgbClr val="333333"/>
                </a:solidFill>
                <a:effectLst/>
                <a:latin typeface="Menlo" panose="020B0609030804020204" pitchFamily="49" charset="0"/>
              </a:rPr>
              <a:t>3</a:t>
            </a:r>
            <a:r>
              <a:rPr lang="ja-JP" altLang="en-US" b="0">
                <a:solidFill>
                  <a:srgbClr val="333333"/>
                </a:solidFill>
                <a:effectLst/>
                <a:latin typeface="Menlo" panose="020B0609030804020204" pitchFamily="49" charset="0"/>
              </a:rPr>
              <a:t>，</a:t>
            </a:r>
            <a:r>
              <a:rPr lang="en-US" altLang="ja-JP" b="0" dirty="0">
                <a:solidFill>
                  <a:srgbClr val="333333"/>
                </a:solidFill>
                <a:effectLst/>
                <a:latin typeface="Menlo" panose="020B0609030804020204" pitchFamily="49" charset="0"/>
              </a:rPr>
              <a:t>5</a:t>
            </a:r>
            <a:r>
              <a:rPr lang="ja-JP" altLang="en-US" b="0">
                <a:solidFill>
                  <a:srgbClr val="333333"/>
                </a:solidFill>
                <a:effectLst/>
                <a:latin typeface="Menlo" panose="020B0609030804020204" pitchFamily="49" charset="0"/>
              </a:rPr>
              <a:t>点を多く使用するように採点する</a:t>
            </a:r>
          </a:p>
        </p:txBody>
      </p:sp>
      <p:pic>
        <p:nvPicPr>
          <p:cNvPr id="21" name="図 20">
            <a:extLst>
              <a:ext uri="{FF2B5EF4-FFF2-40B4-BE49-F238E27FC236}">
                <a16:creationId xmlns:a16="http://schemas.microsoft.com/office/drawing/2014/main" id="{34669EE9-F006-404A-8F44-0750F1B25FD0}"/>
              </a:ext>
            </a:extLst>
          </p:cNvPr>
          <p:cNvPicPr>
            <a:picLocks noChangeAspect="1"/>
          </p:cNvPicPr>
          <p:nvPr/>
        </p:nvPicPr>
        <p:blipFill>
          <a:blip r:embed="rId5"/>
          <a:stretch>
            <a:fillRect/>
          </a:stretch>
        </p:blipFill>
        <p:spPr>
          <a:xfrm>
            <a:off x="6075845" y="3209491"/>
            <a:ext cx="2582349" cy="2405220"/>
          </a:xfrm>
          <a:prstGeom prst="rect">
            <a:avLst/>
          </a:prstGeom>
        </p:spPr>
      </p:pic>
      <p:pic>
        <p:nvPicPr>
          <p:cNvPr id="23" name="図 22">
            <a:extLst>
              <a:ext uri="{FF2B5EF4-FFF2-40B4-BE49-F238E27FC236}">
                <a16:creationId xmlns:a16="http://schemas.microsoft.com/office/drawing/2014/main" id="{8AB1298A-DB3E-9E41-92D9-79E6FB08F854}"/>
              </a:ext>
            </a:extLst>
          </p:cNvPr>
          <p:cNvPicPr>
            <a:picLocks noChangeAspect="1"/>
          </p:cNvPicPr>
          <p:nvPr/>
        </p:nvPicPr>
        <p:blipFill>
          <a:blip r:embed="rId6"/>
          <a:stretch>
            <a:fillRect/>
          </a:stretch>
        </p:blipFill>
        <p:spPr>
          <a:xfrm>
            <a:off x="8771451" y="3209491"/>
            <a:ext cx="2582349" cy="2405220"/>
          </a:xfrm>
          <a:prstGeom prst="rect">
            <a:avLst/>
          </a:prstGeom>
        </p:spPr>
      </p:pic>
      <p:sp>
        <p:nvSpPr>
          <p:cNvPr id="24" name="テキスト ボックス 23">
            <a:extLst>
              <a:ext uri="{FF2B5EF4-FFF2-40B4-BE49-F238E27FC236}">
                <a16:creationId xmlns:a16="http://schemas.microsoft.com/office/drawing/2014/main" id="{CAF0943D-7376-9344-A157-C3703E55C655}"/>
              </a:ext>
            </a:extLst>
          </p:cNvPr>
          <p:cNvSpPr txBox="1"/>
          <p:nvPr/>
        </p:nvSpPr>
        <p:spPr>
          <a:xfrm>
            <a:off x="1376585" y="5969655"/>
            <a:ext cx="9438830" cy="523220"/>
          </a:xfrm>
          <a:prstGeom prst="rect">
            <a:avLst/>
          </a:prstGeom>
          <a:noFill/>
        </p:spPr>
        <p:txBody>
          <a:bodyPr wrap="square">
            <a:spAutoFit/>
          </a:bodyPr>
          <a:lstStyle/>
          <a:p>
            <a:r>
              <a:rPr kumimoji="1" lang="ja-JP" altLang="en-US" sz="2400"/>
              <a:t>→</a:t>
            </a:r>
            <a:r>
              <a:rPr kumimoji="1" lang="ja-JP" altLang="en-US" sz="2800"/>
              <a:t>得点ごとの使用傾向の差を推定できていることがわかる</a:t>
            </a:r>
            <a:endParaRPr kumimoji="1" lang="en-US" altLang="ja-JP" sz="2400" dirty="0"/>
          </a:p>
        </p:txBody>
      </p:sp>
    </p:spTree>
    <p:extLst>
      <p:ext uri="{BB962C8B-B14F-4D97-AF65-F5344CB8AC3E}">
        <p14:creationId xmlns:p14="http://schemas.microsoft.com/office/powerpoint/2010/main" val="3566475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a:extLst>
                  <a:ext uri="{FF2B5EF4-FFF2-40B4-BE49-F238E27FC236}">
                    <a16:creationId xmlns:a16="http://schemas.microsoft.com/office/drawing/2014/main" id="{79D64110-DDCD-5144-9537-678D05532E58}"/>
                  </a:ext>
                </a:extLst>
              </p:cNvPr>
              <p:cNvSpPr>
                <a:spLocks noGrp="1"/>
              </p:cNvSpPr>
              <p:nvPr>
                <p:ph type="title"/>
              </p:nvPr>
            </p:nvSpPr>
            <p:spPr/>
            <p: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ja-JP" altLang="en-US" i="1" smtClean="0">
                            <a:latin typeface="Cambria Math" panose="02040503050406030204" pitchFamily="18" charset="0"/>
                          </a:rPr>
                          <m:t>𝛼</m:t>
                        </m:r>
                      </m:e>
                      <m:sub>
                        <m:r>
                          <a:rPr kumimoji="1" lang="en-US" altLang="ja-JP" b="0" i="1" smtClean="0">
                            <a:latin typeface="Cambria Math" panose="02040503050406030204" pitchFamily="18" charset="0"/>
                          </a:rPr>
                          <m:t>𝑟</m:t>
                        </m:r>
                      </m:sub>
                    </m:sSub>
                  </m:oMath>
                </a14:m>
                <a:r>
                  <a:rPr kumimoji="1" lang="ja-JP" altLang="en-US"/>
                  <a:t>の推定結果</a:t>
                </a:r>
              </a:p>
            </p:txBody>
          </p:sp>
        </mc:Choice>
        <mc:Fallback>
          <p:sp>
            <p:nvSpPr>
              <p:cNvPr id="2" name="タイトル 1">
                <a:extLst>
                  <a:ext uri="{FF2B5EF4-FFF2-40B4-BE49-F238E27FC236}">
                    <a16:creationId xmlns:a16="http://schemas.microsoft.com/office/drawing/2014/main" id="{79D64110-DDCD-5144-9537-678D05532E58}"/>
                  </a:ext>
                </a:extLst>
              </p:cNvPr>
              <p:cNvSpPr>
                <a:spLocks noGrp="1" noRot="1" noChangeAspect="1" noMove="1" noResize="1" noEditPoints="1" noAdjustHandles="1" noChangeArrowheads="1" noChangeShapeType="1" noTextEdit="1"/>
              </p:cNvSpPr>
              <p:nvPr>
                <p:ph type="title"/>
              </p:nvPr>
            </p:nvSpPr>
            <p:spPr>
              <a:blipFill>
                <a:blip r:embed="rId3"/>
                <a:stretch>
                  <a:fillRect l="-48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6BA1ADB3-3059-DA4E-A592-EB44BD717440}"/>
                  </a:ext>
                </a:extLst>
              </p:cNvPr>
              <p:cNvSpPr>
                <a:spLocks noGrp="1"/>
              </p:cNvSpPr>
              <p:nvPr>
                <p:ph idx="1"/>
              </p:nvPr>
            </p:nvSpPr>
            <p:spPr>
              <a:xfrm>
                <a:off x="838200" y="1825625"/>
                <a:ext cx="5257800" cy="4351338"/>
              </a:xfrm>
            </p:spPr>
            <p:txBody>
              <a:bodyPr>
                <a:normAutofit/>
              </a:bodyPr>
              <a:lstStyle/>
              <a:p>
                <a14:m>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𝛼</m:t>
                        </m:r>
                      </m:e>
                      <m:sub>
                        <m:r>
                          <a:rPr lang="en-US" altLang="ja-JP" i="1">
                            <a:latin typeface="Cambria Math" panose="02040503050406030204" pitchFamily="18" charset="0"/>
                          </a:rPr>
                          <m:t>𝑟</m:t>
                        </m:r>
                      </m:sub>
                    </m:sSub>
                  </m:oMath>
                </a14:m>
                <a:r>
                  <a:rPr kumimoji="1" lang="ja-JP" altLang="en-US"/>
                  <a:t>が最も高い評価者</a:t>
                </a:r>
                <a:endParaRPr kumimoji="1" lang="en-US" altLang="ja-JP" dirty="0"/>
              </a:p>
              <a:p>
                <a:endParaRPr lang="en-US" altLang="ja-JP" dirty="0"/>
              </a:p>
              <a:p>
                <a:endParaRPr kumimoji="1" lang="en-US" altLang="ja-JP" dirty="0"/>
              </a:p>
              <a:p>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r>
                  <a:rPr kumimoji="1" lang="ja-JP" altLang="en-US"/>
                  <a:t>こちらの方が勾配が大きい</a:t>
                </a:r>
                <a:endParaRPr kumimoji="1" lang="en-US" altLang="ja-JP" dirty="0"/>
              </a:p>
              <a:p>
                <a:endParaRPr lang="en-US" altLang="ja-JP" dirty="0"/>
              </a:p>
              <a:p>
                <a:endParaRPr kumimoji="1" lang="en-US" altLang="ja-JP" dirty="0"/>
              </a:p>
              <a:p>
                <a:endParaRPr lang="en-US" altLang="ja-JP" dirty="0"/>
              </a:p>
              <a:p>
                <a:endParaRPr kumimoji="1" lang="ja-JP" altLang="en-US"/>
              </a:p>
            </p:txBody>
          </p:sp>
        </mc:Choice>
        <mc:Fallback>
          <p:sp>
            <p:nvSpPr>
              <p:cNvPr id="3" name="コンテンツ プレースホルダー 2">
                <a:extLst>
                  <a:ext uri="{FF2B5EF4-FFF2-40B4-BE49-F238E27FC236}">
                    <a16:creationId xmlns:a16="http://schemas.microsoft.com/office/drawing/2014/main" id="{6BA1ADB3-3059-DA4E-A592-EB44BD717440}"/>
                  </a:ext>
                </a:extLst>
              </p:cNvPr>
              <p:cNvSpPr>
                <a:spLocks noGrp="1" noRot="1" noChangeAspect="1" noMove="1" noResize="1" noEditPoints="1" noAdjustHandles="1" noChangeArrowheads="1" noChangeShapeType="1" noTextEdit="1"/>
              </p:cNvSpPr>
              <p:nvPr>
                <p:ph idx="1"/>
              </p:nvPr>
            </p:nvSpPr>
            <p:spPr>
              <a:xfrm>
                <a:off x="838200" y="1825625"/>
                <a:ext cx="5257800" cy="4351338"/>
              </a:xfrm>
              <a:blipFill>
                <a:blip r:embed="rId4"/>
                <a:stretch>
                  <a:fillRect l="-2410" t="-232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コンテンツ プレースホルダー 2">
                <a:extLst>
                  <a:ext uri="{FF2B5EF4-FFF2-40B4-BE49-F238E27FC236}">
                    <a16:creationId xmlns:a16="http://schemas.microsoft.com/office/drawing/2014/main" id="{09112507-3E08-CF44-97BD-48F97F72C5A5}"/>
                  </a:ext>
                </a:extLst>
              </p:cNvPr>
              <p:cNvSpPr txBox="1">
                <a:spLocks/>
              </p:cNvSpPr>
              <p:nvPr/>
            </p:nvSpPr>
            <p:spPr>
              <a:xfrm>
                <a:off x="6934202"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sSub>
                      <m:sSubPr>
                        <m:ctrlPr>
                          <a:rPr lang="en-US" altLang="ja-JP" i="1" smtClean="0">
                            <a:latin typeface="Cambria Math" panose="02040503050406030204" pitchFamily="18" charset="0"/>
                          </a:rPr>
                        </m:ctrlPr>
                      </m:sSubPr>
                      <m:e>
                        <m:r>
                          <a:rPr lang="ja-JP" altLang="en-US" i="1">
                            <a:latin typeface="Cambria Math" panose="02040503050406030204" pitchFamily="18" charset="0"/>
                          </a:rPr>
                          <m:t>𝛼</m:t>
                        </m:r>
                      </m:e>
                      <m:sub>
                        <m:r>
                          <a:rPr lang="en-US" altLang="ja-JP" i="1">
                            <a:latin typeface="Cambria Math" panose="02040503050406030204" pitchFamily="18" charset="0"/>
                          </a:rPr>
                          <m:t>𝑟</m:t>
                        </m:r>
                      </m:sub>
                    </m:sSub>
                  </m:oMath>
                </a14:m>
                <a:r>
                  <a:rPr lang="ja-JP" altLang="en-US"/>
                  <a:t>が最も低い評価者</a:t>
                </a:r>
                <a:endParaRPr lang="en-US" altLang="ja-JP" dirty="0"/>
              </a:p>
              <a:p>
                <a:endParaRPr lang="en-US" altLang="ja-JP" dirty="0"/>
              </a:p>
              <a:p>
                <a:endParaRPr lang="en-US" altLang="ja-JP" dirty="0"/>
              </a:p>
              <a:p>
                <a:endParaRPr lang="en-US" altLang="ja-JP" dirty="0"/>
              </a:p>
              <a:p>
                <a:endParaRPr lang="ja-JP" altLang="en-US"/>
              </a:p>
            </p:txBody>
          </p:sp>
        </mc:Choice>
        <mc:Fallback>
          <p:sp>
            <p:nvSpPr>
              <p:cNvPr id="6" name="コンテンツ プレースホルダー 2">
                <a:extLst>
                  <a:ext uri="{FF2B5EF4-FFF2-40B4-BE49-F238E27FC236}">
                    <a16:creationId xmlns:a16="http://schemas.microsoft.com/office/drawing/2014/main" id="{09112507-3E08-CF44-97BD-48F97F72C5A5}"/>
                  </a:ext>
                </a:extLst>
              </p:cNvPr>
              <p:cNvSpPr txBox="1">
                <a:spLocks noRot="1" noChangeAspect="1" noMove="1" noResize="1" noEditPoints="1" noAdjustHandles="1" noChangeArrowheads="1" noChangeShapeType="1" noTextEdit="1"/>
              </p:cNvSpPr>
              <p:nvPr/>
            </p:nvSpPr>
            <p:spPr>
              <a:xfrm>
                <a:off x="6934202" y="1825625"/>
                <a:ext cx="5257800" cy="4351338"/>
              </a:xfrm>
              <a:prstGeom prst="rect">
                <a:avLst/>
              </a:prstGeom>
              <a:blipFill>
                <a:blip r:embed="rId5"/>
                <a:stretch>
                  <a:fillRect l="-2169" t="-2326"/>
                </a:stretch>
              </a:blipFill>
            </p:spPr>
            <p:txBody>
              <a:bodyPr/>
              <a:lstStyle/>
              <a:p>
                <a:r>
                  <a:rPr lang="ja-JP" altLang="en-US">
                    <a:noFill/>
                  </a:rPr>
                  <a:t> </a:t>
                </a:r>
              </a:p>
            </p:txBody>
          </p:sp>
        </mc:Fallback>
      </mc:AlternateContent>
      <p:pic>
        <p:nvPicPr>
          <p:cNvPr id="8" name="図 7">
            <a:extLst>
              <a:ext uri="{FF2B5EF4-FFF2-40B4-BE49-F238E27FC236}">
                <a16:creationId xmlns:a16="http://schemas.microsoft.com/office/drawing/2014/main" id="{57CE8CB5-27BC-1B4E-BDAF-4F8B16FCEC3F}"/>
              </a:ext>
            </a:extLst>
          </p:cNvPr>
          <p:cNvPicPr>
            <a:picLocks noChangeAspect="1"/>
          </p:cNvPicPr>
          <p:nvPr/>
        </p:nvPicPr>
        <p:blipFill>
          <a:blip r:embed="rId6"/>
          <a:stretch>
            <a:fillRect/>
          </a:stretch>
        </p:blipFill>
        <p:spPr>
          <a:xfrm>
            <a:off x="1780737" y="2311006"/>
            <a:ext cx="3262084" cy="3038331"/>
          </a:xfrm>
          <a:prstGeom prst="rect">
            <a:avLst/>
          </a:prstGeom>
        </p:spPr>
      </p:pic>
      <p:pic>
        <p:nvPicPr>
          <p:cNvPr id="10" name="図 9">
            <a:extLst>
              <a:ext uri="{FF2B5EF4-FFF2-40B4-BE49-F238E27FC236}">
                <a16:creationId xmlns:a16="http://schemas.microsoft.com/office/drawing/2014/main" id="{96B37D82-B8C6-D547-AC56-A7DD90FA1D4B}"/>
              </a:ext>
            </a:extLst>
          </p:cNvPr>
          <p:cNvPicPr>
            <a:picLocks noChangeAspect="1"/>
          </p:cNvPicPr>
          <p:nvPr/>
        </p:nvPicPr>
        <p:blipFill>
          <a:blip r:embed="rId7"/>
          <a:stretch>
            <a:fillRect/>
          </a:stretch>
        </p:blipFill>
        <p:spPr>
          <a:xfrm>
            <a:off x="6658431" y="2311005"/>
            <a:ext cx="3273861" cy="3038331"/>
          </a:xfrm>
          <a:prstGeom prst="rect">
            <a:avLst/>
          </a:prstGeom>
        </p:spPr>
      </p:pic>
      <p:sp>
        <p:nvSpPr>
          <p:cNvPr id="14" name="テキスト ボックス 13">
            <a:extLst>
              <a:ext uri="{FF2B5EF4-FFF2-40B4-BE49-F238E27FC236}">
                <a16:creationId xmlns:a16="http://schemas.microsoft.com/office/drawing/2014/main" id="{90B5B197-39CB-AF46-AE2E-4A083340DAD9}"/>
              </a:ext>
            </a:extLst>
          </p:cNvPr>
          <p:cNvSpPr txBox="1"/>
          <p:nvPr/>
        </p:nvSpPr>
        <p:spPr>
          <a:xfrm>
            <a:off x="1939016" y="5969653"/>
            <a:ext cx="9438830" cy="523220"/>
          </a:xfrm>
          <a:prstGeom prst="rect">
            <a:avLst/>
          </a:prstGeom>
          <a:noFill/>
        </p:spPr>
        <p:txBody>
          <a:bodyPr wrap="square">
            <a:spAutoFit/>
          </a:bodyPr>
          <a:lstStyle/>
          <a:p>
            <a:r>
              <a:rPr kumimoji="1" lang="ja-JP" altLang="en-US" sz="2400"/>
              <a:t>→</a:t>
            </a:r>
            <a:r>
              <a:rPr kumimoji="1" lang="ja-JP" altLang="en-US" sz="2800"/>
              <a:t>一貫性の差を推定できていることがわかる</a:t>
            </a:r>
            <a:endParaRPr kumimoji="1" lang="en-US" altLang="ja-JP" sz="2400" dirty="0"/>
          </a:p>
        </p:txBody>
      </p:sp>
    </p:spTree>
    <p:extLst>
      <p:ext uri="{BB962C8B-B14F-4D97-AF65-F5344CB8AC3E}">
        <p14:creationId xmlns:p14="http://schemas.microsoft.com/office/powerpoint/2010/main" val="4111469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C535DA-7E64-F141-A5B7-D1DCE42BED2D}"/>
              </a:ext>
            </a:extLst>
          </p:cNvPr>
          <p:cNvSpPr>
            <a:spLocks noGrp="1"/>
          </p:cNvSpPr>
          <p:nvPr>
            <p:ph type="title"/>
          </p:nvPr>
        </p:nvSpPr>
        <p:spPr/>
        <p:txBody>
          <a:bodyPr/>
          <a:lstStyle/>
          <a:p>
            <a:r>
              <a:rPr lang="ja-JP" altLang="en-US"/>
              <a:t>情報量規準によるモデル比較の結果</a:t>
            </a:r>
            <a:endParaRPr kumimoji="1" lang="ja-JP" altLang="en-US"/>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9DA14928-6C79-054A-AEA0-D5DC64935A7D}"/>
                  </a:ext>
                </a:extLst>
              </p:cNvPr>
              <p:cNvSpPr txBox="1"/>
              <p:nvPr/>
            </p:nvSpPr>
            <p:spPr>
              <a:xfrm>
                <a:off x="1147156" y="1612669"/>
                <a:ext cx="9468197" cy="5389104"/>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a:t>使用した情報量規準</a:t>
                </a:r>
                <a:endParaRPr kumimoji="1" lang="en-US" altLang="ja-JP" sz="2400" dirty="0"/>
              </a:p>
              <a:p>
                <a:pPr marL="742950" lvl="1" indent="-285750">
                  <a:buFont typeface="Arial" panose="020B0604020202020204" pitchFamily="34" charset="0"/>
                  <a:buChar char="•"/>
                </a:pPr>
                <a:r>
                  <a:rPr kumimoji="1" lang="en-US" altLang="ja-JP" sz="2400" dirty="0"/>
                  <a:t>WAIC(</a:t>
                </a:r>
                <a:r>
                  <a:rPr lang="en" altLang="ja-JP" dirty="0"/>
                  <a:t>Widely Applicable Information Criterion</a:t>
                </a:r>
                <a:r>
                  <a:rPr kumimoji="1" lang="en-US" altLang="ja-JP" sz="2400" dirty="0"/>
                  <a:t>)</a:t>
                </a:r>
              </a:p>
              <a:p>
                <a:pPr marL="742950" lvl="1" indent="-285750">
                  <a:buFont typeface="Arial" panose="020B0604020202020204" pitchFamily="34" charset="0"/>
                  <a:buChar char="•"/>
                </a:pPr>
                <a:r>
                  <a:rPr kumimoji="1" lang="en-US" altLang="ja-JP" sz="2400" dirty="0"/>
                  <a:t>WBIC(</a:t>
                </a:r>
                <a:r>
                  <a:rPr lang="en" altLang="ja-JP" dirty="0"/>
                  <a:t>Widely Applicable Bayesian Information Criterion</a:t>
                </a:r>
                <a:r>
                  <a:rPr kumimoji="1" lang="en-US" altLang="ja-JP" sz="2400" dirty="0"/>
                  <a:t>)</a:t>
                </a:r>
              </a:p>
              <a:p>
                <a:pPr marL="742950" lvl="1" indent="-285750">
                  <a:buFont typeface="Arial" panose="020B0604020202020204" pitchFamily="34" charset="0"/>
                  <a:buChar char="•"/>
                </a:pPr>
                <a:endParaRPr kumimoji="1" lang="en-US" altLang="ja-JP" sz="2000" dirty="0"/>
              </a:p>
              <a:p>
                <a:r>
                  <a:rPr kumimoji="1" lang="en-US" altLang="ja-JP" sz="2400" dirty="0"/>
                  <a:t>	</a:t>
                </a:r>
                <a:r>
                  <a:rPr kumimoji="1" lang="ja-JP" altLang="en-US" sz="2400"/>
                  <a:t>どちらも，値が小さい方が適したモデルであることを示す</a:t>
                </a:r>
                <a:endParaRPr kumimoji="1" lang="en-US" altLang="ja-JP" sz="2400" dirty="0"/>
              </a:p>
              <a:p>
                <a:pPr marL="285750" indent="-285750">
                  <a:buFont typeface="Arial" panose="020B0604020202020204" pitchFamily="34" charset="0"/>
                  <a:buChar char="•"/>
                </a:pPr>
                <a:endParaRPr kumimoji="1" lang="en-US" altLang="ja-JP" sz="2400" dirty="0"/>
              </a:p>
              <a:p>
                <a:pPr marL="285750" indent="-285750">
                  <a:buFont typeface="Arial" panose="020B0604020202020204" pitchFamily="34" charset="0"/>
                  <a:buChar char="•"/>
                </a:pPr>
                <a:r>
                  <a:rPr kumimoji="1" lang="ja-JP" altLang="en-US" sz="2400" b="1"/>
                  <a:t>比較モデル</a:t>
                </a:r>
                <a:endParaRPr kumimoji="1" lang="en-US" altLang="ja-JP" sz="2400" b="1" dirty="0"/>
              </a:p>
              <a:p>
                <a:pPr marL="742950" lvl="1" indent="-285750">
                  <a:buFont typeface="Arial" panose="020B0604020202020204" pitchFamily="34" charset="0"/>
                  <a:buChar char="•"/>
                </a:pPr>
                <a:r>
                  <a:rPr kumimoji="1" lang="ja-JP" altLang="en-US" sz="2400"/>
                  <a:t>比較モデル</a:t>
                </a:r>
                <a:r>
                  <a:rPr kumimoji="1" lang="en-US" altLang="ja-JP" sz="2400" dirty="0"/>
                  <a:t>1</a:t>
                </a:r>
              </a:p>
              <a:p>
                <a:pPr lvl="2"/>
                <a:r>
                  <a:rPr kumimoji="1" lang="ja-JP" altLang="en-US" sz="2400"/>
                  <a:t>提案モデルの</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𝑑</m:t>
                        </m:r>
                      </m:e>
                      <m:sub>
                        <m:r>
                          <a:rPr kumimoji="1" lang="en-US" altLang="ja-JP" sz="2400" b="0" i="1" smtClean="0">
                            <a:latin typeface="Cambria Math" panose="02040503050406030204" pitchFamily="18" charset="0"/>
                          </a:rPr>
                          <m:t>𝑟𝑘</m:t>
                        </m:r>
                      </m:sub>
                    </m:sSub>
                  </m:oMath>
                </a14:m>
                <a:r>
                  <a:rPr kumimoji="1" lang="ja-JP" altLang="en-US" sz="2400"/>
                  <a:t>を</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𝑑</m:t>
                        </m:r>
                      </m:e>
                      <m:sub>
                        <m:r>
                          <a:rPr kumimoji="1" lang="en-US" altLang="ja-JP" sz="2400" b="0" i="1" smtClean="0">
                            <a:latin typeface="Cambria Math" panose="02040503050406030204" pitchFamily="18" charset="0"/>
                          </a:rPr>
                          <m:t>𝑘</m:t>
                        </m:r>
                      </m:sub>
                    </m:sSub>
                  </m:oMath>
                </a14:m>
                <a:r>
                  <a:rPr kumimoji="1" lang="ja-JP" altLang="en-US" sz="2400"/>
                  <a:t>に入れ替え</a:t>
                </a:r>
                <a:endParaRPr kumimoji="1" lang="en-US" altLang="ja-JP" sz="2400" dirty="0"/>
              </a:p>
              <a:p>
                <a:pPr marL="742950" lvl="1" indent="-285750">
                  <a:buFont typeface="Arial" panose="020B0604020202020204" pitchFamily="34" charset="0"/>
                  <a:buChar char="•"/>
                </a:pPr>
                <a:r>
                  <a:rPr kumimoji="1" lang="ja-JP" altLang="en-US" sz="2400"/>
                  <a:t>比較モデル</a:t>
                </a:r>
                <a:r>
                  <a:rPr kumimoji="1" lang="en-US" altLang="ja-JP" sz="2400" dirty="0"/>
                  <a:t>2</a:t>
                </a:r>
              </a:p>
              <a:p>
                <a:pPr lvl="2"/>
                <a:r>
                  <a:rPr kumimoji="1" lang="ja-JP" altLang="en-US" sz="2400"/>
                  <a:t>提案モデルの</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ja-JP" altLang="en-US" sz="2400" i="1" smtClean="0">
                            <a:latin typeface="Cambria Math" panose="02040503050406030204" pitchFamily="18" charset="0"/>
                          </a:rPr>
                          <m:t>𝛽</m:t>
                        </m:r>
                      </m:e>
                      <m:sub>
                        <m:r>
                          <a:rPr kumimoji="1" lang="en-US" altLang="ja-JP" sz="2400" b="0" i="1" smtClean="0">
                            <a:latin typeface="Cambria Math" panose="02040503050406030204" pitchFamily="18" charset="0"/>
                          </a:rPr>
                          <m:t>𝑟𝑡</m:t>
                        </m:r>
                      </m:sub>
                    </m:sSub>
                  </m:oMath>
                </a14:m>
                <a:r>
                  <a:rPr kumimoji="1" lang="ja-JP" altLang="en-US" sz="2400" dirty="0"/>
                  <a:t>を</a:t>
                </a:r>
                <a14:m>
                  <m:oMath xmlns:m="http://schemas.openxmlformats.org/officeDocument/2006/math">
                    <m:sSub>
                      <m:sSubPr>
                        <m:ctrlPr>
                          <a:rPr kumimoji="1" lang="en-US" altLang="ja-JP" sz="2400" b="0" i="1" dirty="0" smtClean="0">
                            <a:latin typeface="Cambria Math" panose="02040503050406030204" pitchFamily="18" charset="0"/>
                          </a:rPr>
                        </m:ctrlPr>
                      </m:sSubPr>
                      <m:e>
                        <m:r>
                          <a:rPr kumimoji="1" lang="ja-JP" altLang="en-US" sz="2400" i="1" dirty="0" smtClean="0">
                            <a:latin typeface="Cambria Math" panose="02040503050406030204" pitchFamily="18" charset="0"/>
                          </a:rPr>
                          <m:t>𝛽</m:t>
                        </m:r>
                      </m:e>
                      <m:sub>
                        <m:r>
                          <a:rPr kumimoji="1" lang="en-US" altLang="ja-JP" sz="2400" b="0" i="1" dirty="0" smtClean="0">
                            <a:latin typeface="Cambria Math" panose="02040503050406030204" pitchFamily="18" charset="0"/>
                          </a:rPr>
                          <m:t>𝑟</m:t>
                        </m:r>
                      </m:sub>
                    </m:sSub>
                    <m:r>
                      <a:rPr kumimoji="1" lang="en-US" altLang="ja-JP" sz="2400" b="0" i="1" dirty="0" smtClean="0">
                        <a:latin typeface="Cambria Math" panose="02040503050406030204" pitchFamily="18" charset="0"/>
                      </a:rPr>
                      <m:t>+</m:t>
                    </m:r>
                    <m:sSub>
                      <m:sSubPr>
                        <m:ctrlPr>
                          <a:rPr kumimoji="1" lang="en-US" altLang="ja-JP" sz="2400" b="0" i="1" dirty="0" smtClean="0">
                            <a:latin typeface="Cambria Math" panose="02040503050406030204" pitchFamily="18" charset="0"/>
                            <a:ea typeface="Cambria Math" panose="02040503050406030204" pitchFamily="18" charset="0"/>
                          </a:rPr>
                        </m:ctrlPr>
                      </m:sSubPr>
                      <m:e>
                        <m:r>
                          <a:rPr kumimoji="1" lang="en-US" altLang="ja-JP" sz="2400" b="0" i="1" dirty="0" smtClean="0">
                            <a:latin typeface="Cambria Math" panose="02040503050406030204" pitchFamily="18" charset="0"/>
                            <a:ea typeface="Cambria Math" panose="02040503050406030204" pitchFamily="18" charset="0"/>
                          </a:rPr>
                          <m:t>𝜋</m:t>
                        </m:r>
                      </m:e>
                      <m:sub>
                        <m:r>
                          <a:rPr kumimoji="1" lang="en-US" altLang="ja-JP" sz="2400" b="0" i="1" dirty="0" smtClean="0">
                            <a:latin typeface="Cambria Math" panose="02040503050406030204" pitchFamily="18" charset="0"/>
                            <a:ea typeface="Cambria Math" panose="02040503050406030204" pitchFamily="18" charset="0"/>
                          </a:rPr>
                          <m:t>𝑟</m:t>
                        </m:r>
                      </m:sub>
                    </m:sSub>
                    <m:r>
                      <a:rPr kumimoji="1" lang="en-US" altLang="ja-JP" sz="2400" b="0" i="1" dirty="0" smtClean="0">
                        <a:latin typeface="Cambria Math" panose="02040503050406030204" pitchFamily="18" charset="0"/>
                        <a:ea typeface="Cambria Math" panose="02040503050406030204" pitchFamily="18" charset="0"/>
                      </a:rPr>
                      <m:t>𝑡</m:t>
                    </m:r>
                  </m:oMath>
                </a14:m>
                <a:r>
                  <a:rPr kumimoji="1" lang="en-US" altLang="ja-JP" sz="2400" dirty="0"/>
                  <a:t>(</a:t>
                </a:r>
                <a:r>
                  <a:rPr kumimoji="1" lang="ja-JP" altLang="en-US" sz="2400"/>
                  <a:t>既存モデルのもの</a:t>
                </a:r>
                <a:r>
                  <a:rPr kumimoji="1" lang="en-US" altLang="ja-JP" sz="2400" dirty="0"/>
                  <a:t>)</a:t>
                </a:r>
                <a:r>
                  <a:rPr kumimoji="1" lang="ja-JP" altLang="en-US" sz="2400" dirty="0"/>
                  <a:t>に入れ替え</a:t>
                </a:r>
                <a:endParaRPr kumimoji="1" lang="en-US" altLang="ja-JP" sz="2400" dirty="0"/>
              </a:p>
              <a:p>
                <a:pPr marL="742950" lvl="1" indent="-285750">
                  <a:buFont typeface="Arial" panose="020B0604020202020204" pitchFamily="34" charset="0"/>
                  <a:buChar char="•"/>
                </a:pPr>
                <a:r>
                  <a:rPr kumimoji="1" lang="ja-JP" altLang="en-US" sz="2400"/>
                  <a:t>比較モデル</a:t>
                </a:r>
                <a:r>
                  <a:rPr kumimoji="1" lang="en-US" altLang="ja-JP" sz="2400" dirty="0"/>
                  <a:t>3</a:t>
                </a:r>
              </a:p>
              <a:p>
                <a:pPr lvl="2"/>
                <a:r>
                  <a:rPr kumimoji="1" lang="ja-JP" altLang="en-US" sz="2400"/>
                  <a:t>提案モデルの</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ja-JP" altLang="en-US" sz="2400" i="1" smtClean="0">
                            <a:latin typeface="Cambria Math" panose="02040503050406030204" pitchFamily="18" charset="0"/>
                          </a:rPr>
                          <m:t>𝛼</m:t>
                        </m:r>
                      </m:e>
                      <m:sub>
                        <m:r>
                          <a:rPr kumimoji="1" lang="en-US" altLang="ja-JP" sz="2400" b="0" i="1" smtClean="0">
                            <a:latin typeface="Cambria Math" panose="02040503050406030204" pitchFamily="18" charset="0"/>
                          </a:rPr>
                          <m:t>𝑟</m:t>
                        </m:r>
                      </m:sub>
                    </m:sSub>
                  </m:oMath>
                </a14:m>
                <a:r>
                  <a:rPr kumimoji="1" lang="ja-JP" altLang="en-US" sz="2400" dirty="0"/>
                  <a:t>削除</a:t>
                </a:r>
                <a:endParaRPr kumimoji="1" lang="en-US" altLang="ja-JP" sz="2400" dirty="0"/>
              </a:p>
              <a:p>
                <a:pPr lvl="1"/>
                <a:endParaRPr kumimoji="1" lang="en-US" altLang="ja-JP" sz="2400" dirty="0"/>
              </a:p>
            </p:txBody>
          </p:sp>
        </mc:Choice>
        <mc:Fallback>
          <p:sp>
            <p:nvSpPr>
              <p:cNvPr id="6" name="テキスト ボックス 5">
                <a:extLst>
                  <a:ext uri="{FF2B5EF4-FFF2-40B4-BE49-F238E27FC236}">
                    <a16:creationId xmlns:a16="http://schemas.microsoft.com/office/drawing/2014/main" id="{9DA14928-6C79-054A-AEA0-D5DC64935A7D}"/>
                  </a:ext>
                </a:extLst>
              </p:cNvPr>
              <p:cNvSpPr txBox="1">
                <a:spLocks noRot="1" noChangeAspect="1" noMove="1" noResize="1" noEditPoints="1" noAdjustHandles="1" noChangeArrowheads="1" noChangeShapeType="1" noTextEdit="1"/>
              </p:cNvSpPr>
              <p:nvPr/>
            </p:nvSpPr>
            <p:spPr>
              <a:xfrm>
                <a:off x="1147156" y="1612669"/>
                <a:ext cx="9468197" cy="5389104"/>
              </a:xfrm>
              <a:prstGeom prst="rect">
                <a:avLst/>
              </a:prstGeom>
              <a:blipFill>
                <a:blip r:embed="rId3"/>
                <a:stretch>
                  <a:fillRect l="-804" t="-117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47794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C535DA-7E64-F141-A5B7-D1DCE42BED2D}"/>
              </a:ext>
            </a:extLst>
          </p:cNvPr>
          <p:cNvSpPr>
            <a:spLocks noGrp="1"/>
          </p:cNvSpPr>
          <p:nvPr>
            <p:ph type="title"/>
          </p:nvPr>
        </p:nvSpPr>
        <p:spPr/>
        <p:txBody>
          <a:bodyPr/>
          <a:lstStyle/>
          <a:p>
            <a:r>
              <a:rPr lang="ja-JP" altLang="en-US"/>
              <a:t>情報量規準によるモデル比較の結果</a:t>
            </a:r>
            <a:endParaRPr kumimoji="1" lang="ja-JP" altLang="en-US"/>
          </a:p>
        </p:txBody>
      </p:sp>
      <mc:AlternateContent xmlns:mc="http://schemas.openxmlformats.org/markup-compatibility/2006" xmlns:a14="http://schemas.microsoft.com/office/drawing/2010/main">
        <mc:Choice Requires="a14">
          <p:graphicFrame>
            <p:nvGraphicFramePr>
              <p:cNvPr id="4" name="表 4">
                <a:extLst>
                  <a:ext uri="{FF2B5EF4-FFF2-40B4-BE49-F238E27FC236}">
                    <a16:creationId xmlns:a16="http://schemas.microsoft.com/office/drawing/2014/main" id="{5C25F1DB-31ED-E34A-B16B-339B661E9714}"/>
                  </a:ext>
                </a:extLst>
              </p:cNvPr>
              <p:cNvGraphicFramePr>
                <a:graphicFrameLocks noGrp="1"/>
              </p:cNvGraphicFramePr>
              <p:nvPr>
                <p:ph idx="1"/>
                <p:extLst>
                  <p:ext uri="{D42A27DB-BD31-4B8C-83A1-F6EECF244321}">
                    <p14:modId xmlns:p14="http://schemas.microsoft.com/office/powerpoint/2010/main" val="1875515071"/>
                  </p:ext>
                </p:extLst>
              </p:nvPr>
            </p:nvGraphicFramePr>
            <p:xfrm>
              <a:off x="641131" y="4317420"/>
              <a:ext cx="10983309" cy="1380854"/>
            </p:xfrm>
            <a:graphic>
              <a:graphicData uri="http://schemas.openxmlformats.org/drawingml/2006/table">
                <a:tbl>
                  <a:tblPr firstRow="1" bandRow="1">
                    <a:tableStyleId>{5C22544A-7EE6-4342-B048-85BDC9FD1C3A}</a:tableStyleId>
                  </a:tblPr>
                  <a:tblGrid>
                    <a:gridCol w="986289">
                      <a:extLst>
                        <a:ext uri="{9D8B030D-6E8A-4147-A177-3AD203B41FA5}">
                          <a16:colId xmlns:a16="http://schemas.microsoft.com/office/drawing/2014/main" val="1577797759"/>
                        </a:ext>
                      </a:extLst>
                    </a:gridCol>
                    <a:gridCol w="1347008">
                      <a:extLst>
                        <a:ext uri="{9D8B030D-6E8A-4147-A177-3AD203B41FA5}">
                          <a16:colId xmlns:a16="http://schemas.microsoft.com/office/drawing/2014/main" val="3362389499"/>
                        </a:ext>
                      </a:extLst>
                    </a:gridCol>
                    <a:gridCol w="2471902">
                      <a:extLst>
                        <a:ext uri="{9D8B030D-6E8A-4147-A177-3AD203B41FA5}">
                          <a16:colId xmlns:a16="http://schemas.microsoft.com/office/drawing/2014/main" val="598797701"/>
                        </a:ext>
                      </a:extLst>
                    </a:gridCol>
                    <a:gridCol w="2699187">
                      <a:extLst>
                        <a:ext uri="{9D8B030D-6E8A-4147-A177-3AD203B41FA5}">
                          <a16:colId xmlns:a16="http://schemas.microsoft.com/office/drawing/2014/main" val="2631326619"/>
                        </a:ext>
                      </a:extLst>
                    </a:gridCol>
                    <a:gridCol w="2017986">
                      <a:extLst>
                        <a:ext uri="{9D8B030D-6E8A-4147-A177-3AD203B41FA5}">
                          <a16:colId xmlns:a16="http://schemas.microsoft.com/office/drawing/2014/main" val="2123760642"/>
                        </a:ext>
                      </a:extLst>
                    </a:gridCol>
                    <a:gridCol w="1460937">
                      <a:extLst>
                        <a:ext uri="{9D8B030D-6E8A-4147-A177-3AD203B41FA5}">
                          <a16:colId xmlns:a16="http://schemas.microsoft.com/office/drawing/2014/main" val="2101399842"/>
                        </a:ext>
                      </a:extLst>
                    </a:gridCol>
                  </a:tblGrid>
                  <a:tr h="370387">
                    <a:tc>
                      <a:txBody>
                        <a:bodyPr/>
                        <a:lstStyle/>
                        <a:p>
                          <a:pPr algn="ctr"/>
                          <a:endParaRPr kumimoji="1" lang="ja-JP" altLang="en-US"/>
                        </a:p>
                      </a:txBody>
                      <a:tcPr/>
                    </a:tc>
                    <a:tc>
                      <a:txBody>
                        <a:bodyPr/>
                        <a:lstStyle/>
                        <a:p>
                          <a:pPr algn="ctr"/>
                          <a:r>
                            <a:rPr kumimoji="1" lang="ja-JP" altLang="en-US"/>
                            <a:t>既存モデル</a:t>
                          </a:r>
                        </a:p>
                      </a:txBody>
                      <a:tcPr anchor="ctr"/>
                    </a:tc>
                    <a:tc>
                      <a:txBody>
                        <a:bodyPr/>
                        <a:lstStyle/>
                        <a:p>
                          <a:pPr algn="ctr"/>
                          <a:r>
                            <a:rPr kumimoji="1" lang="ja-JP" altLang="en-US"/>
                            <a:t>比較モデル</a:t>
                          </a:r>
                          <a:r>
                            <a:rPr kumimoji="1" lang="en-US" altLang="ja-JP" dirty="0"/>
                            <a:t>1</a:t>
                          </a:r>
                        </a:p>
                        <a:p>
                          <a:pPr algn="ctr"/>
                          <a14:m>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𝑑</m:t>
                                  </m:r>
                                </m:e>
                                <m:sub>
                                  <m:r>
                                    <a:rPr kumimoji="1" lang="en-US" altLang="ja-JP" sz="1800" b="0" i="1" smtClean="0">
                                      <a:latin typeface="Cambria Math" panose="02040503050406030204" pitchFamily="18" charset="0"/>
                                    </a:rPr>
                                    <m:t>𝑟𝑘</m:t>
                                  </m:r>
                                </m:sub>
                              </m:sSub>
                            </m:oMath>
                          </a14:m>
                          <a:r>
                            <a:rPr kumimoji="1" lang="ja-JP" altLang="en-US" sz="1800"/>
                            <a:t>を</a:t>
                          </a:r>
                          <a14:m>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𝑑</m:t>
                                  </m:r>
                                </m:e>
                                <m:sub>
                                  <m:r>
                                    <a:rPr kumimoji="1" lang="en-US" altLang="ja-JP" sz="1800" b="0" i="1" smtClean="0">
                                      <a:latin typeface="Cambria Math" panose="02040503050406030204" pitchFamily="18" charset="0"/>
                                    </a:rPr>
                                    <m:t>𝑘</m:t>
                                  </m:r>
                                </m:sub>
                              </m:sSub>
                            </m:oMath>
                          </a14:m>
                          <a:r>
                            <a:rPr kumimoji="1" lang="ja-JP" altLang="en-US" sz="1800"/>
                            <a:t>に</a:t>
                          </a:r>
                          <a:r>
                            <a:rPr kumimoji="1" lang="ja-JP" altLang="en-US" sz="1800" dirty="0"/>
                            <a:t>変更</a:t>
                          </a:r>
                          <a:endParaRPr kumimoji="1" lang="ja-JP" altLang="en-US"/>
                        </a:p>
                      </a:txBody>
                      <a:tcPr/>
                    </a:tc>
                    <a:tc>
                      <a:txBody>
                        <a:bodyPr/>
                        <a:lstStyle/>
                        <a:p>
                          <a:pPr algn="ctr"/>
                          <a:r>
                            <a:rPr kumimoji="1" lang="ja-JP" altLang="en-US"/>
                            <a:t>比較モデル</a:t>
                          </a:r>
                          <a:r>
                            <a:rPr kumimoji="1" lang="en-US" altLang="ja-JP" dirty="0"/>
                            <a:t>2</a:t>
                          </a:r>
                        </a:p>
                        <a:p>
                          <a:pPr algn="ctr"/>
                          <a14:m>
                            <m:oMath xmlns:m="http://schemas.openxmlformats.org/officeDocument/2006/math">
                              <m:sSub>
                                <m:sSubPr>
                                  <m:ctrlPr>
                                    <a:rPr kumimoji="1" lang="en-US" altLang="ja-JP" sz="1800" b="0" i="1" smtClean="0">
                                      <a:latin typeface="Cambria Math" panose="02040503050406030204" pitchFamily="18" charset="0"/>
                                    </a:rPr>
                                  </m:ctrlPr>
                                </m:sSubPr>
                                <m:e>
                                  <m:r>
                                    <a:rPr kumimoji="1" lang="ja-JP" altLang="en-US" sz="1800" i="1" smtClean="0">
                                      <a:latin typeface="Cambria Math" panose="02040503050406030204" pitchFamily="18" charset="0"/>
                                    </a:rPr>
                                    <m:t>𝛽</m:t>
                                  </m:r>
                                </m:e>
                                <m:sub>
                                  <m:r>
                                    <a:rPr kumimoji="1" lang="en-US" altLang="ja-JP" sz="1800" b="0" i="1" smtClean="0">
                                      <a:latin typeface="Cambria Math" panose="02040503050406030204" pitchFamily="18" charset="0"/>
                                    </a:rPr>
                                    <m:t>𝑟𝑡</m:t>
                                  </m:r>
                                </m:sub>
                              </m:sSub>
                            </m:oMath>
                          </a14:m>
                          <a:r>
                            <a:rPr kumimoji="1" lang="ja-JP" altLang="en-US" sz="1800" dirty="0"/>
                            <a:t>を</a:t>
                          </a:r>
                          <a:r>
                            <a:rPr kumimoji="1" lang="ja-JP" altLang="en-US" sz="1800"/>
                            <a:t>従来の形式に変更</a:t>
                          </a:r>
                          <a:endParaRPr kumimoji="1" lang="ja-JP" altLang="en-US"/>
                        </a:p>
                      </a:txBody>
                      <a:tcPr/>
                    </a:tc>
                    <a:tc>
                      <a:txBody>
                        <a:bodyPr/>
                        <a:lstStyle/>
                        <a:p>
                          <a:pPr algn="ctr"/>
                          <a:r>
                            <a:rPr kumimoji="1" lang="ja-JP" altLang="en-US"/>
                            <a:t>比較モデル</a:t>
                          </a:r>
                          <a:r>
                            <a:rPr kumimoji="1" lang="en-US" altLang="ja-JP" dirty="0"/>
                            <a:t>3</a:t>
                          </a:r>
                        </a:p>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1" lang="en-US" altLang="ja-JP" sz="1800" b="0" i="1" smtClean="0">
                                      <a:latin typeface="Cambria Math" panose="02040503050406030204" pitchFamily="18" charset="0"/>
                                    </a:rPr>
                                  </m:ctrlPr>
                                </m:sSubPr>
                                <m:e>
                                  <m:r>
                                    <a:rPr kumimoji="1" lang="ja-JP" altLang="en-US" sz="1800" i="1" smtClean="0">
                                      <a:latin typeface="Cambria Math" panose="02040503050406030204" pitchFamily="18" charset="0"/>
                                    </a:rPr>
                                    <m:t>𝛼</m:t>
                                  </m:r>
                                </m:e>
                                <m:sub>
                                  <m:r>
                                    <a:rPr kumimoji="1" lang="en-US" altLang="ja-JP" sz="1800" b="0" i="1" smtClean="0">
                                      <a:latin typeface="Cambria Math" panose="02040503050406030204" pitchFamily="18" charset="0"/>
                                    </a:rPr>
                                    <m:t>𝑟</m:t>
                                  </m:r>
                                </m:sub>
                              </m:sSub>
                            </m:oMath>
                          </a14:m>
                          <a:r>
                            <a:rPr kumimoji="1" lang="ja-JP" altLang="en-US" sz="1800"/>
                            <a:t>を削除</a:t>
                          </a:r>
                          <a:endParaRPr kumimoji="1" lang="en-US" altLang="ja-JP" sz="1800" dirty="0"/>
                        </a:p>
                      </a:txBody>
                      <a:tcPr/>
                    </a:tc>
                    <a:tc>
                      <a:txBody>
                        <a:bodyPr/>
                        <a:lstStyle/>
                        <a:p>
                          <a:pPr algn="ctr"/>
                          <a:r>
                            <a:rPr kumimoji="1" lang="ja-JP" altLang="en-US"/>
                            <a:t>提案モデル</a:t>
                          </a:r>
                        </a:p>
                      </a:txBody>
                      <a:tcPr anchor="ctr"/>
                    </a:tc>
                    <a:extLst>
                      <a:ext uri="{0D108BD9-81ED-4DB2-BD59-A6C34878D82A}">
                        <a16:rowId xmlns:a16="http://schemas.microsoft.com/office/drawing/2014/main" val="1792722440"/>
                      </a:ext>
                    </a:extLst>
                  </a:tr>
                  <a:tr h="3703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WAIC</a:t>
                          </a:r>
                          <a:endParaRPr kumimoji="1" lang="ja-JP" altLang="en-US"/>
                        </a:p>
                      </a:txBody>
                      <a:tcPr/>
                    </a:tc>
                    <a:tc>
                      <a:txBody>
                        <a:bodyPr/>
                        <a:lstStyle/>
                        <a:p>
                          <a:pPr algn="ctr"/>
                          <a:r>
                            <a:rPr kumimoji="1" lang="en-US" altLang="ja-JP" b="0" dirty="0">
                              <a:solidFill>
                                <a:schemeClr val="tx1"/>
                              </a:solidFill>
                            </a:rPr>
                            <a:t>3279.444</a:t>
                          </a:r>
                          <a:endParaRPr kumimoji="1" lang="ja-JP" altLang="en-US" b="0">
                            <a:solidFill>
                              <a:schemeClr val="tx1"/>
                            </a:solidFill>
                          </a:endParaRPr>
                        </a:p>
                      </a:txBody>
                      <a:tcPr/>
                    </a:tc>
                    <a:tc>
                      <a:txBody>
                        <a:bodyPr/>
                        <a:lstStyle/>
                        <a:p>
                          <a:pPr algn="ctr"/>
                          <a:r>
                            <a:rPr kumimoji="1" lang="en-US" altLang="ja-JP" dirty="0">
                              <a:solidFill>
                                <a:schemeClr val="tx1"/>
                              </a:solidFill>
                            </a:rPr>
                            <a:t>3190.802</a:t>
                          </a:r>
                          <a:endParaRPr kumimoji="1" lang="ja-JP" altLang="en-US">
                            <a:solidFill>
                              <a:schemeClr val="tx1"/>
                            </a:solidFill>
                          </a:endParaRPr>
                        </a:p>
                      </a:txBody>
                      <a:tcPr/>
                    </a:tc>
                    <a:tc>
                      <a:txBody>
                        <a:bodyPr/>
                        <a:lstStyle/>
                        <a:p>
                          <a:pPr algn="ctr"/>
                          <a:r>
                            <a:rPr kumimoji="1" lang="en-US" altLang="ja-JP" dirty="0">
                              <a:solidFill>
                                <a:schemeClr val="tx1"/>
                              </a:solidFill>
                            </a:rPr>
                            <a:t>3154.331</a:t>
                          </a:r>
                          <a:endParaRPr kumimoji="1" lang="ja-JP" altLang="en-US">
                            <a:solidFill>
                              <a:schemeClr val="tx1"/>
                            </a:solidFill>
                          </a:endParaRPr>
                        </a:p>
                      </a:txBody>
                      <a:tcPr/>
                    </a:tc>
                    <a:tc>
                      <a:txBody>
                        <a:bodyPr/>
                        <a:lstStyle/>
                        <a:p>
                          <a:pPr algn="ctr"/>
                          <a:r>
                            <a:rPr kumimoji="1" lang="en-US" altLang="ja-JP" dirty="0">
                              <a:solidFill>
                                <a:schemeClr val="tx1"/>
                              </a:solidFill>
                            </a:rPr>
                            <a:t>3137.137</a:t>
                          </a:r>
                          <a:endParaRPr kumimoji="1" lang="ja-JP" altLang="en-US">
                            <a:solidFill>
                              <a:schemeClr val="tx1"/>
                            </a:solidFill>
                          </a:endParaRPr>
                        </a:p>
                      </a:txBody>
                      <a:tcPr/>
                    </a:tc>
                    <a:tc>
                      <a:txBody>
                        <a:bodyPr/>
                        <a:lstStyle/>
                        <a:p>
                          <a:pPr algn="ctr"/>
                          <a:r>
                            <a:rPr kumimoji="1" lang="en-US" altLang="ja-JP" b="1" dirty="0">
                              <a:solidFill>
                                <a:srgbClr val="FF0000"/>
                              </a:solidFill>
                            </a:rPr>
                            <a:t>3134.700</a:t>
                          </a:r>
                          <a:endParaRPr kumimoji="1" lang="ja-JP" altLang="en-US" b="1">
                            <a:solidFill>
                              <a:srgbClr val="FF0000"/>
                            </a:solidFill>
                          </a:endParaRPr>
                        </a:p>
                      </a:txBody>
                      <a:tcPr/>
                    </a:tc>
                    <a:extLst>
                      <a:ext uri="{0D108BD9-81ED-4DB2-BD59-A6C34878D82A}">
                        <a16:rowId xmlns:a16="http://schemas.microsoft.com/office/drawing/2014/main" val="3268022677"/>
                      </a:ext>
                    </a:extLst>
                  </a:tr>
                  <a:tr h="370387">
                    <a:tc>
                      <a:txBody>
                        <a:bodyPr/>
                        <a:lstStyle/>
                        <a:p>
                          <a:pPr algn="ctr"/>
                          <a:r>
                            <a:rPr kumimoji="1" lang="en-US" altLang="ja-JP" dirty="0"/>
                            <a:t>WBIC</a:t>
                          </a:r>
                          <a:endParaRPr kumimoji="1" lang="ja-JP" altLang="en-US"/>
                        </a:p>
                      </a:txBody>
                      <a:tcPr/>
                    </a:tc>
                    <a:tc>
                      <a:txBody>
                        <a:bodyPr/>
                        <a:lstStyle/>
                        <a:p>
                          <a:pPr algn="ctr"/>
                          <a:r>
                            <a:rPr kumimoji="1" lang="en-US" altLang="ja-JP" dirty="0">
                              <a:solidFill>
                                <a:schemeClr val="tx1"/>
                              </a:solidFill>
                            </a:rPr>
                            <a:t>1927.215</a:t>
                          </a:r>
                          <a:endParaRPr kumimoji="1" lang="ja-JP" altLang="en-US">
                            <a:solidFill>
                              <a:schemeClr val="tx1"/>
                            </a:solidFill>
                          </a:endParaRPr>
                        </a:p>
                      </a:txBody>
                      <a:tcPr/>
                    </a:tc>
                    <a:tc>
                      <a:txBody>
                        <a:bodyPr/>
                        <a:lstStyle/>
                        <a:p>
                          <a:pPr algn="ctr"/>
                          <a:r>
                            <a:rPr kumimoji="1" lang="en-US" altLang="ja-JP" b="1" dirty="0">
                              <a:solidFill>
                                <a:srgbClr val="FF0000"/>
                              </a:solidFill>
                            </a:rPr>
                            <a:t>1863.710</a:t>
                          </a:r>
                          <a:endParaRPr kumimoji="1" lang="ja-JP" altLang="en-US" b="1">
                            <a:solidFill>
                              <a:srgbClr val="FF0000"/>
                            </a:solidFill>
                          </a:endParaRPr>
                        </a:p>
                      </a:txBody>
                      <a:tcPr/>
                    </a:tc>
                    <a:tc>
                      <a:txBody>
                        <a:bodyPr/>
                        <a:lstStyle/>
                        <a:p>
                          <a:pPr algn="ctr"/>
                          <a:r>
                            <a:rPr kumimoji="1" lang="en-US" altLang="ja-JP" dirty="0">
                              <a:solidFill>
                                <a:schemeClr val="tx1"/>
                              </a:solidFill>
                            </a:rPr>
                            <a:t>1924.210</a:t>
                          </a:r>
                          <a:endParaRPr kumimoji="1" lang="ja-JP" altLang="en-US">
                            <a:solidFill>
                              <a:schemeClr val="tx1"/>
                            </a:solidFill>
                          </a:endParaRPr>
                        </a:p>
                      </a:txBody>
                      <a:tcPr/>
                    </a:tc>
                    <a:tc>
                      <a:txBody>
                        <a:bodyPr/>
                        <a:lstStyle/>
                        <a:p>
                          <a:pPr algn="ctr"/>
                          <a:r>
                            <a:rPr kumimoji="1" lang="en-US" altLang="ja-JP" dirty="0">
                              <a:solidFill>
                                <a:schemeClr val="tx1"/>
                              </a:solidFill>
                            </a:rPr>
                            <a:t>1910.699</a:t>
                          </a:r>
                          <a:endParaRPr kumimoji="1" lang="ja-JP" altLang="en-US">
                            <a:solidFill>
                              <a:schemeClr val="tx1"/>
                            </a:solidFill>
                          </a:endParaRPr>
                        </a:p>
                      </a:txBody>
                      <a:tcPr/>
                    </a:tc>
                    <a:tc>
                      <a:txBody>
                        <a:bodyPr/>
                        <a:lstStyle/>
                        <a:p>
                          <a:pPr algn="ctr"/>
                          <a:r>
                            <a:rPr kumimoji="1" lang="en-US" altLang="ja-JP" dirty="0">
                              <a:solidFill>
                                <a:schemeClr val="tx1"/>
                              </a:solidFill>
                            </a:rPr>
                            <a:t>1900.211</a:t>
                          </a:r>
                          <a:endParaRPr kumimoji="1" lang="ja-JP" altLang="en-US">
                            <a:solidFill>
                              <a:schemeClr val="tx1"/>
                            </a:solidFill>
                          </a:endParaRPr>
                        </a:p>
                      </a:txBody>
                      <a:tcPr/>
                    </a:tc>
                    <a:extLst>
                      <a:ext uri="{0D108BD9-81ED-4DB2-BD59-A6C34878D82A}">
                        <a16:rowId xmlns:a16="http://schemas.microsoft.com/office/drawing/2014/main" val="2242093626"/>
                      </a:ext>
                    </a:extLst>
                  </a:tr>
                </a:tbl>
              </a:graphicData>
            </a:graphic>
          </p:graphicFrame>
        </mc:Choice>
        <mc:Fallback xmlns="">
          <p:graphicFrame>
            <p:nvGraphicFramePr>
              <p:cNvPr id="4" name="表 4">
                <a:extLst>
                  <a:ext uri="{FF2B5EF4-FFF2-40B4-BE49-F238E27FC236}">
                    <a16:creationId xmlns:a16="http://schemas.microsoft.com/office/drawing/2014/main" id="{5C25F1DB-31ED-E34A-B16B-339B661E9714}"/>
                  </a:ext>
                </a:extLst>
              </p:cNvPr>
              <p:cNvGraphicFramePr>
                <a:graphicFrameLocks noGrp="1"/>
              </p:cNvGraphicFramePr>
              <p:nvPr>
                <p:ph idx="1"/>
                <p:extLst>
                  <p:ext uri="{D42A27DB-BD31-4B8C-83A1-F6EECF244321}">
                    <p14:modId xmlns:p14="http://schemas.microsoft.com/office/powerpoint/2010/main" val="1875515071"/>
                  </p:ext>
                </p:extLst>
              </p:nvPr>
            </p:nvGraphicFramePr>
            <p:xfrm>
              <a:off x="641131" y="4317420"/>
              <a:ext cx="10983309" cy="1380854"/>
            </p:xfrm>
            <a:graphic>
              <a:graphicData uri="http://schemas.openxmlformats.org/drawingml/2006/table">
                <a:tbl>
                  <a:tblPr firstRow="1" bandRow="1">
                    <a:tableStyleId>{5C22544A-7EE6-4342-B048-85BDC9FD1C3A}</a:tableStyleId>
                  </a:tblPr>
                  <a:tblGrid>
                    <a:gridCol w="986289">
                      <a:extLst>
                        <a:ext uri="{9D8B030D-6E8A-4147-A177-3AD203B41FA5}">
                          <a16:colId xmlns:a16="http://schemas.microsoft.com/office/drawing/2014/main" val="1577797759"/>
                        </a:ext>
                      </a:extLst>
                    </a:gridCol>
                    <a:gridCol w="1347008">
                      <a:extLst>
                        <a:ext uri="{9D8B030D-6E8A-4147-A177-3AD203B41FA5}">
                          <a16:colId xmlns:a16="http://schemas.microsoft.com/office/drawing/2014/main" val="3362389499"/>
                        </a:ext>
                      </a:extLst>
                    </a:gridCol>
                    <a:gridCol w="2471902">
                      <a:extLst>
                        <a:ext uri="{9D8B030D-6E8A-4147-A177-3AD203B41FA5}">
                          <a16:colId xmlns:a16="http://schemas.microsoft.com/office/drawing/2014/main" val="598797701"/>
                        </a:ext>
                      </a:extLst>
                    </a:gridCol>
                    <a:gridCol w="2699187">
                      <a:extLst>
                        <a:ext uri="{9D8B030D-6E8A-4147-A177-3AD203B41FA5}">
                          <a16:colId xmlns:a16="http://schemas.microsoft.com/office/drawing/2014/main" val="2631326619"/>
                        </a:ext>
                      </a:extLst>
                    </a:gridCol>
                    <a:gridCol w="2017986">
                      <a:extLst>
                        <a:ext uri="{9D8B030D-6E8A-4147-A177-3AD203B41FA5}">
                          <a16:colId xmlns:a16="http://schemas.microsoft.com/office/drawing/2014/main" val="2123760642"/>
                        </a:ext>
                      </a:extLst>
                    </a:gridCol>
                    <a:gridCol w="1460937">
                      <a:extLst>
                        <a:ext uri="{9D8B030D-6E8A-4147-A177-3AD203B41FA5}">
                          <a16:colId xmlns:a16="http://schemas.microsoft.com/office/drawing/2014/main" val="2101399842"/>
                        </a:ext>
                      </a:extLst>
                    </a:gridCol>
                  </a:tblGrid>
                  <a:tr h="640080">
                    <a:tc>
                      <a:txBody>
                        <a:bodyPr/>
                        <a:lstStyle/>
                        <a:p>
                          <a:pPr algn="ctr"/>
                          <a:endParaRPr kumimoji="1" lang="ja-JP" altLang="en-US"/>
                        </a:p>
                      </a:txBody>
                      <a:tcPr/>
                    </a:tc>
                    <a:tc>
                      <a:txBody>
                        <a:bodyPr/>
                        <a:lstStyle/>
                        <a:p>
                          <a:pPr algn="ctr"/>
                          <a:r>
                            <a:rPr kumimoji="1" lang="ja-JP" altLang="en-US"/>
                            <a:t>既存モデル</a:t>
                          </a:r>
                        </a:p>
                      </a:txBody>
                      <a:tcPr anchor="ctr"/>
                    </a:tc>
                    <a:tc>
                      <a:txBody>
                        <a:bodyPr/>
                        <a:lstStyle/>
                        <a:p>
                          <a:endParaRPr lang="ja-JP"/>
                        </a:p>
                      </a:txBody>
                      <a:tcPr>
                        <a:blipFill>
                          <a:blip r:embed="rId3"/>
                          <a:stretch>
                            <a:fillRect l="-94872" t="-3922" r="-250769" b="-131373"/>
                          </a:stretch>
                        </a:blipFill>
                      </a:tcPr>
                    </a:tc>
                    <a:tc>
                      <a:txBody>
                        <a:bodyPr/>
                        <a:lstStyle/>
                        <a:p>
                          <a:endParaRPr lang="ja-JP"/>
                        </a:p>
                      </a:txBody>
                      <a:tcPr>
                        <a:blipFill>
                          <a:blip r:embed="rId3"/>
                          <a:stretch>
                            <a:fillRect l="-178404" t="-3922" r="-129577" b="-131373"/>
                          </a:stretch>
                        </a:blipFill>
                      </a:tcPr>
                    </a:tc>
                    <a:tc>
                      <a:txBody>
                        <a:bodyPr/>
                        <a:lstStyle/>
                        <a:p>
                          <a:endParaRPr lang="ja-JP"/>
                        </a:p>
                      </a:txBody>
                      <a:tcPr>
                        <a:blipFill>
                          <a:blip r:embed="rId3"/>
                          <a:stretch>
                            <a:fillRect l="-372956" t="-3922" r="-73585" b="-131373"/>
                          </a:stretch>
                        </a:blipFill>
                      </a:tcPr>
                    </a:tc>
                    <a:tc>
                      <a:txBody>
                        <a:bodyPr/>
                        <a:lstStyle/>
                        <a:p>
                          <a:pPr algn="ctr"/>
                          <a:r>
                            <a:rPr kumimoji="1" lang="ja-JP" altLang="en-US"/>
                            <a:t>提案モデル</a:t>
                          </a:r>
                        </a:p>
                      </a:txBody>
                      <a:tcPr anchor="ctr"/>
                    </a:tc>
                    <a:extLst>
                      <a:ext uri="{0D108BD9-81ED-4DB2-BD59-A6C34878D82A}">
                        <a16:rowId xmlns:a16="http://schemas.microsoft.com/office/drawing/2014/main" val="1792722440"/>
                      </a:ext>
                    </a:extLst>
                  </a:tr>
                  <a:tr h="3703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WAIC</a:t>
                          </a:r>
                          <a:endParaRPr kumimoji="1" lang="ja-JP" altLang="en-US"/>
                        </a:p>
                      </a:txBody>
                      <a:tcPr/>
                    </a:tc>
                    <a:tc>
                      <a:txBody>
                        <a:bodyPr/>
                        <a:lstStyle/>
                        <a:p>
                          <a:pPr algn="ctr"/>
                          <a:r>
                            <a:rPr kumimoji="1" lang="en-US" altLang="ja-JP" b="0" dirty="0">
                              <a:solidFill>
                                <a:schemeClr val="tx1"/>
                              </a:solidFill>
                            </a:rPr>
                            <a:t>3279.444</a:t>
                          </a:r>
                          <a:endParaRPr kumimoji="1" lang="ja-JP" altLang="en-US" b="0">
                            <a:solidFill>
                              <a:schemeClr val="tx1"/>
                            </a:solidFill>
                          </a:endParaRPr>
                        </a:p>
                      </a:txBody>
                      <a:tcPr/>
                    </a:tc>
                    <a:tc>
                      <a:txBody>
                        <a:bodyPr/>
                        <a:lstStyle/>
                        <a:p>
                          <a:pPr algn="ctr"/>
                          <a:r>
                            <a:rPr kumimoji="1" lang="en-US" altLang="ja-JP" dirty="0">
                              <a:solidFill>
                                <a:schemeClr val="tx1"/>
                              </a:solidFill>
                            </a:rPr>
                            <a:t>3190.802</a:t>
                          </a:r>
                          <a:endParaRPr kumimoji="1" lang="ja-JP" altLang="en-US">
                            <a:solidFill>
                              <a:schemeClr val="tx1"/>
                            </a:solidFill>
                          </a:endParaRPr>
                        </a:p>
                      </a:txBody>
                      <a:tcPr/>
                    </a:tc>
                    <a:tc>
                      <a:txBody>
                        <a:bodyPr/>
                        <a:lstStyle/>
                        <a:p>
                          <a:pPr algn="ctr"/>
                          <a:r>
                            <a:rPr kumimoji="1" lang="en-US" altLang="ja-JP" dirty="0">
                              <a:solidFill>
                                <a:schemeClr val="tx1"/>
                              </a:solidFill>
                            </a:rPr>
                            <a:t>3154.331</a:t>
                          </a:r>
                          <a:endParaRPr kumimoji="1" lang="ja-JP" altLang="en-US">
                            <a:solidFill>
                              <a:schemeClr val="tx1"/>
                            </a:solidFill>
                          </a:endParaRPr>
                        </a:p>
                      </a:txBody>
                      <a:tcPr/>
                    </a:tc>
                    <a:tc>
                      <a:txBody>
                        <a:bodyPr/>
                        <a:lstStyle/>
                        <a:p>
                          <a:pPr algn="ctr"/>
                          <a:r>
                            <a:rPr kumimoji="1" lang="en-US" altLang="ja-JP" dirty="0">
                              <a:solidFill>
                                <a:schemeClr val="tx1"/>
                              </a:solidFill>
                            </a:rPr>
                            <a:t>3137.137</a:t>
                          </a:r>
                          <a:endParaRPr kumimoji="1" lang="ja-JP" altLang="en-US">
                            <a:solidFill>
                              <a:schemeClr val="tx1"/>
                            </a:solidFill>
                          </a:endParaRPr>
                        </a:p>
                      </a:txBody>
                      <a:tcPr/>
                    </a:tc>
                    <a:tc>
                      <a:txBody>
                        <a:bodyPr/>
                        <a:lstStyle/>
                        <a:p>
                          <a:pPr algn="ctr"/>
                          <a:r>
                            <a:rPr kumimoji="1" lang="en-US" altLang="ja-JP" b="1" dirty="0">
                              <a:solidFill>
                                <a:srgbClr val="FF0000"/>
                              </a:solidFill>
                            </a:rPr>
                            <a:t>3134.700</a:t>
                          </a:r>
                          <a:endParaRPr kumimoji="1" lang="ja-JP" altLang="en-US" b="1">
                            <a:solidFill>
                              <a:srgbClr val="FF0000"/>
                            </a:solidFill>
                          </a:endParaRPr>
                        </a:p>
                      </a:txBody>
                      <a:tcPr/>
                    </a:tc>
                    <a:extLst>
                      <a:ext uri="{0D108BD9-81ED-4DB2-BD59-A6C34878D82A}">
                        <a16:rowId xmlns:a16="http://schemas.microsoft.com/office/drawing/2014/main" val="3268022677"/>
                      </a:ext>
                    </a:extLst>
                  </a:tr>
                  <a:tr h="370387">
                    <a:tc>
                      <a:txBody>
                        <a:bodyPr/>
                        <a:lstStyle/>
                        <a:p>
                          <a:pPr algn="ctr"/>
                          <a:r>
                            <a:rPr kumimoji="1" lang="en-US" altLang="ja-JP" dirty="0"/>
                            <a:t>WBIC</a:t>
                          </a:r>
                          <a:endParaRPr kumimoji="1" lang="ja-JP" altLang="en-US"/>
                        </a:p>
                      </a:txBody>
                      <a:tcPr/>
                    </a:tc>
                    <a:tc>
                      <a:txBody>
                        <a:bodyPr/>
                        <a:lstStyle/>
                        <a:p>
                          <a:pPr algn="ctr"/>
                          <a:r>
                            <a:rPr kumimoji="1" lang="en-US" altLang="ja-JP" dirty="0">
                              <a:solidFill>
                                <a:schemeClr val="tx1"/>
                              </a:solidFill>
                            </a:rPr>
                            <a:t>1927.215</a:t>
                          </a:r>
                          <a:endParaRPr kumimoji="1" lang="ja-JP" altLang="en-US">
                            <a:solidFill>
                              <a:schemeClr val="tx1"/>
                            </a:solidFill>
                          </a:endParaRPr>
                        </a:p>
                      </a:txBody>
                      <a:tcPr/>
                    </a:tc>
                    <a:tc>
                      <a:txBody>
                        <a:bodyPr/>
                        <a:lstStyle/>
                        <a:p>
                          <a:pPr algn="ctr"/>
                          <a:r>
                            <a:rPr kumimoji="1" lang="en-US" altLang="ja-JP" b="1" dirty="0">
                              <a:solidFill>
                                <a:srgbClr val="FF0000"/>
                              </a:solidFill>
                            </a:rPr>
                            <a:t>1863.710</a:t>
                          </a:r>
                          <a:endParaRPr kumimoji="1" lang="ja-JP" altLang="en-US" b="1">
                            <a:solidFill>
                              <a:srgbClr val="FF0000"/>
                            </a:solidFill>
                          </a:endParaRPr>
                        </a:p>
                      </a:txBody>
                      <a:tcPr/>
                    </a:tc>
                    <a:tc>
                      <a:txBody>
                        <a:bodyPr/>
                        <a:lstStyle/>
                        <a:p>
                          <a:pPr algn="ctr"/>
                          <a:r>
                            <a:rPr kumimoji="1" lang="en-US" altLang="ja-JP" dirty="0">
                              <a:solidFill>
                                <a:schemeClr val="tx1"/>
                              </a:solidFill>
                            </a:rPr>
                            <a:t>1924.210</a:t>
                          </a:r>
                          <a:endParaRPr kumimoji="1" lang="ja-JP" altLang="en-US">
                            <a:solidFill>
                              <a:schemeClr val="tx1"/>
                            </a:solidFill>
                          </a:endParaRPr>
                        </a:p>
                      </a:txBody>
                      <a:tcPr/>
                    </a:tc>
                    <a:tc>
                      <a:txBody>
                        <a:bodyPr/>
                        <a:lstStyle/>
                        <a:p>
                          <a:pPr algn="ctr"/>
                          <a:r>
                            <a:rPr kumimoji="1" lang="en-US" altLang="ja-JP" dirty="0">
                              <a:solidFill>
                                <a:schemeClr val="tx1"/>
                              </a:solidFill>
                            </a:rPr>
                            <a:t>1910.699</a:t>
                          </a:r>
                          <a:endParaRPr kumimoji="1" lang="ja-JP" altLang="en-US">
                            <a:solidFill>
                              <a:schemeClr val="tx1"/>
                            </a:solidFill>
                          </a:endParaRPr>
                        </a:p>
                      </a:txBody>
                      <a:tcPr/>
                    </a:tc>
                    <a:tc>
                      <a:txBody>
                        <a:bodyPr/>
                        <a:lstStyle/>
                        <a:p>
                          <a:pPr algn="ctr"/>
                          <a:r>
                            <a:rPr kumimoji="1" lang="en-US" altLang="ja-JP" dirty="0">
                              <a:solidFill>
                                <a:schemeClr val="tx1"/>
                              </a:solidFill>
                            </a:rPr>
                            <a:t>1900.211</a:t>
                          </a:r>
                          <a:endParaRPr kumimoji="1" lang="ja-JP" altLang="en-US">
                            <a:solidFill>
                              <a:schemeClr val="tx1"/>
                            </a:solidFill>
                          </a:endParaRPr>
                        </a:p>
                      </a:txBody>
                      <a:tcPr/>
                    </a:tc>
                    <a:extLst>
                      <a:ext uri="{0D108BD9-81ED-4DB2-BD59-A6C34878D82A}">
                        <a16:rowId xmlns:a16="http://schemas.microsoft.com/office/drawing/2014/main" val="224209362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E553872B-D798-F341-9591-14EB5D5D81C2}"/>
                  </a:ext>
                </a:extLst>
              </p:cNvPr>
              <p:cNvGraphicFramePr>
                <a:graphicFrameLocks noGrp="1"/>
              </p:cNvGraphicFramePr>
              <p:nvPr>
                <p:extLst>
                  <p:ext uri="{D42A27DB-BD31-4B8C-83A1-F6EECF244321}">
                    <p14:modId xmlns:p14="http://schemas.microsoft.com/office/powerpoint/2010/main" val="3667552264"/>
                  </p:ext>
                </p:extLst>
              </p:nvPr>
            </p:nvGraphicFramePr>
            <p:xfrm>
              <a:off x="641131" y="2149009"/>
              <a:ext cx="10983309" cy="1371600"/>
            </p:xfrm>
            <a:graphic>
              <a:graphicData uri="http://schemas.openxmlformats.org/drawingml/2006/table">
                <a:tbl>
                  <a:tblPr firstRow="1" bandRow="1">
                    <a:tableStyleId>{5C22544A-7EE6-4342-B048-85BDC9FD1C3A}</a:tableStyleId>
                  </a:tblPr>
                  <a:tblGrid>
                    <a:gridCol w="986289">
                      <a:extLst>
                        <a:ext uri="{9D8B030D-6E8A-4147-A177-3AD203B41FA5}">
                          <a16:colId xmlns:a16="http://schemas.microsoft.com/office/drawing/2014/main" val="588760288"/>
                        </a:ext>
                      </a:extLst>
                    </a:gridCol>
                    <a:gridCol w="1368028">
                      <a:extLst>
                        <a:ext uri="{9D8B030D-6E8A-4147-A177-3AD203B41FA5}">
                          <a16:colId xmlns:a16="http://schemas.microsoft.com/office/drawing/2014/main" val="495979636"/>
                        </a:ext>
                      </a:extLst>
                    </a:gridCol>
                    <a:gridCol w="2450882">
                      <a:extLst>
                        <a:ext uri="{9D8B030D-6E8A-4147-A177-3AD203B41FA5}">
                          <a16:colId xmlns:a16="http://schemas.microsoft.com/office/drawing/2014/main" val="3441212389"/>
                        </a:ext>
                      </a:extLst>
                    </a:gridCol>
                    <a:gridCol w="2646636">
                      <a:extLst>
                        <a:ext uri="{9D8B030D-6E8A-4147-A177-3AD203B41FA5}">
                          <a16:colId xmlns:a16="http://schemas.microsoft.com/office/drawing/2014/main" val="2099251256"/>
                        </a:ext>
                      </a:extLst>
                    </a:gridCol>
                    <a:gridCol w="2028496">
                      <a:extLst>
                        <a:ext uri="{9D8B030D-6E8A-4147-A177-3AD203B41FA5}">
                          <a16:colId xmlns:a16="http://schemas.microsoft.com/office/drawing/2014/main" val="3097509011"/>
                        </a:ext>
                      </a:extLst>
                    </a:gridCol>
                    <a:gridCol w="1502978">
                      <a:extLst>
                        <a:ext uri="{9D8B030D-6E8A-4147-A177-3AD203B41FA5}">
                          <a16:colId xmlns:a16="http://schemas.microsoft.com/office/drawing/2014/main" val="2559676314"/>
                        </a:ext>
                      </a:extLst>
                    </a:gridCol>
                  </a:tblGrid>
                  <a:tr h="304562">
                    <a:tc>
                      <a:txBody>
                        <a:bodyPr/>
                        <a:lstStyle/>
                        <a:p>
                          <a:pPr algn="ctr"/>
                          <a:endParaRPr kumimoji="1" lang="ja-JP" altLang="en-US"/>
                        </a:p>
                      </a:txBody>
                      <a:tcPr/>
                    </a:tc>
                    <a:tc>
                      <a:txBody>
                        <a:bodyPr/>
                        <a:lstStyle/>
                        <a:p>
                          <a:pPr algn="ctr"/>
                          <a:r>
                            <a:rPr kumimoji="1" lang="ja-JP" altLang="en-US"/>
                            <a:t>既存モデル</a:t>
                          </a:r>
                        </a:p>
                      </a:txBody>
                      <a:tcPr anchor="ctr"/>
                    </a:tc>
                    <a:tc>
                      <a:txBody>
                        <a:bodyPr/>
                        <a:lstStyle/>
                        <a:p>
                          <a:pPr algn="ctr"/>
                          <a:r>
                            <a:rPr kumimoji="1" lang="ja-JP" altLang="en-US"/>
                            <a:t>比較モデル</a:t>
                          </a:r>
                          <a:r>
                            <a:rPr kumimoji="1" lang="en-US" altLang="ja-JP" dirty="0"/>
                            <a:t>1</a:t>
                          </a:r>
                        </a:p>
                        <a:p>
                          <a:pPr algn="ctr"/>
                          <a14:m>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𝑑</m:t>
                                  </m:r>
                                </m:e>
                                <m:sub>
                                  <m:r>
                                    <a:rPr kumimoji="1" lang="en-US" altLang="ja-JP" sz="1800" b="0" i="1" smtClean="0">
                                      <a:latin typeface="Cambria Math" panose="02040503050406030204" pitchFamily="18" charset="0"/>
                                    </a:rPr>
                                    <m:t>𝑟𝑘</m:t>
                                  </m:r>
                                </m:sub>
                              </m:sSub>
                            </m:oMath>
                          </a14:m>
                          <a:r>
                            <a:rPr kumimoji="1" lang="ja-JP" altLang="en-US" sz="1800"/>
                            <a:t>を</a:t>
                          </a:r>
                          <a14:m>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𝑑</m:t>
                                  </m:r>
                                </m:e>
                                <m:sub>
                                  <m:r>
                                    <a:rPr kumimoji="1" lang="en-US" altLang="ja-JP" sz="1800" b="0" i="1" smtClean="0">
                                      <a:latin typeface="Cambria Math" panose="02040503050406030204" pitchFamily="18" charset="0"/>
                                    </a:rPr>
                                    <m:t>𝑘</m:t>
                                  </m:r>
                                </m:sub>
                              </m:sSub>
                            </m:oMath>
                          </a14:m>
                          <a:r>
                            <a:rPr kumimoji="1" lang="ja-JP" altLang="en-US" sz="1800"/>
                            <a:t>に</a:t>
                          </a:r>
                          <a:r>
                            <a:rPr kumimoji="1" lang="ja-JP" altLang="en-US" sz="1800" dirty="0"/>
                            <a:t>変更</a:t>
                          </a:r>
                          <a:endParaRPr kumimoji="1" lang="ja-JP" altLang="en-US"/>
                        </a:p>
                      </a:txBody>
                      <a:tcPr/>
                    </a:tc>
                    <a:tc>
                      <a:txBody>
                        <a:bodyPr/>
                        <a:lstStyle/>
                        <a:p>
                          <a:pPr algn="ctr"/>
                          <a:r>
                            <a:rPr kumimoji="1" lang="ja-JP" altLang="en-US"/>
                            <a:t>比較モデル</a:t>
                          </a:r>
                          <a:r>
                            <a:rPr kumimoji="1" lang="en-US" altLang="ja-JP" dirty="0"/>
                            <a:t>2</a:t>
                          </a:r>
                        </a:p>
                        <a:p>
                          <a:pPr algn="ctr"/>
                          <a14:m>
                            <m:oMath xmlns:m="http://schemas.openxmlformats.org/officeDocument/2006/math">
                              <m:sSub>
                                <m:sSubPr>
                                  <m:ctrlPr>
                                    <a:rPr kumimoji="1" lang="en-US" altLang="ja-JP" sz="1800" b="0" i="1" smtClean="0">
                                      <a:latin typeface="Cambria Math" panose="02040503050406030204" pitchFamily="18" charset="0"/>
                                    </a:rPr>
                                  </m:ctrlPr>
                                </m:sSubPr>
                                <m:e>
                                  <m:r>
                                    <a:rPr kumimoji="1" lang="ja-JP" altLang="en-US" sz="1800" i="1" smtClean="0">
                                      <a:latin typeface="Cambria Math" panose="02040503050406030204" pitchFamily="18" charset="0"/>
                                    </a:rPr>
                                    <m:t>𝛽</m:t>
                                  </m:r>
                                </m:e>
                                <m:sub>
                                  <m:r>
                                    <a:rPr kumimoji="1" lang="en-US" altLang="ja-JP" sz="1800" b="0" i="1" smtClean="0">
                                      <a:latin typeface="Cambria Math" panose="02040503050406030204" pitchFamily="18" charset="0"/>
                                    </a:rPr>
                                    <m:t>𝑟𝑡</m:t>
                                  </m:r>
                                </m:sub>
                              </m:sSub>
                            </m:oMath>
                          </a14:m>
                          <a:r>
                            <a:rPr kumimoji="1" lang="ja-JP" altLang="en-US" sz="1800" dirty="0"/>
                            <a:t>を</a:t>
                          </a:r>
                          <a:r>
                            <a:rPr kumimoji="1" lang="ja-JP" altLang="en-US" sz="1800"/>
                            <a:t>従来の形式に変更</a:t>
                          </a:r>
                          <a:endParaRPr kumimoji="1" lang="ja-JP" altLang="en-US"/>
                        </a:p>
                      </a:txBody>
                      <a:tcPr/>
                    </a:tc>
                    <a:tc>
                      <a:txBody>
                        <a:bodyPr/>
                        <a:lstStyle/>
                        <a:p>
                          <a:pPr algn="ctr"/>
                          <a:r>
                            <a:rPr kumimoji="1" lang="ja-JP" altLang="en-US"/>
                            <a:t>比較モデル</a:t>
                          </a:r>
                          <a:r>
                            <a:rPr kumimoji="1" lang="en-US" altLang="ja-JP" dirty="0"/>
                            <a:t>3</a:t>
                          </a:r>
                        </a:p>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1" lang="en-US" altLang="ja-JP" sz="1800" b="0" i="1" smtClean="0">
                                      <a:latin typeface="Cambria Math" panose="02040503050406030204" pitchFamily="18" charset="0"/>
                                    </a:rPr>
                                  </m:ctrlPr>
                                </m:sSubPr>
                                <m:e>
                                  <m:r>
                                    <a:rPr kumimoji="1" lang="ja-JP" altLang="en-US" sz="1800" i="1" smtClean="0">
                                      <a:latin typeface="Cambria Math" panose="02040503050406030204" pitchFamily="18" charset="0"/>
                                    </a:rPr>
                                    <m:t>𝛼</m:t>
                                  </m:r>
                                </m:e>
                                <m:sub>
                                  <m:r>
                                    <a:rPr kumimoji="1" lang="en-US" altLang="ja-JP" sz="1800" b="0" i="1" smtClean="0">
                                      <a:latin typeface="Cambria Math" panose="02040503050406030204" pitchFamily="18" charset="0"/>
                                    </a:rPr>
                                    <m:t>𝑟</m:t>
                                  </m:r>
                                </m:sub>
                              </m:sSub>
                            </m:oMath>
                          </a14:m>
                          <a:r>
                            <a:rPr kumimoji="1" lang="ja-JP" altLang="en-US" sz="1800"/>
                            <a:t>を削除</a:t>
                          </a:r>
                          <a:endParaRPr kumimoji="1" lang="en-US" altLang="ja-JP" sz="1800" dirty="0"/>
                        </a:p>
                      </a:txBody>
                      <a:tcPr/>
                    </a:tc>
                    <a:tc>
                      <a:txBody>
                        <a:bodyPr/>
                        <a:lstStyle/>
                        <a:p>
                          <a:pPr algn="ctr"/>
                          <a:r>
                            <a:rPr kumimoji="1" lang="ja-JP" altLang="en-US"/>
                            <a:t>提案モデル</a:t>
                          </a:r>
                        </a:p>
                      </a:txBody>
                      <a:tcPr anchor="ctr"/>
                    </a:tc>
                    <a:extLst>
                      <a:ext uri="{0D108BD9-81ED-4DB2-BD59-A6C34878D82A}">
                        <a16:rowId xmlns:a16="http://schemas.microsoft.com/office/drawing/2014/main" val="1769414338"/>
                      </a:ext>
                    </a:extLst>
                  </a:tr>
                  <a:tr h="258119">
                    <a:tc>
                      <a:txBody>
                        <a:bodyPr/>
                        <a:lstStyle/>
                        <a:p>
                          <a:pPr algn="ctr"/>
                          <a:r>
                            <a:rPr kumimoji="1" lang="en-US" altLang="ja-JP" dirty="0"/>
                            <a:t>WAIC</a:t>
                          </a:r>
                          <a:endParaRPr kumimoji="1" lang="ja-JP" altLang="en-US"/>
                        </a:p>
                      </a:txBody>
                      <a:tcPr/>
                    </a:tc>
                    <a:tc>
                      <a:txBody>
                        <a:bodyPr/>
                        <a:lstStyle/>
                        <a:p>
                          <a:pPr algn="ctr"/>
                          <a:r>
                            <a:rPr kumimoji="1" lang="en-US" altLang="ja-JP" b="0" dirty="0">
                              <a:solidFill>
                                <a:schemeClr val="tx1"/>
                              </a:solidFill>
                            </a:rPr>
                            <a:t>5361.581</a:t>
                          </a:r>
                          <a:endParaRPr kumimoji="1" lang="ja-JP" altLang="en-US" b="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tx1"/>
                              </a:solidFill>
                            </a:rPr>
                            <a:t>5225.050</a:t>
                          </a:r>
                          <a:endParaRPr kumimoji="1" lang="ja-JP" altLang="en-US">
                            <a:solidFill>
                              <a:schemeClr val="tx1"/>
                            </a:solidFill>
                          </a:endParaRPr>
                        </a:p>
                      </a:txBody>
                      <a:tcPr/>
                    </a:tc>
                    <a:tc>
                      <a:txBody>
                        <a:bodyPr/>
                        <a:lstStyle/>
                        <a:p>
                          <a:pPr algn="ctr"/>
                          <a:r>
                            <a:rPr kumimoji="1" lang="en-US" altLang="ja-JP" dirty="0">
                              <a:solidFill>
                                <a:schemeClr val="tx1"/>
                              </a:solidFill>
                            </a:rPr>
                            <a:t>5104.463</a:t>
                          </a:r>
                          <a:endParaRPr kumimoji="1" lang="ja-JP" altLang="en-US">
                            <a:solidFill>
                              <a:schemeClr val="tx1"/>
                            </a:solidFill>
                          </a:endParaRPr>
                        </a:p>
                      </a:txBody>
                      <a:tcPr/>
                    </a:tc>
                    <a:tc>
                      <a:txBody>
                        <a:bodyPr/>
                        <a:lstStyle/>
                        <a:p>
                          <a:pPr algn="ctr"/>
                          <a:r>
                            <a:rPr kumimoji="1" lang="en-US" altLang="ja-JP" dirty="0">
                              <a:solidFill>
                                <a:schemeClr val="tx1"/>
                              </a:solidFill>
                            </a:rPr>
                            <a:t>5032.362</a:t>
                          </a:r>
                          <a:endParaRPr kumimoji="1" lang="ja-JP" altLang="en-US">
                            <a:solidFill>
                              <a:schemeClr val="tx1"/>
                            </a:solidFill>
                          </a:endParaRPr>
                        </a:p>
                      </a:txBody>
                      <a:tcPr/>
                    </a:tc>
                    <a:tc>
                      <a:txBody>
                        <a:bodyPr/>
                        <a:lstStyle/>
                        <a:p>
                          <a:pPr algn="ctr"/>
                          <a:r>
                            <a:rPr kumimoji="1" lang="en-US" altLang="ja-JP" b="1" dirty="0">
                              <a:solidFill>
                                <a:srgbClr val="FF0000"/>
                              </a:solidFill>
                            </a:rPr>
                            <a:t>5027.951</a:t>
                          </a:r>
                          <a:endParaRPr kumimoji="1" lang="ja-JP" altLang="en-US" b="1">
                            <a:solidFill>
                              <a:srgbClr val="FF0000"/>
                            </a:solidFill>
                          </a:endParaRPr>
                        </a:p>
                      </a:txBody>
                      <a:tcPr/>
                    </a:tc>
                    <a:extLst>
                      <a:ext uri="{0D108BD9-81ED-4DB2-BD59-A6C34878D82A}">
                        <a16:rowId xmlns:a16="http://schemas.microsoft.com/office/drawing/2014/main" val="643480186"/>
                      </a:ext>
                    </a:extLst>
                  </a:tr>
                  <a:tr h="304562">
                    <a:tc>
                      <a:txBody>
                        <a:bodyPr/>
                        <a:lstStyle/>
                        <a:p>
                          <a:pPr algn="ctr"/>
                          <a:r>
                            <a:rPr kumimoji="1" lang="en-US" altLang="ja-JP" dirty="0"/>
                            <a:t>WBIC</a:t>
                          </a:r>
                          <a:endParaRPr kumimoji="1" lang="ja-JP" altLang="en-US"/>
                        </a:p>
                      </a:txBody>
                      <a:tcPr/>
                    </a:tc>
                    <a:tc>
                      <a:txBody>
                        <a:bodyPr/>
                        <a:lstStyle/>
                        <a:p>
                          <a:pPr algn="ctr"/>
                          <a:r>
                            <a:rPr kumimoji="1" lang="en-US" altLang="ja-JP" dirty="0">
                              <a:solidFill>
                                <a:schemeClr val="tx1"/>
                              </a:solidFill>
                            </a:rPr>
                            <a:t>3071.706</a:t>
                          </a:r>
                          <a:endParaRPr kumimoji="1" lang="ja-JP" altLang="en-US">
                            <a:solidFill>
                              <a:schemeClr val="tx1"/>
                            </a:solidFill>
                          </a:endParaRPr>
                        </a:p>
                      </a:txBody>
                      <a:tcPr/>
                    </a:tc>
                    <a:tc>
                      <a:txBody>
                        <a:bodyPr/>
                        <a:lstStyle/>
                        <a:p>
                          <a:pPr algn="ctr"/>
                          <a:r>
                            <a:rPr kumimoji="1" lang="en-US" altLang="ja-JP" dirty="0">
                              <a:solidFill>
                                <a:schemeClr val="tx1"/>
                              </a:solidFill>
                            </a:rPr>
                            <a:t>3038.600</a:t>
                          </a:r>
                          <a:endParaRPr kumimoji="1" lang="ja-JP" altLang="en-US">
                            <a:solidFill>
                              <a:schemeClr val="tx1"/>
                            </a:solidFill>
                          </a:endParaRPr>
                        </a:p>
                      </a:txBody>
                      <a:tcPr/>
                    </a:tc>
                    <a:tc>
                      <a:txBody>
                        <a:bodyPr/>
                        <a:lstStyle/>
                        <a:p>
                          <a:pPr algn="ctr"/>
                          <a:r>
                            <a:rPr kumimoji="1" lang="en-US" altLang="ja-JP" dirty="0">
                              <a:solidFill>
                                <a:schemeClr val="tx1"/>
                              </a:solidFill>
                            </a:rPr>
                            <a:t>3056.349</a:t>
                          </a:r>
                          <a:endParaRPr kumimoji="1" lang="ja-JP" altLang="en-US">
                            <a:solidFill>
                              <a:schemeClr val="tx1"/>
                            </a:solidFill>
                          </a:endParaRPr>
                        </a:p>
                      </a:txBody>
                      <a:tcPr/>
                    </a:tc>
                    <a:tc>
                      <a:txBody>
                        <a:bodyPr/>
                        <a:lstStyle/>
                        <a:p>
                          <a:pPr algn="ctr"/>
                          <a:r>
                            <a:rPr kumimoji="1" lang="en-US" altLang="ja-JP" b="1" dirty="0">
                              <a:solidFill>
                                <a:srgbClr val="FF0000"/>
                              </a:solidFill>
                            </a:rPr>
                            <a:t>3028.649</a:t>
                          </a:r>
                          <a:endParaRPr kumimoji="1" lang="ja-JP" altLang="en-US" b="1">
                            <a:solidFill>
                              <a:srgbClr val="FF0000"/>
                            </a:solidFill>
                          </a:endParaRPr>
                        </a:p>
                      </a:txBody>
                      <a:tcPr/>
                    </a:tc>
                    <a:tc>
                      <a:txBody>
                        <a:bodyPr/>
                        <a:lstStyle/>
                        <a:p>
                          <a:pPr algn="ctr"/>
                          <a:r>
                            <a:rPr kumimoji="1" lang="en-US" altLang="ja-JP" dirty="0">
                              <a:solidFill>
                                <a:schemeClr val="tx1"/>
                              </a:solidFill>
                            </a:rPr>
                            <a:t>3033.753</a:t>
                          </a:r>
                          <a:endParaRPr kumimoji="1" lang="ja-JP" altLang="en-US">
                            <a:solidFill>
                              <a:schemeClr val="tx1"/>
                            </a:solidFill>
                          </a:endParaRPr>
                        </a:p>
                      </a:txBody>
                      <a:tcPr/>
                    </a:tc>
                    <a:extLst>
                      <a:ext uri="{0D108BD9-81ED-4DB2-BD59-A6C34878D82A}">
                        <a16:rowId xmlns:a16="http://schemas.microsoft.com/office/drawing/2014/main" val="3440220993"/>
                      </a:ext>
                    </a:extLst>
                  </a:tr>
                </a:tbl>
              </a:graphicData>
            </a:graphic>
          </p:graphicFrame>
        </mc:Choice>
        <mc:Fallback xmlns="">
          <p:graphicFrame>
            <p:nvGraphicFramePr>
              <p:cNvPr id="3" name="表 2">
                <a:extLst>
                  <a:ext uri="{FF2B5EF4-FFF2-40B4-BE49-F238E27FC236}">
                    <a16:creationId xmlns:a16="http://schemas.microsoft.com/office/drawing/2014/main" id="{E553872B-D798-F341-9591-14EB5D5D81C2}"/>
                  </a:ext>
                </a:extLst>
              </p:cNvPr>
              <p:cNvGraphicFramePr>
                <a:graphicFrameLocks noGrp="1"/>
              </p:cNvGraphicFramePr>
              <p:nvPr>
                <p:extLst>
                  <p:ext uri="{D42A27DB-BD31-4B8C-83A1-F6EECF244321}">
                    <p14:modId xmlns:p14="http://schemas.microsoft.com/office/powerpoint/2010/main" val="3667552264"/>
                  </p:ext>
                </p:extLst>
              </p:nvPr>
            </p:nvGraphicFramePr>
            <p:xfrm>
              <a:off x="641131" y="2149009"/>
              <a:ext cx="10983309" cy="1371600"/>
            </p:xfrm>
            <a:graphic>
              <a:graphicData uri="http://schemas.openxmlformats.org/drawingml/2006/table">
                <a:tbl>
                  <a:tblPr firstRow="1" bandRow="1">
                    <a:tableStyleId>{5C22544A-7EE6-4342-B048-85BDC9FD1C3A}</a:tableStyleId>
                  </a:tblPr>
                  <a:tblGrid>
                    <a:gridCol w="986289">
                      <a:extLst>
                        <a:ext uri="{9D8B030D-6E8A-4147-A177-3AD203B41FA5}">
                          <a16:colId xmlns:a16="http://schemas.microsoft.com/office/drawing/2014/main" val="588760288"/>
                        </a:ext>
                      </a:extLst>
                    </a:gridCol>
                    <a:gridCol w="1368028">
                      <a:extLst>
                        <a:ext uri="{9D8B030D-6E8A-4147-A177-3AD203B41FA5}">
                          <a16:colId xmlns:a16="http://schemas.microsoft.com/office/drawing/2014/main" val="495979636"/>
                        </a:ext>
                      </a:extLst>
                    </a:gridCol>
                    <a:gridCol w="2450882">
                      <a:extLst>
                        <a:ext uri="{9D8B030D-6E8A-4147-A177-3AD203B41FA5}">
                          <a16:colId xmlns:a16="http://schemas.microsoft.com/office/drawing/2014/main" val="3441212389"/>
                        </a:ext>
                      </a:extLst>
                    </a:gridCol>
                    <a:gridCol w="2646636">
                      <a:extLst>
                        <a:ext uri="{9D8B030D-6E8A-4147-A177-3AD203B41FA5}">
                          <a16:colId xmlns:a16="http://schemas.microsoft.com/office/drawing/2014/main" val="2099251256"/>
                        </a:ext>
                      </a:extLst>
                    </a:gridCol>
                    <a:gridCol w="2028496">
                      <a:extLst>
                        <a:ext uri="{9D8B030D-6E8A-4147-A177-3AD203B41FA5}">
                          <a16:colId xmlns:a16="http://schemas.microsoft.com/office/drawing/2014/main" val="3097509011"/>
                        </a:ext>
                      </a:extLst>
                    </a:gridCol>
                    <a:gridCol w="1502978">
                      <a:extLst>
                        <a:ext uri="{9D8B030D-6E8A-4147-A177-3AD203B41FA5}">
                          <a16:colId xmlns:a16="http://schemas.microsoft.com/office/drawing/2014/main" val="2559676314"/>
                        </a:ext>
                      </a:extLst>
                    </a:gridCol>
                  </a:tblGrid>
                  <a:tr h="640080">
                    <a:tc>
                      <a:txBody>
                        <a:bodyPr/>
                        <a:lstStyle/>
                        <a:p>
                          <a:pPr algn="ctr"/>
                          <a:endParaRPr kumimoji="1" lang="ja-JP" altLang="en-US"/>
                        </a:p>
                      </a:txBody>
                      <a:tcPr/>
                    </a:tc>
                    <a:tc>
                      <a:txBody>
                        <a:bodyPr/>
                        <a:lstStyle/>
                        <a:p>
                          <a:pPr algn="ctr"/>
                          <a:r>
                            <a:rPr kumimoji="1" lang="ja-JP" altLang="en-US"/>
                            <a:t>既存モデル</a:t>
                          </a:r>
                        </a:p>
                      </a:txBody>
                      <a:tcPr anchor="ctr"/>
                    </a:tc>
                    <a:tc>
                      <a:txBody>
                        <a:bodyPr/>
                        <a:lstStyle/>
                        <a:p>
                          <a:endParaRPr lang="ja-JP"/>
                        </a:p>
                      </a:txBody>
                      <a:tcPr>
                        <a:blipFill>
                          <a:blip r:embed="rId4"/>
                          <a:stretch>
                            <a:fillRect l="-96891" t="-3922" r="-253368" b="-129412"/>
                          </a:stretch>
                        </a:blipFill>
                      </a:tcPr>
                    </a:tc>
                    <a:tc>
                      <a:txBody>
                        <a:bodyPr/>
                        <a:lstStyle/>
                        <a:p>
                          <a:endParaRPr lang="ja-JP"/>
                        </a:p>
                      </a:txBody>
                      <a:tcPr>
                        <a:blipFill>
                          <a:blip r:embed="rId4"/>
                          <a:stretch>
                            <a:fillRect l="-181818" t="-3922" r="-133971" b="-129412"/>
                          </a:stretch>
                        </a:blipFill>
                      </a:tcPr>
                    </a:tc>
                    <a:tc>
                      <a:txBody>
                        <a:bodyPr/>
                        <a:lstStyle/>
                        <a:p>
                          <a:endParaRPr lang="ja-JP"/>
                        </a:p>
                      </a:txBody>
                      <a:tcPr>
                        <a:blipFill>
                          <a:blip r:embed="rId4"/>
                          <a:stretch>
                            <a:fillRect l="-370440" t="-3922" r="-76101" b="-129412"/>
                          </a:stretch>
                        </a:blipFill>
                      </a:tcPr>
                    </a:tc>
                    <a:tc>
                      <a:txBody>
                        <a:bodyPr/>
                        <a:lstStyle/>
                        <a:p>
                          <a:pPr algn="ctr"/>
                          <a:r>
                            <a:rPr kumimoji="1" lang="ja-JP" altLang="en-US"/>
                            <a:t>提案モデル</a:t>
                          </a:r>
                        </a:p>
                      </a:txBody>
                      <a:tcPr anchor="ctr"/>
                    </a:tc>
                    <a:extLst>
                      <a:ext uri="{0D108BD9-81ED-4DB2-BD59-A6C34878D82A}">
                        <a16:rowId xmlns:a16="http://schemas.microsoft.com/office/drawing/2014/main" val="1769414338"/>
                      </a:ext>
                    </a:extLst>
                  </a:tr>
                  <a:tr h="365760">
                    <a:tc>
                      <a:txBody>
                        <a:bodyPr/>
                        <a:lstStyle/>
                        <a:p>
                          <a:pPr algn="ctr"/>
                          <a:r>
                            <a:rPr kumimoji="1" lang="en-US" altLang="ja-JP" dirty="0"/>
                            <a:t>WAIC</a:t>
                          </a:r>
                          <a:endParaRPr kumimoji="1" lang="ja-JP" altLang="en-US"/>
                        </a:p>
                      </a:txBody>
                      <a:tcPr/>
                    </a:tc>
                    <a:tc>
                      <a:txBody>
                        <a:bodyPr/>
                        <a:lstStyle/>
                        <a:p>
                          <a:pPr algn="ctr"/>
                          <a:r>
                            <a:rPr kumimoji="1" lang="en-US" altLang="ja-JP" b="0" dirty="0">
                              <a:solidFill>
                                <a:schemeClr val="tx1"/>
                              </a:solidFill>
                            </a:rPr>
                            <a:t>5361.581</a:t>
                          </a:r>
                          <a:endParaRPr kumimoji="1" lang="ja-JP" altLang="en-US" b="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tx1"/>
                              </a:solidFill>
                            </a:rPr>
                            <a:t>5225.050</a:t>
                          </a:r>
                          <a:endParaRPr kumimoji="1" lang="ja-JP" altLang="en-US">
                            <a:solidFill>
                              <a:schemeClr val="tx1"/>
                            </a:solidFill>
                          </a:endParaRPr>
                        </a:p>
                      </a:txBody>
                      <a:tcPr/>
                    </a:tc>
                    <a:tc>
                      <a:txBody>
                        <a:bodyPr/>
                        <a:lstStyle/>
                        <a:p>
                          <a:pPr algn="ctr"/>
                          <a:r>
                            <a:rPr kumimoji="1" lang="en-US" altLang="ja-JP" dirty="0">
                              <a:solidFill>
                                <a:schemeClr val="tx1"/>
                              </a:solidFill>
                            </a:rPr>
                            <a:t>5104.463</a:t>
                          </a:r>
                          <a:endParaRPr kumimoji="1" lang="ja-JP" altLang="en-US">
                            <a:solidFill>
                              <a:schemeClr val="tx1"/>
                            </a:solidFill>
                          </a:endParaRPr>
                        </a:p>
                      </a:txBody>
                      <a:tcPr/>
                    </a:tc>
                    <a:tc>
                      <a:txBody>
                        <a:bodyPr/>
                        <a:lstStyle/>
                        <a:p>
                          <a:pPr algn="ctr"/>
                          <a:r>
                            <a:rPr kumimoji="1" lang="en-US" altLang="ja-JP" dirty="0">
                              <a:solidFill>
                                <a:schemeClr val="tx1"/>
                              </a:solidFill>
                            </a:rPr>
                            <a:t>5032.362</a:t>
                          </a:r>
                          <a:endParaRPr kumimoji="1" lang="ja-JP" altLang="en-US">
                            <a:solidFill>
                              <a:schemeClr val="tx1"/>
                            </a:solidFill>
                          </a:endParaRPr>
                        </a:p>
                      </a:txBody>
                      <a:tcPr/>
                    </a:tc>
                    <a:tc>
                      <a:txBody>
                        <a:bodyPr/>
                        <a:lstStyle/>
                        <a:p>
                          <a:pPr algn="ctr"/>
                          <a:r>
                            <a:rPr kumimoji="1" lang="en-US" altLang="ja-JP" b="1" dirty="0">
                              <a:solidFill>
                                <a:srgbClr val="FF0000"/>
                              </a:solidFill>
                            </a:rPr>
                            <a:t>5027.951</a:t>
                          </a:r>
                          <a:endParaRPr kumimoji="1" lang="ja-JP" altLang="en-US" b="1">
                            <a:solidFill>
                              <a:srgbClr val="FF0000"/>
                            </a:solidFill>
                          </a:endParaRPr>
                        </a:p>
                      </a:txBody>
                      <a:tcPr/>
                    </a:tc>
                    <a:extLst>
                      <a:ext uri="{0D108BD9-81ED-4DB2-BD59-A6C34878D82A}">
                        <a16:rowId xmlns:a16="http://schemas.microsoft.com/office/drawing/2014/main" val="643480186"/>
                      </a:ext>
                    </a:extLst>
                  </a:tr>
                  <a:tr h="365760">
                    <a:tc>
                      <a:txBody>
                        <a:bodyPr/>
                        <a:lstStyle/>
                        <a:p>
                          <a:pPr algn="ctr"/>
                          <a:r>
                            <a:rPr kumimoji="1" lang="en-US" altLang="ja-JP" dirty="0"/>
                            <a:t>WBIC</a:t>
                          </a:r>
                          <a:endParaRPr kumimoji="1" lang="ja-JP" altLang="en-US"/>
                        </a:p>
                      </a:txBody>
                      <a:tcPr/>
                    </a:tc>
                    <a:tc>
                      <a:txBody>
                        <a:bodyPr/>
                        <a:lstStyle/>
                        <a:p>
                          <a:pPr algn="ctr"/>
                          <a:r>
                            <a:rPr kumimoji="1" lang="en-US" altLang="ja-JP" dirty="0">
                              <a:solidFill>
                                <a:schemeClr val="tx1"/>
                              </a:solidFill>
                            </a:rPr>
                            <a:t>3071.706</a:t>
                          </a:r>
                          <a:endParaRPr kumimoji="1" lang="ja-JP" altLang="en-US">
                            <a:solidFill>
                              <a:schemeClr val="tx1"/>
                            </a:solidFill>
                          </a:endParaRPr>
                        </a:p>
                      </a:txBody>
                      <a:tcPr/>
                    </a:tc>
                    <a:tc>
                      <a:txBody>
                        <a:bodyPr/>
                        <a:lstStyle/>
                        <a:p>
                          <a:pPr algn="ctr"/>
                          <a:r>
                            <a:rPr kumimoji="1" lang="en-US" altLang="ja-JP" dirty="0">
                              <a:solidFill>
                                <a:schemeClr val="tx1"/>
                              </a:solidFill>
                            </a:rPr>
                            <a:t>3038.600</a:t>
                          </a:r>
                          <a:endParaRPr kumimoji="1" lang="ja-JP" altLang="en-US">
                            <a:solidFill>
                              <a:schemeClr val="tx1"/>
                            </a:solidFill>
                          </a:endParaRPr>
                        </a:p>
                      </a:txBody>
                      <a:tcPr/>
                    </a:tc>
                    <a:tc>
                      <a:txBody>
                        <a:bodyPr/>
                        <a:lstStyle/>
                        <a:p>
                          <a:pPr algn="ctr"/>
                          <a:r>
                            <a:rPr kumimoji="1" lang="en-US" altLang="ja-JP" dirty="0">
                              <a:solidFill>
                                <a:schemeClr val="tx1"/>
                              </a:solidFill>
                            </a:rPr>
                            <a:t>3056.349</a:t>
                          </a:r>
                          <a:endParaRPr kumimoji="1" lang="ja-JP" altLang="en-US">
                            <a:solidFill>
                              <a:schemeClr val="tx1"/>
                            </a:solidFill>
                          </a:endParaRPr>
                        </a:p>
                      </a:txBody>
                      <a:tcPr/>
                    </a:tc>
                    <a:tc>
                      <a:txBody>
                        <a:bodyPr/>
                        <a:lstStyle/>
                        <a:p>
                          <a:pPr algn="ctr"/>
                          <a:r>
                            <a:rPr kumimoji="1" lang="en-US" altLang="ja-JP" b="1" dirty="0">
                              <a:solidFill>
                                <a:srgbClr val="FF0000"/>
                              </a:solidFill>
                            </a:rPr>
                            <a:t>3028.649</a:t>
                          </a:r>
                          <a:endParaRPr kumimoji="1" lang="ja-JP" altLang="en-US" b="1">
                            <a:solidFill>
                              <a:srgbClr val="FF0000"/>
                            </a:solidFill>
                          </a:endParaRPr>
                        </a:p>
                      </a:txBody>
                      <a:tcPr/>
                    </a:tc>
                    <a:tc>
                      <a:txBody>
                        <a:bodyPr/>
                        <a:lstStyle/>
                        <a:p>
                          <a:pPr algn="ctr"/>
                          <a:r>
                            <a:rPr kumimoji="1" lang="en-US" altLang="ja-JP" dirty="0">
                              <a:solidFill>
                                <a:schemeClr val="tx1"/>
                              </a:solidFill>
                            </a:rPr>
                            <a:t>3033.753</a:t>
                          </a:r>
                          <a:endParaRPr kumimoji="1" lang="ja-JP" altLang="en-US">
                            <a:solidFill>
                              <a:schemeClr val="tx1"/>
                            </a:solidFill>
                          </a:endParaRPr>
                        </a:p>
                      </a:txBody>
                      <a:tcPr/>
                    </a:tc>
                    <a:extLst>
                      <a:ext uri="{0D108BD9-81ED-4DB2-BD59-A6C34878D82A}">
                        <a16:rowId xmlns:a16="http://schemas.microsoft.com/office/drawing/2014/main" val="3440220993"/>
                      </a:ext>
                    </a:extLst>
                  </a:tr>
                </a:tbl>
              </a:graphicData>
            </a:graphic>
          </p:graphicFrame>
        </mc:Fallback>
      </mc:AlternateContent>
      <p:sp>
        <p:nvSpPr>
          <p:cNvPr id="9" name="テキスト ボックス 8">
            <a:extLst>
              <a:ext uri="{FF2B5EF4-FFF2-40B4-BE49-F238E27FC236}">
                <a16:creationId xmlns:a16="http://schemas.microsoft.com/office/drawing/2014/main" id="{0F75E8B7-5D67-0F48-89BB-B7B67CE7031C}"/>
              </a:ext>
            </a:extLst>
          </p:cNvPr>
          <p:cNvSpPr txBox="1"/>
          <p:nvPr/>
        </p:nvSpPr>
        <p:spPr>
          <a:xfrm>
            <a:off x="5086814" y="1690688"/>
            <a:ext cx="2018371" cy="369332"/>
          </a:xfrm>
          <a:prstGeom prst="rect">
            <a:avLst/>
          </a:prstGeom>
          <a:noFill/>
        </p:spPr>
        <p:txBody>
          <a:bodyPr wrap="square" rtlCol="0">
            <a:spAutoFit/>
          </a:bodyPr>
          <a:lstStyle/>
          <a:p>
            <a:r>
              <a:rPr kumimoji="1" lang="ja-JP" altLang="en-US"/>
              <a:t>全評価者のデータ</a:t>
            </a:r>
          </a:p>
        </p:txBody>
      </p:sp>
      <p:sp>
        <p:nvSpPr>
          <p:cNvPr id="10" name="テキスト ボックス 9">
            <a:extLst>
              <a:ext uri="{FF2B5EF4-FFF2-40B4-BE49-F238E27FC236}">
                <a16:creationId xmlns:a16="http://schemas.microsoft.com/office/drawing/2014/main" id="{3ACF93FE-0228-534C-BA85-4876351BDBF7}"/>
              </a:ext>
            </a:extLst>
          </p:cNvPr>
          <p:cNvSpPr txBox="1"/>
          <p:nvPr/>
        </p:nvSpPr>
        <p:spPr>
          <a:xfrm>
            <a:off x="4162191" y="3948088"/>
            <a:ext cx="3867616" cy="369332"/>
          </a:xfrm>
          <a:prstGeom prst="rect">
            <a:avLst/>
          </a:prstGeom>
          <a:noFill/>
        </p:spPr>
        <p:txBody>
          <a:bodyPr wrap="square" rtlCol="0">
            <a:spAutoFit/>
          </a:bodyPr>
          <a:lstStyle/>
          <a:p>
            <a:r>
              <a:rPr kumimoji="1" lang="ja-JP" altLang="en-US"/>
              <a:t>指示を与えた評価者を除いたデータ</a:t>
            </a:r>
          </a:p>
        </p:txBody>
      </p:sp>
    </p:spTree>
    <p:extLst>
      <p:ext uri="{BB962C8B-B14F-4D97-AF65-F5344CB8AC3E}">
        <p14:creationId xmlns:p14="http://schemas.microsoft.com/office/powerpoint/2010/main" val="661562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5A92BE-0BCA-794F-A404-D694D0A19309}"/>
              </a:ext>
            </a:extLst>
          </p:cNvPr>
          <p:cNvSpPr>
            <a:spLocks noGrp="1"/>
          </p:cNvSpPr>
          <p:nvPr>
            <p:ph type="title"/>
          </p:nvPr>
        </p:nvSpPr>
        <p:spPr/>
        <p:txBody>
          <a:bodyPr/>
          <a:lstStyle/>
          <a:p>
            <a:r>
              <a:rPr kumimoji="1" lang="ja-JP" altLang="en-US"/>
              <a:t>まとめ</a:t>
            </a:r>
          </a:p>
        </p:txBody>
      </p:sp>
      <p:sp>
        <p:nvSpPr>
          <p:cNvPr id="3" name="コンテンツ プレースホルダー 2">
            <a:extLst>
              <a:ext uri="{FF2B5EF4-FFF2-40B4-BE49-F238E27FC236}">
                <a16:creationId xmlns:a16="http://schemas.microsoft.com/office/drawing/2014/main" id="{26B88719-E8DE-204A-ADF6-300352A4D861}"/>
              </a:ext>
            </a:extLst>
          </p:cNvPr>
          <p:cNvSpPr>
            <a:spLocks noGrp="1"/>
          </p:cNvSpPr>
          <p:nvPr>
            <p:ph idx="1"/>
          </p:nvPr>
        </p:nvSpPr>
        <p:spPr/>
        <p:txBody>
          <a:bodyPr>
            <a:normAutofit/>
          </a:bodyPr>
          <a:lstStyle/>
          <a:p>
            <a:pPr marL="0" indent="0">
              <a:buNone/>
            </a:pPr>
            <a:endParaRPr lang="en-US" altLang="ja-JP" dirty="0"/>
          </a:p>
          <a:p>
            <a:r>
              <a:rPr lang="ja-JP" altLang="en-US"/>
              <a:t>本研究では，時間区分ごとの評価者の厳しさを推定できる新しい</a:t>
            </a:r>
            <a:r>
              <a:rPr lang="en" altLang="ja-JP" dirty="0"/>
              <a:t>IRT</a:t>
            </a:r>
            <a:r>
              <a:rPr lang="ja-JP" altLang="en-US"/>
              <a:t>モデルを提案した．</a:t>
            </a:r>
          </a:p>
          <a:p>
            <a:r>
              <a:rPr lang="ja-JP" altLang="en-US"/>
              <a:t>実験により，提案モデルが評価者の時間区分ごとの厳しさを考慮したことで，柔軟に受験者能力を推定できるようになり，モデル適合度が向上したことを示した．</a:t>
            </a:r>
            <a:endParaRPr lang="en-US" altLang="ja-JP" dirty="0"/>
          </a:p>
          <a:p>
            <a:endParaRPr lang="en-US" altLang="ja-JP" dirty="0"/>
          </a:p>
          <a:p>
            <a:r>
              <a:rPr lang="ja-JP" altLang="en-US"/>
              <a:t>今後は，課題の特性も考慮できるように拡張を行う．</a:t>
            </a:r>
          </a:p>
          <a:p>
            <a:endParaRPr lang="ja-JP" altLang="en-US"/>
          </a:p>
        </p:txBody>
      </p:sp>
    </p:spTree>
    <p:extLst>
      <p:ext uri="{BB962C8B-B14F-4D97-AF65-F5344CB8AC3E}">
        <p14:creationId xmlns:p14="http://schemas.microsoft.com/office/powerpoint/2010/main" val="1544305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7D47FA-9D5D-D441-8E16-9C38911A5081}"/>
              </a:ext>
            </a:extLst>
          </p:cNvPr>
          <p:cNvSpPr>
            <a:spLocks noGrp="1"/>
          </p:cNvSpPr>
          <p:nvPr>
            <p:ph type="ctrTitle"/>
          </p:nvPr>
        </p:nvSpPr>
        <p:spPr/>
        <p:txBody>
          <a:bodyPr/>
          <a:lstStyle/>
          <a:p>
            <a:r>
              <a:rPr kumimoji="1" lang="ja-JP" altLang="en-US"/>
              <a:t>補助スライド</a:t>
            </a:r>
          </a:p>
        </p:txBody>
      </p:sp>
      <p:sp>
        <p:nvSpPr>
          <p:cNvPr id="4" name="字幕 3">
            <a:extLst>
              <a:ext uri="{FF2B5EF4-FFF2-40B4-BE49-F238E27FC236}">
                <a16:creationId xmlns:a16="http://schemas.microsoft.com/office/drawing/2014/main" id="{B22FE159-B831-D045-B297-23E4BACD2C1A}"/>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3789629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3727CBC9-307E-364A-BCE4-564D8B3A4374}"/>
                  </a:ext>
                </a:extLst>
              </p:cNvPr>
              <p:cNvSpPr>
                <a:spLocks noGrp="1"/>
              </p:cNvSpPr>
              <p:nvPr>
                <p:ph type="title"/>
              </p:nvPr>
            </p:nvSpPr>
            <p:spPr/>
            <p: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ja-JP" altLang="en-US" i="1" smtClean="0">
                            <a:latin typeface="Cambria Math" panose="02040503050406030204" pitchFamily="18" charset="0"/>
                          </a:rPr>
                          <m:t>𝛽</m:t>
                        </m:r>
                      </m:e>
                      <m:sub>
                        <m:r>
                          <a:rPr kumimoji="1" lang="en-US" altLang="ja-JP" b="0" i="1" smtClean="0">
                            <a:latin typeface="Cambria Math" panose="02040503050406030204" pitchFamily="18" charset="0"/>
                          </a:rPr>
                          <m:t>𝑟𝑡</m:t>
                        </m:r>
                      </m:sub>
                    </m:sSub>
                  </m:oMath>
                </a14:m>
                <a:r>
                  <a:rPr kumimoji="1" lang="ja-JP" altLang="en-US"/>
                  <a:t>の事前分布</a:t>
                </a:r>
              </a:p>
            </p:txBody>
          </p:sp>
        </mc:Choice>
        <mc:Fallback xmlns="">
          <p:sp>
            <p:nvSpPr>
              <p:cNvPr id="2" name="タイトル 1">
                <a:extLst>
                  <a:ext uri="{FF2B5EF4-FFF2-40B4-BE49-F238E27FC236}">
                    <a16:creationId xmlns:a16="http://schemas.microsoft.com/office/drawing/2014/main" id="{3727CBC9-307E-364A-BCE4-564D8B3A4374}"/>
                  </a:ext>
                </a:extLst>
              </p:cNvPr>
              <p:cNvSpPr>
                <a:spLocks noGrp="1" noRot="1" noChangeAspect="1" noMove="1" noResize="1" noEditPoints="1" noAdjustHandles="1" noChangeArrowheads="1" noChangeShapeType="1" noTextEdit="1"/>
              </p:cNvSpPr>
              <p:nvPr>
                <p:ph type="title"/>
              </p:nvPr>
            </p:nvSpPr>
            <p:spPr>
              <a:blipFill>
                <a:blip r:embed="rId3"/>
                <a:stretch>
                  <a:fillRect l="-16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F78C0CF-36F6-5D47-BBE6-02FC57C6A18C}"/>
                  </a:ext>
                </a:extLst>
              </p:cNvPr>
              <p:cNvSpPr>
                <a:spLocks noGrp="1"/>
              </p:cNvSpPr>
              <p:nvPr>
                <p:ph idx="1"/>
              </p:nvPr>
            </p:nvSpPr>
            <p:spPr/>
            <p:txBody>
              <a:bodyPr/>
              <a:lstStyle/>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𝛽</m:t>
                          </m:r>
                        </m:e>
                        <m:sub>
                          <m:r>
                            <a:rPr lang="en-US" altLang="ja-JP" i="1">
                              <a:latin typeface="Cambria Math" panose="02040503050406030204" pitchFamily="18" charset="0"/>
                            </a:rPr>
                            <m:t>𝑟𝑡</m:t>
                          </m:r>
                        </m:sub>
                      </m:sSub>
                      <m:r>
                        <a:rPr lang="en-US" altLang="ja-JP">
                          <a:latin typeface="Cambria Math" panose="02040503050406030204" pitchFamily="18" charset="0"/>
                        </a:rPr>
                        <m:t>~</m:t>
                      </m:r>
                      <m:r>
                        <m:rPr>
                          <m:sty m:val="p"/>
                        </m:rPr>
                        <a:rPr lang="en-US" altLang="ja-JP">
                          <a:latin typeface="Cambria Math" panose="02040503050406030204" pitchFamily="18" charset="0"/>
                        </a:rPr>
                        <m:t>N</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l-GR" altLang="ja-JP" i="1">
                                  <a:latin typeface="Cambria Math" panose="02040503050406030204" pitchFamily="18" charset="0"/>
                                  <a:ea typeface="Cambria Math" panose="02040503050406030204" pitchFamily="18" charset="0"/>
                                </a:rPr>
                                <m:t>𝛽</m:t>
                              </m:r>
                            </m:e>
                            <m:sub>
                              <m:r>
                                <a:rPr lang="en-US" altLang="ja-JP" i="1">
                                  <a:latin typeface="Cambria Math" panose="02040503050406030204" pitchFamily="18" charset="0"/>
                                  <a:ea typeface="Cambria Math" panose="02040503050406030204" pitchFamily="18" charset="0"/>
                                </a:rPr>
                                <m:t>𝑟𝑡</m:t>
                              </m:r>
                              <m:r>
                                <a:rPr lang="en-US" altLang="ja-JP" i="1">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r>
                            <a:rPr lang="en-US" altLang="ja-JP" i="1" smtClean="0">
                              <a:solidFill>
                                <a:srgbClr val="FF0000"/>
                              </a:solidFill>
                              <a:latin typeface="Cambria Math" panose="02040503050406030204" pitchFamily="18" charset="0"/>
                              <a:ea typeface="Cambria Math" panose="02040503050406030204" pitchFamily="18" charset="0"/>
                            </a:rPr>
                            <m:t>𝜎</m:t>
                          </m:r>
                        </m:e>
                      </m:d>
                    </m:oMath>
                  </m:oMathPara>
                </a14:m>
                <a:endParaRPr lang="en-US" altLang="ja-JP" dirty="0">
                  <a:ea typeface="Cambria Math" panose="02040503050406030204" pitchFamily="18" charset="0"/>
                </a:endParaRPr>
              </a:p>
              <a:p>
                <a:pPr marL="0" indent="0">
                  <a:buNone/>
                </a:pPr>
                <a:endParaRPr lang="en-US" altLang="ja-JP"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𝛽</m:t>
                          </m:r>
                        </m:e>
                        <m:sub>
                          <m:r>
                            <a:rPr lang="en-US" altLang="ja-JP" i="1">
                              <a:latin typeface="Cambria Math" panose="02040503050406030204" pitchFamily="18" charset="0"/>
                            </a:rPr>
                            <m:t>𝑟</m:t>
                          </m:r>
                          <m:r>
                            <a:rPr lang="en-US" altLang="ja-JP" i="1">
                              <a:latin typeface="Cambria Math" panose="02040503050406030204" pitchFamily="18" charset="0"/>
                            </a:rPr>
                            <m:t>1</m:t>
                          </m:r>
                        </m:sub>
                      </m:sSub>
                      <m:r>
                        <a:rPr lang="en-US" altLang="ja-JP">
                          <a:latin typeface="Cambria Math" panose="02040503050406030204" pitchFamily="18" charset="0"/>
                        </a:rPr>
                        <m:t>~</m:t>
                      </m:r>
                      <m:r>
                        <m:rPr>
                          <m:sty m:val="p"/>
                        </m:rPr>
                        <a:rPr lang="en-US" altLang="ja-JP">
                          <a:latin typeface="Cambria Math" panose="02040503050406030204" pitchFamily="18" charset="0"/>
                        </a:rPr>
                        <m:t>N</m:t>
                      </m:r>
                      <m:r>
                        <a:rPr lang="en-US" altLang="ja-JP">
                          <a:latin typeface="Cambria Math" panose="02040503050406030204" pitchFamily="18" charset="0"/>
                        </a:rPr>
                        <m:t>(0,1)</m:t>
                      </m:r>
                    </m:oMath>
                  </m:oMathPara>
                </a14:m>
                <a:endParaRPr kumimoji="1" lang="en-US" altLang="ja-JP" i="1" dirty="0">
                  <a:latin typeface="Cambria Math" panose="02040503050406030204" pitchFamily="18" charset="0"/>
                </a:endParaRPr>
              </a:p>
              <a:p>
                <a:pPr marL="0" indent="0">
                  <a:buNone/>
                </a:pPr>
                <a:endParaRPr kumimoji="1" lang="en-US" altLang="ja-JP"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ja-JP" altLang="en-US" i="1" smtClean="0">
                          <a:solidFill>
                            <a:srgbClr val="FF0000"/>
                          </a:solidFill>
                          <a:latin typeface="Cambria Math" panose="02040503050406030204" pitchFamily="18" charset="0"/>
                        </a:rPr>
                        <m:t>𝜎</m:t>
                      </m:r>
                      <m:r>
                        <a:rPr kumimoji="1" lang="en-US" altLang="ja-JP" b="0" i="1" smtClean="0">
                          <a:solidFill>
                            <a:srgbClr val="FF0000"/>
                          </a:solidFill>
                          <a:latin typeface="Cambria Math" panose="02040503050406030204" pitchFamily="18" charset="0"/>
                        </a:rPr>
                        <m:t>~</m:t>
                      </m:r>
                      <m:r>
                        <m:rPr>
                          <m:nor/>
                        </m:rPr>
                        <a:rPr kumimoji="1" lang="en-US" altLang="ja-JP" b="0" i="0" smtClean="0">
                          <a:solidFill>
                            <a:srgbClr val="FF0000"/>
                          </a:solidFill>
                          <a:latin typeface="Cambria Math" panose="02040503050406030204" pitchFamily="18" charset="0"/>
                        </a:rPr>
                        <m:t>LN</m:t>
                      </m:r>
                      <m:r>
                        <m:rPr>
                          <m:nor/>
                        </m:rPr>
                        <a:rPr kumimoji="1" lang="en-US" altLang="ja-JP" b="0" i="0" smtClean="0">
                          <a:solidFill>
                            <a:srgbClr val="FF0000"/>
                          </a:solidFill>
                          <a:latin typeface="Cambria Math" panose="02040503050406030204" pitchFamily="18" charset="0"/>
                        </a:rPr>
                        <m:t>(−3,0)</m:t>
                      </m:r>
                    </m:oMath>
                  </m:oMathPara>
                </a14:m>
                <a:endParaRPr kumimoji="1" lang="ja-JP" altLang="en-US">
                  <a:solidFill>
                    <a:srgbClr val="FF0000"/>
                  </a:solidFill>
                </a:endParaRPr>
              </a:p>
            </p:txBody>
          </p:sp>
        </mc:Choice>
        <mc:Fallback xmlns="">
          <p:sp>
            <p:nvSpPr>
              <p:cNvPr id="3" name="コンテンツ プレースホルダー 2">
                <a:extLst>
                  <a:ext uri="{FF2B5EF4-FFF2-40B4-BE49-F238E27FC236}">
                    <a16:creationId xmlns:a16="http://schemas.microsoft.com/office/drawing/2014/main" id="{2F78C0CF-36F6-5D47-BBE6-02FC57C6A18C}"/>
                  </a:ext>
                </a:extLst>
              </p:cNvPr>
              <p:cNvSpPr>
                <a:spLocks noGrp="1" noRot="1" noChangeAspect="1" noMove="1" noResize="1" noEditPoints="1" noAdjustHandles="1" noChangeArrowheads="1" noChangeShapeType="1" noTextEdit="1"/>
              </p:cNvSpPr>
              <p:nvPr>
                <p:ph idx="1"/>
              </p:nvPr>
            </p:nvSpPr>
            <p:spPr>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58321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CFB3FC-C79E-4341-866A-37EFAC86AFAB}"/>
              </a:ext>
            </a:extLst>
          </p:cNvPr>
          <p:cNvSpPr>
            <a:spLocks noGrp="1"/>
          </p:cNvSpPr>
          <p:nvPr>
            <p:ph type="title"/>
          </p:nvPr>
        </p:nvSpPr>
        <p:spPr/>
        <p:txBody>
          <a:bodyPr/>
          <a:lstStyle/>
          <a:p>
            <a:r>
              <a:rPr kumimoji="1" lang="ja-JP" altLang="en-US"/>
              <a:t>代表的な評価者特性</a:t>
            </a:r>
          </a:p>
        </p:txBody>
      </p:sp>
      <p:sp>
        <p:nvSpPr>
          <p:cNvPr id="3" name="コンテンツ プレースホルダー 2">
            <a:extLst>
              <a:ext uri="{FF2B5EF4-FFF2-40B4-BE49-F238E27FC236}">
                <a16:creationId xmlns:a16="http://schemas.microsoft.com/office/drawing/2014/main" id="{660081A9-278B-F045-AEBB-2F8A2C0366F5}"/>
              </a:ext>
            </a:extLst>
          </p:cNvPr>
          <p:cNvSpPr>
            <a:spLocks noGrp="1"/>
          </p:cNvSpPr>
          <p:nvPr>
            <p:ph idx="1"/>
          </p:nvPr>
        </p:nvSpPr>
        <p:spPr/>
        <p:txBody>
          <a:bodyPr/>
          <a:lstStyle/>
          <a:p>
            <a:r>
              <a:rPr kumimoji="1" lang="ja-JP" altLang="en-US" b="1"/>
              <a:t>一貫性</a:t>
            </a:r>
            <a:endParaRPr kumimoji="1" lang="en-US" altLang="ja-JP" b="1" dirty="0"/>
          </a:p>
          <a:p>
            <a:pPr marL="0" indent="0">
              <a:buNone/>
            </a:pPr>
            <a:r>
              <a:rPr kumimoji="1" lang="en-US" altLang="ja-JP" dirty="0"/>
              <a:t>	</a:t>
            </a:r>
            <a:r>
              <a:rPr lang="ja-JP" altLang="en-US"/>
              <a:t>受験者の能力と相関した評点を与えるとともに，同等の能</a:t>
            </a:r>
            <a:r>
              <a:rPr lang="en-US" altLang="ja-JP" dirty="0"/>
              <a:t>	</a:t>
            </a:r>
            <a:r>
              <a:rPr lang="ja-JP" altLang="en-US"/>
              <a:t>力の受験者には安定して同程度の評点を与える傾向</a:t>
            </a:r>
            <a:endParaRPr kumimoji="1" lang="en-US" altLang="ja-JP" dirty="0"/>
          </a:p>
          <a:p>
            <a:r>
              <a:rPr lang="ja-JP" altLang="en-US" b="1"/>
              <a:t>厳しさ</a:t>
            </a:r>
            <a:r>
              <a:rPr lang="en-US" altLang="ja-JP" b="1" dirty="0"/>
              <a:t>(</a:t>
            </a:r>
            <a:r>
              <a:rPr lang="ja-JP" altLang="en-US" b="1"/>
              <a:t>優しさ</a:t>
            </a:r>
            <a:r>
              <a:rPr lang="en-US" altLang="ja-JP" b="1" dirty="0"/>
              <a:t>)</a:t>
            </a:r>
          </a:p>
          <a:p>
            <a:pPr marL="0" indent="0">
              <a:buNone/>
            </a:pPr>
            <a:r>
              <a:rPr lang="en-US" altLang="ja-JP" dirty="0"/>
              <a:t>	</a:t>
            </a:r>
            <a:r>
              <a:rPr lang="ja-JP" altLang="en-US"/>
              <a:t>全体として低い</a:t>
            </a:r>
            <a:r>
              <a:rPr lang="en-US" altLang="ja-JP" dirty="0"/>
              <a:t>(</a:t>
            </a:r>
            <a:r>
              <a:rPr lang="ja-JP" altLang="en-US"/>
              <a:t>高い</a:t>
            </a:r>
            <a:r>
              <a:rPr lang="en-US" altLang="ja-JP" dirty="0"/>
              <a:t>)</a:t>
            </a:r>
            <a:r>
              <a:rPr lang="ja-JP" altLang="en-US"/>
              <a:t>得点を与える傾向</a:t>
            </a:r>
            <a:endParaRPr lang="en-US" altLang="ja-JP" dirty="0"/>
          </a:p>
          <a:p>
            <a:r>
              <a:rPr kumimoji="1" lang="ja-JP" altLang="en-US" b="1"/>
              <a:t>得点別の厳しさ</a:t>
            </a:r>
            <a:endParaRPr kumimoji="1" lang="en-US" altLang="ja-JP" b="1" dirty="0"/>
          </a:p>
          <a:p>
            <a:pPr marL="0" indent="0">
              <a:buNone/>
            </a:pPr>
            <a:r>
              <a:rPr lang="en-US" altLang="ja-JP" dirty="0"/>
              <a:t>	</a:t>
            </a:r>
            <a:r>
              <a:rPr lang="ja-JP" altLang="en-US"/>
              <a:t>特定の得点に評価が集中する傾向</a:t>
            </a:r>
            <a:endParaRPr lang="en-US" altLang="ja-JP" dirty="0"/>
          </a:p>
          <a:p>
            <a:pPr marL="0" indent="0">
              <a:buNone/>
            </a:pPr>
            <a:r>
              <a:rPr kumimoji="1" lang="en-US" altLang="ja-JP" dirty="0"/>
              <a:t>		</a:t>
            </a:r>
            <a:r>
              <a:rPr lang="ja-JP" altLang="en-US"/>
              <a:t>例</a:t>
            </a:r>
            <a:r>
              <a:rPr lang="en-US" altLang="ja-JP" dirty="0"/>
              <a:t>) 5</a:t>
            </a:r>
            <a:r>
              <a:rPr lang="ja-JP" altLang="en-US"/>
              <a:t>段階評価のうち，</a:t>
            </a:r>
            <a:r>
              <a:rPr lang="en-US" altLang="ja-JP" dirty="0"/>
              <a:t>3</a:t>
            </a:r>
            <a:r>
              <a:rPr lang="ja-JP" altLang="en-US"/>
              <a:t>点を多く使用する</a:t>
            </a:r>
            <a:r>
              <a:rPr lang="en-US" altLang="ja-JP" dirty="0"/>
              <a:t>(</a:t>
            </a:r>
            <a:r>
              <a:rPr lang="ja-JP" altLang="en-US"/>
              <a:t>中心化</a:t>
            </a:r>
            <a:r>
              <a:rPr lang="en-US" altLang="ja-JP" dirty="0"/>
              <a:t>)</a:t>
            </a:r>
            <a:endParaRPr kumimoji="1" lang="ja-JP" altLang="en-US"/>
          </a:p>
        </p:txBody>
      </p:sp>
    </p:spTree>
    <p:extLst>
      <p:ext uri="{BB962C8B-B14F-4D97-AF65-F5344CB8AC3E}">
        <p14:creationId xmlns:p14="http://schemas.microsoft.com/office/powerpoint/2010/main" val="657132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BA285D-4C28-1648-AECF-D57195645B71}"/>
              </a:ext>
            </a:extLst>
          </p:cNvPr>
          <p:cNvSpPr>
            <a:spLocks noGrp="1"/>
          </p:cNvSpPr>
          <p:nvPr>
            <p:ph type="title"/>
          </p:nvPr>
        </p:nvSpPr>
        <p:spPr/>
        <p:txBody>
          <a:bodyPr/>
          <a:lstStyle/>
          <a:p>
            <a:r>
              <a:rPr kumimoji="1" lang="ja-JP" altLang="en-US"/>
              <a:t>パラメータ数</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6069A6A-4A84-F841-84EC-339A69F97205}"/>
                  </a:ext>
                </a:extLst>
              </p:cNvPr>
              <p:cNvSpPr>
                <a:spLocks noGrp="1"/>
              </p:cNvSpPr>
              <p:nvPr>
                <p:ph idx="1"/>
              </p:nvPr>
            </p:nvSpPr>
            <p:spPr/>
            <p:txBody>
              <a:bodyPr/>
              <a:lstStyle/>
              <a:p>
                <a14:m>
                  <m:oMath xmlns:m="http://schemas.openxmlformats.org/officeDocument/2006/math">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i="1" smtClean="0">
                            <a:latin typeface="Cambria Math" panose="02040503050406030204" pitchFamily="18" charset="0"/>
                            <a:ea typeface="Cambria Math" panose="02040503050406030204" pitchFamily="18" charset="0"/>
                          </a:rPr>
                          <m:t>𝛼</m:t>
                        </m:r>
                      </m:e>
                      <m:sub>
                        <m:r>
                          <a:rPr kumimoji="1" lang="en-US" altLang="ja-JP" b="0" i="1" smtClean="0">
                            <a:latin typeface="Cambria Math" panose="02040503050406030204" pitchFamily="18" charset="0"/>
                            <a:ea typeface="Cambria Math" panose="02040503050406030204" pitchFamily="18" charset="0"/>
                          </a:rPr>
                          <m:t>𝑟</m:t>
                        </m:r>
                      </m:sub>
                    </m:sSub>
                  </m:oMath>
                </a14:m>
                <a:r>
                  <a:rPr kumimoji="1" lang="ja-JP" altLang="en-US" b="0" dirty="0">
                    <a:latin typeface="+mj-ea"/>
                    <a:ea typeface="+mj-ea"/>
                  </a:rPr>
                  <a:t>　</a:t>
                </a:r>
                <a:r>
                  <a:rPr kumimoji="1" lang="en-US" altLang="ja-JP" b="0" dirty="0">
                    <a:latin typeface="+mj-ea"/>
                    <a:ea typeface="+mj-ea"/>
                  </a:rPr>
                  <a:t>  </a:t>
                </a:r>
              </a:p>
              <a:p>
                <a:pPr lvl="1">
                  <a:buFont typeface="Wingdings" pitchFamily="2" charset="2"/>
                  <a:buChar char="Ø"/>
                </a:pPr>
                <a:r>
                  <a:rPr kumimoji="1" lang="ja-JP" altLang="en-US" b="0" dirty="0">
                    <a:latin typeface="+mj-ea"/>
                    <a:ea typeface="+mj-ea"/>
                  </a:rPr>
                  <a:t>評価者数</a:t>
                </a:r>
                <a:endParaRPr kumimoji="1" lang="en-US" altLang="ja-JP" b="0" dirty="0">
                  <a:latin typeface="+mj-ea"/>
                  <a:ea typeface="+mj-ea"/>
                </a:endParaRPr>
              </a:p>
              <a:p>
                <a14:m>
                  <m:oMath xmlns:m="http://schemas.openxmlformats.org/officeDocument/2006/math">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i="1" smtClean="0">
                            <a:latin typeface="Cambria Math" panose="02040503050406030204" pitchFamily="18" charset="0"/>
                            <a:ea typeface="Cambria Math" panose="02040503050406030204" pitchFamily="18" charset="0"/>
                          </a:rPr>
                          <m:t>𝜃</m:t>
                        </m:r>
                      </m:e>
                      <m:sub>
                        <m:r>
                          <a:rPr kumimoji="1" lang="en-US" altLang="ja-JP" b="0" i="1" smtClean="0">
                            <a:latin typeface="Cambria Math" panose="02040503050406030204" pitchFamily="18" charset="0"/>
                            <a:ea typeface="Cambria Math" panose="02040503050406030204" pitchFamily="18" charset="0"/>
                          </a:rPr>
                          <m:t>𝑗</m:t>
                        </m:r>
                      </m:sub>
                    </m:sSub>
                  </m:oMath>
                </a14:m>
                <a:r>
                  <a:rPr kumimoji="1" lang="ja-JP" altLang="en-US" b="0" dirty="0">
                    <a:latin typeface="+mj-ea"/>
                    <a:ea typeface="+mj-ea"/>
                  </a:rPr>
                  <a:t>　</a:t>
                </a:r>
                <a:r>
                  <a:rPr kumimoji="1" lang="en-US" altLang="ja-JP" b="0" dirty="0">
                    <a:latin typeface="+mj-ea"/>
                    <a:ea typeface="+mj-ea"/>
                  </a:rPr>
                  <a:t>  </a:t>
                </a:r>
              </a:p>
              <a:p>
                <a:pPr lvl="1">
                  <a:buFont typeface="Wingdings" pitchFamily="2" charset="2"/>
                  <a:buChar char="Ø"/>
                </a:pPr>
                <a:r>
                  <a:rPr kumimoji="1" lang="ja-JP" altLang="en-US" b="0" dirty="0">
                    <a:latin typeface="+mj-ea"/>
                    <a:ea typeface="+mj-ea"/>
                  </a:rPr>
                  <a:t>受検者数</a:t>
                </a:r>
                <a:endParaRPr kumimoji="1" lang="en-US" altLang="ja-JP" b="0" dirty="0">
                  <a:latin typeface="+mj-ea"/>
                  <a:ea typeface="+mj-ea"/>
                </a:endParaRPr>
              </a:p>
              <a:p>
                <a14:m>
                  <m:oMath xmlns:m="http://schemas.openxmlformats.org/officeDocument/2006/math">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i="1" smtClean="0">
                            <a:latin typeface="Cambria Math" panose="02040503050406030204" pitchFamily="18" charset="0"/>
                            <a:ea typeface="Cambria Math" panose="02040503050406030204" pitchFamily="18" charset="0"/>
                          </a:rPr>
                          <m:t>𝛽</m:t>
                        </m:r>
                      </m:e>
                      <m:sub>
                        <m:r>
                          <a:rPr kumimoji="1" lang="en-US" altLang="ja-JP" b="0" i="1" smtClean="0">
                            <a:latin typeface="Cambria Math" panose="02040503050406030204" pitchFamily="18" charset="0"/>
                            <a:ea typeface="Cambria Math" panose="02040503050406030204" pitchFamily="18" charset="0"/>
                          </a:rPr>
                          <m:t>𝑟𝑡</m:t>
                        </m:r>
                      </m:sub>
                    </m:sSub>
                  </m:oMath>
                </a14:m>
                <a:r>
                  <a:rPr kumimoji="1" lang="ja-JP" altLang="en-US" b="0">
                    <a:latin typeface="+mj-ea"/>
                    <a:ea typeface="+mj-ea"/>
                  </a:rPr>
                  <a:t>　</a:t>
                </a:r>
                <a:endParaRPr kumimoji="1" lang="en-US" altLang="ja-JP" b="0" dirty="0">
                  <a:latin typeface="+mj-ea"/>
                  <a:ea typeface="+mj-ea"/>
                </a:endParaRPr>
              </a:p>
              <a:p>
                <a:pPr lvl="1">
                  <a:buFont typeface="Wingdings" pitchFamily="2" charset="2"/>
                  <a:buChar char="Ø"/>
                </a:pPr>
                <a:r>
                  <a:rPr kumimoji="1" lang="ja-JP" altLang="en-US" b="0">
                    <a:latin typeface="+mj-ea"/>
                    <a:ea typeface="+mj-ea"/>
                  </a:rPr>
                  <a:t>評価者数</a:t>
                </a:r>
                <a14:m>
                  <m:oMath xmlns:m="http://schemas.openxmlformats.org/officeDocument/2006/math">
                    <m:r>
                      <a:rPr kumimoji="1" lang="en-US" altLang="ja-JP" b="0" i="1" smtClean="0">
                        <a:latin typeface="Cambria Math" panose="02040503050406030204" pitchFamily="18" charset="0"/>
                        <a:ea typeface="+mj-ea"/>
                      </a:rPr>
                      <m:t>×</m:t>
                    </m:r>
                  </m:oMath>
                </a14:m>
                <a:r>
                  <a:rPr kumimoji="1" lang="ja-JP" altLang="en-US" b="0" dirty="0">
                    <a:latin typeface="+mj-ea"/>
                    <a:ea typeface="+mj-ea"/>
                  </a:rPr>
                  <a:t>時間区分数</a:t>
                </a:r>
                <a:endParaRPr kumimoji="1" lang="en-US" altLang="ja-JP" b="0" dirty="0">
                  <a:latin typeface="+mj-ea"/>
                  <a:ea typeface="+mj-ea"/>
                </a:endParaRPr>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𝑟𝑘</m:t>
                        </m:r>
                      </m:sub>
                    </m:sSub>
                  </m:oMath>
                </a14:m>
                <a:r>
                  <a:rPr kumimoji="1" lang="ja-JP" altLang="en-US" dirty="0">
                    <a:latin typeface="+mj-ea"/>
                    <a:ea typeface="+mj-ea"/>
                  </a:rPr>
                  <a:t>　</a:t>
                </a:r>
                <a:endParaRPr kumimoji="1" lang="en-US" altLang="ja-JP" dirty="0">
                  <a:latin typeface="+mj-ea"/>
                  <a:ea typeface="+mj-ea"/>
                </a:endParaRPr>
              </a:p>
              <a:p>
                <a:pPr lvl="1">
                  <a:buFont typeface="Wingdings" pitchFamily="2" charset="2"/>
                  <a:buChar char="Ø"/>
                </a:pPr>
                <a:r>
                  <a:rPr kumimoji="1" lang="ja-JP" altLang="en-US" dirty="0">
                    <a:latin typeface="+mj-ea"/>
                    <a:ea typeface="+mj-ea"/>
                  </a:rPr>
                  <a:t>評価者数</a:t>
                </a:r>
                <a14:m>
                  <m:oMath xmlns:m="http://schemas.openxmlformats.org/officeDocument/2006/math">
                    <m:r>
                      <a:rPr kumimoji="1" lang="en-US" altLang="ja-JP" i="1" dirty="0" smtClean="0">
                        <a:latin typeface="Cambria Math" panose="02040503050406030204" pitchFamily="18" charset="0"/>
                        <a:ea typeface="+mj-ea"/>
                      </a:rPr>
                      <m:t>×</m:t>
                    </m:r>
                  </m:oMath>
                </a14:m>
                <a:r>
                  <a:rPr kumimoji="1" lang="ja-JP" altLang="en-US">
                    <a:latin typeface="+mj-ea"/>
                    <a:ea typeface="+mj-ea"/>
                  </a:rPr>
                  <a:t>スコアの数</a:t>
                </a:r>
                <a:endParaRPr kumimoji="1" lang="en-US" altLang="ja-JP" dirty="0">
                  <a:latin typeface="+mj-ea"/>
                  <a:ea typeface="+mj-ea"/>
                </a:endParaRPr>
              </a:p>
            </p:txBody>
          </p:sp>
        </mc:Choice>
        <mc:Fallback>
          <p:sp>
            <p:nvSpPr>
              <p:cNvPr id="3" name="コンテンツ プレースホルダー 2">
                <a:extLst>
                  <a:ext uri="{FF2B5EF4-FFF2-40B4-BE49-F238E27FC236}">
                    <a16:creationId xmlns:a16="http://schemas.microsoft.com/office/drawing/2014/main" id="{26069A6A-4A84-F841-84EC-339A69F97205}"/>
                  </a:ext>
                </a:extLst>
              </p:cNvPr>
              <p:cNvSpPr>
                <a:spLocks noGrp="1" noRot="1" noChangeAspect="1" noMove="1" noResize="1" noEditPoints="1" noAdjustHandles="1" noChangeArrowheads="1" noChangeShapeType="1" noTextEdit="1"/>
              </p:cNvSpPr>
              <p:nvPr>
                <p:ph idx="1"/>
              </p:nvPr>
            </p:nvSpPr>
            <p:spPr>
              <a:blipFill>
                <a:blip r:embed="rId3"/>
                <a:stretch>
                  <a:fillRect l="-1086" t="-17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B940C70-6167-944F-B369-148A0CFCCED3}"/>
                  </a:ext>
                </a:extLst>
              </p:cNvPr>
              <p:cNvSpPr txBox="1"/>
              <p:nvPr/>
            </p:nvSpPr>
            <p:spPr>
              <a:xfrm>
                <a:off x="7025640" y="2958737"/>
                <a:ext cx="3668486"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a:t>例えば</a:t>
                </a:r>
                <a:endParaRPr kumimoji="1" lang="en-US" altLang="ja-JP" dirty="0"/>
              </a:p>
              <a:p>
                <a:pPr marL="285750" indent="-285750">
                  <a:buFont typeface="Arial" panose="020B0604020202020204" pitchFamily="34" charset="0"/>
                  <a:buChar char="•"/>
                </a:pPr>
                <a:r>
                  <a:rPr kumimoji="1" lang="ja-JP" altLang="en-US"/>
                  <a:t>評価者数</a:t>
                </a:r>
                <a:r>
                  <a:rPr kumimoji="1" lang="en-US" altLang="ja-JP" dirty="0"/>
                  <a:t>=15</a:t>
                </a:r>
              </a:p>
              <a:p>
                <a:pPr marL="285750" indent="-285750">
                  <a:buFont typeface="Arial" panose="020B0604020202020204" pitchFamily="34" charset="0"/>
                  <a:buChar char="•"/>
                </a:pPr>
                <a:r>
                  <a:rPr kumimoji="1" lang="ja-JP" altLang="en-US"/>
                  <a:t>受検者数</a:t>
                </a:r>
                <a:r>
                  <a:rPr kumimoji="1" lang="en-US" altLang="ja-JP" dirty="0"/>
                  <a:t>=100</a:t>
                </a:r>
              </a:p>
              <a:p>
                <a:pPr marL="285750" indent="-285750">
                  <a:buFont typeface="Arial" panose="020B0604020202020204" pitchFamily="34" charset="0"/>
                  <a:buChar char="•"/>
                </a:pPr>
                <a:r>
                  <a:rPr kumimoji="1" lang="ja-JP" altLang="en-US"/>
                  <a:t>時間区分数</a:t>
                </a:r>
                <a:r>
                  <a:rPr kumimoji="1" lang="en-US" altLang="ja-JP" dirty="0"/>
                  <a:t>=5</a:t>
                </a:r>
              </a:p>
              <a:p>
                <a:pPr marL="285750" indent="-285750">
                  <a:buFont typeface="Arial" panose="020B0604020202020204" pitchFamily="34" charset="0"/>
                  <a:buChar char="•"/>
                </a:pPr>
                <a:r>
                  <a:rPr kumimoji="1" lang="ja-JP" altLang="en-US"/>
                  <a:t>スコアの数</a:t>
                </a:r>
                <a:r>
                  <a:rPr kumimoji="1" lang="en-US" altLang="ja-JP" dirty="0"/>
                  <a:t>=5</a:t>
                </a:r>
              </a:p>
              <a:p>
                <a:r>
                  <a:rPr kumimoji="1" lang="ja-JP" altLang="en-US"/>
                  <a:t>の場合</a:t>
                </a:r>
                <a:endParaRPr kumimoji="1" lang="en-US" altLang="ja-JP" dirty="0"/>
              </a:p>
              <a:p>
                <a14:m>
                  <m:oMath xmlns:m="http://schemas.openxmlformats.org/officeDocument/2006/math">
                    <m:r>
                      <a:rPr kumimoji="1" lang="en-US" altLang="ja-JP" i="1" dirty="0" smtClean="0">
                        <a:latin typeface="Cambria Math" panose="02040503050406030204" pitchFamily="18" charset="0"/>
                      </a:rPr>
                      <m:t>15+100+15</m:t>
                    </m:r>
                    <m:r>
                      <a:rPr kumimoji="1" lang="en-US" altLang="ja-JP" i="1" dirty="0" smtClean="0">
                        <a:latin typeface="Cambria Math" panose="02040503050406030204" pitchFamily="18" charset="0"/>
                        <a:ea typeface="Cambria Math" panose="02040503050406030204" pitchFamily="18" charset="0"/>
                      </a:rPr>
                      <m:t>×</m:t>
                    </m:r>
                    <m:r>
                      <a:rPr kumimoji="1" lang="en-US" altLang="ja-JP" i="1" dirty="0" smtClean="0">
                        <a:latin typeface="Cambria Math" panose="02040503050406030204" pitchFamily="18" charset="0"/>
                      </a:rPr>
                      <m:t>5+15</m:t>
                    </m:r>
                    <m:r>
                      <a:rPr kumimoji="1" lang="en-US" altLang="ja-JP" i="1" dirty="0" smtClean="0">
                        <a:latin typeface="Cambria Math" panose="02040503050406030204" pitchFamily="18" charset="0"/>
                        <a:ea typeface="Cambria Math" panose="02040503050406030204" pitchFamily="18" charset="0"/>
                      </a:rPr>
                      <m:t>×</m:t>
                    </m:r>
                    <m:r>
                      <a:rPr kumimoji="1" lang="en-US" altLang="ja-JP" i="1" dirty="0" smtClean="0">
                        <a:latin typeface="Cambria Math" panose="02040503050406030204" pitchFamily="18" charset="0"/>
                      </a:rPr>
                      <m:t>5=265</m:t>
                    </m:r>
                  </m:oMath>
                </a14:m>
                <a:r>
                  <a:rPr kumimoji="1" lang="ja-JP" altLang="en-US"/>
                  <a:t>個</a:t>
                </a:r>
                <a:endParaRPr kumimoji="1" lang="en-US" altLang="ja-JP" dirty="0"/>
              </a:p>
              <a:p>
                <a:r>
                  <a:rPr kumimoji="1" lang="ja-JP" altLang="en-US"/>
                  <a:t>のパラメータが存在する</a:t>
                </a:r>
              </a:p>
            </p:txBody>
          </p:sp>
        </mc:Choice>
        <mc:Fallback xmlns="">
          <p:sp>
            <p:nvSpPr>
              <p:cNvPr id="4" name="テキスト ボックス 3">
                <a:extLst>
                  <a:ext uri="{FF2B5EF4-FFF2-40B4-BE49-F238E27FC236}">
                    <a16:creationId xmlns:a16="http://schemas.microsoft.com/office/drawing/2014/main" id="{BB940C70-6167-944F-B369-148A0CFCCED3}"/>
                  </a:ext>
                </a:extLst>
              </p:cNvPr>
              <p:cNvSpPr txBox="1">
                <a:spLocks noRot="1" noChangeAspect="1" noMove="1" noResize="1" noEditPoints="1" noAdjustHandles="1" noChangeArrowheads="1" noChangeShapeType="1" noTextEdit="1"/>
              </p:cNvSpPr>
              <p:nvPr/>
            </p:nvSpPr>
            <p:spPr>
              <a:xfrm>
                <a:off x="7025640" y="2958737"/>
                <a:ext cx="3668486" cy="2308324"/>
              </a:xfrm>
              <a:prstGeom prst="rect">
                <a:avLst/>
              </a:prstGeom>
              <a:blipFill>
                <a:blip r:embed="rId4"/>
                <a:stretch>
                  <a:fillRect l="-1031" t="-1087" r="-344" b="-271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11112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1C3BE5-DB72-A94F-BF30-E3218BAB4B29}"/>
              </a:ext>
            </a:extLst>
          </p:cNvPr>
          <p:cNvSpPr>
            <a:spLocks noGrp="1"/>
          </p:cNvSpPr>
          <p:nvPr>
            <p:ph type="title"/>
          </p:nvPr>
        </p:nvSpPr>
        <p:spPr/>
        <p:txBody>
          <a:bodyPr/>
          <a:lstStyle/>
          <a:p>
            <a:r>
              <a:rPr kumimoji="1" lang="ja-JP" altLang="en-US"/>
              <a:t>各パラメータの事前分布</a:t>
            </a:r>
          </a:p>
        </p:txBody>
      </p:sp>
      <p:sp>
        <p:nvSpPr>
          <p:cNvPr id="3" name="コンテンツ プレースホルダー 2">
            <a:extLst>
              <a:ext uri="{FF2B5EF4-FFF2-40B4-BE49-F238E27FC236}">
                <a16:creationId xmlns:a16="http://schemas.microsoft.com/office/drawing/2014/main" id="{EC988E41-ED43-4E45-BACC-F6507B186587}"/>
              </a:ext>
            </a:extLst>
          </p:cNvPr>
          <p:cNvSpPr>
            <a:spLocks noGrp="1"/>
          </p:cNvSpPr>
          <p:nvPr>
            <p:ph idx="1"/>
          </p:nvPr>
        </p:nvSpPr>
        <p:spPr/>
        <p:txBody>
          <a:bodyPr/>
          <a:lstStyle/>
          <a:p>
            <a:r>
              <a:rPr kumimoji="1" lang="ja-JP" altLang="en-US"/>
              <a:t>予稿見てください</a:t>
            </a:r>
          </a:p>
        </p:txBody>
      </p:sp>
    </p:spTree>
    <p:extLst>
      <p:ext uri="{BB962C8B-B14F-4D97-AF65-F5344CB8AC3E}">
        <p14:creationId xmlns:p14="http://schemas.microsoft.com/office/powerpoint/2010/main" val="2529173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E790F8-222B-D94A-B578-411862211E2C}"/>
              </a:ext>
            </a:extLst>
          </p:cNvPr>
          <p:cNvSpPr>
            <a:spLocks noGrp="1"/>
          </p:cNvSpPr>
          <p:nvPr>
            <p:ph type="title"/>
          </p:nvPr>
        </p:nvSpPr>
        <p:spPr/>
        <p:txBody>
          <a:bodyPr/>
          <a:lstStyle/>
          <a:p>
            <a:r>
              <a:rPr kumimoji="1" lang="en-US" altLang="ja-JP" dirty="0"/>
              <a:t>RMSE</a:t>
            </a:r>
            <a:r>
              <a:rPr kumimoji="1" lang="ja-JP" altLang="en-US"/>
              <a:t>とは</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E4D43FF-AAB2-1144-B1BF-99D119D9174E}"/>
                  </a:ext>
                </a:extLst>
              </p:cNvPr>
              <p:cNvSpPr>
                <a:spLocks noGrp="1"/>
              </p:cNvSpPr>
              <p:nvPr>
                <p:ph idx="1"/>
              </p:nvPr>
            </p:nvSpPr>
            <p:spPr/>
            <p:txBody>
              <a:bodyPr/>
              <a:lstStyle/>
              <a:p>
                <a:r>
                  <a:rPr lang="en" altLang="ja-JP" dirty="0"/>
                  <a:t>Root Mean Square Error</a:t>
                </a:r>
                <a:r>
                  <a:rPr lang="ja-JP" altLang="en"/>
                  <a:t>（</a:t>
                </a:r>
                <a:r>
                  <a:rPr lang="ja-JP" altLang="en-US"/>
                  <a:t>二乗平均平方根誤差）の略で、回帰モデルの最も一般的な性能指標</a:t>
                </a:r>
                <a:endParaRPr lang="en-US" altLang="ja-JP" dirty="0"/>
              </a:p>
              <a:p>
                <a:r>
                  <a:rPr lang="en-US" altLang="ja-JP" dirty="0"/>
                  <a:t>RMSE</a:t>
                </a:r>
                <a:r>
                  <a:rPr lang="ja-JP" altLang="en-US"/>
                  <a:t>を求める式</a:t>
                </a:r>
                <a:endParaRPr lang="en-US" altLang="ja-JP" dirty="0"/>
              </a:p>
              <a:p>
                <a:pPr marL="0" indent="0">
                  <a:buNone/>
                </a:pPr>
                <a14:m>
                  <m:oMathPara xmlns:m="http://schemas.openxmlformats.org/officeDocument/2006/math">
                    <m:oMathParaPr>
                      <m:jc m:val="centerGroup"/>
                    </m:oMathParaPr>
                    <m:oMath xmlns:m="http://schemas.openxmlformats.org/officeDocument/2006/math">
                      <m:r>
                        <m:rPr>
                          <m:sty m:val="p"/>
                        </m:rPr>
                        <a:rPr lang="en-US" altLang="ja-JP" i="1" dirty="0">
                          <a:latin typeface="Cambria Math" panose="02040503050406030204" pitchFamily="18" charset="0"/>
                        </a:rPr>
                        <m:t>RMSE</m:t>
                      </m:r>
                      <m:r>
                        <a:rPr lang="ja-JP" altLang="en-US" i="1" dirty="0" smtClean="0">
                          <a:latin typeface="Cambria Math" panose="02040503050406030204" pitchFamily="18" charset="0"/>
                        </a:rPr>
                        <m:t>＝</m:t>
                      </m:r>
                      <m:rad>
                        <m:radPr>
                          <m:degHide m:val="on"/>
                          <m:ctrlPr>
                            <a:rPr lang="ja-JP" altLang="en-US" i="1" dirty="0" smtClean="0">
                              <a:latin typeface="Cambria Math" panose="02040503050406030204" pitchFamily="18" charset="0"/>
                            </a:rPr>
                          </m:ctrlPr>
                        </m:radPr>
                        <m:deg/>
                        <m:e>
                          <m:f>
                            <m:fPr>
                              <m:ctrlPr>
                                <a:rPr lang="en-US" altLang="ja-JP" i="1" dirty="0" smtClean="0">
                                  <a:latin typeface="Cambria Math" panose="02040503050406030204" pitchFamily="18" charset="0"/>
                                </a:rPr>
                              </m:ctrlPr>
                            </m:fPr>
                            <m:num>
                              <m:r>
                                <a:rPr lang="en-US" altLang="ja-JP" b="0" i="1" dirty="0" smtClean="0">
                                  <a:latin typeface="Cambria Math" panose="02040503050406030204" pitchFamily="18" charset="0"/>
                                </a:rPr>
                                <m:t>1</m:t>
                              </m:r>
                            </m:num>
                            <m:den>
                              <m:r>
                                <a:rPr lang="en-US" altLang="ja-JP" b="0" i="1" dirty="0" smtClean="0">
                                  <a:latin typeface="Cambria Math" panose="02040503050406030204" pitchFamily="18" charset="0"/>
                                </a:rPr>
                                <m:t>𝑛</m:t>
                              </m:r>
                            </m:den>
                          </m:f>
                          <m:nary>
                            <m:naryPr>
                              <m:chr m:val="∑"/>
                              <m:ctrlPr>
                                <a:rPr lang="en-US" altLang="ja-JP" i="1" dirty="0" smtClean="0">
                                  <a:latin typeface="Cambria Math" panose="02040503050406030204" pitchFamily="18" charset="0"/>
                                </a:rPr>
                              </m:ctrlPr>
                            </m:naryPr>
                            <m:sub>
                              <m:r>
                                <m:rPr>
                                  <m:brk m:alnAt="23"/>
                                </m:rPr>
                                <a:rPr lang="en-US" altLang="ja-JP" b="0" i="1" dirty="0" smtClean="0">
                                  <a:latin typeface="Cambria Math" panose="02040503050406030204" pitchFamily="18" charset="0"/>
                                </a:rPr>
                                <m:t>𝑖</m:t>
                              </m:r>
                              <m:r>
                                <a:rPr lang="en-US" altLang="ja-JP" b="0" i="1" dirty="0" smtClean="0">
                                  <a:latin typeface="Cambria Math" panose="02040503050406030204" pitchFamily="18" charset="0"/>
                                </a:rPr>
                                <m:t>=1</m:t>
                              </m:r>
                            </m:sub>
                            <m:sup>
                              <m:r>
                                <a:rPr lang="en-US" altLang="ja-JP" b="0" i="1" dirty="0" smtClean="0">
                                  <a:latin typeface="Cambria Math" panose="02040503050406030204" pitchFamily="18" charset="0"/>
                                </a:rPr>
                                <m:t>𝑛</m:t>
                              </m:r>
                            </m:sup>
                            <m:e>
                              <m:sSup>
                                <m:sSupPr>
                                  <m:ctrlPr>
                                    <a:rPr lang="en-US" altLang="ja-JP" b="0" i="1" dirty="0" smtClean="0">
                                      <a:latin typeface="Cambria Math" panose="02040503050406030204" pitchFamily="18" charset="0"/>
                                    </a:rPr>
                                  </m:ctrlPr>
                                </m:sSupPr>
                                <m:e>
                                  <m:d>
                                    <m:dPr>
                                      <m:ctrlPr>
                                        <a:rPr lang="en-US" altLang="ja-JP" b="0" i="1" dirty="0" smtClean="0">
                                          <a:latin typeface="Cambria Math" panose="02040503050406030204" pitchFamily="18" charset="0"/>
                                        </a:rPr>
                                      </m:ctrlPr>
                                    </m:dPr>
                                    <m:e>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𝑦</m:t>
                                          </m:r>
                                        </m:e>
                                        <m:sub>
                                          <m:r>
                                            <a:rPr lang="en-US" altLang="ja-JP" b="0" i="1" dirty="0" smtClean="0">
                                              <a:latin typeface="Cambria Math" panose="02040503050406030204" pitchFamily="18" charset="0"/>
                                            </a:rPr>
                                            <m:t>𝑖</m:t>
                                          </m:r>
                                        </m:sub>
                                      </m:sSub>
                                      <m:r>
                                        <a:rPr lang="en-US" altLang="ja-JP" b="0" i="1" dirty="0" smtClean="0">
                                          <a:latin typeface="Cambria Math" panose="02040503050406030204" pitchFamily="18" charset="0"/>
                                        </a:rPr>
                                        <m:t>−</m:t>
                                      </m:r>
                                      <m:acc>
                                        <m:accPr>
                                          <m:chr m:val="̂"/>
                                          <m:ctrlPr>
                                            <a:rPr lang="en-US" altLang="ja-JP" b="0" i="1" dirty="0" smtClean="0">
                                              <a:latin typeface="Cambria Math" panose="02040503050406030204" pitchFamily="18" charset="0"/>
                                            </a:rPr>
                                          </m:ctrlPr>
                                        </m:accPr>
                                        <m:e>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𝑦</m:t>
                                              </m:r>
                                            </m:e>
                                            <m:sub>
                                              <m:r>
                                                <a:rPr lang="en-US" altLang="ja-JP" b="0" i="1" dirty="0" smtClean="0">
                                                  <a:latin typeface="Cambria Math" panose="02040503050406030204" pitchFamily="18" charset="0"/>
                                                </a:rPr>
                                                <m:t>𝑖</m:t>
                                              </m:r>
                                            </m:sub>
                                          </m:sSub>
                                        </m:e>
                                      </m:acc>
                                    </m:e>
                                  </m:d>
                                </m:e>
                                <m:sup>
                                  <m:r>
                                    <a:rPr lang="en-US" altLang="ja-JP" b="0" i="1" dirty="0" smtClean="0">
                                      <a:latin typeface="Cambria Math" panose="02040503050406030204" pitchFamily="18" charset="0"/>
                                    </a:rPr>
                                    <m:t>2</m:t>
                                  </m:r>
                                </m:sup>
                              </m:sSup>
                            </m:e>
                          </m:nary>
                        </m:e>
                      </m:rad>
                    </m:oMath>
                  </m:oMathPara>
                </a14:m>
                <a:endParaRPr lang="en-US" altLang="ja-JP" dirty="0"/>
              </a:p>
              <a:p>
                <a:pPr marL="0" indent="0">
                  <a:buNone/>
                </a:pPr>
                <a:endParaRPr lang="en-US" altLang="ja-JP" sz="1200" dirty="0"/>
              </a:p>
              <a:p>
                <a:r>
                  <a:rPr lang="ja-JP" altLang="en-US" sz="2400"/>
                  <a:t>実際の値と予測値のズレが小さければ小さいほど、当てはまりの良いモデルだと言える．そのための指標が</a:t>
                </a:r>
                <a:r>
                  <a:rPr lang="en" altLang="ja-JP" sz="2400" dirty="0">
                    <a:solidFill>
                      <a:srgbClr val="FF0000"/>
                    </a:solidFill>
                  </a:rPr>
                  <a:t>RMSE</a:t>
                </a:r>
                <a:endParaRPr lang="en-US" altLang="ja-JP" sz="2400" dirty="0">
                  <a:solidFill>
                    <a:srgbClr val="FF0000"/>
                  </a:solidFill>
                </a:endParaRPr>
              </a:p>
            </p:txBody>
          </p:sp>
        </mc:Choice>
        <mc:Fallback>
          <p:sp>
            <p:nvSpPr>
              <p:cNvPr id="3" name="コンテンツ プレースホルダー 2">
                <a:extLst>
                  <a:ext uri="{FF2B5EF4-FFF2-40B4-BE49-F238E27FC236}">
                    <a16:creationId xmlns:a16="http://schemas.microsoft.com/office/drawing/2014/main" id="{2E4D43FF-AAB2-1144-B1BF-99D119D9174E}"/>
                  </a:ext>
                </a:extLst>
              </p:cNvPr>
              <p:cNvSpPr>
                <a:spLocks noGrp="1" noRot="1" noChangeAspect="1" noMove="1" noResize="1" noEditPoints="1" noAdjustHandles="1" noChangeArrowheads="1" noChangeShapeType="1" noTextEdit="1"/>
              </p:cNvSpPr>
              <p:nvPr>
                <p:ph idx="1"/>
              </p:nvPr>
            </p:nvSpPr>
            <p:spPr>
              <a:blipFill>
                <a:blip r:embed="rId2"/>
                <a:stretch>
                  <a:fillRect l="-1086" t="-2326" r="-483" b="-988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776253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B11574-31F6-EC49-AD71-F53E1B8CD617}"/>
              </a:ext>
            </a:extLst>
          </p:cNvPr>
          <p:cNvSpPr>
            <a:spLocks noGrp="1"/>
          </p:cNvSpPr>
          <p:nvPr>
            <p:ph type="title"/>
          </p:nvPr>
        </p:nvSpPr>
        <p:spPr/>
        <p:txBody>
          <a:bodyPr/>
          <a:lstStyle/>
          <a:p>
            <a:r>
              <a:rPr kumimoji="1" lang="en-US" altLang="ja-JP" dirty="0"/>
              <a:t>BIAS</a:t>
            </a:r>
            <a:r>
              <a:rPr kumimoji="1" lang="ja-JP" altLang="en-US"/>
              <a:t>とは</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B954D23-8DF2-C041-977B-7B8002A61FC4}"/>
                  </a:ext>
                </a:extLst>
              </p:cNvPr>
              <p:cNvSpPr>
                <a:spLocks noGrp="1"/>
              </p:cNvSpPr>
              <p:nvPr>
                <p:ph idx="1"/>
              </p:nvPr>
            </p:nvSpPr>
            <p:spPr/>
            <p:txBody>
              <a:bodyPr/>
              <a:lstStyle/>
              <a:p>
                <a:r>
                  <a:rPr kumimoji="1" lang="ja-JP" altLang="en-US"/>
                  <a:t>パラメータの真値と推定値の差に偏りがないかを調べる</a:t>
                </a:r>
                <a:endParaRPr kumimoji="1" lang="en-US" altLang="ja-JP" dirty="0"/>
              </a:p>
              <a:p>
                <a:r>
                  <a:rPr kumimoji="1" lang="en-US" altLang="ja-JP" dirty="0"/>
                  <a:t>BIAS</a:t>
                </a:r>
                <a:r>
                  <a:rPr kumimoji="1" lang="ja-JP" altLang="en-US"/>
                  <a:t>を求める式</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m:rPr>
                          <m:sty m:val="p"/>
                        </m:rPr>
                        <a:rPr lang="en-US" altLang="ja-JP" i="1" dirty="0">
                          <a:latin typeface="Cambria Math" panose="02040503050406030204" pitchFamily="18" charset="0"/>
                        </a:rPr>
                        <m:t>BIAS</m:t>
                      </m:r>
                      <m:r>
                        <a:rPr lang="en-US" altLang="ja-JP" b="0" i="1" dirty="0" smtClean="0">
                          <a:latin typeface="Cambria Math" panose="02040503050406030204" pitchFamily="18" charset="0"/>
                        </a:rPr>
                        <m:t>=</m:t>
                      </m:r>
                      <m:f>
                        <m:fPr>
                          <m:ctrlPr>
                            <a:rPr lang="en-US" altLang="ja-JP" b="0" i="1" dirty="0" smtClean="0">
                              <a:latin typeface="Cambria Math" panose="02040503050406030204" pitchFamily="18" charset="0"/>
                            </a:rPr>
                          </m:ctrlPr>
                        </m:fPr>
                        <m:num>
                          <m:r>
                            <a:rPr lang="en-US" altLang="ja-JP" b="0" i="1" dirty="0" smtClean="0">
                              <a:latin typeface="Cambria Math" panose="02040503050406030204" pitchFamily="18" charset="0"/>
                            </a:rPr>
                            <m:t>1</m:t>
                          </m:r>
                        </m:num>
                        <m:den>
                          <m:r>
                            <a:rPr lang="en-US" altLang="ja-JP" b="0" i="1" dirty="0" smtClean="0">
                              <a:latin typeface="Cambria Math" panose="02040503050406030204" pitchFamily="18" charset="0"/>
                            </a:rPr>
                            <m:t>𝑛</m:t>
                          </m:r>
                        </m:den>
                      </m:f>
                      <m:nary>
                        <m:naryPr>
                          <m:chr m:val="∑"/>
                          <m:ctrlPr>
                            <a:rPr lang="en-US" altLang="ja-JP" b="0" i="1" dirty="0" smtClean="0">
                              <a:latin typeface="Cambria Math" panose="02040503050406030204" pitchFamily="18" charset="0"/>
                            </a:rPr>
                          </m:ctrlPr>
                        </m:naryPr>
                        <m:sub>
                          <m:r>
                            <m:rPr>
                              <m:brk m:alnAt="23"/>
                            </m:rPr>
                            <a:rPr lang="en-US" altLang="ja-JP" b="0" i="1" dirty="0" smtClean="0">
                              <a:latin typeface="Cambria Math" panose="02040503050406030204" pitchFamily="18" charset="0"/>
                            </a:rPr>
                            <m:t>𝑖</m:t>
                          </m:r>
                          <m:r>
                            <a:rPr lang="en-US" altLang="ja-JP" b="0" i="1" dirty="0" smtClean="0">
                              <a:latin typeface="Cambria Math" panose="02040503050406030204" pitchFamily="18" charset="0"/>
                            </a:rPr>
                            <m:t>=1</m:t>
                          </m:r>
                        </m:sub>
                        <m:sup>
                          <m:r>
                            <a:rPr lang="en-US" altLang="ja-JP" b="0" i="1" dirty="0" smtClean="0">
                              <a:latin typeface="Cambria Math" panose="02040503050406030204" pitchFamily="18" charset="0"/>
                            </a:rPr>
                            <m:t>𝑛</m:t>
                          </m:r>
                        </m:sup>
                        <m:e>
                          <m:r>
                            <a:rPr lang="en-US" altLang="ja-JP" b="0" i="1" dirty="0" smtClean="0">
                              <a:latin typeface="Cambria Math" panose="02040503050406030204" pitchFamily="18" charset="0"/>
                            </a:rPr>
                            <m:t>(</m:t>
                          </m:r>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𝑦</m:t>
                              </m:r>
                            </m:e>
                            <m:sub>
                              <m:r>
                                <a:rPr lang="en-US" altLang="ja-JP" b="0" i="1" dirty="0" smtClean="0">
                                  <a:latin typeface="Cambria Math" panose="02040503050406030204" pitchFamily="18" charset="0"/>
                                </a:rPr>
                                <m:t>𝑖</m:t>
                              </m:r>
                            </m:sub>
                          </m:sSub>
                          <m:r>
                            <a:rPr lang="en-US" altLang="ja-JP" b="0" i="1" dirty="0" smtClean="0">
                              <a:latin typeface="Cambria Math" panose="02040503050406030204" pitchFamily="18" charset="0"/>
                            </a:rPr>
                            <m:t>−</m:t>
                          </m:r>
                          <m:acc>
                            <m:accPr>
                              <m:chr m:val="̂"/>
                              <m:ctrlPr>
                                <a:rPr lang="en-US" altLang="ja-JP" b="0" i="1" dirty="0" smtClean="0">
                                  <a:latin typeface="Cambria Math" panose="02040503050406030204" pitchFamily="18" charset="0"/>
                                </a:rPr>
                              </m:ctrlPr>
                            </m:accPr>
                            <m:e>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𝑦</m:t>
                                  </m:r>
                                </m:e>
                                <m:sub>
                                  <m:r>
                                    <a:rPr lang="en-US" altLang="ja-JP" b="0" i="1" dirty="0" smtClean="0">
                                      <a:latin typeface="Cambria Math" panose="02040503050406030204" pitchFamily="18" charset="0"/>
                                    </a:rPr>
                                    <m:t>𝑖</m:t>
                                  </m:r>
                                </m:sub>
                              </m:sSub>
                            </m:e>
                          </m:acc>
                          <m:r>
                            <a:rPr lang="en-US" altLang="ja-JP" b="0" i="1" dirty="0" smtClean="0">
                              <a:latin typeface="Cambria Math" panose="02040503050406030204" pitchFamily="18" charset="0"/>
                            </a:rPr>
                            <m:t>)</m:t>
                          </m:r>
                        </m:e>
                      </m:nary>
                    </m:oMath>
                  </m:oMathPara>
                </a14:m>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FB954D23-8DF2-C041-977B-7B8002A61FC4}"/>
                  </a:ext>
                </a:extLst>
              </p:cNvPr>
              <p:cNvSpPr>
                <a:spLocks noGrp="1" noRot="1" noChangeAspect="1" noMove="1" noResize="1" noEditPoints="1" noAdjustHandles="1" noChangeArrowheads="1" noChangeShapeType="1" noTextEdit="1"/>
              </p:cNvSpPr>
              <p:nvPr>
                <p:ph idx="1"/>
              </p:nvPr>
            </p:nvSpPr>
            <p:spPr>
              <a:blipFill>
                <a:blip r:embed="rId2"/>
                <a:stretch>
                  <a:fillRect l="-1086" t="-1308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06394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897D2-DB9D-FA46-B9F1-82DE64C76B19}"/>
              </a:ext>
            </a:extLst>
          </p:cNvPr>
          <p:cNvSpPr>
            <a:spLocks noGrp="1"/>
          </p:cNvSpPr>
          <p:nvPr>
            <p:ph type="title"/>
          </p:nvPr>
        </p:nvSpPr>
        <p:spPr/>
        <p:txBody>
          <a:bodyPr/>
          <a:lstStyle/>
          <a:p>
            <a:r>
              <a:rPr lang="en-US" altLang="ja-JP" dirty="0"/>
              <a:t>WAIC</a:t>
            </a:r>
            <a:r>
              <a:rPr lang="ja-JP" altLang="en-US"/>
              <a:t>・</a:t>
            </a:r>
            <a:r>
              <a:rPr lang="en-US" altLang="ja-JP" dirty="0"/>
              <a:t>WBIC</a:t>
            </a:r>
            <a:r>
              <a:rPr lang="ja-JP" altLang="en-US"/>
              <a:t>とは</a:t>
            </a:r>
            <a:endParaRPr kumimoji="1" lang="ja-JP" altLang="en-US"/>
          </a:p>
        </p:txBody>
      </p:sp>
      <p:sp>
        <p:nvSpPr>
          <p:cNvPr id="3" name="コンテンツ プレースホルダー 2">
            <a:extLst>
              <a:ext uri="{FF2B5EF4-FFF2-40B4-BE49-F238E27FC236}">
                <a16:creationId xmlns:a16="http://schemas.microsoft.com/office/drawing/2014/main" id="{7998A750-6159-5643-BA07-10C35EE923DF}"/>
              </a:ext>
            </a:extLst>
          </p:cNvPr>
          <p:cNvSpPr>
            <a:spLocks noGrp="1"/>
          </p:cNvSpPr>
          <p:nvPr>
            <p:ph idx="1"/>
          </p:nvPr>
        </p:nvSpPr>
        <p:spPr/>
        <p:txBody>
          <a:bodyPr/>
          <a:lstStyle/>
          <a:p>
            <a:r>
              <a:rPr kumimoji="1" lang="en-US" altLang="ja-JP" dirty="0"/>
              <a:t>WAIC</a:t>
            </a:r>
            <a:r>
              <a:rPr kumimoji="1" lang="ja-JP" altLang="en-US"/>
              <a:t>：将来予測されるデータの誤差が小さい方が良いモデルとする指標</a:t>
            </a:r>
            <a:endParaRPr kumimoji="1" lang="en-US" altLang="ja-JP" dirty="0"/>
          </a:p>
          <a:p>
            <a:pPr marL="0" indent="0">
              <a:buNone/>
            </a:pPr>
            <a:endParaRPr kumimoji="1" lang="en-US" altLang="ja-JP" dirty="0"/>
          </a:p>
          <a:p>
            <a:r>
              <a:rPr lang="en-US" altLang="ja-JP" dirty="0"/>
              <a:t>WBIC</a:t>
            </a:r>
            <a:r>
              <a:rPr lang="ja-JP" altLang="en-US"/>
              <a:t>：データを生成した真のモデルに近いモデルを良いモデルとする指標</a:t>
            </a:r>
            <a:endParaRPr lang="en-US" altLang="ja-JP" dirty="0"/>
          </a:p>
        </p:txBody>
      </p:sp>
    </p:spTree>
    <p:extLst>
      <p:ext uri="{BB962C8B-B14F-4D97-AF65-F5344CB8AC3E}">
        <p14:creationId xmlns:p14="http://schemas.microsoft.com/office/powerpoint/2010/main" val="1438078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7E2B39-4F50-7148-A115-1E766BF9A30F}"/>
              </a:ext>
            </a:extLst>
          </p:cNvPr>
          <p:cNvSpPr>
            <a:spLocks noGrp="1"/>
          </p:cNvSpPr>
          <p:nvPr>
            <p:ph type="title"/>
          </p:nvPr>
        </p:nvSpPr>
        <p:spPr/>
        <p:txBody>
          <a:bodyPr/>
          <a:lstStyle/>
          <a:p>
            <a:r>
              <a:rPr kumimoji="1" lang="ja-JP" altLang="en-US"/>
              <a:t>評価者特性による採点結果の例</a:t>
            </a:r>
          </a:p>
        </p:txBody>
      </p:sp>
      <p:sp>
        <p:nvSpPr>
          <p:cNvPr id="3" name="コンテンツ プレースホルダー 2">
            <a:extLst>
              <a:ext uri="{FF2B5EF4-FFF2-40B4-BE49-F238E27FC236}">
                <a16:creationId xmlns:a16="http://schemas.microsoft.com/office/drawing/2014/main" id="{203FA53C-9E03-3140-837D-993BDC89BA4D}"/>
              </a:ext>
            </a:extLst>
          </p:cNvPr>
          <p:cNvSpPr>
            <a:spLocks noGrp="1"/>
          </p:cNvSpPr>
          <p:nvPr>
            <p:ph idx="1"/>
          </p:nvPr>
        </p:nvSpPr>
        <p:spPr/>
        <p:txBody>
          <a:bodyPr/>
          <a:lstStyle/>
          <a:p>
            <a:r>
              <a:rPr kumimoji="1" lang="ja-JP" altLang="en-US"/>
              <a:t>全ての評価者が全ての受験者を評価した場合</a:t>
            </a:r>
            <a:endParaRPr kumimoji="1" lang="en-US" altLang="ja-JP" dirty="0"/>
          </a:p>
          <a:p>
            <a:endParaRPr lang="en-US" altLang="ja-JP" dirty="0"/>
          </a:p>
          <a:p>
            <a:endParaRPr kumimoji="1" lang="en-US" altLang="ja-JP" dirty="0"/>
          </a:p>
          <a:p>
            <a:endParaRPr lang="en-US" altLang="ja-JP" dirty="0"/>
          </a:p>
          <a:p>
            <a:endParaRPr kumimoji="1" lang="en-US" altLang="ja-JP" dirty="0"/>
          </a:p>
          <a:p>
            <a:pPr marL="0" indent="0">
              <a:buNone/>
            </a:pPr>
            <a:r>
              <a:rPr lang="ja-JP" altLang="en-US"/>
              <a:t>評価者</a:t>
            </a:r>
            <a:r>
              <a:rPr lang="en-US" altLang="ja-JP" dirty="0"/>
              <a:t>B</a:t>
            </a:r>
            <a:r>
              <a:rPr lang="ja-JP" altLang="en-US"/>
              <a:t>は評価が甘く，評価者</a:t>
            </a:r>
            <a:r>
              <a:rPr lang="en-US" altLang="ja-JP" dirty="0"/>
              <a:t>C</a:t>
            </a:r>
            <a:r>
              <a:rPr lang="ja-JP" altLang="en-US"/>
              <a:t>は厳しいと言える</a:t>
            </a:r>
            <a:endParaRPr lang="en-US" altLang="ja-JP" dirty="0"/>
          </a:p>
          <a:p>
            <a:pPr marL="0" indent="0">
              <a:buNone/>
            </a:pPr>
            <a:endParaRPr kumimoji="1" lang="en-US" altLang="ja-JP" dirty="0"/>
          </a:p>
          <a:p>
            <a:pPr marL="0" indent="0">
              <a:buNone/>
            </a:pPr>
            <a:r>
              <a:rPr lang="ja-JP" altLang="en-US"/>
              <a:t>一般的には，評価者ごとに評価する受験者が異なる場合が多い</a:t>
            </a:r>
            <a:endParaRPr kumimoji="1" lang="en-US" altLang="ja-JP" dirty="0"/>
          </a:p>
          <a:p>
            <a:endParaRPr lang="en-US" altLang="ja-JP" dirty="0"/>
          </a:p>
          <a:p>
            <a:endParaRPr kumimoji="1" lang="en-US" altLang="ja-JP" dirty="0"/>
          </a:p>
          <a:p>
            <a:endParaRPr lang="en-US" altLang="ja-JP" dirty="0"/>
          </a:p>
        </p:txBody>
      </p:sp>
      <p:graphicFrame>
        <p:nvGraphicFramePr>
          <p:cNvPr id="4" name="表 4">
            <a:extLst>
              <a:ext uri="{FF2B5EF4-FFF2-40B4-BE49-F238E27FC236}">
                <a16:creationId xmlns:a16="http://schemas.microsoft.com/office/drawing/2014/main" id="{C510D272-8F2D-8D40-9BFD-2BC0122D04CF}"/>
              </a:ext>
            </a:extLst>
          </p:cNvPr>
          <p:cNvGraphicFramePr>
            <a:graphicFrameLocks noGrp="1"/>
          </p:cNvGraphicFramePr>
          <p:nvPr>
            <p:extLst>
              <p:ext uri="{D42A27DB-BD31-4B8C-83A1-F6EECF244321}">
                <p14:modId xmlns:p14="http://schemas.microsoft.com/office/powerpoint/2010/main" val="1332086467"/>
              </p:ext>
            </p:extLst>
          </p:nvPr>
        </p:nvGraphicFramePr>
        <p:xfrm>
          <a:off x="2032000" y="2329248"/>
          <a:ext cx="8128000" cy="14833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754165507"/>
                    </a:ext>
                  </a:extLst>
                </a:gridCol>
                <a:gridCol w="1625600">
                  <a:extLst>
                    <a:ext uri="{9D8B030D-6E8A-4147-A177-3AD203B41FA5}">
                      <a16:colId xmlns:a16="http://schemas.microsoft.com/office/drawing/2014/main" val="3836670132"/>
                    </a:ext>
                  </a:extLst>
                </a:gridCol>
                <a:gridCol w="1625600">
                  <a:extLst>
                    <a:ext uri="{9D8B030D-6E8A-4147-A177-3AD203B41FA5}">
                      <a16:colId xmlns:a16="http://schemas.microsoft.com/office/drawing/2014/main" val="2896583262"/>
                    </a:ext>
                  </a:extLst>
                </a:gridCol>
                <a:gridCol w="1625600">
                  <a:extLst>
                    <a:ext uri="{9D8B030D-6E8A-4147-A177-3AD203B41FA5}">
                      <a16:colId xmlns:a16="http://schemas.microsoft.com/office/drawing/2014/main" val="4176130956"/>
                    </a:ext>
                  </a:extLst>
                </a:gridCol>
                <a:gridCol w="1625600">
                  <a:extLst>
                    <a:ext uri="{9D8B030D-6E8A-4147-A177-3AD203B41FA5}">
                      <a16:colId xmlns:a16="http://schemas.microsoft.com/office/drawing/2014/main" val="1400913072"/>
                    </a:ext>
                  </a:extLst>
                </a:gridCol>
              </a:tblGrid>
              <a:tr h="370840">
                <a:tc>
                  <a:txBody>
                    <a:bodyPr/>
                    <a:lstStyle/>
                    <a:p>
                      <a:endParaRPr kumimoji="1" lang="ja-JP" altLang="en-US"/>
                    </a:p>
                  </a:txBody>
                  <a:tcPr/>
                </a:tc>
                <a:tc>
                  <a:txBody>
                    <a:bodyPr/>
                    <a:lstStyle/>
                    <a:p>
                      <a:r>
                        <a:rPr kumimoji="1" lang="ja-JP" altLang="en-US"/>
                        <a:t>評価者</a:t>
                      </a:r>
                      <a:r>
                        <a:rPr kumimoji="1" lang="en-US" altLang="ja-JP" dirty="0"/>
                        <a:t>A</a:t>
                      </a:r>
                      <a:endParaRPr kumimoji="1" lang="ja-JP" altLang="en-US"/>
                    </a:p>
                  </a:txBody>
                  <a:tcPr/>
                </a:tc>
                <a:tc>
                  <a:txBody>
                    <a:bodyPr/>
                    <a:lstStyle/>
                    <a:p>
                      <a:r>
                        <a:rPr kumimoji="1" lang="ja-JP" altLang="en-US"/>
                        <a:t>評価者</a:t>
                      </a:r>
                      <a:r>
                        <a:rPr kumimoji="1" lang="en-US" altLang="ja-JP" dirty="0"/>
                        <a:t>B</a:t>
                      </a:r>
                      <a:endParaRPr kumimoji="1" lang="ja-JP" altLang="en-US"/>
                    </a:p>
                  </a:txBody>
                  <a:tcPr/>
                </a:tc>
                <a:tc>
                  <a:txBody>
                    <a:bodyPr/>
                    <a:lstStyle/>
                    <a:p>
                      <a:r>
                        <a:rPr kumimoji="1" lang="ja-JP" altLang="en-US"/>
                        <a:t>評価者</a:t>
                      </a:r>
                      <a:r>
                        <a:rPr kumimoji="1" lang="en-US" altLang="ja-JP" dirty="0"/>
                        <a:t>C</a:t>
                      </a:r>
                      <a:endParaRPr kumimoji="1" lang="ja-JP" altLang="en-US"/>
                    </a:p>
                  </a:txBody>
                  <a:tcPr/>
                </a:tc>
                <a:tc>
                  <a:txBody>
                    <a:bodyPr/>
                    <a:lstStyle/>
                    <a:p>
                      <a:r>
                        <a:rPr kumimoji="1" lang="ja-JP" altLang="en-US"/>
                        <a:t>平均</a:t>
                      </a:r>
                    </a:p>
                  </a:txBody>
                  <a:tcPr/>
                </a:tc>
                <a:extLst>
                  <a:ext uri="{0D108BD9-81ED-4DB2-BD59-A6C34878D82A}">
                    <a16:rowId xmlns:a16="http://schemas.microsoft.com/office/drawing/2014/main" val="1524839322"/>
                  </a:ext>
                </a:extLst>
              </a:tr>
              <a:tr h="370840">
                <a:tc>
                  <a:txBody>
                    <a:bodyPr/>
                    <a:lstStyle/>
                    <a:p>
                      <a:r>
                        <a:rPr kumimoji="1" lang="ja-JP" altLang="en-US"/>
                        <a:t>受験者</a:t>
                      </a:r>
                      <a:r>
                        <a:rPr kumimoji="1" lang="en-US" altLang="ja-JP" dirty="0"/>
                        <a:t>A</a:t>
                      </a:r>
                      <a:endParaRPr kumimoji="1" lang="ja-JP" altLang="en-US"/>
                    </a:p>
                  </a:txBody>
                  <a:tcPr/>
                </a:tc>
                <a:tc>
                  <a:txBody>
                    <a:bodyPr/>
                    <a:lstStyle/>
                    <a:p>
                      <a:r>
                        <a:rPr kumimoji="1" lang="en-US" altLang="ja-JP" dirty="0"/>
                        <a:t>3</a:t>
                      </a:r>
                      <a:endParaRPr kumimoji="1" lang="ja-JP" altLang="en-US"/>
                    </a:p>
                  </a:txBody>
                  <a:tcPr/>
                </a:tc>
                <a:tc>
                  <a:txBody>
                    <a:bodyPr/>
                    <a:lstStyle/>
                    <a:p>
                      <a:r>
                        <a:rPr kumimoji="1" lang="en-US" altLang="ja-JP" dirty="0"/>
                        <a:t>4</a:t>
                      </a:r>
                      <a:endParaRPr kumimoji="1" lang="ja-JP" altLang="en-US"/>
                    </a:p>
                  </a:txBody>
                  <a:tcPr/>
                </a:tc>
                <a:tc>
                  <a:txBody>
                    <a:bodyPr/>
                    <a:lstStyle/>
                    <a:p>
                      <a:r>
                        <a:rPr kumimoji="1" lang="en-US" altLang="ja-JP" dirty="0"/>
                        <a:t>2</a:t>
                      </a:r>
                      <a:endParaRPr kumimoji="1" lang="ja-JP" altLang="en-US"/>
                    </a:p>
                  </a:txBody>
                  <a:tcPr/>
                </a:tc>
                <a:tc>
                  <a:txBody>
                    <a:bodyPr/>
                    <a:lstStyle/>
                    <a:p>
                      <a:r>
                        <a:rPr kumimoji="1" lang="en-US" altLang="ja-JP" dirty="0"/>
                        <a:t>3</a:t>
                      </a:r>
                      <a:endParaRPr kumimoji="1" lang="ja-JP" altLang="en-US"/>
                    </a:p>
                  </a:txBody>
                  <a:tcPr/>
                </a:tc>
                <a:extLst>
                  <a:ext uri="{0D108BD9-81ED-4DB2-BD59-A6C34878D82A}">
                    <a16:rowId xmlns:a16="http://schemas.microsoft.com/office/drawing/2014/main" val="16850622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受験者</a:t>
                      </a:r>
                      <a:r>
                        <a:rPr kumimoji="1" lang="en-US" altLang="ja-JP" dirty="0"/>
                        <a:t>B</a:t>
                      </a:r>
                      <a:endParaRPr kumimoji="1" lang="ja-JP" altLang="en-US"/>
                    </a:p>
                  </a:txBody>
                  <a:tcPr/>
                </a:tc>
                <a:tc>
                  <a:txBody>
                    <a:bodyPr/>
                    <a:lstStyle/>
                    <a:p>
                      <a:r>
                        <a:rPr kumimoji="1" lang="en-US" altLang="ja-JP" dirty="0"/>
                        <a:t>3</a:t>
                      </a:r>
                      <a:endParaRPr kumimoji="1" lang="ja-JP" altLang="en-US"/>
                    </a:p>
                  </a:txBody>
                  <a:tcPr/>
                </a:tc>
                <a:tc>
                  <a:txBody>
                    <a:bodyPr/>
                    <a:lstStyle/>
                    <a:p>
                      <a:r>
                        <a:rPr kumimoji="1" lang="en-US" altLang="ja-JP" dirty="0"/>
                        <a:t>4</a:t>
                      </a:r>
                      <a:endParaRPr kumimoji="1" lang="ja-JP" altLang="en-US"/>
                    </a:p>
                  </a:txBody>
                  <a:tcPr/>
                </a:tc>
                <a:tc>
                  <a:txBody>
                    <a:bodyPr/>
                    <a:lstStyle/>
                    <a:p>
                      <a:r>
                        <a:rPr kumimoji="1" lang="en-US" altLang="ja-JP" dirty="0"/>
                        <a:t>1</a:t>
                      </a:r>
                      <a:endParaRPr kumimoji="1" lang="ja-JP" altLang="en-US"/>
                    </a:p>
                  </a:txBody>
                  <a:tcPr/>
                </a:tc>
                <a:tc>
                  <a:txBody>
                    <a:bodyPr/>
                    <a:lstStyle/>
                    <a:p>
                      <a:r>
                        <a:rPr kumimoji="1" lang="en-US" altLang="ja-JP" dirty="0"/>
                        <a:t>2.6</a:t>
                      </a:r>
                      <a:endParaRPr kumimoji="1" lang="ja-JP" altLang="en-US"/>
                    </a:p>
                  </a:txBody>
                  <a:tcPr/>
                </a:tc>
                <a:extLst>
                  <a:ext uri="{0D108BD9-81ED-4DB2-BD59-A6C34878D82A}">
                    <a16:rowId xmlns:a16="http://schemas.microsoft.com/office/drawing/2014/main" val="32901374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受験者</a:t>
                      </a:r>
                      <a:r>
                        <a:rPr kumimoji="1" lang="en-US" altLang="ja-JP" dirty="0"/>
                        <a:t>C</a:t>
                      </a:r>
                      <a:endParaRPr kumimoji="1" lang="ja-JP" altLang="en-US"/>
                    </a:p>
                  </a:txBody>
                  <a:tcPr/>
                </a:tc>
                <a:tc>
                  <a:txBody>
                    <a:bodyPr/>
                    <a:lstStyle/>
                    <a:p>
                      <a:r>
                        <a:rPr kumimoji="1" lang="en-US" altLang="ja-JP" dirty="0"/>
                        <a:t>2</a:t>
                      </a:r>
                      <a:endParaRPr kumimoji="1" lang="ja-JP" altLang="en-US"/>
                    </a:p>
                  </a:txBody>
                  <a:tcPr/>
                </a:tc>
                <a:tc>
                  <a:txBody>
                    <a:bodyPr/>
                    <a:lstStyle/>
                    <a:p>
                      <a:r>
                        <a:rPr kumimoji="1" lang="en-US" altLang="ja-JP" dirty="0"/>
                        <a:t>3</a:t>
                      </a:r>
                      <a:endParaRPr kumimoji="1" lang="ja-JP" altLang="en-US"/>
                    </a:p>
                  </a:txBody>
                  <a:tcPr/>
                </a:tc>
                <a:tc>
                  <a:txBody>
                    <a:bodyPr/>
                    <a:lstStyle/>
                    <a:p>
                      <a:r>
                        <a:rPr kumimoji="1" lang="en-US" altLang="ja-JP" dirty="0"/>
                        <a:t>2</a:t>
                      </a:r>
                      <a:endParaRPr kumimoji="1" lang="ja-JP" altLang="en-US"/>
                    </a:p>
                  </a:txBody>
                  <a:tcPr/>
                </a:tc>
                <a:tc>
                  <a:txBody>
                    <a:bodyPr/>
                    <a:lstStyle/>
                    <a:p>
                      <a:r>
                        <a:rPr kumimoji="1" lang="en-US" altLang="ja-JP" dirty="0"/>
                        <a:t>2.3</a:t>
                      </a:r>
                      <a:endParaRPr kumimoji="1" lang="ja-JP" altLang="en-US"/>
                    </a:p>
                  </a:txBody>
                  <a:tcPr/>
                </a:tc>
                <a:extLst>
                  <a:ext uri="{0D108BD9-81ED-4DB2-BD59-A6C34878D82A}">
                    <a16:rowId xmlns:a16="http://schemas.microsoft.com/office/drawing/2014/main" val="3152419358"/>
                  </a:ext>
                </a:extLst>
              </a:tr>
            </a:tbl>
          </a:graphicData>
        </a:graphic>
      </p:graphicFrame>
    </p:spTree>
    <p:extLst>
      <p:ext uri="{BB962C8B-B14F-4D97-AF65-F5344CB8AC3E}">
        <p14:creationId xmlns:p14="http://schemas.microsoft.com/office/powerpoint/2010/main" val="1065960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7E2B39-4F50-7148-A115-1E766BF9A30F}"/>
              </a:ext>
            </a:extLst>
          </p:cNvPr>
          <p:cNvSpPr>
            <a:spLocks noGrp="1"/>
          </p:cNvSpPr>
          <p:nvPr>
            <p:ph type="title"/>
          </p:nvPr>
        </p:nvSpPr>
        <p:spPr/>
        <p:txBody>
          <a:bodyPr/>
          <a:lstStyle/>
          <a:p>
            <a:r>
              <a:rPr kumimoji="1" lang="ja-JP" altLang="en-US"/>
              <a:t>評価者特性による採点結果の例</a:t>
            </a:r>
          </a:p>
        </p:txBody>
      </p:sp>
      <p:sp>
        <p:nvSpPr>
          <p:cNvPr id="3" name="コンテンツ プレースホルダー 2">
            <a:extLst>
              <a:ext uri="{FF2B5EF4-FFF2-40B4-BE49-F238E27FC236}">
                <a16:creationId xmlns:a16="http://schemas.microsoft.com/office/drawing/2014/main" id="{203FA53C-9E03-3140-837D-993BDC89BA4D}"/>
              </a:ext>
            </a:extLst>
          </p:cNvPr>
          <p:cNvSpPr>
            <a:spLocks noGrp="1"/>
          </p:cNvSpPr>
          <p:nvPr>
            <p:ph idx="1"/>
          </p:nvPr>
        </p:nvSpPr>
        <p:spPr/>
        <p:txBody>
          <a:bodyPr>
            <a:normAutofit fontScale="92500" lnSpcReduction="10000"/>
          </a:bodyPr>
          <a:lstStyle/>
          <a:p>
            <a:r>
              <a:rPr lang="ja-JP" altLang="en-US"/>
              <a:t>受験者ごとに評価者が異なる場合</a:t>
            </a:r>
            <a:endParaRPr lang="en-US" altLang="ja-JP" dirty="0"/>
          </a:p>
          <a:p>
            <a:endParaRPr lang="en-US" altLang="ja-JP" dirty="0"/>
          </a:p>
          <a:p>
            <a:endParaRPr lang="en-US" altLang="ja-JP" dirty="0"/>
          </a:p>
          <a:p>
            <a:endParaRPr lang="en-US" altLang="ja-JP" dirty="0"/>
          </a:p>
          <a:p>
            <a:endParaRPr lang="en-US" altLang="ja-JP" dirty="0"/>
          </a:p>
          <a:p>
            <a:pPr marL="0" indent="0">
              <a:buNone/>
            </a:pPr>
            <a:r>
              <a:rPr lang="ja-JP" altLang="en-US"/>
              <a:t>どの評価者が評価したかによって採点が異なり，</a:t>
            </a:r>
            <a:endParaRPr lang="en-US" altLang="ja-JP" dirty="0"/>
          </a:p>
          <a:p>
            <a:pPr marL="0" indent="0">
              <a:buNone/>
            </a:pPr>
            <a:r>
              <a:rPr lang="ja-JP" altLang="en-US"/>
              <a:t>受験者の本来の能力を正しく評価できていない</a:t>
            </a:r>
            <a:endParaRPr lang="en-US" altLang="ja-JP" dirty="0"/>
          </a:p>
          <a:p>
            <a:pPr marL="0" indent="0">
              <a:buNone/>
            </a:pPr>
            <a:endParaRPr lang="en-US" altLang="ja-JP" dirty="0"/>
          </a:p>
          <a:p>
            <a:pPr marL="0" indent="0">
              <a:buNone/>
            </a:pPr>
            <a:r>
              <a:rPr lang="ja-JP" altLang="en-US"/>
              <a:t>→この問題を解決するために</a:t>
            </a:r>
            <a:r>
              <a:rPr lang="ja-JP" altLang="en-US" b="1">
                <a:solidFill>
                  <a:srgbClr val="FF0000"/>
                </a:solidFill>
              </a:rPr>
              <a:t>項目反応理論</a:t>
            </a:r>
            <a:r>
              <a:rPr lang="en-US" altLang="ja-JP" b="1" dirty="0">
                <a:solidFill>
                  <a:srgbClr val="FF0000"/>
                </a:solidFill>
              </a:rPr>
              <a:t>(</a:t>
            </a:r>
            <a:r>
              <a:rPr lang="en" altLang="ja-JP" b="1" dirty="0">
                <a:solidFill>
                  <a:srgbClr val="FF0000"/>
                </a:solidFill>
              </a:rPr>
              <a:t>Item response </a:t>
            </a:r>
            <a:r>
              <a:rPr lang="en" altLang="ja-JP" b="1" dirty="0" err="1">
                <a:solidFill>
                  <a:srgbClr val="FF0000"/>
                </a:solidFill>
              </a:rPr>
              <a:t>theory:IRT</a:t>
            </a:r>
            <a:r>
              <a:rPr lang="en" altLang="ja-JP" b="1" dirty="0">
                <a:solidFill>
                  <a:srgbClr val="FF0000"/>
                </a:solidFill>
              </a:rPr>
              <a:t>)</a:t>
            </a:r>
            <a:r>
              <a:rPr lang="ja-JP" altLang="en-US"/>
              <a:t>と呼ばれる数理モデルの利用が近年注目されている．</a:t>
            </a:r>
            <a:endParaRPr lang="en-US" altLang="ja-JP" dirty="0"/>
          </a:p>
          <a:p>
            <a:endParaRPr kumimoji="1" lang="en-US" altLang="ja-JP" dirty="0"/>
          </a:p>
          <a:p>
            <a:endParaRPr lang="en-US" altLang="ja-JP" dirty="0"/>
          </a:p>
        </p:txBody>
      </p:sp>
      <p:graphicFrame>
        <p:nvGraphicFramePr>
          <p:cNvPr id="6" name="表 4">
            <a:extLst>
              <a:ext uri="{FF2B5EF4-FFF2-40B4-BE49-F238E27FC236}">
                <a16:creationId xmlns:a16="http://schemas.microsoft.com/office/drawing/2014/main" id="{34508AA5-1F27-F64F-9516-2D479A2B4B21}"/>
              </a:ext>
            </a:extLst>
          </p:cNvPr>
          <p:cNvGraphicFramePr>
            <a:graphicFrameLocks noGrp="1"/>
          </p:cNvGraphicFramePr>
          <p:nvPr>
            <p:extLst>
              <p:ext uri="{D42A27DB-BD31-4B8C-83A1-F6EECF244321}">
                <p14:modId xmlns:p14="http://schemas.microsoft.com/office/powerpoint/2010/main" val="1615789249"/>
              </p:ext>
            </p:extLst>
          </p:nvPr>
        </p:nvGraphicFramePr>
        <p:xfrm>
          <a:off x="2032000" y="2368006"/>
          <a:ext cx="8128000" cy="14833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754165507"/>
                    </a:ext>
                  </a:extLst>
                </a:gridCol>
                <a:gridCol w="1625600">
                  <a:extLst>
                    <a:ext uri="{9D8B030D-6E8A-4147-A177-3AD203B41FA5}">
                      <a16:colId xmlns:a16="http://schemas.microsoft.com/office/drawing/2014/main" val="3836670132"/>
                    </a:ext>
                  </a:extLst>
                </a:gridCol>
                <a:gridCol w="1625600">
                  <a:extLst>
                    <a:ext uri="{9D8B030D-6E8A-4147-A177-3AD203B41FA5}">
                      <a16:colId xmlns:a16="http://schemas.microsoft.com/office/drawing/2014/main" val="2896583262"/>
                    </a:ext>
                  </a:extLst>
                </a:gridCol>
                <a:gridCol w="1625600">
                  <a:extLst>
                    <a:ext uri="{9D8B030D-6E8A-4147-A177-3AD203B41FA5}">
                      <a16:colId xmlns:a16="http://schemas.microsoft.com/office/drawing/2014/main" val="4176130956"/>
                    </a:ext>
                  </a:extLst>
                </a:gridCol>
                <a:gridCol w="1625600">
                  <a:extLst>
                    <a:ext uri="{9D8B030D-6E8A-4147-A177-3AD203B41FA5}">
                      <a16:colId xmlns:a16="http://schemas.microsoft.com/office/drawing/2014/main" val="1400913072"/>
                    </a:ext>
                  </a:extLst>
                </a:gridCol>
              </a:tblGrid>
              <a:tr h="370840">
                <a:tc>
                  <a:txBody>
                    <a:bodyPr/>
                    <a:lstStyle/>
                    <a:p>
                      <a:endParaRPr kumimoji="1" lang="ja-JP" altLang="en-US"/>
                    </a:p>
                  </a:txBody>
                  <a:tcPr/>
                </a:tc>
                <a:tc>
                  <a:txBody>
                    <a:bodyPr/>
                    <a:lstStyle/>
                    <a:p>
                      <a:r>
                        <a:rPr kumimoji="1" lang="ja-JP" altLang="en-US"/>
                        <a:t>評価者</a:t>
                      </a:r>
                      <a:r>
                        <a:rPr kumimoji="1" lang="en-US" altLang="ja-JP" dirty="0"/>
                        <a:t>A</a:t>
                      </a:r>
                      <a:endParaRPr kumimoji="1" lang="ja-JP" altLang="en-US"/>
                    </a:p>
                  </a:txBody>
                  <a:tcPr/>
                </a:tc>
                <a:tc>
                  <a:txBody>
                    <a:bodyPr/>
                    <a:lstStyle/>
                    <a:p>
                      <a:r>
                        <a:rPr kumimoji="1" lang="ja-JP" altLang="en-US"/>
                        <a:t>評価者</a:t>
                      </a:r>
                      <a:r>
                        <a:rPr kumimoji="1" lang="en-US" altLang="ja-JP" dirty="0"/>
                        <a:t>B</a:t>
                      </a:r>
                      <a:endParaRPr kumimoji="1" lang="ja-JP" altLang="en-US"/>
                    </a:p>
                  </a:txBody>
                  <a:tcPr/>
                </a:tc>
                <a:tc>
                  <a:txBody>
                    <a:bodyPr/>
                    <a:lstStyle/>
                    <a:p>
                      <a:r>
                        <a:rPr kumimoji="1" lang="ja-JP" altLang="en-US"/>
                        <a:t>評価者</a:t>
                      </a:r>
                      <a:r>
                        <a:rPr kumimoji="1" lang="en-US" altLang="ja-JP" dirty="0"/>
                        <a:t>C</a:t>
                      </a:r>
                      <a:endParaRPr kumimoji="1" lang="ja-JP" altLang="en-US"/>
                    </a:p>
                  </a:txBody>
                  <a:tcPr/>
                </a:tc>
                <a:tc>
                  <a:txBody>
                    <a:bodyPr/>
                    <a:lstStyle/>
                    <a:p>
                      <a:r>
                        <a:rPr kumimoji="1" lang="ja-JP" altLang="en-US"/>
                        <a:t>真の値</a:t>
                      </a:r>
                    </a:p>
                  </a:txBody>
                  <a:tcPr/>
                </a:tc>
                <a:extLst>
                  <a:ext uri="{0D108BD9-81ED-4DB2-BD59-A6C34878D82A}">
                    <a16:rowId xmlns:a16="http://schemas.microsoft.com/office/drawing/2014/main" val="1524839322"/>
                  </a:ext>
                </a:extLst>
              </a:tr>
              <a:tr h="370840">
                <a:tc>
                  <a:txBody>
                    <a:bodyPr/>
                    <a:lstStyle/>
                    <a:p>
                      <a:r>
                        <a:rPr kumimoji="1" lang="ja-JP" altLang="en-US"/>
                        <a:t>受験者</a:t>
                      </a:r>
                      <a:r>
                        <a:rPr kumimoji="1" lang="en-US" altLang="ja-JP" dirty="0"/>
                        <a:t>A</a:t>
                      </a:r>
                      <a:endParaRPr kumimoji="1" lang="ja-JP" altLang="en-US"/>
                    </a:p>
                  </a:txBody>
                  <a:tcPr/>
                </a:tc>
                <a:tc>
                  <a:txBody>
                    <a:bodyPr/>
                    <a:lstStyle/>
                    <a:p>
                      <a:endParaRPr kumimoji="1" lang="ja-JP" altLang="en-US"/>
                    </a:p>
                  </a:txBody>
                  <a:tcPr/>
                </a:tc>
                <a:tc>
                  <a:txBody>
                    <a:bodyPr/>
                    <a:lstStyle/>
                    <a:p>
                      <a:r>
                        <a:rPr kumimoji="1" lang="en-US" altLang="ja-JP" dirty="0"/>
                        <a:t>4</a:t>
                      </a:r>
                      <a:endParaRPr kumimoji="1" lang="ja-JP" altLang="en-US"/>
                    </a:p>
                  </a:txBody>
                  <a:tcPr/>
                </a:tc>
                <a:tc>
                  <a:txBody>
                    <a:bodyPr/>
                    <a:lstStyle/>
                    <a:p>
                      <a:endParaRPr kumimoji="1" lang="ja-JP" altLang="en-US"/>
                    </a:p>
                  </a:txBody>
                  <a:tcPr/>
                </a:tc>
                <a:tc>
                  <a:txBody>
                    <a:bodyPr/>
                    <a:lstStyle/>
                    <a:p>
                      <a:r>
                        <a:rPr kumimoji="1" lang="en-US" altLang="ja-JP" dirty="0"/>
                        <a:t>3</a:t>
                      </a:r>
                      <a:endParaRPr kumimoji="1" lang="ja-JP" altLang="en-US"/>
                    </a:p>
                  </a:txBody>
                  <a:tcPr/>
                </a:tc>
                <a:extLst>
                  <a:ext uri="{0D108BD9-81ED-4DB2-BD59-A6C34878D82A}">
                    <a16:rowId xmlns:a16="http://schemas.microsoft.com/office/drawing/2014/main" val="16850622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受験者</a:t>
                      </a:r>
                      <a:r>
                        <a:rPr kumimoji="1" lang="en-US" altLang="ja-JP" dirty="0"/>
                        <a:t>B</a:t>
                      </a:r>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r>
                        <a:rPr kumimoji="1" lang="en-US" altLang="ja-JP" dirty="0"/>
                        <a:t>1</a:t>
                      </a:r>
                      <a:endParaRPr kumimoji="1" lang="ja-JP" altLang="en-US"/>
                    </a:p>
                  </a:txBody>
                  <a:tcPr/>
                </a:tc>
                <a:tc>
                  <a:txBody>
                    <a:bodyPr/>
                    <a:lstStyle/>
                    <a:p>
                      <a:r>
                        <a:rPr kumimoji="1" lang="en-US" altLang="ja-JP" dirty="0"/>
                        <a:t>2.6</a:t>
                      </a:r>
                      <a:endParaRPr kumimoji="1" lang="ja-JP" altLang="en-US"/>
                    </a:p>
                  </a:txBody>
                  <a:tcPr/>
                </a:tc>
                <a:extLst>
                  <a:ext uri="{0D108BD9-81ED-4DB2-BD59-A6C34878D82A}">
                    <a16:rowId xmlns:a16="http://schemas.microsoft.com/office/drawing/2014/main" val="32901374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受験者</a:t>
                      </a:r>
                      <a:r>
                        <a:rPr kumimoji="1" lang="en-US" altLang="ja-JP" dirty="0"/>
                        <a:t>C</a:t>
                      </a:r>
                      <a:endParaRPr kumimoji="1" lang="ja-JP" altLang="en-US"/>
                    </a:p>
                  </a:txBody>
                  <a:tcPr/>
                </a:tc>
                <a:tc>
                  <a:txBody>
                    <a:bodyPr/>
                    <a:lstStyle/>
                    <a:p>
                      <a:r>
                        <a:rPr kumimoji="1" lang="en-US" altLang="ja-JP" dirty="0"/>
                        <a:t>2</a:t>
                      </a:r>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r>
                        <a:rPr kumimoji="1" lang="en-US" altLang="ja-JP" dirty="0"/>
                        <a:t>2.3</a:t>
                      </a:r>
                      <a:endParaRPr kumimoji="1" lang="ja-JP" altLang="en-US"/>
                    </a:p>
                  </a:txBody>
                  <a:tcPr/>
                </a:tc>
                <a:extLst>
                  <a:ext uri="{0D108BD9-81ED-4DB2-BD59-A6C34878D82A}">
                    <a16:rowId xmlns:a16="http://schemas.microsoft.com/office/drawing/2014/main" val="3152419358"/>
                  </a:ext>
                </a:extLst>
              </a:tr>
            </a:tbl>
          </a:graphicData>
        </a:graphic>
      </p:graphicFrame>
    </p:spTree>
    <p:extLst>
      <p:ext uri="{BB962C8B-B14F-4D97-AF65-F5344CB8AC3E}">
        <p14:creationId xmlns:p14="http://schemas.microsoft.com/office/powerpoint/2010/main" val="140613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CB1F7A-7863-AF46-814C-74669C9549DE}"/>
              </a:ext>
            </a:extLst>
          </p:cNvPr>
          <p:cNvSpPr>
            <a:spLocks noGrp="1"/>
          </p:cNvSpPr>
          <p:nvPr>
            <p:ph type="title"/>
          </p:nvPr>
        </p:nvSpPr>
        <p:spPr/>
        <p:txBody>
          <a:bodyPr/>
          <a:lstStyle/>
          <a:p>
            <a:r>
              <a:rPr kumimoji="1" lang="ja-JP" altLang="en-US"/>
              <a:t>項目反応理論</a:t>
            </a:r>
          </a:p>
        </p:txBody>
      </p:sp>
      <p:sp>
        <p:nvSpPr>
          <p:cNvPr id="3" name="コンテンツ プレースホルダー 2">
            <a:extLst>
              <a:ext uri="{FF2B5EF4-FFF2-40B4-BE49-F238E27FC236}">
                <a16:creationId xmlns:a16="http://schemas.microsoft.com/office/drawing/2014/main" id="{F1DB086B-127B-FF4B-BF13-F2F4E9628B85}"/>
              </a:ext>
            </a:extLst>
          </p:cNvPr>
          <p:cNvSpPr>
            <a:spLocks noGrp="1"/>
          </p:cNvSpPr>
          <p:nvPr>
            <p:ph idx="1"/>
          </p:nvPr>
        </p:nvSpPr>
        <p:spPr/>
        <p:txBody>
          <a:bodyPr/>
          <a:lstStyle/>
          <a:p>
            <a:r>
              <a:rPr kumimoji="1" lang="ja-JP" altLang="en-US"/>
              <a:t>数理モデルを用いたテスト理論の</a:t>
            </a:r>
            <a:r>
              <a:rPr kumimoji="1" lang="en-US" altLang="ja-JP" dirty="0"/>
              <a:t>1</a:t>
            </a:r>
            <a:r>
              <a:rPr kumimoji="1" lang="ja-JP" altLang="en-US"/>
              <a:t>つ</a:t>
            </a:r>
            <a:endParaRPr kumimoji="1" lang="en-US" altLang="ja-JP" dirty="0"/>
          </a:p>
          <a:p>
            <a:endParaRPr kumimoji="1" lang="en-US" altLang="ja-JP" dirty="0"/>
          </a:p>
          <a:p>
            <a:r>
              <a:rPr lang="ja-JP" altLang="en-US"/>
              <a:t>コンピュータテスティングの普及とともに，近年様々な分野で実用化が進められている</a:t>
            </a:r>
            <a:endParaRPr lang="en-US" altLang="ja-JP" dirty="0"/>
          </a:p>
          <a:p>
            <a:endParaRPr lang="en-US" altLang="ja-JP" dirty="0"/>
          </a:p>
          <a:p>
            <a:r>
              <a:rPr kumimoji="1" lang="ja-JP" altLang="en-US"/>
              <a:t>テストを作成・実施・評価するための実践的な数理モデル</a:t>
            </a:r>
          </a:p>
        </p:txBody>
      </p:sp>
    </p:spTree>
    <p:extLst>
      <p:ext uri="{BB962C8B-B14F-4D97-AF65-F5344CB8AC3E}">
        <p14:creationId xmlns:p14="http://schemas.microsoft.com/office/powerpoint/2010/main" val="891878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5BA623-002E-3C4A-BD1E-E68B555A1AC8}"/>
              </a:ext>
            </a:extLst>
          </p:cNvPr>
          <p:cNvSpPr>
            <a:spLocks noGrp="1"/>
          </p:cNvSpPr>
          <p:nvPr>
            <p:ph type="title"/>
          </p:nvPr>
        </p:nvSpPr>
        <p:spPr/>
        <p:txBody>
          <a:bodyPr/>
          <a:lstStyle/>
          <a:p>
            <a:r>
              <a:rPr kumimoji="1" lang="ja-JP" altLang="en-US"/>
              <a:t>評価者特性を考慮した</a:t>
            </a:r>
            <a:br>
              <a:rPr kumimoji="1" lang="en-US" altLang="ja-JP" dirty="0"/>
            </a:br>
            <a:r>
              <a:rPr kumimoji="1" lang="ja-JP" altLang="en-US"/>
              <a:t>項目反応理論モデル</a:t>
            </a:r>
          </a:p>
        </p:txBody>
      </p:sp>
      <p:sp>
        <p:nvSpPr>
          <p:cNvPr id="3" name="コンテンツ プレースホルダー 2">
            <a:extLst>
              <a:ext uri="{FF2B5EF4-FFF2-40B4-BE49-F238E27FC236}">
                <a16:creationId xmlns:a16="http://schemas.microsoft.com/office/drawing/2014/main" id="{BA46C7B2-7641-3C45-BADB-16F457C84258}"/>
              </a:ext>
            </a:extLst>
          </p:cNvPr>
          <p:cNvSpPr>
            <a:spLocks noGrp="1"/>
          </p:cNvSpPr>
          <p:nvPr>
            <p:ph idx="1"/>
          </p:nvPr>
        </p:nvSpPr>
        <p:spPr/>
        <p:txBody>
          <a:bodyPr>
            <a:normAutofit fontScale="85000" lnSpcReduction="20000"/>
          </a:bodyPr>
          <a:lstStyle/>
          <a:p>
            <a:r>
              <a:rPr lang="en" altLang="ja-JP" dirty="0"/>
              <a:t>J. M. Linacre(1989) “Many-facet Rasch Measurement”</a:t>
            </a:r>
          </a:p>
          <a:p>
            <a:r>
              <a:rPr lang="en" altLang="ja-JP" dirty="0"/>
              <a:t>R. J. Patz and B.W. Junker(1999) “Applications and extensions of MCMC in IRT: Multiple item types, missing data, and rated responses” Journal of educational and behavioral statistics</a:t>
            </a:r>
          </a:p>
          <a:p>
            <a:r>
              <a:rPr lang="en" altLang="ja-JP" dirty="0"/>
              <a:t>L. T. DeCarlo, Y. Kim &amp; M. S. Johnson (2011) “A Hierarchical Rater Model for Constructed Responses, with a Signal Detection Rater Model” Journal of Educational Measurement.</a:t>
            </a:r>
          </a:p>
          <a:p>
            <a:r>
              <a:rPr lang="en" altLang="ja-JP" dirty="0"/>
              <a:t>M. </a:t>
            </a:r>
            <a:r>
              <a:rPr lang="en" altLang="ja-JP" dirty="0" err="1"/>
              <a:t>Uto</a:t>
            </a:r>
            <a:r>
              <a:rPr lang="en" altLang="ja-JP" dirty="0"/>
              <a:t> and M. Ueno (2016) “Item response theory for peer assessment” IEEE Transactions on Learning Technologies.</a:t>
            </a:r>
          </a:p>
          <a:p>
            <a:r>
              <a:rPr lang="en" altLang="ja-JP" dirty="0"/>
              <a:t>H. J. Shin, S. Rabe-</a:t>
            </a:r>
            <a:r>
              <a:rPr lang="en" altLang="ja-JP" dirty="0" err="1"/>
              <a:t>Hesketh</a:t>
            </a:r>
            <a:r>
              <a:rPr lang="en" altLang="ja-JP" dirty="0"/>
              <a:t> &amp; M. Wilson (2019) “Trifactor Models for Multiple-Ratings Data” Multivariate Behavioral Research</a:t>
            </a:r>
          </a:p>
          <a:p>
            <a:r>
              <a:rPr lang="en-US" altLang="ja-JP" dirty="0">
                <a:solidFill>
                  <a:srgbClr val="FF0000"/>
                </a:solidFill>
              </a:rPr>
              <a:t>M. </a:t>
            </a:r>
            <a:r>
              <a:rPr lang="en-US" altLang="ja-JP" dirty="0" err="1">
                <a:solidFill>
                  <a:srgbClr val="FF0000"/>
                </a:solidFill>
              </a:rPr>
              <a:t>Uto</a:t>
            </a:r>
            <a:r>
              <a:rPr lang="en-US" altLang="ja-JP" dirty="0">
                <a:solidFill>
                  <a:srgbClr val="FF0000"/>
                </a:solidFill>
              </a:rPr>
              <a:t> and M. Ueno(2020) “A multidimensional generalized many‐facet Rasch model for rubric‐based performance assessment” </a:t>
            </a:r>
            <a:r>
              <a:rPr lang="en-US" altLang="ja-JP" dirty="0" err="1">
                <a:solidFill>
                  <a:srgbClr val="FF0000"/>
                </a:solidFill>
              </a:rPr>
              <a:t>Behaviormetrika</a:t>
            </a:r>
            <a:endParaRPr lang="en-US" altLang="ja-JP" dirty="0">
              <a:solidFill>
                <a:srgbClr val="FF0000"/>
              </a:solidFill>
            </a:endParaRPr>
          </a:p>
          <a:p>
            <a:pPr lvl="1">
              <a:buFont typeface="Wingdings" pitchFamily="2" charset="2"/>
              <a:buChar char="Ø"/>
            </a:pPr>
            <a:r>
              <a:rPr lang="ja-JP" altLang="en-US" sz="2000">
                <a:solidFill>
                  <a:srgbClr val="FF0000"/>
                </a:solidFill>
              </a:rPr>
              <a:t>評価者の特性を柔軟に表現できる最先端モデルの１つ</a:t>
            </a:r>
            <a:endParaRPr lang="en-US" altLang="ja-JP" sz="2000" dirty="0">
              <a:solidFill>
                <a:srgbClr val="FF0000"/>
              </a:solidFill>
            </a:endParaRPr>
          </a:p>
        </p:txBody>
      </p:sp>
    </p:spTree>
    <p:extLst>
      <p:ext uri="{BB962C8B-B14F-4D97-AF65-F5344CB8AC3E}">
        <p14:creationId xmlns:p14="http://schemas.microsoft.com/office/powerpoint/2010/main" val="3063881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655A06-C3E7-4E45-A4D8-403747342F55}"/>
              </a:ext>
            </a:extLst>
          </p:cNvPr>
          <p:cNvSpPr>
            <a:spLocks noGrp="1"/>
          </p:cNvSpPr>
          <p:nvPr>
            <p:ph type="title"/>
          </p:nvPr>
        </p:nvSpPr>
        <p:spPr/>
        <p:txBody>
          <a:bodyPr/>
          <a:lstStyle/>
          <a:p>
            <a:r>
              <a:rPr lang="ja-JP" altLang="en-US">
                <a:latin typeface="Cambria Math" panose="02040503050406030204" pitchFamily="18" charset="0"/>
              </a:rPr>
              <a:t>一般化多相ラッシュモデル</a:t>
            </a:r>
            <a:endParaRPr lang="en-US" altLang="ja-JP"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3CF8BC3-3D61-C34F-9DC9-13DF01D55FFE}"/>
                  </a:ext>
                </a:extLst>
              </p:cNvPr>
              <p:cNvSpPr>
                <a:spLocks noGrp="1"/>
              </p:cNvSpPr>
              <p:nvPr>
                <p:ph idx="1"/>
              </p:nvPr>
            </p:nvSpPr>
            <p:spPr/>
            <p:txBody>
              <a:bodyPr/>
              <a:lstStyle/>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𝑗𝑟𝑘</m:t>
                          </m:r>
                        </m:sub>
                      </m:sSub>
                      <m:r>
                        <a:rPr lang="en-US" altLang="ja-JP" i="1">
                          <a:latin typeface="Cambria Math" panose="02040503050406030204" pitchFamily="18" charset="0"/>
                        </a:rPr>
                        <m:t>=</m:t>
                      </m:r>
                      <m:f>
                        <m:fPr>
                          <m:ctrlPr>
                            <a:rPr lang="en-US" altLang="ja-JP" i="1">
                              <a:latin typeface="Cambria Math" panose="02040503050406030204" pitchFamily="18" charset="0"/>
                            </a:rPr>
                          </m:ctrlPr>
                        </m:fPr>
                        <m:num>
                          <m:r>
                            <m:rPr>
                              <m:nor/>
                            </m:rPr>
                            <a:rPr lang="en-US" altLang="ja-JP">
                              <a:latin typeface="Cambria Math" panose="02040503050406030204" pitchFamily="18" charset="0"/>
                            </a:rPr>
                            <m:t>exp</m:t>
                          </m:r>
                          <m:nary>
                            <m:naryPr>
                              <m:chr m:val="∑"/>
                              <m:limLoc m:val="subSup"/>
                              <m:ctrlPr>
                                <a:rPr lang="en-US" altLang="ja-JP" i="1" smtClean="0">
                                  <a:latin typeface="Cambria Math" panose="02040503050406030204" pitchFamily="18" charset="0"/>
                                </a:rPr>
                              </m:ctrlPr>
                            </m:naryPr>
                            <m:sub>
                              <m:r>
                                <m:rPr>
                                  <m:brk m:alnAt="25"/>
                                </m:rPr>
                                <a:rPr lang="en-US" altLang="ja-JP" b="0" i="1" smtClean="0">
                                  <a:latin typeface="Cambria Math" panose="02040503050406030204" pitchFamily="18" charset="0"/>
                                </a:rPr>
                                <m:t>𝑚</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𝐾</m:t>
                              </m:r>
                            </m:sup>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𝛽</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𝑟</m:t>
                                  </m:r>
                                  <m:r>
                                    <a:rPr lang="en-US" altLang="ja-JP" b="0" i="1" smtClean="0">
                                      <a:latin typeface="Cambria Math" panose="02040503050406030204" pitchFamily="18" charset="0"/>
                                      <a:ea typeface="Cambria Math" panose="02040503050406030204" pitchFamily="18" charset="0"/>
                                    </a:rPr>
                                    <m:t>𝑚</m:t>
                                  </m:r>
                                </m:sub>
                              </m:sSub>
                              <m:r>
                                <a:rPr lang="en-US" altLang="ja-JP" i="1">
                                  <a:latin typeface="Cambria Math" panose="02040503050406030204" pitchFamily="18" charset="0"/>
                                  <a:ea typeface="Cambria Math" panose="02040503050406030204" pitchFamily="18" charset="0"/>
                                </a:rPr>
                                <m:t>)</m:t>
                              </m:r>
                            </m:e>
                          </m:nary>
                        </m:num>
                        <m:den>
                          <m:nary>
                            <m:naryPr>
                              <m:chr m:val="∑"/>
                              <m:ctrlPr>
                                <a:rPr lang="en-US" altLang="ja-JP"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𝑙</m:t>
                              </m:r>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𝐾</m:t>
                              </m:r>
                            </m:sup>
                            <m:e>
                              <m:r>
                                <m:rPr>
                                  <m:nor/>
                                </m:rPr>
                                <a:rPr lang="en-US" altLang="ja-JP">
                                  <a:latin typeface="Cambria Math" panose="02040503050406030204" pitchFamily="18" charset="0"/>
                                </a:rPr>
                                <m:t>exp</m:t>
                              </m:r>
                              <m:nary>
                                <m:naryPr>
                                  <m:chr m:val="∑"/>
                                  <m:limLoc m:val="subSup"/>
                                  <m:ctrlPr>
                                    <a:rPr lang="en-US" altLang="ja-JP" i="1">
                                      <a:latin typeface="Cambria Math" panose="02040503050406030204" pitchFamily="18" charset="0"/>
                                    </a:rPr>
                                  </m:ctrlPr>
                                </m:naryPr>
                                <m:sub>
                                  <m:r>
                                    <m:rPr>
                                      <m:brk m:alnAt="25"/>
                                    </m:rPr>
                                    <a:rPr lang="en-US" altLang="ja-JP" i="1">
                                      <a:latin typeface="Cambria Math" panose="02040503050406030204" pitchFamily="18" charset="0"/>
                                    </a:rPr>
                                    <m:t>𝑚</m:t>
                                  </m:r>
                                  <m:r>
                                    <a:rPr lang="en-US" altLang="ja-JP" i="1">
                                      <a:latin typeface="Cambria Math" panose="02040503050406030204" pitchFamily="18" charset="0"/>
                                    </a:rPr>
                                    <m:t>=1</m:t>
                                  </m:r>
                                </m:sub>
                                <m:sup>
                                  <m:r>
                                    <a:rPr lang="en-US" altLang="ja-JP" b="0" i="1" smtClean="0">
                                      <a:latin typeface="Cambria Math" panose="02040503050406030204" pitchFamily="18" charset="0"/>
                                    </a:rPr>
                                    <m:t>𝑙</m:t>
                                  </m:r>
                                </m:sup>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𝛽</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𝑟𝑚</m:t>
                                      </m:r>
                                    </m:sub>
                                  </m:sSub>
                                  <m:r>
                                    <a:rPr lang="en-US" altLang="ja-JP" i="1">
                                      <a:latin typeface="Cambria Math" panose="02040503050406030204" pitchFamily="18" charset="0"/>
                                      <a:ea typeface="Cambria Math" panose="02040503050406030204" pitchFamily="18" charset="0"/>
                                    </a:rPr>
                                    <m:t>)</m:t>
                                  </m:r>
                                </m:e>
                              </m:nary>
                            </m:e>
                          </m:nary>
                        </m:den>
                      </m:f>
                    </m:oMath>
                  </m:oMathPara>
                </a14:m>
                <a:endParaRPr lang="en-US" altLang="ja-JP" i="1" dirty="0">
                  <a:latin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C3CF8BC3-3D61-C34F-9DC9-13DF01D55FFE}"/>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ja-JP" altLang="en-US">
                    <a:noFill/>
                  </a:rPr>
                  <a:t> </a:t>
                </a:r>
              </a:p>
            </p:txBody>
          </p:sp>
        </mc:Fallback>
      </mc:AlternateContent>
      <p:grpSp>
        <p:nvGrpSpPr>
          <p:cNvPr id="37" name="グループ化 36">
            <a:extLst>
              <a:ext uri="{FF2B5EF4-FFF2-40B4-BE49-F238E27FC236}">
                <a16:creationId xmlns:a16="http://schemas.microsoft.com/office/drawing/2014/main" id="{C0795A6C-6DFD-F445-8375-458DEA97812B}"/>
              </a:ext>
            </a:extLst>
          </p:cNvPr>
          <p:cNvGrpSpPr/>
          <p:nvPr/>
        </p:nvGrpSpPr>
        <p:grpSpPr>
          <a:xfrm>
            <a:off x="4621876" y="2357641"/>
            <a:ext cx="4854633" cy="999114"/>
            <a:chOff x="4621876" y="2357641"/>
            <a:chExt cx="4854633" cy="999114"/>
          </a:xfrm>
        </p:grpSpPr>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D07AEE30-8C82-2C48-8BE8-BF398E5BD147}"/>
                    </a:ext>
                  </a:extLst>
                </p:cNvPr>
                <p:cNvSpPr/>
                <p:nvPr/>
              </p:nvSpPr>
              <p:spPr>
                <a:xfrm>
                  <a:off x="4621876" y="2357641"/>
                  <a:ext cx="4854633" cy="999114"/>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評価者</a:t>
                  </a:r>
                  <a14:m>
                    <m:oMath xmlns:m="http://schemas.openxmlformats.org/officeDocument/2006/math">
                      <m:r>
                        <a:rPr kumimoji="1" lang="en-US" altLang="ja-JP" b="0" i="1" smtClean="0">
                          <a:latin typeface="Cambria Math" panose="02040503050406030204" pitchFamily="18" charset="0"/>
                        </a:rPr>
                        <m:t>𝑟</m:t>
                      </m:r>
                    </m:oMath>
                  </a14:m>
                  <a:r>
                    <a:rPr kumimoji="1" lang="ja-JP" altLang="en-US"/>
                    <a:t>の特性パラメータ</a:t>
                  </a:r>
                  <a:endParaRPr kumimoji="1" lang="en-US" altLang="ja-JP" dirty="0"/>
                </a:p>
                <a:p>
                  <a:pPr algn="ctr"/>
                  <a:endParaRPr kumimoji="1" lang="ja-JP" altLang="en-US"/>
                </a:p>
              </p:txBody>
            </p:sp>
          </mc:Choice>
          <mc:Fallback xmlns="">
            <p:sp>
              <p:nvSpPr>
                <p:cNvPr id="9" name="正方形/長方形 8">
                  <a:extLst>
                    <a:ext uri="{FF2B5EF4-FFF2-40B4-BE49-F238E27FC236}">
                      <a16:creationId xmlns:a16="http://schemas.microsoft.com/office/drawing/2014/main" id="{D07AEE30-8C82-2C48-8BE8-BF398E5BD147}"/>
                    </a:ext>
                  </a:extLst>
                </p:cNvPr>
                <p:cNvSpPr>
                  <a:spLocks noRot="1" noChangeAspect="1" noMove="1" noResize="1" noEditPoints="1" noAdjustHandles="1" noChangeArrowheads="1" noChangeShapeType="1" noTextEdit="1"/>
                </p:cNvSpPr>
                <p:nvPr/>
              </p:nvSpPr>
              <p:spPr>
                <a:xfrm>
                  <a:off x="4621876" y="2357641"/>
                  <a:ext cx="4854633" cy="999114"/>
                </a:xfrm>
                <a:prstGeom prst="rect">
                  <a:avLst/>
                </a:prstGeom>
                <a:blipFill>
                  <a:blip r:embed="rId4"/>
                  <a:stretch>
                    <a:fillRect/>
                  </a:stretch>
                </a:blipFill>
                <a:ln w="28575"/>
              </p:spPr>
              <p:txBody>
                <a:bodyPr/>
                <a:lstStyle/>
                <a:p>
                  <a:r>
                    <a:rPr lang="ja-JP" altLang="en-US">
                      <a:noFill/>
                    </a:rPr>
                    <a:t> </a:t>
                  </a:r>
                </a:p>
              </p:txBody>
            </p:sp>
          </mc:Fallback>
        </mc:AlternateContent>
        <p:sp>
          <p:nvSpPr>
            <p:cNvPr id="12" name="正方形/長方形 11">
              <a:extLst>
                <a:ext uri="{FF2B5EF4-FFF2-40B4-BE49-F238E27FC236}">
                  <a16:creationId xmlns:a16="http://schemas.microsoft.com/office/drawing/2014/main" id="{0F312032-C894-A645-AEFD-D0E083F79D7C}"/>
                </a:ext>
              </a:extLst>
            </p:cNvPr>
            <p:cNvSpPr/>
            <p:nvPr/>
          </p:nvSpPr>
          <p:spPr>
            <a:xfrm>
              <a:off x="4754881" y="2909153"/>
              <a:ext cx="1180408"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一貫性</a:t>
              </a:r>
            </a:p>
          </p:txBody>
        </p:sp>
        <p:sp>
          <p:nvSpPr>
            <p:cNvPr id="13" name="正方形/長方形 12">
              <a:extLst>
                <a:ext uri="{FF2B5EF4-FFF2-40B4-BE49-F238E27FC236}">
                  <a16:creationId xmlns:a16="http://schemas.microsoft.com/office/drawing/2014/main" id="{E8E7850F-7B03-5741-AA7E-81DBAEA1BD05}"/>
                </a:ext>
              </a:extLst>
            </p:cNvPr>
            <p:cNvSpPr/>
            <p:nvPr/>
          </p:nvSpPr>
          <p:spPr>
            <a:xfrm>
              <a:off x="6068292" y="2916180"/>
              <a:ext cx="1180408"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厳しさ</a:t>
              </a:r>
              <a:endParaRPr kumimoji="1" lang="ja-JP" altLang="en-US"/>
            </a:p>
          </p:txBody>
        </p:sp>
        <p:sp>
          <p:nvSpPr>
            <p:cNvPr id="14" name="正方形/長方形 13">
              <a:extLst>
                <a:ext uri="{FF2B5EF4-FFF2-40B4-BE49-F238E27FC236}">
                  <a16:creationId xmlns:a16="http://schemas.microsoft.com/office/drawing/2014/main" id="{A76095A0-B29F-A345-8F87-2519C96B4C47}"/>
                </a:ext>
              </a:extLst>
            </p:cNvPr>
            <p:cNvSpPr/>
            <p:nvPr/>
          </p:nvSpPr>
          <p:spPr>
            <a:xfrm>
              <a:off x="7381703" y="2916180"/>
              <a:ext cx="1961803"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得点別の厳しさ</a:t>
              </a:r>
              <a:endParaRPr kumimoji="1" lang="ja-JP" altLang="en-US"/>
            </a:p>
          </p:txBody>
        </p:sp>
      </p:grpSp>
      <p:cxnSp>
        <p:nvCxnSpPr>
          <p:cNvPr id="16" name="直線コネクタ 15">
            <a:extLst>
              <a:ext uri="{FF2B5EF4-FFF2-40B4-BE49-F238E27FC236}">
                <a16:creationId xmlns:a16="http://schemas.microsoft.com/office/drawing/2014/main" id="{A374A9F9-F34E-0D4D-92D5-5CC6DC2D9882}"/>
              </a:ext>
            </a:extLst>
          </p:cNvPr>
          <p:cNvCxnSpPr>
            <a:cxnSpLocks/>
            <a:stCxn id="12" idx="2"/>
          </p:cNvCxnSpPr>
          <p:nvPr/>
        </p:nvCxnSpPr>
        <p:spPr>
          <a:xfrm>
            <a:off x="5345085" y="3266600"/>
            <a:ext cx="775163" cy="47253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62999ACE-37CC-CE4C-93E6-7FFE708E15EA}"/>
              </a:ext>
            </a:extLst>
          </p:cNvPr>
          <p:cNvCxnSpPr>
            <a:cxnSpLocks/>
            <a:stCxn id="13" idx="2"/>
          </p:cNvCxnSpPr>
          <p:nvPr/>
        </p:nvCxnSpPr>
        <p:spPr>
          <a:xfrm>
            <a:off x="6658496" y="3273627"/>
            <a:ext cx="723207" cy="46551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5535416F-2AFD-5646-BE11-7E741E8C2559}"/>
              </a:ext>
            </a:extLst>
          </p:cNvPr>
          <p:cNvCxnSpPr>
            <a:cxnSpLocks/>
            <a:stCxn id="14" idx="2"/>
          </p:cNvCxnSpPr>
          <p:nvPr/>
        </p:nvCxnSpPr>
        <p:spPr>
          <a:xfrm>
            <a:off x="8362605" y="3273627"/>
            <a:ext cx="0" cy="55853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正方形/長方形 30">
                <a:extLst>
                  <a:ext uri="{FF2B5EF4-FFF2-40B4-BE49-F238E27FC236}">
                    <a16:creationId xmlns:a16="http://schemas.microsoft.com/office/drawing/2014/main" id="{B962CD16-866A-804B-8026-CB8CBCB31914}"/>
                  </a:ext>
                </a:extLst>
              </p:cNvPr>
              <p:cNvSpPr/>
              <p:nvPr/>
            </p:nvSpPr>
            <p:spPr>
              <a:xfrm>
                <a:off x="5935289" y="5048360"/>
                <a:ext cx="2414835" cy="4718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a:t>受検者</a:t>
                </a:r>
                <a14:m>
                  <m:oMath xmlns:m="http://schemas.openxmlformats.org/officeDocument/2006/math">
                    <m:r>
                      <a:rPr lang="en-US" altLang="ja-JP" b="0" i="1" smtClean="0">
                        <a:latin typeface="Cambria Math" panose="02040503050406030204" pitchFamily="18" charset="0"/>
                      </a:rPr>
                      <m:t>𝑗</m:t>
                    </m:r>
                  </m:oMath>
                </a14:m>
                <a:r>
                  <a:rPr lang="ja-JP" altLang="en-US"/>
                  <a:t>の能力</a:t>
                </a:r>
                <a:endParaRPr kumimoji="1" lang="ja-JP" altLang="en-US"/>
              </a:p>
            </p:txBody>
          </p:sp>
        </mc:Choice>
        <mc:Fallback xmlns="">
          <p:sp>
            <p:nvSpPr>
              <p:cNvPr id="31" name="正方形/長方形 30">
                <a:extLst>
                  <a:ext uri="{FF2B5EF4-FFF2-40B4-BE49-F238E27FC236}">
                    <a16:creationId xmlns:a16="http://schemas.microsoft.com/office/drawing/2014/main" id="{B962CD16-866A-804B-8026-CB8CBCB31914}"/>
                  </a:ext>
                </a:extLst>
              </p:cNvPr>
              <p:cNvSpPr>
                <a:spLocks noRot="1" noChangeAspect="1" noMove="1" noResize="1" noEditPoints="1" noAdjustHandles="1" noChangeArrowheads="1" noChangeShapeType="1" noTextEdit="1"/>
              </p:cNvSpPr>
              <p:nvPr/>
            </p:nvSpPr>
            <p:spPr>
              <a:xfrm>
                <a:off x="5935289" y="5048360"/>
                <a:ext cx="2414835" cy="471899"/>
              </a:xfrm>
              <a:prstGeom prst="rect">
                <a:avLst/>
              </a:prstGeom>
              <a:blipFill>
                <a:blip r:embed="rId5"/>
                <a:stretch>
                  <a:fillRect b="-7500"/>
                </a:stretch>
              </a:blipFill>
            </p:spPr>
            <p:txBody>
              <a:bodyPr/>
              <a:lstStyle/>
              <a:p>
                <a:r>
                  <a:rPr lang="ja-JP" altLang="en-US">
                    <a:noFill/>
                  </a:rPr>
                  <a:t> </a:t>
                </a:r>
              </a:p>
            </p:txBody>
          </p:sp>
        </mc:Fallback>
      </mc:AlternateContent>
      <p:cxnSp>
        <p:nvCxnSpPr>
          <p:cNvPr id="33" name="直線コネクタ 32">
            <a:extLst>
              <a:ext uri="{FF2B5EF4-FFF2-40B4-BE49-F238E27FC236}">
                <a16:creationId xmlns:a16="http://schemas.microsoft.com/office/drawing/2014/main" id="{C6AED4A9-DF03-A34B-9406-6F017FDDD017}"/>
              </a:ext>
            </a:extLst>
          </p:cNvPr>
          <p:cNvCxnSpPr>
            <a:cxnSpLocks/>
            <a:stCxn id="31" idx="0"/>
          </p:cNvCxnSpPr>
          <p:nvPr/>
        </p:nvCxnSpPr>
        <p:spPr>
          <a:xfrm flipH="1" flipV="1">
            <a:off x="7061652" y="4813069"/>
            <a:ext cx="81055" cy="23529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正方形/長方形 37">
                <a:extLst>
                  <a:ext uri="{FF2B5EF4-FFF2-40B4-BE49-F238E27FC236}">
                    <a16:creationId xmlns:a16="http://schemas.microsoft.com/office/drawing/2014/main" id="{562C93E3-392B-8143-8120-19FA972E4A52}"/>
                  </a:ext>
                </a:extLst>
              </p:cNvPr>
              <p:cNvSpPr/>
              <p:nvPr/>
            </p:nvSpPr>
            <p:spPr>
              <a:xfrm>
                <a:off x="523703" y="2857991"/>
                <a:ext cx="3316779" cy="997527"/>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r>
                  <a:rPr lang="ja-JP" altLang="en-US"/>
                  <a:t>評価者</a:t>
                </a:r>
                <a14:m>
                  <m:oMath xmlns:m="http://schemas.openxmlformats.org/officeDocument/2006/math">
                    <m:r>
                      <a:rPr lang="en-US" altLang="ja-JP" b="0" i="1" smtClean="0">
                        <a:latin typeface="Cambria Math" panose="02040503050406030204" pitchFamily="18" charset="0"/>
                      </a:rPr>
                      <m:t>𝑟</m:t>
                    </m:r>
                  </m:oMath>
                </a14:m>
                <a:r>
                  <a:rPr lang="ja-JP" altLang="en-US"/>
                  <a:t>が受検者</a:t>
                </a:r>
                <a14:m>
                  <m:oMath xmlns:m="http://schemas.openxmlformats.org/officeDocument/2006/math">
                    <m:r>
                      <a:rPr lang="en-US" altLang="ja-JP" b="0" i="1" smtClean="0">
                        <a:latin typeface="Cambria Math" panose="02040503050406030204" pitchFamily="18" charset="0"/>
                      </a:rPr>
                      <m:t>𝑗</m:t>
                    </m:r>
                  </m:oMath>
                </a14:m>
                <a:r>
                  <a:rPr lang="ja-JP" altLang="en-US"/>
                  <a:t>のパフォーマンスにスコア</a:t>
                </a:r>
                <a14:m>
                  <m:oMath xmlns:m="http://schemas.openxmlformats.org/officeDocument/2006/math">
                    <m:r>
                      <a:rPr lang="en-US" altLang="ja-JP" b="0" i="1" smtClean="0">
                        <a:latin typeface="Cambria Math" panose="02040503050406030204" pitchFamily="18" charset="0"/>
                      </a:rPr>
                      <m:t>𝑘</m:t>
                    </m:r>
                  </m:oMath>
                </a14:m>
                <a:r>
                  <a:rPr lang="ja-JP" altLang="en-US"/>
                  <a:t>を与える確率</a:t>
                </a:r>
              </a:p>
            </p:txBody>
          </p:sp>
        </mc:Choice>
        <mc:Fallback xmlns="">
          <p:sp>
            <p:nvSpPr>
              <p:cNvPr id="38" name="正方形/長方形 37">
                <a:extLst>
                  <a:ext uri="{FF2B5EF4-FFF2-40B4-BE49-F238E27FC236}">
                    <a16:creationId xmlns:a16="http://schemas.microsoft.com/office/drawing/2014/main" id="{562C93E3-392B-8143-8120-19FA972E4A52}"/>
                  </a:ext>
                </a:extLst>
              </p:cNvPr>
              <p:cNvSpPr>
                <a:spLocks noRot="1" noChangeAspect="1" noMove="1" noResize="1" noEditPoints="1" noAdjustHandles="1" noChangeArrowheads="1" noChangeShapeType="1" noTextEdit="1"/>
              </p:cNvSpPr>
              <p:nvPr/>
            </p:nvSpPr>
            <p:spPr>
              <a:xfrm>
                <a:off x="523703" y="2857991"/>
                <a:ext cx="3316779" cy="997527"/>
              </a:xfrm>
              <a:prstGeom prst="rect">
                <a:avLst/>
              </a:prstGeom>
              <a:blipFill>
                <a:blip r:embed="rId6"/>
                <a:stretch>
                  <a:fillRect l="-1515"/>
                </a:stretch>
              </a:blipFill>
              <a:ln w="28575"/>
            </p:spPr>
            <p:txBody>
              <a:bodyPr/>
              <a:lstStyle/>
              <a:p>
                <a:r>
                  <a:rPr lang="ja-JP" altLang="en-US">
                    <a:noFill/>
                  </a:rPr>
                  <a:t> </a:t>
                </a:r>
              </a:p>
            </p:txBody>
          </p:sp>
        </mc:Fallback>
      </mc:AlternateContent>
      <p:cxnSp>
        <p:nvCxnSpPr>
          <p:cNvPr id="40" name="直線コネクタ 39">
            <a:extLst>
              <a:ext uri="{FF2B5EF4-FFF2-40B4-BE49-F238E27FC236}">
                <a16:creationId xmlns:a16="http://schemas.microsoft.com/office/drawing/2014/main" id="{4CA3CCB6-5D74-B14F-8833-D81B94CB49F1}"/>
              </a:ext>
            </a:extLst>
          </p:cNvPr>
          <p:cNvCxnSpPr>
            <a:stCxn id="38" idx="2"/>
          </p:cNvCxnSpPr>
          <p:nvPr/>
        </p:nvCxnSpPr>
        <p:spPr>
          <a:xfrm>
            <a:off x="2182093" y="3855518"/>
            <a:ext cx="743987" cy="334097"/>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4769C81D-BC8F-5842-A657-98F66D0D60A8}"/>
              </a:ext>
            </a:extLst>
          </p:cNvPr>
          <p:cNvSpPr/>
          <p:nvPr/>
        </p:nvSpPr>
        <p:spPr>
          <a:xfrm>
            <a:off x="766354" y="4813069"/>
            <a:ext cx="2560320" cy="1363894"/>
          </a:xfrm>
          <a:prstGeom prst="rect">
            <a:avLst/>
          </a:prstGeom>
          <a:ln w="38100">
            <a:solidFill>
              <a:schemeClr val="accent4"/>
            </a:solidFill>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a:t>能力値とパラメータはデータから推定する</a:t>
            </a:r>
          </a:p>
        </p:txBody>
      </p:sp>
      <p:cxnSp>
        <p:nvCxnSpPr>
          <p:cNvPr id="6" name="直線コネクタ 5">
            <a:extLst>
              <a:ext uri="{FF2B5EF4-FFF2-40B4-BE49-F238E27FC236}">
                <a16:creationId xmlns:a16="http://schemas.microsoft.com/office/drawing/2014/main" id="{939C1902-4000-F14E-AAFE-9455A30A3A46}"/>
              </a:ext>
            </a:extLst>
          </p:cNvPr>
          <p:cNvCxnSpPr>
            <a:stCxn id="4" idx="3"/>
          </p:cNvCxnSpPr>
          <p:nvPr/>
        </p:nvCxnSpPr>
        <p:spPr>
          <a:xfrm flipV="1">
            <a:off x="3326674" y="5355771"/>
            <a:ext cx="513808" cy="139245"/>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BBF51B63-7133-C94A-A7E1-41E522D12A59}"/>
              </a:ext>
            </a:extLst>
          </p:cNvPr>
          <p:cNvSpPr txBox="1"/>
          <p:nvPr/>
        </p:nvSpPr>
        <p:spPr>
          <a:xfrm>
            <a:off x="4754881" y="5906490"/>
            <a:ext cx="6298175" cy="461665"/>
          </a:xfrm>
          <a:prstGeom prst="rect">
            <a:avLst/>
          </a:prstGeom>
          <a:noFill/>
        </p:spPr>
        <p:txBody>
          <a:bodyPr wrap="square" rtlCol="0">
            <a:spAutoFit/>
          </a:bodyPr>
          <a:lstStyle/>
          <a:p>
            <a:r>
              <a:rPr kumimoji="1" lang="ja-JP" altLang="en-US" sz="2400"/>
              <a:t>→評価者の特性を考慮して能力推定ができる</a:t>
            </a:r>
          </a:p>
        </p:txBody>
      </p:sp>
    </p:spTree>
    <p:extLst>
      <p:ext uri="{BB962C8B-B14F-4D97-AF65-F5344CB8AC3E}">
        <p14:creationId xmlns:p14="http://schemas.microsoft.com/office/powerpoint/2010/main" val="3272383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63BE8B-E658-CE49-8C8F-D43E468A010C}"/>
              </a:ext>
            </a:extLst>
          </p:cNvPr>
          <p:cNvSpPr>
            <a:spLocks noGrp="1"/>
          </p:cNvSpPr>
          <p:nvPr>
            <p:ph type="title"/>
          </p:nvPr>
        </p:nvSpPr>
        <p:spPr/>
        <p:txBody>
          <a:bodyPr/>
          <a:lstStyle/>
          <a:p>
            <a:r>
              <a:rPr kumimoji="1" lang="ja-JP" altLang="en-US"/>
              <a:t>一般化多相ラッシュモデル</a:t>
            </a:r>
          </a:p>
        </p:txBody>
      </p:sp>
      <p:sp>
        <p:nvSpPr>
          <p:cNvPr id="3" name="コンテンツ プレースホルダー 2">
            <a:extLst>
              <a:ext uri="{FF2B5EF4-FFF2-40B4-BE49-F238E27FC236}">
                <a16:creationId xmlns:a16="http://schemas.microsoft.com/office/drawing/2014/main" id="{9C8DBAFF-40F1-024D-805C-E282F14307E8}"/>
              </a:ext>
            </a:extLst>
          </p:cNvPr>
          <p:cNvSpPr>
            <a:spLocks noGrp="1"/>
          </p:cNvSpPr>
          <p:nvPr>
            <p:ph idx="1"/>
          </p:nvPr>
        </p:nvSpPr>
        <p:spPr/>
        <p:txBody>
          <a:bodyPr/>
          <a:lstStyle/>
          <a:p>
            <a:r>
              <a:rPr lang="ja-JP" altLang="en-US"/>
              <a:t>このモデルは評価者の特性が評価中に変化しないことを仮定している．</a:t>
            </a:r>
            <a:endParaRPr lang="en-US" altLang="ja-JP" dirty="0"/>
          </a:p>
          <a:p>
            <a:endParaRPr lang="en-US" altLang="ja-JP" dirty="0"/>
          </a:p>
          <a:p>
            <a:r>
              <a:rPr lang="ja-JP" altLang="en-US"/>
              <a:t>しかし，多数の受検者を長時間かけて採点するような場合，採点の進行に伴い，評価者の特性が変化してしまう問題が発生する．</a:t>
            </a:r>
            <a:endParaRPr lang="en-US" altLang="ja-JP" dirty="0"/>
          </a:p>
          <a:p>
            <a:endParaRPr lang="en-US" altLang="ja-JP" dirty="0"/>
          </a:p>
          <a:p>
            <a:r>
              <a:rPr kumimoji="1" lang="ja-JP" altLang="en-US"/>
              <a:t>この現象を「</a:t>
            </a:r>
            <a:r>
              <a:rPr kumimoji="1" lang="ja-JP" altLang="en-US">
                <a:solidFill>
                  <a:srgbClr val="FF0000"/>
                </a:solidFill>
              </a:rPr>
              <a:t>評価者ドリフト</a:t>
            </a:r>
            <a:r>
              <a:rPr kumimoji="1" lang="ja-JP" altLang="en-US"/>
              <a:t>」と呼ぶ</a:t>
            </a:r>
          </a:p>
        </p:txBody>
      </p:sp>
    </p:spTree>
    <p:extLst>
      <p:ext uri="{BB962C8B-B14F-4D97-AF65-F5344CB8AC3E}">
        <p14:creationId xmlns:p14="http://schemas.microsoft.com/office/powerpoint/2010/main" val="368960956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{CAD6E8D0-1B22-E842-8EBD-FCEA7B78E8B7}tf10001071</Template>
  <TotalTime>50399</TotalTime>
  <Words>5956</Words>
  <Application>Microsoft Macintosh PowerPoint</Application>
  <PresentationFormat>ワイド画面</PresentationFormat>
  <Paragraphs>773</Paragraphs>
  <Slides>34</Slides>
  <Notes>30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34</vt:i4>
      </vt:variant>
    </vt:vector>
  </HeadingPairs>
  <TitlesOfParts>
    <vt:vector size="44" baseType="lpstr">
      <vt:lpstr>Hiragino Kaku Gothic ProN</vt:lpstr>
      <vt:lpstr>游ゴシック</vt:lpstr>
      <vt:lpstr>游ゴシック Light</vt:lpstr>
      <vt:lpstr>Arial</vt:lpstr>
      <vt:lpstr>Calibri</vt:lpstr>
      <vt:lpstr>Calibri Light</vt:lpstr>
      <vt:lpstr>Cambria Math</vt:lpstr>
      <vt:lpstr>Menlo</vt:lpstr>
      <vt:lpstr>Wingdings</vt:lpstr>
      <vt:lpstr>Office テーマ</vt:lpstr>
      <vt:lpstr>評価者特性の時間変動を考慮した 項目反応モデル</vt:lpstr>
      <vt:lpstr>はじめに</vt:lpstr>
      <vt:lpstr>代表的な評価者特性</vt:lpstr>
      <vt:lpstr>評価者特性による採点結果の例</vt:lpstr>
      <vt:lpstr>評価者特性による採点結果の例</vt:lpstr>
      <vt:lpstr>項目反応理論</vt:lpstr>
      <vt:lpstr>評価者特性を考慮した 項目反応理論モデル</vt:lpstr>
      <vt:lpstr>一般化多相ラッシュモデル</vt:lpstr>
      <vt:lpstr>一般化多相ラッシュモデル</vt:lpstr>
      <vt:lpstr>評価者ドリフトを考慮したモデル</vt:lpstr>
      <vt:lpstr>時間区分データの考え方</vt:lpstr>
      <vt:lpstr> 既存モデルの課題</vt:lpstr>
      <vt:lpstr>提案モデル</vt:lpstr>
      <vt:lpstr>β_rtの解釈について</vt:lpstr>
      <vt:lpstr>パラメータ推定手法</vt:lpstr>
      <vt:lpstr>シミュレーション実験</vt:lpstr>
      <vt:lpstr>手順</vt:lpstr>
      <vt:lpstr>MCMCによるパラメータ推定精度評価</vt:lpstr>
      <vt:lpstr>MCMCによるパラメータ推定精度評価</vt:lpstr>
      <vt:lpstr>実データ実験</vt:lpstr>
      <vt:lpstr>使用したデータ</vt:lpstr>
      <vt:lpstr>β_rtの推定結果</vt:lpstr>
      <vt:lpstr>d_rkの推定結果</vt:lpstr>
      <vt:lpstr>α_rの推定結果</vt:lpstr>
      <vt:lpstr>情報量規準によるモデル比較の結果</vt:lpstr>
      <vt:lpstr>情報量規準によるモデル比較の結果</vt:lpstr>
      <vt:lpstr>まとめ</vt:lpstr>
      <vt:lpstr>補助スライド</vt:lpstr>
      <vt:lpstr>β_rtの事前分布</vt:lpstr>
      <vt:lpstr>パラメータ数</vt:lpstr>
      <vt:lpstr>各パラメータの事前分布</vt:lpstr>
      <vt:lpstr>RMSEとは</vt:lpstr>
      <vt:lpstr>BIASとは</vt:lpstr>
      <vt:lpstr>WAIC・WBICとは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評価者特性の時間変動を考慮した 項目反応モデル</dc:title>
  <dc:creator>林 真由</dc:creator>
  <cp:lastModifiedBy>林 真由</cp:lastModifiedBy>
  <cp:revision>57</cp:revision>
  <dcterms:created xsi:type="dcterms:W3CDTF">2021-09-27T06:18:09Z</dcterms:created>
  <dcterms:modified xsi:type="dcterms:W3CDTF">2022-03-01T07:11:20Z</dcterms:modified>
</cp:coreProperties>
</file>