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58" r:id="rId5"/>
    <p:sldId id="261" r:id="rId6"/>
    <p:sldId id="259" r:id="rId7"/>
    <p:sldId id="26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599"/>
  </p:normalViewPr>
  <p:slideViewPr>
    <p:cSldViewPr snapToGrid="0" snapToObjects="1">
      <p:cViewPr>
        <p:scale>
          <a:sx n="89" d="100"/>
          <a:sy n="89" d="100"/>
        </p:scale>
        <p:origin x="232"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DFF99819-C8E2-4340-9412-C74502510095}" type="datetimeFigureOut">
              <a:rPr kumimoji="1" lang="ja-JP" altLang="en-US" smtClean="0"/>
              <a:t>2016/9/28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4804392-D2B0-B04B-842E-C5AB425A9D4D}" type="slidenum">
              <a:rPr kumimoji="1" lang="ja-JP" altLang="en-US" smtClean="0"/>
              <a:t>‹#›</a:t>
            </a:fld>
            <a:endParaRPr kumimoji="1" lang="ja-JP" altLang="en-US"/>
          </a:p>
        </p:txBody>
      </p:sp>
    </p:spTree>
    <p:extLst>
      <p:ext uri="{BB962C8B-B14F-4D97-AF65-F5344CB8AC3E}">
        <p14:creationId xmlns:p14="http://schemas.microsoft.com/office/powerpoint/2010/main" val="536376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FF99819-C8E2-4340-9412-C74502510095}" type="datetimeFigureOut">
              <a:rPr kumimoji="1" lang="ja-JP" altLang="en-US" smtClean="0"/>
              <a:t>2016/9/28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4804392-D2B0-B04B-842E-C5AB425A9D4D}" type="slidenum">
              <a:rPr kumimoji="1" lang="ja-JP" altLang="en-US" smtClean="0"/>
              <a:t>‹#›</a:t>
            </a:fld>
            <a:endParaRPr kumimoji="1" lang="ja-JP" altLang="en-US"/>
          </a:p>
        </p:txBody>
      </p:sp>
    </p:spTree>
    <p:extLst>
      <p:ext uri="{BB962C8B-B14F-4D97-AF65-F5344CB8AC3E}">
        <p14:creationId xmlns:p14="http://schemas.microsoft.com/office/powerpoint/2010/main" val="686134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FF99819-C8E2-4340-9412-C74502510095}" type="datetimeFigureOut">
              <a:rPr kumimoji="1" lang="ja-JP" altLang="en-US" smtClean="0"/>
              <a:t>2016/9/28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4804392-D2B0-B04B-842E-C5AB425A9D4D}" type="slidenum">
              <a:rPr kumimoji="1" lang="ja-JP" altLang="en-US" smtClean="0"/>
              <a:t>‹#›</a:t>
            </a:fld>
            <a:endParaRPr kumimoji="1" lang="ja-JP" altLang="en-US"/>
          </a:p>
        </p:txBody>
      </p:sp>
    </p:spTree>
    <p:extLst>
      <p:ext uri="{BB962C8B-B14F-4D97-AF65-F5344CB8AC3E}">
        <p14:creationId xmlns:p14="http://schemas.microsoft.com/office/powerpoint/2010/main" val="2024134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FF99819-C8E2-4340-9412-C74502510095}" type="datetimeFigureOut">
              <a:rPr kumimoji="1" lang="ja-JP" altLang="en-US" smtClean="0"/>
              <a:t>2016/9/28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4804392-D2B0-B04B-842E-C5AB425A9D4D}" type="slidenum">
              <a:rPr kumimoji="1" lang="ja-JP" altLang="en-US" smtClean="0"/>
              <a:t>‹#›</a:t>
            </a:fld>
            <a:endParaRPr kumimoji="1" lang="ja-JP" altLang="en-US"/>
          </a:p>
        </p:txBody>
      </p:sp>
    </p:spTree>
    <p:extLst>
      <p:ext uri="{BB962C8B-B14F-4D97-AF65-F5344CB8AC3E}">
        <p14:creationId xmlns:p14="http://schemas.microsoft.com/office/powerpoint/2010/main" val="1941521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FF99819-C8E2-4340-9412-C74502510095}" type="datetimeFigureOut">
              <a:rPr kumimoji="1" lang="ja-JP" altLang="en-US" smtClean="0"/>
              <a:t>2016/9/28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4804392-D2B0-B04B-842E-C5AB425A9D4D}" type="slidenum">
              <a:rPr kumimoji="1" lang="ja-JP" altLang="en-US" smtClean="0"/>
              <a:t>‹#›</a:t>
            </a:fld>
            <a:endParaRPr kumimoji="1" lang="ja-JP" altLang="en-US"/>
          </a:p>
        </p:txBody>
      </p:sp>
    </p:spTree>
    <p:extLst>
      <p:ext uri="{BB962C8B-B14F-4D97-AF65-F5344CB8AC3E}">
        <p14:creationId xmlns:p14="http://schemas.microsoft.com/office/powerpoint/2010/main" val="146002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FF99819-C8E2-4340-9412-C74502510095}" type="datetimeFigureOut">
              <a:rPr kumimoji="1" lang="ja-JP" altLang="en-US" smtClean="0"/>
              <a:t>2016/9/28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4804392-D2B0-B04B-842E-C5AB425A9D4D}" type="slidenum">
              <a:rPr kumimoji="1" lang="ja-JP" altLang="en-US" smtClean="0"/>
              <a:t>‹#›</a:t>
            </a:fld>
            <a:endParaRPr kumimoji="1" lang="ja-JP" altLang="en-US"/>
          </a:p>
        </p:txBody>
      </p:sp>
    </p:spTree>
    <p:extLst>
      <p:ext uri="{BB962C8B-B14F-4D97-AF65-F5344CB8AC3E}">
        <p14:creationId xmlns:p14="http://schemas.microsoft.com/office/powerpoint/2010/main" val="1438314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FF99819-C8E2-4340-9412-C74502510095}" type="datetimeFigureOut">
              <a:rPr kumimoji="1" lang="ja-JP" altLang="en-US" smtClean="0"/>
              <a:t>2016/9/28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4804392-D2B0-B04B-842E-C5AB425A9D4D}" type="slidenum">
              <a:rPr kumimoji="1" lang="ja-JP" altLang="en-US" smtClean="0"/>
              <a:t>‹#›</a:t>
            </a:fld>
            <a:endParaRPr kumimoji="1" lang="ja-JP" altLang="en-US"/>
          </a:p>
        </p:txBody>
      </p:sp>
    </p:spTree>
    <p:extLst>
      <p:ext uri="{BB962C8B-B14F-4D97-AF65-F5344CB8AC3E}">
        <p14:creationId xmlns:p14="http://schemas.microsoft.com/office/powerpoint/2010/main" val="1675618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DFF99819-C8E2-4340-9412-C74502510095}" type="datetimeFigureOut">
              <a:rPr kumimoji="1" lang="ja-JP" altLang="en-US" smtClean="0"/>
              <a:t>2016/9/28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4804392-D2B0-B04B-842E-C5AB425A9D4D}" type="slidenum">
              <a:rPr kumimoji="1" lang="ja-JP" altLang="en-US" smtClean="0"/>
              <a:t>‹#›</a:t>
            </a:fld>
            <a:endParaRPr kumimoji="1" lang="ja-JP" altLang="en-US"/>
          </a:p>
        </p:txBody>
      </p:sp>
    </p:spTree>
    <p:extLst>
      <p:ext uri="{BB962C8B-B14F-4D97-AF65-F5344CB8AC3E}">
        <p14:creationId xmlns:p14="http://schemas.microsoft.com/office/powerpoint/2010/main" val="24002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FF99819-C8E2-4340-9412-C74502510095}" type="datetimeFigureOut">
              <a:rPr kumimoji="1" lang="ja-JP" altLang="en-US" smtClean="0"/>
              <a:t>2016/9/28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4804392-D2B0-B04B-842E-C5AB425A9D4D}" type="slidenum">
              <a:rPr kumimoji="1" lang="ja-JP" altLang="en-US" smtClean="0"/>
              <a:t>‹#›</a:t>
            </a:fld>
            <a:endParaRPr kumimoji="1" lang="ja-JP" altLang="en-US"/>
          </a:p>
        </p:txBody>
      </p:sp>
    </p:spTree>
    <p:extLst>
      <p:ext uri="{BB962C8B-B14F-4D97-AF65-F5344CB8AC3E}">
        <p14:creationId xmlns:p14="http://schemas.microsoft.com/office/powerpoint/2010/main" val="1838693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FF99819-C8E2-4340-9412-C74502510095}" type="datetimeFigureOut">
              <a:rPr kumimoji="1" lang="ja-JP" altLang="en-US" smtClean="0"/>
              <a:t>2016/9/28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4804392-D2B0-B04B-842E-C5AB425A9D4D}" type="slidenum">
              <a:rPr kumimoji="1" lang="ja-JP" altLang="en-US" smtClean="0"/>
              <a:t>‹#›</a:t>
            </a:fld>
            <a:endParaRPr kumimoji="1" lang="ja-JP" altLang="en-US"/>
          </a:p>
        </p:txBody>
      </p:sp>
    </p:spTree>
    <p:extLst>
      <p:ext uri="{BB962C8B-B14F-4D97-AF65-F5344CB8AC3E}">
        <p14:creationId xmlns:p14="http://schemas.microsoft.com/office/powerpoint/2010/main" val="628478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FF99819-C8E2-4340-9412-C74502510095}" type="datetimeFigureOut">
              <a:rPr kumimoji="1" lang="ja-JP" altLang="en-US" smtClean="0"/>
              <a:t>2016/9/28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4804392-D2B0-B04B-842E-C5AB425A9D4D}" type="slidenum">
              <a:rPr kumimoji="1" lang="ja-JP" altLang="en-US" smtClean="0"/>
              <a:t>‹#›</a:t>
            </a:fld>
            <a:endParaRPr kumimoji="1" lang="ja-JP" altLang="en-US"/>
          </a:p>
        </p:txBody>
      </p:sp>
    </p:spTree>
    <p:extLst>
      <p:ext uri="{BB962C8B-B14F-4D97-AF65-F5344CB8AC3E}">
        <p14:creationId xmlns:p14="http://schemas.microsoft.com/office/powerpoint/2010/main" val="151044745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F99819-C8E2-4340-9412-C74502510095}" type="datetimeFigureOut">
              <a:rPr kumimoji="1" lang="ja-JP" altLang="en-US" smtClean="0"/>
              <a:t>2016/9/28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804392-D2B0-B04B-842E-C5AB425A9D4D}" type="slidenum">
              <a:rPr kumimoji="1" lang="ja-JP" altLang="en-US" smtClean="0"/>
              <a:t>‹#›</a:t>
            </a:fld>
            <a:endParaRPr kumimoji="1" lang="ja-JP" altLang="en-US"/>
          </a:p>
        </p:txBody>
      </p:sp>
    </p:spTree>
    <p:extLst>
      <p:ext uri="{BB962C8B-B14F-4D97-AF65-F5344CB8AC3E}">
        <p14:creationId xmlns:p14="http://schemas.microsoft.com/office/powerpoint/2010/main" val="2115061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359568" y="1098300"/>
            <a:ext cx="9472863" cy="2387600"/>
          </a:xfrm>
        </p:spPr>
        <p:txBody>
          <a:bodyPr>
            <a:normAutofit fontScale="90000"/>
          </a:bodyPr>
          <a:lstStyle/>
          <a:p>
            <a:r>
              <a:rPr kumimoji="1" lang="ja-JP" altLang="en-US" sz="4800" dirty="0" smtClean="0"/>
              <a:t>ソフトウェアワークショップ最終報告</a:t>
            </a:r>
            <a:r>
              <a:rPr kumimoji="1" lang="en-US" altLang="ja-JP" sz="4800" dirty="0" smtClean="0"/>
              <a:t/>
            </a:r>
            <a:br>
              <a:rPr kumimoji="1" lang="en-US" altLang="ja-JP" sz="4800" dirty="0" smtClean="0"/>
            </a:br>
            <a:r>
              <a:rPr kumimoji="1" lang="ja-JP" altLang="en-US" sz="4800" dirty="0" smtClean="0"/>
              <a:t>週報送信のための</a:t>
            </a:r>
            <a:r>
              <a:rPr kumimoji="1" lang="en-US" altLang="ja-JP" sz="4800" dirty="0" smtClean="0"/>
              <a:t>Android</a:t>
            </a:r>
            <a:r>
              <a:rPr kumimoji="1" lang="ja-JP" altLang="en-US" sz="4800" dirty="0" smtClean="0"/>
              <a:t>アプリ開発</a:t>
            </a:r>
            <a:r>
              <a:rPr kumimoji="1" lang="en-US" altLang="ja-JP" sz="2800" dirty="0" smtClean="0"/>
              <a:t/>
            </a:r>
            <a:br>
              <a:rPr kumimoji="1" lang="en-US" altLang="ja-JP" sz="2800" dirty="0" smtClean="0"/>
            </a:br>
            <a:endParaRPr kumimoji="1" lang="ja-JP" altLang="en-US" sz="2800" dirty="0"/>
          </a:p>
        </p:txBody>
      </p:sp>
      <p:sp>
        <p:nvSpPr>
          <p:cNvPr id="3" name="サブタイトル 2"/>
          <p:cNvSpPr>
            <a:spLocks noGrp="1"/>
          </p:cNvSpPr>
          <p:nvPr>
            <p:ph type="subTitle" idx="1"/>
          </p:nvPr>
        </p:nvSpPr>
        <p:spPr/>
        <p:txBody>
          <a:bodyPr/>
          <a:lstStyle/>
          <a:p>
            <a:r>
              <a:rPr kumimoji="1" lang="en-US" altLang="ja-JP" dirty="0" smtClean="0"/>
              <a:t>1180303 3</a:t>
            </a:r>
            <a:r>
              <a:rPr kumimoji="1" lang="ja-JP" altLang="en-US" dirty="0" smtClean="0"/>
              <a:t>年</a:t>
            </a:r>
            <a:r>
              <a:rPr kumimoji="1" lang="en-US" altLang="ja-JP" dirty="0" smtClean="0"/>
              <a:t> </a:t>
            </a:r>
            <a:r>
              <a:rPr kumimoji="1" lang="ja-JP" altLang="en-US" dirty="0" smtClean="0"/>
              <a:t>奥田麻友</a:t>
            </a:r>
            <a:endParaRPr kumimoji="1" lang="ja-JP" altLang="en-US" dirty="0"/>
          </a:p>
        </p:txBody>
      </p:sp>
    </p:spTree>
    <p:extLst>
      <p:ext uri="{BB962C8B-B14F-4D97-AF65-F5344CB8AC3E}">
        <p14:creationId xmlns:p14="http://schemas.microsoft.com/office/powerpoint/2010/main" val="18866160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概要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週報が簡単に送信できる</a:t>
            </a:r>
            <a:r>
              <a:rPr kumimoji="1" lang="en-US" altLang="ja-JP" dirty="0" smtClean="0"/>
              <a:t>Android</a:t>
            </a:r>
            <a:r>
              <a:rPr lang="ja-JP" altLang="en-US" dirty="0" smtClean="0"/>
              <a:t>アプリの作成を行う</a:t>
            </a:r>
            <a:endParaRPr kumimoji="1" lang="ja-JP" altLang="en-US" dirty="0"/>
          </a:p>
        </p:txBody>
      </p:sp>
    </p:spTree>
    <p:extLst>
      <p:ext uri="{BB962C8B-B14F-4D97-AF65-F5344CB8AC3E}">
        <p14:creationId xmlns:p14="http://schemas.microsoft.com/office/powerpoint/2010/main" val="11362865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当初の目標</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JavaMail</a:t>
            </a:r>
            <a:r>
              <a:rPr kumimoji="1" lang="ja-JP" altLang="en-US" dirty="0" smtClean="0"/>
              <a:t>を用いて、</a:t>
            </a:r>
            <a:r>
              <a:rPr kumimoji="1" lang="en-US" altLang="ja-JP" dirty="0" smtClean="0"/>
              <a:t>465</a:t>
            </a:r>
            <a:r>
              <a:rPr kumimoji="1" lang="ja-JP" altLang="en-US" dirty="0" smtClean="0"/>
              <a:t>番ポートにアクセスし</a:t>
            </a:r>
            <a:r>
              <a:rPr lang="en-US" altLang="ja-JP" dirty="0" smtClean="0"/>
              <a:t>Mail</a:t>
            </a:r>
            <a:r>
              <a:rPr lang="ja-JP" altLang="en-US" dirty="0" smtClean="0"/>
              <a:t>を送信できるようなものにする</a:t>
            </a:r>
            <a:endParaRPr lang="en-US" altLang="ja-JP" dirty="0" smtClean="0"/>
          </a:p>
          <a:p>
            <a:endParaRPr kumimoji="1" lang="en-US" altLang="ja-JP" dirty="0"/>
          </a:p>
          <a:p>
            <a:r>
              <a:rPr kumimoji="1" lang="ja-JP" altLang="en-US" dirty="0" smtClean="0"/>
              <a:t>「来週の予定」に書き込んだ内容が次回「今週の成果報告」の各項目に書き込めるようにする</a:t>
            </a:r>
            <a:endParaRPr kumimoji="1" lang="ja-JP" altLang="en-US" dirty="0"/>
          </a:p>
        </p:txBody>
      </p:sp>
    </p:spTree>
    <p:extLst>
      <p:ext uri="{BB962C8B-B14F-4D97-AF65-F5344CB8AC3E}">
        <p14:creationId xmlns:p14="http://schemas.microsoft.com/office/powerpoint/2010/main" val="1285734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完成したもの</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465</a:t>
            </a:r>
            <a:r>
              <a:rPr kumimoji="1" lang="ja-JP" altLang="en-US" dirty="0" smtClean="0"/>
              <a:t>番ポートに接続できなかったため、</a:t>
            </a:r>
            <a:r>
              <a:rPr kumimoji="1" lang="en-US" altLang="ja-JP" dirty="0" smtClean="0"/>
              <a:t>25</a:t>
            </a:r>
            <a:r>
              <a:rPr kumimoji="1" lang="ja-JP" altLang="en-US" dirty="0" smtClean="0"/>
              <a:t>番ポートで接続しメールを送信するものになった</a:t>
            </a:r>
            <a:endParaRPr lang="en-US" altLang="ja-JP" dirty="0" smtClean="0"/>
          </a:p>
          <a:p>
            <a:pPr marL="0" indent="0">
              <a:buNone/>
            </a:pPr>
            <a:r>
              <a:rPr lang="en-US" altLang="ja-JP" dirty="0" smtClean="0"/>
              <a:t>	</a:t>
            </a:r>
            <a:r>
              <a:rPr lang="ja-JP" altLang="en-US" dirty="0" smtClean="0"/>
              <a:t>→</a:t>
            </a:r>
            <a:r>
              <a:rPr lang="en-US" altLang="ja-JP" dirty="0" smtClean="0"/>
              <a:t>25</a:t>
            </a:r>
            <a:r>
              <a:rPr lang="ja-JP" altLang="en-US" dirty="0" smtClean="0"/>
              <a:t>番ポートは学内からでないと接続できないため今回作</a:t>
            </a:r>
            <a:r>
              <a:rPr lang="en-US" altLang="ja-JP" dirty="0" smtClean="0"/>
              <a:t>	</a:t>
            </a:r>
            <a:r>
              <a:rPr lang="ja-JP" altLang="en-US" dirty="0" smtClean="0"/>
              <a:t>　成したアプリも学内ネットワークでしか使えない。</a:t>
            </a:r>
            <a:endParaRPr lang="en-US" altLang="ja-JP" dirty="0" smtClean="0"/>
          </a:p>
          <a:p>
            <a:endParaRPr lang="en-US" altLang="ja-JP" dirty="0" smtClean="0"/>
          </a:p>
          <a:p>
            <a:r>
              <a:rPr lang="ja-JP" altLang="en-US" dirty="0" smtClean="0"/>
              <a:t>画面右上のボタンをクリックすると「来週の予定」を「今週の成果報告」の入力フォームに書き込めるようにした</a:t>
            </a:r>
            <a:endParaRPr lang="en-US" altLang="ja-JP" dirty="0" smtClean="0"/>
          </a:p>
          <a:p>
            <a:pPr marL="0" indent="0">
              <a:buNone/>
            </a:pPr>
            <a:r>
              <a:rPr lang="en-US" altLang="ja-JP" dirty="0" smtClean="0"/>
              <a:t>	</a:t>
            </a:r>
          </a:p>
        </p:txBody>
      </p:sp>
    </p:spTree>
    <p:extLst>
      <p:ext uri="{BB962C8B-B14F-4D97-AF65-F5344CB8AC3E}">
        <p14:creationId xmlns:p14="http://schemas.microsoft.com/office/powerpoint/2010/main" val="11716158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Activity(</a:t>
            </a:r>
            <a:r>
              <a:rPr kumimoji="1" lang="ja-JP" altLang="en-US" dirty="0" smtClean="0"/>
              <a:t>画面</a:t>
            </a:r>
            <a:r>
              <a:rPr kumimoji="1" lang="en-US" altLang="ja-JP" dirty="0" smtClean="0"/>
              <a:t>)</a:t>
            </a:r>
            <a:endParaRPr kumimoji="1" lang="ja-JP" altLang="en-US" dirty="0"/>
          </a:p>
        </p:txBody>
      </p:sp>
      <p:sp>
        <p:nvSpPr>
          <p:cNvPr id="3" name="コンテンツ プレースホルダー 2"/>
          <p:cNvSpPr>
            <a:spLocks noGrp="1"/>
          </p:cNvSpPr>
          <p:nvPr>
            <p:ph idx="1"/>
          </p:nvPr>
        </p:nvSpPr>
        <p:spPr>
          <a:xfrm>
            <a:off x="838200" y="1690688"/>
            <a:ext cx="10515600" cy="4675188"/>
          </a:xfrm>
        </p:spPr>
        <p:txBody>
          <a:bodyPr>
            <a:normAutofit lnSpcReduction="10000"/>
          </a:bodyPr>
          <a:lstStyle/>
          <a:p>
            <a:r>
              <a:rPr kumimoji="1" lang="en-US" altLang="ja-JP" dirty="0" err="1" smtClean="0"/>
              <a:t>LoginActivity</a:t>
            </a:r>
            <a:r>
              <a:rPr kumimoji="1" lang="en-US" altLang="ja-JP" dirty="0" smtClean="0"/>
              <a:t> : </a:t>
            </a:r>
            <a:r>
              <a:rPr kumimoji="1" lang="ja-JP" altLang="en-US" dirty="0" smtClean="0"/>
              <a:t>ユーザ名とパスワードの入力を行う</a:t>
            </a:r>
            <a:endParaRPr kumimoji="1" lang="en-US" altLang="ja-JP" dirty="0" smtClean="0"/>
          </a:p>
          <a:p>
            <a:endParaRPr lang="en-US" altLang="ja-JP" dirty="0" smtClean="0"/>
          </a:p>
          <a:p>
            <a:r>
              <a:rPr lang="en-US" altLang="ja-JP" dirty="0" err="1" smtClean="0"/>
              <a:t>ReportActivity</a:t>
            </a:r>
            <a:r>
              <a:rPr lang="en-US" altLang="ja-JP" dirty="0" smtClean="0"/>
              <a:t> : </a:t>
            </a:r>
            <a:r>
              <a:rPr lang="ja-JP" altLang="en-US" dirty="0" smtClean="0"/>
              <a:t>今週の成果報告の内容を書き込む．右上のボタンで前回</a:t>
            </a:r>
            <a:r>
              <a:rPr lang="en-US" altLang="ja-JP" dirty="0" err="1" smtClean="0"/>
              <a:t>NextPlansActivity</a:t>
            </a:r>
            <a:r>
              <a:rPr lang="ja-JP" altLang="en-US" dirty="0" smtClean="0"/>
              <a:t>で入力した内容が入力フォームに出力されるようになっている</a:t>
            </a:r>
            <a:endParaRPr lang="en-US" altLang="ja-JP" dirty="0"/>
          </a:p>
          <a:p>
            <a:endParaRPr lang="en-US" altLang="ja-JP" dirty="0"/>
          </a:p>
          <a:p>
            <a:r>
              <a:rPr lang="en-US" altLang="ja-JP" dirty="0" err="1" smtClean="0"/>
              <a:t>NextPlansActivity</a:t>
            </a:r>
            <a:r>
              <a:rPr lang="en-US" altLang="ja-JP" dirty="0" smtClean="0"/>
              <a:t> : </a:t>
            </a:r>
            <a:r>
              <a:rPr lang="ja-JP" altLang="en-US" dirty="0" smtClean="0"/>
              <a:t>来週の予定を書き込む．項目は上と同じ．</a:t>
            </a:r>
            <a:r>
              <a:rPr lang="en-US" altLang="ja-JP" dirty="0" smtClean="0"/>
              <a:t>Next</a:t>
            </a:r>
            <a:r>
              <a:rPr lang="ja-JP" altLang="en-US" dirty="0" smtClean="0"/>
              <a:t>ボタンを押したタイミングで内容がテキストファイルに保存される</a:t>
            </a:r>
            <a:endParaRPr lang="en-US" altLang="ja-JP" dirty="0" smtClean="0"/>
          </a:p>
          <a:p>
            <a:endParaRPr lang="en-US" altLang="ja-JP" dirty="0"/>
          </a:p>
          <a:p>
            <a:r>
              <a:rPr lang="en-US" altLang="ja-JP" dirty="0" err="1" smtClean="0"/>
              <a:t>SendMailActivity</a:t>
            </a:r>
            <a:r>
              <a:rPr lang="en-US" altLang="ja-JP" dirty="0" smtClean="0"/>
              <a:t> : Mail</a:t>
            </a:r>
            <a:r>
              <a:rPr lang="ja-JP" altLang="en-US" dirty="0" smtClean="0"/>
              <a:t>送信するかの確認画面</a:t>
            </a:r>
            <a:endParaRPr lang="en-US" altLang="ja-JP" dirty="0"/>
          </a:p>
          <a:p>
            <a:endParaRPr kumimoji="1" lang="ja-JP" altLang="en-US" dirty="0"/>
          </a:p>
        </p:txBody>
      </p:sp>
    </p:spTree>
    <p:extLst>
      <p:ext uri="{BB962C8B-B14F-4D97-AF65-F5344CB8AC3E}">
        <p14:creationId xmlns:p14="http://schemas.microsoft.com/office/powerpoint/2010/main" val="740474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画面構成</a:t>
            </a:r>
            <a:endParaRPr kumimoji="1" lang="ja-JP" altLang="en-US" dirty="0"/>
          </a:p>
        </p:txBody>
      </p:sp>
      <p:grpSp>
        <p:nvGrpSpPr>
          <p:cNvPr id="70" name="図形グループ 69"/>
          <p:cNvGrpSpPr/>
          <p:nvPr/>
        </p:nvGrpSpPr>
        <p:grpSpPr>
          <a:xfrm>
            <a:off x="2281748" y="1376363"/>
            <a:ext cx="9493411" cy="4962527"/>
            <a:chOff x="2281748" y="1376363"/>
            <a:chExt cx="9493411" cy="4962527"/>
          </a:xfrm>
        </p:grpSpPr>
        <p:grpSp>
          <p:nvGrpSpPr>
            <p:cNvPr id="65" name="図形グループ 64"/>
            <p:cNvGrpSpPr/>
            <p:nvPr/>
          </p:nvGrpSpPr>
          <p:grpSpPr>
            <a:xfrm>
              <a:off x="2281748" y="1376363"/>
              <a:ext cx="9493411" cy="4962527"/>
              <a:chOff x="367224" y="1104900"/>
              <a:chExt cx="9493411" cy="4962527"/>
            </a:xfrm>
          </p:grpSpPr>
          <p:sp>
            <p:nvSpPr>
              <p:cNvPr id="4" name="角丸四角形 3"/>
              <p:cNvSpPr/>
              <p:nvPr/>
            </p:nvSpPr>
            <p:spPr>
              <a:xfrm>
                <a:off x="4414837" y="1104900"/>
                <a:ext cx="2814638" cy="5857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err="1" smtClean="0"/>
                  <a:t>LoginActivity</a:t>
                </a:r>
                <a:endParaRPr kumimoji="1" lang="ja-JP" altLang="en-US" dirty="0"/>
              </a:p>
            </p:txBody>
          </p:sp>
          <p:sp>
            <p:nvSpPr>
              <p:cNvPr id="5" name="角丸四角形 4"/>
              <p:cNvSpPr/>
              <p:nvPr/>
            </p:nvSpPr>
            <p:spPr>
              <a:xfrm>
                <a:off x="4414837" y="2557463"/>
                <a:ext cx="2814638" cy="5857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err="1" smtClean="0"/>
                  <a:t>ReportActivity</a:t>
                </a:r>
                <a:endParaRPr kumimoji="1" lang="ja-JP" altLang="en-US" dirty="0"/>
              </a:p>
            </p:txBody>
          </p:sp>
          <p:sp>
            <p:nvSpPr>
              <p:cNvPr id="6" name="角丸四角形 5"/>
              <p:cNvSpPr/>
              <p:nvPr/>
            </p:nvSpPr>
            <p:spPr>
              <a:xfrm>
                <a:off x="4424362" y="4010026"/>
                <a:ext cx="2814638" cy="5857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err="1" smtClean="0"/>
                  <a:t>NextPlansActivity</a:t>
                </a:r>
                <a:endParaRPr kumimoji="1" lang="ja-JP" altLang="en-US" dirty="0"/>
              </a:p>
            </p:txBody>
          </p:sp>
          <p:sp>
            <p:nvSpPr>
              <p:cNvPr id="7" name="角丸四角形 6"/>
              <p:cNvSpPr/>
              <p:nvPr/>
            </p:nvSpPr>
            <p:spPr>
              <a:xfrm>
                <a:off x="4414837" y="5481639"/>
                <a:ext cx="2814638" cy="5857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err="1" smtClean="0"/>
                  <a:t>SendMailActivity</a:t>
                </a:r>
                <a:endParaRPr kumimoji="1" lang="ja-JP" altLang="en-US" dirty="0"/>
              </a:p>
            </p:txBody>
          </p:sp>
          <p:cxnSp>
            <p:nvCxnSpPr>
              <p:cNvPr id="9" name="カギ線コネクタ 8"/>
              <p:cNvCxnSpPr>
                <a:stCxn id="7" idx="3"/>
                <a:endCxn id="4" idx="3"/>
              </p:cNvCxnSpPr>
              <p:nvPr/>
            </p:nvCxnSpPr>
            <p:spPr>
              <a:xfrm flipV="1">
                <a:off x="7229475" y="1397794"/>
                <a:ext cx="12700" cy="4376739"/>
              </a:xfrm>
              <a:prstGeom prst="bentConnector3">
                <a:avLst>
                  <a:gd name="adj1" fmla="val 6975000"/>
                </a:avLst>
              </a:prstGeom>
              <a:ln>
                <a:tailEnd type="triangle"/>
              </a:ln>
            </p:spPr>
            <p:style>
              <a:lnRef idx="3">
                <a:schemeClr val="dk1"/>
              </a:lnRef>
              <a:fillRef idx="0">
                <a:schemeClr val="dk1"/>
              </a:fillRef>
              <a:effectRef idx="2">
                <a:schemeClr val="dk1"/>
              </a:effectRef>
              <a:fontRef idx="minor">
                <a:schemeClr val="tx1"/>
              </a:fontRef>
            </p:style>
          </p:cxnSp>
          <p:cxnSp>
            <p:nvCxnSpPr>
              <p:cNvPr id="12" name="直線矢印コネクタ 11"/>
              <p:cNvCxnSpPr/>
              <p:nvPr/>
            </p:nvCxnSpPr>
            <p:spPr>
              <a:xfrm>
                <a:off x="5815012" y="1690688"/>
                <a:ext cx="0" cy="8667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直線矢印コネクタ 12"/>
              <p:cNvCxnSpPr/>
              <p:nvPr/>
            </p:nvCxnSpPr>
            <p:spPr>
              <a:xfrm>
                <a:off x="5781674" y="3152775"/>
                <a:ext cx="0" cy="8667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直線矢印コネクタ 13"/>
              <p:cNvCxnSpPr/>
              <p:nvPr/>
            </p:nvCxnSpPr>
            <p:spPr>
              <a:xfrm>
                <a:off x="5481636" y="4614864"/>
                <a:ext cx="0" cy="8667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矢印コネクタ 16"/>
              <p:cNvCxnSpPr/>
              <p:nvPr/>
            </p:nvCxnSpPr>
            <p:spPr>
              <a:xfrm flipV="1">
                <a:off x="6096000" y="4614864"/>
                <a:ext cx="0" cy="8667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正方形/長方形 17"/>
              <p:cNvSpPr/>
              <p:nvPr/>
            </p:nvSpPr>
            <p:spPr>
              <a:xfrm>
                <a:off x="1414464" y="3044428"/>
                <a:ext cx="1745457" cy="98464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err="1" smtClean="0"/>
                  <a:t>plaskMail.txt</a:t>
                </a:r>
                <a:endParaRPr kumimoji="1" lang="ja-JP" altLang="en-US" dirty="0"/>
              </a:p>
            </p:txBody>
          </p:sp>
          <p:cxnSp>
            <p:nvCxnSpPr>
              <p:cNvPr id="20" name="カギ線コネクタ 19"/>
              <p:cNvCxnSpPr>
                <a:endCxn id="18" idx="2"/>
              </p:cNvCxnSpPr>
              <p:nvPr/>
            </p:nvCxnSpPr>
            <p:spPr>
              <a:xfrm rot="10800000">
                <a:off x="2287194" y="4029076"/>
                <a:ext cx="3194443" cy="1191816"/>
              </a:xfrm>
              <a:prstGeom prst="bentConnector2">
                <a:avLst/>
              </a:prstGeom>
              <a:ln>
                <a:solidFill>
                  <a:schemeClr val="accent2">
                    <a:lumMod val="75000"/>
                  </a:schemeClr>
                </a:solidFill>
                <a:prstDash val="dash"/>
                <a:tailEnd type="triangle"/>
              </a:ln>
            </p:spPr>
            <p:style>
              <a:lnRef idx="3">
                <a:schemeClr val="dk1"/>
              </a:lnRef>
              <a:fillRef idx="0">
                <a:schemeClr val="dk1"/>
              </a:fillRef>
              <a:effectRef idx="2">
                <a:schemeClr val="dk1"/>
              </a:effectRef>
              <a:fontRef idx="minor">
                <a:schemeClr val="tx1"/>
              </a:fontRef>
            </p:style>
          </p:cxnSp>
          <p:cxnSp>
            <p:nvCxnSpPr>
              <p:cNvPr id="24" name="カギ線コネクタ 23"/>
              <p:cNvCxnSpPr>
                <a:endCxn id="5" idx="1"/>
              </p:cNvCxnSpPr>
              <p:nvPr/>
            </p:nvCxnSpPr>
            <p:spPr>
              <a:xfrm flipV="1">
                <a:off x="3159921" y="2850357"/>
                <a:ext cx="1254916" cy="553641"/>
              </a:xfrm>
              <a:prstGeom prst="bentConnector3">
                <a:avLst>
                  <a:gd name="adj1" fmla="val 50000"/>
                </a:avLst>
              </a:prstGeom>
              <a:ln>
                <a:solidFill>
                  <a:schemeClr val="accent2">
                    <a:lumMod val="75000"/>
                  </a:schemeClr>
                </a:solidFill>
                <a:prstDash val="dash"/>
                <a:tailEnd type="triangle"/>
              </a:ln>
            </p:spPr>
            <p:style>
              <a:lnRef idx="3">
                <a:schemeClr val="dk1"/>
              </a:lnRef>
              <a:fillRef idx="0">
                <a:schemeClr val="dk1"/>
              </a:fillRef>
              <a:effectRef idx="2">
                <a:schemeClr val="dk1"/>
              </a:effectRef>
              <a:fontRef idx="minor">
                <a:schemeClr val="tx1"/>
              </a:fontRef>
            </p:style>
          </p:cxnSp>
          <p:sp>
            <p:nvSpPr>
              <p:cNvPr id="29" name="テキスト ボックス 28"/>
              <p:cNvSpPr txBox="1"/>
              <p:nvPr/>
            </p:nvSpPr>
            <p:spPr>
              <a:xfrm>
                <a:off x="8113041" y="4223923"/>
                <a:ext cx="1747594" cy="646331"/>
              </a:xfrm>
              <a:prstGeom prst="rect">
                <a:avLst/>
              </a:prstGeom>
              <a:noFill/>
            </p:spPr>
            <p:txBody>
              <a:bodyPr wrap="none" rtlCol="0">
                <a:spAutoFit/>
              </a:bodyPr>
              <a:lstStyle/>
              <a:p>
                <a:r>
                  <a:rPr kumimoji="1" lang="en-US" altLang="ja-JP" dirty="0" smtClean="0"/>
                  <a:t>[Yes] </a:t>
                </a:r>
                <a:r>
                  <a:rPr kumimoji="1" lang="ja-JP" altLang="en-US" dirty="0" smtClean="0"/>
                  <a:t>クリック</a:t>
                </a:r>
                <a:endParaRPr kumimoji="1" lang="en-US" altLang="ja-JP" dirty="0" smtClean="0"/>
              </a:p>
              <a:p>
                <a:r>
                  <a:rPr lang="ja-JP" altLang="en-US" dirty="0" smtClean="0"/>
                  <a:t>・週報送信</a:t>
                </a:r>
                <a:endParaRPr kumimoji="1" lang="ja-JP" altLang="en-US" dirty="0"/>
              </a:p>
            </p:txBody>
          </p:sp>
          <p:sp>
            <p:nvSpPr>
              <p:cNvPr id="31" name="テキスト ボックス 30"/>
              <p:cNvSpPr txBox="1"/>
              <p:nvPr/>
            </p:nvSpPr>
            <p:spPr>
              <a:xfrm>
                <a:off x="3681266" y="4687731"/>
                <a:ext cx="1782860" cy="369332"/>
              </a:xfrm>
              <a:prstGeom prst="rect">
                <a:avLst/>
              </a:prstGeom>
              <a:noFill/>
            </p:spPr>
            <p:txBody>
              <a:bodyPr wrap="none" rtlCol="0">
                <a:spAutoFit/>
              </a:bodyPr>
              <a:lstStyle/>
              <a:p>
                <a:r>
                  <a:rPr kumimoji="1" lang="en-US" altLang="ja-JP" dirty="0" smtClean="0"/>
                  <a:t>[Next]</a:t>
                </a:r>
                <a:r>
                  <a:rPr kumimoji="1" lang="ja-JP" altLang="en-US" dirty="0" smtClean="0"/>
                  <a:t>クリック</a:t>
                </a:r>
                <a:endParaRPr kumimoji="1" lang="ja-JP" altLang="en-US" dirty="0"/>
              </a:p>
            </p:txBody>
          </p:sp>
          <p:sp>
            <p:nvSpPr>
              <p:cNvPr id="33" name="テキスト ボックス 32"/>
              <p:cNvSpPr txBox="1"/>
              <p:nvPr/>
            </p:nvSpPr>
            <p:spPr>
              <a:xfrm>
                <a:off x="6047598" y="5048251"/>
                <a:ext cx="1656223" cy="369332"/>
              </a:xfrm>
              <a:prstGeom prst="rect">
                <a:avLst/>
              </a:prstGeom>
              <a:noFill/>
            </p:spPr>
            <p:txBody>
              <a:bodyPr wrap="none" rtlCol="0">
                <a:spAutoFit/>
              </a:bodyPr>
              <a:lstStyle/>
              <a:p>
                <a:r>
                  <a:rPr kumimoji="1" lang="en-US" altLang="ja-JP" smtClean="0"/>
                  <a:t>[No]</a:t>
                </a:r>
                <a:r>
                  <a:rPr kumimoji="1" lang="en-US" altLang="ja-JP" dirty="0" smtClean="0"/>
                  <a:t> </a:t>
                </a:r>
                <a:r>
                  <a:rPr kumimoji="1" lang="ja-JP" altLang="en-US" dirty="0" smtClean="0"/>
                  <a:t>クリック</a:t>
                </a:r>
                <a:endParaRPr kumimoji="1" lang="en-US" altLang="ja-JP" dirty="0" smtClean="0"/>
              </a:p>
            </p:txBody>
          </p:sp>
          <p:sp>
            <p:nvSpPr>
              <p:cNvPr id="34" name="テキスト ボックス 33"/>
              <p:cNvSpPr txBox="1"/>
              <p:nvPr/>
            </p:nvSpPr>
            <p:spPr>
              <a:xfrm>
                <a:off x="367224" y="4401920"/>
                <a:ext cx="1800493" cy="646331"/>
              </a:xfrm>
              <a:prstGeom prst="rect">
                <a:avLst/>
              </a:prstGeom>
              <a:noFill/>
            </p:spPr>
            <p:txBody>
              <a:bodyPr wrap="none" rtlCol="0">
                <a:spAutoFit/>
              </a:bodyPr>
              <a:lstStyle/>
              <a:p>
                <a:r>
                  <a:rPr kumimoji="1" lang="ja-JP" altLang="en-US" dirty="0" smtClean="0"/>
                  <a:t>・来週の予定の</a:t>
                </a:r>
                <a:endParaRPr kumimoji="1" lang="en-US" altLang="ja-JP" dirty="0" smtClean="0"/>
              </a:p>
              <a:p>
                <a:r>
                  <a:rPr lang="ja-JP" altLang="en-US" dirty="0"/>
                  <a:t>　</a:t>
                </a:r>
                <a:r>
                  <a:rPr kumimoji="1" lang="ja-JP" altLang="en-US" dirty="0" smtClean="0"/>
                  <a:t>書き込み</a:t>
                </a:r>
                <a:endParaRPr kumimoji="1" lang="ja-JP" altLang="en-US" dirty="0"/>
              </a:p>
            </p:txBody>
          </p:sp>
          <p:sp>
            <p:nvSpPr>
              <p:cNvPr id="35" name="テキスト ボックス 34"/>
              <p:cNvSpPr txBox="1"/>
              <p:nvPr/>
            </p:nvSpPr>
            <p:spPr>
              <a:xfrm>
                <a:off x="4079777" y="3197782"/>
                <a:ext cx="1782860" cy="369332"/>
              </a:xfrm>
              <a:prstGeom prst="rect">
                <a:avLst/>
              </a:prstGeom>
              <a:noFill/>
            </p:spPr>
            <p:txBody>
              <a:bodyPr wrap="none" rtlCol="0">
                <a:spAutoFit/>
              </a:bodyPr>
              <a:lstStyle/>
              <a:p>
                <a:r>
                  <a:rPr kumimoji="1" lang="en-US" altLang="ja-JP" dirty="0" smtClean="0"/>
                  <a:t>[Next]</a:t>
                </a:r>
                <a:r>
                  <a:rPr kumimoji="1" lang="ja-JP" altLang="en-US" dirty="0" smtClean="0"/>
                  <a:t>クリック</a:t>
                </a:r>
                <a:endParaRPr kumimoji="1" lang="ja-JP" altLang="en-US" dirty="0"/>
              </a:p>
            </p:txBody>
          </p:sp>
          <p:cxnSp>
            <p:nvCxnSpPr>
              <p:cNvPr id="37" name="カギ線コネクタ 36"/>
              <p:cNvCxnSpPr>
                <a:endCxn id="4" idx="1"/>
              </p:cNvCxnSpPr>
              <p:nvPr/>
            </p:nvCxnSpPr>
            <p:spPr>
              <a:xfrm rot="10800000">
                <a:off x="4414837" y="1397795"/>
                <a:ext cx="1423988" cy="697707"/>
              </a:xfrm>
              <a:prstGeom prst="bentConnector3">
                <a:avLst>
                  <a:gd name="adj1" fmla="val 207358"/>
                </a:avLst>
              </a:prstGeom>
              <a:ln>
                <a:tailEnd type="triangle"/>
              </a:ln>
            </p:spPr>
            <p:style>
              <a:lnRef idx="3">
                <a:schemeClr val="dk1"/>
              </a:lnRef>
              <a:fillRef idx="0">
                <a:schemeClr val="dk1"/>
              </a:fillRef>
              <a:effectRef idx="2">
                <a:schemeClr val="dk1"/>
              </a:effectRef>
              <a:fontRef idx="minor">
                <a:schemeClr val="tx1"/>
              </a:fontRef>
            </p:style>
          </p:cxnSp>
          <p:sp>
            <p:nvSpPr>
              <p:cNvPr id="40" name="テキスト ボックス 39"/>
              <p:cNvSpPr txBox="1"/>
              <p:nvPr/>
            </p:nvSpPr>
            <p:spPr>
              <a:xfrm>
                <a:off x="631741" y="2143304"/>
                <a:ext cx="2079792" cy="646331"/>
              </a:xfrm>
              <a:prstGeom prst="rect">
                <a:avLst/>
              </a:prstGeom>
              <a:noFill/>
            </p:spPr>
            <p:txBody>
              <a:bodyPr wrap="square" rtlCol="0">
                <a:spAutoFit/>
              </a:bodyPr>
              <a:lstStyle/>
              <a:p>
                <a:r>
                  <a:rPr kumimoji="1" lang="en-US" altLang="ja-JP" dirty="0" smtClean="0"/>
                  <a:t>[(</a:t>
                </a:r>
                <a:r>
                  <a:rPr kumimoji="1" lang="ja-JP" altLang="en-US" dirty="0" smtClean="0"/>
                  <a:t>・</a:t>
                </a:r>
                <a:r>
                  <a:rPr lang="en-US" altLang="ja-JP" dirty="0"/>
                  <a:t>A</a:t>
                </a:r>
                <a:r>
                  <a:rPr kumimoji="1" lang="ja-JP" altLang="en-US" dirty="0" smtClean="0"/>
                  <a:t>・</a:t>
                </a:r>
                <a:r>
                  <a:rPr kumimoji="1" lang="en-US" altLang="ja-JP" dirty="0" smtClean="0"/>
                  <a:t>)]</a:t>
                </a:r>
                <a:r>
                  <a:rPr kumimoji="1" lang="ja-JP" altLang="en-US" dirty="0" smtClean="0"/>
                  <a:t>クリック</a:t>
                </a:r>
                <a:endParaRPr kumimoji="1" lang="en-US" altLang="ja-JP" dirty="0" smtClean="0"/>
              </a:p>
              <a:p>
                <a:r>
                  <a:rPr kumimoji="1" lang="ja-JP" altLang="en-US" dirty="0" smtClean="0"/>
                  <a:t>・読み込み</a:t>
                </a:r>
                <a:endParaRPr kumimoji="1" lang="ja-JP" altLang="en-US" dirty="0"/>
              </a:p>
            </p:txBody>
          </p:sp>
          <p:sp>
            <p:nvSpPr>
              <p:cNvPr id="41" name="角丸四角形吹き出し 40"/>
              <p:cNvSpPr/>
              <p:nvPr/>
            </p:nvSpPr>
            <p:spPr>
              <a:xfrm>
                <a:off x="514350" y="2063532"/>
                <a:ext cx="2314575" cy="786825"/>
              </a:xfrm>
              <a:prstGeom prst="wedgeRoundRectCallout">
                <a:avLst>
                  <a:gd name="adj1" fmla="val 90051"/>
                  <a:gd name="adj2" fmla="val 61411"/>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2" name="テキスト ボックス 41"/>
              <p:cNvSpPr txBox="1"/>
              <p:nvPr/>
            </p:nvSpPr>
            <p:spPr>
              <a:xfrm>
                <a:off x="5780831" y="1735695"/>
                <a:ext cx="1782860" cy="369332"/>
              </a:xfrm>
              <a:prstGeom prst="rect">
                <a:avLst/>
              </a:prstGeom>
              <a:noFill/>
            </p:spPr>
            <p:txBody>
              <a:bodyPr wrap="none" rtlCol="0">
                <a:spAutoFit/>
              </a:bodyPr>
              <a:lstStyle/>
              <a:p>
                <a:r>
                  <a:rPr kumimoji="1" lang="en-US" altLang="ja-JP" dirty="0" smtClean="0"/>
                  <a:t>[Next]</a:t>
                </a:r>
                <a:r>
                  <a:rPr kumimoji="1" lang="ja-JP" altLang="en-US" dirty="0" smtClean="0"/>
                  <a:t>クリック</a:t>
                </a:r>
                <a:endParaRPr kumimoji="1" lang="ja-JP" altLang="en-US" dirty="0"/>
              </a:p>
            </p:txBody>
          </p:sp>
        </p:grpSp>
        <p:sp>
          <p:nvSpPr>
            <p:cNvPr id="66" name="テキスト ボックス 65"/>
            <p:cNvSpPr txBox="1"/>
            <p:nvPr/>
          </p:nvSpPr>
          <p:spPr>
            <a:xfrm>
              <a:off x="5399882" y="2026207"/>
              <a:ext cx="1762021" cy="369332"/>
            </a:xfrm>
            <a:prstGeom prst="rect">
              <a:avLst/>
            </a:prstGeom>
            <a:noFill/>
          </p:spPr>
          <p:txBody>
            <a:bodyPr wrap="none" rtlCol="0">
              <a:spAutoFit/>
            </a:bodyPr>
            <a:lstStyle/>
            <a:p>
              <a:r>
                <a:rPr kumimoji="1" lang="en-US" altLang="ja-JP" dirty="0" smtClean="0"/>
                <a:t>SMTP</a:t>
              </a:r>
              <a:r>
                <a:rPr kumimoji="1" lang="ja-JP" altLang="en-US" dirty="0" smtClean="0"/>
                <a:t>接続不可</a:t>
              </a:r>
              <a:endParaRPr kumimoji="1" lang="ja-JP" altLang="en-US" dirty="0"/>
            </a:p>
          </p:txBody>
        </p:sp>
        <p:sp>
          <p:nvSpPr>
            <p:cNvPr id="67" name="テキスト ボックス 66"/>
            <p:cNvSpPr txBox="1"/>
            <p:nvPr/>
          </p:nvSpPr>
          <p:spPr>
            <a:xfrm>
              <a:off x="7729536" y="2520196"/>
              <a:ext cx="1531188" cy="369332"/>
            </a:xfrm>
            <a:prstGeom prst="rect">
              <a:avLst/>
            </a:prstGeom>
            <a:noFill/>
          </p:spPr>
          <p:txBody>
            <a:bodyPr wrap="none" rtlCol="0">
              <a:spAutoFit/>
            </a:bodyPr>
            <a:lstStyle/>
            <a:p>
              <a:r>
                <a:rPr kumimoji="1" lang="en-US" altLang="ja-JP" dirty="0" smtClean="0"/>
                <a:t>SMTP</a:t>
              </a:r>
              <a:r>
                <a:rPr kumimoji="1" lang="ja-JP" altLang="en-US" dirty="0" smtClean="0"/>
                <a:t>接続</a:t>
              </a:r>
              <a:r>
                <a:rPr lang="ja-JP" altLang="en-US" dirty="0" smtClean="0"/>
                <a:t>可</a:t>
              </a:r>
              <a:endParaRPr kumimoji="1" lang="ja-JP" altLang="en-US" dirty="0"/>
            </a:p>
          </p:txBody>
        </p:sp>
      </p:grpSp>
    </p:spTree>
    <p:extLst>
      <p:ext uri="{BB962C8B-B14F-4D97-AF65-F5344CB8AC3E}">
        <p14:creationId xmlns:p14="http://schemas.microsoft.com/office/powerpoint/2010/main" val="310776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学内から週報の形式に沿ったメールを送信することができる</a:t>
            </a:r>
            <a:r>
              <a:rPr kumimoji="1" lang="en-US" altLang="ja-JP" dirty="0" smtClean="0"/>
              <a:t>Android</a:t>
            </a:r>
            <a:r>
              <a:rPr lang="ja-JP" altLang="en-US" dirty="0" smtClean="0"/>
              <a:t>アプリを開発することができた</a:t>
            </a:r>
            <a:endParaRPr kumimoji="1" lang="en-US" altLang="ja-JP" dirty="0" smtClean="0"/>
          </a:p>
          <a:p>
            <a:endParaRPr kumimoji="1" lang="en-US" altLang="ja-JP" dirty="0" smtClean="0"/>
          </a:p>
          <a:p>
            <a:r>
              <a:rPr lang="ja-JP" altLang="en-US" dirty="0" smtClean="0"/>
              <a:t>予定していた前回入力した「来週の予定」の内容を「今週の成果報告」の入力フォームに追加する機能は実装できた</a:t>
            </a:r>
            <a:endParaRPr lang="en-US" altLang="ja-JP" dirty="0"/>
          </a:p>
          <a:p>
            <a:endParaRPr kumimoji="1" lang="en-US" altLang="ja-JP" dirty="0" smtClean="0"/>
          </a:p>
          <a:p>
            <a:r>
              <a:rPr kumimoji="1" lang="ja-JP" altLang="en-US" dirty="0" smtClean="0"/>
              <a:t>学内でしか使えないのでアプリとしては不十分</a:t>
            </a:r>
            <a:endParaRPr kumimoji="1" lang="en-US" altLang="ja-JP" dirty="0" smtClean="0"/>
          </a:p>
          <a:p>
            <a:endParaRPr lang="en-US" altLang="ja-JP" dirty="0"/>
          </a:p>
          <a:p>
            <a:endParaRPr kumimoji="1" lang="ja-JP" altLang="en-US" dirty="0"/>
          </a:p>
        </p:txBody>
      </p:sp>
    </p:spTree>
    <p:extLst>
      <p:ext uri="{BB962C8B-B14F-4D97-AF65-F5344CB8AC3E}">
        <p14:creationId xmlns:p14="http://schemas.microsoft.com/office/powerpoint/2010/main" val="180752328"/>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TotalTime>
  <Words>276</Words>
  <Application>Microsoft Macintosh PowerPoint</Application>
  <PresentationFormat>ワイド画面</PresentationFormat>
  <Paragraphs>46</Paragraphs>
  <Slides>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Yu Gothic</vt:lpstr>
      <vt:lpstr>Yu Gothic Light</vt:lpstr>
      <vt:lpstr>Arial</vt:lpstr>
      <vt:lpstr>ホワイト</vt:lpstr>
      <vt:lpstr>ソフトウェアワークショップ最終報告 週報送信のためのAndroidアプリ開発 </vt:lpstr>
      <vt:lpstr>概要</vt:lpstr>
      <vt:lpstr>当初の目標</vt:lpstr>
      <vt:lpstr>完成したもの</vt:lpstr>
      <vt:lpstr>Activity(画面)</vt:lpstr>
      <vt:lpstr>画面構成</vt:lpstr>
      <vt:lpstr>まとめ</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ソフトウェアワークショップ最終報告 </dc:title>
  <dc:creator>Microsoft Office ユーザー</dc:creator>
  <cp:lastModifiedBy>Microsoft Office ユーザー</cp:lastModifiedBy>
  <cp:revision>16</cp:revision>
  <dcterms:created xsi:type="dcterms:W3CDTF">2016-09-28T00:37:20Z</dcterms:created>
  <dcterms:modified xsi:type="dcterms:W3CDTF">2016-09-28T06:26:02Z</dcterms:modified>
</cp:coreProperties>
</file>