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44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8" r:id="rId7"/>
    <p:sldId id="269" r:id="rId8"/>
    <p:sldId id="266" r:id="rId9"/>
    <p:sldId id="267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2FF8E"/>
    <a:srgbClr val="FBFFC4"/>
    <a:srgbClr val="FFFC88"/>
    <a:srgbClr val="B9FFA3"/>
    <a:srgbClr val="8BFF4C"/>
    <a:srgbClr val="00C900"/>
    <a:srgbClr val="FFBAD6"/>
    <a:srgbClr val="FF6E7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84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67F3E-90F1-0B41-A55D-3C33A6474087}" type="datetimeFigureOut">
              <a:rPr lang="ja-JP" altLang="en-US" smtClean="0"/>
              <a:pPr/>
              <a:t>10.10.28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3C84C-BC00-E44F-85B0-161E93BE653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学生の金銭援助を行うと共に学内の学力向上を図る。</a:t>
            </a:r>
            <a:r>
              <a:rPr lang="ja-JP" dirty="0" smtClean="0"/>
              <a:t> 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3C84C-BC00-E44F-85B0-161E93BE6533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検索システム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大学名、学科名、書籍を検索するシステム</a:t>
            </a: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ユーザ登録機能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メールアドレス、ユーザ名、パスワードをユーザが設定する。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登録情報はデータベースに格納される。</a:t>
            </a: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在庫確認システム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在庫の情報をデータベースから参照するシステム</a:t>
            </a: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購入予約システム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在庫の本を購入の予約をするシステム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取りに行く日にちの設定を行う。</a:t>
            </a: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自動予約確認メール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予約した内容を自動でユーザの登録したアドレスに送信する。</a:t>
            </a:r>
          </a:p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3C84C-BC00-E44F-85B0-161E93BE6533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7FF1-B7F1-434E-866F-B2895D343C5E}" type="datetimeFigureOut">
              <a:rPr lang="ja-JP" altLang="en-US" smtClean="0"/>
              <a:pPr/>
              <a:t>10.10.28</a:t>
            </a:fld>
            <a:endParaRPr lang="ja-JP" altLang="en-US"/>
          </a:p>
        </p:txBody>
      </p:sp>
      <p:sp>
        <p:nvSpPr>
          <p:cNvPr id="20" name="フッター プレースホル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7FF1-B7F1-434E-866F-B2895D343C5E}" type="datetimeFigureOut">
              <a:rPr lang="ja-JP" altLang="en-US" smtClean="0"/>
              <a:pPr/>
              <a:t>10.10.28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7FF1-B7F1-434E-866F-B2895D343C5E}" type="datetimeFigureOut">
              <a:rPr lang="ja-JP" altLang="en-US" smtClean="0"/>
              <a:pPr/>
              <a:t>10.10.28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7FF1-B7F1-434E-866F-B2895D343C5E}" type="datetimeFigureOut">
              <a:rPr lang="ja-JP" altLang="en-US" smtClean="0"/>
              <a:pPr/>
              <a:t>10.10.28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DBD8-A67D-41E5-86AA-61E77FDD4AFC}" type="datetimeFigureOut">
              <a:rPr kumimoji="1" lang="en-US" altLang="ja-JP" smtClean="0"/>
              <a:pPr/>
              <a:t>10.10.28</a:t>
            </a:fld>
            <a:endParaRPr kumimoji="1"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7FF1-B7F1-434E-866F-B2895D343C5E}" type="datetimeFigureOut">
              <a:rPr lang="ja-JP" altLang="en-US" smtClean="0"/>
              <a:pPr/>
              <a:t>10.10.28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7FF1-B7F1-434E-866F-B2895D343C5E}" type="datetimeFigureOut">
              <a:rPr lang="ja-JP" altLang="en-US" smtClean="0"/>
              <a:pPr/>
              <a:t>10.10.28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7FF1-B7F1-434E-866F-B2895D343C5E}" type="datetimeFigureOut">
              <a:rPr lang="ja-JP" altLang="en-US" smtClean="0"/>
              <a:pPr/>
              <a:t>10.10.28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7FF1-B7F1-434E-866F-B2895D343C5E}" type="datetimeFigureOut">
              <a:rPr lang="ja-JP" altLang="en-US" smtClean="0"/>
              <a:pPr/>
              <a:t>10.10.28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7FF1-B7F1-434E-866F-B2895D343C5E}" type="datetimeFigureOut">
              <a:rPr lang="ja-JP" altLang="en-US" smtClean="0"/>
              <a:pPr/>
              <a:t>10.10.28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7FF1-B7F1-434E-866F-B2895D343C5E}" type="datetimeFigureOut">
              <a:rPr lang="ja-JP" altLang="en-US" smtClean="0"/>
              <a:pPr/>
              <a:t>10.10.28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テキスト プレースホル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C3DF7FF1-B7F1-434E-866F-B2895D343C5E}" type="datetimeFigureOut">
              <a:rPr lang="ja-JP" altLang="en-US" smtClean="0"/>
              <a:pPr/>
              <a:t>10.10.28</a:t>
            </a:fld>
            <a:endParaRPr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A9D18136-4ABA-A245-94A5-2D68D1E4408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8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中古本販売システム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3319288"/>
            <a:ext cx="7406640" cy="293844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1120216　</a:t>
            </a:r>
            <a:r>
              <a:rPr lang="ja-JP" altLang="en-US" dirty="0" smtClean="0"/>
              <a:t>井上</a:t>
            </a:r>
            <a:r>
              <a:rPr lang="en-US" altLang="ja-JP" dirty="0" smtClean="0"/>
              <a:t> </a:t>
            </a:r>
            <a:r>
              <a:rPr lang="ja-JP" altLang="en-US" dirty="0" smtClean="0"/>
              <a:t>裕喜</a:t>
            </a:r>
            <a:endParaRPr lang="en-US" altLang="ja-JP" dirty="0" smtClean="0"/>
          </a:p>
          <a:p>
            <a:r>
              <a:rPr lang="en-US" altLang="ja-JP" dirty="0" smtClean="0"/>
              <a:t>1120218　</a:t>
            </a:r>
            <a:r>
              <a:rPr lang="ja-JP" altLang="en-US" dirty="0" smtClean="0"/>
              <a:t>今村</a:t>
            </a:r>
            <a:r>
              <a:rPr lang="en-US" altLang="ja-JP" dirty="0" smtClean="0"/>
              <a:t> </a:t>
            </a:r>
            <a:r>
              <a:rPr lang="ja-JP" altLang="en-US" dirty="0" smtClean="0"/>
              <a:t>和貴</a:t>
            </a:r>
            <a:endParaRPr lang="en-US" altLang="ja-JP" dirty="0" smtClean="0"/>
          </a:p>
          <a:p>
            <a:r>
              <a:rPr lang="en-US" altLang="ja-JP" dirty="0" smtClean="0"/>
              <a:t>1120222　</a:t>
            </a:r>
            <a:r>
              <a:rPr lang="ja-JP" altLang="en-US" dirty="0" smtClean="0"/>
              <a:t>宇都宮</a:t>
            </a:r>
            <a:r>
              <a:rPr lang="en-US" altLang="ja-JP" dirty="0" smtClean="0"/>
              <a:t> </a:t>
            </a:r>
            <a:r>
              <a:rPr lang="ja-JP" altLang="en-US" dirty="0" smtClean="0"/>
              <a:t>隼人</a:t>
            </a:r>
            <a:endParaRPr lang="en-US" altLang="ja-JP" dirty="0" smtClean="0"/>
          </a:p>
          <a:p>
            <a:r>
              <a:rPr lang="en-US" altLang="ja-JP" dirty="0" smtClean="0"/>
              <a:t>1120246　</a:t>
            </a:r>
            <a:r>
              <a:rPr lang="ja-JP" altLang="en-US" dirty="0" smtClean="0"/>
              <a:t>竹見</a:t>
            </a:r>
            <a:r>
              <a:rPr lang="en-US" altLang="ja-JP" dirty="0" smtClean="0"/>
              <a:t> </a:t>
            </a:r>
            <a:r>
              <a:rPr lang="ja-JP" altLang="en-US" dirty="0" smtClean="0"/>
              <a:t>虎次郎</a:t>
            </a:r>
            <a:endParaRPr lang="en-US" altLang="ja-JP" dirty="0" smtClean="0"/>
          </a:p>
          <a:p>
            <a:r>
              <a:rPr lang="en-US" altLang="ja-JP" dirty="0" smtClean="0"/>
              <a:t>1120256　</a:t>
            </a:r>
            <a:r>
              <a:rPr lang="ja-JP" altLang="en-US" dirty="0" smtClean="0"/>
              <a:t>橋村</a:t>
            </a:r>
            <a:r>
              <a:rPr lang="en-US" altLang="ja-JP" dirty="0" smtClean="0"/>
              <a:t> </a:t>
            </a:r>
            <a:r>
              <a:rPr lang="ja-JP" altLang="en-US" dirty="0" smtClean="0"/>
              <a:t>仁記</a:t>
            </a:r>
            <a:endParaRPr lang="en-US" altLang="ja-JP" dirty="0" smtClean="0"/>
          </a:p>
          <a:p>
            <a:r>
              <a:rPr lang="en-US" altLang="ja-JP" dirty="0" smtClean="0"/>
              <a:t>1120283　</a:t>
            </a:r>
            <a:r>
              <a:rPr lang="ja-JP" altLang="en-US" dirty="0" smtClean="0"/>
              <a:t>渡邊</a:t>
            </a:r>
            <a:r>
              <a:rPr lang="en-US" altLang="ja-JP" dirty="0" smtClean="0"/>
              <a:t> </a:t>
            </a:r>
            <a:r>
              <a:rPr lang="ja-JP" altLang="en-US" dirty="0" smtClean="0"/>
              <a:t>祥太</a:t>
            </a:r>
            <a:endParaRPr lang="en-US" altLang="ja-JP" dirty="0" smtClean="0"/>
          </a:p>
          <a:p>
            <a:pPr marL="541782" indent="-514350">
              <a:buAutoNum type="arabicPlain" startAt="1120"/>
            </a:pPr>
            <a:endParaRPr lang="en-US" altLang="ja-JP" dirty="0" smtClean="0"/>
          </a:p>
          <a:p>
            <a:pPr marL="541782" indent="-514350">
              <a:buAutoNum type="arabicPlain" startAt="11202"/>
            </a:pP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32560" y="2044005"/>
            <a:ext cx="34641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ja-JP" sz="7200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SMILife</a:t>
            </a:r>
            <a:endParaRPr lang="en-US" altLang="ja-JP" sz="72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6483190" y="1246644"/>
            <a:ext cx="2018916" cy="5277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3592541" y="1246644"/>
            <a:ext cx="2018916" cy="5277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r>
              <a:rPr lang="en-US" altLang="ja-JP" dirty="0" smtClean="0"/>
              <a:t>(2)</a:t>
            </a:r>
            <a:endParaRPr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597025" y="1246644"/>
            <a:ext cx="2018916" cy="5277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7213" y="1246644"/>
            <a:ext cx="14157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rgbClr val="FFFFFF"/>
                </a:solidFill>
              </a:rPr>
              <a:t>教科書</a:t>
            </a:r>
            <a:endParaRPr kumimoji="1" lang="en-US" altLang="ja-JP" sz="3200" dirty="0" smtClean="0">
              <a:solidFill>
                <a:srgbClr val="FFFFFF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46122" y="1246644"/>
            <a:ext cx="14157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rgbClr val="FFFFFF"/>
                </a:solidFill>
              </a:rPr>
              <a:t>講義中</a:t>
            </a:r>
            <a:endParaRPr kumimoji="1" lang="en-US" altLang="ja-JP" sz="3200" dirty="0" smtClean="0">
              <a:solidFill>
                <a:srgbClr val="FFFFFF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963023" y="1246644"/>
            <a:ext cx="1005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rgbClr val="FFFFFF"/>
                </a:solidFill>
              </a:rPr>
              <a:t>結果</a:t>
            </a:r>
            <a:endParaRPr kumimoji="1" lang="en-US" altLang="ja-JP" sz="3200" dirty="0" smtClean="0">
              <a:solidFill>
                <a:srgbClr val="FFFFFF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2615941" y="2898715"/>
            <a:ext cx="976601" cy="18592"/>
          </a:xfrm>
          <a:prstGeom prst="straightConnector1">
            <a:avLst/>
          </a:prstGeom>
          <a:ln w="127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2615941" y="5376705"/>
            <a:ext cx="976601" cy="18592"/>
          </a:xfrm>
          <a:prstGeom prst="straightConnector1">
            <a:avLst/>
          </a:prstGeom>
          <a:ln w="127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611456" y="2870827"/>
            <a:ext cx="976601" cy="18592"/>
          </a:xfrm>
          <a:prstGeom prst="straightConnector1">
            <a:avLst/>
          </a:prstGeom>
          <a:ln w="127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5611457" y="5358113"/>
            <a:ext cx="976601" cy="18592"/>
          </a:xfrm>
          <a:prstGeom prst="straightConnector1">
            <a:avLst/>
          </a:prstGeom>
          <a:ln w="127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図形グループ 42"/>
          <p:cNvGrpSpPr/>
          <p:nvPr/>
        </p:nvGrpSpPr>
        <p:grpSpPr>
          <a:xfrm>
            <a:off x="3592540" y="1840716"/>
            <a:ext cx="2018915" cy="2153181"/>
            <a:chOff x="3592540" y="1840716"/>
            <a:chExt cx="2018915" cy="2153181"/>
          </a:xfrm>
        </p:grpSpPr>
        <p:sp>
          <p:nvSpPr>
            <p:cNvPr id="26" name="角丸四角形 25"/>
            <p:cNvSpPr/>
            <p:nvPr/>
          </p:nvSpPr>
          <p:spPr>
            <a:xfrm>
              <a:off x="3592540" y="1840716"/>
              <a:ext cx="2018915" cy="2153181"/>
            </a:xfrm>
            <a:prstGeom prst="roundRect">
              <a:avLst/>
            </a:prstGeom>
            <a:gradFill flip="none" rotWithShape="1">
              <a:gsLst>
                <a:gs pos="4000">
                  <a:srgbClr val="8BFF4C"/>
                </a:gs>
                <a:gs pos="100000">
                  <a:srgbClr val="8BFF4C"/>
                </a:gs>
                <a:gs pos="42000">
                  <a:srgbClr val="B9FFA3"/>
                </a:gs>
                <a:gs pos="62000">
                  <a:srgbClr val="B9FFA3"/>
                </a:gs>
              </a:gsLst>
              <a:lin ang="864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雲形吹き出し 31"/>
            <p:cNvSpPr/>
            <p:nvPr/>
          </p:nvSpPr>
          <p:spPr>
            <a:xfrm>
              <a:off x="4490397" y="1840717"/>
              <a:ext cx="1121057" cy="1030110"/>
            </a:xfrm>
            <a:prstGeom prst="cloudCallout">
              <a:avLst>
                <a:gd name="adj1" fmla="val -44475"/>
                <a:gd name="adj2" fmla="val 6408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4193" y="2085701"/>
              <a:ext cx="640605" cy="640605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122" y="2917307"/>
              <a:ext cx="1004993" cy="1004993"/>
            </a:xfrm>
            <a:prstGeom prst="rect">
              <a:avLst/>
            </a:prstGeom>
          </p:spPr>
        </p:pic>
      </p:grpSp>
      <p:grpSp>
        <p:nvGrpSpPr>
          <p:cNvPr id="48" name="図形グループ 47"/>
          <p:cNvGrpSpPr/>
          <p:nvPr/>
        </p:nvGrpSpPr>
        <p:grpSpPr>
          <a:xfrm>
            <a:off x="3592539" y="4371313"/>
            <a:ext cx="2018916" cy="2153181"/>
            <a:chOff x="3592539" y="4371313"/>
            <a:chExt cx="2018916" cy="2153181"/>
          </a:xfrm>
        </p:grpSpPr>
        <p:sp>
          <p:nvSpPr>
            <p:cNvPr id="28" name="角丸四角形 27"/>
            <p:cNvSpPr/>
            <p:nvPr/>
          </p:nvSpPr>
          <p:spPr>
            <a:xfrm>
              <a:off x="3592539" y="4371313"/>
              <a:ext cx="2018916" cy="2153181"/>
            </a:xfrm>
            <a:prstGeom prst="round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00"/>
                </a:gs>
                <a:gs pos="42000">
                  <a:srgbClr val="F2FF8E"/>
                </a:gs>
                <a:gs pos="55000">
                  <a:srgbClr val="F2FF8E"/>
                </a:gs>
              </a:gsLst>
              <a:lin ang="768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雲形吹き出し 32"/>
            <p:cNvSpPr/>
            <p:nvPr/>
          </p:nvSpPr>
          <p:spPr>
            <a:xfrm>
              <a:off x="4490397" y="4371313"/>
              <a:ext cx="1121057" cy="1030110"/>
            </a:xfrm>
            <a:prstGeom prst="cloudCallout">
              <a:avLst>
                <a:gd name="adj1" fmla="val -44475"/>
                <a:gd name="adj2" fmla="val 6408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8846" y="4642161"/>
              <a:ext cx="715952" cy="715952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122" y="5401423"/>
              <a:ext cx="1004993" cy="1004993"/>
            </a:xfrm>
            <a:prstGeom prst="rect">
              <a:avLst/>
            </a:prstGeom>
          </p:spPr>
        </p:pic>
      </p:grpSp>
      <p:grpSp>
        <p:nvGrpSpPr>
          <p:cNvPr id="53" name="図形グループ 52"/>
          <p:cNvGrpSpPr/>
          <p:nvPr/>
        </p:nvGrpSpPr>
        <p:grpSpPr>
          <a:xfrm>
            <a:off x="597026" y="1840716"/>
            <a:ext cx="2018915" cy="2153181"/>
            <a:chOff x="597026" y="1840716"/>
            <a:chExt cx="2018915" cy="2153181"/>
          </a:xfrm>
        </p:grpSpPr>
        <p:sp>
          <p:nvSpPr>
            <p:cNvPr id="27" name="角丸四角形 26"/>
            <p:cNvSpPr/>
            <p:nvPr/>
          </p:nvSpPr>
          <p:spPr>
            <a:xfrm>
              <a:off x="597026" y="1840716"/>
              <a:ext cx="2018915" cy="2153181"/>
            </a:xfrm>
            <a:prstGeom prst="roundRect">
              <a:avLst/>
            </a:prstGeom>
            <a:gradFill flip="none" rotWithShape="1">
              <a:gsLst>
                <a:gs pos="4000">
                  <a:srgbClr val="8BFF4C"/>
                </a:gs>
                <a:gs pos="100000">
                  <a:srgbClr val="8BFF4C"/>
                </a:gs>
                <a:gs pos="42000">
                  <a:srgbClr val="B9FFA3"/>
                </a:gs>
                <a:gs pos="62000">
                  <a:srgbClr val="B9FFA3"/>
                </a:gs>
              </a:gsLst>
              <a:lin ang="864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6427" y="2803142"/>
              <a:ext cx="786557" cy="1119158"/>
            </a:xfrm>
            <a:prstGeom prst="rect">
              <a:avLst/>
            </a:prstGeom>
          </p:spPr>
        </p:pic>
        <p:sp>
          <p:nvSpPr>
            <p:cNvPr id="40" name="正方形/長方形 39"/>
            <p:cNvSpPr/>
            <p:nvPr/>
          </p:nvSpPr>
          <p:spPr>
            <a:xfrm>
              <a:off x="743325" y="1879812"/>
              <a:ext cx="156966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ja-JP" altLang="en-US" sz="5400" b="1" cap="none" spc="0" dirty="0" smtClean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あり</a:t>
              </a:r>
              <a:endParaRPr lang="ja-JP" altLang="en-US" sz="5400" b="1" cap="none" spc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44" name="ドーナツ 43"/>
            <p:cNvSpPr/>
            <p:nvPr/>
          </p:nvSpPr>
          <p:spPr>
            <a:xfrm>
              <a:off x="1526428" y="2870827"/>
              <a:ext cx="914400" cy="914400"/>
            </a:xfrm>
            <a:prstGeom prst="donut">
              <a:avLst>
                <a:gd name="adj" fmla="val 12922"/>
              </a:avLst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図形グループ 53"/>
          <p:cNvGrpSpPr/>
          <p:nvPr/>
        </p:nvGrpSpPr>
        <p:grpSpPr>
          <a:xfrm>
            <a:off x="597025" y="4371313"/>
            <a:ext cx="2018916" cy="2153181"/>
            <a:chOff x="597025" y="4371313"/>
            <a:chExt cx="2018916" cy="2153181"/>
          </a:xfrm>
        </p:grpSpPr>
        <p:sp>
          <p:nvSpPr>
            <p:cNvPr id="23" name="角丸四角形 22"/>
            <p:cNvSpPr/>
            <p:nvPr/>
          </p:nvSpPr>
          <p:spPr>
            <a:xfrm>
              <a:off x="597025" y="4371313"/>
              <a:ext cx="2018916" cy="2153181"/>
            </a:xfrm>
            <a:prstGeom prst="round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00"/>
                </a:gs>
                <a:gs pos="42000">
                  <a:srgbClr val="F2FF8E"/>
                </a:gs>
                <a:gs pos="55000">
                  <a:srgbClr val="F2FF8E"/>
                </a:gs>
              </a:gsLst>
              <a:lin ang="768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43325" y="4434783"/>
              <a:ext cx="156966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ja-JP" altLang="en-US" sz="5400" b="1" dirty="0" smtClean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なし</a:t>
              </a:r>
              <a:endParaRPr lang="ja-JP" altLang="en-US" sz="5400" b="1" cap="none" spc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6428" y="5287258"/>
              <a:ext cx="786557" cy="1119158"/>
            </a:xfrm>
            <a:prstGeom prst="rect">
              <a:avLst/>
            </a:prstGeom>
          </p:spPr>
        </p:pic>
        <p:sp>
          <p:nvSpPr>
            <p:cNvPr id="45" name="十字形 44"/>
            <p:cNvSpPr/>
            <p:nvPr/>
          </p:nvSpPr>
          <p:spPr>
            <a:xfrm rot="2592439">
              <a:off x="1445511" y="5352943"/>
              <a:ext cx="969286" cy="971430"/>
            </a:xfrm>
            <a:prstGeom prst="plus">
              <a:avLst>
                <a:gd name="adj" fmla="val 40649"/>
              </a:avLst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7" name="図形グループ 56"/>
          <p:cNvGrpSpPr/>
          <p:nvPr/>
        </p:nvGrpSpPr>
        <p:grpSpPr>
          <a:xfrm>
            <a:off x="6483190" y="1831420"/>
            <a:ext cx="2018915" cy="2153181"/>
            <a:chOff x="6483190" y="1831420"/>
            <a:chExt cx="2018915" cy="2153181"/>
          </a:xfrm>
        </p:grpSpPr>
        <p:sp>
          <p:nvSpPr>
            <p:cNvPr id="24" name="角丸四角形 23"/>
            <p:cNvSpPr/>
            <p:nvPr/>
          </p:nvSpPr>
          <p:spPr>
            <a:xfrm>
              <a:off x="6483190" y="1831420"/>
              <a:ext cx="2018915" cy="2153181"/>
            </a:xfrm>
            <a:prstGeom prst="roundRect">
              <a:avLst/>
            </a:prstGeom>
            <a:gradFill flip="none" rotWithShape="1">
              <a:gsLst>
                <a:gs pos="4000">
                  <a:srgbClr val="8BFF4C"/>
                </a:gs>
                <a:gs pos="100000">
                  <a:srgbClr val="8BFF4C"/>
                </a:gs>
                <a:gs pos="42000">
                  <a:srgbClr val="B9FFA3"/>
                </a:gs>
                <a:gs pos="62000">
                  <a:srgbClr val="B9FFA3"/>
                </a:gs>
              </a:gsLst>
              <a:lin ang="864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63023" y="2671666"/>
              <a:ext cx="1250634" cy="1250634"/>
            </a:xfrm>
            <a:prstGeom prst="rect">
              <a:avLst/>
            </a:prstGeom>
          </p:spPr>
        </p:pic>
        <p:sp>
          <p:nvSpPr>
            <p:cNvPr id="49" name="正方形/長方形 48"/>
            <p:cNvSpPr/>
            <p:nvPr/>
          </p:nvSpPr>
          <p:spPr>
            <a:xfrm>
              <a:off x="6643997" y="1879812"/>
              <a:ext cx="156966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ja-JP" altLang="en-US" sz="5400" b="1" dirty="0" smtClean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単位</a:t>
              </a:r>
              <a:endParaRPr lang="ja-JP" altLang="en-US" sz="5400" b="1" cap="none" spc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51" name="ドーナツ 50"/>
            <p:cNvSpPr/>
            <p:nvPr/>
          </p:nvSpPr>
          <p:spPr>
            <a:xfrm>
              <a:off x="7054026" y="1879812"/>
              <a:ext cx="914400" cy="914400"/>
            </a:xfrm>
            <a:prstGeom prst="donut">
              <a:avLst>
                <a:gd name="adj" fmla="val 12922"/>
              </a:avLst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図形グループ 57"/>
          <p:cNvGrpSpPr/>
          <p:nvPr/>
        </p:nvGrpSpPr>
        <p:grpSpPr>
          <a:xfrm>
            <a:off x="6483189" y="4371313"/>
            <a:ext cx="2018916" cy="2153181"/>
            <a:chOff x="6483189" y="4371313"/>
            <a:chExt cx="2018916" cy="2153181"/>
          </a:xfrm>
        </p:grpSpPr>
        <p:sp>
          <p:nvSpPr>
            <p:cNvPr id="29" name="角丸四角形 28"/>
            <p:cNvSpPr/>
            <p:nvPr/>
          </p:nvSpPr>
          <p:spPr>
            <a:xfrm>
              <a:off x="6483189" y="4371313"/>
              <a:ext cx="2018916" cy="2153181"/>
            </a:xfrm>
            <a:prstGeom prst="round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00"/>
                </a:gs>
                <a:gs pos="42000">
                  <a:srgbClr val="F2FF8E"/>
                </a:gs>
                <a:gs pos="55000">
                  <a:srgbClr val="F2FF8E"/>
                </a:gs>
              </a:gsLst>
              <a:lin ang="768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76422" y="5287257"/>
              <a:ext cx="1237235" cy="1237235"/>
            </a:xfrm>
            <a:prstGeom prst="rect">
              <a:avLst/>
            </a:prstGeom>
          </p:spPr>
        </p:pic>
        <p:sp>
          <p:nvSpPr>
            <p:cNvPr id="50" name="正方形/長方形 49"/>
            <p:cNvSpPr/>
            <p:nvPr/>
          </p:nvSpPr>
          <p:spPr>
            <a:xfrm>
              <a:off x="6643997" y="4453375"/>
              <a:ext cx="156966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ja-JP" altLang="en-US" sz="5400" b="1" dirty="0" smtClean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単位</a:t>
              </a:r>
              <a:endParaRPr lang="ja-JP" altLang="en-US" sz="5400" b="1" cap="none" spc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52" name="十字形 51"/>
            <p:cNvSpPr/>
            <p:nvPr/>
          </p:nvSpPr>
          <p:spPr>
            <a:xfrm rot="2592439">
              <a:off x="7043227" y="4400883"/>
              <a:ext cx="969286" cy="971430"/>
            </a:xfrm>
            <a:prstGeom prst="plus">
              <a:avLst>
                <a:gd name="adj" fmla="val 40649"/>
              </a:avLst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提案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45" y="2192186"/>
            <a:ext cx="1625600" cy="16256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45" y="4509653"/>
            <a:ext cx="1625600" cy="16256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730821" y="2353478"/>
            <a:ext cx="704048" cy="1754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ja-JP" sz="5400" b="1" spc="50" dirty="0">
                <a:ln w="11430"/>
                <a:solidFill>
                  <a:srgbClr val="FF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endParaRPr lang="ja-JP" altLang="en-US" sz="5400" b="1" cap="none" spc="50" dirty="0">
              <a:ln w="11430"/>
              <a:solidFill>
                <a:srgbClr val="FF66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30821" y="4762578"/>
            <a:ext cx="7040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ja-JP" sz="5400" b="1" spc="50" dirty="0" smtClean="0">
                <a:ln w="11430"/>
                <a:solidFill>
                  <a:srgbClr val="FF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6060337" y="2192186"/>
            <a:ext cx="2626463" cy="39430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107450" y="2356085"/>
            <a:ext cx="23474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4400" b="1" cap="none" spc="0" dirty="0" err="1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SMILife</a:t>
            </a:r>
            <a:endParaRPr lang="ja-JP" altLang="en-US" sz="4400" b="1" cap="none" spc="0" dirty="0">
              <a:ln w="1143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55474" y="1748137"/>
            <a:ext cx="244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講義</a:t>
            </a:r>
            <a:r>
              <a:rPr kumimoji="1" lang="ja-JP" altLang="en-US" dirty="0" smtClean="0"/>
              <a:t>が終わった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さん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54290" y="4140321"/>
            <a:ext cx="217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講義</a:t>
            </a:r>
            <a:r>
              <a:rPr kumimoji="1" lang="ja-JP" altLang="en-US" dirty="0" smtClean="0"/>
              <a:t>が始まる</a:t>
            </a:r>
            <a:r>
              <a:rPr lang="en-US" altLang="ja-JP" dirty="0" smtClean="0"/>
              <a:t>B</a:t>
            </a:r>
            <a:r>
              <a:rPr kumimoji="1" lang="ja-JP" altLang="en-US" dirty="0" smtClean="0"/>
              <a:t>さん</a:t>
            </a:r>
            <a:endParaRPr kumimoji="1" lang="ja-JP" altLang="en-US" dirty="0"/>
          </a:p>
        </p:txBody>
      </p:sp>
      <p:grpSp>
        <p:nvGrpSpPr>
          <p:cNvPr id="29" name="図形グループ 28"/>
          <p:cNvGrpSpPr/>
          <p:nvPr/>
        </p:nvGrpSpPr>
        <p:grpSpPr>
          <a:xfrm>
            <a:off x="3681189" y="2385994"/>
            <a:ext cx="2043120" cy="1754327"/>
            <a:chOff x="3681189" y="2385994"/>
            <a:chExt cx="2043120" cy="1754327"/>
          </a:xfrm>
        </p:grpSpPr>
        <p:sp>
          <p:nvSpPr>
            <p:cNvPr id="9" name="右矢印 8"/>
            <p:cNvSpPr/>
            <p:nvPr/>
          </p:nvSpPr>
          <p:spPr>
            <a:xfrm>
              <a:off x="3681189" y="2869096"/>
              <a:ext cx="2043120" cy="98120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8282" y="2773322"/>
              <a:ext cx="962675" cy="1366999"/>
            </a:xfrm>
            <a:prstGeom prst="rect">
              <a:avLst/>
            </a:prstGeom>
          </p:spPr>
        </p:pic>
        <p:sp>
          <p:nvSpPr>
            <p:cNvPr id="19" name="テキスト ボックス 18"/>
            <p:cNvSpPr txBox="1"/>
            <p:nvPr/>
          </p:nvSpPr>
          <p:spPr>
            <a:xfrm>
              <a:off x="4101038" y="238599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教科書</a:t>
              </a:r>
              <a:endParaRPr kumimoji="1" lang="ja-JP" altLang="en-US" dirty="0"/>
            </a:p>
          </p:txBody>
        </p:sp>
      </p:grpSp>
      <p:pic>
        <p:nvPicPr>
          <p:cNvPr id="21" name="図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917" y="3647042"/>
            <a:ext cx="1902784" cy="1523226"/>
          </a:xfrm>
          <a:prstGeom prst="rect">
            <a:avLst/>
          </a:prstGeom>
        </p:spPr>
      </p:pic>
      <p:grpSp>
        <p:nvGrpSpPr>
          <p:cNvPr id="30" name="図形グループ 29"/>
          <p:cNvGrpSpPr/>
          <p:nvPr/>
        </p:nvGrpSpPr>
        <p:grpSpPr>
          <a:xfrm>
            <a:off x="3397181" y="4573446"/>
            <a:ext cx="2043120" cy="1736331"/>
            <a:chOff x="3397181" y="4573446"/>
            <a:chExt cx="2043120" cy="1736331"/>
          </a:xfrm>
        </p:grpSpPr>
        <p:sp>
          <p:nvSpPr>
            <p:cNvPr id="11" name="右矢印 10"/>
            <p:cNvSpPr/>
            <p:nvPr/>
          </p:nvSpPr>
          <p:spPr>
            <a:xfrm rot="10800000">
              <a:off x="3397181" y="5094417"/>
              <a:ext cx="2043120" cy="98120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8282" y="4942778"/>
              <a:ext cx="962675" cy="1366999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4101038" y="457344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教科書</a:t>
              </a:r>
              <a:endParaRPr kumimoji="1" lang="ja-JP" altLang="en-US" dirty="0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-513041" y="2192186"/>
            <a:ext cx="10347081" cy="8908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学生の金銭援助</a:t>
            </a:r>
            <a:endParaRPr kumimoji="1" lang="ja-JP" altLang="en-US" sz="3200" dirty="0"/>
          </a:p>
        </p:txBody>
      </p:sp>
      <p:sp>
        <p:nvSpPr>
          <p:cNvPr id="32" name="正方形/長方形 31"/>
          <p:cNvSpPr/>
          <p:nvPr/>
        </p:nvSpPr>
        <p:spPr>
          <a:xfrm>
            <a:off x="-513041" y="4509653"/>
            <a:ext cx="10347081" cy="8908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学内の学力向上</a:t>
            </a:r>
            <a:endParaRPr kumimoji="1" lang="ja-JP" altLang="en-US" sz="3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-513041" y="0"/>
            <a:ext cx="10079430" cy="7037132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000" y="1619250"/>
            <a:ext cx="4064000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下カーブ矢印 13"/>
          <p:cNvSpPr/>
          <p:nvPr/>
        </p:nvSpPr>
        <p:spPr>
          <a:xfrm>
            <a:off x="2926632" y="2411805"/>
            <a:ext cx="3464382" cy="1238378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下カーブ矢印 14"/>
          <p:cNvSpPr/>
          <p:nvPr/>
        </p:nvSpPr>
        <p:spPr>
          <a:xfrm rot="10800000">
            <a:off x="2679331" y="3997007"/>
            <a:ext cx="3464382" cy="1238378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43" y="3030994"/>
            <a:ext cx="1635355" cy="2183283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239290" y="1699264"/>
            <a:ext cx="2586769" cy="6658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ユーザ登録機能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239290" y="2656016"/>
            <a:ext cx="2586769" cy="66586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検索システム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239290" y="3612768"/>
            <a:ext cx="2586769" cy="66586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在庫確認システム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239290" y="4569520"/>
            <a:ext cx="2586769" cy="66586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購入予約システム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3239290" y="5526270"/>
            <a:ext cx="2586769" cy="6658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自動予約確認メール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6433069" y="3321881"/>
            <a:ext cx="2305413" cy="166199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470363" y="3768156"/>
            <a:ext cx="21887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4400" b="1" cap="none" spc="0" dirty="0" err="1" smtClean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SMILife</a:t>
            </a:r>
            <a:endParaRPr lang="ja-JP" altLang="en-US" sz="4400" b="1" cap="none" spc="0" dirty="0">
              <a:ln w="11430"/>
              <a:solidFill>
                <a:schemeClr val="bg1">
                  <a:lumMod val="9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37039" y="25693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ユーザ</a:t>
            </a:r>
            <a:endParaRPr kumimoji="1" lang="ja-JP" altLang="en-US" sz="2400" dirty="0"/>
          </a:p>
        </p:txBody>
      </p:sp>
      <p:sp>
        <p:nvSpPr>
          <p:cNvPr id="19" name="角丸四角形 18"/>
          <p:cNvSpPr/>
          <p:nvPr/>
        </p:nvSpPr>
        <p:spPr>
          <a:xfrm>
            <a:off x="2716624" y="3497608"/>
            <a:ext cx="3753739" cy="9987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ユーザ登録機能</a:t>
            </a:r>
            <a:endParaRPr kumimoji="1" lang="ja-JP" altLang="en-US" sz="3200" dirty="0"/>
          </a:p>
        </p:txBody>
      </p:sp>
      <p:sp>
        <p:nvSpPr>
          <p:cNvPr id="20" name="角丸四角形 19"/>
          <p:cNvSpPr/>
          <p:nvPr/>
        </p:nvSpPr>
        <p:spPr>
          <a:xfrm>
            <a:off x="2716624" y="3484645"/>
            <a:ext cx="3753739" cy="10247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検索システム</a:t>
            </a:r>
            <a:endParaRPr kumimoji="1" lang="ja-JP" altLang="en-US" sz="3200" dirty="0"/>
          </a:p>
        </p:txBody>
      </p:sp>
      <p:sp>
        <p:nvSpPr>
          <p:cNvPr id="21" name="角丸四角形 20"/>
          <p:cNvSpPr/>
          <p:nvPr/>
        </p:nvSpPr>
        <p:spPr>
          <a:xfrm>
            <a:off x="2716624" y="3471682"/>
            <a:ext cx="3753739" cy="10247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在庫確認システム</a:t>
            </a:r>
            <a:endParaRPr kumimoji="1" lang="ja-JP" altLang="en-US" sz="3200" dirty="0"/>
          </a:p>
        </p:txBody>
      </p:sp>
      <p:sp>
        <p:nvSpPr>
          <p:cNvPr id="22" name="角丸四角形 21"/>
          <p:cNvSpPr/>
          <p:nvPr/>
        </p:nvSpPr>
        <p:spPr>
          <a:xfrm>
            <a:off x="2716624" y="3471682"/>
            <a:ext cx="3753739" cy="102472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購入予約システム</a:t>
            </a:r>
            <a:endParaRPr kumimoji="1" lang="ja-JP" altLang="en-US" sz="3200" dirty="0"/>
          </a:p>
        </p:txBody>
      </p:sp>
      <p:sp>
        <p:nvSpPr>
          <p:cNvPr id="23" name="角丸四角形 22"/>
          <p:cNvSpPr/>
          <p:nvPr/>
        </p:nvSpPr>
        <p:spPr>
          <a:xfrm>
            <a:off x="2679330" y="3471682"/>
            <a:ext cx="3791033" cy="10247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自動予約確認メール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xit" presetSubtype="3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19" grpId="1" animBg="1"/>
      <p:bldP spid="20" grpId="0" animBg="1"/>
      <p:bldP spid="20" grpId="1" animBg="1"/>
      <p:bldP spid="21" grpId="1" animBg="1"/>
      <p:bldP spid="21" grpId="2" animBg="1"/>
      <p:bldP spid="22" grpId="0" animBg="1"/>
      <p:bldP spid="22" grpId="1" animBg="1"/>
      <p:bldP spid="23" grpId="0" animBg="1"/>
      <p:bldP spid="2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情報の流れ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84" y="3304123"/>
            <a:ext cx="1272939" cy="169943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21127" y="28043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ユーザ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954" y="3496870"/>
            <a:ext cx="1549407" cy="154940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743954" y="284245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サーバ</a:t>
            </a:r>
            <a:endParaRPr kumimoji="1" lang="ja-JP" altLang="en-US" sz="2400" dirty="0"/>
          </a:p>
        </p:txBody>
      </p:sp>
      <p:sp>
        <p:nvSpPr>
          <p:cNvPr id="9" name="右矢印 8"/>
          <p:cNvSpPr/>
          <p:nvPr/>
        </p:nvSpPr>
        <p:spPr>
          <a:xfrm>
            <a:off x="3231875" y="3112822"/>
            <a:ext cx="2784858" cy="5628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10800000">
            <a:off x="3231872" y="3868530"/>
            <a:ext cx="2705723" cy="5628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3371701" y="1387722"/>
            <a:ext cx="2194655" cy="6544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FFFFFF"/>
                </a:solidFill>
              </a:rPr>
              <a:t>①</a:t>
            </a:r>
            <a:r>
              <a:rPr lang="ja-JP" altLang="en-US" dirty="0" smtClean="0">
                <a:solidFill>
                  <a:srgbClr val="FFFFFF"/>
                </a:solidFill>
              </a:rPr>
              <a:t>ユーザ名</a:t>
            </a:r>
            <a:endParaRPr lang="en-US" altLang="ja-JP" dirty="0" smtClean="0">
              <a:solidFill>
                <a:srgbClr val="FFFFFF"/>
              </a:solidFill>
            </a:endParaRPr>
          </a:p>
          <a:p>
            <a:r>
              <a:rPr lang="ja-JP" altLang="en-US" dirty="0" smtClean="0">
                <a:solidFill>
                  <a:srgbClr val="FFFFFF"/>
                </a:solidFill>
              </a:rPr>
              <a:t>　パスワード</a:t>
            </a:r>
            <a:endParaRPr lang="en-US" altLang="ja-JP" dirty="0" smtClean="0">
              <a:solidFill>
                <a:srgbClr val="FFFFFF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3371701" y="5107257"/>
            <a:ext cx="2194655" cy="5111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FFFFFF"/>
                </a:solidFill>
              </a:rPr>
              <a:t>④</a:t>
            </a:r>
            <a:r>
              <a:rPr lang="ja-JP" altLang="en-US" dirty="0" smtClean="0">
                <a:solidFill>
                  <a:srgbClr val="FFFFFF"/>
                </a:solidFill>
              </a:rPr>
              <a:t>要求された情報</a:t>
            </a:r>
            <a:endParaRPr lang="en-US" altLang="ja-JP" dirty="0" smtClean="0">
              <a:solidFill>
                <a:srgbClr val="FFFFFF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3371701" y="2167890"/>
            <a:ext cx="2194655" cy="4095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FFFFFF"/>
                </a:solidFill>
              </a:rPr>
              <a:t>③</a:t>
            </a:r>
            <a:r>
              <a:rPr lang="ja-JP" altLang="en-US" dirty="0" smtClean="0">
                <a:solidFill>
                  <a:srgbClr val="FFFFFF"/>
                </a:solidFill>
              </a:rPr>
              <a:t>検索情報の要求</a:t>
            </a:r>
            <a:endParaRPr lang="en-US" altLang="ja-JP" dirty="0" smtClean="0">
              <a:solidFill>
                <a:srgbClr val="FFFFFF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371701" y="5760061"/>
            <a:ext cx="2194655" cy="4883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FFFFFF"/>
                </a:solidFill>
              </a:rPr>
              <a:t>⑥</a:t>
            </a:r>
            <a:r>
              <a:rPr lang="ja-JP" altLang="en-US" dirty="0" smtClean="0">
                <a:solidFill>
                  <a:srgbClr val="FFFFFF"/>
                </a:solidFill>
              </a:rPr>
              <a:t>予約確認メール</a:t>
            </a:r>
            <a:endParaRPr lang="en-US" altLang="ja-JP" dirty="0" smtClean="0">
              <a:solidFill>
                <a:srgbClr val="FFFFFF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371701" y="4520543"/>
            <a:ext cx="2194655" cy="4830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FFFFFF"/>
                </a:solidFill>
              </a:rPr>
              <a:t>②</a:t>
            </a:r>
            <a:r>
              <a:rPr lang="ja-JP" altLang="en-US" dirty="0" smtClean="0">
                <a:solidFill>
                  <a:srgbClr val="FFFFFF"/>
                </a:solidFill>
              </a:rPr>
              <a:t>認証</a:t>
            </a:r>
            <a:endParaRPr lang="en-US" altLang="ja-JP" dirty="0" smtClean="0">
              <a:solidFill>
                <a:srgbClr val="FFFFFF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3371701" y="2703234"/>
            <a:ext cx="2194655" cy="4095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FFFFFF"/>
                </a:solidFill>
              </a:rPr>
              <a:t>⑤</a:t>
            </a:r>
            <a:r>
              <a:rPr lang="ja-JP" altLang="en-US" dirty="0" smtClean="0">
                <a:solidFill>
                  <a:srgbClr val="FFFFFF"/>
                </a:solidFill>
              </a:rPr>
              <a:t>本の購入予約</a:t>
            </a:r>
            <a:endParaRPr lang="en-US" altLang="ja-JP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初期費用・年間経費</a:t>
            </a:r>
            <a:endParaRPr lang="ja-JP" altLang="en-US" dirty="0"/>
          </a:p>
        </p:txBody>
      </p:sp>
      <p:graphicFrame>
        <p:nvGraphicFramePr>
          <p:cNvPr id="6" name="コンテンツ プレースホルダ 5"/>
          <p:cNvGraphicFramePr>
            <a:graphicFrameLocks noGrp="1"/>
          </p:cNvGraphicFramePr>
          <p:nvPr>
            <p:ph idx="1"/>
          </p:nvPr>
        </p:nvGraphicFramePr>
        <p:xfrm>
          <a:off x="1435608" y="1608667"/>
          <a:ext cx="6635948" cy="5022950"/>
        </p:xfrm>
        <a:graphic>
          <a:graphicData uri="http://schemas.openxmlformats.org/drawingml/2006/table">
            <a:tbl>
              <a:tblPr/>
              <a:tblGrid>
                <a:gridCol w="1255538"/>
                <a:gridCol w="1128889"/>
                <a:gridCol w="1030111"/>
                <a:gridCol w="1340556"/>
                <a:gridCol w="1880854"/>
              </a:tblGrid>
              <a:tr h="43744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初期費用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latin typeface="ＭＳ Ｐゴシック"/>
                        </a:rPr>
                        <a:t>項目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単価</a:t>
                      </a:r>
                      <a:r>
                        <a:rPr lang="en-US" altLang="ja-JP" sz="2000" b="0" i="0" u="none" strike="noStrike">
                          <a:latin typeface="ＭＳ Ｐゴシック"/>
                        </a:rPr>
                        <a:t>(</a:t>
                      </a:r>
                      <a:r>
                        <a:rPr lang="ja-JP" altLang="en-US" sz="2000" b="0" i="0" u="none" strike="noStrike">
                          <a:latin typeface="ＭＳ Ｐゴシック"/>
                        </a:rPr>
                        <a:t>円</a:t>
                      </a:r>
                      <a:r>
                        <a:rPr lang="en-US" altLang="ja-JP" sz="2000" b="0" i="0" u="none" strike="noStrike">
                          <a:latin typeface="ＭＳ Ｐゴシック"/>
                        </a:rPr>
                        <a:t>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latin typeface="ＭＳ Ｐゴシック"/>
                        </a:rPr>
                        <a:t>数量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金額</a:t>
                      </a:r>
                      <a:r>
                        <a:rPr lang="en-US" altLang="ja-JP" sz="2000" b="0" i="0" u="none" strike="noStrike" dirty="0">
                          <a:latin typeface="ＭＳ Ｐゴシック"/>
                        </a:rPr>
                        <a:t>(</a:t>
                      </a:r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円</a:t>
                      </a:r>
                      <a:r>
                        <a:rPr lang="en-US" altLang="ja-JP" sz="2000" b="0" i="0" u="none" strike="noStrike" dirty="0">
                          <a:latin typeface="ＭＳ Ｐゴシック"/>
                        </a:rPr>
                        <a:t>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備考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3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サーバ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>
                          <a:latin typeface="ＭＳ Ｐゴシック"/>
                        </a:rPr>
                        <a:t>100,000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>
                          <a:latin typeface="ＭＳ Ｐゴシック"/>
                        </a:rPr>
                        <a:t>1</a:t>
                      </a:r>
                      <a:r>
                        <a:rPr lang="ja-JP" altLang="en-US" sz="2000" b="0" i="0" u="none" strike="noStrike">
                          <a:latin typeface="ＭＳ Ｐゴシック"/>
                        </a:rPr>
                        <a:t>台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>
                          <a:latin typeface="ＭＳ Ｐゴシック"/>
                        </a:rPr>
                        <a:t>100,000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　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3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本代金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 smtClean="0">
                          <a:latin typeface="ＭＳ Ｐゴシック"/>
                        </a:rPr>
                        <a:t>600</a:t>
                      </a:r>
                      <a:endParaRPr lang="en-US" altLang="ja-JP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>
                          <a:latin typeface="ＭＳ Ｐゴシック"/>
                        </a:rPr>
                        <a:t>1000</a:t>
                      </a:r>
                      <a:r>
                        <a:rPr lang="ja-JP" altLang="en-US" sz="2000" b="0" i="0" u="none" strike="noStrike">
                          <a:latin typeface="ＭＳ Ｐゴシック"/>
                        </a:rPr>
                        <a:t>冊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 smtClean="0">
                          <a:latin typeface="ＭＳ Ｐゴシック"/>
                        </a:rPr>
                        <a:t>600,000</a:t>
                      </a:r>
                      <a:endParaRPr lang="en-US" altLang="ja-JP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　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3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構築費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>
                          <a:latin typeface="ＭＳ Ｐゴシック"/>
                        </a:rPr>
                        <a:t>8,000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latin typeface="ＭＳ Ｐゴシック"/>
                        </a:rPr>
                        <a:t>180</a:t>
                      </a:r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日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>
                          <a:latin typeface="ＭＳ Ｐゴシック"/>
                        </a:rPr>
                        <a:t>1,440,000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 smtClean="0">
                          <a:latin typeface="ＭＳ Ｐゴシック"/>
                        </a:rPr>
                        <a:t>60</a:t>
                      </a:r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日</a:t>
                      </a:r>
                      <a:r>
                        <a:rPr lang="en-US" altLang="ja-JP" sz="2000" b="0" i="0" u="none" strike="noStrike" dirty="0">
                          <a:latin typeface="ＭＳ Ｐゴシック"/>
                        </a:rPr>
                        <a:t>×3</a:t>
                      </a:r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人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3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合計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　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　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 smtClean="0">
                          <a:latin typeface="ＭＳ Ｐゴシック"/>
                        </a:rPr>
                        <a:t>2,140,000</a:t>
                      </a:r>
                      <a:endParaRPr lang="en-US" altLang="ja-JP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　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529"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8713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年間経費</a:t>
                      </a: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latin typeface="ＭＳ Ｐゴシック"/>
                        </a:rPr>
                        <a:t>項目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単価</a:t>
                      </a:r>
                      <a:r>
                        <a:rPr lang="en-US" altLang="ja-JP" sz="2000" b="0" i="0" u="none" strike="noStrike" dirty="0">
                          <a:latin typeface="ＭＳ Ｐゴシック"/>
                        </a:rPr>
                        <a:t>(</a:t>
                      </a:r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円</a:t>
                      </a:r>
                      <a:r>
                        <a:rPr lang="en-US" altLang="ja-JP" sz="2000" b="0" i="0" u="none" strike="noStrike" dirty="0">
                          <a:latin typeface="ＭＳ Ｐゴシック"/>
                        </a:rPr>
                        <a:t>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latin typeface="ＭＳ Ｐゴシック"/>
                        </a:rPr>
                        <a:t>数量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金額</a:t>
                      </a:r>
                      <a:r>
                        <a:rPr lang="en-US" altLang="ja-JP" sz="2000" b="0" i="0" u="none" strike="noStrike" dirty="0">
                          <a:latin typeface="ＭＳ Ｐゴシック"/>
                        </a:rPr>
                        <a:t>(</a:t>
                      </a:r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円</a:t>
                      </a:r>
                      <a:r>
                        <a:rPr lang="en-US" altLang="ja-JP" sz="2000" b="0" i="0" u="none" strike="noStrike" dirty="0">
                          <a:latin typeface="ＭＳ Ｐゴシック"/>
                        </a:rPr>
                        <a:t>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備考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3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本代金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 smtClean="0">
                          <a:latin typeface="ＭＳ Ｐゴシック"/>
                        </a:rPr>
                        <a:t>600</a:t>
                      </a:r>
                      <a:endParaRPr lang="en-US" altLang="ja-JP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latin typeface="ＭＳ Ｐゴシック"/>
                        </a:rPr>
                        <a:t>4000</a:t>
                      </a:r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冊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 smtClean="0">
                          <a:latin typeface="ＭＳ Ｐゴシック"/>
                        </a:rPr>
                        <a:t>2,400,000</a:t>
                      </a:r>
                      <a:endParaRPr lang="en-US" altLang="ja-JP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　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77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 dirty="0" smtClean="0">
                          <a:latin typeface="ＭＳ Ｐゴシック"/>
                        </a:rPr>
                        <a:t>保守</a:t>
                      </a:r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latin typeface="ＭＳ Ｐゴシック"/>
                        </a:rPr>
                        <a:t>10000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>
                          <a:latin typeface="ＭＳ Ｐゴシック"/>
                        </a:rPr>
                        <a:t>12</a:t>
                      </a:r>
                      <a:r>
                        <a:rPr lang="ja-JP" altLang="en-US" sz="2000" b="0" i="0" u="none" strike="noStrike">
                          <a:latin typeface="ＭＳ Ｐゴシック"/>
                        </a:rPr>
                        <a:t>ヶ月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 smtClean="0">
                          <a:latin typeface="ＭＳ Ｐゴシック"/>
                        </a:rPr>
                        <a:t>120,000</a:t>
                      </a:r>
                      <a:endParaRPr lang="en-US" altLang="ja-JP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月１回のメンテ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3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合計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　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　</a:t>
                      </a: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 smtClean="0">
                          <a:latin typeface="ＭＳ Ｐゴシック"/>
                        </a:rPr>
                        <a:t>2,520,000</a:t>
                      </a:r>
                      <a:endParaRPr lang="en-US" altLang="ja-JP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　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収入と利益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57111" y="1447800"/>
            <a:ext cx="7986889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b="1" dirty="0" smtClean="0"/>
              <a:t>年間の収入</a:t>
            </a:r>
            <a:endParaRPr lang="en-US" altLang="ja-JP" b="1" dirty="0" smtClean="0"/>
          </a:p>
          <a:p>
            <a:pPr>
              <a:buNone/>
            </a:pPr>
            <a:r>
              <a:rPr lang="ja-JP" altLang="en-US" sz="2400" dirty="0" smtClean="0"/>
              <a:t>学科の</a:t>
            </a:r>
            <a:r>
              <a:rPr lang="en-US" altLang="ja-JP" sz="2400" dirty="0" smtClean="0"/>
              <a:t>30</a:t>
            </a:r>
            <a:r>
              <a:rPr lang="ja-JP" altLang="en-US" sz="2400" dirty="0" smtClean="0"/>
              <a:t>％</a:t>
            </a:r>
            <a:r>
              <a:rPr lang="en-US" altLang="ja-JP" sz="2400" dirty="0" smtClean="0"/>
              <a:t>×</a:t>
            </a:r>
            <a:r>
              <a:rPr lang="ja-JP" altLang="en-US" sz="2400" dirty="0" smtClean="0"/>
              <a:t>学科数</a:t>
            </a:r>
            <a:r>
              <a:rPr lang="en-US" altLang="ja-JP" sz="2400" dirty="0" smtClean="0"/>
              <a:t>×</a:t>
            </a:r>
            <a:r>
              <a:rPr lang="ja-JP" altLang="en-US" sz="2400" dirty="0" smtClean="0"/>
              <a:t>学年数</a:t>
            </a:r>
            <a:r>
              <a:rPr lang="en-US" altLang="ja-JP" sz="2400" dirty="0" smtClean="0"/>
              <a:t>×</a:t>
            </a:r>
            <a:r>
              <a:rPr lang="ja-JP" altLang="en-US" sz="2400" dirty="0" smtClean="0"/>
              <a:t>購入本の数</a:t>
            </a:r>
            <a:r>
              <a:rPr lang="en-US" altLang="ja-JP" sz="2400" dirty="0" smtClean="0"/>
              <a:t>×</a:t>
            </a:r>
            <a:r>
              <a:rPr lang="ja-JP" altLang="en-US" sz="2400" dirty="0" smtClean="0"/>
              <a:t>中古本価格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b="1" dirty="0" smtClean="0"/>
              <a:t>＝</a:t>
            </a:r>
            <a:r>
              <a:rPr lang="en-US" altLang="ja-JP" sz="2400" b="1" dirty="0" smtClean="0"/>
              <a:t>30×5×3×8×1000</a:t>
            </a:r>
          </a:p>
          <a:p>
            <a:pPr>
              <a:buNone/>
            </a:pPr>
            <a:r>
              <a:rPr lang="ja-JP" altLang="en-US" sz="2400" b="1" dirty="0" smtClean="0"/>
              <a:t>＝</a:t>
            </a:r>
            <a:r>
              <a:rPr lang="en-US" altLang="ja-JP" sz="2400" b="1" dirty="0" smtClean="0"/>
              <a:t>3,600,000</a:t>
            </a:r>
            <a:r>
              <a:rPr lang="ja-JP" altLang="en-US" sz="2400" b="1" dirty="0" smtClean="0"/>
              <a:t>円</a:t>
            </a:r>
            <a:r>
              <a:rPr lang="en-US" altLang="ja-JP" sz="2400" b="1" dirty="0" smtClean="0"/>
              <a:t>/</a:t>
            </a:r>
            <a:r>
              <a:rPr lang="ja-JP" altLang="en-US" sz="2400" b="1" dirty="0" smtClean="0"/>
              <a:t>年</a:t>
            </a:r>
            <a:endParaRPr lang="en-US" altLang="ja-JP" sz="2400" b="1" dirty="0" smtClean="0"/>
          </a:p>
          <a:p>
            <a:pPr>
              <a:buNone/>
            </a:pPr>
            <a:endParaRPr lang="en-US" altLang="ja-JP" sz="2400" b="1" dirty="0" smtClean="0"/>
          </a:p>
          <a:p>
            <a:pPr>
              <a:buNone/>
            </a:pPr>
            <a:endParaRPr lang="en-US" altLang="ja-JP" sz="2400" b="1" dirty="0" smtClean="0"/>
          </a:p>
          <a:p>
            <a:pPr>
              <a:buNone/>
            </a:pPr>
            <a:r>
              <a:rPr lang="ja-JP" altLang="en-US" b="1" dirty="0" smtClean="0"/>
              <a:t>年間の利益</a:t>
            </a:r>
            <a:endParaRPr lang="en-US" altLang="ja-JP" b="1" dirty="0" smtClean="0"/>
          </a:p>
          <a:p>
            <a:pPr>
              <a:buNone/>
            </a:pPr>
            <a:r>
              <a:rPr lang="ja-JP" altLang="en-US" sz="2400" dirty="0" smtClean="0"/>
              <a:t>学科の</a:t>
            </a:r>
            <a:r>
              <a:rPr lang="en-US" altLang="ja-JP" sz="2400" dirty="0" smtClean="0"/>
              <a:t>30%×</a:t>
            </a:r>
            <a:r>
              <a:rPr lang="ja-JP" altLang="en-US" sz="2400" dirty="0" smtClean="0"/>
              <a:t>学科数</a:t>
            </a:r>
            <a:r>
              <a:rPr lang="en-US" altLang="ja-JP" sz="2400" dirty="0" smtClean="0"/>
              <a:t>×</a:t>
            </a:r>
            <a:r>
              <a:rPr lang="ja-JP" altLang="en-US" sz="2400" dirty="0" smtClean="0"/>
              <a:t>学年数</a:t>
            </a:r>
            <a:r>
              <a:rPr lang="en-US" altLang="ja-JP" sz="2400" dirty="0" smtClean="0"/>
              <a:t>×</a:t>
            </a:r>
            <a:r>
              <a:rPr lang="ja-JP" altLang="en-US" sz="2400" dirty="0" smtClean="0"/>
              <a:t>購入本の数</a:t>
            </a:r>
            <a:r>
              <a:rPr lang="en-US" altLang="ja-JP" sz="2400" dirty="0" smtClean="0"/>
              <a:t>×</a:t>
            </a:r>
          </a:p>
          <a:p>
            <a:pPr>
              <a:buNone/>
            </a:pPr>
            <a:r>
              <a:rPr lang="en-US" altLang="ja-JP" sz="2400" dirty="0" smtClean="0"/>
              <a:t>(</a:t>
            </a:r>
            <a:r>
              <a:rPr lang="ja-JP" altLang="en-US" sz="2400" dirty="0" smtClean="0"/>
              <a:t>中古本売却費</a:t>
            </a:r>
            <a:r>
              <a:rPr lang="en-US" altLang="ja-JP" sz="2400" dirty="0" smtClean="0"/>
              <a:t>-</a:t>
            </a:r>
            <a:r>
              <a:rPr lang="ja-JP" altLang="en-US" sz="2400" dirty="0" smtClean="0"/>
              <a:t>中古本購入価格</a:t>
            </a:r>
            <a:r>
              <a:rPr lang="en-US" altLang="ja-JP" sz="2400" dirty="0" smtClean="0"/>
              <a:t>)-</a:t>
            </a:r>
            <a:r>
              <a:rPr lang="ja-JP" altLang="en-US" sz="2400" dirty="0" smtClean="0"/>
              <a:t>保守費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b="1" dirty="0" smtClean="0"/>
              <a:t>＝</a:t>
            </a:r>
            <a:r>
              <a:rPr lang="en-US" altLang="ja-JP" sz="2400" b="1" dirty="0" smtClean="0"/>
              <a:t>30×5×3×8×400-120000</a:t>
            </a:r>
          </a:p>
          <a:p>
            <a:pPr>
              <a:buNone/>
            </a:pPr>
            <a:r>
              <a:rPr lang="en-US" altLang="ja-JP" sz="2400" b="1" dirty="0" smtClean="0"/>
              <a:t>=1,320,000</a:t>
            </a:r>
            <a:r>
              <a:rPr lang="ja-JP" altLang="en-US" sz="2400" b="1" dirty="0" smtClean="0"/>
              <a:t>円</a:t>
            </a:r>
            <a:r>
              <a:rPr lang="en-US" altLang="ja-JP" sz="2400" b="1" dirty="0" smtClean="0"/>
              <a:t>/</a:t>
            </a:r>
            <a:r>
              <a:rPr lang="ja-JP" altLang="en-US" sz="2400" b="1" dirty="0" smtClean="0"/>
              <a:t>年</a:t>
            </a:r>
            <a:endParaRPr lang="en-US" altLang="ja-JP" sz="2400" b="1" dirty="0" smtClean="0"/>
          </a:p>
          <a:p>
            <a:pPr>
              <a:buNone/>
            </a:pPr>
            <a:endParaRPr lang="en-US" altLang="ja-JP" sz="2400" b="1" dirty="0" smtClean="0"/>
          </a:p>
          <a:p>
            <a:endParaRPr lang="en-US" altLang="ja-JP" dirty="0" smtClean="0"/>
          </a:p>
          <a:p>
            <a:pPr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-513041" y="0"/>
            <a:ext cx="10079430" cy="7037132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図形グループ 4"/>
          <p:cNvGrpSpPr/>
          <p:nvPr/>
        </p:nvGrpSpPr>
        <p:grpSpPr>
          <a:xfrm>
            <a:off x="2036899" y="4119061"/>
            <a:ext cx="5070201" cy="1338902"/>
            <a:chOff x="1211989" y="1898970"/>
            <a:chExt cx="5070201" cy="1338902"/>
          </a:xfrm>
        </p:grpSpPr>
        <p:sp>
          <p:nvSpPr>
            <p:cNvPr id="6" name="正方形/長方形 5"/>
            <p:cNvSpPr/>
            <p:nvPr/>
          </p:nvSpPr>
          <p:spPr>
            <a:xfrm>
              <a:off x="1211989" y="1898970"/>
              <a:ext cx="5070201" cy="13389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7" name="正方形/長方形 6"/>
            <p:cNvSpPr/>
            <p:nvPr/>
          </p:nvSpPr>
          <p:spPr>
            <a:xfrm>
              <a:off x="1211989" y="1898970"/>
              <a:ext cx="5070201" cy="13389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5200" kern="1200" dirty="0" smtClean="0"/>
                <a:t>過去問添付機能</a:t>
              </a:r>
              <a:endParaRPr kumimoji="1" lang="ja-JP" altLang="en-US" sz="5200" kern="1200" dirty="0"/>
            </a:p>
          </p:txBody>
        </p:sp>
      </p:grpSp>
      <p:grpSp>
        <p:nvGrpSpPr>
          <p:cNvPr id="8" name="図形グループ 7"/>
          <p:cNvGrpSpPr/>
          <p:nvPr/>
        </p:nvGrpSpPr>
        <p:grpSpPr>
          <a:xfrm>
            <a:off x="1157111" y="957417"/>
            <a:ext cx="7065799" cy="2396338"/>
            <a:chOff x="1157111" y="957417"/>
            <a:chExt cx="7065799" cy="2396338"/>
          </a:xfrm>
        </p:grpSpPr>
        <p:pic>
          <p:nvPicPr>
            <p:cNvPr id="9" name="図 8" descr="1287670237_Select-Langu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111" y="957417"/>
              <a:ext cx="2396338" cy="2396338"/>
            </a:xfrm>
            <a:prstGeom prst="rect">
              <a:avLst/>
            </a:prstGeom>
          </p:spPr>
        </p:pic>
        <p:sp>
          <p:nvSpPr>
            <p:cNvPr id="10" name="角丸四角形吹き出し 9"/>
            <p:cNvSpPr/>
            <p:nvPr/>
          </p:nvSpPr>
          <p:spPr>
            <a:xfrm>
              <a:off x="2307120" y="1175693"/>
              <a:ext cx="5915790" cy="1957348"/>
            </a:xfrm>
            <a:prstGeom prst="wedgeRoundRectCallout">
              <a:avLst>
                <a:gd name="adj1" fmla="val -56117"/>
                <a:gd name="adj2" fmla="val 892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 smtClean="0"/>
                <a:t>本当に</a:t>
              </a:r>
              <a:r>
                <a:rPr lang="en-US" altLang="ja-JP" sz="3200" dirty="0" smtClean="0"/>
                <a:t>3</a:t>
              </a:r>
              <a:r>
                <a:rPr lang="ja-JP" altLang="en-US" sz="3200" dirty="0" smtClean="0"/>
                <a:t>割の人が購入するの？</a:t>
              </a:r>
              <a:endParaRPr kumimoji="1" lang="ja-JP" alt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726" y="4361228"/>
            <a:ext cx="1804963" cy="23196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746" y="135523"/>
            <a:ext cx="3922125" cy="48087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806" y="135523"/>
            <a:ext cx="2093883" cy="157287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995" y="5521044"/>
            <a:ext cx="755764" cy="56771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726" y="1988026"/>
            <a:ext cx="1685118" cy="217434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49564" y="2539891"/>
            <a:ext cx="8564307" cy="18524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あなたの笑顔を</a:t>
            </a:r>
            <a:endParaRPr lang="en-US" altLang="ja-JP" sz="4000" dirty="0" smtClean="0"/>
          </a:p>
          <a:p>
            <a:pPr algn="ctr"/>
            <a:r>
              <a:rPr lang="ja-JP" altLang="en-US" sz="4000" dirty="0" smtClean="0"/>
              <a:t>私たち</a:t>
            </a:r>
            <a:r>
              <a:rPr lang="en-US" altLang="ja-JP" sz="4000" dirty="0" err="1" smtClean="0"/>
              <a:t>SMILife</a:t>
            </a:r>
            <a:r>
              <a:rPr lang="ja-JP" altLang="en-US" sz="4000" dirty="0" smtClean="0"/>
              <a:t>が応援します</a:t>
            </a:r>
            <a:endParaRPr lang="en-US" altLang="ja-JP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ご清聴ありがとうございました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フレッシュ.thmx</Template>
  <TotalTime>4293</TotalTime>
  <Words>418</Words>
  <Application>Microsoft Macintosh PowerPoint</Application>
  <PresentationFormat>画面に合わせる (4:3)</PresentationFormat>
  <Paragraphs>134</Paragraphs>
  <Slides>9</Slides>
  <Notes>2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フレッシュ</vt:lpstr>
      <vt:lpstr>中古本販売システム</vt:lpstr>
      <vt:lpstr>背景(2)</vt:lpstr>
      <vt:lpstr>提案</vt:lpstr>
      <vt:lpstr>システム</vt:lpstr>
      <vt:lpstr>情報の流れ</vt:lpstr>
      <vt:lpstr>初期費用・年間経費</vt:lpstr>
      <vt:lpstr>収入と利益</vt:lpstr>
      <vt:lpstr>スライド 8</vt:lpstr>
      <vt:lpstr>スライド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中古販売システム</dc:title>
  <dc:creator>井上 裕喜</dc:creator>
  <cp:lastModifiedBy>今村 和貴</cp:lastModifiedBy>
  <cp:revision>13</cp:revision>
  <dcterms:created xsi:type="dcterms:W3CDTF">2010-10-27T22:41:58Z</dcterms:created>
  <dcterms:modified xsi:type="dcterms:W3CDTF">2010-10-28T00:58:32Z</dcterms:modified>
</cp:coreProperties>
</file>